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314" r:id="rId3"/>
    <p:sldId id="257" r:id="rId4"/>
    <p:sldId id="258" r:id="rId5"/>
    <p:sldId id="261" r:id="rId6"/>
    <p:sldId id="310" r:id="rId7"/>
    <p:sldId id="259" r:id="rId8"/>
    <p:sldId id="260" r:id="rId9"/>
    <p:sldId id="316" r:id="rId10"/>
    <p:sldId id="273" r:id="rId11"/>
    <p:sldId id="262" r:id="rId12"/>
    <p:sldId id="263" r:id="rId13"/>
    <p:sldId id="278" r:id="rId14"/>
    <p:sldId id="279" r:id="rId15"/>
    <p:sldId id="280" r:id="rId16"/>
    <p:sldId id="308" r:id="rId17"/>
    <p:sldId id="307" r:id="rId18"/>
    <p:sldId id="306" r:id="rId19"/>
    <p:sldId id="305" r:id="rId20"/>
    <p:sldId id="318" r:id="rId21"/>
    <p:sldId id="311" r:id="rId22"/>
    <p:sldId id="312" r:id="rId23"/>
    <p:sldId id="276" r:id="rId24"/>
    <p:sldId id="30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66FF33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1" autoAdjust="0"/>
    <p:restoredTop sz="90929"/>
  </p:normalViewPr>
  <p:slideViewPr>
    <p:cSldViewPr>
      <p:cViewPr varScale="1">
        <p:scale>
          <a:sx n="83" d="100"/>
          <a:sy n="83" d="100"/>
        </p:scale>
        <p:origin x="987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3BA465-E703-431D-BD92-EE73228ECC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2405F-5D95-4BAF-9DEA-023D9D4A34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C59DAC28-DCE5-4DE0-B6AD-16A3EBE72431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C7F3F03-3FD9-43B4-8CCB-DD25E99EBA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543F5A-E401-40E0-A432-4C0A06469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043C6-BFA0-4621-AAE3-518C2BA208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33C96-700A-448D-BDAD-91241983C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DAD6CF-CB8B-4B6F-BC62-9C2C651B83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C17A64C-68A1-4749-A5E3-1B5A1B20AA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FE6F30DF-CA05-4E1D-B302-F6584FF289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A2FB640-C007-4232-90D8-695924B03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C5AD0B-67B2-4898-A617-0B8D9582B03D}" type="slidenum">
              <a:rPr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8C434FB-B67A-4B32-859F-7F5CF1D86A8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1D190ACC-078C-4991-A7B9-7B556E676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295B0A02-D5B4-42D0-B1B1-3E8BD3414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43ED0A34-754A-40E1-9E25-6D9E870B1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774B79A1-B755-4759-A507-1B0500402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73C62E9-1B38-4CB0-97D8-47907BD7C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52B509FE-1B8A-43C5-90AB-5B3ED299A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03FFDDB9-06A3-455B-9E0D-E7C468362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3B7D922E-2F45-4C13-BCFA-60716242B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89DAC2DB-CE6D-4644-BDC4-4A12C39006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E68E06FA-AFC9-40D1-9627-927E63125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73B4DCB4-63FD-4114-819C-29240B428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60E14164-3147-4D32-912E-259DA6074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38F9119-E398-498A-B97F-10DF66254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74733387-F1C7-4D4B-A33B-7F4A61784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3D5388F8-6BD4-45D2-A2BB-0652A10FA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9DDC121D-174F-4121-9F18-F811ACD8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BCA8B609-7B66-46FB-AADD-A76F521C4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6160B1E2-75E2-4A92-8E04-8A8D167C9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7F7DEFB6-F713-4AD5-A958-BE1E5159A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19EFE535-1A32-4AE7-AB99-02A54BF95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0333694-6DBB-4A3D-AB7F-793E85EEB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BD5709C7-9E01-402F-8C0D-D425F7E18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6859987D-DC85-4B80-BD96-FD8770FD3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E6B33BA0-5790-4B38-A237-C44B62B2C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762F9449-1065-4E43-BA16-F554197C4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98D1B2C0-6532-466F-9504-703AE0F61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AD3E1333-2678-4ADE-8264-23B17F8BE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51992F51-341C-430F-88D1-22BCDE136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B7DDC686-4611-4935-ABA3-44BEF6A7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50846616-A2B6-4A9D-A4C1-FBC33A123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4E98C679-7FD7-4BE8-A331-6F41E9EC0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7B62395F-68F3-44D1-98ED-165568A7C54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90194B58-50AE-4712-AE5F-D69E430A79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9EB3CF43-D09A-44B3-9D94-608DC6604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D716C5-400D-48A7-ABAF-62F64AB43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3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09A5D17-D11D-46E7-A893-E47890F9B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48B261B0-C0A7-4CD8-BF30-F11781410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FC92B97-19A6-43A4-983F-F0F5B30F3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597BF-2340-4E7D-BB02-D41CE591E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47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21411227-8E2B-4ED0-BEAE-1CE20F05F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2E7F4B46-8F9C-4FB7-91F4-759DED81B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4873FD05-53EE-484F-9F68-7EC21E6C6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B3D7A-05DC-47CC-A4E6-1B94C7682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0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3BD3F64-78CC-4CC1-A6FC-AB95579FD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D80EED5-520F-41CA-9141-8F16F3BC5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C16A2BA1-BFC8-43D9-B14C-F0A8F8B78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B119A-6F6F-4290-A4C3-CBDAE9DA72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9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C4116FEF-62EC-4C90-8895-2649BD652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A405016-A0E6-43F9-90E2-A667151EA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8F36BEC4-A1E7-4403-B5EA-DF6FF9890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F5717-9B15-4849-B44B-F9E4093BA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30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1F581B3F-2F8B-45B9-B1D8-0E104C097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417DE603-69D8-4CFF-A8C5-42FAF8B572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F7D43EA8-9825-4039-A0AE-4499751D9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A3035-2F20-471D-927B-B36BCC302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96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A56316F-363F-4102-B069-4A89F4CC1C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35777610-C3B8-49E8-BE24-FD8D15654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63719BEB-D7F2-4E93-AA15-2999FBDAC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ECC87A-B3E9-46D0-8BA9-410966CDC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13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2F548091-831E-45B4-913E-A884FF10FF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B500E94F-772E-4BCE-8F65-1222678F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2B019CA8-11E2-4211-B328-45AE480A4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C5750-3226-44F5-B524-2D9EF9DBF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18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64268923-A8B7-48F4-8340-8EAAC3628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D30D27DC-6351-4921-A81E-C20D4B376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8">
            <a:extLst>
              <a:ext uri="{FF2B5EF4-FFF2-40B4-BE49-F238E27FC236}">
                <a16:creationId xmlns:a16="http://schemas.microsoft.com/office/drawing/2014/main" id="{E83B4332-DD65-4F31-B005-AAE1D30AD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62CBC-8C16-47C4-837E-3B39CE155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41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F9977C3F-1909-4EFE-9CB4-DAFCC6A96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42DA9191-2BA6-4326-9C5A-502133EAB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id="{F436A479-2774-46A0-ADC2-C21A58065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9C66D-D6E0-4D3C-9F85-C45E5A212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91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54811B81-BBB1-40AD-839C-FFDBA3A14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24E21679-97B6-44AC-A666-6B25EA448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3344BFAC-C972-4200-95CB-B11E28336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B7350-2C71-45F4-8661-5BD2F45B4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A9D84C46-88EA-4C55-9E1C-986DA3E17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49EC4C70-680C-4DB5-AA75-888F24939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395A7553-D731-4626-8678-C284E85F3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80C8D-7293-43DB-A09D-AB3600C13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BFFE572B-27C4-4928-955A-947D10C9B91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" name="Rectangle 3">
              <a:extLst>
                <a:ext uri="{FF2B5EF4-FFF2-40B4-BE49-F238E27FC236}">
                  <a16:creationId xmlns:a16="http://schemas.microsoft.com/office/drawing/2014/main" id="{238C437B-DB03-49FE-ABFD-739BA264B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Times New Roman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7E29A3F0-3ABD-4DE8-9643-672AE30545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44C2356A-D05D-4B7E-B451-DDF6C09CE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BF2E3A41-8F8B-472A-A0E5-EBFAE1037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D63F719C-3BE5-4D0E-BC1B-2AC6C3FF3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832B45F-21E1-4F32-AF92-4E1E349A8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EB87B12B-C824-432D-9886-7C35FC0BD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0F39DCAC-931C-4E0D-87B5-CB31AE407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5D5A5DA-CCBB-4BFF-BEF0-91381F62A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37116B98-E385-4F6C-A231-88083FEC6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1DA1DC6A-AC0F-4096-A418-6F9E8BC80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427F2CEB-9A1D-4FDD-8533-80EF21990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39CCCFB8-DC8E-4ECD-9DA2-C9E33BE1D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14E2C2E2-2892-4F01-A8C8-C73231868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3253F72B-639E-4A41-B2B0-06DC75345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847BEB04-35C6-49A9-93F8-6D416CA40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1E209D26-EAA3-4C9D-8C55-2D461FB74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D26802E0-E87C-41DC-9854-0F9845963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F2ABA962-6D61-47DD-B34A-CB11227E5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742E253C-5EF7-430F-BE7E-F085A9BC5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EBEC3E33-C76B-41C0-AD14-66E497397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A725E19E-6B6F-4D20-B8F5-145B9510D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14AE9279-4880-485E-A983-D5C87F201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60472CCE-6C13-46EE-8E24-31531AF0F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F2262F6C-B255-44D1-88A7-05CACC603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429CCFDA-E167-4BB4-AF21-626BC36A8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6C0A761-5CE2-4D88-B103-B0D255E88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FFA32AF0-5492-47FD-8029-FC367F024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0B206B77-FC52-4567-B485-D6E8D97AD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574EC73A-E44A-49BE-ADE6-1A737FD47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20E34F68-788E-4B3E-8E30-CAF932D25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2001546D-F0F5-4123-AE0F-48F3B3FBA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84" name="Rectangle 36">
            <a:extLst>
              <a:ext uri="{FF2B5EF4-FFF2-40B4-BE49-F238E27FC236}">
                <a16:creationId xmlns:a16="http://schemas.microsoft.com/office/drawing/2014/main" id="{158CCF3A-4E56-48F4-99B9-FEC8D79F11B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5" name="Rectangle 37">
            <a:extLst>
              <a:ext uri="{FF2B5EF4-FFF2-40B4-BE49-F238E27FC236}">
                <a16:creationId xmlns:a16="http://schemas.microsoft.com/office/drawing/2014/main" id="{354D2DF4-4386-4DE6-BF7B-7943F96ABF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6" name="Rectangle 38">
            <a:extLst>
              <a:ext uri="{FF2B5EF4-FFF2-40B4-BE49-F238E27FC236}">
                <a16:creationId xmlns:a16="http://schemas.microsoft.com/office/drawing/2014/main" id="{73A1BD0B-9F5C-4966-A801-849CCBB354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786E20-9841-463D-99BC-EEBEBB45A6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87" name="Rectangle 39">
            <a:extLst>
              <a:ext uri="{FF2B5EF4-FFF2-40B4-BE49-F238E27FC236}">
                <a16:creationId xmlns:a16="http://schemas.microsoft.com/office/drawing/2014/main" id="{FC727AAD-ED91-499D-B319-2A8A47A50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0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google.com.sa/url?sa=i&amp;rct=j&amp;q=&amp;esrc=s&amp;source=images&amp;cd=&amp;cad=rja&amp;uact=8&amp;ved=0CAcQjRw&amp;url=http%3A%2F%2Fwww.e-lfh.org.uk%2Fe-learning-sessions%2Frcoa-novice%2Fcontent%2Fsessions%2F01_02_02%2Fd%2FELFH_Session%2F554%2Ftab_613.html&amp;ei=J3TGVL35CcPaaoaZgdgE&amp;psig=AFQjCNFTdgKgOtOH60vGPiptEQ7FQQFFTg&amp;ust=142237839587319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%3A%2F%2Ffaculty.southwest.tn.edu%2Frburkett%2Fresp_sys_lab.htm&amp;ei=03_GVLhtk89oho6C-Ao&amp;psig=AFQjCNHL6XIOZXRH_UlYiqHUBIiGM9V-xg&amp;ust=142238133393023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s://www.google.com.sa/url?sa=i&amp;rct=j&amp;q=&amp;esrc=s&amp;source=images&amp;cd=&amp;cad=rja&amp;uact=8&amp;ved=0CAcQjRw&amp;url=https%3A%2F%2Fwww.rsvprotection.com%2Fhow-rsv-disease-works.html&amp;ei=RYHGVI_dLoPkasOxgIAK&amp;psig=AFQjCNFu_chftaf4ZwWKEMVqSZ7KSv2oxw&amp;ust=1422381662081927" TargetMode="Externa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sa/url?sa=i&amp;rct=j&amp;q=&amp;esrc=s&amp;source=images&amp;cd=&amp;cad=rja&amp;uact=8&amp;ved=0CAcQjRw&amp;url=http%3A%2F%2Ffaculty.southwest.tn.edu%2Frburkett%2Fresp_sys_lab.htm&amp;ei=03_GVLhtk89oho6C-Ao&amp;psig=AFQjCNHL6XIOZXRH_UlYiqHUBIiGM9V-xg&amp;ust=142238133393023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447EBDD-CD90-416B-B14E-83EB5749694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1857375"/>
            <a:ext cx="8001000" cy="1571625"/>
          </a:xfrm>
          <a:solidFill>
            <a:srgbClr val="66FF33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Development of Respiratory System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48D083-BA01-4303-BF1C-C133A84DE47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07950" y="4724400"/>
            <a:ext cx="3743325" cy="1135063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1800" dirty="0">
                <a:solidFill>
                  <a:srgbClr val="FF66FF"/>
                </a:solidFill>
                <a:latin typeface="Aharoni" pitchFamily="2" charset="-79"/>
                <a:cs typeface="Aharoni" pitchFamily="2" charset="-79"/>
              </a:rPr>
              <a:t>Dr. Sanaa </a:t>
            </a:r>
            <a:r>
              <a:rPr lang="en-US" sz="1800" dirty="0" err="1">
                <a:solidFill>
                  <a:srgbClr val="FF66FF"/>
                </a:solidFill>
                <a:latin typeface="Aharoni" pitchFamily="2" charset="-79"/>
                <a:cs typeface="Aharoni" pitchFamily="2" charset="-79"/>
              </a:rPr>
              <a:t>Alshaarawy</a:t>
            </a:r>
            <a:r>
              <a:rPr lang="en-US" sz="18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&amp;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1800" dirty="0">
                <a:solidFill>
                  <a:srgbClr val="FF66FF"/>
                </a:solidFill>
                <a:latin typeface="Aharoni" pitchFamily="2" charset="-79"/>
                <a:cs typeface="Aharoni" pitchFamily="2" charset="-79"/>
              </a:rPr>
              <a:t>Dr. </a:t>
            </a:r>
            <a:r>
              <a:rPr lang="en-US" sz="1800" dirty="0" err="1">
                <a:solidFill>
                  <a:srgbClr val="FF66FF"/>
                </a:solidFill>
                <a:latin typeface="Aharoni" pitchFamily="2" charset="-79"/>
                <a:cs typeface="Aharoni" pitchFamily="2" charset="-79"/>
              </a:rPr>
              <a:t>Saeed</a:t>
            </a:r>
            <a:r>
              <a:rPr lang="en-US" sz="1800" dirty="0">
                <a:solidFill>
                  <a:srgbClr val="FF66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>
                <a:solidFill>
                  <a:srgbClr val="FF66FF"/>
                </a:solidFill>
                <a:latin typeface="Aharoni" pitchFamily="2" charset="-79"/>
                <a:cs typeface="Aharoni" pitchFamily="2" charset="-79"/>
              </a:rPr>
              <a:t>Vohra</a:t>
            </a:r>
            <a:endParaRPr lang="en-US" sz="1800" dirty="0">
              <a:solidFill>
                <a:srgbClr val="FF66FF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D297-EF53-4F4C-A86E-59F963CAEFB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8600" y="1143000"/>
            <a:ext cx="4419600" cy="54864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The </a:t>
            </a:r>
            <a:r>
              <a:rPr lang="en-US" b="1" dirty="0">
                <a:solidFill>
                  <a:srgbClr val="FF66FF"/>
                </a:solidFill>
              </a:rPr>
              <a:t>laryngeal epithelium</a:t>
            </a:r>
            <a:r>
              <a:rPr lang="en-US" dirty="0"/>
              <a:t> proliferates rapidly resulting in </a:t>
            </a:r>
            <a:r>
              <a:rPr lang="en-US" b="1" dirty="0">
                <a:solidFill>
                  <a:srgbClr val="FF66FF"/>
                </a:solidFill>
              </a:rPr>
              <a:t>temporary occlusion </a:t>
            </a:r>
            <a:r>
              <a:rPr lang="en-US" dirty="0"/>
              <a:t>of the laryngeal lumen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Recanalization</a:t>
            </a:r>
            <a:r>
              <a:rPr lang="en-US" dirty="0"/>
              <a:t> of larynx normally occurs by the </a:t>
            </a:r>
            <a:r>
              <a:rPr lang="en-US" b="1" dirty="0">
                <a:solidFill>
                  <a:srgbClr val="FFFF00"/>
                </a:solidFill>
              </a:rPr>
              <a:t>10</a:t>
            </a:r>
            <a:r>
              <a:rPr lang="en-US" b="1" baseline="30000" dirty="0">
                <a:solidFill>
                  <a:srgbClr val="FFFF00"/>
                </a:solidFill>
              </a:rPr>
              <a:t>th</a:t>
            </a:r>
            <a:r>
              <a:rPr lang="en-US" b="1" dirty="0">
                <a:solidFill>
                  <a:srgbClr val="FFFF00"/>
                </a:solidFill>
              </a:rPr>
              <a:t> week.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Laryngeal </a:t>
            </a:r>
            <a:r>
              <a:rPr lang="en-US" b="1" dirty="0">
                <a:solidFill>
                  <a:srgbClr val="66FF33"/>
                </a:solidFill>
              </a:rPr>
              <a:t>ventricles</a:t>
            </a:r>
            <a:r>
              <a:rPr lang="en-US" dirty="0"/>
              <a:t>, </a:t>
            </a:r>
            <a:r>
              <a:rPr lang="en-US" b="1" dirty="0">
                <a:solidFill>
                  <a:srgbClr val="66FF33"/>
                </a:solidFill>
              </a:rPr>
              <a:t>vocal folds </a:t>
            </a:r>
            <a:r>
              <a:rPr lang="en-US" dirty="0"/>
              <a:t>and </a:t>
            </a:r>
            <a:r>
              <a:rPr lang="en-US" b="1" dirty="0">
                <a:solidFill>
                  <a:srgbClr val="66FF33"/>
                </a:solidFill>
              </a:rPr>
              <a:t>vestibular folds </a:t>
            </a:r>
            <a:r>
              <a:rPr lang="en-US" dirty="0"/>
              <a:t>are formed during </a:t>
            </a:r>
            <a:r>
              <a:rPr lang="en-US" dirty="0">
                <a:solidFill>
                  <a:srgbClr val="FFFF00"/>
                </a:solidFill>
              </a:rPr>
              <a:t>recanalization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2291" name="Picture 4" descr="C:\Documents and Settings\Free User\My Documents\My Pictures\Copy of Gray954.png">
            <a:extLst>
              <a:ext uri="{FF2B5EF4-FFF2-40B4-BE49-F238E27FC236}">
                <a16:creationId xmlns:a16="http://schemas.microsoft.com/office/drawing/2014/main" id="{A66E8AB7-3B94-4EC6-B75C-5DD6A9D0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8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657600" cy="5883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Box 3">
            <a:extLst>
              <a:ext uri="{FF2B5EF4-FFF2-40B4-BE49-F238E27FC236}">
                <a16:creationId xmlns:a16="http://schemas.microsoft.com/office/drawing/2014/main" id="{A4BA22A2-BD68-4D0F-B1FB-71044E5E4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bg2"/>
                </a:solidFill>
              </a:rPr>
              <a:t>Recanalization of larynx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AAA470E-AA09-4657-A784-7E2C0A073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Trachea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4E27E03-AE16-4EB7-9D85-BC880B346F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724400" cy="54864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The </a:t>
            </a:r>
            <a:r>
              <a:rPr lang="en-US" b="1" dirty="0" err="1">
                <a:solidFill>
                  <a:srgbClr val="FFFF00"/>
                </a:solidFill>
              </a:rPr>
              <a:t>endodermal</a:t>
            </a:r>
            <a:r>
              <a:rPr lang="en-US" b="1" dirty="0">
                <a:solidFill>
                  <a:srgbClr val="FFFF00"/>
                </a:solidFill>
              </a:rPr>
              <a:t> lining </a:t>
            </a:r>
            <a:r>
              <a:rPr lang="en-US" b="1" dirty="0"/>
              <a:t>of the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laryngotracheal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tube </a:t>
            </a:r>
            <a:r>
              <a:rPr lang="en-US" b="1" u="sng" dirty="0"/>
              <a:t>distal to the larynx </a:t>
            </a:r>
            <a:r>
              <a:rPr lang="en-US" b="1" dirty="0"/>
              <a:t>differentiates into the </a:t>
            </a:r>
            <a:r>
              <a:rPr lang="en-US" b="1" dirty="0">
                <a:solidFill>
                  <a:srgbClr val="66FF33"/>
                </a:solidFill>
              </a:rPr>
              <a:t>epithelium and glands </a:t>
            </a:r>
            <a:r>
              <a:rPr lang="en-US" b="1" dirty="0"/>
              <a:t>of the trachea and pulmonary epithelium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The</a:t>
            </a:r>
            <a:r>
              <a:rPr lang="en-US" b="1" dirty="0">
                <a:solidFill>
                  <a:srgbClr val="66FF33"/>
                </a:solidFill>
              </a:rPr>
              <a:t> cartilages, connective tissue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66FF33"/>
                </a:solidFill>
              </a:rPr>
              <a:t>muscles of the trachea </a:t>
            </a:r>
            <a:r>
              <a:rPr lang="en-US" b="1" dirty="0"/>
              <a:t>are </a:t>
            </a:r>
            <a:r>
              <a:rPr lang="en-US" b="1" u="sng" dirty="0"/>
              <a:t>derived from </a:t>
            </a:r>
            <a:r>
              <a:rPr lang="en-US" b="1" dirty="0"/>
              <a:t>the </a:t>
            </a:r>
            <a:r>
              <a:rPr lang="en-US" b="1" dirty="0">
                <a:solidFill>
                  <a:srgbClr val="FFFF00"/>
                </a:solidFill>
              </a:rPr>
              <a:t>mesoderm.</a:t>
            </a: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13318" name="Picture 6" descr="C:\Users\user\Pictures\hhh.png">
            <a:extLst>
              <a:ext uri="{FF2B5EF4-FFF2-40B4-BE49-F238E27FC236}">
                <a16:creationId xmlns:a16="http://schemas.microsoft.com/office/drawing/2014/main" id="{750ED161-F34F-473F-874F-E84B7A15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4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42345" r="42410" b="5981"/>
          <a:stretch>
            <a:fillRect/>
          </a:stretch>
        </p:blipFill>
        <p:spPr bwMode="auto">
          <a:xfrm>
            <a:off x="5105400" y="3960813"/>
            <a:ext cx="365760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C:\Users\user\Pictures\hhh.png">
            <a:extLst>
              <a:ext uri="{FF2B5EF4-FFF2-40B4-BE49-F238E27FC236}">
                <a16:creationId xmlns:a16="http://schemas.microsoft.com/office/drawing/2014/main" id="{16B3B878-3466-4552-8EC5-A6A84496F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8" b="57895"/>
          <a:stretch>
            <a:fillRect/>
          </a:stretch>
        </p:blipFill>
        <p:spPr bwMode="auto">
          <a:xfrm>
            <a:off x="5105400" y="1100138"/>
            <a:ext cx="36576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4D08498-75DF-4D93-B0A7-E204646D2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Bronchi &amp; Lungs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7ABF9F1-89CD-4D03-9A2F-2F9C08EE36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343400" cy="5486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C000"/>
                </a:solidFill>
              </a:rPr>
              <a:t>The 2 primary bronchial buds </a:t>
            </a:r>
            <a:r>
              <a:rPr lang="en-US" b="1" dirty="0"/>
              <a:t>grow laterally into the </a:t>
            </a:r>
            <a:r>
              <a:rPr lang="en-US" b="1" dirty="0" err="1">
                <a:solidFill>
                  <a:srgbClr val="FFFF00"/>
                </a:solidFill>
              </a:rPr>
              <a:t>pericardio</a:t>
            </a:r>
            <a:r>
              <a:rPr lang="en-US" b="1" dirty="0">
                <a:solidFill>
                  <a:srgbClr val="FFFF00"/>
                </a:solidFill>
              </a:rPr>
              <a:t>-peritoneal canals </a:t>
            </a:r>
            <a:r>
              <a:rPr lang="en-US" b="1" dirty="0"/>
              <a:t>(part of the </a:t>
            </a:r>
            <a:r>
              <a:rPr lang="en-US" b="1" dirty="0" err="1"/>
              <a:t>intraembryonic</a:t>
            </a:r>
            <a:r>
              <a:rPr lang="en-US" b="1" dirty="0"/>
              <a:t> </a:t>
            </a:r>
            <a:r>
              <a:rPr lang="en-US" b="1" dirty="0" err="1"/>
              <a:t>celome</a:t>
            </a:r>
            <a:r>
              <a:rPr lang="en-US" b="1" dirty="0"/>
              <a:t>), </a:t>
            </a:r>
            <a:r>
              <a:rPr lang="en-US" b="1" dirty="0">
                <a:solidFill>
                  <a:srgbClr val="66FF33"/>
                </a:solidFill>
              </a:rPr>
              <a:t>the </a:t>
            </a:r>
            <a:r>
              <a:rPr lang="en-US" b="1" dirty="0" err="1">
                <a:solidFill>
                  <a:srgbClr val="66FF33"/>
                </a:solidFill>
              </a:rPr>
              <a:t>primordia</a:t>
            </a:r>
            <a:r>
              <a:rPr lang="en-US" b="1" dirty="0">
                <a:solidFill>
                  <a:srgbClr val="66FF33"/>
                </a:solidFill>
              </a:rPr>
              <a:t> of pleural cavities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Bronchial buds </a:t>
            </a:r>
            <a:r>
              <a:rPr lang="en-US" b="1" u="sng" dirty="0"/>
              <a:t>divide</a:t>
            </a:r>
            <a:r>
              <a:rPr lang="en-US" b="1" dirty="0"/>
              <a:t> and </a:t>
            </a:r>
            <a:r>
              <a:rPr lang="en-US" b="1" u="sng" dirty="0"/>
              <a:t>re-divide</a:t>
            </a:r>
            <a:r>
              <a:rPr lang="en-US" b="1" dirty="0"/>
              <a:t> to give the </a:t>
            </a:r>
            <a:r>
              <a:rPr lang="en-US" b="1" dirty="0">
                <a:solidFill>
                  <a:srgbClr val="66FF33"/>
                </a:solidFill>
              </a:rPr>
              <a:t>bronchial tree. </a:t>
            </a: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14342" name="Picture 6" descr="C:\Users\user\Pictures\hgfhfgh - Copy.png">
            <a:extLst>
              <a:ext uri="{FF2B5EF4-FFF2-40B4-BE49-F238E27FC236}">
                <a16:creationId xmlns:a16="http://schemas.microsoft.com/office/drawing/2014/main" id="{4F5B12C6-BB5E-406A-B7AB-23C62EA6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9" t="10464" r="1669" b="10464"/>
          <a:stretch>
            <a:fillRect/>
          </a:stretch>
        </p:blipFill>
        <p:spPr bwMode="auto">
          <a:xfrm>
            <a:off x="5943600" y="3886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C:\Users\user\Pictures\hgfhfgh - Copy.png">
            <a:extLst>
              <a:ext uri="{FF2B5EF4-FFF2-40B4-BE49-F238E27FC236}">
                <a16:creationId xmlns:a16="http://schemas.microsoft.com/office/drawing/2014/main" id="{701CBDED-3958-4CF6-A186-3AFF1463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1629" r="50410" b="9302"/>
          <a:stretch>
            <a:fillRect/>
          </a:stretch>
        </p:blipFill>
        <p:spPr bwMode="auto">
          <a:xfrm>
            <a:off x="5943600" y="1219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user\Pictures\ffbg.png">
            <a:extLst>
              <a:ext uri="{FF2B5EF4-FFF2-40B4-BE49-F238E27FC236}">
                <a16:creationId xmlns:a16="http://schemas.microsoft.com/office/drawing/2014/main" id="{DAD2C989-133C-4BF9-8628-A0113F0A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2767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13B6BA4E-3C44-4C96-868E-68C7AD5A730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2875" y="533400"/>
            <a:ext cx="4505325" cy="568166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66FF33"/>
                </a:solidFill>
              </a:rPr>
              <a:t>The right main bronchus </a:t>
            </a:r>
            <a:r>
              <a:rPr lang="en-US" sz="3200" b="1" dirty="0"/>
              <a:t>is slightly </a:t>
            </a:r>
            <a:r>
              <a:rPr lang="en-US" sz="3200" b="1" dirty="0">
                <a:solidFill>
                  <a:srgbClr val="FFFF00"/>
                </a:solidFill>
              </a:rPr>
              <a:t>larger (wider)</a:t>
            </a:r>
            <a:r>
              <a:rPr lang="en-US" sz="3200" b="1" dirty="0"/>
              <a:t> than the left one and is </a:t>
            </a:r>
            <a:r>
              <a:rPr lang="en-US" sz="3200" b="1" dirty="0">
                <a:solidFill>
                  <a:srgbClr val="FFFF00"/>
                </a:solidFill>
              </a:rPr>
              <a:t>oriented more vertically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/>
              <a:t>The embryonic relationship persists in the adult.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66FF33"/>
                </a:solidFill>
              </a:rPr>
              <a:t>The main bronchi </a:t>
            </a:r>
            <a:r>
              <a:rPr lang="en-US" sz="3200" b="1" dirty="0"/>
              <a:t>subdivide into </a:t>
            </a:r>
            <a:r>
              <a:rPr lang="en-US" sz="3200" b="1" dirty="0">
                <a:solidFill>
                  <a:srgbClr val="FFFF00"/>
                </a:solidFill>
              </a:rPr>
              <a:t>secondary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FF00"/>
                </a:solidFill>
              </a:rPr>
              <a:t>tertiary</a:t>
            </a:r>
            <a:r>
              <a:rPr lang="en-US" sz="3200" b="1" dirty="0"/>
              <a:t> (</a:t>
            </a:r>
            <a:r>
              <a:rPr lang="en-US" sz="3200" b="1" dirty="0">
                <a:solidFill>
                  <a:srgbClr val="FFFF00"/>
                </a:solidFill>
              </a:rPr>
              <a:t>segmental)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FF00"/>
                </a:solidFill>
              </a:rPr>
              <a:t>bronchi </a:t>
            </a:r>
            <a:r>
              <a:rPr lang="en-US" sz="3200" b="1" dirty="0"/>
              <a:t>which give rise to further branches.</a:t>
            </a:r>
          </a:p>
        </p:txBody>
      </p:sp>
      <p:pic>
        <p:nvPicPr>
          <p:cNvPr id="15363" name="Picture 6" descr="C:\Users\user\Pictures\xxcxccxcxcx - Copy (2).png">
            <a:extLst>
              <a:ext uri="{FF2B5EF4-FFF2-40B4-BE49-F238E27FC236}">
                <a16:creationId xmlns:a16="http://schemas.microsoft.com/office/drawing/2014/main" id="{8E1FFEFE-93C1-4E8B-87EA-49F0E546DA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00" b="62611"/>
          <a:stretch>
            <a:fillRect/>
          </a:stretch>
        </p:blipFill>
        <p:spPr>
          <a:xfrm>
            <a:off x="4953000" y="457200"/>
            <a:ext cx="3505200" cy="2438400"/>
          </a:xfrm>
        </p:spPr>
      </p:pic>
      <p:pic>
        <p:nvPicPr>
          <p:cNvPr id="15364" name="Picture 8" descr="C:\Users\user\Pictures\ffbg.png">
            <a:extLst>
              <a:ext uri="{FF2B5EF4-FFF2-40B4-BE49-F238E27FC236}">
                <a16:creationId xmlns:a16="http://schemas.microsoft.com/office/drawing/2014/main" id="{02A7C9D2-06C2-4118-BE61-9E0D6FD02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3841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F1782270-E1A1-48A0-A135-743DEB983B57}"/>
              </a:ext>
            </a:extLst>
          </p:cNvPr>
          <p:cNvSpPr/>
          <p:nvPr/>
        </p:nvSpPr>
        <p:spPr bwMode="auto">
          <a:xfrm>
            <a:off x="4800600" y="4876800"/>
            <a:ext cx="609600" cy="5334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E473AE8-AABF-4DDB-9284-0E7567482717}"/>
              </a:ext>
            </a:extLst>
          </p:cNvPr>
          <p:cNvSpPr/>
          <p:nvPr/>
        </p:nvSpPr>
        <p:spPr bwMode="auto">
          <a:xfrm>
            <a:off x="4724400" y="5791200"/>
            <a:ext cx="762000" cy="6858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AAD3058-36C4-4DD6-BE6B-6ADEE6D8CFD4}"/>
              </a:ext>
            </a:extLst>
          </p:cNvPr>
          <p:cNvSpPr/>
          <p:nvPr/>
        </p:nvSpPr>
        <p:spPr bwMode="auto">
          <a:xfrm>
            <a:off x="4724400" y="4038600"/>
            <a:ext cx="18288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4BDDCC7-A732-4982-A665-FCA22CB295A9}"/>
              </a:ext>
            </a:extLst>
          </p:cNvPr>
          <p:cNvSpPr/>
          <p:nvPr/>
        </p:nvSpPr>
        <p:spPr bwMode="auto">
          <a:xfrm>
            <a:off x="6934200" y="4038600"/>
            <a:ext cx="16002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15369" name="AutoShape 10" descr="data:image/jpeg;base64,/9j/4AAQSkZJRgABAQAAAQABAAD/2wCEAAkGBxISERQTEhMTFhQVFxsbGRUVGBoYHRoaGBgaHhYaHxobHSggGRonHRgWIjEhJSkrMC4uGCAzODMsNygwLysBCgoKDg0OGxAQGywmICQtLDQ1NC8sLC8vNTMsLDAvLTcsLCwsLCw0LCw0Lyw0LCwsLCwsNCwsNSwsNDQ0LCwsLP/AABEIAM0A9gMBIgACEQEDEQH/xAAbAAEAAgMBAQAAAAAAAAAAAAAABQcDBAYBAv/EAEQQAAEEAAQDBAYIBAMHBQAAAAEAAgMRBBIhMQUGQRMiUWEUMnGBkaEHFSNCUlPR02KSk9JDweEXJDOCo7HCJVRyc6L/xAAZAQEAAwEBAAAAAAAAAAAAAAAAAgMEBQH/xAAtEQACAgEEAQEGBgMAAAAAAAAAAQIRAwQSIUExYRMiMlFxoVOBkcHw8RSx0f/aAAwDAQACEQMRAD8AvFERAEREAREQBERAEREAREQBERAEREAREQBERAEREAREQBERAEREAREQBERAEREAREQBERAEREAREQHjnAalaxxzboWVh5hmczCzvbWZkbnC9raCRfloqpwzuLYvUOla0/hqIfHQn5qrJNp8GvT6dZIuTdUW36b/AA/P/RefWDQaII+arBvKPETqcSQf/vk/RY8Twfi0GrJpH/8Axkz/ACf+ireSRoWjxvhSRbscgcLBsL6UDyRiJpMHG6cES28OtuU6PIGnTQBTy0Rdqzn5I7ZOPyCIi9IBERAEREAREQBERAEREAREQBERAEREAREQBERAEREAREQGtxKTLDI6rysca8aBNKq8PzXxDEn/AHaFrWnwaX/Fxpo+CtjFeo7r3Tp7lULufpjTcNBGwbAOBcfcG0B7NVRl8o6OhjuUqjZJ+j8bOvaAeX2P6LFLiONRC3NEg8C2N1/0yCsA45xg6iI/0D/mvibmbicYuWJtfxwub8wQAqmbVCV/DEsHknHvnwokkZkfncHN1FFprY67Ufep5c1yFxk4vDulLQ0h5aQDewBv5rpVpx/Cjj6hVkkvUIiKZSEREAREQBERAEREAREQBERAEREAREQBERAEREAREQBERAfMgsEeSqqPm3B4fu4XDl1dQAwe8m3H3q11VebhGGcQ9wkcCbFGTW9RoMgVGbo36GnuTTfjwY/9okv/ALeP+oT/AOK+h9ITjo/Div4ZNfgW/wCa2m8+4NujMPNQ/CyMD3d9Y5+d8E/STDy14ujjcPf3iVUzcoR/Df6nT8icYgxDZuxjMeVzS9paG6uB17p19XfyXUri+SOIYF8zxhaD3Ntzcrm6NOhoivvdPFdotGL4TlaqNZWERFYZwiIgCIiAIiIAiIgCIiAIiIAiIgBKWovG8KL5XStflJiyDQaaSd69zq8aXXd2uiNOfgsspfmkc287WkPcSWvLMxoOGUENIyjQWDoUB0CWo/FYBz+zp7m5RRDXv1tzL1BBPda8Wde9e61o+GT6553EHJdEt2Iz1VFlgVQO9nS6QEyiwwxuEYa5xLg0AvFXdUXUbF3qsXoj/wA+X4RftoDbRanoj/z5fhF+2noj/wA+X4RftoDbRanoj/z5fhF+2noj/wA+X4RftoDbVZT8n4OeR5ikdmzuzBrmup2Y5gQdtbVheiP/AD5fhF+2qnxHBsNNiJXwYxvaueSA9zQSXami3KRr4AqjN0btC2m+aJb/AGeM/Pd/IP1Xo+j1nWd59jQP8yonFcP4vDo12IcPFkmf5E5vktIx8Wm7pGNr+ImP5mgqjop5PxEddwXhODwOIjf2pEjjkAe4Wc+lZQBetKwVTvDeQ5S4Pmf2ZBB7pzvsba7A+eqt3CzZ2g/H2jdW4X0c/XRVqSdmVERXmAIiIAiIgC15sdEw5XyRtPg5wB+BK+sXiWRMdJI4NY0WXHYBaXBMfHOJZIXh7HPFOHlGyx5HyKHtOr6NuLHRPOVskbiejXAn4Ar4xfEY4nsY80XhxHsYLdfXbwW2tfE4KOS87GmwATWtAkjXyJJQ8MLeLRfiI3u2uBGUAuLgRbQLG/iPFe/W0P4jt+B+9kZdvXsEZPW02X2OHRVXZt69Lu978bob+A8F4OGxWTkGoA69CTfkbJN76oDC7jcA+8aonMGuLQGhpNuqho4e/TfRfY4vCdQ6xpqGu+8AWgad5xDm6DXvBZRw+L8Df9AKA9gGw6L04KOqyN+HWgAfbTW6+QQHuExbJRmYbb40QD7CRr7kWSGFrGhrQGtGwAoamz814gMiIiAIiIAiLwoD1cfhuLTjiLmO9KdE6Qs1YwQt7ttIIbmOtC73cbHhHYbi2KwMvZ4gyTOe7YnMZHEWeyumxxNFWT1vQUofjuJhmxrpcOx07u5JnE7Y2ROZoG3RGa4829G711VMpnQw6am0+U15LZRafCceJ4WSgVmGrbByuGjm2NDRBFhfXEuIMgidK+8rQTTQXE14AalW2qsw7Xe3swcwcQ7CB7wx8jqoMYLcbNaey79yqNruGSOeHsxOGOm3fA01sHMa9w9y6XikmLxj/ScFimuYAAIm0A3xBDrBcf4qUZ9dMc90fE8OATX2gaQW0KvTWvNp9yzyluZ1dPieOPHnunz+h5DhMbhW9tgsQ3EwD7rbcK8DHZr2sIPkpKH6QI+xMj4nh7SGlg1aXEEin7AaHfXTYqNxfBpsCRi8BJ2kJFlvrW3zrR7fMUQuuw/CI8Zw8v7FrXT5Zg09XNALLI6OAq/B5Xii3wiWWcElKXPPnw/zOTrE45pnxM4w2FGwFtDh5agv9pNeAUpyRx/BQSjBwOmLJHEiSUANMhAoDYi6rYa14qJgwsmPe6XEO7DDQ2Mt0G5dC0XpY6u9yScxwRER8Pwoc66EjgbcfIeu73kLxOuSyeNTi4fZeF9X8y3EUPytjpZcOzt2dnMBTm+zYjU0DpodQphak7VnEnFxk4sIiL0iEREBFc0R5sJMALOWx9mJdWkEfZn1zY2XOcvSSxYPF1nEvbU0+jsjILooQHCFrqcBqdTZo6aLreLxB0ErSLBjcK3u2noCD8x7Qq8fP2eGe1obADiQ49thyGH7FmjxmdkBNd+92hVTdO/Q2YFuht9TseTMTPJhrxDg94e9oeBlzNaaBIoUbsbDZTq1eFRObDG13rZRm1Lu8RbtTqRd7raVi8GbI05toIiL0gEREAREQBFidiGB2TM3NWbLYzZfGt60Oq+nytBokDQnU1o2sx9gsfFAfaIiAIiIDiufeNFrxhBFG4ywyPDpQSLa13dABFWA4Zr0saKvMNwtgLnaSFrY3Rtfo13bROfHmANkhzS3LepcNasG9JIWu9ZrT7QDvusL+GwO3hiOoOrGnVvqnbca0qpY23Zuw6tY4bUinOPYyUQYQslkbngMjnMeWW97rdeUjbQAdApb6xdHxHDGyRiIoWvF3q8Vt0pwB+KsHEctYN7Q12GiLWimtygBo6gAaAexR+E5Uwj3NnLHdqyR+Vwe4VllflGW8u3koeyZd/m4qqn39yu+O4KXh+LL4SWMec0bhtX3oyNiAeh6Ee7peEcdw/EWdhiGNE1aNOzv4o3bg+V37VI8Z41gMz8NiHtJa6i17HGjVg2BoaI1C5viPKcEze0wEzSWmw3PdHpTvWafb8lW+DQpKcVvTT6ZI8O4LicLM1mGd2mHlcA5jzRis6vHiAOg3+asZrQAANANAFx/0e4uedjziGEPhfkzHQuNa2PEAjXra7FXYY0rZztZNue19FcfSZw3EGSER6wyOrI0f4pJILvIiyPCjfRR02Mi4cBBhmibGvAzvqwzNs0Aa+FNHtPQG1J4g5paeo38PNVZHgDwvt8TiaknL3Ni19fNrn8r1J8ACOqjkjTs1abNvhsl118/6NjhzZsHIMZjsWWuII7G82YHduUaaGjTRpQ1Vi8Mx8eIiZLE4OY8WD/3B8CDYI8lUHCeDSY578TipKjHryO8t2tvRrR47DzKnOX+aYIJ48PhIXmFz6L7qydM4adxoCSa0Gy8hPaS1On3rj4l8vH0LNRfMbw4AjYr6Wk5AREQHxK22keII+KqXguIjmkZDE+O5JWhzY88Jy5W9p9m9zxK0ta8HWxQPstt7wASdgLPuVI8ncXdG8YhzGFkWUd1jQY+2pheKbmcAGusXqXBVZPKN+ji3GTXp+5eCKvjyrjsTJFPJiXRPYdd3B2VxLXtaCA3MCLBAqtlYKnF2ZckIwqpWERLUioIvmOQOFtIIsiwb1Boj2g6L1xoWdggPUREBH4zhTJHueXOBLMmh0AqQWBtm+0Ou/TYm9KTltkmftCCHF1UBdOLM1kjVxDKJ8CQt3FcXjZKYjeYR9pelZe9uAS6u4dctagXZpYsXx+GO7zkNa4khjj6uXQaa3mAB2J0tAZMfwvtGNaHZcrcvdFDdhGnTVjfdYWq3l1tPBdo4VTW5dLBy6H1LHqjxPipDE8SjjyZi4ZxYAY87Fo1pvdNvaKNEk0sX11BrT7qryhzj3qy0ADdkjb/ACKAz4LBNivLZLqsnUnK0AWeu3zKSYJriSTJZ8JZAPgHUFkGIZkD8wyEA5iaFHY2Vh+tIPzov52/qgH1czxl/rS/3p9XM8Zf60v96fWkH50X87f1T60g/Oi/nb+qAfVzPGX+tL/evZS3DwvcA4tY1z6suJ3cd7JJN/FefWkH50X87f1XJfSJzN2UDWYaVud7hb2lrsrRrWtiyaGvS1GTpWWYcbyTUUceObBI93pmDhfmNuyjK8fHUke0L3FcJFDF8Mkc7KadH/iMvoR94eR+a9w/NQkGTHwxzM/Ma3K9vnp/45T7VO8n8sFmOE8MufClmYOB1dfqscOtHW/4a8VmSt0dub9km6r7pnf8LgcyJgkoyUC8tFDMd68ug8gFtIi1JUcFu3bCgOcOWWY6ENJyys1jkq68QfFp/Q9FPojV8HsJuElKPkpfnHidObgowWRQABwOmZwHW9wLvzJJ8Fl4NgvRYhjJiWZiWxNAGY2xxB7wNWQBttZ6qyOO8uQzuExiY6aMHIXEgHwDquxfiDVqsMThcdjsW6KcGMxHW9GRNN6j8RIGhvvVvQ0zSjtZ2cOaOXHtXHz/AJ6kpydxiWDDT4ieabse1FBoYSXOP2hbmadLcDQ8CrC4e8TxtkixUj2O2cBF+3ofIqq+YMYyXscFhBmiiNNr/Ek2zX1Gp16kuO1KVxeOlwc2DweEf3m0JdLDjIRoR/M7oRYUoTa4Ks+lWT3lw3b/AC9SyPRH/ny/CL9tPRH/AJ8vwi/bURgObYn4qTCOa4SRi81W0imk9bBGYBZJubsK1j5M+aON2Vz2lpGbwrNmJ8qVymmc6WGadUOZI5GYaTLJNI5zS0Rt7Jpdm0IB7PQ1Z010XP8AJnDxO7tmzYlrYbjEcjY8zH6ZhmyU5tZTRGho6EKM5r4v6c+OJrZY3UJMKbZUpcNCaNxu0IBvSze9Lu+ECSKFjHxyveGjO/7MZ3UMzvX8lBe9IvkvZYa7Zt+iP/Pl+EX7aeiP/Pl+EX7a99Kd+TL/ANP+9PSnfky/9P8AvVpjMkELm3cj33+IM0/laPmtKfhj3OP2uVvaB9NBB9WiC4P18RoKobrbxWIyRl9VQBId08bI00UVjeNyW4QRB9HRxdYcOzc/QMs65Q0EijZOtUQNjBcFbExzGu0cI73B+za1p67ENGnSzqenxLwV5rLO9oAPiTZbV3m9/XbpusuM4w2NtuANx5wQ4ZXAMe52Vx9YAMGtfeaeq15eYQAajzEAaB46uIzWaAiNWHnexpqgJLCYTIXHMSHG6N6EucSdT4OA/wCUIvcHiDICS0tGYgA790kE101CIDSx+NibK5j2AkRZySAe7Uu+5qg8bffA6rTxGMwsReTEXAh73HLdkGOgAejnFtdLaFOvga71mtNitQDprp/+nfE+KxRcPiaXEMbb3ZnEi7Jo3r5tb8AgMGKxELOzDmGyO6Ml1To6Hkc5j94HgtODF4W2lkbaP3ms0trwGAaDXMQQOl35qY7BlAZW00UNBoAQQB4atb8B4LF6BF+VHsW+q31SbLdtr1pAanDOLRv7NgaWFzWlrACQAWZgLApugcP+Vb82JYz1jVrxmFjBBDGAtFAhoFCqoeAoAe5ZkBq/WEX4x80+sIvxj5raULzLzJFg48zgXvOjY27kkEizswaHU+BoFeNpeSUISm9sVyb2K4lGxjXl7O/QZbgM5cO6B42qlm47jMPipTiWh4kPfhf6pbsMm4ArTz66qP43O/ExsxJcXBjGtcy/+A4Dah9xxFh3XYmwpHhvMkcsTYceztGj1ZR67fb1PtGviCs857mdjT6b2cbau/PzX0PJYOGz26OZ2Gf1jkFtvyP6OVm8o8EGDwrYrs2XOO1lxvbpQoe5cPyxyph5sUyaGds0MRzFpHeDt42uHt11A9XZWip4o9mbXZfGNNteeQiIrjnBERAFEcycvx4yIseXMcRQkYaPsP4m390/LdS6LxqyUZOLteSpH4N/CWEmF0mIOYNlDSYmt6OvoaqwddxtqcPK7OzD+I4kk1fZ3vJI7cj5ge09ArhXGc/cuQysZO6QxNhPfrUFh3puwftqB7joqZY65R0cWsU3tmuX3+xz/wBHmHdLiJ8U8bjLfQue7M+vZlb8QoMx/wDp2Kh/xIMVneP4fVzey7+Ck8PxHGYlvZ8PYYcPHoHUATW5c93U70NddTquz5D4R2eHL5hG+d7355RTiRmoDPWugGnjahGN8F+bJ7O5v04/6cly1j8jMDMGxvDBiQ5zzWSIOBc8HWiNttcxHVWFwXmDD4qMSRPFE0Q7ukO/DR6+xZeJcGgnYWSRghzS2x3TRIJFjXdrT7gq85t5edhiw5RJh2xlkRc5rGxOLTmkkzCnPJJIOlmhoauz3oGW8WpfPD/t/wA8FpIqtw/FeJ4FrHCM4jC5W626Tp3nZ6zs1vRzaGgVkcLxnbQxy5HM7RodkfoW2Lo+asjKzLlwPHzaaNpERSKTxzQRR1B6FAF6iAIiICLxvF+zldGWGmxdoX6+EhqqDT/w9s1m9qBI18ZzEGZqie4Na/YsslpYG/e0BL611GlilNkL4iga2y1oBcbNDc+J+AQGljeKiLIXNNPY52hFjLk03y7OPXppdhYn8wRAXll3ArJrrm/7ZHg+bSFKZBVUKXpaPAIDWjxoLC/K8DMR6pcTRqwGWa0O6w4jjMMYzPMjRYFuikGp2Hq6lafNfG3YSONzWj7SRrC93qszfeNf6KuuIPxEgjlxRc2STszE2Tukyxl9hjCKYx2ZpzGrto1KhKdGrBpnkVt0if499IALcuGzNzAZHuYbfe2UEUAcrm2epG1LluGYeaeWR0UUkkcz3NnbK2Tu04kZntBOcaU4WQQdK3muTeUTiGiadpZE5rmuiN/aAm2uF6sb19osUCrLDWRM+6xjASegAGpJ+ZtQUXLlmmeaGn9zGrZWHEuGw8Ogc+Jks+If3e0lidkjYTrbS0A6CrPXXTZQIdgph3s+EkP4R2kRPkB3mezYLc41zBiXYx+KizsjdTGAjuuYBbcwP4rLtfxKc5X4TDxIPkmwrIwwgZ4nOaHu600aCtNb6qt8uka4uWLHvyN/Vf6rwRPC+MdhhxhYKAdO1kszS4OkMujSw0C2g2uvqjxKsvlWKdmEibiXF0tGy42aLjlBPUhtWvnhHLGEw1dlELBzBziXkEirBcTRrwUwroRa8nM1Oojk4gu79QiIrDIEREAREQGhx3ijcLh3zvBLWVYHm4AfMrgcfPiMdK+JwJyukicxmzWSBrsNOATTqy6nwOisfGYVkrHRyNDmPFOadiF84LBRwsDI2hrWgADyAoanU6KEouRow5o41de8VFxPgHEBkw0vZiGOIO7jssWpNlxNZn2Denn1XbfRrE6HDOge+JxY8ub2Tw8ZXUda2ObMtT6VOGGWKJ/axxtYX5u0dlabaC0V951t09pXLcu4mPBSh0TmzzkHOY5A2JkIIzFziKLvboNPfV8Eje29Rgrv6d/UuNa/EMIJY3Ru0zDcbtP3XA9HA0QehCYPGRysbJG4OY8WCDuFmzjxC0eTk8xZxH0ccRkL58M+KRgjNhz3Pfbsxa8ZnDyBoea7lfOceITOPELyKpUTyzU5bqo+kXy54AJ6DVauK4pFGLc8WQ0htgE5iGt0JFWSBZoeNL0rNxFpx8Tic1jw8ZHtLg7YUC0ddjbgKX2eIQgX2kdeOYdCAeviQPegNlFjhnY+8rmuo0aINEbjTqvEBlREQBERAeELhMHyliJsfiJsYQ6AyXGywc4a64dAe4GjQ7E27oTfeIvGkyzHlljvb2FX3PvNDTeHhf3GuAxEjDqzXugCu8Mw71eGXdykPpB4zNCYIIQ//eC4OMd58oyimEbO7135LlOK8vPw2GHaua7FTjsmA6VG2y8knR0xZTN9qAs6mucuka9Lhimpz78L9/yILhsM2LlaxmUB72gxg0GsLiXEDq0EudXTMrH5ZmdHjpoCAGAZQ1jSQ0M9TM/1WktJIYOhvfeJ+jXhv273uaw9izKx40dbybDm3o4AEaixmqyFK8TcWcVg9SnkEZiSdWFruzY3QGh3nu6UAoRVJM06jJvnLH0l9zs0RFoOOEREAREQBERAEREBxf0qStbhYczmt+3FF0bZf8OT7rtvbRVcHhr4pYJJBG2OYdox5YMrm7g5AAL2OXbUdFZX0h4TEy+jtgE277dE1r6cQ0MDgXNpvra7Cgt3mrhrTgCHBznwsDmZCWuztbQpw1F7GuhVMo22dPBmWPHGPzs5rlji0MT8kjAYX2TLIGup4c4PkdJeQRk0wNGxGtKwBgYfyo/5W/oq44BWOhlwUrHtmhPaROnt+rh6r7AzCzsRq2t8q3vo74tje3kwmIY5zYwTncKMZBADLAotN6DwGmm3sJVwQ1OFS3SXDXlenTR3PoEX5Uf8rf0T0CL8qP8Alb+i2UVpzz4ETQ3KAA2qoaCvctSPhEIIOUkgNALnvcaa7M3UuN0fFbyIDUdw6MtDcppood5woZg7Q3YotbVbUKpYjwTD0R2TQDW1jYgjUG9wPgpBEBjhhawU0ULJ97iSd/MlFkRAEREAREQBERAYpyxoMj8oDATmP3RXe16DT5KruNyS4/ESPYXCJsTiWPjzxvhjzObIx1FpcSRoacCetEC1XNBBBFg7gqO4bwHD4eN8UUYayS8wsm8woiybArp0UJRs0YMscdvvo5L6IWNbDiKkY8mQElmbQZdAQ5oIOhXZu4XCZxiCwGYNyh5vRuuw2HrHXzWjy3y8MJn+3mlz1XauzZQ26A89TZ66KaXsVSpnmfJuyOUX5CIikUBERAEREAREQBERAFF8y8J9Lw0kGcx567wGbZwNVYsGqUoiHsZOLTRWHMXLP1cyCeB5qIgOdI45WyHRsxa3UirZkH4mjWzdgcC4k3E4eOdoIEguiK618NNPKluvYCKIBB6HVetaAKGgHQKKjT4LsmZ5IpS8rs9REUigIiIAiIgCIiAIiIAiIgCIiAIiIAiIgCIiAIiIAiIgCIiAIiIAiIgCIiAIiIAiIgCIiAIiID//2Q==">
            <a:hlinkClick r:id="rId4"/>
            <a:extLst>
              <a:ext uri="{FF2B5EF4-FFF2-40B4-BE49-F238E27FC236}">
                <a16:creationId xmlns:a16="http://schemas.microsoft.com/office/drawing/2014/main" id="{DBD8D0AA-E637-4063-977F-AE3833B232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812925"/>
            <a:ext cx="4552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70" name="AutoShape 12" descr="data:image/jpeg;base64,/9j/4AAQSkZJRgABAQAAAQABAAD/2wCEAAkGBxISERQTEhMTFhQVFxsbGRUVGBoYHRoaGBgaHhYaHxobHSggGRonHRgWIjEhJSkrMC4uGCAzODMsNygwLysBCgoKDg0OGxAQGywmICQtLDQ1NC8sLC8vNTMsLDAvLTcsLCwsLCw0LCw0Lyw0LCwsLCwsNCwsNSwsNDQ0LCwsLP/AABEIAM0A9gMBIgACEQEDEQH/xAAbAAEAAgMBAQAAAAAAAAAAAAAABQcDBAYBAv/EAEQQAAEEAAQDBAYIBAMHBQAAAAEAAgMRBBIhMQUGQRMiUWEUMnGBkaEHFSNCUlPR02KSk9JDweEXJDOCo7HCJVRyc6L/xAAZAQEAAwEBAAAAAAAAAAAAAAAAAgMEBQH/xAAtEQACAgEEAQEGBgMAAAAAAAAAAQIRAwQSIUExYRMiMlFxoVOBkcHw8RSx0f/aAAwDAQACEQMRAD8AvFERAEREAREQBERAEREAREQBERAEREAREQBERAEREAREQBERAEREAREQBERAEREAREQBERAEREAREQHjnAalaxxzboWVh5hmczCzvbWZkbnC9raCRfloqpwzuLYvUOla0/hqIfHQn5qrJNp8GvT6dZIuTdUW36b/AA/P/RefWDQaII+arBvKPETqcSQf/vk/RY8Twfi0GrJpH/8Axkz/ACf+ireSRoWjxvhSRbscgcLBsL6UDyRiJpMHG6cES28OtuU6PIGnTQBTy0Rdqzn5I7ZOPyCIi9IBERAEREAREQBERAEREAREQBERAEREAREQBERAEREAREQGtxKTLDI6rysca8aBNKq8PzXxDEn/AHaFrWnwaX/Fxpo+CtjFeo7r3Tp7lULufpjTcNBGwbAOBcfcG0B7NVRl8o6OhjuUqjZJ+j8bOvaAeX2P6LFLiONRC3NEg8C2N1/0yCsA45xg6iI/0D/mvibmbicYuWJtfxwub8wQAqmbVCV/DEsHknHvnwokkZkfncHN1FFprY67Ufep5c1yFxk4vDulLQ0h5aQDewBv5rpVpx/Cjj6hVkkvUIiKZSEREAREQBERAEREAREQBERAEREAREQBERAEREAREQBERAfMgsEeSqqPm3B4fu4XDl1dQAwe8m3H3q11VebhGGcQ9wkcCbFGTW9RoMgVGbo36GnuTTfjwY/9okv/ALeP+oT/AOK+h9ITjo/Div4ZNfgW/wCa2m8+4NujMPNQ/CyMD3d9Y5+d8E/STDy14ujjcPf3iVUzcoR/Df6nT8icYgxDZuxjMeVzS9paG6uB17p19XfyXUri+SOIYF8zxhaD3Ntzcrm6NOhoivvdPFdotGL4TlaqNZWERFYZwiIgCIiAIiIAiIgCIiAIiIAiIgBKWovG8KL5XStflJiyDQaaSd69zq8aXXd2uiNOfgsspfmkc287WkPcSWvLMxoOGUENIyjQWDoUB0CWo/FYBz+zp7m5RRDXv1tzL1BBPda8Wde9e61o+GT6553EHJdEt2Iz1VFlgVQO9nS6QEyiwwxuEYa5xLg0AvFXdUXUbF3qsXoj/wA+X4RftoDbRanoj/z5fhF+2noj/wA+X4RftoDbRanoj/z5fhF+2noj/wA+X4RftoDbVZT8n4OeR5ikdmzuzBrmup2Y5gQdtbVheiP/AD5fhF+2qnxHBsNNiJXwYxvaueSA9zQSXami3KRr4AqjN0btC2m+aJb/AGeM/Pd/IP1Xo+j1nWd59jQP8yonFcP4vDo12IcPFkmf5E5vktIx8Wm7pGNr+ImP5mgqjop5PxEddwXhODwOIjf2pEjjkAe4Wc+lZQBetKwVTvDeQ5S4Pmf2ZBB7pzvsba7A+eqt3CzZ2g/H2jdW4X0c/XRVqSdmVERXmAIiIAiIgC15sdEw5XyRtPg5wB+BK+sXiWRMdJI4NY0WXHYBaXBMfHOJZIXh7HPFOHlGyx5HyKHtOr6NuLHRPOVskbiejXAn4Ar4xfEY4nsY80XhxHsYLdfXbwW2tfE4KOS87GmwATWtAkjXyJJQ8MLeLRfiI3u2uBGUAuLgRbQLG/iPFe/W0P4jt+B+9kZdvXsEZPW02X2OHRVXZt69Lu978bob+A8F4OGxWTkGoA69CTfkbJN76oDC7jcA+8aonMGuLQGhpNuqho4e/TfRfY4vCdQ6xpqGu+8AWgad5xDm6DXvBZRw+L8Df9AKA9gGw6L04KOqyN+HWgAfbTW6+QQHuExbJRmYbb40QD7CRr7kWSGFrGhrQGtGwAoamz814gMiIiAIiIAiLwoD1cfhuLTjiLmO9KdE6Qs1YwQt7ttIIbmOtC73cbHhHYbi2KwMvZ4gyTOe7YnMZHEWeyumxxNFWT1vQUofjuJhmxrpcOx07u5JnE7Y2ROZoG3RGa4829G711VMpnQw6am0+U15LZRafCceJ4WSgVmGrbByuGjm2NDRBFhfXEuIMgidK+8rQTTQXE14AalW2qsw7Xe3swcwcQ7CB7wx8jqoMYLcbNaey79yqNruGSOeHsxOGOm3fA01sHMa9w9y6XikmLxj/ScFimuYAAIm0A3xBDrBcf4qUZ9dMc90fE8OATX2gaQW0KvTWvNp9yzyluZ1dPieOPHnunz+h5DhMbhW9tgsQ3EwD7rbcK8DHZr2sIPkpKH6QI+xMj4nh7SGlg1aXEEin7AaHfXTYqNxfBpsCRi8BJ2kJFlvrW3zrR7fMUQuuw/CI8Zw8v7FrXT5Zg09XNALLI6OAq/B5Xii3wiWWcElKXPPnw/zOTrE45pnxM4w2FGwFtDh5agv9pNeAUpyRx/BQSjBwOmLJHEiSUANMhAoDYi6rYa14qJgwsmPe6XEO7DDQ2Mt0G5dC0XpY6u9yScxwRER8Pwoc66EjgbcfIeu73kLxOuSyeNTi4fZeF9X8y3EUPytjpZcOzt2dnMBTm+zYjU0DpodQphak7VnEnFxk4sIiL0iEREBFc0R5sJMALOWx9mJdWkEfZn1zY2XOcvSSxYPF1nEvbU0+jsjILooQHCFrqcBqdTZo6aLreLxB0ErSLBjcK3u2noCD8x7Qq8fP2eGe1obADiQ49thyGH7FmjxmdkBNd+92hVTdO/Q2YFuht9TseTMTPJhrxDg94e9oeBlzNaaBIoUbsbDZTq1eFRObDG13rZRm1Lu8RbtTqRd7raVi8GbI05toIiL0gEREAREQBFidiGB2TM3NWbLYzZfGt60Oq+nytBokDQnU1o2sx9gsfFAfaIiAIiIDiufeNFrxhBFG4ywyPDpQSLa13dABFWA4Zr0saKvMNwtgLnaSFrY3Rtfo13bROfHmANkhzS3LepcNasG9JIWu9ZrT7QDvusL+GwO3hiOoOrGnVvqnbca0qpY23Zuw6tY4bUinOPYyUQYQslkbngMjnMeWW97rdeUjbQAdApb6xdHxHDGyRiIoWvF3q8Vt0pwB+KsHEctYN7Q12GiLWimtygBo6gAaAexR+E5Uwj3NnLHdqyR+Vwe4VllflGW8u3koeyZd/m4qqn39yu+O4KXh+LL4SWMec0bhtX3oyNiAeh6Ee7peEcdw/EWdhiGNE1aNOzv4o3bg+V37VI8Z41gMz8NiHtJa6i17HGjVg2BoaI1C5viPKcEze0wEzSWmw3PdHpTvWafb8lW+DQpKcVvTT6ZI8O4LicLM1mGd2mHlcA5jzRis6vHiAOg3+asZrQAANANAFx/0e4uedjziGEPhfkzHQuNa2PEAjXra7FXYY0rZztZNue19FcfSZw3EGSER6wyOrI0f4pJILvIiyPCjfRR02Mi4cBBhmibGvAzvqwzNs0Aa+FNHtPQG1J4g5paeo38PNVZHgDwvt8TiaknL3Ni19fNrn8r1J8ACOqjkjTs1abNvhsl118/6NjhzZsHIMZjsWWuII7G82YHduUaaGjTRpQ1Vi8Mx8eIiZLE4OY8WD/3B8CDYI8lUHCeDSY578TipKjHryO8t2tvRrR47DzKnOX+aYIJ48PhIXmFz6L7qydM4adxoCSa0Gy8hPaS1On3rj4l8vH0LNRfMbw4AjYr6Wk5AREQHxK22keII+KqXguIjmkZDE+O5JWhzY88Jy5W9p9m9zxK0ta8HWxQPstt7wASdgLPuVI8ncXdG8YhzGFkWUd1jQY+2pheKbmcAGusXqXBVZPKN+ji3GTXp+5eCKvjyrjsTJFPJiXRPYdd3B2VxLXtaCA3MCLBAqtlYKnF2ZckIwqpWERLUioIvmOQOFtIIsiwb1Boj2g6L1xoWdggPUREBH4zhTJHueXOBLMmh0AqQWBtm+0Ou/TYm9KTltkmftCCHF1UBdOLM1kjVxDKJ8CQt3FcXjZKYjeYR9pelZe9uAS6u4dctagXZpYsXx+GO7zkNa4khjj6uXQaa3mAB2J0tAZMfwvtGNaHZcrcvdFDdhGnTVjfdYWq3l1tPBdo4VTW5dLBy6H1LHqjxPipDE8SjjyZi4ZxYAY87Fo1pvdNvaKNEk0sX11BrT7qryhzj3qy0ADdkjb/ACKAz4LBNivLZLqsnUnK0AWeu3zKSYJriSTJZ8JZAPgHUFkGIZkD8wyEA5iaFHY2Vh+tIPzov52/qgH1czxl/rS/3p9XM8Zf60v96fWkH50X87f1T60g/Oi/nb+qAfVzPGX+tL/evZS3DwvcA4tY1z6suJ3cd7JJN/FefWkH50X87f1XJfSJzN2UDWYaVud7hb2lrsrRrWtiyaGvS1GTpWWYcbyTUUceObBI93pmDhfmNuyjK8fHUke0L3FcJFDF8Mkc7KadH/iMvoR94eR+a9w/NQkGTHwxzM/Ma3K9vnp/45T7VO8n8sFmOE8MufClmYOB1dfqscOtHW/4a8VmSt0dub9km6r7pnf8LgcyJgkoyUC8tFDMd68ug8gFtIi1JUcFu3bCgOcOWWY6ENJyys1jkq68QfFp/Q9FPojV8HsJuElKPkpfnHidObgowWRQABwOmZwHW9wLvzJJ8Fl4NgvRYhjJiWZiWxNAGY2xxB7wNWQBttZ6qyOO8uQzuExiY6aMHIXEgHwDquxfiDVqsMThcdjsW6KcGMxHW9GRNN6j8RIGhvvVvQ0zSjtZ2cOaOXHtXHz/AJ6kpydxiWDDT4ieabse1FBoYSXOP2hbmadLcDQ8CrC4e8TxtkixUj2O2cBF+3ofIqq+YMYyXscFhBmiiNNr/Ek2zX1Gp16kuO1KVxeOlwc2DweEf3m0JdLDjIRoR/M7oRYUoTa4Ks+lWT3lw3b/AC9SyPRH/ny/CL9tPRH/AJ8vwi/bURgObYn4qTCOa4SRi81W0imk9bBGYBZJubsK1j5M+aON2Vz2lpGbwrNmJ8qVymmc6WGadUOZI5GYaTLJNI5zS0Rt7Jpdm0IB7PQ1Z010XP8AJnDxO7tmzYlrYbjEcjY8zH6ZhmyU5tZTRGho6EKM5r4v6c+OJrZY3UJMKbZUpcNCaNxu0IBvSze9Lu+ECSKFjHxyveGjO/7MZ3UMzvX8lBe9IvkvZYa7Zt+iP/Pl+EX7aeiP/Pl+EX7a99Kd+TL/ANP+9PSnfky/9P8AvVpjMkELm3cj33+IM0/laPmtKfhj3OP2uVvaB9NBB9WiC4P18RoKobrbxWIyRl9VQBId08bI00UVjeNyW4QRB9HRxdYcOzc/QMs65Q0EijZOtUQNjBcFbExzGu0cI73B+za1p67ENGnSzqenxLwV5rLO9oAPiTZbV3m9/XbpusuM4w2NtuANx5wQ4ZXAMe52Vx9YAMGtfeaeq15eYQAajzEAaB46uIzWaAiNWHnexpqgJLCYTIXHMSHG6N6EucSdT4OA/wCUIvcHiDICS0tGYgA790kE101CIDSx+NibK5j2AkRZySAe7Uu+5qg8bffA6rTxGMwsReTEXAh73HLdkGOgAejnFtdLaFOvga71mtNitQDprp/+nfE+KxRcPiaXEMbb3ZnEi7Jo3r5tb8AgMGKxELOzDmGyO6Ml1To6Hkc5j94HgtODF4W2lkbaP3ms0trwGAaDXMQQOl35qY7BlAZW00UNBoAQQB4atb8B4LF6BF+VHsW+q31SbLdtr1pAanDOLRv7NgaWFzWlrACQAWZgLApugcP+Vb82JYz1jVrxmFjBBDGAtFAhoFCqoeAoAe5ZkBq/WEX4x80+sIvxj5raULzLzJFg48zgXvOjY27kkEizswaHU+BoFeNpeSUISm9sVyb2K4lGxjXl7O/QZbgM5cO6B42qlm47jMPipTiWh4kPfhf6pbsMm4ArTz66qP43O/ExsxJcXBjGtcy/+A4Dah9xxFh3XYmwpHhvMkcsTYceztGj1ZR67fb1PtGviCs857mdjT6b2cbau/PzX0PJYOGz26OZ2Gf1jkFtvyP6OVm8o8EGDwrYrs2XOO1lxvbpQoe5cPyxyph5sUyaGds0MRzFpHeDt42uHt11A9XZWip4o9mbXZfGNNteeQiIrjnBERAFEcycvx4yIseXMcRQkYaPsP4m390/LdS6LxqyUZOLteSpH4N/CWEmF0mIOYNlDSYmt6OvoaqwddxtqcPK7OzD+I4kk1fZ3vJI7cj5ge09ArhXGc/cuQysZO6QxNhPfrUFh3puwftqB7joqZY65R0cWsU3tmuX3+xz/wBHmHdLiJ8U8bjLfQue7M+vZlb8QoMx/wDp2Kh/xIMVneP4fVzey7+Ck8PxHGYlvZ8PYYcPHoHUATW5c93U70NddTquz5D4R2eHL5hG+d7355RTiRmoDPWugGnjahGN8F+bJ7O5v04/6cly1j8jMDMGxvDBiQ5zzWSIOBc8HWiNttcxHVWFwXmDD4qMSRPFE0Q7ukO/DR6+xZeJcGgnYWSRghzS2x3TRIJFjXdrT7gq85t5edhiw5RJh2xlkRc5rGxOLTmkkzCnPJJIOlmhoauz3oGW8WpfPD/t/wA8FpIqtw/FeJ4FrHCM4jC5W626Tp3nZ6zs1vRzaGgVkcLxnbQxy5HM7RodkfoW2Lo+asjKzLlwPHzaaNpERSKTxzQRR1B6FAF6iAIiICLxvF+zldGWGmxdoX6+EhqqDT/w9s1m9qBI18ZzEGZqie4Na/YsslpYG/e0BL611GlilNkL4iga2y1oBcbNDc+J+AQGljeKiLIXNNPY52hFjLk03y7OPXppdhYn8wRAXll3ArJrrm/7ZHg+bSFKZBVUKXpaPAIDWjxoLC/K8DMR6pcTRqwGWa0O6w4jjMMYzPMjRYFuikGp2Hq6lafNfG3YSONzWj7SRrC93qszfeNf6KuuIPxEgjlxRc2STszE2Tukyxl9hjCKYx2ZpzGrto1KhKdGrBpnkVt0if499IALcuGzNzAZHuYbfe2UEUAcrm2epG1LluGYeaeWR0UUkkcz3NnbK2Tu04kZntBOcaU4WQQdK3muTeUTiGiadpZE5rmuiN/aAm2uF6sb19osUCrLDWRM+6xjASegAGpJ+ZtQUXLlmmeaGn9zGrZWHEuGw8Ogc+Jks+If3e0lidkjYTrbS0A6CrPXXTZQIdgph3s+EkP4R2kRPkB3mezYLc41zBiXYx+KizsjdTGAjuuYBbcwP4rLtfxKc5X4TDxIPkmwrIwwgZ4nOaHu600aCtNb6qt8uka4uWLHvyN/Vf6rwRPC+MdhhxhYKAdO1kszS4OkMujSw0C2g2uvqjxKsvlWKdmEibiXF0tGy42aLjlBPUhtWvnhHLGEw1dlELBzBziXkEirBcTRrwUwroRa8nM1Oojk4gu79QiIrDIEREAREQGhx3ijcLh3zvBLWVYHm4AfMrgcfPiMdK+JwJyukicxmzWSBrsNOATTqy6nwOisfGYVkrHRyNDmPFOadiF84LBRwsDI2hrWgADyAoanU6KEouRow5o41de8VFxPgHEBkw0vZiGOIO7jssWpNlxNZn2Denn1XbfRrE6HDOge+JxY8ub2Tw8ZXUda2ObMtT6VOGGWKJ/axxtYX5u0dlabaC0V951t09pXLcu4mPBSh0TmzzkHOY5A2JkIIzFziKLvboNPfV8Eje29Rgrv6d/UuNa/EMIJY3Ru0zDcbtP3XA9HA0QehCYPGRysbJG4OY8WCDuFmzjxC0eTk8xZxH0ccRkL58M+KRgjNhz3Pfbsxa8ZnDyBoea7lfOceITOPELyKpUTyzU5bqo+kXy54AJ6DVauK4pFGLc8WQ0htgE5iGt0JFWSBZoeNL0rNxFpx8Tic1jw8ZHtLg7YUC0ddjbgKX2eIQgX2kdeOYdCAeviQPegNlFjhnY+8rmuo0aINEbjTqvEBlREQBERAeELhMHyliJsfiJsYQ6AyXGywc4a64dAe4GjQ7E27oTfeIvGkyzHlljvb2FX3PvNDTeHhf3GuAxEjDqzXugCu8Mw71eGXdykPpB4zNCYIIQ//eC4OMd58oyimEbO7135LlOK8vPw2GHaua7FTjsmA6VG2y8knR0xZTN9qAs6mucuka9Lhimpz78L9/yILhsM2LlaxmUB72gxg0GsLiXEDq0EudXTMrH5ZmdHjpoCAGAZQ1jSQ0M9TM/1WktJIYOhvfeJ+jXhv273uaw9izKx40dbybDm3o4AEaixmqyFK8TcWcVg9SnkEZiSdWFruzY3QGh3nu6UAoRVJM06jJvnLH0l9zs0RFoOOEREAREQBERAEREBxf0qStbhYczmt+3FF0bZf8OT7rtvbRVcHhr4pYJJBG2OYdox5YMrm7g5AAL2OXbUdFZX0h4TEy+jtgE277dE1r6cQ0MDgXNpvra7Cgt3mrhrTgCHBznwsDmZCWuztbQpw1F7GuhVMo22dPBmWPHGPzs5rlji0MT8kjAYX2TLIGup4c4PkdJeQRk0wNGxGtKwBgYfyo/5W/oq44BWOhlwUrHtmhPaROnt+rh6r7AzCzsRq2t8q3vo74tje3kwmIY5zYwTncKMZBADLAotN6DwGmm3sJVwQ1OFS3SXDXlenTR3PoEX5Uf8rf0T0CL8qP8Alb+i2UVpzz4ETQ3KAA2qoaCvctSPhEIIOUkgNALnvcaa7M3UuN0fFbyIDUdw6MtDcppood5woZg7Q3YotbVbUKpYjwTD0R2TQDW1jYgjUG9wPgpBEBjhhawU0ULJ97iSd/MlFkRAEREAREQBERAYpyxoMj8oDATmP3RXe16DT5KruNyS4/ESPYXCJsTiWPjzxvhjzObIx1FpcSRoacCetEC1XNBBBFg7gqO4bwHD4eN8UUYayS8wsm8woiybArp0UJRs0YMscdvvo5L6IWNbDiKkY8mQElmbQZdAQ5oIOhXZu4XCZxiCwGYNyh5vRuuw2HrHXzWjy3y8MJn+3mlz1XauzZQ26A89TZ66KaXsVSpnmfJuyOUX5CIikUBERAEREAREQBERAFF8y8J9Lw0kGcx567wGbZwNVYsGqUoiHsZOLTRWHMXLP1cyCeB5qIgOdI45WyHRsxa3UirZkH4mjWzdgcC4k3E4eOdoIEguiK618NNPKluvYCKIBB6HVetaAKGgHQKKjT4LsmZ5IpS8rs9REUigIiIAiIgCIiAIiIAiIgCIiAIiIAiIgCIiAIiIAiIgCIiAIiIAiIgCIiAIiIAiIgCIiAIiID//2Q==">
            <a:hlinkClick r:id="rId4"/>
            <a:extLst>
              <a:ext uri="{FF2B5EF4-FFF2-40B4-BE49-F238E27FC236}">
                <a16:creationId xmlns:a16="http://schemas.microsoft.com/office/drawing/2014/main" id="{8DFCD222-7CB7-457F-B857-541E852E87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975" y="-1812925"/>
            <a:ext cx="4552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7355ECD9-C6EB-4D45-876E-333B3015705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381000"/>
            <a:ext cx="4419600" cy="5410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The segmental bronchi</a:t>
            </a:r>
            <a:r>
              <a:rPr lang="en-US" b="1" dirty="0"/>
              <a:t> </a:t>
            </a:r>
            <a:r>
              <a:rPr lang="en-US" b="1" dirty="0">
                <a:solidFill>
                  <a:srgbClr val="FF66FF"/>
                </a:solidFill>
              </a:rPr>
              <a:t>10 in right lung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66FF"/>
                </a:solidFill>
              </a:rPr>
              <a:t>8 or 9 in the left lung </a:t>
            </a:r>
            <a:r>
              <a:rPr lang="en-US" b="1" dirty="0"/>
              <a:t>begin to form by the </a:t>
            </a:r>
            <a:r>
              <a:rPr lang="en-US" b="1" dirty="0">
                <a:solidFill>
                  <a:srgbClr val="FFFF00"/>
                </a:solidFill>
              </a:rPr>
              <a:t>7th week</a:t>
            </a:r>
          </a:p>
          <a:p>
            <a:pPr eaLnBrk="1" hangingPunct="1">
              <a:defRPr/>
            </a:pPr>
            <a:r>
              <a:rPr lang="en-US" b="1" dirty="0"/>
              <a:t>The surrounding </a:t>
            </a:r>
            <a:r>
              <a:rPr lang="en-US" b="1" dirty="0" err="1"/>
              <a:t>mesenchyme</a:t>
            </a:r>
            <a:r>
              <a:rPr lang="en-US" b="1" dirty="0"/>
              <a:t> also divides. 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66FF33"/>
                </a:solidFill>
              </a:rPr>
              <a:t>Each </a:t>
            </a:r>
            <a:r>
              <a:rPr lang="en-US" b="1" u="sng" dirty="0">
                <a:solidFill>
                  <a:srgbClr val="66FF33"/>
                </a:solidFill>
              </a:rPr>
              <a:t>segmental bronchus </a:t>
            </a:r>
            <a:r>
              <a:rPr lang="en-US" b="1" dirty="0">
                <a:solidFill>
                  <a:srgbClr val="66FF33"/>
                </a:solidFill>
              </a:rPr>
              <a:t>with its </a:t>
            </a:r>
            <a:r>
              <a:rPr lang="en-US" b="1" u="sng" dirty="0">
                <a:solidFill>
                  <a:srgbClr val="66FF33"/>
                </a:solidFill>
              </a:rPr>
              <a:t>surrounding</a:t>
            </a:r>
            <a:r>
              <a:rPr lang="en-US" b="1" dirty="0">
                <a:solidFill>
                  <a:srgbClr val="66FF33"/>
                </a:solidFill>
              </a:rPr>
              <a:t> mass of </a:t>
            </a:r>
            <a:r>
              <a:rPr lang="en-US" b="1" u="sng" dirty="0" err="1">
                <a:solidFill>
                  <a:srgbClr val="66FF33"/>
                </a:solidFill>
              </a:rPr>
              <a:t>mesenchyme</a:t>
            </a:r>
            <a:r>
              <a:rPr lang="en-US" b="1" dirty="0">
                <a:solidFill>
                  <a:srgbClr val="66FF33"/>
                </a:solidFill>
              </a:rPr>
              <a:t> </a:t>
            </a:r>
            <a:r>
              <a:rPr lang="en-US" b="1" dirty="0"/>
              <a:t>is the </a:t>
            </a:r>
            <a:r>
              <a:rPr lang="en-US" b="1" dirty="0" err="1"/>
              <a:t>primordium</a:t>
            </a:r>
            <a:r>
              <a:rPr lang="en-US" b="1" dirty="0"/>
              <a:t> of a </a:t>
            </a:r>
            <a:r>
              <a:rPr lang="en-US" b="1" dirty="0" err="1">
                <a:solidFill>
                  <a:srgbClr val="FFFF00"/>
                </a:solidFill>
              </a:rPr>
              <a:t>bronchopulmonary</a:t>
            </a:r>
            <a:r>
              <a:rPr lang="en-US" b="1" dirty="0">
                <a:solidFill>
                  <a:srgbClr val="FFFF00"/>
                </a:solidFill>
              </a:rPr>
              <a:t> segment.</a:t>
            </a:r>
          </a:p>
        </p:txBody>
      </p:sp>
      <p:pic>
        <p:nvPicPr>
          <p:cNvPr id="16387" name="Content Placeholder 8" descr="C:\Users\user\Pictures\ffbg.png">
            <a:extLst>
              <a:ext uri="{FF2B5EF4-FFF2-40B4-BE49-F238E27FC236}">
                <a16:creationId xmlns:a16="http://schemas.microsoft.com/office/drawing/2014/main" id="{9DFD246E-FA47-43E5-9D45-0172B499F6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85900"/>
            <a:ext cx="4251325" cy="3886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>
            <a:extLst>
              <a:ext uri="{FF2B5EF4-FFF2-40B4-BE49-F238E27FC236}">
                <a16:creationId xmlns:a16="http://schemas.microsoft.com/office/drawing/2014/main" id="{F19FDD9F-BBFB-4ECC-995D-FA1E6D7D8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92263"/>
            <a:ext cx="3810000" cy="3970337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As the lungs develop they acquire a layer of </a:t>
            </a:r>
            <a:r>
              <a:rPr lang="en-U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visceral pleura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from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splanchnic mesenchyme.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The thoracic body wall becomes lined by a layer of </a:t>
            </a:r>
            <a:r>
              <a:rPr lang="en-U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parietal pleura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derived from the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somatic mesoderm.</a:t>
            </a:r>
          </a:p>
        </p:txBody>
      </p:sp>
      <p:pic>
        <p:nvPicPr>
          <p:cNvPr id="17411" name="Picture 2" descr="C:\Documents and Settings\Free User\My Documents\My Pictures\Pleura.bmp">
            <a:extLst>
              <a:ext uri="{FF2B5EF4-FFF2-40B4-BE49-F238E27FC236}">
                <a16:creationId xmlns:a16="http://schemas.microsoft.com/office/drawing/2014/main" id="{25F886BA-BE15-4109-B094-8F640D9E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000" r="2000" b="4286"/>
          <a:stretch>
            <a:fillRect/>
          </a:stretch>
        </p:blipFill>
        <p:spPr bwMode="auto">
          <a:xfrm>
            <a:off x="4419600" y="838200"/>
            <a:ext cx="4308475" cy="312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6" descr="C:\Users\user\Pictures\hgfhfgh - Copy.png">
            <a:extLst>
              <a:ext uri="{FF2B5EF4-FFF2-40B4-BE49-F238E27FC236}">
                <a16:creationId xmlns:a16="http://schemas.microsoft.com/office/drawing/2014/main" id="{629A5937-BE2E-432B-9F1C-F33C2FB35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11629" r="50410" b="9302"/>
          <a:stretch>
            <a:fillRect/>
          </a:stretch>
        </p:blipFill>
        <p:spPr bwMode="auto">
          <a:xfrm>
            <a:off x="4419600" y="4267200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C:\Users\user\Pictures\hgfhfgh - Copy.png">
            <a:extLst>
              <a:ext uri="{FF2B5EF4-FFF2-40B4-BE49-F238E27FC236}">
                <a16:creationId xmlns:a16="http://schemas.microsoft.com/office/drawing/2014/main" id="{3FAA917E-502D-4E1F-B46D-EEEAA2D3B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9" t="10464" r="1669" b="10464"/>
          <a:stretch>
            <a:fillRect/>
          </a:stretch>
        </p:blipFill>
        <p:spPr bwMode="auto">
          <a:xfrm>
            <a:off x="7010400" y="42672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6253CC-B677-484D-979E-76F6C07D9F44}"/>
              </a:ext>
            </a:extLst>
          </p:cNvPr>
          <p:cNvSpPr txBox="1"/>
          <p:nvPr/>
        </p:nvSpPr>
        <p:spPr>
          <a:xfrm>
            <a:off x="214313" y="714375"/>
            <a:ext cx="3929062" cy="461963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Development of the pleura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5FB291C4-ABAE-4A08-90D0-6ECF4FE0F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3200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/>
              <a:t>Maturation of lung is </a:t>
            </a:r>
            <a:r>
              <a:rPr lang="en-US" sz="2400" b="1" u="sng" dirty="0"/>
              <a:t>divided into </a:t>
            </a:r>
            <a:r>
              <a:rPr lang="en-US" sz="2400" b="1" dirty="0">
                <a:solidFill>
                  <a:srgbClr val="FFFF00"/>
                </a:solidFill>
              </a:rPr>
              <a:t>4 periods</a:t>
            </a:r>
            <a:r>
              <a:rPr lang="en-US" sz="2400" b="1" dirty="0"/>
              <a:t>:</a:t>
            </a:r>
          </a:p>
          <a:p>
            <a:pPr lvl="1" eaLnBrk="1" hangingPunct="1">
              <a:defRPr/>
            </a:pPr>
            <a:r>
              <a:rPr lang="en-US" sz="2400" b="1" dirty="0" err="1">
                <a:solidFill>
                  <a:srgbClr val="66FF33"/>
                </a:solidFill>
              </a:rPr>
              <a:t>Pseudoglandular</a:t>
            </a:r>
            <a:r>
              <a:rPr lang="en-US" sz="2400" b="1" dirty="0"/>
              <a:t>		(5 - 17 weeks)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66FF33"/>
                </a:solidFill>
              </a:rPr>
              <a:t>Canalicular</a:t>
            </a:r>
            <a:r>
              <a:rPr lang="en-US" sz="2400" b="1" dirty="0">
                <a:solidFill>
                  <a:srgbClr val="FF0066"/>
                </a:solidFill>
              </a:rPr>
              <a:t>	</a:t>
            </a:r>
            <a:r>
              <a:rPr lang="en-US" sz="2400" b="1" dirty="0"/>
              <a:t>		(16 - 25 weeks)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66FF33"/>
                </a:solidFill>
              </a:rPr>
              <a:t>Terminal sac      		 </a:t>
            </a:r>
            <a:r>
              <a:rPr lang="en-US" sz="2400" b="1" dirty="0"/>
              <a:t>(24 weeks - birth)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66FF33"/>
                </a:solidFill>
              </a:rPr>
              <a:t>Alveolar</a:t>
            </a:r>
            <a:r>
              <a:rPr lang="en-US" sz="2400" b="1" dirty="0"/>
              <a:t>			(late fetal period - 						childhood)   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rgbClr val="FFFF00"/>
                </a:solidFill>
              </a:rPr>
              <a:t>These periods overlap each other because the cranial segments of the lungs mature faster than the caudal ones</a:t>
            </a:r>
          </a:p>
        </p:txBody>
      </p:sp>
      <p:pic>
        <p:nvPicPr>
          <p:cNvPr id="18435" name="Picture 7" descr="https://encrypted-tbn3.gstatic.com/images?q=tbn:ANd9GcRvYMHRnfUOQ0z6JjQSRGmWqZzCE3dFu7FtdmXnPD1PftFSSFp_Ig">
            <a:extLst>
              <a:ext uri="{FF2B5EF4-FFF2-40B4-BE49-F238E27FC236}">
                <a16:creationId xmlns:a16="http://schemas.microsoft.com/office/drawing/2014/main" id="{361BC79E-8A0D-407B-8252-09FF8AFD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1"/>
          <a:stretch>
            <a:fillRect/>
          </a:stretch>
        </p:blipFill>
        <p:spPr bwMode="auto">
          <a:xfrm>
            <a:off x="304800" y="4419600"/>
            <a:ext cx="541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http://learninggnm.com/extimages/Lung%20Alveoli%20Website.jpg">
            <a:extLst>
              <a:ext uri="{FF2B5EF4-FFF2-40B4-BE49-F238E27FC236}">
                <a16:creationId xmlns:a16="http://schemas.microsoft.com/office/drawing/2014/main" id="{0204F227-6FC1-4F26-ADFC-5B023898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81475"/>
            <a:ext cx="26479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4E87724-6C99-4111-AF0F-C88EF39D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23" y="0"/>
            <a:ext cx="9144000" cy="762000"/>
          </a:xfrm>
          <a:prstGeom prst="rect">
            <a:avLst/>
          </a:prstGeom>
          <a:solidFill>
            <a:srgbClr val="66FF33"/>
          </a:solidFill>
          <a:ln>
            <a:noFill/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Maturation of the Lungs</a:t>
            </a:r>
            <a:endParaRPr lang="en-US" sz="36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A7EBDD1E-1993-4250-A31D-9F0889F31B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953000" cy="47244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Developing lungs somewhat resembles an exocrine gland during this period.</a:t>
            </a:r>
          </a:p>
          <a:p>
            <a:pPr eaLnBrk="1" hangingPunct="1">
              <a:defRPr/>
            </a:pPr>
            <a:r>
              <a:rPr lang="en-US" sz="2800" b="1" dirty="0"/>
              <a:t>By </a:t>
            </a:r>
            <a:r>
              <a:rPr lang="en-US" sz="2800" b="1" dirty="0">
                <a:solidFill>
                  <a:srgbClr val="FFFF00"/>
                </a:solidFill>
              </a:rPr>
              <a:t>17 weeks </a:t>
            </a:r>
            <a:r>
              <a:rPr lang="en-US" sz="2800" b="1" dirty="0"/>
              <a:t>all major elements of the lung have formed </a:t>
            </a:r>
            <a:r>
              <a:rPr lang="en-US" sz="2800" b="1" u="sng" dirty="0"/>
              <a:t>except </a:t>
            </a:r>
            <a:r>
              <a:rPr lang="en-US" sz="2800" b="1" dirty="0">
                <a:solidFill>
                  <a:srgbClr val="66FF33"/>
                </a:solidFill>
              </a:rPr>
              <a:t>those involved with gas exchange (alveoli).</a:t>
            </a:r>
          </a:p>
          <a:p>
            <a:pPr eaLnBrk="1" hangingPunct="1">
              <a:defRPr/>
            </a:pPr>
            <a:r>
              <a:rPr lang="en-US" sz="2800" b="1" dirty="0"/>
              <a:t>Respiration is </a:t>
            </a:r>
            <a:r>
              <a:rPr lang="en-US" sz="2800" b="1" u="sng" dirty="0">
                <a:solidFill>
                  <a:srgbClr val="FF66FF"/>
                </a:solidFill>
              </a:rPr>
              <a:t>NOT</a:t>
            </a:r>
            <a:r>
              <a:rPr lang="en-US" sz="2800" b="1" dirty="0"/>
              <a:t> possible.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66FF33"/>
                </a:solidFill>
              </a:rPr>
              <a:t>Fetuses</a:t>
            </a:r>
            <a:r>
              <a:rPr lang="en-US" sz="2800" b="1" dirty="0">
                <a:solidFill>
                  <a:srgbClr val="FFFF00"/>
                </a:solidFill>
              </a:rPr>
              <a:t> born during this period are </a:t>
            </a:r>
            <a:r>
              <a:rPr lang="en-US" sz="2800" b="1" dirty="0">
                <a:solidFill>
                  <a:srgbClr val="66FF33"/>
                </a:solidFill>
              </a:rPr>
              <a:t>unable to survive.</a:t>
            </a:r>
          </a:p>
        </p:txBody>
      </p:sp>
      <p:pic>
        <p:nvPicPr>
          <p:cNvPr id="19459" name="Picture 5" descr="C:\Users\user\Pictures\zz.png">
            <a:extLst>
              <a:ext uri="{FF2B5EF4-FFF2-40B4-BE49-F238E27FC236}">
                <a16:creationId xmlns:a16="http://schemas.microsoft.com/office/drawing/2014/main" id="{82552C37-F7B1-4F97-9B39-451893EE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" r="8270"/>
          <a:stretch>
            <a:fillRect/>
          </a:stretch>
        </p:blipFill>
        <p:spPr bwMode="auto">
          <a:xfrm>
            <a:off x="5334000" y="1976438"/>
            <a:ext cx="36576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B5AB0D8-1E43-45B8-9984-B82EB6F1B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823" y="0"/>
            <a:ext cx="9144000" cy="762000"/>
          </a:xfrm>
          <a:prstGeom prst="rect">
            <a:avLst/>
          </a:prstGeom>
          <a:solidFill>
            <a:srgbClr val="66FF33"/>
          </a:solidFill>
          <a:ln>
            <a:noFill/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Pseudoglandular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 (5-17 weeks)</a:t>
            </a:r>
            <a:endParaRPr lang="en-US" sz="3600" b="1" kern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41121EB-7554-4DD7-9018-3B0DC2566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Canalicular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 (16-25 weeks)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61EFF62-0AB4-4A0A-9185-DC42CE70CC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71563"/>
            <a:ext cx="4876800" cy="485775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Lung tissue becomes </a:t>
            </a:r>
            <a:r>
              <a:rPr lang="en-US" sz="2400" dirty="0">
                <a:solidFill>
                  <a:srgbClr val="FFFF00"/>
                </a:solidFill>
              </a:rPr>
              <a:t>highly vascular.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Lumina of </a:t>
            </a:r>
            <a:r>
              <a:rPr lang="en-US" sz="2400" dirty="0">
                <a:solidFill>
                  <a:srgbClr val="FFFF00"/>
                </a:solidFill>
              </a:rPr>
              <a:t>bronchi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FF00"/>
                </a:solidFill>
              </a:rPr>
              <a:t>terminal bronchioles </a:t>
            </a:r>
            <a:r>
              <a:rPr lang="en-US" sz="2400" dirty="0"/>
              <a:t>become </a:t>
            </a:r>
            <a:r>
              <a:rPr lang="en-US" sz="2400" dirty="0">
                <a:solidFill>
                  <a:srgbClr val="FFFF00"/>
                </a:solidFill>
              </a:rPr>
              <a:t>larger.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By </a:t>
            </a:r>
            <a:r>
              <a:rPr lang="en-US" sz="2400" b="1" dirty="0">
                <a:solidFill>
                  <a:srgbClr val="FFFF00"/>
                </a:solidFill>
              </a:rPr>
              <a:t>24 weeks </a:t>
            </a:r>
            <a:r>
              <a:rPr lang="en-US" sz="2400" dirty="0"/>
              <a:t>each </a:t>
            </a:r>
            <a:r>
              <a:rPr lang="en-US" sz="2400" dirty="0">
                <a:solidFill>
                  <a:srgbClr val="FFFF00"/>
                </a:solidFill>
              </a:rPr>
              <a:t>terminal bronchiole</a:t>
            </a:r>
            <a:r>
              <a:rPr lang="en-US" sz="2400" dirty="0"/>
              <a:t> has </a:t>
            </a:r>
            <a:r>
              <a:rPr lang="en-US" sz="2400" u="sng" dirty="0"/>
              <a:t>given rise </a:t>
            </a:r>
            <a:r>
              <a:rPr lang="en-US" sz="2400" dirty="0"/>
              <a:t>to two or more </a:t>
            </a:r>
            <a:r>
              <a:rPr lang="en-US" sz="2400" b="1" dirty="0">
                <a:solidFill>
                  <a:srgbClr val="66FF33"/>
                </a:solidFill>
              </a:rPr>
              <a:t>respiratory bronchioles.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The respiratory bronchioles </a:t>
            </a:r>
            <a:r>
              <a:rPr lang="en-US" sz="2400" u="sng" dirty="0"/>
              <a:t>divide </a:t>
            </a:r>
            <a:r>
              <a:rPr lang="en-US" sz="2400" dirty="0"/>
              <a:t>into 3 to 6 tubular passages called </a:t>
            </a:r>
            <a:r>
              <a:rPr lang="en-US" sz="2400" b="1" dirty="0">
                <a:solidFill>
                  <a:srgbClr val="66FF33"/>
                </a:solidFill>
              </a:rPr>
              <a:t>alveolar ducts.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66FF33"/>
                </a:solidFill>
              </a:rPr>
              <a:t>Some </a:t>
            </a:r>
            <a:r>
              <a:rPr lang="en-US" sz="2400" dirty="0"/>
              <a:t>thin-walled </a:t>
            </a:r>
            <a:r>
              <a:rPr lang="en-US" sz="2400" b="1" dirty="0">
                <a:solidFill>
                  <a:srgbClr val="66FF33"/>
                </a:solidFill>
              </a:rPr>
              <a:t>terminal sacs (primordial alveoli) </a:t>
            </a:r>
            <a:r>
              <a:rPr lang="en-US" sz="2400" dirty="0"/>
              <a:t>develop </a:t>
            </a:r>
            <a:r>
              <a:rPr lang="en-US" sz="2400" dirty="0">
                <a:solidFill>
                  <a:srgbClr val="FFFF00"/>
                </a:solidFill>
              </a:rPr>
              <a:t>at the end of respiratory bronchioles.</a:t>
            </a:r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20486" name="Picture 5" descr="C:\Users\user\Pictures\xzc.png">
            <a:extLst>
              <a:ext uri="{FF2B5EF4-FFF2-40B4-BE49-F238E27FC236}">
                <a16:creationId xmlns:a16="http://schemas.microsoft.com/office/drawing/2014/main" id="{79D36E70-9A69-49F3-B63E-8E3DA7CEE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/>
          <a:stretch>
            <a:fillRect/>
          </a:stretch>
        </p:blipFill>
        <p:spPr bwMode="auto">
          <a:xfrm>
            <a:off x="5334000" y="990600"/>
            <a:ext cx="31956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3449A86-AC9E-4607-9B37-1BB79485240B}"/>
              </a:ext>
            </a:extLst>
          </p:cNvPr>
          <p:cNvSpPr txBox="1">
            <a:spLocks/>
          </p:cNvSpPr>
          <p:nvPr/>
        </p:nvSpPr>
        <p:spPr bwMode="auto">
          <a:xfrm>
            <a:off x="5105400" y="3733800"/>
            <a:ext cx="3810000" cy="274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Respiration is possible at the end of this period.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Fetus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born at the end of this period </a:t>
            </a:r>
            <a:r>
              <a:rPr lang="en-US" u="sng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may survive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if given 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intensive care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(but </a:t>
            </a:r>
            <a:r>
              <a:rPr lang="en-US" u="sng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usually die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because of the immaturity of respiratory as well as other systems)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2E09DD2-15E7-4F3D-ADBF-5B6927B6F992}"/>
              </a:ext>
            </a:extLst>
          </p:cNvPr>
          <p:cNvSpPr/>
          <p:nvPr/>
        </p:nvSpPr>
        <p:spPr bwMode="auto">
          <a:xfrm>
            <a:off x="5334000" y="2362200"/>
            <a:ext cx="6858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9DE18235-7AD6-4EDD-AE4F-ADF65B6A922E}"/>
              </a:ext>
            </a:extLst>
          </p:cNvPr>
          <p:cNvSpPr/>
          <p:nvPr/>
        </p:nvSpPr>
        <p:spPr bwMode="auto">
          <a:xfrm>
            <a:off x="5334000" y="1905000"/>
            <a:ext cx="685800" cy="4572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8485ADC-CF2D-40E0-9668-46F5508FFFC1}"/>
              </a:ext>
            </a:extLst>
          </p:cNvPr>
          <p:cNvSpPr/>
          <p:nvPr/>
        </p:nvSpPr>
        <p:spPr bwMode="auto">
          <a:xfrm>
            <a:off x="7696200" y="990600"/>
            <a:ext cx="762000" cy="2286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7186792-29BE-4159-9C92-4E9CDD512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Terminal Sac Period (24 weeks - birth)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B5B1528-4974-4699-9330-D51975F9DF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5562600" cy="5562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66FF33"/>
                </a:solidFill>
              </a:rPr>
              <a:t>Many more </a:t>
            </a:r>
            <a:r>
              <a:rPr lang="en-US" sz="2800" dirty="0">
                <a:solidFill>
                  <a:srgbClr val="FFFF00"/>
                </a:solidFill>
              </a:rPr>
              <a:t>terminal sacs develop.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Their </a:t>
            </a:r>
            <a:r>
              <a:rPr lang="en-US" sz="2800" dirty="0">
                <a:solidFill>
                  <a:srgbClr val="FFFF00"/>
                </a:solidFill>
              </a:rPr>
              <a:t>epithelium becomes very thin.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>
                <a:solidFill>
                  <a:srgbClr val="FFFF00"/>
                </a:solidFill>
              </a:rPr>
              <a:t>Capillaries </a:t>
            </a:r>
            <a:r>
              <a:rPr lang="en-US" sz="2800" dirty="0">
                <a:solidFill>
                  <a:srgbClr val="FFFF00"/>
                </a:solidFill>
              </a:rPr>
              <a:t>begin </a:t>
            </a:r>
            <a:r>
              <a:rPr lang="en-US" sz="2800" u="sng" dirty="0">
                <a:solidFill>
                  <a:srgbClr val="FFFF00"/>
                </a:solidFill>
              </a:rPr>
              <a:t>to bulge into </a:t>
            </a:r>
            <a:r>
              <a:rPr lang="en-US" sz="2800" dirty="0">
                <a:solidFill>
                  <a:srgbClr val="FFFF00"/>
                </a:solidFill>
              </a:rPr>
              <a:t>developing alveoli.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epithelial </a:t>
            </a:r>
            <a:r>
              <a:rPr lang="en-US" sz="2800" dirty="0"/>
              <a:t>cells of the </a:t>
            </a:r>
            <a:r>
              <a:rPr lang="en-US" sz="2800" dirty="0">
                <a:solidFill>
                  <a:srgbClr val="FF66FF"/>
                </a:solidFill>
              </a:rPr>
              <a:t>alveoli</a:t>
            </a:r>
            <a:r>
              <a:rPr lang="en-US" sz="2800" dirty="0"/>
              <a:t> and the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endothelial </a:t>
            </a:r>
            <a:r>
              <a:rPr lang="en-US" sz="2800" dirty="0"/>
              <a:t>cells of the </a:t>
            </a:r>
            <a:r>
              <a:rPr lang="en-US" sz="2800" dirty="0">
                <a:solidFill>
                  <a:srgbClr val="FF66FF"/>
                </a:solidFill>
              </a:rPr>
              <a:t>capillaries</a:t>
            </a:r>
            <a:r>
              <a:rPr lang="en-US" sz="2800" dirty="0"/>
              <a:t> come in intimate contact and establish the </a:t>
            </a:r>
            <a:r>
              <a:rPr lang="en-US" sz="2800" dirty="0">
                <a:solidFill>
                  <a:srgbClr val="66FF33"/>
                </a:solidFill>
              </a:rPr>
              <a:t>blood-air barrier.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66FF33"/>
                </a:solidFill>
              </a:rPr>
              <a:t>Adequate gas exchange </a:t>
            </a:r>
            <a:r>
              <a:rPr lang="en-US" sz="2800" dirty="0">
                <a:solidFill>
                  <a:srgbClr val="FFFF00"/>
                </a:solidFill>
              </a:rPr>
              <a:t>can occur which allows the </a:t>
            </a:r>
            <a:r>
              <a:rPr lang="en-US" sz="2800" u="sng" dirty="0">
                <a:solidFill>
                  <a:srgbClr val="FFFF00"/>
                </a:solidFill>
              </a:rPr>
              <a:t>prematurely </a:t>
            </a:r>
            <a:r>
              <a:rPr lang="en-US" sz="2800" dirty="0">
                <a:solidFill>
                  <a:srgbClr val="FFFF00"/>
                </a:solidFill>
              </a:rPr>
              <a:t>born fetus to </a:t>
            </a:r>
            <a:r>
              <a:rPr lang="en-US" sz="2800" u="sng" dirty="0">
                <a:solidFill>
                  <a:srgbClr val="FFFF00"/>
                </a:solidFill>
              </a:rPr>
              <a:t>survive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21510" name="Picture 5" descr="C:\Users\user\Pictures\asas.png">
            <a:extLst>
              <a:ext uri="{FF2B5EF4-FFF2-40B4-BE49-F238E27FC236}">
                <a16:creationId xmlns:a16="http://schemas.microsoft.com/office/drawing/2014/main" id="{72E79F8F-3114-4401-A787-C799019E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238" r="3967" b="2238"/>
          <a:stretch>
            <a:fillRect/>
          </a:stretch>
        </p:blipFill>
        <p:spPr bwMode="auto">
          <a:xfrm>
            <a:off x="5715000" y="2193925"/>
            <a:ext cx="3352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40936DAA-B9CB-41F8-93CC-65FABB922AA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762000"/>
          </a:xfrm>
          <a:solidFill>
            <a:srgbClr val="FFFF00"/>
          </a:solidFill>
        </p:spPr>
        <p:txBody>
          <a:bodyPr/>
          <a:lstStyle/>
          <a:p>
            <a:r>
              <a:rPr lang="en-US" altLang="en-US" b="1">
                <a:solidFill>
                  <a:schemeClr val="bg2"/>
                </a:solidFill>
              </a:rPr>
              <a:t>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57F53-4C28-4C40-B5FB-56626C9A0A8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04800" y="1524000"/>
            <a:ext cx="8610600" cy="5105400"/>
          </a:xfrm>
        </p:spPr>
        <p:txBody>
          <a:bodyPr/>
          <a:lstStyle/>
          <a:p>
            <a:pPr algn="l">
              <a:defRPr/>
            </a:pPr>
            <a:r>
              <a:rPr lang="en-US" sz="2800" b="1" dirty="0">
                <a:solidFill>
                  <a:srgbClr val="FF66FF"/>
                </a:solidFill>
              </a:rPr>
              <a:t>At the end of the lecture the students should be able to: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>
                <a:solidFill>
                  <a:srgbClr val="66FF33"/>
                </a:solidFill>
              </a:rPr>
              <a:t>laryngeotracheal (respiratory) diverticulum</a:t>
            </a:r>
            <a:r>
              <a:rPr lang="en-US" sz="2800" b="1" dirty="0">
                <a:solidFill>
                  <a:srgbClr val="FFFF0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>
                <a:solidFill>
                  <a:srgbClr val="66FF33"/>
                </a:solidFill>
              </a:rPr>
              <a:t>larynx.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>
                <a:solidFill>
                  <a:srgbClr val="66FF33"/>
                </a:solidFill>
              </a:rPr>
              <a:t>trachea.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Identify the development of the </a:t>
            </a:r>
            <a:r>
              <a:rPr lang="en-US" sz="2800" b="1" dirty="0">
                <a:solidFill>
                  <a:srgbClr val="66FF33"/>
                </a:solidFill>
              </a:rPr>
              <a:t>bronchi &amp; Lungs.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Describe the periods of the </a:t>
            </a:r>
            <a:r>
              <a:rPr lang="en-US" sz="2800" b="1" dirty="0">
                <a:solidFill>
                  <a:srgbClr val="66FF33"/>
                </a:solidFill>
              </a:rPr>
              <a:t>maturation of the lung.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FFFF00"/>
                </a:solidFill>
              </a:rPr>
              <a:t>Identify the </a:t>
            </a:r>
            <a:r>
              <a:rPr lang="en-US" sz="2800" b="1" dirty="0">
                <a:solidFill>
                  <a:srgbClr val="66FF33"/>
                </a:solidFill>
              </a:rPr>
              <a:t>most congenital anomaly. </a:t>
            </a:r>
          </a:p>
          <a:p>
            <a:pPr algn="l">
              <a:buFont typeface="Wingdings" pitchFamily="2" charset="2"/>
              <a:buChar char="§"/>
              <a:defRPr/>
            </a:pPr>
            <a:endParaRPr lang="en-US" sz="2800" dirty="0"/>
          </a:p>
          <a:p>
            <a:pPr algn="l"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32FF54FA-C2EB-4FB4-8BB0-24EB4BFC32C9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533400" y="2438400"/>
            <a:ext cx="8077200" cy="3657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00"/>
                </a:solidFill>
              </a:rPr>
              <a:t>Surfactant </a:t>
            </a:r>
            <a:r>
              <a:rPr lang="en-US" sz="2800" dirty="0"/>
              <a:t>production </a:t>
            </a:r>
            <a:r>
              <a:rPr lang="en-US" sz="2800" dirty="0">
                <a:solidFill>
                  <a:srgbClr val="66FF33"/>
                </a:solidFill>
              </a:rPr>
              <a:t>begins</a:t>
            </a:r>
            <a:r>
              <a:rPr lang="en-US" sz="2800" dirty="0"/>
              <a:t> by </a:t>
            </a:r>
            <a:r>
              <a:rPr lang="en-US" sz="2800" dirty="0">
                <a:solidFill>
                  <a:srgbClr val="FFFF00"/>
                </a:solidFill>
              </a:rPr>
              <a:t>20 weeks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66FF33"/>
                </a:solidFill>
              </a:rPr>
              <a:t>increases</a:t>
            </a:r>
            <a:r>
              <a:rPr lang="en-US" sz="2800" dirty="0"/>
              <a:t> during the terminal stages of pregnancy.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66FF33"/>
                </a:solidFill>
              </a:rPr>
              <a:t>Sufficient terminal sacs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66FF"/>
                </a:solidFill>
              </a:rPr>
              <a:t>pulmonary vasculature </a:t>
            </a:r>
            <a:r>
              <a:rPr lang="en-US" sz="2800" b="1" dirty="0"/>
              <a:t>&amp; </a:t>
            </a:r>
            <a:r>
              <a:rPr lang="en-US" sz="2800" b="1" dirty="0">
                <a:solidFill>
                  <a:srgbClr val="FFFF00"/>
                </a:solidFill>
              </a:rPr>
              <a:t>surfactant </a:t>
            </a:r>
            <a:r>
              <a:rPr lang="en-US" sz="2800" dirty="0"/>
              <a:t>are present to </a:t>
            </a:r>
            <a:r>
              <a:rPr lang="en-US" sz="2800" u="sng" dirty="0"/>
              <a:t>permit survival of a prematurely born infants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Fetuses born prematurely at 24-26 weeks </a:t>
            </a:r>
            <a:r>
              <a:rPr lang="en-US" sz="2800" dirty="0"/>
              <a:t>may suffer from </a:t>
            </a:r>
            <a:r>
              <a:rPr lang="en-US" sz="2800" b="1" dirty="0">
                <a:solidFill>
                  <a:srgbClr val="66FF33"/>
                </a:solidFill>
              </a:rPr>
              <a:t>respiratory distress </a:t>
            </a:r>
            <a:r>
              <a:rPr lang="en-US" sz="2800" dirty="0"/>
              <a:t>due to </a:t>
            </a:r>
            <a:r>
              <a:rPr lang="en-US" sz="2800" b="1" dirty="0"/>
              <a:t>surfactant deficiency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but </a:t>
            </a:r>
            <a:r>
              <a:rPr lang="en-US" sz="2800" b="1" dirty="0">
                <a:solidFill>
                  <a:srgbClr val="FFFF00"/>
                </a:solidFill>
              </a:rPr>
              <a:t>may survive </a:t>
            </a:r>
            <a:r>
              <a:rPr lang="en-US" sz="2800" dirty="0">
                <a:solidFill>
                  <a:srgbClr val="FFFF00"/>
                </a:solidFill>
              </a:rPr>
              <a:t>if given </a:t>
            </a:r>
            <a:r>
              <a:rPr lang="en-US" sz="2800" b="1" dirty="0">
                <a:solidFill>
                  <a:srgbClr val="FFFF00"/>
                </a:solidFill>
              </a:rPr>
              <a:t>intensive care.</a:t>
            </a:r>
            <a:endParaRPr lang="en-US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975CE0-1B3B-449D-AAA8-B7670D7F6CDC}"/>
              </a:ext>
            </a:extLst>
          </p:cNvPr>
          <p:cNvSpPr/>
          <p:nvPr/>
        </p:nvSpPr>
        <p:spPr>
          <a:xfrm>
            <a:off x="533400" y="214313"/>
            <a:ext cx="8153400" cy="18161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By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24 weeks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, the </a:t>
            </a:r>
            <a:r>
              <a:rPr lang="en-U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terminal sacs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are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lined by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Squamous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type I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pneumocytes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and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Rounded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secretory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,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type II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pneumocytes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that secrete a mixture of phospholipids called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surfactant.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cs typeface="Times New Roman" charset="0"/>
            </a:endParaRPr>
          </a:p>
        </p:txBody>
      </p:sp>
      <p:pic>
        <p:nvPicPr>
          <p:cNvPr id="4" name="Content Placeholder 4" descr="C:\Documents and Settings\Free User\My Documents\My Pictures\alveoliParts.jpg">
            <a:extLst>
              <a:ext uri="{FF2B5EF4-FFF2-40B4-BE49-F238E27FC236}">
                <a16:creationId xmlns:a16="http://schemas.microsoft.com/office/drawing/2014/main" id="{F6D047E3-3FF1-420F-9164-3C03F25D5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3"/>
            <a:ext cx="8167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AFAB928-95FD-4224-B778-7DBCE36A2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Alveolar Period (32 weeks – 8 years)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7613110-2C73-441E-A2E1-1694ACB1303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200" y="928688"/>
            <a:ext cx="5334000" cy="3571875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At the beginning of the alveolar period, </a:t>
            </a:r>
            <a:r>
              <a:rPr lang="en-US" dirty="0">
                <a:solidFill>
                  <a:srgbClr val="66FF33"/>
                </a:solidFill>
              </a:rPr>
              <a:t>each respiratory bronchiole</a:t>
            </a:r>
            <a:r>
              <a:rPr lang="en-US" dirty="0"/>
              <a:t> </a:t>
            </a:r>
            <a:r>
              <a:rPr lang="en-US" u="sng" dirty="0"/>
              <a:t>terminates</a:t>
            </a:r>
            <a:r>
              <a:rPr lang="en-US" dirty="0"/>
              <a:t> in a cluster of thin-walled </a:t>
            </a:r>
            <a:r>
              <a:rPr lang="en-US" dirty="0">
                <a:solidFill>
                  <a:srgbClr val="FFFF00"/>
                </a:solidFill>
              </a:rPr>
              <a:t>terminal </a:t>
            </a:r>
            <a:r>
              <a:rPr lang="en-US" dirty="0" err="1">
                <a:solidFill>
                  <a:srgbClr val="FFFF00"/>
                </a:solidFill>
              </a:rPr>
              <a:t>saccules</a:t>
            </a:r>
            <a:r>
              <a:rPr lang="en-US" dirty="0"/>
              <a:t> separated from one another by loose connective tissue.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These terminal </a:t>
            </a:r>
            <a:r>
              <a:rPr lang="en-US" dirty="0" err="1">
                <a:solidFill>
                  <a:srgbClr val="FFFF00"/>
                </a:solidFill>
              </a:rPr>
              <a:t>saccules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u="sng" dirty="0"/>
              <a:t>represent</a:t>
            </a:r>
            <a:r>
              <a:rPr lang="en-US" dirty="0"/>
              <a:t> </a:t>
            </a:r>
            <a:r>
              <a:rPr lang="en-US" dirty="0">
                <a:solidFill>
                  <a:srgbClr val="FF66FF"/>
                </a:solidFill>
              </a:rPr>
              <a:t>future alveolar sacs.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  <p:pic>
        <p:nvPicPr>
          <p:cNvPr id="23558" name="Picture 6" descr="65FD5C54">
            <a:extLst>
              <a:ext uri="{FF2B5EF4-FFF2-40B4-BE49-F238E27FC236}">
                <a16:creationId xmlns:a16="http://schemas.microsoft.com/office/drawing/2014/main" id="{67F44EA5-C9F3-4869-910B-46A9160C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13219" r="52794" b="44745"/>
          <a:stretch>
            <a:fillRect/>
          </a:stretch>
        </p:blipFill>
        <p:spPr bwMode="auto">
          <a:xfrm>
            <a:off x="5638800" y="928688"/>
            <a:ext cx="350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https://encrypted-tbn0.gstatic.com/images?q=tbn:ANd9GcRkgfu3cOqLN5vWBKX_vFxbIbXmLhAnVJXilbp4o0iSQeic9a--">
            <a:hlinkClick r:id="rId3"/>
            <a:extLst>
              <a:ext uri="{FF2B5EF4-FFF2-40B4-BE49-F238E27FC236}">
                <a16:creationId xmlns:a16="http://schemas.microsoft.com/office/drawing/2014/main" id="{78E3B40B-9C72-4E71-992A-93C673FD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6" r="39490" b="3894"/>
          <a:stretch>
            <a:fillRect/>
          </a:stretch>
        </p:blipFill>
        <p:spPr bwMode="auto">
          <a:xfrm>
            <a:off x="6072188" y="3357563"/>
            <a:ext cx="27146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 descr="https://www.rsvprotection.com/_assets/images/fullterm-preterm-lungs.jpg">
            <a:hlinkClick r:id="rId5"/>
            <a:extLst>
              <a:ext uri="{FF2B5EF4-FFF2-40B4-BE49-F238E27FC236}">
                <a16:creationId xmlns:a16="http://schemas.microsoft.com/office/drawing/2014/main" id="{0E1A1BF9-55FD-495A-8684-0EB629C67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2000"/>
            <a:ext cx="50577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592BBDAC-9AF7-4090-B0BC-760CC15B3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4191000" cy="3200400"/>
          </a:xfrm>
          <a:prstGeom prst="rect">
            <a:avLst/>
          </a:prstGeom>
          <a:solidFill>
            <a:srgbClr val="7030A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Characteristic mature alveoli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do not form until after birth. 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95% of alveoli develop </a:t>
            </a:r>
            <a:r>
              <a:rPr lang="en-US" kern="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postnatally</a:t>
            </a:r>
            <a:r>
              <a:rPr lang="en-US" kern="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About 50 million alveoli, </a:t>
            </a:r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one sixth of the adult number are present in the lungs of a </a:t>
            </a:r>
            <a:r>
              <a:rPr lang="en-US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full-term newborn infant.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32675-83A4-4E1C-856E-A1FB0C5A2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8077200" cy="1905000"/>
          </a:xfrm>
          <a:prstGeom prst="rect">
            <a:avLst/>
          </a:prstGeom>
          <a:solidFill>
            <a:srgbClr val="7030A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From 3-8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year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or so,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number of alveoli continues to increase, 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forming additional primordial alveoli.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By about the </a:t>
            </a:r>
            <a:r>
              <a:rPr lang="en-US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eighth year</a:t>
            </a:r>
            <a:r>
              <a:rPr lang="en-US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the </a:t>
            </a:r>
            <a:r>
              <a:rPr lang="en-US" b="1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adult complement of 300 million alveoli is present.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4580" name="Picture 8" descr="https://encrypted-tbn0.gstatic.com/images?q=tbn:ANd9GcRkgfu3cOqLN5vWBKX_vFxbIbXmLhAnVJXilbp4o0iSQeic9a--">
            <a:hlinkClick r:id="rId2"/>
            <a:extLst>
              <a:ext uri="{FF2B5EF4-FFF2-40B4-BE49-F238E27FC236}">
                <a16:creationId xmlns:a16="http://schemas.microsoft.com/office/drawing/2014/main" id="{281FFAE3-8FAF-45D4-AF4F-F6AAAE37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6" r="39490" b="3894"/>
          <a:stretch>
            <a:fillRect/>
          </a:stretch>
        </p:blipFill>
        <p:spPr bwMode="auto">
          <a:xfrm>
            <a:off x="5286375" y="714375"/>
            <a:ext cx="27146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E4A6758-9F7C-4374-B6ED-60ADEB8FF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Developmental anomalies</a:t>
            </a:r>
            <a:b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Tracheoesophageal Fistula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D69EC36-B84D-4E10-9953-8939F3370A1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1052513"/>
            <a:ext cx="4724400" cy="3744912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/>
              <a:t>An </a:t>
            </a:r>
            <a:r>
              <a:rPr lang="en-US" sz="2000" b="1" dirty="0">
                <a:solidFill>
                  <a:srgbClr val="FFFF00"/>
                </a:solidFill>
              </a:rPr>
              <a:t>abnormal passage </a:t>
            </a:r>
            <a:r>
              <a:rPr lang="en-US" sz="2000" b="1" dirty="0"/>
              <a:t>between the trachea and esophagus.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FF66FF"/>
                </a:solidFill>
              </a:rPr>
              <a:t>Results from</a:t>
            </a:r>
            <a:r>
              <a:rPr lang="en-US" sz="2000" b="1" dirty="0">
                <a:solidFill>
                  <a:srgbClr val="FF66FF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incomplete division </a:t>
            </a:r>
            <a:r>
              <a:rPr lang="en-US" sz="2000" b="1" dirty="0"/>
              <a:t>of the cranial part of the foregut into </a:t>
            </a:r>
            <a:r>
              <a:rPr lang="en-US" sz="2000" b="1" u="sng" dirty="0"/>
              <a:t>respiratory</a:t>
            </a:r>
            <a:r>
              <a:rPr lang="en-US" sz="2000" b="1" dirty="0"/>
              <a:t> and </a:t>
            </a:r>
            <a:r>
              <a:rPr lang="en-US" sz="2000" b="1" u="sng" dirty="0"/>
              <a:t>esophageal</a:t>
            </a:r>
            <a:r>
              <a:rPr lang="en-US" sz="2000" b="1" dirty="0"/>
              <a:t> parts by the </a:t>
            </a:r>
            <a:r>
              <a:rPr lang="en-US" sz="2000" b="1" dirty="0" err="1">
                <a:solidFill>
                  <a:srgbClr val="66FF33"/>
                </a:solidFill>
              </a:rPr>
              <a:t>tracheo</a:t>
            </a:r>
            <a:r>
              <a:rPr lang="en-US" sz="2000" b="1" dirty="0">
                <a:solidFill>
                  <a:srgbClr val="66FF33"/>
                </a:solidFill>
              </a:rPr>
              <a:t>-esophageal septum.</a:t>
            </a:r>
            <a:r>
              <a:rPr lang="en-US" sz="2000" b="1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/>
              <a:t>Occurs once in 3000 to 4500 live births.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/>
              <a:t>Most affected infants are </a:t>
            </a:r>
            <a:r>
              <a:rPr lang="en-US" sz="2000" b="1" dirty="0">
                <a:solidFill>
                  <a:srgbClr val="FFFF00"/>
                </a:solidFill>
              </a:rPr>
              <a:t>males.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/>
              <a:t>In more than </a:t>
            </a:r>
            <a:r>
              <a:rPr lang="en-US" sz="2000" b="1" dirty="0">
                <a:solidFill>
                  <a:srgbClr val="FFFF00"/>
                </a:solidFill>
              </a:rPr>
              <a:t>85% of cases, </a:t>
            </a:r>
            <a:r>
              <a:rPr lang="en-US" sz="2000" b="1" dirty="0"/>
              <a:t>the fistula is </a:t>
            </a:r>
            <a:r>
              <a:rPr lang="en-US" sz="2000" b="1" u="sng" dirty="0"/>
              <a:t>associated with </a:t>
            </a:r>
            <a:r>
              <a:rPr lang="en-US" sz="2000" b="1" dirty="0">
                <a:solidFill>
                  <a:srgbClr val="66FF33"/>
                </a:solidFill>
              </a:rPr>
              <a:t>esophageal </a:t>
            </a:r>
            <a:r>
              <a:rPr lang="en-US" sz="2000" b="1" dirty="0" err="1">
                <a:solidFill>
                  <a:srgbClr val="66FF33"/>
                </a:solidFill>
              </a:rPr>
              <a:t>atresia</a:t>
            </a:r>
            <a:r>
              <a:rPr lang="en-US" sz="2000" b="1" dirty="0">
                <a:solidFill>
                  <a:srgbClr val="66FF33"/>
                </a:solidFill>
              </a:rPr>
              <a:t> </a:t>
            </a:r>
            <a:r>
              <a:rPr lang="en-US" sz="2000" b="1" dirty="0">
                <a:solidFill>
                  <a:srgbClr val="FF66FF"/>
                </a:solidFill>
              </a:rPr>
              <a:t>(esophagus </a:t>
            </a:r>
            <a:r>
              <a:rPr lang="en-US" sz="2000" dirty="0">
                <a:solidFill>
                  <a:srgbClr val="FF66FF"/>
                </a:solidFill>
              </a:rPr>
              <a:t>ends in a blind-ended pouch </a:t>
            </a:r>
            <a:r>
              <a:rPr lang="en-US" sz="2000" dirty="0">
                <a:solidFill>
                  <a:srgbClr val="FFFF00"/>
                </a:solidFill>
              </a:rPr>
              <a:t>rather than connecting normally to the </a:t>
            </a:r>
            <a:r>
              <a:rPr lang="en-US" sz="2000" dirty="0">
                <a:solidFill>
                  <a:srgbClr val="FF66FF"/>
                </a:solidFill>
              </a:rPr>
              <a:t>stomach).</a:t>
            </a:r>
            <a:endParaRPr lang="en-US" sz="2000" b="1" dirty="0">
              <a:solidFill>
                <a:srgbClr val="FF66FF"/>
              </a:solidFill>
            </a:endParaRPr>
          </a:p>
        </p:txBody>
      </p:sp>
      <p:pic>
        <p:nvPicPr>
          <p:cNvPr id="25606" name="Picture 5" descr="C:\Users\user\Pictures\xcvbnm - Copy.png">
            <a:extLst>
              <a:ext uri="{FF2B5EF4-FFF2-40B4-BE49-F238E27FC236}">
                <a16:creationId xmlns:a16="http://schemas.microsoft.com/office/drawing/2014/main" id="{8B11EEBB-9452-4CFF-BED9-A1B25493FD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8"/>
          <a:stretch>
            <a:fillRect/>
          </a:stretch>
        </p:blipFill>
        <p:spPr>
          <a:xfrm>
            <a:off x="5000625" y="908050"/>
            <a:ext cx="2971800" cy="5400675"/>
          </a:xfrm>
        </p:spPr>
      </p:pic>
      <p:sp>
        <p:nvSpPr>
          <p:cNvPr id="25607" name="Right Arrow 5">
            <a:extLst>
              <a:ext uri="{FF2B5EF4-FFF2-40B4-BE49-F238E27FC236}">
                <a16:creationId xmlns:a16="http://schemas.microsoft.com/office/drawing/2014/main" id="{0F2A2BF3-AFC4-4AE7-BA63-379DAFB9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516063"/>
            <a:ext cx="928688" cy="142875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25608" name="Picture 4" descr="C:\Users\user\Pictures\cdcd.png">
            <a:extLst>
              <a:ext uri="{FF2B5EF4-FFF2-40B4-BE49-F238E27FC236}">
                <a16:creationId xmlns:a16="http://schemas.microsoft.com/office/drawing/2014/main" id="{A642BCE2-CEA9-47C6-B8C9-2122F3BEC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4024" b="3796"/>
          <a:stretch>
            <a:fillRect/>
          </a:stretch>
        </p:blipFill>
        <p:spPr bwMode="auto">
          <a:xfrm>
            <a:off x="428625" y="4868863"/>
            <a:ext cx="40719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Left Arrow 1">
            <a:extLst>
              <a:ext uri="{FF2B5EF4-FFF2-40B4-BE49-F238E27FC236}">
                <a16:creationId xmlns:a16="http://schemas.microsoft.com/office/drawing/2014/main" id="{18A6EBE3-ECE0-4195-9398-B1A2D008D50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092950" y="4221163"/>
            <a:ext cx="647700" cy="144462"/>
          </a:xfrm>
          <a:prstGeom prst="lef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10" name="Right Arrow 2">
            <a:extLst>
              <a:ext uri="{FF2B5EF4-FFF2-40B4-BE49-F238E27FC236}">
                <a16:creationId xmlns:a16="http://schemas.microsoft.com/office/drawing/2014/main" id="{A06B297B-7A75-4567-95D6-26A4C7A35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4221163"/>
            <a:ext cx="692150" cy="144462"/>
          </a:xfrm>
          <a:prstGeom prst="rightArrow">
            <a:avLst>
              <a:gd name="adj1" fmla="val 50000"/>
              <a:gd name="adj2" fmla="val 498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DF69139-AEA1-4272-A4E1-2BF31D9F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153400" cy="3352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8800">
                <a:solidFill>
                  <a:schemeClr val="tx1"/>
                </a:solidFill>
                <a:latin typeface="Snap ITC" panose="04040A07060A02020202" pitchFamily="82" charset="0"/>
              </a:rPr>
              <a:t>Thank You</a:t>
            </a:r>
            <a:endParaRPr lang="en-US" altLang="en-US" sz="6000">
              <a:solidFill>
                <a:schemeClr val="tx1"/>
              </a:solidFill>
              <a:latin typeface="Snap ITC" panose="04040A07060A02020202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7A41B6F-0828-4618-946F-CDD2A5058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Respiratory System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58F4BC2-E3DD-4225-B7D3-33781B5CCA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572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Upper respiratory tract: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Nose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Nasal cavity &amp; paranasal sinuses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Pharynx (Laryngopharynx).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Lower respiratory tract: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Larynx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Trachea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Bronchi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/>
              <a:t>Lungs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5126" name="Picture 5" descr="C:\Documents and Settings\Free User\My Documents\My Pictures\fcdf.jpg">
            <a:extLst>
              <a:ext uri="{FF2B5EF4-FFF2-40B4-BE49-F238E27FC236}">
                <a16:creationId xmlns:a16="http://schemas.microsoft.com/office/drawing/2014/main" id="{D15E67ED-BF2B-49C5-9163-54643406E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322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4">
            <a:extLst>
              <a:ext uri="{FF2B5EF4-FFF2-40B4-BE49-F238E27FC236}">
                <a16:creationId xmlns:a16="http://schemas.microsoft.com/office/drawing/2014/main" id="{F0FBA506-A6CA-4BD2-AB43-9B2A3E30A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600200"/>
            <a:ext cx="1981200" cy="1295400"/>
          </a:xfrm>
          <a:prstGeom prst="rect">
            <a:avLst/>
          </a:prstGeom>
          <a:solidFill>
            <a:schemeClr val="accent1">
              <a:alpha val="7843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8" name="Rectangle 5">
            <a:extLst>
              <a:ext uri="{FF2B5EF4-FFF2-40B4-BE49-F238E27FC236}">
                <a16:creationId xmlns:a16="http://schemas.microsoft.com/office/drawing/2014/main" id="{9A068968-603D-4CA1-8100-553016CF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971800"/>
            <a:ext cx="1981200" cy="2667000"/>
          </a:xfrm>
          <a:prstGeom prst="rect">
            <a:avLst/>
          </a:prstGeom>
          <a:solidFill>
            <a:srgbClr val="FF0000">
              <a:alpha val="1215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9EC1E9CB-54BF-45C7-9EE3-53AB84A02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Lower Respiratory Tract</a:t>
            </a:r>
          </a:p>
        </p:txBody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DEBD0162-49B8-4F64-90E0-9C4531E2D3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857250"/>
            <a:ext cx="4357688" cy="507206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Begins to form during the </a:t>
            </a:r>
            <a:r>
              <a:rPr lang="en-US" sz="2800" dirty="0">
                <a:solidFill>
                  <a:srgbClr val="FFFF00"/>
                </a:solidFill>
              </a:rPr>
              <a:t>4</a:t>
            </a:r>
            <a:r>
              <a:rPr lang="en-US" sz="2800" baseline="30000" dirty="0">
                <a:solidFill>
                  <a:srgbClr val="FFFF00"/>
                </a:solidFill>
              </a:rPr>
              <a:t>th</a:t>
            </a:r>
            <a:r>
              <a:rPr lang="en-US" sz="2800" dirty="0">
                <a:solidFill>
                  <a:srgbClr val="FFFF00"/>
                </a:solidFill>
              </a:rPr>
              <a:t> week </a:t>
            </a:r>
            <a:r>
              <a:rPr lang="en-US" sz="2800" dirty="0"/>
              <a:t>of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Begins as a median outgrowth </a:t>
            </a:r>
            <a:r>
              <a:rPr lang="en-US" sz="2800" dirty="0">
                <a:solidFill>
                  <a:srgbClr val="FFFF00"/>
                </a:solidFill>
              </a:rPr>
              <a:t>(</a:t>
            </a:r>
            <a:r>
              <a:rPr lang="en-US" sz="2800" dirty="0" err="1">
                <a:solidFill>
                  <a:srgbClr val="FFFF00"/>
                </a:solidFill>
              </a:rPr>
              <a:t>laryngotracheal</a:t>
            </a:r>
            <a:r>
              <a:rPr lang="en-US" sz="2800" dirty="0">
                <a:solidFill>
                  <a:srgbClr val="FFFF00"/>
                </a:solidFill>
              </a:rPr>
              <a:t> groove)  </a:t>
            </a:r>
            <a:r>
              <a:rPr lang="en-US" sz="2800" dirty="0"/>
              <a:t>from the </a:t>
            </a:r>
            <a:r>
              <a:rPr lang="en-US" sz="2800" dirty="0">
                <a:solidFill>
                  <a:srgbClr val="66FF33"/>
                </a:solidFill>
              </a:rPr>
              <a:t>caudal part </a:t>
            </a:r>
            <a:r>
              <a:rPr lang="en-US" sz="2800" dirty="0"/>
              <a:t>of the </a:t>
            </a:r>
            <a:r>
              <a:rPr lang="en-US" sz="2800" dirty="0">
                <a:solidFill>
                  <a:srgbClr val="66FF33"/>
                </a:solidFill>
              </a:rPr>
              <a:t>ventral wall </a:t>
            </a:r>
            <a:r>
              <a:rPr lang="en-US" sz="2800" dirty="0"/>
              <a:t>of the </a:t>
            </a:r>
            <a:r>
              <a:rPr lang="en-US" sz="2800" dirty="0">
                <a:solidFill>
                  <a:srgbClr val="66FF33"/>
                </a:solidFill>
              </a:rPr>
              <a:t>primitive pharynx </a:t>
            </a:r>
            <a:r>
              <a:rPr lang="en-US" sz="2000" dirty="0">
                <a:solidFill>
                  <a:srgbClr val="66FF33"/>
                </a:solidFill>
              </a:rPr>
              <a:t>(foregut)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groove </a:t>
            </a:r>
            <a:r>
              <a:rPr lang="en-US" sz="2800" dirty="0" err="1"/>
              <a:t>envaginates</a:t>
            </a:r>
            <a:r>
              <a:rPr lang="en-US" sz="2800" dirty="0"/>
              <a:t> and forms the </a:t>
            </a:r>
            <a:r>
              <a:rPr lang="en-US" sz="2800" dirty="0" err="1">
                <a:solidFill>
                  <a:srgbClr val="FFFF00"/>
                </a:solidFill>
              </a:rPr>
              <a:t>laryngotracheal</a:t>
            </a:r>
            <a:r>
              <a:rPr lang="en-US" sz="2800" dirty="0">
                <a:solidFill>
                  <a:srgbClr val="FFFF00"/>
                </a:solidFill>
              </a:rPr>
              <a:t> (respiratory) </a:t>
            </a:r>
            <a:r>
              <a:rPr lang="en-US" sz="2800" dirty="0" err="1">
                <a:solidFill>
                  <a:srgbClr val="FFFF00"/>
                </a:solidFill>
              </a:rPr>
              <a:t>diverticulum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150" name="Picture 6" descr="C:\Users\user\Pictures\sed.png">
            <a:extLst>
              <a:ext uri="{FF2B5EF4-FFF2-40B4-BE49-F238E27FC236}">
                <a16:creationId xmlns:a16="http://schemas.microsoft.com/office/drawing/2014/main" id="{7584DD57-F415-4CC1-B67B-F506BE59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14429"/>
          <a:stretch>
            <a:fillRect/>
          </a:stretch>
        </p:blipFill>
        <p:spPr bwMode="auto">
          <a:xfrm>
            <a:off x="4643438" y="1143000"/>
            <a:ext cx="4176712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1">
            <a:extLst>
              <a:ext uri="{FF2B5EF4-FFF2-40B4-BE49-F238E27FC236}">
                <a16:creationId xmlns:a16="http://schemas.microsoft.com/office/drawing/2014/main" id="{19C2D260-4234-4B56-82BC-4900713A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295400"/>
            <a:ext cx="1066800" cy="609600"/>
          </a:xfrm>
          <a:prstGeom prst="rect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DCDB7EE0-4B2E-4A4E-96A2-68703D92E8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3962400" cy="5029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A longitudinal </a:t>
            </a:r>
            <a:r>
              <a:rPr lang="en-US" sz="2800" dirty="0" err="1">
                <a:solidFill>
                  <a:srgbClr val="66FF33"/>
                </a:solidFill>
              </a:rPr>
              <a:t>tracheo</a:t>
            </a:r>
            <a:r>
              <a:rPr lang="en-US" sz="2800" dirty="0">
                <a:solidFill>
                  <a:srgbClr val="66FF33"/>
                </a:solidFill>
              </a:rPr>
              <a:t>-esophageal septum</a:t>
            </a:r>
            <a:r>
              <a:rPr lang="en-US" sz="2800" dirty="0"/>
              <a:t> develops and </a:t>
            </a:r>
            <a:r>
              <a:rPr lang="en-US" sz="2800" u="sng" dirty="0"/>
              <a:t>divides</a:t>
            </a:r>
            <a:r>
              <a:rPr lang="en-US" sz="2800" dirty="0"/>
              <a:t> the </a:t>
            </a:r>
            <a:r>
              <a:rPr lang="en-US" sz="2800" u="sng" dirty="0" err="1"/>
              <a:t>diverticulum</a:t>
            </a:r>
            <a:r>
              <a:rPr lang="en-US" sz="2800" u="sng" dirty="0"/>
              <a:t> </a:t>
            </a:r>
            <a:r>
              <a:rPr lang="en-US" sz="2800" dirty="0"/>
              <a:t>into 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Dorsal portion</a:t>
            </a:r>
            <a:r>
              <a:rPr lang="en-US" sz="2800" dirty="0"/>
              <a:t>: </a:t>
            </a:r>
            <a:r>
              <a:rPr lang="en-US" sz="2800" dirty="0" err="1"/>
              <a:t>primordium</a:t>
            </a:r>
            <a:r>
              <a:rPr lang="en-US" sz="2800" dirty="0"/>
              <a:t> of the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oropharynx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and esophagus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Ventral portion</a:t>
            </a:r>
            <a:r>
              <a:rPr lang="en-US" sz="2800" dirty="0"/>
              <a:t>: </a:t>
            </a:r>
            <a:r>
              <a:rPr lang="en-US" sz="2800" dirty="0" err="1"/>
              <a:t>primordium</a:t>
            </a:r>
            <a:r>
              <a:rPr lang="en-US" sz="2800" dirty="0"/>
              <a:t> of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larynx, trachea, bronchi and lungs</a:t>
            </a:r>
          </a:p>
        </p:txBody>
      </p:sp>
      <p:pic>
        <p:nvPicPr>
          <p:cNvPr id="7171" name="Picture 4" descr="C:\Users\user\Pictures\cdcd.png">
            <a:extLst>
              <a:ext uri="{FF2B5EF4-FFF2-40B4-BE49-F238E27FC236}">
                <a16:creationId xmlns:a16="http://schemas.microsoft.com/office/drawing/2014/main" id="{025303E0-F8F1-45F6-B023-8DEB1D3B5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4024" b="3796"/>
          <a:stretch>
            <a:fillRect/>
          </a:stretch>
        </p:blipFill>
        <p:spPr bwMode="auto">
          <a:xfrm>
            <a:off x="4343400" y="1524000"/>
            <a:ext cx="44116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02892-591C-44B7-8AED-2AFC254394C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8600" y="762000"/>
            <a:ext cx="3962400" cy="52578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</a:rPr>
              <a:t>The proximal part </a:t>
            </a:r>
            <a:r>
              <a:rPr lang="en-US" sz="2800" dirty="0"/>
              <a:t>of the </a:t>
            </a:r>
            <a:r>
              <a:rPr lang="en-US" sz="2800" b="1" dirty="0">
                <a:solidFill>
                  <a:srgbClr val="FFFF00"/>
                </a:solidFill>
              </a:rPr>
              <a:t>respiratory </a:t>
            </a:r>
            <a:r>
              <a:rPr lang="en-US" sz="2800" b="1" dirty="0" err="1">
                <a:solidFill>
                  <a:srgbClr val="FFFF00"/>
                </a:solidFill>
              </a:rPr>
              <a:t>diverticulum</a:t>
            </a:r>
            <a:r>
              <a:rPr lang="en-US" sz="2800" dirty="0"/>
              <a:t> remains tubular</a:t>
            </a:r>
            <a:r>
              <a:rPr lang="en-US" sz="2800" dirty="0">
                <a:solidFill>
                  <a:srgbClr val="FF66FF"/>
                </a:solidFill>
              </a:rPr>
              <a:t> </a:t>
            </a:r>
            <a:r>
              <a:rPr lang="en-US" sz="2800" dirty="0"/>
              <a:t>and forms </a:t>
            </a:r>
            <a:r>
              <a:rPr lang="en-US" sz="2800" b="1" dirty="0">
                <a:solidFill>
                  <a:srgbClr val="66FF33"/>
                </a:solidFill>
              </a:rPr>
              <a:t>larynx</a:t>
            </a:r>
            <a:r>
              <a:rPr lang="en-US" sz="2800" dirty="0"/>
              <a:t> &amp; </a:t>
            </a:r>
            <a:r>
              <a:rPr lang="en-US" sz="2800" b="1" dirty="0">
                <a:solidFill>
                  <a:srgbClr val="66FF33"/>
                </a:solidFill>
              </a:rPr>
              <a:t>trachea. </a:t>
            </a:r>
          </a:p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</a:rPr>
              <a:t>The distal end </a:t>
            </a:r>
            <a:r>
              <a:rPr lang="en-US" sz="2800" dirty="0"/>
              <a:t>of the </a:t>
            </a:r>
            <a:r>
              <a:rPr lang="en-US" sz="2800" dirty="0" err="1"/>
              <a:t>diverticulum</a:t>
            </a:r>
            <a:r>
              <a:rPr lang="en-US" sz="2800" dirty="0"/>
              <a:t> dilates to form </a:t>
            </a:r>
            <a:r>
              <a:rPr lang="en-US" sz="2800" b="1" dirty="0">
                <a:solidFill>
                  <a:srgbClr val="66FF33"/>
                </a:solidFill>
              </a:rPr>
              <a:t>lung bud</a:t>
            </a:r>
            <a:r>
              <a:rPr lang="en-US" sz="2800" dirty="0">
                <a:solidFill>
                  <a:srgbClr val="66FF33"/>
                </a:solidFill>
              </a:rPr>
              <a:t>, </a:t>
            </a:r>
            <a:r>
              <a:rPr lang="en-US" sz="2800" dirty="0"/>
              <a:t>which divides to give rise to   </a:t>
            </a:r>
            <a:r>
              <a:rPr lang="en-US" sz="2800" b="1" dirty="0">
                <a:solidFill>
                  <a:srgbClr val="FFFF00"/>
                </a:solidFill>
              </a:rPr>
              <a:t>2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lung buds (primary bronchial buds)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195" name="Picture 4" descr="C:\Users\user\Pictures\cdcd.png">
            <a:extLst>
              <a:ext uri="{FF2B5EF4-FFF2-40B4-BE49-F238E27FC236}">
                <a16:creationId xmlns:a16="http://schemas.microsoft.com/office/drawing/2014/main" id="{411F9842-BB9D-4BF8-A67C-9424F86C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4024" b="3796"/>
          <a:stretch>
            <a:fillRect/>
          </a:stretch>
        </p:blipFill>
        <p:spPr bwMode="auto">
          <a:xfrm>
            <a:off x="4267200" y="1524000"/>
            <a:ext cx="44116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ED110591-CE07-420F-ACA2-D83B9015C26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534400" cy="40386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endoderm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lining the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laryngotracheal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diverticulum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u="sng" dirty="0"/>
              <a:t>gives rise to </a:t>
            </a:r>
            <a:r>
              <a:rPr lang="en-US" dirty="0"/>
              <a:t>the: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66FF33"/>
                </a:solidFill>
                <a:effectLst/>
              </a:rPr>
              <a:t>Epithelium</a:t>
            </a:r>
            <a:r>
              <a:rPr lang="en-US" dirty="0">
                <a:solidFill>
                  <a:srgbClr val="66FF33"/>
                </a:solidFill>
              </a:rPr>
              <a:t> &amp; </a:t>
            </a:r>
            <a:r>
              <a:rPr lang="en-US" b="1" dirty="0">
                <a:solidFill>
                  <a:srgbClr val="66FF33"/>
                </a:solidFill>
              </a:rPr>
              <a:t>Glands</a:t>
            </a:r>
            <a:r>
              <a:rPr lang="en-US" dirty="0">
                <a:solidFill>
                  <a:srgbClr val="66FF33"/>
                </a:solidFill>
              </a:rPr>
              <a:t> </a:t>
            </a:r>
            <a:r>
              <a:rPr lang="en-US" dirty="0"/>
              <a:t>of the respiratory tract</a:t>
            </a:r>
          </a:p>
          <a:p>
            <a:pPr eaLnBrk="1" hangingPunct="1">
              <a:defRPr/>
            </a:pPr>
            <a:r>
              <a:rPr lang="en-US" dirty="0"/>
              <a:t>The surrounding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splanchnic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mesoderm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</a:t>
            </a:r>
            <a:r>
              <a:rPr lang="en-US" u="sng" dirty="0"/>
              <a:t>gives rise to </a:t>
            </a:r>
            <a:r>
              <a:rPr lang="en-US" dirty="0"/>
              <a:t>the:</a:t>
            </a:r>
          </a:p>
          <a:p>
            <a:pPr lvl="1" eaLnBrk="1" hangingPunct="1">
              <a:defRPr/>
            </a:pPr>
            <a:r>
              <a:rPr lang="en-US" b="1" dirty="0">
                <a:solidFill>
                  <a:srgbClr val="66FF33"/>
                </a:solidFill>
              </a:rPr>
              <a:t>Connective tissue, Cartilage </a:t>
            </a:r>
            <a:r>
              <a:rPr lang="en-US" dirty="0"/>
              <a:t>&amp; </a:t>
            </a:r>
            <a:r>
              <a:rPr lang="en-US" b="1" dirty="0">
                <a:solidFill>
                  <a:srgbClr val="66FF33"/>
                </a:solidFill>
              </a:rPr>
              <a:t>Smooth muscles </a:t>
            </a:r>
            <a:r>
              <a:rPr lang="en-US" dirty="0"/>
              <a:t>of the respiratory tract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2911467-8014-470A-95C8-1B0C4DE94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66FF33"/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the Larynx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AE876C3-2A4F-4E1B-9499-D38AA24155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4724400" cy="5334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FF00"/>
                </a:solidFill>
              </a:rPr>
              <a:t>The opening </a:t>
            </a:r>
            <a:r>
              <a:rPr lang="en-US" sz="2800" dirty="0"/>
              <a:t>of the </a:t>
            </a:r>
            <a:r>
              <a:rPr lang="en-US" sz="2800" dirty="0" err="1">
                <a:solidFill>
                  <a:srgbClr val="FFFF00"/>
                </a:solidFill>
              </a:rPr>
              <a:t>laryngotracheal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diverticulum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into the primitive foregut </a:t>
            </a:r>
            <a:r>
              <a:rPr lang="en-US" sz="2800" u="sng" dirty="0"/>
              <a:t>becomes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66FF33"/>
                </a:solidFill>
              </a:rPr>
              <a:t>laryngeal orifice.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FF00"/>
                </a:solidFill>
              </a:rPr>
              <a:t>epithelium &amp; glands </a:t>
            </a:r>
            <a:r>
              <a:rPr lang="en-US" sz="2800" dirty="0"/>
              <a:t>are derived from </a:t>
            </a:r>
            <a:r>
              <a:rPr lang="en-US" sz="2800" b="1" dirty="0">
                <a:solidFill>
                  <a:srgbClr val="FF66FF"/>
                </a:solidFill>
              </a:rPr>
              <a:t>endoderm.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Laryngeal </a:t>
            </a:r>
            <a:r>
              <a:rPr lang="en-US" sz="2800" dirty="0">
                <a:solidFill>
                  <a:srgbClr val="FFFF00"/>
                </a:solidFill>
              </a:rPr>
              <a:t>muscles</a:t>
            </a:r>
            <a:r>
              <a:rPr lang="en-US" sz="2800" dirty="0"/>
              <a:t> &amp; the </a:t>
            </a:r>
            <a:r>
              <a:rPr lang="en-US" sz="2800" dirty="0">
                <a:solidFill>
                  <a:srgbClr val="FFFF00"/>
                </a:solidFill>
              </a:rPr>
              <a:t>cartilages </a:t>
            </a:r>
            <a:r>
              <a:rPr lang="en-US" sz="2800" dirty="0"/>
              <a:t>of the larynx </a:t>
            </a:r>
            <a:r>
              <a:rPr lang="en-US" sz="2800" b="1" u="sng" dirty="0">
                <a:solidFill>
                  <a:srgbClr val="FFFF00"/>
                </a:solidFill>
              </a:rPr>
              <a:t>except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u="sng" dirty="0">
                <a:solidFill>
                  <a:srgbClr val="66FF33"/>
                </a:solidFill>
              </a:rPr>
              <a:t>Epiglottis</a:t>
            </a:r>
            <a:r>
              <a:rPr lang="en-US" sz="2800" dirty="0"/>
              <a:t> that develop from the </a:t>
            </a:r>
            <a:r>
              <a:rPr lang="en-US" sz="2800" b="1" dirty="0">
                <a:solidFill>
                  <a:srgbClr val="FF66FF"/>
                </a:solidFill>
              </a:rPr>
              <a:t>mesoderm of 4</a:t>
            </a:r>
            <a:r>
              <a:rPr lang="en-US" sz="2800" b="1" baseline="30000" dirty="0">
                <a:solidFill>
                  <a:srgbClr val="FF66FF"/>
                </a:solidFill>
              </a:rPr>
              <a:t>th</a:t>
            </a:r>
            <a:r>
              <a:rPr lang="en-US" sz="2800" b="1" dirty="0">
                <a:solidFill>
                  <a:srgbClr val="FF66FF"/>
                </a:solidFill>
              </a:rPr>
              <a:t> </a:t>
            </a:r>
            <a:r>
              <a:rPr lang="en-US" sz="2800" dirty="0"/>
              <a:t>&amp; </a:t>
            </a:r>
            <a:r>
              <a:rPr lang="en-US" sz="2800" b="1" dirty="0">
                <a:solidFill>
                  <a:srgbClr val="FF66FF"/>
                </a:solidFill>
              </a:rPr>
              <a:t>6</a:t>
            </a:r>
            <a:r>
              <a:rPr lang="en-US" sz="2800" b="1" baseline="30000" dirty="0">
                <a:solidFill>
                  <a:srgbClr val="FF66FF"/>
                </a:solidFill>
              </a:rPr>
              <a:t>th</a:t>
            </a:r>
            <a:r>
              <a:rPr lang="en-US" sz="2800" b="1" dirty="0">
                <a:solidFill>
                  <a:srgbClr val="FF66FF"/>
                </a:solidFill>
              </a:rPr>
              <a:t> pairs of pharyngeal arches.</a:t>
            </a:r>
          </a:p>
          <a:p>
            <a:pPr eaLnBrk="1" hangingPunct="1">
              <a:defRPr/>
            </a:pPr>
            <a:endParaRPr lang="en-US" sz="2800" dirty="0"/>
          </a:p>
        </p:txBody>
      </p:sp>
      <p:pic>
        <p:nvPicPr>
          <p:cNvPr id="10246" name="Picture 6" descr="C:\Users\user\Pictures\sfdfdgdf - Copy.png">
            <a:extLst>
              <a:ext uri="{FF2B5EF4-FFF2-40B4-BE49-F238E27FC236}">
                <a16:creationId xmlns:a16="http://schemas.microsoft.com/office/drawing/2014/main" id="{01DB7301-08DC-4185-95DA-E7F2F91D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1752600"/>
            <a:ext cx="402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59DC1FE-5ACF-4225-836A-5F0F5DC55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bg1">
              <a:lumMod val="50000"/>
            </a:schemeClr>
          </a:soli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Epiglottis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CD291A7-0C6C-4658-88F0-E0F1D20DEDD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762000"/>
            <a:ext cx="4267200" cy="37338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/>
              <a:t>It develops from the </a:t>
            </a:r>
            <a:r>
              <a:rPr lang="en-US" sz="3200" dirty="0">
                <a:solidFill>
                  <a:srgbClr val="FFFF00"/>
                </a:solidFill>
              </a:rPr>
              <a:t>caudal part </a:t>
            </a:r>
            <a:r>
              <a:rPr lang="en-US" sz="3200" dirty="0"/>
              <a:t>of the </a:t>
            </a:r>
            <a:r>
              <a:rPr lang="en-US" sz="3200" dirty="0" err="1">
                <a:solidFill>
                  <a:srgbClr val="66FF33"/>
                </a:solidFill>
              </a:rPr>
              <a:t>hypopharyngeal</a:t>
            </a:r>
            <a:r>
              <a:rPr lang="en-US" sz="3200" dirty="0">
                <a:solidFill>
                  <a:srgbClr val="66FF33"/>
                </a:solidFill>
              </a:rPr>
              <a:t> eminence, </a:t>
            </a:r>
            <a:r>
              <a:rPr lang="en-US" sz="3200" dirty="0">
                <a:solidFill>
                  <a:srgbClr val="FFFF00"/>
                </a:solidFill>
              </a:rPr>
              <a:t>a swelling formed by the proliferation of </a:t>
            </a:r>
            <a:r>
              <a:rPr lang="en-US" sz="3200" b="1" dirty="0">
                <a:solidFill>
                  <a:srgbClr val="FF66FF"/>
                </a:solidFill>
              </a:rPr>
              <a:t>mesoderm in the floor of the pharynx.</a:t>
            </a: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CBFB7DB1-30C1-4B03-A34D-D8D78C3DD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48200"/>
            <a:ext cx="8305800" cy="1255713"/>
          </a:xfrm>
          <a:prstGeom prst="rect">
            <a:avLst/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Growth of the larynx and epiglottis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is rapid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 during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the first three years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Times New Roman" charset="0"/>
              </a:rPr>
              <a:t>after birth. By this time the epiglottis has reached its adult form.</a:t>
            </a:r>
          </a:p>
        </p:txBody>
      </p:sp>
      <p:pic>
        <p:nvPicPr>
          <p:cNvPr id="11271" name="Picture 6" descr="C:\Users\user\Pictures\sfdfdgdf - Copy.png">
            <a:extLst>
              <a:ext uri="{FF2B5EF4-FFF2-40B4-BE49-F238E27FC236}">
                <a16:creationId xmlns:a16="http://schemas.microsoft.com/office/drawing/2014/main" id="{914FE0E1-7AA6-40CF-8448-B1056BA25F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066800"/>
            <a:ext cx="3810000" cy="3463925"/>
          </a:xfrm>
          <a:ln>
            <a:solidFill>
              <a:schemeClr val="accent1"/>
            </a:solidFill>
          </a:ln>
        </p:spPr>
      </p:pic>
      <p:sp>
        <p:nvSpPr>
          <p:cNvPr id="11272" name="Rectangle 5">
            <a:extLst>
              <a:ext uri="{FF2B5EF4-FFF2-40B4-BE49-F238E27FC236}">
                <a16:creationId xmlns:a16="http://schemas.microsoft.com/office/drawing/2014/main" id="{ECCD9042-098C-4C4D-BB50-40F71D2F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524000"/>
            <a:ext cx="990600" cy="228600"/>
          </a:xfrm>
          <a:prstGeom prst="rect">
            <a:avLst/>
          </a:prstGeom>
          <a:solidFill>
            <a:schemeClr val="accent1">
              <a:alpha val="1607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2474</TotalTime>
  <Words>1146</Words>
  <Application>Microsoft Office PowerPoint</Application>
  <PresentationFormat>On-screen Show (4:3)</PresentationFormat>
  <Paragraphs>111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Times New Roman</vt:lpstr>
      <vt:lpstr>Arial</vt:lpstr>
      <vt:lpstr>Wingdings</vt:lpstr>
      <vt:lpstr>Calibri</vt:lpstr>
      <vt:lpstr>Aharoni</vt:lpstr>
      <vt:lpstr>Snap ITC</vt:lpstr>
      <vt:lpstr>Azure</vt:lpstr>
      <vt:lpstr>Development of Respiratory System</vt:lpstr>
      <vt:lpstr>OBJECTIVES</vt:lpstr>
      <vt:lpstr>Respiratory System</vt:lpstr>
      <vt:lpstr>Development of the Lower Respiratory Tract</vt:lpstr>
      <vt:lpstr>PowerPoint Presentation</vt:lpstr>
      <vt:lpstr>PowerPoint Presentation</vt:lpstr>
      <vt:lpstr>PowerPoint Presentation</vt:lpstr>
      <vt:lpstr>Development of the Larynx</vt:lpstr>
      <vt:lpstr>Epiglottis</vt:lpstr>
      <vt:lpstr>PowerPoint Presentation</vt:lpstr>
      <vt:lpstr>Development of the Trachea</vt:lpstr>
      <vt:lpstr>Development of the Bronchi &amp; Lungs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Canalicular Period (16-25 weeks)</vt:lpstr>
      <vt:lpstr>Terminal Sac Period (24 weeks - birth)</vt:lpstr>
      <vt:lpstr>PowerPoint Presentation</vt:lpstr>
      <vt:lpstr>Alveolar Period (32 weeks – 8 years)</vt:lpstr>
      <vt:lpstr>PowerPoint Presentation</vt:lpstr>
      <vt:lpstr>Developmental anomalies Tracheoesophageal Fistula</vt:lpstr>
      <vt:lpstr>Thank You</vt:lpstr>
    </vt:vector>
  </TitlesOfParts>
  <Company>KSU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Respiratory System</dc:title>
  <dc:subject>Embryology</dc:subject>
  <dc:creator>Dr. Zeenat Zaidi</dc:creator>
  <cp:lastModifiedBy>Dana Al-Kadi</cp:lastModifiedBy>
  <cp:revision>260</cp:revision>
  <cp:lastPrinted>1601-01-01T00:00:00Z</cp:lastPrinted>
  <dcterms:created xsi:type="dcterms:W3CDTF">2008-01-14T07:22:38Z</dcterms:created>
  <dcterms:modified xsi:type="dcterms:W3CDTF">2017-12-30T13:35:11Z</dcterms:modified>
</cp:coreProperties>
</file>