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5"/>
  </p:notesMasterIdLst>
  <p:sldIdLst>
    <p:sldId id="267" r:id="rId2"/>
    <p:sldId id="321" r:id="rId3"/>
    <p:sldId id="258" r:id="rId4"/>
    <p:sldId id="306" r:id="rId5"/>
    <p:sldId id="300" r:id="rId6"/>
    <p:sldId id="302" r:id="rId7"/>
    <p:sldId id="278" r:id="rId8"/>
    <p:sldId id="269" r:id="rId9"/>
    <p:sldId id="270" r:id="rId10"/>
    <p:sldId id="279" r:id="rId11"/>
    <p:sldId id="276" r:id="rId12"/>
    <p:sldId id="286" r:id="rId13"/>
    <p:sldId id="322" r:id="rId14"/>
    <p:sldId id="290" r:id="rId15"/>
    <p:sldId id="323" r:id="rId16"/>
    <p:sldId id="313" r:id="rId17"/>
    <p:sldId id="324" r:id="rId18"/>
    <p:sldId id="315" r:id="rId19"/>
    <p:sldId id="316" r:id="rId20"/>
    <p:sldId id="318" r:id="rId21"/>
    <p:sldId id="319" r:id="rId22"/>
    <p:sldId id="320" r:id="rId23"/>
    <p:sldId id="325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ED5C"/>
    <a:srgbClr val="10A01E"/>
    <a:srgbClr val="00FFFF"/>
    <a:srgbClr val="FF00FF"/>
    <a:srgbClr val="CC99FF"/>
    <a:srgbClr val="CC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3BCF09-E9F0-41B5-AC8F-1F46C33198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9C9278-AC63-477D-AC29-0BE440322D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42BD840-6F71-4900-8DCC-E9215CEDB616}" type="datetimeFigureOut">
              <a:rPr lang="en-US"/>
              <a:pPr>
                <a:defRPr/>
              </a:pPr>
              <a:t>12/30/2017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E9D8156-E039-44BD-933D-7483671C5C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C3D66A5-5CF2-44AA-B154-7C15C0222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18333-7706-4126-BBB0-E37F607C96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4F790-17AE-4E27-A759-320466DCB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00696E-DB65-4D9A-BEA9-A911AC6E09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F41EDCAC-505C-4377-B388-AC8C9A674A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ADAFC22D-5A64-4671-8323-E7F5211C05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7A075945-F874-44CF-8BD6-AD4C38D1D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2E3EA0-D879-4EA0-8C48-86284D4426B4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A9DF3CFD-0AAA-4DC7-B733-9FF288611A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760C7EA0-E5C5-4974-9062-8BF33455DC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214AE3DB-1A7B-4224-9208-6064F085B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42A06A-18EF-4EB1-B00F-B8A9D5ABE958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7C413E23-6DCB-4AA1-9CF9-A0053F2A68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A9789E03-CA08-4320-BB74-6C4CCB2D15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32A0B9B0-4837-402A-9A3E-1D5EBB2B26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47D471-3943-4FC4-9C71-BEA48D43A8D9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9CF96D93-B131-43E2-B86F-A7D04DCDB5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385FE02-A706-4D56-874F-43E1DC80D6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90EA4298-B8DE-43E3-8AE7-F1B70497A6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17CEAA-7F02-48CF-BAED-CDA641964309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1A44E17-BF05-44E9-8269-6348D85CB4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2C70EA1A-DC86-4323-AF96-D3A565B01A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4D1A2F2E-E880-4B57-AFA0-A4323AFB5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7A53094-7305-49C3-BAFB-C3B7A7F585D5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D466AA66-2735-4CB8-9558-1CD254A840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69E47E10-9A6A-455F-9237-ED85D0C516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6DBFA06-949F-4806-BEF2-975843549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016C6E-6E0D-46D1-885B-17949F843025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3A51B-1689-4D5C-914F-BFFED48C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A3E8F-0B7F-44B5-883C-614B7390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1C2B9-B1FF-478D-997E-AE5290BF3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F472E-CBE6-42BB-A708-9B33CEC5D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75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5D9E3-CA1A-46E4-9F87-8EDB0558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F9D03-6B0E-4285-BCC9-04C726E5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7BC42-04E2-4B1C-8B16-93F6BAE4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A5BF7-6E69-4A18-A440-14791C4550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31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89298-928F-4502-A8E7-02804D3CE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D15D2-73C5-42A8-836C-DC90D763C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86D6C-89D6-48CE-A144-8F31FCC0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59B50-A813-4C63-AA2F-2CE8B2662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003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583D6-C88C-4A43-9CA5-8E68F0109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4FA25-A0E1-471F-964E-21D79A19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6269A-0B71-40C0-9E1B-87F166F8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6E50BC-DFBB-42E3-B298-56D06588BF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425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A1AF5-FACF-46A8-B667-D661D4FCA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447C8-7268-4B33-B006-3F9005D42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E5B0-EB1F-4AE3-8E60-D96DC97B8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25AC6B-4C79-4A27-94FE-9064FB5E1D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27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45611-8208-4904-ACFD-28720E94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E2AF6-8505-45D4-B747-A4650F48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52D1E-AFE8-455D-9CA0-AEC810B30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2EF38-5028-442C-AD07-7C7213202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1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09DD0-1ABC-461C-9E51-6C2A3F3D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CDC7F-A4D4-4307-95A0-4A6D46EF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7D9D8-236D-4C53-B9F8-B8858286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BFCF6-69DB-4BFF-A2C1-1443CC64E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35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80C4E3-5856-478D-8627-B04410F1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ECF8B7-5D66-455A-B4F4-1A1AE015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E6DB94-0A9F-449B-AD84-730957FE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3FF91-0AA3-46E9-B513-E28B32BCD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04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839A15E-6583-4241-B59F-D1FC7CF5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4A33361-BA8D-4AE3-86BC-0306988E7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05B306-7F20-4F85-ACE7-48B919A8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18F29-29A3-44B9-AFD3-D4B1CB53C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57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5FD3489-2A76-4042-BE49-FDB7CF49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6B0470-96B0-4304-9776-9533F991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0B7652-6676-4C60-9F29-B0540EFA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1FAA1-6154-482D-9038-EF00FB7B3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42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EFBDC26-166A-4ED9-AC7D-D3FBFBF2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4A57B-3AE8-4BF4-9ED6-B3B173349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4DA10F9-10E0-4089-8186-5045AFFF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D56C1-8812-4A02-B204-FB8731CC9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3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650077-3D13-48F5-B3A9-2B4749BFA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24F783-8B9C-42CF-9270-3D8C5682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CBA75C-B68B-4DEC-8BC8-D56AACDF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47657-92CC-4224-BB93-9F3D84269B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95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649B90-7C0D-44C0-BF3C-679633C3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A322F0-94B4-4AC4-98FB-054EB6113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542F7F-91E0-45B5-B56F-B87EABD9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B1E68-F0E6-486B-9616-45276617B8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15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6267A3C-0326-43A3-88D6-A36AB7AE6E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EA517D3-0863-4762-8B72-36C5E397D0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D18-BDBE-4159-B81D-021587205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2CF70-82FD-425A-9A2F-AF2C7696F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4FD6-91F2-43CF-9372-0C9E881D1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5A17491-E185-4ABC-89F4-81AFDD9645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  <p:sldLayoutId id="2147484568" r:id="rId12"/>
    <p:sldLayoutId id="214748456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ved=0ahUKEwih9ezCqfvRAhVDUBQKHfidAPwQjRwIBw&amp;url=https%3A%2F%2Fwww.studyblue.com%2Fnotes%2Fnote%2Fn%2Flarynx%2Fdeck%2F16321501&amp;psig=AFQjCNGNiMlxzlUUYDKJ-7xb2QIPBUdqkg&amp;ust=148646514970270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s://www.google.com.sa/url?sa=i&amp;rct=j&amp;q=&amp;esrc=s&amp;source=images&amp;cd=&amp;ved=0ahUKEwiJ466_qPvRAhWEhRoKHSW1CMAQjRwIBw&amp;url=https%3A%2F%2Fwww.studyblue.com%2Fnotes%2Fnote%2Fn%2Fexam-3%2Fdeck%2F13767162&amp;psig=AFQjCNGNiMlxzlUUYDKJ-7xb2QIPBUdqkg&amp;ust=148646514970270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ved=0ahUKEwih9ezCqfvRAhVDUBQKHfidAPwQjRwIBw&amp;url=https%3A%2F%2Fwww.studyblue.com%2Fnotes%2Fnote%2Fn%2Flarynx%2Fdeck%2F16321501&amp;psig=AFQjCNGNiMlxzlUUYDKJ-7xb2QIPBUdqkg&amp;ust=1486465149702704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horayeb.com/LaryngealNervesDiagram.html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sa/url?sa=i&amp;rct=j&amp;q=&amp;esrc=s&amp;source=images&amp;cd=&amp;cad=rja&amp;uact=8&amp;ved=0CAcQjRw&amp;url=http%3A%2F%2Fweb.uni-plovdiv.bg%2Fstu1104541018%2Fdocs%2Fres%2Fskandalakis'%2520surgical%2520anatomy%2520-%25202004%2FChapter%252014_%2520Esophagus.htm&amp;ei=lIfGVM36BeXAmwX08YKYCQ&amp;psig=AFQjCNG7Gcv-kaSrVXUiOCUG3YhVGclbrw&amp;ust=142238300099350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6.xml"/><Relationship Id="rId7" Type="http://schemas.openxmlformats.org/officeDocument/2006/relationships/hyperlink" Target="https://www.google.com.sa/url?sa=i&amp;rct=j&amp;q=&amp;esrc=s&amp;source=images&amp;cd=&amp;cad=rja&amp;uact=8&amp;ved=0ahUKEwiowff2uPvRAhUI7BQKHZ7gB_cQjRwIBw&amp;url=https%3A%2F%2Fwww.pinterest.com%2Fpin%2F398920479466051070%2F&amp;psig=AFQjCNEDu_e2SBgUvCh4Zzn5XIZ3-QCEGw&amp;ust=1486469599539519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jpe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iisfCug_vRAhVIxxQKHR2HDvMQjRwIBw&amp;url=http%3A%2F%2Fmedicalterms.info%2Fanatomy%2FLarynx%2F&amp;psig=AFQjCNEDFLYgs1g8z2BDWfB7XZbynukCDA&amp;ust=148645493041611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.sa/url?sa=i&amp;rct=j&amp;q=&amp;esrc=s&amp;source=images&amp;cd=&amp;cad=rja&amp;uact=8&amp;ved=0ahUKEwjw9tn4hPvRAhWMbhQKHcTzDvUQjRwIBw&amp;url=https%3A%2F%2Fwww.pinterest.com%2Fpin%2F421016265136414004%2F&amp;psig=AFQjCNFFU8C_vMUTgA3HaOa3_5sUqIXfEA&amp;ust=14864556446215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.sa/url?sa=i&amp;rct=j&amp;q=&amp;esrc=s&amp;source=images&amp;cd=&amp;cad=rja&amp;uact=8&amp;ved=0ahUKEwjT35PHhfvRAhXCVxQKHQqNCPYQjRwIBw&amp;url=http%3A%2F%2Fgog.net.nz%2FAnatomyThyroid.html&amp;psig=AFQjCNFFU8C_vMUTgA3HaOa3_5sUqIXfEA&amp;ust=148645564462158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164101-E794-46F5-BE89-B5FC47099B36}"/>
              </a:ext>
            </a:extLst>
          </p:cNvPr>
          <p:cNvSpPr/>
          <p:nvPr/>
        </p:nvSpPr>
        <p:spPr>
          <a:xfrm>
            <a:off x="152400" y="228601"/>
            <a:ext cx="4495800" cy="41549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charset="0"/>
              </a:rPr>
              <a:t>Larynx</a:t>
            </a:r>
          </a:p>
          <a:p>
            <a:pPr algn="ctr">
              <a:defRPr/>
            </a:pPr>
            <a:r>
              <a:rPr lang="en-US" sz="6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charset="0"/>
              </a:rPr>
              <a:t>Trachea </a:t>
            </a:r>
          </a:p>
          <a:p>
            <a:pPr algn="ctr">
              <a:defRPr/>
            </a:pPr>
            <a:r>
              <a:rPr lang="en-US" sz="6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charset="0"/>
              </a:rPr>
              <a:t>&amp; </a:t>
            </a:r>
          </a:p>
          <a:p>
            <a:pPr algn="ctr">
              <a:defRPr/>
            </a:pPr>
            <a:r>
              <a:rPr lang="en-US" sz="6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charset="0"/>
              </a:rPr>
              <a:t>Bronchi</a:t>
            </a:r>
          </a:p>
        </p:txBody>
      </p:sp>
      <p:sp>
        <p:nvSpPr>
          <p:cNvPr id="4099" name="Subtitle 3">
            <a:extLst>
              <a:ext uri="{FF2B5EF4-FFF2-40B4-BE49-F238E27FC236}">
                <a16:creationId xmlns:a16="http://schemas.microsoft.com/office/drawing/2014/main" id="{BFA725EC-171A-4E3C-B0FE-0361A1AEE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5638800"/>
            <a:ext cx="3733800" cy="838200"/>
          </a:xfrm>
          <a:solidFill>
            <a:srgbClr val="00FFFF"/>
          </a:solidFill>
        </p:spPr>
        <p:txBody>
          <a:bodyPr/>
          <a:lstStyle/>
          <a:p>
            <a:pPr algn="l"/>
            <a:r>
              <a:rPr lang="en-US" altLang="en-US" sz="2000" b="1">
                <a:solidFill>
                  <a:schemeClr val="tx1"/>
                </a:solidFill>
              </a:rPr>
              <a:t>Prof. Saeed Abuel Makarem  &amp;  Dr.Sanaa Alshaarawy</a:t>
            </a:r>
            <a:endParaRPr lang="ar-SA" altLang="en-US" sz="2000" b="1">
              <a:solidFill>
                <a:schemeClr val="tx1"/>
              </a:solidFill>
            </a:endParaRPr>
          </a:p>
        </p:txBody>
      </p:sp>
      <p:pic>
        <p:nvPicPr>
          <p:cNvPr id="4100" name="Picture 5" descr="C:\Documents and Settings\user\My Documents\My Pictures\Larynx%20front.jpg">
            <a:extLst>
              <a:ext uri="{FF2B5EF4-FFF2-40B4-BE49-F238E27FC236}">
                <a16:creationId xmlns:a16="http://schemas.microsoft.com/office/drawing/2014/main" id="{A450D45E-A73A-4ACB-A259-F98009B8D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3" t="14833" r="19096" b="9180"/>
          <a:stretch>
            <a:fillRect/>
          </a:stretch>
        </p:blipFill>
        <p:spPr bwMode="auto">
          <a:xfrm>
            <a:off x="4800600" y="152400"/>
            <a:ext cx="4191000" cy="655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281D2D-73AC-4985-8437-93BE3E7A7846}"/>
              </a:ext>
            </a:extLst>
          </p:cNvPr>
          <p:cNvSpPr/>
          <p:nvPr/>
        </p:nvSpPr>
        <p:spPr>
          <a:xfrm>
            <a:off x="8229600" y="2895600"/>
            <a:ext cx="7620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4FABE6-15B5-4A75-8ABE-F3D9DCD5DC02}"/>
              </a:ext>
            </a:extLst>
          </p:cNvPr>
          <p:cNvSpPr/>
          <p:nvPr/>
        </p:nvSpPr>
        <p:spPr>
          <a:xfrm>
            <a:off x="7696200" y="4343400"/>
            <a:ext cx="12192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148808-A35A-49A2-812F-FC4DBA4C5BFF}"/>
              </a:ext>
            </a:extLst>
          </p:cNvPr>
          <p:cNvSpPr/>
          <p:nvPr/>
        </p:nvSpPr>
        <p:spPr>
          <a:xfrm>
            <a:off x="7467600" y="5410200"/>
            <a:ext cx="1143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EA3362D-58FC-4074-909B-B249E176B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3658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 Rounded MT Bold" pitchFamily="34" charset="0"/>
              </a:rPr>
              <a:t>Laryngeal Cavity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4011314-A253-4B54-98FB-B5EEDAC3AD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5562600" cy="59436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Extends from </a:t>
            </a:r>
            <a:r>
              <a:rPr lang="en-US" sz="2400" dirty="0">
                <a:solidFill>
                  <a:srgbClr val="FF0000"/>
                </a:solidFill>
              </a:rPr>
              <a:t>laryngeal inlet </a:t>
            </a:r>
            <a:r>
              <a:rPr lang="en-US" sz="2400" dirty="0"/>
              <a:t>to </a:t>
            </a:r>
            <a:r>
              <a:rPr lang="en-US" sz="2400" dirty="0">
                <a:solidFill>
                  <a:srgbClr val="FF0000"/>
                </a:solidFill>
              </a:rPr>
              <a:t>lower border of the cricoid cartilage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Narrow in the region of the vestibular folds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rima</a:t>
            </a:r>
            <a:r>
              <a:rPr lang="en-US" sz="2400" dirty="0">
                <a:solidFill>
                  <a:srgbClr val="FF0000"/>
                </a:solidFill>
              </a:rPr>
              <a:t> vestibuli)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Narrowest in the region of the vocal folds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rima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glottidis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200" dirty="0"/>
              <a:t>Divided into </a:t>
            </a:r>
            <a:r>
              <a:rPr lang="en-US" sz="2200" b="1" u="sng" dirty="0"/>
              <a:t>three parts</a:t>
            </a:r>
            <a:r>
              <a:rPr lang="en-US" sz="2200" dirty="0"/>
              <a:t>:</a:t>
            </a:r>
          </a:p>
          <a:p>
            <a:pPr marL="971550" lvl="1" indent="-514350" eaLnBrk="1" hangingPunct="1">
              <a:buClr>
                <a:srgbClr val="FF0000"/>
              </a:buClr>
              <a:buFont typeface="Calibri" pitchFamily="34" charset="0"/>
              <a:buAutoNum type="alphaUcPeriod"/>
              <a:defRPr/>
            </a:pPr>
            <a:r>
              <a:rPr lang="en-US" sz="2200" b="1" dirty="0">
                <a:solidFill>
                  <a:srgbClr val="FF0066"/>
                </a:solidFill>
              </a:rPr>
              <a:t>Supraglottic part </a:t>
            </a:r>
            <a:r>
              <a:rPr lang="en-US" sz="2200" b="1" dirty="0"/>
              <a:t>or</a:t>
            </a:r>
            <a:r>
              <a:rPr lang="en-US" sz="2200" b="1" dirty="0">
                <a:solidFill>
                  <a:srgbClr val="FF0066"/>
                </a:solidFill>
              </a:rPr>
              <a:t> vestibule</a:t>
            </a:r>
            <a:r>
              <a:rPr lang="en-US" sz="2200" dirty="0"/>
              <a:t>: it is the part above the vestibular folds.</a:t>
            </a:r>
            <a:endParaRPr lang="en-US" sz="2200" b="1" dirty="0">
              <a:solidFill>
                <a:srgbClr val="FF0000"/>
              </a:solidFill>
            </a:endParaRPr>
          </a:p>
          <a:p>
            <a:pPr marL="971550" lvl="1" indent="-514350" eaLnBrk="1" hangingPunct="1">
              <a:buClr>
                <a:srgbClr val="FF0000"/>
              </a:buClr>
              <a:buFont typeface="Calibri" pitchFamily="34" charset="0"/>
              <a:buAutoNum type="alphaUcPeriod"/>
              <a:defRPr/>
            </a:pPr>
            <a:r>
              <a:rPr lang="en-US" sz="2200" b="1" dirty="0">
                <a:solidFill>
                  <a:srgbClr val="FF0000"/>
                </a:solidFill>
              </a:rPr>
              <a:t>Ventricle: it is </a:t>
            </a:r>
            <a:r>
              <a:rPr lang="en-US" sz="2200" dirty="0"/>
              <a:t>the part between the vestibular folds &amp; the vocal folds.</a:t>
            </a:r>
            <a:endParaRPr lang="en-US" sz="2200" dirty="0">
              <a:solidFill>
                <a:srgbClr val="FF0000"/>
              </a:solidFill>
            </a:endParaRPr>
          </a:p>
          <a:p>
            <a:pPr marL="971550" lvl="1" indent="-514350" eaLnBrk="1" hangingPunct="1">
              <a:buClr>
                <a:srgbClr val="FF0000"/>
              </a:buClr>
              <a:buFont typeface="Calibri" pitchFamily="34" charset="0"/>
              <a:buAutoNum type="alphaUcPeriod"/>
              <a:defRPr/>
            </a:pPr>
            <a:r>
              <a:rPr lang="en-US" sz="2200" b="1" dirty="0">
                <a:solidFill>
                  <a:srgbClr val="FF0066"/>
                </a:solidFill>
              </a:rPr>
              <a:t>Infraglottic part</a:t>
            </a:r>
            <a:r>
              <a:rPr lang="en-US" sz="2200" dirty="0"/>
              <a:t>, the part below the vocal folds.</a:t>
            </a:r>
          </a:p>
          <a:p>
            <a:pPr marL="971550" lvl="1" indent="-514350" eaLnBrk="1" hangingPunct="1">
              <a:buClr>
                <a:srgbClr val="FF0000"/>
              </a:buClr>
              <a:buFont typeface="Arial" charset="0"/>
              <a:buNone/>
              <a:defRPr/>
            </a:pPr>
            <a:r>
              <a:rPr lang="en-US" sz="2000" u="sng" dirty="0"/>
              <a:t>NB. The ventricle has an upward invagination called </a:t>
            </a:r>
            <a:r>
              <a:rPr lang="en-US" sz="2000" b="1" u="sng" dirty="0">
                <a:solidFill>
                  <a:srgbClr val="C00000"/>
                </a:solidFill>
              </a:rPr>
              <a:t>saccule</a:t>
            </a:r>
            <a:r>
              <a:rPr lang="en-US" sz="2000" u="sng" dirty="0"/>
              <a:t> which is rich in goblet cells</a:t>
            </a:r>
            <a:r>
              <a:rPr lang="en-US" sz="2000" dirty="0"/>
              <a:t>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dirty="0"/>
              <a:t> </a:t>
            </a:r>
          </a:p>
        </p:txBody>
      </p:sp>
      <p:pic>
        <p:nvPicPr>
          <p:cNvPr id="13316" name="Picture 6" descr="C:\Documents and Settings\user\My Documents\My Pictures\Larynxcutsm.jpg">
            <a:extLst>
              <a:ext uri="{FF2B5EF4-FFF2-40B4-BE49-F238E27FC236}">
                <a16:creationId xmlns:a16="http://schemas.microsoft.com/office/drawing/2014/main" id="{FAA977BD-EC58-47F1-A2C3-E5586DF32C1E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13747"/>
          <a:stretch>
            <a:fillRect/>
          </a:stretch>
        </p:blipFill>
        <p:spPr>
          <a:xfrm>
            <a:off x="5791200" y="762000"/>
            <a:ext cx="3200400" cy="2903538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317" name="TextBox 14">
            <a:extLst>
              <a:ext uri="{FF2B5EF4-FFF2-40B4-BE49-F238E27FC236}">
                <a16:creationId xmlns:a16="http://schemas.microsoft.com/office/drawing/2014/main" id="{653B33A3-5BE4-4DFF-B403-C49F8CDB2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1447800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Rima vestibuli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CBB331-DB13-43F7-87E7-7BDA6EA59912}"/>
              </a:ext>
            </a:extLst>
          </p:cNvPr>
          <p:cNvCxnSpPr>
            <a:stCxn id="13317" idx="1"/>
          </p:cNvCxnSpPr>
          <p:nvPr/>
        </p:nvCxnSpPr>
        <p:spPr>
          <a:xfrm rot="10800000" flipV="1">
            <a:off x="7391400" y="1709738"/>
            <a:ext cx="914400" cy="34766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15">
            <a:extLst>
              <a:ext uri="{FF2B5EF4-FFF2-40B4-BE49-F238E27FC236}">
                <a16:creationId xmlns:a16="http://schemas.microsoft.com/office/drawing/2014/main" id="{B97E487B-DC2D-46D5-8F50-2A6FD8464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048000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Rima glottidis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666E17-F2E2-403B-854B-144C7CCC3C32}"/>
              </a:ext>
            </a:extLst>
          </p:cNvPr>
          <p:cNvCxnSpPr/>
          <p:nvPr/>
        </p:nvCxnSpPr>
        <p:spPr>
          <a:xfrm rot="5400000" flipH="1" flipV="1">
            <a:off x="6743700" y="2552700"/>
            <a:ext cx="914400" cy="3810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1" name="Picture 7" descr="C:\Documents and Settings\user\My Documents\My Pictures\larynxp8f17L1.gif">
            <a:extLst>
              <a:ext uri="{FF2B5EF4-FFF2-40B4-BE49-F238E27FC236}">
                <a16:creationId xmlns:a16="http://schemas.microsoft.com/office/drawing/2014/main" id="{51992BAB-68DC-4607-A944-C8E5BDB85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3200400" cy="297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TextBox 9">
            <a:extLst>
              <a:ext uri="{FF2B5EF4-FFF2-40B4-BE49-F238E27FC236}">
                <a16:creationId xmlns:a16="http://schemas.microsoft.com/office/drawing/2014/main" id="{7D702C42-431E-4AD0-9AA1-82C3E6961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3340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3323" name="TextBox 9">
            <a:extLst>
              <a:ext uri="{FF2B5EF4-FFF2-40B4-BE49-F238E27FC236}">
                <a16:creationId xmlns:a16="http://schemas.microsoft.com/office/drawing/2014/main" id="{062DB9C7-10EB-4AD9-A668-0DEB24D8B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9530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3324" name="TextBox 9">
            <a:extLst>
              <a:ext uri="{FF2B5EF4-FFF2-40B4-BE49-F238E27FC236}">
                <a16:creationId xmlns:a16="http://schemas.microsoft.com/office/drawing/2014/main" id="{B2A1A2DE-7787-460E-B9F9-518C9BB5C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8674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3325" name="TextBox 9">
            <a:extLst>
              <a:ext uri="{FF2B5EF4-FFF2-40B4-BE49-F238E27FC236}">
                <a16:creationId xmlns:a16="http://schemas.microsoft.com/office/drawing/2014/main" id="{77A2891B-AC14-4FD8-8D89-61A87D1BE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5240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3326" name="TextBox 9">
            <a:extLst>
              <a:ext uri="{FF2B5EF4-FFF2-40B4-BE49-F238E27FC236}">
                <a16:creationId xmlns:a16="http://schemas.microsoft.com/office/drawing/2014/main" id="{24A9F37C-DE8D-416E-8ACF-CEF8296E3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9812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3327" name="TextBox 9">
            <a:extLst>
              <a:ext uri="{FF2B5EF4-FFF2-40B4-BE49-F238E27FC236}">
                <a16:creationId xmlns:a16="http://schemas.microsoft.com/office/drawing/2014/main" id="{5ADFA689-2033-42C8-8A36-B2CE38543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590800"/>
            <a:ext cx="30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70A07079-BA21-4F7E-B5CC-FCF0426B7E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4343400" cy="50292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  <a:latin typeface="Arial Rounded MT Bold" pitchFamily="34" charset="0"/>
              </a:rPr>
              <a:t>Mucous Membrane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/>
              <a:t>The cavity is lined with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ciliated columnar epithelium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u="sng" dirty="0">
                <a:solidFill>
                  <a:srgbClr val="C00000"/>
                </a:solidFill>
              </a:rPr>
              <a:t>except</a:t>
            </a:r>
            <a:r>
              <a:rPr lang="en-US" sz="2400" dirty="0">
                <a:solidFill>
                  <a:srgbClr val="C00000"/>
                </a:solidFill>
              </a:rPr>
              <a:t> the surface of the vocal cords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/>
              <a:t>The surface of </a:t>
            </a:r>
            <a:r>
              <a:rPr lang="en-US" sz="2400" b="1" dirty="0">
                <a:solidFill>
                  <a:srgbClr val="FF0000"/>
                </a:solidFill>
              </a:rPr>
              <a:t>vocal folds</a:t>
            </a:r>
            <a:r>
              <a:rPr lang="en-US" sz="2400" dirty="0"/>
              <a:t>, is covered with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stratified squamous epithelium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u="sng" dirty="0"/>
              <a:t>because of </a:t>
            </a:r>
            <a:r>
              <a:rPr lang="en-US" sz="2400" b="1" dirty="0"/>
              <a:t>exposure to continuous trauma during phonation.</a:t>
            </a:r>
            <a:endParaRPr lang="en-US" sz="24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/>
              <a:t>It contains many </a:t>
            </a:r>
            <a:r>
              <a:rPr lang="en-US" sz="2400" b="1" dirty="0">
                <a:solidFill>
                  <a:srgbClr val="FF0000"/>
                </a:solidFill>
              </a:rPr>
              <a:t>mucous glands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00FF"/>
                </a:solidFill>
              </a:rPr>
              <a:t>more numerous </a:t>
            </a:r>
            <a:r>
              <a:rPr lang="en-US" sz="2400" dirty="0"/>
              <a:t>in the region of the </a:t>
            </a:r>
            <a:r>
              <a:rPr lang="en-US" sz="2400" b="1" dirty="0">
                <a:solidFill>
                  <a:srgbClr val="FF00FF"/>
                </a:solidFill>
              </a:rPr>
              <a:t>saccule</a:t>
            </a:r>
            <a:r>
              <a:rPr lang="en-US" sz="2400" dirty="0"/>
              <a:t> (</a:t>
            </a:r>
            <a:r>
              <a:rPr lang="en-US" sz="2400" b="1" dirty="0"/>
              <a:t>for lubrication of vocal folds</a:t>
            </a:r>
            <a:r>
              <a:rPr lang="en-US" sz="2400" dirty="0"/>
              <a:t>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A434D4-E656-4272-B22A-865537A56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838200"/>
            <a:ext cx="4114800" cy="541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  <a:latin typeface="Arial Rounded MT Bold" pitchFamily="34" charset="0"/>
              </a:rPr>
              <a:t>Muscles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u="sng" dirty="0">
                <a:solidFill>
                  <a:srgbClr val="FF0000"/>
                </a:solidFill>
                <a:latin typeface="Arial Rounded MT Bold" pitchFamily="34" charset="0"/>
              </a:rPr>
              <a:t>Laryngeal muscles are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400" b="1" u="sng" dirty="0">
                <a:latin typeface="+mn-lt"/>
              </a:rPr>
              <a:t>divided into two groups: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Extrinsic muscles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sub</a:t>
            </a:r>
            <a:r>
              <a:rPr lang="en-US" sz="2400" dirty="0">
                <a:latin typeface="+mn-lt"/>
              </a:rPr>
              <a:t>divided </a:t>
            </a:r>
            <a:r>
              <a:rPr lang="en-US" sz="2400" u="sng" dirty="0">
                <a:latin typeface="+mn-lt"/>
              </a:rPr>
              <a:t>into two groups: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Elevators </a:t>
            </a:r>
            <a:r>
              <a:rPr lang="en-US" sz="2400" dirty="0">
                <a:latin typeface="+mn-lt"/>
              </a:rPr>
              <a:t>of the larynx.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Depressors </a:t>
            </a:r>
            <a:r>
              <a:rPr lang="en-US" sz="2400" dirty="0">
                <a:latin typeface="+mn-lt"/>
              </a:rPr>
              <a:t>of the larynx.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Intrinsic muscles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sub</a:t>
            </a:r>
            <a:r>
              <a:rPr lang="en-US" sz="2400" dirty="0">
                <a:latin typeface="+mn-lt"/>
              </a:rPr>
              <a:t>divided </a:t>
            </a:r>
            <a:r>
              <a:rPr lang="en-US" sz="2400" u="sng" dirty="0">
                <a:latin typeface="+mn-lt"/>
              </a:rPr>
              <a:t>into two groups</a:t>
            </a:r>
            <a:r>
              <a:rPr lang="en-US" sz="2400" dirty="0">
                <a:latin typeface="+mn-lt"/>
              </a:rPr>
              <a:t>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+mn-lt"/>
              </a:rPr>
              <a:t>Muscles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controlling the laryngeal inlet.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latin typeface="+mn-lt"/>
              </a:rPr>
              <a:t>Muscles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controlling the movements of the vocal cords.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3200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83C90E7-65D9-4FC5-8818-5BD8785E2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191000"/>
            <a:ext cx="480060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Depressors of the Larynx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Infrahyoid Muscles:</a:t>
            </a: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sz="2400" b="1" dirty="0">
                <a:latin typeface="+mn-lt"/>
              </a:rPr>
              <a:t>1. </a:t>
            </a:r>
            <a:r>
              <a:rPr lang="en-US" sz="2400" b="1" dirty="0" err="1">
                <a:latin typeface="+mn-lt"/>
              </a:rPr>
              <a:t>Sterno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hyoid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.</a:t>
            </a: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sz="2400" b="1" dirty="0">
                <a:latin typeface="+mn-lt"/>
              </a:rPr>
              <a:t>2. </a:t>
            </a:r>
            <a:r>
              <a:rPr lang="en-US" sz="2400" b="1" dirty="0" err="1">
                <a:latin typeface="+mn-lt"/>
              </a:rPr>
              <a:t>Sterno</a:t>
            </a:r>
            <a:r>
              <a:rPr lang="en-US" sz="2400" b="1" dirty="0" err="1">
                <a:solidFill>
                  <a:srgbClr val="0000FF"/>
                </a:solidFill>
                <a:latin typeface="+mn-lt"/>
              </a:rPr>
              <a:t>thyroid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.</a:t>
            </a:r>
          </a:p>
          <a:p>
            <a:pPr lvl="1" eaLnBrk="1" hangingPunct="1">
              <a:spcBef>
                <a:spcPct val="20000"/>
              </a:spcBef>
              <a:defRPr/>
            </a:pPr>
            <a:r>
              <a:rPr lang="en-US" sz="2400" b="1" dirty="0">
                <a:latin typeface="+mn-lt"/>
              </a:rPr>
              <a:t>3. </a:t>
            </a:r>
            <a:r>
              <a:rPr lang="en-US" sz="2400" b="1" dirty="0" err="1">
                <a:latin typeface="+mn-lt"/>
              </a:rPr>
              <a:t>Omo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hyoid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.</a:t>
            </a:r>
          </a:p>
        </p:txBody>
      </p:sp>
      <p:sp>
        <p:nvSpPr>
          <p:cNvPr id="15363" name="Title 4">
            <a:extLst>
              <a:ext uri="{FF2B5EF4-FFF2-40B4-BE49-F238E27FC236}">
                <a16:creationId xmlns:a16="http://schemas.microsoft.com/office/drawing/2014/main" id="{39ABABCF-0DE6-4CE6-8ECF-784FACE1D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br>
              <a:rPr lang="en-US" altLang="en-US" sz="4000">
                <a:solidFill>
                  <a:srgbClr val="FFFFCC"/>
                </a:solidFill>
                <a:latin typeface="Arial Rounded MT Bold" panose="020F0704030504030204" pitchFamily="34" charset="0"/>
              </a:rPr>
            </a:br>
            <a:br>
              <a:rPr lang="en-US" altLang="en-US" sz="4000">
                <a:solidFill>
                  <a:srgbClr val="FFFFCC"/>
                </a:solidFill>
                <a:latin typeface="Arial Rounded MT Bold" panose="020F0704030504030204" pitchFamily="34" charset="0"/>
              </a:rPr>
            </a:br>
            <a:endParaRPr lang="en-US" altLang="en-US" sz="4000"/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9F4D3020-61B0-4BAB-9C45-C8A32B2327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3733800" cy="51816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</a:rPr>
              <a:t>Elevators of the Larynx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Suprahyoid Muscles: </a:t>
            </a:r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u="sng" dirty="0"/>
              <a:t>MSGD</a:t>
            </a:r>
            <a:r>
              <a:rPr lang="en-US" sz="2400" dirty="0">
                <a:solidFill>
                  <a:srgbClr val="7030A0"/>
                </a:solidFill>
              </a:rPr>
              <a:t>)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/>
              <a:t>Mylo</a:t>
            </a:r>
            <a:r>
              <a:rPr lang="en-US" sz="2400" dirty="0">
                <a:solidFill>
                  <a:srgbClr val="C00000"/>
                </a:solidFill>
              </a:rPr>
              <a:t>hyoid.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/>
              <a:t>Stylo</a:t>
            </a:r>
            <a:r>
              <a:rPr lang="en-US" sz="2400" dirty="0">
                <a:solidFill>
                  <a:srgbClr val="C00000"/>
                </a:solidFill>
              </a:rPr>
              <a:t>hyoid.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/>
              <a:t>Genio</a:t>
            </a:r>
            <a:r>
              <a:rPr lang="en-US" sz="2400" dirty="0">
                <a:solidFill>
                  <a:srgbClr val="C00000"/>
                </a:solidFill>
              </a:rPr>
              <a:t>hyoid.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/>
              <a:t>Digastric.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Longitudinal Muscles of the 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Pharynx: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Stylo</a:t>
            </a:r>
            <a:r>
              <a:rPr lang="en-US" sz="2400" u="sng" dirty="0"/>
              <a:t>pharyngeus</a:t>
            </a:r>
            <a:r>
              <a:rPr lang="en-US" sz="2400" dirty="0"/>
              <a:t>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Salpingo</a:t>
            </a:r>
            <a:r>
              <a:rPr lang="en-US" sz="2400" u="sng" dirty="0"/>
              <a:t>pharyngeus</a:t>
            </a:r>
            <a:r>
              <a:rPr lang="en-US" sz="2400" dirty="0"/>
              <a:t>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Palato</a:t>
            </a:r>
            <a:r>
              <a:rPr lang="en-US" sz="2400" u="sng" dirty="0"/>
              <a:t>pharyngeus</a:t>
            </a:r>
            <a:r>
              <a:rPr lang="en-US" sz="2400" dirty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/>
          </a:p>
        </p:txBody>
      </p:sp>
      <p:pic>
        <p:nvPicPr>
          <p:cNvPr id="15365" name="Picture 6" descr="neck2">
            <a:extLst>
              <a:ext uri="{FF2B5EF4-FFF2-40B4-BE49-F238E27FC236}">
                <a16:creationId xmlns:a16="http://schemas.microsoft.com/office/drawing/2014/main" id="{09536ACA-99E6-44ED-919A-0A6779C63E35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28600"/>
            <a:ext cx="4800600" cy="3810000"/>
          </a:xfrm>
          <a:noFill/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5981323-7793-45E3-B8EB-2DE7E65B7E57}"/>
              </a:ext>
            </a:extLst>
          </p:cNvPr>
          <p:cNvSpPr/>
          <p:nvPr/>
        </p:nvSpPr>
        <p:spPr>
          <a:xfrm>
            <a:off x="6248400" y="1828800"/>
            <a:ext cx="76200" cy="76200"/>
          </a:xfrm>
          <a:prstGeom prst="ellipse">
            <a:avLst/>
          </a:prstGeom>
          <a:solidFill>
            <a:srgbClr val="00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73761C-B847-4B27-869A-76FC8E78D6BA}"/>
              </a:ext>
            </a:extLst>
          </p:cNvPr>
          <p:cNvSpPr/>
          <p:nvPr/>
        </p:nvSpPr>
        <p:spPr>
          <a:xfrm>
            <a:off x="6705600" y="1752600"/>
            <a:ext cx="76200" cy="76200"/>
          </a:xfrm>
          <a:prstGeom prst="ellipse">
            <a:avLst/>
          </a:prstGeom>
          <a:solidFill>
            <a:srgbClr val="00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825191-2B40-4A99-AFBF-C1A0A6797D6C}"/>
              </a:ext>
            </a:extLst>
          </p:cNvPr>
          <p:cNvSpPr/>
          <p:nvPr/>
        </p:nvSpPr>
        <p:spPr>
          <a:xfrm>
            <a:off x="5948363" y="2019300"/>
            <a:ext cx="76200" cy="76200"/>
          </a:xfrm>
          <a:prstGeom prst="ellipse">
            <a:avLst/>
          </a:prstGeom>
          <a:solidFill>
            <a:srgbClr val="00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9" name="TextBox 8">
            <a:extLst>
              <a:ext uri="{FF2B5EF4-FFF2-40B4-BE49-F238E27FC236}">
                <a16:creationId xmlns:a16="http://schemas.microsoft.com/office/drawing/2014/main" id="{CEC41EB4-473E-4AB5-9F51-BED584C81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3962400" cy="46196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Extrinsic muscles of Larynx</a:t>
            </a:r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A5B91132-3368-4246-B98E-2A012EE85BFA}"/>
              </a:ext>
            </a:extLst>
          </p:cNvPr>
          <p:cNvSpPr/>
          <p:nvPr/>
        </p:nvSpPr>
        <p:spPr>
          <a:xfrm>
            <a:off x="6096000" y="2895600"/>
            <a:ext cx="76200" cy="76200"/>
          </a:xfrm>
          <a:prstGeom prst="star5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FB36E7AB-640C-417A-B4A8-2AA63A473E16}"/>
              </a:ext>
            </a:extLst>
          </p:cNvPr>
          <p:cNvSpPr/>
          <p:nvPr/>
        </p:nvSpPr>
        <p:spPr>
          <a:xfrm flipV="1">
            <a:off x="6324600" y="2514600"/>
            <a:ext cx="46038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4EBB0FDA-F8F2-4719-BBCE-A7AC163BAC54}"/>
              </a:ext>
            </a:extLst>
          </p:cNvPr>
          <p:cNvSpPr/>
          <p:nvPr/>
        </p:nvSpPr>
        <p:spPr>
          <a:xfrm>
            <a:off x="6781800" y="34290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3" name="TextBox 1">
            <a:extLst>
              <a:ext uri="{FF2B5EF4-FFF2-40B4-BE49-F238E27FC236}">
                <a16:creationId xmlns:a16="http://schemas.microsoft.com/office/drawing/2014/main" id="{CFC040E2-D1BE-432B-BBF1-F0A2C809C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8" y="2613025"/>
            <a:ext cx="198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5374" name="TextBox 2">
            <a:extLst>
              <a:ext uri="{FF2B5EF4-FFF2-40B4-BE49-F238E27FC236}">
                <a16:creationId xmlns:a16="http://schemas.microsoft.com/office/drawing/2014/main" id="{841EE92B-EC9C-4FF6-910C-C764B6095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63" y="3059113"/>
            <a:ext cx="149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5375" name="TextBox 3">
            <a:extLst>
              <a:ext uri="{FF2B5EF4-FFF2-40B4-BE49-F238E27FC236}">
                <a16:creationId xmlns:a16="http://schemas.microsoft.com/office/drawing/2014/main" id="{7AF56246-DD49-4869-B158-8A8E2EAEC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463" y="3011488"/>
            <a:ext cx="187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E2065A8C-89AB-4966-A6A6-68FFDC689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3581400" cy="2057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Muscles Controlling the Laryngeal Inlet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Oblique arytenoid.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Aryepiglottic muscle.</a:t>
            </a:r>
          </a:p>
        </p:txBody>
      </p:sp>
      <p:pic>
        <p:nvPicPr>
          <p:cNvPr id="16387" name="ClipArt Placeholder 5" descr="C:\Documents and Settings\user\My Documents\My Pictures\IntrisicM.gif">
            <a:extLst>
              <a:ext uri="{FF2B5EF4-FFF2-40B4-BE49-F238E27FC236}">
                <a16:creationId xmlns:a16="http://schemas.microsoft.com/office/drawing/2014/main" id="{5CF06500-556C-4104-AF3B-3AE74F299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>
            <a:fillRect/>
          </a:stretch>
        </p:blipFill>
        <p:spPr bwMode="auto">
          <a:xfrm>
            <a:off x="3810000" y="685800"/>
            <a:ext cx="5105400" cy="495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F0BA5DB-751F-46C7-9ECB-2B4619844444}"/>
              </a:ext>
            </a:extLst>
          </p:cNvPr>
          <p:cNvSpPr/>
          <p:nvPr/>
        </p:nvSpPr>
        <p:spPr>
          <a:xfrm>
            <a:off x="7772400" y="2057400"/>
            <a:ext cx="10668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C9063AF-6232-4415-9634-559EDB0A7267}"/>
              </a:ext>
            </a:extLst>
          </p:cNvPr>
          <p:cNvSpPr/>
          <p:nvPr/>
        </p:nvSpPr>
        <p:spPr>
          <a:xfrm>
            <a:off x="7467600" y="3048000"/>
            <a:ext cx="13716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7429FB-80F3-4C03-AFAA-E63945957987}"/>
              </a:ext>
            </a:extLst>
          </p:cNvPr>
          <p:cNvSpPr/>
          <p:nvPr/>
        </p:nvSpPr>
        <p:spPr>
          <a:xfrm>
            <a:off x="6477000" y="3276600"/>
            <a:ext cx="76200" cy="76200"/>
          </a:xfrm>
          <a:prstGeom prst="ellipse">
            <a:avLst/>
          </a:prstGeom>
          <a:solidFill>
            <a:srgbClr val="00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0DAE7D-2EBD-4799-B72F-3300ED3D649D}"/>
              </a:ext>
            </a:extLst>
          </p:cNvPr>
          <p:cNvSpPr/>
          <p:nvPr/>
        </p:nvSpPr>
        <p:spPr>
          <a:xfrm>
            <a:off x="6781800" y="2895600"/>
            <a:ext cx="76200" cy="76200"/>
          </a:xfrm>
          <a:prstGeom prst="ellipse">
            <a:avLst/>
          </a:prstGeom>
          <a:solidFill>
            <a:srgbClr val="00FF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2" name="TextBox 10">
            <a:extLst>
              <a:ext uri="{FF2B5EF4-FFF2-40B4-BE49-F238E27FC236}">
                <a16:creationId xmlns:a16="http://schemas.microsoft.com/office/drawing/2014/main" id="{32E5FBC6-65BC-49C9-B43F-D423C6924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3962400" cy="46196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Intrinsic muscles of Larynx</a:t>
            </a:r>
          </a:p>
        </p:txBody>
      </p:sp>
      <p:pic>
        <p:nvPicPr>
          <p:cNvPr id="12" name="Picture 9" descr="صورة ذات صلة">
            <a:hlinkClick r:id="rId3"/>
            <a:extLst>
              <a:ext uri="{FF2B5EF4-FFF2-40B4-BE49-F238E27FC236}">
                <a16:creationId xmlns:a16="http://schemas.microsoft.com/office/drawing/2014/main" id="{3DB85829-92B8-447E-97A6-3ED2DB59A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8888"/>
          <a:stretch>
            <a:fillRect/>
          </a:stretch>
        </p:blipFill>
        <p:spPr bwMode="auto">
          <a:xfrm>
            <a:off x="30163" y="3505200"/>
            <a:ext cx="3810000" cy="304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013F407-3B2E-42C5-B176-31E76B134FBE}"/>
              </a:ext>
            </a:extLst>
          </p:cNvPr>
          <p:cNvSpPr/>
          <p:nvPr/>
        </p:nvSpPr>
        <p:spPr>
          <a:xfrm>
            <a:off x="1841500" y="4978400"/>
            <a:ext cx="44450" cy="46038"/>
          </a:xfrm>
          <a:prstGeom prst="ellipse">
            <a:avLst/>
          </a:prstGeom>
          <a:solidFill>
            <a:srgbClr val="4DED5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EFC80F84-CE29-4BE5-86A0-0FF68197C85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381000"/>
            <a:ext cx="4419600" cy="19812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Muscle </a:t>
            </a:r>
            <a:r>
              <a:rPr lang="en-US" sz="2400" u="sng" dirty="0">
                <a:latin typeface="Arial Rounded MT Bold" pitchFamily="34" charset="0"/>
              </a:rPr>
              <a:t>decreasing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the </a:t>
            </a:r>
            <a:r>
              <a:rPr lang="en-US" sz="2400" dirty="0">
                <a:latin typeface="Arial Rounded MT Bold" pitchFamily="34" charset="0"/>
              </a:rPr>
              <a:t>Length &amp; Tension 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of Vocal Cords </a:t>
            </a:r>
            <a:r>
              <a:rPr lang="en-US" sz="1800" dirty="0">
                <a:solidFill>
                  <a:srgbClr val="FF0000"/>
                </a:solidFill>
                <a:latin typeface="Arial Rounded MT Bold" pitchFamily="34" charset="0"/>
              </a:rPr>
              <a:t>(relax vocal cords).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</a:rPr>
              <a:t>Thyroarytenoid (</a:t>
            </a:r>
            <a:r>
              <a:rPr lang="en-US" sz="2400" b="1" dirty="0" err="1">
                <a:solidFill>
                  <a:srgbClr val="0000FF"/>
                </a:solidFill>
              </a:rPr>
              <a:t>vocalis</a:t>
            </a:r>
            <a:r>
              <a:rPr lang="en-US" sz="2400" b="1" dirty="0">
                <a:solidFill>
                  <a:srgbClr val="0000FF"/>
                </a:solidFill>
              </a:rPr>
              <a:t>).</a:t>
            </a:r>
          </a:p>
        </p:txBody>
      </p:sp>
      <p:pic>
        <p:nvPicPr>
          <p:cNvPr id="17411" name="ClipArt Placeholder 7" descr="C:\Documents and Settings\user\My Documents\My Pictures\nji.png">
            <a:extLst>
              <a:ext uri="{FF2B5EF4-FFF2-40B4-BE49-F238E27FC236}">
                <a16:creationId xmlns:a16="http://schemas.microsoft.com/office/drawing/2014/main" id="{1A7B46C8-60E8-4C33-9188-F5EBA0FF7F22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5173" b="23650"/>
          <a:stretch>
            <a:fillRect/>
          </a:stretch>
        </p:blipFill>
        <p:spPr>
          <a:xfrm>
            <a:off x="609600" y="152400"/>
            <a:ext cx="4038600" cy="3200400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3D0DD44-E521-4541-A1CA-144D69AF5558}"/>
              </a:ext>
            </a:extLst>
          </p:cNvPr>
          <p:cNvSpPr/>
          <p:nvPr/>
        </p:nvSpPr>
        <p:spPr>
          <a:xfrm>
            <a:off x="3352800" y="1981200"/>
            <a:ext cx="12192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C3552EE-56FD-48BE-9DDE-4BF074D76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57600"/>
            <a:ext cx="4495800" cy="281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Muscle </a:t>
            </a:r>
            <a:r>
              <a:rPr lang="en-US" sz="2400" u="sng" dirty="0">
                <a:latin typeface="Arial Rounded MT Bold" pitchFamily="34" charset="0"/>
              </a:rPr>
              <a:t>increasing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the </a:t>
            </a:r>
            <a:r>
              <a:rPr lang="en-US" sz="2400" dirty="0">
                <a:latin typeface="Arial Rounded MT Bold" pitchFamily="34" charset="0"/>
              </a:rPr>
              <a:t>Length &amp; Tension 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of Vocal Cords.</a:t>
            </a:r>
          </a:p>
          <a:p>
            <a:pPr marL="742950" lvl="1" indent="-28575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u="sng" dirty="0">
                <a:solidFill>
                  <a:srgbClr val="0000FF"/>
                </a:solidFill>
                <a:latin typeface="+mn-lt"/>
              </a:rPr>
              <a:t>Cricothyroid.</a:t>
            </a:r>
          </a:p>
          <a:p>
            <a:pPr marL="742950" lvl="1" indent="-285750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NB. It is the </a:t>
            </a:r>
            <a:r>
              <a:rPr lang="en-US" sz="2400" b="1" dirty="0">
                <a:latin typeface="+mn-lt"/>
              </a:rPr>
              <a:t>only</a:t>
            </a:r>
            <a:r>
              <a:rPr lang="en-US" sz="2400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intrinsic</a:t>
            </a:r>
            <a:r>
              <a:rPr lang="en-US" sz="2400" dirty="0">
                <a:latin typeface="+mn-lt"/>
              </a:rPr>
              <a:t> muscle which </a:t>
            </a:r>
            <a:r>
              <a:rPr lang="en-US" sz="2400" b="1" dirty="0">
                <a:latin typeface="+mn-lt"/>
              </a:rPr>
              <a:t>found outside the larynx.</a:t>
            </a:r>
          </a:p>
        </p:txBody>
      </p:sp>
      <p:pic>
        <p:nvPicPr>
          <p:cNvPr id="17414" name="Picture 6" descr="C:\Documents and Settings\user\My Documents\My Pictures\Picture1crico.jpg">
            <a:extLst>
              <a:ext uri="{FF2B5EF4-FFF2-40B4-BE49-F238E27FC236}">
                <a16:creationId xmlns:a16="http://schemas.microsoft.com/office/drawing/2014/main" id="{229A3F27-2642-4EA3-9029-29BE85480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788" r="22501" b="4498"/>
          <a:stretch>
            <a:fillRect/>
          </a:stretch>
        </p:blipFill>
        <p:spPr bwMode="auto">
          <a:xfrm>
            <a:off x="4953000" y="2514600"/>
            <a:ext cx="3886200" cy="411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-Point Star 7">
            <a:extLst>
              <a:ext uri="{FF2B5EF4-FFF2-40B4-BE49-F238E27FC236}">
                <a16:creationId xmlns:a16="http://schemas.microsoft.com/office/drawing/2014/main" id="{65510B77-B2FE-48D7-A17A-5077EC5D7145}"/>
              </a:ext>
            </a:extLst>
          </p:cNvPr>
          <p:cNvSpPr/>
          <p:nvPr/>
        </p:nvSpPr>
        <p:spPr>
          <a:xfrm>
            <a:off x="2514600" y="2133600"/>
            <a:ext cx="122238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FFE14989-8829-453C-98A4-3F16F7F108B7}"/>
              </a:ext>
            </a:extLst>
          </p:cNvPr>
          <p:cNvSpPr/>
          <p:nvPr/>
        </p:nvSpPr>
        <p:spPr>
          <a:xfrm>
            <a:off x="4191000" y="838200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EE2213E6-E4A9-4729-84DB-9335025AA262}"/>
              </a:ext>
            </a:extLst>
          </p:cNvPr>
          <p:cNvSpPr/>
          <p:nvPr/>
        </p:nvSpPr>
        <p:spPr>
          <a:xfrm>
            <a:off x="4419600" y="48006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8" name="TextBox 12">
            <a:extLst>
              <a:ext uri="{FF2B5EF4-FFF2-40B4-BE49-F238E27FC236}">
                <a16:creationId xmlns:a16="http://schemas.microsoft.com/office/drawing/2014/main" id="{7B7E9160-9D0B-468F-9F92-D59333CD8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0"/>
            <a:ext cx="441960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</a:t>
            </a:r>
            <a:r>
              <a:rPr lang="en-US" altLang="en-US" sz="2000" b="1">
                <a:latin typeface="Times New Roman" panose="02020603050405020304" pitchFamily="18" charset="0"/>
              </a:rPr>
              <a:t>Muscles controlling the vocal cords </a:t>
            </a:r>
          </a:p>
        </p:txBody>
      </p:sp>
      <p:pic>
        <p:nvPicPr>
          <p:cNvPr id="19467" name="Picture 11" descr="صورة ذات صلة">
            <a:hlinkClick r:id="rId4"/>
            <a:extLst>
              <a:ext uri="{FF2B5EF4-FFF2-40B4-BE49-F238E27FC236}">
                <a16:creationId xmlns:a16="http://schemas.microsoft.com/office/drawing/2014/main" id="{8F910026-508D-4DFB-896A-BDA9577BB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4191000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EC8A9D-F376-4D28-95E1-8F4EEB9974BF}"/>
              </a:ext>
            </a:extLst>
          </p:cNvPr>
          <p:cNvSpPr txBox="1">
            <a:spLocks/>
          </p:cNvSpPr>
          <p:nvPr/>
        </p:nvSpPr>
        <p:spPr>
          <a:xfrm>
            <a:off x="228600" y="762000"/>
            <a:ext cx="4648200" cy="41148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Arial Rounded MT Bold" pitchFamily="34" charset="0"/>
              </a:rPr>
              <a:t>Movements of the Vocal Cords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>
              <a:latin typeface="+mn-lt"/>
            </a:endParaRPr>
          </a:p>
        </p:txBody>
      </p:sp>
      <p:pic>
        <p:nvPicPr>
          <p:cNvPr id="18435" name="Picture 5">
            <a:extLst>
              <a:ext uri="{FF2B5EF4-FFF2-40B4-BE49-F238E27FC236}">
                <a16:creationId xmlns:a16="http://schemas.microsoft.com/office/drawing/2014/main" id="{0DAB4FBB-E602-4034-BD13-A7A235905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6" t="13251" r="5556" b="17184"/>
          <a:stretch>
            <a:fillRect/>
          </a:stretch>
        </p:blipFill>
        <p:spPr bwMode="auto">
          <a:xfrm>
            <a:off x="304800" y="1600200"/>
            <a:ext cx="213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>
            <a:extLst>
              <a:ext uri="{FF2B5EF4-FFF2-40B4-BE49-F238E27FC236}">
                <a16:creationId xmlns:a16="http://schemas.microsoft.com/office/drawing/2014/main" id="{18D951C2-9701-4B1D-9D86-21BA7CA0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13251" r="54630" b="17184"/>
          <a:stretch>
            <a:fillRect/>
          </a:stretch>
        </p:blipFill>
        <p:spPr bwMode="auto">
          <a:xfrm>
            <a:off x="2514600" y="1524000"/>
            <a:ext cx="2286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3">
            <a:extLst>
              <a:ext uri="{FF2B5EF4-FFF2-40B4-BE49-F238E27FC236}">
                <a16:creationId xmlns:a16="http://schemas.microsoft.com/office/drawing/2014/main" id="{7C13C1A9-30F7-4F02-AEE1-9BF1DD629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1148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 Rounded MT Bold" panose="020F0704030504030204" pitchFamily="34" charset="0"/>
              </a:rPr>
              <a:t>Adduction</a:t>
            </a:r>
            <a:r>
              <a:rPr lang="en-US" altLang="en-US" sz="2400" b="1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8438" name="Rectangle 13">
            <a:extLst>
              <a:ext uri="{FF2B5EF4-FFF2-40B4-BE49-F238E27FC236}">
                <a16:creationId xmlns:a16="http://schemas.microsoft.com/office/drawing/2014/main" id="{4276F826-A411-4ADD-AB2E-1B32F6321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1910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>
                <a:latin typeface="Arial Rounded MT Bold" panose="020F0704030504030204" pitchFamily="34" charset="0"/>
              </a:rPr>
              <a:t>Abduction 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F1B61DA8-4667-416D-88AF-E65FB2C17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57200"/>
            <a:ext cx="3886200" cy="312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Arial Rounded MT Bold" pitchFamily="34" charset="0"/>
              </a:rPr>
              <a:t>Adductors (close </a:t>
            </a:r>
            <a:r>
              <a:rPr lang="en-US" sz="2400" b="1" dirty="0" err="1">
                <a:solidFill>
                  <a:srgbClr val="FF0000"/>
                </a:solidFill>
                <a:latin typeface="Arial Rounded MT Bold" pitchFamily="34" charset="0"/>
              </a:rPr>
              <a:t>rima</a:t>
            </a:r>
            <a:r>
              <a:rPr lang="en-US" sz="2400" b="1" dirty="0">
                <a:solidFill>
                  <a:srgbClr val="FF0000"/>
                </a:solidFill>
                <a:latin typeface="Arial Rounded MT Bold" pitchFamily="34" charset="0"/>
              </a:rPr>
              <a:t> glottis)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Lateral </a:t>
            </a:r>
            <a:r>
              <a:rPr lang="en-US" sz="2400" dirty="0">
                <a:solidFill>
                  <a:srgbClr val="FF00FF"/>
                </a:solidFill>
                <a:latin typeface="+mn-lt"/>
              </a:rPr>
              <a:t>crico</a:t>
            </a:r>
            <a:r>
              <a:rPr lang="en-US" sz="2400" b="1" dirty="0">
                <a:solidFill>
                  <a:srgbClr val="FF00FF"/>
                </a:solidFill>
                <a:latin typeface="+mn-lt"/>
              </a:rPr>
              <a:t>arytenoid.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Transverse </a:t>
            </a:r>
            <a:r>
              <a:rPr lang="en-US" sz="2400" b="1" dirty="0">
                <a:solidFill>
                  <a:srgbClr val="FF00FF"/>
                </a:solidFill>
                <a:latin typeface="+mn-lt"/>
              </a:rPr>
              <a:t>arytenoid.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Arial Rounded MT Bold" pitchFamily="34" charset="0"/>
              </a:rPr>
              <a:t>Abductor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(open </a:t>
            </a:r>
            <a:r>
              <a:rPr lang="en-US" sz="2400" dirty="0" err="1">
                <a:solidFill>
                  <a:srgbClr val="FF0000"/>
                </a:solidFill>
                <a:latin typeface="Arial Rounded MT Bold" pitchFamily="34" charset="0"/>
              </a:rPr>
              <a:t>rima</a:t>
            </a: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</a:rPr>
              <a:t> glottis)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Posterior</a:t>
            </a:r>
            <a:r>
              <a:rPr lang="en-US" sz="2400" dirty="0">
                <a:solidFill>
                  <a:srgbClr val="FF00FF"/>
                </a:solidFill>
              </a:rPr>
              <a:t> crico</a:t>
            </a:r>
            <a:r>
              <a:rPr lang="en-US" sz="2400" b="1" dirty="0">
                <a:solidFill>
                  <a:srgbClr val="FF00FF"/>
                </a:solidFill>
              </a:rPr>
              <a:t>arytenoid</a:t>
            </a:r>
            <a:r>
              <a:rPr lang="en-US" sz="2400" dirty="0">
                <a:solidFill>
                  <a:srgbClr val="FF00FF"/>
                </a:solidFill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8440" name="TextBox 7">
            <a:extLst>
              <a:ext uri="{FF2B5EF4-FFF2-40B4-BE49-F238E27FC236}">
                <a16:creationId xmlns:a16="http://schemas.microsoft.com/office/drawing/2014/main" id="{61B83C0C-02B3-4861-BDBD-FA6689C0F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0"/>
            <a:ext cx="419100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</a:t>
            </a:r>
            <a:r>
              <a:rPr lang="en-US" altLang="en-US" sz="2000" b="1">
                <a:latin typeface="Times New Roman" panose="02020603050405020304" pitchFamily="18" charset="0"/>
              </a:rPr>
              <a:t>Muscles controlling the vocal cords </a:t>
            </a:r>
          </a:p>
        </p:txBody>
      </p:sp>
      <p:pic>
        <p:nvPicPr>
          <p:cNvPr id="18441" name="Picture 9" descr="صورة ذات صلة">
            <a:hlinkClick r:id="rId3"/>
            <a:extLst>
              <a:ext uri="{FF2B5EF4-FFF2-40B4-BE49-F238E27FC236}">
                <a16:creationId xmlns:a16="http://schemas.microsoft.com/office/drawing/2014/main" id="{733EF9DB-365F-4352-B57F-AA72FAC6D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8888"/>
          <a:stretch>
            <a:fillRect/>
          </a:stretch>
        </p:blipFill>
        <p:spPr bwMode="auto">
          <a:xfrm>
            <a:off x="5105400" y="3657600"/>
            <a:ext cx="3810000" cy="304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2" name="TextBox 1">
            <a:extLst>
              <a:ext uri="{FF2B5EF4-FFF2-40B4-BE49-F238E27FC236}">
                <a16:creationId xmlns:a16="http://schemas.microsoft.com/office/drawing/2014/main" id="{4E080DAB-E454-444F-A689-6C58A07CC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00" y="5659438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4DED5C"/>
                </a:solidFill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18443" name="TextBox 2">
            <a:extLst>
              <a:ext uri="{FF2B5EF4-FFF2-40B4-BE49-F238E27FC236}">
                <a16:creationId xmlns:a16="http://schemas.microsoft.com/office/drawing/2014/main" id="{4282413B-B72E-4633-A915-CAB4FE2B3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2484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8444" name="TextBox 3">
            <a:extLst>
              <a:ext uri="{FF2B5EF4-FFF2-40B4-BE49-F238E27FC236}">
                <a16:creationId xmlns:a16="http://schemas.microsoft.com/office/drawing/2014/main" id="{F97FF59C-CE86-4345-B0BD-C7FB8F9B4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280025"/>
            <a:ext cx="22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4DED5C"/>
                </a:solidFill>
                <a:latin typeface="Times New Roman" panose="02020603050405020304" pitchFamily="18" charset="0"/>
              </a:rPr>
              <a:t>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F3F96E80-F13D-472D-A310-7C5FB388B0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8600"/>
            <a:ext cx="4191000" cy="61722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FF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400" b="1" dirty="0">
                <a:solidFill>
                  <a:srgbClr val="C00000"/>
                </a:solidFill>
                <a:latin typeface="Arial Rounded MT Bold" pitchFamily="34" charset="0"/>
              </a:rPr>
              <a:t>Blood Supply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C00000"/>
                </a:solidFill>
              </a:rPr>
              <a:t>Arteries: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CC66FF"/>
                </a:solidFill>
              </a:rPr>
              <a:t>Upper half: </a:t>
            </a:r>
            <a:r>
              <a:rPr lang="en-US" sz="2400" b="1" dirty="0">
                <a:solidFill>
                  <a:srgbClr val="FF0000"/>
                </a:solidFill>
              </a:rPr>
              <a:t>Superior laryngeal artery</a:t>
            </a:r>
            <a:r>
              <a:rPr lang="en-US" sz="2400" dirty="0"/>
              <a:t>, branch of </a:t>
            </a:r>
            <a:r>
              <a:rPr lang="en-US" sz="2400" b="1" dirty="0">
                <a:solidFill>
                  <a:srgbClr val="FF0000"/>
                </a:solidFill>
              </a:rPr>
              <a:t>superior thyroid artery.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CC66FF"/>
                </a:solidFill>
              </a:rPr>
              <a:t>Lower half: </a:t>
            </a:r>
            <a:r>
              <a:rPr lang="en-US" sz="2400" b="1" dirty="0">
                <a:solidFill>
                  <a:srgbClr val="FF0000"/>
                </a:solidFill>
              </a:rPr>
              <a:t>Inferior laryngeal artery</a:t>
            </a:r>
            <a:r>
              <a:rPr lang="en-US" sz="2400" dirty="0"/>
              <a:t>, branch of </a:t>
            </a:r>
            <a:r>
              <a:rPr lang="en-US" sz="2400" b="1" dirty="0">
                <a:solidFill>
                  <a:srgbClr val="FF0000"/>
                </a:solidFill>
              </a:rPr>
              <a:t>inferior thyroid artery.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</a:rPr>
              <a:t>Veins: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Accompany the corresponding arteries.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B050"/>
                </a:solidFill>
              </a:rPr>
              <a:t>Lymphatics: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The lymph vessels drain into the </a:t>
            </a:r>
            <a:r>
              <a:rPr lang="en-US" sz="2400" b="1" dirty="0">
                <a:solidFill>
                  <a:srgbClr val="00B050"/>
                </a:solidFill>
              </a:rPr>
              <a:t>deep cervical lymph nodes.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rgbClr val="00FF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B90431D-932C-46F7-B281-63EFC320E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28600"/>
            <a:ext cx="4572000" cy="6172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C00000"/>
                </a:solidFill>
                <a:latin typeface="Arial Rounded MT Bold" pitchFamily="34" charset="0"/>
              </a:rPr>
              <a:t>Nerve Supply </a:t>
            </a:r>
            <a:r>
              <a:rPr lang="en-US" sz="2000" dirty="0">
                <a:solidFill>
                  <a:srgbClr val="7030A0"/>
                </a:solidFill>
                <a:latin typeface="Arial Rounded MT Bold" pitchFamily="34" charset="0"/>
              </a:rPr>
              <a:t>(very important)</a:t>
            </a:r>
            <a:endParaRPr lang="en-US" sz="2400" dirty="0">
              <a:solidFill>
                <a:srgbClr val="7030A0"/>
              </a:solidFill>
              <a:latin typeface="Arial Rounded MT Bold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u="sng" dirty="0">
                <a:latin typeface="+mn-lt"/>
              </a:rPr>
              <a:t>Sensory</a:t>
            </a:r>
            <a:r>
              <a:rPr lang="en-US" sz="2000" b="1" u="sng" dirty="0">
                <a:latin typeface="+mn-lt"/>
              </a:rPr>
              <a:t>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</a:rPr>
              <a:t>Above the vocal cords: </a:t>
            </a:r>
            <a:r>
              <a:rPr lang="en-US" sz="2400" b="1" dirty="0">
                <a:solidFill>
                  <a:srgbClr val="00B050"/>
                </a:solidFill>
                <a:latin typeface="+mn-lt"/>
              </a:rPr>
              <a:t>Internal laryngeal nerve</a:t>
            </a:r>
            <a:r>
              <a:rPr lang="en-US" sz="2400" dirty="0">
                <a:latin typeface="+mn-lt"/>
              </a:rPr>
              <a:t>, branch of the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+mn-lt"/>
              </a:rPr>
              <a:t>superior laryngeal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of the </a:t>
            </a:r>
            <a:r>
              <a:rPr lang="en-US" sz="2400" b="1" dirty="0">
                <a:latin typeface="+mn-lt"/>
              </a:rPr>
              <a:t>vagus nerve.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FF00FF"/>
                </a:solidFill>
                <a:latin typeface="+mn-lt"/>
              </a:rPr>
              <a:t>Below the vocal cords: </a:t>
            </a:r>
            <a:r>
              <a:rPr lang="en-US" sz="2400" b="1" dirty="0">
                <a:solidFill>
                  <a:srgbClr val="00B050"/>
                </a:solidFill>
                <a:latin typeface="+mn-lt"/>
              </a:rPr>
              <a:t>Recurrent laryngeal nerve</a:t>
            </a:r>
            <a:r>
              <a:rPr lang="en-US" sz="2400" dirty="0">
                <a:latin typeface="+mn-lt"/>
              </a:rPr>
              <a:t>, of the </a:t>
            </a:r>
            <a:r>
              <a:rPr lang="en-US" sz="2400" b="1" dirty="0">
                <a:latin typeface="+mn-lt"/>
              </a:rPr>
              <a:t>vagus nerve.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u="sng" dirty="0">
                <a:solidFill>
                  <a:srgbClr val="FF0000"/>
                </a:solidFill>
                <a:latin typeface="+mn-lt"/>
              </a:rPr>
              <a:t>Motor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FF99FF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All intrinsic muscles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, are </a:t>
            </a:r>
            <a:r>
              <a:rPr lang="en-US" sz="2400" dirty="0">
                <a:latin typeface="+mn-lt"/>
              </a:rPr>
              <a:t>supplied by the </a:t>
            </a:r>
            <a:r>
              <a:rPr lang="en-US" sz="2400" b="1" dirty="0">
                <a:solidFill>
                  <a:srgbClr val="00B050"/>
                </a:solidFill>
                <a:latin typeface="+mn-lt"/>
              </a:rPr>
              <a:t>recurrent laryngeal nerve </a:t>
            </a:r>
            <a:r>
              <a:rPr lang="en-US" sz="2400" b="1" u="sng" dirty="0">
                <a:solidFill>
                  <a:srgbClr val="FF0066"/>
                </a:solidFill>
                <a:latin typeface="+mn-lt"/>
              </a:rPr>
              <a:t>except</a:t>
            </a:r>
            <a:r>
              <a:rPr lang="en-US" sz="2400" b="1" dirty="0">
                <a:solidFill>
                  <a:srgbClr val="FF0066"/>
                </a:solidFill>
                <a:latin typeface="+mn-lt"/>
              </a:rPr>
              <a:t> the </a:t>
            </a:r>
            <a:r>
              <a:rPr lang="en-US" sz="2400" b="1" u="sng" dirty="0">
                <a:solidFill>
                  <a:srgbClr val="FF0066"/>
                </a:solidFill>
                <a:latin typeface="+mn-lt"/>
              </a:rPr>
              <a:t>cricothyroid.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FF99FF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</a:rPr>
              <a:t>The </a:t>
            </a:r>
            <a:r>
              <a:rPr lang="en-US" sz="2400" b="1" u="sng" dirty="0" err="1">
                <a:solidFill>
                  <a:srgbClr val="002060"/>
                </a:solidFill>
                <a:latin typeface="+mn-lt"/>
              </a:rPr>
              <a:t>cricothyroid</a:t>
            </a:r>
            <a:r>
              <a:rPr lang="en-US" sz="2400" dirty="0">
                <a:latin typeface="+mn-lt"/>
              </a:rPr>
              <a:t> is supplied by the </a:t>
            </a:r>
            <a:r>
              <a:rPr lang="en-US" sz="2400" b="1" dirty="0">
                <a:solidFill>
                  <a:srgbClr val="00B050"/>
                </a:solidFill>
                <a:latin typeface="+mn-lt"/>
              </a:rPr>
              <a:t>external laryngeal nerve </a:t>
            </a:r>
            <a:r>
              <a:rPr lang="en-US" sz="2400" dirty="0">
                <a:latin typeface="+mn-lt"/>
              </a:rPr>
              <a:t>of </a:t>
            </a:r>
            <a:r>
              <a:rPr lang="en-US" sz="2400" b="1" dirty="0">
                <a:latin typeface="+mn-lt"/>
              </a:rPr>
              <a:t>superior laryngeal of vagus.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600" dirty="0">
                <a:latin typeface="+mn-lt"/>
              </a:rPr>
              <a:t> </a:t>
            </a:r>
          </a:p>
        </p:txBody>
      </p:sp>
      <p:pic>
        <p:nvPicPr>
          <p:cNvPr id="21514" name="Picture 10" descr="نتيجة بحث الصور عن ‪innervation of the larynx‬‏">
            <a:hlinkClick r:id="rId2"/>
            <a:extLst>
              <a:ext uri="{FF2B5EF4-FFF2-40B4-BE49-F238E27FC236}">
                <a16:creationId xmlns:a16="http://schemas.microsoft.com/office/drawing/2014/main" id="{C61074BB-4A77-43B3-89DC-402B46126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>
            <a:fillRect/>
          </a:stretch>
        </p:blipFill>
        <p:spPr bwMode="auto">
          <a:xfrm>
            <a:off x="228600" y="304800"/>
            <a:ext cx="4114800" cy="609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C4035B9C-4416-4BCF-8628-918D895CB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22893" r="2469" b="1881"/>
          <a:stretch>
            <a:fillRect/>
          </a:stretch>
        </p:blipFill>
        <p:spPr bwMode="auto">
          <a:xfrm>
            <a:off x="3352800" y="228600"/>
            <a:ext cx="5562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34458E-C229-4EAC-B1AB-A043657CEE0E}"/>
              </a:ext>
            </a:extLst>
          </p:cNvPr>
          <p:cNvSpPr txBox="1"/>
          <p:nvPr/>
        </p:nvSpPr>
        <p:spPr>
          <a:xfrm>
            <a:off x="228600" y="228600"/>
            <a:ext cx="2667000" cy="1323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</a:rPr>
              <a:t>SEMON’S LAW </a:t>
            </a:r>
            <a:r>
              <a:rPr lang="en-US" sz="2000" b="1" dirty="0"/>
              <a:t>OR </a:t>
            </a:r>
            <a:r>
              <a:rPr lang="en-US" sz="2000" b="1" dirty="0">
                <a:solidFill>
                  <a:srgbClr val="FF0000"/>
                </a:solidFill>
              </a:rPr>
              <a:t>DAMAGE </a:t>
            </a:r>
            <a:r>
              <a:rPr lang="en-US" sz="2000" b="1" dirty="0"/>
              <a:t>OF THE  recurrent LARYNGEAL Nerve</a:t>
            </a:r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35FEB213-25A4-4B64-AC1A-BF17B6654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3124200" cy="3733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b="1" dirty="0" err="1">
                <a:solidFill>
                  <a:srgbClr val="002060"/>
                </a:solidFill>
              </a:rPr>
              <a:t>Semon’s</a:t>
            </a:r>
            <a:r>
              <a:rPr lang="en-US" sz="2400" b="1" dirty="0">
                <a:solidFill>
                  <a:srgbClr val="002060"/>
                </a:solidFill>
              </a:rPr>
              <a:t>  Law </a:t>
            </a:r>
            <a:r>
              <a:rPr lang="en-US" sz="2400" dirty="0"/>
              <a:t>indicates the different effect between</a:t>
            </a:r>
            <a:r>
              <a:rPr lang="en-US" sz="2400" b="1" dirty="0">
                <a:solidFill>
                  <a:srgbClr val="C00000"/>
                </a:solidFill>
              </a:rPr>
              <a:t> damage </a:t>
            </a:r>
            <a:r>
              <a:rPr lang="en-US" sz="2400" dirty="0"/>
              <a:t>(surgical trauma) and </a:t>
            </a:r>
            <a:r>
              <a:rPr lang="en-US" sz="2400" b="1" dirty="0">
                <a:solidFill>
                  <a:srgbClr val="C00000"/>
                </a:solidFill>
              </a:rPr>
              <a:t>transection</a:t>
            </a:r>
            <a:r>
              <a:rPr lang="en-US" sz="2400" dirty="0"/>
              <a:t> of the recurrent laryngeal nerve </a:t>
            </a:r>
            <a:r>
              <a:rPr lang="en-US" sz="2400" u="sng" dirty="0"/>
              <a:t>due to </a:t>
            </a:r>
            <a:r>
              <a:rPr lang="en-US" sz="2400" b="1" dirty="0"/>
              <a:t>surgery in region of the neck (e.g. thyroidectomy or parathyroidectomy).</a:t>
            </a: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id="{A4674236-080A-4CEB-996A-69E072D2C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743200"/>
            <a:ext cx="23622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Vocal cords lie in cadaveric position.</a:t>
            </a:r>
          </a:p>
        </p:txBody>
      </p:sp>
      <p:sp>
        <p:nvSpPr>
          <p:cNvPr id="20486" name="TextBox 5">
            <a:extLst>
              <a:ext uri="{FF2B5EF4-FFF2-40B4-BE49-F238E27FC236}">
                <a16:creationId xmlns:a16="http://schemas.microsoft.com/office/drawing/2014/main" id="{99C9AB1E-0EDA-4004-B27B-03BD655AC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486400"/>
            <a:ext cx="22860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Median or paramedian position and air cannot passes.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58D9C13-5ED1-499A-B115-FDB7A67D8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5105400" cy="639763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Arial Rounded MT Bold" pitchFamily="34" charset="0"/>
              </a:rPr>
              <a:t>TRACHEA  (windpipe)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C24683C-4C46-474D-951C-38D26134966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5105400" cy="54864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Mobile, fibrocartilginous tube, </a:t>
            </a:r>
            <a:r>
              <a:rPr lang="en-US" sz="2400" b="1" dirty="0">
                <a:solidFill>
                  <a:srgbClr val="FF0000"/>
                </a:solidFill>
              </a:rPr>
              <a:t>5</a:t>
            </a:r>
            <a:r>
              <a:rPr lang="en-US" sz="2400" dirty="0"/>
              <a:t> inches long, 1 inch in diameter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Begins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In the neck below the </a:t>
            </a:r>
            <a:r>
              <a:rPr lang="en-US" sz="2400" dirty="0">
                <a:solidFill>
                  <a:srgbClr val="FF0000"/>
                </a:solidFill>
              </a:rPr>
              <a:t>cricoid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cartilage</a:t>
            </a:r>
            <a:r>
              <a:rPr lang="en-US" sz="2400" dirty="0"/>
              <a:t> of the larynx (at lower border of </a:t>
            </a:r>
            <a:r>
              <a:rPr lang="en-US" sz="2400" dirty="0" err="1">
                <a:solidFill>
                  <a:srgbClr val="FF0000"/>
                </a:solidFill>
              </a:rPr>
              <a:t>cricoid</a:t>
            </a:r>
            <a:r>
              <a:rPr lang="en-US" sz="2400" dirty="0">
                <a:solidFill>
                  <a:srgbClr val="FF0000"/>
                </a:solidFill>
              </a:rPr>
              <a:t> cartilage </a:t>
            </a:r>
            <a:r>
              <a:rPr lang="en-US" sz="2400" dirty="0"/>
              <a:t>at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(C6).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u="sng" dirty="0"/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Ends:</a:t>
            </a:r>
            <a:r>
              <a:rPr lang="en-US" sz="2400" u="sng" dirty="0"/>
              <a:t> I</a:t>
            </a:r>
            <a:r>
              <a:rPr lang="en-US" sz="2400" dirty="0"/>
              <a:t>n the thorax at the </a:t>
            </a:r>
            <a:r>
              <a:rPr lang="en-US" sz="2400" dirty="0">
                <a:solidFill>
                  <a:srgbClr val="0000FF"/>
                </a:solidFill>
              </a:rPr>
              <a:t>level of sternal angle </a:t>
            </a:r>
            <a:r>
              <a:rPr lang="en-US" sz="2400" dirty="0"/>
              <a:t>(lower border of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T4</a:t>
            </a:r>
            <a:r>
              <a:rPr lang="en-US" sz="2400" b="1" dirty="0"/>
              <a:t>)</a:t>
            </a:r>
            <a:r>
              <a:rPr lang="en-US" sz="2400" dirty="0"/>
              <a:t>, by dividing into </a:t>
            </a:r>
            <a:r>
              <a:rPr lang="en-US" sz="2400" b="1" dirty="0">
                <a:solidFill>
                  <a:srgbClr val="FF0000"/>
                </a:solidFill>
              </a:rPr>
              <a:t>right </a:t>
            </a:r>
            <a:r>
              <a:rPr lang="en-US" sz="2400" dirty="0">
                <a:solidFill>
                  <a:srgbClr val="FF0000"/>
                </a:solidFill>
              </a:rPr>
              <a:t>and </a:t>
            </a:r>
            <a:r>
              <a:rPr lang="en-US" sz="2400" b="1" dirty="0">
                <a:solidFill>
                  <a:srgbClr val="FF0000"/>
                </a:solidFill>
              </a:rPr>
              <a:t>left principal (main, primary) bronchi.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0000FF"/>
                </a:solidFill>
              </a:rPr>
              <a:t>ridge at the bifurcation </a:t>
            </a:r>
            <a:r>
              <a:rPr lang="en-US" sz="2400" dirty="0"/>
              <a:t>from inside is called </a:t>
            </a:r>
            <a:r>
              <a:rPr lang="en-US" sz="2400" b="1" u="sng" dirty="0">
                <a:solidFill>
                  <a:srgbClr val="FF0000"/>
                </a:solidFill>
              </a:rPr>
              <a:t>carina.</a:t>
            </a:r>
            <a:r>
              <a:rPr lang="en-US" sz="2400" dirty="0">
                <a:solidFill>
                  <a:srgbClr val="CC3300"/>
                </a:solidFill>
              </a:rPr>
              <a:t>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It is </a:t>
            </a:r>
            <a:r>
              <a:rPr lang="en-US" sz="2400" b="1" dirty="0">
                <a:solidFill>
                  <a:srgbClr val="0000FF"/>
                </a:solidFill>
              </a:rPr>
              <a:t>the most sensitive part </a:t>
            </a:r>
            <a:r>
              <a:rPr lang="en-US" sz="2400" dirty="0"/>
              <a:t>of the respiratory tract and is </a:t>
            </a:r>
            <a:r>
              <a:rPr lang="en-US" sz="2400" dirty="0">
                <a:solidFill>
                  <a:srgbClr val="0000FF"/>
                </a:solidFill>
              </a:rPr>
              <a:t>associated with the </a:t>
            </a:r>
            <a:r>
              <a:rPr lang="en-US" sz="2400" b="1" dirty="0">
                <a:solidFill>
                  <a:srgbClr val="0000FF"/>
                </a:solidFill>
              </a:rPr>
              <a:t>cough reflex.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000" b="1" dirty="0"/>
          </a:p>
          <a:p>
            <a:pPr eaLnBrk="1" hangingPunct="1">
              <a:buFontTx/>
              <a:buNone/>
              <a:defRPr/>
            </a:pPr>
            <a:endParaRPr lang="en-US" sz="2000" dirty="0"/>
          </a:p>
          <a:p>
            <a:pPr eaLnBrk="1" hangingPunct="1">
              <a:buFont typeface="Arial" charset="0"/>
              <a:buChar char="•"/>
              <a:defRPr/>
            </a:pPr>
            <a:endParaRPr lang="en-US" sz="2000" dirty="0"/>
          </a:p>
          <a:p>
            <a:pPr eaLnBrk="1" hangingPunct="1">
              <a:buFont typeface="Arial" charset="0"/>
              <a:buChar char="•"/>
              <a:defRPr/>
            </a:pPr>
            <a:endParaRPr lang="en-US" sz="2000" dirty="0"/>
          </a:p>
          <a:p>
            <a:pPr eaLnBrk="1" hangingPunct="1">
              <a:buFont typeface="Arial" charset="0"/>
              <a:buChar char="•"/>
              <a:defRPr/>
            </a:pPr>
            <a:endParaRPr lang="en-US" sz="2000" dirty="0"/>
          </a:p>
          <a:p>
            <a:pPr eaLnBrk="1" hangingPunct="1">
              <a:buFont typeface="Arial" charset="0"/>
              <a:buChar char="•"/>
              <a:defRPr/>
            </a:pPr>
            <a:endParaRPr lang="en-US" sz="2000" dirty="0"/>
          </a:p>
          <a:p>
            <a:pPr eaLnBrk="1" hangingPunct="1">
              <a:buFont typeface="Arial" charset="0"/>
              <a:buChar char="•"/>
              <a:defRPr/>
            </a:pPr>
            <a:endParaRPr lang="en-US" sz="2000" dirty="0"/>
          </a:p>
          <a:p>
            <a:pPr eaLnBrk="1" hangingPunct="1">
              <a:buFont typeface="Arial" charset="0"/>
              <a:buChar char="•"/>
              <a:defRPr/>
            </a:pPr>
            <a:endParaRPr lang="en-US" sz="2000" dirty="0"/>
          </a:p>
        </p:txBody>
      </p:sp>
      <p:pic>
        <p:nvPicPr>
          <p:cNvPr id="21508" name="Picture 10" descr="rs13">
            <a:extLst>
              <a:ext uri="{FF2B5EF4-FFF2-40B4-BE49-F238E27FC236}">
                <a16:creationId xmlns:a16="http://schemas.microsoft.com/office/drawing/2014/main" id="{A4C22883-F6AF-40E2-AE1E-FDA573DF7A67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3987" r="2779" b="12280"/>
          <a:stretch>
            <a:fillRect/>
          </a:stretch>
        </p:blipFill>
        <p:spPr>
          <a:xfrm>
            <a:off x="5334000" y="304800"/>
            <a:ext cx="3429000" cy="37893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9" name="Picture 11" descr="C:\Users\user\Pictures\ww.png">
            <a:extLst>
              <a:ext uri="{FF2B5EF4-FFF2-40B4-BE49-F238E27FC236}">
                <a16:creationId xmlns:a16="http://schemas.microsoft.com/office/drawing/2014/main" id="{C23287FD-0B9F-4FF7-B117-E79BB91CC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1" t="20293" r="3590" b="7561"/>
          <a:stretch>
            <a:fillRect/>
          </a:stretch>
        </p:blipFill>
        <p:spPr bwMode="auto">
          <a:xfrm>
            <a:off x="5334000" y="4191000"/>
            <a:ext cx="3449638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218B2F2-8D01-4DE0-BD73-3DFD340EA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686800" cy="48736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Relations in the Superior Mediastinum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C246AAE-070A-4869-854A-4DADB45F897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029200"/>
            <a:ext cx="3048000" cy="14478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Esophagus.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00B050"/>
                </a:solidFill>
              </a:rPr>
              <a:t>Left recurrent laryngeal nerve.</a:t>
            </a:r>
          </a:p>
        </p:txBody>
      </p:sp>
      <p:pic>
        <p:nvPicPr>
          <p:cNvPr id="22532" name="Picture 5" descr="t1">
            <a:extLst>
              <a:ext uri="{FF2B5EF4-FFF2-40B4-BE49-F238E27FC236}">
                <a16:creationId xmlns:a16="http://schemas.microsoft.com/office/drawing/2014/main" id="{DE2D33BB-FD03-4231-B9AD-DD3ED674F72D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4459" r="11299" b="52679"/>
          <a:stretch>
            <a:fillRect/>
          </a:stretch>
        </p:blipFill>
        <p:spPr>
          <a:xfrm>
            <a:off x="3352800" y="3657600"/>
            <a:ext cx="3048000" cy="2971800"/>
          </a:xfrm>
          <a:noFill/>
          <a:ln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2533" name="Picture 6" descr="md2">
            <a:extLst>
              <a:ext uri="{FF2B5EF4-FFF2-40B4-BE49-F238E27FC236}">
                <a16:creationId xmlns:a16="http://schemas.microsoft.com/office/drawing/2014/main" id="{E52FCC06-2584-4C89-8C53-632845CA3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4184" r="555" b="12669"/>
          <a:stretch>
            <a:fillRect/>
          </a:stretch>
        </p:blipFill>
        <p:spPr bwMode="auto">
          <a:xfrm>
            <a:off x="3352800" y="990600"/>
            <a:ext cx="3200400" cy="26003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A3BF060-8637-4A71-BDD2-DC2416E23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3048000" cy="3962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CC"/>
              </a:buClr>
              <a:defRPr/>
            </a:pPr>
            <a:r>
              <a:rPr lang="en-US" sz="24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Anterior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Sternum.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Thymus, (remains of thymus gland).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FF"/>
                </a:solidFill>
                <a:latin typeface="+mn-lt"/>
              </a:rPr>
              <a:t>Left brachiocephalic vein.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FF0000"/>
                </a:solidFill>
                <a:latin typeface="Calibri"/>
              </a:rPr>
              <a:t>Arch of aorta</a:t>
            </a:r>
            <a:r>
              <a:rPr lang="en-US" sz="2000" kern="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u="sng" kern="0" dirty="0">
                <a:latin typeface="+mn-lt"/>
              </a:rPr>
              <a:t>Origin of: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FF0000"/>
                </a:solidFill>
                <a:latin typeface="+mn-lt"/>
              </a:rPr>
              <a:t>Brachiocephalic artery.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FF0000"/>
                </a:solidFill>
                <a:latin typeface="+mn-lt"/>
              </a:rPr>
              <a:t>left common carotid artery.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EF96866-B3BB-411A-90D5-92784E747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914400"/>
            <a:ext cx="24384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Left side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</a:rPr>
              <a:t>Arch of aorta.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</a:rPr>
              <a:t>Left common carotid artery.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</a:rPr>
              <a:t>left subclavian artery.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</a:rPr>
              <a:t>Left vagus nerve.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</a:rPr>
              <a:t>Left phrenic nerve.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</a:rPr>
              <a:t>Pleura.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B58090F-54D7-47AB-BD9F-F4C048E0D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648200"/>
            <a:ext cx="24384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CC"/>
              </a:buClr>
              <a:defRPr/>
            </a:pPr>
            <a:r>
              <a:rPr lang="en-US" sz="24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Right side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err="1">
                <a:latin typeface="+mn-lt"/>
              </a:rPr>
              <a:t>Azygos</a:t>
            </a:r>
            <a:r>
              <a:rPr lang="en-US" sz="2000" kern="0" dirty="0">
                <a:latin typeface="+mn-lt"/>
              </a:rPr>
              <a:t> vein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Right vagus nerve.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</a:rPr>
              <a:t>Pleura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defRPr/>
            </a:pPr>
            <a:endParaRPr lang="en-US" sz="2400" kern="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9E8F1FF-8867-47BF-AD8B-216D26CD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4800" b="1" dirty="0"/>
              <a:t>Objectives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3E1CD072-31A7-40FF-9374-3FA8EFFD0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399256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b="1" i="1" u="sng" dirty="0">
                <a:solidFill>
                  <a:srgbClr val="FF0000"/>
                </a:solidFill>
              </a:rPr>
              <a:t>By the end of the lecture, you should be able to:</a:t>
            </a:r>
            <a:endParaRPr lang="en-US" sz="2800" b="1" u="sng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Describe the Extent, structure and functions of the </a:t>
            </a:r>
            <a:r>
              <a:rPr lang="en-US" sz="2800" b="1" dirty="0"/>
              <a:t>larynx.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Describe the Extent, structure and functions of the </a:t>
            </a:r>
            <a:r>
              <a:rPr lang="en-US" sz="2800" b="1" dirty="0"/>
              <a:t>trachea.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Describe the</a:t>
            </a:r>
            <a:r>
              <a:rPr lang="en-US" sz="2800" b="1" dirty="0"/>
              <a:t> bronchi </a:t>
            </a:r>
            <a:r>
              <a:rPr lang="en-US" sz="2800" dirty="0"/>
              <a:t>and branching of the </a:t>
            </a:r>
            <a:r>
              <a:rPr lang="en-US" sz="2800" b="1" dirty="0"/>
              <a:t>bronchial tree.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/>
              <a:t>Describe the </a:t>
            </a:r>
            <a:r>
              <a:rPr lang="en-US" sz="2800" b="1" dirty="0"/>
              <a:t>functions</a:t>
            </a:r>
            <a:r>
              <a:rPr lang="en-US" sz="2800" dirty="0"/>
              <a:t> of </a:t>
            </a:r>
            <a:r>
              <a:rPr lang="en-US" sz="2800" b="1" dirty="0"/>
              <a:t>bronchi and their divisions.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76C4DE0D-5FDE-4F54-BE77-F1FD29909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4419600" cy="39624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sz="2400" b="1" dirty="0"/>
              <a:t>Branches of </a:t>
            </a:r>
            <a:r>
              <a:rPr lang="en-US" sz="2400" b="1" dirty="0">
                <a:solidFill>
                  <a:srgbClr val="FF0000"/>
                </a:solidFill>
              </a:rPr>
              <a:t>the vagus nerve</a:t>
            </a: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/>
              <a:t>and</a:t>
            </a:r>
            <a:r>
              <a:rPr lang="en-US" sz="2400" b="1" dirty="0">
                <a:solidFill>
                  <a:srgbClr val="CC33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recurrent laryngeal nerve</a:t>
            </a:r>
            <a:r>
              <a:rPr lang="en-US" sz="2400" b="1" dirty="0"/>
              <a:t> give </a:t>
            </a:r>
            <a:r>
              <a:rPr lang="en-US" sz="2400" b="1" u="sng" dirty="0">
                <a:solidFill>
                  <a:srgbClr val="0000FF"/>
                </a:solidFill>
              </a:rPr>
              <a:t>sensory fibers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/>
              <a:t>to supply the </a:t>
            </a:r>
            <a:r>
              <a:rPr lang="en-US" sz="2400" b="1" u="sng" dirty="0">
                <a:solidFill>
                  <a:srgbClr val="FF00FF"/>
                </a:solidFill>
              </a:rPr>
              <a:t>mucous membrane</a:t>
            </a:r>
            <a:r>
              <a:rPr lang="en-US" sz="2400" b="1" dirty="0">
                <a:solidFill>
                  <a:srgbClr val="FF00FF"/>
                </a:solidFill>
              </a:rPr>
              <a:t>.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sz="2400" b="1" dirty="0"/>
              <a:t>Branches from the </a:t>
            </a:r>
            <a:r>
              <a:rPr lang="en-US" sz="2400" b="1" u="sng" dirty="0">
                <a:solidFill>
                  <a:srgbClr val="0000FF"/>
                </a:solidFill>
              </a:rPr>
              <a:t>sympathetic trunks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/>
              <a:t>supply the </a:t>
            </a:r>
            <a:r>
              <a:rPr lang="en-US" sz="2400" b="1" u="sng" dirty="0" err="1">
                <a:solidFill>
                  <a:srgbClr val="FF00FF"/>
                </a:solidFill>
              </a:rPr>
              <a:t>trachealis</a:t>
            </a:r>
            <a:r>
              <a:rPr lang="en-US" sz="2400" b="1" u="sng" dirty="0">
                <a:solidFill>
                  <a:srgbClr val="FF00FF"/>
                </a:solidFill>
              </a:rPr>
              <a:t> muscle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/>
              <a:t>and the </a:t>
            </a:r>
            <a:r>
              <a:rPr lang="en-US" sz="2400" b="1" u="sng" dirty="0">
                <a:solidFill>
                  <a:srgbClr val="FF00FF"/>
                </a:solidFill>
              </a:rPr>
              <a:t>blood vessels</a:t>
            </a:r>
            <a:r>
              <a:rPr lang="en-US" sz="2400" b="1" dirty="0">
                <a:solidFill>
                  <a:srgbClr val="FF00FF"/>
                </a:solidFill>
              </a:rPr>
              <a:t>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BC0B0FF-3A95-4726-AB0D-4EB7C04A6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28600"/>
            <a:ext cx="3962400" cy="281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FFFCC"/>
              </a:buClr>
              <a:defRPr/>
            </a:pP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Blood Supply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4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Arteries: </a:t>
            </a:r>
            <a:r>
              <a:rPr lang="en-US" sz="2400" b="1" kern="0" dirty="0">
                <a:latin typeface="+mn-lt"/>
              </a:rPr>
              <a:t>Branches from the </a:t>
            </a:r>
            <a:r>
              <a:rPr lang="en-US" sz="2400" b="1" u="sng" kern="0" dirty="0">
                <a:solidFill>
                  <a:srgbClr val="FF0000"/>
                </a:solidFill>
                <a:latin typeface="+mn-lt"/>
              </a:rPr>
              <a:t>inferior thyroid</a:t>
            </a:r>
            <a:r>
              <a:rPr lang="en-US" sz="2400" b="1" kern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kern="0" dirty="0">
                <a:latin typeface="+mn-lt"/>
              </a:rPr>
              <a:t>and</a:t>
            </a:r>
            <a:r>
              <a:rPr lang="en-US" sz="2400" b="1" kern="0" dirty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400" b="1" u="sng" kern="0" dirty="0">
                <a:solidFill>
                  <a:srgbClr val="FF0000"/>
                </a:solidFill>
                <a:latin typeface="+mn-lt"/>
              </a:rPr>
              <a:t>bronchial arteries</a:t>
            </a:r>
            <a:r>
              <a:rPr lang="en-US" b="1" kern="0" dirty="0">
                <a:solidFill>
                  <a:srgbClr val="FF0000"/>
                </a:solidFill>
                <a:latin typeface="+mn-lt"/>
              </a:rPr>
              <a:t> (from descending thoracic aorta)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4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Veins: </a:t>
            </a:r>
            <a:r>
              <a:rPr lang="en-US" sz="2400" b="1" kern="0" dirty="0">
                <a:latin typeface="+mn-lt"/>
              </a:rPr>
              <a:t>Drain to </a:t>
            </a:r>
            <a:r>
              <a:rPr lang="en-US" sz="2400" b="1" kern="0" dirty="0">
                <a:solidFill>
                  <a:srgbClr val="FF0000"/>
                </a:solidFill>
                <a:latin typeface="+mn-lt"/>
              </a:rPr>
              <a:t>inferior thyroid veins.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E404026-6D81-4476-92F5-8660552D6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0"/>
            <a:ext cx="4267200" cy="137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CC"/>
              </a:buClr>
              <a:defRPr/>
            </a:pPr>
            <a:r>
              <a:rPr lang="en-US" sz="28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Lymphatic Drainage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Into the </a:t>
            </a:r>
            <a:r>
              <a:rPr lang="en-US" sz="2400" b="1" kern="0" dirty="0">
                <a:solidFill>
                  <a:srgbClr val="FF0000"/>
                </a:solidFill>
                <a:latin typeface="+mn-lt"/>
              </a:rPr>
              <a:t>pretracheal</a:t>
            </a:r>
            <a:r>
              <a:rPr lang="en-US" sz="2400" b="1" kern="0" dirty="0">
                <a:latin typeface="+mn-lt"/>
              </a:rPr>
              <a:t> and </a:t>
            </a:r>
            <a:r>
              <a:rPr lang="en-US" sz="2400" b="1" kern="0" dirty="0">
                <a:solidFill>
                  <a:srgbClr val="FF0000"/>
                </a:solidFill>
                <a:latin typeface="+mn-lt"/>
              </a:rPr>
              <a:t>paratracheal</a:t>
            </a:r>
            <a:r>
              <a:rPr lang="en-US" sz="2400" b="1" kern="0" dirty="0">
                <a:solidFill>
                  <a:srgbClr val="CC3300"/>
                </a:solidFill>
                <a:latin typeface="+mn-lt"/>
              </a:rPr>
              <a:t> </a:t>
            </a:r>
            <a:r>
              <a:rPr lang="en-US" sz="2400" b="1" kern="0" dirty="0">
                <a:latin typeface="+mn-lt"/>
              </a:rPr>
              <a:t>lymph nodes.</a:t>
            </a:r>
          </a:p>
        </p:txBody>
      </p:sp>
      <p:pic>
        <p:nvPicPr>
          <p:cNvPr id="23557" name="Picture 9" descr="http://web.uni-plovdiv.bg/stu1104541018/docs/res/skandalakis'%20surgical%20anatomy%20-%202004/Chapter%2014_%20Esophagus_fichiers/loadBinaryCASXYI2S.jpg">
            <a:hlinkClick r:id="rId2"/>
            <a:extLst>
              <a:ext uri="{FF2B5EF4-FFF2-40B4-BE49-F238E27FC236}">
                <a16:creationId xmlns:a16="http://schemas.microsoft.com/office/drawing/2014/main" id="{288ADEB3-F928-4D47-A980-28CE32769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8"/>
          <a:stretch>
            <a:fillRect/>
          </a:stretch>
        </p:blipFill>
        <p:spPr bwMode="auto">
          <a:xfrm>
            <a:off x="5257800" y="3124200"/>
            <a:ext cx="3114675" cy="3581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o.quizlet.com/i/5chGkNKV14KdmNoDhgKukA.jpg">
            <a:extLst>
              <a:ext uri="{FF2B5EF4-FFF2-40B4-BE49-F238E27FC236}">
                <a16:creationId xmlns:a16="http://schemas.microsoft.com/office/drawing/2014/main" id="{BBC1314F-D07B-4F2C-90A5-5C5192957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31242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F65BACC0-5501-4559-9908-D49599303C5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228600"/>
            <a:ext cx="5181600" cy="3352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Principal Bronchus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sz="2400" dirty="0"/>
              <a:t>About </a:t>
            </a:r>
            <a:r>
              <a:rPr lang="en-US" sz="2400" dirty="0">
                <a:solidFill>
                  <a:srgbClr val="FF0000"/>
                </a:solidFill>
              </a:rPr>
              <a:t>one inch </a:t>
            </a:r>
            <a:r>
              <a:rPr lang="en-US" sz="2400" dirty="0"/>
              <a:t>long.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Wider,  shorter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more vertical </a:t>
            </a:r>
            <a:r>
              <a:rPr lang="en-US" sz="2400" dirty="0"/>
              <a:t>than the left.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sz="2400" dirty="0"/>
              <a:t>Gives </a:t>
            </a:r>
            <a:r>
              <a:rPr lang="en-US" sz="2400" dirty="0">
                <a:solidFill>
                  <a:srgbClr val="FF0000"/>
                </a:solidFill>
              </a:rPr>
              <a:t>superior lobar bronchus </a:t>
            </a:r>
            <a:r>
              <a:rPr lang="en-US" sz="2400" dirty="0"/>
              <a:t>before entering the hilum of the right lung.</a:t>
            </a:r>
          </a:p>
          <a:p>
            <a:pPr eaLnBrk="1" hangingPunct="1"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sz="2400" dirty="0"/>
              <a:t>On entering the hilum it divides into </a:t>
            </a:r>
            <a:r>
              <a:rPr lang="en-US" sz="2400" dirty="0">
                <a:solidFill>
                  <a:srgbClr val="FF0000"/>
                </a:solidFill>
              </a:rPr>
              <a:t>middle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inferior lobar bronchi.</a:t>
            </a:r>
          </a:p>
        </p:txBody>
      </p:sp>
      <p:pic>
        <p:nvPicPr>
          <p:cNvPr id="24579" name="Picture 5" descr="md3">
            <a:extLst>
              <a:ext uri="{FF2B5EF4-FFF2-40B4-BE49-F238E27FC236}">
                <a16:creationId xmlns:a16="http://schemas.microsoft.com/office/drawing/2014/main" id="{7F5A9F71-BC42-41FD-92E8-F8AD5A9D74D1}"/>
              </a:ext>
            </a:extLst>
          </p:cNvPr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5" t="2296" r="10652" b="6667"/>
          <a:stretch>
            <a:fillRect/>
          </a:stretch>
        </p:blipFill>
        <p:spPr>
          <a:xfrm>
            <a:off x="5410200" y="228600"/>
            <a:ext cx="3581400" cy="3505200"/>
          </a:xfrm>
          <a:noFill/>
          <a:ln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9A7E271D-60E7-40E8-B0A6-4FD122258449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3962400"/>
            <a:ext cx="8839200" cy="259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CC"/>
              </a:buClr>
              <a:defRPr/>
            </a:pPr>
            <a:r>
              <a:rPr 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Left Principal Bronchus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About </a:t>
            </a:r>
            <a:r>
              <a:rPr lang="en-US" sz="2400" kern="0" dirty="0">
                <a:solidFill>
                  <a:srgbClr val="FF0000"/>
                </a:solidFill>
                <a:latin typeface="+mn-lt"/>
              </a:rPr>
              <a:t>two inches </a:t>
            </a:r>
            <a:r>
              <a:rPr lang="en-US" sz="2400" kern="0" dirty="0">
                <a:latin typeface="+mn-lt"/>
              </a:rPr>
              <a:t>long.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400" kern="0" dirty="0">
                <a:solidFill>
                  <a:srgbClr val="FF0000"/>
                </a:solidFill>
                <a:latin typeface="+mn-lt"/>
              </a:rPr>
              <a:t>Narrower</a:t>
            </a:r>
            <a:r>
              <a:rPr lang="en-US" sz="2400" kern="0" dirty="0">
                <a:latin typeface="+mn-lt"/>
              </a:rPr>
              <a:t>,  </a:t>
            </a:r>
            <a:r>
              <a:rPr lang="en-US" sz="2400" kern="0" dirty="0">
                <a:solidFill>
                  <a:srgbClr val="FF0000"/>
                </a:solidFill>
                <a:latin typeface="+mn-lt"/>
              </a:rPr>
              <a:t>longer </a:t>
            </a:r>
            <a:r>
              <a:rPr lang="en-US" sz="2400" kern="0" dirty="0">
                <a:latin typeface="+mn-lt"/>
              </a:rPr>
              <a:t>and </a:t>
            </a:r>
            <a:r>
              <a:rPr lang="en-US" sz="2400" kern="0" dirty="0">
                <a:solidFill>
                  <a:srgbClr val="FF0000"/>
                </a:solidFill>
                <a:latin typeface="+mn-lt"/>
              </a:rPr>
              <a:t>more horizontal </a:t>
            </a:r>
            <a:r>
              <a:rPr lang="en-US" sz="2400" kern="0" dirty="0">
                <a:latin typeface="+mn-lt"/>
              </a:rPr>
              <a:t>than the right.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Passes to the left below the aortic arch and in front of esophagus.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On entering the hilum of the left lung it divides into </a:t>
            </a:r>
            <a:r>
              <a:rPr lang="en-US" sz="2400" kern="0" dirty="0">
                <a:solidFill>
                  <a:srgbClr val="FF0000"/>
                </a:solidFill>
                <a:latin typeface="+mn-lt"/>
              </a:rPr>
              <a:t>superior </a:t>
            </a:r>
            <a:r>
              <a:rPr lang="en-US" sz="2400" kern="0" dirty="0">
                <a:latin typeface="+mn-lt"/>
              </a:rPr>
              <a:t>and </a:t>
            </a:r>
            <a:r>
              <a:rPr lang="en-US" sz="2400" kern="0" dirty="0">
                <a:solidFill>
                  <a:srgbClr val="FF0000"/>
                </a:solidFill>
                <a:latin typeface="+mn-lt"/>
              </a:rPr>
              <a:t>inferior lobar bronchi.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buFontTx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  <p:sp>
        <p:nvSpPr>
          <p:cNvPr id="24581" name="TextBox 1">
            <a:extLst>
              <a:ext uri="{FF2B5EF4-FFF2-40B4-BE49-F238E27FC236}">
                <a16:creationId xmlns:a16="http://schemas.microsoft.com/office/drawing/2014/main" id="{A9E407F1-781D-46F5-AEBE-17BD03BF674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286500" y="2020888"/>
            <a:ext cx="114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/>
              <a:t>S</a:t>
            </a:r>
          </a:p>
        </p:txBody>
      </p:sp>
      <p:sp>
        <p:nvSpPr>
          <p:cNvPr id="24582" name="TextBox 2">
            <a:extLst>
              <a:ext uri="{FF2B5EF4-FFF2-40B4-BE49-F238E27FC236}">
                <a16:creationId xmlns:a16="http://schemas.microsoft.com/office/drawing/2014/main" id="{D2ABB0FD-CF0E-43A7-BEEA-8522B79E6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644775"/>
            <a:ext cx="228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900"/>
              <a:t>M</a:t>
            </a:r>
          </a:p>
        </p:txBody>
      </p:sp>
      <p:sp>
        <p:nvSpPr>
          <p:cNvPr id="24583" name="TextBox 3">
            <a:extLst>
              <a:ext uri="{FF2B5EF4-FFF2-40B4-BE49-F238E27FC236}">
                <a16:creationId xmlns:a16="http://schemas.microsoft.com/office/drawing/2014/main" id="{BA928264-EC43-4345-9832-27E8AC548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450" y="2752725"/>
            <a:ext cx="342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/>
              <a:t>I</a:t>
            </a:r>
          </a:p>
        </p:txBody>
      </p:sp>
      <p:sp>
        <p:nvSpPr>
          <p:cNvPr id="24584" name="TextBox 4">
            <a:extLst>
              <a:ext uri="{FF2B5EF4-FFF2-40B4-BE49-F238E27FC236}">
                <a16:creationId xmlns:a16="http://schemas.microsoft.com/office/drawing/2014/main" id="{9E23AE7D-0587-4983-803C-064A79EF0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314575"/>
            <a:ext cx="228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/>
              <a:t>S</a:t>
            </a:r>
          </a:p>
        </p:txBody>
      </p:sp>
      <p:sp>
        <p:nvSpPr>
          <p:cNvPr id="24585" name="TextBox 5">
            <a:extLst>
              <a:ext uri="{FF2B5EF4-FFF2-40B4-BE49-F238E27FC236}">
                <a16:creationId xmlns:a16="http://schemas.microsoft.com/office/drawing/2014/main" id="{CB96C817-00CD-4826-B225-763B01607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560638"/>
            <a:ext cx="228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/>
              <a:t>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26E47F2B-AD0A-4D8F-B276-B5781F7DF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648200" cy="63976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Bronchial Divisions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4DB0E78-62AF-463F-8D1A-B27FCB4BEE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514600"/>
            <a:ext cx="4495800" cy="3810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Conduction zone branches</a:t>
            </a:r>
          </a:p>
          <a:p>
            <a:pPr marL="457200" indent="-457200" eaLnBrk="1" hangingPunct="1"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0000"/>
                </a:solidFill>
              </a:rPr>
              <a:t>Primary (main) bronchi.</a:t>
            </a:r>
          </a:p>
          <a:p>
            <a:pPr marL="457200" indent="-457200" eaLnBrk="1" hangingPunct="1"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0000"/>
                </a:solidFill>
              </a:rPr>
              <a:t>Secondary (lobar) bronchi.</a:t>
            </a:r>
          </a:p>
          <a:p>
            <a:pPr marL="457200" indent="-457200" eaLnBrk="1" hangingPunct="1"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0000"/>
                </a:solidFill>
              </a:rPr>
              <a:t>Tertiary (segmental) bronchi. </a:t>
            </a:r>
            <a:r>
              <a:rPr lang="en-US" sz="2400" dirty="0"/>
              <a:t>(supply the bronchopulmonary segment).</a:t>
            </a:r>
          </a:p>
          <a:p>
            <a:pPr marL="457200" indent="-457200" eaLnBrk="1" hangingPunct="1"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0000"/>
                </a:solidFill>
              </a:rPr>
              <a:t>Smaller bronchi. </a:t>
            </a:r>
          </a:p>
          <a:p>
            <a:pPr marL="457200" indent="-457200" eaLnBrk="1" hangingPunct="1"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0000"/>
                </a:solidFill>
              </a:rPr>
              <a:t>Bronchioles.</a:t>
            </a:r>
          </a:p>
          <a:p>
            <a:pPr marL="457200" indent="-457200" eaLnBrk="1" hangingPunct="1"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400" dirty="0">
                <a:solidFill>
                  <a:srgbClr val="FF0000"/>
                </a:solidFill>
              </a:rPr>
              <a:t>Terminal bronchioles.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rgbClr val="CC33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2800" dirty="0"/>
          </a:p>
          <a:p>
            <a:pPr eaLnBrk="1" hangingPunct="1">
              <a:buFont typeface="Arial" charset="0"/>
              <a:buChar char="•"/>
              <a:defRPr/>
            </a:pPr>
            <a:endParaRPr lang="en-US" sz="2800" dirty="0"/>
          </a:p>
        </p:txBody>
      </p:sp>
      <p:pic>
        <p:nvPicPr>
          <p:cNvPr id="25604" name="Picture 5" descr="rs10">
            <a:extLst>
              <a:ext uri="{FF2B5EF4-FFF2-40B4-BE49-F238E27FC236}">
                <a16:creationId xmlns:a16="http://schemas.microsoft.com/office/drawing/2014/main" id="{9BE892C4-22D0-4933-8EF5-DE380DFE35A0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0"/>
          <a:stretch>
            <a:fillRect/>
          </a:stretch>
        </p:blipFill>
        <p:spPr>
          <a:xfrm>
            <a:off x="5486400" y="228600"/>
            <a:ext cx="2705100" cy="2590800"/>
          </a:xfrm>
          <a:noFill/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D66BB7A-5B60-4D93-AE76-B881EA6FE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46482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CC"/>
              </a:buClr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Within </a:t>
            </a:r>
            <a:r>
              <a:rPr lang="en-US" sz="2400" kern="0">
                <a:latin typeface="+mn-lt"/>
              </a:rPr>
              <a:t>the lung, </a:t>
            </a:r>
            <a:r>
              <a:rPr lang="en-US" sz="2400" u="sng" kern="0" dirty="0">
                <a:latin typeface="+mn-lt"/>
              </a:rPr>
              <a:t>each bronchus </a:t>
            </a:r>
            <a:r>
              <a:rPr lang="en-US" sz="2400" kern="0" dirty="0">
                <a:latin typeface="+mn-lt"/>
              </a:rPr>
              <a:t>divides and redivides into number of branches that </a:t>
            </a:r>
            <a:r>
              <a:rPr lang="en-US" sz="2400" b="1" u="sng" kern="0" dirty="0">
                <a:latin typeface="+mn-lt"/>
              </a:rPr>
              <a:t>can be divided into two groups: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defRPr/>
            </a:pPr>
            <a:endParaRPr lang="en-US" sz="2400" kern="0" dirty="0">
              <a:solidFill>
                <a:srgbClr val="CC33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defRPr/>
            </a:pPr>
            <a:endParaRPr lang="en-US" sz="2800" kern="0" dirty="0">
              <a:latin typeface="+mn-lt"/>
            </a:endParaRPr>
          </a:p>
        </p:txBody>
      </p:sp>
      <p:graphicFrame>
        <p:nvGraphicFramePr>
          <p:cNvPr id="25606" name="Object 6">
            <a:extLst>
              <a:ext uri="{FF2B5EF4-FFF2-40B4-BE49-F238E27FC236}">
                <a16:creationId xmlns:a16="http://schemas.microsoft.com/office/drawing/2014/main" id="{A887103F-E380-41B8-A2E9-8ABBB84A07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115888"/>
          <a:ext cx="3352800" cy="399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Photo Editor Photo" r:id="rId5" imgW="11533333" imgH="14590476" progId="MSPhotoEd.3">
                  <p:embed/>
                </p:oleObj>
              </mc:Choice>
              <mc:Fallback>
                <p:oleObj name="Photo Editor Photo" r:id="rId5" imgW="11533333" imgH="14590476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717"/>
                      <a:stretch>
                        <a:fillRect/>
                      </a:stretch>
                    </p:blipFill>
                    <p:spPr bwMode="auto">
                      <a:xfrm>
                        <a:off x="5181600" y="115888"/>
                        <a:ext cx="3352800" cy="399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81DAFFB0-79A9-4E4A-887C-AD5F4DD8C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114800"/>
            <a:ext cx="3733800" cy="2209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CC"/>
              </a:buClr>
              <a:defRPr/>
            </a:pPr>
            <a:r>
              <a:rPr lang="en-US" sz="24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Respiratory zone branches</a:t>
            </a: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400" kern="0" dirty="0">
                <a:latin typeface="+mn-lt"/>
              </a:rPr>
              <a:t>Respiratory  bronchioles.</a:t>
            </a: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400" kern="0" dirty="0">
                <a:latin typeface="+mn-lt"/>
              </a:rPr>
              <a:t>Alveolar ducts.</a:t>
            </a: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400" kern="0" dirty="0">
                <a:latin typeface="+mn-lt"/>
              </a:rPr>
              <a:t>Alveolar sacs.</a:t>
            </a:r>
          </a:p>
          <a:p>
            <a:pPr marL="457200" indent="-457200">
              <a:spcBef>
                <a:spcPct val="20000"/>
              </a:spcBef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400" kern="0" dirty="0">
                <a:latin typeface="+mn-lt"/>
              </a:rPr>
              <a:t>Alveoli.</a:t>
            </a:r>
          </a:p>
          <a:p>
            <a:pPr marL="342900" indent="-342900">
              <a:spcBef>
                <a:spcPct val="20000"/>
              </a:spcBef>
              <a:buClr>
                <a:srgbClr val="FFFFCC"/>
              </a:buClr>
              <a:defRPr/>
            </a:pPr>
            <a:endParaRPr lang="en-US" sz="2800" kern="0" dirty="0">
              <a:latin typeface="+mn-lt"/>
            </a:endParaRP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01FDA051-BBFA-484F-99DB-91081A04DFC7}"/>
              </a:ext>
            </a:extLst>
          </p:cNvPr>
          <p:cNvSpPr/>
          <p:nvPr/>
        </p:nvSpPr>
        <p:spPr>
          <a:xfrm>
            <a:off x="6750050" y="3041650"/>
            <a:ext cx="76200" cy="106680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E5A16675-F95C-4A18-9A99-FFCE4C942148}"/>
              </a:ext>
            </a:extLst>
          </p:cNvPr>
          <p:cNvSpPr/>
          <p:nvPr/>
        </p:nvSpPr>
        <p:spPr>
          <a:xfrm flipH="1">
            <a:off x="5486400" y="914400"/>
            <a:ext cx="76200" cy="1905000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55077F-6C36-4E10-8B05-14501BFF1301}"/>
              </a:ext>
            </a:extLst>
          </p:cNvPr>
          <p:cNvCxnSpPr/>
          <p:nvPr/>
        </p:nvCxnSpPr>
        <p:spPr>
          <a:xfrm flipV="1">
            <a:off x="3733800" y="1752600"/>
            <a:ext cx="1676400" cy="1066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32E8E0B-D6A0-436D-A736-6937C31F7B42}"/>
              </a:ext>
            </a:extLst>
          </p:cNvPr>
          <p:cNvCxnSpPr/>
          <p:nvPr/>
        </p:nvCxnSpPr>
        <p:spPr>
          <a:xfrm rot="16200000" flipV="1">
            <a:off x="6896100" y="3619500"/>
            <a:ext cx="5334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13" descr="نتيجة بحث الصور عن ‪alveolar sac and alveoli‬‏">
            <a:hlinkClick r:id="rId7"/>
            <a:extLst>
              <a:ext uri="{FF2B5EF4-FFF2-40B4-BE49-F238E27FC236}">
                <a16:creationId xmlns:a16="http://schemas.microsoft.com/office/drawing/2014/main" id="{C49256E7-2FFE-4BBD-ABD5-CEAD1C3E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2250"/>
            <a:ext cx="4267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6">
            <a:extLst>
              <a:ext uri="{FF2B5EF4-FFF2-40B4-BE49-F238E27FC236}">
                <a16:creationId xmlns:a16="http://schemas.microsoft.com/office/drawing/2014/main" id="{5EE90F8A-6D29-4E9A-A4BF-35B468B37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115888"/>
          <a:ext cx="4648200" cy="674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Photo Editor Photo" r:id="rId3" imgW="11533333" imgH="14590476" progId="MSPhotoEd.3">
                  <p:embed/>
                </p:oleObj>
              </mc:Choice>
              <mc:Fallback>
                <p:oleObj name="Photo Editor Photo" r:id="rId3" imgW="11533333" imgH="14590476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717"/>
                      <a:stretch>
                        <a:fillRect/>
                      </a:stretch>
                    </p:blipFill>
                    <p:spPr bwMode="auto">
                      <a:xfrm>
                        <a:off x="4343400" y="115888"/>
                        <a:ext cx="4648200" cy="674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7" name="Picture 5" descr="rs10">
            <a:extLst>
              <a:ext uri="{FF2B5EF4-FFF2-40B4-BE49-F238E27FC236}">
                <a16:creationId xmlns:a16="http://schemas.microsoft.com/office/drawing/2014/main" id="{7E97C1D2-5B98-48EC-AF05-EDA44DF18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0"/>
          <a:stretch>
            <a:fillRect/>
          </a:stretch>
        </p:blipFill>
        <p:spPr bwMode="auto">
          <a:xfrm>
            <a:off x="152400" y="381000"/>
            <a:ext cx="4038600" cy="6248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3">
            <a:extLst>
              <a:ext uri="{FF2B5EF4-FFF2-40B4-BE49-F238E27FC236}">
                <a16:creationId xmlns:a16="http://schemas.microsoft.com/office/drawing/2014/main" id="{6672AC30-CC6C-413F-94EB-B1E81C0DA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95400"/>
            <a:ext cx="73914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800" b="1">
                <a:solidFill>
                  <a:srgbClr val="FF00FF"/>
                </a:solidFill>
                <a:latin typeface="Rage Italic" panose="03070502040507070304" pitchFamily="66" charset="0"/>
              </a:rPr>
              <a:t>Thank You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800" b="1">
                <a:solidFill>
                  <a:srgbClr val="FF00FF"/>
                </a:solidFill>
                <a:latin typeface="Rage Italic" panose="03070502040507070304" pitchFamily="66" charset="0"/>
              </a:rPr>
              <a:t>&amp;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8800" b="1">
                <a:solidFill>
                  <a:srgbClr val="FF00FF"/>
                </a:solidFill>
                <a:latin typeface="Rage Italic" panose="03070502040507070304" pitchFamily="66" charset="0"/>
              </a:rPr>
              <a:t>Good Luck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E3EE153-100F-495C-B240-2559D8F54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4419600" cy="838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 Rounded MT Bold" pitchFamily="34" charset="0"/>
              </a:rPr>
              <a:t> LARYNX</a:t>
            </a:r>
          </a:p>
        </p:txBody>
      </p:sp>
      <p:pic>
        <p:nvPicPr>
          <p:cNvPr id="6147" name="Picture 6" descr="C:\Documents and Settings\user\My Documents\My Pictures\pharynx1.jpg">
            <a:extLst>
              <a:ext uri="{FF2B5EF4-FFF2-40B4-BE49-F238E27FC236}">
                <a16:creationId xmlns:a16="http://schemas.microsoft.com/office/drawing/2014/main" id="{27D6D4F2-D187-43D9-916B-97DCDFB1A2AD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2185" r="3952" b="2505"/>
          <a:stretch>
            <a:fillRect/>
          </a:stretch>
        </p:blipFill>
        <p:spPr>
          <a:xfrm>
            <a:off x="4953000" y="152400"/>
            <a:ext cx="3962400" cy="4267200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D83C2988-BB1F-43F9-8F1B-9E6DEB9DB5A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4724400" cy="51816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The larynx is the part </a:t>
            </a:r>
            <a:r>
              <a:rPr lang="en-US" sz="2400" dirty="0">
                <a:solidFill>
                  <a:srgbClr val="FF0000"/>
                </a:solidFill>
              </a:rPr>
              <a:t>of the </a:t>
            </a:r>
            <a:r>
              <a:rPr lang="en-US" sz="2400" dirty="0">
                <a:solidFill>
                  <a:srgbClr val="FF00FF"/>
                </a:solidFill>
              </a:rPr>
              <a:t>respiratory tract</a:t>
            </a:r>
            <a:r>
              <a:rPr lang="en-US" sz="2400" dirty="0">
                <a:solidFill>
                  <a:srgbClr val="FFFFCC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which</a:t>
            </a:r>
            <a:r>
              <a:rPr lang="en-US" sz="2400" dirty="0">
                <a:solidFill>
                  <a:srgbClr val="FFFFCC"/>
                </a:solidFill>
              </a:rPr>
              <a:t> </a:t>
            </a:r>
            <a:r>
              <a:rPr lang="en-US" sz="2400" dirty="0"/>
              <a:t>contains the vocal cords.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In adult it is</a:t>
            </a:r>
            <a:r>
              <a:rPr lang="en-US" sz="2400" dirty="0">
                <a:solidFill>
                  <a:srgbClr val="FFFFCC"/>
                </a:solidFill>
              </a:rPr>
              <a:t> </a:t>
            </a:r>
            <a:r>
              <a:rPr lang="en-US" sz="2400" b="1" dirty="0">
                <a:solidFill>
                  <a:srgbClr val="7030A0"/>
                </a:solidFill>
              </a:rPr>
              <a:t>2-inch-long</a:t>
            </a:r>
            <a:r>
              <a:rPr lang="en-US" sz="2400" dirty="0">
                <a:solidFill>
                  <a:srgbClr val="FFFFCC"/>
                </a:solidFill>
              </a:rPr>
              <a:t> </a:t>
            </a:r>
            <a:r>
              <a:rPr lang="en-US" sz="2400" dirty="0"/>
              <a:t>tube.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It opens</a:t>
            </a:r>
            <a:r>
              <a:rPr lang="en-US" sz="2400" u="sng" dirty="0"/>
              <a:t> above</a:t>
            </a:r>
            <a:r>
              <a:rPr lang="en-US" sz="2400" dirty="0"/>
              <a:t> into the </a:t>
            </a:r>
            <a:r>
              <a:rPr lang="en-US" sz="2400" dirty="0">
                <a:solidFill>
                  <a:srgbClr val="FF00FF"/>
                </a:solidFill>
              </a:rPr>
              <a:t>laryngeal part of the </a:t>
            </a:r>
            <a:r>
              <a:rPr lang="en-US" sz="2400" b="1" dirty="0">
                <a:solidFill>
                  <a:srgbClr val="FF0000"/>
                </a:solidFill>
              </a:rPr>
              <a:t>pharynx.</a:t>
            </a:r>
            <a:endParaRPr lang="en-US" sz="2400" b="1" u="sng" dirty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u="sng" dirty="0"/>
              <a:t>Below, </a:t>
            </a:r>
            <a:r>
              <a:rPr lang="en-US" sz="2400" dirty="0"/>
              <a:t>it is continuous with the</a:t>
            </a:r>
            <a:r>
              <a:rPr lang="en-US" sz="2400" dirty="0">
                <a:solidFill>
                  <a:srgbClr val="FFFFCC"/>
                </a:solidFill>
              </a:rPr>
              <a:t> </a:t>
            </a:r>
            <a:r>
              <a:rPr lang="en-US" sz="2400" dirty="0">
                <a:solidFill>
                  <a:srgbClr val="FF00FF"/>
                </a:solidFill>
              </a:rPr>
              <a:t>trachea</a:t>
            </a:r>
            <a:endParaRPr lang="en-US" sz="2400" u="sng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u="sng" dirty="0"/>
              <a:t>The larynx has functions in</a:t>
            </a:r>
            <a:r>
              <a:rPr lang="en-US" sz="2400" dirty="0"/>
              <a:t>: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FF0000"/>
                </a:solidFill>
              </a:rPr>
              <a:t>Respiration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(breathing).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FF0000"/>
                </a:solidFill>
              </a:rPr>
              <a:t>Phonation</a:t>
            </a:r>
            <a:r>
              <a:rPr lang="en-US" sz="2400" dirty="0"/>
              <a:t> (voice production).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FF0000"/>
                </a:solidFill>
              </a:rPr>
              <a:t>Deglutition</a:t>
            </a:r>
            <a:r>
              <a:rPr lang="en-US" sz="2400" dirty="0"/>
              <a:t> (swallowing).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CC99FF"/>
              </a:solidFill>
            </a:endParaRPr>
          </a:p>
        </p:txBody>
      </p:sp>
      <p:pic>
        <p:nvPicPr>
          <p:cNvPr id="6149" name="Picture 6" descr="صورة ذات صلة">
            <a:hlinkClick r:id="rId3"/>
            <a:extLst>
              <a:ext uri="{FF2B5EF4-FFF2-40B4-BE49-F238E27FC236}">
                <a16:creationId xmlns:a16="http://schemas.microsoft.com/office/drawing/2014/main" id="{FEBD28BF-D345-4EE2-8226-FB94CF62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0"/>
            <a:ext cx="2667000" cy="236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C656B13-C2A4-4B5A-ABE6-0740EDC5B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4267200" cy="533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Arial Rounded MT Bold" pitchFamily="34" charset="0"/>
              </a:rPr>
              <a:t>Relations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24E9084-54A9-4B36-962B-F1F96820E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4648200" cy="56388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The larynx is related to major </a:t>
            </a:r>
            <a:r>
              <a:rPr lang="en-US" sz="2400" b="1" u="sng" dirty="0">
                <a:solidFill>
                  <a:srgbClr val="002060"/>
                </a:solidFill>
              </a:rPr>
              <a:t>critical</a:t>
            </a:r>
            <a:r>
              <a:rPr lang="en-US" sz="2400" dirty="0"/>
              <a:t> structures in the neck.</a:t>
            </a: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b="1" u="sng" dirty="0">
                <a:solidFill>
                  <a:schemeClr val="bg2">
                    <a:lumMod val="10000"/>
                  </a:schemeClr>
                </a:solidFill>
              </a:rPr>
              <a:t>Arteries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: </a:t>
            </a: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Carotid arteries: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(common, external and internal). </a:t>
            </a:r>
            <a:endParaRPr lang="en-US" b="1" dirty="0">
              <a:solidFill>
                <a:srgbClr val="FF0000"/>
              </a:solidFill>
            </a:endParaRP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Thyroid arteries</a:t>
            </a:r>
            <a:r>
              <a:rPr lang="en-US" sz="2400" b="1" dirty="0">
                <a:solidFill>
                  <a:srgbClr val="FF0000"/>
                </a:solidFill>
              </a:rPr>
              <a:t>: (superior &amp; inferior thyroid arteries).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u="sng" dirty="0"/>
              <a:t>Veins: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</a:rPr>
              <a:t>Jugular veins, </a:t>
            </a:r>
            <a:r>
              <a:rPr lang="en-US" sz="2000" b="1" dirty="0">
                <a:solidFill>
                  <a:srgbClr val="0000FF"/>
                </a:solidFill>
              </a:rPr>
              <a:t>(external &amp; internal)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u="sng" dirty="0"/>
              <a:t>Nerves: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B050"/>
                </a:solidFill>
              </a:rPr>
              <a:t>Laryngeal nerves: (Superior laryngeal &amp; recurrent laryngeal).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B050"/>
                </a:solidFill>
              </a:rPr>
              <a:t>vagus nerve.</a:t>
            </a:r>
          </a:p>
        </p:txBody>
      </p:sp>
      <p:pic>
        <p:nvPicPr>
          <p:cNvPr id="7172" name="Picture 8" descr="نتيجة بحث الصور عن ‪relation of the larynx to the vessels and nerves in the neck‬‏">
            <a:hlinkClick r:id="rId2"/>
            <a:extLst>
              <a:ext uri="{FF2B5EF4-FFF2-40B4-BE49-F238E27FC236}">
                <a16:creationId xmlns:a16="http://schemas.microsoft.com/office/drawing/2014/main" id="{FCB3FD80-9EFB-4AB1-8E0C-DF2EEAEA7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 descr="نتيجة بحث الصور عن ‪relation of the larynx to the vessels and nerves in the neck‬‏">
            <a:hlinkClick r:id="rId4"/>
            <a:extLst>
              <a:ext uri="{FF2B5EF4-FFF2-40B4-BE49-F238E27FC236}">
                <a16:creationId xmlns:a16="http://schemas.microsoft.com/office/drawing/2014/main" id="{54B5AFBF-D674-49CC-991B-ACDFB7342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429000"/>
            <a:ext cx="4248150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>
            <a:extLst>
              <a:ext uri="{FF2B5EF4-FFF2-40B4-BE49-F238E27FC236}">
                <a16:creationId xmlns:a16="http://schemas.microsoft.com/office/drawing/2014/main" id="{95A584D1-0AE4-48C0-822E-1FBB6E85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3276600" cy="762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 Rounded MT Bold" pitchFamily="34" charset="0"/>
              </a:rPr>
              <a:t>Structure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243" name="Content Placeholder 5">
            <a:extLst>
              <a:ext uri="{FF2B5EF4-FFF2-40B4-BE49-F238E27FC236}">
                <a16:creationId xmlns:a16="http://schemas.microsoft.com/office/drawing/2014/main" id="{DA3946A2-7EE4-4F42-885E-294B2362E6E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" y="1295400"/>
            <a:ext cx="3505200" cy="42672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b="1" u="sng" dirty="0"/>
              <a:t>The larynx consists of  4 basic components</a:t>
            </a:r>
            <a:r>
              <a:rPr lang="en-US" sz="2400" dirty="0"/>
              <a:t>: </a:t>
            </a:r>
          </a:p>
          <a:p>
            <a:pPr eaLnBrk="1" hangingPunct="1">
              <a:buClr>
                <a:srgbClr val="00FFFF"/>
              </a:buClr>
              <a:buFont typeface="Arial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1- Cartilaginous skeleton.</a:t>
            </a:r>
          </a:p>
          <a:p>
            <a:pPr eaLnBrk="1" hangingPunct="1">
              <a:buClr>
                <a:srgbClr val="00FFFF"/>
              </a:buClr>
              <a:buFont typeface="Arial" charset="0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2- Membranes and ligaments.</a:t>
            </a:r>
          </a:p>
          <a:p>
            <a:pPr eaLnBrk="1" hangingPunct="1">
              <a:buClr>
                <a:srgbClr val="00FFFF"/>
              </a:buClr>
              <a:buFont typeface="Arial" charset="0"/>
              <a:buNone/>
              <a:defRPr/>
            </a:pPr>
            <a:r>
              <a:rPr lang="en-US" sz="2800" b="1" dirty="0">
                <a:solidFill>
                  <a:srgbClr val="0000FF"/>
                </a:solidFill>
              </a:rPr>
              <a:t>3- Muscles (Intrinsic &amp; extrinsic muscles).</a:t>
            </a:r>
          </a:p>
          <a:p>
            <a:pPr eaLnBrk="1" hangingPunct="1">
              <a:buClr>
                <a:srgbClr val="00FFFF"/>
              </a:buClr>
              <a:buFont typeface="Arial" charset="0"/>
              <a:buNone/>
              <a:defRPr/>
            </a:pPr>
            <a:r>
              <a:rPr lang="en-US" sz="2800" b="1" dirty="0">
                <a:solidFill>
                  <a:srgbClr val="0000FF"/>
                </a:solidFill>
              </a:rPr>
              <a:t>4- Mucosal lining.</a:t>
            </a:r>
          </a:p>
        </p:txBody>
      </p:sp>
      <p:pic>
        <p:nvPicPr>
          <p:cNvPr id="8196" name="Picture 5" descr="C:\Documents and Settings\user\My Documents\My Pictures\Larynx%20front.jpg">
            <a:extLst>
              <a:ext uri="{FF2B5EF4-FFF2-40B4-BE49-F238E27FC236}">
                <a16:creationId xmlns:a16="http://schemas.microsoft.com/office/drawing/2014/main" id="{7DF76A27-12A0-4FB8-890F-72B00B89B0DD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6728" r="3922" b="9180"/>
          <a:stretch>
            <a:fillRect/>
          </a:stretch>
        </p:blipFill>
        <p:spPr>
          <a:xfrm>
            <a:off x="3733800" y="381000"/>
            <a:ext cx="5181600" cy="6324600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4F75829-059B-49BA-B57D-944E3BF2D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7813"/>
            <a:ext cx="3886200" cy="484187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 Rounded MT Bold" pitchFamily="34" charset="0"/>
              </a:rPr>
              <a:t>The Cartilages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7EB93-5FE6-466F-81B6-FB3CF31867A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28600" y="876300"/>
            <a:ext cx="3886200" cy="56769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2600" b="1" u="sng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600" b="1" u="sng" dirty="0"/>
              <a:t>The cartilaginous skeleton </a:t>
            </a:r>
            <a:r>
              <a:rPr lang="en-US" sz="2600" dirty="0"/>
              <a:t>is  composed of: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2600" dirty="0"/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FF0000"/>
                </a:solidFill>
              </a:rPr>
              <a:t>Thyroid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FF0000"/>
                </a:solidFill>
              </a:rPr>
              <a:t>Cricoid	          3 Single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FF0000"/>
                </a:solidFill>
              </a:rPr>
              <a:t>Epiglottis</a:t>
            </a:r>
          </a:p>
          <a:p>
            <a:pPr marL="914400" lvl="1" indent="-4572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---------------------------------</a:t>
            </a:r>
          </a:p>
          <a:p>
            <a:pPr marL="914400" lvl="1" indent="-4572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b="1" dirty="0">
                <a:solidFill>
                  <a:srgbClr val="FF0066"/>
                </a:solidFill>
              </a:rPr>
              <a:t>4</a:t>
            </a:r>
            <a:r>
              <a:rPr lang="en-US" sz="2600" b="1" dirty="0">
                <a:solidFill>
                  <a:srgbClr val="FF0066"/>
                </a:solidFill>
              </a:rPr>
              <a:t>. Arytenoid</a:t>
            </a:r>
          </a:p>
          <a:p>
            <a:pPr marL="914400" lvl="1" indent="-4572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600" b="1" dirty="0">
                <a:solidFill>
                  <a:srgbClr val="FF0066"/>
                </a:solidFill>
              </a:rPr>
              <a:t>5. Corniculate        3 Paired</a:t>
            </a:r>
          </a:p>
          <a:p>
            <a:pPr marL="914400" lvl="1" indent="-4572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600" b="1" dirty="0">
                <a:solidFill>
                  <a:srgbClr val="FF0066"/>
                </a:solidFill>
              </a:rPr>
              <a:t>6. Cuneiform</a:t>
            </a:r>
          </a:p>
          <a:p>
            <a:pPr marL="914400" lvl="1" indent="-45720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600" b="1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600" dirty="0"/>
              <a:t>All the cartilages, are </a:t>
            </a:r>
            <a:r>
              <a:rPr lang="en-US" sz="2600" b="1" dirty="0">
                <a:solidFill>
                  <a:srgbClr val="FF0000"/>
                </a:solidFill>
              </a:rPr>
              <a:t>hyaline</a:t>
            </a:r>
            <a:r>
              <a:rPr lang="en-US" sz="2600" dirty="0"/>
              <a:t>  except the </a:t>
            </a:r>
            <a:r>
              <a:rPr lang="en-US" sz="2600" b="1" dirty="0"/>
              <a:t>epiglottis</a:t>
            </a:r>
            <a:r>
              <a:rPr lang="en-US" sz="2600" dirty="0"/>
              <a:t> which is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600" dirty="0"/>
              <a:t>    </a:t>
            </a:r>
            <a:r>
              <a:rPr lang="en-US" sz="2600" b="1" dirty="0">
                <a:solidFill>
                  <a:srgbClr val="FF0000"/>
                </a:solidFill>
              </a:rPr>
              <a:t>E</a:t>
            </a:r>
            <a:r>
              <a:rPr lang="en-US" sz="2600" b="1" u="sng" dirty="0">
                <a:solidFill>
                  <a:srgbClr val="FF0000"/>
                </a:solidFill>
              </a:rPr>
              <a:t>lastic </a:t>
            </a:r>
            <a:r>
              <a:rPr lang="en-US" sz="2600" dirty="0"/>
              <a:t>cartilage.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600" u="sng" dirty="0"/>
              <a:t>The cartilages are: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en-US" sz="2600" u="sng" dirty="0"/>
          </a:p>
          <a:p>
            <a:pPr lvl="1" eaLnBrk="1" hangingPunct="1"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§"/>
              <a:defRPr/>
            </a:pPr>
            <a:r>
              <a:rPr lang="en-US" sz="2600" b="1" dirty="0"/>
              <a:t>Connected by </a:t>
            </a:r>
            <a:r>
              <a:rPr lang="en-US" sz="2600" b="1" dirty="0">
                <a:solidFill>
                  <a:srgbClr val="FF0000"/>
                </a:solidFill>
              </a:rPr>
              <a:t>joints, </a:t>
            </a:r>
          </a:p>
          <a:p>
            <a:pPr marL="457200" lvl="1" indent="0" eaLnBrk="1" hangingPunct="1">
              <a:lnSpc>
                <a:spcPct val="80000"/>
              </a:lnSpc>
              <a:buClr>
                <a:srgbClr val="00FFFF"/>
              </a:buClr>
              <a:buFont typeface="Arial" charset="0"/>
              <a:buNone/>
              <a:defRPr/>
            </a:pPr>
            <a:r>
              <a:rPr lang="en-US" sz="2600" b="1" dirty="0">
                <a:solidFill>
                  <a:srgbClr val="FF0000"/>
                </a:solidFill>
              </a:rPr>
              <a:t>    </a:t>
            </a:r>
            <a:r>
              <a:rPr lang="en-US" sz="2600" b="1" dirty="0">
                <a:solidFill>
                  <a:srgbClr val="FF00FF"/>
                </a:solidFill>
              </a:rPr>
              <a:t>membranes</a:t>
            </a:r>
            <a:r>
              <a:rPr lang="en-US" sz="2600" b="1" dirty="0"/>
              <a:t> &amp; </a:t>
            </a:r>
            <a:r>
              <a:rPr lang="en-US" sz="2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  <a:r>
              <a:rPr lang="en-US" sz="2600" b="1" dirty="0">
                <a:solidFill>
                  <a:srgbClr val="FF00FF"/>
                </a:solidFill>
              </a:rPr>
              <a:t>s.</a:t>
            </a:r>
          </a:p>
          <a:p>
            <a:pPr lvl="1" eaLnBrk="1" hangingPunct="1"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§"/>
              <a:defRPr/>
            </a:pPr>
            <a:r>
              <a:rPr lang="en-US" sz="2600" b="1" dirty="0"/>
              <a:t>Moved by </a:t>
            </a:r>
            <a:r>
              <a:rPr lang="en-US" sz="2600" b="1" dirty="0">
                <a:solidFill>
                  <a:srgbClr val="FF0000"/>
                </a:solidFill>
              </a:rPr>
              <a:t>muscles</a:t>
            </a:r>
            <a:r>
              <a:rPr lang="en-US" sz="2600" b="1" dirty="0">
                <a:solidFill>
                  <a:srgbClr val="FF00FF"/>
                </a:solidFill>
              </a:rPr>
              <a:t>.</a:t>
            </a:r>
            <a:endParaRPr lang="en-US" sz="2600" b="1" dirty="0"/>
          </a:p>
        </p:txBody>
      </p:sp>
      <p:pic>
        <p:nvPicPr>
          <p:cNvPr id="9220" name="Picture 8" descr="C:\Documents and Settings\user\My Documents\My Pictures\bvn.jpg">
            <a:extLst>
              <a:ext uri="{FF2B5EF4-FFF2-40B4-BE49-F238E27FC236}">
                <a16:creationId xmlns:a16="http://schemas.microsoft.com/office/drawing/2014/main" id="{0DF50CA8-17ED-48F3-A1E9-D4A7D43F1010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52400"/>
            <a:ext cx="4098925" cy="3429000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221" name="Picture 5" descr="C:\Documents and Settings\user\My Documents\My Pictures\IntrisicM.gif">
            <a:extLst>
              <a:ext uri="{FF2B5EF4-FFF2-40B4-BE49-F238E27FC236}">
                <a16:creationId xmlns:a16="http://schemas.microsoft.com/office/drawing/2014/main" id="{F214A9C3-451A-4A67-8971-C4457746E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7"/>
          <a:stretch>
            <a:fillRect/>
          </a:stretch>
        </p:blipFill>
        <p:spPr bwMode="auto">
          <a:xfrm>
            <a:off x="4724400" y="3633788"/>
            <a:ext cx="3938588" cy="29194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Box 6">
            <a:extLst>
              <a:ext uri="{FF2B5EF4-FFF2-40B4-BE49-F238E27FC236}">
                <a16:creationId xmlns:a16="http://schemas.microsoft.com/office/drawing/2014/main" id="{A0771AD5-5718-43FA-87F1-7F4E55035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447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9223" name="TextBox 9">
            <a:extLst>
              <a:ext uri="{FF2B5EF4-FFF2-40B4-BE49-F238E27FC236}">
                <a16:creationId xmlns:a16="http://schemas.microsoft.com/office/drawing/2014/main" id="{32EDA8EB-F05C-429B-A4A8-0754DF333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057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224" name="TextBox 11">
            <a:extLst>
              <a:ext uri="{FF2B5EF4-FFF2-40B4-BE49-F238E27FC236}">
                <a16:creationId xmlns:a16="http://schemas.microsoft.com/office/drawing/2014/main" id="{4ABB251F-0E97-4898-B58A-DBA2DF876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AE96FA57-F624-4068-B4C0-CB1526DB8002}"/>
              </a:ext>
            </a:extLst>
          </p:cNvPr>
          <p:cNvSpPr/>
          <p:nvPr/>
        </p:nvSpPr>
        <p:spPr>
          <a:xfrm>
            <a:off x="2438400" y="2054225"/>
            <a:ext cx="228600" cy="762000"/>
          </a:xfrm>
          <a:prstGeom prst="rightBracket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75593308-03A0-4F0D-A9E3-20B23615D4AA}"/>
              </a:ext>
            </a:extLst>
          </p:cNvPr>
          <p:cNvSpPr/>
          <p:nvPr/>
        </p:nvSpPr>
        <p:spPr>
          <a:xfrm>
            <a:off x="2438400" y="3214688"/>
            <a:ext cx="274638" cy="838200"/>
          </a:xfrm>
          <a:prstGeom prst="rightBracket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7" name="TextBox 6">
            <a:extLst>
              <a:ext uri="{FF2B5EF4-FFF2-40B4-BE49-F238E27FC236}">
                <a16:creationId xmlns:a16="http://schemas.microsoft.com/office/drawing/2014/main" id="{76AD26D9-F8AF-4ECC-9A8D-B00C585BF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228" name="TextBox 6">
            <a:extLst>
              <a:ext uri="{FF2B5EF4-FFF2-40B4-BE49-F238E27FC236}">
                <a16:creationId xmlns:a16="http://schemas.microsoft.com/office/drawing/2014/main" id="{77A3C626-E0A0-4477-B836-8760B5A93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1E69FF1-0C1E-4FD0-8DEA-1E72CC8DB6B6}"/>
              </a:ext>
            </a:extLst>
          </p:cNvPr>
          <p:cNvSpPr/>
          <p:nvPr/>
        </p:nvSpPr>
        <p:spPr>
          <a:xfrm>
            <a:off x="4953000" y="4052888"/>
            <a:ext cx="717550" cy="3667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2A9FFB2-607F-4C3C-B494-702224589D3A}"/>
              </a:ext>
            </a:extLst>
          </p:cNvPr>
          <p:cNvSpPr/>
          <p:nvPr/>
        </p:nvSpPr>
        <p:spPr>
          <a:xfrm>
            <a:off x="4724400" y="4724400"/>
            <a:ext cx="796925" cy="3683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31" name="TextBox 1">
            <a:extLst>
              <a:ext uri="{FF2B5EF4-FFF2-40B4-BE49-F238E27FC236}">
                <a16:creationId xmlns:a16="http://schemas.microsoft.com/office/drawing/2014/main" id="{8F596311-C02A-4E8B-A836-E8C5ED7DC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054225"/>
            <a:ext cx="3746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232" name="TextBox 3">
            <a:extLst>
              <a:ext uri="{FF2B5EF4-FFF2-40B4-BE49-F238E27FC236}">
                <a16:creationId xmlns:a16="http://schemas.microsoft.com/office/drawing/2014/main" id="{88696037-9119-4BBC-8625-C4D3848AE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57200"/>
            <a:ext cx="336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233" name="TextBox 4">
            <a:extLst>
              <a:ext uri="{FF2B5EF4-FFF2-40B4-BE49-F238E27FC236}">
                <a16:creationId xmlns:a16="http://schemas.microsoft.com/office/drawing/2014/main" id="{8415BCEB-C486-475C-B126-17EA301C1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57225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234" name="TextBox 5">
            <a:extLst>
              <a:ext uri="{FF2B5EF4-FFF2-40B4-BE49-F238E27FC236}">
                <a16:creationId xmlns:a16="http://schemas.microsoft.com/office/drawing/2014/main" id="{9CD324D6-6ADE-400E-90F7-68A740048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419600"/>
            <a:ext cx="354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9235" name="TextBox 6">
            <a:extLst>
              <a:ext uri="{FF2B5EF4-FFF2-40B4-BE49-F238E27FC236}">
                <a16:creationId xmlns:a16="http://schemas.microsoft.com/office/drawing/2014/main" id="{01054ED9-5AE4-499F-AEB8-D2F06D8E3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733800"/>
            <a:ext cx="32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A5C96A4-88E1-4BEA-A08B-5032108AE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 Rounded MT Bold" pitchFamily="34" charset="0"/>
              </a:rPr>
              <a:t>MEMBRANES &amp; LIGAMENTS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469B87D-C235-4A5F-AC3C-DE439BAB504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971800" y="838200"/>
            <a:ext cx="2514600" cy="40386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/>
              <a:t>Thyrohyoid membrane.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err="1"/>
              <a:t>Cricothyroid</a:t>
            </a:r>
            <a:r>
              <a:rPr lang="en-US" sz="2400" b="1" dirty="0"/>
              <a:t> membrane.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/>
              <a:t>Cricotracheal membrane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Hyo</a:t>
            </a:r>
            <a:r>
              <a:rPr lang="en-US" sz="2400" b="1" dirty="0" err="1">
                <a:solidFill>
                  <a:srgbClr val="CC66FF"/>
                </a:solidFill>
              </a:rPr>
              <a:t>epiglottic</a:t>
            </a:r>
            <a:r>
              <a:rPr lang="en-US" sz="2400" b="1" dirty="0">
                <a:solidFill>
                  <a:srgbClr val="FF0000"/>
                </a:solidFill>
              </a:rPr>
              <a:t> ligament.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Thyro</a:t>
            </a:r>
            <a:r>
              <a:rPr lang="en-US" sz="2400" b="1" dirty="0" err="1">
                <a:solidFill>
                  <a:srgbClr val="CC66FF"/>
                </a:solidFill>
              </a:rPr>
              <a:t>epiglottic</a:t>
            </a:r>
            <a:r>
              <a:rPr lang="en-US" sz="2400" b="1" dirty="0">
                <a:solidFill>
                  <a:srgbClr val="CC66FF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ligament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1800" dirty="0"/>
          </a:p>
          <a:p>
            <a:pPr eaLnBrk="1" hangingPunct="1">
              <a:buFont typeface="Arial" charset="0"/>
              <a:buChar char="•"/>
              <a:defRPr/>
            </a:pPr>
            <a:endParaRPr lang="en-US" sz="1800" dirty="0">
              <a:solidFill>
                <a:srgbClr val="00FFFF"/>
              </a:solidFill>
            </a:endParaRPr>
          </a:p>
        </p:txBody>
      </p:sp>
      <p:pic>
        <p:nvPicPr>
          <p:cNvPr id="10244" name="Picture 8" descr="C:\Documents and Settings\user\My Documents\My Pictures\larynxp8f17L1.gif">
            <a:extLst>
              <a:ext uri="{FF2B5EF4-FFF2-40B4-BE49-F238E27FC236}">
                <a16:creationId xmlns:a16="http://schemas.microsoft.com/office/drawing/2014/main" id="{D7802BEC-07FF-4EA1-BA37-0F05B1052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/>
          <a:stretch>
            <a:fillRect/>
          </a:stretch>
        </p:blipFill>
        <p:spPr bwMode="auto">
          <a:xfrm>
            <a:off x="5562600" y="1676400"/>
            <a:ext cx="3429000" cy="449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85F2F9-5F91-4995-B814-EE8AE6F45ACC}"/>
              </a:ext>
            </a:extLst>
          </p:cNvPr>
          <p:cNvSpPr/>
          <p:nvPr/>
        </p:nvSpPr>
        <p:spPr>
          <a:xfrm>
            <a:off x="5638800" y="2209800"/>
            <a:ext cx="914400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F01946F-83CF-4803-8A3E-606CBBC564D7}"/>
              </a:ext>
            </a:extLst>
          </p:cNvPr>
          <p:cNvSpPr/>
          <p:nvPr/>
        </p:nvSpPr>
        <p:spPr>
          <a:xfrm>
            <a:off x="5791200" y="4191000"/>
            <a:ext cx="914400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5" name="TextBox 1">
            <a:extLst>
              <a:ext uri="{FF2B5EF4-FFF2-40B4-BE49-F238E27FC236}">
                <a16:creationId xmlns:a16="http://schemas.microsoft.com/office/drawing/2014/main" id="{56AC7CC3-A545-4A6B-A157-508A48D14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5334000" cy="1570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The </a:t>
            </a:r>
            <a:r>
              <a:rPr lang="en-US" sz="2400" b="1" dirty="0" err="1">
                <a:solidFill>
                  <a:srgbClr val="FF0000"/>
                </a:solidFill>
              </a:rPr>
              <a:t>thyrohyoid</a:t>
            </a:r>
            <a:r>
              <a:rPr lang="en-US" sz="2400" b="1" dirty="0">
                <a:solidFill>
                  <a:srgbClr val="FF0000"/>
                </a:solidFill>
              </a:rPr>
              <a:t> membrane </a:t>
            </a:r>
            <a:r>
              <a:rPr lang="en-US" sz="2400" dirty="0"/>
              <a:t>is thickened in the median plane to form</a:t>
            </a:r>
            <a:r>
              <a:rPr lang="en-US" sz="2400" dirty="0">
                <a:solidFill>
                  <a:srgbClr val="CC66FF"/>
                </a:solidFill>
              </a:rPr>
              <a:t> </a:t>
            </a:r>
            <a:r>
              <a:rPr lang="en-US" sz="2400" b="1" dirty="0">
                <a:solidFill>
                  <a:srgbClr val="CC66FF"/>
                </a:solidFill>
              </a:rPr>
              <a:t>median</a:t>
            </a:r>
            <a:r>
              <a:rPr lang="en-US" sz="2400" dirty="0">
                <a:solidFill>
                  <a:srgbClr val="CC66FF"/>
                </a:solidFill>
              </a:rPr>
              <a:t> </a:t>
            </a:r>
            <a:r>
              <a:rPr lang="en-US" sz="2400" b="1" dirty="0" err="1">
                <a:solidFill>
                  <a:srgbClr val="CC66FF"/>
                </a:solidFill>
              </a:rPr>
              <a:t>thyrohyoid</a:t>
            </a:r>
            <a:r>
              <a:rPr lang="en-US" sz="2400" b="1" dirty="0">
                <a:solidFill>
                  <a:srgbClr val="CC66FF"/>
                </a:solidFill>
              </a:rPr>
              <a:t> ligament </a:t>
            </a:r>
            <a:r>
              <a:rPr lang="en-US" sz="2400" dirty="0"/>
              <a:t>and on both sides to form </a:t>
            </a:r>
            <a:r>
              <a:rPr lang="en-US" sz="2400" b="1" dirty="0">
                <a:solidFill>
                  <a:srgbClr val="CC66FF"/>
                </a:solidFill>
              </a:rPr>
              <a:t>lateral </a:t>
            </a:r>
            <a:r>
              <a:rPr lang="en-US" sz="2400" b="1" dirty="0" err="1">
                <a:solidFill>
                  <a:srgbClr val="CC66FF"/>
                </a:solidFill>
              </a:rPr>
              <a:t>thyrohyoid</a:t>
            </a:r>
            <a:r>
              <a:rPr lang="en-US" sz="2400" b="1" dirty="0">
                <a:solidFill>
                  <a:srgbClr val="CC66FF"/>
                </a:solidFill>
              </a:rPr>
              <a:t> ligaments. </a:t>
            </a:r>
          </a:p>
        </p:txBody>
      </p:sp>
      <p:pic>
        <p:nvPicPr>
          <p:cNvPr id="10248" name="Picture 12" descr="C:\Documents and Settings\user\My Documents\My Pictures\Copy of Image193.gif">
            <a:extLst>
              <a:ext uri="{FF2B5EF4-FFF2-40B4-BE49-F238E27FC236}">
                <a16:creationId xmlns:a16="http://schemas.microsoft.com/office/drawing/2014/main" id="{A40C814C-E7A1-459E-A3D2-B94C0B6CC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92" b="14700"/>
          <a:stretch>
            <a:fillRect/>
          </a:stretch>
        </p:blipFill>
        <p:spPr bwMode="auto">
          <a:xfrm>
            <a:off x="152400" y="914400"/>
            <a:ext cx="2743200" cy="3733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3C5A6ED-62B2-442A-998C-632C6AAA9E9A}"/>
              </a:ext>
            </a:extLst>
          </p:cNvPr>
          <p:cNvSpPr/>
          <p:nvPr/>
        </p:nvSpPr>
        <p:spPr>
          <a:xfrm flipH="1">
            <a:off x="6934200" y="28194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96C247-C598-42D7-AD1B-3DEEB8FBB05E}"/>
              </a:ext>
            </a:extLst>
          </p:cNvPr>
          <p:cNvSpPr/>
          <p:nvPr/>
        </p:nvSpPr>
        <p:spPr>
          <a:xfrm>
            <a:off x="6827838" y="3992563"/>
            <a:ext cx="46037" cy="460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Up Arrow 1">
            <a:extLst>
              <a:ext uri="{FF2B5EF4-FFF2-40B4-BE49-F238E27FC236}">
                <a16:creationId xmlns:a16="http://schemas.microsoft.com/office/drawing/2014/main" id="{21E721D5-B990-48F3-8C5F-CFC838C9DEB6}"/>
              </a:ext>
            </a:extLst>
          </p:cNvPr>
          <p:cNvSpPr/>
          <p:nvPr/>
        </p:nvSpPr>
        <p:spPr>
          <a:xfrm>
            <a:off x="1219200" y="4648200"/>
            <a:ext cx="3048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B2599664-2D37-4310-BBD2-202E796A5D28}"/>
              </a:ext>
            </a:extLst>
          </p:cNvPr>
          <p:cNvSpPr/>
          <p:nvPr/>
        </p:nvSpPr>
        <p:spPr>
          <a:xfrm>
            <a:off x="2895600" y="1430338"/>
            <a:ext cx="287338" cy="2460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7ED532D4-A63A-4E7F-A3B7-D38B292C4631}"/>
              </a:ext>
            </a:extLst>
          </p:cNvPr>
          <p:cNvSpPr/>
          <p:nvPr/>
        </p:nvSpPr>
        <p:spPr>
          <a:xfrm>
            <a:off x="5181600" y="350520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>
            <a:extLst>
              <a:ext uri="{FF2B5EF4-FFF2-40B4-BE49-F238E27FC236}">
                <a16:creationId xmlns:a16="http://schemas.microsoft.com/office/drawing/2014/main" id="{51D943B3-6E8A-47E4-8EFC-75B8DB2364C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4343400" cy="6477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Quadrangular membrane: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b="1" dirty="0"/>
              <a:t>Or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aryepiglottic membrane</a:t>
            </a:r>
            <a:r>
              <a:rPr lang="en-US" sz="2400" dirty="0"/>
              <a:t>,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/>
              <a:t>It extends </a:t>
            </a:r>
            <a:r>
              <a:rPr lang="en-US" sz="2400" u="sng" dirty="0"/>
              <a:t>between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C00000"/>
                </a:solidFill>
              </a:rPr>
              <a:t>arytenoid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epiglotti</a:t>
            </a:r>
            <a:r>
              <a:rPr lang="en-US" sz="2400" dirty="0"/>
              <a:t>s.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/>
              <a:t>Its </a:t>
            </a:r>
            <a:r>
              <a:rPr lang="en-US" sz="2400" b="1" u="sng" dirty="0"/>
              <a:t>lower free margin </a:t>
            </a:r>
            <a:r>
              <a:rPr lang="en-US" sz="2400" dirty="0"/>
              <a:t>forms the </a:t>
            </a:r>
            <a:r>
              <a:rPr lang="en-US" sz="2400" b="1" dirty="0">
                <a:solidFill>
                  <a:srgbClr val="FF0000"/>
                </a:solidFill>
              </a:rPr>
              <a:t>vestibular ligament</a:t>
            </a:r>
            <a:r>
              <a:rPr lang="en-US" sz="2400" b="1" dirty="0"/>
              <a:t> which forms </a:t>
            </a:r>
            <a:r>
              <a:rPr lang="en-US" sz="2400" dirty="0"/>
              <a:t>the </a:t>
            </a:r>
            <a:r>
              <a:rPr lang="en-US" sz="2400" b="1" u="sng" dirty="0"/>
              <a:t>vestibular fold (false vocal cord).</a:t>
            </a:r>
            <a:endParaRPr lang="en-US" sz="24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Cricothyroid membrane (conus elasticus):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400" dirty="0"/>
              <a:t>Its lower margin is attached to the upper border of cricoid cartilage.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400" b="1" u="sng" dirty="0"/>
              <a:t>Upper free margin </a:t>
            </a:r>
            <a:r>
              <a:rPr lang="en-US" sz="2400" dirty="0"/>
              <a:t>forms </a:t>
            </a:r>
            <a:r>
              <a:rPr lang="en-US" sz="2400" b="1" u="sng" dirty="0">
                <a:solidFill>
                  <a:srgbClr val="002060"/>
                </a:solidFill>
              </a:rPr>
              <a:t>Vocal ligament</a:t>
            </a:r>
            <a:r>
              <a:rPr lang="en-US" sz="2400" b="1" dirty="0">
                <a:solidFill>
                  <a:srgbClr val="002060"/>
                </a:solidFill>
              </a:rPr>
              <a:t> which forms the </a:t>
            </a:r>
            <a:r>
              <a:rPr lang="en-US" sz="2400" b="1" u="sng" dirty="0">
                <a:solidFill>
                  <a:srgbClr val="002060"/>
                </a:solidFill>
              </a:rPr>
              <a:t>true vocal cord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2400" dirty="0"/>
          </a:p>
        </p:txBody>
      </p:sp>
      <p:pic>
        <p:nvPicPr>
          <p:cNvPr id="11267" name="Picture 6" descr="C:\Documents and Settings\user\My Documents\My Pictures\Copy of Image193.gif">
            <a:extLst>
              <a:ext uri="{FF2B5EF4-FFF2-40B4-BE49-F238E27FC236}">
                <a16:creationId xmlns:a16="http://schemas.microsoft.com/office/drawing/2014/main" id="{BE810BE6-22E8-4046-820C-3882AC277694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9" b="10178"/>
          <a:stretch>
            <a:fillRect/>
          </a:stretch>
        </p:blipFill>
        <p:spPr>
          <a:xfrm>
            <a:off x="4419600" y="609600"/>
            <a:ext cx="4572000" cy="3657600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59F1CE-4E02-4B37-82A7-933A4C58F979}"/>
              </a:ext>
            </a:extLst>
          </p:cNvPr>
          <p:cNvSpPr/>
          <p:nvPr/>
        </p:nvSpPr>
        <p:spPr>
          <a:xfrm>
            <a:off x="7391400" y="2286000"/>
            <a:ext cx="1447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F2BBBC-805A-4A57-907D-3313F0E51168}"/>
              </a:ext>
            </a:extLst>
          </p:cNvPr>
          <p:cNvSpPr/>
          <p:nvPr/>
        </p:nvSpPr>
        <p:spPr>
          <a:xfrm>
            <a:off x="7086600" y="3048000"/>
            <a:ext cx="1828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70" name="Picture 7" descr="نتيجة بحث الصور عن ‪aryepiglottic membrane‬‏">
            <a:extLst>
              <a:ext uri="{FF2B5EF4-FFF2-40B4-BE49-F238E27FC236}">
                <a16:creationId xmlns:a16="http://schemas.microsoft.com/office/drawing/2014/main" id="{DD3ECDD8-6150-4F31-8B83-07B31C392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3581400" cy="2514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1AB40F3-8138-405C-8E8E-37B1FEA10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3962400" cy="685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 Rounded MT Bold" pitchFamily="34" charset="0"/>
              </a:rPr>
              <a:t>Laryngeal Inlet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CA6367ED-8C61-4FB2-8A57-57AA5FD3AB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4343400" cy="48768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/>
              <a:t>It is the </a:t>
            </a:r>
            <a:r>
              <a:rPr lang="en-US" sz="2400" dirty="0">
                <a:solidFill>
                  <a:srgbClr val="FF0000"/>
                </a:solidFill>
              </a:rPr>
              <a:t>upper opening </a:t>
            </a:r>
            <a:r>
              <a:rPr lang="en-US" sz="2400" dirty="0"/>
              <a:t>of the larynx.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/>
              <a:t>It faces </a:t>
            </a:r>
            <a:r>
              <a:rPr lang="en-US" sz="2400" dirty="0">
                <a:solidFill>
                  <a:srgbClr val="FF0000"/>
                </a:solidFill>
              </a:rPr>
              <a:t>upward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FF0000"/>
                </a:solidFill>
              </a:rPr>
              <a:t> backward </a:t>
            </a:r>
            <a:r>
              <a:rPr lang="en-US" sz="2400" dirty="0"/>
              <a:t>and </a:t>
            </a:r>
            <a:r>
              <a:rPr lang="en-US" sz="2400" u="sng" dirty="0"/>
              <a:t>opens into </a:t>
            </a:r>
            <a:r>
              <a:rPr lang="en-US" sz="2400" dirty="0"/>
              <a:t>the laryngeal part of the pharynx, </a:t>
            </a:r>
            <a:r>
              <a:rPr lang="en-US" sz="2400" b="1" dirty="0">
                <a:solidFill>
                  <a:srgbClr val="C00000"/>
                </a:solidFill>
              </a:rPr>
              <a:t>(laryngopharynx).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b="1" u="sng" dirty="0"/>
              <a:t>Bounded by: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</a:rPr>
              <a:t>Anteriorly: </a:t>
            </a:r>
            <a:r>
              <a:rPr lang="en-US" sz="2400" b="1" dirty="0"/>
              <a:t>by the </a:t>
            </a:r>
            <a:r>
              <a:rPr lang="en-US" sz="2400" b="1" dirty="0">
                <a:solidFill>
                  <a:srgbClr val="FF0000"/>
                </a:solidFill>
              </a:rPr>
              <a:t>upper margin of epiglottis </a:t>
            </a:r>
            <a:r>
              <a:rPr lang="en-US" sz="2400" b="1" dirty="0"/>
              <a:t>(E)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</a:rPr>
              <a:t>Posteriorly &amp; below </a:t>
            </a:r>
            <a:r>
              <a:rPr lang="en-US" sz="2400" b="1" dirty="0"/>
              <a:t>by </a:t>
            </a:r>
            <a:r>
              <a:rPr lang="en-US" sz="2400" b="1" dirty="0">
                <a:solidFill>
                  <a:srgbClr val="FF0000"/>
                </a:solidFill>
              </a:rPr>
              <a:t>arytenoid cartilages </a:t>
            </a:r>
            <a:r>
              <a:rPr lang="en-US" sz="2400" b="1" dirty="0"/>
              <a:t>(A)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</a:rPr>
              <a:t>Laterally </a:t>
            </a:r>
            <a:r>
              <a:rPr lang="en-US" sz="2400" b="1" dirty="0"/>
              <a:t>by the </a:t>
            </a:r>
            <a:r>
              <a:rPr lang="en-US" sz="2400" b="1" dirty="0">
                <a:solidFill>
                  <a:srgbClr val="FF0000"/>
                </a:solidFill>
              </a:rPr>
              <a:t>Aryepiglottic folds </a:t>
            </a:r>
            <a:r>
              <a:rPr lang="en-US" sz="2400" b="1" dirty="0"/>
              <a:t>(AEF)</a:t>
            </a:r>
          </a:p>
        </p:txBody>
      </p:sp>
      <p:pic>
        <p:nvPicPr>
          <p:cNvPr id="12292" name="ClipArt Placeholder 5" descr="C:\Documents and Settings\user\My Documents\My Pictures\IntrisicM.gif">
            <a:extLst>
              <a:ext uri="{FF2B5EF4-FFF2-40B4-BE49-F238E27FC236}">
                <a16:creationId xmlns:a16="http://schemas.microsoft.com/office/drawing/2014/main" id="{015748BB-3754-46EB-BDF7-D409555A1DED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/>
          <a:stretch>
            <a:fillRect/>
          </a:stretch>
        </p:blipFill>
        <p:spPr>
          <a:xfrm>
            <a:off x="4748213" y="228600"/>
            <a:ext cx="3900487" cy="3048000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293" name="Picture 7" descr="C:\Documents and Settings\user\My Documents\My Pictures\Picture1oo.jpg">
            <a:extLst>
              <a:ext uri="{FF2B5EF4-FFF2-40B4-BE49-F238E27FC236}">
                <a16:creationId xmlns:a16="http://schemas.microsoft.com/office/drawing/2014/main" id="{8A7B7CB8-77A2-4A36-85DB-4F6348454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3529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6">
            <a:extLst>
              <a:ext uri="{FF2B5EF4-FFF2-40B4-BE49-F238E27FC236}">
                <a16:creationId xmlns:a16="http://schemas.microsoft.com/office/drawing/2014/main" id="{4FDB8198-3910-46E4-A643-4C4F4D4C0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5814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2295" name="TextBox 7">
            <a:extLst>
              <a:ext uri="{FF2B5EF4-FFF2-40B4-BE49-F238E27FC236}">
                <a16:creationId xmlns:a16="http://schemas.microsoft.com/office/drawing/2014/main" id="{44EC70EE-04BD-4B80-86F9-9208626D8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876800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CU</a:t>
            </a:r>
          </a:p>
        </p:txBody>
      </p:sp>
      <p:sp>
        <p:nvSpPr>
          <p:cNvPr id="12296" name="TextBox 9">
            <a:extLst>
              <a:ext uri="{FF2B5EF4-FFF2-40B4-BE49-F238E27FC236}">
                <a16:creationId xmlns:a16="http://schemas.microsoft.com/office/drawing/2014/main" id="{4DA8ECEA-B731-4C76-AB0A-A81D2EDA8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486400"/>
            <a:ext cx="45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 New Roman" panose="02020603050405020304" pitchFamily="18" charset="0"/>
              </a:rPr>
              <a:t>CO</a:t>
            </a:r>
          </a:p>
        </p:txBody>
      </p:sp>
      <p:sp>
        <p:nvSpPr>
          <p:cNvPr id="12297" name="TextBox 11">
            <a:extLst>
              <a:ext uri="{FF2B5EF4-FFF2-40B4-BE49-F238E27FC236}">
                <a16:creationId xmlns:a16="http://schemas.microsoft.com/office/drawing/2014/main" id="{D5EF4462-0ECD-4072-9EC8-879149E4660C}"/>
              </a:ext>
            </a:extLst>
          </p:cNvPr>
          <p:cNvSpPr txBox="1">
            <a:spLocks noChangeArrowheads="1"/>
          </p:cNvSpPr>
          <p:nvPr/>
        </p:nvSpPr>
        <p:spPr bwMode="auto">
          <a:xfrm rot="-1394987">
            <a:off x="7805738" y="5440363"/>
            <a:ext cx="685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AEF</a:t>
            </a:r>
          </a:p>
        </p:txBody>
      </p:sp>
      <p:sp>
        <p:nvSpPr>
          <p:cNvPr id="12298" name="TextBox 12">
            <a:extLst>
              <a:ext uri="{FF2B5EF4-FFF2-40B4-BE49-F238E27FC236}">
                <a16:creationId xmlns:a16="http://schemas.microsoft.com/office/drawing/2014/main" id="{A1C4B8DF-714F-4850-9A87-DDD7B6F3D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63" y="5986463"/>
            <a:ext cx="304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" name="Up Arrow 1">
            <a:extLst>
              <a:ext uri="{FF2B5EF4-FFF2-40B4-BE49-F238E27FC236}">
                <a16:creationId xmlns:a16="http://schemas.microsoft.com/office/drawing/2014/main" id="{50BA2F7F-1106-4974-B492-EBA4D09F7CBA}"/>
              </a:ext>
            </a:extLst>
          </p:cNvPr>
          <p:cNvSpPr/>
          <p:nvPr/>
        </p:nvSpPr>
        <p:spPr>
          <a:xfrm>
            <a:off x="6869113" y="1752600"/>
            <a:ext cx="4445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1AE26FA0-570E-4CE9-8718-888D779E9D41}"/>
              </a:ext>
            </a:extLst>
          </p:cNvPr>
          <p:cNvSpPr/>
          <p:nvPr/>
        </p:nvSpPr>
        <p:spPr>
          <a:xfrm>
            <a:off x="6705600" y="1752600"/>
            <a:ext cx="46038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3259</TotalTime>
  <Words>1408</Words>
  <Application>Microsoft Office PowerPoint</Application>
  <PresentationFormat>On-screen Show (4:3)</PresentationFormat>
  <Paragraphs>271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Times New Roman</vt:lpstr>
      <vt:lpstr>Arial</vt:lpstr>
      <vt:lpstr>Calibri</vt:lpstr>
      <vt:lpstr>Arial Rounded MT Bold</vt:lpstr>
      <vt:lpstr>Wingdings</vt:lpstr>
      <vt:lpstr>Rage Italic</vt:lpstr>
      <vt:lpstr>Office Theme</vt:lpstr>
      <vt:lpstr>Microsoft Photo Editor 3.0 Photo</vt:lpstr>
      <vt:lpstr>PowerPoint Presentation</vt:lpstr>
      <vt:lpstr>Objectives</vt:lpstr>
      <vt:lpstr> LARYNX</vt:lpstr>
      <vt:lpstr>Relations</vt:lpstr>
      <vt:lpstr>Structure</vt:lpstr>
      <vt:lpstr>The Cartilages</vt:lpstr>
      <vt:lpstr>MEMBRANES &amp; LIGAMENTS</vt:lpstr>
      <vt:lpstr>PowerPoint Presentation</vt:lpstr>
      <vt:lpstr>Laryngeal Inlet</vt:lpstr>
      <vt:lpstr>Laryngeal Cavity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TRACHEA  (windpipe)</vt:lpstr>
      <vt:lpstr>Relations in the Superior Mediastinum</vt:lpstr>
      <vt:lpstr>PowerPoint Presentation</vt:lpstr>
      <vt:lpstr>PowerPoint Presentation</vt:lpstr>
      <vt:lpstr>Bronchial Divisions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Larynx, Trachea &amp; Bronchi</dc:title>
  <dc:creator>prof. Saeed Abuel Makarem</dc:creator>
  <cp:lastModifiedBy>Dana Al-Kadi</cp:lastModifiedBy>
  <cp:revision>303</cp:revision>
  <dcterms:created xsi:type="dcterms:W3CDTF">2006-04-04T22:45:05Z</dcterms:created>
  <dcterms:modified xsi:type="dcterms:W3CDTF">2017-12-30T13:36:06Z</dcterms:modified>
</cp:coreProperties>
</file>