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  <p:sldMasterId id="2147483700" r:id="rId2"/>
  </p:sldMasterIdLst>
  <p:notesMasterIdLst>
    <p:notesMasterId r:id="rId34"/>
  </p:notesMasterIdLst>
  <p:sldIdLst>
    <p:sldId id="310" r:id="rId3"/>
    <p:sldId id="311" r:id="rId4"/>
    <p:sldId id="338" r:id="rId5"/>
    <p:sldId id="340" r:id="rId6"/>
    <p:sldId id="342" r:id="rId7"/>
    <p:sldId id="344" r:id="rId8"/>
    <p:sldId id="346" r:id="rId9"/>
    <p:sldId id="350" r:id="rId10"/>
    <p:sldId id="335" r:id="rId11"/>
    <p:sldId id="360" r:id="rId12"/>
    <p:sldId id="266" r:id="rId13"/>
    <p:sldId id="354" r:id="rId14"/>
    <p:sldId id="327" r:id="rId15"/>
    <p:sldId id="267" r:id="rId16"/>
    <p:sldId id="313" r:id="rId17"/>
    <p:sldId id="262" r:id="rId18"/>
    <p:sldId id="328" r:id="rId19"/>
    <p:sldId id="329" r:id="rId20"/>
    <p:sldId id="289" r:id="rId21"/>
    <p:sldId id="263" r:id="rId22"/>
    <p:sldId id="330" r:id="rId23"/>
    <p:sldId id="356" r:id="rId24"/>
    <p:sldId id="331" r:id="rId25"/>
    <p:sldId id="358" r:id="rId26"/>
    <p:sldId id="291" r:id="rId27"/>
    <p:sldId id="295" r:id="rId28"/>
    <p:sldId id="300" r:id="rId29"/>
    <p:sldId id="301" r:id="rId30"/>
    <p:sldId id="304" r:id="rId31"/>
    <p:sldId id="333" r:id="rId32"/>
    <p:sldId id="36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FF"/>
    <a:srgbClr val="FF0000"/>
    <a:srgbClr val="1FF953"/>
    <a:srgbClr val="FFFF00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A1A89-E3B9-40B1-A166-B65C94C01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0F558-6B5A-4DB1-9F25-CE9F827B91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DAE5AC-FE34-42CE-A435-76212E539076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51E946-6FFC-4A1C-8828-42538F8616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A4EA63-FB10-4CEF-AC80-48C342CF9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7ECF1-1553-42FD-917E-B19D308E19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787C-EF10-459B-A587-125755E58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03236-9D1B-4577-AEEE-936A6E9753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89A3DB7-FAD6-4BDD-8C96-F81C141FA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C625E8-EA72-4A8A-9747-08D69C589B7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6F9981A-0C92-4498-BC00-1E9CD0561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A020E9B-C48D-4EA8-90AF-AC108B9AF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704B080-8816-466A-9902-46F315656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5268B2-B33A-440D-BBB5-50BBC5F6810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4CCD06E-F61E-4721-B7FC-EDAB1DCD6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BAACE15-184C-404A-BA5E-F593E07C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8D3E8-9B66-475C-9E99-94CFBBE52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16FA-912E-4846-A9EE-D5C34C19E8F2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4E0DC-36C5-4C9E-8E9F-3D98BFA3D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64EA5-BABC-42E9-90F4-26B915A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4FD0-199E-4A12-A6F9-0C93AB60A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DFD2D-2AD7-4AD6-94BB-75B83D559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0054-75F2-4B0D-AA39-B79E2B1E3162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0A205-D46E-498B-8993-54867160E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8CD087-B393-40E7-9843-C7412A120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53159-D22F-43D8-9C20-F0651264C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7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A8A4A-F186-4476-B76D-1EC21E5A1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66F2-BBDE-400B-B6CA-C1D58132D71D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73622-DAD1-46BD-9167-CD5A81500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AC010-5080-4F30-90CD-2FD7FF0DE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DE953-C079-41FC-ADFB-498096587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49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3A1FE0-59D2-47E4-849B-DE7B5C74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DD3FCE-AAA6-4FFB-B609-7FDE24BC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278345-13D2-471D-BDD9-649DB1E5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696F-8700-44F9-80C2-CC1A105A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26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17BD9B8-DB89-4FF4-8BCF-E7925E409B41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99BC10-F89B-44BE-B043-69B7A64866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2BBC072-2FBE-4797-8C2E-004926ED137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6EAB264-05D1-483E-9C6D-03E6D0DB29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ED29ADF-03F3-4623-8668-E9B087DDB2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FA45EB-3DDD-4DA2-A248-0FBD2306D0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0CD0629-B703-4A1E-AD46-A65FEBD490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65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99BD550-5423-436B-8817-89AF3E85F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AD147A4-9C02-4049-925D-F10F4A25C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F2AA96C-A643-449E-ACAA-D2E7BE6F9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6A3B-E6B3-4DEB-9CD9-36A60223E5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AAFEF-F46C-43D9-9630-1417221AA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45B4-BAD3-4845-BAA5-BB9F516AC472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98B92-718F-4BFC-827F-2B0F10C2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561E1-160C-4E06-A4D8-0D10EE7D8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59FE9-73BA-474C-96DD-4F0DB8D19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9DBF6-3DAC-41D0-AD98-06545C01A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3AF3-9593-43C6-8EC0-812A34F3631C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5A8C9-9F34-4A6A-8752-6A2BB395B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DEFEB-571F-40D3-810E-55A81AC0C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DAE0D-5246-4A60-86C5-7111479A3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8A386-BF9A-4D11-B384-CDDB2F600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B926-16B7-4C1A-84DD-233CC92A0F51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9B68F-FB1A-42D9-81A2-EEC821DC9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BD528-41BA-42AF-B745-223D528D3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C5D9C-2035-4FD2-8E4D-A663EDF4C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7B0642-46EC-4338-A398-D140CD7C0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D8C1-7C73-492A-AA27-AAC3B4A079CE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EC36B2-2321-4A1D-A378-505B28F05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AB0F9E-6D53-4A30-9989-DA5BE0DDC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3081E-3A88-4250-84D7-B0CCE578D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5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D45B46-D868-4776-9A06-AB3BC42F6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65C3-6CCA-416C-9E64-C3C832DF75F4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D9155B-B829-4291-82AA-FD4C2B416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E886BE-9C01-48E7-BF7F-7ABA46FBE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57C4-B990-4BD8-AAC3-4A5E93E94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2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4E34D5-DFFA-4976-90E7-D3F865010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401E-5288-43CE-A573-75B94CB3850C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178DBD-F827-42A3-8FBB-46CF9002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588D9D-69D2-4D41-BC61-C1D17A18A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CF55B-A9F2-4386-8AA2-6D001B153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6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B0A03-9CC0-46D0-9728-67E6F0728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D302-DB47-4637-BAA4-1B1A8EF23DFD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7CF84-D326-4A93-BDDA-5CDCBCD44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E6A54-EFD4-48D2-AE13-137F394F0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1EBA1-1EA8-4227-9C3D-36D5CBECC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1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6D05E-B6D9-4870-9874-3754BFE53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5CD6-D46E-4B70-9C87-CA91F4F86C70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C2AD3-BA8C-4D14-943F-F84E7208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B53B8-8DC7-4264-A1DC-ED85C60A9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1F4A6-0A62-4D94-B008-3F2D3BB06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0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679BC4-A07D-4BEA-BA7C-7027D9971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4C41B9-8867-4C25-9A91-70C6DDD3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0E461BA1-93A2-487D-9E56-BD16D6E0E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4B570F-68E9-499D-A703-E8AB1F91E11B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A8EB3270-DF21-4DDE-A9A3-2BB1D6A14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1FCA5D28-AA2A-4715-82A4-A47B3F10D0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EE0B09-5CEC-42C6-9757-9BA3E537E9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Rectangle 14">
            <a:extLst>
              <a:ext uri="{FF2B5EF4-FFF2-40B4-BE49-F238E27FC236}">
                <a16:creationId xmlns:a16="http://schemas.microsoft.com/office/drawing/2014/main" id="{3CF23699-062E-4E83-AF6B-00F6193810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BE787B89-5032-40F2-AFE4-9F44F6150C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A746E9E3-FF46-4112-A1E8-6018287F9F6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B831E7C-5263-4A85-88CF-25EFB862CC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F096C01D-CB07-478C-BFC4-174A43C268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85C3BCA-E2AC-42A8-B3A1-B45B7BCAA96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Gray96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jpkc.hutc.zj.cn%2Fyxy%2Fjpx%2Fjpxtu%2Fhtml%2F800%2F235.html&amp;ei=4cPHVIXKKMj87AajtICIBw&amp;psig=AFQjCNEW43nBypHgUAIyczGvQONCkL5_uQ&amp;ust=142246408789115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www.slideshare.net%2Frongon28us%2Fthorax-overview&amp;ei=SG3IVLyHJYGgUPKHhNgE&amp;psig=AFQjCNHr_F3xxgi0jBZ4brssylkcxdxx7g&amp;ust=142250775003336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254BB4C-F14E-4C9E-9D45-1B7484B7AE6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3124200" cy="2286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</a:rPr>
              <a:t>Pleura &amp;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Lung</a:t>
            </a:r>
            <a:r>
              <a:rPr lang="en-US" sz="4000" b="1" dirty="0"/>
              <a:t>              </a:t>
            </a:r>
            <a:b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5" descr="Lower respiratory tract">
            <a:extLst>
              <a:ext uri="{FF2B5EF4-FFF2-40B4-BE49-F238E27FC236}">
                <a16:creationId xmlns:a16="http://schemas.microsoft.com/office/drawing/2014/main" id="{EE4FD076-F7EF-4DFB-B272-71ECF3BD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4167" r="6451" b="10417"/>
          <a:stretch>
            <a:fillRect/>
          </a:stretch>
        </p:blipFill>
        <p:spPr bwMode="auto">
          <a:xfrm>
            <a:off x="3657600" y="838200"/>
            <a:ext cx="51054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078B0101-D676-4552-BA5C-270CDAC0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3429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By 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Prof. Saeed Abuel Makarem 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&amp; 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Dr. </a:t>
            </a:r>
            <a:r>
              <a:rPr lang="en-US" b="1" dirty="0" err="1">
                <a:latin typeface="Arial" charset="0"/>
                <a:cs typeface="Arial" charset="0"/>
              </a:rPr>
              <a:t>Sanaa</a:t>
            </a:r>
            <a:r>
              <a:rPr lang="en-US" b="1" dirty="0">
                <a:latin typeface="Arial" charset="0"/>
                <a:cs typeface="Arial" charset="0"/>
              </a:rPr>
              <a:t>  Al </a:t>
            </a:r>
            <a:r>
              <a:rPr lang="en-US" b="1" dirty="0" err="1">
                <a:latin typeface="Arial" charset="0"/>
                <a:cs typeface="Arial" charset="0"/>
              </a:rPr>
              <a:t>Sharawi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70C3370-4918-4036-B13C-7B36104E6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SURFACE ANATOMY OF LUNG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715D946-4605-41E0-84FA-880E9696C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1219200"/>
            <a:ext cx="3581400" cy="5486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Apex, anterior border and posterior border </a:t>
            </a:r>
            <a:r>
              <a:rPr lang="en-US" sz="1800" dirty="0"/>
              <a:t>correspond nearly to the lines of pleura but are slightly</a:t>
            </a:r>
            <a:r>
              <a:rPr lang="en-US" sz="1800" u="sng" dirty="0"/>
              <a:t> away from the median plane.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Inferior margin : </a:t>
            </a:r>
            <a:r>
              <a:rPr lang="en-US" sz="1800" dirty="0"/>
              <a:t>as the pleura but more horizontally  and finally reaching to </a:t>
            </a:r>
            <a:r>
              <a:rPr lang="en-US" sz="1800" b="1" u="sng" dirty="0">
                <a:solidFill>
                  <a:srgbClr val="CC00FF"/>
                </a:solidFill>
              </a:rPr>
              <a:t>the 10</a:t>
            </a:r>
            <a:r>
              <a:rPr lang="en-US" sz="1800" b="1" u="sng" baseline="30000" dirty="0">
                <a:solidFill>
                  <a:srgbClr val="CC00FF"/>
                </a:solidFill>
              </a:rPr>
              <a:t>th</a:t>
            </a:r>
            <a:r>
              <a:rPr lang="en-US" sz="1800" b="1" u="sng" dirty="0">
                <a:solidFill>
                  <a:srgbClr val="CC00FF"/>
                </a:solidFill>
              </a:rPr>
              <a:t> thoracic spine.</a:t>
            </a:r>
          </a:p>
          <a:p>
            <a:pPr eaLnBrk="1" hangingPunct="1"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Oblique fissure: </a:t>
            </a:r>
          </a:p>
          <a:p>
            <a:pPr eaLnBrk="1" hangingPunct="1">
              <a:defRPr/>
            </a:pPr>
            <a:r>
              <a:rPr lang="en-US" sz="1800" dirty="0"/>
              <a:t>Represented by a line extending from</a:t>
            </a:r>
            <a:r>
              <a:rPr lang="en-US" sz="1800" u="sng" dirty="0"/>
              <a:t> 3</a:t>
            </a:r>
            <a:r>
              <a:rPr lang="en-US" sz="1800" u="sng" baseline="30000" dirty="0"/>
              <a:t>rd</a:t>
            </a:r>
            <a:r>
              <a:rPr lang="en-US" sz="1800" u="sng" dirty="0"/>
              <a:t> thoracic spine</a:t>
            </a:r>
            <a:r>
              <a:rPr lang="en-US" sz="1800" dirty="0"/>
              <a:t>, obliquely </a:t>
            </a:r>
            <a:r>
              <a:rPr lang="en-US" sz="1800" u="sng" dirty="0"/>
              <a:t>ending at 6</a:t>
            </a:r>
            <a:r>
              <a:rPr lang="en-US" sz="1800" u="sng" baseline="30000" dirty="0"/>
              <a:t>th</a:t>
            </a:r>
            <a:r>
              <a:rPr lang="en-US" sz="1800" u="sng" dirty="0"/>
              <a:t> costal cartilage.</a:t>
            </a:r>
          </a:p>
          <a:p>
            <a:pPr eaLnBrk="1" hangingPunct="1"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Transverse fissure: O</a:t>
            </a:r>
            <a:r>
              <a:rPr lang="en-US" sz="1800" b="1" dirty="0">
                <a:solidFill>
                  <a:srgbClr val="FF0000"/>
                </a:solidFill>
              </a:rPr>
              <a:t>nly in the right lung: </a:t>
            </a:r>
            <a:r>
              <a:rPr lang="en-US" sz="1800" dirty="0"/>
              <a:t>represented by a line extending </a:t>
            </a:r>
            <a:r>
              <a:rPr lang="en-US" sz="1800" u="sng" dirty="0"/>
              <a:t>from 4</a:t>
            </a:r>
            <a:r>
              <a:rPr lang="en-US" sz="1800" u="sng" baseline="30000" dirty="0"/>
              <a:t>th</a:t>
            </a:r>
            <a:r>
              <a:rPr lang="en-US" sz="1800" u="sng" dirty="0"/>
              <a:t> right costal cartilage </a:t>
            </a:r>
            <a:r>
              <a:rPr lang="en-US" sz="1800" dirty="0"/>
              <a:t>to  meet </a:t>
            </a:r>
            <a:r>
              <a:rPr lang="en-US" sz="1800" u="sng" dirty="0"/>
              <a:t>the oblique fissure.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14340" name="Picture 5" descr="Gray965.png">
            <a:hlinkClick r:id="rId2"/>
            <a:extLst>
              <a:ext uri="{FF2B5EF4-FFF2-40B4-BE49-F238E27FC236}">
                <a16:creationId xmlns:a16="http://schemas.microsoft.com/office/drawing/2014/main" id="{8744B719-0669-4132-8BE6-4E030E2F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953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ad\Student Gray\3. Thorax\F66122-003-f104b.jpg">
            <a:extLst>
              <a:ext uri="{FF2B5EF4-FFF2-40B4-BE49-F238E27FC236}">
                <a16:creationId xmlns:a16="http://schemas.microsoft.com/office/drawing/2014/main" id="{F6A75108-0D9F-4637-8155-2FB94DAC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438" b="20000"/>
          <a:stretch>
            <a:fillRect/>
          </a:stretch>
        </p:blipFill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1654BF-CFEF-4244-92E8-848E554CCA8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152400"/>
            <a:ext cx="41910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Pleural Effusion </a:t>
            </a:r>
            <a:endParaRPr lang="en-US" sz="3600" b="1" i="1" u="sng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CC047C7-2B43-4955-ACD9-16F05201D734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800600" y="762000"/>
            <a:ext cx="4191000" cy="5715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CC00FF"/>
                </a:solidFill>
              </a:rPr>
              <a:t>It is</a:t>
            </a:r>
            <a:r>
              <a:rPr lang="en-US" sz="2400" dirty="0">
                <a:solidFill>
                  <a:schemeClr val="hlink"/>
                </a:solidFill>
              </a:rPr>
              <a:t> an </a:t>
            </a:r>
            <a:r>
              <a:rPr lang="en-US" sz="2400" u="sng" dirty="0"/>
              <a:t>abnormal accumulation of</a:t>
            </a:r>
            <a:r>
              <a:rPr lang="en-US" sz="2400" dirty="0"/>
              <a:t> </a:t>
            </a:r>
            <a:r>
              <a:rPr lang="en-US" sz="2400" u="sng" dirty="0"/>
              <a:t>pleural fluid about 300 ml,</a:t>
            </a:r>
            <a:r>
              <a:rPr lang="en-US" sz="2400" dirty="0"/>
              <a:t> in the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Costodiaphragmatic pleural  </a:t>
            </a:r>
            <a:r>
              <a:rPr lang="en-US" sz="2400" i="1" dirty="0"/>
              <a:t>recess</a:t>
            </a:r>
            <a:r>
              <a:rPr lang="en-US" sz="2400" dirty="0">
                <a:solidFill>
                  <a:srgbClr val="CC00FF"/>
                </a:solidFill>
              </a:rPr>
              <a:t> , (normally 5-10 ml fluid)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Causes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inflammation, TB, congestive heart disease and malignancy.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CC00FF"/>
                </a:solidFill>
              </a:rPr>
              <a:t>The lung is </a:t>
            </a:r>
            <a:r>
              <a:rPr lang="en-US" sz="2400" u="sng" dirty="0">
                <a:solidFill>
                  <a:srgbClr val="CC00FF"/>
                </a:solidFill>
              </a:rPr>
              <a:t>compressed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 &amp; the bronchi are narrowed.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Auscultation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would reveal only </a:t>
            </a:r>
            <a:r>
              <a:rPr lang="en-US" sz="2400" u="sng" dirty="0"/>
              <a:t>faint &amp; decreased breathing sounds</a:t>
            </a:r>
            <a:r>
              <a:rPr lang="en-US" sz="2400" dirty="0"/>
              <a:t> over compressed or collapsed lung lobe.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Dullness </a:t>
            </a:r>
            <a:r>
              <a:rPr lang="en-US" sz="2400" b="1" u="sng" dirty="0">
                <a:solidFill>
                  <a:srgbClr val="FF0000"/>
                </a:solidFill>
              </a:rPr>
              <a:t>on percussion </a:t>
            </a:r>
            <a:r>
              <a:rPr lang="en-US" sz="2400" dirty="0"/>
              <a:t>over the effusion.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SA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7" descr="599_Pleural_Effusion">
            <a:extLst>
              <a:ext uri="{FF2B5EF4-FFF2-40B4-BE49-F238E27FC236}">
                <a16:creationId xmlns:a16="http://schemas.microsoft.com/office/drawing/2014/main" id="{D188ADB0-C9D9-4770-849E-B245F654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5538"/>
            <a:ext cx="4572000" cy="537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C560C52-C732-4BF4-B656-8E7CE7C071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244475"/>
            <a:ext cx="2286000" cy="822325"/>
          </a:xfrm>
          <a:solidFill>
            <a:srgbClr val="1FF953"/>
          </a:solidFill>
          <a:ln w="28575"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Lungs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3A4B39DF-75C2-4268-8CB1-B6991A7715D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50" y="1295400"/>
            <a:ext cx="3371850" cy="5276850"/>
          </a:xfr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3333FF"/>
                </a:solidFill>
              </a:rPr>
              <a:t>Located</a:t>
            </a:r>
            <a:r>
              <a:rPr lang="en-US" sz="2400" dirty="0"/>
              <a:t> in the </a:t>
            </a:r>
            <a:r>
              <a:rPr lang="en-US" sz="2400" b="1" dirty="0"/>
              <a:t>thoracic cavity</a:t>
            </a:r>
            <a:r>
              <a:rPr lang="en-US" sz="2400" dirty="0"/>
              <a:t>, one </a:t>
            </a:r>
            <a:r>
              <a:rPr lang="en-US" sz="2400" b="1" dirty="0">
                <a:solidFill>
                  <a:srgbClr val="3333FF"/>
                </a:solidFill>
              </a:rPr>
              <a:t>on each side </a:t>
            </a:r>
            <a:r>
              <a:rPr lang="en-US" sz="2400" dirty="0"/>
              <a:t>of the </a:t>
            </a:r>
            <a:r>
              <a:rPr lang="en-US" sz="2400" b="1" dirty="0"/>
              <a:t>mediastinum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Each lung is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shape.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visceral pleura.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Suspended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in its own pleural cavity.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mediastinum only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its root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6388" name="Picture 4" descr="C3FF4">
            <a:extLst>
              <a:ext uri="{FF2B5EF4-FFF2-40B4-BE49-F238E27FC236}">
                <a16:creationId xmlns:a16="http://schemas.microsoft.com/office/drawing/2014/main" id="{5E95C397-4A1B-4155-8580-3C144A6C773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3864" r="2571"/>
          <a:stretch>
            <a:fillRect/>
          </a:stretch>
        </p:blipFill>
        <p:spPr>
          <a:xfrm>
            <a:off x="4357688" y="2071688"/>
            <a:ext cx="4495800" cy="2193925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 descr="E:\dad\Student Gray\3. Thorax\F66122-003-f043a.jpg">
            <a:extLst>
              <a:ext uri="{FF2B5EF4-FFF2-40B4-BE49-F238E27FC236}">
                <a16:creationId xmlns:a16="http://schemas.microsoft.com/office/drawing/2014/main" id="{73BB4C17-AA64-4D80-9E41-CCE78B38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 b="10635"/>
          <a:stretch>
            <a:fillRect/>
          </a:stretch>
        </p:blipFill>
        <p:spPr bwMode="auto">
          <a:xfrm>
            <a:off x="3581400" y="990600"/>
            <a:ext cx="5419725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6D0C377-85FC-49F4-A504-A9F8069EFC5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00800" y="304800"/>
            <a:ext cx="2438400" cy="762000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LUNGS</a:t>
            </a:r>
            <a:endParaRPr lang="ar-SA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D00BD9E0-08A2-45A6-B853-050A591ED44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72200" y="1447800"/>
            <a:ext cx="28194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lung has:</a:t>
            </a:r>
            <a:r>
              <a:rPr 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 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base: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 the top and bottom of the lung, respectively.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Costal surface: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surrounded by the ribs from front &amp; back).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Medial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surface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Where 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vessels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lymphatic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vessels enter the lung at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hilum.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also related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the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forming the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b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5" descr="lobesofleftlung">
            <a:extLst>
              <a:ext uri="{FF2B5EF4-FFF2-40B4-BE49-F238E27FC236}">
                <a16:creationId xmlns:a16="http://schemas.microsoft.com/office/drawing/2014/main" id="{D8E24471-51AA-483A-B7C2-9E35FDCC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048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lobesofrightlung">
            <a:extLst>
              <a:ext uri="{FF2B5EF4-FFF2-40B4-BE49-F238E27FC236}">
                <a16:creationId xmlns:a16="http://schemas.microsoft.com/office/drawing/2014/main" id="{68592E99-BFE2-4B18-8BF1-FD6EC220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743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4" descr="FE2FD7AB">
            <a:extLst>
              <a:ext uri="{FF2B5EF4-FFF2-40B4-BE49-F238E27FC236}">
                <a16:creationId xmlns:a16="http://schemas.microsoft.com/office/drawing/2014/main" id="{D714F2AD-B591-4A64-B05C-BB9D6343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1" t="46684" r="16667" b="14272"/>
          <a:stretch>
            <a:fillRect/>
          </a:stretch>
        </p:blipFill>
        <p:spPr bwMode="auto">
          <a:xfrm>
            <a:off x="3581400" y="4572000"/>
            <a:ext cx="2133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B6D74AD-15D8-4019-9A37-C10AFCBF492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43600" y="274638"/>
            <a:ext cx="2286000" cy="717550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LUNGS</a:t>
            </a:r>
            <a:endParaRPr lang="en-US" sz="36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57FEF7F-1551-4211-B0C0-2205F0D6E24A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486400" y="1295400"/>
            <a:ext cx="3429000" cy="52578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Apex: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Projects into  the 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root of the neck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(1/2 an inch  above medial 1/3 of clavicle).                                                 </a:t>
            </a:r>
            <a:r>
              <a:rPr lang="en-US" sz="22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 is covered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by cervical pleura.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It is grooved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anteriorly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by 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subclavian artery.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Base: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inferior  or diaphragmatic surface)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concave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rests  on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diaphragm.</a:t>
            </a:r>
            <a:endParaRPr lang="en-US" sz="2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5" descr="lobesofrightlung">
            <a:extLst>
              <a:ext uri="{FF2B5EF4-FFF2-40B4-BE49-F238E27FC236}">
                <a16:creationId xmlns:a16="http://schemas.microsoft.com/office/drawing/2014/main" id="{A0D5700D-B29D-4234-BEE1-6F2E741A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32004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lobesofleftlung">
            <a:extLst>
              <a:ext uri="{FF2B5EF4-FFF2-40B4-BE49-F238E27FC236}">
                <a16:creationId xmlns:a16="http://schemas.microsoft.com/office/drawing/2014/main" id="{55782EC9-C2B2-47B2-ABE0-D5304BF5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74320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4" descr="FE2FD7AB">
            <a:extLst>
              <a:ext uri="{FF2B5EF4-FFF2-40B4-BE49-F238E27FC236}">
                <a16:creationId xmlns:a16="http://schemas.microsoft.com/office/drawing/2014/main" id="{96A57CB1-457C-42EC-A4B9-0FA9A9F1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1" t="46684" r="16667" b="14272"/>
          <a:stretch>
            <a:fillRect/>
          </a:stretch>
        </p:blipFill>
        <p:spPr bwMode="auto">
          <a:xfrm>
            <a:off x="3048000" y="4114800"/>
            <a:ext cx="2133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F8979AE-F76D-4017-9D51-813ABBB4C9C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3820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Borders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Anterior &amp; Posterior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21160ED-AFBB-4ADE-80DD-C9AB43D0C12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943600" y="1295400"/>
            <a:ext cx="3200400" cy="5334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i="1" u="sng">
                <a:solidFill>
                  <a:srgbClr val="FF0000"/>
                </a:solidFill>
              </a:rPr>
              <a:t>Anterior border 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Is  </a:t>
            </a:r>
            <a:r>
              <a:rPr lang="en-US" altLang="en-US" sz="2400" b="1" u="sng"/>
              <a:t>sharp, thin</a:t>
            </a:r>
            <a:r>
              <a:rPr lang="en-US" altLang="en-US" sz="2400" b="1"/>
              <a:t> and overlaps the heart.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Anterior border of </a:t>
            </a:r>
            <a:r>
              <a:rPr lang="en-US" altLang="en-US" sz="2400" b="1" u="sng">
                <a:solidFill>
                  <a:srgbClr val="CC00FF"/>
                </a:solidFill>
              </a:rPr>
              <a:t>left</a:t>
            </a:r>
            <a:r>
              <a:rPr lang="en-US" altLang="en-US" sz="2400" b="1">
                <a:solidFill>
                  <a:srgbClr val="CC00FF"/>
                </a:solidFill>
              </a:rPr>
              <a:t> </a:t>
            </a:r>
            <a:r>
              <a:rPr lang="en-US" altLang="en-US" sz="2400" b="1" u="sng">
                <a:solidFill>
                  <a:srgbClr val="CC00FF"/>
                </a:solidFill>
              </a:rPr>
              <a:t>lung</a:t>
            </a:r>
            <a:r>
              <a:rPr lang="en-US" altLang="en-US" sz="2400" b="1"/>
              <a:t> presents a </a:t>
            </a:r>
            <a:r>
              <a:rPr lang="en-US" altLang="en-US" sz="2400" b="1" u="sng">
                <a:solidFill>
                  <a:srgbClr val="009900"/>
                </a:solidFill>
              </a:rPr>
              <a:t>cardiac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 u="sng">
                <a:solidFill>
                  <a:srgbClr val="009900"/>
                </a:solidFill>
              </a:rPr>
              <a:t>notch</a:t>
            </a:r>
            <a:r>
              <a:rPr lang="en-US" altLang="en-US" sz="2400" b="1">
                <a:solidFill>
                  <a:srgbClr val="009900"/>
                </a:solidFill>
              </a:rPr>
              <a:t> </a:t>
            </a:r>
            <a:r>
              <a:rPr lang="en-US" altLang="en-US" sz="2400" b="1"/>
              <a:t> at its lower end, has a thin </a:t>
            </a:r>
            <a:r>
              <a:rPr lang="en-US" altLang="en-US" sz="2400" b="1">
                <a:solidFill>
                  <a:srgbClr val="00B050"/>
                </a:solidFill>
              </a:rPr>
              <a:t>projection</a:t>
            </a:r>
            <a:r>
              <a:rPr lang="en-US" altLang="en-US" sz="2400" b="1"/>
              <a:t> called the </a:t>
            </a:r>
            <a:r>
              <a:rPr lang="en-US" altLang="en-US" sz="2400" b="1">
                <a:solidFill>
                  <a:srgbClr val="009900"/>
                </a:solidFill>
              </a:rPr>
              <a:t>lingula </a:t>
            </a:r>
            <a:r>
              <a:rPr lang="en-US" altLang="en-US" sz="2400" b="1"/>
              <a:t>below the cardiac notch.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u="sng">
                <a:solidFill>
                  <a:srgbClr val="FF0000"/>
                </a:solidFill>
              </a:rPr>
              <a:t>Posterior border </a:t>
            </a:r>
            <a:r>
              <a:rPr lang="en-US" altLang="en-US" sz="2400" b="1" i="1">
                <a:solidFill>
                  <a:srgbClr val="FF0000"/>
                </a:solidFill>
              </a:rPr>
              <a:t>:</a:t>
            </a:r>
            <a:r>
              <a:rPr lang="en-US" altLang="en-US" sz="2400" b="1"/>
              <a:t> is </a:t>
            </a:r>
            <a:r>
              <a:rPr lang="en-US" altLang="en-US" sz="2400" b="1" u="sng"/>
              <a:t>rounded</a:t>
            </a:r>
            <a:r>
              <a:rPr lang="en-US" altLang="en-US" sz="2400" b="1"/>
              <a:t>, </a:t>
            </a:r>
            <a:r>
              <a:rPr lang="en-US" altLang="en-US" sz="2400" b="1" u="sng"/>
              <a:t>thick </a:t>
            </a:r>
            <a:r>
              <a:rPr lang="en-US" altLang="en-US" sz="2400" b="1"/>
              <a:t>and lies beside the vertebral column.</a:t>
            </a:r>
          </a:p>
        </p:txBody>
      </p:sp>
      <p:pic>
        <p:nvPicPr>
          <p:cNvPr id="19460" name="Picture 5" descr="lobesofleftlung">
            <a:extLst>
              <a:ext uri="{FF2B5EF4-FFF2-40B4-BE49-F238E27FC236}">
                <a16:creationId xmlns:a16="http://schemas.microsoft.com/office/drawing/2014/main" id="{0315830E-4E77-4C86-BB87-40CAC82F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895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lobesofrightlung">
            <a:extLst>
              <a:ext uri="{FF2B5EF4-FFF2-40B4-BE49-F238E27FC236}">
                <a16:creationId xmlns:a16="http://schemas.microsoft.com/office/drawing/2014/main" id="{78A59546-4450-465C-B03D-AD4598FF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743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5E2F5AA1-0705-475C-96EF-1AD9F81E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93CD66-204D-49E0-9E1A-E85B3F61C8E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228600"/>
            <a:ext cx="8458200" cy="609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Surfaces: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Costal &amp; Mediastinal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6FAB965-B20C-4D39-B5C2-4CEB59FD03B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181600" y="990600"/>
            <a:ext cx="3810000" cy="58674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Costal surface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Convex.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Covered by </a:t>
            </a:r>
            <a:r>
              <a:rPr lang="en-US" sz="2000" u="sng" dirty="0"/>
              <a:t>costal pleura</a:t>
            </a:r>
            <a:r>
              <a:rPr lang="en-US" sz="2000" dirty="0"/>
              <a:t> which </a:t>
            </a:r>
            <a:r>
              <a:rPr lang="en-US" sz="2000" u="sng" dirty="0"/>
              <a:t>separates lung from:</a:t>
            </a:r>
            <a:r>
              <a:rPr lang="en-US" sz="2000" dirty="0"/>
              <a:t> ribs, costal cartilages &amp; intercostal muscles.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Medial surface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It is divided into 2 parts: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CC00FF"/>
                </a:solidFill>
              </a:rPr>
              <a:t>Anterior (mediastinal) part</a:t>
            </a:r>
            <a:r>
              <a:rPr lang="en-US" sz="2000" b="1" dirty="0">
                <a:solidFill>
                  <a:srgbClr val="CC00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Contains </a:t>
            </a:r>
            <a:r>
              <a:rPr lang="en-US" sz="2000" dirty="0">
                <a:solidFill>
                  <a:srgbClr val="009900"/>
                </a:solidFill>
              </a:rPr>
              <a:t>a </a:t>
            </a:r>
            <a:r>
              <a:rPr lang="en-US" sz="2000" u="sng" dirty="0">
                <a:solidFill>
                  <a:srgbClr val="009900"/>
                </a:solidFill>
              </a:rPr>
              <a:t>hilum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the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/>
              <a:t>middle (it is </a:t>
            </a:r>
            <a:r>
              <a:rPr lang="en-US" sz="2000" dirty="0">
                <a:solidFill>
                  <a:srgbClr val="009900"/>
                </a:solidFill>
              </a:rPr>
              <a:t>a depression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which </a:t>
            </a:r>
            <a:r>
              <a:rPr lang="en-US" sz="2000" u="sng" dirty="0"/>
              <a:t>bronchi</a:t>
            </a:r>
            <a:r>
              <a:rPr lang="en-US" sz="2000" dirty="0"/>
              <a:t>, </a:t>
            </a:r>
            <a:r>
              <a:rPr lang="en-US" sz="2000" u="sng" dirty="0"/>
              <a:t>vessels</a:t>
            </a:r>
            <a:r>
              <a:rPr lang="en-US" sz="2000" dirty="0"/>
              <a:t>, &amp; </a:t>
            </a:r>
            <a:r>
              <a:rPr lang="en-US" sz="2000" u="sng" dirty="0"/>
              <a:t>nerves</a:t>
            </a:r>
            <a:r>
              <a:rPr lang="en-US" sz="2000" dirty="0"/>
              <a:t> forming  the root of lung).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CC00FF"/>
                </a:solidFill>
              </a:rPr>
              <a:t>Posterior (vertebral) part</a:t>
            </a:r>
            <a:r>
              <a:rPr lang="en-US" sz="2000" b="1" dirty="0">
                <a:solidFill>
                  <a:srgbClr val="CC00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/>
              <a:t>It is related to: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Bodies of thoracic vertebrae,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Intervertebral discs,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Posterior intercostal vessels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Sympathetic trunk.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S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4" name="Picture 4" descr="FE2FD7AB">
            <a:extLst>
              <a:ext uri="{FF2B5EF4-FFF2-40B4-BE49-F238E27FC236}">
                <a16:creationId xmlns:a16="http://schemas.microsoft.com/office/drawing/2014/main" id="{8172BE07-AB74-44CF-A2C4-9FA284EF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45853" r="16667" b="7626"/>
          <a:stretch>
            <a:fillRect/>
          </a:stretch>
        </p:blipFill>
        <p:spPr bwMode="auto">
          <a:xfrm>
            <a:off x="228600" y="1295400"/>
            <a:ext cx="4876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F3E047D8-48FE-4C9E-AAC2-F21E7F4D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49530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Arial" charset="0"/>
                <a:cs typeface="Arial" charset="0"/>
              </a:rPr>
              <a:t>Lateral &amp; medial surfaces of  right lung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23F7E11-37AA-4449-96EE-2B22D8BAA46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29400" y="274638"/>
            <a:ext cx="2209800" cy="17065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LUNG ROOT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0F19A54-4A22-46B5-926F-D12F3D0E4DD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48400" y="2438400"/>
            <a:ext cx="2667000" cy="32004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bronchi: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Lie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posterior.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artery: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superior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veins: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inferior and anterior.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5" descr="rootofrightlung">
            <a:extLst>
              <a:ext uri="{FF2B5EF4-FFF2-40B4-BE49-F238E27FC236}">
                <a16:creationId xmlns:a16="http://schemas.microsoft.com/office/drawing/2014/main" id="{D2E7066D-ACF2-4669-A8A9-1967A2ED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3613"/>
          <a:stretch>
            <a:fillRect/>
          </a:stretch>
        </p:blipFill>
        <p:spPr bwMode="auto">
          <a:xfrm>
            <a:off x="381000" y="228600"/>
            <a:ext cx="57912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FB298A3C-96BE-4F56-80DA-CA22CA51B43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29400" y="274638"/>
            <a:ext cx="2057400" cy="1630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LUNG ROOT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1B904AA0-ED64-44C9-B2E6-BD7D954460F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0" y="2362200"/>
            <a:ext cx="2438400" cy="38100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bronchus: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Lies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posterior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artery: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superior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veins: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inferior and anterior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5" descr="rootofleftlung">
            <a:extLst>
              <a:ext uri="{FF2B5EF4-FFF2-40B4-BE49-F238E27FC236}">
                <a16:creationId xmlns:a16="http://schemas.microsoft.com/office/drawing/2014/main" id="{D0D1669D-4262-432C-9025-6E7AF2DC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715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20422E5-17B9-4247-99B0-CDB7CF7CE09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24600" y="274638"/>
            <a:ext cx="2438400" cy="1477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lung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2DCFB37-9FCC-4289-921C-E95A6037838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324600" y="1828800"/>
            <a:ext cx="2590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/>
              <a:t>Larger &amp; shorter </a:t>
            </a:r>
            <a:r>
              <a:rPr lang="en-US" sz="2400" b="1" dirty="0"/>
              <a:t>than left lung.</a:t>
            </a:r>
          </a:p>
          <a:p>
            <a:pPr eaLnBrk="1" hangingPunct="1">
              <a:defRPr/>
            </a:pPr>
            <a:r>
              <a:rPr lang="en-US" sz="2400" b="1" dirty="0"/>
              <a:t>Divided by                 </a:t>
            </a:r>
            <a:r>
              <a:rPr lang="en-US" sz="2400" b="1" u="sng" dirty="0">
                <a:solidFill>
                  <a:srgbClr val="CC00FF"/>
                </a:solidFill>
              </a:rPr>
              <a:t>2 fissures</a:t>
            </a:r>
            <a:r>
              <a:rPr lang="en-US" sz="2400" b="1" dirty="0"/>
              <a:t> (</a:t>
            </a:r>
            <a:r>
              <a:rPr lang="en-US" sz="2400" b="1" u="sng" dirty="0"/>
              <a:t>oblique &amp; </a:t>
            </a:r>
            <a:r>
              <a:rPr lang="en-US" sz="2400" b="1" u="sng" dirty="0" err="1"/>
              <a:t>horisontal</a:t>
            </a:r>
            <a:r>
              <a:rPr lang="en-US" sz="2400" b="1" dirty="0"/>
              <a:t>) into </a:t>
            </a:r>
            <a:r>
              <a:rPr lang="en-US" sz="2400" b="1" u="sng" dirty="0">
                <a:solidFill>
                  <a:srgbClr val="CC00FF"/>
                </a:solidFill>
              </a:rPr>
              <a:t>3 lobes</a:t>
            </a:r>
            <a:r>
              <a:rPr lang="en-US" sz="2400" b="1" dirty="0"/>
              <a:t> (upper, middle and lower lobes).</a:t>
            </a:r>
          </a:p>
          <a:p>
            <a:pPr eaLnBrk="1" hangingPunct="1">
              <a:defRPr/>
            </a:pPr>
            <a:endParaRPr lang="ar-S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4" descr="FE2FD7AB">
            <a:extLst>
              <a:ext uri="{FF2B5EF4-FFF2-40B4-BE49-F238E27FC236}">
                <a16:creationId xmlns:a16="http://schemas.microsoft.com/office/drawing/2014/main" id="{9FF5AAB3-4302-40EC-B472-A6F3C47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45853" r="16667" b="7626"/>
          <a:stretch>
            <a:fillRect/>
          </a:stretch>
        </p:blipFill>
        <p:spPr bwMode="auto">
          <a:xfrm>
            <a:off x="228600" y="304800"/>
            <a:ext cx="59436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3782D14-3663-4C88-B2FA-97A19140BC4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274638"/>
            <a:ext cx="7772400" cy="792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Objectives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A8436F2-7D35-4C14-BC8D-D3301F924A64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1219200"/>
            <a:ext cx="8458200" cy="5334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By the end of the lecture, the student should be able to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7030A0"/>
                </a:solidFill>
              </a:rPr>
              <a:t>Describe the  anatomy of the </a:t>
            </a:r>
            <a:r>
              <a:rPr lang="en-US" sz="2400" b="1" u="sng" dirty="0">
                <a:solidFill>
                  <a:srgbClr val="7030A0"/>
                </a:solidFill>
              </a:rPr>
              <a:t>pleura: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  </a:t>
            </a:r>
            <a:r>
              <a:rPr lang="en-US" sz="2400" b="1" u="sng" dirty="0">
                <a:solidFill>
                  <a:srgbClr val="7030A0"/>
                </a:solidFill>
              </a:rPr>
              <a:t>subdivisions</a:t>
            </a:r>
            <a:r>
              <a:rPr lang="en-US" sz="2400" b="1" dirty="0">
                <a:solidFill>
                  <a:srgbClr val="7030A0"/>
                </a:solidFill>
              </a:rPr>
              <a:t> into parietal &amp; visceral pleurae, </a:t>
            </a:r>
            <a:r>
              <a:rPr lang="en-US" sz="2400" b="1" u="sng" dirty="0">
                <a:solidFill>
                  <a:srgbClr val="7030A0"/>
                </a:solidFill>
              </a:rPr>
              <a:t>nerve supply</a:t>
            </a:r>
            <a:r>
              <a:rPr lang="en-US" sz="2400" b="1" dirty="0">
                <a:solidFill>
                  <a:srgbClr val="7030A0"/>
                </a:solidFill>
              </a:rPr>
              <a:t> of each of them.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List the </a:t>
            </a:r>
            <a:r>
              <a:rPr lang="en-US" sz="2400" b="1" u="sng" dirty="0">
                <a:solidFill>
                  <a:srgbClr val="CC00FF"/>
                </a:solidFill>
              </a:rPr>
              <a:t>parts of parietal pleura </a:t>
            </a:r>
            <a:r>
              <a:rPr lang="en-US" sz="2400" b="1" dirty="0">
                <a:solidFill>
                  <a:srgbClr val="CC00FF"/>
                </a:solidFill>
              </a:rPr>
              <a:t>and its </a:t>
            </a:r>
            <a:r>
              <a:rPr lang="en-US" sz="2400" b="1" u="sng" dirty="0">
                <a:solidFill>
                  <a:srgbClr val="CC00FF"/>
                </a:solidFill>
              </a:rPr>
              <a:t>recesses.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Describe the </a:t>
            </a:r>
            <a:r>
              <a:rPr lang="en-US" sz="2400" b="1" u="sng" dirty="0">
                <a:solidFill>
                  <a:srgbClr val="CC00FF"/>
                </a:solidFill>
              </a:rPr>
              <a:t>surface anatomy </a:t>
            </a:r>
            <a:r>
              <a:rPr lang="en-US" sz="2400" b="1" dirty="0">
                <a:solidFill>
                  <a:srgbClr val="CC00FF"/>
                </a:solidFill>
              </a:rPr>
              <a:t>of both pleurae and lungs.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70C0"/>
                </a:solidFill>
              </a:rPr>
              <a:t>Describe the </a:t>
            </a:r>
            <a:r>
              <a:rPr lang="en-US" sz="2400" b="1" u="sng" dirty="0">
                <a:solidFill>
                  <a:srgbClr val="0070C0"/>
                </a:solidFill>
              </a:rPr>
              <a:t>anatomy of lungs </a:t>
            </a:r>
            <a:r>
              <a:rPr lang="en-US" sz="2400" b="1" dirty="0">
                <a:solidFill>
                  <a:srgbClr val="0070C0"/>
                </a:solidFill>
              </a:rPr>
              <a:t>: shape, relations, nerve supply &amp; blood supply.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Describe the </a:t>
            </a:r>
            <a:r>
              <a:rPr lang="en-US" sz="2400" b="1" u="sng" dirty="0">
                <a:solidFill>
                  <a:srgbClr val="CC00FF"/>
                </a:solidFill>
              </a:rPr>
              <a:t>difference between right &amp; left lungs.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Describe the formation of </a:t>
            </a:r>
            <a:r>
              <a:rPr lang="en-US" sz="2400" b="1" u="sng" dirty="0"/>
              <a:t>bronchopulmonary segments</a:t>
            </a:r>
            <a:r>
              <a:rPr lang="en-US" sz="2400" b="1" dirty="0"/>
              <a:t> and the </a:t>
            </a:r>
            <a:r>
              <a:rPr lang="en-US" sz="2400" b="1" u="sng" dirty="0"/>
              <a:t>main characteristics</a:t>
            </a:r>
            <a:r>
              <a:rPr lang="en-US" sz="2400" b="1" dirty="0"/>
              <a:t> of each segment in the lung.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26EBF9-7FD4-439D-BFD8-6747433D6B4B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0" y="381000"/>
            <a:ext cx="2746375" cy="129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9FB32CD-B54F-403F-B736-E86EF4057CF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19800" y="1828800"/>
            <a:ext cx="28956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Divided by </a:t>
            </a:r>
            <a:r>
              <a:rPr lang="en-US" sz="2400" b="1" dirty="0">
                <a:solidFill>
                  <a:srgbClr val="CC00FF"/>
                </a:solidFill>
              </a:rPr>
              <a:t>one oblique fissure</a:t>
            </a:r>
            <a:r>
              <a:rPr lang="en-US" sz="2400" b="1" dirty="0"/>
              <a:t> into -</a:t>
            </a:r>
            <a:r>
              <a:rPr lang="en-US" sz="2400" b="1" dirty="0">
                <a:solidFill>
                  <a:srgbClr val="CC00FF"/>
                </a:solidFill>
              </a:rPr>
              <a:t>2 lobes</a:t>
            </a:r>
            <a:r>
              <a:rPr lang="en-US" sz="2400" b="1" dirty="0"/>
              <a:t>, Upper and lower.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There is </a:t>
            </a:r>
            <a:r>
              <a:rPr lang="en-US" sz="2400" b="1" u="sng" dirty="0"/>
              <a:t>No </a:t>
            </a:r>
            <a:r>
              <a:rPr lang="en-US" sz="2400" b="1" dirty="0"/>
              <a:t>horizontal fissure.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It has </a:t>
            </a:r>
            <a:r>
              <a:rPr lang="en-US" sz="2400" b="1" dirty="0">
                <a:solidFill>
                  <a:srgbClr val="CC00FF"/>
                </a:solidFill>
              </a:rPr>
              <a:t>a cardiac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C00FF"/>
                </a:solidFill>
              </a:rPr>
              <a:t>notch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/>
              <a:t>at </a:t>
            </a:r>
            <a:r>
              <a:rPr lang="en-US" sz="2400" b="1" u="sng" dirty="0"/>
              <a:t>lower part</a:t>
            </a:r>
            <a:r>
              <a:rPr lang="en-US" sz="2400" b="1" dirty="0"/>
              <a:t> of its </a:t>
            </a:r>
            <a:r>
              <a:rPr lang="en-US" sz="2400" b="1" u="sng" dirty="0"/>
              <a:t>anterior border.</a:t>
            </a:r>
          </a:p>
          <a:p>
            <a:pPr eaLnBrk="1" hangingPunct="1">
              <a:lnSpc>
                <a:spcPct val="90000"/>
              </a:lnSpc>
              <a:defRPr/>
            </a:pPr>
            <a:endParaRPr lang="ar-S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0" name="Picture 4" descr="899839F1">
            <a:extLst>
              <a:ext uri="{FF2B5EF4-FFF2-40B4-BE49-F238E27FC236}">
                <a16:creationId xmlns:a16="http://schemas.microsoft.com/office/drawing/2014/main" id="{33BA1644-F456-4C09-8945-A0B9B1F5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t="27856" r="5882" b="30716"/>
          <a:stretch>
            <a:fillRect/>
          </a:stretch>
        </p:blipFill>
        <p:spPr bwMode="auto">
          <a:xfrm>
            <a:off x="304800" y="228600"/>
            <a:ext cx="55626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6A36A57-B8FB-408D-88C5-258341C0D05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Mediastinal surface of right lung </a:t>
            </a:r>
            <a:endParaRPr lang="ar-SA" sz="3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3970648F-1BFC-4E4F-99A3-DD9CCC4D071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143000"/>
            <a:ext cx="3200400" cy="5334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C00FF"/>
                </a:solidFill>
              </a:rPr>
              <a:t>On the mediastinal surface of the right lung,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u="sng" dirty="0"/>
              <a:t>you find these structures</a:t>
            </a:r>
            <a:r>
              <a:rPr lang="en-US" sz="2000" dirty="0"/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Azygos vein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its arch </a:t>
            </a:r>
            <a:r>
              <a:rPr lang="en-US" sz="2000" dirty="0"/>
              <a:t>(posterior and over the root of the lung).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Vagus nerve </a:t>
            </a:r>
            <a:r>
              <a:rPr lang="en-US" sz="2000" dirty="0"/>
              <a:t>posterior to the root of the lung.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Esophagus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posterior to the root.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Phrenic nerve </a:t>
            </a:r>
            <a:r>
              <a:rPr lang="en-US" sz="2000" dirty="0"/>
              <a:t>anterior to the root of the lung.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Cardiac impression:</a:t>
            </a:r>
            <a:r>
              <a:rPr lang="en-US" sz="2000" dirty="0"/>
              <a:t> related to </a:t>
            </a:r>
            <a:r>
              <a:rPr lang="en-US" sz="2000" b="1" dirty="0"/>
              <a:t>right atrium.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C00FF"/>
                </a:solidFill>
              </a:rPr>
              <a:t>Below hilum and in front of pulmonary ligament :</a:t>
            </a:r>
            <a:r>
              <a:rPr lang="en-US" sz="2000" b="1" dirty="0"/>
              <a:t> groove for </a:t>
            </a:r>
            <a:r>
              <a:rPr lang="en-US" sz="2000" b="1" u="sng" dirty="0"/>
              <a:t>I.V.C.</a:t>
            </a:r>
          </a:p>
        </p:txBody>
      </p:sp>
      <p:pic>
        <p:nvPicPr>
          <p:cNvPr id="25604" name="Picture 5" descr="relationshipsofrightrootoflung">
            <a:extLst>
              <a:ext uri="{FF2B5EF4-FFF2-40B4-BE49-F238E27FC236}">
                <a16:creationId xmlns:a16="http://schemas.microsoft.com/office/drawing/2014/main" id="{5E7280C5-5BB6-43B8-927A-12519CBD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257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6">
            <a:extLst>
              <a:ext uri="{FF2B5EF4-FFF2-40B4-BE49-F238E27FC236}">
                <a16:creationId xmlns:a16="http://schemas.microsoft.com/office/drawing/2014/main" id="{B461236E-C238-4BDD-83B2-96DC6E602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</a:t>
            </a:r>
            <a:r>
              <a:rPr lang="en-US" altLang="en-US" sz="2400" b="1"/>
              <a:t>Cardiac impression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0366331-C059-4FAC-8FD4-224B3A6B0E7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2875" y="1643063"/>
            <a:ext cx="1643063" cy="1571625"/>
          </a:xfrm>
          <a:solidFill>
            <a:srgbClr val="1FF95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2400"/>
              <a:t>Mediastinal surface of the right lung</a:t>
            </a:r>
          </a:p>
        </p:txBody>
      </p:sp>
      <p:pic>
        <p:nvPicPr>
          <p:cNvPr id="26627" name="Picture 7" descr="Copy of Picture2">
            <a:extLst>
              <a:ext uri="{FF2B5EF4-FFF2-40B4-BE49-F238E27FC236}">
                <a16:creationId xmlns:a16="http://schemas.microsoft.com/office/drawing/2014/main" id="{4117A832-4AE9-4B6E-A1EC-D9A6355790AE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r="40987" b="4875"/>
          <a:stretch>
            <a:fillRect/>
          </a:stretch>
        </p:blipFill>
        <p:spPr>
          <a:xfrm>
            <a:off x="2000250" y="285750"/>
            <a:ext cx="6929438" cy="6383338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ECD0AD93-3415-4EF2-8D9D-C1CC2ADEA99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Mediastinal surface of  left lung 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EC00AB6-496B-4373-80DE-303B520B5D2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295400"/>
            <a:ext cx="3276600" cy="52578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C00FF"/>
                </a:solidFill>
              </a:rPr>
              <a:t>On the mediastinal surface of the left lung,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you will find these structures: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Descending aorta </a:t>
            </a:r>
            <a:r>
              <a:rPr lang="en-US" sz="2000" dirty="0"/>
              <a:t>posterior to the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Vagus nerve </a:t>
            </a:r>
            <a:r>
              <a:rPr lang="en-US" sz="2000" dirty="0"/>
              <a:t>posterior to the root of the lung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Arch of the aorta </a:t>
            </a:r>
            <a:r>
              <a:rPr lang="en-US" sz="2000" dirty="0"/>
              <a:t>over the root of the lung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Groove for left common carotid 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left subclavian arteries.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Phrenic nerve </a:t>
            </a:r>
            <a:r>
              <a:rPr lang="en-US" sz="2000" dirty="0"/>
              <a:t>anterior to the root of the lung.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Cardiac impression:</a:t>
            </a:r>
            <a:r>
              <a:rPr lang="en-US" sz="2000" dirty="0"/>
              <a:t> related to </a:t>
            </a:r>
            <a:r>
              <a:rPr lang="en-US" sz="2000" b="1" dirty="0"/>
              <a:t>left ventricle.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2" name="Picture 5" descr="relationshipswithleftrootoflung">
            <a:extLst>
              <a:ext uri="{FF2B5EF4-FFF2-40B4-BE49-F238E27FC236}">
                <a16:creationId xmlns:a16="http://schemas.microsoft.com/office/drawing/2014/main" id="{D59485CD-7146-47DF-8129-9C121272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334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6">
            <a:extLst>
              <a:ext uri="{FF2B5EF4-FFF2-40B4-BE49-F238E27FC236}">
                <a16:creationId xmlns:a16="http://schemas.microsoft.com/office/drawing/2014/main" id="{B9365CF0-930C-437D-A474-8FC8A9CD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</a:t>
            </a:r>
            <a:r>
              <a:rPr lang="en-US" altLang="en-US" sz="2400" b="1"/>
              <a:t>Cardiac impression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958165C5-5642-47AC-824A-858B338D83B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86563" y="1285875"/>
            <a:ext cx="2071687" cy="1857375"/>
          </a:xfrm>
          <a:solidFill>
            <a:srgbClr val="1FF95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2800"/>
              <a:t>Mediastinal surface of the left lung</a:t>
            </a:r>
          </a:p>
        </p:txBody>
      </p:sp>
      <p:pic>
        <p:nvPicPr>
          <p:cNvPr id="28675" name="Picture 7" descr="Picture2">
            <a:extLst>
              <a:ext uri="{FF2B5EF4-FFF2-40B4-BE49-F238E27FC236}">
                <a16:creationId xmlns:a16="http://schemas.microsoft.com/office/drawing/2014/main" id="{FF06714A-870E-46B6-9429-D6148E0A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5" t="6660" b="2838"/>
          <a:stretch>
            <a:fillRect/>
          </a:stretch>
        </p:blipFill>
        <p:spPr bwMode="auto">
          <a:xfrm>
            <a:off x="285750" y="214313"/>
            <a:ext cx="6286500" cy="645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AutoShape 17">
            <a:extLst>
              <a:ext uri="{FF2B5EF4-FFF2-40B4-BE49-F238E27FC236}">
                <a16:creationId xmlns:a16="http://schemas.microsoft.com/office/drawing/2014/main" id="{1DA1C3A6-015D-4FC9-B23D-2A183B8AE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205038"/>
            <a:ext cx="71438" cy="714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BD565AD-D0DD-430C-9342-037C795D94A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8229600" cy="868362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supply of lung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9859953-0802-41D5-A236-C3ADF08E629F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371600"/>
            <a:ext cx="8534400" cy="49530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Bronchial arteries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(From descending aorta)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…. It </a:t>
            </a:r>
            <a:r>
              <a:rPr lang="en-US" sz="28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supplies oxygenated blood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bronchi , lung tissue &amp; visceral pleura.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Bronchial veins :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drain into azygos &amp; hemiazygos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veins.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artery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carries                       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non-oxygenated blood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right ventricle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lung alveoli.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pulmonary veins :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carry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oxygenated blood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lung alveoli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left atrium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heart.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20DE871-0C43-442F-897B-220713047EC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 Supply of the lung </a:t>
            </a:r>
            <a:endParaRPr lang="en-US" b="1" i="1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7BB81C-F40A-4388-B5A0-984779EEE2B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371600"/>
            <a:ext cx="8763000" cy="51054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plexus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 the root of lung….is formed of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autonomic N.S.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sympathetic &amp; parasympathetic fibers.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Sympathetic  Fibers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… </a:t>
            </a:r>
            <a:r>
              <a:rPr lang="en-US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trunk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Action: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broncho-dilatation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/and  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vasoconstriction.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Parasympathetic Fibers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From…..</a:t>
            </a:r>
            <a:r>
              <a:rPr lang="en-US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Vagus nerve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Action: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Broncho-constriction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secretomotor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bronchial glands /and </a:t>
            </a: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vasodilatation.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27BD491-D9FC-4C8E-8FF1-0388CEC6FB7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43600" y="244475"/>
            <a:ext cx="2743200" cy="593725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Bronchi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D1F48CD-F88A-48C2-8960-6A025E78109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990600"/>
            <a:ext cx="3276600" cy="58674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trachea divides into 2 main bronchi: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main bronchus</a:t>
            </a:r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                        divides  before entering the  hilum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it gives: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superior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lobar (secondary) bronchus.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entering hilum,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it divides into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inferior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lobar bronchi.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main bronchus</a:t>
            </a:r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entering hilum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it divides into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superior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inferior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lobar bronchi.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S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8" name="Picture 10" descr="EB275CB7">
            <a:extLst>
              <a:ext uri="{FF2B5EF4-FFF2-40B4-BE49-F238E27FC236}">
                <a16:creationId xmlns:a16="http://schemas.microsoft.com/office/drawing/2014/main" id="{77D3E644-194C-480E-84F6-D4EC0DB9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45633" r="5443" b="27274"/>
          <a:stretch>
            <a:fillRect/>
          </a:stretch>
        </p:blipFill>
        <p:spPr bwMode="auto">
          <a:xfrm>
            <a:off x="0" y="3429000"/>
            <a:ext cx="533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E:\dad\Student Gray\3. Thorax\F66122-003-f043a.jpg">
            <a:extLst>
              <a:ext uri="{FF2B5EF4-FFF2-40B4-BE49-F238E27FC236}">
                <a16:creationId xmlns:a16="http://schemas.microsoft.com/office/drawing/2014/main" id="{DED626D3-8933-426B-BDF3-FC658F2F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 b="10635"/>
          <a:stretch>
            <a:fillRect/>
          </a:stretch>
        </p:blipFill>
        <p:spPr bwMode="auto">
          <a:xfrm>
            <a:off x="0" y="0"/>
            <a:ext cx="53340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CBDD035-93BF-4661-A23C-3458EE53BBD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228600"/>
            <a:ext cx="7696200" cy="609600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Bronchopulmonary segments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D87CFB2-C2FF-4AA4-AA5A-5DBA08294B7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0" y="914400"/>
            <a:ext cx="3810000" cy="5943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They are the </a:t>
            </a:r>
            <a:r>
              <a:rPr lang="en-US" sz="2400" b="1" dirty="0">
                <a:solidFill>
                  <a:srgbClr val="FF0000"/>
                </a:solidFill>
              </a:rPr>
              <a:t>anatomic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3333FF"/>
                </a:solidFill>
              </a:rPr>
              <a:t>functional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00B050"/>
                </a:solidFill>
              </a:rPr>
              <a:t>surgical</a:t>
            </a:r>
            <a:r>
              <a:rPr lang="en-US" sz="2400" b="1" dirty="0"/>
              <a:t> units of the lungs.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Each lobar (secondary) bronchus</a:t>
            </a:r>
            <a:r>
              <a:rPr lang="en-US" sz="2400" b="1" dirty="0"/>
              <a:t> gives </a:t>
            </a:r>
            <a:r>
              <a:rPr lang="en-US" sz="2400" b="1" dirty="0">
                <a:solidFill>
                  <a:srgbClr val="FF0000"/>
                </a:solidFill>
              </a:rPr>
              <a:t>segmental (tertiary) bronchi.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Each segmental bronchus </a:t>
            </a:r>
            <a:r>
              <a:rPr lang="en-US" sz="2400" b="1" dirty="0"/>
              <a:t>divides repeatedly into </a:t>
            </a:r>
            <a:r>
              <a:rPr lang="en-US" sz="2400" b="1" dirty="0">
                <a:solidFill>
                  <a:srgbClr val="CC00FF"/>
                </a:solidFill>
              </a:rPr>
              <a:t>bronchioles.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Bronchioles divide into </a:t>
            </a:r>
            <a:r>
              <a:rPr lang="en-US" sz="2400" b="1" dirty="0">
                <a:solidFill>
                  <a:srgbClr val="CC00FF"/>
                </a:solidFill>
              </a:rPr>
              <a:t>terminal bronchioles,</a:t>
            </a:r>
            <a:r>
              <a:rPr lang="en-US" sz="2400" b="1" dirty="0"/>
              <a:t> which show delicate </a:t>
            </a:r>
            <a:r>
              <a:rPr lang="en-US" sz="2400" b="1" dirty="0" err="1"/>
              <a:t>outpouchings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C00FF"/>
                </a:solidFill>
              </a:rPr>
              <a:t>‘the respiratory bronchioles’.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S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7" descr="1B6F5EDD">
            <a:extLst>
              <a:ext uri="{FF2B5EF4-FFF2-40B4-BE49-F238E27FC236}">
                <a16:creationId xmlns:a16="http://schemas.microsoft.com/office/drawing/2014/main" id="{71C02FDE-0101-4281-A34F-0E8C87CC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23633" r="1961" b="1970"/>
          <a:stretch>
            <a:fillRect/>
          </a:stretch>
        </p:blipFill>
        <p:spPr bwMode="auto">
          <a:xfrm>
            <a:off x="304800" y="914400"/>
            <a:ext cx="50292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Lungs">
            <a:extLst>
              <a:ext uri="{FF2B5EF4-FFF2-40B4-BE49-F238E27FC236}">
                <a16:creationId xmlns:a16="http://schemas.microsoft.com/office/drawing/2014/main" id="{0C1E3DF6-D4B4-45B6-9111-66F0A107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2667000" y="2971800"/>
            <a:ext cx="2514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159A3B9-67D2-4547-BF12-35C061A12EE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0"/>
            <a:ext cx="7924800" cy="685800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Bronchopulmonary segments 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4D87202-6823-4DCF-9307-DCF801E996A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638800" y="990600"/>
            <a:ext cx="3352800" cy="49530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The respiratory bronchioles</a:t>
            </a:r>
            <a:r>
              <a:rPr lang="en-US" sz="2400" b="1" dirty="0"/>
              <a:t> end by branching into </a:t>
            </a:r>
            <a:r>
              <a:rPr lang="en-US" sz="2400" b="1" dirty="0">
                <a:solidFill>
                  <a:srgbClr val="CC00FF"/>
                </a:solidFill>
              </a:rPr>
              <a:t>alveolar ducts</a:t>
            </a:r>
            <a:r>
              <a:rPr lang="en-US" sz="2400" b="1" dirty="0"/>
              <a:t>, which lead into </a:t>
            </a:r>
            <a:r>
              <a:rPr lang="en-US" sz="2400" b="1" dirty="0">
                <a:solidFill>
                  <a:srgbClr val="CC00FF"/>
                </a:solidFill>
              </a:rPr>
              <a:t>alveolar sacs.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The alveolar sacs</a:t>
            </a:r>
            <a:r>
              <a:rPr lang="en-US" sz="2400" b="1" dirty="0"/>
              <a:t> consist of several alveoli, </a:t>
            </a:r>
            <a:r>
              <a:rPr lang="en-US" sz="2400" b="1" dirty="0">
                <a:solidFill>
                  <a:srgbClr val="CC00FF"/>
                </a:solidFill>
              </a:rPr>
              <a:t>each alveolus is</a:t>
            </a:r>
            <a:r>
              <a:rPr lang="en-US" sz="2400" b="1" dirty="0"/>
              <a:t> </a:t>
            </a:r>
            <a:r>
              <a:rPr lang="en-US" sz="2400" b="1" u="sng" dirty="0"/>
              <a:t>surrounded by </a:t>
            </a:r>
            <a:r>
              <a:rPr lang="en-US" sz="2400" b="1" dirty="0"/>
              <a:t>a network of blood </a:t>
            </a:r>
            <a:r>
              <a:rPr lang="en-US" sz="2400" b="1" dirty="0">
                <a:solidFill>
                  <a:srgbClr val="FF0000"/>
                </a:solidFill>
              </a:rPr>
              <a:t>capillaries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3333FF"/>
                </a:solidFill>
              </a:rPr>
              <a:t>gas exchange.</a:t>
            </a:r>
          </a:p>
          <a:p>
            <a:pPr eaLnBrk="1" hangingPunct="1">
              <a:lnSpc>
                <a:spcPct val="90000"/>
              </a:lnSpc>
              <a:defRPr/>
            </a:pPr>
            <a:endParaRPr lang="ar-S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5" descr="Picture of the Human Lungs">
            <a:extLst>
              <a:ext uri="{FF2B5EF4-FFF2-40B4-BE49-F238E27FC236}">
                <a16:creationId xmlns:a16="http://schemas.microsoft.com/office/drawing/2014/main" id="{19CAB4FB-A1EC-419F-9490-8546668A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6482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8CD3806-6323-4C91-8FE2-037522A1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2590800" cy="669925"/>
          </a:xfr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/>
              <a:t>Pleura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5AB0F-6568-458A-96EC-7F942F67D11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3200400" cy="5562600"/>
          </a:xfr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Double-layered serous membrane enclosing the lung.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Has two layers: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1" dirty="0">
                <a:solidFill>
                  <a:srgbClr val="FF0000"/>
                </a:solidFill>
              </a:rPr>
              <a:t>Parietal layer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/>
              <a:t>which lines the thoracic walls.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1" dirty="0">
                <a:solidFill>
                  <a:srgbClr val="FF0000"/>
                </a:solidFill>
              </a:rPr>
              <a:t>Visceral layer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/>
              <a:t>which covers the surfaces of the lung.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The two layers continue with each other around the </a:t>
            </a:r>
            <a:r>
              <a:rPr lang="en-US" sz="1800" b="1" dirty="0">
                <a:solidFill>
                  <a:srgbClr val="3333FF"/>
                </a:solidFill>
              </a:rPr>
              <a:t>root</a:t>
            </a:r>
            <a:r>
              <a:rPr lang="en-US" sz="1800" b="1" dirty="0"/>
              <a:t> </a:t>
            </a:r>
            <a:r>
              <a:rPr lang="en-US" sz="1800" dirty="0"/>
              <a:t>of </a:t>
            </a:r>
            <a:r>
              <a:rPr lang="en-US" sz="1800" b="1" dirty="0"/>
              <a:t>the </a:t>
            </a:r>
            <a:r>
              <a:rPr lang="en-US" sz="1800" b="1" dirty="0">
                <a:solidFill>
                  <a:srgbClr val="3333FF"/>
                </a:solidFill>
              </a:rPr>
              <a:t>lung</a:t>
            </a:r>
            <a:r>
              <a:rPr lang="en-US" sz="1800" dirty="0"/>
              <a:t>, where it forms a loose cuff </a:t>
            </a:r>
            <a:r>
              <a:rPr lang="en-US" sz="1800" u="sng" dirty="0"/>
              <a:t>hanging down </a:t>
            </a:r>
            <a:r>
              <a:rPr lang="en-US" sz="1800" dirty="0"/>
              <a:t>called the </a:t>
            </a:r>
            <a:r>
              <a:rPr lang="en-US" sz="1800" b="1" dirty="0">
                <a:solidFill>
                  <a:srgbClr val="FF0000"/>
                </a:solidFill>
              </a:rPr>
              <a:t>pulmonary ligament.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</a:rPr>
              <a:t>The space </a:t>
            </a:r>
            <a:r>
              <a:rPr lang="en-US" sz="1800" dirty="0"/>
              <a:t>between the two layers, </a:t>
            </a:r>
            <a:r>
              <a:rPr lang="en-US" sz="1800" b="1" dirty="0">
                <a:solidFill>
                  <a:srgbClr val="FF0000"/>
                </a:solidFill>
              </a:rPr>
              <a:t>the pleural cavity, </a:t>
            </a:r>
            <a:r>
              <a:rPr lang="en-US" sz="1800" dirty="0"/>
              <a:t>contains a thin film of pleural serous fluid                  ( 5-10 ml.).</a:t>
            </a:r>
          </a:p>
        </p:txBody>
      </p:sp>
      <p:pic>
        <p:nvPicPr>
          <p:cNvPr id="7172" name="ClipArt Placeholder 4" descr="C3FF4">
            <a:extLst>
              <a:ext uri="{FF2B5EF4-FFF2-40B4-BE49-F238E27FC236}">
                <a16:creationId xmlns:a16="http://schemas.microsoft.com/office/drawing/2014/main" id="{7CFD8840-A78A-4C5B-AD9F-AC238A1AA67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64172" r="-182"/>
          <a:stretch>
            <a:fillRect/>
          </a:stretch>
        </p:blipFill>
        <p:spPr>
          <a:xfrm>
            <a:off x="3733800" y="304800"/>
            <a:ext cx="5270500" cy="6172200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Line 8">
            <a:extLst>
              <a:ext uri="{FF2B5EF4-FFF2-40B4-BE49-F238E27FC236}">
                <a16:creationId xmlns:a16="http://schemas.microsoft.com/office/drawing/2014/main" id="{7469DA6E-3AC0-4CD0-B1F3-E3423B3CB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6143625"/>
            <a:ext cx="287337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4" name="Picture 8" descr="E:\dad\Student Gray\3. Thorax\F66122-003-f041a.jpg">
            <a:extLst>
              <a:ext uri="{FF2B5EF4-FFF2-40B4-BE49-F238E27FC236}">
                <a16:creationId xmlns:a16="http://schemas.microsoft.com/office/drawing/2014/main" id="{51C4A030-9A63-4217-884C-1D98E500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>
            <a:fillRect/>
          </a:stretch>
        </p:blipFill>
        <p:spPr bwMode="auto">
          <a:xfrm>
            <a:off x="3419475" y="304800"/>
            <a:ext cx="5724525" cy="6248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5ECB5BFF-607C-4B82-96DC-EAE768E2BE86}"/>
              </a:ext>
            </a:extLst>
          </p:cNvPr>
          <p:cNvSpPr/>
          <p:nvPr/>
        </p:nvSpPr>
        <p:spPr>
          <a:xfrm>
            <a:off x="7239000" y="4648200"/>
            <a:ext cx="990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6" name="TextBox 11">
            <a:extLst>
              <a:ext uri="{FF2B5EF4-FFF2-40B4-BE49-F238E27FC236}">
                <a16:creationId xmlns:a16="http://schemas.microsoft.com/office/drawing/2014/main" id="{3A4F02F8-D428-460C-A468-57344EA63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95800"/>
            <a:ext cx="9144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Pulmonary 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176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3884144-908A-4DE0-8711-948818DCB64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0"/>
            <a:ext cx="7391400" cy="838200"/>
          </a:xfrm>
          <a:solidFill>
            <a:srgbClr val="1FF95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Bronchopulmonary segments 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963C925-135F-468B-B2E3-47D3D96B6A0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953000" y="1143000"/>
            <a:ext cx="4038600" cy="5410200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3333FF"/>
                </a:solidFill>
              </a:rPr>
              <a:t>The main characteristics of a </a:t>
            </a:r>
            <a:r>
              <a:rPr lang="en-US" sz="2000" b="1" u="sng" dirty="0" err="1">
                <a:solidFill>
                  <a:srgbClr val="3333FF"/>
                </a:solidFill>
              </a:rPr>
              <a:t>bronchopulmonary</a:t>
            </a:r>
            <a:r>
              <a:rPr lang="en-US" sz="2000" b="1" u="sng" dirty="0">
                <a:solidFill>
                  <a:srgbClr val="3333FF"/>
                </a:solidFill>
              </a:rPr>
              <a:t> segment/ 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u="sng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It is a subdivision of a lung lobe.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It is pyramidal shaped, its </a:t>
            </a:r>
            <a:r>
              <a:rPr lang="en-US" sz="2000" b="1" dirty="0">
                <a:solidFill>
                  <a:srgbClr val="FF0000"/>
                </a:solidFill>
              </a:rPr>
              <a:t>apex </a:t>
            </a:r>
            <a:r>
              <a:rPr lang="en-US" sz="2000" b="1" dirty="0"/>
              <a:t>toward the </a:t>
            </a:r>
            <a:r>
              <a:rPr lang="en-US" sz="2000" b="1" u="sng" dirty="0"/>
              <a:t>lung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It is </a:t>
            </a:r>
            <a:r>
              <a:rPr lang="en-US" sz="2000" b="1" dirty="0">
                <a:solidFill>
                  <a:srgbClr val="FF0000"/>
                </a:solidFill>
              </a:rPr>
              <a:t>surrounded by </a:t>
            </a:r>
            <a:r>
              <a:rPr lang="en-US" sz="2000" b="1" dirty="0"/>
              <a:t>connective tissue septa.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It has a </a:t>
            </a:r>
            <a:r>
              <a:rPr lang="en-US" sz="2000" b="1" u="sng" dirty="0"/>
              <a:t>segmental bronchus,</a:t>
            </a:r>
            <a:r>
              <a:rPr lang="en-US" sz="2000" b="1" dirty="0"/>
              <a:t> a </a:t>
            </a:r>
            <a:r>
              <a:rPr lang="en-US" sz="2000" b="1" u="sng" dirty="0"/>
              <a:t>segmental artery</a:t>
            </a:r>
            <a:r>
              <a:rPr lang="en-US" sz="2000" b="1" dirty="0"/>
              <a:t>, </a:t>
            </a:r>
            <a:r>
              <a:rPr lang="en-US" sz="2000" b="1" u="sng" dirty="0"/>
              <a:t>lymph vessels</a:t>
            </a:r>
            <a:r>
              <a:rPr lang="en-US" sz="2000" b="1" dirty="0"/>
              <a:t>, and </a:t>
            </a:r>
            <a:r>
              <a:rPr lang="en-US" sz="2000" b="1" u="sng" dirty="0"/>
              <a:t>autonomic</a:t>
            </a:r>
            <a:r>
              <a:rPr lang="en-US" sz="2000" b="1" dirty="0"/>
              <a:t> </a:t>
            </a:r>
            <a:r>
              <a:rPr lang="en-US" sz="2000" b="1" u="sng" dirty="0"/>
              <a:t>nerves.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segmental vein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/>
              <a:t>lies in the inter- segmental </a:t>
            </a:r>
            <a:r>
              <a:rPr lang="en-US" sz="2000" b="1" u="sng" dirty="0"/>
              <a:t>C.T. septa</a:t>
            </a:r>
            <a:r>
              <a:rPr lang="en-US" sz="2000" b="1" dirty="0"/>
              <a:t> between the segments.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A diseased segment </a:t>
            </a:r>
            <a:r>
              <a:rPr lang="en-US" sz="2000" b="1" dirty="0"/>
              <a:t>can be removed surgically, because it is </a:t>
            </a:r>
            <a:r>
              <a:rPr lang="en-US" sz="2000" b="1" u="sng" dirty="0"/>
              <a:t>a structural unit.</a:t>
            </a:r>
            <a:endParaRPr lang="ar-SA" sz="2000" b="1" u="sng" dirty="0"/>
          </a:p>
        </p:txBody>
      </p:sp>
      <p:pic>
        <p:nvPicPr>
          <p:cNvPr id="34820" name="Picture 4" descr="48BC38F4">
            <a:extLst>
              <a:ext uri="{FF2B5EF4-FFF2-40B4-BE49-F238E27FC236}">
                <a16:creationId xmlns:a16="http://schemas.microsoft.com/office/drawing/2014/main" id="{4DA58C47-5450-4EEC-890A-C5CDFB36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17097" b="31718"/>
          <a:stretch>
            <a:fillRect/>
          </a:stretch>
        </p:blipFill>
        <p:spPr bwMode="auto">
          <a:xfrm>
            <a:off x="0" y="838200"/>
            <a:ext cx="48768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encrypted-tbn1.gstatic.com/images?q=tbn:ANd9GcTl-Cf3jvMH7L1afAYQ0JSxbQ1q7jZtvdGRHV3RQ6QtwHgcElYN">
            <a:hlinkClick r:id="rId3"/>
            <a:extLst>
              <a:ext uri="{FF2B5EF4-FFF2-40B4-BE49-F238E27FC236}">
                <a16:creationId xmlns:a16="http://schemas.microsoft.com/office/drawing/2014/main" id="{14D2A046-5C82-48F3-9C39-CC2F173B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8"/>
          <a:stretch>
            <a:fillRect/>
          </a:stretch>
        </p:blipFill>
        <p:spPr bwMode="auto">
          <a:xfrm>
            <a:off x="0" y="838200"/>
            <a:ext cx="487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0DF048F-4890-4685-82F7-733650AF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z="7200">
                <a:latin typeface="Algerian" panose="04020705040A02060702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ABFACE-2664-4421-93F9-885AC61F8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0" y="244475"/>
            <a:ext cx="3429000" cy="755650"/>
          </a:xfr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/>
              <a:t>Parietal Pleura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2CBBEF-2095-4B74-9EE4-CA7497C914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428750"/>
            <a:ext cx="8643937" cy="3143250"/>
          </a:xfr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/>
              <a:t>It is divided </a:t>
            </a:r>
            <a:r>
              <a:rPr lang="en-US" sz="2800" b="1" dirty="0"/>
              <a:t>according to the region in which it lies and the surfaces it covers</a:t>
            </a:r>
            <a:r>
              <a:rPr lang="en-US" sz="2800" b="1" u="sng" dirty="0"/>
              <a:t>, into:</a:t>
            </a:r>
          </a:p>
          <a:p>
            <a:pPr lvl="1" eaLnBrk="1" hangingPunct="1">
              <a:buClr>
                <a:srgbClr val="FFFF00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1- Cervical</a:t>
            </a:r>
          </a:p>
          <a:p>
            <a:pPr lvl="1" eaLnBrk="1" hangingPunct="1">
              <a:buClr>
                <a:srgbClr val="FFFF00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2- Costal</a:t>
            </a:r>
          </a:p>
          <a:p>
            <a:pPr lvl="1" eaLnBrk="1" hangingPunct="1">
              <a:buClr>
                <a:srgbClr val="FFFF00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3- Mediastinal</a:t>
            </a:r>
          </a:p>
          <a:p>
            <a:pPr lvl="1" eaLnBrk="1" hangingPunct="1">
              <a:buClr>
                <a:srgbClr val="FFFF00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4- Diaphragmatic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8196" name="ClipArt Placeholder 4" descr="C3FF4">
            <a:extLst>
              <a:ext uri="{FF2B5EF4-FFF2-40B4-BE49-F238E27FC236}">
                <a16:creationId xmlns:a16="http://schemas.microsoft.com/office/drawing/2014/main" id="{45B46F91-CDBE-4D54-A808-0164930354F0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64172" r="-182"/>
          <a:stretch>
            <a:fillRect/>
          </a:stretch>
        </p:blipFill>
        <p:spPr>
          <a:xfrm>
            <a:off x="3657600" y="2590800"/>
            <a:ext cx="5200650" cy="3810000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7" descr="partsofparietalpleura">
            <a:extLst>
              <a:ext uri="{FF2B5EF4-FFF2-40B4-BE49-F238E27FC236}">
                <a16:creationId xmlns:a16="http://schemas.microsoft.com/office/drawing/2014/main" id="{5DF17403-961E-46B2-B8FF-23B81D67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5181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12F97-55A8-4646-A872-2A6445E9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90800"/>
            <a:ext cx="838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Cervical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C156A8A-A9A9-4159-8D16-0D719C89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2895600" cy="990600"/>
          </a:xfr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Parietal Pleura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6A181-9EEF-4177-B2AD-154C612D16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4313" y="1447800"/>
            <a:ext cx="3443287" cy="4648200"/>
          </a:xfr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Pleura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Projects up into the neck about </a:t>
            </a:r>
            <a:r>
              <a:rPr lang="en-US" sz="2000" u="sng" dirty="0"/>
              <a:t>one inch above </a:t>
            </a:r>
            <a:r>
              <a:rPr lang="en-US" sz="2000" dirty="0"/>
              <a:t>the medial1/3</a:t>
            </a:r>
            <a:r>
              <a:rPr lang="en-US" sz="2000" baseline="30000" dirty="0"/>
              <a:t>rd</a:t>
            </a:r>
            <a:r>
              <a:rPr lang="en-US" sz="2000" dirty="0"/>
              <a:t> of clavicle.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</a:rPr>
              <a:t>It lines </a:t>
            </a:r>
            <a:r>
              <a:rPr lang="en-US" sz="2000" dirty="0"/>
              <a:t>the under surface of </a:t>
            </a:r>
            <a:r>
              <a:rPr lang="en-US" sz="2000" dirty="0">
                <a:solidFill>
                  <a:srgbClr val="FF0000"/>
                </a:solidFill>
              </a:rPr>
              <a:t>the suprapleural membrane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 pleura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</a:rPr>
              <a:t> lines</a:t>
            </a:r>
            <a:r>
              <a:rPr lang="en-US" sz="2000" dirty="0"/>
              <a:t>, the  back of the: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Sternum,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Ribs &amp; costal cartilages,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Intercostal spaces &amp;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Sides of vertebral bodies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220" name="Picture 5" descr="E:\dad\Student Gray\3. Thorax\F66122-003-f036.jpg">
            <a:extLst>
              <a:ext uri="{FF2B5EF4-FFF2-40B4-BE49-F238E27FC236}">
                <a16:creationId xmlns:a16="http://schemas.microsoft.com/office/drawing/2014/main" id="{324A8C4B-E560-4CB6-9475-F624E39FD2B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>
            <a:fillRect/>
          </a:stretch>
        </p:blipFill>
        <p:spPr>
          <a:xfrm>
            <a:off x="3733800" y="285750"/>
            <a:ext cx="5195888" cy="596265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id="{60A7E442-E82B-45C4-BFC0-945DE3ED6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C5513E85-9578-43D8-9FE0-2E524C83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71800"/>
            <a:ext cx="914400" cy="2286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8" descr="https://encrypted-tbn1.gstatic.com/images?q=tbn:ANd9GcRC2iy3OL3nHOx4d7tIZlbslAjVxcY3b-LGke5S2VsMbksb2xvuNg">
            <a:hlinkClick r:id="rId3"/>
            <a:extLst>
              <a:ext uri="{FF2B5EF4-FFF2-40B4-BE49-F238E27FC236}">
                <a16:creationId xmlns:a16="http://schemas.microsoft.com/office/drawing/2014/main" id="{5E64D111-ECFF-438B-83F5-52F60458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9538"/>
            <a:ext cx="51054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B30DEE0-6E47-436C-A8B6-8D62EF20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4475"/>
            <a:ext cx="2895600" cy="1203325"/>
          </a:xfr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/>
              <a:t>Parietal Pleura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2ABCA-C149-4F0C-A6B8-9E80C5B528A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4313" y="1524000"/>
            <a:ext cx="2909887" cy="4724400"/>
          </a:xfr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Mediastinal pleura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3333FF"/>
                </a:solidFill>
              </a:rPr>
              <a:t>covers</a:t>
            </a:r>
            <a:r>
              <a:rPr lang="en-US" sz="2000" dirty="0"/>
              <a:t> the mediastinum.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3333FF"/>
                </a:solidFill>
              </a:rPr>
              <a:t> At the hilum</a:t>
            </a:r>
            <a:r>
              <a:rPr lang="en-US" sz="2000" dirty="0"/>
              <a:t>, it is reflected on to the </a:t>
            </a:r>
            <a:r>
              <a:rPr lang="en-US" sz="2000" dirty="0">
                <a:solidFill>
                  <a:srgbClr val="CC00FF"/>
                </a:solidFill>
              </a:rPr>
              <a:t>vessels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C00FF"/>
                </a:solidFill>
              </a:rPr>
              <a:t>bronchi</a:t>
            </a:r>
            <a:r>
              <a:rPr lang="en-US" sz="2000" dirty="0"/>
              <a:t>, and continuous with the visceral pleura.</a:t>
            </a:r>
          </a:p>
          <a:p>
            <a:pPr eaLnBrk="1" hangingPunct="1"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Diaphragmatic pleura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>
                <a:solidFill>
                  <a:srgbClr val="3333FF"/>
                </a:solidFill>
              </a:rPr>
              <a:t>covers</a:t>
            </a:r>
            <a:r>
              <a:rPr lang="en-US" sz="2000" dirty="0"/>
              <a:t> the thoracic (upper)  surface of the diaphragm.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10244" name="Picture 5" descr="E:\dad\Student Gray\3. Thorax\F66122-003-f035.jpg">
            <a:extLst>
              <a:ext uri="{FF2B5EF4-FFF2-40B4-BE49-F238E27FC236}">
                <a16:creationId xmlns:a16="http://schemas.microsoft.com/office/drawing/2014/main" id="{80261714-E734-4864-AAF9-4845C9B793E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7233" r="12628" b="4356"/>
          <a:stretch>
            <a:fillRect/>
          </a:stretch>
        </p:blipFill>
        <p:spPr>
          <a:xfrm>
            <a:off x="3276600" y="1219200"/>
            <a:ext cx="5638800" cy="510540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9988997-FA0B-4AA7-A921-37A1E285B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44475"/>
            <a:ext cx="2819400" cy="541338"/>
          </a:xfr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Pleural Recesses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A5EAC70-7214-40DC-BCF7-DF13D9D1A6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124200" cy="5181600"/>
          </a:xfr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Costodiaphragmatic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3333FF"/>
                </a:solidFill>
              </a:rPr>
              <a:t>Slit like space </a:t>
            </a:r>
            <a:r>
              <a:rPr lang="en-US" sz="2000" u="sng" dirty="0"/>
              <a:t>between </a:t>
            </a:r>
            <a:r>
              <a:rPr lang="en-US" sz="2000" dirty="0"/>
              <a:t>costal and diaphragmatic pleurae, </a:t>
            </a:r>
            <a:r>
              <a:rPr lang="en-US" sz="2000" b="1" dirty="0">
                <a:solidFill>
                  <a:srgbClr val="3333FF"/>
                </a:solidFill>
              </a:rPr>
              <a:t>along the inferior border </a:t>
            </a:r>
            <a:r>
              <a:rPr lang="en-US" sz="2000" dirty="0"/>
              <a:t>of the</a:t>
            </a:r>
            <a:r>
              <a:rPr lang="en-US" sz="2000" b="1" dirty="0">
                <a:solidFill>
                  <a:srgbClr val="3333FF"/>
                </a:solidFill>
              </a:rPr>
              <a:t> lung  </a:t>
            </a:r>
            <a:r>
              <a:rPr lang="en-US" sz="2000" dirty="0"/>
              <a:t>which enters through it in deep inspiration.</a:t>
            </a:r>
          </a:p>
          <a:p>
            <a:pPr eaLnBrk="1" hangingPunct="1">
              <a:buFontTx/>
              <a:buNone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Costomediastinal: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3333FF"/>
                </a:solidFill>
              </a:rPr>
              <a:t>Slit like space </a:t>
            </a:r>
            <a:r>
              <a:rPr lang="en-US" sz="2000" u="sng" dirty="0"/>
              <a:t>between</a:t>
            </a:r>
            <a:r>
              <a:rPr lang="en-US" sz="2000" dirty="0"/>
              <a:t> costal and mediastinal pleurae, </a:t>
            </a:r>
            <a:r>
              <a:rPr lang="en-US" sz="2000" b="1" dirty="0">
                <a:solidFill>
                  <a:srgbClr val="3333FF"/>
                </a:solidFill>
              </a:rPr>
              <a:t>along the anterior border </a:t>
            </a:r>
            <a:r>
              <a:rPr lang="en-US" sz="2000" dirty="0"/>
              <a:t>of the </a:t>
            </a:r>
            <a:r>
              <a:rPr lang="en-US" sz="2000" b="1" dirty="0">
                <a:solidFill>
                  <a:srgbClr val="3333FF"/>
                </a:solidFill>
              </a:rPr>
              <a:t>lung </a:t>
            </a:r>
            <a:r>
              <a:rPr lang="en-US" sz="2000" dirty="0"/>
              <a:t>which enters through it  in deep  inspiration.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1268" name="ClipArt Placeholder 8" descr="C4FF13">
            <a:extLst>
              <a:ext uri="{FF2B5EF4-FFF2-40B4-BE49-F238E27FC236}">
                <a16:creationId xmlns:a16="http://schemas.microsoft.com/office/drawing/2014/main" id="{4EBB8818-C334-4A37-9D31-85BA4D38DC6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3654" r="3175" b="55730"/>
          <a:stretch>
            <a:fillRect/>
          </a:stretch>
        </p:blipFill>
        <p:spPr>
          <a:xfrm>
            <a:off x="3124200" y="533400"/>
            <a:ext cx="5805488" cy="6038850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D20B2479-954B-4171-96AA-AF7B7EB01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562600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01D39B5-DDDC-4975-8EB8-C238ADDC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590800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25C9C36-2A9E-498F-85D0-F7FA5EF3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3619500" cy="541338"/>
          </a:xfr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/>
              <a:t>Pleura: Nerve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412330-F517-4BD2-A40D-74351BB9FF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114800" cy="5581650"/>
          </a:xfr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u="sng" dirty="0">
                <a:solidFill>
                  <a:srgbClr val="3333FF"/>
                </a:solidFill>
              </a:rPr>
              <a:t>Parietal pleura: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  <a:cs typeface="Arabic Transparent" pitchFamily="2" charset="-78"/>
              </a:rPr>
              <a:t>It is sensitive </a:t>
            </a:r>
            <a:r>
              <a:rPr lang="en-US" sz="2000" b="1" dirty="0">
                <a:solidFill>
                  <a:srgbClr val="002060"/>
                </a:solidFill>
                <a:cs typeface="Arabic Transparent" pitchFamily="2" charset="-78"/>
              </a:rPr>
              <a:t>to </a:t>
            </a:r>
            <a:r>
              <a:rPr lang="en-US" sz="2000" b="1" u="sng" dirty="0">
                <a:solidFill>
                  <a:srgbClr val="FF0000"/>
                </a:solidFill>
                <a:cs typeface="Arabic Transparent" pitchFamily="2" charset="-78"/>
              </a:rPr>
              <a:t>p</a:t>
            </a:r>
            <a:r>
              <a:rPr lang="en-US" sz="2000" u="sng" dirty="0">
                <a:solidFill>
                  <a:srgbClr val="002060"/>
                </a:solidFill>
                <a:cs typeface="Arabic Transparent" pitchFamily="2" charset="-78"/>
              </a:rPr>
              <a:t>ain</a:t>
            </a:r>
            <a:r>
              <a:rPr lang="en-US" sz="2000" dirty="0">
                <a:solidFill>
                  <a:srgbClr val="002060"/>
                </a:solidFill>
                <a:cs typeface="Arabic Transparent" pitchFamily="2" charset="-78"/>
              </a:rPr>
              <a:t>, </a:t>
            </a:r>
            <a:r>
              <a:rPr lang="en-US" sz="2000" b="1" u="sng" dirty="0">
                <a:solidFill>
                  <a:srgbClr val="FF0000"/>
                </a:solidFill>
                <a:cs typeface="Arabic Transparent" pitchFamily="2" charset="-78"/>
              </a:rPr>
              <a:t>p</a:t>
            </a:r>
            <a:r>
              <a:rPr lang="en-US" sz="2000" u="sng" dirty="0">
                <a:solidFill>
                  <a:srgbClr val="002060"/>
                </a:solidFill>
                <a:cs typeface="Arabic Transparent" pitchFamily="2" charset="-78"/>
              </a:rPr>
              <a:t>ressure, </a:t>
            </a:r>
            <a:r>
              <a:rPr lang="en-US" sz="2000" b="1" u="sng" dirty="0">
                <a:solidFill>
                  <a:srgbClr val="FF0000"/>
                </a:solidFill>
                <a:cs typeface="Arabic Transparent" pitchFamily="2" charset="-78"/>
              </a:rPr>
              <a:t>t</a:t>
            </a:r>
            <a:r>
              <a:rPr lang="en-US" sz="2000" u="sng" dirty="0">
                <a:solidFill>
                  <a:srgbClr val="002060"/>
                </a:solidFill>
                <a:cs typeface="Arabic Transparent" pitchFamily="2" charset="-78"/>
              </a:rPr>
              <a:t>emperature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, and </a:t>
            </a:r>
            <a:r>
              <a:rPr lang="en-US" sz="2000" b="1" u="sng" dirty="0">
                <a:solidFill>
                  <a:srgbClr val="FF0000"/>
                </a:solidFill>
                <a:cs typeface="Arabic Transparent" pitchFamily="2" charset="-78"/>
              </a:rPr>
              <a:t>t</a:t>
            </a:r>
            <a:r>
              <a:rPr lang="en-US" sz="2000" u="sng" dirty="0">
                <a:solidFill>
                  <a:srgbClr val="002060"/>
                </a:solidFill>
                <a:cs typeface="Arabic Transparent" pitchFamily="2" charset="-78"/>
              </a:rPr>
              <a:t>ouch.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It is supplied </a:t>
            </a:r>
            <a:r>
              <a:rPr lang="en-US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as follows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FF0000"/>
                </a:solidFill>
                <a:cs typeface="Arabic Transparent" pitchFamily="2" charset="-78"/>
              </a:rPr>
              <a:t>Costal pleura 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is segmentally supplied by the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intercostal nerves.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FF0000"/>
                </a:solidFill>
                <a:cs typeface="Arabic Transparent" pitchFamily="2" charset="-78"/>
              </a:rPr>
              <a:t>Mediastinal pleura 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is supplied by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phrenic nerves.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FF0000"/>
                </a:solidFill>
                <a:cs typeface="Arabic Transparent" pitchFamily="2" charset="-78"/>
              </a:rPr>
              <a:t>Diaphragmatic pleura 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is supplied over the domes by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phrenic 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nerves, around the periphery by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lowe</a:t>
            </a:r>
            <a:r>
              <a:rPr lang="en-US" sz="1800" dirty="0">
                <a:solidFill>
                  <a:srgbClr val="3333FF"/>
                </a:solidFill>
                <a:cs typeface="Arabic Transparent" pitchFamily="2" charset="-78"/>
              </a:rPr>
              <a:t>r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6 intercostal nerves</a:t>
            </a:r>
            <a:r>
              <a:rPr lang="en-US" sz="1800" dirty="0">
                <a:solidFill>
                  <a:srgbClr val="3333FF"/>
                </a:solidFill>
                <a:cs typeface="Arabic Transparent" pitchFamily="2" charset="-78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Visceral pleura </a:t>
            </a:r>
            <a:r>
              <a:rPr lang="en-US" sz="1800" b="1" dirty="0">
                <a:solidFill>
                  <a:srgbClr val="002060"/>
                </a:solidFill>
                <a:cs typeface="Arabic Transparent" pitchFamily="2" charset="-78"/>
              </a:rPr>
              <a:t>sensitive to </a:t>
            </a:r>
            <a:r>
              <a:rPr lang="en-US" sz="2400" b="1" i="1" u="sng" dirty="0">
                <a:solidFill>
                  <a:srgbClr val="FF0000"/>
                </a:solidFill>
                <a:cs typeface="Arabic Transparent" pitchFamily="2" charset="-78"/>
              </a:rPr>
              <a:t>stretch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 only and is supplied by the </a:t>
            </a:r>
            <a:r>
              <a:rPr 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autonomic fibers </a:t>
            </a:r>
            <a:r>
              <a:rPr lang="en-US" sz="1800" dirty="0">
                <a:solidFill>
                  <a:srgbClr val="002060"/>
                </a:solidFill>
                <a:cs typeface="Arabic Transparent" pitchFamily="2" charset="-78"/>
              </a:rPr>
              <a:t>from the </a:t>
            </a:r>
            <a:r>
              <a:rPr lang="en-US" sz="1800" b="1" dirty="0">
                <a:solidFill>
                  <a:srgbClr val="3333FF"/>
                </a:solidFill>
                <a:cs typeface="Arabic Transparent" pitchFamily="2" charset="-78"/>
              </a:rPr>
              <a:t>pulmonary plexus. </a:t>
            </a:r>
          </a:p>
        </p:txBody>
      </p:sp>
      <p:pic>
        <p:nvPicPr>
          <p:cNvPr id="12292" name="Picture 7" descr="C3FF8">
            <a:extLst>
              <a:ext uri="{FF2B5EF4-FFF2-40B4-BE49-F238E27FC236}">
                <a16:creationId xmlns:a16="http://schemas.microsoft.com/office/drawing/2014/main" id="{B8C3074F-4B41-4350-8DBF-D0D44A272B5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00125"/>
            <a:ext cx="4308475" cy="5000625"/>
          </a:xfrm>
          <a:noFill/>
        </p:spPr>
      </p:pic>
      <p:pic>
        <p:nvPicPr>
          <p:cNvPr id="9221" name="Picture 5" descr="E:\dad\Student Gray\3. Thorax\F66122-003-f015.jpg">
            <a:extLst>
              <a:ext uri="{FF2B5EF4-FFF2-40B4-BE49-F238E27FC236}">
                <a16:creationId xmlns:a16="http://schemas.microsoft.com/office/drawing/2014/main" id="{DBB1A264-04FE-4E47-92EF-DE435666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>
            <a:fillRect/>
          </a:stretch>
        </p:blipFill>
        <p:spPr bwMode="auto">
          <a:xfrm>
            <a:off x="4343400" y="428625"/>
            <a:ext cx="4514850" cy="566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839F66-489C-46B7-9109-FDB3EDDD5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SUFACE ANATOMY OF PLEURA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00C13EF-B6B3-47ED-98AB-3A6E8FCE2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4495800" cy="5562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Apex: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lies </a:t>
            </a:r>
            <a:r>
              <a:rPr lang="en-US" sz="1800" u="sng" dirty="0"/>
              <a:t>one inch </a:t>
            </a:r>
            <a:r>
              <a:rPr lang="en-US" sz="1800" dirty="0"/>
              <a:t>above the medial 1/3 of the clavicle.</a:t>
            </a:r>
          </a:p>
          <a:p>
            <a:pPr eaLnBrk="1" hangingPunct="1">
              <a:defRPr/>
            </a:pPr>
            <a:r>
              <a:rPr lang="en-US" sz="1800" b="1" u="sng" dirty="0">
                <a:solidFill>
                  <a:srgbClr val="3333FF"/>
                </a:solidFill>
              </a:rPr>
              <a:t>Right pleura: </a:t>
            </a:r>
            <a:r>
              <a:rPr lang="en-US" sz="1800" b="1" dirty="0">
                <a:solidFill>
                  <a:srgbClr val="FF0000"/>
                </a:solidFill>
              </a:rPr>
              <a:t>The anterior margin </a:t>
            </a:r>
            <a:r>
              <a:rPr lang="en-US" sz="1800" dirty="0"/>
              <a:t>extends vertically from </a:t>
            </a:r>
            <a:r>
              <a:rPr lang="en-US" sz="1800" b="1" dirty="0" err="1"/>
              <a:t>sterno-clavicular</a:t>
            </a:r>
            <a:r>
              <a:rPr lang="en-US" sz="1800" b="1" dirty="0"/>
              <a:t> joint </a:t>
            </a:r>
            <a:r>
              <a:rPr lang="en-US" sz="1800" dirty="0"/>
              <a:t>to</a:t>
            </a:r>
            <a:r>
              <a:rPr lang="en-US" sz="1800" u="sng" dirty="0"/>
              <a:t> </a:t>
            </a:r>
            <a:r>
              <a:rPr lang="en-US" sz="1800" b="1" u="sng" dirty="0"/>
              <a:t>6</a:t>
            </a:r>
            <a:r>
              <a:rPr lang="en-US" sz="1800" b="1" u="sng" baseline="30000" dirty="0"/>
              <a:t>th</a:t>
            </a:r>
            <a:r>
              <a:rPr lang="en-US" sz="1800" b="1" u="sng" dirty="0"/>
              <a:t> costal cartilage.</a:t>
            </a:r>
          </a:p>
          <a:p>
            <a:pPr eaLnBrk="1" hangingPunct="1">
              <a:defRPr/>
            </a:pPr>
            <a:r>
              <a:rPr lang="en-US" sz="1800" b="1" u="sng" dirty="0">
                <a:solidFill>
                  <a:srgbClr val="3333FF"/>
                </a:solidFill>
              </a:rPr>
              <a:t>Left pleura</a:t>
            </a:r>
            <a:r>
              <a:rPr lang="en-US" sz="1800" b="1" dirty="0">
                <a:solidFill>
                  <a:srgbClr val="3333FF"/>
                </a:solidFill>
              </a:rPr>
              <a:t>: </a:t>
            </a:r>
            <a:r>
              <a:rPr lang="en-US" sz="1800" b="1" dirty="0">
                <a:solidFill>
                  <a:srgbClr val="FF0000"/>
                </a:solidFill>
              </a:rPr>
              <a:t>The anterior margin </a:t>
            </a:r>
            <a:r>
              <a:rPr lang="en-US" sz="1800" dirty="0"/>
              <a:t>extends from </a:t>
            </a:r>
            <a:r>
              <a:rPr lang="en-US" sz="1800" b="1" dirty="0"/>
              <a:t>sternoclavicular joint </a:t>
            </a:r>
            <a:r>
              <a:rPr lang="en-US" sz="1800" dirty="0"/>
              <a:t>to the </a:t>
            </a:r>
            <a:r>
              <a:rPr lang="en-US" sz="1800" b="1" u="sng" dirty="0"/>
              <a:t>4</a:t>
            </a:r>
            <a:r>
              <a:rPr lang="en-US" sz="1800" b="1" u="sng" baseline="30000" dirty="0"/>
              <a:t>th</a:t>
            </a:r>
            <a:r>
              <a:rPr lang="en-US" sz="1800" b="1" u="sng" dirty="0"/>
              <a:t> costal cartilage</a:t>
            </a:r>
            <a:r>
              <a:rPr lang="en-US" sz="1800" u="sng" dirty="0"/>
              <a:t>, </a:t>
            </a:r>
            <a:r>
              <a:rPr lang="en-US" sz="1800" dirty="0"/>
              <a:t>then deviates for about 1 inch to left at </a:t>
            </a:r>
            <a:r>
              <a:rPr lang="en-US" sz="1800" b="1" u="sng" dirty="0"/>
              <a:t>6</a:t>
            </a:r>
            <a:r>
              <a:rPr lang="en-US" sz="1800" b="1" u="sng" baseline="30000" dirty="0"/>
              <a:t>th</a:t>
            </a:r>
            <a:r>
              <a:rPr lang="en-US" sz="1800" b="1" u="sng" dirty="0"/>
              <a:t>  costal cartilage</a:t>
            </a:r>
            <a:r>
              <a:rPr lang="en-US" sz="1800" u="sng" dirty="0"/>
              <a:t> </a:t>
            </a:r>
            <a:r>
              <a:rPr lang="en-US" sz="1800" dirty="0"/>
              <a:t>to form </a:t>
            </a:r>
            <a:r>
              <a:rPr lang="en-US" sz="1800" b="1" dirty="0">
                <a:solidFill>
                  <a:srgbClr val="FF0000"/>
                </a:solidFill>
              </a:rPr>
              <a:t>cardiac notch  </a:t>
            </a:r>
          </a:p>
          <a:p>
            <a:pPr eaLnBrk="1" hangingPunct="1"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Inferior margin 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dirty="0"/>
              <a:t>passes around the chest wall, on </a:t>
            </a:r>
            <a:r>
              <a:rPr lang="en-US" sz="1800" u="sng" dirty="0"/>
              <a:t>the </a:t>
            </a:r>
            <a:r>
              <a:rPr lang="en-US" sz="1800" b="1" u="sng" dirty="0"/>
              <a:t>8</a:t>
            </a:r>
            <a:r>
              <a:rPr lang="en-US" sz="1800" b="1" u="sng" baseline="30000" dirty="0"/>
              <a:t>th</a:t>
            </a:r>
            <a:r>
              <a:rPr lang="en-US" sz="1800" u="sng" dirty="0"/>
              <a:t> rib in midclavicular line, </a:t>
            </a:r>
            <a:r>
              <a:rPr lang="en-US" sz="1800" b="1" u="sng" dirty="0"/>
              <a:t>10</a:t>
            </a:r>
            <a:r>
              <a:rPr lang="en-US" sz="1800" b="1" u="sng" baseline="30000" dirty="0"/>
              <a:t>th</a:t>
            </a:r>
            <a:r>
              <a:rPr lang="en-US" sz="1800" u="sng" dirty="0"/>
              <a:t> rib in </a:t>
            </a:r>
            <a:r>
              <a:rPr lang="en-US" sz="1800" b="1" u="sng" dirty="0"/>
              <a:t>mid-axillary line </a:t>
            </a:r>
            <a:r>
              <a:rPr lang="en-US" sz="1800" dirty="0"/>
              <a:t>and finally reaching  to </a:t>
            </a:r>
            <a:r>
              <a:rPr lang="en-US" sz="1800" b="1" dirty="0">
                <a:solidFill>
                  <a:srgbClr val="CC00FF"/>
                </a:solidFill>
              </a:rPr>
              <a:t>the last thoracic spine (T12 spine).</a:t>
            </a:r>
          </a:p>
          <a:p>
            <a:pPr eaLnBrk="1" hangingPunct="1"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Posterior margin 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>
                <a:solidFill>
                  <a:srgbClr val="3333FF"/>
                </a:solidFill>
              </a:rPr>
              <a:t>along the vertebral column </a:t>
            </a:r>
            <a:r>
              <a:rPr lang="en-US" sz="1800" dirty="0"/>
              <a:t>from the  </a:t>
            </a:r>
            <a:r>
              <a:rPr lang="en-US" sz="1800" b="1" dirty="0"/>
              <a:t>apex</a:t>
            </a:r>
            <a:r>
              <a:rPr lang="en-US" sz="1800" dirty="0"/>
              <a:t> to the </a:t>
            </a:r>
            <a:r>
              <a:rPr lang="en-US" sz="1800" b="1" dirty="0"/>
              <a:t>inferior margin ( T12 spine).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3316" name="Picture 2" descr="E:\dad\Student Gray\3. Thorax\F66122-003-f104a.jpg">
            <a:extLst>
              <a:ext uri="{FF2B5EF4-FFF2-40B4-BE49-F238E27FC236}">
                <a16:creationId xmlns:a16="http://schemas.microsoft.com/office/drawing/2014/main" id="{FFDE7543-A369-4E2C-AA41-00437E17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7764" b="9872"/>
          <a:stretch>
            <a:fillRect/>
          </a:stretch>
        </p:blipFill>
        <p:spPr bwMode="auto">
          <a:xfrm>
            <a:off x="228600" y="1295400"/>
            <a:ext cx="396240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4">
            <a:extLst>
              <a:ext uri="{FF2B5EF4-FFF2-40B4-BE49-F238E27FC236}">
                <a16:creationId xmlns:a16="http://schemas.microsoft.com/office/drawing/2014/main" id="{DA93B4A5-44EB-40C7-A7A1-48DFFCF4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6</a:t>
            </a:r>
          </a:p>
        </p:txBody>
      </p:sp>
      <p:sp>
        <p:nvSpPr>
          <p:cNvPr id="13318" name="TextBox 5">
            <a:extLst>
              <a:ext uri="{FF2B5EF4-FFF2-40B4-BE49-F238E27FC236}">
                <a16:creationId xmlns:a16="http://schemas.microsoft.com/office/drawing/2014/main" id="{F1BE782C-EF6B-485A-982F-2FC6BFF6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4</a:t>
            </a:r>
          </a:p>
        </p:txBody>
      </p:sp>
      <p:sp>
        <p:nvSpPr>
          <p:cNvPr id="13319" name="TextBox 6">
            <a:extLst>
              <a:ext uri="{FF2B5EF4-FFF2-40B4-BE49-F238E27FC236}">
                <a16:creationId xmlns:a16="http://schemas.microsoft.com/office/drawing/2014/main" id="{3DF34DD1-32A3-4787-9D82-088DBADD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0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Glass Lay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4063</TotalTime>
  <Words>1723</Words>
  <Application>Microsoft Office PowerPoint</Application>
  <PresentationFormat>On-screen Show (4:3)</PresentationFormat>
  <Paragraphs>197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Wingdings</vt:lpstr>
      <vt:lpstr>Arabic Transparent</vt:lpstr>
      <vt:lpstr>Garamond</vt:lpstr>
      <vt:lpstr>Andalus</vt:lpstr>
      <vt:lpstr>Algerian</vt:lpstr>
      <vt:lpstr>Default Design</vt:lpstr>
      <vt:lpstr>2_Glass Layers</vt:lpstr>
      <vt:lpstr>     Pleura &amp;  Lung               </vt:lpstr>
      <vt:lpstr>Objectives </vt:lpstr>
      <vt:lpstr>Pleura</vt:lpstr>
      <vt:lpstr>Parietal Pleura</vt:lpstr>
      <vt:lpstr>Parietal Pleura </vt:lpstr>
      <vt:lpstr>Parietal Pleura </vt:lpstr>
      <vt:lpstr>Pleural Recesses</vt:lpstr>
      <vt:lpstr>Pleura: Nerve Supply</vt:lpstr>
      <vt:lpstr>SUFACE ANATOMY OF PLEURA</vt:lpstr>
      <vt:lpstr>SURFACE ANATOMY OF LUNG</vt:lpstr>
      <vt:lpstr>Pleural Effusion </vt:lpstr>
      <vt:lpstr>Lungs</vt:lpstr>
      <vt:lpstr>LUNGS</vt:lpstr>
      <vt:lpstr>LUNGS</vt:lpstr>
      <vt:lpstr>Borders: Anterior &amp; Posterior </vt:lpstr>
      <vt:lpstr>Surfaces: Costal &amp; Mediastinal  </vt:lpstr>
      <vt:lpstr> RIGHT LUNG ROOT</vt:lpstr>
      <vt:lpstr>LEFT LUNG ROOT</vt:lpstr>
      <vt:lpstr>Right lung </vt:lpstr>
      <vt:lpstr>Left Lung </vt:lpstr>
      <vt:lpstr>Mediastinal surface of right lung </vt:lpstr>
      <vt:lpstr>Mediastinal surface of the right lung</vt:lpstr>
      <vt:lpstr>Mediastinal surface of  left lung </vt:lpstr>
      <vt:lpstr>Mediastinal surface of the left lung</vt:lpstr>
      <vt:lpstr>Blood supply of lung</vt:lpstr>
      <vt:lpstr>Nerve Supply of the lung </vt:lpstr>
      <vt:lpstr>Bronchi</vt:lpstr>
      <vt:lpstr>Bronchopulmonary segments </vt:lpstr>
      <vt:lpstr>Bronchopulmonary segments </vt:lpstr>
      <vt:lpstr>Bronchopulmonary segments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Dana Al-Kadi</cp:lastModifiedBy>
  <cp:revision>896</cp:revision>
  <dcterms:created xsi:type="dcterms:W3CDTF">2006-11-24T18:00:14Z</dcterms:created>
  <dcterms:modified xsi:type="dcterms:W3CDTF">2017-12-28T22:46:35Z</dcterms:modified>
</cp:coreProperties>
</file>