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7"/>
  </p:handoutMasterIdLst>
  <p:sldIdLst>
    <p:sldId id="256" r:id="rId2"/>
    <p:sldId id="461" r:id="rId3"/>
    <p:sldId id="412" r:id="rId4"/>
    <p:sldId id="432" r:id="rId5"/>
    <p:sldId id="414" r:id="rId6"/>
    <p:sldId id="496" r:id="rId7"/>
    <p:sldId id="494" r:id="rId8"/>
    <p:sldId id="415" r:id="rId9"/>
    <p:sldId id="433" r:id="rId10"/>
    <p:sldId id="417" r:id="rId11"/>
    <p:sldId id="495" r:id="rId12"/>
    <p:sldId id="490" r:id="rId13"/>
    <p:sldId id="491" r:id="rId14"/>
    <p:sldId id="466" r:id="rId15"/>
    <p:sldId id="467" r:id="rId16"/>
    <p:sldId id="481" r:id="rId17"/>
    <p:sldId id="482" r:id="rId18"/>
    <p:sldId id="470" r:id="rId19"/>
    <p:sldId id="474" r:id="rId20"/>
    <p:sldId id="478" r:id="rId21"/>
    <p:sldId id="484" r:id="rId22"/>
    <p:sldId id="486" r:id="rId23"/>
    <p:sldId id="489" r:id="rId24"/>
    <p:sldId id="488" r:id="rId25"/>
    <p:sldId id="456" r:id="rId26"/>
  </p:sldIdLst>
  <p:sldSz cx="9144000" cy="6858000" type="screen4x3"/>
  <p:notesSz cx="6934200" cy="9120188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pitchFamily="26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pitchFamily="26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pitchFamily="26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pitchFamily="26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pitchFamily="26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pitchFamily="26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pitchFamily="26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pitchFamily="26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pitchFamily="2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CCFFFF"/>
    <a:srgbClr val="FF0066"/>
    <a:srgbClr val="FF3300"/>
    <a:srgbClr val="3EEF1B"/>
    <a:srgbClr val="FF6699"/>
    <a:srgbClr val="0066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5" autoAdjust="0"/>
    <p:restoredTop sz="94660" autoAdjust="0"/>
  </p:normalViewPr>
  <p:slideViewPr>
    <p:cSldViewPr>
      <p:cViewPr varScale="1">
        <p:scale>
          <a:sx n="86" d="100"/>
          <a:sy n="86" d="100"/>
        </p:scale>
        <p:origin x="1239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06421F2D-E29E-4201-98A9-F71B996F98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A208A6CB-AAC0-4E99-8ED8-71DAD2763B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>
            <a:extLst>
              <a:ext uri="{FF2B5EF4-FFF2-40B4-BE49-F238E27FC236}">
                <a16:creationId xmlns:a16="http://schemas.microsoft.com/office/drawing/2014/main" id="{DE85849E-88E7-4A19-B482-C9030EEF36D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D0B36ED8-7B28-42BA-AEE7-B83B49DBBC2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E411E15-44DF-41C1-B94B-CCA7C163EF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61D7250-89B2-4EC2-A6EE-8C25E48E801F}"/>
              </a:ext>
            </a:extLst>
          </p:cNvPr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4B5AD79-8FBF-46DF-A47B-1B686AA1E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>
              <a:extLst>
                <a:ext uri="{FF2B5EF4-FFF2-40B4-BE49-F238E27FC236}">
                  <a16:creationId xmlns:a16="http://schemas.microsoft.com/office/drawing/2014/main" id="{B9B1744E-D7B5-499C-AD4B-24BFE4B8D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780 w 21600"/>
                <a:gd name="T1" fmla="*/ 0 h 21231"/>
                <a:gd name="T2" fmla="*/ 4237 w 21600"/>
                <a:gd name="T3" fmla="*/ 3342 h 21231"/>
                <a:gd name="T4" fmla="*/ 0 w 21600"/>
                <a:gd name="T5" fmla="*/ 334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891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E9B2E15-CBF0-4E9F-83FC-46A8BAAE319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37F8510-7DA5-4818-AD08-F3EDCB0629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086242E-4CD5-44A3-88BB-A19221530A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A79B3-5D3E-4303-A27B-6FE21B71B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78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7A7CBA-E9F1-44D9-BEEB-4A676D57D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81081B0-162D-425F-824B-A72706F65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FECE5A0-3048-4A5A-B248-B0A606E84A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6A968-0137-4096-BEFB-252CA3180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1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08096D1-499F-4827-83C7-DB3D8121E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2E09231-0A3A-4528-97BE-709AD8DF0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5A5A11A-BB8F-4E86-8522-1A329CA7C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181D3-A20A-4C2B-A676-625A0B39C8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151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56F624-4390-4C9F-8603-A85BC51282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71A0DB2-0AEF-4F39-BC48-4D4432EF3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2104BD4-70D0-4888-B5F8-96234D58CD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3F2D0-3F25-47A1-AF2C-D63B17E08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103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AD8F0-525D-4891-8468-AED7C79F4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8256-2385-404C-88CF-7D53FA7C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18004-9F5A-450F-84A0-F36251E5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fld id="{03B6FFBC-034F-49F6-B188-1DE9796DA91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146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097E31-E25A-40A1-8EEB-0F9F38B06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B7A501E-AB22-4CC6-99E1-723EBA1BA2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68A1C98-F5EE-4B00-A4BD-91A193666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5214F-0DF3-43A9-9F10-BEAACFDAC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0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EF6A56-834C-4F57-B1CF-4F38CC5DD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6F7D0D-6580-461E-B8F8-71D9E06815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B20301F-A25E-48DF-A8F1-76F9D14A7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029F5-2CFB-4C41-AAD8-387D4A702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13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E134D5-EE32-459A-83E0-169679C799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0F24575-C419-494A-9788-C9EF7590F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F8E8052-4DFC-43BF-BFBE-46D6F0B8DC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5997C-D508-4ABB-B33E-02C35A094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95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A896B1-9D0A-4D24-9EDF-48BEB190A1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A83785-928B-41D0-AC07-E4421931E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C092EC-FBA9-485F-8AF6-DB96690FDC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49BF8-FE00-4B07-93B0-636BAA4FD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8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9ED9BD7-7D92-45E9-9864-ED2BA125F8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51950D3-BC92-4E4A-B618-9ACA55294F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15C6340-BABF-47B6-B45C-DC4830C84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BF0E4-7D61-419B-8DAA-6740445F3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86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4CD8ECA-EC9C-41CA-BA94-E9FA5EB5E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C6BF71D-F61E-4BB2-B824-43244C489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54D303D-0208-4A4F-BF6A-CFBEDE7ED1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54859-0433-49D2-8391-A7AD35C1A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86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0880FE-ED31-43F5-A918-70DCA6FCAA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A8CE1B6-951A-4ACB-A5F0-C4BA4E7EF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053E2CF-268A-4E1F-B24E-D1350C740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F605B-4DD9-4E17-8570-3A4A31D1D4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04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842014-58CE-4130-8E7F-4EA3CBC14D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5053291-2D32-4144-B37D-4D3EF596F2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0FD0EAE-DD0D-41EB-9C33-19D73AA0B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DDB8F-0DFB-4542-A56B-D21873BE6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56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CA6EF73-D685-4922-8121-F41B829177E5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7891" name="Freeform 3">
              <a:extLst>
                <a:ext uri="{FF2B5EF4-FFF2-40B4-BE49-F238E27FC236}">
                  <a16:creationId xmlns:a16="http://schemas.microsoft.com/office/drawing/2014/main" id="{748A560E-1058-4333-ADEA-9A1DCB114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Arc 4">
              <a:extLst>
                <a:ext uri="{FF2B5EF4-FFF2-40B4-BE49-F238E27FC236}">
                  <a16:creationId xmlns:a16="http://schemas.microsoft.com/office/drawing/2014/main" id="{CADDCB8F-4578-4C29-936B-8DE6B9D2F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7893" name="Rectangle 5">
            <a:extLst>
              <a:ext uri="{FF2B5EF4-FFF2-40B4-BE49-F238E27FC236}">
                <a16:creationId xmlns:a16="http://schemas.microsoft.com/office/drawing/2014/main" id="{FF0FF8DB-DC7B-4E07-8F38-37B71E510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405DCF42-4785-45D3-BBE9-0467AEE4F9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16350A8A-1D89-4325-9758-E2DCAB5314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D406394C-C8B2-4C21-9791-C56579BDE5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DFCDEA66-EB47-4050-8592-5FBD9C8A3F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9">
            <a:extLst>
              <a:ext uri="{FF2B5EF4-FFF2-40B4-BE49-F238E27FC236}">
                <a16:creationId xmlns:a16="http://schemas.microsoft.com/office/drawing/2014/main" id="{87A78B6F-57BB-4E89-AC08-4701AF950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8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Times New Roman (Arabic)" pitchFamily="2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Times New Roman (Arabic)" pitchFamily="2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Times New Roman (Arabic)" pitchFamily="2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Times New Roman (Arabic)" pitchFamily="2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folHlink"/>
          </a:solidFill>
          <a:latin typeface="+mn-lt"/>
          <a:ea typeface="Times New Roman (Arabic)" pitchFamily="26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folHlink"/>
          </a:solidFill>
          <a:latin typeface="+mn-lt"/>
          <a:ea typeface="Times New Roman (Arabic)" pitchFamily="26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folHlink"/>
          </a:solidFill>
          <a:latin typeface="+mn-lt"/>
          <a:ea typeface="Times New Roman (Arabic)" pitchFamily="26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folHlink"/>
          </a:solidFill>
          <a:latin typeface="+mn-lt"/>
          <a:ea typeface="Times New Roman (Arabic)" pitchFamily="26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folHlink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folHlink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folHlink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folHlink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1">
            <a:extLst>
              <a:ext uri="{FF2B5EF4-FFF2-40B4-BE49-F238E27FC236}">
                <a16:creationId xmlns:a16="http://schemas.microsoft.com/office/drawing/2014/main" id="{8012589E-26C6-494C-A739-80B1D6D34E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209800"/>
            <a:ext cx="648017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MEDIASINUM</a:t>
            </a: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id="{8D0DCD9B-99B6-40AE-BE7D-C27AB5135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797425"/>
            <a:ext cx="6264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algn="l" eaLnBrk="1" hangingPunct="1"/>
            <a:r>
              <a:rPr lang="en-US" altLang="en-US" sz="4800" b="1">
                <a:solidFill>
                  <a:srgbClr val="FFFF00"/>
                </a:solidFill>
              </a:rPr>
              <a:t>Dr  Jamila EL medan</a:t>
            </a:r>
            <a:r>
              <a:rPr lang="en-US" altLang="en-US" sz="4000" b="1">
                <a:solidFill>
                  <a:srgbClr val="FFFF00"/>
                </a:solidFill>
              </a:rPr>
              <a:t>y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>
            <a:extLst>
              <a:ext uri="{FF2B5EF4-FFF2-40B4-BE49-F238E27FC236}">
                <a16:creationId xmlns:a16="http://schemas.microsoft.com/office/drawing/2014/main" id="{BFFDB7C2-C1F2-4237-9F8A-D14DB05FE2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038600" cy="521811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lvl="1">
              <a:defRPr/>
            </a:pPr>
            <a:r>
              <a:rPr lang="en-US" altLang="zh-CN" sz="3200" b="1" i="1" u="sng" dirty="0">
                <a:solidFill>
                  <a:srgbClr val="C00000"/>
                </a:solidFill>
                <a:latin typeface="+mj-lt"/>
                <a:ea typeface="SimSun" pitchFamily="2" charset="-122"/>
              </a:rPr>
              <a:t>(c) Deep:</a:t>
            </a:r>
          </a:p>
          <a:p>
            <a:pPr lvl="1">
              <a:defRPr/>
            </a:pPr>
            <a:r>
              <a:rPr lang="en-US" altLang="zh-CN" b="1" i="1" dirty="0">
                <a:solidFill>
                  <a:schemeClr val="accent4">
                    <a:lumMod val="10000"/>
                  </a:schemeClr>
                </a:solidFill>
                <a:latin typeface="+mj-lt"/>
                <a:ea typeface="SimSun" pitchFamily="2" charset="-122"/>
              </a:rPr>
              <a:t>Trachea </a:t>
            </a:r>
          </a:p>
          <a:p>
            <a:pPr lvl="1">
              <a:defRPr/>
            </a:pPr>
            <a:r>
              <a:rPr lang="en-US" altLang="zh-CN" b="1" i="1" dirty="0">
                <a:solidFill>
                  <a:schemeClr val="accent4">
                    <a:lumMod val="10000"/>
                  </a:schemeClr>
                </a:solidFill>
                <a:latin typeface="+mj-lt"/>
                <a:ea typeface="SimSun" pitchFamily="2" charset="-122"/>
              </a:rPr>
              <a:t>Esophagus </a:t>
            </a:r>
          </a:p>
          <a:p>
            <a:pPr lvl="1">
              <a:defRPr/>
            </a:pPr>
            <a:r>
              <a:rPr lang="en-US" altLang="zh-CN" b="1" i="1" dirty="0">
                <a:solidFill>
                  <a:schemeClr val="accent4">
                    <a:lumMod val="10000"/>
                  </a:schemeClr>
                </a:solidFill>
                <a:latin typeface="+mj-lt"/>
                <a:ea typeface="SimSun" pitchFamily="2" charset="-122"/>
              </a:rPr>
              <a:t>Thoracic Duct </a:t>
            </a:r>
          </a:p>
        </p:txBody>
      </p:sp>
      <p:pic>
        <p:nvPicPr>
          <p:cNvPr id="13315" name="Picture 4" descr="喉返神经">
            <a:extLst>
              <a:ext uri="{FF2B5EF4-FFF2-40B4-BE49-F238E27FC236}">
                <a16:creationId xmlns:a16="http://schemas.microsoft.com/office/drawing/2014/main" id="{435C57DE-31D8-4E34-BAFA-7D1DDA7F7EA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428625"/>
            <a:ext cx="3459163" cy="5443538"/>
          </a:xfrm>
          <a:noFill/>
        </p:spPr>
      </p:pic>
      <p:sp>
        <p:nvSpPr>
          <p:cNvPr id="13316" name="Freeform 5">
            <a:extLst>
              <a:ext uri="{FF2B5EF4-FFF2-40B4-BE49-F238E27FC236}">
                <a16:creationId xmlns:a16="http://schemas.microsoft.com/office/drawing/2014/main" id="{4409E72C-6B8B-45D6-A28C-18C9F4E3C30F}"/>
              </a:ext>
            </a:extLst>
          </p:cNvPr>
          <p:cNvSpPr>
            <a:spLocks/>
          </p:cNvSpPr>
          <p:nvPr/>
        </p:nvSpPr>
        <p:spPr bwMode="auto">
          <a:xfrm>
            <a:off x="6516688" y="1052513"/>
            <a:ext cx="142875" cy="1692275"/>
          </a:xfrm>
          <a:custGeom>
            <a:avLst/>
            <a:gdLst>
              <a:gd name="T0" fmla="*/ 2147483647 w 90"/>
              <a:gd name="T1" fmla="*/ 0 h 1066"/>
              <a:gd name="T2" fmla="*/ 2147483647 w 90"/>
              <a:gd name="T3" fmla="*/ 2147483647 h 1066"/>
              <a:gd name="T4" fmla="*/ 0 w 90"/>
              <a:gd name="T5" fmla="*/ 2147483647 h 1066"/>
              <a:gd name="T6" fmla="*/ 0 60000 65536"/>
              <a:gd name="T7" fmla="*/ 0 60000 65536"/>
              <a:gd name="T8" fmla="*/ 0 60000 65536"/>
              <a:gd name="T9" fmla="*/ 0 w 90"/>
              <a:gd name="T10" fmla="*/ 0 h 1066"/>
              <a:gd name="T11" fmla="*/ 90 w 90"/>
              <a:gd name="T12" fmla="*/ 1066 h 10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" h="1066">
                <a:moveTo>
                  <a:pt x="90" y="0"/>
                </a:moveTo>
                <a:cubicBezTo>
                  <a:pt x="75" y="374"/>
                  <a:pt x="60" y="748"/>
                  <a:pt x="45" y="907"/>
                </a:cubicBezTo>
                <a:cubicBezTo>
                  <a:pt x="30" y="1066"/>
                  <a:pt x="0" y="945"/>
                  <a:pt x="0" y="953"/>
                </a:cubicBezTo>
              </a:path>
            </a:pathLst>
          </a:cu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3317" name="Straight Arrow Connector 6">
            <a:extLst>
              <a:ext uri="{FF2B5EF4-FFF2-40B4-BE49-F238E27FC236}">
                <a16:creationId xmlns:a16="http://schemas.microsoft.com/office/drawing/2014/main" id="{57320382-5EF3-48D9-BB5B-FE1C2E9AB9C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536532" y="892969"/>
            <a:ext cx="571500" cy="3571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TextBox 7">
            <a:extLst>
              <a:ext uri="{FF2B5EF4-FFF2-40B4-BE49-F238E27FC236}">
                <a16:creationId xmlns:a16="http://schemas.microsoft.com/office/drawing/2014/main" id="{EB6D5687-9B50-4372-B187-839C8AF3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428625"/>
            <a:ext cx="1428750" cy="4619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algn="l" eaLnBrk="1" hangingPunct="1"/>
            <a:r>
              <a:rPr lang="en-US" altLang="en-US" b="1" i="1"/>
              <a:t>TD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E35AC-3D8D-4D3A-B800-63A769425E8D}"/>
              </a:ext>
            </a:extLst>
          </p:cNvPr>
          <p:cNvSpPr txBox="1"/>
          <p:nvPr/>
        </p:nvSpPr>
        <p:spPr>
          <a:xfrm>
            <a:off x="5857875" y="3857625"/>
            <a:ext cx="571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Times New Roman (Arabic)" pitchFamily="26" charset="0"/>
              </a:rPr>
              <a:t>ES</a:t>
            </a:r>
          </a:p>
        </p:txBody>
      </p:sp>
      <p:sp>
        <p:nvSpPr>
          <p:cNvPr id="13320" name="TextBox 7">
            <a:extLst>
              <a:ext uri="{FF2B5EF4-FFF2-40B4-BE49-F238E27FC236}">
                <a16:creationId xmlns:a16="http://schemas.microsoft.com/office/drawing/2014/main" id="{F8A98898-AF38-4698-BC2D-69AF87F89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2428875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2EF7-5E0F-4FDC-B60C-F2759C27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175" y="285750"/>
            <a:ext cx="6578600" cy="911225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PHRENIC NERVES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F7028-AA6D-427A-B726-AEA0CA6043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714500"/>
            <a:ext cx="5148263" cy="51435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Root Value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3100" b="1" dirty="0">
                <a:solidFill>
                  <a:schemeClr val="bg2">
                    <a:lumMod val="95000"/>
                    <a:lumOff val="5000"/>
                  </a:schemeClr>
                </a:solidFill>
                <a:cs typeface="Arial" pitchFamily="34" charset="0"/>
              </a:rPr>
              <a:t>C3,4,5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They pass through the Superior &amp; Middle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mediastina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Course in Thorax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right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phrenic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descends on the right side of SVC &amp; heart.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left </a:t>
            </a:r>
            <a:r>
              <a:rPr lang="en-US" b="1" u="sng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phrenic</a:t>
            </a:r>
            <a:r>
              <a:rPr lang="en-US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b="1" dirty="0">
                <a:solidFill>
                  <a:schemeClr val="bg2">
                    <a:lumMod val="95000"/>
                    <a:lumOff val="5000"/>
                  </a:schemeClr>
                </a:solidFill>
                <a:cs typeface="Arial" pitchFamily="34" charset="0"/>
              </a:rPr>
              <a:t>descends on the left side of heart.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Both nerves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terminate in the diaphragm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Branches 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1) Motor &amp; Sensory fibers to Diaphragm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2) Sensory fibers to pleurae &amp; pericardium</a:t>
            </a:r>
          </a:p>
        </p:txBody>
      </p:sp>
      <p:pic>
        <p:nvPicPr>
          <p:cNvPr id="14340" name="Picture 3" descr="C:\Users\galmadani\Desktop\Documents\Documents\Student Gray\3. Thorax\F66122-003-f015.jpg">
            <a:extLst>
              <a:ext uri="{FF2B5EF4-FFF2-40B4-BE49-F238E27FC236}">
                <a16:creationId xmlns:a16="http://schemas.microsoft.com/office/drawing/2014/main" id="{DCACFB9A-767C-4D2B-ADE7-D2AF6147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"/>
          <a:stretch>
            <a:fillRect/>
          </a:stretch>
        </p:blipFill>
        <p:spPr bwMode="auto">
          <a:xfrm>
            <a:off x="5148263" y="1931988"/>
            <a:ext cx="3709987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4">
            <a:extLst>
              <a:ext uri="{FF2B5EF4-FFF2-40B4-BE49-F238E27FC236}">
                <a16:creationId xmlns:a16="http://schemas.microsoft.com/office/drawing/2014/main" id="{1187102E-4E4B-4073-8566-FBB81D69B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852738"/>
            <a:ext cx="863600" cy="288925"/>
          </a:xfrm>
          <a:prstGeom prst="rect">
            <a:avLst/>
          </a:prstGeom>
          <a:noFill/>
          <a:ln w="9525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66BC8B-E008-4318-8753-EAAD3E466DD9}"/>
              </a:ext>
            </a:extLst>
          </p:cNvPr>
          <p:cNvSpPr/>
          <p:nvPr/>
        </p:nvSpPr>
        <p:spPr bwMode="auto">
          <a:xfrm>
            <a:off x="7956550" y="2852738"/>
            <a:ext cx="792163" cy="28892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ea typeface="Times New Roman (Arabic)" pitchFamily="26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FF04CF9-54CD-40DD-A284-5EEC77BC426E}"/>
              </a:ext>
            </a:extLst>
          </p:cNvPr>
          <p:cNvSpPr/>
          <p:nvPr/>
        </p:nvSpPr>
        <p:spPr bwMode="auto">
          <a:xfrm>
            <a:off x="7524750" y="2133600"/>
            <a:ext cx="503238" cy="574675"/>
          </a:xfrm>
          <a:prstGeom prst="roundRect">
            <a:avLst/>
          </a:prstGeom>
          <a:noFill/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ea typeface="Times New Roman (Arabic)" pitchFamily="2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FE67C-A6B2-4DAF-92EA-B6FD86600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52513"/>
            <a:ext cx="4495800" cy="54721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marL="533400" indent="-533400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Subdivided into: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en-US" b="1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Middle </a:t>
            </a:r>
            <a:r>
              <a:rPr lang="en-US" b="1" i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mediastinum</a:t>
            </a:r>
            <a:r>
              <a:rPr lang="en-US" b="1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b="1" i="1" u="sng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(M)</a:t>
            </a:r>
            <a:r>
              <a:rPr lang="en-US" b="1" i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contains Heart </a:t>
            </a:r>
          </a:p>
          <a:p>
            <a:pPr marL="609600" indent="-609600">
              <a:lnSpc>
                <a:spcPct val="150000"/>
              </a:lnSpc>
              <a:defRPr/>
            </a:pPr>
            <a:r>
              <a:rPr lang="en-US" b="1" i="1" u="sng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Anterior </a:t>
            </a:r>
            <a:r>
              <a:rPr lang="en-US" b="1" i="1" u="sng" dirty="0" err="1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mediastinum</a:t>
            </a:r>
            <a:r>
              <a:rPr lang="en-US" b="1" i="1" u="sng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b="1" i="1" u="sng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(A)</a:t>
            </a:r>
            <a:r>
              <a:rPr lang="en-US" b="1" i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in front of Heart</a:t>
            </a:r>
            <a:endParaRPr lang="en-US" b="1" i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defRPr/>
            </a:pPr>
            <a:r>
              <a:rPr lang="en-US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Posterior </a:t>
            </a:r>
            <a:r>
              <a:rPr lang="en-US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mediastinum</a:t>
            </a:r>
            <a:r>
              <a:rPr lang="en-US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b="1" i="1" u="sng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(P)</a:t>
            </a:r>
            <a:r>
              <a:rPr lang="en-US" b="1" i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behind Heart</a:t>
            </a:r>
            <a:endParaRPr lang="en-US" b="1" i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marL="533400" indent="-533400">
              <a:defRPr/>
            </a:pPr>
            <a:endParaRPr lang="zh-CN" altLang="en-US" sz="2400" i="1" dirty="0">
              <a:latin typeface="+mj-lt"/>
              <a:ea typeface="SimSun" pitchFamily="2" charset="-122"/>
              <a:cs typeface="Arial" pitchFamily="34" charset="0"/>
            </a:endParaRPr>
          </a:p>
          <a:p>
            <a:pPr>
              <a:defRPr/>
            </a:pPr>
            <a:endParaRPr lang="en-US" sz="2400" dirty="0">
              <a:latin typeface="+mj-lt"/>
            </a:endParaRPr>
          </a:p>
        </p:txBody>
      </p:sp>
      <p:pic>
        <p:nvPicPr>
          <p:cNvPr id="15363" name="Picture 14" descr="C:\Documents and Settings\Jamila\My Documents\Student Gray\3. Thorax\F66122-003-f005.jpg">
            <a:extLst>
              <a:ext uri="{FF2B5EF4-FFF2-40B4-BE49-F238E27FC236}">
                <a16:creationId xmlns:a16="http://schemas.microsoft.com/office/drawing/2014/main" id="{26F2EE37-6A19-471E-8F05-20E184D1D7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8"/>
          <a:stretch>
            <a:fillRect/>
          </a:stretch>
        </p:blipFill>
        <p:spPr>
          <a:xfrm>
            <a:off x="4643438" y="1125538"/>
            <a:ext cx="4319587" cy="5256212"/>
          </a:xfrm>
          <a:noFill/>
        </p:spPr>
      </p:pic>
      <p:sp>
        <p:nvSpPr>
          <p:cNvPr id="15364" name="TextBox 4">
            <a:extLst>
              <a:ext uri="{FF2B5EF4-FFF2-40B4-BE49-F238E27FC236}">
                <a16:creationId xmlns:a16="http://schemas.microsoft.com/office/drawing/2014/main" id="{CDBC23C3-A249-4E7B-808E-42D017717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0"/>
            <a:ext cx="6119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FF00"/>
                </a:solidFill>
                <a:cs typeface="Arial" panose="020B0604020202020204" pitchFamily="34" charset="0"/>
              </a:rPr>
              <a:t>Inferior Mediastinum</a:t>
            </a:r>
            <a:endParaRPr lang="en-US" altLang="en-US" sz="4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39F72-0B42-468B-B7CA-8C5D5B1C7B64}"/>
              </a:ext>
            </a:extLst>
          </p:cNvPr>
          <p:cNvSpPr txBox="1"/>
          <p:nvPr/>
        </p:nvSpPr>
        <p:spPr>
          <a:xfrm>
            <a:off x="6300788" y="3284538"/>
            <a:ext cx="431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Times New Roman (Arabic)" pitchFamily="26" charset="0"/>
              </a:rPr>
              <a:t>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BB6FC-F7BD-4CBD-B93D-B433DF6D80A0}"/>
              </a:ext>
            </a:extLst>
          </p:cNvPr>
          <p:cNvSpPr txBox="1"/>
          <p:nvPr/>
        </p:nvSpPr>
        <p:spPr>
          <a:xfrm>
            <a:off x="5724525" y="3213100"/>
            <a:ext cx="3603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ea typeface="Times New Roman (Arabic)" pitchFamily="26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44794-A69F-469A-81E4-62AB4627B516}"/>
              </a:ext>
            </a:extLst>
          </p:cNvPr>
          <p:cNvSpPr txBox="1"/>
          <p:nvPr/>
        </p:nvSpPr>
        <p:spPr>
          <a:xfrm>
            <a:off x="6659563" y="3933825"/>
            <a:ext cx="2889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Times New Roman (Arabic)" pitchFamily="26" charset="0"/>
              </a:rPr>
              <a:t>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BD4B-EC5E-4012-B6DF-F1C5FA69524C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Anterior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Mediastinum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8909A-BC8A-4CED-B57D-4211860CA9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589088"/>
            <a:ext cx="4191000" cy="50403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Boundaries:</a:t>
            </a:r>
          </a:p>
          <a:p>
            <a:pPr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Horizontal plane</a:t>
            </a:r>
            <a:endParaRPr lang="en-US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Diaphragm</a:t>
            </a:r>
          </a:p>
          <a:p>
            <a:pPr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Body &amp;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xiphoid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process of sternum</a:t>
            </a:r>
          </a:p>
          <a:p>
            <a:pPr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Heart</a:t>
            </a:r>
          </a:p>
          <a:p>
            <a:pPr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Lungs &amp; pleurae</a:t>
            </a:r>
            <a:endParaRPr lang="en-US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Thymus gland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Lymph nodes</a:t>
            </a:r>
          </a:p>
        </p:txBody>
      </p:sp>
      <p:pic>
        <p:nvPicPr>
          <p:cNvPr id="16388" name="Picture 2" descr="C:\Documents and Settings\user1\My Documents\My Pictures\mediastinum12.png">
            <a:extLst>
              <a:ext uri="{FF2B5EF4-FFF2-40B4-BE49-F238E27FC236}">
                <a16:creationId xmlns:a16="http://schemas.microsoft.com/office/drawing/2014/main" id="{0A9CF9AA-CF95-425E-B11E-A6F6237C0F4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589088"/>
            <a:ext cx="3560763" cy="4935537"/>
          </a:xfr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9D23E300-F174-4BAA-8131-EC70C2F6A2A2}"/>
              </a:ext>
            </a:extLst>
          </p:cNvPr>
          <p:cNvSpPr/>
          <p:nvPr/>
        </p:nvSpPr>
        <p:spPr>
          <a:xfrm>
            <a:off x="6324600" y="2667000"/>
            <a:ext cx="228600" cy="3048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35CD039F-BBA7-4CD5-BFCA-9228CCC7FDC4}"/>
              </a:ext>
            </a:extLst>
          </p:cNvPr>
          <p:cNvSpPr/>
          <p:nvPr/>
        </p:nvSpPr>
        <p:spPr>
          <a:xfrm>
            <a:off x="5410200" y="4876800"/>
            <a:ext cx="228600" cy="3810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BE3B3B3-776C-4DDB-BD2B-93CB7CF89544}"/>
              </a:ext>
            </a:extLst>
          </p:cNvPr>
          <p:cNvSpPr/>
          <p:nvPr/>
        </p:nvSpPr>
        <p:spPr>
          <a:xfrm>
            <a:off x="5029200" y="3733800"/>
            <a:ext cx="381000" cy="2286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F26110C2-706D-43E7-963A-2CFAECFF58DE}"/>
              </a:ext>
            </a:extLst>
          </p:cNvPr>
          <p:cNvSpPr/>
          <p:nvPr/>
        </p:nvSpPr>
        <p:spPr>
          <a:xfrm>
            <a:off x="5867400" y="3810000"/>
            <a:ext cx="381000" cy="2286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C34491C-53E6-4F2F-85C8-A6EC14EF5952}"/>
              </a:ext>
            </a:extLst>
          </p:cNvPr>
          <p:cNvSpPr/>
          <p:nvPr/>
        </p:nvSpPr>
        <p:spPr>
          <a:xfrm>
            <a:off x="6019800" y="2819400"/>
            <a:ext cx="381000" cy="45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E34EE7-84DB-453D-85F9-6A517115F482}"/>
              </a:ext>
            </a:extLst>
          </p:cNvPr>
          <p:cNvCxnSpPr/>
          <p:nvPr/>
        </p:nvCxnSpPr>
        <p:spPr>
          <a:xfrm flipV="1">
            <a:off x="3048000" y="3048000"/>
            <a:ext cx="3124200" cy="2590800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5816-6E36-4D97-8DB2-86D206816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609600"/>
            <a:ext cx="7558087" cy="94773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Middle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Mediastinum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54652-74C9-4FA5-BDF8-DF98BC825F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3886200" cy="4876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Site: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Between anterior &amp; posterior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mediastina</a:t>
            </a:r>
            <a:endParaRPr lang="en-US" b="1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Heart &amp; pericardium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Ascending Aorta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Pulmonary trunk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Superior &amp; Inferior vena cava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Right &amp; left pulmonary veins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Right &amp; left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phrenic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nerves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Lymph nodes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3" descr="C:\Documents and Settings\user1\Desktop\F66122-003-f077.jpg">
            <a:extLst>
              <a:ext uri="{FF2B5EF4-FFF2-40B4-BE49-F238E27FC236}">
                <a16:creationId xmlns:a16="http://schemas.microsoft.com/office/drawing/2014/main" id="{E08CEEC2-32BF-4BF5-8F09-7D5F556EBC9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589088"/>
            <a:ext cx="4210050" cy="4857750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A45BDF-F1DC-470C-BDA5-A8A0883FD176}"/>
              </a:ext>
            </a:extLst>
          </p:cNvPr>
          <p:cNvCxnSpPr/>
          <p:nvPr/>
        </p:nvCxnSpPr>
        <p:spPr>
          <a:xfrm rot="5400000">
            <a:off x="4419600" y="3962400"/>
            <a:ext cx="2590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8F0B2E-54A7-44B9-AB46-C49F7510FCA0}"/>
              </a:ext>
            </a:extLst>
          </p:cNvPr>
          <p:cNvCxnSpPr/>
          <p:nvPr/>
        </p:nvCxnSpPr>
        <p:spPr>
          <a:xfrm rot="5400000">
            <a:off x="8077200" y="2895600"/>
            <a:ext cx="304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76A89A-B077-4C36-8A35-C104242C16E6}"/>
              </a:ext>
            </a:extLst>
          </p:cNvPr>
          <p:cNvCxnSpPr/>
          <p:nvPr/>
        </p:nvCxnSpPr>
        <p:spPr>
          <a:xfrm rot="16200000" flipH="1">
            <a:off x="7200900" y="4229100"/>
            <a:ext cx="2133600" cy="76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4FEABA-C5DD-482E-9D01-0AC6B856949C}"/>
              </a:ext>
            </a:extLst>
          </p:cNvPr>
          <p:cNvCxnSpPr/>
          <p:nvPr/>
        </p:nvCxnSpPr>
        <p:spPr>
          <a:xfrm>
            <a:off x="5181600" y="4876800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3260786-BA04-472D-802B-A11D99684B45}"/>
              </a:ext>
            </a:extLst>
          </p:cNvPr>
          <p:cNvSpPr txBox="1"/>
          <p:nvPr/>
        </p:nvSpPr>
        <p:spPr>
          <a:xfrm>
            <a:off x="8215313" y="4572000"/>
            <a:ext cx="9286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b="1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L </a:t>
            </a:r>
            <a:r>
              <a:rPr lang="en-US" sz="1400" b="1" dirty="0" err="1">
                <a:solidFill>
                  <a:schemeClr val="accent3">
                    <a:lumMod val="10000"/>
                  </a:schemeClr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Phrenic</a:t>
            </a:r>
            <a:r>
              <a:rPr lang="en-US" sz="1400" b="1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3B1CED-BD93-4A54-A469-97B4E687B5CA}"/>
              </a:ext>
            </a:extLst>
          </p:cNvPr>
          <p:cNvCxnSpPr/>
          <p:nvPr/>
        </p:nvCxnSpPr>
        <p:spPr>
          <a:xfrm rot="10800000">
            <a:off x="8229600" y="4419600"/>
            <a:ext cx="3048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B37434-AD1A-441F-8695-7AEAB9CCF229}"/>
              </a:ext>
            </a:extLst>
          </p:cNvPr>
          <p:cNvCxnSpPr/>
          <p:nvPr/>
        </p:nvCxnSpPr>
        <p:spPr>
          <a:xfrm flipV="1">
            <a:off x="5489575" y="5867400"/>
            <a:ext cx="835025" cy="777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25FD9A6-51F1-4758-9F11-773F1916AE65}"/>
              </a:ext>
            </a:extLst>
          </p:cNvPr>
          <p:cNvCxnSpPr/>
          <p:nvPr/>
        </p:nvCxnSpPr>
        <p:spPr>
          <a:xfrm>
            <a:off x="5181600" y="4343400"/>
            <a:ext cx="6858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0676D41-CCA9-495D-81DF-7FB7C8A554B3}"/>
              </a:ext>
            </a:extLst>
          </p:cNvPr>
          <p:cNvCxnSpPr/>
          <p:nvPr/>
        </p:nvCxnSpPr>
        <p:spPr>
          <a:xfrm>
            <a:off x="5181600" y="4419600"/>
            <a:ext cx="6858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2" name="TextBox 30">
            <a:extLst>
              <a:ext uri="{FF2B5EF4-FFF2-40B4-BE49-F238E27FC236}">
                <a16:creationId xmlns:a16="http://schemas.microsoft.com/office/drawing/2014/main" id="{9DA213AF-F678-4177-A5EB-DEA57BDF4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352800"/>
            <a:ext cx="1022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Left </a:t>
            </a:r>
          </a:p>
          <a:p>
            <a:pPr eaLnBrk="1" hangingPunct="1"/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Pulmonary </a:t>
            </a:r>
          </a:p>
          <a:p>
            <a:pPr eaLnBrk="1" hangingPunct="1"/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veins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6F4B021-DABA-4316-B14E-F357DBAFDA28}"/>
              </a:ext>
            </a:extLst>
          </p:cNvPr>
          <p:cNvCxnSpPr/>
          <p:nvPr/>
        </p:nvCxnSpPr>
        <p:spPr>
          <a:xfrm rot="5400000">
            <a:off x="7810500" y="3848100"/>
            <a:ext cx="2286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BA3B10-A782-4BB3-8CD8-161F72C68541}"/>
              </a:ext>
            </a:extLst>
          </p:cNvPr>
          <p:cNvCxnSpPr/>
          <p:nvPr/>
        </p:nvCxnSpPr>
        <p:spPr>
          <a:xfrm rot="5400000">
            <a:off x="7772400" y="41148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73F8B20-5C07-421E-A41A-27644FB13FB6}"/>
              </a:ext>
            </a:extLst>
          </p:cNvPr>
          <p:cNvSpPr txBox="1"/>
          <p:nvPr/>
        </p:nvSpPr>
        <p:spPr>
          <a:xfrm>
            <a:off x="6781800" y="4648200"/>
            <a:ext cx="1066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95000"/>
                    <a:lumOff val="5000"/>
                  </a:schemeClr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Heart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F7AC7F-CA99-40EF-9EC1-5C106ED0583F}"/>
              </a:ext>
            </a:extLst>
          </p:cNvPr>
          <p:cNvSpPr txBox="1"/>
          <p:nvPr/>
        </p:nvSpPr>
        <p:spPr>
          <a:xfrm rot="764272">
            <a:off x="6116638" y="5529263"/>
            <a:ext cx="11207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Diaphragm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3C070C-F309-476C-BE42-0E929BFE4D76}"/>
              </a:ext>
            </a:extLst>
          </p:cNvPr>
          <p:cNvSpPr txBox="1"/>
          <p:nvPr/>
        </p:nvSpPr>
        <p:spPr>
          <a:xfrm>
            <a:off x="4357688" y="4286250"/>
            <a:ext cx="1428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b="1" dirty="0">
                <a:solidFill>
                  <a:srgbClr val="C00000"/>
                </a:solidFill>
                <a:ea typeface="Times New Roman (Arabic)" pitchFamily="26" charset="0"/>
              </a:rPr>
              <a:t>R pulmonary V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a typeface="Times New Roman (Arabic)" pitchFamily="26" charset="0"/>
              </a:rPr>
              <a:t>V</a:t>
            </a:r>
          </a:p>
        </p:txBody>
      </p:sp>
      <p:cxnSp>
        <p:nvCxnSpPr>
          <p:cNvPr id="17428" name="Straight Arrow Connector 31">
            <a:extLst>
              <a:ext uri="{FF2B5EF4-FFF2-40B4-BE49-F238E27FC236}">
                <a16:creationId xmlns:a16="http://schemas.microsoft.com/office/drawing/2014/main" id="{BABAD747-F2D3-40ED-B5D0-17F48447BD1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643563" y="4429125"/>
            <a:ext cx="214312" cy="1588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9" name="Straight Arrow Connector 37">
            <a:extLst>
              <a:ext uri="{FF2B5EF4-FFF2-40B4-BE49-F238E27FC236}">
                <a16:creationId xmlns:a16="http://schemas.microsoft.com/office/drawing/2014/main" id="{966D6EA8-D546-4348-B12B-F941F3F3D8B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572125" y="4500563"/>
            <a:ext cx="285750" cy="285750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F8BC3C-6B8F-417A-88C4-A5019E255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Posterior 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Mediastinum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BE67DF-E292-443C-A858-071A0C1C19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589088"/>
            <a:ext cx="5029200" cy="48879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Boundaries:</a:t>
            </a:r>
          </a:p>
          <a:p>
            <a:pPr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Superior: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Horizontal plane</a:t>
            </a:r>
            <a:endParaRPr lang="en-US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Inferior: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Diaphragm</a:t>
            </a:r>
          </a:p>
          <a:p>
            <a:pPr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Anterior: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Heart</a:t>
            </a:r>
            <a:endParaRPr lang="en-US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Posterior: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Thoracic vertebrae from </a:t>
            </a:r>
            <a:r>
              <a:rPr lang="en-US" b="1" u="sng" dirty="0">
                <a:solidFill>
                  <a:srgbClr val="C00000"/>
                </a:solidFill>
                <a:cs typeface="Arial" pitchFamily="34" charset="0"/>
              </a:rPr>
              <a:t>T5 -T12</a:t>
            </a:r>
          </a:p>
          <a:p>
            <a:pPr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Lateral: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Lungs &amp; pleurae</a:t>
            </a:r>
          </a:p>
        </p:txBody>
      </p:sp>
      <p:pic>
        <p:nvPicPr>
          <p:cNvPr id="18436" name="Picture 2" descr="C:\Documents and Settings\user1\My Documents\My Pictures\mediastinum12.png">
            <a:extLst>
              <a:ext uri="{FF2B5EF4-FFF2-40B4-BE49-F238E27FC236}">
                <a16:creationId xmlns:a16="http://schemas.microsoft.com/office/drawing/2014/main" id="{7EE734BD-C2D0-4DA2-818E-889BE560218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8738" y="1589088"/>
            <a:ext cx="3298825" cy="4572000"/>
          </a:xfr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0A98B2AE-3B68-49F5-B008-7476B6FCBEA8}"/>
              </a:ext>
            </a:extLst>
          </p:cNvPr>
          <p:cNvSpPr/>
          <p:nvPr/>
        </p:nvSpPr>
        <p:spPr>
          <a:xfrm>
            <a:off x="7315200" y="2438400"/>
            <a:ext cx="3048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4C21D8F0-E671-488B-9B2C-AE1CD1C5522C}"/>
              </a:ext>
            </a:extLst>
          </p:cNvPr>
          <p:cNvSpPr/>
          <p:nvPr/>
        </p:nvSpPr>
        <p:spPr>
          <a:xfrm rot="3397109">
            <a:off x="6781800" y="4800600"/>
            <a:ext cx="381000" cy="6096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EA6DDE4-0BBF-4015-84C1-1763531C415A}"/>
              </a:ext>
            </a:extLst>
          </p:cNvPr>
          <p:cNvSpPr/>
          <p:nvPr/>
        </p:nvSpPr>
        <p:spPr>
          <a:xfrm rot="10174019">
            <a:off x="7315200" y="3276600"/>
            <a:ext cx="6096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63A655DE-10E0-4DED-A199-921A5AA4CF0E}"/>
              </a:ext>
            </a:extLst>
          </p:cNvPr>
          <p:cNvSpPr/>
          <p:nvPr/>
        </p:nvSpPr>
        <p:spPr>
          <a:xfrm>
            <a:off x="7924800" y="57912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4E27DFB0-8AF0-4309-8B26-25B4A0508298}"/>
              </a:ext>
            </a:extLst>
          </p:cNvPr>
          <p:cNvSpPr/>
          <p:nvPr/>
        </p:nvSpPr>
        <p:spPr>
          <a:xfrm>
            <a:off x="8382000" y="28956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>
            <a:extLst>
              <a:ext uri="{FF2B5EF4-FFF2-40B4-BE49-F238E27FC236}">
                <a16:creationId xmlns:a16="http://schemas.microsoft.com/office/drawing/2014/main" id="{AB1507B3-4F03-4AC9-AF68-EB1F052E80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85875"/>
            <a:ext cx="4186238" cy="528637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533400" indent="-533400">
              <a:defRPr/>
            </a:pPr>
            <a:r>
              <a:rPr lang="en-US" altLang="zh-CN" sz="2800" b="1" i="1" u="sng" dirty="0">
                <a:solidFill>
                  <a:srgbClr val="00B050"/>
                </a:solidFill>
                <a:latin typeface="+mj-lt"/>
                <a:ea typeface="SimSun" pitchFamily="2" charset="-122"/>
                <a:cs typeface="Arial" pitchFamily="34" charset="0"/>
              </a:rPr>
              <a:t>Contents:</a:t>
            </a:r>
          </a:p>
          <a:p>
            <a:pPr marL="533400" indent="-533400">
              <a:defRPr/>
            </a:pPr>
            <a:r>
              <a:rPr lang="en-US" altLang="zh-CN" sz="2400" b="1" i="1" dirty="0">
                <a:solidFill>
                  <a:schemeClr val="accent4">
                    <a:lumMod val="10000"/>
                  </a:schemeClr>
                </a:solidFill>
                <a:latin typeface="+mj-lt"/>
                <a:ea typeface="SimSun" pitchFamily="2" charset="-122"/>
                <a:cs typeface="Arial" pitchFamily="34" charset="0"/>
              </a:rPr>
              <a:t>1. Esophagus, </a:t>
            </a:r>
          </a:p>
          <a:p>
            <a:pPr marL="533400" indent="-533400">
              <a:defRPr/>
            </a:pPr>
            <a:r>
              <a:rPr lang="en-US" altLang="zh-CN" sz="2400" b="1" i="1" dirty="0">
                <a:solidFill>
                  <a:schemeClr val="accent4">
                    <a:lumMod val="10000"/>
                  </a:schemeClr>
                </a:solidFill>
                <a:latin typeface="+mj-lt"/>
                <a:ea typeface="SimSun" pitchFamily="2" charset="-122"/>
                <a:cs typeface="Arial" pitchFamily="34" charset="0"/>
              </a:rPr>
              <a:t>2. </a:t>
            </a:r>
            <a:r>
              <a:rPr lang="en-US" altLang="zh-CN" sz="2400" b="1" i="1" dirty="0" err="1">
                <a:solidFill>
                  <a:schemeClr val="accent4">
                    <a:lumMod val="10000"/>
                  </a:schemeClr>
                </a:solidFill>
                <a:latin typeface="+mj-lt"/>
                <a:ea typeface="SimSun" pitchFamily="2" charset="-122"/>
                <a:cs typeface="Arial" pitchFamily="34" charset="0"/>
              </a:rPr>
              <a:t>Azygos</a:t>
            </a:r>
            <a:r>
              <a:rPr lang="en-US" altLang="zh-CN" sz="2400" b="1" i="1" dirty="0">
                <a:solidFill>
                  <a:schemeClr val="accent4">
                    <a:lumMod val="10000"/>
                  </a:schemeClr>
                </a:solidFill>
                <a:latin typeface="+mj-lt"/>
                <a:ea typeface="SimSun" pitchFamily="2" charset="-122"/>
                <a:cs typeface="Arial" pitchFamily="34" charset="0"/>
              </a:rPr>
              <a:t> system of veins,: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posterior &amp; to the right of esophagus</a:t>
            </a:r>
            <a:endParaRPr lang="en-US" altLang="zh-CN" sz="2400" b="1" i="1" dirty="0">
              <a:solidFill>
                <a:schemeClr val="accent4">
                  <a:lumMod val="10000"/>
                </a:schemeClr>
              </a:solidFill>
              <a:latin typeface="+mj-lt"/>
              <a:ea typeface="SimSun" pitchFamily="2" charset="-122"/>
              <a:cs typeface="Arial" pitchFamily="34" charset="0"/>
            </a:endParaRPr>
          </a:p>
          <a:p>
            <a:pPr marL="533400" indent="-533400">
              <a:defRPr/>
            </a:pPr>
            <a:r>
              <a:rPr lang="en-US" altLang="zh-CN" sz="2400" b="1" i="1" dirty="0">
                <a:solidFill>
                  <a:schemeClr val="accent4">
                    <a:lumMod val="10000"/>
                  </a:schemeClr>
                </a:solidFill>
                <a:latin typeface="+mj-lt"/>
                <a:ea typeface="SimSun" pitchFamily="2" charset="-122"/>
                <a:cs typeface="Arial" pitchFamily="34" charset="0"/>
              </a:rPr>
              <a:t>3. R &amp; L Thoracic Sympathetic trunks, </a:t>
            </a:r>
          </a:p>
          <a:p>
            <a:pPr marL="533400" indent="-533400">
              <a:defRPr/>
            </a:pPr>
            <a:r>
              <a:rPr lang="en-US" altLang="zh-CN" sz="2400" b="1" i="1" dirty="0">
                <a:solidFill>
                  <a:schemeClr val="accent4">
                    <a:lumMod val="10000"/>
                  </a:schemeClr>
                </a:solidFill>
                <a:latin typeface="+mj-lt"/>
                <a:ea typeface="SimSun" pitchFamily="2" charset="-122"/>
                <a:cs typeface="Arial" pitchFamily="34" charset="0"/>
              </a:rPr>
              <a:t>4. </a:t>
            </a:r>
            <a:r>
              <a:rPr lang="en-US" altLang="zh-CN" sz="2400" b="1" i="1" dirty="0" err="1">
                <a:solidFill>
                  <a:schemeClr val="accent4">
                    <a:lumMod val="10000"/>
                  </a:schemeClr>
                </a:solidFill>
                <a:latin typeface="+mj-lt"/>
                <a:ea typeface="SimSun" pitchFamily="2" charset="-122"/>
                <a:cs typeface="Arial" pitchFamily="34" charset="0"/>
              </a:rPr>
              <a:t>Mediastinal</a:t>
            </a:r>
            <a:r>
              <a:rPr lang="en-US" altLang="zh-CN" sz="2400" b="1" i="1" dirty="0">
                <a:solidFill>
                  <a:schemeClr val="accent4">
                    <a:lumMod val="10000"/>
                  </a:schemeClr>
                </a:solidFill>
                <a:latin typeface="+mj-lt"/>
                <a:ea typeface="SimSun" pitchFamily="2" charset="-122"/>
                <a:cs typeface="Arial" pitchFamily="34" charset="0"/>
              </a:rPr>
              <a:t> lymph nodes</a:t>
            </a:r>
          </a:p>
          <a:p>
            <a:pPr marL="533400" indent="-533400">
              <a:defRPr/>
            </a:pPr>
            <a:r>
              <a:rPr lang="en-US" altLang="zh-CN" sz="2400" b="1" i="1" dirty="0">
                <a:solidFill>
                  <a:schemeClr val="accent4">
                    <a:lumMod val="10000"/>
                  </a:schemeClr>
                </a:solidFill>
                <a:latin typeface="+mj-lt"/>
                <a:ea typeface="SimSun" pitchFamily="2" charset="-122"/>
                <a:cs typeface="Arial" pitchFamily="34" charset="0"/>
              </a:rPr>
              <a:t>5. </a:t>
            </a:r>
            <a:r>
              <a:rPr lang="en-US" altLang="zh-CN" sz="2400" b="1" i="1" dirty="0" err="1">
                <a:solidFill>
                  <a:schemeClr val="accent4">
                    <a:lumMod val="10000"/>
                  </a:schemeClr>
                </a:solidFill>
                <a:latin typeface="+mj-lt"/>
                <a:ea typeface="SimSun" pitchFamily="2" charset="-122"/>
                <a:cs typeface="Arial" pitchFamily="34" charset="0"/>
              </a:rPr>
              <a:t>Vagus</a:t>
            </a:r>
            <a:r>
              <a:rPr lang="en-US" altLang="zh-CN" sz="2400" b="1" i="1" dirty="0">
                <a:solidFill>
                  <a:schemeClr val="accent4">
                    <a:lumMod val="10000"/>
                  </a:schemeClr>
                </a:solidFill>
                <a:latin typeface="+mj-lt"/>
                <a:ea typeface="SimSun" pitchFamily="2" charset="-122"/>
                <a:cs typeface="Arial" pitchFamily="34" charset="0"/>
              </a:rPr>
              <a:t> nerves</a:t>
            </a:r>
          </a:p>
        </p:txBody>
      </p:sp>
      <p:pic>
        <p:nvPicPr>
          <p:cNvPr id="14340" name="Picture 4" descr="纵隔2">
            <a:extLst>
              <a:ext uri="{FF2B5EF4-FFF2-40B4-BE49-F238E27FC236}">
                <a16:creationId xmlns:a16="http://schemas.microsoft.com/office/drawing/2014/main" id="{C8356B83-40EF-43D2-B14B-8BFA6BEC5E93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285875"/>
            <a:ext cx="4278312" cy="4929188"/>
          </a:xfrm>
          <a:solidFill>
            <a:schemeClr val="bg2"/>
          </a:solidFill>
        </p:spPr>
      </p:pic>
      <p:cxnSp>
        <p:nvCxnSpPr>
          <p:cNvPr id="19460" name="Straight Arrow Connector 7">
            <a:extLst>
              <a:ext uri="{FF2B5EF4-FFF2-40B4-BE49-F238E27FC236}">
                <a16:creationId xmlns:a16="http://schemas.microsoft.com/office/drawing/2014/main" id="{A4DCA670-C54C-4FB1-B476-449E097B448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143250" y="2000250"/>
            <a:ext cx="3429000" cy="1714500"/>
          </a:xfrm>
          <a:prstGeom prst="straightConnector1">
            <a:avLst/>
          </a:prstGeom>
          <a:noFill/>
          <a:ln w="28575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Straight Arrow Connector 9">
            <a:extLst>
              <a:ext uri="{FF2B5EF4-FFF2-40B4-BE49-F238E27FC236}">
                <a16:creationId xmlns:a16="http://schemas.microsoft.com/office/drawing/2014/main" id="{05F6DB50-3ABA-4A2E-8D90-8E3A9D1D5F3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571875" y="2500313"/>
            <a:ext cx="2786063" cy="1500187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2" name="Straight Arrow Connector 10">
            <a:extLst>
              <a:ext uri="{FF2B5EF4-FFF2-40B4-BE49-F238E27FC236}">
                <a16:creationId xmlns:a16="http://schemas.microsoft.com/office/drawing/2014/main" id="{5420FB05-F3C0-442B-ABC2-EA6AF3793DC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571875" y="4357688"/>
            <a:ext cx="3143250" cy="1000125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9" name="Straight Arrow Connector 7">
            <a:extLst>
              <a:ext uri="{FF2B5EF4-FFF2-40B4-BE49-F238E27FC236}">
                <a16:creationId xmlns:a16="http://schemas.microsoft.com/office/drawing/2014/main" id="{7F76A905-D9E2-47E6-A266-A840DC7CB44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563938" y="3644900"/>
            <a:ext cx="2303462" cy="576263"/>
          </a:xfrm>
          <a:prstGeom prst="straightConnector1">
            <a:avLst/>
          </a:prstGeom>
          <a:noFill/>
          <a:ln w="38100" algn="ctr">
            <a:solidFill>
              <a:schemeClr val="bg2">
                <a:lumMod val="95000"/>
                <a:lumOff val="5000"/>
              </a:schemeClr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CF1D8-F68A-49A7-9582-1E460CC20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000125"/>
            <a:ext cx="3008313" cy="5126038"/>
          </a:xfr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marL="514350" indent="-514350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6. Thoracic duct: </a:t>
            </a:r>
            <a:r>
              <a:rPr lang="en-US" sz="2800" dirty="0">
                <a:solidFill>
                  <a:schemeClr val="accent3">
                    <a:lumMod val="10000"/>
                  </a:schemeClr>
                </a:solidFill>
                <a:latin typeface="+mj-lt"/>
              </a:rPr>
              <a:t>(</a:t>
            </a:r>
            <a:r>
              <a:rPr lang="en-US" sz="2800" b="1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posterior to esophagus)</a:t>
            </a:r>
            <a:r>
              <a:rPr lang="en-US" sz="2800" dirty="0">
                <a:solidFill>
                  <a:schemeClr val="accent3">
                    <a:lumMod val="10000"/>
                  </a:schemeClr>
                </a:solidFill>
                <a:latin typeface="+mj-lt"/>
              </a:rPr>
              <a:t>.</a:t>
            </a:r>
          </a:p>
          <a:p>
            <a:pPr marL="514350" indent="-514350">
              <a:defRPr/>
            </a:pPr>
            <a:r>
              <a:rPr lang="en-US" sz="2800" b="1" dirty="0">
                <a:solidFill>
                  <a:srgbClr val="C00000"/>
                </a:solidFill>
                <a:latin typeface="+mj-lt"/>
              </a:rPr>
              <a:t>7. Descending aorta: </a:t>
            </a:r>
            <a:r>
              <a:rPr lang="en-US" sz="2800" b="1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posterior &amp; to the left of esophagus</a:t>
            </a:r>
          </a:p>
          <a:p>
            <a:pPr marL="514350" indent="-514350">
              <a:defRPr/>
            </a:pPr>
            <a:endParaRPr lang="en-US" sz="2800" dirty="0">
              <a:latin typeface="+mj-lt"/>
            </a:endParaRPr>
          </a:p>
        </p:txBody>
      </p:sp>
      <p:pic>
        <p:nvPicPr>
          <p:cNvPr id="5" name="Picture 6" descr="Mediastinum 003">
            <a:extLst>
              <a:ext uri="{FF2B5EF4-FFF2-40B4-BE49-F238E27FC236}">
                <a16:creationId xmlns:a16="http://schemas.microsoft.com/office/drawing/2014/main" id="{916C8E01-C6FA-401D-9099-7CD0067230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615950"/>
            <a:ext cx="5111750" cy="516731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0484" name="Straight Arrow Connector 6">
            <a:extLst>
              <a:ext uri="{FF2B5EF4-FFF2-40B4-BE49-F238E27FC236}">
                <a16:creationId xmlns:a16="http://schemas.microsoft.com/office/drawing/2014/main" id="{D3145776-85D8-4F47-8374-301C48A3415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339975" y="1196975"/>
            <a:ext cx="4032250" cy="230346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5" name="Straight Arrow Connector 6">
            <a:extLst>
              <a:ext uri="{FF2B5EF4-FFF2-40B4-BE49-F238E27FC236}">
                <a16:creationId xmlns:a16="http://schemas.microsoft.com/office/drawing/2014/main" id="{A1644F87-18EF-4DC2-B703-469FFF8787D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555875" y="3068638"/>
            <a:ext cx="3960813" cy="720725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Mediastinum 004">
            <a:extLst>
              <a:ext uri="{FF2B5EF4-FFF2-40B4-BE49-F238E27FC236}">
                <a16:creationId xmlns:a16="http://schemas.microsoft.com/office/drawing/2014/main" id="{F90AB612-1881-4181-A6DF-73F367E2D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908050"/>
            <a:ext cx="4967287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n 5">
            <a:extLst>
              <a:ext uri="{FF2B5EF4-FFF2-40B4-BE49-F238E27FC236}">
                <a16:creationId xmlns:a16="http://schemas.microsoft.com/office/drawing/2014/main" id="{78CD1268-1EDA-4A54-B78E-3756B7ED3AAD}"/>
              </a:ext>
            </a:extLst>
          </p:cNvPr>
          <p:cNvSpPr/>
          <p:nvPr/>
        </p:nvSpPr>
        <p:spPr>
          <a:xfrm rot="20740858">
            <a:off x="4527550" y="2979738"/>
            <a:ext cx="592138" cy="3063875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254B5-969A-445D-A0DD-ACEA0D80E07C}"/>
              </a:ext>
            </a:extLst>
          </p:cNvPr>
          <p:cNvSpPr txBox="1"/>
          <p:nvPr/>
        </p:nvSpPr>
        <p:spPr>
          <a:xfrm rot="20625012">
            <a:off x="4665663" y="2779713"/>
            <a:ext cx="33496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 (Arabic)" pitchFamily="26" charset="0"/>
              </a:rPr>
              <a:t>E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 (Arabic)" pitchFamily="26" charset="0"/>
              </a:rPr>
              <a:t>S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 (Arabic)" pitchFamily="26" charset="0"/>
              </a:rPr>
              <a:t>O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 (Arabic)" pitchFamily="26" charset="0"/>
              </a:rPr>
              <a:t>P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 (Arabic)" pitchFamily="26" charset="0"/>
              </a:rPr>
              <a:t>H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 (Arabic)" pitchFamily="26" charset="0"/>
              </a:rPr>
              <a:t>A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 (Arabic)" pitchFamily="26" charset="0"/>
              </a:rPr>
              <a:t>G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 (Arabic)" pitchFamily="26" charset="0"/>
              </a:rPr>
              <a:t>U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 (Arabic)" pitchFamily="26" charset="0"/>
              </a:rPr>
              <a:t>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6529D-A4AD-4CA9-843F-062CDAD221E1}"/>
              </a:ext>
            </a:extLst>
          </p:cNvPr>
          <p:cNvCxnSpPr/>
          <p:nvPr/>
        </p:nvCxnSpPr>
        <p:spPr>
          <a:xfrm rot="5400000">
            <a:off x="38100" y="4229100"/>
            <a:ext cx="3124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37859DC-929B-4CAF-87DB-684FCB65B3C8}"/>
              </a:ext>
            </a:extLst>
          </p:cNvPr>
          <p:cNvSpPr/>
          <p:nvPr/>
        </p:nvSpPr>
        <p:spPr>
          <a:xfrm>
            <a:off x="1447800" y="31242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1F098ED-A5B3-4221-B0DD-71648E2D4CE0}"/>
              </a:ext>
            </a:extLst>
          </p:cNvPr>
          <p:cNvSpPr/>
          <p:nvPr/>
        </p:nvSpPr>
        <p:spPr>
          <a:xfrm>
            <a:off x="1447800" y="38862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EE659B-ED0B-4052-8C8A-58C2E93BEF45}"/>
              </a:ext>
            </a:extLst>
          </p:cNvPr>
          <p:cNvSpPr/>
          <p:nvPr/>
        </p:nvSpPr>
        <p:spPr>
          <a:xfrm>
            <a:off x="1447800" y="47244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BE01C5-147D-428E-AD56-D43248F9B7DA}"/>
              </a:ext>
            </a:extLst>
          </p:cNvPr>
          <p:cNvCxnSpPr/>
          <p:nvPr/>
        </p:nvCxnSpPr>
        <p:spPr>
          <a:xfrm rot="5400000">
            <a:off x="6629400" y="4191000"/>
            <a:ext cx="3048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47167E5-B0FA-48BE-9F3B-F34C22D924A2}"/>
              </a:ext>
            </a:extLst>
          </p:cNvPr>
          <p:cNvSpPr/>
          <p:nvPr/>
        </p:nvSpPr>
        <p:spPr>
          <a:xfrm>
            <a:off x="8001000" y="30480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47A7B6-7094-48EC-B030-FF4A7FA8190B}"/>
              </a:ext>
            </a:extLst>
          </p:cNvPr>
          <p:cNvSpPr/>
          <p:nvPr/>
        </p:nvSpPr>
        <p:spPr>
          <a:xfrm>
            <a:off x="8001000" y="37338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5FDE892-5C3D-4DDB-82FE-8E1FB70C9BDF}"/>
              </a:ext>
            </a:extLst>
          </p:cNvPr>
          <p:cNvSpPr/>
          <p:nvPr/>
        </p:nvSpPr>
        <p:spPr>
          <a:xfrm>
            <a:off x="8001000" y="47244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78C80-AC7E-44D7-B233-4CB536529D4B}"/>
              </a:ext>
            </a:extLst>
          </p:cNvPr>
          <p:cNvSpPr txBox="1"/>
          <p:nvPr/>
        </p:nvSpPr>
        <p:spPr>
          <a:xfrm>
            <a:off x="838200" y="228600"/>
            <a:ext cx="7604125" cy="523875"/>
          </a:xfrm>
          <a:prstGeom prst="rect">
            <a:avLst/>
          </a:prstGeom>
          <a:solidFill>
            <a:srgbClr val="FF0066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 (Arabic)" pitchFamily="26" charset="0"/>
                <a:cs typeface="Arial" pitchFamily="34" charset="0"/>
              </a:rPr>
              <a:t>CONTENTS OF POSTERIOR MEDIASTINUM</a:t>
            </a: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967C3DDC-32BC-4F15-BC84-488FE6B8BDC8}"/>
              </a:ext>
            </a:extLst>
          </p:cNvPr>
          <p:cNvSpPr/>
          <p:nvPr/>
        </p:nvSpPr>
        <p:spPr>
          <a:xfrm>
            <a:off x="3132138" y="2997200"/>
            <a:ext cx="152400" cy="2286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677D7F69-6930-424D-A1C8-FC8DCD95A6D1}"/>
              </a:ext>
            </a:extLst>
          </p:cNvPr>
          <p:cNvSpPr/>
          <p:nvPr/>
        </p:nvSpPr>
        <p:spPr>
          <a:xfrm>
            <a:off x="7239000" y="3962400"/>
            <a:ext cx="228600" cy="3048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F6A6D7C3-999D-40E5-AAEA-D4D5C97459C7}"/>
              </a:ext>
            </a:extLst>
          </p:cNvPr>
          <p:cNvSpPr/>
          <p:nvPr/>
        </p:nvSpPr>
        <p:spPr>
          <a:xfrm>
            <a:off x="4716463" y="2997200"/>
            <a:ext cx="304800" cy="152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5C2DE7-6180-4465-B862-6BE858F23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91200"/>
            <a:ext cx="1223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r>
              <a:rPr lang="en-US" altLang="en-US" sz="1600" b="1"/>
              <a:t>Right</a:t>
            </a:r>
          </a:p>
          <a:p>
            <a:pPr eaLnBrk="1" hangingPunct="1"/>
            <a:r>
              <a:rPr lang="en-US" altLang="en-US" sz="1600" b="1"/>
              <a:t>Sympathetic</a:t>
            </a:r>
          </a:p>
          <a:p>
            <a:pPr eaLnBrk="1" hangingPunct="1"/>
            <a:r>
              <a:rPr lang="en-US" altLang="en-US" sz="1600" b="1"/>
              <a:t>Trunk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B29C6E-AA94-4769-92EA-CC9546441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715000"/>
            <a:ext cx="1279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r>
              <a:rPr lang="en-US" altLang="en-US" sz="1600" b="1"/>
              <a:t>Left</a:t>
            </a:r>
          </a:p>
          <a:p>
            <a:pPr eaLnBrk="1" hangingPunct="1"/>
            <a:r>
              <a:rPr lang="en-US" altLang="en-US" sz="1600" b="1"/>
              <a:t>Sympathetic </a:t>
            </a:r>
          </a:p>
          <a:p>
            <a:pPr eaLnBrk="1" hangingPunct="1"/>
            <a:r>
              <a:rPr lang="en-US" altLang="en-US" sz="1600" b="1"/>
              <a:t>Trunk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87CE758-3A7A-4686-ABFA-74345D54D91E}"/>
              </a:ext>
            </a:extLst>
          </p:cNvPr>
          <p:cNvCxnSpPr/>
          <p:nvPr/>
        </p:nvCxnSpPr>
        <p:spPr>
          <a:xfrm rot="5400000" flipH="1" flipV="1">
            <a:off x="7962901" y="5753100"/>
            <a:ext cx="381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3CA32A3-52B6-4930-A855-1C2E7E8F2889}"/>
              </a:ext>
            </a:extLst>
          </p:cNvPr>
          <p:cNvCxnSpPr/>
          <p:nvPr/>
        </p:nvCxnSpPr>
        <p:spPr>
          <a:xfrm rot="5400000" flipH="1" flipV="1">
            <a:off x="1447801" y="5943600"/>
            <a:ext cx="3048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3" grpId="0" animBg="1"/>
      <p:bldP spid="24" grpId="0" animBg="1"/>
      <p:bldP spid="25" grpId="0" animBg="1"/>
      <p:bldP spid="26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25DE-92C7-4E50-94C0-998E08393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563687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3EEF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VAGUS NERVE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BF1A7-A914-4DB3-9883-A62348BC13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28775"/>
            <a:ext cx="5257800" cy="5400675"/>
          </a:xfrm>
          <a:solidFill>
            <a:srgbClr val="99CCFF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95000"/>
                    <a:lumOff val="5000"/>
                  </a:schemeClr>
                </a:solidFill>
                <a:cs typeface="Arial" pitchFamily="34" charset="0"/>
              </a:rPr>
              <a:t>It is the 10</a:t>
            </a:r>
            <a:r>
              <a:rPr lang="en-US" sz="2400" b="1" baseline="30000" dirty="0">
                <a:solidFill>
                  <a:schemeClr val="bg2">
                    <a:lumMod val="95000"/>
                    <a:lumOff val="5000"/>
                  </a:schemeClr>
                </a:solidFill>
                <a:cs typeface="Arial" pitchFamily="34" charset="0"/>
              </a:rPr>
              <a:t>th</a:t>
            </a:r>
            <a:r>
              <a:rPr lang="en-US" sz="2400" b="1" dirty="0">
                <a:solidFill>
                  <a:schemeClr val="bg2">
                    <a:lumMod val="95000"/>
                    <a:lumOff val="5000"/>
                  </a:schemeClr>
                </a:solidFill>
                <a:cs typeface="Arial" pitchFamily="34" charset="0"/>
              </a:rPr>
              <a:t> cranial nerve.</a:t>
            </a: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 descends through the Superior &amp; Posterior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mediastina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</a:t>
            </a:r>
            <a:r>
              <a:rPr lang="en-US" sz="2400" b="1" u="sng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vagus</a:t>
            </a:r>
            <a:r>
              <a:rPr lang="en-US" sz="2400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descends to the right side of trachea, forms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esophageal plexus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&amp; continues in abdomen as </a:t>
            </a:r>
            <a:r>
              <a:rPr lang="en-US" sz="2400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gastric nerve.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left </a:t>
            </a:r>
            <a:r>
              <a:rPr lang="en-US" sz="2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vagus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descends between left common carotid &amp; left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subcalavian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arteries, forms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esophageal plexus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&amp; continues in abdomen as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gastric nerve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2532" name="Picture 2" descr="C:\Users\galmadani\Desktop\Documents\Documents\Student Gray\3. Thorax\F66122-003-f046.jpg">
            <a:extLst>
              <a:ext uri="{FF2B5EF4-FFF2-40B4-BE49-F238E27FC236}">
                <a16:creationId xmlns:a16="http://schemas.microsoft.com/office/drawing/2014/main" id="{A8DD0DAB-415E-4D97-A7D4-45F7FC66FE3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"/>
          <a:stretch>
            <a:fillRect/>
          </a:stretch>
        </p:blipFill>
        <p:spPr>
          <a:xfrm>
            <a:off x="5364163" y="1916113"/>
            <a:ext cx="3503612" cy="4584700"/>
          </a:xfrm>
          <a:noFill/>
        </p:spPr>
      </p:pic>
      <p:sp>
        <p:nvSpPr>
          <p:cNvPr id="22533" name="Rectangle 4">
            <a:extLst>
              <a:ext uri="{FF2B5EF4-FFF2-40B4-BE49-F238E27FC236}">
                <a16:creationId xmlns:a16="http://schemas.microsoft.com/office/drawing/2014/main" id="{C1955C53-534E-4661-A352-FB3311630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357563"/>
            <a:ext cx="863600" cy="287337"/>
          </a:xfrm>
          <a:prstGeom prst="rect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F50E1D4F-E60A-40E8-B2B6-B842268EE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3213100"/>
            <a:ext cx="792162" cy="287338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F129E-D14B-4C33-A3A0-988C6630C0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ECEA8-A2EA-4BA6-9FDA-FBA468CEB87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Define the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Differentiate between the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divisions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List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boundaries and contents of each division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relations between the important structures in each division.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4A258-A8DE-4643-884C-7A4B631CA5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AORTA</a:t>
            </a:r>
          </a:p>
        </p:txBody>
      </p:sp>
      <p:pic>
        <p:nvPicPr>
          <p:cNvPr id="23555" name="Picture 3" descr="C:\Documents and Settings\user1\Desktop\F66122-003-f083.jpg">
            <a:extLst>
              <a:ext uri="{FF2B5EF4-FFF2-40B4-BE49-F238E27FC236}">
                <a16:creationId xmlns:a16="http://schemas.microsoft.com/office/drawing/2014/main" id="{CB41852A-A851-46F6-B6AC-F029123BE3D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1600200"/>
            <a:ext cx="4708525" cy="4724400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C9EA17-E4A0-469E-8BB8-C94772B0480B}"/>
              </a:ext>
            </a:extLst>
          </p:cNvPr>
          <p:cNvCxnSpPr/>
          <p:nvPr/>
        </p:nvCxnSpPr>
        <p:spPr>
          <a:xfrm rot="5400000">
            <a:off x="5295900" y="5143500"/>
            <a:ext cx="13716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4FD595-D578-4486-A9A5-B709309CDC43}"/>
              </a:ext>
            </a:extLst>
          </p:cNvPr>
          <p:cNvCxnSpPr/>
          <p:nvPr/>
        </p:nvCxnSpPr>
        <p:spPr>
          <a:xfrm rot="5400000">
            <a:off x="5638800" y="5181600"/>
            <a:ext cx="14478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1D2D64-EEF0-4435-9549-25A32E027B6D}"/>
              </a:ext>
            </a:extLst>
          </p:cNvPr>
          <p:cNvCxnSpPr/>
          <p:nvPr/>
        </p:nvCxnSpPr>
        <p:spPr>
          <a:xfrm rot="5400000">
            <a:off x="6096000" y="6324600"/>
            <a:ext cx="3810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559CE4-76CF-43EC-A691-5D0E219D60D6}"/>
              </a:ext>
            </a:extLst>
          </p:cNvPr>
          <p:cNvCxnSpPr/>
          <p:nvPr/>
        </p:nvCxnSpPr>
        <p:spPr>
          <a:xfrm rot="5400000">
            <a:off x="5638800" y="6324600"/>
            <a:ext cx="3810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4B7A2B-56E4-438D-89F2-1E3160E47532}"/>
              </a:ext>
            </a:extLst>
          </p:cNvPr>
          <p:cNvCxnSpPr/>
          <p:nvPr/>
        </p:nvCxnSpPr>
        <p:spPr>
          <a:xfrm>
            <a:off x="5791200" y="6553200"/>
            <a:ext cx="4572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D042C6B-44D0-418B-B92C-00BD9AD0EAC5}"/>
              </a:ext>
            </a:extLst>
          </p:cNvPr>
          <p:cNvSpPr txBox="1"/>
          <p:nvPr/>
        </p:nvSpPr>
        <p:spPr>
          <a:xfrm>
            <a:off x="152400" y="1643063"/>
            <a:ext cx="3633788" cy="5262562"/>
          </a:xfrm>
          <a:prstGeom prst="rect">
            <a:avLst/>
          </a:prstGeom>
          <a:solidFill>
            <a:srgbClr val="99CCFF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 (Arabic)" pitchFamily="26" charset="0"/>
                <a:cs typeface="Arial" pitchFamily="34" charset="0"/>
              </a:rPr>
              <a:t>ASCENDING AORTA:</a:t>
            </a:r>
          </a:p>
          <a:p>
            <a:pPr algn="l"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 (Arabic)" pitchFamily="26" charset="0"/>
                <a:cs typeface="Arial" pitchFamily="34" charset="0"/>
              </a:rPr>
              <a:t>Beginning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 (Arabic)" pitchFamily="26" charset="0"/>
                <a:cs typeface="Arial" pitchFamily="34" charset="0"/>
              </a:rPr>
              <a:t>:</a:t>
            </a:r>
            <a:r>
              <a:rPr lang="en-US" b="1" dirty="0">
                <a:latin typeface="Arial" pitchFamily="34" charset="0"/>
                <a:ea typeface="Times New Roman (Arabic)" pitchFamily="26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bg2">
                    <a:lumMod val="95000"/>
                    <a:lumOff val="5000"/>
                  </a:schemeClr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at aortic orifice of left ventricle</a:t>
            </a:r>
            <a:r>
              <a:rPr lang="en-US" b="1" dirty="0">
                <a:latin typeface="Arial" pitchFamily="34" charset="0"/>
                <a:ea typeface="Times New Roman (Arabic)" pitchFamily="26" charset="0"/>
                <a:cs typeface="Arial" pitchFamily="34" charset="0"/>
              </a:rPr>
              <a:t>.</a:t>
            </a:r>
          </a:p>
          <a:p>
            <a:pPr algn="l"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 (Arabic)" pitchFamily="26" charset="0"/>
                <a:cs typeface="Arial" pitchFamily="34" charset="0"/>
              </a:rPr>
              <a:t>Course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 (Arabic)" pitchFamily="26" charset="0"/>
                <a:cs typeface="Arial" pitchFamily="34" charset="0"/>
              </a:rPr>
              <a:t>: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in </a:t>
            </a:r>
            <a:r>
              <a:rPr lang="en-US" b="1" u="sng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middle </a:t>
            </a:r>
            <a:r>
              <a:rPr lang="en-US" b="1" u="sng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mediastinum</a:t>
            </a:r>
            <a:endParaRPr lang="en-US" b="1" u="sng" dirty="0">
              <a:solidFill>
                <a:schemeClr val="accent4">
                  <a:lumMod val="10000"/>
                </a:schemeClr>
              </a:solidFill>
              <a:latin typeface="Arial" pitchFamily="34" charset="0"/>
              <a:ea typeface="Times New Roman (Arabic)" pitchFamily="26" charset="0"/>
              <a:cs typeface="Arial" pitchFamily="34" charset="0"/>
            </a:endParaRPr>
          </a:p>
          <a:p>
            <a:pPr algn="l"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 (Arabic)" pitchFamily="26" charset="0"/>
                <a:cs typeface="Arial" pitchFamily="34" charset="0"/>
              </a:rPr>
              <a:t>End: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 (Arabic)" pitchFamily="26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continues as arch of aorta (at level of </a:t>
            </a:r>
            <a:r>
              <a:rPr lang="en-US" b="1" u="sng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T4)</a:t>
            </a:r>
          </a:p>
          <a:p>
            <a:pPr algn="l">
              <a:defRPr/>
            </a:pPr>
            <a:r>
              <a:rPr lang="en-US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 (Arabic)" pitchFamily="26" charset="0"/>
                <a:cs typeface="Arial" pitchFamily="34" charset="0"/>
              </a:rPr>
              <a:t>ARCH OF AORTA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 (Arabic)" pitchFamily="26" charset="0"/>
                <a:cs typeface="Arial" pitchFamily="34" charset="0"/>
              </a:rPr>
              <a:t>:</a:t>
            </a:r>
          </a:p>
          <a:p>
            <a:pPr algn="l"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 (Arabic)" pitchFamily="26" charset="0"/>
                <a:cs typeface="Arial" pitchFamily="34" charset="0"/>
              </a:rPr>
              <a:t>Course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 (Arabic)" pitchFamily="26" charset="0"/>
                <a:cs typeface="Arial" pitchFamily="34" charset="0"/>
              </a:rPr>
              <a:t>:</a:t>
            </a:r>
            <a:r>
              <a:rPr lang="en-US" b="1" dirty="0">
                <a:latin typeface="Arial" pitchFamily="34" charset="0"/>
                <a:ea typeface="Times New Roman (Arabic)" pitchFamily="26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in </a:t>
            </a:r>
            <a:r>
              <a:rPr lang="en-US" b="1" u="sng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superior </a:t>
            </a:r>
            <a:r>
              <a:rPr lang="en-US" b="1" u="sng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mediastinum</a:t>
            </a:r>
            <a:endParaRPr lang="en-US" b="1" u="sng" dirty="0">
              <a:solidFill>
                <a:schemeClr val="accent4">
                  <a:lumMod val="10000"/>
                </a:schemeClr>
              </a:solidFill>
              <a:latin typeface="Arial" pitchFamily="34" charset="0"/>
              <a:ea typeface="Times New Roman (Arabic)" pitchFamily="26" charset="0"/>
              <a:cs typeface="Arial" pitchFamily="34" charset="0"/>
            </a:endParaRPr>
          </a:p>
          <a:p>
            <a:pPr algn="l"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 (Arabic)" pitchFamily="26" charset="0"/>
                <a:cs typeface="Arial" pitchFamily="34" charset="0"/>
              </a:rPr>
              <a:t>End:</a:t>
            </a:r>
            <a:r>
              <a:rPr lang="en-US" b="1" dirty="0">
                <a:latin typeface="Arial" pitchFamily="34" charset="0"/>
                <a:ea typeface="Times New Roman (Arabic)" pitchFamily="26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continues as descending thoracic aorta (at level of </a:t>
            </a:r>
            <a:r>
              <a:rPr lang="en-US" b="1" u="sng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T4</a:t>
            </a:r>
            <a:r>
              <a:rPr lang="en-US" b="1" u="sng" dirty="0">
                <a:latin typeface="Arial" pitchFamily="34" charset="0"/>
                <a:ea typeface="Times New Roman (Arabic)" pitchFamily="26" charset="0"/>
                <a:cs typeface="Arial" pitchFamily="34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B38175-D970-4A00-B27B-EC06B88A68B3}"/>
              </a:ext>
            </a:extLst>
          </p:cNvPr>
          <p:cNvSpPr txBox="1"/>
          <p:nvPr/>
        </p:nvSpPr>
        <p:spPr>
          <a:xfrm>
            <a:off x="5499100" y="3357563"/>
            <a:ext cx="10890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 (Arabic)" pitchFamily="26" charset="0"/>
              </a:rPr>
              <a:t>Arch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AED6622B-AA7B-49E8-9369-CCFBFF0856AA}"/>
              </a:ext>
            </a:extLst>
          </p:cNvPr>
          <p:cNvSpPr/>
          <p:nvPr/>
        </p:nvSpPr>
        <p:spPr>
          <a:xfrm>
            <a:off x="3714750" y="2928938"/>
            <a:ext cx="3048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Left Arrow 36">
            <a:extLst>
              <a:ext uri="{FF2B5EF4-FFF2-40B4-BE49-F238E27FC236}">
                <a16:creationId xmlns:a16="http://schemas.microsoft.com/office/drawing/2014/main" id="{6A700D8E-3CE2-43D7-A094-482B33CEF2A7}"/>
              </a:ext>
            </a:extLst>
          </p:cNvPr>
          <p:cNvSpPr/>
          <p:nvPr/>
        </p:nvSpPr>
        <p:spPr>
          <a:xfrm>
            <a:off x="8458200" y="1981200"/>
            <a:ext cx="3810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Left Arrow 37">
            <a:extLst>
              <a:ext uri="{FF2B5EF4-FFF2-40B4-BE49-F238E27FC236}">
                <a16:creationId xmlns:a16="http://schemas.microsoft.com/office/drawing/2014/main" id="{3D21F239-FCC8-445D-9BE2-A957E7DA64A1}"/>
              </a:ext>
            </a:extLst>
          </p:cNvPr>
          <p:cNvSpPr/>
          <p:nvPr/>
        </p:nvSpPr>
        <p:spPr>
          <a:xfrm>
            <a:off x="8686800" y="2209800"/>
            <a:ext cx="2286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29AD57-6169-4B7C-A2E1-696524DB55D4}"/>
              </a:ext>
            </a:extLst>
          </p:cNvPr>
          <p:cNvSpPr txBox="1"/>
          <p:nvPr/>
        </p:nvSpPr>
        <p:spPr>
          <a:xfrm>
            <a:off x="6781800" y="6248400"/>
            <a:ext cx="1858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 (Arabic)" pitchFamily="26" charset="0"/>
              </a:rPr>
              <a:t>Descending aorta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0EAAF8B-0CBF-434F-BE41-C16E55215392}"/>
              </a:ext>
            </a:extLst>
          </p:cNvPr>
          <p:cNvCxnSpPr>
            <a:stCxn id="39" idx="1"/>
          </p:cNvCxnSpPr>
          <p:nvPr/>
        </p:nvCxnSpPr>
        <p:spPr>
          <a:xfrm rot="10800000">
            <a:off x="6096000" y="6324600"/>
            <a:ext cx="685800" cy="1079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 animBg="1"/>
      <p:bldP spid="38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A922C0-2895-468B-AD7B-A632E1248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28750"/>
            <a:ext cx="3529013" cy="46672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DESCENDING AORTA: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u="sng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posterior </a:t>
            </a:r>
            <a:r>
              <a:rPr lang="en-US" b="1" u="sng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u="sng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continues as abdominal aorta after it passes through diaphragm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Picture 6" descr="Mediastinum 003">
            <a:extLst>
              <a:ext uri="{FF2B5EF4-FFF2-40B4-BE49-F238E27FC236}">
                <a16:creationId xmlns:a16="http://schemas.microsoft.com/office/drawing/2014/main" id="{A7171C87-E9A2-4F62-B2B3-CF4E10359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1500188"/>
            <a:ext cx="4500562" cy="4929187"/>
          </a:xfrm>
          <a:prstGeom prst="rect">
            <a:avLst/>
          </a:prstGeom>
          <a:noFill/>
          <a:ln w="38100" cap="sq">
            <a:solidFill>
              <a:srgbClr val="00B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4580" name="Straight Arrow Connector 9">
            <a:extLst>
              <a:ext uri="{FF2B5EF4-FFF2-40B4-BE49-F238E27FC236}">
                <a16:creationId xmlns:a16="http://schemas.microsoft.com/office/drawing/2014/main" id="{5A17917A-709C-4510-823B-2554DD41202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429000" y="4500563"/>
            <a:ext cx="3500438" cy="1285875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1" name="Left Arrow 5">
            <a:extLst>
              <a:ext uri="{FF2B5EF4-FFF2-40B4-BE49-F238E27FC236}">
                <a16:creationId xmlns:a16="http://schemas.microsoft.com/office/drawing/2014/main" id="{79A60D6F-7627-46D0-8E10-D3A5B7F07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4365625"/>
            <a:ext cx="649287" cy="215900"/>
          </a:xfrm>
          <a:prstGeom prst="leftArrow">
            <a:avLst>
              <a:gd name="adj1" fmla="val 50000"/>
              <a:gd name="adj2" fmla="val 50123"/>
            </a:avLst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ECBA-E182-4151-AA6A-CA21F4DA99EF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THORACIC 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4852E-A733-4C7D-B772-4B651BE190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14500"/>
            <a:ext cx="4495800" cy="5143500"/>
          </a:xfrm>
          <a:solidFill>
            <a:srgbClr val="CCFFFF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BEGINNING: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It is the continuation of Cisterna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Chyli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(at the level of L1).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It passes through </a:t>
            </a:r>
            <a:r>
              <a:rPr lang="en-US" sz="2000" b="1" dirty="0">
                <a:solidFill>
                  <a:schemeClr val="bg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aortic opening of diaphragm</a:t>
            </a:r>
            <a:r>
              <a:rPr lang="en-US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It ascends in </a:t>
            </a: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</a:t>
            </a:r>
            <a:r>
              <a:rPr lang="en-US" sz="2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(posterior to esophagus).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It ascends in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(to the left of esophagus).</a:t>
            </a:r>
          </a:p>
        </p:txBody>
      </p:sp>
      <p:pic>
        <p:nvPicPr>
          <p:cNvPr id="25606" name="Picture 2" descr="C:\Users\galmadani\Desktop\Documents\Documents\Student Gray\3. Thorax\F66122-003-f047.jpg">
            <a:extLst>
              <a:ext uri="{FF2B5EF4-FFF2-40B4-BE49-F238E27FC236}">
                <a16:creationId xmlns:a16="http://schemas.microsoft.com/office/drawing/2014/main" id="{BA3967D2-0F2A-4D0E-BA6E-104432A1A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"/>
          <a:stretch>
            <a:fillRect/>
          </a:stretch>
        </p:blipFill>
        <p:spPr bwMode="auto">
          <a:xfrm>
            <a:off x="4286250" y="1928813"/>
            <a:ext cx="4643438" cy="49291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Left Arrow 4">
            <a:extLst>
              <a:ext uri="{FF2B5EF4-FFF2-40B4-BE49-F238E27FC236}">
                <a16:creationId xmlns:a16="http://schemas.microsoft.com/office/drawing/2014/main" id="{99A18408-B407-4497-B20E-735E5265B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5661025"/>
            <a:ext cx="360362" cy="215900"/>
          </a:xfrm>
          <a:prstGeom prst="leftArrow">
            <a:avLst>
              <a:gd name="adj1" fmla="val 50000"/>
              <a:gd name="adj2" fmla="val 5007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BD180-433C-4BFA-9EE4-B248E9D09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313" y="1435100"/>
            <a:ext cx="3251200" cy="5208588"/>
          </a:xfrm>
          <a:solidFill>
            <a:srgbClr val="99CCFF"/>
          </a:solidFill>
        </p:spPr>
        <p:txBody>
          <a:bodyPr/>
          <a:lstStyle/>
          <a:p>
            <a:pPr>
              <a:defRPr/>
            </a:pP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TRIBUTARIES:</a:t>
            </a:r>
          </a:p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 receives: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Lymphatics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from all body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EXCEPT: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Right side of thorax, Right upper limb &amp; Right side of head &amp; neck.</a:t>
            </a:r>
          </a:p>
          <a:p>
            <a:pPr>
              <a:defRPr/>
            </a:pP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chemeClr val="bg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It opens in the left </a:t>
            </a:r>
            <a:r>
              <a:rPr lang="en-US" sz="2400" b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sz="2400" b="1" dirty="0">
                <a:solidFill>
                  <a:schemeClr val="bg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vein.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6627" name="Picture 13" descr="胸导管引流范围">
            <a:extLst>
              <a:ext uri="{FF2B5EF4-FFF2-40B4-BE49-F238E27FC236}">
                <a16:creationId xmlns:a16="http://schemas.microsoft.com/office/drawing/2014/main" id="{6C9DC647-BED9-46C0-BEFB-D807DED066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5563" y="531813"/>
            <a:ext cx="1990725" cy="5334000"/>
          </a:xfrm>
          <a:noFill/>
        </p:spPr>
      </p:pic>
      <p:pic>
        <p:nvPicPr>
          <p:cNvPr id="26628" name="Picture 12" descr="胸导管末端">
            <a:extLst>
              <a:ext uri="{FF2B5EF4-FFF2-40B4-BE49-F238E27FC236}">
                <a16:creationId xmlns:a16="http://schemas.microsoft.com/office/drawing/2014/main" id="{61B7A83F-55E8-4546-9D50-3FFCA21D1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143375"/>
            <a:ext cx="2690812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29" name="Straight Arrow Connector 7">
            <a:extLst>
              <a:ext uri="{FF2B5EF4-FFF2-40B4-BE49-F238E27FC236}">
                <a16:creationId xmlns:a16="http://schemas.microsoft.com/office/drawing/2014/main" id="{606C8A4F-B6A0-443F-BE7B-7D2EF15F387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250532" y="4179094"/>
            <a:ext cx="1428750" cy="71437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0" name="TextBox 9">
            <a:extLst>
              <a:ext uri="{FF2B5EF4-FFF2-40B4-BE49-F238E27FC236}">
                <a16:creationId xmlns:a16="http://schemas.microsoft.com/office/drawing/2014/main" id="{40D46112-68BB-49EF-A98C-78D4E99ED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3286125"/>
            <a:ext cx="928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algn="ctr" eaLnBrk="1" hangingPunct="1"/>
            <a:r>
              <a:rPr lang="en-US" altLang="en-US" b="1"/>
              <a:t>Th D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Mediastinum 004">
            <a:extLst>
              <a:ext uri="{FF2B5EF4-FFF2-40B4-BE49-F238E27FC236}">
                <a16:creationId xmlns:a16="http://schemas.microsoft.com/office/drawing/2014/main" id="{2A6AEB0B-9844-4ECD-8322-D2EC0285A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962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CFEAD61-E610-4C4B-9021-276A669DB1AA}"/>
              </a:ext>
            </a:extLst>
          </p:cNvPr>
          <p:cNvSpPr/>
          <p:nvPr/>
        </p:nvSpPr>
        <p:spPr>
          <a:xfrm>
            <a:off x="4572000" y="6019800"/>
            <a:ext cx="304800" cy="457200"/>
          </a:xfrm>
          <a:prstGeom prst="ellipse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2" name="TextBox 6">
            <a:extLst>
              <a:ext uri="{FF2B5EF4-FFF2-40B4-BE49-F238E27FC236}">
                <a16:creationId xmlns:a16="http://schemas.microsoft.com/office/drawing/2014/main" id="{C10A3AFE-3CCA-40A5-B9DA-C89941E8C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19800"/>
            <a:ext cx="3165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Cysterna chyl</a:t>
            </a: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eaLnBrk="1" hangingPunct="1"/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(contains lymph from lower half of body)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505A8E-1D73-483D-91D0-94EEEB6D7C8C}"/>
              </a:ext>
            </a:extLst>
          </p:cNvPr>
          <p:cNvCxnSpPr>
            <a:stCxn id="27652" idx="3"/>
          </p:cNvCxnSpPr>
          <p:nvPr/>
        </p:nvCxnSpPr>
        <p:spPr>
          <a:xfrm flipV="1">
            <a:off x="3698875" y="6248400"/>
            <a:ext cx="1025525" cy="1588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n 9">
            <a:extLst>
              <a:ext uri="{FF2B5EF4-FFF2-40B4-BE49-F238E27FC236}">
                <a16:creationId xmlns:a16="http://schemas.microsoft.com/office/drawing/2014/main" id="{172FFDF2-F6FF-4E81-AB84-AD6E4FBF72FD}"/>
              </a:ext>
            </a:extLst>
          </p:cNvPr>
          <p:cNvSpPr/>
          <p:nvPr/>
        </p:nvSpPr>
        <p:spPr>
          <a:xfrm rot="20610709">
            <a:off x="4441825" y="2514600"/>
            <a:ext cx="528638" cy="3548063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4527BF-2B6E-4AAA-B559-F0EA4716F878}"/>
              </a:ext>
            </a:extLst>
          </p:cNvPr>
          <p:cNvSpPr txBox="1">
            <a:spLocks noChangeArrowheads="1"/>
          </p:cNvSpPr>
          <p:nvPr/>
        </p:nvSpPr>
        <p:spPr bwMode="auto">
          <a:xfrm rot="-1102800">
            <a:off x="4513263" y="2889250"/>
            <a:ext cx="38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r>
              <a:rPr lang="en-US" altLang="en-US" b="1"/>
              <a:t>E</a:t>
            </a:r>
          </a:p>
          <a:p>
            <a:pPr eaLnBrk="1" hangingPunct="1"/>
            <a:r>
              <a:rPr lang="en-US" altLang="en-US" b="1"/>
              <a:t>S</a:t>
            </a:r>
          </a:p>
          <a:p>
            <a:pPr eaLnBrk="1" hangingPunct="1"/>
            <a:r>
              <a:rPr lang="en-US" altLang="en-US" b="1"/>
              <a:t>O</a:t>
            </a:r>
          </a:p>
          <a:p>
            <a:pPr eaLnBrk="1" hangingPunct="1"/>
            <a:r>
              <a:rPr lang="en-US" altLang="en-US" b="1"/>
              <a:t>P</a:t>
            </a:r>
          </a:p>
          <a:p>
            <a:pPr eaLnBrk="1" hangingPunct="1"/>
            <a:r>
              <a:rPr lang="en-US" altLang="en-US" b="1"/>
              <a:t>H</a:t>
            </a:r>
          </a:p>
          <a:p>
            <a:pPr eaLnBrk="1" hangingPunct="1"/>
            <a:r>
              <a:rPr lang="en-US" altLang="en-US" b="1"/>
              <a:t>A</a:t>
            </a:r>
          </a:p>
          <a:p>
            <a:pPr eaLnBrk="1" hangingPunct="1"/>
            <a:r>
              <a:rPr lang="en-US" altLang="en-US" b="1"/>
              <a:t>G</a:t>
            </a:r>
          </a:p>
          <a:p>
            <a:pPr eaLnBrk="1" hangingPunct="1"/>
            <a:r>
              <a:rPr lang="en-US" altLang="en-US" b="1"/>
              <a:t>U</a:t>
            </a:r>
          </a:p>
          <a:p>
            <a:pPr eaLnBrk="1" hangingPunct="1"/>
            <a:r>
              <a:rPr lang="en-US" altLang="en-US" b="1"/>
              <a:t>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4C1F5F-AFEB-4CDD-A4B4-EC1EB9959CED}"/>
              </a:ext>
            </a:extLst>
          </p:cNvPr>
          <p:cNvCxnSpPr/>
          <p:nvPr/>
        </p:nvCxnSpPr>
        <p:spPr>
          <a:xfrm rot="5400000">
            <a:off x="38894" y="4609306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3D3025-1A6D-4A80-886D-01E07AC2345B}"/>
              </a:ext>
            </a:extLst>
          </p:cNvPr>
          <p:cNvCxnSpPr/>
          <p:nvPr/>
        </p:nvCxnSpPr>
        <p:spPr>
          <a:xfrm rot="16200000" flipH="1">
            <a:off x="961231" y="2699545"/>
            <a:ext cx="854075" cy="301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8" name="TextBox 19">
            <a:extLst>
              <a:ext uri="{FF2B5EF4-FFF2-40B4-BE49-F238E27FC236}">
                <a16:creationId xmlns:a16="http://schemas.microsoft.com/office/drawing/2014/main" id="{8D84CD11-96E6-49EF-A8C7-6C6FBA5EE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1277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  <a:p>
            <a:pPr eaLnBrk="1" hangingPunct="1"/>
            <a:r>
              <a:rPr lang="en-US" altLang="en-US" sz="14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Mediastinum</a:t>
            </a:r>
          </a:p>
        </p:txBody>
      </p:sp>
      <p:sp>
        <p:nvSpPr>
          <p:cNvPr id="27659" name="TextBox 20">
            <a:extLst>
              <a:ext uri="{FF2B5EF4-FFF2-40B4-BE49-F238E27FC236}">
                <a16:creationId xmlns:a16="http://schemas.microsoft.com/office/drawing/2014/main" id="{411A559A-0437-4D23-9881-D3FBD8A54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1277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</a:t>
            </a: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erior</a:t>
            </a:r>
            <a:endParaRPr lang="en-US" altLang="en-US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Mediastinum</a:t>
            </a: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4E0E22D0-A13B-4373-94F5-D66490A7B61B}"/>
              </a:ext>
            </a:extLst>
          </p:cNvPr>
          <p:cNvSpPr/>
          <p:nvPr/>
        </p:nvSpPr>
        <p:spPr>
          <a:xfrm>
            <a:off x="2438400" y="3733800"/>
            <a:ext cx="228600" cy="228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eft Arrow 22">
            <a:extLst>
              <a:ext uri="{FF2B5EF4-FFF2-40B4-BE49-F238E27FC236}">
                <a16:creationId xmlns:a16="http://schemas.microsoft.com/office/drawing/2014/main" id="{3A0A2EF2-3E75-4E90-8B69-D0E836A1351C}"/>
              </a:ext>
            </a:extLst>
          </p:cNvPr>
          <p:cNvSpPr/>
          <p:nvPr/>
        </p:nvSpPr>
        <p:spPr>
          <a:xfrm>
            <a:off x="6934200" y="1219200"/>
            <a:ext cx="381000" cy="152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5043A8-BAE7-4633-B8B7-AD35949B3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2071688"/>
            <a:ext cx="1089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 from left </a:t>
            </a:r>
          </a:p>
          <a:p>
            <a:pPr eaLnBrk="1" hangingPunct="1"/>
            <a:r>
              <a:rPr lang="en-US" altLang="en-US" sz="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of thorax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5812E6E-61D0-4D00-AD23-B97AC1FC398B}"/>
              </a:ext>
            </a:extLst>
          </p:cNvPr>
          <p:cNvCxnSpPr>
            <a:stCxn id="24" idx="1"/>
          </p:cNvCxnSpPr>
          <p:nvPr/>
        </p:nvCxnSpPr>
        <p:spPr>
          <a:xfrm rot="10800000">
            <a:off x="7705725" y="2224088"/>
            <a:ext cx="152400" cy="317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1D95C5D-28D4-4BE7-803A-D0172DC87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295400"/>
            <a:ext cx="1089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 from left </a:t>
            </a:r>
          </a:p>
          <a:p>
            <a:pPr eaLnBrk="1" hangingPunct="1"/>
            <a:r>
              <a:rPr lang="en-US" altLang="en-US" sz="9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limb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89B79F4-1566-46AE-B1C3-9AAA9EAEB5D4}"/>
              </a:ext>
            </a:extLst>
          </p:cNvPr>
          <p:cNvCxnSpPr/>
          <p:nvPr/>
        </p:nvCxnSpPr>
        <p:spPr>
          <a:xfrm rot="10800000">
            <a:off x="7239000" y="14478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88DA3CB-FEE8-4D08-BC8A-9D3E2BE89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33400"/>
            <a:ext cx="1268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r>
              <a:rPr lang="en-US" altLang="en-US" sz="900" b="1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US" altLang="en-US" sz="9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mph from left </a:t>
            </a:r>
            <a:endParaRPr lang="en-US" altLang="en-US" sz="9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9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of head &amp; nec</a:t>
            </a:r>
            <a:r>
              <a:rPr lang="en-US" altLang="en-US" sz="900" b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2BDE343-7E1D-4B9E-99B5-7F60DE1F37E9}"/>
              </a:ext>
            </a:extLst>
          </p:cNvPr>
          <p:cNvCxnSpPr/>
          <p:nvPr/>
        </p:nvCxnSpPr>
        <p:spPr>
          <a:xfrm rot="10800000" flipV="1">
            <a:off x="6781800" y="762000"/>
            <a:ext cx="5334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Up Arrow 35">
            <a:extLst>
              <a:ext uri="{FF2B5EF4-FFF2-40B4-BE49-F238E27FC236}">
                <a16:creationId xmlns:a16="http://schemas.microsoft.com/office/drawing/2014/main" id="{7064E3D0-618D-4119-B86F-D44D9763E85D}"/>
              </a:ext>
            </a:extLst>
          </p:cNvPr>
          <p:cNvSpPr/>
          <p:nvPr/>
        </p:nvSpPr>
        <p:spPr>
          <a:xfrm>
            <a:off x="5181600" y="1524000"/>
            <a:ext cx="228600" cy="3048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4D593B-4931-431C-86E5-3CD24CCE9424}"/>
              </a:ext>
            </a:extLst>
          </p:cNvPr>
          <p:cNvSpPr txBox="1"/>
          <p:nvPr/>
        </p:nvSpPr>
        <p:spPr>
          <a:xfrm>
            <a:off x="5410200" y="1524000"/>
            <a:ext cx="5381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 (Arabic)" pitchFamily="26" charset="0"/>
              </a:rPr>
              <a:t>end</a:t>
            </a: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99B6455B-8A77-44E8-B6E2-71AD23D827F9}"/>
              </a:ext>
            </a:extLst>
          </p:cNvPr>
          <p:cNvSpPr/>
          <p:nvPr/>
        </p:nvSpPr>
        <p:spPr>
          <a:xfrm>
            <a:off x="609600" y="1066800"/>
            <a:ext cx="60960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821834-E1D1-4857-8892-FEF5A5A3C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28813"/>
            <a:ext cx="1171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 from right </a:t>
            </a:r>
          </a:p>
          <a:p>
            <a:pPr eaLnBrk="1" hangingPunct="1"/>
            <a:r>
              <a:rPr lang="en-US" altLang="en-US" sz="9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of thorax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4D04159-D799-49B6-A3EA-F30801A7F4DD}"/>
              </a:ext>
            </a:extLst>
          </p:cNvPr>
          <p:cNvCxnSpPr/>
          <p:nvPr/>
        </p:nvCxnSpPr>
        <p:spPr>
          <a:xfrm flipV="1">
            <a:off x="685800" y="1676400"/>
            <a:ext cx="3048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724A3A6-4573-4CA4-842B-F99800B5A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 from</a:t>
            </a:r>
          </a:p>
          <a:p>
            <a:pPr eaLnBrk="1" hangingPunct="1"/>
            <a:r>
              <a:rPr lang="en-US" altLang="en-US" sz="9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right upper limb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03C588C-9824-45D2-8A78-A2957AF486E0}"/>
              </a:ext>
            </a:extLst>
          </p:cNvPr>
          <p:cNvCxnSpPr/>
          <p:nvPr/>
        </p:nvCxnSpPr>
        <p:spPr>
          <a:xfrm flipV="1">
            <a:off x="838200" y="1371600"/>
            <a:ext cx="2286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72106FF-6BFE-46F8-A85B-736FE9B57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1268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 form right </a:t>
            </a:r>
          </a:p>
          <a:p>
            <a:pPr eaLnBrk="1" hangingPunct="1"/>
            <a:r>
              <a:rPr lang="en-US" altLang="en-US" sz="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of head &amp; neck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CCEC89-B308-4ED3-95D5-AD991F1557FC}"/>
              </a:ext>
            </a:extLst>
          </p:cNvPr>
          <p:cNvCxnSpPr/>
          <p:nvPr/>
        </p:nvCxnSpPr>
        <p:spPr>
          <a:xfrm>
            <a:off x="1752600" y="762000"/>
            <a:ext cx="3810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Up Arrow 47">
            <a:extLst>
              <a:ext uri="{FF2B5EF4-FFF2-40B4-BE49-F238E27FC236}">
                <a16:creationId xmlns:a16="http://schemas.microsoft.com/office/drawing/2014/main" id="{3331EB5C-EEBB-4040-9B75-18E801F355B8}"/>
              </a:ext>
            </a:extLst>
          </p:cNvPr>
          <p:cNvSpPr/>
          <p:nvPr/>
        </p:nvSpPr>
        <p:spPr>
          <a:xfrm>
            <a:off x="3048000" y="1600200"/>
            <a:ext cx="228600" cy="2286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6681F7-CD67-4212-9A93-67CF0255A5C1}"/>
              </a:ext>
            </a:extLst>
          </p:cNvPr>
          <p:cNvSpPr txBox="1"/>
          <p:nvPr/>
        </p:nvSpPr>
        <p:spPr>
          <a:xfrm>
            <a:off x="2514600" y="1600200"/>
            <a:ext cx="5381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 (Arabic)" pitchFamily="26" charset="0"/>
              </a:rPr>
              <a:t>end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0A1E1D9-D5F3-4724-A3A7-F987B11AA7A6}"/>
              </a:ext>
            </a:extLst>
          </p:cNvPr>
          <p:cNvSpPr txBox="1"/>
          <p:nvPr/>
        </p:nvSpPr>
        <p:spPr>
          <a:xfrm>
            <a:off x="1487488" y="228600"/>
            <a:ext cx="5210175" cy="461963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 (Arabic)" pitchFamily="26" charset="0"/>
                <a:cs typeface="Arial" pitchFamily="34" charset="0"/>
              </a:rPr>
              <a:t>LYMPHATIC VESSELS IN THORAX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6C5E9F4-988F-43C5-89A2-75FF9D9BCF69}"/>
              </a:ext>
            </a:extLst>
          </p:cNvPr>
          <p:cNvSpPr/>
          <p:nvPr/>
        </p:nvSpPr>
        <p:spPr bwMode="auto">
          <a:xfrm>
            <a:off x="1258888" y="1125538"/>
            <a:ext cx="1081087" cy="2159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ea typeface="Times New Roman (Arabic)" pitchFamily="26" charset="0"/>
            </a:endParaRPr>
          </a:p>
        </p:txBody>
      </p:sp>
      <p:cxnSp>
        <p:nvCxnSpPr>
          <p:cNvPr id="27681" name="Straight Arrow Connector 39">
            <a:extLst>
              <a:ext uri="{FF2B5EF4-FFF2-40B4-BE49-F238E27FC236}">
                <a16:creationId xmlns:a16="http://schemas.microsoft.com/office/drawing/2014/main" id="{F1A38FE8-6D92-4E3D-938E-3A767F75B53D}"/>
              </a:ext>
            </a:extLst>
          </p:cNvPr>
          <p:cNvCxnSpPr>
            <a:cxnSpLocks noChangeShapeType="1"/>
            <a:endCxn id="32" idx="0"/>
          </p:cNvCxnSpPr>
          <p:nvPr/>
        </p:nvCxnSpPr>
        <p:spPr bwMode="auto">
          <a:xfrm>
            <a:off x="1331913" y="836613"/>
            <a:ext cx="468312" cy="288925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2" name="Straight Arrow Connector 50">
            <a:extLst>
              <a:ext uri="{FF2B5EF4-FFF2-40B4-BE49-F238E27FC236}">
                <a16:creationId xmlns:a16="http://schemas.microsoft.com/office/drawing/2014/main" id="{715A39BC-7CEB-4084-9DEE-07BFEA09113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84213" y="1341438"/>
            <a:ext cx="1008062" cy="503237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3" name="Straight Arrow Connector 53">
            <a:extLst>
              <a:ext uri="{FF2B5EF4-FFF2-40B4-BE49-F238E27FC236}">
                <a16:creationId xmlns:a16="http://schemas.microsoft.com/office/drawing/2014/main" id="{764984E0-63F2-42EB-B935-DBC82CE151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55650" y="1268413"/>
            <a:ext cx="576263" cy="215900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4" grpId="0"/>
      <p:bldP spid="29" grpId="0"/>
      <p:bldP spid="33" grpId="0"/>
      <p:bldP spid="36" grpId="0" animBg="1"/>
      <p:bldP spid="37" grpId="0"/>
      <p:bldP spid="38" grpId="0" animBg="1"/>
      <p:bldP spid="39" grpId="0"/>
      <p:bldP spid="42" grpId="0"/>
      <p:bldP spid="45" grpId="0"/>
      <p:bldP spid="48" grpId="0" animBg="1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>
            <a:extLst>
              <a:ext uri="{FF2B5EF4-FFF2-40B4-BE49-F238E27FC236}">
                <a16:creationId xmlns:a16="http://schemas.microsoft.com/office/drawing/2014/main" id="{5A908A37-A333-4115-8232-E9AB365EE933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-42001">
            <a:off x="1905000" y="2438400"/>
            <a:ext cx="540861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20"/>
              </a:avLst>
            </a:prstTxWarp>
          </a:bodyPr>
          <a:lstStyle/>
          <a:p>
            <a:pPr algn="ctr" rtl="0"/>
            <a:r>
              <a:rPr lang="en-GB" sz="2800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Narrow" panose="020B0606020202030204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E1C8A8E-3651-4F12-9B6E-8AB19AFE8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>
              <a:defRPr/>
            </a:pPr>
            <a:r>
              <a:rPr lang="en-US" altLang="zh-CN" b="1" i="1">
                <a:ea typeface="华文新魏" pitchFamily="2" charset="-122"/>
              </a:rPr>
              <a:t>Mediastinum</a:t>
            </a:r>
            <a:endParaRPr lang="zh-CN" altLang="en-US" b="1" i="1" dirty="0">
              <a:ea typeface="华文新魏" pitchFamily="2" charset="-122"/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E55402C-A0E3-4FAB-8894-BBDE844F55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428750"/>
            <a:ext cx="4252913" cy="542925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i="1" dirty="0">
                <a:solidFill>
                  <a:schemeClr val="accent3">
                    <a:lumMod val="10000"/>
                  </a:schemeClr>
                </a:solidFill>
                <a:cs typeface="Arial" pitchFamily="34" charset="0"/>
              </a:rPr>
              <a:t>It is a thick movable partition between the  two </a:t>
            </a:r>
            <a:r>
              <a:rPr lang="en-US" altLang="zh-CN" b="1" i="1" dirty="0">
                <a:solidFill>
                  <a:schemeClr val="accent3">
                    <a:lumMod val="10000"/>
                  </a:schemeClr>
                </a:solidFill>
                <a:ea typeface="SimSun" pitchFamily="2" charset="-122"/>
                <a:cs typeface="Arial" pitchFamily="34" charset="0"/>
              </a:rPr>
              <a:t>pleural sacs &amp; </a:t>
            </a:r>
            <a:r>
              <a:rPr lang="en-US" b="1" i="1" dirty="0">
                <a:solidFill>
                  <a:schemeClr val="accent3">
                    <a:lumMod val="10000"/>
                  </a:schemeClr>
                </a:solidFill>
                <a:cs typeface="Arial" pitchFamily="34" charset="0"/>
              </a:rPr>
              <a:t>lungs.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i="1" dirty="0">
                <a:solidFill>
                  <a:schemeClr val="accent3">
                    <a:lumMod val="10000"/>
                  </a:schemeClr>
                </a:solidFill>
                <a:cs typeface="Arial" pitchFamily="34" charset="0"/>
              </a:rPr>
              <a:t>It contains</a:t>
            </a:r>
            <a:r>
              <a:rPr lang="en-US" b="1" dirty="0">
                <a:solidFill>
                  <a:schemeClr val="accent3">
                    <a:lumMod val="10000"/>
                  </a:schemeClr>
                </a:solidFill>
                <a:cs typeface="Arial" pitchFamily="34" charset="0"/>
              </a:rPr>
              <a:t> all </a:t>
            </a:r>
            <a:r>
              <a:rPr lang="en-US" b="1" i="1" dirty="0">
                <a:solidFill>
                  <a:schemeClr val="accent3">
                    <a:lumMod val="10000"/>
                  </a:schemeClr>
                </a:solidFill>
                <a:cs typeface="Arial" pitchFamily="34" charset="0"/>
              </a:rPr>
              <a:t>the structures</a:t>
            </a:r>
            <a:r>
              <a:rPr lang="en-US" b="1" dirty="0">
                <a:solidFill>
                  <a:schemeClr val="accent3">
                    <a:lumMod val="10000"/>
                  </a:schemeClr>
                </a:solidFill>
                <a:cs typeface="Arial" pitchFamily="34" charset="0"/>
              </a:rPr>
              <a:t> which lie in the intermediate compartment of the thoracic cavity</a:t>
            </a:r>
            <a:r>
              <a:rPr lang="en-US" b="1" i="1" dirty="0">
                <a:solidFill>
                  <a:schemeClr val="accent3">
                    <a:lumMod val="10000"/>
                  </a:schemeClr>
                </a:solidFill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CN" b="1" i="1" u="sng" dirty="0">
              <a:solidFill>
                <a:schemeClr val="accent3">
                  <a:lumMod val="10000"/>
                </a:schemeClr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C2C527A-5E95-4C43-B01E-F04154E37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2143125"/>
            <a:ext cx="1143000" cy="2571750"/>
          </a:xfrm>
          <a:prstGeom prst="rect">
            <a:avLst/>
          </a:prstGeom>
          <a:noFill/>
          <a:ln w="571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TextBox 5">
            <a:extLst>
              <a:ext uri="{FF2B5EF4-FFF2-40B4-BE49-F238E27FC236}">
                <a16:creationId xmlns:a16="http://schemas.microsoft.com/office/drawing/2014/main" id="{25F29D85-BBF9-46C8-A545-D27A3BF59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3714750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6600"/>
                </a:solidFill>
              </a:rPr>
              <a:t>M</a:t>
            </a:r>
          </a:p>
        </p:txBody>
      </p:sp>
      <p:pic>
        <p:nvPicPr>
          <p:cNvPr id="6150" name="Picture 7" descr="C:\Users\galmadani\Desktop\Documents\Documents\Student Gray\3. Thorax\F66122-003-f050.jpg">
            <a:extLst>
              <a:ext uri="{FF2B5EF4-FFF2-40B4-BE49-F238E27FC236}">
                <a16:creationId xmlns:a16="http://schemas.microsoft.com/office/drawing/2014/main" id="{C07A213A-37E3-4D70-962F-AB8B97DC4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r="15623" b="4883"/>
          <a:stretch>
            <a:fillRect/>
          </a:stretch>
        </p:blipFill>
        <p:spPr bwMode="auto">
          <a:xfrm>
            <a:off x="4572000" y="1628775"/>
            <a:ext cx="428625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Up Arrow 7">
            <a:extLst>
              <a:ext uri="{FF2B5EF4-FFF2-40B4-BE49-F238E27FC236}">
                <a16:creationId xmlns:a16="http://schemas.microsoft.com/office/drawing/2014/main" id="{4519328C-60EA-44D5-BC4F-A0D455776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636838"/>
            <a:ext cx="431800" cy="431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8B37-77D0-4E92-A38B-F02E3B4F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3328988" cy="1246187"/>
          </a:xfrm>
          <a:solidFill>
            <a:srgbClr val="FF0000"/>
          </a:solidFill>
        </p:spPr>
        <p:txBody>
          <a:bodyPr/>
          <a:lstStyle/>
          <a:p>
            <a:pPr>
              <a:defRPr/>
            </a:pPr>
            <a:r>
              <a:rPr lang="en-US" sz="3600" i="1" dirty="0" err="1"/>
              <a:t>Boundariers</a:t>
            </a:r>
            <a:endParaRPr lang="en-US" sz="36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D2654-C241-4B78-B6F2-623A9C456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80975" y="1435100"/>
            <a:ext cx="4537075" cy="60975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b="1" i="1" u="sng" dirty="0">
                <a:solidFill>
                  <a:schemeClr val="accent5">
                    <a:lumMod val="10000"/>
                  </a:schemeClr>
                </a:solidFill>
              </a:rPr>
              <a:t>Superior:    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Thoracic outlet</a:t>
            </a:r>
            <a:r>
              <a:rPr lang="en-US" sz="2800" b="1" i="1" dirty="0">
                <a:solidFill>
                  <a:schemeClr val="accent5">
                    <a:lumMod val="10000"/>
                  </a:schemeClr>
                </a:solidFill>
              </a:rPr>
              <a:t>: (</a:t>
            </a:r>
            <a:r>
              <a:rPr lang="en-US" sz="2800" b="1" i="1" dirty="0" err="1">
                <a:solidFill>
                  <a:schemeClr val="accent5">
                    <a:lumMod val="10000"/>
                  </a:schemeClr>
                </a:solidFill>
              </a:rPr>
              <a:t>manubrium</a:t>
            </a:r>
            <a:r>
              <a:rPr lang="en-US" sz="2800" b="1" i="1" dirty="0">
                <a:solidFill>
                  <a:schemeClr val="accent5">
                    <a:lumMod val="10000"/>
                  </a:schemeClr>
                </a:solidFill>
              </a:rPr>
              <a:t>, 1</a:t>
            </a:r>
            <a:r>
              <a:rPr lang="en-US" sz="2800" b="1" i="1" baseline="30000" dirty="0">
                <a:solidFill>
                  <a:schemeClr val="accent5">
                    <a:lumMod val="10000"/>
                  </a:schemeClr>
                </a:solidFill>
              </a:rPr>
              <a:t>st</a:t>
            </a:r>
            <a:r>
              <a:rPr lang="en-US" sz="2800" b="1" i="1" dirty="0">
                <a:solidFill>
                  <a:schemeClr val="accent5">
                    <a:lumMod val="10000"/>
                  </a:schemeClr>
                </a:solidFill>
              </a:rPr>
              <a:t> rib &amp; 1</a:t>
            </a:r>
            <a:r>
              <a:rPr lang="en-US" sz="2800" b="1" i="1" baseline="30000" dirty="0">
                <a:solidFill>
                  <a:schemeClr val="accent5">
                    <a:lumMod val="10000"/>
                  </a:schemeClr>
                </a:solidFill>
              </a:rPr>
              <a:t>st</a:t>
            </a:r>
            <a:r>
              <a:rPr lang="en-US" sz="2800" b="1" i="1" dirty="0">
                <a:solidFill>
                  <a:schemeClr val="accent5">
                    <a:lumMod val="10000"/>
                  </a:schemeClr>
                </a:solidFill>
              </a:rPr>
              <a:t> thoracic v)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b="1" i="1" u="sng" dirty="0">
                <a:solidFill>
                  <a:schemeClr val="accent5">
                    <a:lumMod val="10000"/>
                  </a:schemeClr>
                </a:solidFill>
              </a:rPr>
              <a:t>Inferior: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b="1" i="1" dirty="0">
                <a:solidFill>
                  <a:schemeClr val="accent5">
                    <a:lumMod val="10000"/>
                  </a:schemeClr>
                </a:solidFill>
              </a:rPr>
              <a:t>Diaphragm.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b="1" i="1" u="sng" dirty="0">
                <a:solidFill>
                  <a:schemeClr val="accent5">
                    <a:lumMod val="10000"/>
                  </a:schemeClr>
                </a:solidFill>
              </a:rPr>
              <a:t>Anterior: 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b="1" i="1" dirty="0">
                <a:solidFill>
                  <a:schemeClr val="accent5">
                    <a:lumMod val="10000"/>
                  </a:schemeClr>
                </a:solidFill>
              </a:rPr>
              <a:t>Sternum.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b="1" i="1" u="sng" dirty="0">
                <a:solidFill>
                  <a:schemeClr val="accent5">
                    <a:lumMod val="10000"/>
                  </a:schemeClr>
                </a:solidFill>
              </a:rPr>
              <a:t>Posterior: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b="1" i="1" dirty="0">
                <a:solidFill>
                  <a:schemeClr val="accent5">
                    <a:lumMod val="10000"/>
                  </a:schemeClr>
                </a:solidFill>
              </a:rPr>
              <a:t>The 12 thoracic vertebrae</a:t>
            </a:r>
            <a:r>
              <a:rPr lang="en-US" sz="2800" i="1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  <a:p>
            <a:pPr>
              <a:defRPr/>
            </a:pPr>
            <a:endParaRPr lang="en-US" sz="3600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7172" name="Content Placeholder 4" descr="纵隔的分部">
            <a:extLst>
              <a:ext uri="{FF2B5EF4-FFF2-40B4-BE49-F238E27FC236}">
                <a16:creationId xmlns:a16="http://schemas.microsoft.com/office/drawing/2014/main" id="{0CC4FF03-B22A-46CE-A0BC-46ED13D911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5" y="785813"/>
            <a:ext cx="3714750" cy="5143500"/>
          </a:xfrm>
          <a:noFill/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E17C8B4A-A7A3-47A4-98E3-13C4F86091C8}"/>
              </a:ext>
            </a:extLst>
          </p:cNvPr>
          <p:cNvSpPr/>
          <p:nvPr/>
        </p:nvSpPr>
        <p:spPr>
          <a:xfrm>
            <a:off x="6286500" y="1143000"/>
            <a:ext cx="3048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7669006-F85E-465A-A1D8-AACD0C7C7D3E}"/>
              </a:ext>
            </a:extLst>
          </p:cNvPr>
          <p:cNvSpPr/>
          <p:nvPr/>
        </p:nvSpPr>
        <p:spPr>
          <a:xfrm>
            <a:off x="4214813" y="2714625"/>
            <a:ext cx="714375" cy="4286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7460B703-6CE9-461E-96D6-E92DA4C5348D}"/>
              </a:ext>
            </a:extLst>
          </p:cNvPr>
          <p:cNvSpPr/>
          <p:nvPr/>
        </p:nvSpPr>
        <p:spPr>
          <a:xfrm>
            <a:off x="5715000" y="3929063"/>
            <a:ext cx="381000" cy="6858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DBDD3F8B-820D-494F-9123-2F18FC327D5A}"/>
              </a:ext>
            </a:extLst>
          </p:cNvPr>
          <p:cNvSpPr/>
          <p:nvPr/>
        </p:nvSpPr>
        <p:spPr>
          <a:xfrm>
            <a:off x="7286625" y="5572125"/>
            <a:ext cx="8382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7" name="Content Placeholder 4" descr="纵隔的分部">
            <a:extLst>
              <a:ext uri="{FF2B5EF4-FFF2-40B4-BE49-F238E27FC236}">
                <a16:creationId xmlns:a16="http://schemas.microsoft.com/office/drawing/2014/main" id="{73E1DBC7-45E0-4A64-88CA-D4E1B4584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81075"/>
            <a:ext cx="37877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eft Arrow 12">
            <a:extLst>
              <a:ext uri="{FF2B5EF4-FFF2-40B4-BE49-F238E27FC236}">
                <a16:creationId xmlns:a16="http://schemas.microsoft.com/office/drawing/2014/main" id="{5F8818AD-1C88-474B-AF7A-52BAF18EC390}"/>
              </a:ext>
            </a:extLst>
          </p:cNvPr>
          <p:cNvSpPr/>
          <p:nvPr/>
        </p:nvSpPr>
        <p:spPr>
          <a:xfrm>
            <a:off x="7429500" y="1285875"/>
            <a:ext cx="7620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DD9BFB85-F7E1-452E-A1FC-5AB691A1080E}"/>
              </a:ext>
            </a:extLst>
          </p:cNvPr>
          <p:cNvSpPr/>
          <p:nvPr/>
        </p:nvSpPr>
        <p:spPr>
          <a:xfrm>
            <a:off x="6357938" y="1214438"/>
            <a:ext cx="3048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31A6C673-127F-45CA-8608-F1A600F83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>
              <a:defRPr/>
            </a:pPr>
            <a:r>
              <a:rPr lang="en-US" altLang="zh-CN" b="1" i="1" dirty="0"/>
              <a:t>Subdivisions</a:t>
            </a:r>
            <a:endParaRPr lang="en-US" altLang="zh-CN" i="1" dirty="0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7A5EF57F-DF4D-4985-8EED-91944DA4DF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-142875" y="1428750"/>
            <a:ext cx="5500688" cy="54292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marL="533400" indent="-533400">
              <a:defRPr/>
            </a:pPr>
            <a:r>
              <a:rPr lang="en-US" altLang="zh-CN" b="1" i="1" dirty="0">
                <a:solidFill>
                  <a:schemeClr val="accent4">
                    <a:lumMod val="10000"/>
                  </a:schemeClr>
                </a:solidFill>
                <a:ea typeface="SimSun" pitchFamily="2" charset="-122"/>
                <a:cs typeface="Arial" pitchFamily="34" charset="0"/>
              </a:rPr>
              <a:t>The </a:t>
            </a:r>
            <a:r>
              <a:rPr lang="en-US" altLang="zh-CN" b="1" i="1" dirty="0" err="1">
                <a:solidFill>
                  <a:schemeClr val="accent4">
                    <a:lumMod val="10000"/>
                  </a:schemeClr>
                </a:solidFill>
                <a:ea typeface="SimSun" pitchFamily="2" charset="-122"/>
                <a:cs typeface="Arial" pitchFamily="34" charset="0"/>
              </a:rPr>
              <a:t>mediastinum</a:t>
            </a:r>
            <a:r>
              <a:rPr lang="en-US" altLang="zh-CN" b="1" i="1" dirty="0">
                <a:solidFill>
                  <a:schemeClr val="accent4">
                    <a:lumMod val="10000"/>
                  </a:schemeClr>
                </a:solidFill>
                <a:ea typeface="SimSun" pitchFamily="2" charset="-122"/>
                <a:cs typeface="Arial" pitchFamily="34" charset="0"/>
              </a:rPr>
              <a:t> is </a:t>
            </a:r>
            <a:r>
              <a:rPr lang="en-US" altLang="zh-CN" b="1" dirty="0">
                <a:solidFill>
                  <a:schemeClr val="accent4">
                    <a:lumMod val="10000"/>
                  </a:schemeClr>
                </a:solidFill>
                <a:ea typeface="SimSun" pitchFamily="2" charset="-122"/>
                <a:cs typeface="Arial" pitchFamily="34" charset="0"/>
              </a:rPr>
              <a:t>subdivided by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a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Horizontal plane</a:t>
            </a:r>
            <a:r>
              <a:rPr lang="en-US" altLang="zh-CN" b="1" dirty="0">
                <a:solidFill>
                  <a:schemeClr val="accent4">
                    <a:lumMod val="10000"/>
                  </a:schemeClr>
                </a:solidFill>
                <a:ea typeface="SimSun" pitchFamily="2" charset="-122"/>
                <a:cs typeface="Arial" pitchFamily="34" charset="0"/>
              </a:rPr>
              <a:t> (</a:t>
            </a:r>
            <a:r>
              <a:rPr lang="en-US" b="1" i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extending from the </a:t>
            </a:r>
            <a:r>
              <a:rPr lang="en-US" b="1" i="1" u="sng" dirty="0" err="1">
                <a:solidFill>
                  <a:srgbClr val="C00000"/>
                </a:solidFill>
                <a:cs typeface="Arial" pitchFamily="34" charset="0"/>
              </a:rPr>
              <a:t>Sternal</a:t>
            </a:r>
            <a:r>
              <a:rPr lang="en-US" b="1" i="1" u="sng" dirty="0">
                <a:solidFill>
                  <a:srgbClr val="C00000"/>
                </a:solidFill>
                <a:cs typeface="Arial" pitchFamily="34" charset="0"/>
              </a:rPr>
              <a:t> angle </a:t>
            </a:r>
            <a:r>
              <a:rPr lang="en-US" b="1" i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to the lower border of </a:t>
            </a:r>
            <a:r>
              <a:rPr lang="en-US" b="1" i="1" u="sng" dirty="0">
                <a:solidFill>
                  <a:srgbClr val="C00000"/>
                </a:solidFill>
                <a:cs typeface="Arial" pitchFamily="34" charset="0"/>
              </a:rPr>
              <a:t>T (4)</a:t>
            </a:r>
            <a:r>
              <a:rPr lang="en-US" b="1" i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into:</a:t>
            </a:r>
            <a:endParaRPr lang="en-US" altLang="zh-CN" b="1" dirty="0">
              <a:solidFill>
                <a:schemeClr val="accent4">
                  <a:lumMod val="10000"/>
                </a:schemeClr>
              </a:solidFill>
              <a:ea typeface="SimSun" pitchFamily="2" charset="-122"/>
              <a:cs typeface="Arial" pitchFamily="34" charset="0"/>
            </a:endParaRPr>
          </a:p>
          <a:p>
            <a:pPr marL="533400" indent="-533400">
              <a:defRPr/>
            </a:pPr>
            <a:r>
              <a:rPr lang="en-US" altLang="zh-CN" b="1" i="1" dirty="0">
                <a:solidFill>
                  <a:schemeClr val="bg1">
                    <a:lumMod val="60000"/>
                    <a:lumOff val="40000"/>
                  </a:schemeClr>
                </a:solidFill>
                <a:ea typeface="SimSun" pitchFamily="2" charset="-122"/>
                <a:cs typeface="Arial" pitchFamily="34" charset="0"/>
              </a:rPr>
              <a:t>Superior </a:t>
            </a:r>
            <a:r>
              <a:rPr lang="en-US" altLang="zh-CN" b="1" i="1" dirty="0" err="1">
                <a:solidFill>
                  <a:schemeClr val="bg1">
                    <a:lumMod val="60000"/>
                    <a:lumOff val="40000"/>
                  </a:schemeClr>
                </a:solidFill>
                <a:ea typeface="SimSun" pitchFamily="2" charset="-122"/>
                <a:cs typeface="Arial" pitchFamily="34" charset="0"/>
              </a:rPr>
              <a:t>mediastinum</a:t>
            </a:r>
            <a:r>
              <a:rPr lang="en-US" altLang="zh-CN" b="1" i="1" dirty="0">
                <a:solidFill>
                  <a:schemeClr val="bg1">
                    <a:lumMod val="60000"/>
                    <a:lumOff val="40000"/>
                  </a:schemeClr>
                </a:solidFill>
                <a:ea typeface="SimSun" pitchFamily="2" charset="-122"/>
                <a:cs typeface="Arial" pitchFamily="34" charset="0"/>
              </a:rPr>
              <a:t> (S)</a:t>
            </a:r>
            <a:r>
              <a:rPr lang="en-US" altLang="zh-CN" b="1" i="1" dirty="0">
                <a:solidFill>
                  <a:schemeClr val="accent4">
                    <a:lumMod val="10000"/>
                  </a:schemeClr>
                </a:solidFill>
                <a:ea typeface="SimSun" pitchFamily="2" charset="-122"/>
                <a:cs typeface="Arial" pitchFamily="34" charset="0"/>
              </a:rPr>
              <a:t>:</a:t>
            </a:r>
            <a:r>
              <a:rPr lang="en-US" b="1" u="sng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above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the plane</a:t>
            </a:r>
            <a:endParaRPr lang="zh-CN" altLang="en-US" b="1" i="1" dirty="0">
              <a:solidFill>
                <a:schemeClr val="accent4">
                  <a:lumMod val="10000"/>
                </a:schemeClr>
              </a:solidFill>
              <a:ea typeface="SimSun" pitchFamily="2" charset="-122"/>
              <a:cs typeface="Arial" pitchFamily="34" charset="0"/>
            </a:endParaRPr>
          </a:p>
          <a:p>
            <a:pPr marL="533400" indent="-533400">
              <a:defRPr/>
            </a:pPr>
            <a:r>
              <a:rPr lang="en-US" altLang="zh-CN" b="1" i="1" dirty="0">
                <a:solidFill>
                  <a:srgbClr val="FF3300"/>
                </a:solidFill>
                <a:ea typeface="SimSun" pitchFamily="2" charset="-122"/>
                <a:cs typeface="Arial" pitchFamily="34" charset="0"/>
              </a:rPr>
              <a:t>Inferior </a:t>
            </a:r>
            <a:r>
              <a:rPr lang="en-US" altLang="zh-CN" b="1" i="1" dirty="0" err="1">
                <a:solidFill>
                  <a:srgbClr val="FF3300"/>
                </a:solidFill>
                <a:ea typeface="SimSun" pitchFamily="2" charset="-122"/>
                <a:cs typeface="Arial" pitchFamily="34" charset="0"/>
              </a:rPr>
              <a:t>mediastinum</a:t>
            </a:r>
            <a:r>
              <a:rPr lang="en-US" altLang="zh-CN" b="1" i="1" dirty="0">
                <a:solidFill>
                  <a:srgbClr val="FF3300"/>
                </a:solidFill>
                <a:ea typeface="SimSun" pitchFamily="2" charset="-122"/>
                <a:cs typeface="Arial" pitchFamily="34" charset="0"/>
              </a:rPr>
              <a:t>:</a:t>
            </a:r>
            <a:r>
              <a:rPr lang="en-US" b="1" u="sng" dirty="0">
                <a:solidFill>
                  <a:srgbClr val="FF3300"/>
                </a:solidFill>
                <a:cs typeface="Arial" pitchFamily="34" charset="0"/>
              </a:rPr>
              <a:t> </a:t>
            </a:r>
            <a:r>
              <a:rPr lang="en-US" b="1" u="sng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below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the plane.</a:t>
            </a:r>
          </a:p>
          <a:p>
            <a:pPr marL="533400" indent="-533400">
              <a:defRPr/>
            </a:pPr>
            <a:endParaRPr lang="zh-CN" altLang="en-US" i="1" dirty="0">
              <a:solidFill>
                <a:schemeClr val="accent4">
                  <a:lumMod val="10000"/>
                </a:schemeClr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8196" name="TextBox 4">
            <a:extLst>
              <a:ext uri="{FF2B5EF4-FFF2-40B4-BE49-F238E27FC236}">
                <a16:creationId xmlns:a16="http://schemas.microsoft.com/office/drawing/2014/main" id="{F68B71A7-38B9-416E-8EE5-3B436E2E8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88" y="2928938"/>
            <a:ext cx="14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8197" name="TextBox 5">
            <a:extLst>
              <a:ext uri="{FF2B5EF4-FFF2-40B4-BE49-F238E27FC236}">
                <a16:creationId xmlns:a16="http://schemas.microsoft.com/office/drawing/2014/main" id="{F429E173-4D61-4B5D-92BF-428242B22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3" y="3714750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3300"/>
                </a:solidFill>
              </a:rPr>
              <a:t>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9FA0EE-5297-4F00-8CE3-9CD17F27CFC6}"/>
              </a:ext>
            </a:extLst>
          </p:cNvPr>
          <p:cNvSpPr/>
          <p:nvPr/>
        </p:nvSpPr>
        <p:spPr bwMode="auto">
          <a:xfrm>
            <a:off x="8072438" y="2214563"/>
            <a:ext cx="857250" cy="642937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ea typeface="Times New Roman (Arabic)" pitchFamily="2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C8FD7-F455-4AE7-BD89-8AB64D63A17F}"/>
              </a:ext>
            </a:extLst>
          </p:cNvPr>
          <p:cNvSpPr txBox="1"/>
          <p:nvPr/>
        </p:nvSpPr>
        <p:spPr>
          <a:xfrm>
            <a:off x="7286625" y="2214563"/>
            <a:ext cx="4286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85000"/>
                    <a:lumOff val="15000"/>
                  </a:schemeClr>
                </a:solidFill>
                <a:ea typeface="Times New Roman (Arabic)" pitchFamily="26" charset="0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C06916-4BEB-40EA-932E-1115A948CAAE}"/>
              </a:ext>
            </a:extLst>
          </p:cNvPr>
          <p:cNvSpPr txBox="1"/>
          <p:nvPr/>
        </p:nvSpPr>
        <p:spPr>
          <a:xfrm>
            <a:off x="5715000" y="3000375"/>
            <a:ext cx="285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ea typeface="Times New Roman (Arabic)" pitchFamily="26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473FB-FF68-44DD-8B4A-42879A08433E}"/>
              </a:ext>
            </a:extLst>
          </p:cNvPr>
          <p:cNvSpPr txBox="1"/>
          <p:nvPr/>
        </p:nvSpPr>
        <p:spPr>
          <a:xfrm>
            <a:off x="6715125" y="4000500"/>
            <a:ext cx="285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>
                    <a:lumMod val="10000"/>
                  </a:schemeClr>
                </a:solidFill>
                <a:ea typeface="Times New Roman (Arabic)" pitchFamily="26" charset="0"/>
              </a:rPr>
              <a:t>P</a:t>
            </a:r>
          </a:p>
        </p:txBody>
      </p:sp>
      <p:pic>
        <p:nvPicPr>
          <p:cNvPr id="8202" name="Picture 14" descr="C:\Documents and Settings\Jamila\My Documents\Student Gray\3. Thorax\F66122-003-f010.jpg">
            <a:extLst>
              <a:ext uri="{FF2B5EF4-FFF2-40B4-BE49-F238E27FC236}">
                <a16:creationId xmlns:a16="http://schemas.microsoft.com/office/drawing/2014/main" id="{52F62D82-2C7B-4CFB-8048-0C236ECC3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r="13663" b="5241"/>
          <a:stretch>
            <a:fillRect/>
          </a:stretch>
        </p:blipFill>
        <p:spPr bwMode="auto">
          <a:xfrm>
            <a:off x="5508625" y="1412875"/>
            <a:ext cx="431958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ight Arrow 10">
            <a:extLst>
              <a:ext uri="{FF2B5EF4-FFF2-40B4-BE49-F238E27FC236}">
                <a16:creationId xmlns:a16="http://schemas.microsoft.com/office/drawing/2014/main" id="{E454D3C2-4FAD-4E38-A741-DC2FDF58E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781300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Left Arrow 11">
            <a:extLst>
              <a:ext uri="{FF2B5EF4-FFF2-40B4-BE49-F238E27FC236}">
                <a16:creationId xmlns:a16="http://schemas.microsoft.com/office/drawing/2014/main" id="{1175363F-86D4-4B74-A022-ED28E314A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924175"/>
            <a:ext cx="541338" cy="288925"/>
          </a:xfrm>
          <a:prstGeom prst="leftArrow">
            <a:avLst>
              <a:gd name="adj1" fmla="val 50000"/>
              <a:gd name="adj2" fmla="val 4992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Rectangle 13">
            <a:extLst>
              <a:ext uri="{FF2B5EF4-FFF2-40B4-BE49-F238E27FC236}">
                <a16:creationId xmlns:a16="http://schemas.microsoft.com/office/drawing/2014/main" id="{7B494CBB-9712-4E8A-AA2D-F10E5F7BD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713" y="5445125"/>
            <a:ext cx="1008062" cy="720725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Rectangle 15">
            <a:extLst>
              <a:ext uri="{FF2B5EF4-FFF2-40B4-BE49-F238E27FC236}">
                <a16:creationId xmlns:a16="http://schemas.microsoft.com/office/drawing/2014/main" id="{4E44AC0A-989F-4C5B-8C69-F2559BFFC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412875"/>
            <a:ext cx="1295400" cy="287338"/>
          </a:xfrm>
          <a:prstGeom prst="rect">
            <a:avLst/>
          </a:prstGeom>
          <a:noFill/>
          <a:ln w="9525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205E-6CCA-4812-BD4B-5ED8AA34221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zh-CN" sz="3600" i="1" dirty="0">
                <a:solidFill>
                  <a:srgbClr val="FF0000"/>
                </a:solidFill>
                <a:latin typeface="+mn-lt"/>
              </a:rPr>
              <a:t>Superior </a:t>
            </a:r>
            <a:r>
              <a:rPr lang="en-US" altLang="zh-CN" sz="3600" i="1" dirty="0" err="1">
                <a:solidFill>
                  <a:srgbClr val="FF0000"/>
                </a:solidFill>
                <a:latin typeface="+mn-lt"/>
              </a:rPr>
              <a:t>Mediastinu</a:t>
            </a:r>
            <a:r>
              <a:rPr lang="en-US" altLang="zh-CN" i="1" dirty="0" err="1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30B4E-6E12-49B0-8882-2199204F6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0" y="1435100"/>
            <a:ext cx="3141663" cy="4946650"/>
          </a:xfr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altLang="zh-CN" sz="3200" b="1" i="1" u="sng" dirty="0">
                <a:solidFill>
                  <a:schemeClr val="bg2">
                    <a:lumMod val="95000"/>
                    <a:lumOff val="5000"/>
                  </a:schemeClr>
                </a:solidFill>
                <a:ea typeface="SimSun" pitchFamily="2" charset="-122"/>
                <a:cs typeface="Arial" pitchFamily="34" charset="0"/>
              </a:rPr>
              <a:t>Boundaries:</a:t>
            </a:r>
          </a:p>
          <a:p>
            <a:pPr>
              <a:defRPr/>
            </a:pPr>
            <a:r>
              <a:rPr lang="en-US" altLang="zh-CN" sz="2800" b="1" i="1" dirty="0">
                <a:solidFill>
                  <a:schemeClr val="bg2">
                    <a:lumMod val="95000"/>
                    <a:lumOff val="5000"/>
                  </a:schemeClr>
                </a:solidFill>
                <a:ea typeface="SimSun" pitchFamily="2" charset="-122"/>
                <a:cs typeface="Arial" pitchFamily="34" charset="0"/>
              </a:rPr>
              <a:t>Superior: </a:t>
            </a:r>
            <a:r>
              <a:rPr lang="en-US" sz="2800" b="1" i="1" dirty="0">
                <a:solidFill>
                  <a:schemeClr val="bg2">
                    <a:lumMod val="95000"/>
                    <a:lumOff val="5000"/>
                  </a:schemeClr>
                </a:solidFill>
              </a:rPr>
              <a:t>Thoracic outlet.</a:t>
            </a:r>
          </a:p>
          <a:p>
            <a:pPr>
              <a:defRPr/>
            </a:pPr>
            <a:r>
              <a:rPr lang="en-US" sz="2800" b="1" i="1" dirty="0">
                <a:solidFill>
                  <a:schemeClr val="bg2">
                    <a:lumMod val="95000"/>
                    <a:lumOff val="5000"/>
                  </a:schemeClr>
                </a:solidFill>
              </a:rPr>
              <a:t>Inferior:</a:t>
            </a:r>
            <a:r>
              <a:rPr lang="en-US" sz="2800" b="1" dirty="0">
                <a:solidFill>
                  <a:schemeClr val="bg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Horizontal plane.</a:t>
            </a:r>
          </a:p>
          <a:p>
            <a:pPr>
              <a:defRPr/>
            </a:pPr>
            <a:r>
              <a:rPr lang="en-US" sz="2800" b="1" i="1" dirty="0">
                <a:solidFill>
                  <a:schemeClr val="bg2">
                    <a:lumMod val="95000"/>
                    <a:lumOff val="5000"/>
                  </a:schemeClr>
                </a:solidFill>
              </a:rPr>
              <a:t>Anterior:</a:t>
            </a:r>
            <a:r>
              <a:rPr lang="en-US" altLang="zh-CN" sz="2800" b="1" dirty="0">
                <a:solidFill>
                  <a:schemeClr val="bg2">
                    <a:lumMod val="95000"/>
                    <a:lumOff val="5000"/>
                  </a:schemeClr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chemeClr val="bg2">
                    <a:lumMod val="95000"/>
                    <a:lumOff val="5000"/>
                  </a:schemeClr>
                </a:solidFill>
                <a:ea typeface="SimSun" pitchFamily="2" charset="-122"/>
                <a:cs typeface="Arial" pitchFamily="34" charset="0"/>
              </a:rPr>
              <a:t>Manubrium</a:t>
            </a:r>
            <a:r>
              <a:rPr lang="en-US" altLang="zh-CN" sz="2800" b="1" dirty="0">
                <a:solidFill>
                  <a:schemeClr val="bg2">
                    <a:lumMod val="95000"/>
                    <a:lumOff val="5000"/>
                  </a:schemeClr>
                </a:solidFill>
                <a:ea typeface="SimSun" pitchFamily="2" charset="-122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en-US" sz="2800" b="1" i="1" dirty="0">
                <a:solidFill>
                  <a:schemeClr val="bg2">
                    <a:lumMod val="95000"/>
                    <a:lumOff val="5000"/>
                  </a:schemeClr>
                </a:solidFill>
                <a:ea typeface="SimSun" pitchFamily="2" charset="-122"/>
                <a:cs typeface="Arial" pitchFamily="34" charset="0"/>
              </a:rPr>
              <a:t>Posterior: Upper (4) thoracic vertebrae.</a:t>
            </a:r>
            <a:endParaRPr lang="en-US" sz="2800" b="1" i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9220" name="Picture 14" descr="C:\Documents and Settings\Jamila\My Documents\Student Gray\3. Thorax\F66122-003-f010.jpg">
            <a:extLst>
              <a:ext uri="{FF2B5EF4-FFF2-40B4-BE49-F238E27FC236}">
                <a16:creationId xmlns:a16="http://schemas.microsoft.com/office/drawing/2014/main" id="{A93C2B79-1FC8-42FD-B7C8-FE879727F4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r="13663" b="5241"/>
          <a:stretch>
            <a:fillRect/>
          </a:stretch>
        </p:blipFill>
        <p:spPr>
          <a:xfrm>
            <a:off x="3708400" y="404813"/>
            <a:ext cx="5040313" cy="604837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user1\Desktop\F66122-003-f085.jpg">
            <a:extLst>
              <a:ext uri="{FF2B5EF4-FFF2-40B4-BE49-F238E27FC236}">
                <a16:creationId xmlns:a16="http://schemas.microsoft.com/office/drawing/2014/main" id="{6EFF17C1-0603-42A7-83BB-E68A67672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581400"/>
            <a:ext cx="31480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C:\Documents and Settings\user1\Desktop\F66122-003-f100.jpg">
            <a:extLst>
              <a:ext uri="{FF2B5EF4-FFF2-40B4-BE49-F238E27FC236}">
                <a16:creationId xmlns:a16="http://schemas.microsoft.com/office/drawing/2014/main" id="{291EEAC5-ADC8-483C-9E2A-26524896A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765175"/>
            <a:ext cx="4592637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0884DB-79D0-4119-BFBE-A6192B805228}"/>
              </a:ext>
            </a:extLst>
          </p:cNvPr>
          <p:cNvCxnSpPr/>
          <p:nvPr/>
        </p:nvCxnSpPr>
        <p:spPr>
          <a:xfrm>
            <a:off x="1219200" y="5181600"/>
            <a:ext cx="14478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758086F-57C1-4F1E-8B9D-E01CCA76B983}"/>
              </a:ext>
            </a:extLst>
          </p:cNvPr>
          <p:cNvSpPr txBox="1"/>
          <p:nvPr/>
        </p:nvSpPr>
        <p:spPr>
          <a:xfrm>
            <a:off x="381000" y="533400"/>
            <a:ext cx="3895725" cy="1200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 (Arabic)" pitchFamily="26" charset="0"/>
                <a:cs typeface="Arial" pitchFamily="34" charset="0"/>
              </a:rPr>
              <a:t>It is at the Level of: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b="1" dirty="0" err="1">
                <a:solidFill>
                  <a:schemeClr val="bg1"/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Sternal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 angle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ea typeface="Times New Roman (Arabic)" pitchFamily="26" charset="0"/>
                <a:cs typeface="Arial" pitchFamily="34" charset="0"/>
              </a:rPr>
              <a:t>Second costal cartilage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A8ADC39-1A30-4BFC-8C72-4328E94CFB7D}"/>
              </a:ext>
            </a:extLst>
          </p:cNvPr>
          <p:cNvSpPr/>
          <p:nvPr/>
        </p:nvSpPr>
        <p:spPr>
          <a:xfrm>
            <a:off x="304800" y="533400"/>
            <a:ext cx="4051300" cy="116681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F87B30-33FC-4634-B325-9EBE33B7F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4343400"/>
            <a:ext cx="4745038" cy="19383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q"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1.Bifurcation of trachea</a:t>
            </a:r>
          </a:p>
          <a:p>
            <a:pPr algn="l" eaLnBrk="1" hangingPunct="1">
              <a:buFont typeface="Wingdings" panose="05000000000000000000" pitchFamily="2" charset="2"/>
              <a:buChar char="q"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Bifurcation of pulmonary</a:t>
            </a:r>
          </a:p>
          <a:p>
            <a:pPr algn="l" eaLnBrk="1" hangingPunct="1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trunk</a:t>
            </a:r>
          </a:p>
          <a:p>
            <a:pPr algn="l" eaLnBrk="1" hangingPunct="1">
              <a:buFont typeface="Wingdings" panose="05000000000000000000" pitchFamily="2" charset="2"/>
              <a:buChar char="q"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Beginning &amp; termination of</a:t>
            </a:r>
          </a:p>
          <a:p>
            <a:pPr algn="l" eaLnBrk="1" hangingPunct="1"/>
            <a:r>
              <a:rPr lang="en-US" alt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 of aorta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63FAEB1-FC9C-4D6C-B7B2-49F929DCD82B}"/>
              </a:ext>
            </a:extLst>
          </p:cNvPr>
          <p:cNvSpPr/>
          <p:nvPr/>
        </p:nvSpPr>
        <p:spPr>
          <a:xfrm>
            <a:off x="2411413" y="4286250"/>
            <a:ext cx="4584700" cy="1981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FE0AC8-1F00-4E61-B28B-4523A7F241D6}"/>
              </a:ext>
            </a:extLst>
          </p:cNvPr>
          <p:cNvSpPr txBox="1"/>
          <p:nvPr/>
        </p:nvSpPr>
        <p:spPr>
          <a:xfrm>
            <a:off x="3733800" y="0"/>
            <a:ext cx="2773363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 (Arabic)" pitchFamily="26" charset="0"/>
                <a:cs typeface="Arial" pitchFamily="34" charset="0"/>
              </a:rPr>
              <a:t>LEVEL OF T4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7BA0D2-E79A-4AE1-9F27-093974D4FA65}"/>
              </a:ext>
            </a:extLst>
          </p:cNvPr>
          <p:cNvCxnSpPr/>
          <p:nvPr/>
        </p:nvCxnSpPr>
        <p:spPr>
          <a:xfrm>
            <a:off x="7315200" y="5257800"/>
            <a:ext cx="12192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9ADB25CB-2E75-44B6-9C51-724F281C9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>
              <a:defRPr/>
            </a:pPr>
            <a:r>
              <a:rPr lang="en-US" altLang="zh-CN" b="1" i="1" dirty="0"/>
              <a:t>Contents of Superior </a:t>
            </a:r>
            <a:r>
              <a:rPr lang="en-US" altLang="zh-CN" b="1" i="1" dirty="0" err="1"/>
              <a:t>Mediastinum</a:t>
            </a:r>
            <a:endParaRPr lang="zh-CN" altLang="en-US" b="1" i="1" dirty="0">
              <a:ea typeface="华文新魏" pitchFamily="2" charset="-122"/>
            </a:endParaRP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96A489AC-9794-4C61-B5E8-72BE94D4FD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4495800" cy="51593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zh-CN" sz="2800" b="1" i="1" u="sng" dirty="0">
                <a:solidFill>
                  <a:srgbClr val="C00000"/>
                </a:solidFill>
                <a:ea typeface="SimSun" pitchFamily="2" charset="-122"/>
                <a:cs typeface="Arial" pitchFamily="34" charset="0"/>
              </a:rPr>
              <a:t>(A) Superficial:</a:t>
            </a:r>
          </a:p>
          <a:p>
            <a:pPr lvl="1">
              <a:defRPr/>
            </a:pPr>
            <a:r>
              <a:rPr lang="en-US" altLang="zh-CN" b="1" i="1" dirty="0">
                <a:solidFill>
                  <a:schemeClr val="accent3">
                    <a:lumMod val="10000"/>
                  </a:schemeClr>
                </a:solidFill>
                <a:ea typeface="SimSun" pitchFamily="2" charset="-122"/>
              </a:rPr>
              <a:t>Thymus Gland</a:t>
            </a:r>
            <a:r>
              <a:rPr lang="en-US" altLang="zh-CN" b="1" i="1" dirty="0">
                <a:ea typeface="SimSun" pitchFamily="2" charset="-122"/>
              </a:rPr>
              <a:t>.</a:t>
            </a:r>
          </a:p>
          <a:p>
            <a:pPr lvl="1">
              <a:defRPr/>
            </a:pPr>
            <a:r>
              <a:rPr lang="en-US" altLang="zh-CN" b="1" i="1" u="sng" dirty="0">
                <a:solidFill>
                  <a:schemeClr val="accent2">
                    <a:lumMod val="75000"/>
                  </a:schemeClr>
                </a:solidFill>
                <a:ea typeface="SimSun" pitchFamily="2" charset="-122"/>
              </a:rPr>
              <a:t>Three Veins: </a:t>
            </a:r>
          </a:p>
          <a:p>
            <a:pPr lvl="1">
              <a:defRPr/>
            </a:pPr>
            <a:r>
              <a:rPr lang="en-US" altLang="zh-CN" b="1" i="1" dirty="0">
                <a:solidFill>
                  <a:schemeClr val="accent3">
                    <a:lumMod val="10000"/>
                  </a:schemeClr>
                </a:solidFill>
                <a:ea typeface="SimSun" pitchFamily="2" charset="-122"/>
              </a:rPr>
              <a:t>Left  </a:t>
            </a:r>
            <a:r>
              <a:rPr lang="en-US" altLang="zh-CN" b="1" i="1" dirty="0" err="1">
                <a:solidFill>
                  <a:schemeClr val="accent3">
                    <a:lumMod val="10000"/>
                  </a:schemeClr>
                </a:solidFill>
                <a:ea typeface="SimSun" pitchFamily="2" charset="-122"/>
              </a:rPr>
              <a:t>brachiocephalic</a:t>
            </a:r>
            <a:r>
              <a:rPr lang="en-US" altLang="zh-CN" b="1" i="1" dirty="0">
                <a:solidFill>
                  <a:schemeClr val="accent3">
                    <a:lumMod val="10000"/>
                  </a:schemeClr>
                </a:solidFill>
                <a:ea typeface="SimSun" pitchFamily="2" charset="-122"/>
              </a:rPr>
              <a:t> v.</a:t>
            </a:r>
          </a:p>
          <a:p>
            <a:pPr lvl="1">
              <a:defRPr/>
            </a:pPr>
            <a:r>
              <a:rPr lang="en-US" altLang="zh-CN" b="1" i="1" dirty="0">
                <a:solidFill>
                  <a:schemeClr val="accent3">
                    <a:lumMod val="10000"/>
                  </a:schemeClr>
                </a:solidFill>
                <a:ea typeface="SimSun" pitchFamily="2" charset="-122"/>
              </a:rPr>
              <a:t>Right  </a:t>
            </a:r>
            <a:r>
              <a:rPr lang="en-US" altLang="zh-CN" b="1" i="1" dirty="0" err="1">
                <a:solidFill>
                  <a:schemeClr val="accent3">
                    <a:lumMod val="10000"/>
                  </a:schemeClr>
                </a:solidFill>
                <a:ea typeface="SimSun" pitchFamily="2" charset="-122"/>
              </a:rPr>
              <a:t>brachiocephalic</a:t>
            </a:r>
            <a:r>
              <a:rPr lang="en-US" altLang="zh-CN" b="1" i="1" dirty="0">
                <a:solidFill>
                  <a:schemeClr val="accent3">
                    <a:lumMod val="10000"/>
                  </a:schemeClr>
                </a:solidFill>
                <a:ea typeface="SimSun" pitchFamily="2" charset="-122"/>
              </a:rPr>
              <a:t> v.</a:t>
            </a:r>
          </a:p>
          <a:p>
            <a:pPr lvl="1">
              <a:defRPr/>
            </a:pPr>
            <a:r>
              <a:rPr lang="en-US" altLang="zh-CN" b="1" i="1" dirty="0">
                <a:solidFill>
                  <a:schemeClr val="accent3">
                    <a:lumMod val="10000"/>
                  </a:schemeClr>
                </a:solidFill>
                <a:ea typeface="SimSun" pitchFamily="2" charset="-122"/>
              </a:rPr>
              <a:t>Superior vena cava</a:t>
            </a:r>
          </a:p>
          <a:p>
            <a:pPr>
              <a:defRPr/>
            </a:pPr>
            <a:endParaRPr lang="en-US" altLang="zh-CN" sz="2800" dirty="0">
              <a:ea typeface="SimSun" pitchFamily="2" charset="-122"/>
              <a:cs typeface="Arial" pitchFamily="34" charset="0"/>
            </a:endParaRPr>
          </a:p>
        </p:txBody>
      </p:sp>
      <p:pic>
        <p:nvPicPr>
          <p:cNvPr id="11268" name="Picture 4" descr="纵隔1">
            <a:extLst>
              <a:ext uri="{FF2B5EF4-FFF2-40B4-BE49-F238E27FC236}">
                <a16:creationId xmlns:a16="http://schemas.microsoft.com/office/drawing/2014/main" id="{1950DE4E-3231-49DA-B42B-AB0BD860614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857375"/>
            <a:ext cx="3857625" cy="5348288"/>
          </a:xfrm>
          <a:noFill/>
        </p:spPr>
      </p:pic>
      <p:sp>
        <p:nvSpPr>
          <p:cNvPr id="11269" name="TextBox 5">
            <a:extLst>
              <a:ext uri="{FF2B5EF4-FFF2-40B4-BE49-F238E27FC236}">
                <a16:creationId xmlns:a16="http://schemas.microsoft.com/office/drawing/2014/main" id="{01553F1D-88BE-4A6A-8C96-7BA4AD894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3643313"/>
            <a:ext cx="28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2"/>
                </a:solidFill>
              </a:rPr>
              <a:t>T</a:t>
            </a:r>
          </a:p>
        </p:txBody>
      </p:sp>
      <p:cxnSp>
        <p:nvCxnSpPr>
          <p:cNvPr id="11270" name="Straight Arrow Connector 12">
            <a:extLst>
              <a:ext uri="{FF2B5EF4-FFF2-40B4-BE49-F238E27FC236}">
                <a16:creationId xmlns:a16="http://schemas.microsoft.com/office/drawing/2014/main" id="{3B688C80-1BEB-493A-A36F-BC4506ABA45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608094" y="3036094"/>
            <a:ext cx="500062" cy="28575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TextBox 14">
            <a:extLst>
              <a:ext uri="{FF2B5EF4-FFF2-40B4-BE49-F238E27FC236}">
                <a16:creationId xmlns:a16="http://schemas.microsoft.com/office/drawing/2014/main" id="{6BB1A8D1-4B66-4467-ABDD-2C676941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286125"/>
            <a:ext cx="71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algn="l" rtl="0" eaLnBrk="1" hangingPunct="1"/>
            <a:r>
              <a:rPr lang="en-US" altLang="en-US" sz="2000" b="1">
                <a:solidFill>
                  <a:srgbClr val="FF0000"/>
                </a:solidFill>
              </a:rPr>
              <a:t>LBC</a:t>
            </a:r>
          </a:p>
        </p:txBody>
      </p:sp>
      <p:cxnSp>
        <p:nvCxnSpPr>
          <p:cNvPr id="11272" name="Straight Arrow Connector 16">
            <a:extLst>
              <a:ext uri="{FF2B5EF4-FFF2-40B4-BE49-F238E27FC236}">
                <a16:creationId xmlns:a16="http://schemas.microsoft.com/office/drawing/2014/main" id="{25EAE08A-7DF1-4893-B950-D4E6B3F07B5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000625" y="3714750"/>
            <a:ext cx="1214438" cy="1588"/>
          </a:xfrm>
          <a:prstGeom prst="straightConnector1">
            <a:avLst/>
          </a:prstGeom>
          <a:noFill/>
          <a:ln w="381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TextBox 18">
            <a:extLst>
              <a:ext uri="{FF2B5EF4-FFF2-40B4-BE49-F238E27FC236}">
                <a16:creationId xmlns:a16="http://schemas.microsoft.com/office/drawing/2014/main" id="{7D20AC5D-6CAB-414D-B288-5734B15D2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3500438"/>
            <a:ext cx="92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algn="l" rtl="0" eaLnBrk="1" hangingPunct="1"/>
            <a:r>
              <a:rPr lang="en-US" altLang="en-US" sz="2000" b="1">
                <a:solidFill>
                  <a:srgbClr val="FF0000"/>
                </a:solidFill>
              </a:rPr>
              <a:t>SVC</a:t>
            </a:r>
          </a:p>
        </p:txBody>
      </p:sp>
      <p:cxnSp>
        <p:nvCxnSpPr>
          <p:cNvPr id="11274" name="Straight Arrow Connector 20">
            <a:extLst>
              <a:ext uri="{FF2B5EF4-FFF2-40B4-BE49-F238E27FC236}">
                <a16:creationId xmlns:a16="http://schemas.microsoft.com/office/drawing/2014/main" id="{CF6A0036-BF4A-4CFC-AAE7-D93F9671155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929188" y="2786063"/>
            <a:ext cx="428625" cy="428625"/>
          </a:xfrm>
          <a:prstGeom prst="straightConnector1">
            <a:avLst/>
          </a:prstGeom>
          <a:noFill/>
          <a:ln w="381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5" name="TextBox 21">
            <a:extLst>
              <a:ext uri="{FF2B5EF4-FFF2-40B4-BE49-F238E27FC236}">
                <a16:creationId xmlns:a16="http://schemas.microsoft.com/office/drawing/2014/main" id="{4BEBD1E7-8112-4F5B-A09C-5E198D278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000375"/>
            <a:ext cx="785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algn="l" rtl="0" eaLnBrk="1" hangingPunct="1"/>
            <a:r>
              <a:rPr lang="en-US" altLang="en-US" sz="2000" b="1">
                <a:solidFill>
                  <a:srgbClr val="FF0000"/>
                </a:solidFill>
              </a:rPr>
              <a:t>RBV</a:t>
            </a:r>
          </a:p>
        </p:txBody>
      </p:sp>
      <p:sp>
        <p:nvSpPr>
          <p:cNvPr id="11276" name="TextBox 12">
            <a:extLst>
              <a:ext uri="{FF2B5EF4-FFF2-40B4-BE49-F238E27FC236}">
                <a16:creationId xmlns:a16="http://schemas.microsoft.com/office/drawing/2014/main" id="{0377AAE9-BDEF-4B1D-BCE6-7D466D82E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75" y="14287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1277" name="Straight Arrow Connector 20">
            <a:extLst>
              <a:ext uri="{FF2B5EF4-FFF2-40B4-BE49-F238E27FC236}">
                <a16:creationId xmlns:a16="http://schemas.microsoft.com/office/drawing/2014/main" id="{70D2DE5B-AD49-4AFB-9D1B-6995263DE50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43500" y="2643188"/>
            <a:ext cx="642938" cy="214312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>
            <a:extLst>
              <a:ext uri="{FF2B5EF4-FFF2-40B4-BE49-F238E27FC236}">
                <a16:creationId xmlns:a16="http://schemas.microsoft.com/office/drawing/2014/main" id="{787B7756-AEEC-43DA-9E36-1CB514C8850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50736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zh-CN" sz="2600" b="1" i="1" u="sng" dirty="0">
                <a:solidFill>
                  <a:srgbClr val="00B050"/>
                </a:solidFill>
                <a:latin typeface="+mj-lt"/>
                <a:ea typeface="SimSun" pitchFamily="2" charset="-122"/>
                <a:cs typeface="Arial" pitchFamily="34" charset="0"/>
              </a:rPr>
              <a:t>(B) Intermediate:</a:t>
            </a:r>
          </a:p>
          <a:p>
            <a:pPr>
              <a:defRPr/>
            </a:pPr>
            <a:r>
              <a:rPr lang="en-US" altLang="zh-CN" sz="2600" b="1" i="1" dirty="0">
                <a:solidFill>
                  <a:srgbClr val="FF0000"/>
                </a:solidFill>
                <a:latin typeface="+mj-lt"/>
                <a:ea typeface="SimSun" pitchFamily="2" charset="-122"/>
                <a:cs typeface="Arial" pitchFamily="34" charset="0"/>
              </a:rPr>
              <a:t>Arch of aorta</a:t>
            </a:r>
            <a:r>
              <a:rPr lang="en-US" altLang="zh-CN" sz="2600" b="1" i="1" dirty="0">
                <a:latin typeface="+mj-lt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600" b="1" i="1" dirty="0">
                <a:solidFill>
                  <a:srgbClr val="FF0000"/>
                </a:solidFill>
                <a:latin typeface="+mj-lt"/>
                <a:ea typeface="SimSun" pitchFamily="2" charset="-122"/>
                <a:cs typeface="Arial" pitchFamily="34" charset="0"/>
              </a:rPr>
              <a:t>&amp; its three branches:</a:t>
            </a:r>
          </a:p>
          <a:p>
            <a:pPr>
              <a:defRPr/>
            </a:pPr>
            <a:r>
              <a:rPr lang="en-US" altLang="zh-CN" sz="2600" b="1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+mj-lt"/>
                <a:ea typeface="SimSun" pitchFamily="2" charset="-122"/>
                <a:cs typeface="Arial" pitchFamily="34" charset="0"/>
              </a:rPr>
              <a:t>Brachiocephalic</a:t>
            </a:r>
            <a:r>
              <a:rPr lang="en-US" altLang="zh-CN" sz="2600" b="1" i="1" dirty="0">
                <a:solidFill>
                  <a:schemeClr val="bg2">
                    <a:lumMod val="95000"/>
                    <a:lumOff val="5000"/>
                  </a:schemeClr>
                </a:solidFill>
                <a:latin typeface="+mj-lt"/>
                <a:ea typeface="SimSun" pitchFamily="2" charset="-122"/>
                <a:cs typeface="Arial" pitchFamily="34" charset="0"/>
              </a:rPr>
              <a:t> artery.</a:t>
            </a:r>
          </a:p>
          <a:p>
            <a:pPr>
              <a:defRPr/>
            </a:pPr>
            <a:r>
              <a:rPr lang="en-US" altLang="zh-CN" sz="2600" b="1" i="1" dirty="0">
                <a:solidFill>
                  <a:schemeClr val="bg2">
                    <a:lumMod val="95000"/>
                    <a:lumOff val="5000"/>
                  </a:schemeClr>
                </a:solidFill>
                <a:latin typeface="+mj-lt"/>
                <a:ea typeface="SimSun" pitchFamily="2" charset="-122"/>
                <a:cs typeface="Arial" pitchFamily="34" charset="0"/>
              </a:rPr>
              <a:t>L common carotid artery.</a:t>
            </a:r>
          </a:p>
          <a:p>
            <a:pPr>
              <a:defRPr/>
            </a:pPr>
            <a:r>
              <a:rPr lang="en-US" altLang="zh-CN" sz="2600" b="1" i="1" dirty="0">
                <a:solidFill>
                  <a:schemeClr val="bg2">
                    <a:lumMod val="95000"/>
                    <a:lumOff val="5000"/>
                  </a:schemeClr>
                </a:solidFill>
                <a:latin typeface="+mj-lt"/>
                <a:ea typeface="SimSun" pitchFamily="2" charset="-122"/>
                <a:cs typeface="Arial" pitchFamily="34" charset="0"/>
              </a:rPr>
              <a:t>L </a:t>
            </a:r>
            <a:r>
              <a:rPr lang="en-US" altLang="zh-CN" sz="2600" b="1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+mj-lt"/>
                <a:ea typeface="SimSun" pitchFamily="2" charset="-122"/>
                <a:cs typeface="Arial" pitchFamily="34" charset="0"/>
              </a:rPr>
              <a:t>Subclavian</a:t>
            </a:r>
            <a:r>
              <a:rPr lang="en-US" altLang="zh-CN" sz="2600" b="1" i="1" dirty="0">
                <a:solidFill>
                  <a:schemeClr val="bg2">
                    <a:lumMod val="95000"/>
                    <a:lumOff val="5000"/>
                  </a:schemeClr>
                </a:solidFill>
                <a:latin typeface="+mj-lt"/>
                <a:ea typeface="SimSun" pitchFamily="2" charset="-122"/>
                <a:cs typeface="Arial" pitchFamily="34" charset="0"/>
              </a:rPr>
              <a:t>  artery</a:t>
            </a:r>
          </a:p>
          <a:p>
            <a:pPr>
              <a:defRPr/>
            </a:pPr>
            <a:r>
              <a:rPr lang="en-US" altLang="zh-CN" sz="2600" b="1" i="1" u="sng" dirty="0">
                <a:solidFill>
                  <a:schemeClr val="bg1">
                    <a:lumMod val="75000"/>
                  </a:schemeClr>
                </a:solidFill>
                <a:latin typeface="+mj-lt"/>
                <a:ea typeface="SimSun" pitchFamily="2" charset="-122"/>
                <a:cs typeface="Arial" pitchFamily="34" charset="0"/>
              </a:rPr>
              <a:t>Nerves: </a:t>
            </a:r>
            <a:r>
              <a:rPr lang="en-US" altLang="zh-CN" sz="2600" b="1" i="1" u="sng" dirty="0">
                <a:solidFill>
                  <a:srgbClr val="FFFF00"/>
                </a:solidFill>
                <a:latin typeface="+mj-lt"/>
                <a:ea typeface="SimSun" pitchFamily="2" charset="-122"/>
                <a:cs typeface="Arial" pitchFamily="34" charset="0"/>
              </a:rPr>
              <a:t>:</a:t>
            </a:r>
          </a:p>
          <a:p>
            <a:pPr lvl="1">
              <a:defRPr/>
            </a:pPr>
            <a:r>
              <a:rPr lang="en-US" altLang="zh-CN" sz="2400" b="1" i="1" dirty="0" err="1">
                <a:solidFill>
                  <a:schemeClr val="accent4">
                    <a:lumMod val="10000"/>
                  </a:schemeClr>
                </a:solidFill>
                <a:latin typeface="+mj-lt"/>
                <a:ea typeface="SimSun" pitchFamily="2" charset="-122"/>
              </a:rPr>
              <a:t>Phrenic</a:t>
            </a:r>
            <a:endParaRPr lang="en-US" altLang="zh-CN" sz="2400" b="1" i="1" dirty="0">
              <a:solidFill>
                <a:schemeClr val="accent4">
                  <a:lumMod val="10000"/>
                </a:schemeClr>
              </a:solidFill>
              <a:latin typeface="+mj-lt"/>
              <a:ea typeface="SimSun" pitchFamily="2" charset="-122"/>
            </a:endParaRPr>
          </a:p>
          <a:p>
            <a:pPr lvl="1">
              <a:defRPr/>
            </a:pPr>
            <a:r>
              <a:rPr lang="en-US" altLang="zh-CN" sz="2400" b="1" i="1" dirty="0" err="1">
                <a:solidFill>
                  <a:schemeClr val="accent4">
                    <a:lumMod val="10000"/>
                  </a:schemeClr>
                </a:solidFill>
                <a:latin typeface="+mj-lt"/>
                <a:ea typeface="SimSun" pitchFamily="2" charset="-122"/>
              </a:rPr>
              <a:t>Vagus</a:t>
            </a:r>
            <a:endParaRPr lang="en-US" altLang="zh-CN" sz="2400" b="1" i="1" dirty="0">
              <a:solidFill>
                <a:schemeClr val="accent4">
                  <a:lumMod val="10000"/>
                </a:schemeClr>
              </a:solidFill>
              <a:latin typeface="+mj-lt"/>
              <a:ea typeface="SimSun" pitchFamily="2" charset="-122"/>
            </a:endParaRPr>
          </a:p>
        </p:txBody>
      </p:sp>
      <p:pic>
        <p:nvPicPr>
          <p:cNvPr id="12291" name="Picture 4" descr="上纵隔内容2">
            <a:extLst>
              <a:ext uri="{FF2B5EF4-FFF2-40B4-BE49-F238E27FC236}">
                <a16:creationId xmlns:a16="http://schemas.microsoft.com/office/drawing/2014/main" id="{8769E1C3-602A-4C76-9BE0-67CDF2DCE53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25" y="642938"/>
            <a:ext cx="4656138" cy="5832475"/>
          </a:xfrm>
          <a:noFill/>
        </p:spPr>
      </p:pic>
      <p:cxnSp>
        <p:nvCxnSpPr>
          <p:cNvPr id="12292" name="Straight Arrow Connector 5">
            <a:extLst>
              <a:ext uri="{FF2B5EF4-FFF2-40B4-BE49-F238E27FC236}">
                <a16:creationId xmlns:a16="http://schemas.microsoft.com/office/drawing/2014/main" id="{A89C6F85-9B7A-42C8-94BF-5F297AFC9F8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15125" y="1785938"/>
            <a:ext cx="357188" cy="285750"/>
          </a:xfrm>
          <a:prstGeom prst="straightConnector1">
            <a:avLst/>
          </a:prstGeom>
          <a:noFill/>
          <a:ln w="381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3" name="TextBox 6">
            <a:extLst>
              <a:ext uri="{FF2B5EF4-FFF2-40B4-BE49-F238E27FC236}">
                <a16:creationId xmlns:a16="http://schemas.microsoft.com/office/drawing/2014/main" id="{3C349749-BDFE-46AD-A905-F6BF5615B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1643063"/>
            <a:ext cx="1571625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algn="ctr" rtl="0" eaLnBrk="1" hangingPunct="1"/>
            <a:r>
              <a:rPr lang="en-US" altLang="en-US" b="1" i="1"/>
              <a:t>L Sub</a:t>
            </a:r>
          </a:p>
        </p:txBody>
      </p:sp>
      <p:cxnSp>
        <p:nvCxnSpPr>
          <p:cNvPr id="12294" name="Straight Arrow Connector 8">
            <a:extLst>
              <a:ext uri="{FF2B5EF4-FFF2-40B4-BE49-F238E27FC236}">
                <a16:creationId xmlns:a16="http://schemas.microsoft.com/office/drawing/2014/main" id="{C1CFA338-514B-4AF4-908D-043797B239C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500813" y="1357313"/>
            <a:ext cx="642937" cy="642937"/>
          </a:xfrm>
          <a:prstGeom prst="straightConnector1">
            <a:avLst/>
          </a:prstGeom>
          <a:noFill/>
          <a:ln w="381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5" name="TextBox 10">
            <a:extLst>
              <a:ext uri="{FF2B5EF4-FFF2-40B4-BE49-F238E27FC236}">
                <a16:creationId xmlns:a16="http://schemas.microsoft.com/office/drawing/2014/main" id="{5F7AB6C4-4ECE-4939-B34C-FA7DB9873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1143000"/>
            <a:ext cx="1214438" cy="400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algn="l" rtl="0" eaLnBrk="1" hangingPunct="1"/>
            <a:r>
              <a:rPr lang="en-US" altLang="en-US" sz="2000" b="1"/>
              <a:t>LCC</a:t>
            </a:r>
          </a:p>
        </p:txBody>
      </p:sp>
      <p:cxnSp>
        <p:nvCxnSpPr>
          <p:cNvPr id="12296" name="Straight Arrow Connector 12">
            <a:extLst>
              <a:ext uri="{FF2B5EF4-FFF2-40B4-BE49-F238E27FC236}">
                <a16:creationId xmlns:a16="http://schemas.microsoft.com/office/drawing/2014/main" id="{1AB15A12-8841-41F7-8289-7B7E7B5852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29313" y="17145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Straight Arrow Connector 14">
            <a:extLst>
              <a:ext uri="{FF2B5EF4-FFF2-40B4-BE49-F238E27FC236}">
                <a16:creationId xmlns:a16="http://schemas.microsoft.com/office/drawing/2014/main" id="{4466E935-0392-4434-9E1F-0F5B9BD4FFA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072063" y="1500188"/>
            <a:ext cx="928687" cy="785812"/>
          </a:xfrm>
          <a:prstGeom prst="straightConnector1">
            <a:avLst/>
          </a:prstGeom>
          <a:noFill/>
          <a:ln w="381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8" name="Rectangle 15">
            <a:extLst>
              <a:ext uri="{FF2B5EF4-FFF2-40B4-BE49-F238E27FC236}">
                <a16:creationId xmlns:a16="http://schemas.microsoft.com/office/drawing/2014/main" id="{E5CFBE5F-F0F5-4ACB-8EDC-126BC2B2E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214438"/>
            <a:ext cx="1000125" cy="4286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algn="l" rtl="0" eaLnBrk="1" hangingPunct="1"/>
            <a:r>
              <a:rPr lang="en-US" altLang="en-US" b="1"/>
              <a:t>Brachi</a:t>
            </a:r>
            <a:r>
              <a:rPr lang="en-US" altLang="en-US" b="1">
                <a:solidFill>
                  <a:schemeClr val="bg2"/>
                </a:solidFill>
              </a:rPr>
              <a:t>o</a:t>
            </a:r>
          </a:p>
        </p:txBody>
      </p:sp>
      <p:cxnSp>
        <p:nvCxnSpPr>
          <p:cNvPr id="12299" name="Straight Arrow Connector 17">
            <a:extLst>
              <a:ext uri="{FF2B5EF4-FFF2-40B4-BE49-F238E27FC236}">
                <a16:creationId xmlns:a16="http://schemas.microsoft.com/office/drawing/2014/main" id="{E84A7EBA-1806-4B4C-9A45-C8C45295109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93281" y="3178969"/>
            <a:ext cx="2428875" cy="2071688"/>
          </a:xfrm>
          <a:prstGeom prst="straightConnector1">
            <a:avLst/>
          </a:prstGeom>
          <a:noFill/>
          <a:ln w="381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0" name="TextBox 19">
            <a:extLst>
              <a:ext uri="{FF2B5EF4-FFF2-40B4-BE49-F238E27FC236}">
                <a16:creationId xmlns:a16="http://schemas.microsoft.com/office/drawing/2014/main" id="{9EB968BF-A51A-4F87-A5E4-0C3E2A47F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4929188"/>
            <a:ext cx="1285875" cy="461962"/>
          </a:xfrm>
          <a:prstGeom prst="rect">
            <a:avLst/>
          </a:prstGeom>
          <a:solidFill>
            <a:srgbClr val="3EEF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algn="l" rtl="0" eaLnBrk="1" hangingPunct="1"/>
            <a:r>
              <a:rPr lang="en-US" altLang="en-US" b="1" i="1">
                <a:solidFill>
                  <a:srgbClr val="006600"/>
                </a:solidFill>
              </a:rPr>
              <a:t>Phrenic</a:t>
            </a:r>
          </a:p>
        </p:txBody>
      </p:sp>
      <p:cxnSp>
        <p:nvCxnSpPr>
          <p:cNvPr id="12301" name="Straight Arrow Connector 21">
            <a:extLst>
              <a:ext uri="{FF2B5EF4-FFF2-40B4-BE49-F238E27FC236}">
                <a16:creationId xmlns:a16="http://schemas.microsoft.com/office/drawing/2014/main" id="{2016A361-8572-4D78-999F-1E510803A2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29375" y="2500313"/>
            <a:ext cx="1643063" cy="285750"/>
          </a:xfrm>
          <a:prstGeom prst="straightConnector1">
            <a:avLst/>
          </a:prstGeom>
          <a:noFill/>
          <a:ln w="381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2" name="TextBox 22">
            <a:extLst>
              <a:ext uri="{FF2B5EF4-FFF2-40B4-BE49-F238E27FC236}">
                <a16:creationId xmlns:a16="http://schemas.microsoft.com/office/drawing/2014/main" id="{6EAE7679-04D8-4D7C-9919-3E0314E00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2643188"/>
            <a:ext cx="1000125" cy="461962"/>
          </a:xfrm>
          <a:prstGeom prst="rect">
            <a:avLst/>
          </a:prstGeom>
          <a:solidFill>
            <a:srgbClr val="3EEF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itchFamily="26" charset="0"/>
              </a:defRPr>
            </a:lvl9pPr>
          </a:lstStyle>
          <a:p>
            <a:pPr algn="l" rtl="0" eaLnBrk="1" hangingPunct="1"/>
            <a:r>
              <a:rPr lang="en-US" altLang="en-US" b="1" i="1">
                <a:solidFill>
                  <a:srgbClr val="006600"/>
                </a:solidFill>
              </a:rPr>
              <a:t>Vagus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361A0E-B789-4ACC-B6FC-0F043CE3AD13}"/>
              </a:ext>
            </a:extLst>
          </p:cNvPr>
          <p:cNvSpPr txBox="1"/>
          <p:nvPr/>
        </p:nvSpPr>
        <p:spPr>
          <a:xfrm>
            <a:off x="5715000" y="2500313"/>
            <a:ext cx="9286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bg2"/>
                </a:solidFill>
                <a:ea typeface="Times New Roman (Arabic)" pitchFamily="26" charset="0"/>
              </a:rPr>
              <a:t>A arch</a:t>
            </a:r>
            <a:endParaRPr lang="en-US" sz="1800" b="1" dirty="0">
              <a:solidFill>
                <a:schemeClr val="bg1">
                  <a:lumMod val="50000"/>
                </a:schemeClr>
              </a:solidFill>
              <a:ea typeface="Times New Roman (Arabic)" pitchFamily="2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nimBg="1"/>
    </p:bld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Times New Roman (Arabic)"/>
      </a:majorFont>
      <a:minorFont>
        <a:latin typeface="Times New Roman"/>
        <a:ea typeface=""/>
        <a:cs typeface="Times New Roman (Arabic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 (Arabic)" pitchFamily="2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 (Arabic)" pitchFamily="26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Designs\Soaring.pot</Template>
  <TotalTime>3850</TotalTime>
  <Words>828</Words>
  <Application>Microsoft Office PowerPoint</Application>
  <PresentationFormat>On-screen Show (4:3)</PresentationFormat>
  <Paragraphs>219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Times New Roman</vt:lpstr>
      <vt:lpstr>Times New Roman (Arabic)</vt:lpstr>
      <vt:lpstr>Arial</vt:lpstr>
      <vt:lpstr>Wingdings</vt:lpstr>
      <vt:lpstr>Calibri</vt:lpstr>
      <vt:lpstr>华文新魏</vt:lpstr>
      <vt:lpstr>SimSun</vt:lpstr>
      <vt:lpstr>Wingdings 2</vt:lpstr>
      <vt:lpstr>Soaring</vt:lpstr>
      <vt:lpstr>PowerPoint Presentation</vt:lpstr>
      <vt:lpstr>OBJECTIVES</vt:lpstr>
      <vt:lpstr>Mediastinum</vt:lpstr>
      <vt:lpstr>Boundariers</vt:lpstr>
      <vt:lpstr>Subdivisions</vt:lpstr>
      <vt:lpstr>Superior Mediastinum</vt:lpstr>
      <vt:lpstr>PowerPoint Presentation</vt:lpstr>
      <vt:lpstr>Contents of Superior Mediastinum</vt:lpstr>
      <vt:lpstr>PowerPoint Presentation</vt:lpstr>
      <vt:lpstr>PowerPoint Presentation</vt:lpstr>
      <vt:lpstr>PHRENIC NERVES</vt:lpstr>
      <vt:lpstr>PowerPoint Presentation</vt:lpstr>
      <vt:lpstr>Anterior Mediastinum</vt:lpstr>
      <vt:lpstr>Middle Mediastinum</vt:lpstr>
      <vt:lpstr>Posterior  Mediastinum</vt:lpstr>
      <vt:lpstr>PowerPoint Presentation</vt:lpstr>
      <vt:lpstr>PowerPoint Presentation</vt:lpstr>
      <vt:lpstr>PowerPoint Presentation</vt:lpstr>
      <vt:lpstr>VAGUS NERVE</vt:lpstr>
      <vt:lpstr>AORTA</vt:lpstr>
      <vt:lpstr>PowerPoint Presentation</vt:lpstr>
      <vt:lpstr>THORACIC DUCT</vt:lpstr>
      <vt:lpstr>PowerPoint Presentation</vt:lpstr>
      <vt:lpstr>PowerPoint Presentation</vt:lpstr>
      <vt:lpstr>PowerPoint Presentation</vt:lpstr>
    </vt:vector>
  </TitlesOfParts>
  <Company>Al majed Center Tel 4773232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Intersexuality</dc:title>
  <dc:subject>lecture</dc:subject>
  <dc:creator>jehad yousef</dc:creator>
  <cp:lastModifiedBy>Dana Al-Kadi</cp:lastModifiedBy>
  <cp:revision>428</cp:revision>
  <cp:lastPrinted>1601-01-01T00:00:00Z</cp:lastPrinted>
  <dcterms:created xsi:type="dcterms:W3CDTF">2001-09-14T06:59:50Z</dcterms:created>
  <dcterms:modified xsi:type="dcterms:W3CDTF">2017-12-30T13:39:00Z</dcterms:modified>
</cp:coreProperties>
</file>