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3" r:id="rId2"/>
    <p:sldId id="328" r:id="rId3"/>
    <p:sldId id="292" r:id="rId4"/>
    <p:sldId id="317" r:id="rId5"/>
    <p:sldId id="319" r:id="rId6"/>
    <p:sldId id="295" r:id="rId7"/>
    <p:sldId id="296" r:id="rId8"/>
    <p:sldId id="308" r:id="rId9"/>
    <p:sldId id="297" r:id="rId10"/>
    <p:sldId id="303" r:id="rId11"/>
    <p:sldId id="304" r:id="rId12"/>
    <p:sldId id="298" r:id="rId13"/>
    <p:sldId id="331" r:id="rId14"/>
    <p:sldId id="305" r:id="rId15"/>
    <p:sldId id="306" r:id="rId16"/>
    <p:sldId id="307" r:id="rId17"/>
    <p:sldId id="270" r:id="rId18"/>
    <p:sldId id="332" r:id="rId19"/>
    <p:sldId id="333" r:id="rId20"/>
    <p:sldId id="276" r:id="rId21"/>
    <p:sldId id="334" r:id="rId22"/>
    <p:sldId id="315" r:id="rId23"/>
    <p:sldId id="33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E843EE7-1B1D-42B7-86FC-914C3BF7D4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16AAA-3EAD-4B94-99F3-D4932D0CC5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319050-8F2B-4218-8807-B55CBC0035AE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3BE6C7-0FB2-45C3-8CE6-E7CBE43F6C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F16D6B-2E65-4B62-A236-0696CDD3B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9E7F-A2F7-4D7A-80A8-E5052D998E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E53CA-13B8-467D-9059-BBBD6DD4C1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97749-D2A9-4F13-98A2-290CD28B1AB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9D8A9D0-3B0F-40D3-BCF3-0DE41568AF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75DFEA6D-DAA3-4F21-926A-8722065EE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921AF11E-5AA7-45CF-8B6C-AE7BAB9AB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A13F0A-46D0-4A8D-B855-CA52A77C96C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93471A79-8B9F-4CD1-A4E9-B0B68A613B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021EC27F-E4D3-493F-832C-038A98268B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E982EFDC-FC80-4151-BAFD-8E1CA39E7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341CA6-BD2B-4F4B-9C61-EE8878974C32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DECFF-BB7E-45B1-BF5D-EA7C2DBB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87F85-A83D-4711-9A43-73EE8CE113A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3C081-1577-4ED8-B440-5FE5E182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157E-4187-4C27-A2BD-E55CA8F0C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C0631-D27D-42DF-AE30-95301F824B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7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C6A1C-620D-481F-A248-1DEDE3FB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95E21-1761-4576-8D6D-DD8F20873D03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5C33-2149-4170-B1B3-70F5671F4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45832-E9CF-44B8-969D-7E86F1F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A06F9-C264-4B40-88A7-6462C19792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42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3D2BB-2572-4237-A3B0-9E2DC9A7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5220B-5E24-4EAD-9FF0-839FFC940283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BC362-D99C-434D-B6A9-D3AFB63DB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7B6B-4A72-49DB-9EDC-CB5A73ADC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90945-2040-498B-9517-D843E2BBE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56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0C5F8-36F3-4D90-994A-B26B3BCF8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81A67-CE55-4DD0-9AEB-0499D81A813F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BEDA8-349F-4662-830D-476DDB39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7F2B7-8ED6-491C-9F24-C22E55B0C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A5F5B-846F-417A-8EED-7752BF2BED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417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B2D5C-DB5F-4A70-9DDC-09B2248B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1E13-5274-4E0E-A373-8379F5CC4E7A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5B9C9-BF1D-4D27-B4F5-99D46ED14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0AC75-0A27-4D2C-BF52-DADB0DFF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BBA3D-9974-4402-A7DC-82FC1DF96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24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CE507B1-2AC9-4430-B1BE-4E67F89A0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8BF7-705B-44DE-8294-512CFE9943BB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C6394CF-9C4D-44B4-BC98-1E048A17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4060B3-4521-42A1-891A-6641C0DEB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CCA38-0040-49FB-897B-24DC488B75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583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DA4F36-5F6D-438C-B953-E6B908B6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C2F9D-80A8-4A36-B96C-669006CFD18F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9539BDA-40AA-4E51-84EA-7F8C7644B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23B1FE-BE98-4446-AF65-83B7C07C0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E4A8E-9DF5-4656-B0EB-D1F3011E58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124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016401-97FA-4FDF-9763-07B8295B9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FA8C8-182B-4200-BE37-731533B224F6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D5602D-D031-4C97-BB07-F52F97E8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3BF061-0296-4F89-B2D4-80F86A41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7E929-09A3-499D-A754-5848ACA1F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1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7B9644-0783-4901-9AE2-3F5688E7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D40C-0CFC-42DA-AEC1-675DA39310D9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37384A-8B13-4DF6-8078-CA8C979ED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4A5535B-566D-4138-BD37-3E099330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08CC7-BFCF-457D-BEAC-5BD59ADA7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74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D244E4-5A65-4F5A-AB1D-54E6F525E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63139-7022-4F79-9A16-3FB6CB2D5612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983D63-7327-427A-92E9-53B31C4E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3FC96F-7ED1-4CE7-AA85-C02040465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E15F-0C86-4C12-977B-5F96BE9C7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2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BAC42D-7D86-4776-A14F-D01464034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EFDB-498B-4734-9E86-A66A0D40929C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1CAD04-0F33-4B14-A452-FFD82A13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72DCC1-E9DF-4AEB-A47F-406C801A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A7183-BD15-4F72-8F96-FEF832076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25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CC27065-FDC9-4D16-9358-64AADE6158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A9EA4F-A88A-44BD-BA96-58E790DD05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7A3E-0380-4220-A43D-E9327DBB9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6058F-33A7-4EA6-A217-63592876B41A}" type="datetimeFigureOut">
              <a:rPr lang="en-US"/>
              <a:pPr>
                <a:defRPr/>
              </a:pPr>
              <a:t>12/30/2017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8A27-527C-49D3-AD5D-F89FBA35E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D3FA5-3A3C-495F-8BD3-244FACE7C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E2F458-A83F-414A-B263-AC4117C315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DDABE47-A7F0-4891-AE93-F63A88C95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52400"/>
            <a:ext cx="7543800" cy="1752600"/>
          </a:xfr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4000" i="1" dirty="0">
                <a:latin typeface="Arial Rounded MT Bold" pitchFamily="34" charset="0"/>
              </a:rPr>
              <a:t>Radiological Anatomy of Thorax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4818D1D9-BBBE-4383-87BD-DE121E848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" y="4953000"/>
            <a:ext cx="3810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Arial Rounded MT Bold" pitchFamily="34" charset="0"/>
              </a:rPr>
              <a:t>Dr. </a:t>
            </a:r>
            <a:r>
              <a:rPr lang="en-US" sz="2000" i="1" dirty="0" err="1">
                <a:solidFill>
                  <a:schemeClr val="tx1"/>
                </a:solidFill>
                <a:latin typeface="Arial Rounded MT Bold" pitchFamily="34" charset="0"/>
              </a:rPr>
              <a:t>Jamila</a:t>
            </a:r>
            <a:r>
              <a:rPr lang="en-US" sz="2000" i="1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Arial Rounded MT Bold" pitchFamily="34" charset="0"/>
              </a:rPr>
              <a:t>Elmedany</a:t>
            </a:r>
            <a:r>
              <a:rPr lang="en-US" sz="2000" i="1" dirty="0">
                <a:solidFill>
                  <a:schemeClr val="tx1"/>
                </a:solidFill>
                <a:latin typeface="Arial Rounded MT Bold" pitchFamily="34" charset="0"/>
              </a:rPr>
              <a:t>  &amp;</a:t>
            </a:r>
          </a:p>
          <a:p>
            <a:pPr>
              <a:buFont typeface="Arial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  <a:latin typeface="Arial Rounded MT Bold" pitchFamily="34" charset="0"/>
              </a:rPr>
              <a:t>Prof. Saeed Abuel Makarem </a:t>
            </a:r>
          </a:p>
        </p:txBody>
      </p:sp>
      <p:pic>
        <p:nvPicPr>
          <p:cNvPr id="4" name="Picture 3" descr="C:\Documents and Settings\Free User\My Documents\My Pictures\ssss.png">
            <a:extLst>
              <a:ext uri="{FF2B5EF4-FFF2-40B4-BE49-F238E27FC236}">
                <a16:creationId xmlns:a16="http://schemas.microsoft.com/office/drawing/2014/main" id="{3655A9EA-5309-4FCC-B3D0-0BA9A7FB4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t="13846" r="15996" b="20000"/>
          <a:stretch>
            <a:fillRect/>
          </a:stretch>
        </p:blipFill>
        <p:spPr bwMode="auto">
          <a:xfrm>
            <a:off x="4800600" y="2362200"/>
            <a:ext cx="3810000" cy="4191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4">
            <a:extLst>
              <a:ext uri="{FF2B5EF4-FFF2-40B4-BE49-F238E27FC236}">
                <a16:creationId xmlns:a16="http://schemas.microsoft.com/office/drawing/2014/main" id="{A4F8A2A3-0F62-4BE1-9669-C91CFF6FB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609600"/>
            <a:ext cx="3962400" cy="6019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i="1" dirty="0">
                <a:solidFill>
                  <a:srgbClr val="C00000"/>
                </a:solidFill>
              </a:rPr>
              <a:t>Tracheal shift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Tracheal air column is seen shifted to right on X-ray chest </a:t>
            </a:r>
            <a:r>
              <a:rPr lang="en-US" sz="2400" b="1" dirty="0"/>
              <a:t>PA</a:t>
            </a:r>
            <a:r>
              <a:rPr lang="en-US" sz="2400" dirty="0"/>
              <a:t> </a:t>
            </a:r>
            <a:r>
              <a:rPr lang="en-US" sz="2400" b="1" dirty="0"/>
              <a:t>view</a:t>
            </a:r>
            <a:r>
              <a:rPr lang="en-US" sz="2400" dirty="0"/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i="1" u="sng" dirty="0"/>
              <a:t>It indicates: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dirty="0"/>
              <a:t>A loss of volume of  the right upper lobe of the lung, either due to collapse or fibrosis.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b="1" i="1" dirty="0"/>
              <a:t>OR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  <a:defRPr/>
            </a:pPr>
            <a:r>
              <a:rPr lang="en-US" dirty="0"/>
              <a:t>A massive pleural effusion on the left side. (But in this x ray, no pleural effusion</a:t>
            </a:r>
            <a:r>
              <a:rPr lang="en-US" sz="2000" dirty="0"/>
              <a:t> </a:t>
            </a:r>
            <a:r>
              <a:rPr lang="en-US" dirty="0"/>
              <a:t>is seen on the left)</a:t>
            </a:r>
          </a:p>
        </p:txBody>
      </p:sp>
      <p:pic>
        <p:nvPicPr>
          <p:cNvPr id="11267" name="Picture 2" descr="Tracheal shift to right on X-ray chest PA view">
            <a:extLst>
              <a:ext uri="{FF2B5EF4-FFF2-40B4-BE49-F238E27FC236}">
                <a16:creationId xmlns:a16="http://schemas.microsoft.com/office/drawing/2014/main" id="{D1D5682C-D9A6-4492-9BC4-9AC92CC92C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066800"/>
            <a:ext cx="4267200" cy="4267200"/>
          </a:xfr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2CDCCD-A4B1-4318-8137-12CB0EDFE45C}"/>
              </a:ext>
            </a:extLst>
          </p:cNvPr>
          <p:cNvCxnSpPr/>
          <p:nvPr/>
        </p:nvCxnSpPr>
        <p:spPr>
          <a:xfrm rot="10800000">
            <a:off x="5867400" y="2286000"/>
            <a:ext cx="4572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ED3371-591A-4F82-ADB7-018BFBEB50C0}"/>
              </a:ext>
            </a:extLst>
          </p:cNvPr>
          <p:cNvCxnSpPr/>
          <p:nvPr/>
        </p:nvCxnSpPr>
        <p:spPr>
          <a:xfrm rot="10800000">
            <a:off x="5867400" y="25908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nimBg="1"/>
      <p:bldP spid="21506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>
            <a:extLst>
              <a:ext uri="{FF2B5EF4-FFF2-40B4-BE49-F238E27FC236}">
                <a16:creationId xmlns:a16="http://schemas.microsoft.com/office/drawing/2014/main" id="{E343D8E1-4EA2-47E5-ABFD-2AAA800B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6397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Lungs</a:t>
            </a:r>
          </a:p>
        </p:txBody>
      </p:sp>
      <p:sp>
        <p:nvSpPr>
          <p:cNvPr id="22531" name="Content Placeholder 4">
            <a:extLst>
              <a:ext uri="{FF2B5EF4-FFF2-40B4-BE49-F238E27FC236}">
                <a16:creationId xmlns:a16="http://schemas.microsoft.com/office/drawing/2014/main" id="{DAAB9C35-5816-4BD1-AF58-360F57063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2743200" cy="4038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i="1" dirty="0">
                <a:solidFill>
                  <a:srgbClr val="0066FF"/>
                </a:solidFill>
              </a:rPr>
              <a:t>Lung Roots: </a:t>
            </a:r>
            <a:r>
              <a:rPr lang="en-US" sz="2400" dirty="0"/>
              <a:t>Relatively dense shadows caused by the presence of the blood-filled pulmonary and bronchial vessels, the large bronchi, and the lymph nodes.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2294" name="Picture 2" descr="http://www.meddean.luc.edu/lumen/medEd/Radio/curriculum/Pulmonary/image2.jpg">
            <a:extLst>
              <a:ext uri="{FF2B5EF4-FFF2-40B4-BE49-F238E27FC236}">
                <a16:creationId xmlns:a16="http://schemas.microsoft.com/office/drawing/2014/main" id="{99A32D0E-C42C-491B-95C5-E8D56A700B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457200"/>
            <a:ext cx="5562600" cy="5791200"/>
          </a:xfr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203F742-31DF-452B-94AF-DD86CE353CCD}"/>
              </a:ext>
            </a:extLst>
          </p:cNvPr>
          <p:cNvSpPr/>
          <p:nvPr/>
        </p:nvSpPr>
        <p:spPr>
          <a:xfrm>
            <a:off x="5181600" y="3505200"/>
            <a:ext cx="685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CC052B-BE6F-457D-B1A3-895FDF17CC28}"/>
              </a:ext>
            </a:extLst>
          </p:cNvPr>
          <p:cNvSpPr/>
          <p:nvPr/>
        </p:nvSpPr>
        <p:spPr>
          <a:xfrm>
            <a:off x="6934200" y="3048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192DF00-A4F1-4C03-85C5-B1270795E3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3886200" cy="6400800"/>
          </a:xfr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dirty="0"/>
              <a:t>The </a:t>
            </a:r>
            <a:r>
              <a:rPr lang="en-US" sz="2400" b="1" dirty="0">
                <a:solidFill>
                  <a:srgbClr val="FF0000"/>
                </a:solidFill>
              </a:rPr>
              <a:t>lung fields</a:t>
            </a:r>
            <a:r>
              <a:rPr lang="en-US" sz="2400" dirty="0"/>
              <a:t>, by virtue of the air they contain, readily permit the passage of x-rays. For this reason, </a:t>
            </a:r>
            <a:r>
              <a:rPr lang="en-US" sz="2400" b="1" i="1" dirty="0"/>
              <a:t>the lungs are more translucent on full inspiration than on expiration.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rgbClr val="C00000"/>
                </a:solidFill>
              </a:rPr>
              <a:t>pulmonary blood vessels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seen as a series of small, round, white shadows radiating from the lung root.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rgbClr val="0066FF"/>
                </a:solidFill>
              </a:rPr>
              <a:t>large bronchi</a:t>
            </a:r>
            <a:r>
              <a:rPr lang="en-US" sz="2400" dirty="0"/>
              <a:t>, also cast similar round shadows. The smaller bronchi are not seen</a:t>
            </a:r>
          </a:p>
        </p:txBody>
      </p:sp>
      <p:pic>
        <p:nvPicPr>
          <p:cNvPr id="13315" name="Picture 5" descr="C:\Users\user\Pictures\cvvcv.png">
            <a:extLst>
              <a:ext uri="{FF2B5EF4-FFF2-40B4-BE49-F238E27FC236}">
                <a16:creationId xmlns:a16="http://schemas.microsoft.com/office/drawing/2014/main" id="{E463698A-814C-46FD-A402-565DB93883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685800"/>
            <a:ext cx="4652963" cy="5334000"/>
          </a:xfrm>
          <a:noFill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C42984C-A94A-45C0-A90B-636480B8B9C0}"/>
              </a:ext>
            </a:extLst>
          </p:cNvPr>
          <p:cNvCxnSpPr/>
          <p:nvPr/>
        </p:nvCxnSpPr>
        <p:spPr>
          <a:xfrm rot="16200000" flipH="1">
            <a:off x="4953000" y="3429000"/>
            <a:ext cx="5334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3867F7-09D2-4678-8934-5A375E31060A}"/>
              </a:ext>
            </a:extLst>
          </p:cNvPr>
          <p:cNvCxnSpPr/>
          <p:nvPr/>
        </p:nvCxnSpPr>
        <p:spPr>
          <a:xfrm rot="16200000" flipV="1">
            <a:off x="5143500" y="4533900"/>
            <a:ext cx="533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F1364AB-EBA6-41BE-AA54-5391B189412A}"/>
              </a:ext>
            </a:extLst>
          </p:cNvPr>
          <p:cNvCxnSpPr/>
          <p:nvPr/>
        </p:nvCxnSpPr>
        <p:spPr>
          <a:xfrm rot="10800000" flipV="1">
            <a:off x="7467600" y="2895600"/>
            <a:ext cx="4572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10">
            <a:extLst>
              <a:ext uri="{FF2B5EF4-FFF2-40B4-BE49-F238E27FC236}">
                <a16:creationId xmlns:a16="http://schemas.microsoft.com/office/drawing/2014/main" id="{7BFD15CD-68F8-4698-BA29-4375D5949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276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/>
              <a:t>B</a:t>
            </a:r>
          </a:p>
        </p:txBody>
      </p:sp>
      <p:sp>
        <p:nvSpPr>
          <p:cNvPr id="13320" name="TextBox 11">
            <a:extLst>
              <a:ext uri="{FF2B5EF4-FFF2-40B4-BE49-F238E27FC236}">
                <a16:creationId xmlns:a16="http://schemas.microsoft.com/office/drawing/2014/main" id="{2DF583C9-660F-4FBA-AE16-B858E4792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3733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/>
              <a:t>PV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C85910C-93DC-4234-BDFD-34E63A3B9BB0}"/>
              </a:ext>
            </a:extLst>
          </p:cNvPr>
          <p:cNvCxnSpPr>
            <a:endCxn id="13320" idx="2"/>
          </p:cNvCxnSpPr>
          <p:nvPr/>
        </p:nvCxnSpPr>
        <p:spPr>
          <a:xfrm rot="16200000" flipV="1">
            <a:off x="7766844" y="4414044"/>
            <a:ext cx="696912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2" name="TextBox 14">
            <a:extLst>
              <a:ext uri="{FF2B5EF4-FFF2-40B4-BE49-F238E27FC236}">
                <a16:creationId xmlns:a16="http://schemas.microsoft.com/office/drawing/2014/main" id="{D83C579B-C60B-4A56-B27B-74E22064B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H</a:t>
            </a:r>
          </a:p>
        </p:txBody>
      </p:sp>
      <p:sp>
        <p:nvSpPr>
          <p:cNvPr id="13323" name="TextBox 10">
            <a:extLst>
              <a:ext uri="{FF2B5EF4-FFF2-40B4-BE49-F238E27FC236}">
                <a16:creationId xmlns:a16="http://schemas.microsoft.com/office/drawing/2014/main" id="{95ADA350-4DCB-48E0-9CE6-00DE5163D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4290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>
            <a:extLst>
              <a:ext uri="{FF2B5EF4-FFF2-40B4-BE49-F238E27FC236}">
                <a16:creationId xmlns:a16="http://schemas.microsoft.com/office/drawing/2014/main" id="{058658B2-B890-46E3-A09B-BA3BD96D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5635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br>
              <a:rPr lang="en-US" sz="3600" dirty="0"/>
            </a:br>
            <a:r>
              <a:rPr lang="en-US" sz="3600" b="1" i="1" dirty="0">
                <a:solidFill>
                  <a:srgbClr val="C00000"/>
                </a:solidFill>
              </a:rPr>
              <a:t>Bronchograph</a:t>
            </a:r>
            <a:r>
              <a:rPr lang="en-US" sz="3600" i="1" dirty="0">
                <a:solidFill>
                  <a:srgbClr val="C00000"/>
                </a:solidFill>
              </a:rPr>
              <a:t>y  </a:t>
            </a:r>
            <a:br>
              <a:rPr lang="en-US" sz="3600" i="1" dirty="0">
                <a:solidFill>
                  <a:srgbClr val="C00000"/>
                </a:solidFill>
              </a:rPr>
            </a:br>
            <a:endParaRPr lang="en-US" sz="3600" i="1" dirty="0">
              <a:solidFill>
                <a:srgbClr val="C00000"/>
              </a:solidFill>
            </a:endParaRP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1059D709-2045-47FB-9457-80B365B4BC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381000"/>
            <a:ext cx="4267200" cy="59436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Bronchography is a special study of the bronchial tree by means of the introduction of </a:t>
            </a:r>
            <a:r>
              <a:rPr lang="en-US" sz="2400" dirty="0">
                <a:solidFill>
                  <a:srgbClr val="0066FF"/>
                </a:solidFill>
              </a:rPr>
              <a:t>contrast medium </a:t>
            </a:r>
            <a:r>
              <a:rPr lang="en-US" sz="2400" dirty="0"/>
              <a:t>into a particular bronchus or bronchi, usually under fluoroscopic control. The contrast media are nonirritating and sufficiently </a:t>
            </a:r>
            <a:r>
              <a:rPr lang="en-US" sz="2400" dirty="0" err="1"/>
              <a:t>radiopaque</a:t>
            </a:r>
            <a:r>
              <a:rPr lang="en-US" sz="2400" dirty="0"/>
              <a:t> to allow good visualization of the bronchi. After the radiographic examination is completed, the patient is asked to cough and expectorate the contrast medium.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4340" name="Picture 2" descr="C:\Users\user\Pictures\C3FF61.png">
            <a:extLst>
              <a:ext uri="{FF2B5EF4-FFF2-40B4-BE49-F238E27FC236}">
                <a16:creationId xmlns:a16="http://schemas.microsoft.com/office/drawing/2014/main" id="{34A2E849-2866-4D3E-9F57-40C71EBBAFF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95400"/>
            <a:ext cx="4191000" cy="4378325"/>
          </a:xfrm>
          <a:noFill/>
        </p:spPr>
      </p:pic>
      <p:sp>
        <p:nvSpPr>
          <p:cNvPr id="15365" name="Rectangle 7">
            <a:extLst>
              <a:ext uri="{FF2B5EF4-FFF2-40B4-BE49-F238E27FC236}">
                <a16:creationId xmlns:a16="http://schemas.microsoft.com/office/drawing/2014/main" id="{B3F94420-125D-4AB7-816B-580EA5C68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6019800"/>
            <a:ext cx="3505200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Posteroanterior Bronchogram</a:t>
            </a:r>
          </a:p>
        </p:txBody>
      </p:sp>
      <p:sp>
        <p:nvSpPr>
          <p:cNvPr id="14342" name="TextBox 7">
            <a:extLst>
              <a:ext uri="{FF2B5EF4-FFF2-40B4-BE49-F238E27FC236}">
                <a16:creationId xmlns:a16="http://schemas.microsoft.com/office/drawing/2014/main" id="{B46C89CB-9952-41E7-95A8-BC14AAD25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905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343" name="TextBox 8">
            <a:extLst>
              <a:ext uri="{FF2B5EF4-FFF2-40B4-BE49-F238E27FC236}">
                <a16:creationId xmlns:a16="http://schemas.microsoft.com/office/drawing/2014/main" id="{7A14E706-DEC6-4BBB-8B91-95AC2CC98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971800"/>
            <a:ext cx="22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build="p" animBg="1"/>
      <p:bldP spid="153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6943CFB2-378F-489E-AE14-F0CFA7DA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28956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3600" b="1" dirty="0">
                <a:solidFill>
                  <a:srgbClr val="C00000"/>
                </a:solidFill>
              </a:rPr>
              <a:t>Mediastinum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5A90609-8D4A-4577-9DCB-A8FCE2FCD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048000" cy="41910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b="1" i="1" dirty="0"/>
              <a:t>The shadow is produced by the various structures within the mediastinum, superimposed one on the other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Note the outline of the heart and great vessels. </a:t>
            </a:r>
          </a:p>
        </p:txBody>
      </p:sp>
      <p:pic>
        <p:nvPicPr>
          <p:cNvPr id="15364" name="Picture 2" descr="http://www.meddean.luc.edu/lumen/medEd/Radio/curriculum/Pulmonary/image1e.jpg">
            <a:extLst>
              <a:ext uri="{FF2B5EF4-FFF2-40B4-BE49-F238E27FC236}">
                <a16:creationId xmlns:a16="http://schemas.microsoft.com/office/drawing/2014/main" id="{47D3B99A-7D83-4F09-8478-1ACCD37FF0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609600"/>
            <a:ext cx="5334000" cy="5715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F7B0A387-5119-465D-BAEC-2ADE65E474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" y="152400"/>
            <a:ext cx="3810000" cy="65532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rgbClr val="0066FF"/>
                </a:solidFill>
              </a:rPr>
              <a:t>Right Border </a:t>
            </a:r>
            <a:r>
              <a:rPr lang="en-US" sz="2400" dirty="0"/>
              <a:t>from above downward consists of: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i="1" u="sng" dirty="0">
                <a:solidFill>
                  <a:srgbClr val="C00000"/>
                </a:solidFill>
              </a:rPr>
              <a:t>Right brachiocephalic vein</a:t>
            </a:r>
            <a:r>
              <a:rPr lang="en-US" sz="2400" b="1" i="1" dirty="0">
                <a:solidFill>
                  <a:srgbClr val="C00000"/>
                </a:solidFill>
              </a:rPr>
              <a:t>, S</a:t>
            </a:r>
            <a:r>
              <a:rPr lang="en-US" sz="2400" b="1" i="1" u="sng" dirty="0">
                <a:solidFill>
                  <a:srgbClr val="C00000"/>
                </a:solidFill>
              </a:rPr>
              <a:t>uperior vena cava</a:t>
            </a:r>
            <a:r>
              <a:rPr lang="en-US" sz="2400" b="1" i="1" dirty="0">
                <a:solidFill>
                  <a:srgbClr val="C00000"/>
                </a:solidFill>
              </a:rPr>
              <a:t>, R</a:t>
            </a:r>
            <a:r>
              <a:rPr lang="en-US" sz="2400" b="1" i="1" u="sng" dirty="0">
                <a:solidFill>
                  <a:srgbClr val="C00000"/>
                </a:solidFill>
              </a:rPr>
              <a:t>ight atrium</a:t>
            </a:r>
            <a:r>
              <a:rPr lang="en-US" sz="2400" dirty="0"/>
              <a:t>, and sometimes the </a:t>
            </a:r>
            <a:r>
              <a:rPr lang="en-US" sz="2400" u="sng" dirty="0"/>
              <a:t>Inferior vena cava.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u="sng" dirty="0">
                <a:solidFill>
                  <a:srgbClr val="0066FF"/>
                </a:solidFill>
              </a:rPr>
              <a:t>Left Border </a:t>
            </a:r>
            <a:r>
              <a:rPr lang="en-US" sz="2400" dirty="0"/>
              <a:t>consists of: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 prominence, the </a:t>
            </a:r>
            <a:r>
              <a:rPr lang="en-US" sz="2400" b="1" u="sng" dirty="0">
                <a:solidFill>
                  <a:srgbClr val="C00000"/>
                </a:solidFill>
              </a:rPr>
              <a:t>Aortic knuckle</a:t>
            </a:r>
            <a:r>
              <a:rPr lang="en-US" sz="2400" dirty="0"/>
              <a:t>, caused by the </a:t>
            </a:r>
            <a:r>
              <a:rPr lang="en-US" sz="2400" b="1" i="1" dirty="0"/>
              <a:t>aortic arch</a:t>
            </a:r>
            <a:r>
              <a:rPr lang="en-US" sz="2400" dirty="0"/>
              <a:t>;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Left margin of the </a:t>
            </a:r>
            <a:r>
              <a:rPr lang="en-US" sz="2400" b="1" i="1" u="sng" dirty="0">
                <a:solidFill>
                  <a:srgbClr val="C00000"/>
                </a:solidFill>
              </a:rPr>
              <a:t>Pulmonary Trunk</a:t>
            </a:r>
            <a:r>
              <a:rPr lang="en-US" sz="2400" b="1" i="1" dirty="0">
                <a:solidFill>
                  <a:srgbClr val="C00000"/>
                </a:solidFill>
              </a:rPr>
              <a:t>, the </a:t>
            </a:r>
            <a:r>
              <a:rPr lang="en-US" sz="2400" b="1" i="1" u="sng" dirty="0">
                <a:solidFill>
                  <a:srgbClr val="C00000"/>
                </a:solidFill>
              </a:rPr>
              <a:t>Left Auricle</a:t>
            </a:r>
            <a:r>
              <a:rPr lang="en-US" sz="2400" b="1" i="1" dirty="0">
                <a:solidFill>
                  <a:srgbClr val="C00000"/>
                </a:solidFill>
              </a:rPr>
              <a:t>, and the </a:t>
            </a:r>
            <a:r>
              <a:rPr lang="en-US" sz="2400" b="1" i="1" u="sng" dirty="0">
                <a:solidFill>
                  <a:srgbClr val="C00000"/>
                </a:solidFill>
              </a:rPr>
              <a:t>Left Ventricle &amp; apex of heart.</a:t>
            </a:r>
            <a:endParaRPr lang="en-US" sz="2400" u="sng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EE3C41-E328-4356-8A17-642079953AB3}"/>
              </a:ext>
            </a:extLst>
          </p:cNvPr>
          <p:cNvCxnSpPr/>
          <p:nvPr/>
        </p:nvCxnSpPr>
        <p:spPr>
          <a:xfrm rot="16200000" flipV="1">
            <a:off x="6172200" y="2667000"/>
            <a:ext cx="76200" cy="76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2" descr="http://www.meddean.luc.edu/lumen/medEd/Radio/curriculum/Pulmonary/image.jpg">
            <a:extLst>
              <a:ext uri="{FF2B5EF4-FFF2-40B4-BE49-F238E27FC236}">
                <a16:creationId xmlns:a16="http://schemas.microsoft.com/office/drawing/2014/main" id="{9EDCD743-D85D-494B-B4DD-11F9D7338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72281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>
            <a:extLst>
              <a:ext uri="{FF2B5EF4-FFF2-40B4-BE49-F238E27FC236}">
                <a16:creationId xmlns:a16="http://schemas.microsoft.com/office/drawing/2014/main" id="{697745B4-A1D8-452A-BD50-EA71C6F2B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2362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00000"/>
                </a:solidFill>
              </a:rPr>
              <a:t>Superior vena cava</a:t>
            </a:r>
          </a:p>
        </p:txBody>
      </p:sp>
      <p:sp>
        <p:nvSpPr>
          <p:cNvPr id="16390" name="TextBox 8">
            <a:extLst>
              <a:ext uri="{FF2B5EF4-FFF2-40B4-BE49-F238E27FC236}">
                <a16:creationId xmlns:a16="http://schemas.microsoft.com/office/drawing/2014/main" id="{A8722F52-77E2-4DAD-85F1-10F5F4459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766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Right pulmonary artery</a:t>
            </a:r>
          </a:p>
        </p:txBody>
      </p:sp>
      <p:sp>
        <p:nvSpPr>
          <p:cNvPr id="16391" name="TextBox 9">
            <a:extLst>
              <a:ext uri="{FF2B5EF4-FFF2-40B4-BE49-F238E27FC236}">
                <a16:creationId xmlns:a16="http://schemas.microsoft.com/office/drawing/2014/main" id="{B547B9B2-CE78-4D01-898E-DFF2D41E3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Right atrium</a:t>
            </a:r>
          </a:p>
        </p:txBody>
      </p:sp>
      <p:sp>
        <p:nvSpPr>
          <p:cNvPr id="16392" name="TextBox 10">
            <a:extLst>
              <a:ext uri="{FF2B5EF4-FFF2-40B4-BE49-F238E27FC236}">
                <a16:creationId xmlns:a16="http://schemas.microsoft.com/office/drawing/2014/main" id="{781216CD-B11A-41EA-85B8-E394F0389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9530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Apex of heart</a:t>
            </a:r>
          </a:p>
        </p:txBody>
      </p:sp>
      <p:sp>
        <p:nvSpPr>
          <p:cNvPr id="16393" name="TextBox 11">
            <a:extLst>
              <a:ext uri="{FF2B5EF4-FFF2-40B4-BE49-F238E27FC236}">
                <a16:creationId xmlns:a16="http://schemas.microsoft.com/office/drawing/2014/main" id="{163D24D8-48F0-4686-9B4B-668E02D4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4958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Left ventricle</a:t>
            </a:r>
          </a:p>
        </p:txBody>
      </p:sp>
      <p:sp>
        <p:nvSpPr>
          <p:cNvPr id="16394" name="TextBox 12">
            <a:extLst>
              <a:ext uri="{FF2B5EF4-FFF2-40B4-BE49-F238E27FC236}">
                <a16:creationId xmlns:a16="http://schemas.microsoft.com/office/drawing/2014/main" id="{60410007-5484-4C4B-8645-61E280D21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0386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Left auricle</a:t>
            </a:r>
          </a:p>
        </p:txBody>
      </p:sp>
      <p:sp>
        <p:nvSpPr>
          <p:cNvPr id="16395" name="TextBox 13">
            <a:extLst>
              <a:ext uri="{FF2B5EF4-FFF2-40B4-BE49-F238E27FC236}">
                <a16:creationId xmlns:a16="http://schemas.microsoft.com/office/drawing/2014/main" id="{E1BE8CFB-DE11-4EC0-9B1C-739E8E2E2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3200400"/>
            <a:ext cx="1219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Left pulmonary artery</a:t>
            </a:r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74AE012F-C2C8-4B28-8089-EB68727D3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514600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0000"/>
                </a:solidFill>
              </a:rPr>
              <a:t>Aortic</a:t>
            </a:r>
            <a:r>
              <a:rPr lang="en-US" altLang="en-US" sz="1400" b="1">
                <a:solidFill>
                  <a:schemeClr val="bg1"/>
                </a:solidFill>
              </a:rPr>
              <a:t> </a:t>
            </a:r>
            <a:r>
              <a:rPr lang="en-US" altLang="en-US" sz="1400" b="1">
                <a:solidFill>
                  <a:srgbClr val="FF0000"/>
                </a:solidFill>
              </a:rPr>
              <a:t>knuckle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B41F5-A5AC-4823-A11D-D1B4F85C199B}"/>
              </a:ext>
            </a:extLst>
          </p:cNvPr>
          <p:cNvCxnSpPr/>
          <p:nvPr/>
        </p:nvCxnSpPr>
        <p:spPr>
          <a:xfrm rot="5400000">
            <a:off x="7086600" y="2971800"/>
            <a:ext cx="1524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32DB82E-B46D-470D-8C6B-724F64139CDE}"/>
              </a:ext>
            </a:extLst>
          </p:cNvPr>
          <p:cNvCxnSpPr/>
          <p:nvPr/>
        </p:nvCxnSpPr>
        <p:spPr>
          <a:xfrm>
            <a:off x="6324600" y="2895600"/>
            <a:ext cx="228600" cy="777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DA9178-35AA-45EC-BBE7-CAC268D00E91}"/>
              </a:ext>
            </a:extLst>
          </p:cNvPr>
          <p:cNvCxnSpPr>
            <a:stCxn id="16395" idx="1"/>
          </p:cNvCxnSpPr>
          <p:nvPr/>
        </p:nvCxnSpPr>
        <p:spPr>
          <a:xfrm rot="10800000" flipV="1">
            <a:off x="7239000" y="3570288"/>
            <a:ext cx="228600" cy="1635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492F31-64C3-45E1-BF71-01E746F41FF0}"/>
              </a:ext>
            </a:extLst>
          </p:cNvPr>
          <p:cNvCxnSpPr/>
          <p:nvPr/>
        </p:nvCxnSpPr>
        <p:spPr>
          <a:xfrm rot="10800000">
            <a:off x="7162800" y="4114800"/>
            <a:ext cx="228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F600D5-9A97-442C-AAA3-FECCCA6B90C0}"/>
              </a:ext>
            </a:extLst>
          </p:cNvPr>
          <p:cNvCxnSpPr/>
          <p:nvPr/>
        </p:nvCxnSpPr>
        <p:spPr>
          <a:xfrm rot="10800000" flipV="1">
            <a:off x="7848600" y="5181600"/>
            <a:ext cx="304800" cy="762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A260860-EFC0-4715-B239-D4AC5D86E7A7}"/>
              </a:ext>
            </a:extLst>
          </p:cNvPr>
          <p:cNvCxnSpPr/>
          <p:nvPr/>
        </p:nvCxnSpPr>
        <p:spPr>
          <a:xfrm>
            <a:off x="5943600" y="4800600"/>
            <a:ext cx="304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CF777ED-60EE-498A-A2A6-128B92389599}"/>
              </a:ext>
            </a:extLst>
          </p:cNvPr>
          <p:cNvCxnSpPr/>
          <p:nvPr/>
        </p:nvCxnSpPr>
        <p:spPr>
          <a:xfrm>
            <a:off x="5943600" y="3733800"/>
            <a:ext cx="228600" cy="777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EA7C82-3C8C-4B32-BCD3-B1E6EB7FC6FC}"/>
              </a:ext>
            </a:extLst>
          </p:cNvPr>
          <p:cNvCxnSpPr/>
          <p:nvPr/>
        </p:nvCxnSpPr>
        <p:spPr>
          <a:xfrm rot="10800000" flipV="1">
            <a:off x="7543800" y="464820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103881F-F590-4B9E-9E75-EC86953DAB2C}"/>
              </a:ext>
            </a:extLst>
          </p:cNvPr>
          <p:cNvSpPr/>
          <p:nvPr/>
        </p:nvSpPr>
        <p:spPr>
          <a:xfrm>
            <a:off x="7162800" y="2438400"/>
            <a:ext cx="9906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406" name="TextBox 22">
            <a:extLst>
              <a:ext uri="{FF2B5EF4-FFF2-40B4-BE49-F238E27FC236}">
                <a16:creationId xmlns:a16="http://schemas.microsoft.com/office/drawing/2014/main" id="{B95FD2EE-2B06-4CCE-B1A4-D622FFD3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524000"/>
            <a:ext cx="251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Right brachiocephalic vein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1C4D44-C4EC-4ABD-826B-8D51B926EA46}"/>
              </a:ext>
            </a:extLst>
          </p:cNvPr>
          <p:cNvCxnSpPr/>
          <p:nvPr/>
        </p:nvCxnSpPr>
        <p:spPr>
          <a:xfrm>
            <a:off x="5181600" y="1981200"/>
            <a:ext cx="13716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eddean.luc.edu/lumen/medEd/Radio/curriculum/Pulmonary/image.jpg">
            <a:extLst>
              <a:ext uri="{FF2B5EF4-FFF2-40B4-BE49-F238E27FC236}">
                <a16:creationId xmlns:a16="http://schemas.microsoft.com/office/drawing/2014/main" id="{D20B1DEC-5970-4E3F-83D9-472E82CA6080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685800"/>
            <a:ext cx="5456238" cy="5334000"/>
          </a:xfrm>
          <a:noFill/>
        </p:spPr>
      </p:pic>
      <p:sp>
        <p:nvSpPr>
          <p:cNvPr id="26627" name="Content Placeholder 5">
            <a:extLst>
              <a:ext uri="{FF2B5EF4-FFF2-40B4-BE49-F238E27FC236}">
                <a16:creationId xmlns:a16="http://schemas.microsoft.com/office/drawing/2014/main" id="{333C10FD-D769-4B9B-91B7-A72B79A95C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" y="457200"/>
            <a:ext cx="2438400" cy="385921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b="1" dirty="0">
                <a:solidFill>
                  <a:srgbClr val="0066FF"/>
                </a:solidFill>
              </a:rPr>
              <a:t>The inferior border </a:t>
            </a:r>
            <a:r>
              <a:rPr lang="en-US" sz="2400" dirty="0"/>
              <a:t>(lower border of the heart) blends with the diaphragm and liver shadow.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Note the </a:t>
            </a:r>
            <a:r>
              <a:rPr lang="en-US" sz="2400" dirty="0" err="1">
                <a:solidFill>
                  <a:srgbClr val="FF0000"/>
                </a:solidFill>
              </a:rPr>
              <a:t>cardiophrenic</a:t>
            </a:r>
            <a:r>
              <a:rPr lang="en-US" sz="2400" dirty="0">
                <a:solidFill>
                  <a:srgbClr val="FF0000"/>
                </a:solidFill>
              </a:rPr>
              <a:t> angles.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558C6CD-97CF-4DE9-99A9-186960734F98}"/>
              </a:ext>
            </a:extLst>
          </p:cNvPr>
          <p:cNvCxnSpPr/>
          <p:nvPr/>
        </p:nvCxnSpPr>
        <p:spPr>
          <a:xfrm rot="5400000" flipH="1" flipV="1">
            <a:off x="6326188" y="5332412"/>
            <a:ext cx="152400" cy="31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F9B92C-F672-4FC0-B7D8-0CFF2071AC5E}"/>
              </a:ext>
            </a:extLst>
          </p:cNvPr>
          <p:cNvCxnSpPr/>
          <p:nvPr/>
        </p:nvCxnSpPr>
        <p:spPr>
          <a:xfrm rot="5400000" flipH="1" flipV="1">
            <a:off x="6630194" y="5333206"/>
            <a:ext cx="152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D30B36F-67E0-405E-B077-D457BAA736E4}"/>
              </a:ext>
            </a:extLst>
          </p:cNvPr>
          <p:cNvCxnSpPr/>
          <p:nvPr/>
        </p:nvCxnSpPr>
        <p:spPr>
          <a:xfrm rot="5400000" flipH="1" flipV="1">
            <a:off x="6934200" y="5334000"/>
            <a:ext cx="15398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own Arrow 15">
            <a:extLst>
              <a:ext uri="{FF2B5EF4-FFF2-40B4-BE49-F238E27FC236}">
                <a16:creationId xmlns:a16="http://schemas.microsoft.com/office/drawing/2014/main" id="{571C085D-260B-47F6-8E8F-0B8B41231370}"/>
              </a:ext>
            </a:extLst>
          </p:cNvPr>
          <p:cNvSpPr/>
          <p:nvPr/>
        </p:nvSpPr>
        <p:spPr>
          <a:xfrm rot="2869664">
            <a:off x="7190581" y="4842669"/>
            <a:ext cx="219075" cy="236538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947B888D-439A-4066-B102-DA6507D0BDAF}"/>
              </a:ext>
            </a:extLst>
          </p:cNvPr>
          <p:cNvSpPr/>
          <p:nvPr/>
        </p:nvSpPr>
        <p:spPr>
          <a:xfrm rot="19583735">
            <a:off x="4979988" y="4686300"/>
            <a:ext cx="211137" cy="247650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053C698-FBD9-463C-930D-E73453CC8E31}"/>
              </a:ext>
            </a:extLst>
          </p:cNvPr>
          <p:cNvCxnSpPr/>
          <p:nvPr/>
        </p:nvCxnSpPr>
        <p:spPr>
          <a:xfrm rot="16200000" flipV="1">
            <a:off x="3505200" y="54102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91CFDF-1624-410E-BAC8-111D2589C319}"/>
              </a:ext>
            </a:extLst>
          </p:cNvPr>
          <p:cNvCxnSpPr/>
          <p:nvPr/>
        </p:nvCxnSpPr>
        <p:spPr>
          <a:xfrm flipV="1">
            <a:off x="7620000" y="55626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>
            <a:extLst>
              <a:ext uri="{FF2B5EF4-FFF2-40B4-BE49-F238E27FC236}">
                <a16:creationId xmlns:a16="http://schemas.microsoft.com/office/drawing/2014/main" id="{14C8F417-52A7-471C-BBF5-78365597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304800"/>
            <a:ext cx="29718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Heart</a:t>
            </a:r>
          </a:p>
        </p:txBody>
      </p:sp>
      <p:pic>
        <p:nvPicPr>
          <p:cNvPr id="18437" name="Picture 2" descr="http://www.meddean.luc.edu/lumen/medEd/Radio/curriculum/Pulmonary/image7.jpg">
            <a:extLst>
              <a:ext uri="{FF2B5EF4-FFF2-40B4-BE49-F238E27FC236}">
                <a16:creationId xmlns:a16="http://schemas.microsoft.com/office/drawing/2014/main" id="{637BCA7B-9FE5-41FA-8F8B-9624B3A574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990600"/>
            <a:ext cx="5213350" cy="5410200"/>
          </a:xfrm>
          <a:noFill/>
        </p:spPr>
      </p:pic>
      <p:sp>
        <p:nvSpPr>
          <p:cNvPr id="27652" name="Content Placeholder 8">
            <a:extLst>
              <a:ext uri="{FF2B5EF4-FFF2-40B4-BE49-F238E27FC236}">
                <a16:creationId xmlns:a16="http://schemas.microsoft.com/office/drawing/2014/main" id="{3718E5A0-4377-454A-827B-EA9CAE9A2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28600"/>
            <a:ext cx="3352800" cy="61499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b="1" i="1" dirty="0">
                <a:solidFill>
                  <a:srgbClr val="C00000"/>
                </a:solidFill>
              </a:rPr>
              <a:t>Transverse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b="1" i="1" dirty="0">
                <a:solidFill>
                  <a:srgbClr val="C00000"/>
                </a:solidFill>
              </a:rPr>
              <a:t>Diameter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the heart should not exceed half the width of the thoracic cage.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On </a:t>
            </a:r>
            <a:r>
              <a:rPr lang="en-US" sz="2400" b="1" i="1" u="sng" dirty="0">
                <a:solidFill>
                  <a:srgbClr val="0066FF"/>
                </a:solidFill>
              </a:rPr>
              <a:t>deep inspiration</a:t>
            </a:r>
            <a:r>
              <a:rPr lang="en-US" sz="2400" dirty="0"/>
              <a:t>, when the diaphragm descends, </a:t>
            </a:r>
            <a:r>
              <a:rPr lang="en-US" sz="2400" b="1" i="1" u="sng" dirty="0">
                <a:solidFill>
                  <a:srgbClr val="C00000"/>
                </a:solidFill>
              </a:rPr>
              <a:t>the vertical </a:t>
            </a:r>
            <a:r>
              <a:rPr lang="en-US" sz="2400" i="1" u="sng" dirty="0">
                <a:solidFill>
                  <a:srgbClr val="C00000"/>
                </a:solidFill>
              </a:rPr>
              <a:t>l</a:t>
            </a:r>
            <a:r>
              <a:rPr lang="en-US" sz="2400" b="1" i="1" u="sng" dirty="0">
                <a:solidFill>
                  <a:srgbClr val="C00000"/>
                </a:solidFill>
              </a:rPr>
              <a:t>ength </a:t>
            </a:r>
            <a:r>
              <a:rPr lang="en-US" sz="2400" u="sng" dirty="0"/>
              <a:t>of the heart increases and the transverse diameter is narrowed.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In </a:t>
            </a:r>
            <a:r>
              <a:rPr lang="en-US" sz="2400" b="1" i="1" u="sng" dirty="0">
                <a:solidFill>
                  <a:srgbClr val="0066FF"/>
                </a:solidFill>
              </a:rPr>
              <a:t>infants</a:t>
            </a:r>
            <a:r>
              <a:rPr lang="en-US" sz="2400" dirty="0"/>
              <a:t>, the heart is always </a:t>
            </a:r>
            <a:r>
              <a:rPr lang="en-US" sz="2400" u="sng" dirty="0"/>
              <a:t>wider and more globular </a:t>
            </a:r>
            <a:r>
              <a:rPr lang="en-US" sz="2400" dirty="0"/>
              <a:t>in shape than in adults.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A76274-3A01-46E3-A1DD-EDE7C5A83F3D}"/>
              </a:ext>
            </a:extLst>
          </p:cNvPr>
          <p:cNvSpPr/>
          <p:nvPr/>
        </p:nvSpPr>
        <p:spPr>
          <a:xfrm>
            <a:off x="4191000" y="5638800"/>
            <a:ext cx="1752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User\My Documents\Student Gray\3. Thorax\F66122-003-f060a.jpg">
            <a:extLst>
              <a:ext uri="{FF2B5EF4-FFF2-40B4-BE49-F238E27FC236}">
                <a16:creationId xmlns:a16="http://schemas.microsoft.com/office/drawing/2014/main" id="{E0009BCF-11DF-49A7-B0EF-9B97DE25B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4"/>
          <a:stretch>
            <a:fillRect/>
          </a:stretch>
        </p:blipFill>
        <p:spPr bwMode="auto">
          <a:xfrm>
            <a:off x="1752600" y="1219200"/>
            <a:ext cx="5588000" cy="493395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78E83-62DA-44F9-AB05-F5F4A4701CC8}"/>
              </a:ext>
            </a:extLst>
          </p:cNvPr>
          <p:cNvSpPr txBox="1"/>
          <p:nvPr/>
        </p:nvSpPr>
        <p:spPr>
          <a:xfrm>
            <a:off x="3505200" y="304800"/>
            <a:ext cx="2667000" cy="64611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rgbClr val="C00000"/>
                </a:solidFill>
              </a:rPr>
              <a:t>HEART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7DE154E-88BD-4804-B12F-6D99745D7F90}"/>
              </a:ext>
            </a:extLst>
          </p:cNvPr>
          <p:cNvCxnSpPr/>
          <p:nvPr/>
        </p:nvCxnSpPr>
        <p:spPr>
          <a:xfrm rot="10800000" flipV="1">
            <a:off x="5257800" y="41148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2F4CF2-B037-4972-80DE-0FB3FF82A52F}"/>
              </a:ext>
            </a:extLst>
          </p:cNvPr>
          <p:cNvCxnSpPr/>
          <p:nvPr/>
        </p:nvCxnSpPr>
        <p:spPr>
          <a:xfrm rot="10800000" flipV="1">
            <a:off x="4724400" y="2971800"/>
            <a:ext cx="304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ACE32D-7A45-4FB5-8F93-BD101A41FF6E}"/>
              </a:ext>
            </a:extLst>
          </p:cNvPr>
          <p:cNvCxnSpPr/>
          <p:nvPr/>
        </p:nvCxnSpPr>
        <p:spPr>
          <a:xfrm>
            <a:off x="3733800" y="25908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CB4E55-941B-4BC5-BE7A-BF58CD3A37A1}"/>
              </a:ext>
            </a:extLst>
          </p:cNvPr>
          <p:cNvCxnSpPr/>
          <p:nvPr/>
        </p:nvCxnSpPr>
        <p:spPr>
          <a:xfrm rot="16200000" flipV="1">
            <a:off x="4305300" y="2400300"/>
            <a:ext cx="381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4BE0056-9055-4FC2-A8D2-6A05EC5E360F}"/>
              </a:ext>
            </a:extLst>
          </p:cNvPr>
          <p:cNvSpPr txBox="1"/>
          <p:nvPr/>
        </p:nvSpPr>
        <p:spPr>
          <a:xfrm>
            <a:off x="6477000" y="4883150"/>
            <a:ext cx="1600200" cy="5222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PA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User\My Documents\Student Gray\3. Thorax\F66122-003-f060b.jpg">
            <a:extLst>
              <a:ext uri="{FF2B5EF4-FFF2-40B4-BE49-F238E27FC236}">
                <a16:creationId xmlns:a16="http://schemas.microsoft.com/office/drawing/2014/main" id="{5C497173-3D35-4AAF-B6D6-52C0978C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3609" r="11818" b="5154"/>
          <a:stretch>
            <a:fillRect/>
          </a:stretch>
        </p:blipFill>
        <p:spPr bwMode="auto">
          <a:xfrm>
            <a:off x="2438400" y="533400"/>
            <a:ext cx="48768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7A740C7-07B7-4FC2-A045-7B2334064D45}"/>
              </a:ext>
            </a:extLst>
          </p:cNvPr>
          <p:cNvCxnSpPr/>
          <p:nvPr/>
        </p:nvCxnSpPr>
        <p:spPr>
          <a:xfrm rot="10800000" flipV="1">
            <a:off x="4495800" y="35814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5F635A-BD40-4DB5-B637-AC25A7E3B778}"/>
              </a:ext>
            </a:extLst>
          </p:cNvPr>
          <p:cNvCxnSpPr/>
          <p:nvPr/>
        </p:nvCxnSpPr>
        <p:spPr>
          <a:xfrm>
            <a:off x="3505200" y="3429000"/>
            <a:ext cx="2286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48E7C86-2C09-452A-8E8C-5A16FDC6BB47}"/>
              </a:ext>
            </a:extLst>
          </p:cNvPr>
          <p:cNvSpPr txBox="1"/>
          <p:nvPr/>
        </p:nvSpPr>
        <p:spPr>
          <a:xfrm>
            <a:off x="381000" y="3657600"/>
            <a:ext cx="1828800" cy="523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/>
              <a:t>LV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4">
            <a:extLst>
              <a:ext uri="{FF2B5EF4-FFF2-40B4-BE49-F238E27FC236}">
                <a16:creationId xmlns:a16="http://schemas.microsoft.com/office/drawing/2014/main" id="{6EFE4210-1518-4EFE-9207-274D3522C00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4800" y="1295400"/>
            <a:ext cx="8458200" cy="2819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A chest x-ray may be used to diagnose and plan treatment for various conditions, including: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b="1" dirty="0"/>
              <a:t>Diseases/Fractures of the bones of the chest (</a:t>
            </a:r>
            <a:r>
              <a:rPr lang="en-US" sz="2400" dirty="0"/>
              <a:t>ribs, sternum, clavicle and the vertebrae)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2400" b="1" dirty="0"/>
              <a:t>Lung disorders</a:t>
            </a:r>
            <a:endParaRPr lang="en-US" sz="2400" dirty="0"/>
          </a:p>
          <a:p>
            <a:pPr lvl="1">
              <a:buFont typeface="Arial" charset="0"/>
              <a:buChar char="•"/>
              <a:defRPr/>
            </a:pPr>
            <a:r>
              <a:rPr lang="en-US" sz="2400" b="1" dirty="0"/>
              <a:t>Heart disorders</a:t>
            </a:r>
            <a:endParaRPr lang="en-US" sz="2400" dirty="0"/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9AA89B11-F10E-4FFD-8D7C-8C6FCF0F2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00600"/>
            <a:ext cx="8610600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lvl="1">
              <a:defRPr/>
            </a:pPr>
            <a:r>
              <a:rPr lang="en-US" sz="2400" dirty="0"/>
              <a:t>Chest radiographs are also used to screen for </a:t>
            </a:r>
            <a:r>
              <a:rPr lang="en-US" sz="2400" b="1" dirty="0"/>
              <a:t>job-related lung disease</a:t>
            </a:r>
            <a:r>
              <a:rPr lang="en-US" sz="2400" dirty="0"/>
              <a:t> in industries such as mining where workers are exposed to dust.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C6A205-0AFA-4D17-A127-AFF0E718116F}"/>
              </a:ext>
            </a:extLst>
          </p:cNvPr>
          <p:cNvSpPr txBox="1"/>
          <p:nvPr/>
        </p:nvSpPr>
        <p:spPr>
          <a:xfrm>
            <a:off x="609600" y="0"/>
            <a:ext cx="5181600" cy="120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i="1" dirty="0">
                <a:solidFill>
                  <a:schemeClr val="bg1"/>
                </a:solidFill>
              </a:rPr>
              <a:t>Indications for Chest x 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meddean.luc.edu/lumen/medEd/Radio/curriculum/Pulmonary/image39c.jpg">
            <a:extLst>
              <a:ext uri="{FF2B5EF4-FFF2-40B4-BE49-F238E27FC236}">
                <a16:creationId xmlns:a16="http://schemas.microsoft.com/office/drawing/2014/main" id="{3D7107F9-4687-447C-A9E4-CCD5113F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2250"/>
            <a:ext cx="5410200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>
            <a:extLst>
              <a:ext uri="{FF2B5EF4-FFF2-40B4-BE49-F238E27FC236}">
                <a16:creationId xmlns:a16="http://schemas.microsoft.com/office/drawing/2014/main" id="{EBCC0800-4A9E-4EC8-BE73-5D2596B65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Aortic Arch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9CA93C9F-F1AA-40AA-9DE3-1E5B56D1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886200"/>
            <a:ext cx="23622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 err="1">
                <a:solidFill>
                  <a:srgbClr val="0066FF"/>
                </a:solidFill>
              </a:rPr>
              <a:t>Intervertebral</a:t>
            </a:r>
            <a:r>
              <a:rPr lang="en-US" b="1" i="1" dirty="0">
                <a:solidFill>
                  <a:srgbClr val="0066FF"/>
                </a:solidFill>
              </a:rPr>
              <a:t> disc</a:t>
            </a:r>
          </a:p>
        </p:txBody>
      </p:sp>
      <p:sp>
        <p:nvSpPr>
          <p:cNvPr id="21509" name="TextBox 5">
            <a:extLst>
              <a:ext uri="{FF2B5EF4-FFF2-40B4-BE49-F238E27FC236}">
                <a16:creationId xmlns:a16="http://schemas.microsoft.com/office/drawing/2014/main" id="{B026E02A-8723-4736-8AC8-199A7807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76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Pulmonary arch</a:t>
            </a: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C0582DC2-9901-4798-B49D-508DB861A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124200"/>
            <a:ext cx="2133600" cy="369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C00000"/>
                </a:solidFill>
              </a:rPr>
              <a:t>Vertebral body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F5897F7-5A05-460B-ABF8-C464B9E6708A}"/>
              </a:ext>
            </a:extLst>
          </p:cNvPr>
          <p:cNvCxnSpPr/>
          <p:nvPr/>
        </p:nvCxnSpPr>
        <p:spPr>
          <a:xfrm flipV="1">
            <a:off x="2438400" y="3276600"/>
            <a:ext cx="1295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6495AD7-51C1-483F-9736-47B691E93CCF}"/>
              </a:ext>
            </a:extLst>
          </p:cNvPr>
          <p:cNvCxnSpPr/>
          <p:nvPr/>
        </p:nvCxnSpPr>
        <p:spPr>
          <a:xfrm rot="16200000" flipV="1">
            <a:off x="5029200" y="3124200"/>
            <a:ext cx="228600" cy="2286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CACA231-D835-4F94-884F-A2E20CF294FD}"/>
              </a:ext>
            </a:extLst>
          </p:cNvPr>
          <p:cNvCxnSpPr/>
          <p:nvPr/>
        </p:nvCxnSpPr>
        <p:spPr>
          <a:xfrm rot="16200000" flipH="1">
            <a:off x="4724400" y="2438400"/>
            <a:ext cx="228600" cy="76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14">
            <a:extLst>
              <a:ext uri="{FF2B5EF4-FFF2-40B4-BE49-F238E27FC236}">
                <a16:creationId xmlns:a16="http://schemas.microsoft.com/office/drawing/2014/main" id="{95D652C3-3355-49FD-AACB-D7A63AA84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2286000" cy="1200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/>
              <a:t>Lateral radiograph of the chest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868BC89-A237-407B-9D2A-DF896C70264E}"/>
              </a:ext>
            </a:extLst>
          </p:cNvPr>
          <p:cNvCxnSpPr/>
          <p:nvPr/>
        </p:nvCxnSpPr>
        <p:spPr>
          <a:xfrm flipV="1">
            <a:off x="2819400" y="3886200"/>
            <a:ext cx="914400" cy="228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D247BF3-954E-4194-A4AB-A36773639E3C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C00000"/>
                </a:solidFill>
              </a:rPr>
              <a:t>Coronary Angiogram </a:t>
            </a:r>
            <a:r>
              <a:rPr lang="en-US" sz="2800" b="1" dirty="0"/>
              <a:t>(an X-ray with radio-opaque contrast in the coronary arteries)</a:t>
            </a:r>
          </a:p>
        </p:txBody>
      </p:sp>
      <p:pic>
        <p:nvPicPr>
          <p:cNvPr id="22531" name="Picture 2" descr="C:\Documents and Settings\Free User\My Documents\My Pictures\lca-pa-cranial.jpg">
            <a:extLst>
              <a:ext uri="{FF2B5EF4-FFF2-40B4-BE49-F238E27FC236}">
                <a16:creationId xmlns:a16="http://schemas.microsoft.com/office/drawing/2014/main" id="{67AFB28B-6DF3-4982-A0C9-319759A4AA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4038600" cy="4114800"/>
          </a:xfrm>
          <a:noFill/>
        </p:spPr>
      </p:pic>
      <p:pic>
        <p:nvPicPr>
          <p:cNvPr id="22532" name="Picture 7" descr="C:\Documents and Settings\Free User\My Documents\My Pictures\RCA-in-PA-cranial-view.jpg">
            <a:extLst>
              <a:ext uri="{FF2B5EF4-FFF2-40B4-BE49-F238E27FC236}">
                <a16:creationId xmlns:a16="http://schemas.microsoft.com/office/drawing/2014/main" id="{9B972AD4-45D5-4AE8-9462-D1D9BB15741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24000"/>
            <a:ext cx="4495800" cy="4114800"/>
          </a:xfrm>
          <a:noFill/>
        </p:spPr>
      </p:pic>
      <p:sp>
        <p:nvSpPr>
          <p:cNvPr id="22533" name="Rectangle 12">
            <a:extLst>
              <a:ext uri="{FF2B5EF4-FFF2-40B4-BE49-F238E27FC236}">
                <a16:creationId xmlns:a16="http://schemas.microsoft.com/office/drawing/2014/main" id="{D9CD02EA-D311-436B-A310-F4910AE5D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943600"/>
            <a:ext cx="1825625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Right coronary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2534" name="Rectangle 13">
            <a:extLst>
              <a:ext uri="{FF2B5EF4-FFF2-40B4-BE49-F238E27FC236}">
                <a16:creationId xmlns:a16="http://schemas.microsoft.com/office/drawing/2014/main" id="{C231C93F-80CC-48AA-8EC6-E3FE2AB6A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5943600"/>
            <a:ext cx="1658938" cy="3698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Left coronary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05F8ADD-6088-4D91-A390-99C0B4CB6D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610600" cy="6397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b="1" i="1" dirty="0"/>
              <a:t>Contrast Visualization of the </a:t>
            </a:r>
            <a:r>
              <a:rPr lang="en-US" sz="3600" b="1" i="1" dirty="0">
                <a:solidFill>
                  <a:srgbClr val="C00000"/>
                </a:solidFill>
              </a:rPr>
              <a:t>Esophagus</a:t>
            </a:r>
          </a:p>
        </p:txBody>
      </p:sp>
      <p:pic>
        <p:nvPicPr>
          <p:cNvPr id="23555" name="Picture 3" descr="C:\Users\user\Pictures\C3FF59.png">
            <a:extLst>
              <a:ext uri="{FF2B5EF4-FFF2-40B4-BE49-F238E27FC236}">
                <a16:creationId xmlns:a16="http://schemas.microsoft.com/office/drawing/2014/main" id="{AFECB6FD-3D79-42F4-A3D9-1B34D5DBBE7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143000"/>
            <a:ext cx="4953000" cy="5562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0" name="Rectangle 9">
            <a:extLst>
              <a:ext uri="{FF2B5EF4-FFF2-40B4-BE49-F238E27FC236}">
                <a16:creationId xmlns:a16="http://schemas.microsoft.com/office/drawing/2014/main" id="{90732E3D-2F75-471D-BA17-005A21CD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2362200" cy="1662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/>
              <a:t>Left lateral radiograph of the chest of a normal adult man after a </a:t>
            </a:r>
            <a:r>
              <a:rPr lang="en-US" sz="2000" b="1" i="1" u="sng" dirty="0"/>
              <a:t>barium swallow.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DA828203-908D-47A8-ADA8-E077CF648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438400"/>
            <a:ext cx="16764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C00000"/>
                </a:solidFill>
              </a:rPr>
              <a:t>Esophagus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E25708-A95B-433B-9FED-5343CCE32B6C}"/>
              </a:ext>
            </a:extLst>
          </p:cNvPr>
          <p:cNvCxnSpPr/>
          <p:nvPr/>
        </p:nvCxnSpPr>
        <p:spPr>
          <a:xfrm>
            <a:off x="4114800" y="3048000"/>
            <a:ext cx="11430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6946AB-7426-48DF-A4F2-F63B27115BD4}"/>
              </a:ext>
            </a:extLst>
          </p:cNvPr>
          <p:cNvSpPr txBox="1"/>
          <p:nvPr/>
        </p:nvSpPr>
        <p:spPr>
          <a:xfrm>
            <a:off x="304800" y="4876800"/>
            <a:ext cx="2590800" cy="203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Other barium contrast studies:</a:t>
            </a:r>
          </a:p>
          <a:p>
            <a:pPr>
              <a:defRPr/>
            </a:pPr>
            <a:r>
              <a:rPr lang="en-US" dirty="0"/>
              <a:t>Barium meal: stomach</a:t>
            </a:r>
          </a:p>
          <a:p>
            <a:pPr>
              <a:defRPr/>
            </a:pPr>
            <a:r>
              <a:rPr lang="en-US" dirty="0"/>
              <a:t>Barium follow through: small intestine</a:t>
            </a:r>
          </a:p>
          <a:p>
            <a:pPr>
              <a:defRPr/>
            </a:pPr>
            <a:r>
              <a:rPr lang="en-US" dirty="0"/>
              <a:t>Barium </a:t>
            </a:r>
            <a:r>
              <a:rPr lang="en-US" err="1"/>
              <a:t>enema</a:t>
            </a:r>
            <a:r>
              <a:rPr lang="en-US"/>
              <a:t>: large </a:t>
            </a:r>
            <a:r>
              <a:rPr lang="en-US" dirty="0"/>
              <a:t>intestine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54E78E-AC84-46EA-9B96-997AE8C6587B}"/>
              </a:ext>
            </a:extLst>
          </p:cNvPr>
          <p:cNvSpPr txBox="1"/>
          <p:nvPr/>
        </p:nvSpPr>
        <p:spPr>
          <a:xfrm>
            <a:off x="1905000" y="2057400"/>
            <a:ext cx="5029200" cy="64611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>
            <a:extLst>
              <a:ext uri="{FF2B5EF4-FFF2-40B4-BE49-F238E27FC236}">
                <a16:creationId xmlns:a16="http://schemas.microsoft.com/office/drawing/2014/main" id="{BD67F36B-90EA-4650-9822-AC65EFBC8BC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" y="1524000"/>
            <a:ext cx="4343400" cy="5029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i="1" u="sng" dirty="0">
                <a:solidFill>
                  <a:srgbClr val="0066FF"/>
                </a:solidFill>
              </a:rPr>
              <a:t>Posteroanterior  (PA) view: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/>
              <a:t> </a:t>
            </a:r>
            <a:r>
              <a:rPr lang="en-US" sz="2000" dirty="0"/>
              <a:t>The x-rays enter through the posterior aspect of the chest, and exit out of the anterior aspect where they are detected by an x-ray film.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 PA view gives a good assessment of the </a:t>
            </a:r>
            <a:r>
              <a:rPr lang="en-US" sz="2000" b="1" i="1" dirty="0">
                <a:solidFill>
                  <a:srgbClr val="FF0000"/>
                </a:solidFill>
              </a:rPr>
              <a:t>Cardiac Size</a:t>
            </a:r>
            <a:r>
              <a:rPr lang="en-US" sz="2000" b="1" i="1" dirty="0"/>
              <a:t>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u="sng" dirty="0"/>
              <a:t>It avoids magnification of the heart as the film is close to the anterior chest wall</a:t>
            </a:r>
            <a:r>
              <a:rPr lang="en-US" sz="2000" dirty="0"/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b="1" dirty="0"/>
              <a:t>It is identified </a:t>
            </a:r>
            <a:r>
              <a:rPr lang="en-US" sz="2000" dirty="0"/>
              <a:t>by the presence of the </a:t>
            </a:r>
            <a:r>
              <a:rPr lang="en-US" sz="2000" b="1" i="1" dirty="0" err="1">
                <a:solidFill>
                  <a:srgbClr val="C00000"/>
                </a:solidFill>
              </a:rPr>
              <a:t>fundal</a:t>
            </a:r>
            <a:r>
              <a:rPr lang="en-US" sz="2000" b="1" i="1" dirty="0">
                <a:solidFill>
                  <a:srgbClr val="C00000"/>
                </a:solidFill>
              </a:rPr>
              <a:t> gas bubble </a:t>
            </a:r>
            <a:r>
              <a:rPr lang="en-US" sz="2000" dirty="0"/>
              <a:t>and the </a:t>
            </a:r>
            <a:r>
              <a:rPr lang="en-US" sz="2000" b="1" i="1" dirty="0">
                <a:solidFill>
                  <a:srgbClr val="C00000"/>
                </a:solidFill>
              </a:rPr>
              <a:t>absence of the scapulae in the lung fields.</a:t>
            </a:r>
          </a:p>
          <a:p>
            <a:pPr>
              <a:buFont typeface="Arial" charset="0"/>
              <a:buChar char="•"/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12291" name="Picture 2" descr="http://www.fmh.org/images/X-ray_chest_machine.jpg">
            <a:extLst>
              <a:ext uri="{FF2B5EF4-FFF2-40B4-BE49-F238E27FC236}">
                <a16:creationId xmlns:a16="http://schemas.microsoft.com/office/drawing/2014/main" id="{86BADC24-4AC8-48E2-A919-B542475EFEA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267200" cy="40386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852540-AA62-4942-9FA2-F2F677E63883}"/>
              </a:ext>
            </a:extLst>
          </p:cNvPr>
          <p:cNvCxnSpPr/>
          <p:nvPr/>
        </p:nvCxnSpPr>
        <p:spPr>
          <a:xfrm rot="10800000">
            <a:off x="7391400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7375F0-D72D-469A-9974-95EC78D9F7A1}"/>
              </a:ext>
            </a:extLst>
          </p:cNvPr>
          <p:cNvCxnSpPr/>
          <p:nvPr/>
        </p:nvCxnSpPr>
        <p:spPr>
          <a:xfrm rot="10800000">
            <a:off x="7391400" y="3124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4" name="Rectangle 13">
            <a:extLst>
              <a:ext uri="{FF2B5EF4-FFF2-40B4-BE49-F238E27FC236}">
                <a16:creationId xmlns:a16="http://schemas.microsoft.com/office/drawing/2014/main" id="{E7F951EA-AC17-4C90-A41E-1CC3DF1B9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8686800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  Different views of the chest can be obtained by changing the relative position of</a:t>
            </a:r>
          </a:p>
          <a:p>
            <a:pPr>
              <a:defRPr/>
            </a:pPr>
            <a:r>
              <a:rPr lang="en-US" dirty="0">
                <a:latin typeface="Arial" charset="0"/>
                <a:cs typeface="Arial" charset="0"/>
              </a:rPr>
              <a:t>   the body and the direction of the x-ray beams.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>
                <a:latin typeface="Arial" charset="0"/>
                <a:cs typeface="Arial" charset="0"/>
              </a:rPr>
              <a:t>  The most common views are</a:t>
            </a:r>
            <a:r>
              <a:rPr lang="en-US" i="1" dirty="0">
                <a:latin typeface="Arial" charset="0"/>
                <a:cs typeface="Arial" charset="0"/>
              </a:rPr>
              <a:t> </a:t>
            </a:r>
            <a:r>
              <a:rPr lang="en-US" b="1" i="1" u="sng" dirty="0" err="1">
                <a:solidFill>
                  <a:srgbClr val="0066FF"/>
                </a:solidFill>
                <a:latin typeface="Arial" charset="0"/>
                <a:cs typeface="Arial" charset="0"/>
              </a:rPr>
              <a:t>Posteroanterior</a:t>
            </a:r>
            <a:r>
              <a:rPr lang="en-US" b="1" i="1" u="sng" dirty="0">
                <a:solidFill>
                  <a:srgbClr val="0066FF"/>
                </a:solidFill>
                <a:latin typeface="Arial" charset="0"/>
                <a:cs typeface="Arial" charset="0"/>
              </a:rPr>
              <a:t> (PA),</a:t>
            </a:r>
            <a:r>
              <a:rPr lang="en-US" b="1" i="1" u="sng" dirty="0">
                <a:latin typeface="Arial" charset="0"/>
                <a:cs typeface="Arial" charset="0"/>
              </a:rPr>
              <a:t>  </a:t>
            </a:r>
            <a:r>
              <a:rPr lang="en-US" b="1" i="1" u="sng" dirty="0" err="1">
                <a:solidFill>
                  <a:srgbClr val="C00000"/>
                </a:solidFill>
                <a:latin typeface="Arial" charset="0"/>
                <a:cs typeface="Arial" charset="0"/>
              </a:rPr>
              <a:t>Anteroposterior</a:t>
            </a:r>
            <a:r>
              <a:rPr lang="en-US" b="1" i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 (AP), </a:t>
            </a:r>
          </a:p>
          <a:p>
            <a:pPr>
              <a:defRPr/>
            </a:pPr>
            <a:r>
              <a:rPr lang="en-US" b="1" i="1" u="sng" dirty="0">
                <a:latin typeface="Arial" charset="0"/>
                <a:cs typeface="Arial" charset="0"/>
              </a:rPr>
              <a:t> lateral  (L) &amp; </a:t>
            </a:r>
            <a:r>
              <a:rPr lang="en-US" b="1" i="1" u="sng" dirty="0" err="1">
                <a:latin typeface="Arial" charset="0"/>
                <a:cs typeface="Arial" charset="0"/>
              </a:rPr>
              <a:t>Decubitus</a:t>
            </a:r>
            <a:r>
              <a:rPr lang="en-US" dirty="0">
                <a:latin typeface="Arial" charset="0"/>
                <a:cs typeface="Arial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 animBg="1"/>
      <p:bldP spid="122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606310B7-E3E1-4901-ABBF-97E0D9068AA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04800" y="1447800"/>
            <a:ext cx="8534400" cy="3886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i="1" u="sng" dirty="0">
                <a:solidFill>
                  <a:srgbClr val="C00000"/>
                </a:solidFill>
              </a:rPr>
              <a:t>Anteroposterior  (AP) view:</a:t>
            </a:r>
            <a:endParaRPr lang="en-US" sz="2400" i="1" u="sng" dirty="0">
              <a:solidFill>
                <a:srgbClr val="C000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The x-rays enter through the anterior aspect and exit through the posterior aspect of the chest.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AP chest x-rays are done  where it is difficult for the patient to obtain a normal chest x-ray, such as when the patient </a:t>
            </a:r>
            <a:r>
              <a:rPr lang="en-US" sz="2400" b="1" dirty="0">
                <a:solidFill>
                  <a:srgbClr val="0070C0"/>
                </a:solidFill>
              </a:rPr>
              <a:t>cannot get out of bed.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i="1" u="sng" dirty="0">
                <a:solidFill>
                  <a:srgbClr val="C00000"/>
                </a:solidFill>
              </a:rPr>
              <a:t>Lateral view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Indicated only  </a:t>
            </a:r>
            <a:r>
              <a:rPr lang="en-US" sz="2400" b="1" dirty="0"/>
              <a:t>for further interpretation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u="sng" dirty="0" err="1">
                <a:solidFill>
                  <a:srgbClr val="C00000"/>
                </a:solidFill>
              </a:rPr>
              <a:t>Decubitus</a:t>
            </a:r>
            <a:r>
              <a:rPr lang="en-US" sz="2400" b="1" u="sng" dirty="0">
                <a:solidFill>
                  <a:srgbClr val="C00000"/>
                </a:solidFill>
              </a:rPr>
              <a:t>: </a:t>
            </a:r>
            <a:r>
              <a:rPr lang="en-US" sz="2400" b="1" dirty="0"/>
              <a:t>lying at the side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3">
            <a:extLst>
              <a:ext uri="{FF2B5EF4-FFF2-40B4-BE49-F238E27FC236}">
                <a16:creationId xmlns:a16="http://schemas.microsoft.com/office/drawing/2014/main" id="{E910D552-829B-4007-993E-B8C9ECE0E0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28600"/>
            <a:ext cx="3352800" cy="6400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400" b="1" i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Posteroanterior</a:t>
            </a:r>
            <a:r>
              <a:rPr lang="en-US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radiograph the following structures must be examined: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Superficial soft tissues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Nipples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both sexes and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Breast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(females) are seen superimposed on the lung fields.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Bones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thoracic cage.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Diaphragm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Lungs and Bronchi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Heart &amp; Great Vessels.</a:t>
            </a:r>
            <a:endParaRPr lang="ar-EG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Free User\My Documents\My Pictures\ssss.png">
            <a:extLst>
              <a:ext uri="{FF2B5EF4-FFF2-40B4-BE49-F238E27FC236}">
                <a16:creationId xmlns:a16="http://schemas.microsoft.com/office/drawing/2014/main" id="{A38C619F-008D-42F0-9F9B-C1105FA1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" r="1997" b="4614"/>
          <a:stretch>
            <a:fillRect/>
          </a:stretch>
        </p:blipFill>
        <p:spPr bwMode="auto">
          <a:xfrm>
            <a:off x="3657600" y="914400"/>
            <a:ext cx="5334000" cy="4495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F4BF47-CF60-421C-BB90-B442E0B506AC}"/>
              </a:ext>
            </a:extLst>
          </p:cNvPr>
          <p:cNvSpPr/>
          <p:nvPr/>
        </p:nvSpPr>
        <p:spPr>
          <a:xfrm>
            <a:off x="3810000" y="3581400"/>
            <a:ext cx="7620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>
            <a:extLst>
              <a:ext uri="{FF2B5EF4-FFF2-40B4-BE49-F238E27FC236}">
                <a16:creationId xmlns:a16="http://schemas.microsoft.com/office/drawing/2014/main" id="{B8EFBE1F-B93F-4D11-801A-7F46429E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5635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i="1" dirty="0">
                <a:solidFill>
                  <a:srgbClr val="C00000"/>
                </a:solidFill>
              </a:rPr>
              <a:t>Bones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C8F2005-9BC4-49E9-9249-446D3FEDD6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3733800" cy="6400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66FF"/>
                </a:solidFill>
              </a:rPr>
              <a:t>Thoracic Vertebrae </a:t>
            </a:r>
            <a:r>
              <a:rPr lang="en-US" sz="2000" dirty="0"/>
              <a:t>are imperfectly seen.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</a:t>
            </a:r>
            <a:r>
              <a:rPr lang="en-US" sz="2000" b="1" dirty="0" err="1">
                <a:solidFill>
                  <a:srgbClr val="0066FF"/>
                </a:solidFill>
              </a:rPr>
              <a:t>Costotransverse</a:t>
            </a:r>
            <a:r>
              <a:rPr lang="en-US" sz="2000" b="1" dirty="0">
                <a:solidFill>
                  <a:srgbClr val="0066FF"/>
                </a:solidFill>
              </a:rPr>
              <a:t> joints </a:t>
            </a:r>
            <a:r>
              <a:rPr lang="en-US" sz="2000" dirty="0"/>
              <a:t>and each </a:t>
            </a:r>
            <a:r>
              <a:rPr lang="en-US" sz="2400" b="1" i="1" u="sng" dirty="0">
                <a:solidFill>
                  <a:srgbClr val="C00000"/>
                </a:solidFill>
              </a:rPr>
              <a:t>Rib</a:t>
            </a:r>
            <a:r>
              <a:rPr lang="en-US" sz="2000" dirty="0"/>
              <a:t> should be examined in order from above downward and compared to their fellows of the opposite side .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66FF"/>
                </a:solidFill>
              </a:rPr>
              <a:t>Costal Cartilages </a:t>
            </a:r>
            <a:r>
              <a:rPr lang="en-US" sz="2000" dirty="0"/>
              <a:t>are not usually seen, but if </a:t>
            </a:r>
            <a:r>
              <a:rPr lang="en-US" sz="2000" b="1" dirty="0"/>
              <a:t>calcified</a:t>
            </a:r>
            <a:r>
              <a:rPr lang="en-US" sz="2000" dirty="0"/>
              <a:t>, they will be visible.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</a:t>
            </a:r>
            <a:r>
              <a:rPr lang="en-US" sz="2400" b="1" i="1" u="sng" dirty="0">
                <a:solidFill>
                  <a:srgbClr val="C00000"/>
                </a:solidFill>
              </a:rPr>
              <a:t>Clavicles</a:t>
            </a:r>
            <a:r>
              <a:rPr lang="en-US" sz="2000" dirty="0"/>
              <a:t> are seen clearly crossing the upper part of each lung field.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/>
              <a:t>The medial borders of the </a:t>
            </a:r>
            <a:r>
              <a:rPr lang="en-US" sz="2400" b="1" i="1" dirty="0">
                <a:solidFill>
                  <a:srgbClr val="C00000"/>
                </a:solidFill>
              </a:rPr>
              <a:t>Scapulae </a:t>
            </a:r>
            <a:r>
              <a:rPr lang="en-US" sz="2000" dirty="0"/>
              <a:t>may overlap the periphery of each lung field.</a:t>
            </a:r>
          </a:p>
          <a:p>
            <a:pPr>
              <a:buFont typeface="Arial" charset="0"/>
              <a:buChar char="•"/>
              <a:defRPr/>
            </a:pPr>
            <a:endParaRPr lang="en-US" sz="2000" dirty="0"/>
          </a:p>
        </p:txBody>
      </p:sp>
      <p:pic>
        <p:nvPicPr>
          <p:cNvPr id="7172" name="Picture 2" descr="http://www.meddean.luc.edu/lumen/medEd/Radio/curriculum/Pulmonary/image3.jpg">
            <a:extLst>
              <a:ext uri="{FF2B5EF4-FFF2-40B4-BE49-F238E27FC236}">
                <a16:creationId xmlns:a16="http://schemas.microsoft.com/office/drawing/2014/main" id="{6C29E05E-5F8C-455C-B5C9-68DD79771E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267200" cy="5181600"/>
          </a:xfrm>
          <a:noFill/>
        </p:spPr>
      </p:pic>
      <p:sp>
        <p:nvSpPr>
          <p:cNvPr id="7173" name="TextBox 13">
            <a:extLst>
              <a:ext uri="{FF2B5EF4-FFF2-40B4-BE49-F238E27FC236}">
                <a16:creationId xmlns:a16="http://schemas.microsoft.com/office/drawing/2014/main" id="{6576D011-9684-4D2B-9EFA-DB7084DEF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8288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174" name="TextBox 14">
            <a:extLst>
              <a:ext uri="{FF2B5EF4-FFF2-40B4-BE49-F238E27FC236}">
                <a16:creationId xmlns:a16="http://schemas.microsoft.com/office/drawing/2014/main" id="{A4B3DA6E-71F2-4949-B032-97C308124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956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7175" name="TextBox 15">
            <a:extLst>
              <a:ext uri="{FF2B5EF4-FFF2-40B4-BE49-F238E27FC236}">
                <a16:creationId xmlns:a16="http://schemas.microsoft.com/office/drawing/2014/main" id="{1F1D20F5-4AF0-4C8F-85B5-AB23C234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200400"/>
            <a:ext cx="45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200" name="TextBox 16">
            <a:extLst>
              <a:ext uri="{FF2B5EF4-FFF2-40B4-BE49-F238E27FC236}">
                <a16:creationId xmlns:a16="http://schemas.microsoft.com/office/drawing/2014/main" id="{7C457076-D022-4B21-8270-C6E1E5DF79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514600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build="p" animBg="1"/>
      <p:bldP spid="82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2555041-C3D7-4F59-A74C-674272A70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228600"/>
            <a:ext cx="3962400" cy="609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Diaphragm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71626F50-8284-4742-9AE1-4B6C260EC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3733800" cy="52578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diaphragm shows </a:t>
            </a:r>
            <a:r>
              <a:rPr lang="en-US" sz="2400" dirty="0">
                <a:solidFill>
                  <a:srgbClr val="FF0000"/>
                </a:solidFill>
              </a:rPr>
              <a:t>Dome-shaped </a:t>
            </a:r>
            <a:r>
              <a:rPr lang="en-US" sz="2400" dirty="0"/>
              <a:t>shadows on each side.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b="1" i="1" dirty="0">
                <a:solidFill>
                  <a:srgbClr val="0066FF"/>
                </a:solidFill>
              </a:rPr>
              <a:t>The right dome </a:t>
            </a:r>
            <a:r>
              <a:rPr lang="en-US" sz="2400" dirty="0"/>
              <a:t>is slightly higher than the left dome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Beneath the right dome is the homogeneous, dense shadow of the </a:t>
            </a:r>
            <a:r>
              <a:rPr lang="en-US" sz="2400" b="1" i="1" dirty="0">
                <a:solidFill>
                  <a:srgbClr val="C00000"/>
                </a:solidFill>
              </a:rPr>
              <a:t>liver.</a:t>
            </a:r>
            <a:r>
              <a:rPr lang="en-US" sz="2400" dirty="0"/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Beneath the </a:t>
            </a:r>
            <a:r>
              <a:rPr lang="en-US" sz="2400" b="1" i="1" dirty="0">
                <a:solidFill>
                  <a:srgbClr val="0066FF"/>
                </a:solidFill>
              </a:rPr>
              <a:t>left dome </a:t>
            </a:r>
            <a:r>
              <a:rPr lang="en-US" sz="2400" dirty="0"/>
              <a:t>a gas bubble may be seen in the </a:t>
            </a:r>
            <a:r>
              <a:rPr lang="en-US" sz="2400" b="1" i="1" dirty="0"/>
              <a:t>fundus of the stomach.</a:t>
            </a:r>
          </a:p>
          <a:p>
            <a:pPr>
              <a:buFont typeface="Arial" charset="0"/>
              <a:buChar char="•"/>
              <a:defRPr/>
            </a:pPr>
            <a:endParaRPr lang="en-US" sz="2400" dirty="0"/>
          </a:p>
        </p:txBody>
      </p:sp>
      <p:pic>
        <p:nvPicPr>
          <p:cNvPr id="9222" name="Picture 5" descr="C:\Users\user\Pictures\cvvcv.png">
            <a:extLst>
              <a:ext uri="{FF2B5EF4-FFF2-40B4-BE49-F238E27FC236}">
                <a16:creationId xmlns:a16="http://schemas.microsoft.com/office/drawing/2014/main" id="{7A842AA8-8327-4EE5-956A-9CFC0196C3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447800"/>
            <a:ext cx="4330700" cy="4525963"/>
          </a:xfrm>
          <a:noFill/>
        </p:spPr>
      </p:pic>
      <p:sp>
        <p:nvSpPr>
          <p:cNvPr id="9224" name="TextBox 11">
            <a:extLst>
              <a:ext uri="{FF2B5EF4-FFF2-40B4-BE49-F238E27FC236}">
                <a16:creationId xmlns:a16="http://schemas.microsoft.com/office/drawing/2014/main" id="{4CC9AE8D-B56D-4B6B-8BFB-EDDAB61D6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562600"/>
            <a:ext cx="1295400" cy="7381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cs typeface="Arial" charset="0"/>
              </a:rPr>
              <a:t>Gas bubble in the fundus of stomach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D8DE9D8C-5613-4061-B1C8-1471E38D474A}"/>
              </a:ext>
            </a:extLst>
          </p:cNvPr>
          <p:cNvSpPr/>
          <p:nvPr/>
        </p:nvSpPr>
        <p:spPr>
          <a:xfrm rot="19624946">
            <a:off x="7956550" y="5370513"/>
            <a:ext cx="182563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01" name="TextBox 9">
            <a:extLst>
              <a:ext uri="{FF2B5EF4-FFF2-40B4-BE49-F238E27FC236}">
                <a16:creationId xmlns:a16="http://schemas.microsoft.com/office/drawing/2014/main" id="{ED308EB5-5144-41D1-8E9B-436E5666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41910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/>
              <a:t>RD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A81E53-B36F-4514-9CFD-2BE3486E5026}"/>
              </a:ext>
            </a:extLst>
          </p:cNvPr>
          <p:cNvCxnSpPr>
            <a:stCxn id="8201" idx="2"/>
          </p:cNvCxnSpPr>
          <p:nvPr/>
        </p:nvCxnSpPr>
        <p:spPr>
          <a:xfrm rot="5400000">
            <a:off x="4871244" y="4795044"/>
            <a:ext cx="544512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Box 15">
            <a:extLst>
              <a:ext uri="{FF2B5EF4-FFF2-40B4-BE49-F238E27FC236}">
                <a16:creationId xmlns:a16="http://schemas.microsoft.com/office/drawing/2014/main" id="{7C1D2F14-4D8D-461D-ADCB-FBB034644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6482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/>
              <a:t>LD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F311C0-46B3-4F0E-8039-D32CADAC1F90}"/>
              </a:ext>
            </a:extLst>
          </p:cNvPr>
          <p:cNvCxnSpPr/>
          <p:nvPr/>
        </p:nvCxnSpPr>
        <p:spPr>
          <a:xfrm rot="5400000" flipH="1" flipV="1">
            <a:off x="8001001" y="5029200"/>
            <a:ext cx="152400" cy="31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>
            <a:extLst>
              <a:ext uri="{FF2B5EF4-FFF2-40B4-BE49-F238E27FC236}">
                <a16:creationId xmlns:a16="http://schemas.microsoft.com/office/drawing/2014/main" id="{0D4C2597-1CCF-48C2-9A29-8922615F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87630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sz="3600" b="1" i="1" dirty="0" err="1">
                <a:solidFill>
                  <a:srgbClr val="C00000"/>
                </a:solidFill>
              </a:rPr>
              <a:t>Costo</a:t>
            </a:r>
            <a:r>
              <a:rPr lang="en-US" sz="3600" b="1" i="1" dirty="0">
                <a:solidFill>
                  <a:srgbClr val="C00000"/>
                </a:solidFill>
              </a:rPr>
              <a:t>-diaphragmatic (</a:t>
            </a:r>
            <a:r>
              <a:rPr lang="en-US" sz="3600" b="1" i="1" dirty="0" err="1">
                <a:solidFill>
                  <a:srgbClr val="C00000"/>
                </a:solidFill>
              </a:rPr>
              <a:t>costo-phrenic</a:t>
            </a:r>
            <a:r>
              <a:rPr lang="en-US" sz="3600" b="1" i="1" dirty="0">
                <a:solidFill>
                  <a:srgbClr val="C00000"/>
                </a:solidFill>
              </a:rPr>
              <a:t>) Angles </a:t>
            </a:r>
            <a:br>
              <a:rPr lang="en-US" i="1" dirty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9459" name="Content Placeholder 5">
            <a:extLst>
              <a:ext uri="{FF2B5EF4-FFF2-40B4-BE49-F238E27FC236}">
                <a16:creationId xmlns:a16="http://schemas.microsoft.com/office/drawing/2014/main" id="{D4A9F3D9-8B37-402B-86C2-23AA42C0A9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2971800" cy="5029200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/>
              <a:t>They are at the sites where the diaphragm meets the thoracic wall. </a:t>
            </a:r>
          </a:p>
          <a:p>
            <a:pPr>
              <a:buFont typeface="Arial" charset="0"/>
              <a:buChar char="•"/>
              <a:defRPr/>
            </a:pPr>
            <a:r>
              <a:rPr lang="en-US" dirty="0"/>
              <a:t>The angles become blunt or obscured in case of presence of </a:t>
            </a:r>
            <a:r>
              <a:rPr lang="en-US" b="1" i="1" dirty="0">
                <a:solidFill>
                  <a:srgbClr val="C00000"/>
                </a:solidFill>
              </a:rPr>
              <a:t>pleural fluid or fibrosis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0246" name="Picture 2" descr="http://www.meddean.luc.edu/lumen/medEd/Radio/curriculum/Pulmonary/image1o.jpg">
            <a:extLst>
              <a:ext uri="{FF2B5EF4-FFF2-40B4-BE49-F238E27FC236}">
                <a16:creationId xmlns:a16="http://schemas.microsoft.com/office/drawing/2014/main" id="{85F71549-61D6-4098-9561-D4784D9AC7C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3962400" y="1676400"/>
            <a:ext cx="4727575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D6945326-9C74-4700-8EC9-E1815AEB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74638"/>
            <a:ext cx="2743200" cy="63976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000" b="1" i="1" dirty="0">
                <a:solidFill>
                  <a:srgbClr val="C00000"/>
                </a:solidFill>
              </a:rPr>
              <a:t>Trachea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5F01CC3-61B1-465E-B7D0-F1545D6D63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200400" cy="3657600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400" dirty="0"/>
              <a:t>The </a:t>
            </a:r>
            <a:r>
              <a:rPr lang="en-US" sz="2400" dirty="0" err="1"/>
              <a:t>radiotranslucent</a:t>
            </a:r>
            <a:r>
              <a:rPr lang="en-US" sz="2400" dirty="0"/>
              <a:t>, air-filled shadow of the trachea is seen in the </a:t>
            </a:r>
            <a:r>
              <a:rPr lang="en-US" sz="2400" b="1" i="1" dirty="0">
                <a:solidFill>
                  <a:srgbClr val="0066FF"/>
                </a:solidFill>
              </a:rPr>
              <a:t>midline of the neck as a dark area.</a:t>
            </a:r>
          </a:p>
          <a:p>
            <a:pPr>
              <a:buFont typeface="Arial" charset="0"/>
              <a:buChar char="•"/>
              <a:defRPr/>
            </a:pPr>
            <a:r>
              <a:rPr lang="en-US" sz="2400" dirty="0"/>
              <a:t>It is superimposed on the lower cervical and upper thoracic vertebrae.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0244" name="Picture 5" descr="C:\Users\user\Pictures\cvvcv.png">
            <a:extLst>
              <a:ext uri="{FF2B5EF4-FFF2-40B4-BE49-F238E27FC236}">
                <a16:creationId xmlns:a16="http://schemas.microsoft.com/office/drawing/2014/main" id="{29390FF2-4170-4727-8E43-878181145A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81000"/>
            <a:ext cx="4953000" cy="58150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4C396E8-A62D-494C-9CC4-54654BAA0169}"/>
              </a:ext>
            </a:extLst>
          </p:cNvPr>
          <p:cNvCxnSpPr/>
          <p:nvPr/>
        </p:nvCxnSpPr>
        <p:spPr>
          <a:xfrm>
            <a:off x="6019800" y="9906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EC04FB-862F-434D-9FCC-FE0E538FCA54}"/>
              </a:ext>
            </a:extLst>
          </p:cNvPr>
          <p:cNvCxnSpPr/>
          <p:nvPr/>
        </p:nvCxnSpPr>
        <p:spPr>
          <a:xfrm>
            <a:off x="6019800" y="12192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BC59E2-2170-4CB3-A4E5-F5164E3480BD}"/>
              </a:ext>
            </a:extLst>
          </p:cNvPr>
          <p:cNvCxnSpPr/>
          <p:nvPr/>
        </p:nvCxnSpPr>
        <p:spPr>
          <a:xfrm rot="10800000" flipV="1">
            <a:off x="6629400" y="914400"/>
            <a:ext cx="3810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541AA8-16DB-418C-BDF1-878073DD0999}"/>
              </a:ext>
            </a:extLst>
          </p:cNvPr>
          <p:cNvCxnSpPr/>
          <p:nvPr/>
        </p:nvCxnSpPr>
        <p:spPr>
          <a:xfrm rot="10800000" flipV="1">
            <a:off x="6629400" y="1143000"/>
            <a:ext cx="457200" cy="76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983</Words>
  <Application>Microsoft Office PowerPoint</Application>
  <PresentationFormat>On-screen Show (4:3)</PresentationFormat>
  <Paragraphs>119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Arial Rounded MT Bold</vt:lpstr>
      <vt:lpstr>Times New Roman</vt:lpstr>
      <vt:lpstr>Wingdings</vt:lpstr>
      <vt:lpstr>Office Theme</vt:lpstr>
      <vt:lpstr>Radiological Anatomy of Thorax</vt:lpstr>
      <vt:lpstr>PowerPoint Presentation</vt:lpstr>
      <vt:lpstr>PowerPoint Presentation</vt:lpstr>
      <vt:lpstr>PowerPoint Presentation</vt:lpstr>
      <vt:lpstr>PowerPoint Presentation</vt:lpstr>
      <vt:lpstr>Bones</vt:lpstr>
      <vt:lpstr>Diaphragm</vt:lpstr>
      <vt:lpstr> Costo-diaphragmatic (costo-phrenic) Angles  </vt:lpstr>
      <vt:lpstr>Trachea</vt:lpstr>
      <vt:lpstr>PowerPoint Presentation</vt:lpstr>
      <vt:lpstr>Lungs</vt:lpstr>
      <vt:lpstr>PowerPoint Presentation</vt:lpstr>
      <vt:lpstr> Bronchography   </vt:lpstr>
      <vt:lpstr>Mediastinum</vt:lpstr>
      <vt:lpstr>PowerPoint Presentation</vt:lpstr>
      <vt:lpstr>PowerPoint Presentation</vt:lpstr>
      <vt:lpstr>Heart</vt:lpstr>
      <vt:lpstr>PowerPoint Presentation</vt:lpstr>
      <vt:lpstr>PowerPoint Presentation</vt:lpstr>
      <vt:lpstr>PowerPoint Presentation</vt:lpstr>
      <vt:lpstr>Coronary Angiogram (an X-ray with radio-opaque contrast in the coronary arteries)</vt:lpstr>
      <vt:lpstr>Contrast Visualization of the Esophagus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Dana Al-Kadi</cp:lastModifiedBy>
  <cp:revision>131</cp:revision>
  <dcterms:created xsi:type="dcterms:W3CDTF">2010-02-15T18:40:24Z</dcterms:created>
  <dcterms:modified xsi:type="dcterms:W3CDTF">2017-12-30T13:40:41Z</dcterms:modified>
</cp:coreProperties>
</file>