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7772400" cy="5835650"/>
  <p:notesSz cx="7772400" cy="583565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8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1809051"/>
            <a:ext cx="6606540" cy="12254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3267964"/>
            <a:ext cx="5440680" cy="145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1342199"/>
            <a:ext cx="3380994" cy="3851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1342199"/>
            <a:ext cx="3380994" cy="3851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439"/>
            <a:ext cx="7772400" cy="5829300"/>
          </a:xfrm>
          <a:custGeom>
            <a:avLst/>
            <a:gdLst/>
            <a:ahLst/>
            <a:cxnLst/>
            <a:rect l="l" t="t" r="r" b="b"/>
            <a:pathLst>
              <a:path w="7772400" h="5829300">
                <a:moveTo>
                  <a:pt x="0" y="5829300"/>
                </a:moveTo>
                <a:lnTo>
                  <a:pt x="7772400" y="5829300"/>
                </a:lnTo>
                <a:lnTo>
                  <a:pt x="7772400" y="0"/>
                </a:lnTo>
                <a:lnTo>
                  <a:pt x="0" y="0"/>
                </a:lnTo>
                <a:lnTo>
                  <a:pt x="0" y="582930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0006" y="187342"/>
            <a:ext cx="1871979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83670" y="919541"/>
            <a:ext cx="7939741" cy="3035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5427154"/>
            <a:ext cx="2487168" cy="291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5427154"/>
            <a:ext cx="1787652" cy="291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5427154"/>
            <a:ext cx="1787652" cy="291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391" y="541716"/>
            <a:ext cx="6460490" cy="3474720"/>
          </a:xfrm>
          <a:prstGeom prst="rect">
            <a:avLst/>
          </a:prstGeom>
        </p:spPr>
        <p:txBody>
          <a:bodyPr vert="horz" wrap="square" lIns="0" tIns="321945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2535"/>
              </a:spcBef>
            </a:pPr>
            <a:r>
              <a:rPr sz="3700" b="1" i="1" spc="5" dirty="0">
                <a:solidFill>
                  <a:srgbClr val="FF3399"/>
                </a:solidFill>
                <a:latin typeface="Times New Roman"/>
                <a:cs typeface="Times New Roman"/>
              </a:rPr>
              <a:t>( </a:t>
            </a:r>
            <a:r>
              <a:rPr sz="3700" b="1" i="1" spc="15" dirty="0">
                <a:solidFill>
                  <a:srgbClr val="FF3399"/>
                </a:solidFill>
                <a:latin typeface="Times New Roman"/>
                <a:cs typeface="Times New Roman"/>
              </a:rPr>
              <a:t>RESPIRATORY SYSTEM </a:t>
            </a:r>
            <a:r>
              <a:rPr sz="3700" b="1" i="1" spc="5" dirty="0">
                <a:solidFill>
                  <a:srgbClr val="FF3399"/>
                </a:solidFill>
                <a:latin typeface="Times New Roman"/>
                <a:cs typeface="Times New Roman"/>
              </a:rPr>
              <a:t>(</a:t>
            </a:r>
            <a:r>
              <a:rPr sz="3700" b="1" i="1" spc="-9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700" b="1" i="1" spc="10" dirty="0">
                <a:solidFill>
                  <a:srgbClr val="FF3399"/>
                </a:solidFill>
                <a:latin typeface="Times New Roman"/>
                <a:cs typeface="Times New Roman"/>
              </a:rPr>
              <a:t>I</a:t>
            </a:r>
            <a:endParaRPr sz="3700">
              <a:latin typeface="Times New Roman"/>
              <a:cs typeface="Times New Roman"/>
            </a:endParaRPr>
          </a:p>
          <a:p>
            <a:pPr marL="929640" marR="920750" algn="ctr">
              <a:lnSpc>
                <a:spcPts val="4460"/>
              </a:lnSpc>
              <a:spcBef>
                <a:spcPts val="2575"/>
              </a:spcBef>
            </a:pPr>
            <a:r>
              <a:rPr sz="37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Histology </a:t>
            </a:r>
            <a:r>
              <a:rPr sz="37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  <a:r>
              <a:rPr sz="37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the Upper  Respiratory</a:t>
            </a:r>
            <a:r>
              <a:rPr sz="37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7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Tract</a:t>
            </a:r>
            <a:endParaRPr sz="3700">
              <a:latin typeface="Times New Roman"/>
              <a:cs typeface="Times New Roman"/>
            </a:endParaRPr>
          </a:p>
          <a:p>
            <a:pPr marL="12065" marR="5080" algn="ctr">
              <a:lnSpc>
                <a:spcPts val="4460"/>
              </a:lnSpc>
            </a:pPr>
            <a:r>
              <a:rPr sz="37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(Nasal cavity, Paranasal sinuses  (and</a:t>
            </a:r>
            <a:r>
              <a:rPr sz="3700" b="1" spc="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7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Larynx</a:t>
            </a:r>
            <a:endParaRPr sz="3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476" y="203616"/>
            <a:ext cx="6640195" cy="38855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904240" indent="-891540">
              <a:lnSpc>
                <a:spcPts val="3200"/>
              </a:lnSpc>
              <a:spcBef>
                <a:spcPts val="120"/>
              </a:spcBef>
              <a:buAutoNum type="alphaUcParenBoth" startAt="2"/>
              <a:tabLst>
                <a:tab pos="904240" algn="l"/>
                <a:tab pos="904875" algn="l"/>
              </a:tabLst>
            </a:pPr>
            <a:r>
              <a:rPr sz="2700" b="1" spc="0" dirty="0">
                <a:solidFill>
                  <a:srgbClr val="FFFF00"/>
                </a:solidFill>
                <a:latin typeface="Times New Roman"/>
                <a:cs typeface="Times New Roman"/>
              </a:rPr>
              <a:t>Lamina propria: </a:t>
            </a: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contains:</a:t>
            </a:r>
            <a:endParaRPr sz="2700">
              <a:latin typeface="Times New Roman"/>
              <a:cs typeface="Times New Roman"/>
            </a:endParaRPr>
          </a:p>
          <a:p>
            <a:pPr marL="530860" marR="322580" lvl="1">
              <a:lnSpc>
                <a:spcPts val="3120"/>
              </a:lnSpc>
              <a:spcBef>
                <a:spcPts val="160"/>
              </a:spcBef>
              <a:buAutoNum type="arabicPlain"/>
              <a:tabLst>
                <a:tab pos="905510" algn="l"/>
              </a:tabLst>
            </a:pP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Highly 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(richly) vascularized </a:t>
            </a: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loose C.T.  2-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Contents:</a:t>
            </a:r>
            <a:endParaRPr sz="2700">
              <a:latin typeface="Times New Roman"/>
              <a:cs typeface="Times New Roman"/>
            </a:endParaRPr>
          </a:p>
          <a:p>
            <a:pPr marL="530860" marR="13335" lvl="2" indent="431800">
              <a:lnSpc>
                <a:spcPct val="79600"/>
              </a:lnSpc>
              <a:spcBef>
                <a:spcPts val="455"/>
              </a:spcBef>
              <a:buAutoNum type="alphaLcParenR"/>
              <a:tabLst>
                <a:tab pos="1317625" algn="l"/>
              </a:tabLst>
            </a:pP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Bowman’s glands ( olfactory glands)</a:t>
            </a:r>
            <a:r>
              <a:rPr sz="2700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:  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are serous</a:t>
            </a:r>
            <a:r>
              <a:rPr sz="27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acini.</a:t>
            </a:r>
            <a:endParaRPr sz="2700">
              <a:latin typeface="Times New Roman"/>
              <a:cs typeface="Times New Roman"/>
            </a:endParaRPr>
          </a:p>
          <a:p>
            <a:pPr marL="1393825" marR="5080" lvl="2" indent="-431165">
              <a:lnSpc>
                <a:spcPts val="3120"/>
              </a:lnSpc>
              <a:spcBef>
                <a:spcPts val="114"/>
              </a:spcBef>
              <a:buAutoNum type="alphaLcParenR"/>
              <a:tabLst>
                <a:tab pos="1337310" algn="l"/>
              </a:tabLst>
            </a:pP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Bundles of unmyelinated nerve 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fibers:  </a:t>
            </a: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Are axons of olfactory nerve 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cells</a:t>
            </a:r>
            <a:r>
              <a:rPr sz="270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spc="5" dirty="0">
                <a:solidFill>
                  <a:srgbClr val="FFFF00"/>
                </a:solidFill>
                <a:latin typeface="Times New Roman"/>
                <a:cs typeface="Times New Roman"/>
              </a:rPr>
              <a:t>+</a:t>
            </a:r>
            <a:endParaRPr sz="2700">
              <a:latin typeface="Times New Roman"/>
              <a:cs typeface="Times New Roman"/>
            </a:endParaRPr>
          </a:p>
          <a:p>
            <a:pPr marL="530225">
              <a:lnSpc>
                <a:spcPts val="2455"/>
              </a:lnSpc>
            </a:pP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Schwann-like 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cells (glial</a:t>
            </a:r>
            <a:r>
              <a:rPr sz="270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cells).</a:t>
            </a:r>
            <a:endParaRPr sz="2700">
              <a:latin typeface="Times New Roman"/>
              <a:cs typeface="Times New Roman"/>
            </a:endParaRPr>
          </a:p>
          <a:p>
            <a:pPr marL="971550" lvl="2" indent="-354330">
              <a:lnSpc>
                <a:spcPts val="3140"/>
              </a:lnSpc>
              <a:buAutoNum type="alphaLcParenR" startAt="3"/>
              <a:tabLst>
                <a:tab pos="972185" algn="l"/>
              </a:tabLst>
            </a:pP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Rich vascular</a:t>
            </a:r>
            <a:r>
              <a:rPr sz="27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plexus.</a:t>
            </a:r>
            <a:endParaRPr sz="2700">
              <a:latin typeface="Times New Roman"/>
              <a:cs typeface="Times New Roman"/>
            </a:endParaRPr>
          </a:p>
          <a:p>
            <a:pPr marL="991235" lvl="2" indent="-374015">
              <a:lnSpc>
                <a:spcPts val="3180"/>
              </a:lnSpc>
              <a:buAutoNum type="alphaLcParenR" startAt="3"/>
              <a:tabLst>
                <a:tab pos="991869" algn="l"/>
              </a:tabLst>
            </a:pP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Numerous lymphoid</a:t>
            </a:r>
            <a:r>
              <a:rPr sz="27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elements.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70220" y="3306709"/>
            <a:ext cx="2092879" cy="2007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66" y="247689"/>
            <a:ext cx="5821680" cy="8496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840230">
              <a:lnSpc>
                <a:spcPct val="100000"/>
              </a:lnSpc>
              <a:spcBef>
                <a:spcPts val="300"/>
              </a:spcBef>
            </a:pPr>
            <a:r>
              <a:rPr sz="2350" spc="10" dirty="0"/>
              <a:t>OLFACTORY</a:t>
            </a:r>
            <a:r>
              <a:rPr sz="2350" spc="-25" dirty="0"/>
              <a:t> </a:t>
            </a:r>
            <a:r>
              <a:rPr sz="2350" spc="5" dirty="0"/>
              <a:t>EPITHELIUM</a:t>
            </a:r>
            <a:endParaRPr sz="2350"/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700" spc="0" dirty="0">
                <a:latin typeface="Arial"/>
                <a:cs typeface="Arial"/>
              </a:rPr>
              <a:t>1- </a:t>
            </a:r>
            <a:r>
              <a:rPr sz="2700" dirty="0"/>
              <a:t>Olfactory cells: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66" y="1051132"/>
            <a:ext cx="7153275" cy="42386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9890">
              <a:lnSpc>
                <a:spcPts val="2780"/>
              </a:lnSpc>
              <a:spcBef>
                <a:spcPts val="130"/>
              </a:spcBef>
            </a:pP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Are </a:t>
            </a:r>
            <a:r>
              <a:rPr sz="2350" b="1" spc="0" dirty="0">
                <a:solidFill>
                  <a:srgbClr val="FFFF00"/>
                </a:solidFill>
                <a:latin typeface="Times New Roman"/>
                <a:cs typeface="Times New Roman"/>
              </a:rPr>
              <a:t>bipolar</a:t>
            </a:r>
            <a:r>
              <a:rPr sz="235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5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neurons</a:t>
            </a:r>
            <a:endParaRPr sz="2350">
              <a:latin typeface="Times New Roman"/>
              <a:cs typeface="Times New Roman"/>
            </a:endParaRPr>
          </a:p>
          <a:p>
            <a:pPr marL="389890">
              <a:lnSpc>
                <a:spcPts val="2740"/>
              </a:lnSpc>
              <a:tabLst>
                <a:tab pos="6545580" algn="l"/>
              </a:tabLst>
            </a:pPr>
            <a:r>
              <a:rPr sz="2350" b="1" spc="0" dirty="0">
                <a:solidFill>
                  <a:srgbClr val="FFFF00"/>
                </a:solidFill>
                <a:latin typeface="Times New Roman"/>
                <a:cs typeface="Times New Roman"/>
              </a:rPr>
              <a:t>Dendrit</a:t>
            </a:r>
            <a:r>
              <a:rPr sz="235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e </a:t>
            </a:r>
            <a:r>
              <a:rPr sz="2350" spc="10" dirty="0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50" spc="10" dirty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lfact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ory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50" spc="10" dirty="0">
                <a:solidFill>
                  <a:srgbClr val="FFFF00"/>
                </a:solidFill>
                <a:latin typeface="Times New Roman"/>
                <a:cs typeface="Times New Roman"/>
              </a:rPr>
              <a:t>v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esicl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50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2350" spc="10" dirty="0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at </a:t>
            </a:r>
            <a:r>
              <a:rPr sz="2350" spc="10" dirty="0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50" spc="10" dirty="0">
                <a:solidFill>
                  <a:srgbClr val="FFFF00"/>
                </a:solidFill>
                <a:latin typeface="Times New Roman"/>
                <a:cs typeface="Times New Roman"/>
              </a:rPr>
              <a:t>nonmo</a:t>
            </a:r>
            <a:r>
              <a:rPr sz="2350" dirty="0">
                <a:solidFill>
                  <a:srgbClr val="FFFF00"/>
                </a:solidFill>
                <a:latin typeface="Times New Roman"/>
                <a:cs typeface="Times New Roman"/>
              </a:rPr>
              <a:t>til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235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cilia.</a:t>
            </a:r>
            <a:endParaRPr sz="2350">
              <a:latin typeface="Times New Roman"/>
              <a:cs typeface="Times New Roman"/>
            </a:endParaRPr>
          </a:p>
          <a:p>
            <a:pPr marL="389890" marR="808990" indent="-76200">
              <a:lnSpc>
                <a:spcPts val="2740"/>
              </a:lnSpc>
              <a:spcBef>
                <a:spcPts val="114"/>
              </a:spcBef>
            </a:pPr>
            <a:r>
              <a:rPr sz="235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Axons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are 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unmyelinated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with 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Schwann-like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cells.  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Axons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will collect in 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the lamina propria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to form  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bundles of nerve</a:t>
            </a:r>
            <a:r>
              <a:rPr sz="235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fibers.</a:t>
            </a:r>
            <a:endParaRPr sz="2350">
              <a:latin typeface="Times New Roman"/>
              <a:cs typeface="Times New Roman"/>
            </a:endParaRPr>
          </a:p>
          <a:p>
            <a:pPr marL="314325" marR="3811270" indent="74930">
              <a:lnSpc>
                <a:spcPts val="2740"/>
              </a:lnSpc>
            </a:pP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Bundles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will collect to  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form the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olfactory</a:t>
            </a:r>
            <a:r>
              <a:rPr sz="2350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nerve.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ts val="2555"/>
              </a:lnSpc>
              <a:spcBef>
                <a:spcPts val="5"/>
              </a:spcBef>
            </a:pPr>
            <a:r>
              <a:rPr sz="2350" b="1" spc="5" dirty="0">
                <a:solidFill>
                  <a:srgbClr val="FFFF00"/>
                </a:solidFill>
                <a:latin typeface="Arial"/>
                <a:cs typeface="Arial"/>
              </a:rPr>
              <a:t>2- </a:t>
            </a:r>
            <a:r>
              <a:rPr sz="2350" b="1" spc="0" dirty="0">
                <a:solidFill>
                  <a:srgbClr val="FFFF00"/>
                </a:solidFill>
                <a:latin typeface="Times New Roman"/>
                <a:cs typeface="Times New Roman"/>
              </a:rPr>
              <a:t>Sustentacular (supporting)</a:t>
            </a:r>
            <a:r>
              <a:rPr sz="235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50" b="1" spc="0" dirty="0">
                <a:solidFill>
                  <a:srgbClr val="FFFF00"/>
                </a:solidFill>
                <a:latin typeface="Times New Roman"/>
                <a:cs typeface="Times New Roman"/>
              </a:rPr>
              <a:t>cells:</a:t>
            </a:r>
            <a:endParaRPr sz="2350">
              <a:latin typeface="Times New Roman"/>
              <a:cs typeface="Times New Roman"/>
            </a:endParaRPr>
          </a:p>
          <a:p>
            <a:pPr marL="389890">
              <a:lnSpc>
                <a:spcPts val="2295"/>
              </a:lnSpc>
            </a:pP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Are columnar</a:t>
            </a:r>
            <a:r>
              <a:rPr sz="235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cells.</a:t>
            </a:r>
            <a:endParaRPr sz="2350">
              <a:latin typeface="Times New Roman"/>
              <a:cs typeface="Times New Roman"/>
            </a:endParaRPr>
          </a:p>
          <a:p>
            <a:pPr marL="389890">
              <a:lnSpc>
                <a:spcPts val="2295"/>
              </a:lnSpc>
            </a:pPr>
            <a:r>
              <a:rPr sz="235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Function:</a:t>
            </a:r>
            <a:endParaRPr sz="2350">
              <a:latin typeface="Times New Roman"/>
              <a:cs typeface="Times New Roman"/>
            </a:endParaRPr>
          </a:p>
          <a:p>
            <a:pPr marL="389890">
              <a:lnSpc>
                <a:spcPts val="2560"/>
              </a:lnSpc>
            </a:pP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Physical support 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and nourishment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for olfactory</a:t>
            </a:r>
            <a:r>
              <a:rPr sz="23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cells.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29300" y="2533516"/>
            <a:ext cx="1794668" cy="1485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05091" y="2561854"/>
            <a:ext cx="1775777" cy="148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LARYNX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675" y="725231"/>
            <a:ext cx="4161154" cy="18376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60730" indent="-748030">
              <a:lnSpc>
                <a:spcPts val="2420"/>
              </a:lnSpc>
              <a:spcBef>
                <a:spcPts val="90"/>
              </a:spcBef>
              <a:buSzPct val="102500"/>
              <a:buFont typeface="Times New Roman"/>
              <a:buAutoNum type="alphaUcParenBoth"/>
              <a:tabLst>
                <a:tab pos="760730" algn="l"/>
                <a:tab pos="761365" algn="l"/>
              </a:tabLst>
            </a:pP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Mucosa (Mucous membrane</a:t>
            </a:r>
            <a:r>
              <a:rPr sz="2000" b="1" spc="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):</a:t>
            </a:r>
            <a:endParaRPr sz="2000">
              <a:latin typeface="Times New Roman"/>
              <a:cs typeface="Times New Roman"/>
            </a:endParaRPr>
          </a:p>
          <a:p>
            <a:pPr marL="847090" lvl="1" indent="-280670">
              <a:lnSpc>
                <a:spcPts val="2370"/>
              </a:lnSpc>
              <a:buAutoNum type="arabicPlain"/>
              <a:tabLst>
                <a:tab pos="847725" algn="l"/>
              </a:tabLst>
            </a:pP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Epithelium.</a:t>
            </a:r>
            <a:endParaRPr sz="2000">
              <a:latin typeface="Times New Roman"/>
              <a:cs typeface="Times New Roman"/>
            </a:endParaRPr>
          </a:p>
          <a:p>
            <a:pPr marL="847090" lvl="1" indent="-280670">
              <a:lnSpc>
                <a:spcPts val="2410"/>
              </a:lnSpc>
              <a:buAutoNum type="arabicPlain"/>
              <a:tabLst>
                <a:tab pos="847725" algn="l"/>
              </a:tabLst>
            </a:pP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Lamina</a:t>
            </a:r>
            <a:r>
              <a:rPr sz="20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propria.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FFFF00"/>
              </a:buClr>
              <a:buFont typeface="Times New Roman"/>
              <a:buAutoNum type="arabicPlain"/>
            </a:pPr>
            <a:endParaRPr sz="2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Times New Roman"/>
              <a:buAutoNum type="arabicPlain"/>
            </a:pPr>
            <a:endParaRPr sz="1800">
              <a:latin typeface="Times New Roman"/>
              <a:cs typeface="Times New Roman"/>
            </a:endParaRPr>
          </a:p>
          <a:p>
            <a:pPr marL="652780" indent="-410209">
              <a:lnSpc>
                <a:spcPct val="100000"/>
              </a:lnSpc>
              <a:buSzPct val="102500"/>
              <a:buAutoNum type="alphaUcParenBoth"/>
              <a:tabLst>
                <a:tab pos="653415" algn="l"/>
              </a:tabLst>
            </a:pP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Cartilages.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786" y="3724081"/>
            <a:ext cx="5563870" cy="13322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36880" indent="-424180">
              <a:lnSpc>
                <a:spcPct val="100000"/>
              </a:lnSpc>
              <a:spcBef>
                <a:spcPts val="140"/>
              </a:spcBef>
              <a:buAutoNum type="alphaUcParenBoth" startAt="3"/>
              <a:tabLst>
                <a:tab pos="437515" algn="l"/>
              </a:tabLst>
            </a:pPr>
            <a:r>
              <a:rPr sz="20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Extrinsic </a:t>
            </a:r>
            <a:r>
              <a:rPr sz="200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and </a:t>
            </a:r>
            <a:r>
              <a:rPr sz="20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intrinsic muscles: </a:t>
            </a:r>
            <a:r>
              <a:rPr sz="2000" spc="0" dirty="0">
                <a:solidFill>
                  <a:srgbClr val="FFFF00"/>
                </a:solidFill>
                <a:latin typeface="Times New Roman"/>
                <a:cs typeface="Times New Roman"/>
              </a:rPr>
              <a:t>all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are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skeletal.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00"/>
              </a:buClr>
              <a:buFont typeface="Times New Roman"/>
              <a:buAutoNum type="alphaUcParenBoth" startAt="3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00"/>
              </a:buClr>
              <a:buFont typeface="Times New Roman"/>
              <a:buAutoNum type="alphaUcParenBoth" startAt="3"/>
            </a:pPr>
            <a:endParaRPr sz="2500">
              <a:latin typeface="Times New Roman"/>
              <a:cs typeface="Times New Roman"/>
            </a:endParaRPr>
          </a:p>
          <a:p>
            <a:pPr marL="436880" indent="-424180">
              <a:lnSpc>
                <a:spcPct val="100000"/>
              </a:lnSpc>
              <a:buAutoNum type="alphaUcParenBoth" startAt="3"/>
              <a:tabLst>
                <a:tab pos="437515" algn="l"/>
              </a:tabLst>
            </a:pPr>
            <a:r>
              <a:rPr sz="20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Ligaments.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52059" y="236880"/>
            <a:ext cx="2331719" cy="1590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22520" y="4213489"/>
            <a:ext cx="2758122" cy="1619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22520" y="1889865"/>
            <a:ext cx="2655570" cy="1879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83670" y="854771"/>
            <a:ext cx="6214745" cy="303593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674370" indent="-661670">
              <a:lnSpc>
                <a:spcPts val="2390"/>
              </a:lnSpc>
              <a:spcBef>
                <a:spcPts val="140"/>
              </a:spcBef>
              <a:buFont typeface="Times New Roman"/>
              <a:buAutoNum type="alphaUcParenR"/>
              <a:tabLst>
                <a:tab pos="674370" algn="l"/>
                <a:tab pos="675005" algn="l"/>
              </a:tabLst>
            </a:pPr>
            <a:r>
              <a:rPr sz="20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Mucosa:</a:t>
            </a:r>
            <a:endParaRPr sz="2000">
              <a:latin typeface="Times New Roman"/>
              <a:cs typeface="Times New Roman"/>
            </a:endParaRPr>
          </a:p>
          <a:p>
            <a:pPr marL="760730" lvl="1" indent="-280670">
              <a:lnSpc>
                <a:spcPts val="2345"/>
              </a:lnSpc>
              <a:buFont typeface="Times New Roman"/>
              <a:buAutoNum type="arabicPlain"/>
              <a:tabLst>
                <a:tab pos="761365" algn="l"/>
              </a:tabLst>
            </a:pPr>
            <a:r>
              <a:rPr sz="20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Epithelium: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(2 types)</a:t>
            </a:r>
            <a:endParaRPr sz="2000">
              <a:latin typeface="Times New Roman"/>
              <a:cs typeface="Times New Roman"/>
            </a:endParaRPr>
          </a:p>
          <a:p>
            <a:pPr marL="1322070">
              <a:lnSpc>
                <a:spcPts val="2365"/>
              </a:lnSpc>
              <a:tabLst>
                <a:tab pos="1652905" algn="l"/>
              </a:tabLst>
            </a:pP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a-	Respiratory</a:t>
            </a:r>
            <a:r>
              <a:rPr sz="2000" spc="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epithelium:</a:t>
            </a:r>
            <a:endParaRPr sz="2000">
              <a:latin typeface="Times New Roman"/>
              <a:cs typeface="Times New Roman"/>
            </a:endParaRPr>
          </a:p>
          <a:p>
            <a:pPr marL="1257300" marR="241935">
              <a:lnSpc>
                <a:spcPts val="2360"/>
              </a:lnSpc>
              <a:spcBef>
                <a:spcPts val="110"/>
              </a:spcBef>
            </a:pP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Pseudostratified ciliated columnar epithelium  with goblet</a:t>
            </a:r>
            <a:r>
              <a:rPr sz="2000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cells.</a:t>
            </a:r>
            <a:endParaRPr sz="2000">
              <a:latin typeface="Times New Roman"/>
              <a:cs typeface="Times New Roman"/>
            </a:endParaRPr>
          </a:p>
          <a:p>
            <a:pPr marL="868680">
              <a:lnSpc>
                <a:spcPts val="2240"/>
              </a:lnSpc>
              <a:tabLst>
                <a:tab pos="1214120" algn="l"/>
              </a:tabLst>
            </a:pP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b-	Non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keratinized </a:t>
            </a:r>
            <a:r>
              <a:rPr sz="2000" spc="0" dirty="0">
                <a:solidFill>
                  <a:srgbClr val="FFFF00"/>
                </a:solidFill>
                <a:latin typeface="Times New Roman"/>
                <a:cs typeface="Times New Roman"/>
              </a:rPr>
              <a:t>stratified 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squamous</a:t>
            </a:r>
            <a:r>
              <a:rPr sz="200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epithelium:</a:t>
            </a:r>
            <a:endParaRPr sz="2000">
              <a:latin typeface="Times New Roman"/>
              <a:cs typeface="Times New Roman"/>
            </a:endParaRPr>
          </a:p>
          <a:p>
            <a:pPr marL="1192530">
              <a:lnSpc>
                <a:spcPts val="2390"/>
              </a:lnSpc>
              <a:tabLst>
                <a:tab pos="1739264" algn="l"/>
              </a:tabLst>
            </a:pP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In:	-Vocal</a:t>
            </a:r>
            <a:r>
              <a:rPr sz="20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folds.</a:t>
            </a:r>
            <a:endParaRPr sz="2000">
              <a:latin typeface="Times New Roman"/>
              <a:cs typeface="Times New Roman"/>
            </a:endParaRPr>
          </a:p>
          <a:p>
            <a:pPr marL="1710689">
              <a:lnSpc>
                <a:spcPts val="2375"/>
              </a:lnSpc>
              <a:tabLst>
                <a:tab pos="1926589" algn="l"/>
              </a:tabLst>
            </a:pP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-	Superior surface 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20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epiglottis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760730" lvl="1" indent="-280670">
              <a:lnSpc>
                <a:spcPct val="100000"/>
              </a:lnSpc>
              <a:buSzPct val="102500"/>
              <a:buFont typeface="Times New Roman"/>
              <a:buAutoNum type="arabicPlain" startAt="2"/>
              <a:tabLst>
                <a:tab pos="761365" algn="l"/>
              </a:tabLst>
            </a:pP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Lamina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propria.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0006" y="187342"/>
            <a:ext cx="187198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LARYNX</a:t>
            </a:r>
          </a:p>
        </p:txBody>
      </p:sp>
      <p:sp>
        <p:nvSpPr>
          <p:cNvPr id="4" name="object 4"/>
          <p:cNvSpPr/>
          <p:nvPr/>
        </p:nvSpPr>
        <p:spPr>
          <a:xfrm>
            <a:off x="4210050" y="3312107"/>
            <a:ext cx="3562350" cy="2520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LARYNX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675" y="725231"/>
            <a:ext cx="6740525" cy="4185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60730" indent="-748030">
              <a:lnSpc>
                <a:spcPts val="2420"/>
              </a:lnSpc>
              <a:spcBef>
                <a:spcPts val="90"/>
              </a:spcBef>
              <a:buFont typeface="Times New Roman"/>
              <a:buAutoNum type="alphaUcParenBoth"/>
              <a:tabLst>
                <a:tab pos="760730" algn="l"/>
                <a:tab pos="761365" algn="l"/>
              </a:tabLst>
            </a:pP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Mucosa</a:t>
            </a:r>
            <a:r>
              <a:rPr sz="2000" b="1" spc="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(cont.):</a:t>
            </a:r>
            <a:endParaRPr sz="2000">
              <a:latin typeface="Times New Roman"/>
              <a:cs typeface="Times New Roman"/>
            </a:endParaRPr>
          </a:p>
          <a:p>
            <a:pPr marR="1596390" algn="ctr">
              <a:lnSpc>
                <a:spcPts val="2370"/>
              </a:lnSpc>
            </a:pP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There are </a:t>
            </a:r>
            <a:r>
              <a:rPr sz="2000" spc="-5" dirty="0">
                <a:solidFill>
                  <a:srgbClr val="FFFF00"/>
                </a:solidFill>
                <a:latin typeface="Times New Roman"/>
                <a:cs typeface="Times New Roman"/>
              </a:rPr>
              <a:t>2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pairs </a:t>
            </a:r>
            <a:r>
              <a:rPr sz="2000" spc="-5" dirty="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shelf-like mucosal</a:t>
            </a:r>
            <a:r>
              <a:rPr sz="2000" spc="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folds:</a:t>
            </a:r>
            <a:endParaRPr sz="2000">
              <a:latin typeface="Times New Roman"/>
              <a:cs typeface="Times New Roman"/>
            </a:endParaRPr>
          </a:p>
          <a:p>
            <a:pPr marL="847090" lvl="1" indent="-280670">
              <a:lnSpc>
                <a:spcPts val="2410"/>
              </a:lnSpc>
              <a:buSzPct val="102500"/>
              <a:buAutoNum type="arabicPlain"/>
              <a:tabLst>
                <a:tab pos="847725" algn="l"/>
              </a:tabLst>
            </a:pP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Vestibular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folds:</a:t>
            </a:r>
            <a:endParaRPr sz="2000">
              <a:latin typeface="Times New Roman"/>
              <a:cs typeface="Times New Roman"/>
            </a:endParaRPr>
          </a:p>
          <a:p>
            <a:pPr marL="1084580">
              <a:lnSpc>
                <a:spcPct val="100000"/>
              </a:lnSpc>
              <a:spcBef>
                <a:spcPts val="245"/>
              </a:spcBef>
            </a:pPr>
            <a:r>
              <a:rPr sz="1700" spc="-5" dirty="0">
                <a:solidFill>
                  <a:srgbClr val="FFFF00"/>
                </a:solidFill>
                <a:latin typeface="Times New Roman"/>
                <a:cs typeface="Times New Roman"/>
              </a:rPr>
              <a:t>Are</a:t>
            </a:r>
            <a:r>
              <a:rPr sz="170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00"/>
                </a:solidFill>
                <a:latin typeface="Times New Roman"/>
                <a:cs typeface="Times New Roman"/>
              </a:rPr>
              <a:t>immovable.</a:t>
            </a:r>
            <a:endParaRPr sz="1700">
              <a:latin typeface="Times New Roman"/>
              <a:cs typeface="Times New Roman"/>
            </a:endParaRPr>
          </a:p>
          <a:p>
            <a:pPr marL="1602740" marR="2277110" indent="-518159">
              <a:lnSpc>
                <a:spcPts val="2360"/>
              </a:lnSpc>
              <a:spcBef>
                <a:spcPts val="125"/>
              </a:spcBef>
              <a:tabLst>
                <a:tab pos="1948180" algn="l"/>
                <a:tab pos="2011680" algn="l"/>
              </a:tabLst>
            </a:pP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L/M: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 a-		Respiratory epithelium.  </a:t>
            </a:r>
            <a:r>
              <a:rPr sz="2000" spc="-5" dirty="0">
                <a:solidFill>
                  <a:srgbClr val="FFFF00"/>
                </a:solidFill>
                <a:latin typeface="Times New Roman"/>
                <a:cs typeface="Times New Roman"/>
              </a:rPr>
              <a:t>b-	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Lamina</a:t>
            </a:r>
            <a:r>
              <a:rPr sz="20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propria:</a:t>
            </a:r>
            <a:endParaRPr sz="2000">
              <a:latin typeface="Times New Roman"/>
              <a:cs typeface="Times New Roman"/>
            </a:endParaRPr>
          </a:p>
          <a:p>
            <a:pPr marL="837565" algn="ctr">
              <a:lnSpc>
                <a:spcPts val="2245"/>
              </a:lnSpc>
            </a:pP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Loose C.T. with seromucous</a:t>
            </a:r>
            <a:r>
              <a:rPr sz="2000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glands</a:t>
            </a:r>
            <a:endParaRPr sz="2000">
              <a:latin typeface="Times New Roman"/>
              <a:cs typeface="Times New Roman"/>
            </a:endParaRPr>
          </a:p>
          <a:p>
            <a:pPr marL="814705" algn="ctr">
              <a:lnSpc>
                <a:spcPts val="2385"/>
              </a:lnSpc>
            </a:pP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lymphoid elements &amp; adipose</a:t>
            </a:r>
            <a:r>
              <a:rPr sz="200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cells.</a:t>
            </a:r>
            <a:endParaRPr sz="2000">
              <a:latin typeface="Times New Roman"/>
              <a:cs typeface="Times New Roman"/>
            </a:endParaRPr>
          </a:p>
          <a:p>
            <a:pPr marL="847090" lvl="1" indent="-280670">
              <a:lnSpc>
                <a:spcPts val="2330"/>
              </a:lnSpc>
              <a:buAutoNum type="arabicPlain" startAt="2"/>
              <a:tabLst>
                <a:tab pos="847725" algn="l"/>
              </a:tabLst>
            </a:pPr>
            <a:r>
              <a:rPr sz="200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VOCAL FOLDS </a:t>
            </a:r>
            <a:r>
              <a:rPr sz="20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(CORDS):</a:t>
            </a: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have:</a:t>
            </a:r>
            <a:endParaRPr sz="2000">
              <a:latin typeface="Times New Roman"/>
              <a:cs typeface="Times New Roman"/>
            </a:endParaRPr>
          </a:p>
          <a:p>
            <a:pPr marL="760730" lvl="2" indent="323850">
              <a:lnSpc>
                <a:spcPts val="2390"/>
              </a:lnSpc>
              <a:buSzPct val="102500"/>
              <a:buAutoNum type="alphaLcPeriod"/>
              <a:tabLst>
                <a:tab pos="1414780" algn="l"/>
                <a:tab pos="1415415" algn="l"/>
              </a:tabLst>
            </a:pP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Epithelium: </a:t>
            </a:r>
            <a:r>
              <a:rPr sz="2000" spc="-5" dirty="0">
                <a:solidFill>
                  <a:srgbClr val="FFFF00"/>
                </a:solidFill>
                <a:latin typeface="Times New Roman"/>
                <a:cs typeface="Times New Roman"/>
              </a:rPr>
              <a:t>non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keratinized stratified</a:t>
            </a:r>
            <a:r>
              <a:rPr sz="2000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squamous.</a:t>
            </a:r>
            <a:endParaRPr sz="2000">
              <a:latin typeface="Times New Roman"/>
              <a:cs typeface="Times New Roman"/>
            </a:endParaRPr>
          </a:p>
          <a:p>
            <a:pPr marL="760730" marR="5080" lvl="2" indent="323850">
              <a:lnSpc>
                <a:spcPts val="1950"/>
              </a:lnSpc>
              <a:spcBef>
                <a:spcPts val="409"/>
              </a:spcBef>
              <a:buAutoNum type="alphaLcPeriod"/>
              <a:tabLst>
                <a:tab pos="1430020" algn="l"/>
                <a:tab pos="1430655" algn="l"/>
                <a:tab pos="6066790" algn="l"/>
              </a:tabLst>
            </a:pP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Lamina</a:t>
            </a:r>
            <a:r>
              <a:rPr sz="2000" spc="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propr</a:t>
            </a:r>
            <a:r>
              <a:rPr sz="2000" spc="0" dirty="0">
                <a:solidFill>
                  <a:srgbClr val="FFFF00"/>
                </a:solidFill>
                <a:latin typeface="Times New Roman"/>
                <a:cs typeface="Times New Roman"/>
              </a:rPr>
              <a:t>ia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r>
              <a:rPr sz="2000" spc="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. c</a:t>
            </a:r>
            <a:r>
              <a:rPr sz="2000" spc="15" dirty="0">
                <a:solidFill>
                  <a:srgbClr val="FFFF00"/>
                </a:solidFill>
                <a:latin typeface="Times New Roman"/>
                <a:cs typeface="Times New Roman"/>
              </a:rPr>
              <a:t>on</a:t>
            </a:r>
            <a:r>
              <a:rPr sz="2000" spc="0" dirty="0">
                <a:solidFill>
                  <a:srgbClr val="FFFF00"/>
                </a:solidFill>
                <a:latin typeface="Times New Roman"/>
                <a:cs typeface="Times New Roman"/>
              </a:rPr>
              <a:t>tai</a:t>
            </a:r>
            <a:r>
              <a:rPr sz="2000" spc="15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sz="2000" spc="0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2000" spc="15" dirty="0">
                <a:solidFill>
                  <a:srgbClr val="FFFF00"/>
                </a:solidFill>
                <a:latin typeface="Times New Roman"/>
                <a:cs typeface="Times New Roman"/>
              </a:rPr>
              <a:t>ng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FFFF00"/>
                </a:solidFill>
                <a:latin typeface="Times New Roman"/>
                <a:cs typeface="Times New Roman"/>
              </a:rPr>
              <a:t>bund</a:t>
            </a:r>
            <a:r>
              <a:rPr sz="2000" spc="0" dirty="0">
                <a:solidFill>
                  <a:srgbClr val="FFFF00"/>
                </a:solidFill>
                <a:latin typeface="Times New Roman"/>
                <a:cs typeface="Times New Roman"/>
              </a:rPr>
              <a:t>le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sz="2000" spc="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200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000" spc="0" dirty="0">
                <a:solidFill>
                  <a:srgbClr val="FFFF00"/>
                </a:solidFill>
                <a:latin typeface="Times New Roman"/>
                <a:cs typeface="Times New Roman"/>
              </a:rPr>
              <a:t>elasti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c  fibers 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and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skeletal 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muscle</a:t>
            </a:r>
            <a:r>
              <a:rPr sz="2000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602740" marR="2359660" indent="-194310">
              <a:lnSpc>
                <a:spcPts val="2360"/>
              </a:lnSpc>
              <a:spcBef>
                <a:spcPts val="100"/>
              </a:spcBef>
            </a:pPr>
            <a:r>
              <a:rPr sz="2000" b="1" spc="10" dirty="0">
                <a:solidFill>
                  <a:srgbClr val="B9ECE1"/>
                </a:solidFill>
                <a:latin typeface="Times New Roman"/>
                <a:cs typeface="Times New Roman"/>
              </a:rPr>
              <a:t>N.B. </a:t>
            </a:r>
            <a:r>
              <a:rPr sz="2000" b="1" spc="15" dirty="0">
                <a:solidFill>
                  <a:srgbClr val="B9ECE1"/>
                </a:solidFill>
                <a:latin typeface="Times New Roman"/>
                <a:cs typeface="Times New Roman"/>
              </a:rPr>
              <a:t>No </a:t>
            </a:r>
            <a:r>
              <a:rPr sz="2000" b="1" spc="10" dirty="0">
                <a:solidFill>
                  <a:srgbClr val="B9ECE1"/>
                </a:solidFill>
                <a:latin typeface="Times New Roman"/>
                <a:cs typeface="Times New Roman"/>
              </a:rPr>
              <a:t>lymphoid</a:t>
            </a:r>
            <a:r>
              <a:rPr sz="2000" b="1" spc="-55" dirty="0">
                <a:solidFill>
                  <a:srgbClr val="B9ECE1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B9ECE1"/>
                </a:solidFill>
                <a:latin typeface="Times New Roman"/>
                <a:cs typeface="Times New Roman"/>
              </a:rPr>
              <a:t>nodules,  </a:t>
            </a:r>
            <a:r>
              <a:rPr sz="2000" b="1" spc="15" dirty="0">
                <a:solidFill>
                  <a:srgbClr val="B9ECE1"/>
                </a:solidFill>
                <a:latin typeface="Times New Roman"/>
                <a:cs typeface="Times New Roman"/>
              </a:rPr>
              <a:t>No </a:t>
            </a:r>
            <a:r>
              <a:rPr sz="2000" b="1" spc="10" dirty="0">
                <a:solidFill>
                  <a:srgbClr val="B9ECE1"/>
                </a:solidFill>
                <a:latin typeface="Times New Roman"/>
                <a:cs typeface="Times New Roman"/>
              </a:rPr>
              <a:t>seromucous</a:t>
            </a:r>
            <a:r>
              <a:rPr sz="2000" b="1" spc="-25" dirty="0">
                <a:solidFill>
                  <a:srgbClr val="B9ECE1"/>
                </a:solidFill>
                <a:latin typeface="Times New Roman"/>
                <a:cs typeface="Times New Roman"/>
              </a:rPr>
              <a:t> </a:t>
            </a:r>
            <a:r>
              <a:rPr sz="2000" b="1" spc="10" dirty="0">
                <a:solidFill>
                  <a:srgbClr val="B9ECE1"/>
                </a:solidFill>
                <a:latin typeface="Times New Roman"/>
                <a:cs typeface="Times New Roman"/>
              </a:rPr>
              <a:t>glands.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11140" y="586369"/>
            <a:ext cx="2072639" cy="1835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016" y="637144"/>
            <a:ext cx="3457575" cy="351472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350" b="1" spc="5" dirty="0">
                <a:solidFill>
                  <a:srgbClr val="FFFF00"/>
                </a:solidFill>
                <a:latin typeface="Arial"/>
                <a:cs typeface="Arial"/>
              </a:rPr>
              <a:t>(B)</a:t>
            </a:r>
            <a:r>
              <a:rPr sz="235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350" b="1" spc="0" dirty="0">
                <a:solidFill>
                  <a:srgbClr val="FFFF00"/>
                </a:solidFill>
                <a:latin typeface="Times New Roman"/>
                <a:cs typeface="Times New Roman"/>
              </a:rPr>
              <a:t>Cartilages:</a:t>
            </a:r>
            <a:endParaRPr sz="2350">
              <a:latin typeface="Times New Roman"/>
              <a:cs typeface="Times New Roman"/>
            </a:endParaRPr>
          </a:p>
          <a:p>
            <a:pPr marL="465455">
              <a:lnSpc>
                <a:spcPct val="100000"/>
              </a:lnSpc>
              <a:spcBef>
                <a:spcPts val="204"/>
              </a:spcBef>
            </a:pPr>
            <a:r>
              <a:rPr sz="235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1- Hyaline</a:t>
            </a:r>
            <a:r>
              <a:rPr sz="2350" b="1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50" b="1" spc="0" dirty="0">
                <a:solidFill>
                  <a:srgbClr val="FFFF00"/>
                </a:solidFill>
                <a:latin typeface="Times New Roman"/>
                <a:cs typeface="Times New Roman"/>
              </a:rPr>
              <a:t>cartilages:</a:t>
            </a:r>
            <a:endParaRPr sz="2350">
              <a:latin typeface="Times New Roman"/>
              <a:cs typeface="Times New Roman"/>
            </a:endParaRPr>
          </a:p>
          <a:p>
            <a:pPr marL="767715">
              <a:lnSpc>
                <a:spcPct val="100000"/>
              </a:lnSpc>
              <a:spcBef>
                <a:spcPts val="240"/>
              </a:spcBef>
            </a:pPr>
            <a:r>
              <a:rPr sz="2350" b="1" spc="0" dirty="0">
                <a:solidFill>
                  <a:srgbClr val="FFFF00"/>
                </a:solidFill>
                <a:latin typeface="Times New Roman"/>
                <a:cs typeface="Times New Roman"/>
              </a:rPr>
              <a:t>e.g. 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Thyroid</a:t>
            </a:r>
            <a:r>
              <a:rPr sz="2350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cartilage.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Times New Roman"/>
              <a:cs typeface="Times New Roman"/>
            </a:endParaRPr>
          </a:p>
          <a:p>
            <a:pPr marL="465455">
              <a:lnSpc>
                <a:spcPct val="100000"/>
              </a:lnSpc>
            </a:pPr>
            <a:r>
              <a:rPr sz="235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2- Elastic</a:t>
            </a:r>
            <a:r>
              <a:rPr sz="235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50" b="1" spc="0" dirty="0">
                <a:solidFill>
                  <a:srgbClr val="FFFF00"/>
                </a:solidFill>
                <a:latin typeface="Times New Roman"/>
                <a:cs typeface="Times New Roman"/>
              </a:rPr>
              <a:t>cartilages:</a:t>
            </a:r>
            <a:endParaRPr sz="2350">
              <a:latin typeface="Times New Roman"/>
              <a:cs typeface="Times New Roman"/>
            </a:endParaRPr>
          </a:p>
          <a:p>
            <a:pPr marL="918844">
              <a:lnSpc>
                <a:spcPct val="100000"/>
              </a:lnSpc>
              <a:spcBef>
                <a:spcPts val="235"/>
              </a:spcBef>
            </a:pP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Epiglottis.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Times New Roman"/>
              <a:cs typeface="Times New Roman"/>
            </a:endParaRPr>
          </a:p>
          <a:p>
            <a:pPr marL="572135" indent="-559435">
              <a:lnSpc>
                <a:spcPct val="100000"/>
              </a:lnSpc>
              <a:buSzPct val="117500"/>
              <a:buAutoNum type="alphaUcParenBoth" startAt="3"/>
              <a:tabLst>
                <a:tab pos="572135" algn="l"/>
                <a:tab pos="572770" algn="l"/>
              </a:tabLst>
            </a:pP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Muscles: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all are</a:t>
            </a:r>
            <a:r>
              <a:rPr sz="2350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skeletal.</a:t>
            </a:r>
            <a:endParaRPr sz="2350">
              <a:latin typeface="Times New Roman"/>
              <a:cs typeface="Times New Roman"/>
            </a:endParaRPr>
          </a:p>
          <a:p>
            <a:pPr marL="507365" indent="-494665">
              <a:lnSpc>
                <a:spcPct val="100000"/>
              </a:lnSpc>
              <a:spcBef>
                <a:spcPts val="235"/>
              </a:spcBef>
              <a:buAutoNum type="alphaUcParenBoth" startAt="3"/>
              <a:tabLst>
                <a:tab pos="508000" algn="l"/>
              </a:tabLst>
            </a:pPr>
            <a:r>
              <a:rPr sz="235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Ligaments.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45279" y="1816999"/>
            <a:ext cx="2979420" cy="1748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5332" y="2490861"/>
            <a:ext cx="3999229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spc="-5" dirty="0"/>
              <a:t>THANK</a:t>
            </a:r>
            <a:r>
              <a:rPr sz="5100" spc="-105" dirty="0"/>
              <a:t> </a:t>
            </a:r>
            <a:r>
              <a:rPr sz="5100" spc="-5" dirty="0"/>
              <a:t>YOU</a:t>
            </a:r>
            <a:endParaRPr sz="5100"/>
          </a:p>
        </p:txBody>
      </p:sp>
      <p:sp>
        <p:nvSpPr>
          <p:cNvPr id="3" name="object 3"/>
          <p:cNvSpPr/>
          <p:nvPr/>
        </p:nvSpPr>
        <p:spPr>
          <a:xfrm>
            <a:off x="2396489" y="456829"/>
            <a:ext cx="3108960" cy="2056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786" y="721776"/>
            <a:ext cx="1692910" cy="44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dirty="0"/>
              <a:t>Objectives: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448786" y="1196864"/>
            <a:ext cx="6591934" cy="32785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03530" marR="5080" indent="-291465">
              <a:lnSpc>
                <a:spcPct val="100699"/>
              </a:lnSpc>
              <a:spcBef>
                <a:spcPts val="110"/>
              </a:spcBef>
            </a:pPr>
            <a:r>
              <a:rPr sz="2350" spc="10" dirty="0">
                <a:solidFill>
                  <a:srgbClr val="FFFF00"/>
                </a:solidFill>
                <a:latin typeface="Times New Roman"/>
                <a:cs typeface="Times New Roman"/>
              </a:rPr>
              <a:t>By 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the end of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this lecture 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the student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should 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be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able to  describe 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the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microscopic structures</a:t>
            </a:r>
            <a:r>
              <a:rPr sz="23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of:</a:t>
            </a:r>
            <a:endParaRPr sz="2350">
              <a:latin typeface="Times New Roman"/>
              <a:cs typeface="Times New Roman"/>
            </a:endParaRPr>
          </a:p>
          <a:p>
            <a:pPr marL="304165" indent="-246379">
              <a:lnSpc>
                <a:spcPct val="100000"/>
              </a:lnSpc>
              <a:spcBef>
                <a:spcPts val="525"/>
              </a:spcBef>
              <a:buFont typeface="Times New Roman"/>
              <a:buChar char="•"/>
              <a:tabLst>
                <a:tab pos="303530" algn="l"/>
                <a:tab pos="304165" algn="l"/>
              </a:tabLst>
            </a:pPr>
            <a:r>
              <a:rPr sz="2350" b="1" spc="0" dirty="0">
                <a:solidFill>
                  <a:srgbClr val="FFFF00"/>
                </a:solidFill>
                <a:latin typeface="Times New Roman"/>
                <a:cs typeface="Times New Roman"/>
              </a:rPr>
              <a:t>Vestibule 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of the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nasal</a:t>
            </a:r>
            <a:r>
              <a:rPr sz="23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cavity.</a:t>
            </a:r>
            <a:endParaRPr sz="2350">
              <a:latin typeface="Times New Roman"/>
              <a:cs typeface="Times New Roman"/>
            </a:endParaRPr>
          </a:p>
          <a:p>
            <a:pPr marL="304165" indent="-246379">
              <a:lnSpc>
                <a:spcPct val="100000"/>
              </a:lnSpc>
              <a:spcBef>
                <a:spcPts val="495"/>
              </a:spcBef>
              <a:buFont typeface="Times New Roman"/>
              <a:buChar char="•"/>
              <a:tabLst>
                <a:tab pos="303530" algn="l"/>
                <a:tab pos="304165" algn="l"/>
              </a:tabLst>
            </a:pPr>
            <a:r>
              <a:rPr sz="235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Respiratory mucosa 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of the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nasal</a:t>
            </a:r>
            <a:r>
              <a:rPr sz="235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cavity.</a:t>
            </a:r>
            <a:endParaRPr sz="2350">
              <a:latin typeface="Times New Roman"/>
              <a:cs typeface="Times New Roman"/>
            </a:endParaRPr>
          </a:p>
          <a:p>
            <a:pPr marL="304165" indent="-246379">
              <a:lnSpc>
                <a:spcPct val="100000"/>
              </a:lnSpc>
              <a:spcBef>
                <a:spcPts val="495"/>
              </a:spcBef>
              <a:buFont typeface="Times New Roman"/>
              <a:buChar char="•"/>
              <a:tabLst>
                <a:tab pos="303530" algn="l"/>
                <a:tab pos="304165" algn="l"/>
              </a:tabLst>
            </a:pPr>
            <a:r>
              <a:rPr sz="235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Nasal</a:t>
            </a:r>
            <a:r>
              <a:rPr sz="235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5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septum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sz="2350">
              <a:latin typeface="Times New Roman"/>
              <a:cs typeface="Times New Roman"/>
            </a:endParaRPr>
          </a:p>
          <a:p>
            <a:pPr marL="304165" indent="-246379">
              <a:lnSpc>
                <a:spcPct val="100000"/>
              </a:lnSpc>
              <a:spcBef>
                <a:spcPts val="495"/>
              </a:spcBef>
              <a:buFont typeface="Times New Roman"/>
              <a:buChar char="•"/>
              <a:tabLst>
                <a:tab pos="303530" algn="l"/>
                <a:tab pos="304165" algn="l"/>
              </a:tabLst>
            </a:pPr>
            <a:r>
              <a:rPr sz="2350" b="1" spc="0" dirty="0">
                <a:solidFill>
                  <a:srgbClr val="FFFF00"/>
                </a:solidFill>
                <a:latin typeface="Times New Roman"/>
                <a:cs typeface="Times New Roman"/>
              </a:rPr>
              <a:t>Olfactory </a:t>
            </a:r>
            <a:r>
              <a:rPr sz="235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mucosa 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of the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nasal</a:t>
            </a:r>
            <a:r>
              <a:rPr sz="23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cavity.</a:t>
            </a:r>
            <a:endParaRPr sz="2350">
              <a:latin typeface="Times New Roman"/>
              <a:cs typeface="Times New Roman"/>
            </a:endParaRPr>
          </a:p>
          <a:p>
            <a:pPr marL="304165" indent="-246379">
              <a:lnSpc>
                <a:spcPct val="100000"/>
              </a:lnSpc>
              <a:spcBef>
                <a:spcPts val="495"/>
              </a:spcBef>
              <a:buFont typeface="Times New Roman"/>
              <a:buChar char="•"/>
              <a:tabLst>
                <a:tab pos="303530" algn="l"/>
                <a:tab pos="304165" algn="l"/>
              </a:tabLst>
            </a:pPr>
            <a:r>
              <a:rPr sz="235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Mucosa of the paranasal</a:t>
            </a:r>
            <a:r>
              <a:rPr sz="235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sinuses.</a:t>
            </a:r>
            <a:endParaRPr sz="2350">
              <a:latin typeface="Times New Roman"/>
              <a:cs typeface="Times New Roman"/>
            </a:endParaRPr>
          </a:p>
          <a:p>
            <a:pPr marL="304165" indent="-246379">
              <a:lnSpc>
                <a:spcPct val="100000"/>
              </a:lnSpc>
              <a:spcBef>
                <a:spcPts val="495"/>
              </a:spcBef>
              <a:buFont typeface="Times New Roman"/>
              <a:buChar char="•"/>
              <a:tabLst>
                <a:tab pos="303530" algn="l"/>
                <a:tab pos="304165" algn="l"/>
              </a:tabLst>
            </a:pPr>
            <a:r>
              <a:rPr sz="235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Larynx.</a:t>
            </a:r>
            <a:endParaRPr sz="2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0428" y="5852"/>
            <a:ext cx="505079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RESPIRATORY</a:t>
            </a:r>
            <a:r>
              <a:rPr spc="-65" dirty="0"/>
              <a:t> </a:t>
            </a:r>
            <a:r>
              <a:rPr spc="-5"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131499" y="527466"/>
            <a:ext cx="5760085" cy="51657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94715" indent="-882015">
              <a:lnSpc>
                <a:spcPct val="100000"/>
              </a:lnSpc>
              <a:spcBef>
                <a:spcPts val="120"/>
              </a:spcBef>
              <a:buFont typeface="Times New Roman"/>
              <a:buAutoNum type="alphaUcParenR"/>
              <a:tabLst>
                <a:tab pos="894715" algn="l"/>
                <a:tab pos="895350" algn="l"/>
              </a:tabLst>
            </a:pPr>
            <a:r>
              <a:rPr sz="2700" b="1" i="1" spc="0" dirty="0">
                <a:solidFill>
                  <a:srgbClr val="FFFF00"/>
                </a:solidFill>
                <a:latin typeface="Times New Roman"/>
                <a:cs typeface="Times New Roman"/>
              </a:rPr>
              <a:t>Conducting portion</a:t>
            </a:r>
            <a:r>
              <a:rPr sz="2700" b="1" i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b="1" i="1" spc="0" dirty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endParaRPr sz="2700">
              <a:latin typeface="Times New Roman"/>
              <a:cs typeface="Times New Roman"/>
            </a:endParaRPr>
          </a:p>
          <a:p>
            <a:pPr marL="657225" lvl="1" indent="-21590">
              <a:lnSpc>
                <a:spcPts val="2440"/>
              </a:lnSpc>
              <a:spcBef>
                <a:spcPts val="5"/>
              </a:spcBef>
              <a:buSzPct val="102500"/>
              <a:buAutoNum type="arabicPlain"/>
              <a:tabLst>
                <a:tab pos="916940" algn="l"/>
              </a:tabLst>
            </a:pP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Nasal</a:t>
            </a:r>
            <a:r>
              <a:rPr sz="20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cavity.</a:t>
            </a:r>
            <a:endParaRPr sz="2000">
              <a:latin typeface="Times New Roman"/>
              <a:cs typeface="Times New Roman"/>
            </a:endParaRPr>
          </a:p>
          <a:p>
            <a:pPr marL="937894" lvl="1" indent="-280670">
              <a:lnSpc>
                <a:spcPts val="2425"/>
              </a:lnSpc>
              <a:buSzPct val="102500"/>
              <a:buAutoNum type="arabicPlain"/>
              <a:tabLst>
                <a:tab pos="938530" algn="l"/>
              </a:tabLst>
            </a:pP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Nasopharynx.</a:t>
            </a:r>
            <a:endParaRPr sz="2000">
              <a:latin typeface="Times New Roman"/>
              <a:cs typeface="Times New Roman"/>
            </a:endParaRPr>
          </a:p>
          <a:p>
            <a:pPr marL="937894" lvl="1" indent="-280670">
              <a:lnSpc>
                <a:spcPts val="2440"/>
              </a:lnSpc>
              <a:buSzPct val="102500"/>
              <a:buAutoNum type="arabicPlain"/>
              <a:tabLst>
                <a:tab pos="938530" algn="l"/>
              </a:tabLst>
            </a:pP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Larynx.</a:t>
            </a:r>
            <a:endParaRPr sz="2000">
              <a:latin typeface="Times New Roman"/>
              <a:cs typeface="Times New Roman"/>
            </a:endParaRPr>
          </a:p>
          <a:p>
            <a:pPr marL="937894" lvl="1" indent="-280670">
              <a:lnSpc>
                <a:spcPct val="100000"/>
              </a:lnSpc>
              <a:spcBef>
                <a:spcPts val="10"/>
              </a:spcBef>
              <a:buAutoNum type="arabicPlain"/>
              <a:tabLst>
                <a:tab pos="938530" algn="l"/>
              </a:tabLst>
            </a:pP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Trachea.</a:t>
            </a:r>
            <a:endParaRPr sz="2000">
              <a:latin typeface="Times New Roman"/>
              <a:cs typeface="Times New Roman"/>
            </a:endParaRPr>
          </a:p>
          <a:p>
            <a:pPr marL="657225" marR="327025" lvl="1">
              <a:lnSpc>
                <a:spcPts val="2420"/>
              </a:lnSpc>
              <a:spcBef>
                <a:spcPts val="85"/>
              </a:spcBef>
              <a:buAutoNum type="arabicPlain"/>
              <a:tabLst>
                <a:tab pos="938530" algn="l"/>
              </a:tabLst>
            </a:pP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Primary 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bronchi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(extrapulmonary bronchi).  </a:t>
            </a:r>
            <a:r>
              <a:rPr sz="2000" spc="-5" dirty="0">
                <a:solidFill>
                  <a:srgbClr val="FFFF00"/>
                </a:solidFill>
                <a:latin typeface="Times New Roman"/>
                <a:cs typeface="Times New Roman"/>
              </a:rPr>
              <a:t>6-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Intrapulmonary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bronchi:</a:t>
            </a:r>
            <a:endParaRPr sz="2000">
              <a:latin typeface="Times New Roman"/>
              <a:cs typeface="Times New Roman"/>
            </a:endParaRPr>
          </a:p>
          <a:p>
            <a:pPr marL="1391285" lvl="2" indent="-151130">
              <a:lnSpc>
                <a:spcPts val="2340"/>
              </a:lnSpc>
              <a:buChar char="-"/>
              <a:tabLst>
                <a:tab pos="1391920" algn="l"/>
              </a:tabLst>
            </a:pP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2ry bronchi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(lobar</a:t>
            </a:r>
            <a:r>
              <a:rPr sz="200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bronchi).</a:t>
            </a:r>
            <a:endParaRPr sz="2000">
              <a:latin typeface="Times New Roman"/>
              <a:cs typeface="Times New Roman"/>
            </a:endParaRPr>
          </a:p>
          <a:p>
            <a:pPr marL="1391285" lvl="2" indent="-151130">
              <a:lnSpc>
                <a:spcPts val="2385"/>
              </a:lnSpc>
              <a:spcBef>
                <a:spcPts val="25"/>
              </a:spcBef>
              <a:buChar char="-"/>
              <a:tabLst>
                <a:tab pos="1391920" algn="l"/>
                <a:tab pos="2721610" algn="l"/>
              </a:tabLst>
            </a:pP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3ry bronchi	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(segmental</a:t>
            </a:r>
            <a:r>
              <a:rPr sz="20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bronchi).</a:t>
            </a:r>
            <a:endParaRPr sz="2000">
              <a:latin typeface="Times New Roman"/>
              <a:cs typeface="Times New Roman"/>
            </a:endParaRPr>
          </a:p>
          <a:p>
            <a:pPr marL="592455" marR="5080">
              <a:lnSpc>
                <a:spcPts val="2420"/>
              </a:lnSpc>
              <a:spcBef>
                <a:spcPts val="100"/>
              </a:spcBef>
            </a:pPr>
            <a:r>
              <a:rPr sz="2000" spc="-5" dirty="0">
                <a:solidFill>
                  <a:srgbClr val="FFFF00"/>
                </a:solidFill>
                <a:latin typeface="Times New Roman"/>
                <a:cs typeface="Times New Roman"/>
              </a:rPr>
              <a:t>7-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Primary bronchioles (preterminal bronchioles).  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8-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Terminal</a:t>
            </a:r>
            <a:r>
              <a:rPr sz="20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bronchioles.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3130"/>
              </a:lnSpc>
              <a:tabLst>
                <a:tab pos="894715" algn="l"/>
              </a:tabLst>
            </a:pP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A)	</a:t>
            </a:r>
            <a:r>
              <a:rPr sz="2700" b="1" i="1" spc="0" dirty="0">
                <a:solidFill>
                  <a:srgbClr val="FFFF00"/>
                </a:solidFill>
                <a:latin typeface="Times New Roman"/>
                <a:cs typeface="Times New Roman"/>
              </a:rPr>
              <a:t>Respiratory</a:t>
            </a:r>
            <a:r>
              <a:rPr sz="27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b="1" i="1" spc="0" dirty="0">
                <a:solidFill>
                  <a:srgbClr val="FFFF00"/>
                </a:solidFill>
                <a:latin typeface="Times New Roman"/>
                <a:cs typeface="Times New Roman"/>
              </a:rPr>
              <a:t>portion:</a:t>
            </a:r>
            <a:endParaRPr sz="2700">
              <a:latin typeface="Times New Roman"/>
              <a:cs typeface="Times New Roman"/>
            </a:endParaRPr>
          </a:p>
          <a:p>
            <a:pPr marL="657225" marR="2225675" indent="-22225">
              <a:lnSpc>
                <a:spcPct val="100899"/>
              </a:lnSpc>
              <a:spcBef>
                <a:spcPts val="35"/>
              </a:spcBef>
              <a:tabLst>
                <a:tab pos="981075" algn="l"/>
                <a:tab pos="1002665" algn="l"/>
              </a:tabLst>
            </a:pP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1-	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Respiratory bronchioles.  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2-		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Alveolar ducts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002665" indent="-345440">
              <a:lnSpc>
                <a:spcPts val="2415"/>
              </a:lnSpc>
              <a:buAutoNum type="arabicPlain" startAt="3"/>
              <a:tabLst>
                <a:tab pos="1002665" algn="l"/>
                <a:tab pos="1003300" algn="l"/>
              </a:tabLst>
            </a:pP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Alveolar</a:t>
            </a:r>
            <a:r>
              <a:rPr sz="20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sacs.</a:t>
            </a:r>
            <a:endParaRPr sz="2000">
              <a:latin typeface="Times New Roman"/>
              <a:cs typeface="Times New Roman"/>
            </a:endParaRPr>
          </a:p>
          <a:p>
            <a:pPr marL="1002665" indent="-345440">
              <a:lnSpc>
                <a:spcPts val="2440"/>
              </a:lnSpc>
              <a:buAutoNum type="arabicPlain" startAt="3"/>
              <a:tabLst>
                <a:tab pos="1002665" algn="l"/>
                <a:tab pos="1003300" algn="l"/>
              </a:tabLst>
            </a:pP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Pulmonary</a:t>
            </a:r>
            <a:r>
              <a:rPr sz="20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alveoli.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99759" y="845449"/>
            <a:ext cx="1943099" cy="3960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8682" y="150234"/>
            <a:ext cx="45339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NASAL CAVITY</a:t>
            </a:r>
            <a:r>
              <a:rPr spc="-90" dirty="0"/>
              <a:t> </a:t>
            </a:r>
            <a:r>
              <a:rPr spc="-5" dirty="0"/>
              <a:t>(N.C.)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26130" y="980856"/>
            <a:ext cx="6666230" cy="3209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30225" indent="-51752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616585" algn="l"/>
                <a:tab pos="617220" algn="l"/>
              </a:tabLst>
            </a:pP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Anterior </a:t>
            </a: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portion of N.C.:</a:t>
            </a:r>
            <a:endParaRPr sz="2700">
              <a:latin typeface="Times New Roman"/>
              <a:cs typeface="Times New Roman"/>
            </a:endParaRPr>
          </a:p>
          <a:p>
            <a:pPr marL="616585">
              <a:lnSpc>
                <a:spcPct val="100000"/>
              </a:lnSpc>
              <a:spcBef>
                <a:spcPts val="10"/>
              </a:spcBef>
            </a:pPr>
            <a:r>
              <a:rPr sz="2700" b="1" dirty="0">
                <a:solidFill>
                  <a:srgbClr val="FFFF00"/>
                </a:solidFill>
                <a:latin typeface="Times New Roman"/>
                <a:cs typeface="Times New Roman"/>
              </a:rPr>
              <a:t>Vestibule.</a:t>
            </a:r>
            <a:endParaRPr sz="2700">
              <a:latin typeface="Times New Roman"/>
              <a:cs typeface="Times New Roman"/>
            </a:endParaRPr>
          </a:p>
          <a:p>
            <a:pPr marL="530225" marR="2502535" indent="-517525">
              <a:lnSpc>
                <a:spcPts val="3829"/>
              </a:lnSpc>
              <a:spcBef>
                <a:spcPts val="190"/>
              </a:spcBef>
              <a:buAutoNum type="arabicPeriod" startAt="2"/>
              <a:tabLst>
                <a:tab pos="616585" algn="l"/>
                <a:tab pos="617220" algn="l"/>
                <a:tab pos="971550" algn="l"/>
              </a:tabLst>
            </a:pP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Posterior </a:t>
            </a: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portion of N.C.:  a-	</a:t>
            </a:r>
            <a:r>
              <a:rPr sz="2700" b="1" spc="0" dirty="0">
                <a:solidFill>
                  <a:srgbClr val="FFFF00"/>
                </a:solidFill>
                <a:latin typeface="Times New Roman"/>
                <a:cs typeface="Times New Roman"/>
              </a:rPr>
              <a:t>Respiratory</a:t>
            </a:r>
            <a:r>
              <a:rPr sz="27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b="1" spc="0" dirty="0">
                <a:solidFill>
                  <a:srgbClr val="FFFF00"/>
                </a:solidFill>
                <a:latin typeface="Times New Roman"/>
                <a:cs typeface="Times New Roman"/>
              </a:rPr>
              <a:t>region.</a:t>
            </a:r>
            <a:endParaRPr sz="2700">
              <a:latin typeface="Times New Roman"/>
              <a:cs typeface="Times New Roman"/>
            </a:endParaRPr>
          </a:p>
          <a:p>
            <a:pPr marL="530225">
              <a:lnSpc>
                <a:spcPct val="100000"/>
              </a:lnSpc>
              <a:spcBef>
                <a:spcPts val="359"/>
              </a:spcBef>
              <a:tabLst>
                <a:tab pos="990600" algn="l"/>
              </a:tabLst>
            </a:pP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b-	</a:t>
            </a:r>
            <a:r>
              <a:rPr sz="2700" b="1" dirty="0">
                <a:solidFill>
                  <a:srgbClr val="FFFF00"/>
                </a:solidFill>
                <a:latin typeface="Times New Roman"/>
                <a:cs typeface="Times New Roman"/>
              </a:rPr>
              <a:t>Olfactory </a:t>
            </a:r>
            <a:r>
              <a:rPr sz="2700" b="1" spc="0" dirty="0">
                <a:solidFill>
                  <a:srgbClr val="FFFF00"/>
                </a:solidFill>
                <a:latin typeface="Times New Roman"/>
                <a:cs typeface="Times New Roman"/>
              </a:rPr>
              <a:t>region.</a:t>
            </a:r>
            <a:endParaRPr sz="2700">
              <a:latin typeface="Times New Roman"/>
              <a:cs typeface="Times New Roman"/>
            </a:endParaRPr>
          </a:p>
          <a:p>
            <a:pPr marL="616585" marR="5080" indent="-431800">
              <a:lnSpc>
                <a:spcPct val="101299"/>
              </a:lnSpc>
              <a:spcBef>
                <a:spcPts val="540"/>
              </a:spcBef>
            </a:pP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N.B. The nasal septum divides the nasal 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cavity  </a:t>
            </a: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into two halves 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(right </a:t>
            </a: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and</a:t>
            </a:r>
            <a:r>
              <a:rPr sz="270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left).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04359" y="845449"/>
            <a:ext cx="3108960" cy="254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0211" y="150234"/>
            <a:ext cx="414909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.VESTIBULE OF</a:t>
            </a:r>
            <a:r>
              <a:rPr spc="-90" dirty="0"/>
              <a:t> </a:t>
            </a:r>
            <a:r>
              <a:rPr spc="-5" dirty="0"/>
              <a:t>N.C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66" y="759559"/>
            <a:ext cx="6990080" cy="439801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700" b="1" dirty="0">
                <a:solidFill>
                  <a:srgbClr val="FFFF00"/>
                </a:solidFill>
                <a:latin typeface="Times New Roman"/>
                <a:cs typeface="Times New Roman"/>
              </a:rPr>
              <a:t>Lining: 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is </a:t>
            </a: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lined with thin</a:t>
            </a:r>
            <a:r>
              <a:rPr sz="2700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skin.</a:t>
            </a:r>
            <a:endParaRPr sz="2700">
              <a:latin typeface="Times New Roman"/>
              <a:cs typeface="Times New Roman"/>
            </a:endParaRPr>
          </a:p>
          <a:p>
            <a:pPr marL="1423035" indent="-374015">
              <a:lnSpc>
                <a:spcPct val="100000"/>
              </a:lnSpc>
              <a:spcBef>
                <a:spcPts val="229"/>
              </a:spcBef>
              <a:buAutoNum type="arabicPlain"/>
              <a:tabLst>
                <a:tab pos="1423670" algn="l"/>
              </a:tabLst>
            </a:pP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Epidermis: </a:t>
            </a:r>
            <a:r>
              <a:rPr sz="1700" spc="-5" dirty="0">
                <a:solidFill>
                  <a:srgbClr val="FFFF00"/>
                </a:solidFill>
                <a:latin typeface="Times New Roman"/>
                <a:cs typeface="Times New Roman"/>
              </a:rPr>
              <a:t>(Keratinized stratified Squamous</a:t>
            </a:r>
            <a:r>
              <a:rPr sz="1700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00"/>
                </a:solidFill>
                <a:latin typeface="Times New Roman"/>
                <a:cs typeface="Times New Roman"/>
              </a:rPr>
              <a:t>epithelium).</a:t>
            </a:r>
            <a:endParaRPr sz="1700">
              <a:latin typeface="Times New Roman"/>
              <a:cs typeface="Times New Roman"/>
            </a:endParaRPr>
          </a:p>
          <a:p>
            <a:pPr marL="1423035" indent="-374015">
              <a:lnSpc>
                <a:spcPct val="100000"/>
              </a:lnSpc>
              <a:spcBef>
                <a:spcPts val="260"/>
              </a:spcBef>
              <a:buAutoNum type="arabicPlain"/>
              <a:tabLst>
                <a:tab pos="1423670" algn="l"/>
              </a:tabLst>
            </a:pP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Dermis.</a:t>
            </a:r>
            <a:endParaRPr sz="2700">
              <a:latin typeface="Times New Roman"/>
              <a:cs typeface="Times New Roman"/>
            </a:endParaRPr>
          </a:p>
          <a:p>
            <a:pPr marL="98425">
              <a:lnSpc>
                <a:spcPts val="3100"/>
              </a:lnSpc>
              <a:spcBef>
                <a:spcPts val="265"/>
              </a:spcBef>
            </a:pPr>
            <a:r>
              <a:rPr sz="2700" b="1" dirty="0">
                <a:solidFill>
                  <a:srgbClr val="FFFF00"/>
                </a:solidFill>
                <a:latin typeface="Times New Roman"/>
                <a:cs typeface="Times New Roman"/>
              </a:rPr>
              <a:t>Contents:</a:t>
            </a:r>
            <a:endParaRPr sz="2700">
              <a:latin typeface="Times New Roman"/>
              <a:cs typeface="Times New Roman"/>
            </a:endParaRPr>
          </a:p>
          <a:p>
            <a:pPr marL="678180" indent="-374015">
              <a:lnSpc>
                <a:spcPts val="3100"/>
              </a:lnSpc>
              <a:buAutoNum type="arabicPlain"/>
              <a:tabLst>
                <a:tab pos="678815" algn="l"/>
              </a:tabLst>
            </a:pP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Vibrissae: stiff</a:t>
            </a:r>
            <a:r>
              <a:rPr sz="27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hairs.</a:t>
            </a:r>
            <a:endParaRPr sz="2700">
              <a:latin typeface="Times New Roman"/>
              <a:cs typeface="Times New Roman"/>
            </a:endParaRPr>
          </a:p>
          <a:p>
            <a:pPr marL="645795" indent="-374015">
              <a:lnSpc>
                <a:spcPct val="100000"/>
              </a:lnSpc>
              <a:spcBef>
                <a:spcPts val="235"/>
              </a:spcBef>
              <a:buAutoNum type="arabicPlain"/>
              <a:tabLst>
                <a:tab pos="646430" algn="l"/>
              </a:tabLst>
            </a:pP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Sebaceous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glands.</a:t>
            </a:r>
            <a:endParaRPr sz="2700">
              <a:latin typeface="Times New Roman"/>
              <a:cs typeface="Times New Roman"/>
            </a:endParaRPr>
          </a:p>
          <a:p>
            <a:pPr marL="645795" indent="-374015">
              <a:lnSpc>
                <a:spcPct val="100000"/>
              </a:lnSpc>
              <a:spcBef>
                <a:spcPts val="265"/>
              </a:spcBef>
              <a:buAutoNum type="arabicPlain"/>
              <a:tabLst>
                <a:tab pos="646430" algn="l"/>
              </a:tabLst>
            </a:pP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Sweat</a:t>
            </a:r>
            <a:r>
              <a:rPr sz="27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glands.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700" b="1" spc="0" dirty="0">
                <a:solidFill>
                  <a:srgbClr val="FFFF00"/>
                </a:solidFill>
                <a:latin typeface="Times New Roman"/>
                <a:cs typeface="Times New Roman"/>
              </a:rPr>
              <a:t>Wall:</a:t>
            </a:r>
            <a:endParaRPr sz="2700">
              <a:latin typeface="Times New Roman"/>
              <a:cs typeface="Times New Roman"/>
            </a:endParaRPr>
          </a:p>
          <a:p>
            <a:pPr marL="645795" indent="-374015">
              <a:lnSpc>
                <a:spcPct val="100000"/>
              </a:lnSpc>
              <a:spcBef>
                <a:spcPts val="265"/>
              </a:spcBef>
              <a:buAutoNum type="arabicPlain"/>
              <a:tabLst>
                <a:tab pos="646430" algn="l"/>
              </a:tabLst>
            </a:pP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Hyaline</a:t>
            </a:r>
            <a:r>
              <a:rPr sz="27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cartilage.</a:t>
            </a:r>
            <a:endParaRPr sz="2700">
              <a:latin typeface="Times New Roman"/>
              <a:cs typeface="Times New Roman"/>
            </a:endParaRPr>
          </a:p>
          <a:p>
            <a:pPr marL="645795" indent="-374015">
              <a:lnSpc>
                <a:spcPct val="100000"/>
              </a:lnSpc>
              <a:spcBef>
                <a:spcPts val="265"/>
              </a:spcBef>
              <a:buAutoNum type="arabicPlain"/>
              <a:tabLst>
                <a:tab pos="646430" algn="l"/>
              </a:tabLst>
            </a:pP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Cancellous 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(spongy)</a:t>
            </a:r>
            <a:r>
              <a:rPr sz="27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bone.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945" y="50165"/>
            <a:ext cx="6327775" cy="7524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68575" marR="5080" indent="-2556510">
              <a:lnSpc>
                <a:spcPct val="101699"/>
              </a:lnSpc>
              <a:spcBef>
                <a:spcPts val="80"/>
              </a:spcBef>
              <a:tabLst>
                <a:tab pos="2361565" algn="l"/>
              </a:tabLst>
            </a:pPr>
            <a:r>
              <a:rPr sz="2350" spc="10" dirty="0"/>
              <a:t>RESPIRATORY	REGION </a:t>
            </a:r>
            <a:r>
              <a:rPr sz="2350" spc="5" dirty="0"/>
              <a:t>(AREA) </a:t>
            </a:r>
            <a:r>
              <a:rPr sz="2350" spc="10" dirty="0"/>
              <a:t>OF</a:t>
            </a:r>
            <a:r>
              <a:rPr sz="2350" spc="-75" dirty="0"/>
              <a:t> </a:t>
            </a:r>
            <a:r>
              <a:rPr sz="2350" spc="10" dirty="0"/>
              <a:t>NASAL  CAVITY</a:t>
            </a:r>
            <a:endParaRPr sz="2350"/>
          </a:p>
        </p:txBody>
      </p:sp>
      <p:sp>
        <p:nvSpPr>
          <p:cNvPr id="3" name="object 3"/>
          <p:cNvSpPr txBox="1"/>
          <p:nvPr/>
        </p:nvSpPr>
        <p:spPr>
          <a:xfrm>
            <a:off x="60166" y="1327592"/>
            <a:ext cx="5942965" cy="3462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MUCOSA (MUCOUS</a:t>
            </a:r>
            <a:r>
              <a:rPr sz="200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MEMBRANE):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336550" marR="1976755" indent="-323850">
              <a:lnSpc>
                <a:spcPts val="2360"/>
              </a:lnSpc>
              <a:spcBef>
                <a:spcPts val="5"/>
              </a:spcBef>
              <a:tabLst>
                <a:tab pos="501650" algn="l"/>
              </a:tabLst>
            </a:pPr>
            <a:r>
              <a:rPr sz="20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(A)	Respiratory </a:t>
            </a:r>
            <a:r>
              <a:rPr sz="20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Epithelium: 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Pseudo-stratified ciliated columnar  epithelium with</a:t>
            </a:r>
            <a:r>
              <a:rPr sz="2000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goblet</a:t>
            </a:r>
            <a:endParaRPr sz="2000">
              <a:latin typeface="Times New Roman"/>
              <a:cs typeface="Times New Roman"/>
            </a:endParaRPr>
          </a:p>
          <a:p>
            <a:pPr marL="271780">
              <a:lnSpc>
                <a:spcPts val="2270"/>
              </a:lnSpc>
            </a:pP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cells.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75"/>
              </a:lnSpc>
            </a:pPr>
            <a:r>
              <a:rPr sz="200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Main </a:t>
            </a:r>
            <a:r>
              <a:rPr sz="20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Types of </a:t>
            </a:r>
            <a:r>
              <a:rPr sz="20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cells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( </a:t>
            </a:r>
            <a:r>
              <a:rPr sz="2000" spc="0" dirty="0">
                <a:solidFill>
                  <a:srgbClr val="FFFF00"/>
                </a:solidFill>
                <a:latin typeface="Times New Roman"/>
                <a:cs typeface="Times New Roman"/>
              </a:rPr>
              <a:t>all 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touch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the 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basement</a:t>
            </a:r>
            <a:r>
              <a:rPr sz="2000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membrane)</a:t>
            </a:r>
            <a:endParaRPr sz="2000">
              <a:latin typeface="Times New Roman"/>
              <a:cs typeface="Times New Roman"/>
            </a:endParaRPr>
          </a:p>
          <a:p>
            <a:pPr marL="530860" marR="2511425">
              <a:lnSpc>
                <a:spcPct val="106200"/>
              </a:lnSpc>
              <a:spcBef>
                <a:spcPts val="10"/>
              </a:spcBef>
            </a:pP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1- </a:t>
            </a: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Ciliated columnar 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cells</a:t>
            </a:r>
            <a:r>
              <a:rPr sz="2000" spc="-5" dirty="0">
                <a:solidFill>
                  <a:srgbClr val="FFFF00"/>
                </a:solidFill>
                <a:latin typeface="Times New Roman"/>
                <a:cs typeface="Times New Roman"/>
              </a:rPr>
              <a:t>.  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2- </a:t>
            </a: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Goblet</a:t>
            </a:r>
            <a:r>
              <a:rPr sz="20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cells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810895" indent="-280035">
              <a:lnSpc>
                <a:spcPct val="100000"/>
              </a:lnSpc>
              <a:spcBef>
                <a:spcPts val="150"/>
              </a:spcBef>
              <a:buSzPct val="102500"/>
              <a:buAutoNum type="arabicPlain" startAt="3"/>
              <a:tabLst>
                <a:tab pos="811530" algn="l"/>
              </a:tabLst>
            </a:pP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Basal cells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: are stem</a:t>
            </a:r>
            <a:r>
              <a:rPr sz="2000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cells.</a:t>
            </a:r>
            <a:endParaRPr sz="2000">
              <a:latin typeface="Times New Roman"/>
              <a:cs typeface="Times New Roman"/>
            </a:endParaRPr>
          </a:p>
          <a:p>
            <a:pPr marL="810895" indent="-280035">
              <a:lnSpc>
                <a:spcPct val="100000"/>
              </a:lnSpc>
              <a:spcBef>
                <a:spcPts val="200"/>
              </a:spcBef>
              <a:buAutoNum type="arabicPlain" startAt="3"/>
              <a:tabLst>
                <a:tab pos="811530" algn="l"/>
              </a:tabLst>
            </a:pPr>
            <a:r>
              <a:rPr sz="200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DNES </a:t>
            </a:r>
            <a:r>
              <a:rPr sz="20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cells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: e.g.</a:t>
            </a:r>
            <a:r>
              <a:rPr sz="200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serotonin.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98670" y="974989"/>
            <a:ext cx="2930842" cy="2109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4600" y="3537452"/>
            <a:ext cx="2959178" cy="2051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706" y="203616"/>
            <a:ext cx="6233160" cy="12382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99060" marR="5080" indent="-86360">
              <a:lnSpc>
                <a:spcPts val="3160"/>
              </a:lnSpc>
              <a:spcBef>
                <a:spcPts val="290"/>
              </a:spcBef>
            </a:pPr>
            <a:r>
              <a:rPr sz="2700" b="0" spc="0" dirty="0">
                <a:latin typeface="Times New Roman"/>
                <a:cs typeface="Times New Roman"/>
              </a:rPr>
              <a:t>(B) </a:t>
            </a:r>
            <a:r>
              <a:rPr sz="2700" spc="0" dirty="0"/>
              <a:t>Lamina propria ( </a:t>
            </a:r>
            <a:r>
              <a:rPr sz="2700" dirty="0"/>
              <a:t>Sub-epithelial </a:t>
            </a:r>
            <a:r>
              <a:rPr sz="2700" spc="0" dirty="0"/>
              <a:t>C.T.</a:t>
            </a:r>
            <a:r>
              <a:rPr sz="2700" b="0" spc="0" dirty="0">
                <a:latin typeface="Times New Roman"/>
                <a:cs typeface="Times New Roman"/>
              </a:rPr>
              <a:t>):  contains:</a:t>
            </a:r>
            <a:endParaRPr sz="2700">
              <a:latin typeface="Times New Roman"/>
              <a:cs typeface="Times New Roman"/>
            </a:endParaRPr>
          </a:p>
          <a:p>
            <a:pPr marL="271780">
              <a:lnSpc>
                <a:spcPts val="3030"/>
              </a:lnSpc>
              <a:tabLst>
                <a:tab pos="732155" algn="l"/>
              </a:tabLst>
            </a:pPr>
            <a:r>
              <a:rPr sz="2700" b="0" spc="0" dirty="0">
                <a:latin typeface="Times New Roman"/>
                <a:cs typeface="Times New Roman"/>
              </a:rPr>
              <a:t>1-	Large </a:t>
            </a:r>
            <a:r>
              <a:rPr sz="2700" b="0" dirty="0">
                <a:latin typeface="Times New Roman"/>
                <a:cs typeface="Times New Roman"/>
              </a:rPr>
              <a:t>arterial </a:t>
            </a:r>
            <a:r>
              <a:rPr sz="2700" b="0" spc="0" dirty="0">
                <a:latin typeface="Times New Roman"/>
                <a:cs typeface="Times New Roman"/>
              </a:rPr>
              <a:t>plexuses</a:t>
            </a:r>
            <a:r>
              <a:rPr sz="2700" b="0" spc="-15" dirty="0">
                <a:latin typeface="Times New Roman"/>
                <a:cs typeface="Times New Roman"/>
              </a:rPr>
              <a:t> </a:t>
            </a:r>
            <a:r>
              <a:rPr sz="2700" b="0" spc="10" dirty="0">
                <a:latin typeface="Times New Roman"/>
                <a:cs typeface="Times New Roman"/>
              </a:rPr>
              <a:t>&amp;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4226" y="1398083"/>
            <a:ext cx="3724910" cy="836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99060">
              <a:lnSpc>
                <a:spcPts val="3180"/>
              </a:lnSpc>
              <a:spcBef>
                <a:spcPts val="120"/>
              </a:spcBef>
            </a:pP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venous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sinuses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ts val="3180"/>
              </a:lnSpc>
            </a:pP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(Highly 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vascularized</a:t>
            </a:r>
            <a:r>
              <a:rPr sz="270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C.T.)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786" y="3381664"/>
            <a:ext cx="5115560" cy="157162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119380">
              <a:lnSpc>
                <a:spcPts val="3120"/>
              </a:lnSpc>
              <a:spcBef>
                <a:spcPts val="325"/>
              </a:spcBef>
              <a:tabLst>
                <a:tab pos="473075" algn="l"/>
              </a:tabLst>
            </a:pP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3- Many seromucous glands 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(acini).  </a:t>
            </a: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4-	Abundant lymphoid</a:t>
            </a:r>
            <a:r>
              <a:rPr sz="270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elements:</a:t>
            </a:r>
            <a:endParaRPr sz="2700">
              <a:latin typeface="Times New Roman"/>
              <a:cs typeface="Times New Roman"/>
            </a:endParaRPr>
          </a:p>
          <a:p>
            <a:pPr marL="281940" marR="5080" indent="-11430">
              <a:lnSpc>
                <a:spcPts val="2730"/>
              </a:lnSpc>
              <a:spcBef>
                <a:spcPts val="315"/>
              </a:spcBef>
            </a:pP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Including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occasional 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lymphoid nodules,  plasma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cells </a:t>
            </a:r>
            <a:r>
              <a:rPr sz="2350" spc="15" dirty="0">
                <a:solidFill>
                  <a:srgbClr val="FFFF00"/>
                </a:solidFill>
                <a:latin typeface="Times New Roman"/>
                <a:cs typeface="Times New Roman"/>
              </a:rPr>
              <a:t>&amp; </a:t>
            </a:r>
            <a:r>
              <a:rPr sz="2350" spc="5" dirty="0">
                <a:solidFill>
                  <a:srgbClr val="FFFF00"/>
                </a:solidFill>
                <a:latin typeface="Times New Roman"/>
                <a:cs typeface="Times New Roman"/>
              </a:rPr>
              <a:t>mast</a:t>
            </a:r>
            <a:r>
              <a:rPr sz="2350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50" spc="0" dirty="0">
                <a:solidFill>
                  <a:srgbClr val="FFFF00"/>
                </a:solidFill>
                <a:latin typeface="Times New Roman"/>
                <a:cs typeface="Times New Roman"/>
              </a:rPr>
              <a:t>cells.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75909" y="715909"/>
            <a:ext cx="2218372" cy="2979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892" y="407587"/>
            <a:ext cx="5051425" cy="5956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700" spc="15" dirty="0"/>
              <a:t>PARANASAL</a:t>
            </a:r>
            <a:r>
              <a:rPr sz="3700" spc="-35" dirty="0"/>
              <a:t> </a:t>
            </a:r>
            <a:r>
              <a:rPr sz="3700" spc="10" dirty="0"/>
              <a:t>SINUSES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448786" y="1302008"/>
            <a:ext cx="6315710" cy="1961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5380" marR="5080" indent="-1122680">
              <a:lnSpc>
                <a:spcPct val="117100"/>
              </a:lnSpc>
              <a:spcBef>
                <a:spcPts val="95"/>
              </a:spcBef>
            </a:pPr>
            <a:r>
              <a:rPr sz="2700" b="1" dirty="0">
                <a:solidFill>
                  <a:srgbClr val="FFFF00"/>
                </a:solidFill>
                <a:latin typeface="Times New Roman"/>
                <a:cs typeface="Times New Roman"/>
              </a:rPr>
              <a:t>Lining: </a:t>
            </a: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1- 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Respiratory </a:t>
            </a: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epith. (Mention…….)  2- Lamina</a:t>
            </a:r>
            <a:r>
              <a:rPr sz="27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spc="0" dirty="0">
                <a:solidFill>
                  <a:srgbClr val="FFFF00"/>
                </a:solidFill>
                <a:latin typeface="Times New Roman"/>
                <a:cs typeface="Times New Roman"/>
              </a:rPr>
              <a:t>propria.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700" b="1" spc="0" dirty="0">
                <a:solidFill>
                  <a:srgbClr val="FFFF00"/>
                </a:solidFill>
                <a:latin typeface="Times New Roman"/>
                <a:cs typeface="Times New Roman"/>
              </a:rPr>
              <a:t>CLINICAL</a:t>
            </a:r>
            <a:r>
              <a:rPr sz="27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b="1" spc="0" dirty="0">
                <a:solidFill>
                  <a:srgbClr val="FFFF00"/>
                </a:solidFill>
                <a:latin typeface="Times New Roman"/>
                <a:cs typeface="Times New Roman"/>
              </a:rPr>
              <a:t>APPLICATION: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Sinusitis.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27298" y="2811488"/>
            <a:ext cx="3320811" cy="2106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8209" y="1752228"/>
            <a:ext cx="528955" cy="939800"/>
          </a:xfrm>
          <a:custGeom>
            <a:avLst/>
            <a:gdLst/>
            <a:ahLst/>
            <a:cxnLst/>
            <a:rect l="l" t="t" r="r" b="b"/>
            <a:pathLst>
              <a:path w="528954" h="939800">
                <a:moveTo>
                  <a:pt x="0" y="0"/>
                </a:moveTo>
                <a:lnTo>
                  <a:pt x="528517" y="939587"/>
                </a:lnTo>
              </a:path>
            </a:pathLst>
          </a:custGeom>
          <a:ln w="32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90936" y="2626026"/>
            <a:ext cx="113183" cy="137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7700" y="3345840"/>
            <a:ext cx="3415267" cy="2320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396" y="130156"/>
            <a:ext cx="6217920" cy="6940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ts val="2400"/>
              </a:lnSpc>
              <a:spcBef>
                <a:spcPts val="140"/>
              </a:spcBef>
            </a:pPr>
            <a:r>
              <a:rPr sz="2000" spc="15" dirty="0"/>
              <a:t>OLFACTORY REGION </a:t>
            </a:r>
            <a:r>
              <a:rPr sz="2000" spc="10" dirty="0"/>
              <a:t>(AREA) </a:t>
            </a:r>
            <a:r>
              <a:rPr sz="2000" spc="25" dirty="0"/>
              <a:t>OF </a:t>
            </a:r>
            <a:r>
              <a:rPr sz="2000" spc="15" dirty="0"/>
              <a:t>NASAL</a:t>
            </a:r>
            <a:r>
              <a:rPr sz="2000" spc="-50" dirty="0"/>
              <a:t> </a:t>
            </a:r>
            <a:r>
              <a:rPr sz="2000" spc="15" dirty="0"/>
              <a:t>CAVITY</a:t>
            </a:r>
            <a:endParaRPr sz="2000"/>
          </a:p>
          <a:p>
            <a:pPr marL="1905" algn="ctr">
              <a:lnSpc>
                <a:spcPct val="100000"/>
              </a:lnSpc>
            </a:pPr>
            <a:r>
              <a:rPr sz="2350" spc="10" dirty="0"/>
              <a:t>(OLFACTORY</a:t>
            </a:r>
            <a:r>
              <a:rPr sz="2350" dirty="0"/>
              <a:t> </a:t>
            </a:r>
            <a:r>
              <a:rPr sz="2350" spc="10" dirty="0"/>
              <a:t>MUCOSA)</a:t>
            </a:r>
            <a:endParaRPr sz="2350"/>
          </a:p>
        </p:txBody>
      </p:sp>
      <p:sp>
        <p:nvSpPr>
          <p:cNvPr id="3" name="object 3"/>
          <p:cNvSpPr txBox="1"/>
          <p:nvPr/>
        </p:nvSpPr>
        <p:spPr>
          <a:xfrm>
            <a:off x="-83670" y="919541"/>
            <a:ext cx="4468495" cy="303593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56210">
              <a:lnSpc>
                <a:spcPts val="2390"/>
              </a:lnSpc>
              <a:spcBef>
                <a:spcPts val="140"/>
              </a:spcBef>
            </a:pPr>
            <a:r>
              <a:rPr sz="20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Site: 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1-Roof of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nasal</a:t>
            </a:r>
            <a:r>
              <a:rPr sz="200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cavity.</a:t>
            </a:r>
            <a:endParaRPr sz="2000">
              <a:latin typeface="Times New Roman"/>
              <a:cs typeface="Times New Roman"/>
            </a:endParaRPr>
          </a:p>
          <a:p>
            <a:pPr marL="739140" marR="636905">
              <a:lnSpc>
                <a:spcPts val="2360"/>
              </a:lnSpc>
              <a:spcBef>
                <a:spcPts val="105"/>
              </a:spcBef>
            </a:pP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2-Upper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part 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nasal</a:t>
            </a:r>
            <a:r>
              <a:rPr sz="2000" spc="-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septum.  3-over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superior</a:t>
            </a:r>
            <a:r>
              <a:rPr sz="200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concha.</a:t>
            </a:r>
            <a:endParaRPr sz="2000">
              <a:latin typeface="Times New Roman"/>
              <a:cs typeface="Times New Roman"/>
            </a:endParaRPr>
          </a:p>
          <a:p>
            <a:pPr marL="156210">
              <a:lnSpc>
                <a:spcPts val="2245"/>
              </a:lnSpc>
            </a:pP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Structure: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60"/>
              </a:lnSpc>
              <a:tabLst>
                <a:tab pos="674370" algn="l"/>
              </a:tabLst>
            </a:pP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A)	</a:t>
            </a: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Olfactory</a:t>
            </a:r>
            <a:r>
              <a:rPr sz="2000" b="1" spc="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epithelium:</a:t>
            </a:r>
            <a:endParaRPr sz="2000">
              <a:latin typeface="Times New Roman"/>
              <a:cs typeface="Times New Roman"/>
            </a:endParaRPr>
          </a:p>
          <a:p>
            <a:pPr marL="544830">
              <a:lnSpc>
                <a:spcPts val="2385"/>
              </a:lnSpc>
            </a:pP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Pseudo-stratified columnar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epith.</a:t>
            </a:r>
            <a:endParaRPr sz="2000">
              <a:latin typeface="Times New Roman"/>
              <a:cs typeface="Times New Roman"/>
            </a:endParaRPr>
          </a:p>
          <a:p>
            <a:pPr marL="220979" marR="5080">
              <a:lnSpc>
                <a:spcPts val="2360"/>
              </a:lnSpc>
              <a:spcBef>
                <a:spcPts val="85"/>
              </a:spcBef>
            </a:pP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1- </a:t>
            </a:r>
            <a:r>
              <a:rPr sz="20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Olfactory cells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(olfactory nerve </a:t>
            </a:r>
            <a:r>
              <a:rPr sz="2000" spc="0" dirty="0">
                <a:solidFill>
                  <a:srgbClr val="FFFF00"/>
                </a:solidFill>
                <a:latin typeface="Times New Roman"/>
                <a:cs typeface="Times New Roman"/>
              </a:rPr>
              <a:t>cells)  </a:t>
            </a:r>
            <a:r>
              <a:rPr sz="2000" spc="-5" dirty="0">
                <a:solidFill>
                  <a:srgbClr val="FFFF00"/>
                </a:solidFill>
                <a:latin typeface="Times New Roman"/>
                <a:cs typeface="Times New Roman"/>
              </a:rPr>
              <a:t>2- </a:t>
            </a: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Sustentacular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(supporting)</a:t>
            </a:r>
            <a:r>
              <a:rPr sz="2000" spc="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cells.</a:t>
            </a:r>
            <a:endParaRPr sz="2000">
              <a:latin typeface="Times New Roman"/>
              <a:cs typeface="Times New Roman"/>
            </a:endParaRPr>
          </a:p>
          <a:p>
            <a:pPr marL="220979">
              <a:lnSpc>
                <a:spcPts val="2240"/>
              </a:lnSpc>
            </a:pP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3- </a:t>
            </a:r>
            <a:r>
              <a:rPr sz="20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Basal </a:t>
            </a:r>
            <a:r>
              <a:rPr sz="20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cells: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Pyramidal in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Times New Roman"/>
                <a:cs typeface="Times New Roman"/>
              </a:rPr>
              <a:t>shape,</a:t>
            </a:r>
            <a:endParaRPr sz="2000">
              <a:latin typeface="Times New Roman"/>
              <a:cs typeface="Times New Roman"/>
            </a:endParaRPr>
          </a:p>
          <a:p>
            <a:pPr marL="156210">
              <a:lnSpc>
                <a:spcPts val="2415"/>
              </a:lnSpc>
            </a:pP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basal in position and act as stem</a:t>
            </a:r>
            <a:r>
              <a:rPr sz="2000" spc="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cells.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04359" y="1557919"/>
            <a:ext cx="3245246" cy="2720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431</Words>
  <Application>Microsoft Office PowerPoint</Application>
  <PresentationFormat>مخصص</PresentationFormat>
  <Paragraphs>132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عرض تقديمي في PowerPoint</vt:lpstr>
      <vt:lpstr>Objectives:</vt:lpstr>
      <vt:lpstr>RESPIRATORY SYSTEM</vt:lpstr>
      <vt:lpstr>NASAL CAVITY (N.C.)</vt:lpstr>
      <vt:lpstr>.VESTIBULE OF N.C</vt:lpstr>
      <vt:lpstr>RESPIRATORY REGION (AREA) OF NASAL  CAVITY</vt:lpstr>
      <vt:lpstr>(B) Lamina propria ( Sub-epithelial C.T.):  contains: 1- Large arterial plexuses &amp;</vt:lpstr>
      <vt:lpstr>PARANASAL SINUSES</vt:lpstr>
      <vt:lpstr>OLFACTORY REGION (AREA) OF NASAL CAVITY (OLFACTORY MUCOSA)</vt:lpstr>
      <vt:lpstr>عرض تقديمي في PowerPoint</vt:lpstr>
      <vt:lpstr>OLFACTORY EPITHELIUM 1- Olfactory cells:</vt:lpstr>
      <vt:lpstr>LARYNX</vt:lpstr>
      <vt:lpstr>LARYNX</vt:lpstr>
      <vt:lpstr>LARYNX</vt:lpstr>
      <vt:lpstr>عرض تقديمي في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WINAM06052017</dc:creator>
  <cp:lastModifiedBy>ftomy naje</cp:lastModifiedBy>
  <cp:revision>1</cp:revision>
  <dcterms:created xsi:type="dcterms:W3CDTF">2018-01-01T00:42:32Z</dcterms:created>
  <dcterms:modified xsi:type="dcterms:W3CDTF">2018-01-01T00:43:47Z</dcterms:modified>
</cp:coreProperties>
</file>