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2" r:id="rId2"/>
    <p:sldId id="377" r:id="rId3"/>
    <p:sldId id="379" r:id="rId4"/>
    <p:sldId id="383" r:id="rId5"/>
    <p:sldId id="384" r:id="rId6"/>
    <p:sldId id="385" r:id="rId7"/>
    <p:sldId id="346" r:id="rId8"/>
    <p:sldId id="347" r:id="rId9"/>
    <p:sldId id="349" r:id="rId10"/>
    <p:sldId id="350" r:id="rId11"/>
    <p:sldId id="288" r:id="rId12"/>
    <p:sldId id="289" r:id="rId13"/>
    <p:sldId id="290" r:id="rId14"/>
    <p:sldId id="291" r:id="rId15"/>
    <p:sldId id="35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40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33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0" autoAdjust="0"/>
    <p:restoredTop sz="94633" autoAdjust="0"/>
  </p:normalViewPr>
  <p:slideViewPr>
    <p:cSldViewPr>
      <p:cViewPr varScale="1">
        <p:scale>
          <a:sx n="63" d="100"/>
          <a:sy n="63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19B06-C152-4DC5-8B7E-BBDA2A9B50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3DF2F-DC2F-4A5F-9EBE-DA769308F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494145-5808-4355-8BA7-8EF1B08385A2}" type="datetimeFigureOut">
              <a:rPr lang="ar-SA"/>
              <a:pPr>
                <a:defRPr/>
              </a:pPr>
              <a:t>14/04/1439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FA215-FEAF-4CCA-BA46-87E6348EA7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DEF66-5F2B-4224-A4B0-9D1937547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8088CB9F-EF74-412A-89CE-E3323AB438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A371BC-CA9C-4C27-85F3-5D1EE7796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AC62B-5D7B-4163-BBCB-1241C99583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038A34-86AD-4D5F-AF47-ECB175FC958C}" type="datetimeFigureOut">
              <a:rPr lang="ar-SA"/>
              <a:pPr>
                <a:defRPr/>
              </a:pPr>
              <a:t>14/04/1439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618737-7DCF-4FAB-BD17-52DBF2AD6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D9C585-1572-423F-9C8D-E6211BBDF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0102-F0A2-4887-B3A1-222D6E058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3CAAA-0F89-4A74-A797-CE2B29153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548AF2F4-0B92-42BC-A5EC-7F8A97AA17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397626A-271A-43DA-B245-210D82D42D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fld id="{E6BDA85D-2437-4D9E-B23E-46557A514DF0}" type="slidenum">
              <a:rPr lang="ar-SA" altLang="en-US">
                <a:latin typeface="Arial" panose="020B0604020202020204" pitchFamily="34" charset="0"/>
              </a:rPr>
              <a:pPr rtl="0"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1166FD3-EF87-46D6-95A6-D5459E9B5C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3FAFC6-3552-4407-B380-A660E3D6C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84D57-78F6-444B-A897-B5FD45069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86635-58C8-467B-BBBB-0CF69A288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16C5C-AC1A-4295-BF4E-7A521F33F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28CBCBB-D3CD-413C-A6CA-2AD0DFD431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78344E-15A3-4F5A-9FA6-00360FBFC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9868E-ED90-4F1E-9BD0-032C05915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3EA2D-ECC1-4AAD-A514-E97207D0E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CEDE-EF9D-4F50-87D4-9714007EE9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1EE60C-6827-4260-A7C9-21582F3E2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096665-3B46-42D8-9B2A-3E7DBDB90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4BD21A-A58D-41B7-B132-4ED3801B5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3965-1405-45FF-B7BE-72FA5F855A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59D52-0DB7-40E7-AA47-868D650D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1BE4DB-B5B4-4B4F-ABB7-368E671D6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A8D171-A4E2-43DB-A640-40114B0A7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4CA8E43-719E-4FB7-8140-B50072CB73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22B11-7495-4291-AE18-6CCCD5AEA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82F4B-E446-4482-A317-86B54AFC8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04F82-04E3-4179-8328-16F224351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8A16-2AF9-48C8-9A29-948936F435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1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D285A-2F80-47BD-8C28-D48223FBA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C2950-9FD3-447F-8A24-C2CBE5513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5333F-1498-41BF-A732-C2C0CB8E3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D340-49B9-4246-8BE1-4A81F459B2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E61FE2-1FEE-4A40-A792-A3D732DED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342C24-E550-4475-8369-7B59C1E3B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3F0DC6-93F3-4567-96D0-A2CB29F50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1DB4-FB0E-4C4C-BF1E-E1BBC72BAC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CA7606-F3B6-44D8-96E0-C1720EDFB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7CFC5-4976-4B38-8A51-AC3DE3710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33A77-8689-40A3-99AC-05BA96043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F805-CAF7-44F3-AD49-F951125B10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40E3D0-BC9A-4283-BE58-528300358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AC51A6-1091-499C-BCA1-17820E181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16E2D0-51A2-4AF1-AC40-113B87602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EE89-96BE-4554-AF31-4D0DC04174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5C826-B4E4-41F2-A907-35E59C245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C158E-4A23-4E7D-9F9C-C7E90C453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8C0AA-9F8F-42CD-85D5-6A95DF12F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2AD7-A828-4C98-A907-A11D9EE3A9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35ADD-7352-45C2-8E46-9C2D307E7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D2F2A-39CC-4688-8942-924378B08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28A09-A888-4B66-BD1C-66E398736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BC5-E905-4384-AE2A-DF55725599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7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8044F-D398-4E4C-8BA0-A93D49375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DDCF58-087C-4AA0-A617-EC1BC879B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6EDC90-5E23-406D-8735-A0E5C2A2AB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BF15E9-C88E-4EC3-BBE3-1FE9B07160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7DAA05-9147-4DCE-B778-AF2C06234E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/>
            </a:lvl1pPr>
          </a:lstStyle>
          <a:p>
            <a:pPr>
              <a:defRPr/>
            </a:pPr>
            <a:fld id="{E24F3214-A881-4C6A-86E7-820173FEF2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1DEFC698-3502-4FDE-87D4-90A1117C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1447800"/>
            <a:ext cx="684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4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 (II)</a:t>
            </a:r>
            <a:endParaRPr lang="ar-SA" sz="4000" i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062F16E-A6F4-45BF-8DE9-DC441735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902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Histology of the Lower Respiratory Tract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(Trachea, Bronchi, Bronchioles) &amp; the Lung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F13705-05C3-4B52-A23E-F82AFE1B4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INTRAPULMONARY BRONCHUS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B52034A-E422-498D-86DD-2D4373648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5715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14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(3) Submucosa: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C.T. contains: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a-  Seromucous glands.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b-  Lymphoid elements.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(4) Adventitia: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   </a:t>
            </a:r>
            <a:r>
              <a:rPr lang="en-US" altLang="en-US" sz="2400">
                <a:solidFill>
                  <a:srgbClr val="FFFF00"/>
                </a:solidFill>
              </a:rPr>
              <a:t>Contents</a:t>
            </a:r>
            <a:r>
              <a:rPr lang="en-US" altLang="en-US" sz="2400" b="1">
                <a:solidFill>
                  <a:srgbClr val="FFFF00"/>
                </a:solidFill>
              </a:rPr>
              <a:t>:  </a:t>
            </a:r>
            <a:r>
              <a:rPr lang="en-US" altLang="en-US" sz="2400">
                <a:solidFill>
                  <a:srgbClr val="FFFF00"/>
                </a:solidFill>
              </a:rPr>
              <a:t>a- Loose C.T.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             b- Irregular plates of hyaline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                 cartilage (complete layer).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             c- Solitary lymphoid nodules.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            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                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    </a:t>
            </a:r>
          </a:p>
        </p:txBody>
      </p:sp>
      <p:pic>
        <p:nvPicPr>
          <p:cNvPr id="15364" name="Picture 4" descr="F17_09">
            <a:extLst>
              <a:ext uri="{FF2B5EF4-FFF2-40B4-BE49-F238E27FC236}">
                <a16:creationId xmlns:a16="http://schemas.microsoft.com/office/drawing/2014/main" id="{069810B4-4219-4C1B-81AB-164EA1A8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352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:\Documents and Settings\Raisa\My Documents\My Pictures\bronchus--1.jpg">
            <a:extLst>
              <a:ext uri="{FF2B5EF4-FFF2-40B4-BE49-F238E27FC236}">
                <a16:creationId xmlns:a16="http://schemas.microsoft.com/office/drawing/2014/main" id="{2F0B6022-D2BF-4E3D-A34D-6D49958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34432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DEC4AB-A0EF-41E0-9963-B1EA0061F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BRONCHIOLES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E647D3-1E1E-4A84-9666-7DEFC235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1- Preterminal ( 1ry ) Bronchioles </a:t>
            </a:r>
            <a:r>
              <a:rPr lang="en-US" altLang="en-US" sz="2000">
                <a:solidFill>
                  <a:srgbClr val="FFFF00"/>
                </a:solidFill>
              </a:rPr>
              <a:t>(Bronchioles):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Are less than 1mm in diameter.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2- Terminal ( 2ry ) Bronchioles.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3- Respiratory ( 3ry ) Bronchioles.</a:t>
            </a:r>
          </a:p>
        </p:txBody>
      </p:sp>
      <p:pic>
        <p:nvPicPr>
          <p:cNvPr id="16388" name="Picture 5" descr="crebhm1">
            <a:extLst>
              <a:ext uri="{FF2B5EF4-FFF2-40B4-BE49-F238E27FC236}">
                <a16:creationId xmlns:a16="http://schemas.microsoft.com/office/drawing/2014/main" id="{ACBCAD17-E0E5-4016-8DBB-B6EA76B9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352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:\Documents and Settings\Raisa\My Documents\My Pictures\bronchiole---1.jpg">
            <a:extLst>
              <a:ext uri="{FF2B5EF4-FFF2-40B4-BE49-F238E27FC236}">
                <a16:creationId xmlns:a16="http://schemas.microsoft.com/office/drawing/2014/main" id="{FFB5237F-64B9-4FF2-A8CA-1031DE80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7432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C:\Documents and Settings\Raisa\My Documents\My Pictures\bronchiole---5.jpg">
            <a:extLst>
              <a:ext uri="{FF2B5EF4-FFF2-40B4-BE49-F238E27FC236}">
                <a16:creationId xmlns:a16="http://schemas.microsoft.com/office/drawing/2014/main" id="{25D44A5B-0D04-4DCC-BD63-CD1B2971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962400"/>
            <a:ext cx="4398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AC2A93-FA82-4F7F-815F-016A6A3C3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Preterminal Bronchioles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ADF74BA-8954-49A5-A4D6-3B775FA3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229600" cy="5440363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(1) Mucosa</a:t>
            </a:r>
            <a:r>
              <a:rPr lang="en-US" sz="2800" dirty="0">
                <a:solidFill>
                  <a:srgbClr val="FFFF00"/>
                </a:solidFill>
              </a:rPr>
              <a:t>: has longitudinal folds: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     A-  Epithelium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       Simple ciliated columnar epith.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       with  occasional goblet cells.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       </a:t>
            </a:r>
            <a:endParaRPr lang="en-US" sz="2800" b="1" dirty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  </a:t>
            </a:r>
            <a:r>
              <a:rPr lang="en-US" sz="2800" b="1" dirty="0">
                <a:solidFill>
                  <a:srgbClr val="FFFF00"/>
                </a:solidFill>
              </a:rPr>
              <a:t>B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b="1" dirty="0">
                <a:solidFill>
                  <a:srgbClr val="FFFF00"/>
                </a:solidFill>
              </a:rPr>
              <a:t>Lamina propria: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C.T. rich in elastic  fibers.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(2) Smooth muscle</a:t>
            </a:r>
            <a:r>
              <a:rPr lang="en-US" sz="2800" dirty="0">
                <a:solidFill>
                  <a:srgbClr val="FFFF00"/>
                </a:solidFill>
              </a:rPr>
              <a:t>: 2 </a:t>
            </a:r>
            <a:r>
              <a:rPr lang="en-US" sz="2400" dirty="0">
                <a:solidFill>
                  <a:srgbClr val="FFFF00"/>
                </a:solidFill>
              </a:rPr>
              <a:t>helically arranged smooth muscle layers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(3) Adventitia: </a:t>
            </a:r>
            <a:r>
              <a:rPr lang="en-US" sz="2800" dirty="0">
                <a:solidFill>
                  <a:srgbClr val="FFFF00"/>
                </a:solidFill>
              </a:rPr>
              <a:t>C.T.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N.B.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FFC000"/>
                </a:solidFill>
              </a:rPr>
              <a:t>No cartilage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b="1" u="sng" dirty="0">
                <a:solidFill>
                  <a:srgbClr val="FFC000"/>
                </a:solidFill>
              </a:rPr>
              <a:t>No seromucous glands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b="1" u="sng" dirty="0">
                <a:solidFill>
                  <a:srgbClr val="FFC000"/>
                </a:solidFill>
              </a:rPr>
              <a:t>No lymph</a:t>
            </a:r>
            <a:r>
              <a:rPr lang="en-US" sz="2800" b="1" u="sng" dirty="0">
                <a:solidFill>
                  <a:srgbClr val="FFC000"/>
                </a:solidFill>
              </a:rPr>
              <a:t>    </a:t>
            </a:r>
            <a:endParaRPr lang="en-US" sz="2400" b="1" u="sng" dirty="0">
              <a:solidFill>
                <a:srgbClr val="FFC0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FFC000"/>
                </a:solidFill>
              </a:rPr>
              <a:t>           </a:t>
            </a:r>
            <a:r>
              <a:rPr lang="en-US" sz="2400" b="1" u="sng" dirty="0">
                <a:solidFill>
                  <a:srgbClr val="FFC000"/>
                </a:solidFill>
              </a:rPr>
              <a:t>nodules.</a:t>
            </a:r>
            <a:endParaRPr lang="en-US" sz="2800" b="1" u="sng" dirty="0">
              <a:solidFill>
                <a:srgbClr val="FFC0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17412" name="Picture 5" descr="crebhm1">
            <a:extLst>
              <a:ext uri="{FF2B5EF4-FFF2-40B4-BE49-F238E27FC236}">
                <a16:creationId xmlns:a16="http://schemas.microsoft.com/office/drawing/2014/main" id="{919267B3-7033-42CF-AD5E-22CD32E0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FD83C6B-1DD4-4CF0-98D9-07EFC09A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Terminal Bronchioles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2B1FD20-4A28-4A1B-9E4E-FD66A1697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Similar structure to preterminal bronchioles, but:</a:t>
            </a:r>
          </a:p>
          <a:p>
            <a:pPr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Epithelium: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Simple cuboidal partially ciliated epithelium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With </a:t>
            </a:r>
            <a:r>
              <a:rPr lang="en-US" altLang="en-US" b="1">
                <a:solidFill>
                  <a:srgbClr val="FFFF00"/>
                </a:solidFill>
              </a:rPr>
              <a:t>Clara cells ( With NO goblet cells)</a:t>
            </a:r>
            <a:r>
              <a:rPr lang="en-US" altLang="en-US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N.B. Are less than 0.5mm in diameter.</a:t>
            </a:r>
          </a:p>
        </p:txBody>
      </p:sp>
      <p:pic>
        <p:nvPicPr>
          <p:cNvPr id="18436" name="Picture 4" descr="F17_13">
            <a:extLst>
              <a:ext uri="{FF2B5EF4-FFF2-40B4-BE49-F238E27FC236}">
                <a16:creationId xmlns:a16="http://schemas.microsoft.com/office/drawing/2014/main" id="{6DEE698A-9E87-494F-A139-FA339CA4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17_12">
            <a:extLst>
              <a:ext uri="{FF2B5EF4-FFF2-40B4-BE49-F238E27FC236}">
                <a16:creationId xmlns:a16="http://schemas.microsoft.com/office/drawing/2014/main" id="{15E0FC26-E789-4ED4-9784-AB269D54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886200"/>
            <a:ext cx="2916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44F532D-11E9-4CBA-995F-3737C75A7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Bronchioles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F7D58E-02F0-4F43-B45D-17ED33BC0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Are similar in structure to terminal bronchioles </a:t>
            </a:r>
            <a:r>
              <a:rPr lang="en-US" b="1" dirty="0">
                <a:solidFill>
                  <a:schemeClr val="accent5"/>
                </a:solidFill>
              </a:rPr>
              <a:t>But:</a:t>
            </a:r>
            <a:r>
              <a:rPr lang="en-US" dirty="0">
                <a:solidFill>
                  <a:srgbClr val="FFFF00"/>
                </a:solidFill>
              </a:rPr>
              <a:t>                                                           their walls are interrupted by the presence of few pulmonary alveoli.</a:t>
            </a:r>
          </a:p>
        </p:txBody>
      </p:sp>
      <p:pic>
        <p:nvPicPr>
          <p:cNvPr id="19460" name="Picture 5" descr="crerba">
            <a:extLst>
              <a:ext uri="{FF2B5EF4-FFF2-40B4-BE49-F238E27FC236}">
                <a16:creationId xmlns:a16="http://schemas.microsoft.com/office/drawing/2014/main" id="{4271C55D-C797-4FE9-B7C4-48400024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9227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F17_18">
            <a:extLst>
              <a:ext uri="{FF2B5EF4-FFF2-40B4-BE49-F238E27FC236}">
                <a16:creationId xmlns:a16="http://schemas.microsoft.com/office/drawing/2014/main" id="{78C01A76-8B09-4684-B8BD-8996661D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0044616-A948-44B3-BEEF-8CBAE20E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CLARA CELLS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9CF9DE-D3C9-4D41-8E58-BCC5A1163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Structure:</a:t>
            </a:r>
            <a:endParaRPr lang="ar-SA" altLang="en-US" sz="2400" b="1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ar-SA" altLang="en-US" sz="2400">
                <a:solidFill>
                  <a:srgbClr val="FFFF00"/>
                </a:solidFill>
              </a:rPr>
              <a:t>    </a:t>
            </a:r>
            <a:r>
              <a:rPr lang="en-US" altLang="en-US" sz="2400">
                <a:solidFill>
                  <a:srgbClr val="FFFF00"/>
                </a:solidFill>
              </a:rPr>
              <a:t>columnar cells (non ciliated).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</a:t>
            </a:r>
          </a:p>
          <a:p>
            <a:pPr algn="l" rtl="0"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Function:</a:t>
            </a:r>
            <a:endParaRPr lang="en-US" altLang="en-US" sz="2400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1- Degrade toxins in inhaled air.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2- Divide to regenerate the bronchiolar epith.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3- Produce surfactant-like material.</a:t>
            </a:r>
          </a:p>
          <a:p>
            <a:pPr algn="l" rtl="0" eaLnBrk="1" hangingPunct="1"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</a:t>
            </a:r>
          </a:p>
        </p:txBody>
      </p:sp>
      <p:pic>
        <p:nvPicPr>
          <p:cNvPr id="20484" name="Picture 4" descr="F17_12">
            <a:extLst>
              <a:ext uri="{FF2B5EF4-FFF2-40B4-BE49-F238E27FC236}">
                <a16:creationId xmlns:a16="http://schemas.microsoft.com/office/drawing/2014/main" id="{CCBF0D2E-05ED-4280-A198-EE31CD54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933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BF466E3-2224-4138-8D7C-D584FA571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altLang="en-US" sz="3200" b="1">
                <a:solidFill>
                  <a:srgbClr val="FFFF00"/>
                </a:solidFill>
              </a:rPr>
              <a:t>ALVEOLAR  DUCTS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5BC677D-5821-4D6A-9EC8-F38E741A4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The wall of alveolar ducts consist almost of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pulmonary alveoli.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N.B. Alveolar duct  →    ends by: atrium  →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communicates with: 2-3 alveolar sacs</a:t>
            </a:r>
          </a:p>
        </p:txBody>
      </p:sp>
      <p:pic>
        <p:nvPicPr>
          <p:cNvPr id="21508" name="Picture 4" descr="F17_16">
            <a:extLst>
              <a:ext uri="{FF2B5EF4-FFF2-40B4-BE49-F238E27FC236}">
                <a16:creationId xmlns:a16="http://schemas.microsoft.com/office/drawing/2014/main" id="{F1C42386-4B87-4956-9232-DE8E4442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76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:\Documents and Settings\Raisa\My Documents\My Pictures\bronchiole---5.jpg">
            <a:extLst>
              <a:ext uri="{FF2B5EF4-FFF2-40B4-BE49-F238E27FC236}">
                <a16:creationId xmlns:a16="http://schemas.microsoft.com/office/drawing/2014/main" id="{768A9619-70ED-4ED5-9926-E223CCAC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398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E4B225-3E22-40D5-AD9C-8B0EACDF6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PULMONARY ALVEOLI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2EBE6F-2FB8-48F1-BD5E-6BF90F83B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Definition: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They are small out-pouching of respiratory 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bronchioles, alveolar ducts &amp; alveolar sacs.  </a:t>
            </a:r>
          </a:p>
          <a:p>
            <a:pPr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Topics: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*Interalveolar septa.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*Alveolar epithelium.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* Alveolar phagocytes 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(Lung macrophages).</a:t>
            </a:r>
          </a:p>
          <a:p>
            <a:pPr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22532" name="Picture 5" descr="HistPaper01_Fig5a">
            <a:extLst>
              <a:ext uri="{FF2B5EF4-FFF2-40B4-BE49-F238E27FC236}">
                <a16:creationId xmlns:a16="http://schemas.microsoft.com/office/drawing/2014/main" id="{BD102EA6-9D2E-4B07-925F-51F86EB8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209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Documents and Settings\Raisa\My Documents\My Pictures\alveoli---1.jpg">
            <a:extLst>
              <a:ext uri="{FF2B5EF4-FFF2-40B4-BE49-F238E27FC236}">
                <a16:creationId xmlns:a16="http://schemas.microsoft.com/office/drawing/2014/main" id="{43EBEDBB-9D8B-4683-85FD-C0D58E8B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9BE3BF-0E51-4179-8B6E-BA5B33321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INTERALVEOLAR SEPTA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E714E53-563A-4C20-875D-6DEAE917C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5257800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Definition: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The region between 2 adjacent alveoli.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Components:</a:t>
            </a:r>
          </a:p>
          <a:p>
            <a:pPr marL="609600" indent="-609600" algn="l" rtl="0" eaLnBrk="1" hangingPunct="1">
              <a:buFontTx/>
              <a:buAutoNum type="alphaUcParenBoth"/>
            </a:pPr>
            <a:r>
              <a:rPr lang="en-US" altLang="en-US" b="1">
                <a:solidFill>
                  <a:srgbClr val="FFFF00"/>
                </a:solidFill>
              </a:rPr>
              <a:t>Alveolar Epithelium: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     </a:t>
            </a:r>
            <a:r>
              <a:rPr lang="en-US" altLang="en-US">
                <a:solidFill>
                  <a:srgbClr val="FFFF00"/>
                </a:solidFill>
              </a:rPr>
              <a:t>lines both sides of interalveolar septum.</a:t>
            </a:r>
            <a:endParaRPr lang="en-US" altLang="en-US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(B) </a:t>
            </a:r>
            <a:r>
              <a:rPr lang="en-US" altLang="en-US" b="1">
                <a:solidFill>
                  <a:srgbClr val="FFFF00"/>
                </a:solidFill>
              </a:rPr>
              <a:t>Interstitium.</a:t>
            </a:r>
            <a:r>
              <a:rPr lang="en-US" altLang="en-US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3556" name="Picture 5" descr="HistPaper01_Fig5a">
            <a:extLst>
              <a:ext uri="{FF2B5EF4-FFF2-40B4-BE49-F238E27FC236}">
                <a16:creationId xmlns:a16="http://schemas.microsoft.com/office/drawing/2014/main" id="{E4C14943-ECB4-4893-A9E0-E78ACFE0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505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F203E0-935C-4092-BD04-F7C729C77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ALVEOLAR EPITHELIUM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F93A546-2D10-4266-B894-37AD7A155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arenBoth"/>
            </a:pPr>
            <a:r>
              <a:rPr lang="en-US" altLang="en-US" b="1">
                <a:solidFill>
                  <a:srgbClr val="FFFF00"/>
                </a:solidFill>
              </a:rPr>
              <a:t>Type I Pneumocytes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(2) Type II Pneumocytes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24580" name="Picture 5" descr="Resp15s">
            <a:extLst>
              <a:ext uri="{FF2B5EF4-FFF2-40B4-BE49-F238E27FC236}">
                <a16:creationId xmlns:a16="http://schemas.microsoft.com/office/drawing/2014/main" id="{81475BF5-C10B-4E2A-A3B4-99F28032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3205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Documents and Settings\Raisa\My Documents\My Pictures\alveoli---1.jpg">
            <a:extLst>
              <a:ext uri="{FF2B5EF4-FFF2-40B4-BE49-F238E27FC236}">
                <a16:creationId xmlns:a16="http://schemas.microsoft.com/office/drawing/2014/main" id="{418F066B-1A37-4BC5-8693-9C695541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9718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id="{77E69754-6357-4FF0-A8B1-2D95DB1E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857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44A6-6191-4759-8216-E9E45D2D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algn="l" rtl="0">
              <a:buFontTx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FFF00"/>
                </a:solidFill>
              </a:rPr>
              <a:t>By the end of this lecture, the student should be able to describe:  </a:t>
            </a:r>
          </a:p>
          <a:p>
            <a:pPr algn="l" rtl="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</a:t>
            </a:r>
            <a:r>
              <a:rPr lang="en-US" sz="2800" b="1" dirty="0">
                <a:solidFill>
                  <a:srgbClr val="FFFF00"/>
                </a:solidFill>
              </a:rPr>
              <a:t>1- The microscopic structures of the wall of:</a:t>
            </a:r>
          </a:p>
          <a:p>
            <a:pPr lvl="2" algn="l" rtl="0">
              <a:defRPr/>
            </a:pPr>
            <a:r>
              <a:rPr lang="en-US" dirty="0">
                <a:solidFill>
                  <a:srgbClr val="FFFF00"/>
                </a:solidFill>
              </a:rPr>
              <a:t>Trachea.  </a:t>
            </a:r>
          </a:p>
          <a:p>
            <a:pPr lvl="2" algn="l" rtl="0">
              <a:defRPr/>
            </a:pPr>
            <a:r>
              <a:rPr lang="en-US" dirty="0">
                <a:solidFill>
                  <a:srgbClr val="FFFF00"/>
                </a:solidFill>
              </a:rPr>
              <a:t>Primary or extrapulmonary bronchi.</a:t>
            </a:r>
          </a:p>
          <a:p>
            <a:pPr lvl="2" algn="l" rtl="0">
              <a:defRPr/>
            </a:pPr>
            <a:r>
              <a:rPr lang="en-US" dirty="0">
                <a:solidFill>
                  <a:srgbClr val="FFFF00"/>
                </a:solidFill>
              </a:rPr>
              <a:t>Intrapulmonary (secondary and tertiary) bronchi.</a:t>
            </a:r>
          </a:p>
          <a:p>
            <a:pPr lvl="2" algn="l" rtl="0">
              <a:defRPr/>
            </a:pPr>
            <a:r>
              <a:rPr lang="en-US" dirty="0">
                <a:solidFill>
                  <a:srgbClr val="FFFF00"/>
                </a:solidFill>
              </a:rPr>
              <a:t>Bronchioles.</a:t>
            </a:r>
          </a:p>
          <a:p>
            <a:pPr lvl="2" algn="l" rtl="0"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2- The microscopic structures of :</a:t>
            </a:r>
          </a:p>
          <a:p>
            <a:pPr lvl="2" algn="l" rtl="0">
              <a:buFontTx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		</a:t>
            </a:r>
            <a:r>
              <a:rPr lang="en-US" dirty="0">
                <a:solidFill>
                  <a:srgbClr val="FFFF00"/>
                </a:solidFill>
              </a:rPr>
              <a:t>Interalveolar septum.</a:t>
            </a:r>
          </a:p>
          <a:p>
            <a:pPr lvl="2" algn="l" rtl="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		Alveolar phagocytes.</a:t>
            </a:r>
          </a:p>
          <a:p>
            <a:pPr lvl="2" algn="l" rtl="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		Pleura.</a:t>
            </a:r>
          </a:p>
          <a:p>
            <a:pPr lvl="2" algn="l" rtl="0">
              <a:buFontTx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		</a:t>
            </a:r>
          </a:p>
          <a:p>
            <a:pPr lvl="2" algn="l" rtl="0">
              <a:buFontTx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   </a:t>
            </a:r>
          </a:p>
          <a:p>
            <a:pPr algn="l" rtl="0"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E48B85-7690-4E29-8E11-954C21109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b="1">
                <a:solidFill>
                  <a:srgbClr val="FFFF00"/>
                </a:solidFill>
              </a:rPr>
              <a:t>ALVEOLAR  EPITHELIUM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42BC3E-78DD-49EC-8027-C6E12C6B7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arenBoth"/>
            </a:pPr>
            <a:r>
              <a:rPr lang="en-US" altLang="en-US" b="1">
                <a:solidFill>
                  <a:srgbClr val="FFFF00"/>
                </a:solidFill>
              </a:rPr>
              <a:t>Type I Pneumocytes: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  - </a:t>
            </a:r>
            <a:r>
              <a:rPr lang="en-US" altLang="en-US" sz="2800">
                <a:solidFill>
                  <a:srgbClr val="FFFF00"/>
                </a:solidFill>
              </a:rPr>
              <a:t>line </a:t>
            </a:r>
            <a:r>
              <a:rPr lang="en-US" altLang="en-US" sz="2800" b="1">
                <a:solidFill>
                  <a:srgbClr val="FFFF00"/>
                </a:solidFill>
              </a:rPr>
              <a:t>95% of the alveolar surface</a:t>
            </a:r>
            <a:r>
              <a:rPr lang="en-US" altLang="en-US" sz="2800">
                <a:solidFill>
                  <a:srgbClr val="FFFF00"/>
                </a:solidFill>
              </a:rPr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</a:t>
            </a:r>
            <a:r>
              <a:rPr lang="en-US" altLang="en-US" sz="2800" b="1">
                <a:solidFill>
                  <a:srgbClr val="FFFF00"/>
                </a:solidFill>
              </a:rPr>
              <a:t>- Count: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less numerous than type II pneumocytes.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</a:t>
            </a:r>
            <a:r>
              <a:rPr lang="en-US" altLang="en-US" sz="2800" b="1">
                <a:solidFill>
                  <a:srgbClr val="FFFF00"/>
                </a:solidFill>
              </a:rPr>
              <a:t>- L/M: </a:t>
            </a:r>
            <a:r>
              <a:rPr lang="en-US" altLang="en-US" sz="2800">
                <a:solidFill>
                  <a:srgbClr val="FFFF00"/>
                </a:solidFill>
              </a:rPr>
              <a:t>simple squamous epith.</a:t>
            </a:r>
            <a:endParaRPr lang="en-US" altLang="en-US" sz="1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  -Function: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 Exchange of gases.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</a:t>
            </a:r>
          </a:p>
        </p:txBody>
      </p:sp>
      <p:pic>
        <p:nvPicPr>
          <p:cNvPr id="25604" name="Picture 5" descr="Resp15s">
            <a:extLst>
              <a:ext uri="{FF2B5EF4-FFF2-40B4-BE49-F238E27FC236}">
                <a16:creationId xmlns:a16="http://schemas.microsoft.com/office/drawing/2014/main" id="{797524F9-C50C-4E8A-ACE3-FE6AD47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346450"/>
            <a:ext cx="39671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D29284A3-E972-49D5-9380-E62F4EB62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6400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FF00"/>
                </a:solidFill>
              </a:rPr>
              <a:t>(2) Type II Pneumocytes</a:t>
            </a:r>
            <a:r>
              <a:rPr lang="en-US" altLang="en-US">
                <a:solidFill>
                  <a:srgbClr val="FFFF00"/>
                </a:solidFill>
              </a:rPr>
              <a:t>: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>
                <a:solidFill>
                  <a:srgbClr val="FFFF00"/>
                </a:solidFill>
              </a:rPr>
              <a:t>Line </a:t>
            </a:r>
            <a:r>
              <a:rPr lang="en-US" altLang="en-US" sz="2800" b="1">
                <a:solidFill>
                  <a:srgbClr val="FFFF00"/>
                </a:solidFill>
              </a:rPr>
              <a:t>5% of the alveolar surfaces</a:t>
            </a:r>
            <a:r>
              <a:rPr lang="en-US" altLang="en-US" sz="280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>
                <a:solidFill>
                  <a:srgbClr val="FFFF00"/>
                </a:solidFill>
              </a:rPr>
              <a:t>Are </a:t>
            </a:r>
            <a:r>
              <a:rPr lang="en-US" altLang="en-US" sz="2800" b="1">
                <a:solidFill>
                  <a:srgbClr val="FFFF00"/>
                </a:solidFill>
              </a:rPr>
              <a:t>more numerous </a:t>
            </a:r>
            <a:r>
              <a:rPr lang="en-US" altLang="en-US" sz="2800">
                <a:solidFill>
                  <a:srgbClr val="FFFF00"/>
                </a:solidFill>
              </a:rPr>
              <a:t>than type I pneumocytes.</a:t>
            </a:r>
            <a:endParaRPr lang="en-US" altLang="en-US" sz="28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-  </a:t>
            </a:r>
            <a:r>
              <a:rPr lang="en-US" altLang="en-US" sz="2800">
                <a:solidFill>
                  <a:srgbClr val="FFFF00"/>
                </a:solidFill>
              </a:rPr>
              <a:t>Are </a:t>
            </a:r>
            <a:r>
              <a:rPr lang="en-US" altLang="en-US" sz="2800" b="1">
                <a:solidFill>
                  <a:srgbClr val="FFFF00"/>
                </a:solidFill>
              </a:rPr>
              <a:t>cuboidal or rounded cells,                           </a:t>
            </a:r>
            <a:r>
              <a:rPr lang="en-US" altLang="en-US" sz="2800">
                <a:solidFill>
                  <a:srgbClr val="FFFF00"/>
                </a:solidFill>
              </a:rPr>
              <a:t>With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 u="sng">
                <a:solidFill>
                  <a:srgbClr val="FFFF00"/>
                </a:solidFill>
              </a:rPr>
              <a:t>Foamy cytoplasm.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Nucleus: central &amp; rounded.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- The cytoplasm contains membrane-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bound </a:t>
            </a:r>
            <a:r>
              <a:rPr lang="en-US" altLang="en-US" sz="2800" b="1" u="sng">
                <a:solidFill>
                  <a:srgbClr val="FFFF00"/>
                </a:solidFill>
              </a:rPr>
              <a:t>Lamellar bodies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(contain pulmonary surfactant).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        </a:t>
            </a:r>
          </a:p>
        </p:txBody>
      </p:sp>
      <p:pic>
        <p:nvPicPr>
          <p:cNvPr id="26627" name="Picture 4" descr="F17_26">
            <a:extLst>
              <a:ext uri="{FF2B5EF4-FFF2-40B4-BE49-F238E27FC236}">
                <a16:creationId xmlns:a16="http://schemas.microsoft.com/office/drawing/2014/main" id="{926DA920-71AF-4357-9AFD-D511FB67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819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17_25">
            <a:extLst>
              <a:ext uri="{FF2B5EF4-FFF2-40B4-BE49-F238E27FC236}">
                <a16:creationId xmlns:a16="http://schemas.microsoft.com/office/drawing/2014/main" id="{94D2F853-1280-40A4-B381-FCEE65B5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343400"/>
            <a:ext cx="38084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Resp15s">
            <a:extLst>
              <a:ext uri="{FF2B5EF4-FFF2-40B4-BE49-F238E27FC236}">
                <a16:creationId xmlns:a16="http://schemas.microsoft.com/office/drawing/2014/main" id="{ED229E93-28E3-47D1-AC60-408BE0DA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1242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53F3B3B-7584-4AF3-B7A8-E70A0904A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46238"/>
            <a:ext cx="8229600" cy="5211762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Function: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</a:t>
            </a:r>
            <a:r>
              <a:rPr lang="en-US" altLang="en-US" sz="2800">
                <a:solidFill>
                  <a:srgbClr val="FFFF00"/>
                </a:solidFill>
              </a:rPr>
              <a:t>1- Synthesis &amp; secretion of </a:t>
            </a:r>
            <a:r>
              <a:rPr lang="en-US" altLang="en-US" sz="2800" b="1">
                <a:solidFill>
                  <a:srgbClr val="FFFF00"/>
                </a:solidFill>
              </a:rPr>
              <a:t>pulmonary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surfactant.</a:t>
            </a:r>
            <a:endParaRPr lang="en-US" altLang="en-US" sz="2800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     </a:t>
            </a:r>
          </a:p>
          <a:p>
            <a:pPr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2- Renewal of alveolar epithelial cells:</a:t>
            </a:r>
            <a:endParaRPr lang="en-US" altLang="en-US" sz="2800" b="1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Type II cells can divide to regenerate both type I &amp; type II pneumocytes.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0097143-6AB2-4F56-BB81-D41BF17E6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FF00"/>
                </a:solidFill>
              </a:rPr>
              <a:t>Type II Pneumocytes</a:t>
            </a:r>
            <a:r>
              <a:rPr lang="en-US" altLang="en-US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4F0AC1-8E71-444E-A2D4-65EE24670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Interstitium of interalveolar septa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9EAB9C6-9A72-479D-8690-4BF6D14AE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arenBoth"/>
            </a:pPr>
            <a:r>
              <a:rPr lang="en-US" altLang="en-US" sz="2800" b="1" u="sng">
                <a:solidFill>
                  <a:srgbClr val="FFFF00"/>
                </a:solidFill>
              </a:rPr>
              <a:t>Continuous</a:t>
            </a:r>
            <a:r>
              <a:rPr lang="en-US" altLang="en-US" sz="2800" b="1">
                <a:solidFill>
                  <a:srgbClr val="FFFF00"/>
                </a:solidFill>
              </a:rPr>
              <a:t> Pulmonary Capillaries.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</a:t>
            </a: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(2) Interstitial C.T.: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</a:t>
            </a:r>
            <a:r>
              <a:rPr lang="en-US" altLang="en-US" sz="2800">
                <a:solidFill>
                  <a:srgbClr val="FFFF00"/>
                </a:solidFill>
              </a:rPr>
              <a:t>a- C.T. Fibers: elastic  fibers &amp;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                    type III collagen (reticular fibers).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b- C.T. Cells: Fibroblasts, Macrophages,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                  Mast cells, Lymphocytes.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</a:t>
            </a:r>
            <a:endParaRPr lang="en-US" altLang="en-US" sz="2800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F4EA5B-0412-4F76-9249-9BEF619D1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BLOOD-GAS BARRIER</a:t>
            </a:r>
            <a:br>
              <a:rPr lang="en-US" sz="4000" b="1">
                <a:solidFill>
                  <a:srgbClr val="FFFF00"/>
                </a:solidFill>
              </a:rPr>
            </a:br>
            <a:r>
              <a:rPr lang="en-US" sz="3200" b="1" i="1">
                <a:solidFill>
                  <a:schemeClr val="bg1"/>
                </a:solidFill>
              </a:rPr>
              <a:t>(BLOOD-AIR BARRIER)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B7421A0-A2FE-4E82-AA86-447E852DF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Definition: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It is the region of the interalveolar septum that is traversed by O2 &amp; CO2</a:t>
            </a:r>
            <a:endParaRPr lang="en-US" altLang="en-US" sz="28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Components: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1- Thin layer of surfactant.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2- Type I pneumocyte.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3- Fused basal laminae of type I pneumocytes &amp;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endothelial cells of the pulmonary capillary.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4- Endothelial cells of the pulmonary capillary.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FF00"/>
              </a:solidFill>
            </a:endParaRPr>
          </a:p>
        </p:txBody>
      </p:sp>
      <p:pic>
        <p:nvPicPr>
          <p:cNvPr id="29700" name="Picture 4" descr="F17_20">
            <a:extLst>
              <a:ext uri="{FF2B5EF4-FFF2-40B4-BE49-F238E27FC236}">
                <a16:creationId xmlns:a16="http://schemas.microsoft.com/office/drawing/2014/main" id="{CA44FB1C-3DA3-46C5-B2A4-4BDD5D26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876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">
            <a:extLst>
              <a:ext uri="{FF2B5EF4-FFF2-40B4-BE49-F238E27FC236}">
                <a16:creationId xmlns:a16="http://schemas.microsoft.com/office/drawing/2014/main" id="{7F907F8C-8E18-491F-9B05-CE032522A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21129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D092E4-78BE-48B0-96D7-16A3F2399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rtl="0" eaLnBrk="1" hangingPunct="1">
              <a:defRPr/>
            </a:pPr>
            <a:br>
              <a:rPr lang="ar-S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Alveolar phagocytes </a:t>
            </a:r>
            <a:br>
              <a:rPr lang="ar-S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(Alveolar Macrophages)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(Dust Cells)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1EC0F2-C4BA-4356-BAA6-664929211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229600" cy="4525963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altLang="en-US" b="1" i="1">
                <a:solidFill>
                  <a:srgbClr val="FFFF00"/>
                </a:solidFill>
              </a:rPr>
              <a:t>Sites:</a:t>
            </a:r>
          </a:p>
          <a:p>
            <a:pPr marL="609600" indent="-609600" algn="l" rtl="0" eaLnBrk="1" hangingPunct="1">
              <a:buFontTx/>
              <a:buAutoNum type="arabicParenBoth"/>
            </a:pPr>
            <a:r>
              <a:rPr lang="en-US" altLang="en-US">
                <a:solidFill>
                  <a:srgbClr val="FFFF00"/>
                </a:solidFill>
              </a:rPr>
              <a:t>In the lumen of pulmonary alveoli.</a:t>
            </a:r>
          </a:p>
          <a:p>
            <a:pPr marL="609600" indent="-609600" algn="l" rtl="0" eaLnBrk="1" hangingPunct="1">
              <a:buFontTx/>
              <a:buAutoNum type="arabicParenBoth"/>
            </a:pPr>
            <a:r>
              <a:rPr lang="en-US" altLang="en-US">
                <a:solidFill>
                  <a:srgbClr val="FFFF00"/>
                </a:solidFill>
              </a:rPr>
              <a:t>In the interstitium of interalveolar septa.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b="1" i="1">
                <a:solidFill>
                  <a:srgbClr val="FFFF00"/>
                </a:solidFill>
              </a:rPr>
              <a:t>Function: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Phagocytose particulate matter (e.g. dust) &amp; bacteria in the lumen of pulmonary alveoli and in the interstitium of interalveolar septa.</a:t>
            </a:r>
          </a:p>
          <a:p>
            <a:pPr marL="609600" indent="-609600" algn="l" rtl="0" eaLnBrk="1" hangingPunct="1">
              <a:buFontTx/>
              <a:buAutoNum type="arabicParenBoth"/>
            </a:pP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CCFA4B-3AC9-4A3D-9564-963553AC4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67200" y="2209800"/>
            <a:ext cx="48768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Pleura</a:t>
            </a:r>
            <a:br>
              <a:rPr lang="en-US" sz="4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4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Is formed of two layers: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Parietal and visceral</a:t>
            </a:r>
            <a:r>
              <a:rPr lang="en-US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is formed of </a:t>
            </a:r>
            <a:r>
              <a:rPr lang="en-US" sz="2800" dirty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squamous mesothelium.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two layers are separated by serous fluid. The </a:t>
            </a:r>
            <a:r>
              <a:rPr lang="en-US" sz="2800" dirty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visceral layer has sub-epithelium loose C.T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that extends into the lung tissue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7" name="Picture 4" descr="72C77AFC">
            <a:extLst>
              <a:ext uri="{FF2B5EF4-FFF2-40B4-BE49-F238E27FC236}">
                <a16:creationId xmlns:a16="http://schemas.microsoft.com/office/drawing/2014/main" id="{800BFA19-2073-40F2-9284-385A9BA9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4351" r="29411" b="25954"/>
          <a:stretch>
            <a:fillRect/>
          </a:stretch>
        </p:blipFill>
        <p:spPr bwMode="auto">
          <a:xfrm>
            <a:off x="914400" y="2514600"/>
            <a:ext cx="2743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Documents and Settings\Raisa\My Documents\My Pictures\visceral pleura.jpg">
            <a:extLst>
              <a:ext uri="{FF2B5EF4-FFF2-40B4-BE49-F238E27FC236}">
                <a16:creationId xmlns:a16="http://schemas.microsoft.com/office/drawing/2014/main" id="{BF1FDCC9-452A-430D-8C13-8F5E3576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771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8EC9B99-D59C-446C-85AD-D2C994AF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8763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FF00"/>
                </a:solidFill>
              </a:rPr>
              <a:t>THANK YOU</a:t>
            </a:r>
            <a:endParaRPr lang="ar-SA" altLang="en-US" sz="6000" b="1">
              <a:solidFill>
                <a:srgbClr val="FFFF00"/>
              </a:solidFill>
            </a:endParaRPr>
          </a:p>
        </p:txBody>
      </p:sp>
      <p:pic>
        <p:nvPicPr>
          <p:cNvPr id="33795" name="Picture 3" descr="C:\Program Files\Microsoft Office\MEDIA\CAGCAT10\j0284916.jpg">
            <a:extLst>
              <a:ext uri="{FF2B5EF4-FFF2-40B4-BE49-F238E27FC236}">
                <a16:creationId xmlns:a16="http://schemas.microsoft.com/office/drawing/2014/main" id="{BE7EEDC3-B1AE-4C73-848D-CF30932D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55988"/>
            <a:ext cx="42672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804AF1-68DC-49C8-B3F4-165A5351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TRACHEA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384E7D-5BE9-4B46-81B9-C05B784B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609600" indent="-609600"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The wall of trachea is formed of:</a:t>
            </a:r>
          </a:p>
          <a:p>
            <a:pPr marL="609600" indent="-609600" algn="l" rtl="0">
              <a:buFontTx/>
              <a:buAutoNum type="arabicParenBoth"/>
            </a:pPr>
            <a:r>
              <a:rPr lang="en-US" altLang="en-US">
                <a:solidFill>
                  <a:srgbClr val="FFFF00"/>
                </a:solidFill>
              </a:rPr>
              <a:t>Mucosa.</a:t>
            </a:r>
          </a:p>
          <a:p>
            <a:pPr marL="609600" indent="-609600" algn="l" rtl="0">
              <a:buFontTx/>
              <a:buAutoNum type="arabicParenBoth"/>
            </a:pPr>
            <a:r>
              <a:rPr lang="en-US" altLang="en-US">
                <a:solidFill>
                  <a:srgbClr val="FFFF00"/>
                </a:solidFill>
              </a:rPr>
              <a:t>Submucosa.</a:t>
            </a:r>
          </a:p>
          <a:p>
            <a:pPr marL="609600" indent="-609600" algn="l" rtl="0">
              <a:buFontTx/>
              <a:buAutoNum type="arabicParenBoth"/>
            </a:pPr>
            <a:r>
              <a:rPr lang="en-US" altLang="en-US">
                <a:solidFill>
                  <a:srgbClr val="FFFF00"/>
                </a:solidFill>
              </a:rPr>
              <a:t>Adventitia.</a:t>
            </a:r>
          </a:p>
        </p:txBody>
      </p:sp>
      <p:pic>
        <p:nvPicPr>
          <p:cNvPr id="8196" name="Picture 4" descr="tra11he">
            <a:extLst>
              <a:ext uri="{FF2B5EF4-FFF2-40B4-BE49-F238E27FC236}">
                <a16:creationId xmlns:a16="http://schemas.microsoft.com/office/drawing/2014/main" id="{0B61FE3C-C6B1-4851-85FC-2C775F9B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75088"/>
            <a:ext cx="31353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>
            <a:extLst>
              <a:ext uri="{FF2B5EF4-FFF2-40B4-BE49-F238E27FC236}">
                <a16:creationId xmlns:a16="http://schemas.microsoft.com/office/drawing/2014/main" id="{9FA12699-E814-4D4F-B898-91C8DAA61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875088"/>
            <a:ext cx="30892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62C8A2C-2198-44E9-8BD6-A4D0D32DB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rtl="0"/>
            <a:r>
              <a:rPr lang="en-US" altLang="en-US" sz="3600" b="1">
                <a:solidFill>
                  <a:srgbClr val="99FF66"/>
                </a:solidFill>
              </a:rPr>
              <a:t>MUCOSA OF TRACHEA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91B33C4-78AF-44B9-B97C-1DB2004E2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0" y="1219200"/>
            <a:ext cx="8229600" cy="4525963"/>
          </a:xfrm>
        </p:spPr>
        <p:txBody>
          <a:bodyPr/>
          <a:lstStyle/>
          <a:p>
            <a:pPr marL="1371600" lvl="2" indent="-457200" algn="l" rtl="0">
              <a:lnSpc>
                <a:spcPct val="90000"/>
              </a:lnSpc>
              <a:buFontTx/>
              <a:buAutoNum type="arabicParenBoth"/>
            </a:pPr>
            <a:r>
              <a:rPr lang="en-US" altLang="en-US" b="1">
                <a:solidFill>
                  <a:srgbClr val="FFFF00"/>
                </a:solidFill>
              </a:rPr>
              <a:t>Epithelium: </a:t>
            </a:r>
            <a:r>
              <a:rPr lang="en-US" altLang="en-US">
                <a:solidFill>
                  <a:srgbClr val="FFFF00"/>
                </a:solidFill>
              </a:rPr>
              <a:t>Respiratory epithelium</a:t>
            </a:r>
          </a:p>
          <a:p>
            <a:pPr marL="1371600" lvl="2" indent="-457200" algn="l" rtl="0">
              <a:lnSpc>
                <a:spcPct val="90000"/>
              </a:lnSpc>
              <a:buFontTx/>
              <a:buAutoNum type="arabicParenBoth"/>
            </a:pPr>
            <a:r>
              <a:rPr lang="en-US" altLang="en-US" b="1">
                <a:solidFill>
                  <a:srgbClr val="FFFF00"/>
                </a:solidFill>
              </a:rPr>
              <a:t>Lamina propria.</a:t>
            </a:r>
            <a:endParaRPr lang="en-US" altLang="en-US">
              <a:solidFill>
                <a:srgbClr val="FFFF00"/>
              </a:solidFill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</a:t>
            </a:r>
            <a:endParaRPr lang="en-US" altLang="en-US">
              <a:solidFill>
                <a:srgbClr val="FFFF00"/>
              </a:solidFill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(3) Elastic lamina:</a:t>
            </a:r>
            <a:endParaRPr lang="en-US" altLang="en-US">
              <a:solidFill>
                <a:srgbClr val="FFFF00"/>
              </a:solidFill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It is formed of elastic fibers.</a:t>
            </a: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It separates lamina propria from submucosa.</a:t>
            </a: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 </a:t>
            </a:r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9220" name="Picture 5" descr="C:\Documents and Settings\Raisa\My Documents\My Pictures\trachea--2.jpg">
            <a:extLst>
              <a:ext uri="{FF2B5EF4-FFF2-40B4-BE49-F238E27FC236}">
                <a16:creationId xmlns:a16="http://schemas.microsoft.com/office/drawing/2014/main" id="{1A504B84-FEC0-4182-B84A-A1E99AE5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749675"/>
            <a:ext cx="39957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38DB65AE-3241-4E48-9528-B69557ACB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49675"/>
            <a:ext cx="3733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A1FA268-87F8-4120-8DF1-DD5A8E1B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99FF66"/>
                </a:solidFill>
              </a:rPr>
              <a:t>SUBMUCOSA OF TRACHEA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425D9E5-4A80-4D99-95E3-204BB6A22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Contents:</a:t>
            </a:r>
          </a:p>
          <a:p>
            <a:pPr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1- C.T. </a:t>
            </a:r>
          </a:p>
          <a:p>
            <a:pPr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2- Numerous mucous &amp; seromucous glands.</a:t>
            </a:r>
          </a:p>
          <a:p>
            <a:pPr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3- Lymphoid elements.</a:t>
            </a:r>
          </a:p>
        </p:txBody>
      </p:sp>
      <p:pic>
        <p:nvPicPr>
          <p:cNvPr id="10244" name="Picture 6" descr="C:\Documents and Settings\Raisa\My Documents\My Pictures\trachea --3.jpg">
            <a:extLst>
              <a:ext uri="{FF2B5EF4-FFF2-40B4-BE49-F238E27FC236}">
                <a16:creationId xmlns:a16="http://schemas.microsoft.com/office/drawing/2014/main" id="{34682286-AEE9-42CA-A2E1-AA692798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7788"/>
            <a:ext cx="37338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>
            <a:extLst>
              <a:ext uri="{FF2B5EF4-FFF2-40B4-BE49-F238E27FC236}">
                <a16:creationId xmlns:a16="http://schemas.microsoft.com/office/drawing/2014/main" id="{469167A9-3D2C-4DEC-B79B-CB12A4800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3479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0CADFA9-F332-4C8C-B8F3-0ED307222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99FF66"/>
                </a:solidFill>
              </a:rPr>
              <a:t>ADVENTITIA OF TRACHEA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58E5404-AADA-4E42-B699-7E3ADFD14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Contents:</a:t>
            </a:r>
          </a:p>
          <a:p>
            <a:pPr algn="l" rtl="0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1- Fibroelastic C.T.</a:t>
            </a:r>
          </a:p>
          <a:p>
            <a:pPr algn="l" rtl="0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2- C-shaped rings (12-16) of hyaline cartilage.</a:t>
            </a:r>
          </a:p>
          <a:p>
            <a:pPr algn="l" rtl="0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Trachealis muscle (bundle of smooth muscle fibers) connects the 2 ends of each C-shaped (incomplete) rings of cartilage.</a:t>
            </a:r>
          </a:p>
          <a:p>
            <a:pPr algn="l" rtl="0"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</a:t>
            </a:r>
          </a:p>
        </p:txBody>
      </p:sp>
      <p:pic>
        <p:nvPicPr>
          <p:cNvPr id="11268" name="Picture 4" descr="C:\Documents and Settings\Raisa\My Documents\My Pictures\trachea--5.jpg">
            <a:extLst>
              <a:ext uri="{FF2B5EF4-FFF2-40B4-BE49-F238E27FC236}">
                <a16:creationId xmlns:a16="http://schemas.microsoft.com/office/drawing/2014/main" id="{23293FEA-D3D0-4CB4-9F9D-36C1710F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Raisa\My Documents\My Pictures\trachea ---6.jpg">
            <a:extLst>
              <a:ext uri="{FF2B5EF4-FFF2-40B4-BE49-F238E27FC236}">
                <a16:creationId xmlns:a16="http://schemas.microsoft.com/office/drawing/2014/main" id="{D3890729-6FCC-4990-A257-54CF7DBB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694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B9764A2-F725-474B-94BF-7D3AB86F2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EXTRAPULMONARY BRONCHUS</a:t>
            </a:r>
            <a:br>
              <a:rPr lang="en-US" sz="36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(1ry BRONCHUS)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FC1E9A1-4BA9-4133-9860-9771AF9C1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678363"/>
          </a:xfrm>
          <a:noFill/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endParaRPr lang="en-US" altLang="en-US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     </a:t>
            </a:r>
            <a:r>
              <a:rPr lang="en-US" altLang="en-US">
                <a:solidFill>
                  <a:srgbClr val="FFFF00"/>
                </a:solidFill>
              </a:rPr>
              <a:t>Generally have  the same histological appearance as the trachea.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493A70-C134-43E8-8F00-1B58E981F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INTRAPULMONARY BRONCHI</a:t>
            </a:r>
            <a:b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(2ry &amp; 3ry BRONCHI)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169D0A-A3EA-4A58-B55D-2F32F4DCB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1-  Mucosa.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2-  Muscle coat.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3-  Submucosa.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4-  Adventitia.</a:t>
            </a:r>
          </a:p>
        </p:txBody>
      </p:sp>
      <p:pic>
        <p:nvPicPr>
          <p:cNvPr id="13316" name="Picture 4" descr="F17_07">
            <a:extLst>
              <a:ext uri="{FF2B5EF4-FFF2-40B4-BE49-F238E27FC236}">
                <a16:creationId xmlns:a16="http://schemas.microsoft.com/office/drawing/2014/main" id="{5E116DCE-8196-4C81-B04D-59A9FC76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43288"/>
            <a:ext cx="2316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ractice5">
            <a:extLst>
              <a:ext uri="{FF2B5EF4-FFF2-40B4-BE49-F238E27FC236}">
                <a16:creationId xmlns:a16="http://schemas.microsoft.com/office/drawing/2014/main" id="{03955C43-4ED0-402D-A906-94867AA5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4384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F18FB69-DD97-431B-95F4-9782A291A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INTRAPULMONARY BRONCHUS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F43186C-1CCF-4567-9340-F826E3E1A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229600" cy="467836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arenBoth"/>
            </a:pPr>
            <a:r>
              <a:rPr lang="en-US" altLang="en-US" sz="2800" b="1">
                <a:solidFill>
                  <a:srgbClr val="FFFF00"/>
                </a:solidFill>
              </a:rPr>
              <a:t>Mucosa:</a:t>
            </a: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a-  Epithelium: Respiratory epith.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b-  Lamina propria.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    N.B. No elastic lamina.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(2) Muscle coat (complete):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</a:t>
            </a:r>
            <a:r>
              <a:rPr lang="en-US" altLang="en-US" sz="2800">
                <a:solidFill>
                  <a:srgbClr val="FFFF00"/>
                </a:solidFill>
              </a:rPr>
              <a:t>Two distinct layers of smooth muscle fibers spirally  arranged in opposite direction.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 </a:t>
            </a:r>
          </a:p>
        </p:txBody>
      </p:sp>
      <p:pic>
        <p:nvPicPr>
          <p:cNvPr id="14340" name="Picture 4" descr="F17_09">
            <a:extLst>
              <a:ext uri="{FF2B5EF4-FFF2-40B4-BE49-F238E27FC236}">
                <a16:creationId xmlns:a16="http://schemas.microsoft.com/office/drawing/2014/main" id="{CC05B711-0B52-45B8-A959-10653558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954</Words>
  <Application>Microsoft Office PowerPoint</Application>
  <PresentationFormat>On-screen Show (4:3)</PresentationFormat>
  <Paragraphs>212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TRACHEA</vt:lpstr>
      <vt:lpstr>MUCOSA OF TRACHEA</vt:lpstr>
      <vt:lpstr>SUBMUCOSA OF TRACHEA</vt:lpstr>
      <vt:lpstr>ADVENTITIA OF TRACHEA</vt:lpstr>
      <vt:lpstr>EXTRAPULMONARY BRONCHUS (1ry BRONCHUS)</vt:lpstr>
      <vt:lpstr>INTRAPULMONARY BRONCHI (2ry &amp; 3ry BRONCHI)</vt:lpstr>
      <vt:lpstr>INTRAPULMONARY BRONCHUS</vt:lpstr>
      <vt:lpstr>INTRAPULMONARY BRONCHUS</vt:lpstr>
      <vt:lpstr>BRONCHIOLES</vt:lpstr>
      <vt:lpstr>Preterminal Bronchioles</vt:lpstr>
      <vt:lpstr>Terminal Bronchioles</vt:lpstr>
      <vt:lpstr>Respiratory Bronchioles</vt:lpstr>
      <vt:lpstr>CLARA CELLS</vt:lpstr>
      <vt:lpstr>ALVEOLAR  DUCTS</vt:lpstr>
      <vt:lpstr>PULMONARY ALVEOLI</vt:lpstr>
      <vt:lpstr>INTERALVEOLAR SEPTA</vt:lpstr>
      <vt:lpstr>ALVEOLAR EPITHELIUM</vt:lpstr>
      <vt:lpstr>ALVEOLAR  EPITHELIUM</vt:lpstr>
      <vt:lpstr>PowerPoint Presentation</vt:lpstr>
      <vt:lpstr>PowerPoint Presentation</vt:lpstr>
      <vt:lpstr>Interstitium of interalveolar septa</vt:lpstr>
      <vt:lpstr>BLOOD-GAS BARRIER (BLOOD-AIR BARRIER)</vt:lpstr>
      <vt:lpstr>  Alveolar phagocytes  (Alveolar Macrophages) (Dust Cells)</vt:lpstr>
      <vt:lpstr>Pleura   Is formed of two layers: Parietal and visceral. It is formed of simple squamous mesothelium. The two layers are separated by serous fluid. The visceral layer has sub-epithelium loose C.T that extends into the lung tissue </vt:lpstr>
      <vt:lpstr>THANK YOU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Aly Mohamed</dc:creator>
  <cp:lastModifiedBy>rawan Alharbi.</cp:lastModifiedBy>
  <cp:revision>300</cp:revision>
  <dcterms:created xsi:type="dcterms:W3CDTF">2006-02-06T06:09:20Z</dcterms:created>
  <dcterms:modified xsi:type="dcterms:W3CDTF">2018-01-01T20:56:11Z</dcterms:modified>
</cp:coreProperties>
</file>