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7" r:id="rId3"/>
    <p:sldId id="308" r:id="rId4"/>
    <p:sldId id="303" r:id="rId5"/>
    <p:sldId id="304" r:id="rId6"/>
    <p:sldId id="290" r:id="rId7"/>
    <p:sldId id="305" r:id="rId8"/>
    <p:sldId id="257" r:id="rId9"/>
    <p:sldId id="306" r:id="rId10"/>
    <p:sldId id="271" r:id="rId11"/>
    <p:sldId id="300" r:id="rId12"/>
    <p:sldId id="258" r:id="rId13"/>
    <p:sldId id="259" r:id="rId14"/>
    <p:sldId id="260" r:id="rId15"/>
    <p:sldId id="280" r:id="rId16"/>
    <p:sldId id="278" r:id="rId17"/>
    <p:sldId id="274" r:id="rId18"/>
    <p:sldId id="275" r:id="rId19"/>
    <p:sldId id="302" r:id="rId20"/>
    <p:sldId id="291" r:id="rId21"/>
    <p:sldId id="273" r:id="rId22"/>
    <p:sldId id="313" r:id="rId23"/>
    <p:sldId id="315" r:id="rId24"/>
    <p:sldId id="311" r:id="rId25"/>
    <p:sldId id="312" r:id="rId26"/>
    <p:sldId id="272" r:id="rId27"/>
    <p:sldId id="297" r:id="rId28"/>
    <p:sldId id="301" r:id="rId29"/>
    <p:sldId id="277" r:id="rId30"/>
    <p:sldId id="293" r:id="rId31"/>
    <p:sldId id="284" r:id="rId32"/>
    <p:sldId id="261" r:id="rId33"/>
    <p:sldId id="286" r:id="rId34"/>
    <p:sldId id="267" r:id="rId35"/>
    <p:sldId id="285" r:id="rId36"/>
    <p:sldId id="268" r:id="rId37"/>
    <p:sldId id="283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91" d="100"/>
          <a:sy n="91" d="100"/>
        </p:scale>
        <p:origin x="1317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9.xml"/><Relationship Id="rId2" Type="http://schemas.openxmlformats.org/officeDocument/2006/relationships/slide" Target="slides/slide13.xml"/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9CFB9CA-540C-46B6-9A68-152D97603A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AE27DD0-05FC-4EDB-8418-A6609AEEC2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2F42B95E-0F8F-4A79-91B8-27A06903482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4E998E6E-54D1-438A-8873-9A8900A8DA5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1F7D48-5DF8-4E83-AD29-277BDCDF0D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D71B108-4B2A-4960-B536-F654206DA4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B0015E4-5038-4395-A81F-4647D45B6B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94A70A9-8A41-4959-8D76-249D208500B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24C7C222-0498-41D2-82E4-4FAD6AF60F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21028EC5-7B72-4D53-9A72-AA5B85D934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2AC6B160-603B-480B-BBB8-8BAE51BFBD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2FC06C-619E-4737-899C-F0124175DB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7EB7C3B-F5E0-4237-AA90-DA7DC062E1C0}"/>
              </a:ext>
            </a:extLst>
          </p:cNvPr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C8145C6-9E41-4742-B6D7-06238926EC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8748B406-C380-4A0D-AF20-4398C712E6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50323A5-7016-4E3C-833C-363C57B4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4F3E1EE-BF59-4A06-9321-AB7B1040CD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0075161-56B5-4B40-A455-02FC48A139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C032AE9-7239-40E7-972D-1FACF2954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D6EEF18-99CC-4A9B-8BD4-FB97BD81FB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D2130A9-E405-488D-9C16-D9F7E099AE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1B3AABB-7A6F-425B-89CC-071BD2931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13AD0B5-DF09-4D80-818D-5605EDA637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8F14555-436E-4A4D-BDAE-8D8A6CA448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E66C09E-2DE0-4276-B853-E8817D87B8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044945D-8EEE-4944-AE68-FCE48370FF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FB7EDAE-7DB6-43DA-801A-651A12CAAF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B8E11F90-6FFC-4D55-BD39-2965133593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4FF1E22-D742-42A4-8A90-2CA8C52EB5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6D7C9191-F429-4514-B32A-7BB7B87D4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B7108AFE-FDC5-4D0F-9042-A55A70DFD2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D61AE2F3-25AC-4DD6-8AE1-024465D71B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C83B246B-C9DA-4031-952B-AF84E14345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3708AAF8-AC6E-4FA4-9C84-D069213E6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B67D8A8F-0984-4006-B05D-939D1D614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FF68E65B-B71B-4075-AE15-F3ECA46C6DBA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47AEBB19-3497-4ECB-ADC7-48D52865A4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1E7445AC-3F37-46FF-9151-86C0C13637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D61D77FA-1576-478D-BE81-10EF01D5E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197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98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1" name="Rectangle 31">
            <a:extLst>
              <a:ext uri="{FF2B5EF4-FFF2-40B4-BE49-F238E27FC236}">
                <a16:creationId xmlns:a16="http://schemas.microsoft.com/office/drawing/2014/main" id="{511C8996-F1D4-49DB-B995-8CA14314788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2" name="Rectangle 32">
            <a:extLst>
              <a:ext uri="{FF2B5EF4-FFF2-40B4-BE49-F238E27FC236}">
                <a16:creationId xmlns:a16="http://schemas.microsoft.com/office/drawing/2014/main" id="{F6C99B83-D594-4C3E-9FA5-C41BAB87E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3" name="Rectangle 33">
            <a:extLst>
              <a:ext uri="{FF2B5EF4-FFF2-40B4-BE49-F238E27FC236}">
                <a16:creationId xmlns:a16="http://schemas.microsoft.com/office/drawing/2014/main" id="{1F2765AB-A214-456D-9A76-0C37757C5E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94D5A-A388-4920-86D0-DEA4EE7C11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78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A49BEC1A-4984-487D-A10E-45F211B3BD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762FB2A5-02B5-44BA-A729-A6B410C6DB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21D701D1-CE7C-4D04-B575-502BAD7378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50333-3824-4160-95F9-53C0E0AC2B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78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C2D29549-31CF-4FB7-ACCF-CDF7985D1C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116A8622-F5B2-4541-8ABF-8FE5165F69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72C28935-3507-4FF2-B9CB-3FF7CABE2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84999-673A-489F-B84F-C42F129336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20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FA045F5F-A880-4E50-8CD0-B27EEB6C5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D3701B4F-4E4C-4482-BB04-B961D2F2D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C1448896-8B5E-4F00-96A3-6F5C73CF4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6738D-5004-4A36-8F14-9A1B78D39D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32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6237D11C-1F1A-4F84-9B82-DC74D3B74C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FB50F578-B4E4-4B04-A50A-6F94BCA9F5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933EA877-333A-43A3-83B0-F78C126F4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DA65-CC34-481A-82D1-4AC0A610B2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67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A6B684C5-1F9B-4D1C-B475-308474597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BAA5658F-A881-435A-B1EC-DDD3773946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30626278-90A5-4DD7-9189-E1E298706F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7A831-F923-4DF7-8BCF-EA04BF2C27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81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42E72231-B8EC-4DE8-BBAE-E5267BA5C2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79C69A01-ECE8-4AD4-A5AF-3C88D6564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B098C60D-B34F-4B33-8B23-04748F5B4A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211D-551B-42B5-9839-087FD88773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2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1">
            <a:extLst>
              <a:ext uri="{FF2B5EF4-FFF2-40B4-BE49-F238E27FC236}">
                <a16:creationId xmlns:a16="http://schemas.microsoft.com/office/drawing/2014/main" id="{A1D51212-998D-4783-9C72-A1E8C09EC1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F4EF3474-0DF1-41DF-B118-BC648ACE3F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7669424F-E75C-4FEA-A703-7E15296E2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73CD-524E-4E98-ADDF-DAEF032007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82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id="{2D22218C-3537-4CBA-AF8B-365528631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89784931-6536-431C-9245-0484AB986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48C91F27-4545-4176-AF5B-094F56C163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C581-B11C-4DD9-83E6-6789B79AA5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35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DE8C1B43-52AF-4C4D-8FBB-462E874F7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56ADA71C-9CAD-418A-95B7-D4C1A9B836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DA193CE0-F8A6-4459-B6BE-2EB4E446B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23F1-C3CD-4C4E-BF07-D5B3F6F14F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41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656718D8-3B15-4E33-8E68-FB0FE4BEB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2996ADC8-66CC-49BE-9CE4-F75E25F498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FEC549DF-77F8-42ED-A8C4-EC5E2BA5C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5DE77-0F8B-4BBA-8A10-0E8324D8DE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4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59F982D-EA98-440E-BAA3-29C4DD2E174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1036" name="Freeform 3">
              <a:extLst>
                <a:ext uri="{FF2B5EF4-FFF2-40B4-BE49-F238E27FC236}">
                  <a16:creationId xmlns:a16="http://schemas.microsoft.com/office/drawing/2014/main" id="{1BB4C045-E3B7-4E0E-AB9F-0DF19FD7EB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7" name="Freeform 4">
              <a:extLst>
                <a:ext uri="{FF2B5EF4-FFF2-40B4-BE49-F238E27FC236}">
                  <a16:creationId xmlns:a16="http://schemas.microsoft.com/office/drawing/2014/main" id="{FD0A513D-31F1-4800-8D63-6FB07C5AEE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9" name="Freeform 5">
              <a:extLst>
                <a:ext uri="{FF2B5EF4-FFF2-40B4-BE49-F238E27FC236}">
                  <a16:creationId xmlns:a16="http://schemas.microsoft.com/office/drawing/2014/main" id="{BE07A218-FF7F-4F59-89CD-1CCFFCDAFB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1039" name="Freeform 6">
              <a:extLst>
                <a:ext uri="{FF2B5EF4-FFF2-40B4-BE49-F238E27FC236}">
                  <a16:creationId xmlns:a16="http://schemas.microsoft.com/office/drawing/2014/main" id="{78621CC9-4F52-457A-ADA4-FB1E9F024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0" name="Freeform 7">
              <a:extLst>
                <a:ext uri="{FF2B5EF4-FFF2-40B4-BE49-F238E27FC236}">
                  <a16:creationId xmlns:a16="http://schemas.microsoft.com/office/drawing/2014/main" id="{C2CE929C-9581-4A9B-AB9F-1B0DAFF0C9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1" name="Freeform 8">
              <a:extLst>
                <a:ext uri="{FF2B5EF4-FFF2-40B4-BE49-F238E27FC236}">
                  <a16:creationId xmlns:a16="http://schemas.microsoft.com/office/drawing/2014/main" id="{FC13F3CF-086E-4CFA-84D6-68B01499D7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2" name="Freeform 9">
              <a:extLst>
                <a:ext uri="{FF2B5EF4-FFF2-40B4-BE49-F238E27FC236}">
                  <a16:creationId xmlns:a16="http://schemas.microsoft.com/office/drawing/2014/main" id="{2E678091-B21E-4B50-8B93-DBB71B7C0C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3" name="Freeform 10">
              <a:extLst>
                <a:ext uri="{FF2B5EF4-FFF2-40B4-BE49-F238E27FC236}">
                  <a16:creationId xmlns:a16="http://schemas.microsoft.com/office/drawing/2014/main" id="{3A18CA75-BA4F-47EE-A48D-28DCA775D5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4" name="Freeform 11">
              <a:extLst>
                <a:ext uri="{FF2B5EF4-FFF2-40B4-BE49-F238E27FC236}">
                  <a16:creationId xmlns:a16="http://schemas.microsoft.com/office/drawing/2014/main" id="{0D21A3CC-4FD5-4220-AD9E-B2D998D1F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5" name="Freeform 12">
              <a:extLst>
                <a:ext uri="{FF2B5EF4-FFF2-40B4-BE49-F238E27FC236}">
                  <a16:creationId xmlns:a16="http://schemas.microsoft.com/office/drawing/2014/main" id="{2D84C7F0-E13C-4673-8F93-0C844E84B3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6" name="Freeform 13">
              <a:extLst>
                <a:ext uri="{FF2B5EF4-FFF2-40B4-BE49-F238E27FC236}">
                  <a16:creationId xmlns:a16="http://schemas.microsoft.com/office/drawing/2014/main" id="{7CE85D2A-9D81-41F7-A2AF-12C5B9F8C5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7" name="Freeform 14">
              <a:extLst>
                <a:ext uri="{FF2B5EF4-FFF2-40B4-BE49-F238E27FC236}">
                  <a16:creationId xmlns:a16="http://schemas.microsoft.com/office/drawing/2014/main" id="{1CC75B47-4A6B-477A-837E-E006AFEED9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8" name="Freeform 15">
              <a:extLst>
                <a:ext uri="{FF2B5EF4-FFF2-40B4-BE49-F238E27FC236}">
                  <a16:creationId xmlns:a16="http://schemas.microsoft.com/office/drawing/2014/main" id="{D2B7F706-A592-41FD-ADF5-BFF00E2000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9" name="Freeform 16">
              <a:extLst>
                <a:ext uri="{FF2B5EF4-FFF2-40B4-BE49-F238E27FC236}">
                  <a16:creationId xmlns:a16="http://schemas.microsoft.com/office/drawing/2014/main" id="{7E9D7EC2-6E41-4CDF-8B83-83448CB615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0" name="Freeform 17">
              <a:extLst>
                <a:ext uri="{FF2B5EF4-FFF2-40B4-BE49-F238E27FC236}">
                  <a16:creationId xmlns:a16="http://schemas.microsoft.com/office/drawing/2014/main" id="{7EA635C5-9192-4DCF-AFB3-63120A9385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1" name="Freeform 18">
              <a:extLst>
                <a:ext uri="{FF2B5EF4-FFF2-40B4-BE49-F238E27FC236}">
                  <a16:creationId xmlns:a16="http://schemas.microsoft.com/office/drawing/2014/main" id="{88B5B32A-4136-424D-80D8-1C5E2BB578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3" name="Freeform 19">
              <a:extLst>
                <a:ext uri="{FF2B5EF4-FFF2-40B4-BE49-F238E27FC236}">
                  <a16:creationId xmlns:a16="http://schemas.microsoft.com/office/drawing/2014/main" id="{BD8C3582-6F35-4764-8088-0264E4FAC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1053" name="Freeform 20">
              <a:extLst>
                <a:ext uri="{FF2B5EF4-FFF2-40B4-BE49-F238E27FC236}">
                  <a16:creationId xmlns:a16="http://schemas.microsoft.com/office/drawing/2014/main" id="{857CBCA3-B36B-476B-A47C-8021BA38F5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4" name="Freeform 21">
              <a:extLst>
                <a:ext uri="{FF2B5EF4-FFF2-40B4-BE49-F238E27FC236}">
                  <a16:creationId xmlns:a16="http://schemas.microsoft.com/office/drawing/2014/main" id="{46D879D4-661F-40EF-AA0C-0BD17CFF12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6" name="Freeform 22">
              <a:extLst>
                <a:ext uri="{FF2B5EF4-FFF2-40B4-BE49-F238E27FC236}">
                  <a16:creationId xmlns:a16="http://schemas.microsoft.com/office/drawing/2014/main" id="{F563916C-2DE6-4D77-888B-455A2F62DE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6167" name="Freeform 23">
              <a:extLst>
                <a:ext uri="{FF2B5EF4-FFF2-40B4-BE49-F238E27FC236}">
                  <a16:creationId xmlns:a16="http://schemas.microsoft.com/office/drawing/2014/main" id="{B15B7A33-6E0A-4D28-A304-FB023DCA02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新細明體" pitchFamily="18" charset="-120"/>
              </a:endParaRPr>
            </a:p>
          </p:txBody>
        </p:sp>
        <p:sp>
          <p:nvSpPr>
            <p:cNvPr id="1057" name="Freeform 24">
              <a:extLst>
                <a:ext uri="{FF2B5EF4-FFF2-40B4-BE49-F238E27FC236}">
                  <a16:creationId xmlns:a16="http://schemas.microsoft.com/office/drawing/2014/main" id="{3C04AAC8-7452-4CF1-9DDD-7111E78279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27" name="Group 25">
            <a:extLst>
              <a:ext uri="{FF2B5EF4-FFF2-40B4-BE49-F238E27FC236}">
                <a16:creationId xmlns:a16="http://schemas.microsoft.com/office/drawing/2014/main" id="{8DBCB858-5083-46E4-912F-A7DFE012B6CC}"/>
              </a:ext>
            </a:extLst>
          </p:cNvPr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1033" name="Freeform 26">
              <a:extLst>
                <a:ext uri="{FF2B5EF4-FFF2-40B4-BE49-F238E27FC236}">
                  <a16:creationId xmlns:a16="http://schemas.microsoft.com/office/drawing/2014/main" id="{8D4CBFEF-867F-4A02-BBF5-50BEF8EDC2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3DD2C5B7-9604-4381-9785-948D79E73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D0488322-9C68-41AF-9EAD-EB88C1EF9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Rectangle 29">
            <a:extLst>
              <a:ext uri="{FF2B5EF4-FFF2-40B4-BE49-F238E27FC236}">
                <a16:creationId xmlns:a16="http://schemas.microsoft.com/office/drawing/2014/main" id="{A709971B-6B24-4A0A-8EDC-C3F9E1946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9" name="Rectangle 30">
            <a:extLst>
              <a:ext uri="{FF2B5EF4-FFF2-40B4-BE49-F238E27FC236}">
                <a16:creationId xmlns:a16="http://schemas.microsoft.com/office/drawing/2014/main" id="{55A568F8-9844-4030-A1C3-4F8F54B87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175" name="Rectangle 31">
            <a:extLst>
              <a:ext uri="{FF2B5EF4-FFF2-40B4-BE49-F238E27FC236}">
                <a16:creationId xmlns:a16="http://schemas.microsoft.com/office/drawing/2014/main" id="{931E1DBB-807F-41B8-BD8C-4BCF948EA5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176" name="Rectangle 32">
            <a:extLst>
              <a:ext uri="{FF2B5EF4-FFF2-40B4-BE49-F238E27FC236}">
                <a16:creationId xmlns:a16="http://schemas.microsoft.com/office/drawing/2014/main" id="{EAB69DB4-07BE-4860-BA99-55E0C93F61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177" name="Rectangle 33">
            <a:extLst>
              <a:ext uri="{FF2B5EF4-FFF2-40B4-BE49-F238E27FC236}">
                <a16:creationId xmlns:a16="http://schemas.microsoft.com/office/drawing/2014/main" id="{6C1852E9-FFC0-4302-8565-710790897A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08427E65-4981-4EF7-B0EC-EC6F95F209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imgres?imgurl=http://2.bp.blogspot.com/_FGHdkrEsceI/TDel9yp52vI/AAAAAAAAAAU/b6TBL23ysNY/s1600/ventilator.jpg&amp;imgrefurl=http://lisanance-pedspulm.blogspot.com/2010_07_01_archive.html&amp;usg=__W3mCj-5doucQAnyjeqt5g3rimdI=&amp;h=540&amp;w=459&amp;sz=42&amp;hl=en&amp;start=2&amp;zoom=1&amp;tbnid=vr8g_dM1jerBnM:&amp;tbnh=132&amp;tbnw=112&amp;ei=HJl0TZaRPJmAhAfnj_hA&amp;prev=/images%3Fq%3Dventilator%26hl%3Den%26safe%3Dactive%26sa%3DN%26gbv%3D2%26tbs%3Disch:1&amp;itbs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imgres?imgurl=http://www.firehow.com/images/stories/users/80/pneumonia.jpg&amp;imgrefurl=http://www.firehow.com/20090318668/how-to-cure-pneumonia-naturally.html&amp;usg=__0Sh-K7phAhEnqbunv50TDFmjDqE=&amp;h=450&amp;w=422&amp;sz=21&amp;hl=en&amp;start=4&amp;zoom=1&amp;tbnid=EhygMP9aVZYZ4M:&amp;tbnh=127&amp;tbnw=119&amp;ei=WWo1TbOGIZKGhQf2-4GpCw&amp;prev=/images%3Fq%3DPNEUMONIA%26hl%3Den%26safe%3Dactive%26gbv%3D2%26tbs%3Disch:1&amp;itb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imgurl=http://www.corposaun.com/wp-content/uploads/2009/12/pneumonia.jpg&amp;imgrefurl=http://sandsofgold.com/catalog/yhf.php%3Fq%3Dpneumonia-symptoms&amp;usg=__nOWquPuSUwynJ6N7i-DZ0xTw-Fw=&amp;h=450&amp;w=500&amp;sz=21&amp;hl=en&amp;start=6&amp;zoom=1&amp;tbnid=fnou4RqwQSQKDM:&amp;tbnh=117&amp;tbnw=130&amp;ei=WWo1TbOGIZKGhQf2-4GpCw&amp;prev=/images%3Fq%3DPNEUMONIA%26hl%3Den%26safe%3Dactive%26gbv%3D2%26tbs%3Disch:1&amp;itbs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DE81ECB-36AD-474F-BD2D-E342040ED3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Health Care Associated  </a:t>
            </a:r>
            <a:r>
              <a:rPr lang="en-US" altLang="zh-TW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Pneumonia</a:t>
            </a:r>
            <a:br>
              <a:rPr lang="en-US" altLang="zh-TW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</a:br>
            <a:endParaRPr lang="en-US" altLang="zh-TW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5123" name="Subtitle 3">
            <a:extLst>
              <a:ext uri="{FF2B5EF4-FFF2-40B4-BE49-F238E27FC236}">
                <a16:creationId xmlns:a16="http://schemas.microsoft.com/office/drawing/2014/main" id="{DE16F20C-D39E-438C-A7DE-6FFAD603CE79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000" b="1"/>
              <a:t>PROF .</a:t>
            </a:r>
            <a:r>
              <a:rPr lang="en-US" altLang="en-US" sz="2000" b="1" i="1"/>
              <a:t>HANAN HABIB</a:t>
            </a:r>
          </a:p>
          <a:p>
            <a:pPr eaLnBrk="1" hangingPunct="1"/>
            <a:r>
              <a:rPr lang="en-US" altLang="en-US" sz="2000" i="1">
                <a:solidFill>
                  <a:srgbClr val="0070C0"/>
                </a:solidFill>
              </a:rPr>
              <a:t>Department of Pathology, Microbiology Unit ,</a:t>
            </a:r>
          </a:p>
          <a:p>
            <a:pPr eaLnBrk="1" hangingPunct="1"/>
            <a:r>
              <a:rPr lang="en-US" altLang="en-US" sz="2000" i="1">
                <a:solidFill>
                  <a:srgbClr val="0070C0"/>
                </a:solidFill>
              </a:rPr>
              <a:t>College Of Medicine</a:t>
            </a:r>
          </a:p>
        </p:txBody>
      </p:sp>
      <p:pic>
        <p:nvPicPr>
          <p:cNvPr id="5124" name="Picture 1">
            <a:extLst>
              <a:ext uri="{FF2B5EF4-FFF2-40B4-BE49-F238E27FC236}">
                <a16:creationId xmlns:a16="http://schemas.microsoft.com/office/drawing/2014/main" id="{85AAE525-9955-49C6-9C23-E8688B974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0350"/>
            <a:ext cx="285908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B44CC5-0B54-4BB0-B506-8FE998BA0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TW" b="1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4DC3C5-6AFC-4009-A4AA-C7E152B7E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/>
              <a:t>The incidence of nosocomial pneumonia in </a:t>
            </a:r>
            <a:r>
              <a:rPr lang="en-US" altLang="zh-TW" sz="2800">
                <a:solidFill>
                  <a:srgbClr val="FF0000"/>
                </a:solidFill>
              </a:rPr>
              <a:t>ventilated patients </a:t>
            </a:r>
            <a:r>
              <a:rPr lang="en-US" altLang="zh-TW" sz="2800"/>
              <a:t>is </a:t>
            </a:r>
            <a:r>
              <a:rPr lang="en-US" altLang="zh-TW" sz="2800" b="1"/>
              <a:t>10-fold higher</a:t>
            </a:r>
            <a:r>
              <a:rPr lang="en-US" altLang="zh-TW" sz="2800"/>
              <a:t> than non-ventilated patients</a:t>
            </a:r>
          </a:p>
          <a:p>
            <a:pPr eaLnBrk="1" hangingPunct="1"/>
            <a:endParaRPr lang="en-US" altLang="zh-TW" sz="2800"/>
          </a:p>
          <a:p>
            <a:pPr eaLnBrk="1" hangingPunct="1"/>
            <a:r>
              <a:rPr lang="en-US" altLang="zh-TW" sz="2800"/>
              <a:t>The reported crude </a:t>
            </a:r>
            <a:r>
              <a:rPr lang="en-US" altLang="zh-TW" sz="2800" b="1"/>
              <a:t>mortality</a:t>
            </a:r>
            <a:r>
              <a:rPr lang="en-US" altLang="zh-TW" sz="2800"/>
              <a:t> for HAP is 30% to greater than 70%.</a:t>
            </a:r>
          </a:p>
          <a:p>
            <a:pPr eaLnBrk="1" hangingPunct="1"/>
            <a:endParaRPr lang="zh-TW" altLang="en-US" sz="28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5D2740EF-C705-43EB-A657-7F19FA2C3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4953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DA854422-0327-4F80-8B1C-E2240661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486400"/>
            <a:ext cx="443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zh-TW" sz="1200"/>
              <a:t>--- Medical Clinics of North America</a:t>
            </a:r>
            <a:endParaRPr lang="en-US" altLang="zh-TW" sz="1200" b="1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zh-TW" sz="1200" b="1"/>
              <a:t>    Therapy of Nosocomial pneumonia</a:t>
            </a:r>
            <a:r>
              <a:rPr lang="en-US" altLang="zh-TW" sz="1200"/>
              <a:t> 2001 vol.85 1583-94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42767FF-B3A7-445E-8E56-BBAC4D8DAF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ffectLst>
            <a:outerShdw dist="63500" dir="2212194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Pathogenesis of HAP</a:t>
            </a:r>
            <a:endParaRPr lang="zh-TW" altLang="en-US" b="1" dirty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pic>
        <p:nvPicPr>
          <p:cNvPr id="15363" name="Picture 1">
            <a:extLst>
              <a:ext uri="{FF2B5EF4-FFF2-40B4-BE49-F238E27FC236}">
                <a16:creationId xmlns:a16="http://schemas.microsoft.com/office/drawing/2014/main" id="{97B8ABF1-5126-4511-B172-0295D7D5C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89363"/>
            <a:ext cx="41767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388736F-2645-4D1E-B3DC-B5A483C65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b="1"/>
              <a:t>Pathogenesis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68468E8-B917-4A09-94A2-5FA87A69D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848600" cy="4495800"/>
          </a:xfrm>
        </p:spPr>
        <p:txBody>
          <a:bodyPr/>
          <a:lstStyle/>
          <a:p>
            <a:pPr eaLnBrk="1" hangingPunct="1"/>
            <a:r>
              <a:rPr lang="en-US" altLang="zh-TW" sz="2800"/>
              <a:t>For pneumonia to occur, at least one of the following </a:t>
            </a:r>
            <a:r>
              <a:rPr lang="en-US" altLang="zh-TW" sz="2800" b="1"/>
              <a:t>three conditions </a:t>
            </a:r>
            <a:r>
              <a:rPr lang="en-US" altLang="zh-TW" sz="2800"/>
              <a:t>must occur: </a:t>
            </a:r>
          </a:p>
          <a:p>
            <a:pPr eaLnBrk="1" hangingPunct="1"/>
            <a:endParaRPr lang="en-US" altLang="zh-TW" sz="1000"/>
          </a:p>
          <a:p>
            <a:pPr eaLnBrk="1" hangingPunct="1">
              <a:buFontTx/>
              <a:buNone/>
            </a:pPr>
            <a:r>
              <a:rPr lang="en-US" altLang="zh-TW" sz="2000"/>
              <a:t>	     1. Significant impairment of host defenses</a:t>
            </a:r>
          </a:p>
          <a:p>
            <a:pPr eaLnBrk="1" hangingPunct="1">
              <a:buFontTx/>
              <a:buNone/>
            </a:pPr>
            <a:r>
              <a:rPr lang="en-US" altLang="zh-TW" sz="2000"/>
              <a:t>	     2. Introduction of a sufficient-size inoculum to overwhelm   	  the host's lower respiratory tract defenses</a:t>
            </a:r>
          </a:p>
          <a:p>
            <a:pPr eaLnBrk="1" hangingPunct="1">
              <a:buFontTx/>
              <a:buNone/>
            </a:pPr>
            <a:r>
              <a:rPr lang="en-US" altLang="zh-TW" sz="2000"/>
              <a:t>	     3. The introduction of highly virulent organisms into the 	  	  lower respiratory tract</a:t>
            </a:r>
            <a:endParaRPr lang="en-US" altLang="zh-TW" sz="2800"/>
          </a:p>
          <a:p>
            <a:pPr eaLnBrk="1" hangingPunct="1"/>
            <a:r>
              <a:rPr lang="en-US" altLang="zh-TW" sz="2800"/>
              <a:t>Most common is microaspiration of </a:t>
            </a:r>
            <a:r>
              <a:rPr lang="en-US" altLang="zh-TW" sz="2800">
                <a:solidFill>
                  <a:srgbClr val="C00000"/>
                </a:solidFill>
              </a:rPr>
              <a:t>oropharyngeal secretions </a:t>
            </a:r>
            <a:r>
              <a:rPr lang="en-US" altLang="zh-TW" sz="2800"/>
              <a:t>colonized with pathogenic bacteria.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6D25934-170D-4EBF-8F02-A4D034B32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844550"/>
          </a:xfrm>
        </p:spPr>
        <p:txBody>
          <a:bodyPr/>
          <a:lstStyle/>
          <a:p>
            <a:pPr algn="l" eaLnBrk="1" hangingPunct="1"/>
            <a:r>
              <a:rPr lang="en-US" altLang="zh-TW" b="1"/>
              <a:t>Pathogenesis</a:t>
            </a:r>
            <a:endParaRPr lang="zh-TW" altLang="en-US" b="1"/>
          </a:p>
        </p:txBody>
      </p:sp>
      <p:pic>
        <p:nvPicPr>
          <p:cNvPr id="17411" name="Picture 4" descr="C:\Documents and Settings\k\桌面\HAP--1.jpg">
            <a:extLst>
              <a:ext uri="{FF2B5EF4-FFF2-40B4-BE49-F238E27FC236}">
                <a16:creationId xmlns:a16="http://schemas.microsoft.com/office/drawing/2014/main" id="{F07426A9-FB34-45BD-A107-173847A7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781800" cy="4419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5">
            <a:extLst>
              <a:ext uri="{FF2B5EF4-FFF2-40B4-BE49-F238E27FC236}">
                <a16:creationId xmlns:a16="http://schemas.microsoft.com/office/drawing/2014/main" id="{9985435D-46A7-4685-92EE-1B8E6991E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48400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zh-TW" sz="1400"/>
              <a:t>            --- The Prevention of Ventilator-Associated Pneumonia  Vol.340  Feb 25, 1999  NEJM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10D2FA6-EA1C-4710-B7D2-595C237F3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b="1"/>
              <a:t>Classification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C3F0283-94D8-45D9-9BB6-83B6635DB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>
                <a:solidFill>
                  <a:srgbClr val="C00000"/>
                </a:solidFill>
              </a:rPr>
              <a:t>Early-onset nosocomial pneumonia: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/>
              <a:t>     </a:t>
            </a:r>
            <a:r>
              <a:rPr lang="en-US" altLang="zh-TW" sz="2400"/>
              <a:t>Occurs during the </a:t>
            </a:r>
            <a:r>
              <a:rPr lang="en-US" altLang="zh-TW" sz="2400" b="1"/>
              <a:t>first 4 days</a:t>
            </a:r>
            <a:r>
              <a:rPr lang="en-US" altLang="zh-TW" sz="2400"/>
              <a:t> of admission.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400"/>
              <a:t>      Usually is due to </a:t>
            </a:r>
            <a:r>
              <a:rPr lang="en-US" altLang="zh-TW" sz="2400" i="1"/>
              <a:t>S. pneumoniae</a:t>
            </a:r>
            <a:r>
              <a:rPr lang="en-US" altLang="zh-TW" sz="2400"/>
              <a:t>, MSSA (</a:t>
            </a:r>
            <a:r>
              <a:rPr lang="en-US" altLang="zh-TW" sz="1800"/>
              <a:t>Methicillin</a:t>
            </a:r>
            <a:r>
              <a:rPr lang="en-US" altLang="zh-TW" sz="2400"/>
              <a:t> </a:t>
            </a:r>
            <a:r>
              <a:rPr lang="en-US" altLang="zh-TW" sz="1600"/>
              <a:t>sensitive </a:t>
            </a:r>
            <a:r>
              <a:rPr lang="en-US" altLang="zh-TW" sz="1600" i="1"/>
              <a:t>S.aureus</a:t>
            </a:r>
            <a:r>
              <a:rPr lang="en-US" altLang="zh-TW" sz="1600"/>
              <a:t> </a:t>
            </a:r>
            <a:r>
              <a:rPr lang="en-US" altLang="zh-TW" sz="2400"/>
              <a:t>), </a:t>
            </a:r>
            <a:r>
              <a:rPr lang="en-US" altLang="zh-TW" sz="2400" i="1"/>
              <a:t>H. Influenza</a:t>
            </a:r>
            <a:r>
              <a:rPr lang="en-US" altLang="zh-TW" sz="2400"/>
              <a:t>, or anaerobes</a:t>
            </a:r>
            <a:r>
              <a:rPr lang="en-US" altLang="zh-TW" sz="2800"/>
              <a:t>.</a:t>
            </a:r>
            <a:endParaRPr lang="en-US" altLang="zh-TW" sz="280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800">
                <a:solidFill>
                  <a:srgbClr val="C00000"/>
                </a:solidFill>
              </a:rPr>
              <a:t>Late-onset nosocomial pneumonia: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/>
              <a:t>     occurs </a:t>
            </a:r>
            <a:r>
              <a:rPr lang="en-US" altLang="zh-TW" sz="2800" b="1"/>
              <a:t>m</a:t>
            </a:r>
            <a:r>
              <a:rPr lang="en-US" altLang="zh-TW" sz="2400" b="1"/>
              <a:t>ore than 4 days </a:t>
            </a:r>
            <a:r>
              <a:rPr lang="en-US" altLang="zh-TW" sz="2400"/>
              <a:t>of admission.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400"/>
              <a:t>      More commonly by Gram negative organisms, especially: </a:t>
            </a:r>
            <a:r>
              <a:rPr lang="en-US" altLang="zh-TW" sz="2400" i="1"/>
              <a:t>P. aeruginosa, Acinetobacter, Enterobacteriaceae  </a:t>
            </a:r>
            <a:r>
              <a:rPr lang="en-US" altLang="zh-TW" sz="2400"/>
              <a:t>(</a:t>
            </a:r>
            <a:r>
              <a:rPr lang="en-US" altLang="zh-TW" sz="1600" i="1"/>
              <a:t>Klebsiella</a:t>
            </a:r>
            <a:r>
              <a:rPr lang="en-US" altLang="zh-TW" sz="1600"/>
              <a:t>, </a:t>
            </a:r>
            <a:r>
              <a:rPr lang="en-US" altLang="zh-TW" sz="1600" i="1"/>
              <a:t>Enterobacter, Serratia</a:t>
            </a:r>
            <a:r>
              <a:rPr lang="en-US" altLang="zh-TW" sz="2400"/>
              <a:t>) or MRSA.</a:t>
            </a:r>
            <a:r>
              <a:rPr lang="en-US" altLang="zh-TW" sz="2800"/>
              <a:t> </a:t>
            </a:r>
            <a:endParaRPr lang="en-US" altLang="zh-TW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8DB3D62-D619-415E-9157-190245CB7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b="1"/>
              <a:t>Causative Agents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758B0FE-36E2-4B5B-B029-D6792A4CF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2800" b="1">
                <a:solidFill>
                  <a:srgbClr val="C00000"/>
                </a:solidFill>
              </a:rPr>
              <a:t>Enteric Gram negative bacilli</a:t>
            </a:r>
            <a:r>
              <a:rPr lang="en-US" altLang="zh-TW" sz="2800">
                <a:solidFill>
                  <a:srgbClr val="C00000"/>
                </a:solidFill>
              </a:rPr>
              <a:t> </a:t>
            </a:r>
            <a:r>
              <a:rPr lang="en-US" altLang="zh-TW" sz="2800"/>
              <a:t>are isolated most frequently particularly in patients with late-onset disease and in patients with serious underlying disease often already on broad-spectrum antibiotics.</a:t>
            </a:r>
          </a:p>
          <a:p>
            <a:pPr eaLnBrk="1" hangingPunct="1"/>
            <a:endParaRPr lang="en-US" altLang="zh-TW" sz="1000"/>
          </a:p>
          <a:p>
            <a:pPr eaLnBrk="1" hangingPunct="1"/>
            <a:r>
              <a:rPr lang="en-US" altLang="zh-TW" sz="2800"/>
              <a:t>Prior use of broad-spectrum antibiotics and an immunocompromised state make resistant Gram-negative organisms more likely.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25B93A1-D5CA-4EDE-872C-A5A5293FC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b="1"/>
              <a:t>Causative Agents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423E361-9632-4CC7-A077-EFBA3F4ED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z="1600" b="1"/>
          </a:p>
          <a:p>
            <a:pPr eaLnBrk="1" hangingPunct="1"/>
            <a:r>
              <a:rPr lang="en-US" altLang="zh-TW" sz="2800" b="1" i="1"/>
              <a:t>P. aeruginosa</a:t>
            </a:r>
            <a:r>
              <a:rPr lang="en-US" altLang="zh-TW" sz="2800" i="1"/>
              <a:t> </a:t>
            </a:r>
            <a:r>
              <a:rPr lang="en-US" altLang="zh-TW" sz="2800"/>
              <a:t>and </a:t>
            </a:r>
            <a:r>
              <a:rPr lang="en-US" altLang="zh-TW" sz="2800" b="1" i="1"/>
              <a:t>Acinetobacter</a:t>
            </a:r>
            <a:r>
              <a:rPr lang="en-US" altLang="zh-TW" sz="2800"/>
              <a:t>  are common causes of late-onset pneumonia, particularly in </a:t>
            </a:r>
            <a:r>
              <a:rPr lang="en-US" altLang="zh-TW" sz="2800">
                <a:solidFill>
                  <a:srgbClr val="C00000"/>
                </a:solidFill>
              </a:rPr>
              <a:t>ventilated patients</a:t>
            </a:r>
            <a:r>
              <a:rPr lang="en-US" altLang="zh-TW" sz="2800"/>
              <a:t>.</a:t>
            </a:r>
          </a:p>
          <a:p>
            <a:pPr eaLnBrk="1" hangingPunct="1"/>
            <a:endParaRPr lang="en-US" altLang="zh-TW" sz="2800"/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BF31C922-F73F-43E5-A624-4B4B2C3F8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933825"/>
            <a:ext cx="460851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C3F4987-B6F6-4C8B-97F4-8328D6804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066800"/>
          </a:xfrm>
        </p:spPr>
        <p:txBody>
          <a:bodyPr/>
          <a:lstStyle/>
          <a:p>
            <a:pPr algn="l" eaLnBrk="1" hangingPunct="1"/>
            <a:r>
              <a:rPr lang="en-US" altLang="zh-TW" b="1"/>
              <a:t>Causative Agents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EBD4262-D835-4944-904A-06EC10B80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648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zh-TW" sz="2800" b="1" i="1">
                <a:solidFill>
                  <a:srgbClr val="C00000"/>
                </a:solidFill>
              </a:rPr>
              <a:t>S. aureus</a:t>
            </a:r>
            <a:r>
              <a:rPr lang="en-US" altLang="zh-TW" sz="2800" i="1">
                <a:solidFill>
                  <a:srgbClr val="C00000"/>
                </a:solidFill>
              </a:rPr>
              <a:t> </a:t>
            </a:r>
            <a:r>
              <a:rPr lang="en-US" altLang="zh-TW" sz="2800"/>
              <a:t>is isolated in about 20~40% of cases and is particularly common in 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altLang="zh-TW" sz="2000"/>
              <a:t>1. Ventilated patients after head trauma, neurosurgery, and wound infection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altLang="zh-TW" sz="2000"/>
              <a:t>2. In patients who had received prior antibiotics or 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altLang="zh-TW" sz="2000"/>
              <a:t>   Prolonged care in ICU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zh-TW" sz="2400" b="1">
                <a:solidFill>
                  <a:srgbClr val="C00000"/>
                </a:solidFill>
              </a:rPr>
              <a:t>MRSA(</a:t>
            </a:r>
            <a:r>
              <a:rPr lang="en-US" altLang="zh-TW" sz="1800" b="1">
                <a:solidFill>
                  <a:srgbClr val="C00000"/>
                </a:solidFill>
              </a:rPr>
              <a:t>methicillin resistant </a:t>
            </a:r>
            <a:r>
              <a:rPr lang="en-US" altLang="zh-TW" sz="1800" b="1" i="1">
                <a:solidFill>
                  <a:srgbClr val="C00000"/>
                </a:solidFill>
              </a:rPr>
              <a:t>S.aureus</a:t>
            </a:r>
            <a:r>
              <a:rPr lang="en-US" altLang="zh-TW" sz="2800" b="1">
                <a:solidFill>
                  <a:srgbClr val="C00000"/>
                </a:solidFill>
              </a:rPr>
              <a:t>)</a:t>
            </a:r>
            <a:r>
              <a:rPr lang="en-US" altLang="zh-TW" sz="2800"/>
              <a:t> is seen more commonly in patients who: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zh-TW" sz="2800">
                <a:solidFill>
                  <a:schemeClr val="folHlink"/>
                </a:solidFill>
              </a:rPr>
              <a:t>        </a:t>
            </a:r>
            <a:r>
              <a:rPr lang="en-US" altLang="zh-TW" sz="2000"/>
              <a:t>Received corticosteroids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zh-TW" sz="2000"/>
              <a:t>         Undergone mechanical ventilation &gt;5 days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zh-TW" sz="2000"/>
              <a:t>         Presented with chronic lung disease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zh-TW" sz="2000"/>
              <a:t>         Had prior antibiotics therapy</a:t>
            </a:r>
          </a:p>
        </p:txBody>
      </p:sp>
      <p:pic>
        <p:nvPicPr>
          <p:cNvPr id="21508" name="Picture 1">
            <a:extLst>
              <a:ext uri="{FF2B5EF4-FFF2-40B4-BE49-F238E27FC236}">
                <a16:creationId xmlns:a16="http://schemas.microsoft.com/office/drawing/2014/main" id="{CDDBDC24-5ADC-4ECE-9E39-5F48FDDD8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4437063"/>
            <a:ext cx="23780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E66F367-7AE6-45E1-9828-34FFF2034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08050"/>
            <a:ext cx="7772400" cy="996950"/>
          </a:xfrm>
        </p:spPr>
        <p:txBody>
          <a:bodyPr/>
          <a:lstStyle/>
          <a:p>
            <a:pPr algn="l" eaLnBrk="1" hangingPunct="1"/>
            <a:r>
              <a:rPr lang="en-US" altLang="zh-TW" b="1"/>
              <a:t>Causative Agents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04F3E73-2FF8-40DD-B026-1499E51B1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>
                <a:solidFill>
                  <a:srgbClr val="C00000"/>
                </a:solidFill>
              </a:rPr>
              <a:t>Anaerobes</a:t>
            </a:r>
            <a:r>
              <a:rPr lang="en-US" altLang="zh-TW" sz="2800" dirty="0"/>
              <a:t> are common in patients predisposed to aspiration .</a:t>
            </a:r>
          </a:p>
          <a:p>
            <a:pPr eaLnBrk="1" hangingPunct="1">
              <a:defRPr/>
            </a:pPr>
            <a:endParaRPr lang="en-US" altLang="zh-TW" sz="2800" dirty="0"/>
          </a:p>
          <a:p>
            <a:pPr eaLnBrk="1" hangingPunct="1">
              <a:defRPr/>
            </a:pP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</a:rPr>
              <a:t>Ventilator associated pneumonia (VAP ) </a:t>
            </a:r>
            <a:r>
              <a:rPr lang="en-US" altLang="zh-TW" sz="2800" dirty="0"/>
              <a:t>with anaerobes occurred more often with </a:t>
            </a:r>
            <a:r>
              <a:rPr lang="en-US" altLang="zh-TW" sz="2800" dirty="0" err="1"/>
              <a:t>oropharyngeal</a:t>
            </a:r>
            <a:r>
              <a:rPr lang="en-US" altLang="zh-TW" sz="2800" dirty="0"/>
              <a:t> intubation than nasopharyngeal intubation.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7947BB3-34A9-4802-A748-A1DEF885F5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600200"/>
          </a:xfrm>
          <a:effectLst>
            <a:outerShdw dist="63500" dir="2212194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Ventilator-associated Pneumonia (VAP)</a:t>
            </a:r>
            <a:endParaRPr lang="zh-TW" altLang="en-US" b="1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pic>
        <p:nvPicPr>
          <p:cNvPr id="23555" name="Picture 6" descr="http://t2.gstatic.com/images?q=tbn:ANd9GcRC1Ee0iSqxl88UKAt6rvm2T3-fLzo07_HPnrTXw-bz26ntRtioyaZuUaM">
            <a:hlinkClick r:id="rId2"/>
            <a:extLst>
              <a:ext uri="{FF2B5EF4-FFF2-40B4-BE49-F238E27FC236}">
                <a16:creationId xmlns:a16="http://schemas.microsoft.com/office/drawing/2014/main" id="{AE9FBAA4-3B11-4C20-ABBE-DACA30101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860800"/>
            <a:ext cx="29527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">
            <a:extLst>
              <a:ext uri="{FF2B5EF4-FFF2-40B4-BE49-F238E27FC236}">
                <a16:creationId xmlns:a16="http://schemas.microsoft.com/office/drawing/2014/main" id="{A8A2F7F2-C580-4E45-8AA9-575CE16A6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35274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6371AF8-53DD-4DCC-A86E-6C30097E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 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653B431-AB49-46C0-81CD-87839C305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Define the terms, pneumonia, community acquired pneumonia,  health care associated pneumonia</a:t>
            </a:r>
          </a:p>
          <a:p>
            <a:r>
              <a:rPr lang="en-US" altLang="en-US" sz="2400"/>
              <a:t> ( HCAP)  and ventilator associated pneumonia  (VAP).</a:t>
            </a:r>
          </a:p>
          <a:p>
            <a:r>
              <a:rPr lang="en-US" altLang="en-US" sz="2400"/>
              <a:t>Describe the pathogenesis of the health care associated pneumonia (hospital associated pneumonia ) and VAP.</a:t>
            </a:r>
          </a:p>
          <a:p>
            <a:r>
              <a:rPr lang="en-US" altLang="en-US" sz="2400"/>
              <a:t>Classify HCAP according to the time of onset 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589CD40-BEC2-4D07-81AF-FFC9946AC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b="1"/>
              <a:t>Ventilator-associated Pneumonia (VAP)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7F50D8A-6498-4A3D-9052-F4B14AA09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848600" cy="4114800"/>
          </a:xfrm>
        </p:spPr>
        <p:txBody>
          <a:bodyPr/>
          <a:lstStyle/>
          <a:p>
            <a:pPr eaLnBrk="1" hangingPunct="1"/>
            <a:r>
              <a:rPr lang="en-US" altLang="zh-TW" sz="2800"/>
              <a:t>Definition:</a:t>
            </a:r>
          </a:p>
          <a:p>
            <a:pPr eaLnBrk="1" hangingPunct="1">
              <a:buFontTx/>
              <a:buNone/>
            </a:pPr>
            <a:r>
              <a:rPr lang="en-US" altLang="zh-TW" sz="2800"/>
              <a:t>   </a:t>
            </a:r>
            <a:r>
              <a:rPr lang="en-US" altLang="zh-TW" sz="2400"/>
              <a:t>Nosocomial pneumonia that has developed in patients receiving mechanical ventilation.</a:t>
            </a:r>
          </a:p>
          <a:p>
            <a:pPr eaLnBrk="1" hangingPunct="1">
              <a:buFontTx/>
              <a:buNone/>
            </a:pPr>
            <a:endParaRPr lang="en-US" altLang="zh-TW" sz="1600"/>
          </a:p>
          <a:p>
            <a:pPr eaLnBrk="1" hangingPunct="1"/>
            <a:r>
              <a:rPr lang="en-US" altLang="zh-TW" sz="2800"/>
              <a:t>Classification:</a:t>
            </a:r>
          </a:p>
          <a:p>
            <a:pPr eaLnBrk="1" hangingPunct="1">
              <a:buFontTx/>
              <a:buNone/>
            </a:pPr>
            <a:r>
              <a:rPr lang="en-US" altLang="zh-TW" sz="2800"/>
              <a:t>     </a:t>
            </a:r>
            <a:r>
              <a:rPr lang="en-US" altLang="zh-TW" sz="2400" b="1">
                <a:solidFill>
                  <a:srgbClr val="C00000"/>
                </a:solidFill>
              </a:rPr>
              <a:t>Early-onset</a:t>
            </a:r>
            <a:r>
              <a:rPr lang="en-US" altLang="zh-TW" sz="2400">
                <a:solidFill>
                  <a:srgbClr val="C00000"/>
                </a:solidFill>
              </a:rPr>
              <a:t>:</a:t>
            </a:r>
            <a:r>
              <a:rPr lang="en-US" altLang="zh-TW" sz="2400"/>
              <a:t> within 48-72 hours after tracheal  	  		     intubation, </a:t>
            </a:r>
            <a:r>
              <a:rPr lang="en-US" altLang="zh-TW" sz="2000"/>
              <a:t>which complicates the  			     intubation process</a:t>
            </a:r>
          </a:p>
          <a:p>
            <a:pPr eaLnBrk="1" hangingPunct="1">
              <a:buFontTx/>
              <a:buNone/>
            </a:pPr>
            <a:r>
              <a:rPr lang="en-US" altLang="zh-TW" sz="2400"/>
              <a:t>      </a:t>
            </a:r>
            <a:r>
              <a:rPr lang="en-US" altLang="zh-TW" sz="2400" b="1">
                <a:solidFill>
                  <a:srgbClr val="C00000"/>
                </a:solidFill>
              </a:rPr>
              <a:t>Late-onset</a:t>
            </a:r>
            <a:r>
              <a:rPr lang="en-US" altLang="zh-TW" sz="2400">
                <a:solidFill>
                  <a:srgbClr val="C00000"/>
                </a:solidFill>
              </a:rPr>
              <a:t>:</a:t>
            </a:r>
            <a:r>
              <a:rPr lang="en-US" altLang="zh-TW" sz="2400"/>
              <a:t> after 72 hours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46D6A5E-484B-47E9-96D2-83B1E8D14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b="1"/>
              <a:t>Pathogenesis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6996953-C821-43B7-A40F-C3F60D7B4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2800"/>
              <a:t>Two important processes required:</a:t>
            </a:r>
          </a:p>
          <a:p>
            <a:pPr eaLnBrk="1" hangingPunct="1">
              <a:buFontTx/>
              <a:buNone/>
            </a:pPr>
            <a:r>
              <a:rPr lang="en-US" altLang="zh-TW" sz="2800"/>
              <a:t>     </a:t>
            </a:r>
            <a:r>
              <a:rPr lang="en-US" altLang="zh-TW" sz="2400"/>
              <a:t>1. Bacterial colonization of the aerodigestive tract </a:t>
            </a:r>
          </a:p>
          <a:p>
            <a:pPr eaLnBrk="1" hangingPunct="1">
              <a:buFontTx/>
              <a:buNone/>
            </a:pPr>
            <a:r>
              <a:rPr lang="en-US" altLang="zh-TW" sz="2400"/>
              <a:t>      2. Aspiration of contaminated secretion into the</a:t>
            </a:r>
          </a:p>
          <a:p>
            <a:pPr eaLnBrk="1" hangingPunct="1">
              <a:buFontTx/>
              <a:buNone/>
            </a:pPr>
            <a:r>
              <a:rPr lang="en-US" altLang="zh-TW" sz="2400"/>
              <a:t>          Lower airway</a:t>
            </a:r>
          </a:p>
          <a:p>
            <a:pPr eaLnBrk="1" hangingPunct="1"/>
            <a:r>
              <a:rPr lang="en-US" altLang="zh-TW" sz="2800"/>
              <a:t>Mechanical ventilation prevents mechanical clearance by cough and the mucociliary escalator.</a:t>
            </a:r>
          </a:p>
          <a:p>
            <a:pPr eaLnBrk="1" hangingPunct="1"/>
            <a:r>
              <a:rPr lang="en-US" altLang="zh-TW" sz="2800">
                <a:solidFill>
                  <a:srgbClr val="FF0000"/>
                </a:solidFill>
              </a:rPr>
              <a:t>Sources of infection</a:t>
            </a:r>
            <a:r>
              <a:rPr lang="en-US" altLang="zh-TW" sz="2800"/>
              <a:t>: endogenous or exogenous.</a:t>
            </a:r>
            <a:endParaRPr lang="zh-TW" altLang="en-US"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9718FA8C-C5CD-469C-9FCF-0C9C9734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Pathogenesis of VAP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CCA3B503-D0EC-43D2-99A0-B7F85AA5D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09763"/>
            <a:ext cx="77057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61F2EC6-C6D9-4C1F-A7B9-2D5E84F6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Pathogenesis of VAP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8959831F-93F7-4D98-9DE9-7C6AF9389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76835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E16CA788-392A-4BAA-B9BE-0ADC3BD87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497887" cy="616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E016D048-3102-4DA9-8967-1A7D728DE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4963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F8E741A-6B00-44ED-BF24-74FEA8A80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zh-TW" b="1" dirty="0">
                <a:ea typeface="+mj-ea"/>
              </a:rPr>
              <a:t>Prevention</a:t>
            </a:r>
            <a: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for </a:t>
            </a:r>
            <a:r>
              <a:rPr lang="en-US" altLang="zh-TW" b="1" dirty="0">
                <a:ea typeface="+mj-ea"/>
              </a:rPr>
              <a:t>VAP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016866A-55B9-4062-A33F-7D9C0A7E4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altLang="zh-TW" sz="2800"/>
              <a:t>The oral regimen </a:t>
            </a:r>
            <a:r>
              <a:rPr lang="en-US" altLang="zh-TW" sz="2800">
                <a:solidFill>
                  <a:srgbClr val="C00000"/>
                </a:solidFill>
              </a:rPr>
              <a:t>(</a:t>
            </a:r>
            <a:r>
              <a:rPr lang="en-US" altLang="zh-TW" sz="2800" i="1">
                <a:solidFill>
                  <a:srgbClr val="C00000"/>
                </a:solidFill>
              </a:rPr>
              <a:t>topical Gentamicin, Colistin</a:t>
            </a:r>
            <a:r>
              <a:rPr lang="en-US" altLang="zh-TW" sz="2800">
                <a:solidFill>
                  <a:schemeClr val="folHlink"/>
                </a:solidFill>
              </a:rPr>
              <a:t>, </a:t>
            </a:r>
            <a:r>
              <a:rPr lang="en-US" altLang="zh-TW" sz="2800" i="1">
                <a:solidFill>
                  <a:srgbClr val="C00000"/>
                </a:solidFill>
              </a:rPr>
              <a:t>Vancomycin cream  given every 6h for 3 weeks</a:t>
            </a:r>
            <a:r>
              <a:rPr lang="en-US" altLang="zh-TW" sz="2800">
                <a:solidFill>
                  <a:srgbClr val="C00000"/>
                </a:solidFill>
              </a:rPr>
              <a:t>) </a:t>
            </a:r>
            <a:r>
              <a:rPr lang="en-US" altLang="zh-TW" sz="2800"/>
              <a:t>treating oropharyngeal colonization could prevent VAP.</a:t>
            </a:r>
            <a:endParaRPr lang="en-US" altLang="zh-TW" sz="120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zh-TW" sz="120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zh-TW" sz="1200">
              <a:latin typeface="Arial" panose="020B0604020202020204" pitchFamily="34" charset="0"/>
            </a:endParaRPr>
          </a:p>
          <a:p>
            <a:pPr algn="r" eaLnBrk="1" hangingPunct="1">
              <a:buFontTx/>
              <a:buNone/>
            </a:pPr>
            <a:r>
              <a:rPr lang="en-US" altLang="zh-TW" sz="1200">
                <a:latin typeface="Arial" panose="020B0604020202020204" pitchFamily="34" charset="0"/>
              </a:rPr>
              <a:t>                                                     </a:t>
            </a:r>
            <a:r>
              <a:rPr lang="en-US" altLang="zh-TW" sz="1400"/>
              <a:t>--- </a:t>
            </a:r>
            <a:r>
              <a:rPr lang="en-US" altLang="zh-TW" sz="1400" b="1"/>
              <a:t>Prevention of VAP by oral decontamination</a:t>
            </a:r>
            <a:r>
              <a:rPr lang="en-US" altLang="zh-TW" sz="1400"/>
              <a:t> </a:t>
            </a:r>
          </a:p>
          <a:p>
            <a:pPr eaLnBrk="1" hangingPunct="1">
              <a:buFontTx/>
              <a:buNone/>
            </a:pPr>
            <a:r>
              <a:rPr lang="en-US" altLang="zh-TW" sz="1400"/>
              <a:t>                                          American journal of respiratory critical care medicine2001 164:382-8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856E992-58B2-42D8-83E9-D785E8069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b="1"/>
              <a:t>Preventions for VAP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47C05CE-7E1F-4DA0-8D6D-451574A41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b="1"/>
              <a:t>Non-pharmacologic strategies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1000" b="1"/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Effective hand washing and use of protective gowns and gloves</a:t>
            </a:r>
            <a:endParaRPr lang="en-US" altLang="zh-TW" sz="240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solidFill>
                  <a:schemeClr val="folHlink"/>
                </a:solidFill>
              </a:rPr>
              <a:t>Semirecumbent positioning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Avoidance of large gastric volume</a:t>
            </a:r>
            <a:endParaRPr lang="en-US" altLang="zh-TW" sz="240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solidFill>
                  <a:schemeClr val="folHlink"/>
                </a:solidFill>
              </a:rPr>
              <a:t>Oral (non-nasal) intubation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Continuous subglottic suctioning</a:t>
            </a:r>
            <a:endParaRPr lang="en-US" altLang="zh-TW" sz="240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solidFill>
                  <a:schemeClr val="folHlink"/>
                </a:solidFill>
              </a:rPr>
              <a:t>Humidification with heat and moisture exchanger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Posture change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23B66ED0-BC38-4C68-AB16-1218047B0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5" y="6248400"/>
            <a:ext cx="6892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zh-TW" sz="1400"/>
              <a:t> --- The Prevention of Ventilator-Associated Pneumonia  Vol.340  Feb 25, 1999  NEJM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EC57D17-CFA5-4327-9DA1-FB5168A33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b="1"/>
              <a:t>Preventions for VAP</a:t>
            </a:r>
            <a:endParaRPr lang="zh-TW" altLang="en-US" b="1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36242CB-ADE6-4E3D-8BE6-70150E3F6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b="1"/>
              <a:t>Pharmacologic strategies</a:t>
            </a:r>
          </a:p>
          <a:p>
            <a:pPr eaLnBrk="1" hangingPunct="1">
              <a:buFontTx/>
              <a:buNone/>
            </a:pPr>
            <a:endParaRPr lang="en-US" altLang="zh-TW" sz="1000"/>
          </a:p>
          <a:p>
            <a:pPr eaLnBrk="1" hangingPunct="1"/>
            <a:r>
              <a:rPr lang="en-US" altLang="zh-TW" sz="2800"/>
              <a:t>Stress-ulcer prophylaxis</a:t>
            </a:r>
            <a:endParaRPr lang="en-US" altLang="zh-TW" sz="2800">
              <a:solidFill>
                <a:schemeClr val="folHlink"/>
              </a:solidFill>
            </a:endParaRPr>
          </a:p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Combination antibiotic therapy</a:t>
            </a:r>
          </a:p>
          <a:p>
            <a:pPr eaLnBrk="1" hangingPunct="1"/>
            <a:r>
              <a:rPr lang="en-US" altLang="zh-TW" sz="2800"/>
              <a:t>Prophylactic antibiotic therapy</a:t>
            </a:r>
            <a:endParaRPr lang="en-US" altLang="zh-TW" sz="2800">
              <a:solidFill>
                <a:schemeClr val="folHlink"/>
              </a:solidFill>
            </a:endParaRPr>
          </a:p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Chlorhexidine oral rinse</a:t>
            </a:r>
          </a:p>
          <a:p>
            <a:pPr eaLnBrk="1" hangingPunct="1"/>
            <a:r>
              <a:rPr lang="en-US" altLang="zh-TW" sz="2800"/>
              <a:t>Prophylactic treatment of neutropenic patients</a:t>
            </a:r>
          </a:p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Vaccines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F26EE4FF-D308-4E26-AC71-F2A3D3414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5" y="6248400"/>
            <a:ext cx="6892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zh-TW" sz="1400"/>
              <a:t> --- The Prevention of Ventilator-Associated Pneumonia  Vol.340  Feb 25, 1999  NEJM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413AABB-BED0-4C1C-93FC-98C8CD47E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914400"/>
          </a:xfrm>
        </p:spPr>
        <p:txBody>
          <a:bodyPr/>
          <a:lstStyle/>
          <a:p>
            <a:pPr algn="l" eaLnBrk="1" hangingPunct="1"/>
            <a:r>
              <a:rPr lang="en-US" altLang="zh-TW" b="1"/>
              <a:t>Treatment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A6B88E2-BE11-417E-BADD-CE32E335A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>
                <a:latin typeface="Arial" panose="020B0604020202020204" pitchFamily="34" charset="0"/>
              </a:rPr>
              <a:t>Most initial therapy is empiric because no pathogen is identified or results are not available when antimicrobial decisions are made in most patients.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DA94BBF-EEA0-4817-988B-331AB644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 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ACC69C8-17A2-4CE4-9368-CD275D7CB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Name the different causative bacterial agents .</a:t>
            </a:r>
          </a:p>
          <a:p>
            <a:r>
              <a:rPr lang="en-US" altLang="en-US" sz="2400"/>
              <a:t>Classify and describe types of VAP.</a:t>
            </a:r>
          </a:p>
          <a:p>
            <a:r>
              <a:rPr lang="en-US" altLang="en-US" sz="2400"/>
              <a:t>Recognize the ways by which VAP is prevented.</a:t>
            </a:r>
          </a:p>
          <a:p>
            <a:r>
              <a:rPr lang="en-US" altLang="en-US" sz="2400"/>
              <a:t>Describe the different chemotherapeutic  anti microbial agents used for the treatment of health care associated pneumonia.</a:t>
            </a:r>
          </a:p>
          <a:p>
            <a:r>
              <a:rPr lang="en-US" altLang="en-US" sz="2400"/>
              <a:t>Evaluate response to treatment and recognize reasons for failure of treatment.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9FD6458-0B61-4B09-8D7F-4AF83945F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b="1"/>
              <a:t>Treatment</a:t>
            </a:r>
            <a:endParaRPr lang="zh-TW" altLang="en-US" b="1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02BECF0-4DA1-4D55-A75F-BF1F162E4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 b="1"/>
              <a:t>Initially be treated with a broad-spectrum antibiotic regimen aimed at covering all likely bacterial pathogens</a:t>
            </a:r>
          </a:p>
          <a:p>
            <a:pPr eaLnBrk="1" hangingPunct="1"/>
            <a:endParaRPr lang="en-US" altLang="zh-TW" sz="1600" b="1"/>
          </a:p>
          <a:p>
            <a:pPr eaLnBrk="1" hangingPunct="1"/>
            <a:r>
              <a:rPr lang="en-US" altLang="zh-TW" sz="2800" b="1">
                <a:solidFill>
                  <a:schemeClr val="tx2"/>
                </a:solidFill>
              </a:rPr>
              <a:t>This regimen should subsequently be narrowed, according to the result of culture.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3D1BACD-EB62-4445-86BB-5F5A52DA3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1850"/>
            <a:ext cx="7772400" cy="996950"/>
          </a:xfrm>
        </p:spPr>
        <p:txBody>
          <a:bodyPr/>
          <a:lstStyle/>
          <a:p>
            <a:pPr algn="l" eaLnBrk="1" hangingPunct="1"/>
            <a:r>
              <a:rPr lang="en-US" altLang="zh-TW" b="1"/>
              <a:t>Treatment</a:t>
            </a:r>
            <a:endParaRPr lang="zh-TW" altLang="en-US" b="1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4107BA5-5A07-4ADE-B39A-671571B2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/>
              <a:t>The pathogen may be influenced by coexisting illnesses, prior treatment, and length of hospitalization.</a:t>
            </a:r>
          </a:p>
          <a:p>
            <a:pPr eaLnBrk="1" hangingPunct="1"/>
            <a:endParaRPr lang="en-US" altLang="zh-TW" sz="2800"/>
          </a:p>
          <a:p>
            <a:pPr eaLnBrk="1" hangingPunct="1"/>
            <a:r>
              <a:rPr lang="en-US" altLang="zh-TW" sz="2800"/>
              <a:t>The frequency of ICU-acquired </a:t>
            </a:r>
            <a:r>
              <a:rPr lang="en-US" altLang="zh-TW" sz="2800" i="1"/>
              <a:t>P. aeruginosa </a:t>
            </a:r>
            <a:r>
              <a:rPr lang="en-US" altLang="zh-TW" sz="2800"/>
              <a:t>carriage or colonization/infection was 23.4% at 7 days and 57.8% at 14 days.</a:t>
            </a:r>
            <a:endParaRPr lang="en-US" altLang="zh-TW" sz="1200"/>
          </a:p>
          <a:p>
            <a:pPr lvl="1" algn="r" eaLnBrk="1" hangingPunct="1">
              <a:buFontTx/>
              <a:buNone/>
            </a:pPr>
            <a:endParaRPr lang="en-US" altLang="zh-TW" sz="1400"/>
          </a:p>
          <a:p>
            <a:pPr lvl="1" algn="r" eaLnBrk="1" hangingPunct="1">
              <a:buFontTx/>
              <a:buNone/>
            </a:pPr>
            <a:r>
              <a:rPr lang="en-US" altLang="zh-TW" sz="1400"/>
              <a:t>---- Current opinion in infectious disease 2002, 15:387-94, copyright LWW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86D07DF-6A23-4734-91E0-70FFABDE0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066800"/>
          </a:xfrm>
        </p:spPr>
        <p:txBody>
          <a:bodyPr/>
          <a:lstStyle/>
          <a:p>
            <a:pPr algn="l" eaLnBrk="1" hangingPunct="1"/>
            <a:r>
              <a:rPr lang="en-US" altLang="zh-TW" b="1"/>
              <a:t>Treatment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46E073C-029B-4C62-9E8F-A2EFB61C6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TW" sz="2800"/>
              <a:t>The mortality can be reduced with early appropriate empiric therapy</a:t>
            </a:r>
            <a:r>
              <a:rPr lang="en-US" altLang="zh-TW" sz="2400"/>
              <a:t>.</a:t>
            </a:r>
          </a:p>
          <a:p>
            <a:pPr eaLnBrk="1" hangingPunct="1">
              <a:buFontTx/>
              <a:buNone/>
            </a:pPr>
            <a:r>
              <a:rPr lang="en-US" altLang="zh-TW" sz="2400"/>
              <a:t>  (Form 30 % with appropriate therapy to more than 90 % with inappropriate therapy) .</a:t>
            </a:r>
          </a:p>
          <a:p>
            <a:pPr eaLnBrk="1" hangingPunct="1"/>
            <a:endParaRPr lang="en-US" altLang="zh-TW" sz="1400"/>
          </a:p>
          <a:p>
            <a:pPr eaLnBrk="1" hangingPunct="1"/>
            <a:endParaRPr lang="en-US" altLang="zh-TW" sz="1400"/>
          </a:p>
          <a:p>
            <a:pPr lvl="1" algn="r" eaLnBrk="1" hangingPunct="1">
              <a:buFontTx/>
              <a:buNone/>
            </a:pPr>
            <a:r>
              <a:rPr lang="en-US" altLang="zh-TW" sz="1400"/>
              <a:t>  ----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9F7F97B-E60A-405D-BE31-B9D4EE170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zh-TW" b="1"/>
              <a:t>Treatment</a:t>
            </a:r>
            <a:endParaRPr lang="zh-TW" altLang="en-US" b="1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7EB13A4-F6C4-43BB-86EE-046569DD3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/>
              <a:t>Guidelines  by American Thoracic Society has divided patients into </a:t>
            </a:r>
            <a:r>
              <a:rPr lang="en-US" altLang="zh-TW" sz="2800">
                <a:solidFill>
                  <a:srgbClr val="C00000"/>
                </a:solidFill>
              </a:rPr>
              <a:t>three groups</a:t>
            </a:r>
            <a:r>
              <a:rPr lang="en-US" altLang="zh-TW" sz="2800"/>
              <a:t>, each with a set of probable pathogens.</a:t>
            </a:r>
          </a:p>
          <a:p>
            <a:pPr eaLnBrk="1" hangingPunct="1"/>
            <a:endParaRPr lang="en-US" altLang="zh-TW" sz="1000"/>
          </a:p>
          <a:p>
            <a:pPr eaLnBrk="1" hangingPunct="1">
              <a:buFontTx/>
              <a:buNone/>
            </a:pPr>
            <a:r>
              <a:rPr lang="en-US" altLang="zh-TW" sz="2800"/>
              <a:t>     </a:t>
            </a:r>
            <a:r>
              <a:rPr lang="en-US" altLang="zh-TW" sz="2000">
                <a:solidFill>
                  <a:srgbClr val="C00000"/>
                </a:solidFill>
              </a:rPr>
              <a:t>Group 1</a:t>
            </a:r>
            <a:r>
              <a:rPr lang="en-US" altLang="zh-TW" sz="2000"/>
              <a:t>: mild to moderate HAP with no risk factor</a:t>
            </a:r>
          </a:p>
          <a:p>
            <a:pPr eaLnBrk="1" hangingPunct="1">
              <a:buFontTx/>
              <a:buNone/>
            </a:pPr>
            <a:r>
              <a:rPr lang="en-US" altLang="zh-TW" sz="2000"/>
              <a:t>       </a:t>
            </a:r>
            <a:r>
              <a:rPr lang="en-US" altLang="zh-TW" sz="2000">
                <a:solidFill>
                  <a:srgbClr val="C00000"/>
                </a:solidFill>
              </a:rPr>
              <a:t>Group 2</a:t>
            </a:r>
            <a:r>
              <a:rPr lang="en-US" altLang="zh-TW" sz="2000"/>
              <a:t>: mild to moderate HAP with risk factor</a:t>
            </a:r>
          </a:p>
          <a:p>
            <a:pPr eaLnBrk="1" hangingPunct="1">
              <a:buFontTx/>
              <a:buNone/>
            </a:pPr>
            <a:r>
              <a:rPr lang="en-US" altLang="zh-TW" sz="2000"/>
              <a:t>       </a:t>
            </a:r>
            <a:r>
              <a:rPr lang="en-US" altLang="zh-TW" sz="2000">
                <a:solidFill>
                  <a:srgbClr val="C00000"/>
                </a:solidFill>
              </a:rPr>
              <a:t>Group 3</a:t>
            </a:r>
            <a:r>
              <a:rPr lang="en-US" altLang="zh-TW" sz="2000">
                <a:solidFill>
                  <a:schemeClr val="tx2"/>
                </a:solidFill>
              </a:rPr>
              <a:t>a</a:t>
            </a:r>
            <a:r>
              <a:rPr lang="en-US" altLang="zh-TW" sz="2000"/>
              <a:t>: severe HAP, early-onset with no risk factor</a:t>
            </a:r>
          </a:p>
          <a:p>
            <a:pPr eaLnBrk="1" hangingPunct="1">
              <a:buFontTx/>
              <a:buNone/>
            </a:pPr>
            <a:r>
              <a:rPr lang="en-US" altLang="zh-TW" sz="2000"/>
              <a:t>       </a:t>
            </a:r>
            <a:r>
              <a:rPr lang="en-US" altLang="zh-TW" sz="2000">
                <a:solidFill>
                  <a:srgbClr val="C00000"/>
                </a:solidFill>
              </a:rPr>
              <a:t>Group 3</a:t>
            </a:r>
            <a:r>
              <a:rPr lang="en-US" altLang="zh-TW" sz="2000">
                <a:solidFill>
                  <a:schemeClr val="tx2"/>
                </a:solidFill>
              </a:rPr>
              <a:t>b</a:t>
            </a:r>
            <a:r>
              <a:rPr lang="en-US" altLang="zh-TW" sz="2000"/>
              <a:t>: severe HAP, late-onset or with risk factor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654E900-D4CB-4691-9287-A018C8C04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066800"/>
          </a:xfrm>
        </p:spPr>
        <p:txBody>
          <a:bodyPr/>
          <a:lstStyle/>
          <a:p>
            <a:pPr algn="l" eaLnBrk="1" hangingPunct="1"/>
            <a:r>
              <a:rPr lang="en-US" altLang="zh-TW" b="1"/>
              <a:t>Treatment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2763C7F-6B59-4B51-BAB6-C112B50C8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/>
              <a:t>For </a:t>
            </a:r>
            <a:r>
              <a:rPr lang="en-US" altLang="zh-TW" sz="2800" b="1"/>
              <a:t>mild-to-moderate</a:t>
            </a:r>
            <a:r>
              <a:rPr lang="en-US" altLang="zh-TW" sz="2800"/>
              <a:t> HAP, </a:t>
            </a:r>
            <a:r>
              <a:rPr lang="en-US" altLang="zh-TW" sz="2800">
                <a:solidFill>
                  <a:schemeClr val="tx2"/>
                </a:solidFill>
              </a:rPr>
              <a:t>monotherapy</a:t>
            </a:r>
            <a:r>
              <a:rPr lang="en-US" altLang="zh-TW" sz="2800"/>
              <a:t> has been shown to be effective. </a:t>
            </a:r>
          </a:p>
          <a:p>
            <a:pPr eaLnBrk="1" hangingPunct="1"/>
            <a:endParaRPr lang="en-US" altLang="zh-TW" sz="2800"/>
          </a:p>
          <a:p>
            <a:pPr eaLnBrk="1" hangingPunct="1"/>
            <a:r>
              <a:rPr lang="en-US" altLang="zh-TW" sz="2800"/>
              <a:t>For </a:t>
            </a:r>
            <a:r>
              <a:rPr lang="en-US" altLang="zh-TW" sz="2800" b="1"/>
              <a:t>severe</a:t>
            </a:r>
            <a:r>
              <a:rPr lang="en-US" altLang="zh-TW" sz="2800"/>
              <a:t> HAP in which infection with resistant organisms is likely, </a:t>
            </a:r>
            <a:r>
              <a:rPr lang="en-US" altLang="zh-TW" sz="2800">
                <a:solidFill>
                  <a:schemeClr val="tx2"/>
                </a:solidFill>
              </a:rPr>
              <a:t>combination </a:t>
            </a:r>
            <a:r>
              <a:rPr lang="en-US" altLang="zh-TW" sz="2800"/>
              <a:t>therapy probably should be instituted until culture result are available. </a:t>
            </a:r>
            <a:endParaRPr lang="zh-TW" altLang="en-US"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2D599B4-2354-46F1-B875-EA1265E2C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066800"/>
          </a:xfrm>
        </p:spPr>
        <p:txBody>
          <a:bodyPr/>
          <a:lstStyle/>
          <a:p>
            <a:pPr algn="l" eaLnBrk="1" hangingPunct="1"/>
            <a:r>
              <a:rPr lang="en-US" altLang="zh-TW" b="1"/>
              <a:t>Treatment</a:t>
            </a:r>
            <a:endParaRPr lang="zh-TW" altLang="en-US" b="1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3BAB994-02F7-4664-8EF4-0EBDCDE93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eaLnBrk="1" hangingPunct="1"/>
            <a:r>
              <a:rPr lang="en-US" altLang="zh-TW" sz="2800"/>
              <a:t>Patients with </a:t>
            </a:r>
            <a:r>
              <a:rPr lang="en-US" altLang="zh-TW" sz="2800" i="1"/>
              <a:t>S. aureus </a:t>
            </a:r>
            <a:r>
              <a:rPr lang="en-US" altLang="zh-TW" sz="2800"/>
              <a:t>infection, agents against this organism are necessary, including </a:t>
            </a:r>
            <a:r>
              <a:rPr lang="en-US" altLang="zh-TW" sz="2800" b="1">
                <a:solidFill>
                  <a:schemeClr val="tx2"/>
                </a:solidFill>
              </a:rPr>
              <a:t>Vancomycin</a:t>
            </a:r>
            <a:r>
              <a:rPr lang="en-US" altLang="zh-TW" sz="2800"/>
              <a:t> if MRSA is suspected. </a:t>
            </a:r>
          </a:p>
          <a:p>
            <a:pPr eaLnBrk="1" hangingPunct="1"/>
            <a:r>
              <a:rPr lang="en-US" altLang="zh-TW" sz="2800" b="1">
                <a:solidFill>
                  <a:schemeClr val="tx2"/>
                </a:solidFill>
              </a:rPr>
              <a:t>Linezolid</a:t>
            </a:r>
            <a:r>
              <a:rPr lang="en-US" altLang="zh-TW" sz="2800">
                <a:solidFill>
                  <a:schemeClr val="folHlink"/>
                </a:solidFill>
              </a:rPr>
              <a:t> </a:t>
            </a:r>
            <a:r>
              <a:rPr lang="en-US" altLang="zh-TW" sz="2800"/>
              <a:t>is comparable with Vancomycin. </a:t>
            </a:r>
          </a:p>
          <a:p>
            <a:pPr eaLnBrk="1" hangingPunct="1">
              <a:buFontTx/>
              <a:buNone/>
            </a:pPr>
            <a:r>
              <a:rPr lang="en-US" altLang="zh-TW" sz="2800"/>
              <a:t>   The advantage of Linezolid is less possible nephrotoxicity.</a:t>
            </a:r>
          </a:p>
          <a:p>
            <a:pPr eaLnBrk="1" hangingPunct="1">
              <a:buFontTx/>
              <a:buNone/>
            </a:pPr>
            <a:r>
              <a:rPr lang="en-US" altLang="zh-TW" sz="1400"/>
              <a:t>   			</a:t>
            </a:r>
          </a:p>
          <a:p>
            <a:pPr eaLnBrk="1" hangingPunct="1">
              <a:buFontTx/>
              <a:buNone/>
            </a:pPr>
            <a:r>
              <a:rPr lang="en-US" altLang="zh-TW" sz="1400"/>
              <a:t>                                   ---- current opinion in infectious disease 2002, 15:387-94, copyright LWW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B6BD735-7067-497D-B769-2D95FC294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066800"/>
          </a:xfrm>
        </p:spPr>
        <p:txBody>
          <a:bodyPr/>
          <a:lstStyle/>
          <a:p>
            <a:pPr algn="l" eaLnBrk="1" hangingPunct="1"/>
            <a:r>
              <a:rPr lang="en-US" altLang="zh-TW" b="1"/>
              <a:t>Treatment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68BAB76-DDEA-48CA-BB4E-799E79131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zh-TW" sz="2800"/>
              <a:t>Combination of antipseudomonal drugs is controversial: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zh-TW" sz="2400" b="1">
                <a:solidFill>
                  <a:srgbClr val="0070C0"/>
                </a:solidFill>
              </a:rPr>
              <a:t>Traditional:</a:t>
            </a:r>
            <a:r>
              <a:rPr lang="en-US" altLang="zh-TW" sz="2400">
                <a:solidFill>
                  <a:srgbClr val="0070C0"/>
                </a:solidFill>
              </a:rPr>
              <a:t> </a:t>
            </a:r>
          </a:p>
          <a:p>
            <a:pPr marL="914400" lvl="1" indent="-457200" eaLnBrk="1" hangingPunct="1">
              <a:buFontTx/>
              <a:buNone/>
            </a:pPr>
            <a:r>
              <a:rPr lang="en-US" altLang="zh-TW" sz="2400" b="1">
                <a:solidFill>
                  <a:schemeClr val="folHlink"/>
                </a:solidFill>
              </a:rPr>
              <a:t>     </a:t>
            </a:r>
            <a:r>
              <a:rPr lang="en-US" altLang="zh-TW" sz="2000" b="1">
                <a:solidFill>
                  <a:schemeClr val="folHlink"/>
                </a:solidFill>
              </a:rPr>
              <a:t>antipseudomonal Beta-lactam</a:t>
            </a:r>
            <a:r>
              <a:rPr lang="en-US" altLang="zh-TW" sz="2000">
                <a:solidFill>
                  <a:schemeClr val="folHlink"/>
                </a:solidFill>
              </a:rPr>
              <a:t> </a:t>
            </a:r>
            <a:r>
              <a:rPr lang="en-US" altLang="zh-TW" sz="2000" b="1">
                <a:solidFill>
                  <a:schemeClr val="folHlink"/>
                </a:solidFill>
              </a:rPr>
              <a:t>with an Aminoglycoside</a:t>
            </a:r>
            <a:r>
              <a:rPr lang="en-US" altLang="zh-TW" sz="2000"/>
              <a:t>. Synergy but potential nephrotoxicity.</a:t>
            </a:r>
          </a:p>
          <a:p>
            <a:pPr marL="914400" lvl="1" indent="-457200" eaLnBrk="1" hangingPunct="1">
              <a:buFontTx/>
              <a:buNone/>
            </a:pPr>
            <a:r>
              <a:rPr lang="en-US" altLang="zh-TW" sz="2400"/>
              <a:t>2. </a:t>
            </a:r>
            <a:r>
              <a:rPr lang="en-US" altLang="zh-TW" sz="2400" b="1">
                <a:solidFill>
                  <a:srgbClr val="0070C0"/>
                </a:solidFill>
              </a:rPr>
              <a:t>Another approach</a:t>
            </a:r>
            <a:r>
              <a:rPr lang="en-US" altLang="zh-TW" sz="2400">
                <a:solidFill>
                  <a:srgbClr val="0070C0"/>
                </a:solidFill>
              </a:rPr>
              <a:t>: </a:t>
            </a:r>
          </a:p>
          <a:p>
            <a:pPr marL="914400" lvl="1" indent="-457200" eaLnBrk="1" hangingPunct="1">
              <a:buFontTx/>
              <a:buNone/>
            </a:pPr>
            <a:r>
              <a:rPr lang="en-US" altLang="zh-TW" sz="2400"/>
              <a:t>     </a:t>
            </a:r>
            <a:r>
              <a:rPr lang="en-US" altLang="zh-TW" sz="2000" b="1">
                <a:solidFill>
                  <a:schemeClr val="folHlink"/>
                </a:solidFill>
              </a:rPr>
              <a:t>antipseudomonal Beta-lactam with a Fluoroquinolone</a:t>
            </a:r>
            <a:r>
              <a:rPr lang="en-US" altLang="zh-TW" sz="2400" b="1"/>
              <a:t>.</a:t>
            </a:r>
            <a:r>
              <a:rPr lang="en-US" altLang="zh-TW" sz="2400"/>
              <a:t> </a:t>
            </a:r>
            <a:r>
              <a:rPr lang="en-US" altLang="zh-TW" sz="2000"/>
              <a:t>No benefit of synergy but reduce  concern of nephrotoxicity, and quinolone gets into the lungs at higher concentrations.</a:t>
            </a:r>
            <a:endParaRPr lang="zh-TW" altLang="en-US" sz="2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B1078A4-490B-47D7-96F4-3FBB14873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08050"/>
            <a:ext cx="7772400" cy="768350"/>
          </a:xfrm>
        </p:spPr>
        <p:txBody>
          <a:bodyPr/>
          <a:lstStyle/>
          <a:p>
            <a:pPr algn="l" eaLnBrk="1" hangingPunct="1"/>
            <a:r>
              <a:rPr lang="en-US" altLang="zh-TW" b="1"/>
              <a:t>Response to Therapy</a:t>
            </a:r>
            <a:endParaRPr lang="zh-TW" altLang="en-US" b="1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9E43745-1574-47DB-A330-FA0CD1624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/>
              <a:t>If no clinical response is noted or deterioration occurs, we need to consider: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400"/>
              <a:t>	 1. </a:t>
            </a:r>
            <a:r>
              <a:rPr lang="en-US" altLang="zh-TW" sz="2400" b="1"/>
              <a:t>Infectious causes</a:t>
            </a:r>
            <a:r>
              <a:rPr lang="en-US" altLang="zh-TW" sz="2400"/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400"/>
              <a:t>           </a:t>
            </a:r>
            <a:r>
              <a:rPr lang="en-US" altLang="zh-TW" sz="1800"/>
              <a:t>Resistant pathogen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800"/>
              <a:t>               Superinfection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800"/>
              <a:t>               Unusual pathogens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800"/>
              <a:t>               Lung abscess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800"/>
              <a:t>               Extrapulmonary infection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400"/>
              <a:t>	 2. </a:t>
            </a:r>
            <a:r>
              <a:rPr lang="en-US" altLang="zh-TW" sz="2400" b="1"/>
              <a:t>Noninfectious events</a:t>
            </a:r>
            <a:r>
              <a:rPr lang="en-US" altLang="zh-TW" sz="2400"/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400"/>
              <a:t>           </a:t>
            </a:r>
            <a:r>
              <a:rPr lang="en-US" altLang="zh-TW" sz="1800"/>
              <a:t>Heart: congestive heart failure (CHF)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800"/>
              <a:t>               Lung: fibroproliferative acute respiratory distress syndrome (ARDS), pulmonary emboli, Atelectesis.</a:t>
            </a:r>
            <a:endParaRPr lang="zh-TW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1FB41ED-5B94-4596-9A06-92747DA1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435100"/>
          </a:xfrm>
        </p:spPr>
        <p:txBody>
          <a:bodyPr/>
          <a:lstStyle/>
          <a:p>
            <a:r>
              <a:rPr lang="en-GB" altLang="en-US"/>
              <a:t>Health Care Associated Pneumonia</a:t>
            </a:r>
            <a:endParaRPr lang="ar-SA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05C96-CE41-46CE-9C8E-4512A2BCB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4"/>
                </a:solidFill>
              </a:rPr>
              <a:t>Definition of Pneumonia:</a:t>
            </a:r>
          </a:p>
          <a:p>
            <a:pPr>
              <a:buFontTx/>
              <a:buNone/>
              <a:defRPr/>
            </a:pPr>
            <a:r>
              <a:rPr lang="en-GB" dirty="0">
                <a:solidFill>
                  <a:schemeClr val="accent4"/>
                </a:solidFill>
              </a:rPr>
              <a:t>Infection of the pulmonary Parenchyma</a:t>
            </a:r>
            <a:endParaRPr lang="ar-SA" dirty="0">
              <a:solidFill>
                <a:schemeClr val="accent4"/>
              </a:solidFill>
            </a:endParaRPr>
          </a:p>
        </p:txBody>
      </p:sp>
      <p:pic>
        <p:nvPicPr>
          <p:cNvPr id="8196" name="Picture 7" descr="http://t2.gstatic.com/images?q=tbn:EhygMP9aVZYZ4M:http://www.firehow.com/images/stories/users/80/pneumonia.jpg">
            <a:hlinkClick r:id="rId2"/>
            <a:extLst>
              <a:ext uri="{FF2B5EF4-FFF2-40B4-BE49-F238E27FC236}">
                <a16:creationId xmlns:a16="http://schemas.microsoft.com/office/drawing/2014/main" id="{DF8A5EB6-9407-4552-BA07-B368A55D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24479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http://t2.gstatic.com/images?q=tbn:fnou4RqwQSQKDM:http://www.corposaun.com/wp-content/uploads/2009/12/pneumonia.jpg">
            <a:hlinkClick r:id="rId4"/>
            <a:extLst>
              <a:ext uri="{FF2B5EF4-FFF2-40B4-BE49-F238E27FC236}">
                <a16:creationId xmlns:a16="http://schemas.microsoft.com/office/drawing/2014/main" id="{8158CE35-24F8-4437-A0D8-5E9B640F3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89363"/>
            <a:ext cx="25209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14C2513-420D-4661-8833-EEFCA292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41438"/>
          </a:xfrm>
        </p:spPr>
        <p:txBody>
          <a:bodyPr/>
          <a:lstStyle/>
          <a:p>
            <a:pPr algn="l"/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r>
              <a:rPr lang="en-GB" altLang="en-US"/>
              <a:t>Pneumonia can be :</a:t>
            </a:r>
            <a:endParaRPr lang="ar-SA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33548D4-61FB-419B-AC07-99A4004FE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96975"/>
            <a:ext cx="7772400" cy="5256213"/>
          </a:xfrm>
        </p:spPr>
        <p:txBody>
          <a:bodyPr/>
          <a:lstStyle/>
          <a:p>
            <a:pPr algn="just"/>
            <a:r>
              <a:rPr lang="en-GB" altLang="en-US" sz="2800" b="1">
                <a:solidFill>
                  <a:schemeClr val="tx2"/>
                </a:solidFill>
              </a:rPr>
              <a:t>A-Community acquired Pneumonia </a:t>
            </a:r>
            <a:r>
              <a:rPr lang="en-GB" altLang="en-US" sz="2800"/>
              <a:t>acquired in the community, by community acquired organism, eg. </a:t>
            </a:r>
            <a:r>
              <a:rPr lang="en-GB" altLang="en-US" sz="2800" i="1"/>
              <a:t>Streptococcus pneumoniae </a:t>
            </a:r>
            <a:r>
              <a:rPr lang="en-GB" altLang="en-US" sz="2800"/>
              <a:t>usually susceptible to antibiotic.</a:t>
            </a:r>
          </a:p>
          <a:p>
            <a:endParaRPr lang="en-GB" altLang="en-US" sz="2800"/>
          </a:p>
          <a:p>
            <a:pPr algn="just"/>
            <a:r>
              <a:rPr lang="en-GB" altLang="en-US" sz="2800" b="1">
                <a:solidFill>
                  <a:schemeClr val="tx2"/>
                </a:solidFill>
              </a:rPr>
              <a:t>B-Health care associated pneumonia </a:t>
            </a:r>
            <a:r>
              <a:rPr lang="en-GB" altLang="en-US" sz="2800"/>
              <a:t>acquired </a:t>
            </a:r>
            <a:r>
              <a:rPr lang="en-GB" altLang="en-US" sz="2800" b="1">
                <a:solidFill>
                  <a:srgbClr val="FF0000"/>
                </a:solidFill>
              </a:rPr>
              <a:t>48-72 hours </a:t>
            </a:r>
            <a:r>
              <a:rPr lang="en-GB" altLang="en-US" sz="2800"/>
              <a:t>after  admission to health care institutions eg. pneumonia caused by organisms in hospital which are usually resistant to antibiotics-eg. </a:t>
            </a:r>
            <a:r>
              <a:rPr lang="en-GB" altLang="en-US" sz="2800" i="1"/>
              <a:t>Pseudomonas aeruginosa</a:t>
            </a:r>
            <a:endParaRPr lang="ar-SA" altLang="en-US" sz="2800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1EF6FA1-53F0-47C7-89D7-22284A2E3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Definition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3634156-1433-4895-85A8-042E97EA76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zh-TW" sz="2800" b="1"/>
              <a:t>Nosocomial pneumonia</a:t>
            </a:r>
            <a:r>
              <a:rPr lang="en-US" altLang="zh-TW" sz="2800"/>
              <a:t>: is defined as hospital associated pneumonia (</a:t>
            </a:r>
            <a:r>
              <a:rPr lang="en-US" altLang="zh-TW" sz="2800" b="1"/>
              <a:t>HAP</a:t>
            </a:r>
            <a:r>
              <a:rPr lang="en-US" altLang="zh-TW" sz="2800"/>
              <a:t>) or health care associated pneumonia (</a:t>
            </a:r>
            <a:r>
              <a:rPr lang="en-US" altLang="zh-TW" sz="2800" b="1"/>
              <a:t>HCAP</a:t>
            </a:r>
            <a:r>
              <a:rPr lang="en-US" altLang="zh-TW" sz="2800"/>
              <a:t>).</a:t>
            </a:r>
            <a:endParaRPr lang="en-US" altLang="zh-TW" sz="1400"/>
          </a:p>
          <a:p>
            <a:pPr eaLnBrk="1" hangingPunct="1">
              <a:buFontTx/>
              <a:buChar char="•"/>
            </a:pPr>
            <a:r>
              <a:rPr lang="en-US" altLang="zh-TW" sz="2800"/>
              <a:t>   Occurring at least </a:t>
            </a:r>
            <a:r>
              <a:rPr lang="en-US" altLang="zh-TW" sz="2800" b="1">
                <a:solidFill>
                  <a:srgbClr val="0070C0"/>
                </a:solidFill>
              </a:rPr>
              <a:t>48</a:t>
            </a:r>
            <a:r>
              <a:rPr lang="en-US" altLang="zh-TW" sz="2800" b="1"/>
              <a:t> hours </a:t>
            </a:r>
            <a:r>
              <a:rPr lang="en-US" altLang="zh-TW" sz="2800"/>
              <a:t>after admission and not incubating at the time of hospitalization.</a:t>
            </a:r>
            <a:endParaRPr lang="zh-TW" alt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E62C6B1-4F4F-4AFE-8054-26B72784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435100"/>
          </a:xfrm>
        </p:spPr>
        <p:txBody>
          <a:bodyPr/>
          <a:lstStyle/>
          <a:p>
            <a:r>
              <a:rPr lang="en-GB" altLang="en-US"/>
              <a:t>Health care associated Pneumonia  </a:t>
            </a:r>
            <a:endParaRPr lang="ar-SA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8ACAF20-EBB0-4054-BA91-679118EEE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/>
              <a:t>A</a:t>
            </a:r>
            <a:r>
              <a:rPr lang="en-GB" altLang="en-US"/>
              <a:t>- Hospital Acquired Pneumonia(</a:t>
            </a:r>
            <a:r>
              <a:rPr lang="en-GB" altLang="en-US" b="1"/>
              <a:t>HAP</a:t>
            </a:r>
            <a:r>
              <a:rPr lang="en-GB" altLang="en-US"/>
              <a:t>)</a:t>
            </a:r>
          </a:p>
          <a:p>
            <a:r>
              <a:rPr lang="en-GB" altLang="en-US" b="1"/>
              <a:t>B-</a:t>
            </a:r>
            <a:r>
              <a:rPr lang="en-GB" altLang="en-US"/>
              <a:t> Ventilator Associated Pneumonia (</a:t>
            </a:r>
            <a:r>
              <a:rPr lang="en-GB" altLang="en-US" b="1"/>
              <a:t>VAP</a:t>
            </a:r>
            <a:r>
              <a:rPr lang="en-GB" altLang="en-US"/>
              <a:t>) in patients with assisted respiration for a period of 48 hours.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470E1A1-FD2B-4188-8CA8-EFA4F550D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Introduction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C1733F9-D970-45A5-9EFD-CF97C2856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dirty="0" err="1"/>
              <a:t>Nosocomial</a:t>
            </a:r>
            <a:r>
              <a:rPr lang="en-US" altLang="zh-TW" sz="2800" dirty="0"/>
              <a:t> pneumonia is the </a:t>
            </a:r>
            <a:r>
              <a:rPr lang="en-US" altLang="zh-TW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zh-TW" sz="28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nd</a:t>
            </a:r>
            <a:r>
              <a:rPr lang="en-US" altLang="zh-TW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most common</a:t>
            </a:r>
            <a:r>
              <a:rPr lang="en-US" altLang="zh-TW" sz="2800" dirty="0"/>
              <a:t> hospital-acquired infections after urinary tract infection. </a:t>
            </a:r>
            <a:r>
              <a:rPr lang="en-US" altLang="zh-TW" sz="2000" dirty="0"/>
              <a:t>Accounting for 31 % of all </a:t>
            </a:r>
            <a:r>
              <a:rPr lang="en-US" altLang="zh-TW" sz="2000" dirty="0" err="1"/>
              <a:t>nosocomial</a:t>
            </a:r>
            <a:r>
              <a:rPr lang="en-US" altLang="zh-TW" sz="2000" dirty="0"/>
              <a:t> infections</a:t>
            </a:r>
          </a:p>
          <a:p>
            <a:pPr eaLnBrk="1" hangingPunct="1">
              <a:defRPr/>
            </a:pPr>
            <a:r>
              <a:rPr lang="en-US" altLang="zh-TW" sz="2800" dirty="0" err="1"/>
              <a:t>Nosocomial</a:t>
            </a:r>
            <a:r>
              <a:rPr lang="en-US" altLang="zh-TW" sz="2800" dirty="0"/>
              <a:t> pneumonia is the </a:t>
            </a:r>
            <a:r>
              <a:rPr lang="en-US" altLang="zh-TW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leading cause of death</a:t>
            </a:r>
            <a:r>
              <a:rPr lang="en-US" altLang="zh-TW" sz="2800" dirty="0"/>
              <a:t> from hospital-acquired infections.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2800" dirty="0"/>
              <a:t> </a:t>
            </a:r>
          </a:p>
          <a:p>
            <a:pPr eaLnBrk="1" hangingPunct="1">
              <a:defRPr/>
            </a:pPr>
            <a:r>
              <a:rPr lang="en-US" altLang="zh-TW" sz="2800" dirty="0"/>
              <a:t>The incidence of </a:t>
            </a:r>
            <a:r>
              <a:rPr lang="en-US" altLang="zh-TW" sz="2800" dirty="0" err="1"/>
              <a:t>nosocomial</a:t>
            </a:r>
            <a:r>
              <a:rPr lang="en-US" altLang="zh-TW" sz="2800" dirty="0"/>
              <a:t> pneumonia is highest in </a:t>
            </a:r>
            <a:r>
              <a:rPr lang="en-US" altLang="zh-TW" sz="2800" b="1" dirty="0"/>
              <a:t>ICU</a:t>
            </a:r>
            <a:r>
              <a:rPr lang="en-US" altLang="zh-TW" sz="2800" dirty="0"/>
              <a:t> (intensive care unit) patients.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F3C24AE-79E2-44CE-9A55-C82D5804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 Intensive Care  Unit (ICU)</a:t>
            </a:r>
          </a:p>
        </p:txBody>
      </p:sp>
      <p:pic>
        <p:nvPicPr>
          <p:cNvPr id="13315" name="Picture 6" descr="http://blogs.jwatch.org/PaulSax/wp-content/uploads/2008/12/icu1.jpg">
            <a:extLst>
              <a:ext uri="{FF2B5EF4-FFF2-40B4-BE49-F238E27FC236}">
                <a16:creationId xmlns:a16="http://schemas.microsoft.com/office/drawing/2014/main" id="{020A2D3A-F39E-4D1A-B8F6-6270B878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982788"/>
            <a:ext cx="464343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">
            <a:extLst>
              <a:ext uri="{FF2B5EF4-FFF2-40B4-BE49-F238E27FC236}">
                <a16:creationId xmlns:a16="http://schemas.microsoft.com/office/drawing/2014/main" id="{ECD766F3-3850-4117-87FE-001935B9F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2788"/>
            <a:ext cx="4032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Designs\Sumi Painting.pot</Template>
  <TotalTime>1295</TotalTime>
  <Words>1231</Words>
  <Application>Microsoft Office PowerPoint</Application>
  <PresentationFormat>On-screen Show (4:3)</PresentationFormat>
  <Paragraphs>173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Times New Roman</vt:lpstr>
      <vt:lpstr>PMingLiU</vt:lpstr>
      <vt:lpstr>Arial</vt:lpstr>
      <vt:lpstr>Tahoma</vt:lpstr>
      <vt:lpstr>Sumi Painting</vt:lpstr>
      <vt:lpstr>Health Care Associated  Pneumonia </vt:lpstr>
      <vt:lpstr>Objectives </vt:lpstr>
      <vt:lpstr>Objectives </vt:lpstr>
      <vt:lpstr>Health Care Associated Pneumonia</vt:lpstr>
      <vt:lpstr>   Pneumonia can be :</vt:lpstr>
      <vt:lpstr>Definition</vt:lpstr>
      <vt:lpstr>Health care associated Pneumonia  </vt:lpstr>
      <vt:lpstr>Introduction</vt:lpstr>
      <vt:lpstr> Intensive Care  Unit (ICU)</vt:lpstr>
      <vt:lpstr>PowerPoint Presentation</vt:lpstr>
      <vt:lpstr>Pathogenesis of HAP</vt:lpstr>
      <vt:lpstr>Pathogenesis</vt:lpstr>
      <vt:lpstr>Pathogenesis</vt:lpstr>
      <vt:lpstr>Classification</vt:lpstr>
      <vt:lpstr>Causative Agents</vt:lpstr>
      <vt:lpstr>Causative Agents</vt:lpstr>
      <vt:lpstr>Causative Agents</vt:lpstr>
      <vt:lpstr>Causative Agents</vt:lpstr>
      <vt:lpstr>Ventilator-associated Pneumonia (VAP)</vt:lpstr>
      <vt:lpstr>Ventilator-associated Pneumonia (VAP)</vt:lpstr>
      <vt:lpstr>Pathogenesis</vt:lpstr>
      <vt:lpstr>Pathogenesis of VAP</vt:lpstr>
      <vt:lpstr>Pathogenesis of VAP</vt:lpstr>
      <vt:lpstr>PowerPoint Presentation</vt:lpstr>
      <vt:lpstr>PowerPoint Presentation</vt:lpstr>
      <vt:lpstr>Prevention for VAP</vt:lpstr>
      <vt:lpstr>Preventions for VAP</vt:lpstr>
      <vt:lpstr>Preventions for VAP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Response to Therapy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Dana Al-Kadi</cp:lastModifiedBy>
  <cp:revision>112</cp:revision>
  <dcterms:created xsi:type="dcterms:W3CDTF">1601-01-01T00:00:00Z</dcterms:created>
  <dcterms:modified xsi:type="dcterms:W3CDTF">2018-01-28T06:18:00Z</dcterms:modified>
</cp:coreProperties>
</file>