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95" r:id="rId2"/>
    <p:sldId id="389" r:id="rId3"/>
    <p:sldId id="500" r:id="rId4"/>
    <p:sldId id="439" r:id="rId5"/>
    <p:sldId id="501" r:id="rId6"/>
    <p:sldId id="486" r:id="rId7"/>
    <p:sldId id="475" r:id="rId8"/>
    <p:sldId id="502" r:id="rId9"/>
    <p:sldId id="503" r:id="rId10"/>
    <p:sldId id="487" r:id="rId11"/>
    <p:sldId id="488" r:id="rId12"/>
    <p:sldId id="476" r:id="rId13"/>
    <p:sldId id="485" r:id="rId14"/>
    <p:sldId id="489" r:id="rId15"/>
    <p:sldId id="498" r:id="rId16"/>
    <p:sldId id="490" r:id="rId17"/>
    <p:sldId id="491" r:id="rId18"/>
    <p:sldId id="496" r:id="rId19"/>
    <p:sldId id="499" r:id="rId20"/>
    <p:sldId id="492" r:id="rId21"/>
    <p:sldId id="493" r:id="rId22"/>
    <p:sldId id="494" r:id="rId23"/>
    <p:sldId id="484" r:id="rId24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FF"/>
    <a:srgbClr val="FF0000"/>
    <a:srgbClr val="FF33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3" d="100"/>
          <a:sy n="13" d="100"/>
        </p:scale>
        <p:origin x="2385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7F439CF-D6D0-47B7-8000-0B96488DD0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1EE322B-C59A-4795-B4A6-F8CA7BA754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A67A953-6EB9-4D26-8215-EEDC6EEA096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0B69F7E4-F9E9-4A0D-AF6A-5A91670CF29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69C18628-C505-4879-B47F-BB1C6A6280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9F251E8E-9A4A-4173-AC2D-3992665279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82ED7701-1470-46DA-915F-38139B761360}" type="slidenum">
              <a:rPr lang="ar-S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9C75411-2991-4EDD-A4A9-2A396A795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A1CD2417-27CA-4372-BB1C-8F84B99FA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0922FB1-4919-4FEA-ACA6-FC757BBE89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766DAD08-3E9A-4ACC-B7EE-CFFFF7F2D87C}" type="slidenum">
              <a:rPr lang="ar-SA" altLang="en-US" smtClean="0"/>
              <a:pPr algn="l">
                <a:spcBef>
                  <a:spcPct val="0"/>
                </a:spcBef>
              </a:pPr>
              <a:t>7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114F6D-1C28-4987-BAF2-427870C6E3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A2F336-46DA-4BA8-B899-810DB014AF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645614-DF74-4D9C-8AA7-B868B9CC8A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7DFD5-E75A-4FDD-84AC-0BD5A479AAC9}" type="slidenum">
              <a:rPr lang="ar-S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6206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FCC75F-C396-4D7C-B8B7-4A03D70AE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D4C36F-7C45-4F0D-9ABF-EA194AB71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E8CCF7-836F-4381-A7FD-0A38CBDF3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0350F-4B71-4D19-B1CC-411E5EE707BF}" type="slidenum">
              <a:rPr lang="ar-S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9093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15F920-DA0A-4DC3-809E-7E3150C66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00DED2-D0E5-4FCF-9874-8FBD1FD3E8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6C51F4-50F2-4DD8-8755-1FB8074A8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7797-3078-41AA-8E5D-75BAFCDB2586}" type="slidenum">
              <a:rPr lang="ar-S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30141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DEBAB7-4196-434C-B314-EA6BB2C835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FDA8A8-0EFF-40AB-B148-23E8180071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FAD1F2-0AE1-49DA-96CE-FD7D002121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5E3D1-0EEA-49D0-ABA1-623E58298E13}" type="slidenum">
              <a:rPr lang="ar-S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0927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9C9EF3-2899-44EB-A183-8CB7601B5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6B4FA0-3D59-489D-B3D0-72C7532F9F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521947-07A7-4427-B5F6-45774DA598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53925-4292-4CE9-B46E-E747B4D9CFF8}" type="slidenum">
              <a:rPr lang="ar-S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1185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6365F3-0393-4F42-BE5D-E49579C934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5DE72C-FCB9-48D0-8B87-AE966CBD95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E389D3-AB9A-4CFB-A37E-8AC928500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DC844-0A7E-424B-8E5F-6D6FD49B931B}" type="slidenum">
              <a:rPr lang="ar-S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0428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35B791-269B-4648-A4E8-428B8A4309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D2D1EC-3CB5-4A61-8609-D12FFE375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12B5F9-C066-4818-B7A9-38A0D3AD8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F0EB0-AB0E-48AB-A4C1-75E6FE80FAC0}" type="slidenum">
              <a:rPr lang="ar-S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4777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5D96579-DC05-4EA6-96A7-99B7156DA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BBFB4B-DF7C-46B0-9150-58AC05DD5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4E88F6-E365-408E-8485-EFB8B7F45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280E-47EC-447A-85D9-3DF8619A8363}" type="slidenum">
              <a:rPr lang="ar-S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0210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422A3E-13FA-4239-B84E-A0F429D1C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061AA9-98E9-45C4-B600-C8718F551E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6CD451-450F-40C1-9943-6BC4645CE1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21728-ED26-4924-BE4A-A48DF26FA195}" type="slidenum">
              <a:rPr lang="ar-S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6544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549F71-3778-4C06-881F-296A3D09B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45157A-A8E4-450D-9984-B5AEAA92B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F75899-3F2B-45FF-B98F-7F8DFB070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A1652-81F3-4C77-93B7-009DDE663064}" type="slidenum">
              <a:rPr lang="ar-S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343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4F7B4F-66B8-45DA-B9F3-CE4AD6252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ED62B3-AF46-4547-9A40-8FFE1A22C1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5118E8-C2B7-4616-81D5-F75CC35B4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11A2C-1DBD-41E5-862C-435105FDDA16}" type="slidenum">
              <a:rPr lang="ar-S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127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9F05-0638-4A8F-89B9-1BBA39F3B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FD77A6-F944-4BA1-9746-06922D85BC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41663B-43D4-4536-8EAD-A67D123A49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3727-BFCC-46A0-9FBD-67B8834859EF}" type="slidenum">
              <a:rPr lang="ar-S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3029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009572B-5671-4CDE-854F-2BCD690BE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FD76612-4004-41A0-8A73-CA8D8AD10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7693C9-C1F9-40C0-8BED-2288085ACF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67C1C3-07B2-4F1D-AC2B-90D9214C96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DF224A3-6546-4F39-BCAF-904E14AB64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5E970DB2-55AB-40E3-87A4-681E3B1FEC89}" type="slidenum">
              <a:rPr lang="ar-S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D7AB356D-F5AC-4337-9E28-1ACA2FABA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005263"/>
            <a:ext cx="51847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MONA BADR</a:t>
            </a: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Medicine &amp; KKUH</a:t>
            </a:r>
          </a:p>
        </p:txBody>
      </p:sp>
      <p:sp>
        <p:nvSpPr>
          <p:cNvPr id="3075" name="Rectangle 14">
            <a:extLst>
              <a:ext uri="{FF2B5EF4-FFF2-40B4-BE49-F238E27FC236}">
                <a16:creationId xmlns:a16="http://schemas.microsoft.com/office/drawing/2014/main" id="{DAF62AD6-8335-41AC-AC76-1AEE52A1E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700213"/>
            <a:ext cx="8820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MERS-CoV &amp; other viruses</a:t>
            </a:r>
            <a:endParaRPr lang="en-US" altLang="en-US" sz="400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3EDB50B8-9CC9-4F58-8081-8E38E52B2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33375"/>
            <a:ext cx="904716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extLst>
              <a:ext uri="{FF2B5EF4-FFF2-40B4-BE49-F238E27FC236}">
                <a16:creationId xmlns:a16="http://schemas.microsoft.com/office/drawing/2014/main" id="{588C7650-99A7-4F98-A954-0CC5BE27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15888"/>
            <a:ext cx="8978900" cy="66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>
            <a:extLst>
              <a:ext uri="{FF2B5EF4-FFF2-40B4-BE49-F238E27FC236}">
                <a16:creationId xmlns:a16="http://schemas.microsoft.com/office/drawing/2014/main" id="{F7BD4131-C4C4-4BE5-BF31-56321753C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4813"/>
            <a:ext cx="8210550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Risk group: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Individuals with weakened immune systems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People with pre-existing medical conditions (or comorbidities) such as diabetes, cancer, and chronic lung, heart, and kidney disease.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Features: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Symptoms may include fever, cough, and shortness of breath.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Some people also had gastrointestinal symptoms including diarrhea and nausea/vomiting.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Some infected people had mild symptoms (such as cold-like symptoms) or no symptoms at all and they recovered completely.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Most people with comorbidities developed severe acute respiratory illness.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Complications:</a:t>
            </a:r>
          </a:p>
          <a:p>
            <a:pPr eaLnBrk="1" hangingPunct="1"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Severe complications include pneumonia and kidney failure. About 30% of people infected with MERS died.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DA8F8-D56D-45B7-A3BD-21778767BC1B}"/>
              </a:ext>
            </a:extLst>
          </p:cNvPr>
          <p:cNvSpPr/>
          <p:nvPr/>
        </p:nvSpPr>
        <p:spPr>
          <a:xfrm>
            <a:off x="684213" y="549275"/>
            <a:ext cx="8135937" cy="50482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Lab diagnosis: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Detection of the viral nucleic acid (NA) by PCR. </a:t>
            </a:r>
            <a:r>
              <a:rPr lang="en-US" alt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methods: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Isolation of the virus from NPA by cell culture.</a:t>
            </a:r>
            <a:endParaRPr lang="en-US" altLang="en-US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Treatment: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specific antiviral treatment.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severe cases, current treatment includes care to support vital organ functions. </a:t>
            </a: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Prevention:</a:t>
            </a:r>
            <a:endParaRPr lang="en-US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are advised to protect themselves from respiratory illnesses by taking everyday preventive actions: </a:t>
            </a:r>
          </a:p>
          <a:p>
            <a:pPr eaLnBrk="1" hangingPunct="1">
              <a:defRPr/>
            </a:pP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Wash hands often with water and soap or use an alcohol-based hand sanitizer.</a:t>
            </a:r>
          </a:p>
          <a:p>
            <a:pPr eaLnBrk="1" hangingPunct="1">
              <a:defRPr/>
            </a:pP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Cover nose and mouth with a tissue when cough or sneeze.</a:t>
            </a:r>
          </a:p>
          <a:p>
            <a:pPr eaLnBrk="1" hangingPunct="1">
              <a:defRPr/>
            </a:pP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Avoid touching eyes, nose and mouth with unwashed hands.</a:t>
            </a:r>
          </a:p>
          <a:p>
            <a:pPr eaLnBrk="1" hangingPunct="1">
              <a:defRPr/>
            </a:pP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Avoid personal contact with sick people.</a:t>
            </a:r>
          </a:p>
          <a:p>
            <a:pPr eaLnBrk="1" hangingPunct="1">
              <a:defRPr/>
            </a:pP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Clean and disinfect frequently touched surfaces such as toys and doorknobs.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>
            <a:extLst>
              <a:ext uri="{FF2B5EF4-FFF2-40B4-BE49-F238E27FC236}">
                <a16:creationId xmlns:a16="http://schemas.microsoft.com/office/drawing/2014/main" id="{F3806E65-C2EA-4A16-844B-D95D27DE1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188913"/>
            <a:ext cx="309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Rhinovirus</a:t>
            </a:r>
          </a:p>
        </p:txBody>
      </p:sp>
      <p:sp>
        <p:nvSpPr>
          <p:cNvPr id="17411" name="Text Box 9">
            <a:extLst>
              <a:ext uri="{FF2B5EF4-FFF2-40B4-BE49-F238E27FC236}">
                <a16:creationId xmlns:a16="http://schemas.microsoft.com/office/drawing/2014/main" id="{EAD200A5-2FE9-4A37-945B-7732A582B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975"/>
            <a:ext cx="5545137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Family: </a:t>
            </a:r>
            <a:r>
              <a:rPr lang="en-US" altLang="en-US" sz="2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Picornaviridae.</a:t>
            </a:r>
          </a:p>
          <a:p>
            <a:pPr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features: </a:t>
            </a: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Non-enveloped virus with + polarity ssRNA genome, more than 100 serotypes available.</a:t>
            </a:r>
          </a:p>
          <a:p>
            <a:pPr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Transmission: </a:t>
            </a: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Inhalation of infectious aerosol droplets.</a:t>
            </a:r>
          </a:p>
          <a:p>
            <a:pPr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symptoms: </a:t>
            </a: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1</a:t>
            </a:r>
            <a:r>
              <a:rPr lang="en-US" altLang="en-US" sz="22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cause of common cold. The main symptoms of common cold are sneezing, clear watery nasal discharge with mild sore throat, and cough.</a:t>
            </a:r>
          </a:p>
          <a:p>
            <a:pPr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 diagnosis: routine testing by 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the viral NA from NPA using PCR. </a:t>
            </a: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Treatment and prevention: </a:t>
            </a: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self-limiting disease, no specific treatment, and no vaccine available.</a:t>
            </a:r>
          </a:p>
        </p:txBody>
      </p:sp>
      <p:pic>
        <p:nvPicPr>
          <p:cNvPr id="17412" name="Picture 5" descr="http://www.virology.ws/wp-content/uploads/2009/02/phil_235_lores-300x200.jpg">
            <a:extLst>
              <a:ext uri="{FF2B5EF4-FFF2-40B4-BE49-F238E27FC236}">
                <a16:creationId xmlns:a16="http://schemas.microsoft.com/office/drawing/2014/main" id="{45C292D6-C3B2-42A0-8751-546A2AB6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73238"/>
            <a:ext cx="29241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>
            <a:extLst>
              <a:ext uri="{FF2B5EF4-FFF2-40B4-BE49-F238E27FC236}">
                <a16:creationId xmlns:a16="http://schemas.microsoft.com/office/drawing/2014/main" id="{62857274-F6BF-44AB-94CF-F9971A5C1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1938"/>
            <a:ext cx="8208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Coxsackieviruses &amp; other Picronaviruses </a:t>
            </a:r>
          </a:p>
        </p:txBody>
      </p:sp>
      <p:sp>
        <p:nvSpPr>
          <p:cNvPr id="12291" name="Text Box 9">
            <a:extLst>
              <a:ext uri="{FF2B5EF4-FFF2-40B4-BE49-F238E27FC236}">
                <a16:creationId xmlns:a16="http://schemas.microsoft.com/office/drawing/2014/main" id="{C125E0A5-57CF-4218-A244-A292A016A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52513"/>
            <a:ext cx="7777163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alt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Picornaviridae</a:t>
            </a:r>
            <a:r>
              <a:rPr lang="en-US" alt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Structural features: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Non-enveloped virus with + polarity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ssRNA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genome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Coxsackieviruses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group A &amp; B,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Echovirus,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Enteroviruses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Transmission: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Inhalation of infectious aerosol droplets.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symptoms: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Coxsackieviruses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cause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herpangina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pharyngitis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Echovirus &amp; other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Enteroviruses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cause respiratory symptoms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 diagnosis: routine testing by 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detection of the viral NA from NPA using PCR. </a:t>
            </a: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Treatment and prevention: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Usually self-limiting disease, no specific treatment, and no vaccine available.</a:t>
            </a:r>
          </a:p>
        </p:txBody>
      </p:sp>
      <p:pic>
        <p:nvPicPr>
          <p:cNvPr id="18436" name="Picture 5" descr="Image result for herpangina">
            <a:extLst>
              <a:ext uri="{FF2B5EF4-FFF2-40B4-BE49-F238E27FC236}">
                <a16:creationId xmlns:a16="http://schemas.microsoft.com/office/drawing/2014/main" id="{012DAFAA-8785-4A52-A67C-826B762C0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44675"/>
            <a:ext cx="37449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>
            <a:extLst>
              <a:ext uri="{FF2B5EF4-FFF2-40B4-BE49-F238E27FC236}">
                <a16:creationId xmlns:a16="http://schemas.microsoft.com/office/drawing/2014/main" id="{0101D84A-F2BF-468D-A34E-C0EB8A308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4450"/>
            <a:ext cx="2814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Adenovirus</a:t>
            </a:r>
          </a:p>
        </p:txBody>
      </p:sp>
      <p:sp>
        <p:nvSpPr>
          <p:cNvPr id="22531" name="Text Box 9">
            <a:extLst>
              <a:ext uri="{FF2B5EF4-FFF2-40B4-BE49-F238E27FC236}">
                <a16:creationId xmlns:a16="http://schemas.microsoft.com/office/drawing/2014/main" id="{57FD3A6E-3AFB-47A0-8B91-D7220ACF4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7993063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Family: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Adenoviridae</a:t>
            </a:r>
            <a:r>
              <a:rPr lang="en-US" alt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Structural features: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Non-enveloped virus with ds-DNA genome.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Pathogenesis: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Adenovirus infects epithelial cell lining respiratory tract, conjunctiva, urinary tract, gastrointestinal tract and genital tract.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syndrome:</a:t>
            </a:r>
          </a:p>
          <a:p>
            <a:pPr eaLnBrk="1" hangingPunct="1">
              <a:buClr>
                <a:schemeClr val="bg1"/>
              </a:buClr>
              <a:buFontTx/>
              <a:buAutoNum type="arabicPeriod"/>
              <a:defRPr/>
            </a:pPr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Phrayngitis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tonsilitis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Clr>
                <a:schemeClr val="bg1"/>
              </a:buClr>
              <a:buFontTx/>
              <a:buAutoNum type="arabicPeriod"/>
              <a:defRPr/>
            </a:pPr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Pharyngioconjunctivitis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Clr>
                <a:schemeClr val="bg1"/>
              </a:buClr>
              <a:buFontTx/>
              <a:buAutoNum type="arabicPeriod"/>
              <a:defRPr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Conjunctivitis.</a:t>
            </a:r>
          </a:p>
          <a:p>
            <a:pPr eaLnBrk="1" hangingPunct="1">
              <a:buClr>
                <a:schemeClr val="bg1"/>
              </a:buClr>
              <a:buFontTx/>
              <a:buAutoNum type="arabicPeriod"/>
              <a:defRPr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Pneumonia: in preschool children.</a:t>
            </a:r>
          </a:p>
          <a:p>
            <a:pPr eaLnBrk="1" hangingPunct="1">
              <a:buClr>
                <a:schemeClr val="bg1"/>
              </a:buClr>
              <a:buFontTx/>
              <a:buAutoNum type="arabicPeriod"/>
              <a:defRPr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Gastroenteritis. </a:t>
            </a:r>
          </a:p>
          <a:p>
            <a:pPr eaLnBrk="1" hangingPunct="1">
              <a:buClr>
                <a:schemeClr val="bg1"/>
              </a:buClr>
              <a:buFontTx/>
              <a:buAutoNum type="arabicPeriod"/>
              <a:defRPr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Acute hemorrhagic cystitis.</a:t>
            </a:r>
          </a:p>
          <a:p>
            <a:pPr eaLnBrk="1" hangingPunct="1">
              <a:buClr>
                <a:schemeClr val="bg1"/>
              </a:buClr>
              <a:buFontTx/>
              <a:buAutoNum type="arabicPeriod"/>
              <a:defRPr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UTI (Cervicitis and urethritis).</a:t>
            </a:r>
          </a:p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 diagnosis: routine testing by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 detection of the Ag from NPA by direct IFA. 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detection methods: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tissue culture, PCR. 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 and prevention: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specific treatment or vaccine.  </a:t>
            </a:r>
          </a:p>
        </p:txBody>
      </p:sp>
      <p:pic>
        <p:nvPicPr>
          <p:cNvPr id="19460" name="Picture 5" descr="http://www.virology.ws/wp-content/uploads/2009/01/adenovirus.jpg">
            <a:extLst>
              <a:ext uri="{FF2B5EF4-FFF2-40B4-BE49-F238E27FC236}">
                <a16:creationId xmlns:a16="http://schemas.microsoft.com/office/drawing/2014/main" id="{EF2F99F3-028C-4D52-BE7F-21310A33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38425"/>
            <a:ext cx="26320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CF89B23A-D17E-4208-AEF9-B001F10CE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260350"/>
            <a:ext cx="6551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Epstein – Barr Virus  (EBV)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2C14230-0E96-4661-9EED-66FAD1D2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81075"/>
            <a:ext cx="72358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Herpesviridae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Enveloped , icosahedral d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DNA virus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lymphotropic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has oncogenic properties;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Burkitt’s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lymphoma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Nasopharyngeal carcinoma  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 descr="C:\Documents and Settings\KKUH\Desktop\electron micrographs Folder\Human herpes virus 1 (Herpes simplex virus 1) - University of Cape Town_files\hsv-3b.jpeg">
            <a:extLst>
              <a:ext uri="{FF2B5EF4-FFF2-40B4-BE49-F238E27FC236}">
                <a16:creationId xmlns:a16="http://schemas.microsoft.com/office/drawing/2014/main" id="{F22425D7-80D3-44C0-BF29-D08CFB2BC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2994025"/>
            <a:ext cx="28575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519BE92-0F26-4A14-A1FA-310FCA26D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799306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lvl="2" indent="-609600" algn="l" rtl="0" eaLnBrk="1" hangingPunct="1">
              <a:defRPr/>
            </a:pPr>
            <a:r>
              <a:rPr lang="en-US" altLang="en-US" kern="0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Distribution:</a:t>
            </a:r>
            <a:r>
              <a:rPr lang="en-US" altLang="en-US" kern="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worldwide (</a:t>
            </a:r>
            <a:r>
              <a:rPr lang="en-US" altLang="en-US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Mainly in teenagers &amp; young adults) </a:t>
            </a:r>
            <a:r>
              <a:rPr lang="en-US" altLang="en-US" kern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algn="l" rtl="0" eaLnBrk="1" hangingPunct="1">
              <a:defRPr/>
            </a:pPr>
            <a:r>
              <a:rPr lang="en-US" altLang="en-US" sz="2400" kern="0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Transmission:</a:t>
            </a:r>
          </a:p>
          <a:p>
            <a:pPr marL="1371600" lvl="2" indent="-457200" algn="l" rtl="0" eaLnBrk="1" hangingPunct="1"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Saliva [kissing disease]</a:t>
            </a:r>
          </a:p>
          <a:p>
            <a:pPr marL="1371600" lvl="2" indent="-457200" algn="l" rtl="0" eaLnBrk="1" hangingPunct="1"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Blood [rarely]</a:t>
            </a:r>
          </a:p>
          <a:p>
            <a:pPr marL="609600" indent="-609600" algn="l" rtl="0" eaLnBrk="1" hangingPunct="1">
              <a:defRPr/>
            </a:pPr>
            <a:r>
              <a:rPr lang="en-US" altLang="en-US" sz="2400" kern="0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Age:</a:t>
            </a:r>
          </a:p>
          <a:p>
            <a:pPr marL="1371600" lvl="2" indent="-457200" algn="l" rtl="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en-US" kern="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Socio-economic status: SE</a:t>
            </a:r>
          </a:p>
          <a:p>
            <a:pPr marL="1371600" lvl="2" indent="-457200" algn="l" rtl="0" eaLnBrk="1" hangingPunct="1"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Low SE class 		early childhood </a:t>
            </a:r>
          </a:p>
          <a:p>
            <a:pPr marL="1371600" lvl="2" indent="-457200" algn="l" rtl="0" eaLnBrk="1" hangingPunct="1"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 SE class		adolescence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E382E90-1FC5-4C67-98E5-4306994D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765175"/>
            <a:ext cx="34559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Epidemiology   </a:t>
            </a:r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64960AD0-D822-4B99-877F-884496D25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516563"/>
            <a:ext cx="863600" cy="144462"/>
          </a:xfrm>
          <a:prstGeom prst="rightArrow">
            <a:avLst>
              <a:gd name="adj1" fmla="val 50000"/>
              <a:gd name="adj2" fmla="val 1494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9" name="AutoShape 5">
            <a:extLst>
              <a:ext uri="{FF2B5EF4-FFF2-40B4-BE49-F238E27FC236}">
                <a16:creationId xmlns:a16="http://schemas.microsoft.com/office/drawing/2014/main" id="{9F8926F8-AD8A-4BE5-ADA6-70D3D0200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013325"/>
            <a:ext cx="863600" cy="144463"/>
          </a:xfrm>
          <a:prstGeom prst="rightArrow">
            <a:avLst>
              <a:gd name="adj1" fmla="val 50000"/>
              <a:gd name="adj2" fmla="val 1494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5minuteconsult.com/data/GbosContainer/49/m_36900_c40_f11.jpeg">
            <a:extLst>
              <a:ext uri="{FF2B5EF4-FFF2-40B4-BE49-F238E27FC236}">
                <a16:creationId xmlns:a16="http://schemas.microsoft.com/office/drawing/2014/main" id="{AF7FB9D6-5A77-4810-AE1F-48B2BD75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1125538"/>
            <a:ext cx="37639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76E8D1B-82B0-44AA-8F5A-7A0CFD9B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349500"/>
            <a:ext cx="828198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90600" lvl="1" indent="-533400" algn="l" rtl="0"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GB" alt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endParaRPr lang="ar-SA" altLang="en-US" sz="24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GB" alt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ar-SA" alt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Infectious mononucleosis </a:t>
            </a:r>
          </a:p>
          <a:p>
            <a:pPr marL="0" indent="0" algn="l" rtl="0" eaLnBrk="1" hangingPunct="1">
              <a:buClr>
                <a:srgbClr val="FF0000"/>
              </a:buClr>
              <a:buFontTx/>
              <a:buNone/>
              <a:defRPr/>
            </a:pPr>
            <a:r>
              <a:rPr lang="en-US" alt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[or glandular fever] </a:t>
            </a:r>
          </a:p>
          <a:p>
            <a:pPr marL="1371600" lvl="2" indent="-457200" algn="just" rtl="0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IP = 4-7 weeks</a:t>
            </a:r>
          </a:p>
          <a:p>
            <a:pPr marL="1371600" lvl="2" indent="-457200" algn="just" rtl="0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Fever, sore throat, tonsillitis, pharyngitis, malaise, hepatosplenomegaly &amp; abnormal LF,  hepatitis.</a:t>
            </a:r>
            <a:endParaRPr lang="ar-SA" altLang="en-US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algn="just" rtl="0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alt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Complications</a:t>
            </a:r>
          </a:p>
          <a:p>
            <a:pPr marL="1371600" lvl="2" indent="-457200" algn="just" rtl="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(acute airway obstruction, splenic rupture, CNS </a:t>
            </a:r>
            <a:r>
              <a:rPr lang="en-US" altLang="en-US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alt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 algn="l" rtl="0" eaLnBrk="1" hangingPunct="1">
              <a:buClr>
                <a:srgbClr val="FF0000"/>
              </a:buClr>
              <a:buFontTx/>
              <a:buNone/>
              <a:defRPr/>
            </a:pPr>
            <a:endParaRPr lang="en-US" altLang="en-US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3DD9948-4260-4C5A-B801-C72D40536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66713"/>
            <a:ext cx="81708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Clinical Features: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Immunocompetent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host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73EABEA-0AFA-41D1-80E7-13E2226F2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rtl="0"/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C6544BF-1187-4EA8-BC99-DB8FF365A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35975" cy="4502150"/>
          </a:xfrm>
        </p:spPr>
        <p:txBody>
          <a:bodyPr/>
          <a:lstStyle/>
          <a:p>
            <a:pPr marL="355600" indent="-355600" algn="l" rtl="0"/>
            <a:endParaRPr lang="en-US" altLang="en-US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l" rtl="0"/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MERS-CoV, Rhinovirus, Coxsackieviruses &amp; other Picronaviruses, Adenovirus, </a:t>
            </a: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Epstein – Barr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virus.</a:t>
            </a:r>
          </a:p>
          <a:p>
            <a:pPr marL="355600" indent="-355600" algn="l" rtl="0"/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of transmission</a:t>
            </a:r>
          </a:p>
          <a:p>
            <a:pPr marL="355600" indent="-355600" algn="l" rtl="0"/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 </a:t>
            </a:r>
          </a:p>
          <a:p>
            <a:pPr marL="355600" indent="-355600" algn="l" rtl="0"/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diagnosis</a:t>
            </a:r>
          </a:p>
          <a:p>
            <a:pPr marL="355600" indent="-355600" algn="l" rtl="0"/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&amp; prevention </a:t>
            </a:r>
          </a:p>
          <a:p>
            <a:pPr marL="355600" indent="-355600" algn="l" rtl="0">
              <a:buFontTx/>
              <a:buNone/>
            </a:pPr>
            <a:endParaRPr lang="en-US" altLang="en-US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8F4EAA-7FC3-4F9E-9940-1FF6FE9B45BC}"/>
              </a:ext>
            </a:extLst>
          </p:cNvPr>
          <p:cNvSpPr/>
          <p:nvPr/>
        </p:nvSpPr>
        <p:spPr>
          <a:xfrm>
            <a:off x="109538" y="549275"/>
            <a:ext cx="61023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Immunocompromised host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8168D6-EC0F-4FA3-A488-4858E90E4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1417638"/>
            <a:ext cx="6245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Lymphoproliferative disease ( LD)</a:t>
            </a:r>
            <a:endParaRPr lang="en-US" alt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hairy leukoplakia  (OHL)</a:t>
            </a:r>
          </a:p>
        </p:txBody>
      </p:sp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C156A5D9-FC07-4177-A9A3-0EF400AA29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425" y="1277938"/>
          <a:ext cx="3008313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Photo Editor Photo" r:id="rId3" imgW="5210902" imgH="4486901" progId="MSPhotoEd.3">
                  <p:embed/>
                </p:oleObj>
              </mc:Choice>
              <mc:Fallback>
                <p:oleObj name="Photo Editor Photo" r:id="rId3" imgW="5210902" imgH="4486901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277938"/>
                        <a:ext cx="3008313" cy="137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>
            <a:extLst>
              <a:ext uri="{FF2B5EF4-FFF2-40B4-BE49-F238E27FC236}">
                <a16:creationId xmlns:a16="http://schemas.microsoft.com/office/drawing/2014/main" id="{ED5092BE-13AE-4710-87B6-BB5E2EB4A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82888"/>
            <a:ext cx="6192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Diagnosis: 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E733EEE-C80F-4BBF-97E0-48F74A54B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3573463"/>
            <a:ext cx="4968876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indent="-609600" algn="l" rtl="0" eaLnBrk="1" hangingPunct="1">
              <a:buClr>
                <a:srgbClr val="C00000"/>
              </a:buClr>
              <a:buFont typeface="Wingdings" pitchFamily="2" charset="2"/>
              <a:buNone/>
              <a:defRPr/>
            </a:pPr>
            <a:r>
              <a:rPr lang="en-US" altLang="en-US" sz="3600" kern="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Hematology:            		</a:t>
            </a:r>
            <a:endParaRPr lang="en-US" altLang="en-US" sz="36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algn="just" rtl="0" eaLnBrk="1" hangingPunct="1"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altLang="en-US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altLang="en-US" sz="2800" kern="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1371600" lvl="2" indent="-457200" algn="just" rtl="0" eaLnBrk="1" hangingPunct="1">
              <a:buClr>
                <a:schemeClr val="tx1"/>
              </a:buClr>
              <a:buFontTx/>
              <a:buNone/>
              <a:defRPr/>
            </a:pPr>
            <a:r>
              <a:rPr lang="en-US" altLang="en-US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lymphocytosis </a:t>
            </a:r>
          </a:p>
          <a:p>
            <a:pPr marL="1371600" lvl="2" indent="-457200" algn="just" rtl="0" eaLnBrk="1" hangingPunct="1">
              <a:buClr>
                <a:schemeClr val="tx1"/>
              </a:buClr>
              <a:buFontTx/>
              <a:buNone/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(Atypical lymphocytes)</a:t>
            </a:r>
          </a:p>
        </p:txBody>
      </p:sp>
      <p:sp>
        <p:nvSpPr>
          <p:cNvPr id="23559" name="AutoShape 6">
            <a:extLst>
              <a:ext uri="{FF2B5EF4-FFF2-40B4-BE49-F238E27FC236}">
                <a16:creationId xmlns:a16="http://schemas.microsoft.com/office/drawing/2014/main" id="{6D5B4FF6-9B4A-471C-9255-C114BCA8B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4289425"/>
            <a:ext cx="125412" cy="292100"/>
          </a:xfrm>
          <a:prstGeom prst="upArrow">
            <a:avLst>
              <a:gd name="adj1" fmla="val 50000"/>
              <a:gd name="adj2" fmla="val 582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pic>
        <p:nvPicPr>
          <p:cNvPr id="13" name="Picture 8" descr="EBVPOS-an[1]">
            <a:extLst>
              <a:ext uri="{FF2B5EF4-FFF2-40B4-BE49-F238E27FC236}">
                <a16:creationId xmlns:a16="http://schemas.microsoft.com/office/drawing/2014/main" id="{19C81249-AC66-4126-8C19-E35D7291C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86125"/>
            <a:ext cx="396081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1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Text Box 3">
            <a:extLst>
              <a:ext uri="{FF2B5EF4-FFF2-40B4-BE49-F238E27FC236}">
                <a16:creationId xmlns:a16="http://schemas.microsoft.com/office/drawing/2014/main" id="{DD3F5419-F6CB-40B1-A299-D9DC955A2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34963"/>
            <a:ext cx="6192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Diagnosis: 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D78469B-BFE4-4185-9EE0-72622036C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1504950"/>
            <a:ext cx="9145588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95400" lvl="2" indent="-3810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Serology tests</a:t>
            </a:r>
          </a:p>
          <a:p>
            <a:pPr marL="1295400" lvl="2" indent="-381000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Non-specific AB test ;</a:t>
            </a:r>
          </a:p>
          <a:p>
            <a:pPr marL="1752600" lvl="3" indent="-3810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l"/>
              <a:defRPr/>
            </a:pP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Heterophile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Abs +</a:t>
            </a: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en-US" sz="24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52600" lvl="3" indent="-3810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l"/>
              <a:defRPr/>
            </a:pP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Paul-</a:t>
            </a: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Bunnell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or</a:t>
            </a:r>
          </a:p>
          <a:p>
            <a:pPr marL="1752600" lvl="3" indent="-3810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monospot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test</a:t>
            </a:r>
          </a:p>
          <a:p>
            <a:pPr marL="1752600" lvl="3" indent="-381000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1752600" lvl="3" indent="-381000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lvl="2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400" kern="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95400" lvl="2" indent="-381000" algn="just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EBV-specific AB test: 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Detection of </a:t>
            </a: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Abs to EBV capsid antigen by ELISA </a:t>
            </a:r>
          </a:p>
          <a:p>
            <a:pPr marL="1295400" lvl="2" indent="-381000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400" kern="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~DESTscan00010011">
            <a:extLst>
              <a:ext uri="{FF2B5EF4-FFF2-40B4-BE49-F238E27FC236}">
                <a16:creationId xmlns:a16="http://schemas.microsoft.com/office/drawing/2014/main" id="{44D58F58-FBA7-4469-8714-4997ABF88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93875"/>
            <a:ext cx="20891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~DESTscan00010012">
            <a:extLst>
              <a:ext uri="{FF2B5EF4-FFF2-40B4-BE49-F238E27FC236}">
                <a16:creationId xmlns:a16="http://schemas.microsoft.com/office/drawing/2014/main" id="{3F9C2E90-5241-4809-8606-5E3719284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20850"/>
            <a:ext cx="2195513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BD9C12B-26B8-47C1-B901-4CDADF483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412875"/>
            <a:ext cx="7993062" cy="4281488"/>
          </a:xfrm>
        </p:spPr>
        <p:txBody>
          <a:bodyPr/>
          <a:lstStyle/>
          <a:p>
            <a:pPr marL="609600" indent="-609600" algn="l" rtl="0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  </a:t>
            </a:r>
          </a:p>
          <a:p>
            <a:pPr marL="1371600" lvl="2" indent="-457200" algn="just" rtl="0" eaLnBrk="1" hangingPunct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treatment for Infectious mononucleosis </a:t>
            </a:r>
          </a:p>
          <a:p>
            <a:pPr marL="609600" indent="-609600" algn="just" rtl="0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Prevention:  </a:t>
            </a:r>
          </a:p>
          <a:p>
            <a:pPr marL="1371600" lvl="2" indent="-457200" algn="just" rtl="0" eaLnBrk="1" hangingPunct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vaccine 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C8CE2638-3E60-4949-9E5D-A20CD7A38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0350"/>
            <a:ext cx="6192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altLang="en-US" sz="36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433699-7775-485F-A7E9-84BDBC4F2C74}"/>
              </a:ext>
            </a:extLst>
          </p:cNvPr>
          <p:cNvSpPr txBox="1">
            <a:spLocks/>
          </p:cNvSpPr>
          <p:nvPr/>
        </p:nvSpPr>
        <p:spPr>
          <a:xfrm>
            <a:off x="724024" y="412750"/>
            <a:ext cx="6911975" cy="118745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Reference books </a:t>
            </a:r>
            <a:b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E8E9BCDD-924D-4DD0-8114-551F2BF7C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700213"/>
            <a:ext cx="63896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Notes on Medical Microbiology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By; Katherine N. Ward, A. Christine McCartney, and Bishan Thakker.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(2009)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Virology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By; Leslie Collier and John Oxford.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(2006)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6628" name="Picture 2" descr="http://large.bangzo.com/?SWBMDQ0MzEwMjg0OA==">
            <a:extLst>
              <a:ext uri="{FF2B5EF4-FFF2-40B4-BE49-F238E27FC236}">
                <a16:creationId xmlns:a16="http://schemas.microsoft.com/office/drawing/2014/main" id="{AE613BB1-2614-4BA5-8E3A-892557BCE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25538"/>
            <a:ext cx="19446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www.downeu.net/uploads/posts/2011-03-21/399117-0.jpg">
            <a:extLst>
              <a:ext uri="{FF2B5EF4-FFF2-40B4-BE49-F238E27FC236}">
                <a16:creationId xmlns:a16="http://schemas.microsoft.com/office/drawing/2014/main" id="{1095ADEF-F682-4E8B-B21A-AA11A2FF2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19446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ronavirus">
            <a:extLst>
              <a:ext uri="{FF2B5EF4-FFF2-40B4-BE49-F238E27FC236}">
                <a16:creationId xmlns:a16="http://schemas.microsoft.com/office/drawing/2014/main" id="{127F0DDC-1EB0-41BF-A19E-3A63391ED15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>
            <a:extLst>
              <a:ext uri="{FF2B5EF4-FFF2-40B4-BE49-F238E27FC236}">
                <a16:creationId xmlns:a16="http://schemas.microsoft.com/office/drawing/2014/main" id="{C9A69089-A4E5-4BE6-A868-DA32D86BF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52413"/>
            <a:ext cx="45386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Coronavirus</a:t>
            </a:r>
          </a:p>
        </p:txBody>
      </p:sp>
      <p:sp>
        <p:nvSpPr>
          <p:cNvPr id="6147" name="Text Box 13">
            <a:extLst>
              <a:ext uri="{FF2B5EF4-FFF2-40B4-BE49-F238E27FC236}">
                <a16:creationId xmlns:a16="http://schemas.microsoft.com/office/drawing/2014/main" id="{45F368A6-1280-4910-949F-66D1A4847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5238"/>
            <a:ext cx="56896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Family: </a:t>
            </a:r>
            <a:r>
              <a:rPr lang="en-US" altLang="en-US" sz="23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Coronaviridae.</a:t>
            </a:r>
          </a:p>
          <a:p>
            <a:pPr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features: </a:t>
            </a:r>
            <a:r>
              <a:rPr lang="en-US" altLang="en-US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Enveloped virus with + polarity ss-RNA genome. </a:t>
            </a:r>
          </a:p>
          <a:p>
            <a:pPr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Transmission: </a:t>
            </a:r>
            <a:r>
              <a:rPr lang="en-US" altLang="en-US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Inhalation of infectious aerosol droplets. </a:t>
            </a:r>
          </a:p>
          <a:p>
            <a:pPr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symptoms:</a:t>
            </a:r>
            <a:r>
              <a:rPr lang="en-US" altLang="en-US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2</a:t>
            </a:r>
            <a:r>
              <a:rPr lang="en-US" altLang="en-US" sz="23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cause of common cold.</a:t>
            </a:r>
          </a:p>
          <a:p>
            <a:pPr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Coronavirus also causes zoonotic disease (the virus is capable of infecting humans and animals including birds, camels, pigs and others). 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23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8" name="Picture 5" descr="http://pathmicro.med.sc.edu/graduate/corona-cdc.jpg">
            <a:extLst>
              <a:ext uri="{FF2B5EF4-FFF2-40B4-BE49-F238E27FC236}">
                <a16:creationId xmlns:a16="http://schemas.microsoft.com/office/drawing/2014/main" id="{AC7FC672-CB45-451B-BDA8-E51FFEB7F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44675"/>
            <a:ext cx="24828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itten">
            <a:extLst>
              <a:ext uri="{FF2B5EF4-FFF2-40B4-BE49-F238E27FC236}">
                <a16:creationId xmlns:a16="http://schemas.microsoft.com/office/drawing/2014/main" id="{BA52E305-1BA9-4F59-8055-5AEBA745A02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4613"/>
            <a:ext cx="9144000" cy="67833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04621CBF-0C55-4B5F-8FDF-628DA07A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98588"/>
            <a:ext cx="7345362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Acute Respiratory Syndrome (SARS)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 winter of 2002, a new respiratory disease known as (SARS) emerged in China after a new mutation of coronavirus.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 disease spread worldwide due to travelling.  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 animal reservoir may be rats or cats.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SARS starts with high fever followed by cough with difficulty in breathing (atypical pneumonia).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Associated with high mortality due to respiratory failure. </a:t>
            </a:r>
          </a:p>
        </p:txBody>
      </p:sp>
      <p:sp>
        <p:nvSpPr>
          <p:cNvPr id="8195" name="Title 1">
            <a:extLst>
              <a:ext uri="{FF2B5EF4-FFF2-40B4-BE49-F238E27FC236}">
                <a16:creationId xmlns:a16="http://schemas.microsoft.com/office/drawing/2014/main" id="{E6EF16B1-7A11-4339-B00C-7CC84F5B2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25413"/>
            <a:ext cx="8229600" cy="1143000"/>
          </a:xfrm>
        </p:spPr>
        <p:txBody>
          <a:bodyPr/>
          <a:lstStyle/>
          <a:p>
            <a:pPr rtl="0"/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SARS-CoV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BF64D36-7F3F-49B5-B885-5D6B5475A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rtl="0"/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MERS-CoV</a:t>
            </a:r>
          </a:p>
        </p:txBody>
      </p:sp>
      <p:sp>
        <p:nvSpPr>
          <p:cNvPr id="6147" name="Text Box 9">
            <a:extLst>
              <a:ext uri="{FF2B5EF4-FFF2-40B4-BE49-F238E27FC236}">
                <a16:creationId xmlns:a16="http://schemas.microsoft.com/office/drawing/2014/main" id="{1F3367E7-3C87-4D22-82D2-E2BC372E3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87438"/>
            <a:ext cx="821055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Middle East Respiratory Syndrome (MERS) is viral respiratory illness first reported in Saudi Arabia in 2012. It is caused by a coronavirus.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Epidemiology: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 far, all the cases have been linked to countries in and near the Arabian Peninsula.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Highly infectious.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Incubation period 2-14 days.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virus spread from ill people to others through close contact. There is no evidence of sustained spreading in community settings.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Evidence also suggested that the virus can be acquired from direct close contact with animals.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0C11CC8-30BC-4B31-ACDA-2AC25A0F2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 Coronavirus</a:t>
            </a:r>
            <a:br>
              <a:rPr lang="en-US" altLang="en-US">
                <a:solidFill>
                  <a:srgbClr val="FFFF66"/>
                </a:solidFill>
              </a:rPr>
            </a:br>
            <a:endParaRPr lang="en-US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05A4B54D-79DB-4CF7-9931-C4807E1833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l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In September 2012 ,a case of novel coronavirus infection was reported involving a man in </a:t>
            </a:r>
            <a:r>
              <a:rPr lang="en-US" altLang="en-US" sz="3600" b="1">
                <a:solidFill>
                  <a:srgbClr val="FF33CC"/>
                </a:solidFill>
              </a:rPr>
              <a:t>Saudi Arabia </a:t>
            </a:r>
            <a:r>
              <a:rPr lang="en-US" altLang="en-US">
                <a:solidFill>
                  <a:srgbClr val="FFFF00"/>
                </a:solidFill>
              </a:rPr>
              <a:t>who was admitted to a hospital with pneumonia and acute kidney failure.</a:t>
            </a:r>
          </a:p>
          <a:p>
            <a:pPr algn="l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This virus has been named as Middle East Respiratory Syndrome- CoronaVirus    (MERS-CoV) ,virus closely related to several </a:t>
            </a:r>
            <a:r>
              <a:rPr lang="en-US" altLang="en-US" sz="3600" b="1">
                <a:solidFill>
                  <a:srgbClr val="FFFF00"/>
                </a:solidFill>
              </a:rPr>
              <a:t>bat</a:t>
            </a:r>
            <a:r>
              <a:rPr lang="en-US" altLang="en-US">
                <a:solidFill>
                  <a:srgbClr val="FFFF00"/>
                </a:solidFill>
              </a:rPr>
              <a:t> coronaviruses.</a:t>
            </a:r>
          </a:p>
          <a:p>
            <a:pPr algn="l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MERS-CoV infected several human cells , including lower  but not upper respiratory, kidney ,intestinal, and liver cells.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7A7E5C-B716-412D-BA4F-42A44F0D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414020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mona\Pictures\is (1).jpg">
            <a:extLst>
              <a:ext uri="{FF2B5EF4-FFF2-40B4-BE49-F238E27FC236}">
                <a16:creationId xmlns:a16="http://schemas.microsoft.com/office/drawing/2014/main" id="{2F9E31D1-DC22-426D-B99A-8D00B8612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85750"/>
            <a:ext cx="4140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3AEC79-C640-44F4-A95C-F24293FA3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47879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F2C00AD9-BEA5-476B-BDD0-5AE8F19EF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475" y="2287588"/>
            <a:ext cx="244792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1063B7-F4CF-4C92-A12B-FB58A1D08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2400"/>
            <a:ext cx="4608512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16317</TotalTime>
  <Words>1127</Words>
  <Application>Microsoft Office PowerPoint</Application>
  <PresentationFormat>On-screen Show (4:3)</PresentationFormat>
  <Paragraphs>156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Wingdings</vt:lpstr>
      <vt:lpstr>Wingdings 2</vt:lpstr>
      <vt:lpstr>Default Design</vt:lpstr>
      <vt:lpstr>Microsoft Photo Editor 3.0 Photo</vt:lpstr>
      <vt:lpstr>PowerPoint Presentation</vt:lpstr>
      <vt:lpstr>Objectives </vt:lpstr>
      <vt:lpstr>PowerPoint Presentation</vt:lpstr>
      <vt:lpstr>PowerPoint Presentation</vt:lpstr>
      <vt:lpstr>PowerPoint Presentation</vt:lpstr>
      <vt:lpstr>SARS-CoV</vt:lpstr>
      <vt:lpstr>MERS-CoV</vt:lpstr>
      <vt:lpstr> Coronavirus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abdulkarim alhetheel</dc:creator>
  <cp:lastModifiedBy>Dana Al-Kadi</cp:lastModifiedBy>
  <cp:revision>850</cp:revision>
  <dcterms:created xsi:type="dcterms:W3CDTF">2015-02-02T18:25:17Z</dcterms:created>
  <dcterms:modified xsi:type="dcterms:W3CDTF">2018-01-29T07:14:10Z</dcterms:modified>
</cp:coreProperties>
</file>