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308" r:id="rId4"/>
    <p:sldId id="276" r:id="rId5"/>
    <p:sldId id="275" r:id="rId6"/>
    <p:sldId id="277" r:id="rId7"/>
    <p:sldId id="301" r:id="rId8"/>
    <p:sldId id="293" r:id="rId9"/>
    <p:sldId id="279" r:id="rId10"/>
    <p:sldId id="281" r:id="rId11"/>
    <p:sldId id="296" r:id="rId12"/>
    <p:sldId id="282" r:id="rId13"/>
    <p:sldId id="287" r:id="rId14"/>
    <p:sldId id="257" r:id="rId15"/>
    <p:sldId id="288" r:id="rId16"/>
    <p:sldId id="283" r:id="rId17"/>
    <p:sldId id="310" r:id="rId18"/>
    <p:sldId id="317" r:id="rId19"/>
    <p:sldId id="311" r:id="rId20"/>
    <p:sldId id="258" r:id="rId21"/>
    <p:sldId id="313" r:id="rId22"/>
    <p:sldId id="314" r:id="rId23"/>
    <p:sldId id="262" r:id="rId24"/>
    <p:sldId id="263" r:id="rId25"/>
    <p:sldId id="264" r:id="rId26"/>
    <p:sldId id="299" r:id="rId27"/>
    <p:sldId id="300" r:id="rId28"/>
    <p:sldId id="265" r:id="rId29"/>
    <p:sldId id="315" r:id="rId30"/>
    <p:sldId id="267" r:id="rId31"/>
    <p:sldId id="303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F93D17"/>
    <a:srgbClr val="F71929"/>
    <a:srgbClr val="4343E7"/>
    <a:srgbClr val="EAF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/>
    <p:restoredTop sz="91281"/>
  </p:normalViewPr>
  <p:slideViewPr>
    <p:cSldViewPr>
      <p:cViewPr varScale="1">
        <p:scale>
          <a:sx n="83" d="100"/>
          <a:sy n="83" d="100"/>
        </p:scale>
        <p:origin x="92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680E-7752-4D4E-90F0-43AF824C22C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4383F-90EA-4852-909F-E885D910F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Infections</a:t>
            </a:r>
            <a:r>
              <a:rPr lang="en-US" baseline="0" dirty="0"/>
              <a:t> that can spread from animals to humans: zoonotic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</a:t>
            </a:r>
            <a:r>
              <a:rPr lang="en-US" baseline="0" dirty="0"/>
              <a:t> 90 capsular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&gt;90</a:t>
            </a:r>
            <a:r>
              <a:rPr lang="en-US" baseline="0" dirty="0"/>
              <a:t> capsular types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Pneumolysin</a:t>
            </a:r>
            <a:r>
              <a:rPr lang="en-US" dirty="0"/>
              <a:t>:</a:t>
            </a:r>
            <a:r>
              <a:rPr lang="en-US" baseline="0" dirty="0"/>
              <a:t> pore forming toxin, also stimulates cytokines and disrupts the cilia of respiratory epithelial cells released on lysis of organism by autolysin</a:t>
            </a:r>
          </a:p>
          <a:p>
            <a:r>
              <a:rPr lang="en-US" dirty="0"/>
              <a:t>-Neuraminidase cleaves sialic acid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Cold agglutinins test not specific but can be helpful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 Done on throat or Np (nasopharynx) swab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Diagnosis can be made using serology or NAAT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DFA: direct florescent antibody testing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NAAT: Nucleic acid amplification</a:t>
            </a:r>
            <a:r>
              <a:rPr lang="en-US" baseline="0" dirty="0"/>
              <a:t> </a:t>
            </a:r>
            <a:r>
              <a:rPr lang="en-US" dirty="0"/>
              <a:t>tests.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4383F-90EA-4852-909F-E885D910FFE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5195-743B-4D42-811F-F78F024ACA62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4E714-DDAA-4144-8125-F76EBC9110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7/7f/Farm_animals_in_spring_8a07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Pneumonia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Community acquired pneumonia</a:t>
            </a:r>
          </a:p>
          <a:p>
            <a:r>
              <a:rPr lang="en-US" dirty="0">
                <a:solidFill>
                  <a:schemeClr val="tx1"/>
                </a:solidFill>
                <a:latin typeface="Baskerville Old Face" pitchFamily="18" charset="0"/>
              </a:rPr>
              <a:t>(CAP)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0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000" b="1" dirty="0">
                <a:latin typeface="Baskerville Old Face" pitchFamily="18" charset="0"/>
              </a:rPr>
              <a:t>Classification by anatomy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5400600" cy="180019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1.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Lobar:  entire lobe</a:t>
            </a:r>
            <a:endParaRPr lang="en-US" altLang="zh-CN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2.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Lobular: (bronchopneumonia).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zh-CN" sz="2800" dirty="0">
                <a:solidFill>
                  <a:schemeClr val="bg1"/>
                </a:solidFill>
                <a:latin typeface="Baskerville Old Face" pitchFamily="18" charset="0"/>
              </a:rPr>
              <a:t>3.  </a:t>
            </a:r>
            <a:r>
              <a:rPr lang="en-US" altLang="zh-CN" sz="2800" b="1" dirty="0">
                <a:solidFill>
                  <a:schemeClr val="bg1"/>
                </a:solidFill>
                <a:latin typeface="Baskerville Old Face" pitchFamily="18" charset="0"/>
              </a:rPr>
              <a:t>Interstitial</a:t>
            </a:r>
            <a:endParaRPr lang="zh-CN" altLang="en-US" sz="28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4" name="Picture 7" descr="p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096344" cy="331236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Picture 6" descr="pneumonias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56992"/>
            <a:ext cx="2808313" cy="32896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Picture 5" descr="ipf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56992"/>
            <a:ext cx="2952328" cy="329947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r.Fauzia\My Documents\My Pictures\pneumoni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904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275856" y="6165304"/>
            <a:ext cx="244827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Lobar pneumonia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3600" dirty="0">
                <a:latin typeface="Baskerville Old Face" pitchFamily="18" charset="0"/>
              </a:rPr>
              <a:t>Classification by acquired environment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4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Community acquired pneumonia</a:t>
            </a:r>
            <a:r>
              <a:rPr lang="zh-CN" altLang="en-US" sz="2000" dirty="0">
                <a:latin typeface="Baskerville Old Face" pitchFamily="18" charset="0"/>
              </a:rPr>
              <a:t> </a:t>
            </a:r>
            <a:r>
              <a:rPr lang="en-US" altLang="zh-CN" sz="2000" dirty="0">
                <a:latin typeface="Baskerville Old Face" pitchFamily="18" charset="0"/>
              </a:rPr>
              <a:t>(CAP)</a:t>
            </a:r>
          </a:p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Hospital acquired pneumonia</a:t>
            </a:r>
            <a:r>
              <a:rPr lang="zh-CN" altLang="en-US" sz="2000" dirty="0">
                <a:latin typeface="Baskerville Old Face" pitchFamily="18" charset="0"/>
              </a:rPr>
              <a:t> </a:t>
            </a:r>
            <a:r>
              <a:rPr lang="en-US" altLang="zh-CN" sz="2000" dirty="0">
                <a:latin typeface="Baskerville Old Face" pitchFamily="18" charset="0"/>
              </a:rPr>
              <a:t>(HAP)</a:t>
            </a:r>
          </a:p>
          <a:p>
            <a:pPr>
              <a:buFont typeface="Wingdings" pitchFamily="2" charset="2"/>
              <a:buChar char="u"/>
            </a:pPr>
            <a:endParaRPr lang="en-US" altLang="zh-CN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000" dirty="0">
                <a:latin typeface="Baskerville Old Face" pitchFamily="18" charset="0"/>
              </a:rPr>
              <a:t>Nursing home acquired pneumonia (NHAP)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36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br>
              <a:rPr lang="en-US" altLang="zh-CN" dirty="0">
                <a:latin typeface="Baskerville Old Face" pitchFamily="18" charset="0"/>
              </a:rPr>
            </a:br>
            <a:r>
              <a:rPr lang="en-US" altLang="zh-CN" dirty="0">
                <a:latin typeface="Baskerville Old Face" pitchFamily="18" charset="0"/>
              </a:rPr>
              <a:t>CAP-</a:t>
            </a:r>
            <a:r>
              <a:rPr lang="en-US" dirty="0"/>
              <a:t> </a:t>
            </a:r>
            <a:r>
              <a:rPr lang="en-US" sz="3100" dirty="0">
                <a:latin typeface="Baskerville Old Face" pitchFamily="18" charset="0"/>
              </a:rPr>
              <a:t>fever+ productive cough + infiltrate </a:t>
            </a:r>
            <a:br>
              <a:rPr lang="en-US" altLang="zh-CN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CAP</a:t>
            </a:r>
            <a:r>
              <a:rPr lang="en-US" altLang="zh-CN" dirty="0">
                <a:latin typeface="Baskerville Old Face" pitchFamily="18" charset="0"/>
              </a:rPr>
              <a:t> :  </a:t>
            </a:r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pneumonia acquired outside of hospitals or extended-care facilities</a:t>
            </a:r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619672" y="2204864"/>
            <a:ext cx="1080120" cy="528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Typical</a:t>
            </a:r>
            <a:r>
              <a:rPr lang="en-US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2822947"/>
            <a:ext cx="3898776" cy="3774405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err="1">
                <a:latin typeface="Baskerville Old Face" pitchFamily="18" charset="0"/>
              </a:rPr>
              <a:t>Strept</a:t>
            </a:r>
            <a:r>
              <a:rPr lang="en-US" sz="2400" i="1" dirty="0">
                <a:latin typeface="Baskerville Old Face" pitchFamily="18" charset="0"/>
              </a:rPr>
              <a:t>. </a:t>
            </a:r>
            <a:r>
              <a:rPr lang="en-US" sz="2400" i="1" dirty="0" err="1">
                <a:latin typeface="Baskerville Old Face" pitchFamily="18" charset="0"/>
              </a:rPr>
              <a:t>pneumoniae</a:t>
            </a:r>
            <a:endParaRPr lang="en-US" sz="2400" i="1" dirty="0">
              <a:latin typeface="Baskerville Old Face" pitchFamily="18" charset="0"/>
            </a:endParaRPr>
          </a:p>
          <a:p>
            <a:pPr lvl="1"/>
            <a:r>
              <a:rPr lang="en-US" sz="2400" i="1" dirty="0">
                <a:latin typeface="Baskerville Old Face" pitchFamily="18" charset="0"/>
              </a:rPr>
              <a:t>(lobar pneumonia)</a:t>
            </a:r>
          </a:p>
          <a:p>
            <a:r>
              <a:rPr lang="en-US" sz="2400" i="1" dirty="0" err="1">
                <a:latin typeface="Baskerville Old Face" pitchFamily="18" charset="0"/>
              </a:rPr>
              <a:t>Haemophilus</a:t>
            </a:r>
            <a:r>
              <a:rPr lang="en-US" sz="2400" i="1" dirty="0">
                <a:latin typeface="Baskerville Old Face" pitchFamily="18" charset="0"/>
              </a:rPr>
              <a:t> </a:t>
            </a:r>
            <a:r>
              <a:rPr lang="en-US" sz="2400" i="1" dirty="0" err="1">
                <a:latin typeface="Baskerville Old Face" pitchFamily="18" charset="0"/>
              </a:rPr>
              <a:t>influenzae</a:t>
            </a:r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>
                <a:latin typeface="Baskerville Old Face" pitchFamily="18" charset="0"/>
              </a:rPr>
              <a:t>Moraxella </a:t>
            </a:r>
            <a:r>
              <a:rPr lang="en-US" sz="2400" i="1" dirty="0" err="1">
                <a:latin typeface="Baskerville Old Face" pitchFamily="18" charset="0"/>
              </a:rPr>
              <a:t>catarrhalis</a:t>
            </a:r>
            <a:endParaRPr lang="en-US" sz="2400" i="1" dirty="0">
              <a:latin typeface="Baskerville Old Face" pitchFamily="18" charset="0"/>
            </a:endParaRPr>
          </a:p>
          <a:p>
            <a:r>
              <a:rPr lang="en-US" sz="2400" i="1" dirty="0">
                <a:solidFill>
                  <a:prstClr val="white"/>
                </a:solidFill>
                <a:latin typeface="Baskerville Old Face" pitchFamily="18" charset="0"/>
              </a:rPr>
              <a:t>S. </a:t>
            </a:r>
            <a:r>
              <a:rPr lang="en-US" sz="2400" i="1" dirty="0" err="1">
                <a:solidFill>
                  <a:prstClr val="white"/>
                </a:solidFill>
                <a:latin typeface="Baskerville Old Face" pitchFamily="18" charset="0"/>
              </a:rPr>
              <a:t>aureus</a:t>
            </a:r>
            <a:endParaRPr lang="en-US" sz="2400" i="1" dirty="0">
              <a:solidFill>
                <a:prstClr val="white"/>
              </a:solidFill>
              <a:latin typeface="Baskerville Old Face" pitchFamily="18" charset="0"/>
            </a:endParaRPr>
          </a:p>
          <a:p>
            <a:r>
              <a:rPr lang="en-US" sz="2400" dirty="0">
                <a:latin typeface="Baskerville Old Face" pitchFamily="18" charset="0"/>
              </a:rPr>
              <a:t>Gram-negative organisms</a:t>
            </a:r>
            <a:endParaRPr lang="en-US" sz="2400" i="1" dirty="0">
              <a:solidFill>
                <a:prstClr val="white"/>
              </a:solidFill>
              <a:latin typeface="Baskerville Old Face" pitchFamily="18" charset="0"/>
            </a:endParaRPr>
          </a:p>
          <a:p>
            <a:endParaRPr lang="en-US" i="1" dirty="0">
              <a:latin typeface="Baskerville Old Face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940152" y="2204864"/>
            <a:ext cx="1224136" cy="5037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Baskerville Old Face" pitchFamily="18" charset="0"/>
              </a:rPr>
              <a:t>Atypical 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932041" y="2852936"/>
            <a:ext cx="3600400" cy="3744416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F00"/>
                </a:solidFill>
                <a:latin typeface="Baskerville Old Face" pitchFamily="18" charset="0"/>
              </a:rPr>
              <a:t>Atypical: </a:t>
            </a:r>
            <a:r>
              <a:rPr lang="en-US" sz="2400" u="sng" dirty="0">
                <a:solidFill>
                  <a:srgbClr val="FFFF00"/>
                </a:solidFill>
                <a:latin typeface="Baskerville Old Face" pitchFamily="18" charset="0"/>
              </a:rPr>
              <a:t>not detectable on gram stain</a:t>
            </a:r>
            <a:r>
              <a:rPr lang="en-US" sz="2400" dirty="0">
                <a:solidFill>
                  <a:srgbClr val="FFFF00"/>
                </a:solidFill>
                <a:latin typeface="Baskerville Old Face" pitchFamily="18" charset="0"/>
              </a:rPr>
              <a:t>; won’t grow on standard media</a:t>
            </a: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Mycoplasma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pneumoniae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Legionella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pneumophila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32648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Baskerville Old Face" pitchFamily="18" charset="0"/>
              </a:rPr>
              <a:t>Community acquired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340768"/>
            <a:ext cx="5904656" cy="5184576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en-US" sz="6000" i="1" dirty="0">
                <a:latin typeface="Baskerville Old Face" pitchFamily="18" charset="0"/>
              </a:rPr>
              <a:t>Strep pneumonia</a:t>
            </a:r>
            <a:r>
              <a:rPr lang="en-US" sz="6000" dirty="0">
                <a:latin typeface="Baskerville Old Face" pitchFamily="18" charset="0"/>
              </a:rPr>
              <a:t>		            48%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Viral				23%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Atypical orgs (MP,LG,CP)          	22%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 err="1">
                <a:latin typeface="Baskerville Old Face" pitchFamily="18" charset="0"/>
              </a:rPr>
              <a:t>Haemophilus</a:t>
            </a:r>
            <a:r>
              <a:rPr lang="en-US" sz="6000" i="1" dirty="0">
                <a:latin typeface="Baskerville Old Face" pitchFamily="18" charset="0"/>
              </a:rPr>
              <a:t> influenza</a:t>
            </a:r>
            <a:r>
              <a:rPr lang="en-US" sz="6000" dirty="0">
                <a:latin typeface="Baskerville Old Face" pitchFamily="18" charset="0"/>
              </a:rPr>
              <a:t>	            7%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>
                <a:latin typeface="Baskerville Old Face" pitchFamily="18" charset="0"/>
              </a:rPr>
              <a:t>Moraxella </a:t>
            </a:r>
            <a:r>
              <a:rPr lang="en-US" sz="6000" i="1" dirty="0" err="1">
                <a:latin typeface="Baskerville Old Face" pitchFamily="18" charset="0"/>
              </a:rPr>
              <a:t>catharralis</a:t>
            </a:r>
            <a:r>
              <a:rPr lang="en-US" sz="6000" dirty="0">
                <a:latin typeface="Baskerville Old Face" pitchFamily="18" charset="0"/>
              </a:rPr>
              <a:t>		2%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i="1" dirty="0">
                <a:latin typeface="Baskerville Old Face" pitchFamily="18" charset="0"/>
              </a:rPr>
              <a:t>Staph aureus</a:t>
            </a:r>
            <a:r>
              <a:rPr lang="en-US" sz="6000" dirty="0">
                <a:latin typeface="Baskerville Old Face" pitchFamily="18" charset="0"/>
              </a:rPr>
              <a:t>			1.5%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Gram –</a:t>
            </a:r>
            <a:r>
              <a:rPr lang="en-US" sz="6000" dirty="0" err="1">
                <a:latin typeface="Baskerville Old Face" pitchFamily="18" charset="0"/>
              </a:rPr>
              <a:t>ive</a:t>
            </a:r>
            <a:r>
              <a:rPr lang="en-US" sz="6000" dirty="0">
                <a:latin typeface="Baskerville Old Face" pitchFamily="18" charset="0"/>
              </a:rPr>
              <a:t> orgs		           1.4%</a:t>
            </a:r>
            <a:br>
              <a:rPr lang="en-US" sz="6000" dirty="0">
                <a:latin typeface="Baskerville Old Face" pitchFamily="18" charset="0"/>
              </a:rPr>
            </a:br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Anaerobes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b="1" dirty="0">
                <a:latin typeface="Baskerville Old Face" pitchFamily="18" charset="0"/>
              </a:rPr>
              <a:t>Typical pneumonia</a:t>
            </a:r>
            <a:br>
              <a:rPr lang="en-US" altLang="zh-CN" sz="4000" dirty="0">
                <a:latin typeface="Baskerville Old Face" pitchFamily="18" charset="0"/>
              </a:rPr>
            </a:br>
            <a:r>
              <a:rPr lang="en-US" altLang="zh-CN" sz="4000" dirty="0">
                <a:latin typeface="Baskerville Old Face" pitchFamily="18" charset="0"/>
              </a:rPr>
              <a:t>Clinical manifestation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>
                <a:latin typeface="Baskerville Old Face" pitchFamily="18" charset="0"/>
              </a:rPr>
              <a:t>The onset is acute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u="sng" dirty="0">
                <a:solidFill>
                  <a:schemeClr val="bg1"/>
                </a:solidFill>
                <a:latin typeface="Baskerville Old Face" pitchFamily="18" charset="0"/>
              </a:rPr>
              <a:t>Prior viral upper respiratory infection</a:t>
            </a:r>
            <a:endParaRPr lang="en-US" altLang="zh-CN" u="sng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altLang="zh-CN" dirty="0">
                <a:solidFill>
                  <a:srgbClr val="FFFF00"/>
                </a:solidFill>
                <a:latin typeface="Baskerville Old Face" pitchFamily="18" charset="0"/>
              </a:rPr>
              <a:t>Respiratory symptoms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Fever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Shaking chills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Cough with sputum production (rusty-sputum)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Chest pain- or pleurisy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Baskerville Old Face" pitchFamily="18" charset="0"/>
              </a:rPr>
              <a:t>Shortness of breath </a:t>
            </a:r>
            <a:endParaRPr lang="en-US" altLang="zh-CN" dirty="0">
              <a:solidFill>
                <a:srgbClr val="FFFF00"/>
              </a:solidFill>
              <a:latin typeface="Baskerville Old Face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39"/>
            <a:ext cx="4248472" cy="352839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CN" sz="8600" dirty="0">
                <a:solidFill>
                  <a:schemeClr val="bg1"/>
                </a:solidFill>
                <a:latin typeface="Baskerville Old Face" pitchFamily="18" charset="0"/>
              </a:rPr>
              <a:t>Diagnosis </a:t>
            </a:r>
          </a:p>
          <a:p>
            <a:r>
              <a:rPr lang="en-US" sz="8800" dirty="0">
                <a:latin typeface="Baskerville Old Face" pitchFamily="18" charset="0"/>
              </a:rPr>
              <a:t>Clinical</a:t>
            </a:r>
          </a:p>
          <a:p>
            <a:pPr lvl="1"/>
            <a:r>
              <a:rPr lang="en-US" sz="6400" dirty="0">
                <a:latin typeface="Baskerville Old Face" pitchFamily="18" charset="0"/>
              </a:rPr>
              <a:t> </a:t>
            </a:r>
            <a:r>
              <a:rPr lang="en-US" altLang="zh-CN" sz="6400" dirty="0">
                <a:latin typeface="Baskerville Old Face" pitchFamily="18" charset="0"/>
              </a:rPr>
              <a:t>History &amp; physical</a:t>
            </a:r>
          </a:p>
          <a:p>
            <a:r>
              <a:rPr lang="en-US" altLang="zh-CN" sz="8600" dirty="0">
                <a:latin typeface="Baskerville Old Face" pitchFamily="18" charset="0"/>
              </a:rPr>
              <a:t>X-ray examination</a:t>
            </a:r>
          </a:p>
          <a:p>
            <a:r>
              <a:rPr lang="en-US" sz="8600" dirty="0">
                <a:latin typeface="Baskerville Old Face" pitchFamily="18" charset="0"/>
              </a:rPr>
              <a:t>Laboratory</a:t>
            </a:r>
          </a:p>
          <a:p>
            <a:pPr lvl="1"/>
            <a:r>
              <a:rPr lang="en-US" sz="7600" dirty="0">
                <a:latin typeface="Baskerville Old Face" pitchFamily="18" charset="0"/>
              </a:rPr>
              <a:t>CBC- leukocytosis</a:t>
            </a:r>
          </a:p>
          <a:p>
            <a:pPr lvl="1"/>
            <a:r>
              <a:rPr lang="en-US" sz="7600" dirty="0">
                <a:latin typeface="Baskerville Old Face" pitchFamily="18" charset="0"/>
              </a:rPr>
              <a:t>Sputum</a:t>
            </a:r>
          </a:p>
          <a:p>
            <a:pPr lvl="2"/>
            <a:r>
              <a:rPr lang="en-US" sz="6400" dirty="0">
                <a:latin typeface="Baskerville Old Face" pitchFamily="18" charset="0"/>
              </a:rPr>
              <a:t>Gram stain-</a:t>
            </a:r>
            <a:r>
              <a:rPr lang="en-US" sz="6400" dirty="0"/>
              <a:t> 15%</a:t>
            </a:r>
          </a:p>
          <a:p>
            <a:pPr lvl="2"/>
            <a:r>
              <a:rPr lang="en-US" sz="6400" dirty="0">
                <a:latin typeface="Baskerville Old Face" pitchFamily="18" charset="0"/>
              </a:rPr>
              <a:t>Culture</a:t>
            </a:r>
          </a:p>
          <a:p>
            <a:pPr lvl="1"/>
            <a:r>
              <a:rPr lang="en-US" altLang="zh-CN" sz="7600" dirty="0">
                <a:latin typeface="Baskerville Old Face" pitchFamily="18" charset="0"/>
              </a:rPr>
              <a:t>Blood culture-</a:t>
            </a:r>
            <a:r>
              <a:rPr lang="en-US" sz="7600" dirty="0"/>
              <a:t> </a:t>
            </a:r>
            <a:r>
              <a:rPr lang="en-US" sz="7600" dirty="0">
                <a:latin typeface="Baskerville Old Face" pitchFamily="18" charset="0"/>
              </a:rPr>
              <a:t>5-14%</a:t>
            </a:r>
            <a:r>
              <a:rPr lang="en-US" altLang="zh-CN" sz="7600" dirty="0">
                <a:latin typeface="Baskerville Old Face" pitchFamily="18" charset="0"/>
              </a:rPr>
              <a:t> </a:t>
            </a:r>
          </a:p>
          <a:p>
            <a:pPr lvl="1"/>
            <a:r>
              <a:rPr lang="en-US" altLang="zh-CN" sz="7600" dirty="0">
                <a:latin typeface="Baskerville Old Face" pitchFamily="18" charset="0"/>
              </a:rPr>
              <a:t>Pleural effusion gram + culture</a:t>
            </a:r>
          </a:p>
        </p:txBody>
      </p:sp>
      <p:pic>
        <p:nvPicPr>
          <p:cNvPr id="5122" name="Picture 2" descr="C:\Documents and Settings\Dr.Fauzia\My Documents\My Pictures\p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176464" cy="35283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Documents and Settings\Dr.Fauzia\My Documents\My Pictures\Spal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4248472" cy="27863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3" descr="C:\Documents and Settings\Dr.Fauzia\My Documents\My Pictures\s-pneumoni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05672" cy="29969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3717032"/>
            <a:ext cx="302433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Baskerville Old Face" pitchFamily="18" charset="0"/>
              </a:rPr>
              <a:t>Pneumococcal pneumonia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Gram positive diplococci</a:t>
            </a:r>
          </a:p>
          <a:p>
            <a:r>
              <a:rPr lang="en-US" dirty="0"/>
              <a:t>Alpha hemolytic streptococci </a:t>
            </a:r>
          </a:p>
          <a:p>
            <a:r>
              <a:rPr lang="en-US" dirty="0"/>
              <a:t>Catalase negative</a:t>
            </a:r>
          </a:p>
          <a:p>
            <a:r>
              <a:rPr lang="en-US" dirty="0"/>
              <a:t>Normal flora of upper respiratory tract in 20-40% of people 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2"/>
            <a:r>
              <a:rPr lang="en-US" dirty="0"/>
              <a:t>pneumonia, sinusitis, otitis, 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resp</a:t>
            </a:r>
            <a:r>
              <a:rPr lang="en-US" dirty="0"/>
              <a:t> infections</a:t>
            </a:r>
          </a:p>
          <a:p>
            <a:pPr lvl="2"/>
            <a:r>
              <a:rPr lang="en-US" dirty="0"/>
              <a:t>bacteremia, meningitis</a:t>
            </a:r>
          </a:p>
        </p:txBody>
      </p:sp>
    </p:spTree>
    <p:extLst>
      <p:ext uri="{BB962C8B-B14F-4D97-AF65-F5344CB8AC3E}">
        <p14:creationId xmlns:p14="http://schemas.microsoft.com/office/powerpoint/2010/main" val="77522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Virulence factors:</a:t>
            </a:r>
          </a:p>
          <a:p>
            <a:pPr lvl="1"/>
            <a:r>
              <a:rPr lang="en-US" dirty="0"/>
              <a:t>Capsule</a:t>
            </a:r>
          </a:p>
          <a:p>
            <a:pPr lvl="2"/>
            <a:r>
              <a:rPr lang="en-US" dirty="0"/>
              <a:t>More than 90 capsular types</a:t>
            </a:r>
          </a:p>
          <a:p>
            <a:pPr lvl="1"/>
            <a:r>
              <a:rPr lang="en-US" dirty="0" err="1"/>
              <a:t>Pneumolysin</a:t>
            </a:r>
            <a:endParaRPr lang="en-US" dirty="0"/>
          </a:p>
          <a:p>
            <a:pPr lvl="1"/>
            <a:r>
              <a:rPr lang="en-US" dirty="0"/>
              <a:t>Autolysin</a:t>
            </a:r>
          </a:p>
          <a:p>
            <a:pPr lvl="1"/>
            <a:r>
              <a:rPr lang="en-US" dirty="0"/>
              <a:t>Neuraminidase</a:t>
            </a:r>
          </a:p>
          <a:p>
            <a:pPr lvl="1"/>
            <a:endParaRPr lang="en-US" dirty="0"/>
          </a:p>
          <a:p>
            <a:r>
              <a:rPr lang="en-US" dirty="0"/>
              <a:t>Prevention: vaccination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4" y="1568868"/>
            <a:ext cx="2848372" cy="18287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56" y="3536769"/>
            <a:ext cx="3135684" cy="20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8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04664"/>
            <a:ext cx="8208912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Streptococcus pneumoniae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556792"/>
            <a:ext cx="8229600" cy="4968552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Sensitive to Optochin</a:t>
            </a:r>
          </a:p>
          <a:p>
            <a:r>
              <a:rPr lang="en-US" dirty="0"/>
              <a:t>Lysed by bile (bile soluble)</a:t>
            </a:r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4212495"/>
            <a:ext cx="3850439" cy="264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tubes with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9259" r="30000" b="30740"/>
          <a:stretch>
            <a:fillRect/>
          </a:stretch>
        </p:blipFill>
        <p:spPr bwMode="auto">
          <a:xfrm>
            <a:off x="755576" y="4218326"/>
            <a:ext cx="3519565" cy="26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inkhamisk\Desktop\B2360056-Streptococcus_pneumoniae_in_sputum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0652" y="1944014"/>
            <a:ext cx="2779491" cy="192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50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dirty="0"/>
              <a:t>Discuss the epidemiology and pathophysiology of pneumonia and CAP</a:t>
            </a:r>
          </a:p>
          <a:p>
            <a:pPr lvl="1"/>
            <a:endParaRPr lang="en-US" sz="2800" dirty="0"/>
          </a:p>
          <a:p>
            <a:r>
              <a:rPr lang="en-US" sz="2800" dirty="0"/>
              <a:t>Explain the different classifications of pneumonia</a:t>
            </a:r>
          </a:p>
          <a:p>
            <a:endParaRPr lang="en-US" sz="2800" dirty="0"/>
          </a:p>
          <a:p>
            <a:r>
              <a:rPr lang="en-US" sz="2800" dirty="0"/>
              <a:t>Recognize clinical presentations associated with CAP</a:t>
            </a:r>
          </a:p>
          <a:p>
            <a:endParaRPr lang="en-US" sz="2800" dirty="0"/>
          </a:p>
          <a:p>
            <a:r>
              <a:rPr lang="en-US" sz="2800" dirty="0"/>
              <a:t>Discuss the diagnosis and treatment of CAP</a:t>
            </a:r>
          </a:p>
          <a:p>
            <a:endParaRPr lang="en-US" sz="2800" dirty="0"/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Identify common etiological agents causing CAP and discuss their laboratory work up</a:t>
            </a:r>
          </a:p>
          <a:p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800" dirty="0"/>
              <a:t>Discuss virulence factors and prevention of </a:t>
            </a:r>
            <a:r>
              <a:rPr lang="en-US" sz="2800" i="1" dirty="0"/>
              <a:t>Streptococcus pneumoniae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3672408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r>
              <a:rPr lang="en-US" sz="8000" i="1" dirty="0">
                <a:latin typeface="Baskerville Old Face" pitchFamily="18" charset="0"/>
              </a:rPr>
              <a:t>Chlamydia pneumonia</a:t>
            </a:r>
            <a:br>
              <a:rPr lang="en-US" sz="8000" i="1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i="1" dirty="0" err="1">
                <a:latin typeface="Baskerville Old Face" pitchFamily="18" charset="0"/>
              </a:rPr>
              <a:t>Mycoplasma</a:t>
            </a:r>
            <a:r>
              <a:rPr lang="en-US" sz="8000" i="1" dirty="0">
                <a:latin typeface="Baskerville Old Face" pitchFamily="18" charset="0"/>
              </a:rPr>
              <a:t> pneumonia</a:t>
            </a:r>
            <a:br>
              <a:rPr lang="en-US" sz="8000" i="1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i="1" dirty="0" err="1">
                <a:latin typeface="Baskerville Old Face" pitchFamily="18" charset="0"/>
              </a:rPr>
              <a:t>Legionella</a:t>
            </a:r>
            <a:r>
              <a:rPr lang="en-US" sz="8000" i="1" dirty="0">
                <a:latin typeface="Baskerville Old Face" pitchFamily="18" charset="0"/>
              </a:rPr>
              <a:t> </a:t>
            </a:r>
            <a:r>
              <a:rPr lang="en-US" sz="8000" i="1" dirty="0" err="1">
                <a:latin typeface="Baskerville Old Face" pitchFamily="18" charset="0"/>
              </a:rPr>
              <a:t>spp</a:t>
            </a:r>
            <a:br>
              <a:rPr lang="en-US" sz="8000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dirty="0">
                <a:latin typeface="Baskerville Old Face" pitchFamily="18" charset="0"/>
              </a:rPr>
              <a:t>Psittacosis (</a:t>
            </a:r>
            <a:r>
              <a:rPr lang="en-US" sz="8000" i="1" dirty="0">
                <a:latin typeface="Baskerville Old Face" pitchFamily="18" charset="0"/>
              </a:rPr>
              <a:t>Chlamydia </a:t>
            </a:r>
            <a:r>
              <a:rPr lang="en-US" sz="8000" i="1" dirty="0" err="1">
                <a:latin typeface="Baskerville Old Face" pitchFamily="18" charset="0"/>
              </a:rPr>
              <a:t>psittaci</a:t>
            </a:r>
            <a:r>
              <a:rPr lang="en-US" sz="8000" dirty="0">
                <a:latin typeface="Baskerville Old Face" pitchFamily="18" charset="0"/>
              </a:rPr>
              <a:t>) </a:t>
            </a:r>
            <a:br>
              <a:rPr lang="en-US" sz="8000" dirty="0">
                <a:latin typeface="Baskerville Old Face" pitchFamily="18" charset="0"/>
              </a:rPr>
            </a:br>
            <a:endParaRPr lang="en-US" sz="8000" dirty="0">
              <a:latin typeface="Baskerville Old Face" pitchFamily="18" charset="0"/>
            </a:endParaRPr>
          </a:p>
          <a:p>
            <a:r>
              <a:rPr lang="en-US" sz="8000" dirty="0">
                <a:latin typeface="Baskerville Old Face" pitchFamily="18" charset="0"/>
              </a:rPr>
              <a:t>Q fever (</a:t>
            </a:r>
            <a:r>
              <a:rPr lang="en-US" sz="8000" i="1" dirty="0" err="1">
                <a:latin typeface="Baskerville Old Face" pitchFamily="18" charset="0"/>
              </a:rPr>
              <a:t>Coxiella</a:t>
            </a:r>
            <a:r>
              <a:rPr lang="en-US" sz="8000" i="1" dirty="0">
                <a:latin typeface="Baskerville Old Face" pitchFamily="18" charset="0"/>
              </a:rPr>
              <a:t> </a:t>
            </a:r>
            <a:r>
              <a:rPr lang="en-US" sz="8000" i="1" dirty="0" err="1">
                <a:latin typeface="Baskerville Old Face" pitchFamily="18" charset="0"/>
              </a:rPr>
              <a:t>burnettii</a:t>
            </a:r>
            <a:r>
              <a:rPr lang="en-US" sz="8000" dirty="0">
                <a:latin typeface="Baskerville Old Face" pitchFamily="18" charset="0"/>
              </a:rPr>
              <a:t>)</a:t>
            </a:r>
            <a:br>
              <a:rPr lang="en-US" sz="80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936" y="1268760"/>
            <a:ext cx="4752528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600" dirty="0">
                <a:latin typeface="Baskerville Old Face" pitchFamily="18" charset="0"/>
              </a:rPr>
              <a:t>Approximately 15% of all CAP</a:t>
            </a:r>
          </a:p>
          <a:p>
            <a:r>
              <a:rPr lang="en-US" sz="2600" dirty="0">
                <a:latin typeface="Baskerville Old Face" pitchFamily="18" charset="0"/>
              </a:rPr>
              <a:t>Not detectable on gram stain</a:t>
            </a:r>
          </a:p>
          <a:p>
            <a:r>
              <a:rPr lang="en-US" sz="2600" dirty="0">
                <a:latin typeface="Baskerville Old Face" pitchFamily="18" charset="0"/>
              </a:rPr>
              <a:t>Won’t grow on standard media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Baskerville Old Face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Baskerville Old Face" pitchFamily="18" charset="0"/>
              </a:rPr>
              <a:t>Most don’t have a bacterial cell wall</a:t>
            </a:r>
            <a:r>
              <a:rPr lang="en-US" sz="2600" dirty="0"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2600" dirty="0">
                <a:solidFill>
                  <a:srgbClr val="EAFA50"/>
                </a:solidFill>
                <a:latin typeface="Baskerville Old Face" pitchFamily="18" charset="0"/>
              </a:rPr>
              <a:t> Don’t respond to β-lactams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1205062"/>
            <a:ext cx="1584176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040188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sz="3800" dirty="0">
                <a:latin typeface="Baskerville Old Face" pitchFamily="18" charset="0"/>
              </a:rPr>
              <a:t>Insidious onset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Mild to severe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Headache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Malaise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Fever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>
                <a:latin typeface="Baskerville Old Face" pitchFamily="18" charset="0"/>
              </a:rPr>
              <a:t>Dry cough</a:t>
            </a:r>
            <a:br>
              <a:rPr lang="en-US" sz="3800" dirty="0">
                <a:latin typeface="Baskerville Old Face" pitchFamily="18" charset="0"/>
              </a:rPr>
            </a:br>
            <a:endParaRPr lang="en-US" sz="3800" dirty="0">
              <a:latin typeface="Baskerville Old Face" pitchFamily="18" charset="0"/>
            </a:endParaRPr>
          </a:p>
          <a:p>
            <a:r>
              <a:rPr lang="en-US" sz="3800" dirty="0" err="1">
                <a:latin typeface="Baskerville Old Face" pitchFamily="18" charset="0"/>
              </a:rPr>
              <a:t>Arthralgia</a:t>
            </a:r>
            <a:r>
              <a:rPr lang="en-US" sz="3800" dirty="0">
                <a:latin typeface="Baskerville Old Face" pitchFamily="18" charset="0"/>
              </a:rPr>
              <a:t> / </a:t>
            </a:r>
            <a:r>
              <a:rPr lang="en-US" sz="3800" dirty="0" err="1">
                <a:latin typeface="Baskerville Old Face" pitchFamily="18" charset="0"/>
              </a:rPr>
              <a:t>myalgia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205062"/>
            <a:ext cx="1008112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Signs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958851"/>
            <a:ext cx="4041775" cy="427846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Minimal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Low grade fever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Few crackles</a:t>
            </a:r>
            <a:br>
              <a:rPr lang="en-US" dirty="0"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Rhonchi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>
                <a:latin typeface="Baskerville Old Face" pitchFamily="18" charset="0"/>
              </a:rPr>
              <a:t>Atypical pneumonia </a:t>
            </a:r>
          </a:p>
        </p:txBody>
      </p:sp>
    </p:spTree>
    <p:extLst>
      <p:ext uri="{BB962C8B-B14F-4D97-AF65-F5344CB8AC3E}">
        <p14:creationId xmlns:p14="http://schemas.microsoft.com/office/powerpoint/2010/main" val="201691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7657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Baskerville Old Face" pitchFamily="18" charset="0"/>
              </a:rPr>
              <a:t>Diagnosis &amp; Treatment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4320480" cy="5616624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45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sz="4100" dirty="0">
                <a:latin typeface="Baskerville Old Face" pitchFamily="18" charset="0"/>
              </a:rPr>
              <a:t>X-ray</a:t>
            </a:r>
          </a:p>
          <a:p>
            <a:pPr lvl="1"/>
            <a:r>
              <a:rPr lang="en-US" sz="4100" dirty="0">
                <a:latin typeface="Baskerville Old Face" pitchFamily="18" charset="0"/>
              </a:rPr>
              <a:t>CBC</a:t>
            </a:r>
          </a:p>
          <a:p>
            <a:pPr lvl="2"/>
            <a:r>
              <a:rPr lang="en-US" sz="3700" dirty="0">
                <a:latin typeface="Baskerville Old Face" pitchFamily="18" charset="0"/>
              </a:rPr>
              <a:t>Mild elevation WBC</a:t>
            </a:r>
            <a:br>
              <a:rPr lang="en-US" sz="3700" dirty="0">
                <a:latin typeface="Baskerville Old Face" pitchFamily="18" charset="0"/>
              </a:rPr>
            </a:br>
            <a:endParaRPr lang="en-US" sz="3700" dirty="0">
              <a:latin typeface="Baskerville Old Face" pitchFamily="18" charset="0"/>
            </a:endParaRPr>
          </a:p>
          <a:p>
            <a:pPr lvl="1"/>
            <a:r>
              <a:rPr lang="en-US" sz="4100" dirty="0">
                <a:latin typeface="Baskerville Old Face" pitchFamily="18" charset="0"/>
              </a:rPr>
              <a:t>U&amp;Es</a:t>
            </a:r>
          </a:p>
          <a:p>
            <a:pPr lvl="2"/>
            <a:r>
              <a:rPr lang="en-US" sz="3700" u="sng" dirty="0">
                <a:latin typeface="Baskerville Old Face" pitchFamily="18" charset="0"/>
              </a:rPr>
              <a:t>Low  serum Na (</a:t>
            </a:r>
            <a:r>
              <a:rPr lang="en-US" sz="3700" u="sng" dirty="0" err="1">
                <a:latin typeface="Baskerville Old Face" pitchFamily="18" charset="0"/>
              </a:rPr>
              <a:t>Legionalla</a:t>
            </a:r>
            <a:r>
              <a:rPr lang="en-US" sz="3700" u="sng" dirty="0">
                <a:latin typeface="Baskerville Old Face" pitchFamily="18" charset="0"/>
              </a:rPr>
              <a:t>)</a:t>
            </a:r>
            <a:br>
              <a:rPr lang="en-US" sz="3700" dirty="0">
                <a:latin typeface="Baskerville Old Face" pitchFamily="18" charset="0"/>
              </a:rPr>
            </a:br>
            <a:endParaRPr lang="en-US" sz="3700" dirty="0">
              <a:latin typeface="Baskerville Old Face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4100" dirty="0">
                <a:latin typeface="Baskerville Old Face" pitchFamily="18" charset="0"/>
              </a:rPr>
              <a:t>LFTs</a:t>
            </a:r>
          </a:p>
          <a:p>
            <a:pPr lvl="2">
              <a:spcBef>
                <a:spcPts val="0"/>
              </a:spcBef>
            </a:pPr>
            <a:r>
              <a:rPr lang="en-US" sz="3700" dirty="0">
                <a:latin typeface="Baskerville Old Face" pitchFamily="18" charset="0"/>
              </a:rPr>
              <a:t>↑ ALT</a:t>
            </a:r>
          </a:p>
          <a:p>
            <a:pPr lvl="2">
              <a:spcBef>
                <a:spcPts val="0"/>
              </a:spcBef>
            </a:pPr>
            <a:r>
              <a:rPr lang="en-US" sz="3700" dirty="0">
                <a:latin typeface="Baskerville Old Face" pitchFamily="18" charset="0"/>
              </a:rPr>
              <a:t>↑ </a:t>
            </a:r>
            <a:r>
              <a:rPr lang="en-US" sz="3700" dirty="0" err="1">
                <a:latin typeface="Baskerville Old Face" pitchFamily="18" charset="0"/>
              </a:rPr>
              <a:t>Alk</a:t>
            </a:r>
            <a:r>
              <a:rPr lang="en-US" sz="3700" dirty="0">
                <a:latin typeface="Baskerville Old Face" pitchFamily="18" charset="0"/>
              </a:rPr>
              <a:t> </a:t>
            </a:r>
            <a:r>
              <a:rPr lang="en-US" sz="3700" dirty="0" err="1">
                <a:latin typeface="Baskerville Old Face" pitchFamily="18" charset="0"/>
              </a:rPr>
              <a:t>Phos</a:t>
            </a:r>
            <a:endParaRPr lang="en-US" sz="3700" dirty="0">
              <a:latin typeface="Baskerville Old Face" pitchFamily="18" charset="0"/>
            </a:endParaRPr>
          </a:p>
          <a:p>
            <a:pPr lvl="1">
              <a:spcBef>
                <a:spcPts val="0"/>
              </a:spcBef>
            </a:pPr>
            <a:endParaRPr lang="en-US" sz="4500" dirty="0">
              <a:solidFill>
                <a:srgbClr val="FFFF00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Sputum Culture on special media (BCYE) for </a:t>
            </a:r>
            <a:r>
              <a:rPr lang="en-US" sz="4100" i="1" dirty="0">
                <a:solidFill>
                  <a:schemeClr val="bg1"/>
                </a:solidFill>
                <a:latin typeface="Baskerville Old Face" pitchFamily="18" charset="0"/>
              </a:rPr>
              <a:t>Legionella </a:t>
            </a:r>
          </a:p>
          <a:p>
            <a:endParaRPr lang="en-US" sz="4500" i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Urine antigen for </a:t>
            </a:r>
            <a:r>
              <a:rPr lang="en-US" sz="4100" i="1" dirty="0">
                <a:solidFill>
                  <a:schemeClr val="bg1"/>
                </a:solidFill>
                <a:latin typeface="Baskerville Old Face" pitchFamily="18" charset="0"/>
              </a:rPr>
              <a:t>Legionella</a:t>
            </a:r>
          </a:p>
          <a:p>
            <a:endParaRPr lang="en-US" sz="4500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sz="4100" dirty="0">
                <a:solidFill>
                  <a:schemeClr val="bg1"/>
                </a:solidFill>
                <a:latin typeface="Baskerville Old Face" pitchFamily="18" charset="0"/>
              </a:rPr>
              <a:t>Serology for detecting antibodies</a:t>
            </a:r>
          </a:p>
          <a:p>
            <a:endParaRPr lang="en-US" sz="3800" dirty="0">
              <a:latin typeface="Baskerville Old Face" pitchFamily="18" charset="0"/>
            </a:endParaRPr>
          </a:p>
          <a:p>
            <a:pPr lvl="1"/>
            <a:r>
              <a:rPr lang="en-US" sz="3400" dirty="0">
                <a:latin typeface="Baskerville Old Face" pitchFamily="18" charset="0"/>
              </a:rPr>
              <a:t>DNA detection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76056" y="1052736"/>
            <a:ext cx="3610744" cy="4525963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Macrolide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Quinolones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Tetracycline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B lactams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have no activity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Treat for 10-14 days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3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Baskerville Old Face" pitchFamily="18" charset="0"/>
              </a:rPr>
              <a:t>Mycoplasma</a:t>
            </a:r>
            <a:r>
              <a:rPr lang="en-US" i="1" dirty="0">
                <a:latin typeface="Baskerville Old Face" pitchFamily="18" charset="0"/>
              </a:rPr>
              <a:t>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64137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latin typeface="Baskerville Old Face" pitchFamily="18" charset="0"/>
              </a:rPr>
              <a:t>Eaton’s agent (1944)</a:t>
            </a:r>
          </a:p>
          <a:p>
            <a:r>
              <a:rPr lang="en-US" dirty="0">
                <a:latin typeface="Baskerville Old Face" pitchFamily="18" charset="0"/>
              </a:rPr>
              <a:t>No cell wall</a:t>
            </a:r>
          </a:p>
          <a:p>
            <a:r>
              <a:rPr lang="en-US" dirty="0">
                <a:latin typeface="Baskerville Old Face" pitchFamily="18" charset="0"/>
              </a:rPr>
              <a:t>Common</a:t>
            </a:r>
          </a:p>
          <a:p>
            <a:r>
              <a:rPr lang="en-US" dirty="0">
                <a:latin typeface="Baskerville Old Face" pitchFamily="18" charset="0"/>
              </a:rPr>
              <a:t>Rare in children and in &gt; 65</a:t>
            </a:r>
          </a:p>
          <a:p>
            <a:r>
              <a:rPr lang="en-US" dirty="0">
                <a:latin typeface="Baskerville Old Face" pitchFamily="18" charset="0"/>
              </a:rPr>
              <a:t>People younger than 40.</a:t>
            </a:r>
          </a:p>
          <a:p>
            <a:r>
              <a:rPr lang="en-US" dirty="0">
                <a:latin typeface="Baskerville Old Face" pitchFamily="18" charset="0"/>
              </a:rPr>
              <a:t>Crowded places like schools, homeless shelters, prisons</a:t>
            </a:r>
            <a:r>
              <a:rPr lang="en-US" sz="3200" dirty="0">
                <a:latin typeface="Baskerville Old Face" pitchFamily="18" charset="0"/>
              </a:rPr>
              <a:t>.</a:t>
            </a:r>
          </a:p>
          <a:p>
            <a:r>
              <a:rPr lang="en-US" dirty="0">
                <a:latin typeface="Baskerville Old Face" pitchFamily="18" charset="0"/>
              </a:rPr>
              <a:t>Can cause URT symptoms</a:t>
            </a:r>
          </a:p>
          <a:p>
            <a:r>
              <a:rPr lang="en-US" dirty="0">
                <a:latin typeface="Baskerville Old Face" pitchFamily="18" charset="0"/>
              </a:rPr>
              <a:t>Usually mild and responds well to antibiotics. </a:t>
            </a:r>
          </a:p>
          <a:p>
            <a:r>
              <a:rPr lang="en-US" dirty="0">
                <a:latin typeface="Baskerville Old Face" pitchFamily="18" charset="0"/>
              </a:rPr>
              <a:t>Can be very serious</a:t>
            </a:r>
          </a:p>
          <a:p>
            <a:endParaRPr lang="en-US" sz="420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latin typeface="Baskerville Old Face" pitchFamily="18" charset="0"/>
              </a:rPr>
              <a:t>May be associated with extra pulmonary findings: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skin rash, hemolysis, myocarditis, pancreatitis, encephalitis</a:t>
            </a:r>
          </a:p>
          <a:p>
            <a:r>
              <a:rPr lang="en-US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Serology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NAAT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Culture can be done but requires special media and slow grower (weeks)</a:t>
            </a:r>
          </a:p>
          <a:p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1916832"/>
            <a:ext cx="2952328" cy="180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Baskerville Old Face" pitchFamily="18" charset="0"/>
              </a:rPr>
              <a:t>Mycoplasma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>
                <a:latin typeface="Baskerville Old Face" pitchFamily="18" charset="0"/>
              </a:rPr>
              <a:t>pneumonia</a:t>
            </a:r>
            <a:br>
              <a:rPr lang="en-US" dirty="0">
                <a:latin typeface="Baskerville Old Face" pitchFamily="18" charset="0"/>
              </a:rPr>
            </a:br>
            <a:r>
              <a:rPr lang="en-US" dirty="0" err="1">
                <a:latin typeface="Baskerville Old Face" pitchFamily="18" charset="0"/>
              </a:rPr>
              <a:t>Cx</a:t>
            </a:r>
            <a:r>
              <a:rPr lang="en-US" dirty="0">
                <a:latin typeface="Baskerville Old Face" pitchFamily="18" charset="0"/>
              </a:rPr>
              <a:t>-ray </a:t>
            </a:r>
            <a:r>
              <a:rPr lang="en-US" dirty="0"/>
              <a:t> </a:t>
            </a:r>
          </a:p>
        </p:txBody>
      </p:sp>
      <p:pic>
        <p:nvPicPr>
          <p:cNvPr id="1027" name="Picture 3" descr="C:\Documents and Settings\Dr.Fauzia\My Documents\My Pictures\mycoplas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4248472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127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Chlamydia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6912768" cy="5328592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sz="6000" dirty="0">
                <a:latin typeface="Baskerville Old Face" pitchFamily="18" charset="0"/>
              </a:rPr>
              <a:t>Obligate intracellular organism </a:t>
            </a:r>
          </a:p>
          <a:p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50% of adults </a:t>
            </a:r>
            <a:r>
              <a:rPr lang="en-US" sz="6000" dirty="0" err="1">
                <a:latin typeface="Baskerville Old Face" pitchFamily="18" charset="0"/>
              </a:rPr>
              <a:t>sero</a:t>
            </a:r>
            <a:r>
              <a:rPr lang="en-US" sz="6000" dirty="0">
                <a:latin typeface="Baskerville Old Face" pitchFamily="18" charset="0"/>
              </a:rPr>
              <a:t>-positive</a:t>
            </a:r>
          </a:p>
          <a:p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Mild disease </a:t>
            </a:r>
            <a:br>
              <a:rPr lang="en-US" sz="5100" dirty="0">
                <a:latin typeface="Baskerville Old Face" pitchFamily="18" charset="0"/>
              </a:rPr>
            </a:br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Sub clinical infections common</a:t>
            </a:r>
            <a:br>
              <a:rPr lang="en-US" sz="5100" dirty="0">
                <a:latin typeface="Baskerville Old Face" pitchFamily="18" charset="0"/>
              </a:rPr>
            </a:br>
            <a:endParaRPr lang="en-US" sz="51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5-10% of community acquired pneumonia</a:t>
            </a:r>
          </a:p>
          <a:p>
            <a:endParaRPr lang="en-US" sz="6000" dirty="0">
              <a:latin typeface="Baskerville Old Face" pitchFamily="18" charset="0"/>
            </a:endParaRPr>
          </a:p>
          <a:p>
            <a:r>
              <a:rPr lang="en-US" sz="60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sz="4700" dirty="0">
                <a:latin typeface="Baskerville Old Face" pitchFamily="18" charset="0"/>
              </a:rPr>
              <a:t>Serology</a:t>
            </a:r>
          </a:p>
          <a:p>
            <a:pPr lvl="1"/>
            <a:r>
              <a:rPr lang="en-US" sz="4700" dirty="0">
                <a:latin typeface="Baskerville Old Face" pitchFamily="18" charset="0"/>
              </a:rPr>
              <a:t>NAAT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 Alex the African Grey par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28800"/>
            <a:ext cx="3490913" cy="4320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Psittacosis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4008" y="1628800"/>
            <a:ext cx="3657600" cy="4343400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Chlamydia psittaci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birds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Bird owners, pet shop employees, vets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Parrots, pigeons and poultry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Baskerville Old Face" pitchFamily="18" charset="0"/>
              </a:rPr>
              <a:t>Birds often asymptomatic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:Farm animals in spring 8a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181600" cy="37417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1124744"/>
            <a:ext cx="7772400" cy="1656184"/>
          </a:xfrm>
          <a:prstGeom prst="rect">
            <a:avLst/>
          </a:prstGeo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2075" tIns="46038" rIns="92075" bIns="46038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</a:rPr>
              <a:t>Exposure to farm animals mainly sheep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Spread by inhalation of infected animal birth products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Pneumonia is acute form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Diagnosis: serology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88640"/>
            <a:ext cx="777686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Q 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fever (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Coxiella</a:t>
            </a: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burnetti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ea typeface="+mj-ea"/>
                <a:cs typeface="+mj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Baskerville Old Face" pitchFamily="18" charset="0"/>
              </a:rPr>
              <a:t>Can cause</a:t>
            </a:r>
          </a:p>
          <a:p>
            <a:pPr lvl="1"/>
            <a:r>
              <a:rPr lang="en-US" sz="7600" dirty="0" err="1">
                <a:latin typeface="Baskerville Old Face" pitchFamily="18" charset="0"/>
              </a:rPr>
              <a:t>Hyponatraemia</a:t>
            </a:r>
            <a:r>
              <a:rPr lang="en-US" sz="7600" dirty="0">
                <a:latin typeface="Baskerville Old Face" pitchFamily="18" charset="0"/>
              </a:rPr>
              <a:t> common </a:t>
            </a:r>
          </a:p>
          <a:p>
            <a:pPr lvl="2"/>
            <a:r>
              <a:rPr lang="en-US" sz="7600" dirty="0">
                <a:latin typeface="Baskerville Old Face" pitchFamily="18" charset="0"/>
              </a:rPr>
              <a:t>(&lt;130mMol)</a:t>
            </a:r>
            <a:br>
              <a:rPr lang="en-US" sz="5300" dirty="0">
                <a:latin typeface="Baskerville Old Face" pitchFamily="18" charset="0"/>
              </a:rPr>
            </a:br>
            <a:endParaRPr lang="en-US" sz="5300" dirty="0">
              <a:latin typeface="Baskerville Old Face" pitchFamily="18" charset="0"/>
            </a:endParaRPr>
          </a:p>
          <a:p>
            <a:pPr lvl="1"/>
            <a:r>
              <a:rPr lang="en-US" sz="7600" dirty="0" err="1">
                <a:latin typeface="Baskerville Old Face" pitchFamily="18" charset="0"/>
              </a:rPr>
              <a:t>Bradycardia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WBC &lt; 15,000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Abnormal LFTs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Raised CPK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pPr lvl="1"/>
            <a:r>
              <a:rPr lang="en-US" sz="7600" dirty="0">
                <a:latin typeface="Baskerville Old Face" pitchFamily="18" charset="0"/>
              </a:rPr>
              <a:t>Acute Renal failure</a:t>
            </a:r>
            <a:br>
              <a:rPr lang="en-US" sz="7600" dirty="0">
                <a:latin typeface="Baskerville Old Face" pitchFamily="18" charset="0"/>
              </a:rPr>
            </a:br>
            <a:endParaRPr lang="en-US" sz="7600" dirty="0"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Legionnaire's disease</a:t>
            </a:r>
          </a:p>
          <a:p>
            <a:r>
              <a:rPr lang="en-US" sz="2800" dirty="0">
                <a:latin typeface="Baskerville Old Face" pitchFamily="18" charset="0"/>
              </a:rPr>
              <a:t>Serious outbreaks linked to exposure to cooling towers</a:t>
            </a:r>
          </a:p>
          <a:p>
            <a:r>
              <a:rPr lang="en-US" sz="2800" dirty="0">
                <a:latin typeface="Baskerville Old Face" pitchFamily="18" charset="0"/>
              </a:rPr>
              <a:t>Can be very severe and lead to ICU admission.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Baskerville Old Face" pitchFamily="18" charset="0"/>
              </a:rPr>
              <a:t>Legionella </a:t>
            </a:r>
            <a:r>
              <a:rPr lang="en-US" i="1" dirty="0" err="1">
                <a:latin typeface="Baskerville Old Face" pitchFamily="18" charset="0"/>
              </a:rPr>
              <a:t>pneumophila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3744416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Pontiac fever: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Non pneumonic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Influenza like illness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Self limiting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Related to exposure to environmental aerosols containing Legionella (potentially reaction to bacterial endotoxins)  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5" y="1988840"/>
            <a:ext cx="4032447" cy="43204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Baskerville Old Face" pitchFamily="18" charset="0"/>
              </a:rPr>
              <a:t>Diagnosis: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Specimen: sputum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Culture on specialized media (BCYE)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DFA (low sensitivity)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Baskerville Old Face" pitchFamily="18" charset="0"/>
              </a:rPr>
              <a:t>NAAT</a:t>
            </a: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r>
              <a:rPr lang="en-US" dirty="0">
                <a:latin typeface="Baskerville Old Face" pitchFamily="18" charset="0"/>
              </a:rPr>
              <a:t>Urine antigen testing</a:t>
            </a: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endParaRPr lang="en-US" dirty="0">
              <a:latin typeface="Baskerville Old Face" pitchFamily="18" charset="0"/>
            </a:endParaRPr>
          </a:p>
          <a:p>
            <a:pPr lvl="1"/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3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456384" cy="882352"/>
          </a:xfrm>
        </p:spPr>
        <p:txBody>
          <a:bodyPr/>
          <a:lstStyle/>
          <a:p>
            <a:r>
              <a:rPr lang="en-US" dirty="0">
                <a:latin typeface="Baskerville Old Face" pitchFamily="18" charset="0"/>
              </a:rPr>
              <a:t>Definition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075240" cy="540060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>
                <a:latin typeface="Baskerville Old Face" pitchFamily="18" charset="0"/>
              </a:rPr>
              <a:t>Pneumonia is an infection that leads to inflammation of the parenchyma of the lung </a:t>
            </a:r>
            <a:r>
              <a:rPr lang="en-US" sz="2800" dirty="0"/>
              <a:t>(</a:t>
            </a:r>
            <a:r>
              <a:rPr lang="en-US" sz="2800" dirty="0">
                <a:latin typeface="Baskerville Old Face" pitchFamily="18" charset="0"/>
              </a:rPr>
              <a:t>the alveoli</a:t>
            </a:r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</a:rPr>
              <a:t>)</a:t>
            </a:r>
            <a:r>
              <a:rPr lang="en-US" sz="2800" dirty="0">
                <a:latin typeface="Baskerville Old Face" pitchFamily="18" charset="0"/>
              </a:rPr>
              <a:t> (consolidation and exudation</a:t>
            </a:r>
            <a:r>
              <a:rPr lang="en-US" sz="2800" dirty="0"/>
              <a:t>) </a:t>
            </a:r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Baskerville Old Face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askerville Old Face" pitchFamily="18" charset="0"/>
              </a:rPr>
              <a:t>It may present as acute, fulminant clinical disease or  as a chronic disease with a more prolonged course</a:t>
            </a:r>
          </a:p>
        </p:txBody>
      </p:sp>
    </p:spTree>
    <p:extLst>
      <p:ext uri="{BB962C8B-B14F-4D97-AF65-F5344CB8AC3E}">
        <p14:creationId xmlns:p14="http://schemas.microsoft.com/office/powerpoint/2010/main" val="397967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87208" cy="792088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3848" y="5661248"/>
            <a:ext cx="288032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Baskerville Old Face" pitchFamily="18" charset="0"/>
              </a:rPr>
              <a:t>Legionnaires in ICU</a:t>
            </a:r>
            <a:endParaRPr lang="en-US" sz="2400" dirty="0"/>
          </a:p>
        </p:txBody>
      </p:sp>
      <p:pic>
        <p:nvPicPr>
          <p:cNvPr id="2050" name="Picture 2" descr="C:\Documents and Settings\Dr.Fauzia\My Documents\My Pictures\legine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92392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Factors to consider in selection of antibiotic: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morbidities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Previous antibiotic exposure in last 3 months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Severity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 patient management vs requiring inpatient admission vs requiring ICU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08912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Antibiotic Treatment of CAP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80394"/>
              </p:ext>
            </p:extLst>
          </p:nvPr>
        </p:nvGraphicFramePr>
        <p:xfrm>
          <a:off x="467544" y="103894"/>
          <a:ext cx="8075240" cy="665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4906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Macrolides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Doxycycline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Levofloxacin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Macrolide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B-lactam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</a:p>
                    <a:p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Levo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healthy patient  with no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pneumoniae</a:t>
                      </a: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-Atypical pathogens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-Viral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178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Outpatient, patient  with comorbidity  or  exposure to antibiotics in the last 3 months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As above +        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Anaerobes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S. aureus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Not ICU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</a:t>
                      </a:r>
                      <a:r>
                        <a:rPr lang="en-US" sz="160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above + coliforms</a:t>
                      </a:r>
                      <a:endParaRPr lang="en-US" sz="16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974">
                <a:tc>
                  <a:txBody>
                    <a:bodyPr/>
                    <a:lstStyle/>
                    <a:p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Inpatient : ICU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Same as above + </a:t>
                      </a:r>
                      <a:r>
                        <a:rPr lang="en-US" sz="1600" i="1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L="67456" marR="67456" marT="0" marB="0"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3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Overall the rate of CAP 5-6 cases per 1000 persons per year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Mortality 23%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High, especially in </a:t>
            </a:r>
            <a:r>
              <a:rPr lang="en-US" altLang="zh-CN" u="sng" dirty="0">
                <a:solidFill>
                  <a:schemeClr val="bg1"/>
                </a:solidFill>
                <a:latin typeface="Baskerville Old Face" pitchFamily="18" charset="0"/>
              </a:rPr>
              <a:t>old people</a:t>
            </a:r>
          </a:p>
          <a:p>
            <a:r>
              <a:rPr lang="en-US" sz="3000" dirty="0">
                <a:latin typeface="Baskerville Old Face" pitchFamily="18" charset="0"/>
              </a:rPr>
              <a:t>Almost 1 million annual episodes of CAP in adults </a:t>
            </a:r>
            <a:r>
              <a:rPr lang="en-US" sz="3000" u="sng" dirty="0">
                <a:latin typeface="Baskerville Old Face" pitchFamily="18" charset="0"/>
              </a:rPr>
              <a:t>&gt;</a:t>
            </a:r>
            <a:r>
              <a:rPr lang="en-US" sz="3000" dirty="0">
                <a:latin typeface="Baskerville Old Face" pitchFamily="18" charset="0"/>
              </a:rPr>
              <a:t> 65 yrs in the US</a:t>
            </a:r>
            <a:endParaRPr lang="en-US" altLang="zh-CN" sz="3000" u="sng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66FF"/>
          </a:solidFill>
          <a:ln>
            <a:solidFill>
              <a:srgbClr val="0066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Risk factors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Age &lt; 2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yrs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, &gt; 65 </a:t>
            </a:r>
            <a:r>
              <a:rPr lang="en-US" dirty="0" err="1">
                <a:solidFill>
                  <a:schemeClr val="bg1"/>
                </a:solidFill>
                <a:latin typeface="Baskerville Old Face" pitchFamily="18" charset="0"/>
              </a:rPr>
              <a:t>yrs</a:t>
            </a:r>
            <a:endParaRPr lang="en-US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Alcoholism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Smoking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Asthma and COPD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Aspiration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Dementia</a:t>
            </a:r>
            <a:endParaRPr lang="en-US" altLang="zh-CN" dirty="0">
              <a:solidFill>
                <a:schemeClr val="bg1"/>
              </a:solidFill>
              <a:latin typeface="Baskerville Old Face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Prior influenza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HIV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Immunosuppression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Institutionalization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Recent hotel : </a:t>
            </a:r>
            <a:r>
              <a:rPr lang="en-US" i="1" dirty="0">
                <a:solidFill>
                  <a:schemeClr val="bg1"/>
                </a:solidFill>
                <a:latin typeface="Baskerville Old Face" pitchFamily="18" charset="0"/>
              </a:rPr>
              <a:t>Legionella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ook Antiqua" pitchFamily="18" charset="0"/>
                <a:cs typeface="Times New Roman" charset="0"/>
              </a:rPr>
              <a:t>Travel, pets, occupational exposures-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Baskerville Old Face" pitchFamily="18" charset="0"/>
              </a:rPr>
              <a:t>birds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C. </a:t>
            </a:r>
            <a:r>
              <a:rPr lang="en-US" i="1" dirty="0" err="1">
                <a:solidFill>
                  <a:schemeClr val="bg1"/>
                </a:solidFill>
                <a:latin typeface="Baskerville Old Face" pitchFamily="18" charset="0"/>
              </a:rPr>
              <a:t>psittaci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Baskerville Old Face" pitchFamily="18" charset="0"/>
              </a:rPr>
              <a:t>Etiological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3754760" cy="4569371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z="3600" dirty="0">
                <a:solidFill>
                  <a:schemeClr val="bg1"/>
                </a:solidFill>
              </a:rPr>
              <a:t>Infectious</a:t>
            </a:r>
            <a:r>
              <a:rPr lang="en-US" altLang="zh-CN" sz="3600" b="1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Bacterial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Fungal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Viral    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Parasitic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Non-infectious like: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Chemical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solidFill>
                  <a:schemeClr val="bg1"/>
                </a:solidFill>
                <a:latin typeface="Baskerville Old Face" pitchFamily="18" charset="0"/>
              </a:rPr>
              <a:t>Allergen related</a:t>
            </a:r>
          </a:p>
          <a:p>
            <a:endParaRPr lang="en-US" dirty="0"/>
          </a:p>
        </p:txBody>
      </p:sp>
      <p:pic>
        <p:nvPicPr>
          <p:cNvPr id="4" name="Picture 6" descr="pneumonia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320480" cy="37444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Pathogenesis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3754760" cy="3096345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altLang="zh-CN" dirty="0">
                <a:latin typeface="Baskerville Old Face" pitchFamily="18" charset="0"/>
              </a:rPr>
              <a:t>Two factors involved in the formation of pneumonia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Pathogens</a:t>
            </a:r>
          </a:p>
          <a:p>
            <a:pPr lvl="1"/>
            <a:r>
              <a:rPr lang="en-US" altLang="zh-CN" dirty="0">
                <a:latin typeface="Baskerville Old Face" pitchFamily="18" charset="0"/>
              </a:rPr>
              <a:t>Host defenses.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pneumonia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4896544" cy="52565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Defense mechanism of respiratory tract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Filtration and deposition of environmental pathogens in the upper airways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Cough reflux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Mucociliary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clearance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Alveolar macrophages</a:t>
            </a:r>
          </a:p>
          <a:p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cellular immunity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Oxidative metabolism of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skerville Old Face" pitchFamily="18" charset="0"/>
              </a:rPr>
              <a:t>Pathophysiology </a:t>
            </a:r>
            <a:br>
              <a:rPr lang="en-US" dirty="0">
                <a:latin typeface="Baskerville Old Face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Inhalation or aspiration of pulmonary pathogenic organisms into a lung segment or lobe.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Results from secondary </a:t>
            </a:r>
            <a:r>
              <a:rPr lang="en-US" dirty="0" err="1">
                <a:latin typeface="Baskerville Old Face" pitchFamily="18" charset="0"/>
              </a:rPr>
              <a:t>bacteraemia</a:t>
            </a:r>
            <a:r>
              <a:rPr lang="en-US" dirty="0">
                <a:latin typeface="Baskerville Old Face" pitchFamily="18" charset="0"/>
              </a:rPr>
              <a:t> from a distant source, such as Escherichia coli urinary tract infection and/or </a:t>
            </a:r>
            <a:r>
              <a:rPr lang="en-US" dirty="0" err="1">
                <a:latin typeface="Baskerville Old Face" pitchFamily="18" charset="0"/>
              </a:rPr>
              <a:t>bacteraemia</a:t>
            </a:r>
            <a:r>
              <a:rPr lang="en-US" dirty="0">
                <a:latin typeface="Baskerville Old Face" pitchFamily="18" charset="0"/>
              </a:rPr>
              <a:t> (less commonly).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Baskerville Old Face" pitchFamily="18" charset="0"/>
              </a:rPr>
              <a:t>Aspiration of </a:t>
            </a:r>
            <a:r>
              <a:rPr lang="en-US" dirty="0" err="1">
                <a:latin typeface="Baskerville Old Face" pitchFamily="18" charset="0"/>
              </a:rPr>
              <a:t>oropharyngeal</a:t>
            </a:r>
            <a:r>
              <a:rPr lang="en-US" dirty="0">
                <a:latin typeface="Baskerville Old Face" pitchFamily="18" charset="0"/>
              </a:rPr>
              <a:t> contents (multiple pathogens).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3238"/>
            <a:ext cx="7139136" cy="733474"/>
          </a:xfrm>
        </p:spPr>
        <p:txBody>
          <a:bodyPr>
            <a:normAutofit fontScale="90000"/>
          </a:bodyPr>
          <a:lstStyle/>
          <a:p>
            <a:br>
              <a:rPr lang="en-US" altLang="zh-CN" sz="2700" dirty="0"/>
            </a:br>
            <a:br>
              <a:rPr lang="en-US" altLang="zh-CN" sz="2700" dirty="0"/>
            </a:br>
            <a:r>
              <a:rPr lang="en-US" altLang="zh-CN" sz="3600" dirty="0">
                <a:latin typeface="Baskerville Old Face" pitchFamily="18" charset="0"/>
              </a:rPr>
              <a:t>Classification</a:t>
            </a:r>
            <a:br>
              <a:rPr lang="en-US" altLang="zh-CN" sz="2700" dirty="0"/>
            </a:br>
            <a:br>
              <a:rPr lang="en-US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680"/>
            <a:ext cx="7632848" cy="6120680"/>
          </a:xfrm>
          <a:solidFill>
            <a:srgbClr val="00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Baskerville Old Face" pitchFamily="18" charset="0"/>
              </a:rPr>
              <a:t>Pneumonia classified according to:</a:t>
            </a:r>
            <a:endParaRPr lang="en-US" altLang="zh-CN" sz="3600" dirty="0">
              <a:latin typeface="Baskerville Old Face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Pathogen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Bacterial</a:t>
            </a:r>
          </a:p>
          <a:p>
            <a:pPr marL="1828800" lvl="3" indent="-514350"/>
            <a:r>
              <a:rPr lang="en-US" altLang="zh-CN" sz="2400" dirty="0">
                <a:latin typeface="Baskerville Old Face" pitchFamily="18" charset="0"/>
              </a:rPr>
              <a:t>Typical</a:t>
            </a:r>
          </a:p>
          <a:p>
            <a:pPr marL="1828800" lvl="3" indent="-514350"/>
            <a:r>
              <a:rPr lang="en-US" altLang="zh-CN" sz="2400" dirty="0">
                <a:latin typeface="Baskerville Old Face" pitchFamily="18" charset="0"/>
              </a:rPr>
              <a:t>Atypical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Viral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Fungal</a:t>
            </a:r>
          </a:p>
          <a:p>
            <a:pPr marL="1371600" lvl="2" indent="-514350"/>
            <a:r>
              <a:rPr lang="en-US" altLang="zh-CN" sz="2800" dirty="0">
                <a:latin typeface="Baskerville Old Face" pitchFamily="18" charset="0"/>
              </a:rPr>
              <a:t>Parasite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Anatomy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3200" dirty="0">
                <a:latin typeface="Baskerville Old Face" pitchFamily="18" charset="0"/>
              </a:rPr>
              <a:t>Acquired environment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19200</TotalTime>
  <Words>982</Words>
  <Application>Microsoft Office PowerPoint</Application>
  <PresentationFormat>On-screen Show (4:3)</PresentationFormat>
  <Paragraphs>319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宋体</vt:lpstr>
      <vt:lpstr>Arial</vt:lpstr>
      <vt:lpstr>Baskerville Old Face</vt:lpstr>
      <vt:lpstr>Book Antiqua</vt:lpstr>
      <vt:lpstr>Calibri</vt:lpstr>
      <vt:lpstr>Monotype Sorts</vt:lpstr>
      <vt:lpstr>Times New Roman</vt:lpstr>
      <vt:lpstr>Wingdings</vt:lpstr>
      <vt:lpstr>Office Theme</vt:lpstr>
      <vt:lpstr>Pneumonia </vt:lpstr>
      <vt:lpstr>Objectives</vt:lpstr>
      <vt:lpstr>Definition </vt:lpstr>
      <vt:lpstr>Epidemiology </vt:lpstr>
      <vt:lpstr>Etiological agents</vt:lpstr>
      <vt:lpstr>Pathogenesis </vt:lpstr>
      <vt:lpstr>Defense mechanism of respiratory tract </vt:lpstr>
      <vt:lpstr>Pathophysiology  </vt:lpstr>
      <vt:lpstr>  Classification  </vt:lpstr>
      <vt:lpstr>Classification by anatomy</vt:lpstr>
      <vt:lpstr>PowerPoint Presentation</vt:lpstr>
      <vt:lpstr>Classification by acquired environment</vt:lpstr>
      <vt:lpstr> CAP- fever+ productive cough + infiltrate  </vt:lpstr>
      <vt:lpstr>Community acquired pneumonia </vt:lpstr>
      <vt:lpstr>Typical pneumonia Clinical manifestation</vt:lpstr>
      <vt:lpstr>PowerPoint Presentation</vt:lpstr>
      <vt:lpstr>PowerPoint Presentation</vt:lpstr>
      <vt:lpstr>PowerPoint Presentation</vt:lpstr>
      <vt:lpstr>PowerPoint Presentation</vt:lpstr>
      <vt:lpstr>Atypical pneumonia </vt:lpstr>
      <vt:lpstr>Atypical pneumonia </vt:lpstr>
      <vt:lpstr>Diagnosis &amp; Treatment  </vt:lpstr>
      <vt:lpstr>Mycoplasma pneumonia</vt:lpstr>
      <vt:lpstr>Mycoplasma pneumonia Cx-ray  </vt:lpstr>
      <vt:lpstr>Chlamydia pneumonia</vt:lpstr>
      <vt:lpstr>PowerPoint Presentation</vt:lpstr>
      <vt:lpstr>PowerPoint Presentation</vt:lpstr>
      <vt:lpstr>Legionella pneumophila</vt:lpstr>
      <vt:lpstr>Legionella pneumophila</vt:lpstr>
      <vt:lpstr>      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 </dc:title>
  <dc:creator>Dr.Fauzia</dc:creator>
  <cp:lastModifiedBy>Dana Al-Kadi</cp:lastModifiedBy>
  <cp:revision>153</cp:revision>
  <dcterms:created xsi:type="dcterms:W3CDTF">2011-02-16T08:38:47Z</dcterms:created>
  <dcterms:modified xsi:type="dcterms:W3CDTF">2018-01-29T16:39:35Z</dcterms:modified>
</cp:coreProperties>
</file>