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notesMasterIdLst>
    <p:notesMasterId r:id="rId33"/>
  </p:notesMasterIdLst>
  <p:sldIdLst>
    <p:sldId id="256" r:id="rId2"/>
    <p:sldId id="468" r:id="rId3"/>
    <p:sldId id="446" r:id="rId4"/>
    <p:sldId id="454" r:id="rId5"/>
    <p:sldId id="475" r:id="rId6"/>
    <p:sldId id="441" r:id="rId7"/>
    <p:sldId id="408" r:id="rId8"/>
    <p:sldId id="455" r:id="rId9"/>
    <p:sldId id="291" r:id="rId10"/>
    <p:sldId id="465" r:id="rId11"/>
    <p:sldId id="476" r:id="rId12"/>
    <p:sldId id="453" r:id="rId13"/>
    <p:sldId id="477" r:id="rId14"/>
    <p:sldId id="478" r:id="rId15"/>
    <p:sldId id="333" r:id="rId16"/>
    <p:sldId id="474" r:id="rId17"/>
    <p:sldId id="334" r:id="rId18"/>
    <p:sldId id="449" r:id="rId19"/>
    <p:sldId id="460" r:id="rId20"/>
    <p:sldId id="461" r:id="rId21"/>
    <p:sldId id="462" r:id="rId22"/>
    <p:sldId id="466" r:id="rId23"/>
    <p:sldId id="463" r:id="rId24"/>
    <p:sldId id="444" r:id="rId25"/>
    <p:sldId id="424" r:id="rId26"/>
    <p:sldId id="426" r:id="rId27"/>
    <p:sldId id="456" r:id="rId28"/>
    <p:sldId id="427" r:id="rId29"/>
    <p:sldId id="470" r:id="rId30"/>
    <p:sldId id="457" r:id="rId31"/>
    <p:sldId id="432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8" autoAdjust="0"/>
    <p:restoredTop sz="94667" autoAdjust="0"/>
  </p:normalViewPr>
  <p:slideViewPr>
    <p:cSldViewPr>
      <p:cViewPr varScale="1">
        <p:scale>
          <a:sx n="86" d="100"/>
          <a:sy n="8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/>
            <a:t>Types</a:t>
          </a:r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/>
      <dgm:spPr/>
      <dgm:t>
        <a:bodyPr/>
        <a:lstStyle/>
        <a:p>
          <a:r>
            <a:rPr lang="en-US" dirty="0">
              <a:latin typeface="Tahoma" pitchFamily="34" charset="0"/>
              <a:cs typeface="Tahoma" pitchFamily="34" charset="0"/>
            </a:rPr>
            <a:t> Extrinsic asthma: Type 1 Hypersensitivity reaction, </a:t>
          </a:r>
          <a:r>
            <a:rPr lang="en-US" dirty="0" err="1">
              <a:latin typeface="Tahoma" pitchFamily="34" charset="0"/>
              <a:cs typeface="Tahoma" pitchFamily="34" charset="0"/>
            </a:rPr>
            <a:t>IgE</a:t>
          </a:r>
          <a:r>
            <a:rPr lang="en-US" dirty="0">
              <a:latin typeface="Tahoma" pitchFamily="34" charset="0"/>
              <a:cs typeface="Tahoma" pitchFamily="34" charset="0"/>
            </a:rPr>
            <a:t>,    	childhood, family </a:t>
          </a:r>
          <a:r>
            <a:rPr lang="en-US" dirty="0" err="1">
              <a:latin typeface="Tahoma" pitchFamily="34" charset="0"/>
              <a:cs typeface="Tahoma" pitchFamily="34" charset="0"/>
            </a:rPr>
            <a:t>Hx</a:t>
          </a:r>
          <a:r>
            <a:rPr lang="en-US" dirty="0">
              <a:latin typeface="Tahoma" pitchFamily="34" charset="0"/>
              <a:cs typeface="Tahoma" pitchFamily="34" charset="0"/>
            </a:rPr>
            <a:t> of allergy.</a:t>
          </a:r>
          <a:endParaRPr lang="en-US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/>
            <a:t>Morphology</a:t>
          </a:r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/>
      <dgm:spPr/>
      <dgm:t>
        <a:bodyPr/>
        <a:lstStyle/>
        <a:p>
          <a:r>
            <a:rPr lang="en-US" dirty="0"/>
            <a:t>Hypertrophy of bronchial smooth muscle &amp; hyperplasia of goblet cells e </a:t>
          </a:r>
          <a:r>
            <a:rPr lang="en-US" dirty="0" err="1"/>
            <a:t>eosinophils</a:t>
          </a:r>
          <a:r>
            <a:rPr lang="en-US" dirty="0"/>
            <a:t>, thickened basement membrane</a:t>
          </a:r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/>
      <dgm:spPr/>
      <dgm:t>
        <a:bodyPr/>
        <a:lstStyle/>
        <a:p>
          <a:r>
            <a:rPr lang="en-US" dirty="0"/>
            <a:t>Mucous plug e </a:t>
          </a:r>
          <a:r>
            <a:rPr lang="en-US" dirty="0" err="1"/>
            <a:t>Curschmann</a:t>
          </a:r>
          <a:r>
            <a:rPr lang="en-US" dirty="0"/>
            <a:t> spirals &amp; Charcot-Leyden crystals.</a:t>
          </a:r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/>
            <a:t>Complication</a:t>
          </a:r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/>
      <dgm:spPr/>
      <dgm:t>
        <a:bodyPr/>
        <a:lstStyle/>
        <a:p>
          <a:r>
            <a:rPr lang="en-US" dirty="0"/>
            <a:t>Superimposed infection</a:t>
          </a:r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/>
      <dgm:spPr/>
      <dgm:t>
        <a:bodyPr/>
        <a:lstStyle/>
        <a:p>
          <a:r>
            <a:rPr lang="en-US" dirty="0"/>
            <a:t>Chronic bronchitis</a:t>
          </a:r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/>
      <dgm:spPr/>
      <dgm:t>
        <a:bodyPr/>
        <a:lstStyle/>
        <a:p>
          <a:r>
            <a:rPr lang="en-US" dirty="0"/>
            <a:t>Pulmonary emphysema</a:t>
          </a:r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/>
      <dgm:spPr/>
      <dgm:t>
        <a:bodyPr/>
        <a:lstStyle/>
        <a:p>
          <a:r>
            <a:rPr lang="en-US" dirty="0"/>
            <a:t>Status </a:t>
          </a:r>
          <a:r>
            <a:rPr lang="en-US" dirty="0" err="1"/>
            <a:t>asthmaticus</a:t>
          </a:r>
          <a:endParaRPr lang="en-US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94203A55-4DAD-4B4F-AC2D-A55BE1F4E099}">
      <dgm:prSet phldrT="[Text]"/>
      <dgm:spPr/>
      <dgm:t>
        <a:bodyPr/>
        <a:lstStyle/>
        <a:p>
          <a:r>
            <a:rPr lang="en-US" dirty="0">
              <a:latin typeface="Tahoma" pitchFamily="34" charset="0"/>
              <a:cs typeface="Tahoma" pitchFamily="34" charset="0"/>
            </a:rPr>
            <a:t> Intrinsic asthma: associated e intake of  aspirin,  exercise, cold induced. No </a:t>
          </a:r>
          <a:r>
            <a:rPr lang="en-US" dirty="0" err="1">
              <a:latin typeface="Tahoma" pitchFamily="34" charset="0"/>
              <a:cs typeface="Tahoma" pitchFamily="34" charset="0"/>
            </a:rPr>
            <a:t>Hx</a:t>
          </a:r>
          <a:r>
            <a:rPr lang="en-US" dirty="0">
              <a:latin typeface="Tahoma" pitchFamily="34" charset="0"/>
              <a:cs typeface="Tahoma" pitchFamily="34" charset="0"/>
            </a:rPr>
            <a:t> of allergy</a:t>
          </a:r>
          <a:endParaRPr lang="en-US" dirty="0"/>
        </a:p>
      </dgm:t>
    </dgm:pt>
    <dgm:pt modelId="{A73FD146-08A1-45C9-B74B-BFF15515F416}" type="parTrans" cxnId="{A5DF6278-FC81-4819-B282-B0C044BC21DC}">
      <dgm:prSet/>
      <dgm:spPr/>
    </dgm:pt>
    <dgm:pt modelId="{AAD3465C-077A-497C-8E4C-36767C3ED143}" type="sibTrans" cxnId="{A5DF6278-FC81-4819-B282-B0C044BC21DC}">
      <dgm:prSet/>
      <dgm:spPr/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</dgm:pt>
    <dgm:pt modelId="{D2C7B4DD-9F48-4BD8-954B-4D592EE28D11}" type="pres">
      <dgm:prSet presAssocID="{F7C83682-EA61-43BE-A2A7-27E5021707C6}" presName="descendantText" presStyleLbl="alignAccFollowNode1" presStyleIdx="0" presStyleCnt="3" custScaleX="127166" custLinFactNeighborX="-827" custLinFactNeighborY="-177">
        <dgm:presLayoutVars>
          <dgm:bulletEnabled val="1"/>
        </dgm:presLayoutVars>
      </dgm:prSet>
      <dgm:spPr/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</dgm:pt>
    <dgm:pt modelId="{86DCB02E-D641-4460-928B-B23ABEA650C1}" type="pres">
      <dgm:prSet presAssocID="{024615F0-84DE-42FA-9CB1-DC9F3FEEBB06}" presName="descendantText" presStyleLbl="alignAccFollowNode1" presStyleIdx="1" presStyleCnt="3" custScaleX="146768">
        <dgm:presLayoutVars>
          <dgm:bulletEnabled val="1"/>
        </dgm:presLayoutVars>
      </dgm:prSet>
      <dgm:spPr/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</dgm:pt>
    <dgm:pt modelId="{BAA983A5-14D6-4B29-8E63-5FC6F0215F53}" type="pres">
      <dgm:prSet presAssocID="{9764E3D9-AEDA-47A2-8460-D679C3DF5711}" presName="descendantText" presStyleLbl="alignAccFollowNode1" presStyleIdx="2" presStyleCnt="3" custScaleX="118634">
        <dgm:presLayoutVars>
          <dgm:bulletEnabled val="1"/>
        </dgm:presLayoutVars>
      </dgm:prSet>
      <dgm:spPr/>
    </dgm:pt>
  </dgm:ptLst>
  <dgm:cxnLst>
    <dgm:cxn modelId="{30E80015-DC0B-4599-A1FF-017C215CC2F4}" type="presOf" srcId="{23DFB964-CB1F-4996-99DD-0BE9A278FA61}" destId="{BAA983A5-14D6-4B29-8E63-5FC6F0215F53}" srcOrd="0" destOrd="3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31EC942F-C5CE-48FD-A3CF-080B4A5D9A07}" type="presOf" srcId="{024615F0-84DE-42FA-9CB1-DC9F3FEEBB06}" destId="{34B77269-1564-4D72-8E85-DA7FCE2A5DEA}" srcOrd="0" destOrd="0" presId="urn:microsoft.com/office/officeart/2005/8/layout/vList5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6CB77943-6BD2-4CE9-BF83-93A93F74A4D0}" type="presOf" srcId="{74053312-014F-45D7-B847-B0A43E6D530F}" destId="{BAA983A5-14D6-4B29-8E63-5FC6F0215F53}" srcOrd="0" destOrd="2" presId="urn:microsoft.com/office/officeart/2005/8/layout/vList5"/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7C467A4A-4D5A-4C25-A507-11B77AE33D9C}" type="presOf" srcId="{C0950D77-AC7E-42F7-8AF6-D37EA395EC35}" destId="{D2C7B4DD-9F48-4BD8-954B-4D592EE28D11}" srcOrd="0" destOrd="0" presId="urn:microsoft.com/office/officeart/2005/8/layout/vList5"/>
    <dgm:cxn modelId="{CBD5464F-0236-4D2E-A548-A528D4BF6472}" type="presOf" srcId="{2EAABAEF-DC12-4A4E-BB25-2A9B3D203FF2}" destId="{41943EB4-1114-4411-8088-3E609AF2CDAF}" srcOrd="0" destOrd="0" presId="urn:microsoft.com/office/officeart/2005/8/layout/vList5"/>
    <dgm:cxn modelId="{E8169B50-1CDB-41B4-8FE9-BBCE102DDE48}" type="presOf" srcId="{94203A55-4DAD-4B4F-AC2D-A55BE1F4E099}" destId="{D2C7B4DD-9F48-4BD8-954B-4D592EE28D11}" srcOrd="0" destOrd="1" presId="urn:microsoft.com/office/officeart/2005/8/layout/vList5"/>
    <dgm:cxn modelId="{A5DF6278-FC81-4819-B282-B0C044BC21DC}" srcId="{F7C83682-EA61-43BE-A2A7-27E5021707C6}" destId="{94203A55-4DAD-4B4F-AC2D-A55BE1F4E099}" srcOrd="1" destOrd="0" parTransId="{A73FD146-08A1-45C9-B74B-BFF15515F416}" sibTransId="{AAD3465C-077A-497C-8E4C-36767C3ED143}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5C6B2F8B-3085-4AB1-9A97-33B17895F1F1}" type="presOf" srcId="{0222E519-929D-4DD7-B274-C8FF73761EC7}" destId="{86DCB02E-D641-4460-928B-B23ABEA650C1}" srcOrd="0" destOrd="0" presId="urn:microsoft.com/office/officeart/2005/8/layout/vList5"/>
    <dgm:cxn modelId="{66C8128E-8667-446D-ABA1-A4DEE4432D2E}" type="presOf" srcId="{F7C83682-EA61-43BE-A2A7-27E5021707C6}" destId="{FE74B238-02DE-44E3-BC57-168E47C7C459}" srcOrd="0" destOrd="0" presId="urn:microsoft.com/office/officeart/2005/8/layout/vList5"/>
    <dgm:cxn modelId="{04120B90-2305-4063-B412-D48D7C814761}" type="presOf" srcId="{0327B52C-86E6-4AC7-801C-412FCC33A541}" destId="{86DCB02E-D641-4460-928B-B23ABEA650C1}" srcOrd="0" destOrd="1" presId="urn:microsoft.com/office/officeart/2005/8/layout/vList5"/>
    <dgm:cxn modelId="{795A48A1-4A92-4983-B53B-0636F5949AA2}" type="presOf" srcId="{3DC26CFD-7A20-436E-A87B-1922AE2B312A}" destId="{BAA983A5-14D6-4B29-8E63-5FC6F0215F53}" srcOrd="0" destOrd="0" presId="urn:microsoft.com/office/officeart/2005/8/layout/vList5"/>
    <dgm:cxn modelId="{AC32CFA7-0C4E-49FC-B0E4-ACCA523201E9}" type="presOf" srcId="{65E4E581-D1B4-45A5-A04E-340970E8AD4B}" destId="{BAA983A5-14D6-4B29-8E63-5FC6F0215F53}" srcOrd="0" destOrd="1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E8F2ACD9-4134-463C-BAA4-5C3C5294B04C}" type="presOf" srcId="{9764E3D9-AEDA-47A2-8460-D679C3DF5711}" destId="{85D452CE-91B7-4F10-A856-C61C7C2BD761}" srcOrd="0" destOrd="0" presId="urn:microsoft.com/office/officeart/2005/8/layout/vList5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755CE53A-9233-4FE7-8E5A-A48141A23CA9}" type="presParOf" srcId="{41943EB4-1114-4411-8088-3E609AF2CDAF}" destId="{C4853A6B-7B85-4009-B5F2-82CEF6C4C47E}" srcOrd="0" destOrd="0" presId="urn:microsoft.com/office/officeart/2005/8/layout/vList5"/>
    <dgm:cxn modelId="{7467C746-B24A-4A26-B797-7AF88DAA0737}" type="presParOf" srcId="{C4853A6B-7B85-4009-B5F2-82CEF6C4C47E}" destId="{FE74B238-02DE-44E3-BC57-168E47C7C459}" srcOrd="0" destOrd="0" presId="urn:microsoft.com/office/officeart/2005/8/layout/vList5"/>
    <dgm:cxn modelId="{E2520336-DBFE-492B-BF30-C90A07993A11}" type="presParOf" srcId="{C4853A6B-7B85-4009-B5F2-82CEF6C4C47E}" destId="{D2C7B4DD-9F48-4BD8-954B-4D592EE28D11}" srcOrd="1" destOrd="0" presId="urn:microsoft.com/office/officeart/2005/8/layout/vList5"/>
    <dgm:cxn modelId="{F1D4D864-2944-406A-B0B2-67B2E51E1474}" type="presParOf" srcId="{41943EB4-1114-4411-8088-3E609AF2CDAF}" destId="{39D58855-C3AD-41CE-BAC4-C47B0667D074}" srcOrd="1" destOrd="0" presId="urn:microsoft.com/office/officeart/2005/8/layout/vList5"/>
    <dgm:cxn modelId="{2243DDA1-C68C-46DF-9CB2-0EDDD1CF456A}" type="presParOf" srcId="{41943EB4-1114-4411-8088-3E609AF2CDAF}" destId="{EB55A3CE-B517-4EE3-AF01-31C3291B3141}" srcOrd="2" destOrd="0" presId="urn:microsoft.com/office/officeart/2005/8/layout/vList5"/>
    <dgm:cxn modelId="{C9A511F6-D829-4AE7-B4D6-27469EDA8E78}" type="presParOf" srcId="{EB55A3CE-B517-4EE3-AF01-31C3291B3141}" destId="{34B77269-1564-4D72-8E85-DA7FCE2A5DEA}" srcOrd="0" destOrd="0" presId="urn:microsoft.com/office/officeart/2005/8/layout/vList5"/>
    <dgm:cxn modelId="{23350AC1-B418-4313-8F45-1E56EEA9201C}" type="presParOf" srcId="{EB55A3CE-B517-4EE3-AF01-31C3291B3141}" destId="{86DCB02E-D641-4460-928B-B23ABEA650C1}" srcOrd="1" destOrd="0" presId="urn:microsoft.com/office/officeart/2005/8/layout/vList5"/>
    <dgm:cxn modelId="{CFFF08B8-F520-47C8-A09F-9B49ABF65BA7}" type="presParOf" srcId="{41943EB4-1114-4411-8088-3E609AF2CDAF}" destId="{F7623D13-A3BC-4B5D-89E3-858B8880A544}" srcOrd="3" destOrd="0" presId="urn:microsoft.com/office/officeart/2005/8/layout/vList5"/>
    <dgm:cxn modelId="{7AD6B4EF-D0AD-4BCE-86A6-320B29DD528A}" type="presParOf" srcId="{41943EB4-1114-4411-8088-3E609AF2CDAF}" destId="{318C9E4B-8CBD-4272-8DFB-4AA0AF496631}" srcOrd="4" destOrd="0" presId="urn:microsoft.com/office/officeart/2005/8/layout/vList5"/>
    <dgm:cxn modelId="{85B56DF6-5C5E-40D8-B12B-4920C9145860}" type="presParOf" srcId="{318C9E4B-8CBD-4272-8DFB-4AA0AF496631}" destId="{85D452CE-91B7-4F10-A856-C61C7C2BD761}" srcOrd="0" destOrd="0" presId="urn:microsoft.com/office/officeart/2005/8/layout/vList5"/>
    <dgm:cxn modelId="{8985A403-1AE8-43BD-8FF9-7642AC4AE037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7B4DD-9F48-4BD8-954B-4D592EE28D11}">
      <dsp:nvSpPr>
        <dsp:cNvPr id="0" name=""/>
        <dsp:cNvSpPr/>
      </dsp:nvSpPr>
      <dsp:spPr>
        <a:xfrm rot="5400000">
          <a:off x="4954431" y="-2594681"/>
          <a:ext cx="1394817" cy="6933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Tahoma" pitchFamily="34" charset="0"/>
              <a:cs typeface="Tahoma" pitchFamily="34" charset="0"/>
            </a:rPr>
            <a:t> Extrinsic asthma: Type 1 Hypersensitivity reaction, </a:t>
          </a:r>
          <a:r>
            <a:rPr lang="en-US" sz="1900" kern="1200" dirty="0" err="1">
              <a:latin typeface="Tahoma" pitchFamily="34" charset="0"/>
              <a:cs typeface="Tahoma" pitchFamily="34" charset="0"/>
            </a:rPr>
            <a:t>IgE</a:t>
          </a:r>
          <a:r>
            <a:rPr lang="en-US" sz="1900" kern="1200" dirty="0">
              <a:latin typeface="Tahoma" pitchFamily="34" charset="0"/>
              <a:cs typeface="Tahoma" pitchFamily="34" charset="0"/>
            </a:rPr>
            <a:t>,    	childhood, family </a:t>
          </a:r>
          <a:r>
            <a:rPr lang="en-US" sz="1900" kern="1200" dirty="0" err="1">
              <a:latin typeface="Tahoma" pitchFamily="34" charset="0"/>
              <a:cs typeface="Tahoma" pitchFamily="34" charset="0"/>
            </a:rPr>
            <a:t>Hx</a:t>
          </a:r>
          <a:r>
            <a:rPr lang="en-US" sz="1900" kern="1200" dirty="0">
              <a:latin typeface="Tahoma" pitchFamily="34" charset="0"/>
              <a:cs typeface="Tahoma" pitchFamily="34" charset="0"/>
            </a:rPr>
            <a:t> of allergy.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Tahoma" pitchFamily="34" charset="0"/>
              <a:cs typeface="Tahoma" pitchFamily="34" charset="0"/>
            </a:rPr>
            <a:t> Intrinsic asthma: associated e intake of  aspirin,  exercise, cold induced. No </a:t>
          </a:r>
          <a:r>
            <a:rPr lang="en-US" sz="1900" kern="1200" dirty="0" err="1">
              <a:latin typeface="Tahoma" pitchFamily="34" charset="0"/>
              <a:cs typeface="Tahoma" pitchFamily="34" charset="0"/>
            </a:rPr>
            <a:t>Hx</a:t>
          </a:r>
          <a:r>
            <a:rPr lang="en-US" sz="1900" kern="1200" dirty="0">
              <a:latin typeface="Tahoma" pitchFamily="34" charset="0"/>
              <a:cs typeface="Tahoma" pitchFamily="34" charset="0"/>
            </a:rPr>
            <a:t> of allergy</a:t>
          </a:r>
          <a:endParaRPr lang="en-US" sz="1900" kern="1200" dirty="0"/>
        </a:p>
      </dsp:txBody>
      <dsp:txXfrm rot="-5400000">
        <a:off x="2185225" y="242614"/>
        <a:ext cx="6865141" cy="1258639"/>
      </dsp:txXfrm>
    </dsp:sp>
    <dsp:sp modelId="{FE74B238-02DE-44E3-BC57-168E47C7C459}">
      <dsp:nvSpPr>
        <dsp:cNvPr id="0" name=""/>
        <dsp:cNvSpPr/>
      </dsp:nvSpPr>
      <dsp:spPr>
        <a:xfrm>
          <a:off x="15230" y="8"/>
          <a:ext cx="2210404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Types</a:t>
          </a:r>
        </a:p>
      </dsp:txBody>
      <dsp:txXfrm>
        <a:off x="100342" y="85120"/>
        <a:ext cx="2040180" cy="1573297"/>
      </dsp:txXfrm>
    </dsp:sp>
    <dsp:sp modelId="{86DCB02E-D641-4460-928B-B23ABEA650C1}">
      <dsp:nvSpPr>
        <dsp:cNvPr id="0" name=""/>
        <dsp:cNvSpPr/>
      </dsp:nvSpPr>
      <dsp:spPr>
        <a:xfrm rot="5400000">
          <a:off x="5034463" y="-704537"/>
          <a:ext cx="1394817" cy="68192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Hypertrophy of bronchial smooth muscle &amp; hyperplasia of goblet cells e </a:t>
          </a:r>
          <a:r>
            <a:rPr lang="en-US" sz="1900" kern="1200" dirty="0" err="1"/>
            <a:t>eosinophils</a:t>
          </a:r>
          <a:r>
            <a:rPr lang="en-US" sz="1900" kern="1200" dirty="0"/>
            <a:t>, thickened basement membrane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Mucous plug e </a:t>
          </a:r>
          <a:r>
            <a:rPr lang="en-US" sz="1900" kern="1200" dirty="0" err="1"/>
            <a:t>Curschmann</a:t>
          </a:r>
          <a:r>
            <a:rPr lang="en-US" sz="1900" kern="1200" dirty="0"/>
            <a:t> spirals &amp; Charcot-Leyden crystals.</a:t>
          </a:r>
        </a:p>
      </dsp:txBody>
      <dsp:txXfrm rot="-5400000">
        <a:off x="2322235" y="2075780"/>
        <a:ext cx="6751185" cy="1258639"/>
      </dsp:txXfrm>
    </dsp:sp>
    <dsp:sp modelId="{34B77269-1564-4D72-8E85-DA7FCE2A5DEA}">
      <dsp:nvSpPr>
        <dsp:cNvPr id="0" name=""/>
        <dsp:cNvSpPr/>
      </dsp:nvSpPr>
      <dsp:spPr>
        <a:xfrm>
          <a:off x="182" y="1833339"/>
          <a:ext cx="2322052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Morphology</a:t>
          </a:r>
        </a:p>
      </dsp:txBody>
      <dsp:txXfrm>
        <a:off x="85294" y="1918451"/>
        <a:ext cx="2151828" cy="1573297"/>
      </dsp:txXfrm>
    </dsp:sp>
    <dsp:sp modelId="{BAA983A5-14D6-4B29-8E63-5FC6F0215F53}">
      <dsp:nvSpPr>
        <dsp:cNvPr id="0" name=""/>
        <dsp:cNvSpPr/>
      </dsp:nvSpPr>
      <dsp:spPr>
        <a:xfrm rot="5400000">
          <a:off x="5038261" y="1128881"/>
          <a:ext cx="1394817" cy="6813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Superimposed infection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Chronic bronchitis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Pulmonary emphysema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Status </a:t>
          </a:r>
          <a:r>
            <a:rPr lang="en-US" sz="1900" kern="1200" dirty="0" err="1"/>
            <a:t>asthmaticus</a:t>
          </a:r>
          <a:endParaRPr lang="en-US" sz="1900" kern="1200" dirty="0"/>
        </a:p>
      </dsp:txBody>
      <dsp:txXfrm rot="-5400000">
        <a:off x="2328754" y="3906478"/>
        <a:ext cx="6745743" cy="1258639"/>
      </dsp:txXfrm>
    </dsp:sp>
    <dsp:sp modelId="{85D452CE-91B7-4F10-A856-C61C7C2BD761}">
      <dsp:nvSpPr>
        <dsp:cNvPr id="0" name=""/>
        <dsp:cNvSpPr/>
      </dsp:nvSpPr>
      <dsp:spPr>
        <a:xfrm>
          <a:off x="0" y="3664978"/>
          <a:ext cx="2328570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Complication</a:t>
          </a:r>
        </a:p>
      </dsp:txBody>
      <dsp:txXfrm>
        <a:off x="85112" y="3750090"/>
        <a:ext cx="2158346" cy="1573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CB4B53-9338-4E4B-80B9-962FEF4212D7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8A4716-3325-498C-A1CC-1DB4D890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5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4A43CC-86F0-4054-9AED-8C8843AD3A9E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1BACCE-2B81-4487-B549-337CFB857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774E-2388-4147-93A3-BF3DFCCCE08F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822B-695E-42C9-872A-10935B846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7E84-83B3-4F23-A564-9D8012BC937C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BA8C-602F-422C-B74D-C0DA3F39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F90A-AB35-48E3-962A-F7B2A5A30E61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14751-69F5-4546-B32E-BC7669EBB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31A60E-36E9-4C7F-BB12-5E29DBBD37CC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559D30-6702-474B-B0DA-3022495D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957B4-142F-4730-BB12-FBC2FCC9C92B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DAE7-A27B-4671-8457-E9AE0ECA4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B72269-72F0-43ED-8391-A7E8A852E1A5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B8EB1D-1590-49C8-8140-515373011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4FEB-16E2-4E6B-996E-DD9407A10EE1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F8101-6F57-4048-87F7-45930DAF1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1B112A-A223-46A8-9578-3BCD4B49870A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7DA01-1EB4-4A8C-8D31-70B5C4DA9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DFC7C2-DBA4-4633-8C35-D9AE84D21ED0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66A3F-0829-4515-87EA-680FA765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F2569-87DA-44D5-A26F-F60E7608BD49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DC0BF4-54DA-441B-80B5-9272BE0E8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E7889DE-0428-4B79-832D-C77B1A6D333E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4B883E-9384-440B-89A4-528BC904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3" r:id="rId2"/>
    <p:sldLayoutId id="2147484279" r:id="rId3"/>
    <p:sldLayoutId id="2147484274" r:id="rId4"/>
    <p:sldLayoutId id="2147484280" r:id="rId5"/>
    <p:sldLayoutId id="2147484275" r:id="rId6"/>
    <p:sldLayoutId id="2147484281" r:id="rId7"/>
    <p:sldLayoutId id="2147484282" r:id="rId8"/>
    <p:sldLayoutId id="2147484283" r:id="rId9"/>
    <p:sldLayoutId id="2147484276" r:id="rId10"/>
    <p:sldLayoutId id="2147484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295401" y="1466612"/>
            <a:ext cx="7407275" cy="14716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Bronchial Asthma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295401" y="3429000"/>
            <a:ext cx="3657600" cy="175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Dr.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Arafah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Department of Pathology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KSU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marafah@ksu.edu.sa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457200"/>
            <a:ext cx="23741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RESPIRATORY BLOCK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5791200"/>
            <a:ext cx="9813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Jan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9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458200" cy="5562600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3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/>
              <a:t>Principal cells in asthma:  </a:t>
            </a:r>
            <a:r>
              <a:rPr lang="en-US" sz="2300" b="1" dirty="0"/>
              <a:t>mast cells, </a:t>
            </a:r>
            <a:r>
              <a:rPr lang="en-US" sz="2300" b="1" dirty="0" err="1"/>
              <a:t>eosinophils</a:t>
            </a:r>
            <a:r>
              <a:rPr lang="en-US" sz="2300" b="1" dirty="0"/>
              <a:t>, epithelial cells, macrophages, and activated T lymphocytes</a:t>
            </a:r>
            <a:r>
              <a:rPr lang="en-US" sz="2300" dirty="0">
                <a:cs typeface="Tahoma" pitchFamily="34" charset="0"/>
              </a:rPr>
              <a:t> </a:t>
            </a:r>
            <a:r>
              <a:rPr lang="en-US" sz="2300" b="1" dirty="0">
                <a:cs typeface="Tahoma" pitchFamily="34" charset="0"/>
              </a:rPr>
              <a:t>(TH2 subset)</a:t>
            </a:r>
            <a:r>
              <a:rPr lang="en-US" sz="2300" b="1" dirty="0"/>
              <a:t> and neutrophils.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/>
              <a:t>T lymphocytes play an important role in the regulation of airway inflammation through the release of numerous cytokines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>
                <a:cs typeface="Tahoma" pitchFamily="34" charset="0"/>
              </a:rPr>
              <a:t>The </a:t>
            </a:r>
            <a:r>
              <a:rPr lang="en-US" sz="2300" dirty="0" err="1">
                <a:cs typeface="Tahoma" pitchFamily="34" charset="0"/>
              </a:rPr>
              <a:t>pathogenetic</a:t>
            </a:r>
            <a:r>
              <a:rPr lang="en-US" sz="2300" dirty="0">
                <a:cs typeface="Tahoma" pitchFamily="34" charset="0"/>
              </a:rPr>
              <a:t> mechanisms have been best studied in atopic asthma</a:t>
            </a:r>
            <a:endParaRPr lang="en-US" sz="2300" dirty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2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2200" dirty="0">
                <a:solidFill>
                  <a:schemeClr val="accent2"/>
                </a:solidFill>
                <a:cs typeface="Tahoma" pitchFamily="34" charset="0"/>
              </a:rPr>
              <a:t> </a:t>
            </a:r>
            <a:endParaRPr lang="en-US" sz="2200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  <p:extLst>
      <p:ext uri="{BB962C8B-B14F-4D97-AF65-F5344CB8AC3E}">
        <p14:creationId xmlns:p14="http://schemas.microsoft.com/office/powerpoint/2010/main" val="365570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499350" cy="838200"/>
          </a:xfrm>
        </p:spPr>
        <p:txBody>
          <a:bodyPr/>
          <a:lstStyle/>
          <a:p>
            <a:r>
              <a:rPr lang="en-US" dirty="0"/>
              <a:t>Pathogenesis of BA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423505" cy="503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066800"/>
            <a:ext cx="3505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IL-4 plays a role in cross-linking of </a:t>
            </a:r>
            <a:r>
              <a:rPr lang="en-US" dirty="0" err="1"/>
              <a:t>immunoglobulins</a:t>
            </a:r>
            <a:r>
              <a:rPr lang="en-US" dirty="0"/>
              <a:t> in B lymphocytes, promote production of </a:t>
            </a:r>
            <a:r>
              <a:rPr lang="en-US" dirty="0" err="1"/>
              <a:t>IgE</a:t>
            </a:r>
            <a:r>
              <a:rPr lang="en-US" dirty="0"/>
              <a:t> and mast cells</a:t>
            </a:r>
          </a:p>
        </p:txBody>
      </p:sp>
      <p:sp>
        <p:nvSpPr>
          <p:cNvPr id="7" name="Rectangle 6"/>
          <p:cNvSpPr/>
          <p:nvPr/>
        </p:nvSpPr>
        <p:spPr>
          <a:xfrm>
            <a:off x="3505200" y="3657600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IL-5 stimulates production and activation (recruitment) of </a:t>
            </a:r>
            <a:r>
              <a:rPr lang="en-US" dirty="0" err="1"/>
              <a:t>eosinophils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Pathogenesis of Bronchial Asthma </a:t>
            </a:r>
            <a:b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using </a:t>
            </a:r>
            <a:r>
              <a:rPr lang="en-US" sz="1800" b="1" dirty="0">
                <a:cs typeface="Tahoma" panose="020B0604030504040204" pitchFamily="34" charset="0"/>
              </a:rPr>
              <a:t>type 1 </a:t>
            </a:r>
            <a:r>
              <a:rPr lang="en-US" sz="1800" b="1" dirty="0" err="1">
                <a:cs typeface="Tahoma" panose="020B0604030504040204" pitchFamily="34" charset="0"/>
              </a:rPr>
              <a:t>IgE</a:t>
            </a:r>
            <a:r>
              <a:rPr lang="en-US" sz="1800" b="1" dirty="0">
                <a:cs typeface="Tahoma" panose="020B0604030504040204" pitchFamily="34" charset="0"/>
              </a:rPr>
              <a:t>-mediated </a:t>
            </a: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Atopic Asthma as a model </a:t>
            </a:r>
            <a:endParaRPr lang="en-US" sz="18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First there is initial sensitization or priming: first time exposure to an inhaled allergen which stimulates induction of Th2-type T cells (CD4 T</a:t>
            </a:r>
            <a:r>
              <a:rPr lang="en-US" sz="1800" baseline="-25000" dirty="0"/>
              <a:t>H</a:t>
            </a:r>
            <a:r>
              <a:rPr lang="en-US" sz="1800" dirty="0"/>
              <a:t>2) to produce cytokines(interleukin IL- 4, IL-5 and IL-13)</a:t>
            </a:r>
            <a:r>
              <a:rPr lang="en-US" sz="1800" dirty="0">
                <a:cs typeface="Tahoma" pitchFamily="34" charset="0"/>
              </a:rPr>
              <a:t> </a:t>
            </a:r>
          </a:p>
          <a:p>
            <a:pPr lvl="2"/>
            <a:r>
              <a:rPr lang="en-US" sz="1800" dirty="0"/>
              <a:t>IL-4 plays a role in cross-linking of </a:t>
            </a:r>
            <a:r>
              <a:rPr lang="en-US" sz="1800" dirty="0" err="1"/>
              <a:t>immunoglobulins</a:t>
            </a:r>
            <a:r>
              <a:rPr lang="en-US" sz="1800" dirty="0"/>
              <a:t> in B lymphocytes, promote production of </a:t>
            </a:r>
            <a:r>
              <a:rPr lang="en-US" sz="1800" dirty="0" err="1"/>
              <a:t>IgE</a:t>
            </a:r>
            <a:r>
              <a:rPr lang="en-US" sz="1800" dirty="0"/>
              <a:t> and mast cells.</a:t>
            </a:r>
          </a:p>
          <a:p>
            <a:pPr lvl="2"/>
            <a:r>
              <a:rPr lang="en-US" sz="1800" dirty="0"/>
              <a:t>IL-5 stimulates production and activation (recruitment) of </a:t>
            </a:r>
            <a:r>
              <a:rPr lang="en-US" sz="1800" dirty="0" err="1"/>
              <a:t>eosinophils</a:t>
            </a:r>
            <a:r>
              <a:rPr lang="en-US" sz="1800" dirty="0"/>
              <a:t>.</a:t>
            </a:r>
          </a:p>
          <a:p>
            <a:pPr lvl="2"/>
            <a:r>
              <a:rPr lang="en-US" sz="1800" dirty="0"/>
              <a:t>IL-13 is needed for </a:t>
            </a:r>
            <a:r>
              <a:rPr lang="en-US" sz="1800" dirty="0" err="1"/>
              <a:t>IgE</a:t>
            </a:r>
            <a:r>
              <a:rPr lang="en-US" sz="1800" dirty="0"/>
              <a:t> formation.</a:t>
            </a:r>
          </a:p>
          <a:p>
            <a:r>
              <a:rPr lang="en-US" sz="1800" dirty="0"/>
              <a:t>And then there is subsequent re-exposure to the allergen will leads to an </a:t>
            </a:r>
            <a:r>
              <a:rPr lang="en-US" sz="1800" dirty="0" err="1"/>
              <a:t>IgE</a:t>
            </a:r>
            <a:r>
              <a:rPr lang="en-US" sz="1800" dirty="0"/>
              <a:t> mediated reaction.</a:t>
            </a:r>
          </a:p>
          <a:p>
            <a:r>
              <a:rPr lang="en-US" sz="1800" dirty="0">
                <a:cs typeface="Tahoma" pitchFamily="34" charset="0"/>
              </a:rPr>
              <a:t>This </a:t>
            </a:r>
            <a:r>
              <a:rPr lang="en-US" sz="1800" dirty="0" err="1">
                <a:cs typeface="Tahoma" pitchFamily="34" charset="0"/>
              </a:rPr>
              <a:t>IgE</a:t>
            </a:r>
            <a:r>
              <a:rPr lang="en-US" sz="1800" dirty="0">
                <a:cs typeface="Tahoma" pitchFamily="34" charset="0"/>
              </a:rPr>
              <a:t>-mediated reaction to inhaled allergens elicits: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dirty="0">
                <a:cs typeface="Tahoma" pitchFamily="34" charset="0"/>
              </a:rPr>
              <a:t> 1. an acute response (within minutes)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dirty="0">
                <a:cs typeface="Tahoma" pitchFamily="34" charset="0"/>
              </a:rPr>
              <a:t> 2. a late phase reaction (after 4-8 hours)</a:t>
            </a:r>
          </a:p>
          <a:p>
            <a:pPr lvl="1"/>
            <a:endParaRPr lang="en-US" sz="2600" dirty="0"/>
          </a:p>
          <a:p>
            <a:pPr lvl="2"/>
            <a:endParaRPr lang="en-US" sz="18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0"/>
            <a:ext cx="49339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33400"/>
            <a:ext cx="4343400" cy="5386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Acute-phase response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>
                <a:cs typeface="Tahoma" pitchFamily="34" charset="0"/>
              </a:rPr>
              <a:t>Begin 30 to 60 minutes after inhalation of antigen/</a:t>
            </a:r>
            <a:r>
              <a:rPr lang="en-US" dirty="0" err="1">
                <a:cs typeface="Tahoma" pitchFamily="34" charset="0"/>
              </a:rPr>
              <a:t>aeroallrgens</a:t>
            </a:r>
            <a:endParaRPr lang="en-US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cs typeface="Tahoma" pitchFamily="34" charset="0"/>
              </a:rPr>
              <a:t>(e.g. allergens, drugs, cold, exercise)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>
                <a:cs typeface="Tahoma" pitchFamily="34" charset="0"/>
              </a:rPr>
              <a:t>The exposure results in the stimulation and </a:t>
            </a:r>
            <a:r>
              <a:rPr lang="en-US" dirty="0" err="1">
                <a:cs typeface="Tahoma" pitchFamily="34" charset="0"/>
              </a:rPr>
              <a:t>degranulation</a:t>
            </a:r>
            <a:r>
              <a:rPr lang="en-US" dirty="0">
                <a:cs typeface="Tahoma" pitchFamily="34" charset="0"/>
              </a:rPr>
              <a:t> of mast cells,  </a:t>
            </a:r>
            <a:r>
              <a:rPr lang="en-US" dirty="0" err="1">
                <a:cs typeface="Tahoma" pitchFamily="34" charset="0"/>
              </a:rPr>
              <a:t>eosinophils</a:t>
            </a:r>
            <a:r>
              <a:rPr lang="en-US" dirty="0">
                <a:cs typeface="Tahoma" pitchFamily="34" charset="0"/>
              </a:rPr>
              <a:t>, and </a:t>
            </a:r>
            <a:r>
              <a:rPr lang="en-US" dirty="0" err="1">
                <a:cs typeface="Tahoma" pitchFamily="34" charset="0"/>
              </a:rPr>
              <a:t>basophils</a:t>
            </a:r>
            <a:r>
              <a:rPr lang="en-US" dirty="0">
                <a:cs typeface="Tahoma" pitchFamily="34" charset="0"/>
              </a:rPr>
              <a:t> with the release of inflammatory mediators from these cells and also from activated macrophages.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>
                <a:cs typeface="Tahoma" pitchFamily="34" charset="0"/>
              </a:rPr>
              <a:t>The released mediators induce: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cs typeface="Tahoma" pitchFamily="34" charset="0"/>
              </a:rPr>
              <a:t> </a:t>
            </a:r>
            <a:r>
              <a:rPr lang="en-US" dirty="0" err="1">
                <a:cs typeface="Tahoma" pitchFamily="34" charset="0"/>
              </a:rPr>
              <a:t>bronchoconstriction</a:t>
            </a:r>
            <a:r>
              <a:rPr lang="en-US" dirty="0">
                <a:cs typeface="Tahoma" pitchFamily="34" charset="0"/>
              </a:rPr>
              <a:t>/spasm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cs typeface="Tahoma" pitchFamily="34" charset="0"/>
              </a:rPr>
              <a:t>increased vascular permeability,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cs typeface="Tahoma" pitchFamily="34" charset="0"/>
              </a:rPr>
              <a:t>inflammation and injury of the bronchial walls and bronchial  epithelium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cs typeface="Tahoma" pitchFamily="34" charset="0"/>
              </a:rPr>
              <a:t>excess mucous secretion.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0"/>
            <a:ext cx="328612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7840" y="293509"/>
            <a:ext cx="5181600" cy="65248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b="1" dirty="0">
                <a:solidFill>
                  <a:srgbClr val="C00000"/>
                </a:solidFill>
              </a:rPr>
              <a:t>Late phase reaction/ late asthmatic response: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Occurs 6-24 hours following allergen exposure.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>
                <a:cs typeface="Tahoma" pitchFamily="34" charset="0"/>
              </a:rPr>
              <a:t>The arrival of leukocytes at the site of mast cell </a:t>
            </a:r>
            <a:r>
              <a:rPr lang="en-US" sz="2000" dirty="0" err="1">
                <a:cs typeface="Tahoma" pitchFamily="34" charset="0"/>
              </a:rPr>
              <a:t>degranulation</a:t>
            </a:r>
            <a:r>
              <a:rPr lang="en-US" sz="2000" dirty="0">
                <a:cs typeface="Tahoma" pitchFamily="34" charset="0"/>
              </a:rPr>
              <a:t> leads to release of more mediators to activate more mast cells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Discharge of </a:t>
            </a:r>
            <a:r>
              <a:rPr lang="en-US" sz="2000" dirty="0" err="1"/>
              <a:t>eosinophil</a:t>
            </a:r>
            <a:r>
              <a:rPr lang="en-US" sz="2000" dirty="0"/>
              <a:t> granules releases</a:t>
            </a:r>
            <a:r>
              <a:rPr lang="en-US" sz="2000" dirty="0">
                <a:cs typeface="Tahoma" pitchFamily="34" charset="0"/>
              </a:rPr>
              <a:t> major basic protein, </a:t>
            </a:r>
            <a:r>
              <a:rPr lang="en-US" sz="2000" dirty="0" err="1">
                <a:cs typeface="Tahoma" pitchFamily="34" charset="0"/>
              </a:rPr>
              <a:t>eosinophilic</a:t>
            </a:r>
            <a:r>
              <a:rPr lang="en-US" sz="2000" dirty="0">
                <a:cs typeface="Tahoma" pitchFamily="34" charset="0"/>
              </a:rPr>
              <a:t> cationic protein and </a:t>
            </a:r>
            <a:r>
              <a:rPr lang="en-US" sz="2000" dirty="0" err="1">
                <a:cs typeface="Tahoma" pitchFamily="34" charset="0"/>
              </a:rPr>
              <a:t>eosinophil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2000" dirty="0" err="1">
                <a:cs typeface="Tahoma" pitchFamily="34" charset="0"/>
              </a:rPr>
              <a:t>peroxidase</a:t>
            </a:r>
            <a:r>
              <a:rPr lang="en-US" sz="2000" dirty="0"/>
              <a:t> into the bronchial lumen</a:t>
            </a:r>
            <a:r>
              <a:rPr lang="en-US" sz="2000" dirty="0">
                <a:cs typeface="Tahoma" pitchFamily="34" charset="0"/>
              </a:rPr>
              <a:t>. These substances are toxic to epithelial cells.</a:t>
            </a:r>
            <a:endParaRPr lang="en-US" sz="2000" dirty="0"/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err="1"/>
              <a:t>Eotaxin</a:t>
            </a:r>
            <a:r>
              <a:rPr lang="en-US" sz="2000" dirty="0"/>
              <a:t> is secreted by injured bronchial mucosal lining cells and helps in the </a:t>
            </a:r>
            <a:r>
              <a:rPr lang="en-US" sz="2000" dirty="0" err="1"/>
              <a:t>eosinophils</a:t>
            </a:r>
            <a:r>
              <a:rPr lang="en-US" sz="2000" dirty="0"/>
              <a:t> recruitment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Moreover, </a:t>
            </a:r>
            <a:r>
              <a:rPr lang="en-US" sz="2000" dirty="0" err="1"/>
              <a:t>chemotactic</a:t>
            </a:r>
            <a:r>
              <a:rPr lang="en-US" sz="2000" dirty="0"/>
              <a:t> factors like </a:t>
            </a:r>
            <a:r>
              <a:rPr lang="en-US" sz="2000" dirty="0" err="1"/>
              <a:t>leukotriene</a:t>
            </a:r>
            <a:r>
              <a:rPr lang="en-US" sz="2000" dirty="0"/>
              <a:t> B</a:t>
            </a:r>
            <a:r>
              <a:rPr lang="en-US" sz="2000" baseline="-25000" dirty="0"/>
              <a:t>4,</a:t>
            </a:r>
            <a:r>
              <a:rPr lang="en-US" sz="2000" dirty="0"/>
              <a:t> </a:t>
            </a:r>
            <a:r>
              <a:rPr lang="en-US" sz="2000" dirty="0" err="1"/>
              <a:t>eosinophil</a:t>
            </a:r>
            <a:r>
              <a:rPr lang="en-US" sz="2000" dirty="0"/>
              <a:t> </a:t>
            </a:r>
            <a:r>
              <a:rPr lang="en-US" sz="2000" dirty="0" err="1"/>
              <a:t>chemotactic</a:t>
            </a:r>
            <a:r>
              <a:rPr lang="en-US" sz="2000" dirty="0"/>
              <a:t> factor and PAF recruit more </a:t>
            </a:r>
            <a:r>
              <a:rPr lang="en-US" sz="2000" dirty="0" err="1"/>
              <a:t>eosinophils</a:t>
            </a:r>
            <a:r>
              <a:rPr lang="en-US" sz="2000" dirty="0"/>
              <a:t>, </a:t>
            </a:r>
            <a:r>
              <a:rPr lang="en-US" sz="2000" dirty="0" err="1"/>
              <a:t>neutrophils</a:t>
            </a:r>
            <a:r>
              <a:rPr lang="en-US" sz="2000" dirty="0"/>
              <a:t> and platelets to the bronchial wall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The vicious circle continues and prolongs and amplifies the asthmatic attack.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>
                <a:cs typeface="Tahoma" pitchFamily="34" charset="0"/>
              </a:rPr>
              <a:t>All these factors amplify and sustain injury without additional antigen.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Intrinsic / Non-Atopic/ Idiosyncratic BA</a:t>
            </a:r>
            <a:br>
              <a:rPr lang="en-US" sz="36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/>
              <a:t> (non-immune mediated asthma)</a:t>
            </a:r>
            <a:endParaRPr 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48650" cy="5410200"/>
          </a:xfrm>
        </p:spPr>
        <p:txBody>
          <a:bodyPr>
            <a:normAutofit fontScale="925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/>
              <a:t>Intrinsic asthma is a disease of adults in which the bronchial hyper-reactivity is precipitated by a variety of factors unrelated to immune mechanisms.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/>
              <a:t>It has an unknown basis.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/>
              <a:t>Symptoms are precipitated by non allergic factors such as inhaled irritants/pollutants (</a:t>
            </a:r>
            <a:r>
              <a:rPr lang="en-US" sz="2400" dirty="0">
                <a:cs typeface="Tahoma" panose="020B0604030504040204" pitchFamily="34" charset="0"/>
              </a:rPr>
              <a:t>e.g. sulfur dioxide, ozone) </a:t>
            </a:r>
            <a:r>
              <a:rPr lang="en-US" sz="2400" dirty="0"/>
              <a:t>or infection(</a:t>
            </a:r>
            <a:r>
              <a:rPr lang="en-US" sz="2400" dirty="0">
                <a:cs typeface="Tahoma" panose="020B0604030504040204" pitchFamily="34" charset="0"/>
              </a:rPr>
              <a:t>viruses).</a:t>
            </a:r>
          </a:p>
          <a:p>
            <a:pPr eaLnBrk="1" hangingPunct="1">
              <a:defRPr/>
            </a:pPr>
            <a:r>
              <a:rPr lang="en-US" sz="2400" dirty="0">
                <a:cs typeface="Tahoma" panose="020B0604030504040204" pitchFamily="34" charset="0"/>
              </a:rPr>
              <a:t>Positive family history is uncommon.</a:t>
            </a:r>
          </a:p>
          <a:p>
            <a:pPr eaLnBrk="1" hangingPunct="1">
              <a:defRPr/>
            </a:pPr>
            <a:r>
              <a:rPr lang="en-US" sz="2400" dirty="0">
                <a:cs typeface="Tahoma" panose="020B0604030504040204" pitchFamily="34" charset="0"/>
              </a:rPr>
              <a:t>Serum </a:t>
            </a:r>
            <a:r>
              <a:rPr lang="en-US" sz="2400" dirty="0" err="1">
                <a:cs typeface="Tahoma" panose="020B0604030504040204" pitchFamily="34" charset="0"/>
              </a:rPr>
              <a:t>IgE</a:t>
            </a:r>
            <a:r>
              <a:rPr lang="en-US" sz="2400" dirty="0">
                <a:cs typeface="Tahoma" panose="020B0604030504040204" pitchFamily="34" charset="0"/>
              </a:rPr>
              <a:t> – normal.</a:t>
            </a:r>
          </a:p>
          <a:p>
            <a:pPr eaLnBrk="1" hangingPunct="1">
              <a:defRPr/>
            </a:pPr>
            <a:r>
              <a:rPr lang="en-US" sz="2400" dirty="0">
                <a:cs typeface="Tahoma" panose="020B0604030504040204" pitchFamily="34" charset="0"/>
              </a:rPr>
              <a:t>No other associated allergies.</a:t>
            </a:r>
          </a:p>
          <a:p>
            <a:pPr eaLnBrk="1" hangingPunct="1">
              <a:defRPr/>
            </a:pPr>
            <a:r>
              <a:rPr lang="en-US" sz="2400" dirty="0">
                <a:cs typeface="Tahoma" panose="020B0604030504040204" pitchFamily="34" charset="0"/>
              </a:rPr>
              <a:t>Skin test – negative.</a:t>
            </a:r>
          </a:p>
          <a:p>
            <a:pPr eaLnBrk="1" hangingPunct="1">
              <a:defRPr/>
            </a:pPr>
            <a:r>
              <a:rPr lang="en-US" sz="2400" dirty="0">
                <a:cs typeface="Tahoma" panose="020B0604030504040204" pitchFamily="34" charset="0"/>
              </a:rPr>
              <a:t>Subtypes: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cs typeface="Tahoma" panose="020B0604030504040204" pitchFamily="34" charset="0"/>
              </a:rPr>
              <a:t>	1.   Drug-induced asthma</a:t>
            </a:r>
            <a:r>
              <a:rPr lang="en-US" sz="2400" dirty="0"/>
              <a:t> (aspirin or </a:t>
            </a:r>
            <a:r>
              <a:rPr lang="en-US" sz="2400" dirty="0" err="1"/>
              <a:t>nonsteroidal</a:t>
            </a:r>
            <a:r>
              <a:rPr lang="en-US" sz="2400" dirty="0"/>
              <a:t> drug sensitivity</a:t>
            </a:r>
            <a:r>
              <a:rPr lang="en-US" sz="2400" dirty="0">
                <a:cs typeface="Tahoma" pitchFamily="34" charset="0"/>
              </a:rPr>
              <a:t>).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dirty="0">
                <a:cs typeface="Tahoma" panose="020B0604030504040204" pitchFamily="34" charset="0"/>
              </a:rPr>
              <a:t>    2.   Occupational asthma(fumes, dusts, gases)</a:t>
            </a:r>
          </a:p>
          <a:p>
            <a:pPr eaLnBrk="1" hangingPunct="1">
              <a:buFontTx/>
              <a:buNone/>
              <a:defRPr/>
            </a:pPr>
            <a:endParaRPr lang="en-US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914400"/>
            <a:ext cx="8674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05000"/>
            <a:ext cx="449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190500"/>
            <a:ext cx="716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Morphology of Asthma: t</a:t>
            </a:r>
            <a:r>
              <a:rPr lang="en-US" sz="2800" dirty="0"/>
              <a:t>he pathologic findings are similar in both types BA</a:t>
            </a:r>
          </a:p>
        </p:txBody>
      </p:sp>
      <p:sp>
        <p:nvSpPr>
          <p:cNvPr id="28677" name="Content Placeholder 5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7772400" cy="4664075"/>
          </a:xfrm>
        </p:spPr>
        <p:txBody>
          <a:bodyPr/>
          <a:lstStyle/>
          <a:p>
            <a:r>
              <a:rPr lang="en-US" sz="1800" dirty="0">
                <a:solidFill>
                  <a:srgbClr val="C00000"/>
                </a:solidFill>
              </a:rPr>
              <a:t>Grossly: </a:t>
            </a:r>
            <a:r>
              <a:rPr lang="en-US" sz="1800" dirty="0"/>
              <a:t>-  lung over distended (over inflation), occlusion of bronchi and bronchioles by thick mucous.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2828836"/>
            <a:ext cx="2667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1" indent="-282575">
              <a:spcBef>
                <a:spcPts val="600"/>
              </a:spcBef>
              <a:buSzPct val="80000"/>
              <a:buFont typeface="Wingdings 2" pitchFamily="18" charset="2"/>
              <a:buChar char=""/>
            </a:pPr>
            <a:r>
              <a:rPr lang="en-US" dirty="0"/>
              <a:t>the bronchi have thickened walls with narrowed </a:t>
            </a:r>
            <a:r>
              <a:rPr lang="en-US" dirty="0" err="1"/>
              <a:t>lumina</a:t>
            </a:r>
            <a:r>
              <a:rPr lang="en-US" dirty="0"/>
              <a:t> and generally are filled with plugs of mucus in acute attack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4"/>
          <p:cNvSpPr>
            <a:spLocks noGrp="1"/>
          </p:cNvSpPr>
          <p:nvPr>
            <p:ph sz="half" idx="1"/>
          </p:nvPr>
        </p:nvSpPr>
        <p:spPr>
          <a:xfrm>
            <a:off x="4992052" y="1249362"/>
            <a:ext cx="3657600" cy="4664075"/>
          </a:xfrm>
        </p:spPr>
        <p:txBody>
          <a:bodyPr/>
          <a:lstStyle/>
          <a:p>
            <a:pPr marL="82550" indent="0" eaLnBrk="1" hangingPunct="1">
              <a:buNone/>
            </a:pPr>
            <a:r>
              <a:rPr lang="en-US" dirty="0"/>
              <a:t>Mucus plugs</a:t>
            </a:r>
          </a:p>
        </p:txBody>
      </p:sp>
      <p:pic>
        <p:nvPicPr>
          <p:cNvPr id="29700" name="Picture 3" descr="D1_FAC001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" y="838200"/>
            <a:ext cx="45720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733800"/>
            <a:ext cx="46974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Morphology of Asthma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4267200" cy="4114800"/>
          </a:xfrm>
        </p:spPr>
        <p:txBody>
          <a:bodyPr>
            <a:normAutofit fontScale="92500" lnSpcReduction="10000"/>
          </a:bodyPr>
          <a:lstStyle/>
          <a:p>
            <a:endParaRPr lang="en-US" sz="2400" dirty="0">
              <a:solidFill>
                <a:srgbClr val="FFCCCC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Histologic</a:t>
            </a:r>
            <a:r>
              <a:rPr lang="en-US" sz="2400" dirty="0">
                <a:solidFill>
                  <a:srgbClr val="C00000"/>
                </a:solidFill>
              </a:rPr>
              <a:t> finding:</a:t>
            </a:r>
          </a:p>
          <a:p>
            <a:pPr lvl="1"/>
            <a:r>
              <a:rPr lang="en-US" sz="2400" dirty="0"/>
              <a:t>Thick Basement Membrane.</a:t>
            </a:r>
          </a:p>
          <a:p>
            <a:pPr lvl="1"/>
            <a:r>
              <a:rPr lang="en-US" sz="2400" dirty="0"/>
              <a:t>Edema and inflammatory infiltrate in bronchial wall.</a:t>
            </a:r>
          </a:p>
          <a:p>
            <a:pPr lvl="1"/>
            <a:r>
              <a:rPr lang="en-US" sz="2400" dirty="0" err="1"/>
              <a:t>Submucosal</a:t>
            </a:r>
            <a:r>
              <a:rPr lang="en-US" sz="2400" dirty="0"/>
              <a:t> glands increased.</a:t>
            </a:r>
          </a:p>
          <a:p>
            <a:pPr lvl="1"/>
            <a:r>
              <a:rPr lang="en-US" sz="2400" dirty="0"/>
              <a:t>Hypertrophy of the bronchial wall muscle.</a:t>
            </a:r>
          </a:p>
          <a:p>
            <a:pPr lvl="1"/>
            <a:r>
              <a:rPr lang="en-US" sz="2400" dirty="0"/>
              <a:t>mucous contain </a:t>
            </a:r>
            <a:r>
              <a:rPr lang="en-US" sz="2400" dirty="0" err="1"/>
              <a:t>Curschmann</a:t>
            </a:r>
            <a:r>
              <a:rPr lang="en-US" sz="2400" dirty="0"/>
              <a:t> spirals, </a:t>
            </a:r>
            <a:r>
              <a:rPr lang="en-US" sz="2400" dirty="0" err="1"/>
              <a:t>eosinophil</a:t>
            </a:r>
            <a:r>
              <a:rPr lang="en-US" sz="2400" dirty="0"/>
              <a:t> and Charcot-Leyden crystals.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1219200"/>
            <a:ext cx="43497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00600" y="40386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51054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46482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  <p:extLst>
      <p:ext uri="{BB962C8B-B14F-4D97-AF65-F5344CB8AC3E}">
        <p14:creationId xmlns:p14="http://schemas.microsoft.com/office/powerpoint/2010/main" val="28679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499350" cy="4800600"/>
          </a:xfrm>
        </p:spPr>
        <p:txBody>
          <a:bodyPr/>
          <a:lstStyle/>
          <a:p>
            <a:pPr lvl="0"/>
            <a:r>
              <a:rPr lang="en-US" sz="2400" dirty="0"/>
              <a:t>Define asthma (BA)</a:t>
            </a:r>
            <a:endParaRPr lang="en-US" sz="2400" b="1" u="words" dirty="0"/>
          </a:p>
          <a:p>
            <a:pPr lvl="0"/>
            <a:r>
              <a:rPr lang="en-US" sz="2400" dirty="0"/>
              <a:t>Know the two types of asthma</a:t>
            </a:r>
          </a:p>
          <a:p>
            <a:pPr lvl="1"/>
            <a:r>
              <a:rPr lang="en-US" sz="2000" dirty="0"/>
              <a:t>1. Extrinsic or atopic allergic</a:t>
            </a:r>
          </a:p>
          <a:p>
            <a:pPr lvl="1"/>
            <a:r>
              <a:rPr lang="en-US" sz="2000" dirty="0"/>
              <a:t>2.  Intrinsic asthma. </a:t>
            </a:r>
            <a:endParaRPr lang="en-US" sz="2000" b="1" u="words" dirty="0"/>
          </a:p>
          <a:p>
            <a:pPr lvl="0"/>
            <a:r>
              <a:rPr lang="en-US" sz="2400" dirty="0"/>
              <a:t>Understand the pathogenesis of BA</a:t>
            </a:r>
          </a:p>
          <a:p>
            <a:pPr lvl="0"/>
            <a:r>
              <a:rPr lang="en-US" sz="2400" dirty="0"/>
              <a:t>Understanding the morphological changes (gross and microscopic) seen in the lungs in  asthmatic patient.</a:t>
            </a:r>
          </a:p>
          <a:p>
            <a:pPr lvl="0"/>
            <a:r>
              <a:rPr lang="en-US" sz="2400" dirty="0"/>
              <a:t>Know the manifestation and clinical coarse of BA</a:t>
            </a:r>
          </a:p>
          <a:p>
            <a:pPr lvl="0"/>
            <a:r>
              <a:rPr lang="en-US" sz="2400" dirty="0"/>
              <a:t>List the complications of BA</a:t>
            </a:r>
          </a:p>
          <a:p>
            <a:pPr lvl="0"/>
            <a:r>
              <a:rPr lang="en-US" sz="2400" dirty="0"/>
              <a:t>Define status </a:t>
            </a:r>
            <a:r>
              <a:rPr lang="en-US" sz="2400" dirty="0" err="1"/>
              <a:t>asthmaticus</a:t>
            </a:r>
            <a:r>
              <a:rPr lang="en-US" sz="2400" dirty="0"/>
              <a:t> </a:t>
            </a:r>
          </a:p>
          <a:p>
            <a:pPr lvl="0"/>
            <a:r>
              <a:rPr lang="en-US" sz="2400" dirty="0"/>
              <a:t>Know the prognosis and prevention of BA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Curschmann</a:t>
            </a:r>
            <a:r>
              <a:rPr lang="en-US" sz="5400" dirty="0"/>
              <a:t> spirals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Coiled, basophilic plugs of mucus formed in the lower airways and found in sputum and tracheal washings</a:t>
            </a:r>
          </a:p>
          <a:p>
            <a:endParaRPr lang="en-US" dirty="0"/>
          </a:p>
        </p:txBody>
      </p:sp>
      <p:pic>
        <p:nvPicPr>
          <p:cNvPr id="5" name="Picture 4" descr="05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505200"/>
            <a:ext cx="3657600" cy="252706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  <p:extLst>
      <p:ext uri="{BB962C8B-B14F-4D97-AF65-F5344CB8AC3E}">
        <p14:creationId xmlns:p14="http://schemas.microsoft.com/office/powerpoint/2010/main" val="32794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Charcot-Leyden crystals.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Eosinophilic</a:t>
            </a:r>
            <a:r>
              <a:rPr lang="en-US" dirty="0"/>
              <a:t> needle-shaped crystalline structures.</a:t>
            </a:r>
          </a:p>
        </p:txBody>
      </p:sp>
      <p:pic>
        <p:nvPicPr>
          <p:cNvPr id="4" name="Picture 3" descr="Charcot-Leyden_Crystals.jpg"/>
          <p:cNvPicPr>
            <a:picLocks noChangeAspect="1"/>
          </p:cNvPicPr>
          <p:nvPr/>
        </p:nvPicPr>
        <p:blipFill>
          <a:blip r:embed="rId2" cstate="print">
            <a:lum bright="25000" contrast="-9000"/>
          </a:blip>
          <a:stretch>
            <a:fillRect/>
          </a:stretch>
        </p:blipFill>
        <p:spPr>
          <a:xfrm>
            <a:off x="2145223" y="2514599"/>
            <a:ext cx="5398577" cy="3661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  <p:extLst>
      <p:ext uri="{BB962C8B-B14F-4D97-AF65-F5344CB8AC3E}">
        <p14:creationId xmlns:p14="http://schemas.microsoft.com/office/powerpoint/2010/main" val="2893535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oxie\Documents\My Scans\updated respi\figure 2.20001.tif"/>
          <p:cNvPicPr>
            <a:picLocks noChangeAspect="1" noChangeArrowheads="1"/>
          </p:cNvPicPr>
          <p:nvPr/>
        </p:nvPicPr>
        <p:blipFill>
          <a:blip r:embed="rId2" cstate="print"/>
          <a:srcRect l="2574" t="4347" r="5074" b="13147"/>
          <a:stretch>
            <a:fillRect/>
          </a:stretch>
        </p:blipFill>
        <p:spPr bwMode="auto">
          <a:xfrm>
            <a:off x="342900" y="228600"/>
            <a:ext cx="8382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/>
              <a:t>Eosinophils from a case of Bronchial Asthma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  <p:extLst>
      <p:ext uri="{BB962C8B-B14F-4D97-AF65-F5344CB8AC3E}">
        <p14:creationId xmlns:p14="http://schemas.microsoft.com/office/powerpoint/2010/main" val="223404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81199"/>
            <a:ext cx="4038600" cy="417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27275"/>
            <a:ext cx="3810000" cy="277812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  <p:extLst>
      <p:ext uri="{BB962C8B-B14F-4D97-AF65-F5344CB8AC3E}">
        <p14:creationId xmlns:p14="http://schemas.microsoft.com/office/powerpoint/2010/main" val="3396841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1_20.jpg"/>
          <p:cNvPicPr>
            <a:picLocks noChangeAspect="1"/>
          </p:cNvPicPr>
          <p:nvPr/>
        </p:nvPicPr>
        <p:blipFill>
          <a:blip r:embed="rId2" cstate="print">
            <a:lum bright="3000" contrast="-3000"/>
          </a:blip>
          <a:srcRect/>
          <a:stretch>
            <a:fillRect/>
          </a:stretch>
        </p:blipFill>
        <p:spPr bwMode="auto">
          <a:xfrm>
            <a:off x="381000" y="381000"/>
            <a:ext cx="8239091" cy="624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569" y="18653"/>
            <a:ext cx="17150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Morphology of Asthma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2">
                    <a:satMod val="130000"/>
                  </a:schemeClr>
                </a:solidFill>
              </a:rPr>
              <a:t>CLINICAL COURSE of BA</a:t>
            </a:r>
            <a:br>
              <a:rPr lang="en-US" sz="4400" b="1" dirty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499350" cy="48006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The clinical manifestations 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In a classic asthmatic attack there is </a:t>
            </a:r>
            <a:r>
              <a:rPr lang="en-US" sz="1600" b="1" dirty="0"/>
              <a:t>dyspnea, cough, difficult expiration, progressive hyperinflation of lung and mucous plug in bronchi</a:t>
            </a:r>
            <a:r>
              <a:rPr lang="en-US" sz="1600" dirty="0"/>
              <a:t>. This may resolve spontaneously or with 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Increased </a:t>
            </a:r>
            <a:r>
              <a:rPr lang="en-US" sz="1600" dirty="0" err="1"/>
              <a:t>anteroposterior</a:t>
            </a:r>
            <a:r>
              <a:rPr lang="en-US" sz="1600" dirty="0"/>
              <a:t> diameter, due to air trapping and increase in residual volume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Status </a:t>
            </a:r>
            <a:r>
              <a:rPr lang="en-US" sz="1600" dirty="0" err="1"/>
              <a:t>asthmaticus</a:t>
            </a:r>
            <a:r>
              <a:rPr lang="en-US" sz="1600" dirty="0"/>
              <a:t> – severe cyanosis and persistent dyspnea, may be fatal</a:t>
            </a:r>
            <a:endParaRPr lang="en-US" sz="1600" b="1" dirty="0"/>
          </a:p>
        </p:txBody>
      </p:sp>
      <p:pic>
        <p:nvPicPr>
          <p:cNvPr id="4" name="Picture 2" descr="F:\MAY - IMAGES\Roxie Scans\lung lecture\4.6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" y="3964798"/>
            <a:ext cx="3886200" cy="25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MAY - IMAGES\Roxie Scans\lung lecture\4.7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404" y="3950444"/>
            <a:ext cx="3889375" cy="25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43200" y="3744016"/>
            <a:ext cx="40190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The range of presentation in asthma.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404" y="6006352"/>
            <a:ext cx="45720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400" dirty="0"/>
              <a:t>This patient was found incidentally to have a degree of reversible airways obstruction during a routine medical examination.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6249" y="5780782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600" dirty="0"/>
              <a:t>medical emergency with acute severe breathlessness, diagnosed as a case of status </a:t>
            </a:r>
            <a:r>
              <a:rPr lang="en-US" altLang="en-US" sz="1600" dirty="0" err="1"/>
              <a:t>asthmaticus</a:t>
            </a:r>
            <a:r>
              <a:rPr lang="en-US" altLang="en-US" sz="1600" dirty="0"/>
              <a:t> which required immediate intensive care including intermittent positive-pressure ventilation.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569" y="18653"/>
            <a:ext cx="18674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Clinical features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STATUS ASTHMATICUS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7499350" cy="4800600"/>
          </a:xfrm>
        </p:spPr>
        <p:txBody>
          <a:bodyPr rtlCol="0"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It is the most severe form of asthma. It refers to severe </a:t>
            </a:r>
            <a:r>
              <a:rPr lang="en-US" dirty="0" err="1"/>
              <a:t>bronchoconstriction</a:t>
            </a:r>
            <a:r>
              <a:rPr lang="en-US" dirty="0"/>
              <a:t> that does not respond to the drugs that usually abort the acute attack.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This situation is potentially serious and requires hospitalization.  Patients in status </a:t>
            </a:r>
            <a:r>
              <a:rPr lang="en-US" dirty="0" err="1"/>
              <a:t>asthmaticus</a:t>
            </a:r>
            <a:r>
              <a:rPr lang="en-US" dirty="0"/>
              <a:t> have hypoxemia and often </a:t>
            </a:r>
            <a:r>
              <a:rPr lang="en-US" dirty="0" err="1"/>
              <a:t>hypercapnia</a:t>
            </a:r>
            <a:r>
              <a:rPr lang="en-US" dirty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In particularly severe episodes the </a:t>
            </a:r>
            <a:r>
              <a:rPr lang="en-US" dirty="0" err="1"/>
              <a:t>ventilatory</a:t>
            </a:r>
            <a:r>
              <a:rPr lang="en-US" dirty="0"/>
              <a:t> functions may be so impaired so as to cause severe cyanosis and even death.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They require oxygen and other pharmacologic interventions.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/>
              <a:t>It may persists for days and even weeks.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8674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Clinical features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br>
              <a:rPr lang="en-US" sz="4400" b="1" dirty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990600" y="1219200"/>
            <a:ext cx="8001000" cy="5105400"/>
          </a:xfrm>
        </p:spPr>
        <p:txBody>
          <a:bodyPr/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Airway remodeling</a:t>
            </a:r>
            <a:r>
              <a:rPr lang="en-US" sz="2000" dirty="0"/>
              <a:t>: some persons with long standing asthma develop permanent structural changes in the airway with hypertrophy of muscle and progressive loss of lung function that increase airflow obstruction and airway responsiveness.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Superimposed infection </a:t>
            </a:r>
            <a:r>
              <a:rPr lang="en-US" sz="2000" dirty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Chronic bronchi</a:t>
            </a:r>
            <a:r>
              <a:rPr lang="en-US" sz="2000" dirty="0"/>
              <a:t>tis (</a:t>
            </a:r>
            <a:r>
              <a:rPr lang="en-US" sz="2000" dirty="0" err="1"/>
              <a:t>i.e.Asthmatic</a:t>
            </a:r>
            <a:r>
              <a:rPr lang="en-US" sz="2000" dirty="0"/>
              <a:t> bronchitis: chronic bronchitis with superimposed asthma)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Emphysema, pneumothorax and </a:t>
            </a:r>
            <a:r>
              <a:rPr lang="en-US" sz="2000" b="1" dirty="0" err="1"/>
              <a:t>pneumomediastinum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err="1"/>
              <a:t>Bronchiectasis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Respiratory failure </a:t>
            </a:r>
            <a:r>
              <a:rPr lang="en-US" sz="2000" dirty="0"/>
              <a:t>requiring intubation in severe exacerbations i.e. status </a:t>
            </a:r>
            <a:r>
              <a:rPr lang="en-US" sz="2000" dirty="0" err="1"/>
              <a:t>asthmaticus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In some cases </a:t>
            </a:r>
            <a:r>
              <a:rPr lang="en-US" sz="2000" b="1" dirty="0" err="1"/>
              <a:t>cor</a:t>
            </a:r>
            <a:r>
              <a:rPr lang="en-US" sz="2000" b="1" dirty="0"/>
              <a:t> </a:t>
            </a:r>
            <a:r>
              <a:rPr lang="en-US" sz="2000" b="1" dirty="0" err="1"/>
              <a:t>pulmonale</a:t>
            </a:r>
            <a:r>
              <a:rPr lang="en-US" sz="2000" b="1" dirty="0"/>
              <a:t> and heart failure </a:t>
            </a:r>
            <a:r>
              <a:rPr lang="en-US" sz="2000" dirty="0"/>
              <a:t>develop.  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569" y="18653"/>
            <a:ext cx="18674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Complications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Prognosis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Approximately half the children diagnosed with asthma in childhood outgrow their disease by late adolescence or early adulthood and require no further treatment.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Patients with poorly controlled asthma develop long-term changes over time (i.e. with airway remodeling). This can lead to chronic symptoms and a significant irreversible component to their disease.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Many patients who develop asthma at an older age also tend to have chronic symptoms.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Prognosis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Remission—approximately 50% of cases of childhood asthma resolve spontaneously but may recur later in life; remission in adult-onset asthma is less likely.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dirty="0"/>
              <a:t>Mortality—death occurs in approximately 0.2% of asthmatics. Mortality is usually (but not always) preceded by an acute attack and about 50% are more than 65 years old.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Prognosis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4800"/>
            <a:ext cx="7407275" cy="1752600"/>
          </a:xfrm>
        </p:spPr>
        <p:txBody>
          <a:bodyPr/>
          <a:lstStyle/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 ASTHMA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(BA)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143000" y="1676400"/>
            <a:ext cx="73914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BA is an episodic, reversible </a:t>
            </a:r>
            <a:r>
              <a:rPr lang="en-US" sz="2800" dirty="0" err="1"/>
              <a:t>bronchoconstriction</a:t>
            </a:r>
            <a:r>
              <a:rPr lang="en-US" sz="2800" dirty="0"/>
              <a:t> caused by increased responsiveness of the </a:t>
            </a:r>
            <a:r>
              <a:rPr lang="en-US" sz="2800" dirty="0" err="1"/>
              <a:t>tracheobronchial</a:t>
            </a:r>
            <a:r>
              <a:rPr lang="en-US" sz="2800" dirty="0"/>
              <a:t> tree to various stimuli.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3276600"/>
            <a:ext cx="487680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There is an increased irritability of the bronchial tree with paroxysmal narrowing of the airways, which may reverse either spontaneously or after treatment with bronchodilators.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5486400"/>
            <a:ext cx="7772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It is a chronic relapsing inflammatory obstructive lung disease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0"/>
            <a:ext cx="14927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DEFINITION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endParaRPr lang="en-US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Control of factors contributing to asthma severity. Exposure to irritants or allergens has been shown to increase asthma symptoms and cause exacerbations.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Clinicians should evaluate patients with persistent asthma for allergen exposures and sensitivity to seasonal allergens. Skin testing results should be used to assess sensitivity to common indoor allergens.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All patients with asthma should be advised to avoid exposure to allergens to which they are sensitive.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Prevention</a:t>
            </a:r>
            <a:r>
              <a:rPr lang="en-US" sz="1200" dirty="0">
                <a:solidFill>
                  <a:schemeClr val="bg1"/>
                </a:solidFill>
              </a:rPr>
              <a:t> of Asthma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5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500" dirty="0">
                <a:solidFill>
                  <a:schemeClr val="tx2">
                    <a:satMod val="130000"/>
                  </a:schemeClr>
                </a:solidFill>
              </a:rPr>
              <a:t>Summary: </a:t>
            </a:r>
            <a:br>
              <a:rPr lang="en-US" sz="45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 Asthma: Episodic attacks of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</a:rPr>
              <a:t>bronchoconstriction</a:t>
            </a:r>
            <a:br>
              <a:rPr lang="en-US" sz="4500" dirty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4300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/>
              <a:t>4 features: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/>
              <a:t>Intermittent and reversible airway obstruction 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/>
              <a:t>Chronic bronchial inflammation with </a:t>
            </a:r>
            <a:r>
              <a:rPr lang="en-US" dirty="0" err="1"/>
              <a:t>eosinophils</a:t>
            </a:r>
            <a:endParaRPr lang="en-US" dirty="0"/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/>
              <a:t>Bronchial smooth muscle cell hypertrophy and hyper-reactivity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/>
              <a:t>Increased mucus secretion</a:t>
            </a:r>
            <a:endParaRPr lang="en-US" dirty="0">
              <a:cs typeface="Tahoma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Primarily targets:  the bronchi and terminal bronchioles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Most common chronic respiratory disease in children. </a:t>
            </a:r>
          </a:p>
          <a:p>
            <a:pPr lvl="1">
              <a:buClrTx/>
              <a:buNone/>
              <a:defRPr/>
            </a:pPr>
            <a:r>
              <a:rPr lang="en-US" sz="2000" dirty="0"/>
              <a:t>(More common in children than adults)</a:t>
            </a:r>
            <a:endParaRPr lang="en-US" sz="2000" dirty="0">
              <a:cs typeface="Tahoma" panose="020B0604030504040204" pitchFamily="34" charset="0"/>
            </a:endParaRPr>
          </a:p>
          <a:p>
            <a:pPr eaLnBrk="1" hangingPunct="1">
              <a:buNone/>
              <a:defRPr/>
            </a:pPr>
            <a:r>
              <a:rPr lang="en-US" sz="2400" dirty="0"/>
              <a:t>Asthma animation: https://www.youtube.com/watch?v=7EDo9pUYvPE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4927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DEFINITION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0" y="914400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bronchospasm</a:t>
            </a:r>
            <a:r>
              <a:rPr lang="en-US" dirty="0"/>
              <a:t>, </a:t>
            </a:r>
            <a:r>
              <a:rPr lang="en-US" dirty="0" err="1"/>
              <a:t>oedema</a:t>
            </a:r>
            <a:r>
              <a:rPr lang="en-US" dirty="0"/>
              <a:t> and mucous plugging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50384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: </a:t>
            </a:r>
            <a:b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dirty="0">
                <a:cs typeface="Tahoma" panose="020B0604030504040204" pitchFamily="34" charset="0"/>
              </a:rPr>
              <a:t>It has been divided into two basic types:</a:t>
            </a:r>
            <a:br>
              <a:rPr lang="en-US" sz="2200" dirty="0">
                <a:cs typeface="Tahoma" panose="020B0604030504040204" pitchFamily="34" charset="0"/>
              </a:rPr>
            </a:br>
            <a:r>
              <a:rPr lang="en-US" sz="2200" dirty="0">
                <a:cs typeface="Tahoma" panose="020B0604030504040204" pitchFamily="34" charset="0"/>
              </a:rPr>
              <a:t>	1.	Extrinsic asthma.</a:t>
            </a:r>
            <a:br>
              <a:rPr lang="en-US" sz="2200" dirty="0">
                <a:cs typeface="Tahoma" panose="020B0604030504040204" pitchFamily="34" charset="0"/>
              </a:rPr>
            </a:br>
            <a:r>
              <a:rPr lang="en-US" sz="2200" dirty="0">
                <a:cs typeface="Tahoma" panose="020B0604030504040204" pitchFamily="34" charset="0"/>
              </a:rPr>
              <a:t>	2.	Intrinsic asthma.</a:t>
            </a:r>
            <a:br>
              <a:rPr lang="en-US" sz="2200" dirty="0">
                <a:cs typeface="Tahoma" panose="020B0604030504040204" pitchFamily="34" charset="0"/>
              </a:rPr>
            </a:br>
            <a:r>
              <a:rPr lang="en-US" sz="2200" dirty="0">
                <a:cs typeface="Tahoma" panose="020B0604030504040204" pitchFamily="34" charset="0"/>
              </a:rPr>
              <a:t> Sometimes extrinsic and intrinsic can co-exist in the same patient</a:t>
            </a:r>
            <a:b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362200"/>
            <a:ext cx="3873500" cy="4191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0578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u="sng" dirty="0"/>
              <a:t>Extrinsic (atopic, allergic) Asthma 70%</a:t>
            </a:r>
          </a:p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dirty="0"/>
              <a:t>- Initiated by type 1 </a:t>
            </a:r>
            <a:r>
              <a:rPr lang="en-US" sz="1800" b="1" dirty="0" err="1"/>
              <a:t>hypersensivity</a:t>
            </a:r>
            <a:r>
              <a:rPr lang="en-US" sz="1800" b="1" dirty="0"/>
              <a:t> reaction induced by exposure to extrinsic antigen/allergens e.g. food, pollen, dust, etc.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b="1" dirty="0"/>
              <a:t>   - Subtypes include: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/>
              <a:t>atopic (allergic)asthma.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/>
              <a:t>occupational 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/>
              <a:t>allergic </a:t>
            </a:r>
            <a:r>
              <a:rPr lang="en-US" sz="1800" b="1" dirty="0" err="1"/>
              <a:t>bronchopulmonary</a:t>
            </a:r>
            <a:r>
              <a:rPr lang="en-US" sz="1800" b="1" dirty="0"/>
              <a:t> </a:t>
            </a:r>
            <a:r>
              <a:rPr lang="en-US" sz="1800" b="1" dirty="0" err="1"/>
              <a:t>aspergillosis</a:t>
            </a:r>
            <a:r>
              <a:rPr lang="en-US" sz="1800" b="1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b="1" dirty="0"/>
              <a:t>   - Develop early in life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2362200"/>
            <a:ext cx="3657600" cy="381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18554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u="sng" dirty="0"/>
              <a:t>Intrinsic (non-atopic) Asthma 30%</a:t>
            </a:r>
          </a:p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dirty="0"/>
              <a:t>- Initiated by diverse, non-immune mechanisms e.g.  infections, drugs like aspirin, pollutants, inhaled chemical irritants,  cold,  stress and exercise.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b="1" dirty="0"/>
              <a:t>- No personal or family history of allergic reaction.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b="1" dirty="0"/>
              <a:t>- Develop later in life 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7745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cs typeface="Tahoma" panose="020B0604030504040204" pitchFamily="34" charset="0"/>
              </a:rPr>
              <a:t>Types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8077200" cy="4800600"/>
          </a:xfrm>
        </p:spPr>
        <p:txBody>
          <a:bodyPr rtlCol="0">
            <a:normAutofit/>
          </a:bodyPr>
          <a:lstStyle/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Other names: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/>
              <a:t> allergic asthma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/>
              <a:t> immune mediated asthma 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/>
              <a:t>atopic asthma 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 err="1"/>
              <a:t>reaginic</a:t>
            </a:r>
            <a:r>
              <a:rPr lang="en-US" sz="2000" dirty="0"/>
              <a:t> asthma.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err="1"/>
              <a:t>Bronchospasm</a:t>
            </a:r>
            <a:r>
              <a:rPr lang="en-US" sz="2400" dirty="0"/>
              <a:t> is induced by inhaled antigens, usually in children with a </a:t>
            </a:r>
            <a:r>
              <a:rPr lang="en-US" sz="2400" dirty="0">
                <a:solidFill>
                  <a:srgbClr val="FF0000"/>
                </a:solidFill>
              </a:rPr>
              <a:t>personal or family history of allergic disease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Symptoms are brought about </a:t>
            </a:r>
            <a:r>
              <a:rPr lang="en-US" sz="2400" dirty="0">
                <a:solidFill>
                  <a:srgbClr val="FF0000"/>
                </a:solidFill>
              </a:rPr>
              <a:t>by </a:t>
            </a:r>
            <a:r>
              <a:rPr lang="en-US" sz="2400" dirty="0" err="1">
                <a:solidFill>
                  <a:srgbClr val="FF0000"/>
                </a:solidFill>
              </a:rPr>
              <a:t>IgE</a:t>
            </a:r>
            <a:r>
              <a:rPr lang="en-US" sz="2400" dirty="0">
                <a:solidFill>
                  <a:srgbClr val="FF0000"/>
                </a:solidFill>
              </a:rPr>
              <a:t> mediated type I hypersensitivity reaction to inhaled allergens.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Serum levels of </a:t>
            </a:r>
            <a:r>
              <a:rPr lang="en-US" sz="2400" dirty="0" err="1"/>
              <a:t>IgE</a:t>
            </a:r>
            <a:r>
              <a:rPr lang="en-US" sz="2400" dirty="0"/>
              <a:t> and </a:t>
            </a:r>
            <a:r>
              <a:rPr lang="en-US" sz="2400" dirty="0" err="1"/>
              <a:t>eosinophils</a:t>
            </a:r>
            <a:r>
              <a:rPr lang="en-US" sz="2400" dirty="0"/>
              <a:t> usually </a:t>
            </a:r>
            <a:r>
              <a:rPr lang="en-US" sz="2400" dirty="0">
                <a:solidFill>
                  <a:srgbClr val="FF0000"/>
                </a:solidFill>
              </a:rPr>
              <a:t>are elevated.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3886200" cy="4800600"/>
          </a:xfrm>
        </p:spPr>
        <p:txBody>
          <a:bodyPr rtlCol="0">
            <a:normAutofit/>
          </a:bodyPr>
          <a:lstStyle/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Atopic (allergic) asthma is the most common type and begins in childhood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Other allergic manifestation may be present: allergic rhinitis, </a:t>
            </a:r>
            <a:r>
              <a:rPr lang="en-US" sz="2400" dirty="0" err="1">
                <a:cs typeface="Tahoma" pitchFamily="34" charset="0"/>
              </a:rPr>
              <a:t>urticaria</a:t>
            </a:r>
            <a:r>
              <a:rPr lang="en-US" sz="2400" dirty="0">
                <a:cs typeface="Tahoma" pitchFamily="34" charset="0"/>
              </a:rPr>
              <a:t>, eczema </a:t>
            </a:r>
            <a:r>
              <a:rPr lang="en-US" sz="2400" dirty="0"/>
              <a:t>or hay fever.</a:t>
            </a:r>
            <a:endParaRPr lang="en-US" sz="2400" dirty="0">
              <a:cs typeface="Tahoma" pitchFamily="34" charset="0"/>
            </a:endParaRP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Skin test with antigen is positive and results in an immediate wheel and flare reaction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26626" name="Picture 2" descr="Img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931248"/>
            <a:ext cx="3581400" cy="2707678"/>
          </a:xfrm>
          <a:prstGeom prst="rect">
            <a:avLst/>
          </a:prstGeom>
          <a:noFill/>
        </p:spPr>
      </p:pic>
      <p:pic>
        <p:nvPicPr>
          <p:cNvPr id="26628" name="Picture 4" descr="نتيجة بحث الصور عن ‪eczema baby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14400"/>
            <a:ext cx="3581400" cy="26860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867400" y="3276600"/>
            <a:ext cx="9925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cs typeface="Tahoma" pitchFamily="34" charset="0"/>
              </a:rPr>
              <a:t>eczema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1200" y="6248400"/>
            <a:ext cx="24324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cs typeface="Tahoma" pitchFamily="34" charset="0"/>
              </a:rPr>
              <a:t>wheel and flare reaction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391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  <a:br>
              <a:rPr lang="en-US" sz="40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000" dirty="0">
                <a:solidFill>
                  <a:schemeClr val="tx2">
                    <a:satMod val="130000"/>
                  </a:schemeClr>
                </a:solidFill>
              </a:rPr>
              <a:t>Inflammation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703" r="1695" b="1400"/>
          <a:stretch>
            <a:fillRect/>
          </a:stretch>
        </p:blipFill>
        <p:spPr bwMode="auto">
          <a:xfrm>
            <a:off x="4495800" y="1295400"/>
            <a:ext cx="441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t="13054" r="9731"/>
          <a:stretch>
            <a:fillRect/>
          </a:stretch>
        </p:blipFill>
        <p:spPr bwMode="auto">
          <a:xfrm>
            <a:off x="228600" y="1371600"/>
            <a:ext cx="4144626" cy="3019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05200" y="4038600"/>
            <a:ext cx="928459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5410200"/>
            <a:ext cx="89479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Asthma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69" y="18653"/>
            <a:ext cx="15626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/>
              <a:t>Pathogenesis of BA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12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1823</TotalTime>
  <Words>1752</Words>
  <Application>Microsoft Office PowerPoint</Application>
  <PresentationFormat>On-screen Show (4:3)</PresentationFormat>
  <Paragraphs>206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Gill Sans MT</vt:lpstr>
      <vt:lpstr>Tahoma</vt:lpstr>
      <vt:lpstr>Verdana</vt:lpstr>
      <vt:lpstr>Wingdings</vt:lpstr>
      <vt:lpstr>Wingdings 2</vt:lpstr>
      <vt:lpstr>Solstice</vt:lpstr>
      <vt:lpstr>Bronchial Asthma</vt:lpstr>
      <vt:lpstr>Objectives</vt:lpstr>
      <vt:lpstr>PowerPoint Presentation</vt:lpstr>
      <vt:lpstr>BRONCHIAL ASTHMA (BA) </vt:lpstr>
      <vt:lpstr>PowerPoint Presentation</vt:lpstr>
      <vt:lpstr>   Bronchial asthma :   It has been divided into two basic types:  1. Extrinsic asthma.  2. Intrinsic asthma.  Sometimes extrinsic and intrinsic can co-exist in the same patient </vt:lpstr>
      <vt:lpstr>Extrinsic/ Allergic BA</vt:lpstr>
      <vt:lpstr>Extrinsic/ Allergic BA</vt:lpstr>
      <vt:lpstr>Pathogenesis of Bronchial Asthma Inflammation</vt:lpstr>
      <vt:lpstr>Pathogenesis of Bronchial Asthma</vt:lpstr>
      <vt:lpstr>Pathogenesis of BA</vt:lpstr>
      <vt:lpstr>Pathogenesis of Bronchial Asthma  using type 1 IgE-mediated Atopic Asthma as a model </vt:lpstr>
      <vt:lpstr>PowerPoint Presentation</vt:lpstr>
      <vt:lpstr>PowerPoint Presentation</vt:lpstr>
      <vt:lpstr>Intrinsic / Non-Atopic/ Idiosyncratic BA  (non-immune mediated asthma)</vt:lpstr>
      <vt:lpstr>PowerPoint Presentation</vt:lpstr>
      <vt:lpstr>Morphology of Asthma: the pathologic findings are similar in both types BA</vt:lpstr>
      <vt:lpstr>PowerPoint Presentation</vt:lpstr>
      <vt:lpstr>Morphology of Asthma</vt:lpstr>
      <vt:lpstr>Curschmann spirals</vt:lpstr>
      <vt:lpstr>Charcot-Leyden crystals.</vt:lpstr>
      <vt:lpstr>PowerPoint Presentation</vt:lpstr>
      <vt:lpstr>PowerPoint Presentation</vt:lpstr>
      <vt:lpstr>PowerPoint Presentation</vt:lpstr>
      <vt:lpstr>CLINICAL COURSE of BA </vt:lpstr>
      <vt:lpstr>STATUS ASTHMATICUS</vt:lpstr>
      <vt:lpstr>COMPLICATIONS OF ASTHMA </vt:lpstr>
      <vt:lpstr>PowerPoint Presentation</vt:lpstr>
      <vt:lpstr>Prognosis</vt:lpstr>
      <vt:lpstr>PowerPoint Presentation</vt:lpstr>
      <vt:lpstr> Summary:   Asthma: Episodic attacks of bronchoconstriction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block</dc:title>
  <dc:creator>Dr.Sufia</dc:creator>
  <cp:lastModifiedBy>Dana Al-Kadi</cp:lastModifiedBy>
  <cp:revision>174</cp:revision>
  <dcterms:created xsi:type="dcterms:W3CDTF">2011-01-23T06:32:44Z</dcterms:created>
  <dcterms:modified xsi:type="dcterms:W3CDTF">2018-01-09T06:05:17Z</dcterms:modified>
</cp:coreProperties>
</file>