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50"/>
  </p:notesMasterIdLst>
  <p:sldIdLst>
    <p:sldId id="458" r:id="rId2"/>
    <p:sldId id="434" r:id="rId3"/>
    <p:sldId id="449" r:id="rId4"/>
    <p:sldId id="450" r:id="rId5"/>
    <p:sldId id="436" r:id="rId6"/>
    <p:sldId id="447" r:id="rId7"/>
    <p:sldId id="457" r:id="rId8"/>
    <p:sldId id="452" r:id="rId9"/>
    <p:sldId id="399" r:id="rId10"/>
    <p:sldId id="456" r:id="rId11"/>
    <p:sldId id="445" r:id="rId12"/>
    <p:sldId id="317" r:id="rId13"/>
    <p:sldId id="318" r:id="rId14"/>
    <p:sldId id="319" r:id="rId15"/>
    <p:sldId id="442" r:id="rId16"/>
    <p:sldId id="417" r:id="rId17"/>
    <p:sldId id="432" r:id="rId18"/>
    <p:sldId id="437" r:id="rId19"/>
    <p:sldId id="322" r:id="rId20"/>
    <p:sldId id="443" r:id="rId21"/>
    <p:sldId id="324" r:id="rId22"/>
    <p:sldId id="426" r:id="rId23"/>
    <p:sldId id="325" r:id="rId24"/>
    <p:sldId id="381" r:id="rId25"/>
    <p:sldId id="403" r:id="rId26"/>
    <p:sldId id="410" r:id="rId27"/>
    <p:sldId id="411" r:id="rId28"/>
    <p:sldId id="412" r:id="rId29"/>
    <p:sldId id="385" r:id="rId30"/>
    <p:sldId id="387" r:id="rId31"/>
    <p:sldId id="444" r:id="rId32"/>
    <p:sldId id="338" r:id="rId33"/>
    <p:sldId id="340" r:id="rId34"/>
    <p:sldId id="364" r:id="rId35"/>
    <p:sldId id="378" r:id="rId36"/>
    <p:sldId id="418" r:id="rId37"/>
    <p:sldId id="349" r:id="rId38"/>
    <p:sldId id="350" r:id="rId39"/>
    <p:sldId id="430" r:id="rId40"/>
    <p:sldId id="423" r:id="rId41"/>
    <p:sldId id="424" r:id="rId42"/>
    <p:sldId id="352" r:id="rId43"/>
    <p:sldId id="433" r:id="rId44"/>
    <p:sldId id="396" r:id="rId45"/>
    <p:sldId id="354" r:id="rId46"/>
    <p:sldId id="431" r:id="rId47"/>
    <p:sldId id="357" r:id="rId48"/>
    <p:sldId id="348" r:id="rId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r" defTabSz="914400" rtl="1" eaLnBrk="1" latinLnBrk="0" hangingPunct="1">
      <a:defRPr kern="1200">
        <a:solidFill>
          <a:schemeClr val="tx1"/>
        </a:solidFill>
        <a:latin typeface="Arial" pitchFamily="34" charset="0"/>
        <a:ea typeface="+mn-ea"/>
        <a:cs typeface="+mn-cs"/>
      </a:defRPr>
    </a:lvl6pPr>
    <a:lvl7pPr marL="2743200" algn="r" defTabSz="914400" rtl="1" eaLnBrk="1" latinLnBrk="0" hangingPunct="1">
      <a:defRPr kern="1200">
        <a:solidFill>
          <a:schemeClr val="tx1"/>
        </a:solidFill>
        <a:latin typeface="Arial" pitchFamily="34" charset="0"/>
        <a:ea typeface="+mn-ea"/>
        <a:cs typeface="+mn-cs"/>
      </a:defRPr>
    </a:lvl7pPr>
    <a:lvl8pPr marL="3200400" algn="r" defTabSz="914400" rtl="1" eaLnBrk="1" latinLnBrk="0" hangingPunct="1">
      <a:defRPr kern="1200">
        <a:solidFill>
          <a:schemeClr val="tx1"/>
        </a:solidFill>
        <a:latin typeface="Arial" pitchFamily="34" charset="0"/>
        <a:ea typeface="+mn-ea"/>
        <a:cs typeface="+mn-cs"/>
      </a:defRPr>
    </a:lvl8pPr>
    <a:lvl9pPr marL="3657600" algn="r" defTabSz="914400" rtl="1"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0" autoAdjust="0"/>
    <p:restoredTop sz="94658" autoAdjust="0"/>
  </p:normalViewPr>
  <p:slideViewPr>
    <p:cSldViewPr>
      <p:cViewPr varScale="1">
        <p:scale>
          <a:sx n="65" d="100"/>
          <a:sy n="65" d="100"/>
        </p:scale>
        <p:origin x="-280" y="-60"/>
      </p:cViewPr>
      <p:guideLst>
        <p:guide orient="horz" pos="2160"/>
        <p:guide pos="2880"/>
      </p:guideLst>
    </p:cSldViewPr>
  </p:slideViewPr>
  <p:outlineViewPr>
    <p:cViewPr>
      <p:scale>
        <a:sx n="33" d="100"/>
        <a:sy n="33" d="100"/>
      </p:scale>
      <p:origin x="0" y="2889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B05535-D2C6-4152-90EF-D8228A8AA396}" type="doc">
      <dgm:prSet loTypeId="urn:microsoft.com/office/officeart/2005/8/layout/vList5" loCatId="list" qsTypeId="urn:microsoft.com/office/officeart/2005/8/quickstyle/simple2" qsCatId="simple" csTypeId="urn:microsoft.com/office/officeart/2005/8/colors/colorful3" csCatId="colorful" phldr="1"/>
      <dgm:spPr/>
      <dgm:t>
        <a:bodyPr/>
        <a:lstStyle/>
        <a:p>
          <a:endParaRPr lang="en-US"/>
        </a:p>
      </dgm:t>
    </dgm:pt>
    <dgm:pt modelId="{F050BF43-8A47-4178-BFB3-660A573F3830}">
      <dgm:prSet phldrT="[Text]"/>
      <dgm:spPr/>
      <dgm:t>
        <a:bodyPr/>
        <a:lstStyle/>
        <a:p>
          <a:r>
            <a:rPr lang="en-US" dirty="0" smtClean="0"/>
            <a:t>Causes </a:t>
          </a:r>
          <a:endParaRPr lang="en-US" dirty="0"/>
        </a:p>
      </dgm:t>
    </dgm:pt>
    <dgm:pt modelId="{7A1A6CA2-88FC-4398-9807-D1AE1257B213}" type="parTrans" cxnId="{CACC563C-ADFB-442E-9C6E-FC877B3255A6}">
      <dgm:prSet/>
      <dgm:spPr/>
      <dgm:t>
        <a:bodyPr/>
        <a:lstStyle/>
        <a:p>
          <a:endParaRPr lang="en-US"/>
        </a:p>
      </dgm:t>
    </dgm:pt>
    <dgm:pt modelId="{82593CEF-0ACB-4349-8BA7-013A6F3565A3}" type="sibTrans" cxnId="{CACC563C-ADFB-442E-9C6E-FC877B3255A6}">
      <dgm:prSet/>
      <dgm:spPr/>
      <dgm:t>
        <a:bodyPr/>
        <a:lstStyle/>
        <a:p>
          <a:endParaRPr lang="en-US"/>
        </a:p>
      </dgm:t>
    </dgm:pt>
    <dgm:pt modelId="{065E2F7A-A24D-4B4F-9568-F029187826DE}">
      <dgm:prSet phldrT="[Text]" custT="1"/>
      <dgm:spPr/>
      <dgm:t>
        <a:bodyPr/>
        <a:lstStyle/>
        <a:p>
          <a:r>
            <a:rPr lang="en-US" sz="2400" dirty="0" smtClean="0">
              <a:latin typeface="Albertus" pitchFamily="34" charset="0"/>
            </a:rPr>
            <a:t>Cigarette smoking is the most important risk factor; air pollutants also contribute</a:t>
          </a:r>
          <a:endParaRPr lang="en-US" sz="3200" dirty="0">
            <a:latin typeface="Albertus" pitchFamily="34" charset="0"/>
          </a:endParaRPr>
        </a:p>
      </dgm:t>
    </dgm:pt>
    <dgm:pt modelId="{1E8E965B-DD6A-45D3-B692-1B7484EC8AAB}" type="parTrans" cxnId="{0249F2CC-67F0-46A4-9B70-E3D45D9D997C}">
      <dgm:prSet/>
      <dgm:spPr/>
      <dgm:t>
        <a:bodyPr/>
        <a:lstStyle/>
        <a:p>
          <a:endParaRPr lang="en-US"/>
        </a:p>
      </dgm:t>
    </dgm:pt>
    <dgm:pt modelId="{F13D2A9E-00A3-4768-9E06-2C46FCCDBAC1}" type="sibTrans" cxnId="{0249F2CC-67F0-46A4-9B70-E3D45D9D997C}">
      <dgm:prSet/>
      <dgm:spPr/>
      <dgm:t>
        <a:bodyPr/>
        <a:lstStyle/>
        <a:p>
          <a:endParaRPr lang="en-US"/>
        </a:p>
      </dgm:t>
    </dgm:pt>
    <dgm:pt modelId="{4D97FA0B-B34D-46CA-8E13-BDF42ECE15F6}">
      <dgm:prSet phldrT="[Text]"/>
      <dgm:spPr/>
      <dgm:t>
        <a:bodyPr/>
        <a:lstStyle/>
        <a:p>
          <a:r>
            <a:rPr lang="en-US" dirty="0" smtClean="0"/>
            <a:t>Features</a:t>
          </a:r>
          <a:endParaRPr lang="en-US" dirty="0"/>
        </a:p>
      </dgm:t>
    </dgm:pt>
    <dgm:pt modelId="{5FDB8762-D618-4F26-987B-FB973B1314B9}" type="parTrans" cxnId="{BF464DFA-E36A-474F-871E-8B80AD564EE2}">
      <dgm:prSet/>
      <dgm:spPr/>
      <dgm:t>
        <a:bodyPr/>
        <a:lstStyle/>
        <a:p>
          <a:endParaRPr lang="en-US"/>
        </a:p>
      </dgm:t>
    </dgm:pt>
    <dgm:pt modelId="{AD2FF4F8-4E5C-4FF2-919B-19E36BF50141}" type="sibTrans" cxnId="{BF464DFA-E36A-474F-871E-8B80AD564EE2}">
      <dgm:prSet/>
      <dgm:spPr/>
      <dgm:t>
        <a:bodyPr/>
        <a:lstStyle/>
        <a:p>
          <a:endParaRPr lang="en-US"/>
        </a:p>
      </dgm:t>
    </dgm:pt>
    <dgm:pt modelId="{2688C572-73B7-4C68-8A7D-62FD041E3DAB}">
      <dgm:prSet phldrT="[Text]" custT="1"/>
      <dgm:spPr/>
      <dgm:t>
        <a:bodyPr/>
        <a:lstStyle/>
        <a:p>
          <a:r>
            <a:rPr lang="en-US" sz="2400" dirty="0" smtClean="0">
              <a:latin typeface="Albertus" pitchFamily="34" charset="0"/>
            </a:rPr>
            <a:t>enlargement of mucous-secreting glands, goblet cell hyperplasia, chronic inflammation, and bronchiolar wall fibrosis.</a:t>
          </a:r>
          <a:endParaRPr lang="en-US" sz="2400" dirty="0">
            <a:latin typeface="Albertus" pitchFamily="34" charset="0"/>
          </a:endParaRPr>
        </a:p>
      </dgm:t>
    </dgm:pt>
    <dgm:pt modelId="{207A407C-FF5D-45F4-A0E6-9A590AE90348}" type="parTrans" cxnId="{F98C1B5E-287A-4BB1-A6AD-DCAC8DDDBDE7}">
      <dgm:prSet/>
      <dgm:spPr/>
      <dgm:t>
        <a:bodyPr/>
        <a:lstStyle/>
        <a:p>
          <a:endParaRPr lang="en-US"/>
        </a:p>
      </dgm:t>
    </dgm:pt>
    <dgm:pt modelId="{944A928F-F66E-49A2-A2AB-54CF51A19353}" type="sibTrans" cxnId="{F98C1B5E-287A-4BB1-A6AD-DCAC8DDDBDE7}">
      <dgm:prSet/>
      <dgm:spPr/>
      <dgm:t>
        <a:bodyPr/>
        <a:lstStyle/>
        <a:p>
          <a:endParaRPr lang="en-US"/>
        </a:p>
      </dgm:t>
    </dgm:pt>
    <dgm:pt modelId="{FC61C7C2-7098-4DED-84B2-9A8B68D9892B}">
      <dgm:prSet phldrT="[Text]"/>
      <dgm:spPr/>
      <dgm:t>
        <a:bodyPr/>
        <a:lstStyle/>
        <a:p>
          <a:r>
            <a:rPr lang="en-US" dirty="0" smtClean="0"/>
            <a:t>Complications</a:t>
          </a:r>
          <a:endParaRPr lang="en-US" dirty="0"/>
        </a:p>
      </dgm:t>
    </dgm:pt>
    <dgm:pt modelId="{BD898351-C830-4F04-AAEF-E5656CC165AF}" type="parTrans" cxnId="{45B8E0BD-58AF-4C0C-A181-BDC983B78996}">
      <dgm:prSet/>
      <dgm:spPr/>
      <dgm:t>
        <a:bodyPr/>
        <a:lstStyle/>
        <a:p>
          <a:endParaRPr lang="en-US"/>
        </a:p>
      </dgm:t>
    </dgm:pt>
    <dgm:pt modelId="{37766EA0-E96C-4752-9427-7A407F50C99B}" type="sibTrans" cxnId="{45B8E0BD-58AF-4C0C-A181-BDC983B78996}">
      <dgm:prSet/>
      <dgm:spPr/>
      <dgm:t>
        <a:bodyPr/>
        <a:lstStyle/>
        <a:p>
          <a:endParaRPr lang="en-US"/>
        </a:p>
      </dgm:t>
    </dgm:pt>
    <dgm:pt modelId="{75E2FDFD-A5DB-49FA-B9A9-33A251FFC683}">
      <dgm:prSet phldrT="[Text]" custT="1"/>
      <dgm:spPr/>
      <dgm:t>
        <a:bodyPr/>
        <a:lstStyle/>
        <a:p>
          <a:r>
            <a:rPr lang="en-US" sz="2000" dirty="0" smtClean="0">
              <a:latin typeface="Albertus" pitchFamily="34" charset="0"/>
            </a:rPr>
            <a:t>Persistent reproductive cough. </a:t>
          </a:r>
          <a:r>
            <a:rPr lang="en-US" sz="2000" dirty="0" err="1" smtClean="0">
              <a:latin typeface="Albertus" pitchFamily="34" charset="0"/>
            </a:rPr>
            <a:t>dyspnea</a:t>
          </a:r>
          <a:r>
            <a:rPr lang="en-US" sz="2000" dirty="0" smtClean="0">
              <a:latin typeface="Albertus" pitchFamily="34" charset="0"/>
            </a:rPr>
            <a:t> on exertion, </a:t>
          </a:r>
          <a:r>
            <a:rPr lang="en-US" sz="2000" dirty="0" err="1" smtClean="0">
              <a:latin typeface="Albertus" pitchFamily="34" charset="0"/>
            </a:rPr>
            <a:t>hypercapnia</a:t>
          </a:r>
          <a:r>
            <a:rPr lang="en-US" sz="2000" dirty="0" smtClean="0">
              <a:latin typeface="Albertus" pitchFamily="34" charset="0"/>
            </a:rPr>
            <a:t>, hypoxemia, cyanosis and </a:t>
          </a:r>
          <a:r>
            <a:rPr lang="en-US" sz="2000" dirty="0" err="1" smtClean="0">
              <a:latin typeface="Albertus" pitchFamily="34" charset="0"/>
            </a:rPr>
            <a:t>cor</a:t>
          </a:r>
          <a:r>
            <a:rPr lang="en-US" sz="2000" dirty="0" smtClean="0">
              <a:latin typeface="Albertus" pitchFamily="34" charset="0"/>
            </a:rPr>
            <a:t> </a:t>
          </a:r>
          <a:r>
            <a:rPr lang="en-US" sz="2000" dirty="0" err="1" smtClean="0">
              <a:latin typeface="Albertus" pitchFamily="34" charset="0"/>
            </a:rPr>
            <a:t>pulmonale</a:t>
          </a:r>
          <a:r>
            <a:rPr lang="en-US" sz="2000" dirty="0" smtClean="0">
              <a:latin typeface="Albertus" pitchFamily="34" charset="0"/>
            </a:rPr>
            <a:t> </a:t>
          </a:r>
        </a:p>
      </dgm:t>
    </dgm:pt>
    <dgm:pt modelId="{F858C41D-902A-4CA9-AA79-D6B15018731C}" type="parTrans" cxnId="{7496C738-8393-4B11-AB26-07EB9CEC842A}">
      <dgm:prSet/>
      <dgm:spPr/>
      <dgm:t>
        <a:bodyPr/>
        <a:lstStyle/>
        <a:p>
          <a:endParaRPr lang="en-US"/>
        </a:p>
      </dgm:t>
    </dgm:pt>
    <dgm:pt modelId="{AE6A3521-98C6-4FE2-989D-ADDC16187F1B}" type="sibTrans" cxnId="{7496C738-8393-4B11-AB26-07EB9CEC842A}">
      <dgm:prSet/>
      <dgm:spPr/>
      <dgm:t>
        <a:bodyPr/>
        <a:lstStyle/>
        <a:p>
          <a:endParaRPr lang="en-US"/>
        </a:p>
      </dgm:t>
    </dgm:pt>
    <dgm:pt modelId="{78E0B369-7424-460F-B928-C3197FE2E71E}">
      <dgm:prSet phldrT="[Text]" custT="1"/>
      <dgm:spPr/>
      <dgm:t>
        <a:bodyPr/>
        <a:lstStyle/>
        <a:p>
          <a:r>
            <a:rPr lang="en-US" sz="2000" dirty="0" smtClean="0">
              <a:latin typeface="Albertus" pitchFamily="34" charset="0"/>
            </a:rPr>
            <a:t>Death may result from further impairment of respiratory function due to superimposed acute infections.</a:t>
          </a:r>
        </a:p>
      </dgm:t>
    </dgm:pt>
    <dgm:pt modelId="{66605CBF-74B4-4E1E-B4FA-0BAAD904DB93}" type="parTrans" cxnId="{F09B0C64-E370-4AE3-A11B-7DCB5225966A}">
      <dgm:prSet/>
      <dgm:spPr/>
      <dgm:t>
        <a:bodyPr/>
        <a:lstStyle/>
        <a:p>
          <a:endParaRPr lang="en-US"/>
        </a:p>
      </dgm:t>
    </dgm:pt>
    <dgm:pt modelId="{0D1E4414-313D-4570-A286-3D7C0505E00E}" type="sibTrans" cxnId="{F09B0C64-E370-4AE3-A11B-7DCB5225966A}">
      <dgm:prSet/>
      <dgm:spPr/>
      <dgm:t>
        <a:bodyPr/>
        <a:lstStyle/>
        <a:p>
          <a:endParaRPr lang="en-US"/>
        </a:p>
      </dgm:t>
    </dgm:pt>
    <dgm:pt modelId="{62A49AC4-5A01-4341-9AEB-D8B2EB4D9F4D}" type="pres">
      <dgm:prSet presAssocID="{28B05535-D2C6-4152-90EF-D8228A8AA396}" presName="Name0" presStyleCnt="0">
        <dgm:presLayoutVars>
          <dgm:dir/>
          <dgm:animLvl val="lvl"/>
          <dgm:resizeHandles val="exact"/>
        </dgm:presLayoutVars>
      </dgm:prSet>
      <dgm:spPr/>
      <dgm:t>
        <a:bodyPr/>
        <a:lstStyle/>
        <a:p>
          <a:endParaRPr lang="en-US"/>
        </a:p>
      </dgm:t>
    </dgm:pt>
    <dgm:pt modelId="{6D8AEFDE-1767-4FFD-95A7-3666D3076767}" type="pres">
      <dgm:prSet presAssocID="{F050BF43-8A47-4178-BFB3-660A573F3830}" presName="linNode" presStyleCnt="0"/>
      <dgm:spPr/>
    </dgm:pt>
    <dgm:pt modelId="{2B7EDEB7-E40E-4ED2-9A01-C0DFAD9F2683}" type="pres">
      <dgm:prSet presAssocID="{F050BF43-8A47-4178-BFB3-660A573F3830}" presName="parentText" presStyleLbl="node1" presStyleIdx="0" presStyleCnt="3" custScaleX="75926" custLinFactNeighborY="-151">
        <dgm:presLayoutVars>
          <dgm:chMax val="1"/>
          <dgm:bulletEnabled val="1"/>
        </dgm:presLayoutVars>
      </dgm:prSet>
      <dgm:spPr/>
      <dgm:t>
        <a:bodyPr/>
        <a:lstStyle/>
        <a:p>
          <a:endParaRPr lang="en-US"/>
        </a:p>
      </dgm:t>
    </dgm:pt>
    <dgm:pt modelId="{937E2F15-1914-4AF7-A5D4-70DF96DDC086}" type="pres">
      <dgm:prSet presAssocID="{F050BF43-8A47-4178-BFB3-660A573F3830}" presName="descendantText" presStyleLbl="alignAccFollowNode1" presStyleIdx="0" presStyleCnt="3" custScaleX="125887" custLinFactNeighborX="3" custLinFactNeighborY="-82">
        <dgm:presLayoutVars>
          <dgm:bulletEnabled val="1"/>
        </dgm:presLayoutVars>
      </dgm:prSet>
      <dgm:spPr/>
      <dgm:t>
        <a:bodyPr/>
        <a:lstStyle/>
        <a:p>
          <a:endParaRPr lang="en-US"/>
        </a:p>
      </dgm:t>
    </dgm:pt>
    <dgm:pt modelId="{B1AFD3B1-1284-4238-8DEA-265D22EDE1F4}" type="pres">
      <dgm:prSet presAssocID="{82593CEF-0ACB-4349-8BA7-013A6F3565A3}" presName="sp" presStyleCnt="0"/>
      <dgm:spPr/>
    </dgm:pt>
    <dgm:pt modelId="{6C9A0D76-51CE-41BD-AD4D-BFDF649BECB0}" type="pres">
      <dgm:prSet presAssocID="{4D97FA0B-B34D-46CA-8E13-BDF42ECE15F6}" presName="linNode" presStyleCnt="0"/>
      <dgm:spPr/>
    </dgm:pt>
    <dgm:pt modelId="{7645726F-8267-4A5F-B445-B4F49ED84212}" type="pres">
      <dgm:prSet presAssocID="{4D97FA0B-B34D-46CA-8E13-BDF42ECE15F6}" presName="parentText" presStyleLbl="node1" presStyleIdx="1" presStyleCnt="3" custScaleX="71296">
        <dgm:presLayoutVars>
          <dgm:chMax val="1"/>
          <dgm:bulletEnabled val="1"/>
        </dgm:presLayoutVars>
      </dgm:prSet>
      <dgm:spPr/>
      <dgm:t>
        <a:bodyPr/>
        <a:lstStyle/>
        <a:p>
          <a:endParaRPr lang="en-US"/>
        </a:p>
      </dgm:t>
    </dgm:pt>
    <dgm:pt modelId="{DBD0D341-AEFA-4C19-8329-26113570050C}" type="pres">
      <dgm:prSet presAssocID="{4D97FA0B-B34D-46CA-8E13-BDF42ECE15F6}" presName="descendantText" presStyleLbl="alignAccFollowNode1" presStyleIdx="1" presStyleCnt="3" custScaleX="118281">
        <dgm:presLayoutVars>
          <dgm:bulletEnabled val="1"/>
        </dgm:presLayoutVars>
      </dgm:prSet>
      <dgm:spPr/>
      <dgm:t>
        <a:bodyPr/>
        <a:lstStyle/>
        <a:p>
          <a:endParaRPr lang="en-US"/>
        </a:p>
      </dgm:t>
    </dgm:pt>
    <dgm:pt modelId="{4B8344F3-483A-4CF3-B03C-7D4164C73184}" type="pres">
      <dgm:prSet presAssocID="{AD2FF4F8-4E5C-4FF2-919B-19E36BF50141}" presName="sp" presStyleCnt="0"/>
      <dgm:spPr/>
    </dgm:pt>
    <dgm:pt modelId="{3911DBE8-3EF2-43C8-9A09-0E52514E06E8}" type="pres">
      <dgm:prSet presAssocID="{FC61C7C2-7098-4DED-84B2-9A8B68D9892B}" presName="linNode" presStyleCnt="0"/>
      <dgm:spPr/>
    </dgm:pt>
    <dgm:pt modelId="{ED1E6EE3-0F67-4FD1-9CC5-72FC0C805351}" type="pres">
      <dgm:prSet presAssocID="{FC61C7C2-7098-4DED-84B2-9A8B68D9892B}" presName="parentText" presStyleLbl="node1" presStyleIdx="2" presStyleCnt="3" custScaleX="75926">
        <dgm:presLayoutVars>
          <dgm:chMax val="1"/>
          <dgm:bulletEnabled val="1"/>
        </dgm:presLayoutVars>
      </dgm:prSet>
      <dgm:spPr/>
      <dgm:t>
        <a:bodyPr/>
        <a:lstStyle/>
        <a:p>
          <a:endParaRPr lang="en-US"/>
        </a:p>
      </dgm:t>
    </dgm:pt>
    <dgm:pt modelId="{09FE4226-F198-4E79-8242-B747F51D57B7}" type="pres">
      <dgm:prSet presAssocID="{FC61C7C2-7098-4DED-84B2-9A8B68D9892B}" presName="descendantText" presStyleLbl="alignAccFollowNode1" presStyleIdx="2" presStyleCnt="3" custScaleX="126955" custScaleY="114193">
        <dgm:presLayoutVars>
          <dgm:bulletEnabled val="1"/>
        </dgm:presLayoutVars>
      </dgm:prSet>
      <dgm:spPr/>
      <dgm:t>
        <a:bodyPr/>
        <a:lstStyle/>
        <a:p>
          <a:endParaRPr lang="en-US"/>
        </a:p>
      </dgm:t>
    </dgm:pt>
  </dgm:ptLst>
  <dgm:cxnLst>
    <dgm:cxn modelId="{7496C738-8393-4B11-AB26-07EB9CEC842A}" srcId="{FC61C7C2-7098-4DED-84B2-9A8B68D9892B}" destId="{75E2FDFD-A5DB-49FA-B9A9-33A251FFC683}" srcOrd="0" destOrd="0" parTransId="{F858C41D-902A-4CA9-AA79-D6B15018731C}" sibTransId="{AE6A3521-98C6-4FE2-989D-ADDC16187F1B}"/>
    <dgm:cxn modelId="{F09B0C64-E370-4AE3-A11B-7DCB5225966A}" srcId="{FC61C7C2-7098-4DED-84B2-9A8B68D9892B}" destId="{78E0B369-7424-460F-B928-C3197FE2E71E}" srcOrd="1" destOrd="0" parTransId="{66605CBF-74B4-4E1E-B4FA-0BAAD904DB93}" sibTransId="{0D1E4414-313D-4570-A286-3D7C0505E00E}"/>
    <dgm:cxn modelId="{9D6D86D8-18A4-4D3E-B23A-1E9C07D949B3}" type="presOf" srcId="{4D97FA0B-B34D-46CA-8E13-BDF42ECE15F6}" destId="{7645726F-8267-4A5F-B445-B4F49ED84212}" srcOrd="0" destOrd="0" presId="urn:microsoft.com/office/officeart/2005/8/layout/vList5"/>
    <dgm:cxn modelId="{5E5046D8-7550-43DE-AB5F-396391AC2F60}" type="presOf" srcId="{FC61C7C2-7098-4DED-84B2-9A8B68D9892B}" destId="{ED1E6EE3-0F67-4FD1-9CC5-72FC0C805351}" srcOrd="0" destOrd="0" presId="urn:microsoft.com/office/officeart/2005/8/layout/vList5"/>
    <dgm:cxn modelId="{BF464DFA-E36A-474F-871E-8B80AD564EE2}" srcId="{28B05535-D2C6-4152-90EF-D8228A8AA396}" destId="{4D97FA0B-B34D-46CA-8E13-BDF42ECE15F6}" srcOrd="1" destOrd="0" parTransId="{5FDB8762-D618-4F26-987B-FB973B1314B9}" sibTransId="{AD2FF4F8-4E5C-4FF2-919B-19E36BF50141}"/>
    <dgm:cxn modelId="{B993FD9A-45FA-4C7C-9946-F3CD8B7706F4}" type="presOf" srcId="{065E2F7A-A24D-4B4F-9568-F029187826DE}" destId="{937E2F15-1914-4AF7-A5D4-70DF96DDC086}" srcOrd="0" destOrd="0" presId="urn:microsoft.com/office/officeart/2005/8/layout/vList5"/>
    <dgm:cxn modelId="{EE83DE6E-14C8-4FB9-8360-417C9ADF1459}" type="presOf" srcId="{2688C572-73B7-4C68-8A7D-62FD041E3DAB}" destId="{DBD0D341-AEFA-4C19-8329-26113570050C}" srcOrd="0" destOrd="0" presId="urn:microsoft.com/office/officeart/2005/8/layout/vList5"/>
    <dgm:cxn modelId="{F98C1B5E-287A-4BB1-A6AD-DCAC8DDDBDE7}" srcId="{4D97FA0B-B34D-46CA-8E13-BDF42ECE15F6}" destId="{2688C572-73B7-4C68-8A7D-62FD041E3DAB}" srcOrd="0" destOrd="0" parTransId="{207A407C-FF5D-45F4-A0E6-9A590AE90348}" sibTransId="{944A928F-F66E-49A2-A2AB-54CF51A19353}"/>
    <dgm:cxn modelId="{F79BC29B-7425-481A-9557-0E49BCEBC907}" type="presOf" srcId="{F050BF43-8A47-4178-BFB3-660A573F3830}" destId="{2B7EDEB7-E40E-4ED2-9A01-C0DFAD9F2683}" srcOrd="0" destOrd="0" presId="urn:microsoft.com/office/officeart/2005/8/layout/vList5"/>
    <dgm:cxn modelId="{B2167F8D-ECD4-4E67-B57C-7D19F80D5C69}" type="presOf" srcId="{78E0B369-7424-460F-B928-C3197FE2E71E}" destId="{09FE4226-F198-4E79-8242-B747F51D57B7}" srcOrd="0" destOrd="1" presId="urn:microsoft.com/office/officeart/2005/8/layout/vList5"/>
    <dgm:cxn modelId="{64525003-F1C5-4255-8A67-2999AF62A416}" type="presOf" srcId="{75E2FDFD-A5DB-49FA-B9A9-33A251FFC683}" destId="{09FE4226-F198-4E79-8242-B747F51D57B7}" srcOrd="0" destOrd="0" presId="urn:microsoft.com/office/officeart/2005/8/layout/vList5"/>
    <dgm:cxn modelId="{891AEC82-504A-4C13-A355-A2AF2557828B}" type="presOf" srcId="{28B05535-D2C6-4152-90EF-D8228A8AA396}" destId="{62A49AC4-5A01-4341-9AEB-D8B2EB4D9F4D}" srcOrd="0" destOrd="0" presId="urn:microsoft.com/office/officeart/2005/8/layout/vList5"/>
    <dgm:cxn modelId="{0249F2CC-67F0-46A4-9B70-E3D45D9D997C}" srcId="{F050BF43-8A47-4178-BFB3-660A573F3830}" destId="{065E2F7A-A24D-4B4F-9568-F029187826DE}" srcOrd="0" destOrd="0" parTransId="{1E8E965B-DD6A-45D3-B692-1B7484EC8AAB}" sibTransId="{F13D2A9E-00A3-4768-9E06-2C46FCCDBAC1}"/>
    <dgm:cxn modelId="{CACC563C-ADFB-442E-9C6E-FC877B3255A6}" srcId="{28B05535-D2C6-4152-90EF-D8228A8AA396}" destId="{F050BF43-8A47-4178-BFB3-660A573F3830}" srcOrd="0" destOrd="0" parTransId="{7A1A6CA2-88FC-4398-9807-D1AE1257B213}" sibTransId="{82593CEF-0ACB-4349-8BA7-013A6F3565A3}"/>
    <dgm:cxn modelId="{45B8E0BD-58AF-4C0C-A181-BDC983B78996}" srcId="{28B05535-D2C6-4152-90EF-D8228A8AA396}" destId="{FC61C7C2-7098-4DED-84B2-9A8B68D9892B}" srcOrd="2" destOrd="0" parTransId="{BD898351-C830-4F04-AAEF-E5656CC165AF}" sibTransId="{37766EA0-E96C-4752-9427-7A407F50C99B}"/>
    <dgm:cxn modelId="{8F512210-2E5D-4668-963E-25C5B8B8E096}" type="presParOf" srcId="{62A49AC4-5A01-4341-9AEB-D8B2EB4D9F4D}" destId="{6D8AEFDE-1767-4FFD-95A7-3666D3076767}" srcOrd="0" destOrd="0" presId="urn:microsoft.com/office/officeart/2005/8/layout/vList5"/>
    <dgm:cxn modelId="{667B5318-0EDE-4042-9B9E-FB7F6E5BCD3C}" type="presParOf" srcId="{6D8AEFDE-1767-4FFD-95A7-3666D3076767}" destId="{2B7EDEB7-E40E-4ED2-9A01-C0DFAD9F2683}" srcOrd="0" destOrd="0" presId="urn:microsoft.com/office/officeart/2005/8/layout/vList5"/>
    <dgm:cxn modelId="{00B97E98-B583-4B99-A494-244AC1714982}" type="presParOf" srcId="{6D8AEFDE-1767-4FFD-95A7-3666D3076767}" destId="{937E2F15-1914-4AF7-A5D4-70DF96DDC086}" srcOrd="1" destOrd="0" presId="urn:microsoft.com/office/officeart/2005/8/layout/vList5"/>
    <dgm:cxn modelId="{26EFCB68-417C-41D1-9801-00A867EC1D29}" type="presParOf" srcId="{62A49AC4-5A01-4341-9AEB-D8B2EB4D9F4D}" destId="{B1AFD3B1-1284-4238-8DEA-265D22EDE1F4}" srcOrd="1" destOrd="0" presId="urn:microsoft.com/office/officeart/2005/8/layout/vList5"/>
    <dgm:cxn modelId="{C64F97B7-D878-49A7-AF5C-FBD730AC7B1C}" type="presParOf" srcId="{62A49AC4-5A01-4341-9AEB-D8B2EB4D9F4D}" destId="{6C9A0D76-51CE-41BD-AD4D-BFDF649BECB0}" srcOrd="2" destOrd="0" presId="urn:microsoft.com/office/officeart/2005/8/layout/vList5"/>
    <dgm:cxn modelId="{9C3FB8A9-A1B1-49C4-80BE-1B57D5189272}" type="presParOf" srcId="{6C9A0D76-51CE-41BD-AD4D-BFDF649BECB0}" destId="{7645726F-8267-4A5F-B445-B4F49ED84212}" srcOrd="0" destOrd="0" presId="urn:microsoft.com/office/officeart/2005/8/layout/vList5"/>
    <dgm:cxn modelId="{CD4299FA-D370-4DD8-926E-89E995D19BEA}" type="presParOf" srcId="{6C9A0D76-51CE-41BD-AD4D-BFDF649BECB0}" destId="{DBD0D341-AEFA-4C19-8329-26113570050C}" srcOrd="1" destOrd="0" presId="urn:microsoft.com/office/officeart/2005/8/layout/vList5"/>
    <dgm:cxn modelId="{88AC51FA-9449-4904-AD32-9E760A4C2D98}" type="presParOf" srcId="{62A49AC4-5A01-4341-9AEB-D8B2EB4D9F4D}" destId="{4B8344F3-483A-4CF3-B03C-7D4164C73184}" srcOrd="3" destOrd="0" presId="urn:microsoft.com/office/officeart/2005/8/layout/vList5"/>
    <dgm:cxn modelId="{74B1DB1E-A170-41F4-B99D-E3C2734B5174}" type="presParOf" srcId="{62A49AC4-5A01-4341-9AEB-D8B2EB4D9F4D}" destId="{3911DBE8-3EF2-43C8-9A09-0E52514E06E8}" srcOrd="4" destOrd="0" presId="urn:microsoft.com/office/officeart/2005/8/layout/vList5"/>
    <dgm:cxn modelId="{8C1ED14D-AC67-41C6-8B5B-003A7294A897}" type="presParOf" srcId="{3911DBE8-3EF2-43C8-9A09-0E52514E06E8}" destId="{ED1E6EE3-0F67-4FD1-9CC5-72FC0C805351}" srcOrd="0" destOrd="0" presId="urn:microsoft.com/office/officeart/2005/8/layout/vList5"/>
    <dgm:cxn modelId="{D81FD6B8-428F-4497-8610-0CD91DE7CA2D}" type="presParOf" srcId="{3911DBE8-3EF2-43C8-9A09-0E52514E06E8}" destId="{09FE4226-F198-4E79-8242-B747F51D57B7}"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89C744-D4B9-4C95-816C-823F3CA4DC2A}"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F35BAAFA-E231-42D3-9CEF-28E52950BC6B}">
      <dgm:prSet phldrT="[Text]"/>
      <dgm:spPr/>
      <dgm:t>
        <a:bodyPr/>
        <a:lstStyle/>
        <a:p>
          <a:r>
            <a:rPr lang="en-US" dirty="0" smtClean="0"/>
            <a:t>Types</a:t>
          </a:r>
          <a:endParaRPr lang="en-US" dirty="0"/>
        </a:p>
      </dgm:t>
    </dgm:pt>
    <dgm:pt modelId="{24ADE419-2BBA-47D8-A47A-7119E2043216}" type="parTrans" cxnId="{3B181B1A-6AB5-4965-B0D9-04416F311E74}">
      <dgm:prSet/>
      <dgm:spPr/>
      <dgm:t>
        <a:bodyPr/>
        <a:lstStyle/>
        <a:p>
          <a:endParaRPr lang="en-US"/>
        </a:p>
      </dgm:t>
    </dgm:pt>
    <dgm:pt modelId="{5A8AAACD-14C7-4292-9985-2ACD6252E711}" type="sibTrans" cxnId="{3B181B1A-6AB5-4965-B0D9-04416F311E74}">
      <dgm:prSet/>
      <dgm:spPr/>
      <dgm:t>
        <a:bodyPr/>
        <a:lstStyle/>
        <a:p>
          <a:endParaRPr lang="en-US"/>
        </a:p>
      </dgm:t>
    </dgm:pt>
    <dgm:pt modelId="{C1167E93-DADD-4ACE-9673-7CD66B409CD0}">
      <dgm:prSet phldrT="[Text]" custT="1"/>
      <dgm:spPr/>
      <dgm:t>
        <a:bodyPr/>
        <a:lstStyle/>
        <a:p>
          <a:r>
            <a:rPr lang="en-US" sz="2400" b="1" kern="1200" dirty="0" err="1" smtClean="0">
              <a:solidFill>
                <a:schemeClr val="tx1"/>
              </a:solidFill>
              <a:latin typeface="Arial" pitchFamily="34" charset="0"/>
              <a:ea typeface="+mn-ea"/>
              <a:cs typeface="+mn-cs"/>
            </a:rPr>
            <a:t>Centriacinar</a:t>
          </a:r>
          <a:r>
            <a:rPr lang="en-US" sz="2400" b="1" kern="1200" dirty="0" smtClean="0">
              <a:solidFill>
                <a:schemeClr val="tx1"/>
              </a:solidFill>
              <a:latin typeface="Arial" pitchFamily="34" charset="0"/>
              <a:ea typeface="+mn-ea"/>
              <a:cs typeface="+mn-cs"/>
            </a:rPr>
            <a:t>: Smoking</a:t>
          </a:r>
          <a:endParaRPr lang="en-US" sz="2400" b="1" kern="1200" dirty="0">
            <a:solidFill>
              <a:schemeClr val="tx1"/>
            </a:solidFill>
            <a:latin typeface="Arial" pitchFamily="34" charset="0"/>
            <a:ea typeface="+mn-ea"/>
            <a:cs typeface="+mn-cs"/>
          </a:endParaRPr>
        </a:p>
      </dgm:t>
    </dgm:pt>
    <dgm:pt modelId="{3E42FCF7-ADB4-40CA-B558-EC9473D70C29}" type="parTrans" cxnId="{39AD0B20-EA45-4633-846D-DE9198AE37E0}">
      <dgm:prSet/>
      <dgm:spPr/>
      <dgm:t>
        <a:bodyPr/>
        <a:lstStyle/>
        <a:p>
          <a:endParaRPr lang="en-US"/>
        </a:p>
      </dgm:t>
    </dgm:pt>
    <dgm:pt modelId="{E5B8902D-A45C-43A4-A45A-D3C336693E05}" type="sibTrans" cxnId="{39AD0B20-EA45-4633-846D-DE9198AE37E0}">
      <dgm:prSet/>
      <dgm:spPr/>
      <dgm:t>
        <a:bodyPr/>
        <a:lstStyle/>
        <a:p>
          <a:endParaRPr lang="en-US"/>
        </a:p>
      </dgm:t>
    </dgm:pt>
    <dgm:pt modelId="{EF8906E7-2EB7-4A00-80BE-31BA925FD8AF}">
      <dgm:prSet phldrT="[Text]"/>
      <dgm:spPr/>
      <dgm:t>
        <a:bodyPr/>
        <a:lstStyle/>
        <a:p>
          <a:r>
            <a:rPr lang="en-US" dirty="0" smtClean="0"/>
            <a:t>Clinical features</a:t>
          </a:r>
          <a:endParaRPr lang="en-US" dirty="0"/>
        </a:p>
      </dgm:t>
    </dgm:pt>
    <dgm:pt modelId="{5D21D319-28D6-4FB6-8A89-94CDA3BE674C}" type="parTrans" cxnId="{D004BF16-2E4B-4B8F-AAAB-2665FFA49DBA}">
      <dgm:prSet/>
      <dgm:spPr/>
      <dgm:t>
        <a:bodyPr/>
        <a:lstStyle/>
        <a:p>
          <a:endParaRPr lang="en-US"/>
        </a:p>
      </dgm:t>
    </dgm:pt>
    <dgm:pt modelId="{ABBB00A1-7648-489A-8978-803AF1B9D71B}" type="sibTrans" cxnId="{D004BF16-2E4B-4B8F-AAAB-2665FFA49DBA}">
      <dgm:prSet/>
      <dgm:spPr/>
      <dgm:t>
        <a:bodyPr/>
        <a:lstStyle/>
        <a:p>
          <a:endParaRPr lang="en-US"/>
        </a:p>
      </dgm:t>
    </dgm:pt>
    <dgm:pt modelId="{4EC8C46B-491A-4DAA-9C74-37758F2A4C3F}">
      <dgm:prSet phldrT="[Text]" custT="1"/>
      <dgm:spPr/>
      <dgm:t>
        <a:bodyPr/>
        <a:lstStyle/>
        <a:p>
          <a:r>
            <a:rPr lang="en-US" sz="2000" b="1" kern="1200" dirty="0" smtClean="0">
              <a:solidFill>
                <a:schemeClr val="tx1"/>
              </a:solidFill>
              <a:latin typeface="Arial" pitchFamily="34" charset="0"/>
              <a:ea typeface="+mn-ea"/>
              <a:cs typeface="+mn-cs"/>
            </a:rPr>
            <a:t>Cough and wheezing. Respiratory acidosis</a:t>
          </a:r>
          <a:endParaRPr lang="en-US" sz="1800" kern="1200" dirty="0"/>
        </a:p>
      </dgm:t>
    </dgm:pt>
    <dgm:pt modelId="{A4192DB9-E733-4053-9326-6A1A48EBE6F2}" type="parTrans" cxnId="{B20FE821-B580-4245-8A7D-427F588A305F}">
      <dgm:prSet/>
      <dgm:spPr/>
      <dgm:t>
        <a:bodyPr/>
        <a:lstStyle/>
        <a:p>
          <a:endParaRPr lang="en-US"/>
        </a:p>
      </dgm:t>
    </dgm:pt>
    <dgm:pt modelId="{922FAF5C-50DD-460C-82B6-AE296333EA4A}" type="sibTrans" cxnId="{B20FE821-B580-4245-8A7D-427F588A305F}">
      <dgm:prSet/>
      <dgm:spPr/>
      <dgm:t>
        <a:bodyPr/>
        <a:lstStyle/>
        <a:p>
          <a:endParaRPr lang="en-US"/>
        </a:p>
      </dgm:t>
    </dgm:pt>
    <dgm:pt modelId="{F8ECB017-4B63-4106-9731-0A9CBDAC3C1C}">
      <dgm:prSet phldrT="[Text]"/>
      <dgm:spPr/>
      <dgm:t>
        <a:bodyPr/>
        <a:lstStyle/>
        <a:p>
          <a:r>
            <a:rPr lang="en-US" dirty="0" smtClean="0"/>
            <a:t>Complications</a:t>
          </a:r>
          <a:endParaRPr lang="en-US" dirty="0"/>
        </a:p>
      </dgm:t>
    </dgm:pt>
    <dgm:pt modelId="{CC19E322-01C1-45CB-9761-0448B4C17B70}" type="parTrans" cxnId="{19C0B666-C48D-4645-9604-F784EED25D6B}">
      <dgm:prSet/>
      <dgm:spPr/>
      <dgm:t>
        <a:bodyPr/>
        <a:lstStyle/>
        <a:p>
          <a:endParaRPr lang="en-US"/>
        </a:p>
      </dgm:t>
    </dgm:pt>
    <dgm:pt modelId="{C12EC0A6-1656-4140-B5CF-059BE725DF1E}" type="sibTrans" cxnId="{19C0B666-C48D-4645-9604-F784EED25D6B}">
      <dgm:prSet/>
      <dgm:spPr/>
      <dgm:t>
        <a:bodyPr/>
        <a:lstStyle/>
        <a:p>
          <a:endParaRPr lang="en-US"/>
        </a:p>
      </dgm:t>
    </dgm:pt>
    <dgm:pt modelId="{FB4E2CCC-AF3B-43C5-B96A-BD2B760A7D2E}">
      <dgm:prSet phldrT="[Text]" custT="1"/>
      <dgm:spPr/>
      <dgm:t>
        <a:bodyPr/>
        <a:lstStyle/>
        <a:p>
          <a:r>
            <a:rPr lang="en-US" sz="2000" b="1" kern="1200" dirty="0" err="1" smtClean="0">
              <a:solidFill>
                <a:schemeClr val="tx1"/>
              </a:solidFill>
              <a:latin typeface="Arial" pitchFamily="34" charset="0"/>
              <a:ea typeface="+mn-ea"/>
              <a:cs typeface="+mn-cs"/>
            </a:rPr>
            <a:t>Pneumothorax</a:t>
          </a:r>
          <a:endParaRPr lang="en-US" sz="2000" b="1" kern="1200" dirty="0">
            <a:solidFill>
              <a:schemeClr val="tx1"/>
            </a:solidFill>
            <a:latin typeface="Arial" pitchFamily="34" charset="0"/>
            <a:ea typeface="+mn-ea"/>
            <a:cs typeface="+mn-cs"/>
          </a:endParaRPr>
        </a:p>
      </dgm:t>
    </dgm:pt>
    <dgm:pt modelId="{89332393-6A72-449D-821F-86386B8B2169}" type="parTrans" cxnId="{03AB8CA6-AE91-468E-A360-79067535F898}">
      <dgm:prSet/>
      <dgm:spPr/>
      <dgm:t>
        <a:bodyPr/>
        <a:lstStyle/>
        <a:p>
          <a:endParaRPr lang="en-US"/>
        </a:p>
      </dgm:t>
    </dgm:pt>
    <dgm:pt modelId="{6DC4980F-EFEB-40E4-AB49-3A3DE12D8120}" type="sibTrans" cxnId="{03AB8CA6-AE91-468E-A360-79067535F898}">
      <dgm:prSet/>
      <dgm:spPr/>
      <dgm:t>
        <a:bodyPr/>
        <a:lstStyle/>
        <a:p>
          <a:endParaRPr lang="en-US"/>
        </a:p>
      </dgm:t>
    </dgm:pt>
    <dgm:pt modelId="{5C4E7ADA-ACFB-48F5-B755-7A2B92AFDFB1}">
      <dgm:prSet phldrT="[Text]" custT="1"/>
      <dgm:spPr/>
      <dgm:t>
        <a:bodyPr/>
        <a:lstStyle/>
        <a:p>
          <a:r>
            <a:rPr lang="en-US" sz="2400" b="1" kern="1200" dirty="0" err="1" smtClean="0">
              <a:solidFill>
                <a:schemeClr val="tx1"/>
              </a:solidFill>
              <a:latin typeface="Arial" pitchFamily="34" charset="0"/>
              <a:ea typeface="+mn-ea"/>
              <a:cs typeface="+mn-cs"/>
            </a:rPr>
            <a:t>Panacinar</a:t>
          </a:r>
          <a:r>
            <a:rPr lang="en-US" sz="2400" b="1" kern="1200" dirty="0" smtClean="0">
              <a:solidFill>
                <a:schemeClr val="tx1"/>
              </a:solidFill>
              <a:latin typeface="Arial" pitchFamily="34" charset="0"/>
              <a:ea typeface="+mn-ea"/>
              <a:cs typeface="+mn-cs"/>
            </a:rPr>
            <a:t>: deficiency of </a:t>
          </a:r>
          <a:r>
            <a:rPr lang="el-GR" sz="2400" b="1" kern="1200" dirty="0" smtClean="0">
              <a:solidFill>
                <a:schemeClr val="tx1"/>
              </a:solidFill>
              <a:latin typeface="Arial" pitchFamily="34" charset="0"/>
              <a:ea typeface="+mn-ea"/>
              <a:cs typeface="+mn-cs"/>
            </a:rPr>
            <a:t>α</a:t>
          </a:r>
          <a:r>
            <a:rPr lang="en-US" sz="2400" b="1" kern="1200" dirty="0" smtClean="0">
              <a:solidFill>
                <a:schemeClr val="tx1"/>
              </a:solidFill>
              <a:latin typeface="Arial" pitchFamily="34" charset="0"/>
              <a:ea typeface="+mn-ea"/>
              <a:cs typeface="+mn-cs"/>
            </a:rPr>
            <a:t>1 AT</a:t>
          </a:r>
          <a:endParaRPr lang="en-US" sz="2400" b="1" kern="1200" dirty="0">
            <a:solidFill>
              <a:schemeClr val="tx1"/>
            </a:solidFill>
            <a:latin typeface="Arial" pitchFamily="34" charset="0"/>
            <a:ea typeface="+mn-ea"/>
            <a:cs typeface="+mn-cs"/>
          </a:endParaRPr>
        </a:p>
      </dgm:t>
    </dgm:pt>
    <dgm:pt modelId="{9FB5385D-E0DB-4CEF-A16A-4649B694462A}" type="parTrans" cxnId="{F3BA3441-408E-4096-854D-488EC02D9FAE}">
      <dgm:prSet/>
      <dgm:spPr/>
      <dgm:t>
        <a:bodyPr/>
        <a:lstStyle/>
        <a:p>
          <a:endParaRPr lang="en-US"/>
        </a:p>
      </dgm:t>
    </dgm:pt>
    <dgm:pt modelId="{D229B145-78BA-40A4-A668-A7D73125499C}" type="sibTrans" cxnId="{F3BA3441-408E-4096-854D-488EC02D9FAE}">
      <dgm:prSet/>
      <dgm:spPr/>
      <dgm:t>
        <a:bodyPr/>
        <a:lstStyle/>
        <a:p>
          <a:endParaRPr lang="en-US"/>
        </a:p>
      </dgm:t>
    </dgm:pt>
    <dgm:pt modelId="{F977E55A-E571-4A7E-809D-1FD5933D0D13}">
      <dgm:prSet phldrT="[Text]" custT="1"/>
      <dgm:spPr/>
      <dgm:t>
        <a:bodyPr/>
        <a:lstStyle/>
        <a:p>
          <a:r>
            <a:rPr lang="en-US" sz="2400" b="1" kern="1200" dirty="0" err="1" smtClean="0">
              <a:solidFill>
                <a:schemeClr val="tx1"/>
              </a:solidFill>
              <a:latin typeface="Arial" pitchFamily="34" charset="0"/>
              <a:ea typeface="+mn-ea"/>
              <a:cs typeface="+mn-cs"/>
            </a:rPr>
            <a:t>Paraseptal</a:t>
          </a:r>
          <a:endParaRPr lang="en-US" sz="2400" b="1" kern="1200" dirty="0">
            <a:solidFill>
              <a:schemeClr val="tx1"/>
            </a:solidFill>
            <a:latin typeface="Arial" pitchFamily="34" charset="0"/>
            <a:ea typeface="+mn-ea"/>
            <a:cs typeface="+mn-cs"/>
          </a:endParaRPr>
        </a:p>
      </dgm:t>
    </dgm:pt>
    <dgm:pt modelId="{BFDB7711-0B0D-43D7-A6D9-31B4A6A9C71B}" type="parTrans" cxnId="{E972D5FE-33F2-46F6-8749-FF4D7C19DD2A}">
      <dgm:prSet/>
      <dgm:spPr/>
      <dgm:t>
        <a:bodyPr/>
        <a:lstStyle/>
        <a:p>
          <a:endParaRPr lang="en-US"/>
        </a:p>
      </dgm:t>
    </dgm:pt>
    <dgm:pt modelId="{2BF062E6-12C0-4BCC-BB7E-D7DAD8D5CBAB}" type="sibTrans" cxnId="{E972D5FE-33F2-46F6-8749-FF4D7C19DD2A}">
      <dgm:prSet/>
      <dgm:spPr/>
      <dgm:t>
        <a:bodyPr/>
        <a:lstStyle/>
        <a:p>
          <a:endParaRPr lang="en-US"/>
        </a:p>
      </dgm:t>
    </dgm:pt>
    <dgm:pt modelId="{EFE29FED-41AB-443A-9236-B04E457BDCD2}">
      <dgm:prSet phldrT="[Text]" custT="1"/>
      <dgm:spPr/>
      <dgm:t>
        <a:bodyPr/>
        <a:lstStyle/>
        <a:p>
          <a:r>
            <a:rPr lang="en-US" sz="2400" b="1" kern="1200" dirty="0" smtClean="0">
              <a:solidFill>
                <a:schemeClr val="tx1"/>
              </a:solidFill>
              <a:latin typeface="Arial" pitchFamily="34" charset="0"/>
              <a:ea typeface="+mn-ea"/>
              <a:cs typeface="+mn-cs"/>
            </a:rPr>
            <a:t>Irregular:  scar</a:t>
          </a:r>
          <a:endParaRPr lang="en-US" sz="2400" b="1" kern="1200" dirty="0">
            <a:solidFill>
              <a:schemeClr val="tx1"/>
            </a:solidFill>
            <a:latin typeface="Arial" pitchFamily="34" charset="0"/>
            <a:ea typeface="+mn-ea"/>
            <a:cs typeface="+mn-cs"/>
          </a:endParaRPr>
        </a:p>
      </dgm:t>
    </dgm:pt>
    <dgm:pt modelId="{8F5EBC01-3953-463C-8F3E-E73CB319EB26}" type="parTrans" cxnId="{88D377B8-7F6C-48BE-9453-BC8BDB47B4CF}">
      <dgm:prSet/>
      <dgm:spPr/>
      <dgm:t>
        <a:bodyPr/>
        <a:lstStyle/>
        <a:p>
          <a:endParaRPr lang="en-US"/>
        </a:p>
      </dgm:t>
    </dgm:pt>
    <dgm:pt modelId="{2096D092-3CDA-44BE-A89C-F790529B6A01}" type="sibTrans" cxnId="{88D377B8-7F6C-48BE-9453-BC8BDB47B4CF}">
      <dgm:prSet/>
      <dgm:spPr/>
      <dgm:t>
        <a:bodyPr/>
        <a:lstStyle/>
        <a:p>
          <a:endParaRPr lang="en-US"/>
        </a:p>
      </dgm:t>
    </dgm:pt>
    <dgm:pt modelId="{D2EFE0ED-0FE3-44A2-A1BF-53EF64C1A051}">
      <dgm:prSet custT="1"/>
      <dgm:spPr/>
      <dgm:t>
        <a:bodyPr/>
        <a:lstStyle/>
        <a:p>
          <a:r>
            <a:rPr lang="en-US" sz="2000" b="1" kern="1200" dirty="0" smtClean="0">
              <a:solidFill>
                <a:schemeClr val="tx1"/>
              </a:solidFill>
              <a:latin typeface="Arial" pitchFamily="34" charset="0"/>
              <a:ea typeface="+mn-ea"/>
              <a:cs typeface="+mn-cs"/>
            </a:rPr>
            <a:t>Weight loss</a:t>
          </a:r>
          <a:endParaRPr lang="en-US" sz="2000" b="1" kern="1200" dirty="0">
            <a:solidFill>
              <a:schemeClr val="tx1"/>
            </a:solidFill>
            <a:latin typeface="Arial" pitchFamily="34" charset="0"/>
            <a:ea typeface="+mn-ea"/>
            <a:cs typeface="+mn-cs"/>
          </a:endParaRPr>
        </a:p>
      </dgm:t>
    </dgm:pt>
    <dgm:pt modelId="{97D926EA-9549-4D68-8DD5-F8A74B365839}" type="parTrans" cxnId="{B1E015F8-60C0-41AF-A8E8-039E3341BD3E}">
      <dgm:prSet/>
      <dgm:spPr/>
      <dgm:t>
        <a:bodyPr/>
        <a:lstStyle/>
        <a:p>
          <a:endParaRPr lang="en-US"/>
        </a:p>
      </dgm:t>
    </dgm:pt>
    <dgm:pt modelId="{94DABA36-ECE7-49C5-A4E1-6AFA77EE3716}" type="sibTrans" cxnId="{B1E015F8-60C0-41AF-A8E8-039E3341BD3E}">
      <dgm:prSet/>
      <dgm:spPr/>
      <dgm:t>
        <a:bodyPr/>
        <a:lstStyle/>
        <a:p>
          <a:endParaRPr lang="en-US"/>
        </a:p>
      </dgm:t>
    </dgm:pt>
    <dgm:pt modelId="{4F2E1B0A-8B71-4FDD-A252-EC87DAAE79C0}">
      <dgm:prSet custT="1"/>
      <dgm:spPr/>
      <dgm:t>
        <a:bodyPr/>
        <a:lstStyle/>
        <a:p>
          <a:r>
            <a:rPr lang="en-US" sz="2000" b="1" kern="1200" dirty="0" smtClean="0">
              <a:solidFill>
                <a:schemeClr val="tx1"/>
              </a:solidFill>
              <a:latin typeface="Arial" pitchFamily="34" charset="0"/>
              <a:ea typeface="+mn-ea"/>
              <a:cs typeface="+mn-cs"/>
            </a:rPr>
            <a:t>Pulmonary function tests reveal low </a:t>
          </a:r>
          <a:r>
            <a:rPr lang="en-US" sz="1800" b="1" kern="1200" dirty="0" smtClean="0">
              <a:solidFill>
                <a:schemeClr val="tx1"/>
              </a:solidFill>
              <a:latin typeface="Arial" pitchFamily="34" charset="0"/>
              <a:ea typeface="+mn-ea"/>
              <a:cs typeface="+mn-cs"/>
            </a:rPr>
            <a:t>FEV1</a:t>
          </a:r>
          <a:endParaRPr lang="en-US" sz="2000" b="1" kern="1200" dirty="0">
            <a:solidFill>
              <a:schemeClr val="tx1"/>
            </a:solidFill>
            <a:latin typeface="Arial" pitchFamily="34" charset="0"/>
            <a:ea typeface="+mn-ea"/>
            <a:cs typeface="+mn-cs"/>
          </a:endParaRPr>
        </a:p>
      </dgm:t>
    </dgm:pt>
    <dgm:pt modelId="{79EB8059-2CB6-432B-8AFC-7C55A20F6029}" type="parTrans" cxnId="{BEB4E734-B1E4-40C7-AE91-E07B01EEB3BF}">
      <dgm:prSet/>
      <dgm:spPr/>
      <dgm:t>
        <a:bodyPr/>
        <a:lstStyle/>
        <a:p>
          <a:endParaRPr lang="en-US"/>
        </a:p>
      </dgm:t>
    </dgm:pt>
    <dgm:pt modelId="{A13A3CDF-49DC-400A-8847-A07A96710F33}" type="sibTrans" cxnId="{BEB4E734-B1E4-40C7-AE91-E07B01EEB3BF}">
      <dgm:prSet/>
      <dgm:spPr/>
      <dgm:t>
        <a:bodyPr/>
        <a:lstStyle/>
        <a:p>
          <a:endParaRPr lang="en-US"/>
        </a:p>
      </dgm:t>
    </dgm:pt>
    <dgm:pt modelId="{C205E9E8-62A2-49A3-9D68-DE5EC372ED32}">
      <dgm:prSet custT="1"/>
      <dgm:spPr/>
      <dgm:t>
        <a:bodyPr/>
        <a:lstStyle/>
        <a:p>
          <a:r>
            <a:rPr lang="en-US" sz="2000" b="1" kern="1200" dirty="0" smtClean="0">
              <a:solidFill>
                <a:schemeClr val="tx1"/>
              </a:solidFill>
              <a:latin typeface="Arial" pitchFamily="34" charset="0"/>
              <a:ea typeface="+mn-ea"/>
              <a:cs typeface="+mn-cs"/>
            </a:rPr>
            <a:t>Pulmonary failure with respiratory acidosis, hypoxia and coma.</a:t>
          </a:r>
          <a:endParaRPr lang="en-US" sz="2000" b="1" kern="1200" dirty="0">
            <a:solidFill>
              <a:schemeClr val="tx1"/>
            </a:solidFill>
            <a:latin typeface="Arial" pitchFamily="34" charset="0"/>
            <a:ea typeface="+mn-ea"/>
            <a:cs typeface="+mn-cs"/>
          </a:endParaRPr>
        </a:p>
      </dgm:t>
    </dgm:pt>
    <dgm:pt modelId="{03902C61-7CD8-4705-9C33-AF4E923E460B}" type="parTrans" cxnId="{AE63BEC0-B7EE-47FA-B2B6-15DD5470D8BE}">
      <dgm:prSet/>
      <dgm:spPr/>
      <dgm:t>
        <a:bodyPr/>
        <a:lstStyle/>
        <a:p>
          <a:endParaRPr lang="en-US"/>
        </a:p>
      </dgm:t>
    </dgm:pt>
    <dgm:pt modelId="{BEB5DB7C-4341-48F0-AF80-940411B798F0}" type="sibTrans" cxnId="{AE63BEC0-B7EE-47FA-B2B6-15DD5470D8BE}">
      <dgm:prSet/>
      <dgm:spPr/>
      <dgm:t>
        <a:bodyPr/>
        <a:lstStyle/>
        <a:p>
          <a:endParaRPr lang="en-US"/>
        </a:p>
      </dgm:t>
    </dgm:pt>
    <dgm:pt modelId="{8D4CEDAD-6183-43F0-993B-6D58F740062B}">
      <dgm:prSet custT="1"/>
      <dgm:spPr/>
      <dgm:t>
        <a:bodyPr/>
        <a:lstStyle/>
        <a:p>
          <a:r>
            <a:rPr lang="en-US" sz="2000" b="1" kern="1200" dirty="0" smtClean="0">
              <a:solidFill>
                <a:schemeClr val="tx1"/>
              </a:solidFill>
              <a:latin typeface="Arial" pitchFamily="34" charset="0"/>
              <a:ea typeface="+mn-ea"/>
              <a:cs typeface="+mn-cs"/>
            </a:rPr>
            <a:t>Right-sided heart failure ( </a:t>
          </a:r>
          <a:r>
            <a:rPr lang="en-US" sz="2000" b="1" kern="1200" dirty="0" err="1" smtClean="0">
              <a:solidFill>
                <a:schemeClr val="tx1"/>
              </a:solidFill>
              <a:latin typeface="Arial" pitchFamily="34" charset="0"/>
              <a:ea typeface="+mn-ea"/>
              <a:cs typeface="+mn-cs"/>
            </a:rPr>
            <a:t>Cor</a:t>
          </a:r>
          <a:r>
            <a:rPr lang="en-US" sz="2000" b="1" kern="1200" dirty="0" smtClean="0">
              <a:solidFill>
                <a:schemeClr val="tx1"/>
              </a:solidFill>
              <a:latin typeface="Arial" pitchFamily="34" charset="0"/>
              <a:ea typeface="+mn-ea"/>
              <a:cs typeface="+mn-cs"/>
            </a:rPr>
            <a:t> </a:t>
          </a:r>
          <a:r>
            <a:rPr lang="en-US" sz="2000" b="1" kern="1200" dirty="0" err="1" smtClean="0">
              <a:solidFill>
                <a:schemeClr val="tx1"/>
              </a:solidFill>
              <a:latin typeface="Arial" pitchFamily="34" charset="0"/>
              <a:ea typeface="+mn-ea"/>
              <a:cs typeface="+mn-cs"/>
            </a:rPr>
            <a:t>pulmnale</a:t>
          </a:r>
          <a:r>
            <a:rPr lang="en-US" sz="2000" b="1" kern="1200" dirty="0" smtClean="0">
              <a:solidFill>
                <a:schemeClr val="tx1"/>
              </a:solidFill>
              <a:latin typeface="Arial" pitchFamily="34" charset="0"/>
              <a:ea typeface="+mn-ea"/>
              <a:cs typeface="+mn-cs"/>
            </a:rPr>
            <a:t>)</a:t>
          </a:r>
          <a:endParaRPr lang="en-US" sz="2000" b="1" kern="1200" dirty="0">
            <a:solidFill>
              <a:schemeClr val="tx1"/>
            </a:solidFill>
            <a:latin typeface="Arial" pitchFamily="34" charset="0"/>
            <a:ea typeface="+mn-ea"/>
            <a:cs typeface="+mn-cs"/>
          </a:endParaRPr>
        </a:p>
      </dgm:t>
    </dgm:pt>
    <dgm:pt modelId="{D579F37F-4213-4203-A284-1477E9041261}" type="parTrans" cxnId="{0717E869-1269-4691-A11E-B61188E63497}">
      <dgm:prSet/>
      <dgm:spPr/>
      <dgm:t>
        <a:bodyPr/>
        <a:lstStyle/>
        <a:p>
          <a:endParaRPr lang="en-US"/>
        </a:p>
      </dgm:t>
    </dgm:pt>
    <dgm:pt modelId="{622DABEB-306F-4193-B768-810925E92A15}" type="sibTrans" cxnId="{0717E869-1269-4691-A11E-B61188E63497}">
      <dgm:prSet/>
      <dgm:spPr/>
      <dgm:t>
        <a:bodyPr/>
        <a:lstStyle/>
        <a:p>
          <a:endParaRPr lang="en-US"/>
        </a:p>
      </dgm:t>
    </dgm:pt>
    <dgm:pt modelId="{BFBED7FE-4B0B-4576-97FA-4129E0FB916E}">
      <dgm:prSet phldrT="[Text]" custT="1"/>
      <dgm:spPr/>
      <dgm:t>
        <a:bodyPr/>
        <a:lstStyle/>
        <a:p>
          <a:r>
            <a:rPr lang="en-US" sz="2000" b="1" kern="1200" dirty="0" smtClean="0">
              <a:solidFill>
                <a:schemeClr val="tx1"/>
              </a:solidFill>
              <a:latin typeface="Arial" pitchFamily="34" charset="0"/>
              <a:ea typeface="+mn-ea"/>
              <a:cs typeface="+mn-cs"/>
            </a:rPr>
            <a:t>Death from emphysema is related to:</a:t>
          </a:r>
          <a:endParaRPr lang="en-US" sz="2000" b="1" kern="1200" dirty="0">
            <a:solidFill>
              <a:schemeClr val="tx1"/>
            </a:solidFill>
            <a:latin typeface="Arial" pitchFamily="34" charset="0"/>
            <a:ea typeface="+mn-ea"/>
            <a:cs typeface="+mn-cs"/>
          </a:endParaRPr>
        </a:p>
      </dgm:t>
    </dgm:pt>
    <dgm:pt modelId="{1EF9E32C-D9CE-4223-94D2-393C7392D268}" type="parTrans" cxnId="{2EFC9B30-107D-4D9D-B917-F1925EA1E3B6}">
      <dgm:prSet/>
      <dgm:spPr/>
      <dgm:t>
        <a:bodyPr/>
        <a:lstStyle/>
        <a:p>
          <a:endParaRPr lang="en-US"/>
        </a:p>
      </dgm:t>
    </dgm:pt>
    <dgm:pt modelId="{CECDB6FC-3AA8-4A33-8E35-0A38723DA385}" type="sibTrans" cxnId="{2EFC9B30-107D-4D9D-B917-F1925EA1E3B6}">
      <dgm:prSet/>
      <dgm:spPr/>
      <dgm:t>
        <a:bodyPr/>
        <a:lstStyle/>
        <a:p>
          <a:endParaRPr lang="en-US"/>
        </a:p>
      </dgm:t>
    </dgm:pt>
    <dgm:pt modelId="{9FD3D4DB-2CAB-4FDF-ACCA-6228DC9AB3AF}" type="pres">
      <dgm:prSet presAssocID="{F489C744-D4B9-4C95-816C-823F3CA4DC2A}" presName="Name0" presStyleCnt="0">
        <dgm:presLayoutVars>
          <dgm:dir/>
          <dgm:animLvl val="lvl"/>
          <dgm:resizeHandles val="exact"/>
        </dgm:presLayoutVars>
      </dgm:prSet>
      <dgm:spPr/>
      <dgm:t>
        <a:bodyPr/>
        <a:lstStyle/>
        <a:p>
          <a:endParaRPr lang="en-US"/>
        </a:p>
      </dgm:t>
    </dgm:pt>
    <dgm:pt modelId="{B858514C-D4FE-4524-98AD-2705047DF130}" type="pres">
      <dgm:prSet presAssocID="{F35BAAFA-E231-42D3-9CEF-28E52950BC6B}" presName="linNode" presStyleCnt="0"/>
      <dgm:spPr/>
    </dgm:pt>
    <dgm:pt modelId="{72CADBB7-C491-4D59-BF17-CC5936F18FAE}" type="pres">
      <dgm:prSet presAssocID="{F35BAAFA-E231-42D3-9CEF-28E52950BC6B}" presName="parentText" presStyleLbl="node1" presStyleIdx="0" presStyleCnt="3" custScaleX="90402" custLinFactNeighborX="-19" custLinFactNeighborY="-4925">
        <dgm:presLayoutVars>
          <dgm:chMax val="1"/>
          <dgm:bulletEnabled val="1"/>
        </dgm:presLayoutVars>
      </dgm:prSet>
      <dgm:spPr/>
      <dgm:t>
        <a:bodyPr/>
        <a:lstStyle/>
        <a:p>
          <a:endParaRPr lang="en-US"/>
        </a:p>
      </dgm:t>
    </dgm:pt>
    <dgm:pt modelId="{81CABD08-B0F0-4A6E-95DE-137CB1AE257B}" type="pres">
      <dgm:prSet presAssocID="{F35BAAFA-E231-42D3-9CEF-28E52950BC6B}" presName="descendantText" presStyleLbl="alignAccFollowNode1" presStyleIdx="0" presStyleCnt="3" custScaleY="125251">
        <dgm:presLayoutVars>
          <dgm:bulletEnabled val="1"/>
        </dgm:presLayoutVars>
      </dgm:prSet>
      <dgm:spPr/>
      <dgm:t>
        <a:bodyPr/>
        <a:lstStyle/>
        <a:p>
          <a:endParaRPr lang="en-US"/>
        </a:p>
      </dgm:t>
    </dgm:pt>
    <dgm:pt modelId="{A11CAB56-9924-48CE-9397-3AB21B93DDFE}" type="pres">
      <dgm:prSet presAssocID="{5A8AAACD-14C7-4292-9985-2ACD6252E711}" presName="sp" presStyleCnt="0"/>
      <dgm:spPr/>
    </dgm:pt>
    <dgm:pt modelId="{CF6601ED-8DCD-42AB-833C-369044A921B9}" type="pres">
      <dgm:prSet presAssocID="{EF8906E7-2EB7-4A00-80BE-31BA925FD8AF}" presName="linNode" presStyleCnt="0"/>
      <dgm:spPr/>
    </dgm:pt>
    <dgm:pt modelId="{28995E55-9B65-4507-B8CA-137BF2C24715}" type="pres">
      <dgm:prSet presAssocID="{EF8906E7-2EB7-4A00-80BE-31BA925FD8AF}" presName="parentText" presStyleLbl="node1" presStyleIdx="1" presStyleCnt="3" custScaleX="90356">
        <dgm:presLayoutVars>
          <dgm:chMax val="1"/>
          <dgm:bulletEnabled val="1"/>
        </dgm:presLayoutVars>
      </dgm:prSet>
      <dgm:spPr/>
      <dgm:t>
        <a:bodyPr/>
        <a:lstStyle/>
        <a:p>
          <a:endParaRPr lang="en-US"/>
        </a:p>
      </dgm:t>
    </dgm:pt>
    <dgm:pt modelId="{DD3C25BD-7668-46CC-BC77-412444EEBD21}" type="pres">
      <dgm:prSet presAssocID="{EF8906E7-2EB7-4A00-80BE-31BA925FD8AF}" presName="descendantText" presStyleLbl="alignAccFollowNode1" presStyleIdx="1" presStyleCnt="3" custScaleX="110464">
        <dgm:presLayoutVars>
          <dgm:bulletEnabled val="1"/>
        </dgm:presLayoutVars>
      </dgm:prSet>
      <dgm:spPr/>
      <dgm:t>
        <a:bodyPr/>
        <a:lstStyle/>
        <a:p>
          <a:endParaRPr lang="en-US"/>
        </a:p>
      </dgm:t>
    </dgm:pt>
    <dgm:pt modelId="{58FC59EC-3FA3-4CDF-AA86-9963D7588DB2}" type="pres">
      <dgm:prSet presAssocID="{ABBB00A1-7648-489A-8978-803AF1B9D71B}" presName="sp" presStyleCnt="0"/>
      <dgm:spPr/>
    </dgm:pt>
    <dgm:pt modelId="{A67D5EE2-E85C-4F5C-9D36-37438F308C15}" type="pres">
      <dgm:prSet presAssocID="{F8ECB017-4B63-4106-9731-0A9CBDAC3C1C}" presName="linNode" presStyleCnt="0"/>
      <dgm:spPr/>
    </dgm:pt>
    <dgm:pt modelId="{CE1B88BA-9D72-4D5E-91EF-468E476EC122}" type="pres">
      <dgm:prSet presAssocID="{F8ECB017-4B63-4106-9731-0A9CBDAC3C1C}" presName="parentText" presStyleLbl="node1" presStyleIdx="2" presStyleCnt="3">
        <dgm:presLayoutVars>
          <dgm:chMax val="1"/>
          <dgm:bulletEnabled val="1"/>
        </dgm:presLayoutVars>
      </dgm:prSet>
      <dgm:spPr/>
      <dgm:t>
        <a:bodyPr/>
        <a:lstStyle/>
        <a:p>
          <a:endParaRPr lang="en-US"/>
        </a:p>
      </dgm:t>
    </dgm:pt>
    <dgm:pt modelId="{0B0B631D-A47B-4F68-A39D-A87963731440}" type="pres">
      <dgm:prSet presAssocID="{F8ECB017-4B63-4106-9731-0A9CBDAC3C1C}" presName="descendantText" presStyleLbl="alignAccFollowNode1" presStyleIdx="2" presStyleCnt="3" custScaleX="114467" custScaleY="113193">
        <dgm:presLayoutVars>
          <dgm:bulletEnabled val="1"/>
        </dgm:presLayoutVars>
      </dgm:prSet>
      <dgm:spPr/>
      <dgm:t>
        <a:bodyPr/>
        <a:lstStyle/>
        <a:p>
          <a:endParaRPr lang="en-US"/>
        </a:p>
      </dgm:t>
    </dgm:pt>
  </dgm:ptLst>
  <dgm:cxnLst>
    <dgm:cxn modelId="{125D48E5-4D81-40D2-A971-20C579F93991}" type="presOf" srcId="{5C4E7ADA-ACFB-48F5-B755-7A2B92AFDFB1}" destId="{81CABD08-B0F0-4A6E-95DE-137CB1AE257B}" srcOrd="0" destOrd="1" presId="urn:microsoft.com/office/officeart/2005/8/layout/vList5"/>
    <dgm:cxn modelId="{C8344F23-09C9-4D41-B810-C630E03E47B0}" type="presOf" srcId="{8D4CEDAD-6183-43F0-993B-6D58F740062B}" destId="{0B0B631D-A47B-4F68-A39D-A87963731440}" srcOrd="0" destOrd="3" presId="urn:microsoft.com/office/officeart/2005/8/layout/vList5"/>
    <dgm:cxn modelId="{D004BF16-2E4B-4B8F-AAAB-2665FFA49DBA}" srcId="{F489C744-D4B9-4C95-816C-823F3CA4DC2A}" destId="{EF8906E7-2EB7-4A00-80BE-31BA925FD8AF}" srcOrd="1" destOrd="0" parTransId="{5D21D319-28D6-4FB6-8A89-94CDA3BE674C}" sibTransId="{ABBB00A1-7648-489A-8978-803AF1B9D71B}"/>
    <dgm:cxn modelId="{C98BFE95-2F54-4A4D-AE32-CEA57BFD8631}" type="presOf" srcId="{4EC8C46B-491A-4DAA-9C74-37758F2A4C3F}" destId="{DD3C25BD-7668-46CC-BC77-412444EEBD21}" srcOrd="0" destOrd="0" presId="urn:microsoft.com/office/officeart/2005/8/layout/vList5"/>
    <dgm:cxn modelId="{85BF40C3-7C0E-4769-A82A-27E9DD9F4ED6}" type="presOf" srcId="{F977E55A-E571-4A7E-809D-1FD5933D0D13}" destId="{81CABD08-B0F0-4A6E-95DE-137CB1AE257B}" srcOrd="0" destOrd="2" presId="urn:microsoft.com/office/officeart/2005/8/layout/vList5"/>
    <dgm:cxn modelId="{E972D5FE-33F2-46F6-8749-FF4D7C19DD2A}" srcId="{F35BAAFA-E231-42D3-9CEF-28E52950BC6B}" destId="{F977E55A-E571-4A7E-809D-1FD5933D0D13}" srcOrd="2" destOrd="0" parTransId="{BFDB7711-0B0D-43D7-A6D9-31B4A6A9C71B}" sibTransId="{2BF062E6-12C0-4BCC-BB7E-D7DAD8D5CBAB}"/>
    <dgm:cxn modelId="{B4BFF653-CC63-43CF-841A-9A7C4B5D08CB}" type="presOf" srcId="{D2EFE0ED-0FE3-44A2-A1BF-53EF64C1A051}" destId="{DD3C25BD-7668-46CC-BC77-412444EEBD21}" srcOrd="0" destOrd="1" presId="urn:microsoft.com/office/officeart/2005/8/layout/vList5"/>
    <dgm:cxn modelId="{FAB23FD0-4FD4-4148-A7F9-74BAEB497777}" type="presOf" srcId="{F35BAAFA-E231-42D3-9CEF-28E52950BC6B}" destId="{72CADBB7-C491-4D59-BF17-CC5936F18FAE}" srcOrd="0" destOrd="0" presId="urn:microsoft.com/office/officeart/2005/8/layout/vList5"/>
    <dgm:cxn modelId="{5972611E-E38A-4DE2-A848-D3BC33E6D285}" type="presOf" srcId="{C1167E93-DADD-4ACE-9673-7CD66B409CD0}" destId="{81CABD08-B0F0-4A6E-95DE-137CB1AE257B}" srcOrd="0" destOrd="0" presId="urn:microsoft.com/office/officeart/2005/8/layout/vList5"/>
    <dgm:cxn modelId="{97EB18AD-62AA-42E8-9073-F826BA2C617A}" type="presOf" srcId="{FB4E2CCC-AF3B-43C5-B96A-BD2B760A7D2E}" destId="{0B0B631D-A47B-4F68-A39D-A87963731440}" srcOrd="0" destOrd="0" presId="urn:microsoft.com/office/officeart/2005/8/layout/vList5"/>
    <dgm:cxn modelId="{88D377B8-7F6C-48BE-9453-BC8BDB47B4CF}" srcId="{F35BAAFA-E231-42D3-9CEF-28E52950BC6B}" destId="{EFE29FED-41AB-443A-9236-B04E457BDCD2}" srcOrd="3" destOrd="0" parTransId="{8F5EBC01-3953-463C-8F3E-E73CB319EB26}" sibTransId="{2096D092-3CDA-44BE-A89C-F790529B6A01}"/>
    <dgm:cxn modelId="{AE63BEC0-B7EE-47FA-B2B6-15DD5470D8BE}" srcId="{BFBED7FE-4B0B-4576-97FA-4129E0FB916E}" destId="{C205E9E8-62A2-49A3-9D68-DE5EC372ED32}" srcOrd="0" destOrd="0" parTransId="{03902C61-7CD8-4705-9C33-AF4E923E460B}" sibTransId="{BEB5DB7C-4341-48F0-AF80-940411B798F0}"/>
    <dgm:cxn modelId="{B20FE821-B580-4245-8A7D-427F588A305F}" srcId="{EF8906E7-2EB7-4A00-80BE-31BA925FD8AF}" destId="{4EC8C46B-491A-4DAA-9C74-37758F2A4C3F}" srcOrd="0" destOrd="0" parTransId="{A4192DB9-E733-4053-9326-6A1A48EBE6F2}" sibTransId="{922FAF5C-50DD-460C-82B6-AE296333EA4A}"/>
    <dgm:cxn modelId="{03AB8CA6-AE91-468E-A360-79067535F898}" srcId="{F8ECB017-4B63-4106-9731-0A9CBDAC3C1C}" destId="{FB4E2CCC-AF3B-43C5-B96A-BD2B760A7D2E}" srcOrd="0" destOrd="0" parTransId="{89332393-6A72-449D-821F-86386B8B2169}" sibTransId="{6DC4980F-EFEB-40E4-AB49-3A3DE12D8120}"/>
    <dgm:cxn modelId="{FF00C2E6-863C-48D1-89ED-734A0D341B19}" type="presOf" srcId="{EFE29FED-41AB-443A-9236-B04E457BDCD2}" destId="{81CABD08-B0F0-4A6E-95DE-137CB1AE257B}" srcOrd="0" destOrd="3" presId="urn:microsoft.com/office/officeart/2005/8/layout/vList5"/>
    <dgm:cxn modelId="{65BB3958-E57D-4FB6-B5F3-284B2B97EC89}" type="presOf" srcId="{EF8906E7-2EB7-4A00-80BE-31BA925FD8AF}" destId="{28995E55-9B65-4507-B8CA-137BF2C24715}" srcOrd="0" destOrd="0" presId="urn:microsoft.com/office/officeart/2005/8/layout/vList5"/>
    <dgm:cxn modelId="{2EFC9B30-107D-4D9D-B917-F1925EA1E3B6}" srcId="{F8ECB017-4B63-4106-9731-0A9CBDAC3C1C}" destId="{BFBED7FE-4B0B-4576-97FA-4129E0FB916E}" srcOrd="1" destOrd="0" parTransId="{1EF9E32C-D9CE-4223-94D2-393C7392D268}" sibTransId="{CECDB6FC-3AA8-4A33-8E35-0A38723DA385}"/>
    <dgm:cxn modelId="{B1E015F8-60C0-41AF-A8E8-039E3341BD3E}" srcId="{EF8906E7-2EB7-4A00-80BE-31BA925FD8AF}" destId="{D2EFE0ED-0FE3-44A2-A1BF-53EF64C1A051}" srcOrd="1" destOrd="0" parTransId="{97D926EA-9549-4D68-8DD5-F8A74B365839}" sibTransId="{94DABA36-ECE7-49C5-A4E1-6AFA77EE3716}"/>
    <dgm:cxn modelId="{86FAE852-FC10-4B87-85AB-7C78A38B6C3B}" type="presOf" srcId="{C205E9E8-62A2-49A3-9D68-DE5EC372ED32}" destId="{0B0B631D-A47B-4F68-A39D-A87963731440}" srcOrd="0" destOrd="2" presId="urn:microsoft.com/office/officeart/2005/8/layout/vList5"/>
    <dgm:cxn modelId="{39AD0B20-EA45-4633-846D-DE9198AE37E0}" srcId="{F35BAAFA-E231-42D3-9CEF-28E52950BC6B}" destId="{C1167E93-DADD-4ACE-9673-7CD66B409CD0}" srcOrd="0" destOrd="0" parTransId="{3E42FCF7-ADB4-40CA-B558-EC9473D70C29}" sibTransId="{E5B8902D-A45C-43A4-A45A-D3C336693E05}"/>
    <dgm:cxn modelId="{166E1F5B-501C-4FB9-944B-A9C125C63AC9}" type="presOf" srcId="{4F2E1B0A-8B71-4FDD-A252-EC87DAAE79C0}" destId="{DD3C25BD-7668-46CC-BC77-412444EEBD21}" srcOrd="0" destOrd="2" presId="urn:microsoft.com/office/officeart/2005/8/layout/vList5"/>
    <dgm:cxn modelId="{0D0B5504-ECA3-46F6-BDD8-E7358632A7F3}" type="presOf" srcId="{F489C744-D4B9-4C95-816C-823F3CA4DC2A}" destId="{9FD3D4DB-2CAB-4FDF-ACCA-6228DC9AB3AF}" srcOrd="0" destOrd="0" presId="urn:microsoft.com/office/officeart/2005/8/layout/vList5"/>
    <dgm:cxn modelId="{F3BA3441-408E-4096-854D-488EC02D9FAE}" srcId="{F35BAAFA-E231-42D3-9CEF-28E52950BC6B}" destId="{5C4E7ADA-ACFB-48F5-B755-7A2B92AFDFB1}" srcOrd="1" destOrd="0" parTransId="{9FB5385D-E0DB-4CEF-A16A-4649B694462A}" sibTransId="{D229B145-78BA-40A4-A668-A7D73125499C}"/>
    <dgm:cxn modelId="{3B181B1A-6AB5-4965-B0D9-04416F311E74}" srcId="{F489C744-D4B9-4C95-816C-823F3CA4DC2A}" destId="{F35BAAFA-E231-42D3-9CEF-28E52950BC6B}" srcOrd="0" destOrd="0" parTransId="{24ADE419-2BBA-47D8-A47A-7119E2043216}" sibTransId="{5A8AAACD-14C7-4292-9985-2ACD6252E711}"/>
    <dgm:cxn modelId="{BEB4E734-B1E4-40C7-AE91-E07B01EEB3BF}" srcId="{EF8906E7-2EB7-4A00-80BE-31BA925FD8AF}" destId="{4F2E1B0A-8B71-4FDD-A252-EC87DAAE79C0}" srcOrd="2" destOrd="0" parTransId="{79EB8059-2CB6-432B-8AFC-7C55A20F6029}" sibTransId="{A13A3CDF-49DC-400A-8847-A07A96710F33}"/>
    <dgm:cxn modelId="{F4B61B08-3FFE-4DDC-B2C4-0FE6A0310392}" type="presOf" srcId="{F8ECB017-4B63-4106-9731-0A9CBDAC3C1C}" destId="{CE1B88BA-9D72-4D5E-91EF-468E476EC122}" srcOrd="0" destOrd="0" presId="urn:microsoft.com/office/officeart/2005/8/layout/vList5"/>
    <dgm:cxn modelId="{4DC83625-E3BC-4641-9D12-090D97589989}" type="presOf" srcId="{BFBED7FE-4B0B-4576-97FA-4129E0FB916E}" destId="{0B0B631D-A47B-4F68-A39D-A87963731440}" srcOrd="0" destOrd="1" presId="urn:microsoft.com/office/officeart/2005/8/layout/vList5"/>
    <dgm:cxn modelId="{19C0B666-C48D-4645-9604-F784EED25D6B}" srcId="{F489C744-D4B9-4C95-816C-823F3CA4DC2A}" destId="{F8ECB017-4B63-4106-9731-0A9CBDAC3C1C}" srcOrd="2" destOrd="0" parTransId="{CC19E322-01C1-45CB-9761-0448B4C17B70}" sibTransId="{C12EC0A6-1656-4140-B5CF-059BE725DF1E}"/>
    <dgm:cxn modelId="{0717E869-1269-4691-A11E-B61188E63497}" srcId="{BFBED7FE-4B0B-4576-97FA-4129E0FB916E}" destId="{8D4CEDAD-6183-43F0-993B-6D58F740062B}" srcOrd="1" destOrd="0" parTransId="{D579F37F-4213-4203-A284-1477E9041261}" sibTransId="{622DABEB-306F-4193-B768-810925E92A15}"/>
    <dgm:cxn modelId="{2BFA592D-7752-4A6E-8E1A-E86D7287E0FC}" type="presParOf" srcId="{9FD3D4DB-2CAB-4FDF-ACCA-6228DC9AB3AF}" destId="{B858514C-D4FE-4524-98AD-2705047DF130}" srcOrd="0" destOrd="0" presId="urn:microsoft.com/office/officeart/2005/8/layout/vList5"/>
    <dgm:cxn modelId="{1013AF19-F5A3-4060-A9D6-B60E4D8A13FA}" type="presParOf" srcId="{B858514C-D4FE-4524-98AD-2705047DF130}" destId="{72CADBB7-C491-4D59-BF17-CC5936F18FAE}" srcOrd="0" destOrd="0" presId="urn:microsoft.com/office/officeart/2005/8/layout/vList5"/>
    <dgm:cxn modelId="{5673DBA8-389D-45B9-9484-B23E09F0404E}" type="presParOf" srcId="{B858514C-D4FE-4524-98AD-2705047DF130}" destId="{81CABD08-B0F0-4A6E-95DE-137CB1AE257B}" srcOrd="1" destOrd="0" presId="urn:microsoft.com/office/officeart/2005/8/layout/vList5"/>
    <dgm:cxn modelId="{C4292141-16F5-401A-B27A-654C13B7407A}" type="presParOf" srcId="{9FD3D4DB-2CAB-4FDF-ACCA-6228DC9AB3AF}" destId="{A11CAB56-9924-48CE-9397-3AB21B93DDFE}" srcOrd="1" destOrd="0" presId="urn:microsoft.com/office/officeart/2005/8/layout/vList5"/>
    <dgm:cxn modelId="{C1B76A5E-194B-4173-986E-A13E0CC519EB}" type="presParOf" srcId="{9FD3D4DB-2CAB-4FDF-ACCA-6228DC9AB3AF}" destId="{CF6601ED-8DCD-42AB-833C-369044A921B9}" srcOrd="2" destOrd="0" presId="urn:microsoft.com/office/officeart/2005/8/layout/vList5"/>
    <dgm:cxn modelId="{0341383D-4360-4D3B-A4D1-791D62676285}" type="presParOf" srcId="{CF6601ED-8DCD-42AB-833C-369044A921B9}" destId="{28995E55-9B65-4507-B8CA-137BF2C24715}" srcOrd="0" destOrd="0" presId="urn:microsoft.com/office/officeart/2005/8/layout/vList5"/>
    <dgm:cxn modelId="{73D07770-6955-4F0D-B51C-888D4B1B2E62}" type="presParOf" srcId="{CF6601ED-8DCD-42AB-833C-369044A921B9}" destId="{DD3C25BD-7668-46CC-BC77-412444EEBD21}" srcOrd="1" destOrd="0" presId="urn:microsoft.com/office/officeart/2005/8/layout/vList5"/>
    <dgm:cxn modelId="{C2685B8B-D0DD-41AC-B8BE-815FE76789D0}" type="presParOf" srcId="{9FD3D4DB-2CAB-4FDF-ACCA-6228DC9AB3AF}" destId="{58FC59EC-3FA3-4CDF-AA86-9963D7588DB2}" srcOrd="3" destOrd="0" presId="urn:microsoft.com/office/officeart/2005/8/layout/vList5"/>
    <dgm:cxn modelId="{9C067CC7-4A33-47F5-BF3F-47E5D2F847F4}" type="presParOf" srcId="{9FD3D4DB-2CAB-4FDF-ACCA-6228DC9AB3AF}" destId="{A67D5EE2-E85C-4F5C-9D36-37438F308C15}" srcOrd="4" destOrd="0" presId="urn:microsoft.com/office/officeart/2005/8/layout/vList5"/>
    <dgm:cxn modelId="{DA797F0B-4991-46D9-ABBA-82C843B1B79B}" type="presParOf" srcId="{A67D5EE2-E85C-4F5C-9D36-37438F308C15}" destId="{CE1B88BA-9D72-4D5E-91EF-468E476EC122}" srcOrd="0" destOrd="0" presId="urn:microsoft.com/office/officeart/2005/8/layout/vList5"/>
    <dgm:cxn modelId="{77C774BB-59B9-4380-A433-2121EFAFAAB9}" type="presParOf" srcId="{A67D5EE2-E85C-4F5C-9D36-37438F308C15}" destId="{0B0B631D-A47B-4F68-A39D-A87963731440}"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B05535-D2C6-4152-90EF-D8228A8AA396}" type="doc">
      <dgm:prSet loTypeId="urn:microsoft.com/office/officeart/2005/8/layout/vList5" loCatId="list" qsTypeId="urn:microsoft.com/office/officeart/2005/8/quickstyle/simple2" qsCatId="simple" csTypeId="urn:microsoft.com/office/officeart/2005/8/colors/colorful3" csCatId="colorful" phldr="1"/>
      <dgm:spPr/>
      <dgm:t>
        <a:bodyPr/>
        <a:lstStyle/>
        <a:p>
          <a:endParaRPr lang="en-US"/>
        </a:p>
      </dgm:t>
    </dgm:pt>
    <dgm:pt modelId="{F050BF43-8A47-4178-BFB3-660A573F3830}">
      <dgm:prSet phldrT="[Text]"/>
      <dgm:spPr/>
      <dgm:t>
        <a:bodyPr/>
        <a:lstStyle/>
        <a:p>
          <a:r>
            <a:rPr lang="en-US" dirty="0" smtClean="0"/>
            <a:t>Causes </a:t>
          </a:r>
          <a:endParaRPr lang="en-US" dirty="0"/>
        </a:p>
      </dgm:t>
    </dgm:pt>
    <dgm:pt modelId="{7A1A6CA2-88FC-4398-9807-D1AE1257B213}" type="parTrans" cxnId="{CACC563C-ADFB-442E-9C6E-FC877B3255A6}">
      <dgm:prSet/>
      <dgm:spPr/>
      <dgm:t>
        <a:bodyPr/>
        <a:lstStyle/>
        <a:p>
          <a:endParaRPr lang="en-US"/>
        </a:p>
      </dgm:t>
    </dgm:pt>
    <dgm:pt modelId="{82593CEF-0ACB-4349-8BA7-013A6F3565A3}" type="sibTrans" cxnId="{CACC563C-ADFB-442E-9C6E-FC877B3255A6}">
      <dgm:prSet/>
      <dgm:spPr/>
      <dgm:t>
        <a:bodyPr/>
        <a:lstStyle/>
        <a:p>
          <a:endParaRPr lang="en-US"/>
        </a:p>
      </dgm:t>
    </dgm:pt>
    <dgm:pt modelId="{065E2F7A-A24D-4B4F-9568-F029187826DE}">
      <dgm:prSet phldrT="[Text]" custT="1"/>
      <dgm:spPr/>
      <dgm:t>
        <a:bodyPr/>
        <a:lstStyle/>
        <a:p>
          <a:r>
            <a:rPr lang="en-US" sz="2800" dirty="0" smtClean="0">
              <a:latin typeface="Albertus" pitchFamily="34" charset="0"/>
            </a:rPr>
            <a:t>Infection/ Necrotizing pneumonia</a:t>
          </a:r>
          <a:endParaRPr lang="en-US" sz="2800" dirty="0">
            <a:latin typeface="Albertus" pitchFamily="34" charset="0"/>
          </a:endParaRPr>
        </a:p>
      </dgm:t>
    </dgm:pt>
    <dgm:pt modelId="{1E8E965B-DD6A-45D3-B692-1B7484EC8AAB}" type="parTrans" cxnId="{0249F2CC-67F0-46A4-9B70-E3D45D9D997C}">
      <dgm:prSet/>
      <dgm:spPr/>
      <dgm:t>
        <a:bodyPr/>
        <a:lstStyle/>
        <a:p>
          <a:endParaRPr lang="en-US"/>
        </a:p>
      </dgm:t>
    </dgm:pt>
    <dgm:pt modelId="{F13D2A9E-00A3-4768-9E06-2C46FCCDBAC1}" type="sibTrans" cxnId="{0249F2CC-67F0-46A4-9B70-E3D45D9D997C}">
      <dgm:prSet/>
      <dgm:spPr/>
      <dgm:t>
        <a:bodyPr/>
        <a:lstStyle/>
        <a:p>
          <a:endParaRPr lang="en-US"/>
        </a:p>
      </dgm:t>
    </dgm:pt>
    <dgm:pt modelId="{FD921779-2727-4A0B-8DD4-E18624F4B5C3}">
      <dgm:prSet phldrT="[Text]" custT="1"/>
      <dgm:spPr/>
      <dgm:t>
        <a:bodyPr/>
        <a:lstStyle/>
        <a:p>
          <a:r>
            <a:rPr lang="en-US" sz="2800" dirty="0" smtClean="0">
              <a:latin typeface="Albertus" pitchFamily="34" charset="0"/>
            </a:rPr>
            <a:t>Congenital </a:t>
          </a:r>
          <a:r>
            <a:rPr lang="en-US" sz="1800" dirty="0" smtClean="0">
              <a:latin typeface="Albertus" pitchFamily="34" charset="0"/>
            </a:rPr>
            <a:t>(Cystic fibrosis, </a:t>
          </a:r>
          <a:r>
            <a:rPr lang="en-US" sz="1800" dirty="0" err="1" smtClean="0">
              <a:latin typeface="Albertus" pitchFamily="34" charset="0"/>
            </a:rPr>
            <a:t>Kartagener’s</a:t>
          </a:r>
          <a:r>
            <a:rPr lang="en-US" sz="1800" dirty="0" smtClean="0">
              <a:latin typeface="Albertus" pitchFamily="34" charset="0"/>
            </a:rPr>
            <a:t> Syndrome)</a:t>
          </a:r>
          <a:endParaRPr lang="en-US" sz="1800" dirty="0">
            <a:latin typeface="Albertus" pitchFamily="34" charset="0"/>
          </a:endParaRPr>
        </a:p>
      </dgm:t>
    </dgm:pt>
    <dgm:pt modelId="{EA61E45C-C700-46C4-9F9C-2BD796CD9931}" type="parTrans" cxnId="{A090D041-7DDB-44BD-8E50-C4466306A775}">
      <dgm:prSet/>
      <dgm:spPr/>
      <dgm:t>
        <a:bodyPr/>
        <a:lstStyle/>
        <a:p>
          <a:endParaRPr lang="en-US"/>
        </a:p>
      </dgm:t>
    </dgm:pt>
    <dgm:pt modelId="{140E8E87-1B09-48D1-ACEA-C97C25D62FF5}" type="sibTrans" cxnId="{A090D041-7DDB-44BD-8E50-C4466306A775}">
      <dgm:prSet/>
      <dgm:spPr/>
      <dgm:t>
        <a:bodyPr/>
        <a:lstStyle/>
        <a:p>
          <a:endParaRPr lang="en-US"/>
        </a:p>
      </dgm:t>
    </dgm:pt>
    <dgm:pt modelId="{4D97FA0B-B34D-46CA-8E13-BDF42ECE15F6}">
      <dgm:prSet phldrT="[Text]"/>
      <dgm:spPr/>
      <dgm:t>
        <a:bodyPr/>
        <a:lstStyle/>
        <a:p>
          <a:r>
            <a:rPr lang="en-US" dirty="0" smtClean="0"/>
            <a:t>Clinical features</a:t>
          </a:r>
          <a:endParaRPr lang="en-US" dirty="0"/>
        </a:p>
      </dgm:t>
    </dgm:pt>
    <dgm:pt modelId="{5FDB8762-D618-4F26-987B-FB973B1314B9}" type="parTrans" cxnId="{BF464DFA-E36A-474F-871E-8B80AD564EE2}">
      <dgm:prSet/>
      <dgm:spPr/>
      <dgm:t>
        <a:bodyPr/>
        <a:lstStyle/>
        <a:p>
          <a:endParaRPr lang="en-US"/>
        </a:p>
      </dgm:t>
    </dgm:pt>
    <dgm:pt modelId="{AD2FF4F8-4E5C-4FF2-919B-19E36BF50141}" type="sibTrans" cxnId="{BF464DFA-E36A-474F-871E-8B80AD564EE2}">
      <dgm:prSet/>
      <dgm:spPr/>
      <dgm:t>
        <a:bodyPr/>
        <a:lstStyle/>
        <a:p>
          <a:endParaRPr lang="en-US"/>
        </a:p>
      </dgm:t>
    </dgm:pt>
    <dgm:pt modelId="{2688C572-73B7-4C68-8A7D-62FD041E3DAB}">
      <dgm:prSet phldrT="[Text]"/>
      <dgm:spPr/>
      <dgm:t>
        <a:bodyPr/>
        <a:lstStyle/>
        <a:p>
          <a:r>
            <a:rPr lang="en-US" dirty="0" smtClean="0">
              <a:latin typeface="Albertus" pitchFamily="34" charset="0"/>
            </a:rPr>
            <a:t>Sever persistent cough with sputum (</a:t>
          </a:r>
          <a:r>
            <a:rPr lang="en-US" dirty="0" err="1" smtClean="0">
              <a:latin typeface="Albertus" pitchFamily="34" charset="0"/>
            </a:rPr>
            <a:t>mucopurulent</a:t>
          </a:r>
          <a:r>
            <a:rPr lang="en-US" dirty="0" smtClean="0">
              <a:latin typeface="Albertus" pitchFamily="34" charset="0"/>
            </a:rPr>
            <a:t> sputum) sometime with blood.</a:t>
          </a:r>
          <a:endParaRPr lang="en-US" dirty="0">
            <a:latin typeface="Albertus" pitchFamily="34" charset="0"/>
          </a:endParaRPr>
        </a:p>
      </dgm:t>
    </dgm:pt>
    <dgm:pt modelId="{207A407C-FF5D-45F4-A0E6-9A590AE90348}" type="parTrans" cxnId="{F98C1B5E-287A-4BB1-A6AD-DCAC8DDDBDE7}">
      <dgm:prSet/>
      <dgm:spPr/>
      <dgm:t>
        <a:bodyPr/>
        <a:lstStyle/>
        <a:p>
          <a:endParaRPr lang="en-US"/>
        </a:p>
      </dgm:t>
    </dgm:pt>
    <dgm:pt modelId="{944A928F-F66E-49A2-A2AB-54CF51A19353}" type="sibTrans" cxnId="{F98C1B5E-287A-4BB1-A6AD-DCAC8DDDBDE7}">
      <dgm:prSet/>
      <dgm:spPr/>
      <dgm:t>
        <a:bodyPr/>
        <a:lstStyle/>
        <a:p>
          <a:endParaRPr lang="en-US"/>
        </a:p>
      </dgm:t>
    </dgm:pt>
    <dgm:pt modelId="{FC61C7C2-7098-4DED-84B2-9A8B68D9892B}">
      <dgm:prSet phldrT="[Text]"/>
      <dgm:spPr/>
      <dgm:t>
        <a:bodyPr/>
        <a:lstStyle/>
        <a:p>
          <a:r>
            <a:rPr lang="en-US" dirty="0" smtClean="0"/>
            <a:t>complications</a:t>
          </a:r>
          <a:endParaRPr lang="en-US" dirty="0"/>
        </a:p>
      </dgm:t>
    </dgm:pt>
    <dgm:pt modelId="{BD898351-C830-4F04-AAEF-E5656CC165AF}" type="parTrans" cxnId="{45B8E0BD-58AF-4C0C-A181-BDC983B78996}">
      <dgm:prSet/>
      <dgm:spPr/>
      <dgm:t>
        <a:bodyPr/>
        <a:lstStyle/>
        <a:p>
          <a:endParaRPr lang="en-US"/>
        </a:p>
      </dgm:t>
    </dgm:pt>
    <dgm:pt modelId="{37766EA0-E96C-4752-9427-7A407F50C99B}" type="sibTrans" cxnId="{45B8E0BD-58AF-4C0C-A181-BDC983B78996}">
      <dgm:prSet/>
      <dgm:spPr/>
      <dgm:t>
        <a:bodyPr/>
        <a:lstStyle/>
        <a:p>
          <a:endParaRPr lang="en-US"/>
        </a:p>
      </dgm:t>
    </dgm:pt>
    <dgm:pt modelId="{546BDA9F-62FE-47E8-BAA1-D0F0BA6B347D}">
      <dgm:prSet phldrT="[Text]" custT="1"/>
      <dgm:spPr/>
      <dgm:t>
        <a:bodyPr/>
        <a:lstStyle/>
        <a:p>
          <a:r>
            <a:rPr lang="en-US" sz="2400" dirty="0" smtClean="0">
              <a:latin typeface="Albertus" pitchFamily="34" charset="0"/>
            </a:rPr>
            <a:t>Rare complications: metastatic brain abscess and </a:t>
          </a:r>
          <a:r>
            <a:rPr lang="en-US" sz="2400" dirty="0" err="1" smtClean="0">
              <a:latin typeface="Albertus" pitchFamily="34" charset="0"/>
            </a:rPr>
            <a:t>amyloidosis</a:t>
          </a:r>
          <a:r>
            <a:rPr lang="en-US" sz="1800" dirty="0" smtClean="0">
              <a:latin typeface="Albertus" pitchFamily="34" charset="0"/>
            </a:rPr>
            <a:t>.</a:t>
          </a:r>
          <a:endParaRPr lang="en-US" sz="1800" dirty="0">
            <a:latin typeface="Albertus" pitchFamily="34" charset="0"/>
          </a:endParaRPr>
        </a:p>
      </dgm:t>
    </dgm:pt>
    <dgm:pt modelId="{826116CC-010A-4CC4-B6F9-6BF64C60BA43}" type="parTrans" cxnId="{8AD94E4F-BF1D-435A-803E-58FBF6A6CB55}">
      <dgm:prSet/>
      <dgm:spPr/>
      <dgm:t>
        <a:bodyPr/>
        <a:lstStyle/>
        <a:p>
          <a:endParaRPr lang="en-US"/>
        </a:p>
      </dgm:t>
    </dgm:pt>
    <dgm:pt modelId="{3C3E7362-7822-48EA-9694-D5C86DF376DA}" type="sibTrans" cxnId="{8AD94E4F-BF1D-435A-803E-58FBF6A6CB55}">
      <dgm:prSet/>
      <dgm:spPr/>
      <dgm:t>
        <a:bodyPr/>
        <a:lstStyle/>
        <a:p>
          <a:endParaRPr lang="en-US"/>
        </a:p>
      </dgm:t>
    </dgm:pt>
    <dgm:pt modelId="{126C9A76-2DEB-473F-B970-713A336FEE34}">
      <dgm:prSet phldrT="[Text]" custT="1"/>
      <dgm:spPr/>
      <dgm:t>
        <a:bodyPr/>
        <a:lstStyle/>
        <a:p>
          <a:r>
            <a:rPr lang="en-US" sz="2800" dirty="0" smtClean="0">
              <a:latin typeface="Albertus" pitchFamily="34" charset="0"/>
            </a:rPr>
            <a:t>Obstruction</a:t>
          </a:r>
          <a:endParaRPr lang="en-US" sz="2800" dirty="0">
            <a:latin typeface="Albertus" pitchFamily="34" charset="0"/>
          </a:endParaRPr>
        </a:p>
      </dgm:t>
    </dgm:pt>
    <dgm:pt modelId="{8614BD17-ED5D-49D3-B81F-0D48C56D1F2F}" type="parTrans" cxnId="{24646786-CA14-4BF7-A515-85798DF22252}">
      <dgm:prSet/>
      <dgm:spPr/>
      <dgm:t>
        <a:bodyPr/>
        <a:lstStyle/>
        <a:p>
          <a:endParaRPr lang="en-US"/>
        </a:p>
      </dgm:t>
    </dgm:pt>
    <dgm:pt modelId="{F007FBD7-AFBE-4F75-8A8D-4950D159EF06}" type="sibTrans" cxnId="{24646786-CA14-4BF7-A515-85798DF22252}">
      <dgm:prSet/>
      <dgm:spPr/>
      <dgm:t>
        <a:bodyPr/>
        <a:lstStyle/>
        <a:p>
          <a:endParaRPr lang="en-US"/>
        </a:p>
      </dgm:t>
    </dgm:pt>
    <dgm:pt modelId="{FCB2BDDA-DD17-4A8B-AAF4-0F768696EF00}">
      <dgm:prSet/>
      <dgm:spPr/>
      <dgm:t>
        <a:bodyPr/>
        <a:lstStyle/>
        <a:p>
          <a:r>
            <a:rPr lang="en-US" dirty="0" smtClean="0">
              <a:latin typeface="Albertus" pitchFamily="34" charset="0"/>
            </a:rPr>
            <a:t>Clubbing of fingers.</a:t>
          </a:r>
          <a:endParaRPr lang="en-US" dirty="0">
            <a:latin typeface="Albertus" pitchFamily="34" charset="0"/>
          </a:endParaRPr>
        </a:p>
      </dgm:t>
    </dgm:pt>
    <dgm:pt modelId="{FA027CE0-ABCD-4235-8603-E21AFD96B1CC}" type="parTrans" cxnId="{00D2AB51-9C4A-487A-BABE-EE60839C5986}">
      <dgm:prSet/>
      <dgm:spPr/>
      <dgm:t>
        <a:bodyPr/>
        <a:lstStyle/>
        <a:p>
          <a:endParaRPr lang="en-US"/>
        </a:p>
      </dgm:t>
    </dgm:pt>
    <dgm:pt modelId="{5EC1852B-5BFA-401D-816C-F3FAE21A19B6}" type="sibTrans" cxnId="{00D2AB51-9C4A-487A-BABE-EE60839C5986}">
      <dgm:prSet/>
      <dgm:spPr/>
      <dgm:t>
        <a:bodyPr/>
        <a:lstStyle/>
        <a:p>
          <a:endParaRPr lang="en-US"/>
        </a:p>
      </dgm:t>
    </dgm:pt>
    <dgm:pt modelId="{C8136C0C-A5F3-4DD2-A546-05C037661495}">
      <dgm:prSet custT="1"/>
      <dgm:spPr/>
      <dgm:t>
        <a:bodyPr/>
        <a:lstStyle/>
        <a:p>
          <a:r>
            <a:rPr lang="en-US" sz="2400" dirty="0" smtClean="0">
              <a:latin typeface="Albertus" pitchFamily="34" charset="0"/>
            </a:rPr>
            <a:t>Lung Abscess</a:t>
          </a:r>
          <a:endParaRPr lang="en-US" sz="2400" dirty="0">
            <a:latin typeface="Albertus" pitchFamily="34" charset="0"/>
          </a:endParaRPr>
        </a:p>
      </dgm:t>
    </dgm:pt>
    <dgm:pt modelId="{A15900B8-9246-4257-9800-99F41DC632FA}" type="parTrans" cxnId="{A94DBB86-CAE7-48D3-A3F8-1F628BBAB2EF}">
      <dgm:prSet/>
      <dgm:spPr/>
      <dgm:t>
        <a:bodyPr/>
        <a:lstStyle/>
        <a:p>
          <a:endParaRPr lang="en-US"/>
        </a:p>
      </dgm:t>
    </dgm:pt>
    <dgm:pt modelId="{BDBC1A96-8136-4F21-ADF6-F5FC2AAC9C78}" type="sibTrans" cxnId="{A94DBB86-CAE7-48D3-A3F8-1F628BBAB2EF}">
      <dgm:prSet/>
      <dgm:spPr/>
      <dgm:t>
        <a:bodyPr/>
        <a:lstStyle/>
        <a:p>
          <a:endParaRPr lang="en-US"/>
        </a:p>
      </dgm:t>
    </dgm:pt>
    <dgm:pt modelId="{75E2FDFD-A5DB-49FA-B9A9-33A251FFC683}">
      <dgm:prSet phldrT="[Text]" custT="1"/>
      <dgm:spPr/>
      <dgm:t>
        <a:bodyPr/>
        <a:lstStyle/>
        <a:p>
          <a:r>
            <a:rPr lang="en-US" sz="2000" dirty="0" smtClean="0">
              <a:latin typeface="Albertus" pitchFamily="34" charset="0"/>
            </a:rPr>
            <a:t>If sever, obstructive pulmonary function develop.</a:t>
          </a:r>
        </a:p>
      </dgm:t>
    </dgm:pt>
    <dgm:pt modelId="{F858C41D-902A-4CA9-AA79-D6B15018731C}" type="parTrans" cxnId="{7496C738-8393-4B11-AB26-07EB9CEC842A}">
      <dgm:prSet/>
      <dgm:spPr/>
      <dgm:t>
        <a:bodyPr/>
        <a:lstStyle/>
        <a:p>
          <a:endParaRPr lang="en-US"/>
        </a:p>
      </dgm:t>
    </dgm:pt>
    <dgm:pt modelId="{AE6A3521-98C6-4FE2-989D-ADDC16187F1B}" type="sibTrans" cxnId="{7496C738-8393-4B11-AB26-07EB9CEC842A}">
      <dgm:prSet/>
      <dgm:spPr/>
      <dgm:t>
        <a:bodyPr/>
        <a:lstStyle/>
        <a:p>
          <a:endParaRPr lang="en-US"/>
        </a:p>
      </dgm:t>
    </dgm:pt>
    <dgm:pt modelId="{62A49AC4-5A01-4341-9AEB-D8B2EB4D9F4D}" type="pres">
      <dgm:prSet presAssocID="{28B05535-D2C6-4152-90EF-D8228A8AA396}" presName="Name0" presStyleCnt="0">
        <dgm:presLayoutVars>
          <dgm:dir/>
          <dgm:animLvl val="lvl"/>
          <dgm:resizeHandles val="exact"/>
        </dgm:presLayoutVars>
      </dgm:prSet>
      <dgm:spPr/>
      <dgm:t>
        <a:bodyPr/>
        <a:lstStyle/>
        <a:p>
          <a:endParaRPr lang="en-US"/>
        </a:p>
      </dgm:t>
    </dgm:pt>
    <dgm:pt modelId="{6D8AEFDE-1767-4FFD-95A7-3666D3076767}" type="pres">
      <dgm:prSet presAssocID="{F050BF43-8A47-4178-BFB3-660A573F3830}" presName="linNode" presStyleCnt="0"/>
      <dgm:spPr/>
    </dgm:pt>
    <dgm:pt modelId="{2B7EDEB7-E40E-4ED2-9A01-C0DFAD9F2683}" type="pres">
      <dgm:prSet presAssocID="{F050BF43-8A47-4178-BFB3-660A573F3830}" presName="parentText" presStyleLbl="node1" presStyleIdx="0" presStyleCnt="3" custScaleX="75926" custLinFactNeighborY="-151">
        <dgm:presLayoutVars>
          <dgm:chMax val="1"/>
          <dgm:bulletEnabled val="1"/>
        </dgm:presLayoutVars>
      </dgm:prSet>
      <dgm:spPr/>
      <dgm:t>
        <a:bodyPr/>
        <a:lstStyle/>
        <a:p>
          <a:endParaRPr lang="en-US"/>
        </a:p>
      </dgm:t>
    </dgm:pt>
    <dgm:pt modelId="{937E2F15-1914-4AF7-A5D4-70DF96DDC086}" type="pres">
      <dgm:prSet presAssocID="{F050BF43-8A47-4178-BFB3-660A573F3830}" presName="descendantText" presStyleLbl="alignAccFollowNode1" presStyleIdx="0" presStyleCnt="3" custScaleX="125887">
        <dgm:presLayoutVars>
          <dgm:bulletEnabled val="1"/>
        </dgm:presLayoutVars>
      </dgm:prSet>
      <dgm:spPr/>
      <dgm:t>
        <a:bodyPr/>
        <a:lstStyle/>
        <a:p>
          <a:endParaRPr lang="en-US"/>
        </a:p>
      </dgm:t>
    </dgm:pt>
    <dgm:pt modelId="{B1AFD3B1-1284-4238-8DEA-265D22EDE1F4}" type="pres">
      <dgm:prSet presAssocID="{82593CEF-0ACB-4349-8BA7-013A6F3565A3}" presName="sp" presStyleCnt="0"/>
      <dgm:spPr/>
    </dgm:pt>
    <dgm:pt modelId="{6C9A0D76-51CE-41BD-AD4D-BFDF649BECB0}" type="pres">
      <dgm:prSet presAssocID="{4D97FA0B-B34D-46CA-8E13-BDF42ECE15F6}" presName="linNode" presStyleCnt="0"/>
      <dgm:spPr/>
    </dgm:pt>
    <dgm:pt modelId="{7645726F-8267-4A5F-B445-B4F49ED84212}" type="pres">
      <dgm:prSet presAssocID="{4D97FA0B-B34D-46CA-8E13-BDF42ECE15F6}" presName="parentText" presStyleLbl="node1" presStyleIdx="1" presStyleCnt="3" custScaleX="71296">
        <dgm:presLayoutVars>
          <dgm:chMax val="1"/>
          <dgm:bulletEnabled val="1"/>
        </dgm:presLayoutVars>
      </dgm:prSet>
      <dgm:spPr/>
      <dgm:t>
        <a:bodyPr/>
        <a:lstStyle/>
        <a:p>
          <a:endParaRPr lang="en-US"/>
        </a:p>
      </dgm:t>
    </dgm:pt>
    <dgm:pt modelId="{DBD0D341-AEFA-4C19-8329-26113570050C}" type="pres">
      <dgm:prSet presAssocID="{4D97FA0B-B34D-46CA-8E13-BDF42ECE15F6}" presName="descendantText" presStyleLbl="alignAccFollowNode1" presStyleIdx="1" presStyleCnt="3" custScaleX="118281">
        <dgm:presLayoutVars>
          <dgm:bulletEnabled val="1"/>
        </dgm:presLayoutVars>
      </dgm:prSet>
      <dgm:spPr/>
      <dgm:t>
        <a:bodyPr/>
        <a:lstStyle/>
        <a:p>
          <a:endParaRPr lang="en-US"/>
        </a:p>
      </dgm:t>
    </dgm:pt>
    <dgm:pt modelId="{4B8344F3-483A-4CF3-B03C-7D4164C73184}" type="pres">
      <dgm:prSet presAssocID="{AD2FF4F8-4E5C-4FF2-919B-19E36BF50141}" presName="sp" presStyleCnt="0"/>
      <dgm:spPr/>
    </dgm:pt>
    <dgm:pt modelId="{3911DBE8-3EF2-43C8-9A09-0E52514E06E8}" type="pres">
      <dgm:prSet presAssocID="{FC61C7C2-7098-4DED-84B2-9A8B68D9892B}" presName="linNode" presStyleCnt="0"/>
      <dgm:spPr/>
    </dgm:pt>
    <dgm:pt modelId="{ED1E6EE3-0F67-4FD1-9CC5-72FC0C805351}" type="pres">
      <dgm:prSet presAssocID="{FC61C7C2-7098-4DED-84B2-9A8B68D9892B}" presName="parentText" presStyleLbl="node1" presStyleIdx="2" presStyleCnt="3" custScaleX="75926">
        <dgm:presLayoutVars>
          <dgm:chMax val="1"/>
          <dgm:bulletEnabled val="1"/>
        </dgm:presLayoutVars>
      </dgm:prSet>
      <dgm:spPr/>
      <dgm:t>
        <a:bodyPr/>
        <a:lstStyle/>
        <a:p>
          <a:endParaRPr lang="en-US"/>
        </a:p>
      </dgm:t>
    </dgm:pt>
    <dgm:pt modelId="{09FE4226-F198-4E79-8242-B747F51D57B7}" type="pres">
      <dgm:prSet presAssocID="{FC61C7C2-7098-4DED-84B2-9A8B68D9892B}" presName="descendantText" presStyleLbl="alignAccFollowNode1" presStyleIdx="2" presStyleCnt="3" custScaleX="111455" custScaleY="114193">
        <dgm:presLayoutVars>
          <dgm:bulletEnabled val="1"/>
        </dgm:presLayoutVars>
      </dgm:prSet>
      <dgm:spPr/>
      <dgm:t>
        <a:bodyPr/>
        <a:lstStyle/>
        <a:p>
          <a:endParaRPr lang="en-US"/>
        </a:p>
      </dgm:t>
    </dgm:pt>
  </dgm:ptLst>
  <dgm:cxnLst>
    <dgm:cxn modelId="{7496C738-8393-4B11-AB26-07EB9CEC842A}" srcId="{FC61C7C2-7098-4DED-84B2-9A8B68D9892B}" destId="{75E2FDFD-A5DB-49FA-B9A9-33A251FFC683}" srcOrd="0" destOrd="0" parTransId="{F858C41D-902A-4CA9-AA79-D6B15018731C}" sibTransId="{AE6A3521-98C6-4FE2-989D-ADDC16187F1B}"/>
    <dgm:cxn modelId="{8AD94E4F-BF1D-435A-803E-58FBF6A6CB55}" srcId="{FC61C7C2-7098-4DED-84B2-9A8B68D9892B}" destId="{546BDA9F-62FE-47E8-BAA1-D0F0BA6B347D}" srcOrd="2" destOrd="0" parTransId="{826116CC-010A-4CC4-B6F9-6BF64C60BA43}" sibTransId="{3C3E7362-7822-48EA-9694-D5C86DF376DA}"/>
    <dgm:cxn modelId="{2151F713-9210-493B-B3F6-618E5D2807B7}" type="presOf" srcId="{FD921779-2727-4A0B-8DD4-E18624F4B5C3}" destId="{937E2F15-1914-4AF7-A5D4-70DF96DDC086}" srcOrd="0" destOrd="2" presId="urn:microsoft.com/office/officeart/2005/8/layout/vList5"/>
    <dgm:cxn modelId="{BF464DFA-E36A-474F-871E-8B80AD564EE2}" srcId="{28B05535-D2C6-4152-90EF-D8228A8AA396}" destId="{4D97FA0B-B34D-46CA-8E13-BDF42ECE15F6}" srcOrd="1" destOrd="0" parTransId="{5FDB8762-D618-4F26-987B-FB973B1314B9}" sibTransId="{AD2FF4F8-4E5C-4FF2-919B-19E36BF50141}"/>
    <dgm:cxn modelId="{AC90A637-0044-4918-B6DA-2DA75DB3B90F}" type="presOf" srcId="{065E2F7A-A24D-4B4F-9568-F029187826DE}" destId="{937E2F15-1914-4AF7-A5D4-70DF96DDC086}" srcOrd="0" destOrd="0" presId="urn:microsoft.com/office/officeart/2005/8/layout/vList5"/>
    <dgm:cxn modelId="{716E4AEF-5D25-4A19-BBC1-C159A3097E15}" type="presOf" srcId="{FCB2BDDA-DD17-4A8B-AAF4-0F768696EF00}" destId="{DBD0D341-AEFA-4C19-8329-26113570050C}" srcOrd="0" destOrd="1" presId="urn:microsoft.com/office/officeart/2005/8/layout/vList5"/>
    <dgm:cxn modelId="{C5CA4FB9-7F76-48EB-A9D1-4C7EF24B9AF6}" type="presOf" srcId="{2688C572-73B7-4C68-8A7D-62FD041E3DAB}" destId="{DBD0D341-AEFA-4C19-8329-26113570050C}" srcOrd="0" destOrd="0" presId="urn:microsoft.com/office/officeart/2005/8/layout/vList5"/>
    <dgm:cxn modelId="{24646786-CA14-4BF7-A515-85798DF22252}" srcId="{F050BF43-8A47-4178-BFB3-660A573F3830}" destId="{126C9A76-2DEB-473F-B970-713A336FEE34}" srcOrd="1" destOrd="0" parTransId="{8614BD17-ED5D-49D3-B81F-0D48C56D1F2F}" sibTransId="{F007FBD7-AFBE-4F75-8A8D-4950D159EF06}"/>
    <dgm:cxn modelId="{F6382405-9725-44E6-ACC6-D767D71908AD}" type="presOf" srcId="{FC61C7C2-7098-4DED-84B2-9A8B68D9892B}" destId="{ED1E6EE3-0F67-4FD1-9CC5-72FC0C805351}" srcOrd="0" destOrd="0" presId="urn:microsoft.com/office/officeart/2005/8/layout/vList5"/>
    <dgm:cxn modelId="{656C1C22-E5F9-4467-9C3B-A0C53C1EBB98}" type="presOf" srcId="{126C9A76-2DEB-473F-B970-713A336FEE34}" destId="{937E2F15-1914-4AF7-A5D4-70DF96DDC086}" srcOrd="0" destOrd="1" presId="urn:microsoft.com/office/officeart/2005/8/layout/vList5"/>
    <dgm:cxn modelId="{F98C1B5E-287A-4BB1-A6AD-DCAC8DDDBDE7}" srcId="{4D97FA0B-B34D-46CA-8E13-BDF42ECE15F6}" destId="{2688C572-73B7-4C68-8A7D-62FD041E3DAB}" srcOrd="0" destOrd="0" parTransId="{207A407C-FF5D-45F4-A0E6-9A590AE90348}" sibTransId="{944A928F-F66E-49A2-A2AB-54CF51A19353}"/>
    <dgm:cxn modelId="{27272463-788E-45B3-8E7D-7FE233279431}" type="presOf" srcId="{F050BF43-8A47-4178-BFB3-660A573F3830}" destId="{2B7EDEB7-E40E-4ED2-9A01-C0DFAD9F2683}" srcOrd="0" destOrd="0" presId="urn:microsoft.com/office/officeart/2005/8/layout/vList5"/>
    <dgm:cxn modelId="{B401E500-4255-4BB9-B24E-46507F1F5C90}" type="presOf" srcId="{C8136C0C-A5F3-4DD2-A546-05C037661495}" destId="{09FE4226-F198-4E79-8242-B747F51D57B7}" srcOrd="0" destOrd="1" presId="urn:microsoft.com/office/officeart/2005/8/layout/vList5"/>
    <dgm:cxn modelId="{A94DBB86-CAE7-48D3-A3F8-1F628BBAB2EF}" srcId="{FC61C7C2-7098-4DED-84B2-9A8B68D9892B}" destId="{C8136C0C-A5F3-4DD2-A546-05C037661495}" srcOrd="1" destOrd="0" parTransId="{A15900B8-9246-4257-9800-99F41DC632FA}" sibTransId="{BDBC1A96-8136-4F21-ADF6-F5FC2AAC9C78}"/>
    <dgm:cxn modelId="{9B4DDADA-1E74-43B8-8565-5F3F10A2430C}" type="presOf" srcId="{28B05535-D2C6-4152-90EF-D8228A8AA396}" destId="{62A49AC4-5A01-4341-9AEB-D8B2EB4D9F4D}" srcOrd="0" destOrd="0" presId="urn:microsoft.com/office/officeart/2005/8/layout/vList5"/>
    <dgm:cxn modelId="{CBDA739C-7D30-4513-AE48-54D4C0B9F644}" type="presOf" srcId="{75E2FDFD-A5DB-49FA-B9A9-33A251FFC683}" destId="{09FE4226-F198-4E79-8242-B747F51D57B7}" srcOrd="0" destOrd="0" presId="urn:microsoft.com/office/officeart/2005/8/layout/vList5"/>
    <dgm:cxn modelId="{12C812E5-1949-4D02-9399-250037D54BAE}" type="presOf" srcId="{4D97FA0B-B34D-46CA-8E13-BDF42ECE15F6}" destId="{7645726F-8267-4A5F-B445-B4F49ED84212}" srcOrd="0" destOrd="0" presId="urn:microsoft.com/office/officeart/2005/8/layout/vList5"/>
    <dgm:cxn modelId="{0249F2CC-67F0-46A4-9B70-E3D45D9D997C}" srcId="{F050BF43-8A47-4178-BFB3-660A573F3830}" destId="{065E2F7A-A24D-4B4F-9568-F029187826DE}" srcOrd="0" destOrd="0" parTransId="{1E8E965B-DD6A-45D3-B692-1B7484EC8AAB}" sibTransId="{F13D2A9E-00A3-4768-9E06-2C46FCCDBAC1}"/>
    <dgm:cxn modelId="{CACC563C-ADFB-442E-9C6E-FC877B3255A6}" srcId="{28B05535-D2C6-4152-90EF-D8228A8AA396}" destId="{F050BF43-8A47-4178-BFB3-660A573F3830}" srcOrd="0" destOrd="0" parTransId="{7A1A6CA2-88FC-4398-9807-D1AE1257B213}" sibTransId="{82593CEF-0ACB-4349-8BA7-013A6F3565A3}"/>
    <dgm:cxn modelId="{E8C2E988-1ADA-45E9-B493-1E63F626EAE6}" type="presOf" srcId="{546BDA9F-62FE-47E8-BAA1-D0F0BA6B347D}" destId="{09FE4226-F198-4E79-8242-B747F51D57B7}" srcOrd="0" destOrd="2" presId="urn:microsoft.com/office/officeart/2005/8/layout/vList5"/>
    <dgm:cxn modelId="{00D2AB51-9C4A-487A-BABE-EE60839C5986}" srcId="{4D97FA0B-B34D-46CA-8E13-BDF42ECE15F6}" destId="{FCB2BDDA-DD17-4A8B-AAF4-0F768696EF00}" srcOrd="1" destOrd="0" parTransId="{FA027CE0-ABCD-4235-8603-E21AFD96B1CC}" sibTransId="{5EC1852B-5BFA-401D-816C-F3FAE21A19B6}"/>
    <dgm:cxn modelId="{45B8E0BD-58AF-4C0C-A181-BDC983B78996}" srcId="{28B05535-D2C6-4152-90EF-D8228A8AA396}" destId="{FC61C7C2-7098-4DED-84B2-9A8B68D9892B}" srcOrd="2" destOrd="0" parTransId="{BD898351-C830-4F04-AAEF-E5656CC165AF}" sibTransId="{37766EA0-E96C-4752-9427-7A407F50C99B}"/>
    <dgm:cxn modelId="{A090D041-7DDB-44BD-8E50-C4466306A775}" srcId="{F050BF43-8A47-4178-BFB3-660A573F3830}" destId="{FD921779-2727-4A0B-8DD4-E18624F4B5C3}" srcOrd="2" destOrd="0" parTransId="{EA61E45C-C700-46C4-9F9C-2BD796CD9931}" sibTransId="{140E8E87-1B09-48D1-ACEA-C97C25D62FF5}"/>
    <dgm:cxn modelId="{C6839F56-A853-44BA-9D2F-021AE9A95DB2}" type="presParOf" srcId="{62A49AC4-5A01-4341-9AEB-D8B2EB4D9F4D}" destId="{6D8AEFDE-1767-4FFD-95A7-3666D3076767}" srcOrd="0" destOrd="0" presId="urn:microsoft.com/office/officeart/2005/8/layout/vList5"/>
    <dgm:cxn modelId="{131A38A3-C05B-481F-8427-D797EE6F1410}" type="presParOf" srcId="{6D8AEFDE-1767-4FFD-95A7-3666D3076767}" destId="{2B7EDEB7-E40E-4ED2-9A01-C0DFAD9F2683}" srcOrd="0" destOrd="0" presId="urn:microsoft.com/office/officeart/2005/8/layout/vList5"/>
    <dgm:cxn modelId="{737AEAC7-4B86-4B91-8867-10250915BF7F}" type="presParOf" srcId="{6D8AEFDE-1767-4FFD-95A7-3666D3076767}" destId="{937E2F15-1914-4AF7-A5D4-70DF96DDC086}" srcOrd="1" destOrd="0" presId="urn:microsoft.com/office/officeart/2005/8/layout/vList5"/>
    <dgm:cxn modelId="{B667DD82-140E-4261-A273-16D3EAD45EF0}" type="presParOf" srcId="{62A49AC4-5A01-4341-9AEB-D8B2EB4D9F4D}" destId="{B1AFD3B1-1284-4238-8DEA-265D22EDE1F4}" srcOrd="1" destOrd="0" presId="urn:microsoft.com/office/officeart/2005/8/layout/vList5"/>
    <dgm:cxn modelId="{DA6EE954-C2CD-49B6-93C2-50756717E1D0}" type="presParOf" srcId="{62A49AC4-5A01-4341-9AEB-D8B2EB4D9F4D}" destId="{6C9A0D76-51CE-41BD-AD4D-BFDF649BECB0}" srcOrd="2" destOrd="0" presId="urn:microsoft.com/office/officeart/2005/8/layout/vList5"/>
    <dgm:cxn modelId="{4122899F-EAA4-40EF-818A-C68288DBD7E9}" type="presParOf" srcId="{6C9A0D76-51CE-41BD-AD4D-BFDF649BECB0}" destId="{7645726F-8267-4A5F-B445-B4F49ED84212}" srcOrd="0" destOrd="0" presId="urn:microsoft.com/office/officeart/2005/8/layout/vList5"/>
    <dgm:cxn modelId="{AA9FD800-E936-4E1F-8B85-DF6550D552D0}" type="presParOf" srcId="{6C9A0D76-51CE-41BD-AD4D-BFDF649BECB0}" destId="{DBD0D341-AEFA-4C19-8329-26113570050C}" srcOrd="1" destOrd="0" presId="urn:microsoft.com/office/officeart/2005/8/layout/vList5"/>
    <dgm:cxn modelId="{71483742-BB94-4718-B408-9B14BC3CD4EE}" type="presParOf" srcId="{62A49AC4-5A01-4341-9AEB-D8B2EB4D9F4D}" destId="{4B8344F3-483A-4CF3-B03C-7D4164C73184}" srcOrd="3" destOrd="0" presId="urn:microsoft.com/office/officeart/2005/8/layout/vList5"/>
    <dgm:cxn modelId="{E4A4444B-4F1A-4696-8C1F-D90535EEC096}" type="presParOf" srcId="{62A49AC4-5A01-4341-9AEB-D8B2EB4D9F4D}" destId="{3911DBE8-3EF2-43C8-9A09-0E52514E06E8}" srcOrd="4" destOrd="0" presId="urn:microsoft.com/office/officeart/2005/8/layout/vList5"/>
    <dgm:cxn modelId="{4A569C5E-C3B8-4F6C-A6A6-B4B93DAF8013}" type="presParOf" srcId="{3911DBE8-3EF2-43C8-9A09-0E52514E06E8}" destId="{ED1E6EE3-0F67-4FD1-9CC5-72FC0C805351}" srcOrd="0" destOrd="0" presId="urn:microsoft.com/office/officeart/2005/8/layout/vList5"/>
    <dgm:cxn modelId="{9DC9C9D5-31E9-4A3A-8BF3-359C68DD9431}" type="presParOf" srcId="{3911DBE8-3EF2-43C8-9A09-0E52514E06E8}" destId="{09FE4226-F198-4E79-8242-B747F51D57B7}"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7E2F15-1914-4AF7-A5D4-70DF96DDC086}">
      <dsp:nvSpPr>
        <dsp:cNvPr id="0" name=""/>
        <dsp:cNvSpPr/>
      </dsp:nvSpPr>
      <dsp:spPr>
        <a:xfrm rot="5400000">
          <a:off x="5062296" y="-2577402"/>
          <a:ext cx="1335880" cy="682752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Albertus" pitchFamily="34" charset="0"/>
            </a:rPr>
            <a:t>Cigarette smoking is the most important risk factor; air pollutants also contribute</a:t>
          </a:r>
          <a:endParaRPr lang="en-US" sz="3200" kern="1200" dirty="0">
            <a:latin typeface="Albertus" pitchFamily="34" charset="0"/>
          </a:endParaRPr>
        </a:p>
      </dsp:txBody>
      <dsp:txXfrm rot="5400000">
        <a:off x="5062296" y="-2577402"/>
        <a:ext cx="1335880" cy="6827525"/>
      </dsp:txXfrm>
    </dsp:sp>
    <dsp:sp modelId="{2B7EDEB7-E40E-4ED2-9A01-C0DFAD9F2683}">
      <dsp:nvSpPr>
        <dsp:cNvPr id="0" name=""/>
        <dsp:cNvSpPr/>
      </dsp:nvSpPr>
      <dsp:spPr>
        <a:xfrm>
          <a:off x="85" y="8"/>
          <a:ext cx="2316303" cy="1669851"/>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Causes </a:t>
          </a:r>
          <a:endParaRPr lang="en-US" sz="2800" kern="1200" dirty="0"/>
        </a:p>
      </dsp:txBody>
      <dsp:txXfrm>
        <a:off x="85" y="8"/>
        <a:ext cx="2316303" cy="1669851"/>
      </dsp:txXfrm>
    </dsp:sp>
    <dsp:sp modelId="{DBD0D341-AEFA-4C19-8329-26113570050C}">
      <dsp:nvSpPr>
        <dsp:cNvPr id="0" name=""/>
        <dsp:cNvSpPr/>
      </dsp:nvSpPr>
      <dsp:spPr>
        <a:xfrm rot="5400000">
          <a:off x="5060686" y="-822878"/>
          <a:ext cx="1335880" cy="6827356"/>
        </a:xfrm>
        <a:prstGeom prst="round2SameRect">
          <a:avLst/>
        </a:prstGeom>
        <a:solidFill>
          <a:schemeClr val="accent3">
            <a:tint val="40000"/>
            <a:alpha val="90000"/>
            <a:hueOff val="-724003"/>
            <a:satOff val="-488"/>
            <a:lumOff val="-671"/>
            <a:alphaOff val="0"/>
          </a:schemeClr>
        </a:solidFill>
        <a:ln w="12700" cap="flat" cmpd="sng" algn="ctr">
          <a:solidFill>
            <a:schemeClr val="accent3">
              <a:tint val="40000"/>
              <a:alpha val="90000"/>
              <a:hueOff val="-724003"/>
              <a:satOff val="-488"/>
              <a:lumOff val="-6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Albertus" pitchFamily="34" charset="0"/>
            </a:rPr>
            <a:t>enlargement of mucous-secreting glands, goblet cell hyperplasia, chronic inflammation, and bronchiolar wall fibrosis.</a:t>
          </a:r>
          <a:endParaRPr lang="en-US" sz="2400" kern="1200" dirty="0">
            <a:latin typeface="Albertus" pitchFamily="34" charset="0"/>
          </a:endParaRPr>
        </a:p>
      </dsp:txBody>
      <dsp:txXfrm rot="5400000">
        <a:off x="5060686" y="-822878"/>
        <a:ext cx="1335880" cy="6827356"/>
      </dsp:txXfrm>
    </dsp:sp>
    <dsp:sp modelId="{7645726F-8267-4A5F-B445-B4F49ED84212}">
      <dsp:nvSpPr>
        <dsp:cNvPr id="0" name=""/>
        <dsp:cNvSpPr/>
      </dsp:nvSpPr>
      <dsp:spPr>
        <a:xfrm>
          <a:off x="85" y="1755873"/>
          <a:ext cx="2314863" cy="1669851"/>
        </a:xfrm>
        <a:prstGeom prst="roundRect">
          <a:avLst/>
        </a:prstGeom>
        <a:solidFill>
          <a:schemeClr val="accent3">
            <a:hueOff val="-707096"/>
            <a:satOff val="3212"/>
            <a:lumOff val="-3725"/>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Features</a:t>
          </a:r>
          <a:endParaRPr lang="en-US" sz="2800" kern="1200" dirty="0"/>
        </a:p>
      </dsp:txBody>
      <dsp:txXfrm>
        <a:off x="85" y="1755873"/>
        <a:ext cx="2314863" cy="1669851"/>
      </dsp:txXfrm>
    </dsp:sp>
    <dsp:sp modelId="{09FE4226-F198-4E79-8242-B747F51D57B7}">
      <dsp:nvSpPr>
        <dsp:cNvPr id="0" name=""/>
        <dsp:cNvSpPr/>
      </dsp:nvSpPr>
      <dsp:spPr>
        <a:xfrm rot="5400000">
          <a:off x="4959961" y="923185"/>
          <a:ext cx="1525482" cy="6841915"/>
        </a:xfrm>
        <a:prstGeom prst="round2SameRect">
          <a:avLst/>
        </a:prstGeom>
        <a:solidFill>
          <a:schemeClr val="accent3">
            <a:tint val="40000"/>
            <a:alpha val="90000"/>
            <a:hueOff val="-1448007"/>
            <a:satOff val="-977"/>
            <a:lumOff val="-1343"/>
            <a:alphaOff val="0"/>
          </a:schemeClr>
        </a:solidFill>
        <a:ln w="12700" cap="flat" cmpd="sng" algn="ctr">
          <a:solidFill>
            <a:schemeClr val="accent3">
              <a:tint val="40000"/>
              <a:alpha val="90000"/>
              <a:hueOff val="-1448007"/>
              <a:satOff val="-977"/>
              <a:lumOff val="-1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Albertus" pitchFamily="34" charset="0"/>
            </a:rPr>
            <a:t>Persistent reproductive cough. </a:t>
          </a:r>
          <a:r>
            <a:rPr lang="en-US" sz="2000" kern="1200" dirty="0" err="1" smtClean="0">
              <a:latin typeface="Albertus" pitchFamily="34" charset="0"/>
            </a:rPr>
            <a:t>dyspnea</a:t>
          </a:r>
          <a:r>
            <a:rPr lang="en-US" sz="2000" kern="1200" dirty="0" smtClean="0">
              <a:latin typeface="Albertus" pitchFamily="34" charset="0"/>
            </a:rPr>
            <a:t> on exertion, </a:t>
          </a:r>
          <a:r>
            <a:rPr lang="en-US" sz="2000" kern="1200" dirty="0" err="1" smtClean="0">
              <a:latin typeface="Albertus" pitchFamily="34" charset="0"/>
            </a:rPr>
            <a:t>hypercapnia</a:t>
          </a:r>
          <a:r>
            <a:rPr lang="en-US" sz="2000" kern="1200" dirty="0" smtClean="0">
              <a:latin typeface="Albertus" pitchFamily="34" charset="0"/>
            </a:rPr>
            <a:t>, hypoxemia, cyanosis and </a:t>
          </a:r>
          <a:r>
            <a:rPr lang="en-US" sz="2000" kern="1200" dirty="0" err="1" smtClean="0">
              <a:latin typeface="Albertus" pitchFamily="34" charset="0"/>
            </a:rPr>
            <a:t>cor</a:t>
          </a:r>
          <a:r>
            <a:rPr lang="en-US" sz="2000" kern="1200" dirty="0" smtClean="0">
              <a:latin typeface="Albertus" pitchFamily="34" charset="0"/>
            </a:rPr>
            <a:t> </a:t>
          </a:r>
          <a:r>
            <a:rPr lang="en-US" sz="2000" kern="1200" dirty="0" err="1" smtClean="0">
              <a:latin typeface="Albertus" pitchFamily="34" charset="0"/>
            </a:rPr>
            <a:t>pulmonale</a:t>
          </a:r>
          <a:r>
            <a:rPr lang="en-US" sz="2000" kern="1200" dirty="0" smtClean="0">
              <a:latin typeface="Albertus" pitchFamily="34" charset="0"/>
            </a:rPr>
            <a:t> </a:t>
          </a:r>
        </a:p>
        <a:p>
          <a:pPr marL="228600" lvl="1" indent="-228600" algn="l" defTabSz="889000">
            <a:lnSpc>
              <a:spcPct val="90000"/>
            </a:lnSpc>
            <a:spcBef>
              <a:spcPct val="0"/>
            </a:spcBef>
            <a:spcAft>
              <a:spcPct val="15000"/>
            </a:spcAft>
            <a:buChar char="••"/>
          </a:pPr>
          <a:r>
            <a:rPr lang="en-US" sz="2000" kern="1200" dirty="0" smtClean="0">
              <a:latin typeface="Albertus" pitchFamily="34" charset="0"/>
            </a:rPr>
            <a:t>Death may result from further impairment of respiratory function due to superimposed acute infections.</a:t>
          </a:r>
        </a:p>
      </dsp:txBody>
      <dsp:txXfrm rot="5400000">
        <a:off x="4959961" y="923185"/>
        <a:ext cx="1525482" cy="6841915"/>
      </dsp:txXfrm>
    </dsp:sp>
    <dsp:sp modelId="{ED1E6EE3-0F67-4FD1-9CC5-72FC0C805351}">
      <dsp:nvSpPr>
        <dsp:cNvPr id="0" name=""/>
        <dsp:cNvSpPr/>
      </dsp:nvSpPr>
      <dsp:spPr>
        <a:xfrm>
          <a:off x="85" y="3509217"/>
          <a:ext cx="2301658" cy="1669851"/>
        </a:xfrm>
        <a:prstGeom prst="roundRect">
          <a:avLst/>
        </a:prstGeom>
        <a:solidFill>
          <a:schemeClr val="accent3">
            <a:hueOff val="-1414192"/>
            <a:satOff val="6425"/>
            <a:lumOff val="-7451"/>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Complications</a:t>
          </a:r>
          <a:endParaRPr lang="en-US" sz="2800" kern="1200" dirty="0"/>
        </a:p>
      </dsp:txBody>
      <dsp:txXfrm>
        <a:off x="85" y="3509217"/>
        <a:ext cx="2301658" cy="166985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CABD08-B0F0-4A6E-95DE-137CB1AE257B}">
      <dsp:nvSpPr>
        <dsp:cNvPr id="0" name=""/>
        <dsp:cNvSpPr/>
      </dsp:nvSpPr>
      <dsp:spPr>
        <a:xfrm rot="5400000">
          <a:off x="4894435" y="-2022512"/>
          <a:ext cx="1599386" cy="5646044"/>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err="1" smtClean="0">
              <a:solidFill>
                <a:schemeClr val="tx1"/>
              </a:solidFill>
              <a:latin typeface="Arial" pitchFamily="34" charset="0"/>
              <a:ea typeface="+mn-ea"/>
              <a:cs typeface="+mn-cs"/>
            </a:rPr>
            <a:t>Centriacinar</a:t>
          </a:r>
          <a:r>
            <a:rPr lang="en-US" sz="2400" b="1" kern="1200" dirty="0" smtClean="0">
              <a:solidFill>
                <a:schemeClr val="tx1"/>
              </a:solidFill>
              <a:latin typeface="Arial" pitchFamily="34" charset="0"/>
              <a:ea typeface="+mn-ea"/>
              <a:cs typeface="+mn-cs"/>
            </a:rPr>
            <a:t>: Smoking</a:t>
          </a:r>
          <a:endParaRPr lang="en-US" sz="2400" b="1" kern="1200" dirty="0">
            <a:solidFill>
              <a:schemeClr val="tx1"/>
            </a:solidFill>
            <a:latin typeface="Arial" pitchFamily="34" charset="0"/>
            <a:ea typeface="+mn-ea"/>
            <a:cs typeface="+mn-cs"/>
          </a:endParaRPr>
        </a:p>
        <a:p>
          <a:pPr marL="228600" lvl="1" indent="-228600" algn="l" defTabSz="1066800">
            <a:lnSpc>
              <a:spcPct val="90000"/>
            </a:lnSpc>
            <a:spcBef>
              <a:spcPct val="0"/>
            </a:spcBef>
            <a:spcAft>
              <a:spcPct val="15000"/>
            </a:spcAft>
            <a:buChar char="••"/>
          </a:pPr>
          <a:r>
            <a:rPr lang="en-US" sz="2400" b="1" kern="1200" dirty="0" err="1" smtClean="0">
              <a:solidFill>
                <a:schemeClr val="tx1"/>
              </a:solidFill>
              <a:latin typeface="Arial" pitchFamily="34" charset="0"/>
              <a:ea typeface="+mn-ea"/>
              <a:cs typeface="+mn-cs"/>
            </a:rPr>
            <a:t>Panacinar</a:t>
          </a:r>
          <a:r>
            <a:rPr lang="en-US" sz="2400" b="1" kern="1200" dirty="0" smtClean="0">
              <a:solidFill>
                <a:schemeClr val="tx1"/>
              </a:solidFill>
              <a:latin typeface="Arial" pitchFamily="34" charset="0"/>
              <a:ea typeface="+mn-ea"/>
              <a:cs typeface="+mn-cs"/>
            </a:rPr>
            <a:t>: deficiency of </a:t>
          </a:r>
          <a:r>
            <a:rPr lang="el-GR" sz="2400" b="1" kern="1200" dirty="0" smtClean="0">
              <a:solidFill>
                <a:schemeClr val="tx1"/>
              </a:solidFill>
              <a:latin typeface="Arial" pitchFamily="34" charset="0"/>
              <a:ea typeface="+mn-ea"/>
              <a:cs typeface="+mn-cs"/>
            </a:rPr>
            <a:t>α</a:t>
          </a:r>
          <a:r>
            <a:rPr lang="en-US" sz="2400" b="1" kern="1200" dirty="0" smtClean="0">
              <a:solidFill>
                <a:schemeClr val="tx1"/>
              </a:solidFill>
              <a:latin typeface="Arial" pitchFamily="34" charset="0"/>
              <a:ea typeface="+mn-ea"/>
              <a:cs typeface="+mn-cs"/>
            </a:rPr>
            <a:t>1 AT</a:t>
          </a:r>
          <a:endParaRPr lang="en-US" sz="2400" b="1" kern="1200" dirty="0">
            <a:solidFill>
              <a:schemeClr val="tx1"/>
            </a:solidFill>
            <a:latin typeface="Arial" pitchFamily="34" charset="0"/>
            <a:ea typeface="+mn-ea"/>
            <a:cs typeface="+mn-cs"/>
          </a:endParaRPr>
        </a:p>
        <a:p>
          <a:pPr marL="228600" lvl="1" indent="-228600" algn="l" defTabSz="1066800">
            <a:lnSpc>
              <a:spcPct val="90000"/>
            </a:lnSpc>
            <a:spcBef>
              <a:spcPct val="0"/>
            </a:spcBef>
            <a:spcAft>
              <a:spcPct val="15000"/>
            </a:spcAft>
            <a:buChar char="••"/>
          </a:pPr>
          <a:r>
            <a:rPr lang="en-US" sz="2400" b="1" kern="1200" dirty="0" err="1" smtClean="0">
              <a:solidFill>
                <a:schemeClr val="tx1"/>
              </a:solidFill>
              <a:latin typeface="Arial" pitchFamily="34" charset="0"/>
              <a:ea typeface="+mn-ea"/>
              <a:cs typeface="+mn-cs"/>
            </a:rPr>
            <a:t>Paraseptal</a:t>
          </a:r>
          <a:endParaRPr lang="en-US" sz="2400" b="1" kern="1200" dirty="0">
            <a:solidFill>
              <a:schemeClr val="tx1"/>
            </a:solidFill>
            <a:latin typeface="Arial" pitchFamily="34" charset="0"/>
            <a:ea typeface="+mn-ea"/>
            <a:cs typeface="+mn-cs"/>
          </a:endParaRPr>
        </a:p>
        <a:p>
          <a:pPr marL="228600" lvl="1" indent="-228600" algn="l" defTabSz="1066800">
            <a:lnSpc>
              <a:spcPct val="90000"/>
            </a:lnSpc>
            <a:spcBef>
              <a:spcPct val="0"/>
            </a:spcBef>
            <a:spcAft>
              <a:spcPct val="15000"/>
            </a:spcAft>
            <a:buChar char="••"/>
          </a:pPr>
          <a:r>
            <a:rPr lang="en-US" sz="2400" b="1" kern="1200" dirty="0" smtClean="0">
              <a:solidFill>
                <a:schemeClr val="tx1"/>
              </a:solidFill>
              <a:latin typeface="Arial" pitchFamily="34" charset="0"/>
              <a:ea typeface="+mn-ea"/>
              <a:cs typeface="+mn-cs"/>
            </a:rPr>
            <a:t>Irregular:  scar</a:t>
          </a:r>
          <a:endParaRPr lang="en-US" sz="2400" b="1" kern="1200" dirty="0">
            <a:solidFill>
              <a:schemeClr val="tx1"/>
            </a:solidFill>
            <a:latin typeface="Arial" pitchFamily="34" charset="0"/>
            <a:ea typeface="+mn-ea"/>
            <a:cs typeface="+mn-cs"/>
          </a:endParaRPr>
        </a:p>
      </dsp:txBody>
      <dsp:txXfrm rot="5400000">
        <a:off x="4894435" y="-2022512"/>
        <a:ext cx="1599386" cy="5646044"/>
      </dsp:txXfrm>
    </dsp:sp>
    <dsp:sp modelId="{72CADBB7-C491-4D59-BF17-CC5936F18FAE}">
      <dsp:nvSpPr>
        <dsp:cNvPr id="0" name=""/>
        <dsp:cNvSpPr/>
      </dsp:nvSpPr>
      <dsp:spPr>
        <a:xfrm>
          <a:off x="0" y="0"/>
          <a:ext cx="2871077" cy="159618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t>Types</a:t>
          </a:r>
          <a:endParaRPr lang="en-US" sz="3500" kern="1200" dirty="0"/>
        </a:p>
      </dsp:txBody>
      <dsp:txXfrm>
        <a:off x="0" y="0"/>
        <a:ext cx="2871077" cy="1596181"/>
      </dsp:txXfrm>
    </dsp:sp>
    <dsp:sp modelId="{DD3C25BD-7668-46CC-BC77-412444EEBD21}">
      <dsp:nvSpPr>
        <dsp:cNvPr id="0" name=""/>
        <dsp:cNvSpPr/>
      </dsp:nvSpPr>
      <dsp:spPr>
        <a:xfrm rot="5400000">
          <a:off x="5173816" y="-548778"/>
          <a:ext cx="1276945" cy="6053763"/>
        </a:xfrm>
        <a:prstGeom prst="round2SameRect">
          <a:avLst/>
        </a:prstGeom>
        <a:solidFill>
          <a:schemeClr val="accent3">
            <a:tint val="40000"/>
            <a:alpha val="90000"/>
            <a:hueOff val="-724003"/>
            <a:satOff val="-488"/>
            <a:lumOff val="-671"/>
            <a:alphaOff val="0"/>
          </a:schemeClr>
        </a:solidFill>
        <a:ln w="12700" cap="flat" cmpd="sng" algn="ctr">
          <a:solidFill>
            <a:schemeClr val="accent3">
              <a:tint val="40000"/>
              <a:alpha val="90000"/>
              <a:hueOff val="-724003"/>
              <a:satOff val="-488"/>
              <a:lumOff val="-6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solidFill>
                <a:schemeClr val="tx1"/>
              </a:solidFill>
              <a:latin typeface="Arial" pitchFamily="34" charset="0"/>
              <a:ea typeface="+mn-ea"/>
              <a:cs typeface="+mn-cs"/>
            </a:rPr>
            <a:t>Cough and wheezing. Respiratory acidosis</a:t>
          </a:r>
          <a:endParaRPr lang="en-US" sz="1800" kern="1200" dirty="0"/>
        </a:p>
        <a:p>
          <a:pPr marL="228600" lvl="1" indent="-228600" algn="l" defTabSz="889000">
            <a:lnSpc>
              <a:spcPct val="90000"/>
            </a:lnSpc>
            <a:spcBef>
              <a:spcPct val="0"/>
            </a:spcBef>
            <a:spcAft>
              <a:spcPct val="15000"/>
            </a:spcAft>
            <a:buChar char="••"/>
          </a:pPr>
          <a:r>
            <a:rPr lang="en-US" sz="2000" b="1" kern="1200" dirty="0" smtClean="0">
              <a:solidFill>
                <a:schemeClr val="tx1"/>
              </a:solidFill>
              <a:latin typeface="Arial" pitchFamily="34" charset="0"/>
              <a:ea typeface="+mn-ea"/>
              <a:cs typeface="+mn-cs"/>
            </a:rPr>
            <a:t>Weight loss</a:t>
          </a:r>
          <a:endParaRPr lang="en-US" sz="2000" b="1" kern="1200" dirty="0">
            <a:solidFill>
              <a:schemeClr val="tx1"/>
            </a:solidFill>
            <a:latin typeface="Arial" pitchFamily="34" charset="0"/>
            <a:ea typeface="+mn-ea"/>
            <a:cs typeface="+mn-cs"/>
          </a:endParaRPr>
        </a:p>
        <a:p>
          <a:pPr marL="228600" lvl="1" indent="-228600" algn="l" defTabSz="889000">
            <a:lnSpc>
              <a:spcPct val="90000"/>
            </a:lnSpc>
            <a:spcBef>
              <a:spcPct val="0"/>
            </a:spcBef>
            <a:spcAft>
              <a:spcPct val="15000"/>
            </a:spcAft>
            <a:buChar char="••"/>
          </a:pPr>
          <a:r>
            <a:rPr lang="en-US" sz="2000" b="1" kern="1200" dirty="0" smtClean="0">
              <a:solidFill>
                <a:schemeClr val="tx1"/>
              </a:solidFill>
              <a:latin typeface="Arial" pitchFamily="34" charset="0"/>
              <a:ea typeface="+mn-ea"/>
              <a:cs typeface="+mn-cs"/>
            </a:rPr>
            <a:t>Pulmonary function tests reveal low </a:t>
          </a:r>
          <a:r>
            <a:rPr lang="en-US" sz="1800" b="1" kern="1200" dirty="0" smtClean="0">
              <a:solidFill>
                <a:schemeClr val="tx1"/>
              </a:solidFill>
              <a:latin typeface="Arial" pitchFamily="34" charset="0"/>
              <a:ea typeface="+mn-ea"/>
              <a:cs typeface="+mn-cs"/>
            </a:rPr>
            <a:t>FEV1</a:t>
          </a:r>
          <a:endParaRPr lang="en-US" sz="2000" b="1" kern="1200" dirty="0">
            <a:solidFill>
              <a:schemeClr val="tx1"/>
            </a:solidFill>
            <a:latin typeface="Arial" pitchFamily="34" charset="0"/>
            <a:ea typeface="+mn-ea"/>
            <a:cs typeface="+mn-cs"/>
          </a:endParaRPr>
        </a:p>
      </dsp:txBody>
      <dsp:txXfrm rot="5400000">
        <a:off x="5173816" y="-548778"/>
        <a:ext cx="1276945" cy="6053763"/>
      </dsp:txXfrm>
    </dsp:sp>
    <dsp:sp modelId="{28995E55-9B65-4507-B8CA-137BF2C24715}">
      <dsp:nvSpPr>
        <dsp:cNvPr id="0" name=""/>
        <dsp:cNvSpPr/>
      </dsp:nvSpPr>
      <dsp:spPr>
        <a:xfrm>
          <a:off x="29" y="1680011"/>
          <a:ext cx="2785378" cy="1596181"/>
        </a:xfrm>
        <a:prstGeom prst="roundRect">
          <a:avLst/>
        </a:prstGeom>
        <a:solidFill>
          <a:schemeClr val="accent3">
            <a:hueOff val="-707096"/>
            <a:satOff val="3212"/>
            <a:lumOff val="-372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t>Clinical features</a:t>
          </a:r>
          <a:endParaRPr lang="en-US" sz="3500" kern="1200" dirty="0"/>
        </a:p>
      </dsp:txBody>
      <dsp:txXfrm>
        <a:off x="29" y="1680011"/>
        <a:ext cx="2785378" cy="1596181"/>
      </dsp:txXfrm>
    </dsp:sp>
    <dsp:sp modelId="{0B0B631D-A47B-4F68-A39D-A87963731440}">
      <dsp:nvSpPr>
        <dsp:cNvPr id="0" name=""/>
        <dsp:cNvSpPr/>
      </dsp:nvSpPr>
      <dsp:spPr>
        <a:xfrm rot="5400000">
          <a:off x="5151747" y="1191426"/>
          <a:ext cx="1445412" cy="5925334"/>
        </a:xfrm>
        <a:prstGeom prst="round2SameRect">
          <a:avLst/>
        </a:prstGeom>
        <a:solidFill>
          <a:schemeClr val="accent3">
            <a:tint val="40000"/>
            <a:alpha val="90000"/>
            <a:hueOff val="-1448007"/>
            <a:satOff val="-977"/>
            <a:lumOff val="-1343"/>
            <a:alphaOff val="0"/>
          </a:schemeClr>
        </a:solidFill>
        <a:ln w="12700" cap="flat" cmpd="sng" algn="ctr">
          <a:solidFill>
            <a:schemeClr val="accent3">
              <a:tint val="40000"/>
              <a:alpha val="90000"/>
              <a:hueOff val="-1448007"/>
              <a:satOff val="-977"/>
              <a:lumOff val="-1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err="1" smtClean="0">
              <a:solidFill>
                <a:schemeClr val="tx1"/>
              </a:solidFill>
              <a:latin typeface="Arial" pitchFamily="34" charset="0"/>
              <a:ea typeface="+mn-ea"/>
              <a:cs typeface="+mn-cs"/>
            </a:rPr>
            <a:t>Pneumothorax</a:t>
          </a:r>
          <a:endParaRPr lang="en-US" sz="2000" b="1" kern="1200" dirty="0">
            <a:solidFill>
              <a:schemeClr val="tx1"/>
            </a:solidFill>
            <a:latin typeface="Arial" pitchFamily="34" charset="0"/>
            <a:ea typeface="+mn-ea"/>
            <a:cs typeface="+mn-cs"/>
          </a:endParaRPr>
        </a:p>
        <a:p>
          <a:pPr marL="228600" lvl="1" indent="-228600" algn="l" defTabSz="889000">
            <a:lnSpc>
              <a:spcPct val="90000"/>
            </a:lnSpc>
            <a:spcBef>
              <a:spcPct val="0"/>
            </a:spcBef>
            <a:spcAft>
              <a:spcPct val="15000"/>
            </a:spcAft>
            <a:buChar char="••"/>
          </a:pPr>
          <a:r>
            <a:rPr lang="en-US" sz="2000" b="1" kern="1200" dirty="0" smtClean="0">
              <a:solidFill>
                <a:schemeClr val="tx1"/>
              </a:solidFill>
              <a:latin typeface="Arial" pitchFamily="34" charset="0"/>
              <a:ea typeface="+mn-ea"/>
              <a:cs typeface="+mn-cs"/>
            </a:rPr>
            <a:t>Death from emphysema is related to:</a:t>
          </a:r>
          <a:endParaRPr lang="en-US" sz="2000" b="1" kern="1200" dirty="0">
            <a:solidFill>
              <a:schemeClr val="tx1"/>
            </a:solidFill>
            <a:latin typeface="Arial" pitchFamily="34" charset="0"/>
            <a:ea typeface="+mn-ea"/>
            <a:cs typeface="+mn-cs"/>
          </a:endParaRPr>
        </a:p>
        <a:p>
          <a:pPr marL="457200" lvl="2" indent="-228600" algn="l" defTabSz="889000">
            <a:lnSpc>
              <a:spcPct val="90000"/>
            </a:lnSpc>
            <a:spcBef>
              <a:spcPct val="0"/>
            </a:spcBef>
            <a:spcAft>
              <a:spcPct val="15000"/>
            </a:spcAft>
            <a:buChar char="••"/>
          </a:pPr>
          <a:r>
            <a:rPr lang="en-US" sz="2000" b="1" kern="1200" dirty="0" smtClean="0">
              <a:solidFill>
                <a:schemeClr val="tx1"/>
              </a:solidFill>
              <a:latin typeface="Arial" pitchFamily="34" charset="0"/>
              <a:ea typeface="+mn-ea"/>
              <a:cs typeface="+mn-cs"/>
            </a:rPr>
            <a:t>Pulmonary failure with respiratory acidosis, hypoxia and coma.</a:t>
          </a:r>
          <a:endParaRPr lang="en-US" sz="2000" b="1" kern="1200" dirty="0">
            <a:solidFill>
              <a:schemeClr val="tx1"/>
            </a:solidFill>
            <a:latin typeface="Arial" pitchFamily="34" charset="0"/>
            <a:ea typeface="+mn-ea"/>
            <a:cs typeface="+mn-cs"/>
          </a:endParaRPr>
        </a:p>
        <a:p>
          <a:pPr marL="457200" lvl="2" indent="-228600" algn="l" defTabSz="889000">
            <a:lnSpc>
              <a:spcPct val="90000"/>
            </a:lnSpc>
            <a:spcBef>
              <a:spcPct val="0"/>
            </a:spcBef>
            <a:spcAft>
              <a:spcPct val="15000"/>
            </a:spcAft>
            <a:buChar char="••"/>
          </a:pPr>
          <a:r>
            <a:rPr lang="en-US" sz="2000" b="1" kern="1200" dirty="0" smtClean="0">
              <a:solidFill>
                <a:schemeClr val="tx1"/>
              </a:solidFill>
              <a:latin typeface="Arial" pitchFamily="34" charset="0"/>
              <a:ea typeface="+mn-ea"/>
              <a:cs typeface="+mn-cs"/>
            </a:rPr>
            <a:t>Right-sided heart failure ( </a:t>
          </a:r>
          <a:r>
            <a:rPr lang="en-US" sz="2000" b="1" kern="1200" dirty="0" err="1" smtClean="0">
              <a:solidFill>
                <a:schemeClr val="tx1"/>
              </a:solidFill>
              <a:latin typeface="Arial" pitchFamily="34" charset="0"/>
              <a:ea typeface="+mn-ea"/>
              <a:cs typeface="+mn-cs"/>
            </a:rPr>
            <a:t>Cor</a:t>
          </a:r>
          <a:r>
            <a:rPr lang="en-US" sz="2000" b="1" kern="1200" dirty="0" smtClean="0">
              <a:solidFill>
                <a:schemeClr val="tx1"/>
              </a:solidFill>
              <a:latin typeface="Arial" pitchFamily="34" charset="0"/>
              <a:ea typeface="+mn-ea"/>
              <a:cs typeface="+mn-cs"/>
            </a:rPr>
            <a:t> </a:t>
          </a:r>
          <a:r>
            <a:rPr lang="en-US" sz="2000" b="1" kern="1200" dirty="0" err="1" smtClean="0">
              <a:solidFill>
                <a:schemeClr val="tx1"/>
              </a:solidFill>
              <a:latin typeface="Arial" pitchFamily="34" charset="0"/>
              <a:ea typeface="+mn-ea"/>
              <a:cs typeface="+mn-cs"/>
            </a:rPr>
            <a:t>pulmnale</a:t>
          </a:r>
          <a:r>
            <a:rPr lang="en-US" sz="2000" b="1" kern="1200" dirty="0" smtClean="0">
              <a:solidFill>
                <a:schemeClr val="tx1"/>
              </a:solidFill>
              <a:latin typeface="Arial" pitchFamily="34" charset="0"/>
              <a:ea typeface="+mn-ea"/>
              <a:cs typeface="+mn-cs"/>
            </a:rPr>
            <a:t>)</a:t>
          </a:r>
          <a:endParaRPr lang="en-US" sz="2000" b="1" kern="1200" dirty="0">
            <a:solidFill>
              <a:schemeClr val="tx1"/>
            </a:solidFill>
            <a:latin typeface="Arial" pitchFamily="34" charset="0"/>
            <a:ea typeface="+mn-ea"/>
            <a:cs typeface="+mn-cs"/>
          </a:endParaRPr>
        </a:p>
      </dsp:txBody>
      <dsp:txXfrm rot="5400000">
        <a:off x="5151747" y="1191426"/>
        <a:ext cx="1445412" cy="5925334"/>
      </dsp:txXfrm>
    </dsp:sp>
    <dsp:sp modelId="{CE1B88BA-9D72-4D5E-91EF-468E476EC122}">
      <dsp:nvSpPr>
        <dsp:cNvPr id="0" name=""/>
        <dsp:cNvSpPr/>
      </dsp:nvSpPr>
      <dsp:spPr>
        <a:xfrm>
          <a:off x="29" y="3356002"/>
          <a:ext cx="2911756" cy="1596181"/>
        </a:xfrm>
        <a:prstGeom prst="roundRect">
          <a:avLst/>
        </a:prstGeom>
        <a:solidFill>
          <a:schemeClr val="accent3">
            <a:hueOff val="-1414192"/>
            <a:satOff val="6425"/>
            <a:lumOff val="-7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t>Complications</a:t>
          </a:r>
          <a:endParaRPr lang="en-US" sz="3500" kern="1200" dirty="0"/>
        </a:p>
      </dsp:txBody>
      <dsp:txXfrm>
        <a:off x="29" y="3356002"/>
        <a:ext cx="2911756" cy="159618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7E2F15-1914-4AF7-A5D4-70DF96DDC086}">
      <dsp:nvSpPr>
        <dsp:cNvPr id="0" name=""/>
        <dsp:cNvSpPr/>
      </dsp:nvSpPr>
      <dsp:spPr>
        <a:xfrm rot="5400000">
          <a:off x="5062211" y="-2576307"/>
          <a:ext cx="1335880" cy="682752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83820" rIns="167640" bIns="8382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Albertus" pitchFamily="34" charset="0"/>
            </a:rPr>
            <a:t>Infection/ Necrotizing pneumonia</a:t>
          </a:r>
          <a:endParaRPr lang="en-US" sz="2800" kern="1200" dirty="0">
            <a:latin typeface="Albertus" pitchFamily="34" charset="0"/>
          </a:endParaRPr>
        </a:p>
        <a:p>
          <a:pPr marL="285750" lvl="1" indent="-285750" algn="l" defTabSz="1244600">
            <a:lnSpc>
              <a:spcPct val="90000"/>
            </a:lnSpc>
            <a:spcBef>
              <a:spcPct val="0"/>
            </a:spcBef>
            <a:spcAft>
              <a:spcPct val="15000"/>
            </a:spcAft>
            <a:buChar char="••"/>
          </a:pPr>
          <a:r>
            <a:rPr lang="en-US" sz="2800" kern="1200" dirty="0" smtClean="0">
              <a:latin typeface="Albertus" pitchFamily="34" charset="0"/>
            </a:rPr>
            <a:t>Obstruction</a:t>
          </a:r>
          <a:endParaRPr lang="en-US" sz="2800" kern="1200" dirty="0">
            <a:latin typeface="Albertus" pitchFamily="34" charset="0"/>
          </a:endParaRPr>
        </a:p>
        <a:p>
          <a:pPr marL="285750" lvl="1" indent="-285750" algn="l" defTabSz="1244600">
            <a:lnSpc>
              <a:spcPct val="90000"/>
            </a:lnSpc>
            <a:spcBef>
              <a:spcPct val="0"/>
            </a:spcBef>
            <a:spcAft>
              <a:spcPct val="15000"/>
            </a:spcAft>
            <a:buChar char="••"/>
          </a:pPr>
          <a:r>
            <a:rPr lang="en-US" sz="2800" kern="1200" dirty="0" smtClean="0">
              <a:latin typeface="Albertus" pitchFamily="34" charset="0"/>
            </a:rPr>
            <a:t>Congenital </a:t>
          </a:r>
          <a:r>
            <a:rPr lang="en-US" sz="1800" kern="1200" dirty="0" smtClean="0">
              <a:latin typeface="Albertus" pitchFamily="34" charset="0"/>
            </a:rPr>
            <a:t>(Cystic fibrosis, </a:t>
          </a:r>
          <a:r>
            <a:rPr lang="en-US" sz="1800" kern="1200" dirty="0" err="1" smtClean="0">
              <a:latin typeface="Albertus" pitchFamily="34" charset="0"/>
            </a:rPr>
            <a:t>Kartagener’s</a:t>
          </a:r>
          <a:r>
            <a:rPr lang="en-US" sz="1800" kern="1200" dirty="0" smtClean="0">
              <a:latin typeface="Albertus" pitchFamily="34" charset="0"/>
            </a:rPr>
            <a:t> Syndrome)</a:t>
          </a:r>
          <a:endParaRPr lang="en-US" sz="1800" kern="1200" dirty="0">
            <a:latin typeface="Albertus" pitchFamily="34" charset="0"/>
          </a:endParaRPr>
        </a:p>
      </dsp:txBody>
      <dsp:txXfrm rot="5400000">
        <a:off x="5062211" y="-2576307"/>
        <a:ext cx="1335880" cy="6827525"/>
      </dsp:txXfrm>
    </dsp:sp>
    <dsp:sp modelId="{2B7EDEB7-E40E-4ED2-9A01-C0DFAD9F2683}">
      <dsp:nvSpPr>
        <dsp:cNvPr id="0" name=""/>
        <dsp:cNvSpPr/>
      </dsp:nvSpPr>
      <dsp:spPr>
        <a:xfrm>
          <a:off x="85" y="8"/>
          <a:ext cx="2316303" cy="1669851"/>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n-US" sz="3100" kern="1200" dirty="0" smtClean="0"/>
            <a:t>Causes </a:t>
          </a:r>
          <a:endParaRPr lang="en-US" sz="3100" kern="1200" dirty="0"/>
        </a:p>
      </dsp:txBody>
      <dsp:txXfrm>
        <a:off x="85" y="8"/>
        <a:ext cx="2316303" cy="1669851"/>
      </dsp:txXfrm>
    </dsp:sp>
    <dsp:sp modelId="{DBD0D341-AEFA-4C19-8329-26113570050C}">
      <dsp:nvSpPr>
        <dsp:cNvPr id="0" name=""/>
        <dsp:cNvSpPr/>
      </dsp:nvSpPr>
      <dsp:spPr>
        <a:xfrm rot="5400000">
          <a:off x="5060686" y="-822878"/>
          <a:ext cx="1335880" cy="6827356"/>
        </a:xfrm>
        <a:prstGeom prst="round2SameRect">
          <a:avLst/>
        </a:prstGeom>
        <a:solidFill>
          <a:schemeClr val="accent3">
            <a:tint val="40000"/>
            <a:alpha val="90000"/>
            <a:hueOff val="-724003"/>
            <a:satOff val="-488"/>
            <a:lumOff val="-671"/>
            <a:alphaOff val="0"/>
          </a:schemeClr>
        </a:solidFill>
        <a:ln w="12700" cap="flat" cmpd="sng" algn="ctr">
          <a:solidFill>
            <a:schemeClr val="accent3">
              <a:tint val="40000"/>
              <a:alpha val="90000"/>
              <a:hueOff val="-724003"/>
              <a:satOff val="-488"/>
              <a:lumOff val="-6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Albertus" pitchFamily="34" charset="0"/>
            </a:rPr>
            <a:t>Sever persistent cough with sputum (</a:t>
          </a:r>
          <a:r>
            <a:rPr lang="en-US" sz="2400" kern="1200" dirty="0" err="1" smtClean="0">
              <a:latin typeface="Albertus" pitchFamily="34" charset="0"/>
            </a:rPr>
            <a:t>mucopurulent</a:t>
          </a:r>
          <a:r>
            <a:rPr lang="en-US" sz="2400" kern="1200" dirty="0" smtClean="0">
              <a:latin typeface="Albertus" pitchFamily="34" charset="0"/>
            </a:rPr>
            <a:t> sputum) sometime with blood.</a:t>
          </a:r>
          <a:endParaRPr lang="en-US" sz="2400" kern="1200" dirty="0">
            <a:latin typeface="Albertus" pitchFamily="34" charset="0"/>
          </a:endParaRPr>
        </a:p>
        <a:p>
          <a:pPr marL="228600" lvl="1" indent="-228600" algn="l" defTabSz="1066800">
            <a:lnSpc>
              <a:spcPct val="90000"/>
            </a:lnSpc>
            <a:spcBef>
              <a:spcPct val="0"/>
            </a:spcBef>
            <a:spcAft>
              <a:spcPct val="15000"/>
            </a:spcAft>
            <a:buChar char="••"/>
          </a:pPr>
          <a:r>
            <a:rPr lang="en-US" sz="2400" kern="1200" dirty="0" smtClean="0">
              <a:latin typeface="Albertus" pitchFamily="34" charset="0"/>
            </a:rPr>
            <a:t>Clubbing of fingers.</a:t>
          </a:r>
          <a:endParaRPr lang="en-US" sz="2400" kern="1200" dirty="0">
            <a:latin typeface="Albertus" pitchFamily="34" charset="0"/>
          </a:endParaRPr>
        </a:p>
      </dsp:txBody>
      <dsp:txXfrm rot="5400000">
        <a:off x="5060686" y="-822878"/>
        <a:ext cx="1335880" cy="6827356"/>
      </dsp:txXfrm>
    </dsp:sp>
    <dsp:sp modelId="{7645726F-8267-4A5F-B445-B4F49ED84212}">
      <dsp:nvSpPr>
        <dsp:cNvPr id="0" name=""/>
        <dsp:cNvSpPr/>
      </dsp:nvSpPr>
      <dsp:spPr>
        <a:xfrm>
          <a:off x="85" y="1755873"/>
          <a:ext cx="2314863" cy="1669851"/>
        </a:xfrm>
        <a:prstGeom prst="roundRect">
          <a:avLst/>
        </a:prstGeom>
        <a:solidFill>
          <a:schemeClr val="accent3">
            <a:hueOff val="-707096"/>
            <a:satOff val="3212"/>
            <a:lumOff val="-3725"/>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n-US" sz="3100" kern="1200" dirty="0" smtClean="0"/>
            <a:t>Clinical features</a:t>
          </a:r>
          <a:endParaRPr lang="en-US" sz="3100" kern="1200" dirty="0"/>
        </a:p>
      </dsp:txBody>
      <dsp:txXfrm>
        <a:off x="85" y="1755873"/>
        <a:ext cx="2314863" cy="1669851"/>
      </dsp:txXfrm>
    </dsp:sp>
    <dsp:sp modelId="{09FE4226-F198-4E79-8242-B747F51D57B7}">
      <dsp:nvSpPr>
        <dsp:cNvPr id="0" name=""/>
        <dsp:cNvSpPr/>
      </dsp:nvSpPr>
      <dsp:spPr>
        <a:xfrm rot="5400000">
          <a:off x="4997969" y="1082880"/>
          <a:ext cx="1525482" cy="6522524"/>
        </a:xfrm>
        <a:prstGeom prst="round2SameRect">
          <a:avLst/>
        </a:prstGeom>
        <a:solidFill>
          <a:schemeClr val="accent3">
            <a:tint val="40000"/>
            <a:alpha val="90000"/>
            <a:hueOff val="-1448007"/>
            <a:satOff val="-977"/>
            <a:lumOff val="-1343"/>
            <a:alphaOff val="0"/>
          </a:schemeClr>
        </a:solidFill>
        <a:ln w="12700" cap="flat" cmpd="sng" algn="ctr">
          <a:solidFill>
            <a:schemeClr val="accent3">
              <a:tint val="40000"/>
              <a:alpha val="90000"/>
              <a:hueOff val="-1448007"/>
              <a:satOff val="-977"/>
              <a:lumOff val="-1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Albertus" pitchFamily="34" charset="0"/>
            </a:rPr>
            <a:t>If sever, obstructive pulmonary function develop.</a:t>
          </a:r>
        </a:p>
        <a:p>
          <a:pPr marL="228600" lvl="1" indent="-228600" algn="l" defTabSz="1066800">
            <a:lnSpc>
              <a:spcPct val="90000"/>
            </a:lnSpc>
            <a:spcBef>
              <a:spcPct val="0"/>
            </a:spcBef>
            <a:spcAft>
              <a:spcPct val="15000"/>
            </a:spcAft>
            <a:buChar char="••"/>
          </a:pPr>
          <a:r>
            <a:rPr lang="en-US" sz="2400" kern="1200" dirty="0" smtClean="0">
              <a:latin typeface="Albertus" pitchFamily="34" charset="0"/>
            </a:rPr>
            <a:t>Lung Abscess</a:t>
          </a:r>
          <a:endParaRPr lang="en-US" sz="2400" kern="1200" dirty="0">
            <a:latin typeface="Albertus" pitchFamily="34" charset="0"/>
          </a:endParaRPr>
        </a:p>
        <a:p>
          <a:pPr marL="228600" lvl="1" indent="-228600" algn="l" defTabSz="1066800">
            <a:lnSpc>
              <a:spcPct val="90000"/>
            </a:lnSpc>
            <a:spcBef>
              <a:spcPct val="0"/>
            </a:spcBef>
            <a:spcAft>
              <a:spcPct val="15000"/>
            </a:spcAft>
            <a:buChar char="••"/>
          </a:pPr>
          <a:r>
            <a:rPr lang="en-US" sz="2400" kern="1200" dirty="0" smtClean="0">
              <a:latin typeface="Albertus" pitchFamily="34" charset="0"/>
            </a:rPr>
            <a:t>Rare complications: metastatic brain abscess and </a:t>
          </a:r>
          <a:r>
            <a:rPr lang="en-US" sz="2400" kern="1200" dirty="0" err="1" smtClean="0">
              <a:latin typeface="Albertus" pitchFamily="34" charset="0"/>
            </a:rPr>
            <a:t>amyloidosis</a:t>
          </a:r>
          <a:r>
            <a:rPr lang="en-US" sz="1800" kern="1200" dirty="0" smtClean="0">
              <a:latin typeface="Albertus" pitchFamily="34" charset="0"/>
            </a:rPr>
            <a:t>.</a:t>
          </a:r>
          <a:endParaRPr lang="en-US" sz="1800" kern="1200" dirty="0">
            <a:latin typeface="Albertus" pitchFamily="34" charset="0"/>
          </a:endParaRPr>
        </a:p>
      </dsp:txBody>
      <dsp:txXfrm rot="5400000">
        <a:off x="4997969" y="1082880"/>
        <a:ext cx="1525482" cy="6522524"/>
      </dsp:txXfrm>
    </dsp:sp>
    <dsp:sp modelId="{ED1E6EE3-0F67-4FD1-9CC5-72FC0C805351}">
      <dsp:nvSpPr>
        <dsp:cNvPr id="0" name=""/>
        <dsp:cNvSpPr/>
      </dsp:nvSpPr>
      <dsp:spPr>
        <a:xfrm>
          <a:off x="85" y="3509217"/>
          <a:ext cx="2499362" cy="1669851"/>
        </a:xfrm>
        <a:prstGeom prst="roundRect">
          <a:avLst/>
        </a:prstGeom>
        <a:solidFill>
          <a:schemeClr val="accent3">
            <a:hueOff val="-1414192"/>
            <a:satOff val="6425"/>
            <a:lumOff val="-7451"/>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n-US" sz="3100" kern="1200" dirty="0" smtClean="0"/>
            <a:t>complications</a:t>
          </a:r>
          <a:endParaRPr lang="en-US" sz="3100" kern="1200" dirty="0"/>
        </a:p>
      </dsp:txBody>
      <dsp:txXfrm>
        <a:off x="85" y="3509217"/>
        <a:ext cx="2499362" cy="166985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C911402E-AF07-41F3-8CDA-61FEA4893B34}" type="slidenum">
              <a:rPr lang="en-US"/>
              <a:pPr>
                <a:defRPr/>
              </a:pPr>
              <a:t>‹#›</a:t>
            </a:fld>
            <a:endParaRPr lang="en-US"/>
          </a:p>
        </p:txBody>
      </p:sp>
    </p:spTree>
    <p:extLst>
      <p:ext uri="{BB962C8B-B14F-4D97-AF65-F5344CB8AC3E}">
        <p14:creationId xmlns="" xmlns:p14="http://schemas.microsoft.com/office/powerpoint/2010/main" val="35291237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1EAAD89-559D-424F-AD8B-0B298C23B190}" type="slidenum">
              <a:rPr lang="en-US">
                <a:latin typeface="Arial" pitchFamily="34" charset="0"/>
              </a:rPr>
              <a:pPr/>
              <a:t>9</a:t>
            </a:fld>
            <a:endParaRPr lang="en-US">
              <a:latin typeface="Arial" pitchFamily="34" charset="0"/>
            </a:endParaRPr>
          </a:p>
        </p:txBody>
      </p:sp>
      <p:sp>
        <p:nvSpPr>
          <p:cNvPr id="52227" name="Rectangle 2"/>
          <p:cNvSpPr>
            <a:spLocks noGrp="1" noRot="1" noChangeAspect="1" noChangeArrowheads="1" noTextEdit="1"/>
          </p:cNvSpPr>
          <p:nvPr>
            <p:ph type="sldImg"/>
          </p:nvPr>
        </p:nvSpPr>
        <p:spPr>
          <a:xfrm>
            <a:off x="1289050" y="793750"/>
            <a:ext cx="4279900" cy="3209925"/>
          </a:xfrm>
          <a:ln/>
        </p:spPr>
      </p:sp>
      <p:sp>
        <p:nvSpPr>
          <p:cNvPr id="52228" name="Rectangle 3"/>
          <p:cNvSpPr>
            <a:spLocks noGrp="1" noChangeArrowheads="1"/>
          </p:cNvSpPr>
          <p:nvPr>
            <p:ph type="body" idx="1"/>
          </p:nvPr>
        </p:nvSpPr>
        <p:spPr>
          <a:xfrm>
            <a:off x="914400" y="4344988"/>
            <a:ext cx="5029200" cy="3849687"/>
          </a:xfrm>
          <a:noFill/>
          <a:ln/>
        </p:spPr>
        <p:txBody>
          <a:bodyPr/>
          <a:lstStyle/>
          <a:p>
            <a:pPr eaLnBrk="1" hangingPunct="1">
              <a:spcBef>
                <a:spcPct val="0"/>
              </a:spcBef>
            </a:pPr>
            <a:endParaRPr lang="en-GB" dirty="0" smtClean="0">
              <a:latin typeface="Arial" pitchFamily="34" charset="0"/>
            </a:endParaRPr>
          </a:p>
        </p:txBody>
      </p:sp>
    </p:spTree>
    <p:extLst>
      <p:ext uri="{BB962C8B-B14F-4D97-AF65-F5344CB8AC3E}">
        <p14:creationId xmlns="" xmlns:p14="http://schemas.microsoft.com/office/powerpoint/2010/main" val="62400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fld id="{A0B2674B-CFDA-4259-8D27-F5120E15C8BB}" type="slidenum">
              <a:rPr lang="en-US">
                <a:latin typeface="Arial" pitchFamily="34" charset="0"/>
                <a:cs typeface="Arial" pitchFamily="34" charset="0"/>
              </a:rPr>
              <a:pPr/>
              <a:t>10</a:t>
            </a:fld>
            <a:endParaRPr lang="en-US">
              <a:latin typeface="Arial" pitchFamily="34" charset="0"/>
              <a:cs typeface="Arial" pitchFamily="34" charset="0"/>
            </a:endParaRPr>
          </a:p>
        </p:txBody>
      </p:sp>
      <p:sp>
        <p:nvSpPr>
          <p:cNvPr id="38915" name="Rectangle 2"/>
          <p:cNvSpPr>
            <a:spLocks noGrp="1" noRot="1" noChangeAspect="1" noChangeArrowheads="1" noTextEdit="1"/>
          </p:cNvSpPr>
          <p:nvPr>
            <p:ph type="sldImg"/>
          </p:nvPr>
        </p:nvSpPr>
        <p:spPr bwMode="auto">
          <a:xfrm>
            <a:off x="1289050" y="793750"/>
            <a:ext cx="4279900" cy="3209925"/>
          </a:xfrm>
          <a:noFill/>
          <a:ln>
            <a:solidFill>
              <a:srgbClr val="000000"/>
            </a:solidFill>
            <a:miter lim="800000"/>
            <a:headEnd/>
            <a:tailEnd/>
          </a:ln>
        </p:spPr>
      </p:sp>
      <p:sp>
        <p:nvSpPr>
          <p:cNvPr id="38916" name="Rectangle 3"/>
          <p:cNvSpPr>
            <a:spLocks noGrp="1" noChangeArrowheads="1"/>
          </p:cNvSpPr>
          <p:nvPr>
            <p:ph type="body" idx="1"/>
          </p:nvPr>
        </p:nvSpPr>
        <p:spPr bwMode="auto">
          <a:xfrm>
            <a:off x="914400" y="4344988"/>
            <a:ext cx="5029200" cy="3849687"/>
          </a:xfrm>
          <a:noFill/>
        </p:spPr>
        <p:txBody>
          <a:bodyPr wrap="square" numCol="1" anchor="t" anchorCtr="0" compatLnSpc="1">
            <a:prstTxWarp prst="textNoShape">
              <a:avLst/>
            </a:prstTxWarp>
          </a:bodyPr>
          <a:lstStyle/>
          <a:p>
            <a:pPr eaLnBrk="1" hangingPunct="1">
              <a:spcBef>
                <a:spcPct val="0"/>
              </a:spcBef>
            </a:pPr>
            <a:endParaRPr lang="en-GB" smtClean="0">
              <a:latin typeface="Arial" pitchFamily="34" charset="0"/>
            </a:endParaRPr>
          </a:p>
        </p:txBody>
      </p:sp>
    </p:spTree>
    <p:extLst>
      <p:ext uri="{BB962C8B-B14F-4D97-AF65-F5344CB8AC3E}">
        <p14:creationId xmlns="" xmlns:p14="http://schemas.microsoft.com/office/powerpoint/2010/main" val="1660074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F755A2A-9186-47A1-B6FE-8B8D48CA8C47}" type="slidenum">
              <a:rPr lang="en-US">
                <a:latin typeface="Arial" pitchFamily="34" charset="0"/>
              </a:rPr>
              <a:pPr/>
              <a:t>16</a:t>
            </a:fld>
            <a:endParaRPr lang="en-US">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ar-SA" smtClean="0">
              <a:latin typeface="Arial" pitchFamily="34" charset="0"/>
            </a:endParaRPr>
          </a:p>
        </p:txBody>
      </p:sp>
    </p:spTree>
    <p:extLst>
      <p:ext uri="{BB962C8B-B14F-4D97-AF65-F5344CB8AC3E}">
        <p14:creationId xmlns="" xmlns:p14="http://schemas.microsoft.com/office/powerpoint/2010/main" val="3502855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F755A2A-9186-47A1-B6FE-8B8D48CA8C47}" type="slidenum">
              <a:rPr lang="en-US">
                <a:latin typeface="Arial" pitchFamily="34" charset="0"/>
              </a:rPr>
              <a:pPr/>
              <a:t>17</a:t>
            </a:fld>
            <a:endParaRPr lang="en-US">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ar-SA" smtClean="0">
              <a:latin typeface="Arial" pitchFamily="34" charset="0"/>
            </a:endParaRPr>
          </a:p>
        </p:txBody>
      </p:sp>
    </p:spTree>
    <p:extLst>
      <p:ext uri="{BB962C8B-B14F-4D97-AF65-F5344CB8AC3E}">
        <p14:creationId xmlns="" xmlns:p14="http://schemas.microsoft.com/office/powerpoint/2010/main" val="3694427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F9DA4002-894E-4D44-BAE6-289FCA67F210}"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C574AE8-47D8-4511-86A7-DBEA92021DD1}"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0E3266-8F88-4D83-80D5-54185905BB16}"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E7C35D6-1E95-4DE1-A42B-3FDC23FD975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D70854-95E5-407B-AAE4-EF531DCB82C8}"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00100" y="6172200"/>
            <a:ext cx="4000500" cy="457200"/>
          </a:xfrm>
        </p:spPr>
        <p:txBody>
          <a:bodyPr/>
          <a:lstStyle/>
          <a:p>
            <a:pPr>
              <a:defRPr/>
            </a:pP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pPr>
              <a:defRPr/>
            </a:pPr>
            <a:fld id="{30BA3771-2907-474B-AEB0-4FAAE91B54B7}"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14A4D48-866B-4A24-A04A-9B902ACDFEE0}"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76F3732-AF07-4542-8BDD-E17C49F67D27}"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9097B9D-2CDE-4AF5-9311-CBF5F73EF481}"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EC48466-C9A0-43D6-B4F8-170E11D4D61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4013BD-CB7C-40BD-A895-F98006475C1F}"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14400" y="6172200"/>
            <a:ext cx="3886200" cy="457200"/>
          </a:xfrm>
        </p:spPr>
        <p:txBody>
          <a:bodyPr/>
          <a:lstStyle/>
          <a:p>
            <a:pPr>
              <a:defRPr/>
            </a:pPr>
            <a:endParaRPr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42D81579-8633-4106-9FE5-CEF92B782E4E}"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7AB55290-081D-4379-9AD8-7724C6AB564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sa/url?sa=i&amp;rct=j&amp;q=&amp;esrc=s&amp;frm=1&amp;source=images&amp;cd=&amp;cad=rja&amp;docid=l8dnXTW57Nko-M&amp;tbnid=N1knW69q8BVOfM:&amp;ved=0CAUQjRw&amp;url=http://www.meddean.luc.edu/lumen/MedEd/elective/pulmonary/copd/copd.htm&amp;ei=xvvvUuP_L-KU0AX2xYGoAQ&amp;psig=AFQjCNEjHVhN4EFquU5YVYonUSvTNASsDg&amp;ust=1391545668405411"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556792"/>
            <a:ext cx="8712968" cy="1470025"/>
          </a:xfrm>
          <a:extLst/>
        </p:spPr>
        <p:txBody>
          <a:bodyPr>
            <a:normAutofit/>
          </a:bodyPr>
          <a:lstStyle/>
          <a:p>
            <a:pPr>
              <a:defRPr/>
            </a:pPr>
            <a:r>
              <a:rPr lang="en-US" dirty="0" smtClean="0"/>
              <a:t>C</a:t>
            </a:r>
            <a:r>
              <a:rPr lang="en-US" dirty="0" smtClean="0"/>
              <a:t>hronic </a:t>
            </a:r>
            <a:r>
              <a:rPr lang="en-US" dirty="0" smtClean="0"/>
              <a:t>obstructive pulmonary disease (COPD)</a:t>
            </a:r>
            <a:endParaRPr lang="en-US" dirty="0">
              <a:latin typeface="+mn-lt"/>
            </a:endParaRPr>
          </a:p>
        </p:txBody>
      </p:sp>
      <p:sp>
        <p:nvSpPr>
          <p:cNvPr id="7171" name="Subtitle 2"/>
          <p:cNvSpPr>
            <a:spLocks noGrp="1"/>
          </p:cNvSpPr>
          <p:nvPr>
            <p:ph type="subTitle" idx="1"/>
          </p:nvPr>
        </p:nvSpPr>
        <p:spPr/>
        <p:txBody>
          <a:bodyPr/>
          <a:lstStyle/>
          <a:p>
            <a:pPr marR="0" algn="ctr" eaLnBrk="1" hangingPunct="1"/>
            <a:r>
              <a:rPr lang="en-US" altLang="ar-SA" dirty="0" smtClean="0">
                <a:ea typeface="Majalla UI"/>
              </a:rPr>
              <a:t>Dr. </a:t>
            </a:r>
            <a:r>
              <a:rPr lang="en-US" altLang="ar-SA" dirty="0" err="1" smtClean="0">
                <a:ea typeface="Majalla UI"/>
              </a:rPr>
              <a:t>Maha</a:t>
            </a:r>
            <a:r>
              <a:rPr lang="en-US" altLang="ar-SA" dirty="0" smtClean="0">
                <a:ea typeface="Majalla UI"/>
              </a:rPr>
              <a:t> </a:t>
            </a:r>
            <a:r>
              <a:rPr lang="en-US" altLang="ar-SA" dirty="0" err="1" smtClean="0">
                <a:ea typeface="Majalla UI"/>
              </a:rPr>
              <a:t>Arafah</a:t>
            </a:r>
            <a:r>
              <a:rPr lang="en-US" altLang="ar-SA" dirty="0" smtClean="0">
                <a:ea typeface="Majalla UI"/>
              </a:rPr>
              <a:t> and Prof. </a:t>
            </a:r>
            <a:r>
              <a:rPr lang="en-US" altLang="ar-SA" dirty="0" err="1" smtClean="0">
                <a:ea typeface="Majalla UI"/>
              </a:rPr>
              <a:t>Rikabi</a:t>
            </a:r>
            <a:endParaRPr lang="en-US" altLang="ar-SA" dirty="0" smtClean="0">
              <a:ea typeface="Majalla UI"/>
            </a:endParaRPr>
          </a:p>
        </p:txBody>
      </p:sp>
      <p:sp>
        <p:nvSpPr>
          <p:cNvPr id="7172" name="TextBox 3"/>
          <p:cNvSpPr txBox="1">
            <a:spLocks noChangeArrowheads="1"/>
          </p:cNvSpPr>
          <p:nvPr/>
        </p:nvSpPr>
        <p:spPr bwMode="auto">
          <a:xfrm>
            <a:off x="3635896" y="332656"/>
            <a:ext cx="1666995" cy="9233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US" altLang="en-US" dirty="0"/>
              <a:t>Respiratory block</a:t>
            </a:r>
          </a:p>
          <a:p>
            <a:pPr algn="ctr"/>
            <a:r>
              <a:rPr lang="en-US" altLang="en-US" dirty="0" smtClean="0"/>
              <a:t>2018</a:t>
            </a:r>
          </a:p>
          <a:p>
            <a:pPr algn="ctr"/>
            <a:r>
              <a:rPr lang="en-US" altLang="en-US" dirty="0" smtClean="0"/>
              <a:t>Pathology</a:t>
            </a:r>
            <a:endParaRPr lang="ar-SA"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3568" y="0"/>
            <a:ext cx="7499350" cy="1052736"/>
          </a:xfrm>
        </p:spPr>
        <p:txBody>
          <a:bodyPr rtlCol="0">
            <a:normAutofit/>
          </a:bodyPr>
          <a:lstStyle/>
          <a:p>
            <a:pPr algn="ctr" eaLnBrk="1" fontAlgn="auto" hangingPunct="1">
              <a:spcAft>
                <a:spcPts val="0"/>
              </a:spcAft>
              <a:defRPr/>
            </a:pPr>
            <a:r>
              <a:rPr lang="en-US" dirty="0" smtClean="0">
                <a:solidFill>
                  <a:schemeClr val="tx2">
                    <a:satMod val="130000"/>
                  </a:schemeClr>
                </a:solidFill>
              </a:rPr>
              <a:t> Obstructive Lung Diseases</a:t>
            </a:r>
          </a:p>
        </p:txBody>
      </p:sp>
      <p:sp>
        <p:nvSpPr>
          <p:cNvPr id="13315" name="Rectangle 3"/>
          <p:cNvSpPr>
            <a:spLocks noGrp="1" noChangeArrowheads="1"/>
          </p:cNvSpPr>
          <p:nvPr>
            <p:ph sz="half" idx="1"/>
          </p:nvPr>
        </p:nvSpPr>
        <p:spPr>
          <a:xfrm>
            <a:off x="1143000" y="1717253"/>
            <a:ext cx="7010400" cy="4664075"/>
          </a:xfrm>
        </p:spPr>
        <p:txBody>
          <a:bodyPr rtlCol="0">
            <a:normAutofit/>
          </a:bodyPr>
          <a:lstStyle/>
          <a:p>
            <a:pPr marL="651510" indent="-514350" eaLnBrk="1" fontAlgn="auto" hangingPunct="1">
              <a:spcAft>
                <a:spcPts val="0"/>
              </a:spcAft>
              <a:buClr>
                <a:schemeClr val="tx1">
                  <a:shade val="95000"/>
                </a:schemeClr>
              </a:buClr>
              <a:buFont typeface="Arial" pitchFamily="34" charset="0"/>
              <a:buAutoNum type="arabicParenR"/>
              <a:defRPr/>
            </a:pPr>
            <a:r>
              <a:rPr lang="en-US" b="1" dirty="0" smtClean="0">
                <a:solidFill>
                  <a:schemeClr val="tx2">
                    <a:lumMod val="60000"/>
                    <a:lumOff val="40000"/>
                  </a:schemeClr>
                </a:solidFill>
              </a:rPr>
              <a:t>Bronchial Asthma</a:t>
            </a:r>
          </a:p>
          <a:p>
            <a:pPr marL="651510" indent="-514350" eaLnBrk="1" fontAlgn="auto" hangingPunct="1">
              <a:spcAft>
                <a:spcPts val="0"/>
              </a:spcAft>
              <a:buClr>
                <a:schemeClr val="tx1">
                  <a:shade val="95000"/>
                </a:schemeClr>
              </a:buClr>
              <a:buNone/>
              <a:defRPr/>
            </a:pPr>
            <a:endParaRPr lang="en-US" b="1" dirty="0" smtClean="0"/>
          </a:p>
          <a:p>
            <a:pPr marL="548640" indent="-411480" eaLnBrk="1" fontAlgn="auto" hangingPunct="1">
              <a:spcAft>
                <a:spcPts val="0"/>
              </a:spcAft>
              <a:buClr>
                <a:schemeClr val="tx1">
                  <a:shade val="95000"/>
                </a:schemeClr>
              </a:buClr>
              <a:buFont typeface="Arial" pitchFamily="34" charset="0"/>
              <a:buNone/>
              <a:defRPr/>
            </a:pPr>
            <a:r>
              <a:rPr lang="en-US" b="1" dirty="0" smtClean="0"/>
              <a:t>2) </a:t>
            </a:r>
            <a:r>
              <a:rPr lang="en-US" b="1" dirty="0" smtClean="0">
                <a:solidFill>
                  <a:srgbClr val="C00000"/>
                </a:solidFill>
              </a:rPr>
              <a:t>Chronic obstructive pulmonary disease (</a:t>
            </a:r>
            <a:r>
              <a:rPr lang="en-US" b="1" dirty="0" smtClean="0">
                <a:solidFill>
                  <a:srgbClr val="C00000"/>
                </a:solidFill>
              </a:rPr>
              <a:t>COPD) </a:t>
            </a:r>
            <a:r>
              <a:rPr lang="en-US" sz="1800" b="1" dirty="0" smtClean="0"/>
              <a:t>They </a:t>
            </a:r>
            <a:r>
              <a:rPr lang="en-US" sz="1800" b="1" dirty="0" smtClean="0"/>
              <a:t>are of two types:</a:t>
            </a:r>
            <a:endParaRPr lang="en-US" sz="1600" b="1" dirty="0" smtClean="0"/>
          </a:p>
          <a:p>
            <a:pPr marL="548640" indent="-411480" eaLnBrk="1" fontAlgn="auto" hangingPunct="1">
              <a:spcAft>
                <a:spcPts val="0"/>
              </a:spcAft>
              <a:buClr>
                <a:schemeClr val="tx1">
                  <a:shade val="95000"/>
                </a:schemeClr>
              </a:buClr>
              <a:buFont typeface="Arial" pitchFamily="34" charset="0"/>
              <a:buNone/>
              <a:defRPr/>
            </a:pPr>
            <a:r>
              <a:rPr lang="en-US" b="1" dirty="0" smtClean="0"/>
              <a:t>           a) </a:t>
            </a:r>
            <a:r>
              <a:rPr lang="en-US" b="1" dirty="0" smtClean="0">
                <a:solidFill>
                  <a:schemeClr val="tx2">
                    <a:lumMod val="60000"/>
                    <a:lumOff val="40000"/>
                  </a:schemeClr>
                </a:solidFill>
              </a:rPr>
              <a:t>Chronic bronchitis</a:t>
            </a:r>
          </a:p>
          <a:p>
            <a:pPr marL="548640" indent="-411480" eaLnBrk="1" fontAlgn="auto" hangingPunct="1">
              <a:spcAft>
                <a:spcPts val="0"/>
              </a:spcAft>
              <a:buClr>
                <a:schemeClr val="tx1">
                  <a:shade val="95000"/>
                </a:schemeClr>
              </a:buClr>
              <a:buFont typeface="Arial" pitchFamily="34" charset="0"/>
              <a:buNone/>
              <a:defRPr/>
            </a:pPr>
            <a:r>
              <a:rPr lang="en-US" b="1" dirty="0" smtClean="0">
                <a:solidFill>
                  <a:schemeClr val="tx2">
                    <a:lumMod val="60000"/>
                    <a:lumOff val="40000"/>
                  </a:schemeClr>
                </a:solidFill>
              </a:rPr>
              <a:t>           </a:t>
            </a:r>
            <a:r>
              <a:rPr lang="en-US" b="1" dirty="0" smtClean="0"/>
              <a:t>b)</a:t>
            </a:r>
            <a:r>
              <a:rPr lang="en-US" b="1" dirty="0" smtClean="0">
                <a:solidFill>
                  <a:schemeClr val="tx2">
                    <a:lumMod val="60000"/>
                    <a:lumOff val="40000"/>
                  </a:schemeClr>
                </a:solidFill>
              </a:rPr>
              <a:t> Emphysema</a:t>
            </a:r>
          </a:p>
          <a:p>
            <a:pPr marL="548640" indent="-411480" eaLnBrk="1" fontAlgn="auto" hangingPunct="1">
              <a:spcAft>
                <a:spcPts val="0"/>
              </a:spcAft>
              <a:buClr>
                <a:schemeClr val="tx1">
                  <a:shade val="95000"/>
                </a:schemeClr>
              </a:buClr>
              <a:buFont typeface="Arial" pitchFamily="34" charset="0"/>
              <a:buNone/>
              <a:defRPr/>
            </a:pPr>
            <a:endParaRPr lang="en-US" b="1" dirty="0" smtClean="0"/>
          </a:p>
          <a:p>
            <a:pPr marL="548640" indent="-411480" eaLnBrk="1" fontAlgn="auto" hangingPunct="1">
              <a:spcAft>
                <a:spcPts val="0"/>
              </a:spcAft>
              <a:buClr>
                <a:schemeClr val="tx1">
                  <a:shade val="95000"/>
                </a:schemeClr>
              </a:buClr>
              <a:buFont typeface="Arial" pitchFamily="34" charset="0"/>
              <a:buNone/>
              <a:defRPr/>
            </a:pPr>
            <a:r>
              <a:rPr lang="en-US" b="1" dirty="0" smtClean="0"/>
              <a:t>3) </a:t>
            </a:r>
            <a:r>
              <a:rPr lang="en-US" b="1" dirty="0" err="1" smtClean="0">
                <a:solidFill>
                  <a:schemeClr val="tx2">
                    <a:lumMod val="60000"/>
                    <a:lumOff val="40000"/>
                  </a:schemeClr>
                </a:solidFill>
              </a:rPr>
              <a:t>Bronchiectasis</a:t>
            </a:r>
            <a:endParaRPr lang="en-US" b="1" dirty="0" smtClean="0">
              <a:solidFill>
                <a:schemeClr val="tx2">
                  <a:lumMod val="60000"/>
                  <a:lumOff val="40000"/>
                </a:schemeClr>
              </a:solidFill>
            </a:endParaRPr>
          </a:p>
          <a:p>
            <a:pPr marL="548640" indent="-411480" eaLnBrk="1" fontAlgn="auto" hangingPunct="1">
              <a:spcAft>
                <a:spcPts val="0"/>
              </a:spcAft>
              <a:buClr>
                <a:schemeClr val="tx1">
                  <a:shade val="95000"/>
                </a:schemeClr>
              </a:buClr>
              <a:buFont typeface="Arial" pitchFamily="34" charset="0"/>
              <a:buNone/>
              <a:defRPr/>
            </a:pPr>
            <a:endParaRPr lang="en-US" dirty="0" smtClean="0"/>
          </a:p>
          <a:p>
            <a:pPr marL="548640" indent="-411480" eaLnBrk="1" fontAlgn="auto" hangingPunct="1">
              <a:spcAft>
                <a:spcPts val="0"/>
              </a:spcAft>
              <a:buClr>
                <a:schemeClr val="tx1">
                  <a:shade val="95000"/>
                </a:schemeClr>
              </a:buClr>
              <a:buFont typeface="Arial" pitchFamily="34" charset="0"/>
              <a:buNone/>
              <a:defRPr/>
            </a:pPr>
            <a:endParaRPr lang="en-US" dirty="0" smtClean="0"/>
          </a:p>
          <a:p>
            <a:pPr marL="548640" indent="-411480" eaLnBrk="1" fontAlgn="auto" hangingPunct="1">
              <a:spcAft>
                <a:spcPts val="0"/>
              </a:spcAft>
              <a:buClr>
                <a:schemeClr val="tx1">
                  <a:shade val="95000"/>
                </a:schemeClr>
              </a:buClr>
              <a:buFont typeface="Arial" pitchFamily="34" charset="0"/>
              <a:buChar char="•"/>
              <a:defRPr/>
            </a:pPr>
            <a:endParaRPr lang="en-US" dirty="0" smtClean="0"/>
          </a:p>
          <a:p>
            <a:pPr marL="548640" indent="-411480" eaLnBrk="1" fontAlgn="auto" hangingPunct="1">
              <a:spcAft>
                <a:spcPts val="0"/>
              </a:spcAft>
              <a:buClr>
                <a:schemeClr val="tx1">
                  <a:shade val="95000"/>
                </a:schemeClr>
              </a:buClr>
              <a:buFont typeface="Arial" pitchFamily="34" charset="0"/>
              <a:buChar char="•"/>
              <a:defRPr/>
            </a:pPr>
            <a:endParaRPr lang="en-US" dirty="0" smtClean="0"/>
          </a:p>
        </p:txBody>
      </p:sp>
      <p:sp>
        <p:nvSpPr>
          <p:cNvPr id="2" name="Content Placeholder 1"/>
          <p:cNvSpPr>
            <a:spLocks noGrp="1"/>
          </p:cNvSpPr>
          <p:nvPr>
            <p:ph sz="half" idx="2"/>
          </p:nvPr>
        </p:nvSpPr>
        <p:spPr>
          <a:xfrm>
            <a:off x="4499992" y="1124744"/>
            <a:ext cx="4176464" cy="1224136"/>
          </a:xfrm>
          <a:ln w="38100">
            <a:solidFill>
              <a:srgbClr val="C00000"/>
            </a:solidFill>
          </a:ln>
        </p:spPr>
        <p:txBody>
          <a:bodyPr>
            <a:noAutofit/>
          </a:bodyPr>
          <a:lstStyle/>
          <a:p>
            <a:pPr marL="310578" indent="0" eaLnBrk="1" fontAlgn="auto" hangingPunct="1">
              <a:spcAft>
                <a:spcPts val="0"/>
              </a:spcAft>
              <a:buFont typeface="Wingdings 2" pitchFamily="18" charset="2"/>
              <a:buNone/>
              <a:defRPr/>
            </a:pPr>
            <a:r>
              <a:rPr lang="en-US" sz="1800" b="1" dirty="0">
                <a:solidFill>
                  <a:schemeClr val="tx2">
                    <a:satMod val="130000"/>
                  </a:schemeClr>
                </a:solidFill>
                <a:cs typeface="Tahoma" pitchFamily="34" charset="0"/>
              </a:rPr>
              <a:t>Common symptoms in lung </a:t>
            </a:r>
            <a:r>
              <a:rPr lang="en-US" sz="1800" b="1" dirty="0" smtClean="0">
                <a:solidFill>
                  <a:schemeClr val="tx2">
                    <a:satMod val="130000"/>
                  </a:schemeClr>
                </a:solidFill>
                <a:cs typeface="Tahoma" pitchFamily="34" charset="0"/>
              </a:rPr>
              <a:t>disease</a:t>
            </a:r>
          </a:p>
          <a:p>
            <a:pPr marL="868680" lvl="1" indent="-283464" eaLnBrk="1" fontAlgn="auto" hangingPunct="1">
              <a:spcAft>
                <a:spcPts val="0"/>
              </a:spcAft>
              <a:buFont typeface="Arial" pitchFamily="34" charset="0"/>
              <a:buChar char="–"/>
              <a:defRPr/>
            </a:pPr>
            <a:r>
              <a:rPr lang="en-US" sz="1600" b="1" dirty="0" smtClean="0">
                <a:cs typeface="Tahoma" pitchFamily="34" charset="0"/>
              </a:rPr>
              <a:t>Dyspnea</a:t>
            </a:r>
            <a:r>
              <a:rPr lang="en-US" sz="1600" b="1" dirty="0">
                <a:cs typeface="Tahoma" pitchFamily="34" charset="0"/>
              </a:rPr>
              <a:t>: difficulty with breathing</a:t>
            </a:r>
          </a:p>
          <a:p>
            <a:pPr marL="868680" lvl="1" indent="-283464" eaLnBrk="1" fontAlgn="auto" hangingPunct="1">
              <a:spcAft>
                <a:spcPts val="0"/>
              </a:spcAft>
              <a:buFont typeface="Arial" pitchFamily="34" charset="0"/>
              <a:buChar char="–"/>
              <a:defRPr/>
            </a:pPr>
            <a:r>
              <a:rPr lang="en-US" sz="1600" b="1" dirty="0">
                <a:cs typeface="Tahoma" pitchFamily="34" charset="0"/>
              </a:rPr>
              <a:t>Cough	</a:t>
            </a:r>
          </a:p>
          <a:p>
            <a:pPr marL="868680" lvl="1" indent="-283464" eaLnBrk="1" fontAlgn="auto" hangingPunct="1">
              <a:spcAft>
                <a:spcPts val="0"/>
              </a:spcAft>
              <a:buFont typeface="Arial" pitchFamily="34" charset="0"/>
              <a:buChar char="–"/>
              <a:defRPr/>
            </a:pPr>
            <a:r>
              <a:rPr lang="en-US" sz="1600" b="1" dirty="0" err="1" smtClean="0">
                <a:cs typeface="Tahoma" pitchFamily="34" charset="0"/>
              </a:rPr>
              <a:t>Hemoptysis</a:t>
            </a:r>
            <a:endParaRPr lang="en-US" sz="1600" b="1" dirty="0">
              <a:cs typeface="Tahoma" pitchFamily="34" charset="0"/>
            </a:endParaRPr>
          </a:p>
        </p:txBody>
      </p:sp>
      <p:sp>
        <p:nvSpPr>
          <p:cNvPr id="3" name="Rectangle 2"/>
          <p:cNvSpPr/>
          <p:nvPr/>
        </p:nvSpPr>
        <p:spPr>
          <a:xfrm>
            <a:off x="2843808" y="1124744"/>
            <a:ext cx="1078180" cy="369332"/>
          </a:xfrm>
          <a:prstGeom prst="rect">
            <a:avLst/>
          </a:prstGeom>
        </p:spPr>
        <p:txBody>
          <a:bodyPr wrap="none">
            <a:spAutoFit/>
          </a:bodyPr>
          <a:lstStyle/>
          <a:p>
            <a:r>
              <a:rPr lang="en-US" dirty="0">
                <a:solidFill>
                  <a:schemeClr val="tx2">
                    <a:satMod val="130000"/>
                  </a:schemeClr>
                </a:solidFill>
              </a:rPr>
              <a:t>(diffuse) </a:t>
            </a:r>
            <a:endParaRPr lang="en-US" dirty="0"/>
          </a:p>
        </p:txBody>
      </p:sp>
      <p:sp>
        <p:nvSpPr>
          <p:cNvPr id="6" name="Rectangle 5"/>
          <p:cNvSpPr/>
          <p:nvPr/>
        </p:nvSpPr>
        <p:spPr>
          <a:xfrm>
            <a:off x="0" y="35332"/>
            <a:ext cx="2555775"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dirty="0" smtClean="0"/>
              <a:t>Obstructive  </a:t>
            </a:r>
            <a:r>
              <a:rPr lang="en-US" dirty="0" smtClean="0"/>
              <a:t>lung disease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342900" y="366713"/>
            <a:ext cx="8458200" cy="6124575"/>
          </a:xfrm>
          <a:prstGeom prst="rect">
            <a:avLst/>
          </a:prstGeom>
          <a:noFill/>
          <a:ln w="9525">
            <a:noFill/>
            <a:miter lim="800000"/>
            <a:headEnd/>
            <a:tailEnd/>
          </a:ln>
        </p:spPr>
      </p:pic>
      <p:sp>
        <p:nvSpPr>
          <p:cNvPr id="6" name="Rectangle 5"/>
          <p:cNvSpPr/>
          <p:nvPr/>
        </p:nvSpPr>
        <p:spPr>
          <a:xfrm>
            <a:off x="0" y="35332"/>
            <a:ext cx="2555775"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dirty="0" smtClean="0"/>
              <a:t>Obstructive  </a:t>
            </a:r>
            <a:r>
              <a:rPr lang="en-US" dirty="0" smtClean="0"/>
              <a:t>lung disease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ubtitle 2"/>
          <p:cNvSpPr>
            <a:spLocks noGrp="1"/>
          </p:cNvSpPr>
          <p:nvPr>
            <p:ph type="subTitle" idx="1"/>
          </p:nvPr>
        </p:nvSpPr>
        <p:spPr/>
        <p:txBody>
          <a:bodyPr/>
          <a:lstStyle/>
          <a:p>
            <a:pPr marR="0" eaLnBrk="1" hangingPunct="1"/>
            <a:endParaRPr lang="ar-SA" smtClean="0"/>
          </a:p>
        </p:txBody>
      </p:sp>
      <p:sp>
        <p:nvSpPr>
          <p:cNvPr id="9219" name="Rectangle 1026"/>
          <p:cNvSpPr>
            <a:spLocks noGrp="1" noChangeArrowheads="1"/>
          </p:cNvSpPr>
          <p:nvPr>
            <p:ph type="ctrTitle"/>
          </p:nvPr>
        </p:nvSpPr>
        <p:spPr>
          <a:extLst/>
        </p:spPr>
        <p:txBody>
          <a:bodyPr/>
          <a:lstStyle/>
          <a:p>
            <a:pPr eaLnBrk="1" fontAlgn="auto" hangingPunct="1">
              <a:spcAft>
                <a:spcPts val="0"/>
              </a:spcAft>
              <a:defRPr/>
            </a:pPr>
            <a:r>
              <a:rPr lang="en-US" dirty="0" smtClean="0"/>
              <a:t>Chronic Bronchitis</a:t>
            </a:r>
          </a:p>
        </p:txBody>
      </p:sp>
      <p:sp>
        <p:nvSpPr>
          <p:cNvPr id="4" name="TextBox 3"/>
          <p:cNvSpPr txBox="1"/>
          <p:nvPr/>
        </p:nvSpPr>
        <p:spPr>
          <a:xfrm>
            <a:off x="1115616" y="2541672"/>
            <a:ext cx="7128792" cy="32778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lvl="1" indent="-342900">
              <a:spcBef>
                <a:spcPts val="580"/>
              </a:spcBef>
              <a:buClr>
                <a:schemeClr val="accent1"/>
              </a:buClr>
              <a:buAutoNum type="alphaLcPeriod"/>
            </a:pPr>
            <a:r>
              <a:rPr lang="en-US" sz="2400" dirty="0" smtClean="0"/>
              <a:t>Define chronic bronchitis.</a:t>
            </a:r>
          </a:p>
          <a:p>
            <a:pPr marL="342900" lvl="1" indent="-342900">
              <a:spcBef>
                <a:spcPts val="580"/>
              </a:spcBef>
              <a:buClr>
                <a:schemeClr val="accent1"/>
              </a:buClr>
              <a:buAutoNum type="alphaLcPeriod"/>
            </a:pPr>
            <a:r>
              <a:rPr lang="en-US" sz="2400" dirty="0" smtClean="0"/>
              <a:t>Describe the pathogenesis and the morphology of chronic bronchitis.</a:t>
            </a:r>
          </a:p>
          <a:p>
            <a:pPr marL="342900" lvl="1" indent="-342900">
              <a:spcBef>
                <a:spcPts val="580"/>
              </a:spcBef>
              <a:buClr>
                <a:schemeClr val="accent1"/>
              </a:buClr>
              <a:buAutoNum type="alphaLcPeriod"/>
            </a:pPr>
            <a:r>
              <a:rPr lang="en-US" sz="2400" dirty="0" smtClean="0"/>
              <a:t>Describe the mechanism of airway obstruction in a patient with chronic bronchitis.</a:t>
            </a:r>
          </a:p>
          <a:p>
            <a:pPr marL="342900" lvl="1" indent="-342900">
              <a:spcBef>
                <a:spcPts val="580"/>
              </a:spcBef>
              <a:buClr>
                <a:schemeClr val="accent1"/>
              </a:buClr>
              <a:buAutoNum type="alphaLcPeriod"/>
            </a:pPr>
            <a:r>
              <a:rPr lang="en-US" sz="2400" dirty="0" smtClean="0"/>
              <a:t> Understand that when severe obstruction is present in chronic bronchitis, significant emphysema is nearly always present</a:t>
            </a:r>
            <a:endParaRPr lang="en-US" sz="2400" dirty="0"/>
          </a:p>
        </p:txBody>
      </p:sp>
      <p:sp>
        <p:nvSpPr>
          <p:cNvPr id="5" name="Rectangle 4"/>
          <p:cNvSpPr/>
          <p:nvPr/>
        </p:nvSpPr>
        <p:spPr>
          <a:xfrm>
            <a:off x="0" y="0"/>
            <a:ext cx="226215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b="1" dirty="0" smtClean="0"/>
              <a:t>Chronic Bronchitis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1560" y="650776"/>
            <a:ext cx="7772400" cy="762000"/>
          </a:xfrm>
        </p:spPr>
        <p:txBody>
          <a:bodyPr>
            <a:normAutofit/>
          </a:bodyPr>
          <a:lstStyle/>
          <a:p>
            <a:pPr algn="ctr" eaLnBrk="1" fontAlgn="auto" hangingPunct="1">
              <a:spcAft>
                <a:spcPts val="0"/>
              </a:spcAft>
              <a:defRPr/>
            </a:pPr>
            <a:r>
              <a:rPr lang="en-US" b="1" dirty="0" smtClean="0"/>
              <a:t>Chronic Bronchitis</a:t>
            </a:r>
          </a:p>
        </p:txBody>
      </p:sp>
      <p:sp>
        <p:nvSpPr>
          <p:cNvPr id="38915" name="Rectangle 3"/>
          <p:cNvSpPr>
            <a:spLocks noGrp="1" noChangeArrowheads="1"/>
          </p:cNvSpPr>
          <p:nvPr>
            <p:ph sz="quarter" idx="1"/>
          </p:nvPr>
        </p:nvSpPr>
        <p:spPr>
          <a:xfrm>
            <a:off x="251520" y="1699592"/>
            <a:ext cx="8458200" cy="5257800"/>
          </a:xfrm>
        </p:spPr>
        <p:txBody>
          <a:bodyPr>
            <a:normAutofit/>
          </a:bodyPr>
          <a:lstStyle/>
          <a:p>
            <a:pPr marL="274320" indent="-274320" eaLnBrk="1" fontAlgn="auto" hangingPunct="1">
              <a:spcAft>
                <a:spcPts val="0"/>
              </a:spcAft>
              <a:buClr>
                <a:schemeClr val="accent3"/>
              </a:buClr>
              <a:buFont typeface="Wingdings 2"/>
              <a:buChar char=""/>
              <a:defRPr/>
            </a:pPr>
            <a:r>
              <a:rPr lang="en-US" sz="2800" dirty="0" smtClean="0">
                <a:latin typeface="Albertus Medium" pitchFamily="34" charset="0"/>
              </a:rPr>
              <a:t>The definition </a:t>
            </a:r>
            <a:r>
              <a:rPr lang="en-US" sz="2800" dirty="0">
                <a:latin typeface="Albertus Medium" pitchFamily="34" charset="0"/>
              </a:rPr>
              <a:t>of chronic bronchitis is </a:t>
            </a:r>
            <a:r>
              <a:rPr lang="en-US" sz="2800" dirty="0" smtClean="0">
                <a:latin typeface="Albertus Medium" pitchFamily="34" charset="0"/>
              </a:rPr>
              <a:t>based </a:t>
            </a:r>
            <a:r>
              <a:rPr lang="en-US" sz="2800" dirty="0">
                <a:latin typeface="Albertus Medium" pitchFamily="34" charset="0"/>
              </a:rPr>
              <a:t>on clinical </a:t>
            </a:r>
            <a:r>
              <a:rPr lang="en-US" sz="2800" dirty="0" smtClean="0">
                <a:latin typeface="Albertus Medium" pitchFamily="34" charset="0"/>
              </a:rPr>
              <a:t>features</a:t>
            </a:r>
            <a:endParaRPr lang="en-US" sz="2800" dirty="0">
              <a:latin typeface="Albertus Medium" pitchFamily="34" charset="0"/>
            </a:endParaRPr>
          </a:p>
          <a:p>
            <a:pPr marL="274320" indent="-274320" eaLnBrk="1" fontAlgn="auto" hangingPunct="1">
              <a:spcAft>
                <a:spcPts val="0"/>
              </a:spcAft>
              <a:buClr>
                <a:schemeClr val="accent3"/>
              </a:buClr>
              <a:buFont typeface="Wingdings 2"/>
              <a:buChar char=""/>
              <a:defRPr/>
            </a:pPr>
            <a:r>
              <a:rPr lang="en-US" sz="2800" b="1" dirty="0">
                <a:latin typeface="Albertus Medium" pitchFamily="34" charset="0"/>
              </a:rPr>
              <a:t>Persistent productive </a:t>
            </a:r>
            <a:r>
              <a:rPr lang="en-US" sz="2800" b="1" dirty="0" smtClean="0">
                <a:latin typeface="Albertus Medium" pitchFamily="34" charset="0"/>
              </a:rPr>
              <a:t>cough (with sputum) </a:t>
            </a:r>
            <a:r>
              <a:rPr lang="en-US" sz="2800" b="1" dirty="0">
                <a:latin typeface="Albertus Medium" pitchFamily="34" charset="0"/>
              </a:rPr>
              <a:t>for at least 3 consecutive months in at least 2 consecutive </a:t>
            </a:r>
            <a:r>
              <a:rPr lang="en-US" sz="2800" b="1" dirty="0" smtClean="0">
                <a:latin typeface="Albertus Medium" pitchFamily="34" charset="0"/>
              </a:rPr>
              <a:t>years</a:t>
            </a:r>
            <a:endParaRPr lang="en-US" sz="2800" b="1" dirty="0">
              <a:latin typeface="Albertus Medium" pitchFamily="34" charset="0"/>
            </a:endParaRPr>
          </a:p>
        </p:txBody>
      </p:sp>
      <p:sp>
        <p:nvSpPr>
          <p:cNvPr id="5" name="TextBox 4"/>
          <p:cNvSpPr txBox="1"/>
          <p:nvPr/>
        </p:nvSpPr>
        <p:spPr>
          <a:xfrm>
            <a:off x="179512" y="0"/>
            <a:ext cx="2544736" cy="40011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000" dirty="0" smtClean="0"/>
              <a:t>Define chronic bronchitis</a:t>
            </a:r>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27584" y="260648"/>
            <a:ext cx="7772400" cy="838200"/>
          </a:xfrm>
        </p:spPr>
        <p:txBody>
          <a:bodyPr/>
          <a:lstStyle/>
          <a:p>
            <a:pPr eaLnBrk="1" hangingPunct="1"/>
            <a:r>
              <a:rPr lang="en-US" sz="3600" b="1" dirty="0" smtClean="0"/>
              <a:t>Chronic bronchitis</a:t>
            </a:r>
          </a:p>
        </p:txBody>
      </p:sp>
      <p:sp>
        <p:nvSpPr>
          <p:cNvPr id="12291" name="Rectangle 3"/>
          <p:cNvSpPr>
            <a:spLocks noGrp="1" noChangeArrowheads="1"/>
          </p:cNvSpPr>
          <p:nvPr>
            <p:ph sz="quarter" idx="1"/>
          </p:nvPr>
        </p:nvSpPr>
        <p:spPr>
          <a:xfrm>
            <a:off x="539552" y="908720"/>
            <a:ext cx="8299648" cy="5562600"/>
          </a:xfrm>
        </p:spPr>
        <p:txBody>
          <a:bodyPr>
            <a:normAutofit/>
          </a:bodyPr>
          <a:lstStyle/>
          <a:p>
            <a:pPr marL="0" indent="0" eaLnBrk="1" hangingPunct="1">
              <a:buFont typeface="Wingdings 2" pitchFamily="18" charset="2"/>
              <a:buNone/>
              <a:defRPr/>
            </a:pPr>
            <a:endParaRPr lang="en-US" sz="2000" b="1" u="sng" dirty="0" smtClean="0"/>
          </a:p>
          <a:p>
            <a:pPr marL="0" indent="0" eaLnBrk="1" hangingPunct="1">
              <a:buFont typeface="Wingdings 2" pitchFamily="18" charset="2"/>
              <a:buNone/>
              <a:defRPr/>
            </a:pPr>
            <a:r>
              <a:rPr lang="en-US" sz="2000" b="1" u="sng" dirty="0" smtClean="0">
                <a:latin typeface="Albertus" pitchFamily="34" charset="0"/>
              </a:rPr>
              <a:t>Causative factor are</a:t>
            </a:r>
            <a:r>
              <a:rPr lang="en-US" sz="2000" dirty="0" smtClean="0">
                <a:latin typeface="Albertus" pitchFamily="34" charset="0"/>
              </a:rPr>
              <a:t>:</a:t>
            </a:r>
          </a:p>
          <a:p>
            <a:pPr lvl="1" eaLnBrk="1" hangingPunct="1">
              <a:defRPr/>
            </a:pPr>
            <a:r>
              <a:rPr lang="en-US" sz="2000" dirty="0" smtClean="0">
                <a:latin typeface="Albertus" pitchFamily="34" charset="0"/>
              </a:rPr>
              <a:t>Cigarette smoking and pollutants.</a:t>
            </a:r>
            <a:r>
              <a:rPr lang="en-US" sz="2000" dirty="0">
                <a:latin typeface="Albertus" pitchFamily="34" charset="0"/>
              </a:rPr>
              <a:t> Most patients are smokers</a:t>
            </a:r>
            <a:endParaRPr lang="en-US" sz="2000" dirty="0" smtClean="0">
              <a:latin typeface="Albertus" pitchFamily="34" charset="0"/>
            </a:endParaRPr>
          </a:p>
          <a:p>
            <a:pPr lvl="1" eaLnBrk="1" hangingPunct="1">
              <a:defRPr/>
            </a:pPr>
            <a:r>
              <a:rPr lang="en-US" sz="2000" dirty="0" smtClean="0">
                <a:latin typeface="Albertus" pitchFamily="34" charset="0"/>
              </a:rPr>
              <a:t>Infection </a:t>
            </a:r>
          </a:p>
          <a:p>
            <a:pPr lvl="1" eaLnBrk="1" hangingPunct="1">
              <a:defRPr/>
            </a:pPr>
            <a:r>
              <a:rPr lang="en-US" sz="2000" dirty="0" smtClean="0">
                <a:latin typeface="Albertus" pitchFamily="34" charset="0"/>
              </a:rPr>
              <a:t>Genetic factors e.g. cystic fibrosis</a:t>
            </a:r>
          </a:p>
          <a:p>
            <a:pPr lvl="1">
              <a:defRPr/>
            </a:pPr>
            <a:r>
              <a:rPr lang="en-US" sz="2000" dirty="0" smtClean="0">
                <a:latin typeface="Albertus Medium" pitchFamily="34" charset="0"/>
              </a:rPr>
              <a:t>Age: </a:t>
            </a:r>
            <a:r>
              <a:rPr lang="en-US" sz="2000" dirty="0" smtClean="0">
                <a:latin typeface="Albertus Medium" pitchFamily="34" charset="0"/>
                <a:cs typeface="Arial" pitchFamily="34" charset="0"/>
              </a:rPr>
              <a:t>40</a:t>
            </a:r>
            <a:r>
              <a:rPr lang="en-US" sz="2000" dirty="0" smtClean="0">
                <a:latin typeface="Albertus Medium" pitchFamily="34" charset="0"/>
              </a:rPr>
              <a:t> to 65</a:t>
            </a:r>
          </a:p>
          <a:p>
            <a:pPr lvl="1" eaLnBrk="1" hangingPunct="1">
              <a:buNone/>
              <a:defRPr/>
            </a:pPr>
            <a:endParaRPr lang="en-US" sz="2000" dirty="0" smtClean="0">
              <a:latin typeface="Albertus" pitchFamily="34" charset="0"/>
            </a:endParaRPr>
          </a:p>
          <a:p>
            <a:pPr eaLnBrk="1" hangingPunct="1">
              <a:buFontTx/>
              <a:buNone/>
              <a:defRPr/>
            </a:pPr>
            <a:endParaRPr lang="en-US" sz="2000" dirty="0" smtClean="0"/>
          </a:p>
          <a:p>
            <a:pPr marL="393700" lvl="1" indent="0" eaLnBrk="1" hangingPunct="1">
              <a:buFont typeface="Wingdings 2" pitchFamily="18" charset="2"/>
              <a:buNone/>
              <a:defRPr/>
            </a:pPr>
            <a:endParaRPr lang="en-US" sz="2000" dirty="0" smtClean="0"/>
          </a:p>
          <a:p>
            <a:pPr eaLnBrk="1" hangingPunct="1">
              <a:buFontTx/>
              <a:buNone/>
              <a:defRPr/>
            </a:pPr>
            <a:endParaRPr lang="en-US" sz="2000" dirty="0" smtClean="0"/>
          </a:p>
        </p:txBody>
      </p:sp>
      <p:sp>
        <p:nvSpPr>
          <p:cNvPr id="4" name="Rectangle 3"/>
          <p:cNvSpPr/>
          <p:nvPr/>
        </p:nvSpPr>
        <p:spPr>
          <a:xfrm>
            <a:off x="0" y="0"/>
            <a:ext cx="2838021"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b="1" dirty="0" smtClean="0"/>
              <a:t>Chronic Bronchitis:  causes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27584" y="260648"/>
            <a:ext cx="7772400" cy="838200"/>
          </a:xfrm>
        </p:spPr>
        <p:txBody>
          <a:bodyPr/>
          <a:lstStyle/>
          <a:p>
            <a:pPr eaLnBrk="1" hangingPunct="1"/>
            <a:r>
              <a:rPr lang="en-US" sz="3600" b="1" dirty="0" smtClean="0"/>
              <a:t>Chronic bronchitis</a:t>
            </a:r>
          </a:p>
        </p:txBody>
      </p:sp>
      <p:sp>
        <p:nvSpPr>
          <p:cNvPr id="12291" name="Rectangle 3"/>
          <p:cNvSpPr>
            <a:spLocks noGrp="1" noChangeArrowheads="1"/>
          </p:cNvSpPr>
          <p:nvPr>
            <p:ph sz="quarter" idx="1"/>
          </p:nvPr>
        </p:nvSpPr>
        <p:spPr>
          <a:xfrm>
            <a:off x="539552" y="908720"/>
            <a:ext cx="8299648" cy="5562600"/>
          </a:xfrm>
        </p:spPr>
        <p:txBody>
          <a:bodyPr>
            <a:normAutofit/>
          </a:bodyPr>
          <a:lstStyle/>
          <a:p>
            <a:pPr lvl="1" eaLnBrk="1" hangingPunct="1">
              <a:buNone/>
              <a:defRPr/>
            </a:pPr>
            <a:endParaRPr lang="en-US" sz="2000" dirty="0" smtClean="0">
              <a:latin typeface="Albertus" pitchFamily="34" charset="0"/>
            </a:endParaRPr>
          </a:p>
          <a:p>
            <a:pPr eaLnBrk="1" hangingPunct="1">
              <a:buFontTx/>
              <a:buNone/>
              <a:defRPr/>
            </a:pPr>
            <a:r>
              <a:rPr lang="en-US" sz="2000" b="1" u="sng" dirty="0" smtClean="0">
                <a:solidFill>
                  <a:srgbClr val="FF0000"/>
                </a:solidFill>
                <a:latin typeface="Albertus" pitchFamily="34" charset="0"/>
              </a:rPr>
              <a:t>Pathogenesis</a:t>
            </a:r>
          </a:p>
          <a:p>
            <a:pPr marL="0" indent="0" eaLnBrk="1" hangingPunct="1">
              <a:buFont typeface="Wingdings 2" pitchFamily="18" charset="2"/>
              <a:buNone/>
              <a:defRPr/>
            </a:pPr>
            <a:r>
              <a:rPr lang="en-US" sz="2000" dirty="0" smtClean="0">
                <a:latin typeface="Albertus" pitchFamily="34" charset="0"/>
              </a:rPr>
              <a:t>Chronic irritation of inhaled substances or microbial infection leads to: </a:t>
            </a:r>
          </a:p>
          <a:p>
            <a:pPr lvl="1" eaLnBrk="1" hangingPunct="1">
              <a:defRPr/>
            </a:pPr>
            <a:r>
              <a:rPr lang="en-US" sz="2000" dirty="0" err="1" smtClean="0">
                <a:latin typeface="Albertus" pitchFamily="34" charset="0"/>
              </a:rPr>
              <a:t>Hypersecretion</a:t>
            </a:r>
            <a:r>
              <a:rPr lang="en-US" sz="2000" dirty="0" smtClean="0">
                <a:latin typeface="Albertus" pitchFamily="34" charset="0"/>
              </a:rPr>
              <a:t> of mucus that starts in the large airways with associated hypertrophy of the sub-mucosal glands and inflammation. </a:t>
            </a:r>
          </a:p>
          <a:p>
            <a:pPr lvl="1" eaLnBrk="1" hangingPunct="1">
              <a:defRPr/>
            </a:pPr>
            <a:endParaRPr lang="en-US" sz="2000" dirty="0" smtClean="0">
              <a:latin typeface="Albertus" pitchFamily="34" charset="0"/>
            </a:endParaRPr>
          </a:p>
          <a:p>
            <a:pPr lvl="1">
              <a:defRPr/>
            </a:pPr>
            <a:r>
              <a:rPr lang="en-US" sz="2000" dirty="0" smtClean="0">
                <a:latin typeface="Albertus" pitchFamily="34" charset="0"/>
              </a:rPr>
              <a:t>Infection. Infection does not initiate chronic bronchitis, but is probably significant in maintaining it and may be critical in producing acute exacerbations.</a:t>
            </a:r>
          </a:p>
          <a:p>
            <a:pPr lvl="1" eaLnBrk="1" hangingPunct="1">
              <a:buNone/>
              <a:defRPr/>
            </a:pPr>
            <a:endParaRPr lang="en-US" sz="2000" dirty="0" smtClean="0">
              <a:latin typeface="Albertus" pitchFamily="34" charset="0"/>
            </a:endParaRPr>
          </a:p>
          <a:p>
            <a:pPr lvl="1" eaLnBrk="1" hangingPunct="1">
              <a:defRPr/>
            </a:pPr>
            <a:r>
              <a:rPr lang="en-US" sz="2000" dirty="0" smtClean="0">
                <a:latin typeface="Albertus" pitchFamily="34" charset="0"/>
              </a:rPr>
              <a:t>As chronic bronchitis persists the small </a:t>
            </a:r>
            <a:r>
              <a:rPr lang="en-US" sz="2000" dirty="0" err="1" smtClean="0">
                <a:latin typeface="Albertus" pitchFamily="34" charset="0"/>
              </a:rPr>
              <a:t>bronhi</a:t>
            </a:r>
            <a:r>
              <a:rPr lang="en-US" sz="2000" dirty="0" smtClean="0">
                <a:latin typeface="Albertus" pitchFamily="34" charset="0"/>
              </a:rPr>
              <a:t> and bronchioles also get affected leading to irreversible bronchiolar wall fibrosis</a:t>
            </a:r>
          </a:p>
          <a:p>
            <a:pPr marL="393700" lvl="1" indent="0" eaLnBrk="1" hangingPunct="1">
              <a:buFont typeface="Wingdings 2" pitchFamily="18" charset="2"/>
              <a:buNone/>
              <a:defRPr/>
            </a:pPr>
            <a:endParaRPr lang="en-US" sz="2000" dirty="0" smtClean="0">
              <a:latin typeface="Albertus" pitchFamily="34" charset="0"/>
            </a:endParaRPr>
          </a:p>
          <a:p>
            <a:pPr eaLnBrk="1" hangingPunct="1">
              <a:buFontTx/>
              <a:buNone/>
              <a:defRPr/>
            </a:pPr>
            <a:endParaRPr lang="en-US" sz="2000" dirty="0" smtClean="0"/>
          </a:p>
        </p:txBody>
      </p:sp>
      <p:sp>
        <p:nvSpPr>
          <p:cNvPr id="4" name="Rectangle 3"/>
          <p:cNvSpPr/>
          <p:nvPr/>
        </p:nvSpPr>
        <p:spPr>
          <a:xfrm>
            <a:off x="0" y="0"/>
            <a:ext cx="3486595"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b="1" dirty="0" smtClean="0"/>
              <a:t>Chronic Bronchitis:  pathogenesis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291">
                                            <p:txEl>
                                              <p:pRg st="3" end="3"/>
                                            </p:txEl>
                                          </p:spTgt>
                                        </p:tgtEl>
                                        <p:attrNameLst>
                                          <p:attrName>style.visibility</p:attrName>
                                        </p:attrNameLst>
                                      </p:cBhvr>
                                      <p:to>
                                        <p:strVal val="visible"/>
                                      </p:to>
                                    </p:set>
                                    <p:animEffect transition="in" filter="blinds(horizontal)">
                                      <p:cBhvr>
                                        <p:cTn id="7" dur="500"/>
                                        <p:tgtEl>
                                          <p:spTgt spid="1229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91">
                                            <p:txEl>
                                              <p:pRg st="5" end="5"/>
                                            </p:txEl>
                                          </p:spTgt>
                                        </p:tgtEl>
                                        <p:attrNameLst>
                                          <p:attrName>style.visibility</p:attrName>
                                        </p:attrNameLst>
                                      </p:cBhvr>
                                      <p:to>
                                        <p:strVal val="visible"/>
                                      </p:to>
                                    </p:set>
                                    <p:animEffect transition="in" filter="blinds(horizontal)">
                                      <p:cBhvr>
                                        <p:cTn id="12" dur="500"/>
                                        <p:tgtEl>
                                          <p:spTgt spid="1229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291">
                                            <p:txEl>
                                              <p:pRg st="7" end="7"/>
                                            </p:txEl>
                                          </p:spTgt>
                                        </p:tgtEl>
                                        <p:attrNameLst>
                                          <p:attrName>style.visibility</p:attrName>
                                        </p:attrNameLst>
                                      </p:cBhvr>
                                      <p:to>
                                        <p:strVal val="visible"/>
                                      </p:to>
                                    </p:set>
                                    <p:animEffect transition="in" filter="blinds(horizontal)">
                                      <p:cBhvr>
                                        <p:cTn id="17" dur="500"/>
                                        <p:tgtEl>
                                          <p:spTgt spid="122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743" y="260648"/>
            <a:ext cx="5495529" cy="692150"/>
          </a:xfrm>
        </p:spPr>
        <p:txBody>
          <a:bodyPr>
            <a:normAutofit fontScale="90000"/>
          </a:bodyPr>
          <a:lstStyle/>
          <a:p>
            <a:pPr algn="ctr">
              <a:lnSpc>
                <a:spcPct val="80000"/>
              </a:lnSpc>
            </a:pPr>
            <a:r>
              <a:rPr lang="en-US" sz="3200" b="1" dirty="0" smtClean="0"/>
              <a:t/>
            </a:r>
            <a:br>
              <a:rPr lang="en-US" sz="3200" b="1" dirty="0" smtClean="0"/>
            </a:br>
            <a:r>
              <a:rPr lang="en-US" sz="2400" b="1" dirty="0" smtClean="0"/>
              <a:t>Chronic bronchitis: P</a:t>
            </a:r>
            <a:r>
              <a:rPr lang="en-US" sz="2000" dirty="0" smtClean="0">
                <a:latin typeface="Arial Rounded MT Bold" pitchFamily="34" charset="0"/>
              </a:rPr>
              <a:t>athologic findings</a:t>
            </a:r>
            <a:endParaRPr lang="en-US" sz="2400" b="1" dirty="0" smtClean="0"/>
          </a:p>
        </p:txBody>
      </p:sp>
      <p:sp>
        <p:nvSpPr>
          <p:cNvPr id="10243" name="Rectangle 3"/>
          <p:cNvSpPr>
            <a:spLocks noGrp="1" noChangeArrowheads="1"/>
          </p:cNvSpPr>
          <p:nvPr>
            <p:ph type="body" sz="half" idx="1"/>
          </p:nvPr>
        </p:nvSpPr>
        <p:spPr>
          <a:xfrm>
            <a:off x="-180528" y="764704"/>
            <a:ext cx="4680520" cy="4680520"/>
          </a:xfrm>
        </p:spPr>
        <p:txBody>
          <a:bodyPr/>
          <a:lstStyle/>
          <a:p>
            <a:pPr lvl="1" eaLnBrk="1" hangingPunct="1">
              <a:lnSpc>
                <a:spcPct val="90000"/>
              </a:lnSpc>
            </a:pPr>
            <a:endParaRPr lang="en-US" sz="1800" dirty="0" smtClean="0"/>
          </a:p>
          <a:p>
            <a:pPr lvl="1" eaLnBrk="1" hangingPunct="1">
              <a:lnSpc>
                <a:spcPct val="90000"/>
              </a:lnSpc>
            </a:pPr>
            <a:r>
              <a:rPr lang="en-US" dirty="0" smtClean="0">
                <a:latin typeface="Arial Rounded MT Bold" pitchFamily="34" charset="0"/>
              </a:rPr>
              <a:t>Chronic bronchitis does not have characteristic pathologic findings</a:t>
            </a:r>
          </a:p>
          <a:p>
            <a:pPr lvl="1" eaLnBrk="1" hangingPunct="1">
              <a:lnSpc>
                <a:spcPct val="90000"/>
              </a:lnSpc>
            </a:pPr>
            <a:r>
              <a:rPr lang="en-US" dirty="0" smtClean="0">
                <a:latin typeface="Arial Rounded MT Bold" pitchFamily="34" charset="0"/>
              </a:rPr>
              <a:t>In bronchitis the airway mucosa is red and edematous</a:t>
            </a:r>
          </a:p>
          <a:p>
            <a:pPr lvl="1" eaLnBrk="1" hangingPunct="1">
              <a:lnSpc>
                <a:spcPct val="90000"/>
              </a:lnSpc>
            </a:pPr>
            <a:endParaRPr lang="en-US" sz="2000" b="1" dirty="0" smtClean="0"/>
          </a:p>
        </p:txBody>
      </p:sp>
      <p:pic>
        <p:nvPicPr>
          <p:cNvPr id="10245" name="Picture 3" descr="11_5.jpg"/>
          <p:cNvPicPr>
            <a:picLocks noChangeAspect="1"/>
          </p:cNvPicPr>
          <p:nvPr/>
        </p:nvPicPr>
        <p:blipFill>
          <a:blip r:embed="rId3" cstate="print"/>
          <a:srcRect/>
          <a:stretch>
            <a:fillRect/>
          </a:stretch>
        </p:blipFill>
        <p:spPr bwMode="auto">
          <a:xfrm>
            <a:off x="4427984" y="1412776"/>
            <a:ext cx="4716016" cy="3514726"/>
          </a:xfrm>
          <a:prstGeom prst="rect">
            <a:avLst/>
          </a:prstGeom>
          <a:noFill/>
          <a:ln w="9525">
            <a:noFill/>
            <a:miter lim="800000"/>
            <a:headEnd/>
            <a:tailEnd/>
          </a:ln>
        </p:spPr>
      </p:pic>
      <p:pic>
        <p:nvPicPr>
          <p:cNvPr id="63490" name="Picture 2" descr="http://coursewareobjects.elsevier.com/objects/elr/Kumar/pathology/casestudies/res2/res210.jpg"/>
          <p:cNvPicPr>
            <a:picLocks noChangeAspect="1" noChangeArrowheads="1"/>
          </p:cNvPicPr>
          <p:nvPr/>
        </p:nvPicPr>
        <p:blipFill>
          <a:blip r:embed="rId4" cstate="print"/>
          <a:srcRect/>
          <a:stretch>
            <a:fillRect/>
          </a:stretch>
        </p:blipFill>
        <p:spPr bwMode="auto">
          <a:xfrm>
            <a:off x="395536" y="3573016"/>
            <a:ext cx="3673283" cy="2592288"/>
          </a:xfrm>
          <a:prstGeom prst="rect">
            <a:avLst/>
          </a:prstGeom>
          <a:noFill/>
        </p:spPr>
      </p:pic>
      <p:sp>
        <p:nvSpPr>
          <p:cNvPr id="6" name="Rectangle 5"/>
          <p:cNvSpPr/>
          <p:nvPr/>
        </p:nvSpPr>
        <p:spPr>
          <a:xfrm>
            <a:off x="0" y="0"/>
            <a:ext cx="3381247"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b="1" dirty="0" smtClean="0"/>
              <a:t>Chronic Bronchitis: morphology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32855" y="188640"/>
            <a:ext cx="4343401" cy="692150"/>
          </a:xfrm>
        </p:spPr>
        <p:txBody>
          <a:bodyPr>
            <a:normAutofit fontScale="90000"/>
          </a:bodyPr>
          <a:lstStyle/>
          <a:p>
            <a:pPr eaLnBrk="1" hangingPunct="1">
              <a:lnSpc>
                <a:spcPct val="80000"/>
              </a:lnSpc>
            </a:pPr>
            <a:r>
              <a:rPr lang="en-US" sz="3200" b="1" dirty="0" smtClean="0"/>
              <a:t/>
            </a:r>
            <a:br>
              <a:rPr lang="en-US" sz="3200" b="1" dirty="0" smtClean="0"/>
            </a:br>
            <a:r>
              <a:rPr lang="en-US" sz="2700" b="1" dirty="0" smtClean="0"/>
              <a:t>Chronic bronchitis:  morphology</a:t>
            </a:r>
          </a:p>
        </p:txBody>
      </p:sp>
      <p:sp>
        <p:nvSpPr>
          <p:cNvPr id="10243" name="Rectangle 3"/>
          <p:cNvSpPr>
            <a:spLocks noGrp="1" noChangeArrowheads="1"/>
          </p:cNvSpPr>
          <p:nvPr>
            <p:ph type="body" sz="half" idx="1"/>
          </p:nvPr>
        </p:nvSpPr>
        <p:spPr>
          <a:xfrm>
            <a:off x="0" y="1124744"/>
            <a:ext cx="4586288" cy="4478337"/>
          </a:xfrm>
        </p:spPr>
        <p:txBody>
          <a:bodyPr>
            <a:normAutofit/>
          </a:bodyPr>
          <a:lstStyle/>
          <a:p>
            <a:pPr lvl="1" eaLnBrk="1" hangingPunct="1">
              <a:lnSpc>
                <a:spcPct val="90000"/>
              </a:lnSpc>
            </a:pPr>
            <a:endParaRPr lang="en-US" sz="1800" dirty="0" smtClean="0"/>
          </a:p>
          <a:p>
            <a:pPr lvl="1" eaLnBrk="1" hangingPunct="1">
              <a:lnSpc>
                <a:spcPct val="90000"/>
              </a:lnSpc>
            </a:pPr>
            <a:r>
              <a:rPr lang="en-US" b="1" dirty="0" smtClean="0"/>
              <a:t>Hypertrophy </a:t>
            </a:r>
            <a:r>
              <a:rPr lang="en-US" b="1" dirty="0" smtClean="0"/>
              <a:t>and hyperplasia of mucus producing cells</a:t>
            </a:r>
            <a:r>
              <a:rPr lang="en-US" dirty="0" smtClean="0"/>
              <a:t> increased number of goblet </a:t>
            </a:r>
            <a:r>
              <a:rPr lang="en-US" dirty="0" smtClean="0"/>
              <a:t>cells</a:t>
            </a:r>
            <a:endParaRPr lang="en-US" b="1" dirty="0" smtClean="0"/>
          </a:p>
          <a:p>
            <a:pPr lvl="1" eaLnBrk="1" hangingPunct="1">
              <a:lnSpc>
                <a:spcPct val="90000"/>
              </a:lnSpc>
            </a:pPr>
            <a:r>
              <a:rPr lang="en-US" b="1" dirty="0" err="1" smtClean="0"/>
              <a:t>Squamous</a:t>
            </a:r>
            <a:r>
              <a:rPr lang="en-US" b="1" dirty="0" smtClean="0"/>
              <a:t> </a:t>
            </a:r>
            <a:r>
              <a:rPr lang="en-US" b="1" dirty="0" err="1" smtClean="0"/>
              <a:t>metaplasia</a:t>
            </a:r>
            <a:r>
              <a:rPr lang="en-US" b="1" dirty="0" smtClean="0"/>
              <a:t> </a:t>
            </a:r>
            <a:r>
              <a:rPr lang="en-US" dirty="0" smtClean="0"/>
              <a:t>which can progress to dysplasia and even invasive </a:t>
            </a:r>
            <a:r>
              <a:rPr lang="en-US" dirty="0" smtClean="0"/>
              <a:t>carcinoma</a:t>
            </a:r>
            <a:endParaRPr lang="en-US" dirty="0" smtClean="0"/>
          </a:p>
          <a:p>
            <a:pPr lvl="1" eaLnBrk="1" hangingPunct="1">
              <a:lnSpc>
                <a:spcPct val="90000"/>
              </a:lnSpc>
            </a:pPr>
            <a:r>
              <a:rPr lang="en-US" b="1" dirty="0" smtClean="0"/>
              <a:t>Injury to cilia with </a:t>
            </a:r>
            <a:r>
              <a:rPr lang="en-US" dirty="0" smtClean="0"/>
              <a:t>loss of ciliated epithelial cells</a:t>
            </a:r>
          </a:p>
          <a:p>
            <a:pPr lvl="1" eaLnBrk="1" hangingPunct="1">
              <a:lnSpc>
                <a:spcPct val="90000"/>
              </a:lnSpc>
            </a:pPr>
            <a:r>
              <a:rPr lang="en-US" dirty="0" smtClean="0"/>
              <a:t>Coexistent emphysema</a:t>
            </a:r>
            <a:endParaRPr lang="en-US" dirty="0" smtClean="0"/>
          </a:p>
          <a:p>
            <a:pPr lvl="1" eaLnBrk="1" hangingPunct="1">
              <a:lnSpc>
                <a:spcPct val="90000"/>
              </a:lnSpc>
            </a:pPr>
            <a:endParaRPr lang="en-US" sz="2000" dirty="0" smtClean="0"/>
          </a:p>
          <a:p>
            <a:pPr lvl="1" eaLnBrk="1" hangingPunct="1">
              <a:lnSpc>
                <a:spcPct val="90000"/>
              </a:lnSpc>
            </a:pPr>
            <a:endParaRPr lang="en-US" sz="2000" b="1" dirty="0" smtClean="0"/>
          </a:p>
        </p:txBody>
      </p:sp>
      <p:pic>
        <p:nvPicPr>
          <p:cNvPr id="61442" name="Picture 2" descr="http://coursewareobjects.elsevier.com/objects/elr/Kumar/pathology/casestudies/res2/res220.jpg"/>
          <p:cNvPicPr>
            <a:picLocks noGrp="1" noChangeAspect="1" noChangeArrowheads="1"/>
          </p:cNvPicPr>
          <p:nvPr>
            <p:ph type="clipArt" sz="half" idx="2"/>
          </p:nvPr>
        </p:nvPicPr>
        <p:blipFill>
          <a:blip r:embed="rId3" cstate="print"/>
          <a:srcRect/>
          <a:stretch>
            <a:fillRect/>
          </a:stretch>
        </p:blipFill>
        <p:spPr bwMode="auto">
          <a:xfrm>
            <a:off x="4375472" y="1700808"/>
            <a:ext cx="4445000" cy="3086100"/>
          </a:xfrm>
          <a:prstGeom prst="rect">
            <a:avLst/>
          </a:prstGeom>
          <a:noFill/>
        </p:spPr>
      </p:pic>
      <p:sp>
        <p:nvSpPr>
          <p:cNvPr id="6" name="Rectangle 5"/>
          <p:cNvSpPr/>
          <p:nvPr/>
        </p:nvSpPr>
        <p:spPr>
          <a:xfrm>
            <a:off x="179512" y="4869160"/>
            <a:ext cx="878497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b="1" dirty="0" smtClean="0"/>
              <a:t>How do these changes differ from the changes seen in a typical case of allergic asthma</a:t>
            </a:r>
            <a:r>
              <a:rPr lang="en-US" b="1" dirty="0" smtClean="0"/>
              <a:t>?</a:t>
            </a:r>
            <a:endParaRPr lang="en-US" b="1" dirty="0" smtClean="0"/>
          </a:p>
        </p:txBody>
      </p:sp>
      <p:sp>
        <p:nvSpPr>
          <p:cNvPr id="10" name="Rectangle 9"/>
          <p:cNvSpPr/>
          <p:nvPr/>
        </p:nvSpPr>
        <p:spPr>
          <a:xfrm>
            <a:off x="0" y="0"/>
            <a:ext cx="3381247"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b="1" dirty="0" smtClean="0"/>
              <a:t>Chronic Bronchitis: morphology</a:t>
            </a:r>
            <a:endParaRPr lang="en-US" dirty="0"/>
          </a:p>
        </p:txBody>
      </p:sp>
      <p:sp>
        <p:nvSpPr>
          <p:cNvPr id="7" name="Rectangle 6"/>
          <p:cNvSpPr/>
          <p:nvPr/>
        </p:nvSpPr>
        <p:spPr>
          <a:xfrm>
            <a:off x="107504" y="5445224"/>
            <a:ext cx="8964488"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b="1" dirty="0" smtClean="0"/>
              <a:t>A typical allergic asthma, which also has mucous gland hyperplasia, the bronchial wall has an inflammatory infiltrate in which </a:t>
            </a:r>
            <a:r>
              <a:rPr lang="en-US" sz="2000" b="1" dirty="0" err="1" smtClean="0"/>
              <a:t>eosinophils</a:t>
            </a:r>
            <a:r>
              <a:rPr lang="en-US" sz="2000" b="1" dirty="0" smtClean="0"/>
              <a:t> are prominent. </a:t>
            </a:r>
            <a:endParaRPr lang="en-US" sz="2000" b="1" dirty="0" smtClean="0"/>
          </a:p>
          <a:p>
            <a:r>
              <a:rPr lang="en-US" sz="2000" b="1" dirty="0" smtClean="0"/>
              <a:t>There </a:t>
            </a:r>
            <a:r>
              <a:rPr lang="en-US" sz="2000" b="1" dirty="0" smtClean="0"/>
              <a:t>is also hypertrophy and hyperplasia of smooth muscle cells in asthma. </a:t>
            </a:r>
            <a:endParaRPr lang="en-US" sz="2000" b="1" dirty="0"/>
          </a:p>
        </p:txBody>
      </p:sp>
      <p:sp>
        <p:nvSpPr>
          <p:cNvPr id="8" name="Rectangle 7"/>
          <p:cNvSpPr/>
          <p:nvPr/>
        </p:nvSpPr>
        <p:spPr>
          <a:xfrm>
            <a:off x="-108520" y="980728"/>
            <a:ext cx="8352928" cy="433965"/>
          </a:xfrm>
          <a:prstGeom prst="rect">
            <a:avLst/>
          </a:prstGeom>
        </p:spPr>
        <p:txBody>
          <a:bodyPr wrap="square">
            <a:spAutoFit/>
          </a:bodyPr>
          <a:lstStyle/>
          <a:p>
            <a:pPr lvl="1" eaLnBrk="1" hangingPunct="1">
              <a:lnSpc>
                <a:spcPct val="90000"/>
              </a:lnSpc>
              <a:buClr>
                <a:schemeClr val="accent2"/>
              </a:buClr>
              <a:buFont typeface="Arial" pitchFamily="34" charset="0"/>
              <a:buChar char="•"/>
            </a:pPr>
            <a:r>
              <a:rPr lang="en-US" sz="2400" b="1" dirty="0" smtClean="0">
                <a:latin typeface="+mn-lt"/>
              </a:rPr>
              <a:t>  Inflammation </a:t>
            </a:r>
            <a:r>
              <a:rPr lang="en-US" sz="2400" b="1" dirty="0" smtClean="0">
                <a:latin typeface="+mn-lt"/>
              </a:rPr>
              <a:t>of airways</a:t>
            </a:r>
            <a:r>
              <a:rPr lang="en-US" b="1" dirty="0" smtClean="0"/>
              <a:t>, </a:t>
            </a:r>
            <a:r>
              <a:rPr lang="en-US" sz="2000" dirty="0" smtClean="0"/>
              <a:t>fibrosis and narrowing of bronchioles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334144"/>
            <a:ext cx="8467725" cy="251879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07504" y="2780928"/>
            <a:ext cx="8811998" cy="3960440"/>
          </a:xfrm>
          <a:prstGeom prst="rect">
            <a:avLst/>
          </a:prstGeom>
          <a:noFill/>
          <a:ln w="9525">
            <a:noFill/>
            <a:miter lim="800000"/>
            <a:headEnd/>
            <a:tailEnd/>
          </a:ln>
        </p:spPr>
      </p:pic>
      <p:sp>
        <p:nvSpPr>
          <p:cNvPr id="5" name="Rectangle 4"/>
          <p:cNvSpPr/>
          <p:nvPr/>
        </p:nvSpPr>
        <p:spPr>
          <a:xfrm>
            <a:off x="0" y="0"/>
            <a:ext cx="3456587"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b="1" dirty="0" smtClean="0"/>
              <a:t>Chronic Bronchitis: </a:t>
            </a:r>
            <a:r>
              <a:rPr lang="en-US" b="1" dirty="0" smtClean="0"/>
              <a:t> Morphology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linds(horizont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55576" y="142528"/>
            <a:ext cx="7772400" cy="838200"/>
          </a:xfrm>
        </p:spPr>
        <p:txBody>
          <a:bodyPr>
            <a:normAutofit/>
          </a:bodyPr>
          <a:lstStyle/>
          <a:p>
            <a:pPr algn="ctr"/>
            <a:r>
              <a:rPr lang="en-US" sz="3600" b="1" dirty="0" smtClean="0"/>
              <a:t>Chronic bronchitis: Clinical Course</a:t>
            </a:r>
          </a:p>
        </p:txBody>
      </p:sp>
      <p:sp>
        <p:nvSpPr>
          <p:cNvPr id="13315" name="Rectangle 3"/>
          <p:cNvSpPr>
            <a:spLocks noGrp="1" noChangeArrowheads="1"/>
          </p:cNvSpPr>
          <p:nvPr>
            <p:ph sz="quarter" idx="1"/>
          </p:nvPr>
        </p:nvSpPr>
        <p:spPr>
          <a:xfrm>
            <a:off x="304800" y="928464"/>
            <a:ext cx="8515672" cy="5956920"/>
          </a:xfrm>
        </p:spPr>
        <p:txBody>
          <a:bodyPr>
            <a:noAutofit/>
          </a:bodyPr>
          <a:lstStyle/>
          <a:p>
            <a:pPr eaLnBrk="1" hangingPunct="1">
              <a:defRPr/>
            </a:pPr>
            <a:r>
              <a:rPr lang="en-US" sz="2400" b="1" dirty="0" smtClean="0">
                <a:latin typeface="Albertus Medium" pitchFamily="34" charset="0"/>
              </a:rPr>
              <a:t>Prominent cough and the production of sputum.</a:t>
            </a:r>
          </a:p>
          <a:p>
            <a:pPr marL="274320" indent="-274320" eaLnBrk="1" fontAlgn="auto" hangingPunct="1">
              <a:spcAft>
                <a:spcPts val="0"/>
              </a:spcAft>
              <a:buClr>
                <a:schemeClr val="accent3"/>
              </a:buClr>
              <a:buFont typeface="Wingdings 2"/>
              <a:buChar char=""/>
              <a:defRPr/>
            </a:pPr>
            <a:r>
              <a:rPr lang="en-US" sz="2400" b="1" dirty="0" err="1" smtClean="0">
                <a:latin typeface="Albertus Medium" pitchFamily="34" charset="0"/>
              </a:rPr>
              <a:t>Hypercapnia</a:t>
            </a:r>
            <a:r>
              <a:rPr lang="en-US" sz="2400" b="1" dirty="0" smtClean="0">
                <a:latin typeface="Albertus Medium" pitchFamily="34" charset="0"/>
              </a:rPr>
              <a:t>, hypoxemia and cyanosis. </a:t>
            </a:r>
          </a:p>
          <a:p>
            <a:pPr marL="274320" indent="-274320" eaLnBrk="1" fontAlgn="auto" hangingPunct="1">
              <a:spcAft>
                <a:spcPts val="0"/>
              </a:spcAft>
              <a:buClr>
                <a:schemeClr val="accent3"/>
              </a:buClr>
              <a:buFont typeface="Wingdings 2"/>
              <a:buChar char=""/>
              <a:defRPr/>
            </a:pPr>
            <a:r>
              <a:rPr lang="en-US" sz="2400" b="1" dirty="0" smtClean="0">
                <a:latin typeface="Albertus Medium" pitchFamily="34" charset="0"/>
              </a:rPr>
              <a:t>Patients with severe chronic bronchitis  are termed blue bloaters.</a:t>
            </a:r>
          </a:p>
          <a:p>
            <a:pPr marL="274320" indent="-274320" eaLnBrk="1" fontAlgn="auto" hangingPunct="1">
              <a:spcAft>
                <a:spcPts val="0"/>
              </a:spcAft>
              <a:buClr>
                <a:schemeClr val="accent3"/>
              </a:buClr>
              <a:buFont typeface="Wingdings 2"/>
              <a:buChar char=""/>
              <a:defRPr/>
            </a:pPr>
            <a:r>
              <a:rPr lang="en-US" sz="2400" b="1" dirty="0" smtClean="0">
                <a:latin typeface="Albertus Medium" pitchFamily="34" charset="0"/>
              </a:rPr>
              <a:t>Patients  can have:</a:t>
            </a:r>
          </a:p>
          <a:p>
            <a:pPr marL="915670" lvl="2" indent="-274320" eaLnBrk="1" fontAlgn="auto" hangingPunct="1">
              <a:spcAft>
                <a:spcPts val="0"/>
              </a:spcAft>
              <a:buClr>
                <a:schemeClr val="accent3"/>
              </a:buClr>
              <a:buFont typeface="Wingdings 2"/>
              <a:buChar char=""/>
              <a:defRPr/>
            </a:pPr>
            <a:r>
              <a:rPr lang="en-US" b="1" dirty="0" smtClean="0">
                <a:latin typeface="Albertus Medium" pitchFamily="34" charset="0"/>
              </a:rPr>
              <a:t>increased sleepiness due to CO2 narcosis</a:t>
            </a:r>
          </a:p>
          <a:p>
            <a:pPr marL="915670" lvl="2" indent="-274320" eaLnBrk="1" fontAlgn="auto" hangingPunct="1">
              <a:spcAft>
                <a:spcPts val="0"/>
              </a:spcAft>
              <a:buClr>
                <a:schemeClr val="accent3"/>
              </a:buClr>
              <a:buFont typeface="Wingdings 2"/>
              <a:buChar char=""/>
              <a:defRPr/>
            </a:pPr>
            <a:r>
              <a:rPr lang="en-US" b="1" dirty="0" smtClean="0">
                <a:latin typeface="Albertus Medium" pitchFamily="34" charset="0"/>
              </a:rPr>
              <a:t>cyanosis due to very poor oxygenation</a:t>
            </a:r>
          </a:p>
          <a:p>
            <a:pPr marL="915670" lvl="2" indent="-274320" eaLnBrk="1" fontAlgn="auto" hangingPunct="1">
              <a:spcAft>
                <a:spcPts val="0"/>
              </a:spcAft>
              <a:buClr>
                <a:schemeClr val="accent3"/>
              </a:buClr>
              <a:buFont typeface="Wingdings 2"/>
              <a:buChar char=""/>
              <a:defRPr/>
            </a:pPr>
            <a:r>
              <a:rPr lang="en-US" b="1" dirty="0" smtClean="0">
                <a:latin typeface="Albertus Medium" pitchFamily="34" charset="0"/>
              </a:rPr>
              <a:t>elevated red cell counts (secondary polycythemia) as a result of chronic hypoxemia</a:t>
            </a:r>
          </a:p>
          <a:p>
            <a:pPr marL="915670" lvl="2" indent="-274320" eaLnBrk="1" fontAlgn="auto" hangingPunct="1">
              <a:spcAft>
                <a:spcPts val="0"/>
              </a:spcAft>
              <a:buClr>
                <a:schemeClr val="accent3"/>
              </a:buClr>
              <a:buFont typeface="Wingdings 2"/>
              <a:buChar char=""/>
              <a:defRPr/>
            </a:pPr>
            <a:r>
              <a:rPr lang="en-US" b="1" dirty="0" smtClean="0">
                <a:latin typeface="Albertus Medium" pitchFamily="34" charset="0"/>
              </a:rPr>
              <a:t>Cardiac failure (</a:t>
            </a:r>
            <a:r>
              <a:rPr lang="en-US" b="1" dirty="0" err="1" smtClean="0">
                <a:latin typeface="Albertus Medium" pitchFamily="34" charset="0"/>
              </a:rPr>
              <a:t>Cor</a:t>
            </a:r>
            <a:r>
              <a:rPr lang="en-US" b="1" dirty="0" smtClean="0">
                <a:latin typeface="Albertus Medium" pitchFamily="34" charset="0"/>
              </a:rPr>
              <a:t> </a:t>
            </a:r>
            <a:r>
              <a:rPr lang="en-US" b="1" dirty="0" err="1" smtClean="0">
                <a:latin typeface="Albertus Medium" pitchFamily="34" charset="0"/>
              </a:rPr>
              <a:t>pulmonale</a:t>
            </a:r>
            <a:r>
              <a:rPr lang="en-US" b="1" dirty="0" smtClean="0">
                <a:latin typeface="Albertus Medium" pitchFamily="34" charset="0"/>
              </a:rPr>
              <a:t>/right </a:t>
            </a:r>
            <a:r>
              <a:rPr lang="en-US" b="1" dirty="0">
                <a:latin typeface="Albertus Medium" pitchFamily="34" charset="0"/>
              </a:rPr>
              <a:t>heart </a:t>
            </a:r>
            <a:r>
              <a:rPr lang="en-US" b="1" dirty="0" smtClean="0">
                <a:latin typeface="Albertus Medium" pitchFamily="34" charset="0"/>
              </a:rPr>
              <a:t>failure): </a:t>
            </a:r>
            <a:r>
              <a:rPr lang="en-US" b="1" dirty="0">
                <a:latin typeface="Albertus Medium" pitchFamily="34" charset="0"/>
              </a:rPr>
              <a:t>diseases of the lung or pulmonary </a:t>
            </a:r>
            <a:r>
              <a:rPr lang="en-US" b="1" dirty="0" smtClean="0">
                <a:latin typeface="Albertus Medium" pitchFamily="34" charset="0"/>
              </a:rPr>
              <a:t>vasculature leads to</a:t>
            </a:r>
            <a:r>
              <a:rPr lang="en-US" b="1" dirty="0">
                <a:latin typeface="Albertus Medium" pitchFamily="34" charset="0"/>
              </a:rPr>
              <a:t> pulmonary </a:t>
            </a:r>
            <a:r>
              <a:rPr lang="en-US" b="1" dirty="0" smtClean="0">
                <a:latin typeface="Albertus Medium" pitchFamily="34" charset="0"/>
              </a:rPr>
              <a:t>hypertension which leads to right ventricular dilation and hypertrophy (right heart failure).</a:t>
            </a:r>
          </a:p>
        </p:txBody>
      </p:sp>
      <p:sp>
        <p:nvSpPr>
          <p:cNvPr id="4" name="Rectangle 3"/>
          <p:cNvSpPr/>
          <p:nvPr/>
        </p:nvSpPr>
        <p:spPr>
          <a:xfrm>
            <a:off x="0" y="0"/>
            <a:ext cx="2971070"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b="1" dirty="0" smtClean="0"/>
              <a:t>Chronic Bronchitis:  Clinical</a:t>
            </a:r>
            <a:endParaRPr lang="en-US" dirty="0"/>
          </a:p>
        </p:txBody>
      </p:sp>
      <p:sp>
        <p:nvSpPr>
          <p:cNvPr id="5" name="Rectangle 4"/>
          <p:cNvSpPr/>
          <p:nvPr/>
        </p:nvSpPr>
        <p:spPr>
          <a:xfrm>
            <a:off x="3131840" y="5445224"/>
            <a:ext cx="4536504" cy="1200329"/>
          </a:xfrm>
          <a:prstGeom prst="rect">
            <a:avLst/>
          </a:prstGeom>
          <a:ln w="28575">
            <a:solidFill>
              <a:schemeClr val="accent2"/>
            </a:solidFill>
          </a:ln>
        </p:spPr>
        <p:txBody>
          <a:bodyPr wrap="square">
            <a:spAutoFit/>
          </a:bodyPr>
          <a:lstStyle/>
          <a:p>
            <a:r>
              <a:rPr lang="en-US" dirty="0" smtClean="0"/>
              <a:t>Patients with chronic bronchitis and COPD have frequent exacerbations, more rapid disease progression, and poorer outcomes than those with emphysema alone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3" end="3"/>
                                            </p:txEl>
                                          </p:spTgt>
                                        </p:tgtEl>
                                        <p:attrNameLst>
                                          <p:attrName>style.visibility</p:attrName>
                                        </p:attrNameLst>
                                      </p:cBhvr>
                                      <p:to>
                                        <p:strVal val="visible"/>
                                      </p:to>
                                    </p:set>
                                    <p:anim calcmode="lin" valueType="num">
                                      <p:cBhvr additive="base">
                                        <p:cTn id="7"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4" end="4"/>
                                            </p:txEl>
                                          </p:spTgt>
                                        </p:tgtEl>
                                        <p:attrNameLst>
                                          <p:attrName>style.visibility</p:attrName>
                                        </p:attrNameLst>
                                      </p:cBhvr>
                                      <p:to>
                                        <p:strVal val="visible"/>
                                      </p:to>
                                    </p:set>
                                    <p:anim calcmode="lin" valueType="num">
                                      <p:cBhvr additive="base">
                                        <p:cTn id="1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5" end="5"/>
                                            </p:txEl>
                                          </p:spTgt>
                                        </p:tgtEl>
                                        <p:attrNameLst>
                                          <p:attrName>style.visibility</p:attrName>
                                        </p:attrNameLst>
                                      </p:cBhvr>
                                      <p:to>
                                        <p:strVal val="visible"/>
                                      </p:to>
                                    </p:set>
                                    <p:anim calcmode="lin" valueType="num">
                                      <p:cBhvr additive="base">
                                        <p:cTn id="15"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6" end="6"/>
                                            </p:txEl>
                                          </p:spTgt>
                                        </p:tgtEl>
                                        <p:attrNameLst>
                                          <p:attrName>style.visibility</p:attrName>
                                        </p:attrNameLst>
                                      </p:cBhvr>
                                      <p:to>
                                        <p:strVal val="visible"/>
                                      </p:to>
                                    </p:set>
                                    <p:anim calcmode="lin" valueType="num">
                                      <p:cBhvr additive="base">
                                        <p:cTn id="19" dur="5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315">
                                            <p:txEl>
                                              <p:pRg st="7" end="7"/>
                                            </p:txEl>
                                          </p:spTgt>
                                        </p:tgtEl>
                                        <p:attrNameLst>
                                          <p:attrName>style.visibility</p:attrName>
                                        </p:attrNameLst>
                                      </p:cBhvr>
                                      <p:to>
                                        <p:strVal val="visible"/>
                                      </p:to>
                                    </p:set>
                                    <p:anim calcmode="lin" valueType="num">
                                      <p:cBhvr additive="base">
                                        <p:cTn id="23" dur="500" fill="hold"/>
                                        <p:tgtEl>
                                          <p:spTgt spid="13315">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3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772400" cy="706090"/>
          </a:xfrm>
        </p:spPr>
        <p:txBody>
          <a:bodyPr>
            <a:normAutofit fontScale="90000"/>
          </a:bodyPr>
          <a:lstStyle/>
          <a:p>
            <a:r>
              <a:rPr lang="en-US" dirty="0" smtClean="0"/>
              <a:t>Objectives:</a:t>
            </a:r>
            <a:endParaRPr lang="en-US" dirty="0"/>
          </a:p>
        </p:txBody>
      </p:sp>
      <p:sp>
        <p:nvSpPr>
          <p:cNvPr id="3" name="Content Placeholder 2"/>
          <p:cNvSpPr>
            <a:spLocks noGrp="1"/>
          </p:cNvSpPr>
          <p:nvPr>
            <p:ph sz="quarter" idx="1"/>
          </p:nvPr>
        </p:nvSpPr>
        <p:spPr>
          <a:xfrm>
            <a:off x="2123728" y="5733256"/>
            <a:ext cx="3779912" cy="1008112"/>
          </a:xfrm>
        </p:spPr>
        <p:style>
          <a:lnRef idx="1">
            <a:schemeClr val="accent2"/>
          </a:lnRef>
          <a:fillRef idx="2">
            <a:schemeClr val="accent2"/>
          </a:fillRef>
          <a:effectRef idx="1">
            <a:schemeClr val="accent2"/>
          </a:effectRef>
          <a:fontRef idx="minor">
            <a:schemeClr val="dk1"/>
          </a:fontRef>
        </p:style>
        <p:txBody>
          <a:bodyPr>
            <a:normAutofit fontScale="25000" lnSpcReduction="20000"/>
          </a:bodyPr>
          <a:lstStyle/>
          <a:p>
            <a:pPr marL="274320" lvl="1" indent="-274320">
              <a:spcBef>
                <a:spcPts val="580"/>
              </a:spcBef>
              <a:buClr>
                <a:schemeClr val="accent1"/>
              </a:buClr>
            </a:pPr>
            <a:r>
              <a:rPr lang="en-US" sz="9600" dirty="0" smtClean="0"/>
              <a:t>Define </a:t>
            </a:r>
            <a:r>
              <a:rPr lang="en-US" sz="9600" dirty="0" err="1" smtClean="0">
                <a:solidFill>
                  <a:srgbClr val="FF0000"/>
                </a:solidFill>
              </a:rPr>
              <a:t>Bronchiectasis</a:t>
            </a:r>
            <a:r>
              <a:rPr lang="en-US" sz="9600" dirty="0" smtClean="0">
                <a:solidFill>
                  <a:srgbClr val="FF0000"/>
                </a:solidFill>
              </a:rPr>
              <a:t> </a:t>
            </a:r>
            <a:r>
              <a:rPr lang="en-US" sz="9600" dirty="0" smtClean="0"/>
              <a:t>and its causes, presentation, morphology and significant.</a:t>
            </a:r>
            <a:endParaRPr lang="en-US" dirty="0"/>
          </a:p>
        </p:txBody>
      </p:sp>
      <p:sp>
        <p:nvSpPr>
          <p:cNvPr id="5" name="TextBox 4"/>
          <p:cNvSpPr txBox="1"/>
          <p:nvPr/>
        </p:nvSpPr>
        <p:spPr>
          <a:xfrm>
            <a:off x="251520" y="2420888"/>
            <a:ext cx="4104456" cy="31700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74320" lvl="1" indent="-274320">
              <a:spcBef>
                <a:spcPts val="580"/>
              </a:spcBef>
              <a:buClr>
                <a:schemeClr val="accent1"/>
              </a:buClr>
            </a:pPr>
            <a:r>
              <a:rPr lang="en-US" b="1" dirty="0" smtClean="0">
                <a:solidFill>
                  <a:srgbClr val="FF0000"/>
                </a:solidFill>
              </a:rPr>
              <a:t>  Chronic Bronchitis</a:t>
            </a:r>
          </a:p>
          <a:p>
            <a:pPr marL="342900" lvl="1" indent="-342900">
              <a:spcBef>
                <a:spcPts val="580"/>
              </a:spcBef>
              <a:buClr>
                <a:schemeClr val="accent1"/>
              </a:buClr>
              <a:buAutoNum type="alphaLcPeriod"/>
            </a:pPr>
            <a:r>
              <a:rPr lang="en-US" dirty="0" smtClean="0"/>
              <a:t>Define chronic bronchitis.</a:t>
            </a:r>
          </a:p>
          <a:p>
            <a:pPr marL="342900" lvl="1" indent="-342900">
              <a:spcBef>
                <a:spcPts val="580"/>
              </a:spcBef>
              <a:buClr>
                <a:schemeClr val="accent1"/>
              </a:buClr>
              <a:buAutoNum type="alphaLcPeriod"/>
            </a:pPr>
            <a:r>
              <a:rPr lang="en-US" dirty="0" smtClean="0"/>
              <a:t>Describe the pathogenesis and the morphology of chronic bronchitis.</a:t>
            </a:r>
          </a:p>
          <a:p>
            <a:pPr marL="342900" lvl="1" indent="-342900">
              <a:spcBef>
                <a:spcPts val="580"/>
              </a:spcBef>
              <a:buClr>
                <a:schemeClr val="accent1"/>
              </a:buClr>
              <a:buAutoNum type="alphaLcPeriod"/>
            </a:pPr>
            <a:r>
              <a:rPr lang="en-US" dirty="0" smtClean="0"/>
              <a:t>Describe the mechanism of airway obstruction in a patient with chronic bronchitis. </a:t>
            </a:r>
          </a:p>
          <a:p>
            <a:pPr marL="342900" lvl="1" indent="-342900">
              <a:spcBef>
                <a:spcPts val="580"/>
              </a:spcBef>
              <a:buClr>
                <a:schemeClr val="accent1"/>
              </a:buClr>
              <a:buAutoNum type="alphaLcPeriod"/>
            </a:pPr>
            <a:r>
              <a:rPr lang="en-US" dirty="0" smtClean="0"/>
              <a:t>Understand that when severe obstruction is present in chronic bronchitis, significant emphysema is nearly always present</a:t>
            </a:r>
            <a:endParaRPr lang="en-US" dirty="0"/>
          </a:p>
        </p:txBody>
      </p:sp>
      <p:sp>
        <p:nvSpPr>
          <p:cNvPr id="7" name="TextBox 6"/>
          <p:cNvSpPr txBox="1"/>
          <p:nvPr/>
        </p:nvSpPr>
        <p:spPr>
          <a:xfrm>
            <a:off x="4572000" y="2420888"/>
            <a:ext cx="4248472" cy="313932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solidFill>
                  <a:srgbClr val="FF0000"/>
                </a:solidFill>
              </a:rPr>
              <a:t>Emphysema</a:t>
            </a:r>
          </a:p>
          <a:p>
            <a:pPr marL="342900" indent="-342900">
              <a:buAutoNum type="alphaLcPeriod"/>
            </a:pPr>
            <a:r>
              <a:rPr lang="en-US" dirty="0" smtClean="0"/>
              <a:t>Define emphysema.</a:t>
            </a:r>
          </a:p>
          <a:p>
            <a:pPr marL="342900" indent="-342900">
              <a:buAutoNum type="alphaLcPeriod"/>
            </a:pPr>
            <a:r>
              <a:rPr lang="en-US" dirty="0" smtClean="0"/>
              <a:t>Describe the gross and microscopic changes in emphysema.</a:t>
            </a:r>
          </a:p>
          <a:p>
            <a:pPr marL="342900" indent="-342900">
              <a:buAutoNum type="alphaLcPeriod"/>
            </a:pPr>
            <a:r>
              <a:rPr lang="en-US" dirty="0" smtClean="0"/>
              <a:t>Discuss the typical clinical presentation and causes of death.</a:t>
            </a:r>
          </a:p>
          <a:p>
            <a:pPr marL="342900" indent="-342900">
              <a:buAutoNum type="alphaLcPeriod"/>
            </a:pPr>
            <a:r>
              <a:rPr lang="en-US" dirty="0" smtClean="0"/>
              <a:t>Describe the most likely mechanism of emphysema (the protease-</a:t>
            </a:r>
            <a:r>
              <a:rPr lang="en-US" dirty="0" err="1" smtClean="0"/>
              <a:t>antiprotease</a:t>
            </a:r>
            <a:r>
              <a:rPr lang="en-US" dirty="0" smtClean="0"/>
              <a:t> mechanism). </a:t>
            </a:r>
          </a:p>
          <a:p>
            <a:pPr marL="342900" indent="-342900">
              <a:buAutoNum type="alphaLcPeriod"/>
            </a:pPr>
            <a:r>
              <a:rPr lang="en-US" dirty="0" smtClean="0"/>
              <a:t>Describe the </a:t>
            </a:r>
            <a:r>
              <a:rPr lang="en-US" dirty="0" err="1" smtClean="0"/>
              <a:t>pathophysiologic</a:t>
            </a:r>
            <a:r>
              <a:rPr lang="en-US" dirty="0" smtClean="0"/>
              <a:t> mechanisms of emphysema</a:t>
            </a:r>
          </a:p>
        </p:txBody>
      </p:sp>
      <p:sp>
        <p:nvSpPr>
          <p:cNvPr id="8" name="TextBox 7"/>
          <p:cNvSpPr txBox="1"/>
          <p:nvPr/>
        </p:nvSpPr>
        <p:spPr>
          <a:xfrm>
            <a:off x="395536" y="620688"/>
            <a:ext cx="8280920" cy="163121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en-US" sz="2000" dirty="0" smtClean="0"/>
              <a:t> Give introduction for diffuse lung disease</a:t>
            </a:r>
          </a:p>
          <a:p>
            <a:pPr>
              <a:buFont typeface="Arial" pitchFamily="34" charset="0"/>
              <a:buChar char="•"/>
            </a:pPr>
            <a:r>
              <a:rPr lang="en-US" sz="2000" dirty="0" smtClean="0"/>
              <a:t>Explain why emphysema and bronchitis are both considered to be examples of chronic obstructive pulmonary disease (COPD).</a:t>
            </a:r>
          </a:p>
          <a:p>
            <a:pPr>
              <a:buFont typeface="Arial" pitchFamily="34" charset="0"/>
              <a:buChar char="•"/>
            </a:pPr>
            <a:r>
              <a:rPr lang="en-US" sz="2000" dirty="0" smtClean="0"/>
              <a:t> Compare and contrast the major clinical and functional differences between predominant chronic bronchitis versus predominant emphysema in patients with COPD</a:t>
            </a: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0"/>
            <a:ext cx="3810000" cy="1143000"/>
          </a:xfrm>
        </p:spPr>
        <p:txBody>
          <a:bodyPr rtlCol="0">
            <a:normAutofit fontScale="90000"/>
          </a:bodyPr>
          <a:lstStyle/>
          <a:p>
            <a:pPr eaLnBrk="1" fontAlgn="auto" hangingPunct="1">
              <a:spcAft>
                <a:spcPts val="0"/>
              </a:spcAft>
              <a:defRPr/>
            </a:pPr>
            <a:r>
              <a:rPr lang="en-US" dirty="0" smtClean="0"/>
              <a:t/>
            </a:r>
            <a:br>
              <a:rPr lang="en-US" dirty="0" smtClean="0"/>
            </a:br>
            <a:endParaRPr lang="en-US" dirty="0"/>
          </a:p>
        </p:txBody>
      </p:sp>
      <p:graphicFrame>
        <p:nvGraphicFramePr>
          <p:cNvPr id="4" name="Content Placeholder 3"/>
          <p:cNvGraphicFramePr>
            <a:graphicFrameLocks noGrp="1"/>
          </p:cNvGraphicFramePr>
          <p:nvPr>
            <p:ph sz="quarter" idx="1"/>
          </p:nvPr>
        </p:nvGraphicFramePr>
        <p:xfrm>
          <a:off x="0" y="1676401"/>
          <a:ext cx="9144000" cy="5181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80" name="TextBox 4"/>
          <p:cNvSpPr txBox="1">
            <a:spLocks noChangeArrowheads="1"/>
          </p:cNvSpPr>
          <p:nvPr/>
        </p:nvSpPr>
        <p:spPr bwMode="auto">
          <a:xfrm>
            <a:off x="827584" y="548680"/>
            <a:ext cx="8049716" cy="83099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2400" dirty="0" smtClean="0"/>
              <a:t>Chronic Bronchitis: </a:t>
            </a:r>
            <a:r>
              <a:rPr lang="en-US" sz="2400" b="1" dirty="0" smtClean="0"/>
              <a:t>defined as persistent productive cough for at least 3 consecutive months in at least 2 consecutive years</a:t>
            </a:r>
          </a:p>
        </p:txBody>
      </p:sp>
      <p:sp>
        <p:nvSpPr>
          <p:cNvPr id="5" name="Rectangle 4"/>
          <p:cNvSpPr/>
          <p:nvPr/>
        </p:nvSpPr>
        <p:spPr>
          <a:xfrm>
            <a:off x="0" y="0"/>
            <a:ext cx="3280065"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b="1" dirty="0" smtClean="0"/>
              <a:t>Chronic Bronchitis: SUMMARY</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ctrTitle"/>
          </p:nvPr>
        </p:nvSpPr>
        <p:spPr>
          <a:xfrm>
            <a:off x="587014" y="1556792"/>
            <a:ext cx="7851648" cy="1828800"/>
          </a:xfrm>
          <a:extLst/>
        </p:spPr>
        <p:txBody>
          <a:bodyPr>
            <a:normAutofit fontScale="90000"/>
          </a:bodyPr>
          <a:lstStyle/>
          <a:p>
            <a:pPr>
              <a:defRPr/>
            </a:pPr>
            <a:r>
              <a:rPr lang="en-US" dirty="0" smtClean="0"/>
              <a:t>Emphysema</a:t>
            </a:r>
            <a:br>
              <a:rPr lang="en-US" dirty="0" smtClean="0"/>
            </a:br>
            <a:r>
              <a:rPr lang="en-US" sz="3100" b="1" dirty="0" smtClean="0"/>
              <a:t>Permanent enlargement of all or part of the respiratory unit</a:t>
            </a:r>
            <a:r>
              <a:rPr lang="ar-SA" b="1" dirty="0" smtClean="0"/>
              <a:t/>
            </a:r>
            <a:br>
              <a:rPr lang="ar-SA" b="1" dirty="0" smtClean="0"/>
            </a:br>
            <a:endParaRPr lang="en-US" dirty="0" smtClean="0"/>
          </a:p>
        </p:txBody>
      </p:sp>
      <p:sp>
        <p:nvSpPr>
          <p:cNvPr id="4" name="TextBox 3"/>
          <p:cNvSpPr txBox="1"/>
          <p:nvPr/>
        </p:nvSpPr>
        <p:spPr>
          <a:xfrm>
            <a:off x="467544" y="3212976"/>
            <a:ext cx="8424936"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buAutoNum type="alphaLcPeriod"/>
            </a:pPr>
            <a:r>
              <a:rPr lang="en-US" sz="2400" b="1" dirty="0" smtClean="0"/>
              <a:t>Define emphysema.</a:t>
            </a:r>
          </a:p>
          <a:p>
            <a:pPr marL="342900" indent="-342900">
              <a:buAutoNum type="alphaLcPeriod"/>
            </a:pPr>
            <a:r>
              <a:rPr lang="en-US" sz="2400" b="1" dirty="0" smtClean="0"/>
              <a:t>Describe the gross and microscopic changes in emphysema.</a:t>
            </a:r>
          </a:p>
          <a:p>
            <a:pPr marL="342900" indent="-342900">
              <a:buAutoNum type="alphaLcPeriod"/>
            </a:pPr>
            <a:r>
              <a:rPr lang="en-US" sz="2400" b="1" dirty="0" smtClean="0"/>
              <a:t>Discuss the typical clinical presentation and causes of death.</a:t>
            </a:r>
          </a:p>
          <a:p>
            <a:pPr marL="342900" indent="-342900">
              <a:buAutoNum type="alphaLcPeriod"/>
            </a:pPr>
            <a:r>
              <a:rPr lang="en-US" sz="2400" b="1" dirty="0" smtClean="0"/>
              <a:t>Describe the most likely mechanism of emphysema (the protease-</a:t>
            </a:r>
            <a:r>
              <a:rPr lang="en-US" sz="2400" b="1" dirty="0" err="1" smtClean="0"/>
              <a:t>antiprotease</a:t>
            </a:r>
            <a:r>
              <a:rPr lang="en-US" sz="2400" b="1" dirty="0" smtClean="0"/>
              <a:t> mechanism). </a:t>
            </a:r>
          </a:p>
          <a:p>
            <a:pPr marL="342900" indent="-342900">
              <a:buAutoNum type="alphaLcPeriod"/>
            </a:pPr>
            <a:r>
              <a:rPr lang="en-US" sz="2400" b="1" dirty="0" smtClean="0"/>
              <a:t>Describe the </a:t>
            </a:r>
            <a:r>
              <a:rPr lang="en-US" sz="2400" b="1" dirty="0" err="1" smtClean="0"/>
              <a:t>pathophysiologic</a:t>
            </a:r>
            <a:r>
              <a:rPr lang="en-US" sz="2400" b="1" dirty="0" smtClean="0"/>
              <a:t> mechanisms of emphysema</a:t>
            </a:r>
          </a:p>
        </p:txBody>
      </p:sp>
      <p:sp>
        <p:nvSpPr>
          <p:cNvPr id="5" name="Rectangle 4"/>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051050" y="-387350"/>
            <a:ext cx="5602288" cy="1143000"/>
          </a:xfrm>
        </p:spPr>
        <p:txBody>
          <a:bodyPr/>
          <a:lstStyle/>
          <a:p>
            <a:r>
              <a:rPr lang="en-US" b="1" smtClean="0"/>
              <a:t>normal</a:t>
            </a:r>
          </a:p>
        </p:txBody>
      </p:sp>
      <p:pic>
        <p:nvPicPr>
          <p:cNvPr id="14339" name="Picture 1"/>
          <p:cNvPicPr>
            <a:picLocks noGrp="1" noChangeAspect="1"/>
          </p:cNvPicPr>
          <p:nvPr>
            <p:ph sz="quarter" idx="1"/>
          </p:nvPr>
        </p:nvPicPr>
        <p:blipFill>
          <a:blip r:embed="rId2" cstate="print"/>
          <a:srcRect/>
          <a:stretch>
            <a:fillRect/>
          </a:stretch>
        </p:blipFill>
        <p:spPr>
          <a:xfrm>
            <a:off x="0" y="692150"/>
            <a:ext cx="4730750" cy="3043238"/>
          </a:xfrm>
          <a:noFill/>
        </p:spPr>
      </p:pic>
      <p:pic>
        <p:nvPicPr>
          <p:cNvPr id="14340" name="Picture 2" descr="http://www.lab.anhb.uwa.edu.au/mb140/CorePages/Respiratory/images/lun10he.jpg"/>
          <p:cNvPicPr>
            <a:picLocks noChangeAspect="1" noChangeArrowheads="1"/>
          </p:cNvPicPr>
          <p:nvPr/>
        </p:nvPicPr>
        <p:blipFill>
          <a:blip r:embed="rId3" cstate="print"/>
          <a:srcRect/>
          <a:stretch>
            <a:fillRect/>
          </a:stretch>
        </p:blipFill>
        <p:spPr bwMode="auto">
          <a:xfrm>
            <a:off x="5110163" y="0"/>
            <a:ext cx="4033837" cy="5373688"/>
          </a:xfrm>
          <a:prstGeom prst="rect">
            <a:avLst/>
          </a:prstGeom>
          <a:noFill/>
          <a:ln w="9525">
            <a:noFill/>
            <a:miter lim="800000"/>
            <a:headEnd/>
            <a:tailEnd/>
          </a:ln>
        </p:spPr>
      </p:pic>
      <p:pic>
        <p:nvPicPr>
          <p:cNvPr id="14341" name="Picture 4" descr="http://histology-world.com/photoalbum/albums/userpics/lung1label.jpg"/>
          <p:cNvPicPr>
            <a:picLocks noChangeAspect="1" noChangeArrowheads="1"/>
          </p:cNvPicPr>
          <p:nvPr/>
        </p:nvPicPr>
        <p:blipFill>
          <a:blip r:embed="rId4" cstate="print"/>
          <a:srcRect/>
          <a:stretch>
            <a:fillRect/>
          </a:stretch>
        </p:blipFill>
        <p:spPr bwMode="auto">
          <a:xfrm>
            <a:off x="0" y="3592513"/>
            <a:ext cx="5076825" cy="3265487"/>
          </a:xfrm>
          <a:prstGeom prst="rect">
            <a:avLst/>
          </a:prstGeom>
          <a:noFill/>
          <a:ln w="9525">
            <a:noFill/>
            <a:miter lim="800000"/>
            <a:headEnd/>
            <a:tailEnd/>
          </a:ln>
        </p:spPr>
      </p:pic>
      <p:sp>
        <p:nvSpPr>
          <p:cNvPr id="6" name="Rectangle 5"/>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0"/>
            <a:ext cx="7772400" cy="1143000"/>
          </a:xfrm>
        </p:spPr>
        <p:txBody>
          <a:bodyPr/>
          <a:lstStyle/>
          <a:p>
            <a:pPr eaLnBrk="1" hangingPunct="1"/>
            <a:r>
              <a:rPr lang="en-US" b="1" smtClean="0"/>
              <a:t>Emphysema</a:t>
            </a:r>
          </a:p>
        </p:txBody>
      </p:sp>
      <p:sp>
        <p:nvSpPr>
          <p:cNvPr id="24579" name="Rectangle 3"/>
          <p:cNvSpPr>
            <a:spLocks noGrp="1" noChangeArrowheads="1"/>
          </p:cNvSpPr>
          <p:nvPr>
            <p:ph sz="quarter" idx="1"/>
          </p:nvPr>
        </p:nvSpPr>
        <p:spPr>
          <a:xfrm>
            <a:off x="0" y="1066800"/>
            <a:ext cx="9109075" cy="5791200"/>
          </a:xfrm>
        </p:spPr>
        <p:txBody>
          <a:bodyPr>
            <a:normAutofit/>
          </a:bodyPr>
          <a:lstStyle/>
          <a:p>
            <a:pPr marL="274320" indent="-274320" eaLnBrk="1" fontAlgn="auto" hangingPunct="1">
              <a:spcAft>
                <a:spcPts val="0"/>
              </a:spcAft>
              <a:buClr>
                <a:schemeClr val="accent3"/>
              </a:buClr>
              <a:buFont typeface="Wingdings 2"/>
              <a:buChar char=""/>
              <a:defRPr/>
            </a:pPr>
            <a:r>
              <a:rPr lang="en-US" sz="2800" dirty="0" smtClean="0">
                <a:latin typeface="Albertus" pitchFamily="34" charset="0"/>
              </a:rPr>
              <a:t>Is abnormal permanent enlargement of the airspaces distal to the terminal bronchioles accompanied by destruction of their walls, without obvious </a:t>
            </a:r>
            <a:r>
              <a:rPr lang="en-US" sz="2800" dirty="0" smtClean="0">
                <a:latin typeface="Albertus" pitchFamily="34" charset="0"/>
              </a:rPr>
              <a:t>fibrosis</a:t>
            </a:r>
            <a:endParaRPr lang="en-US" sz="2800" dirty="0" smtClean="0">
              <a:latin typeface="Albertus" pitchFamily="34" charset="0"/>
            </a:endParaRPr>
          </a:p>
          <a:p>
            <a:pPr marL="274320" indent="-274320" eaLnBrk="1" fontAlgn="auto" hangingPunct="1">
              <a:spcAft>
                <a:spcPts val="0"/>
              </a:spcAft>
              <a:buClr>
                <a:schemeClr val="accent3"/>
              </a:buClr>
              <a:buFont typeface="Wingdings 2"/>
              <a:buChar char=""/>
              <a:defRPr/>
            </a:pPr>
            <a:r>
              <a:rPr lang="en-US" sz="2800" dirty="0" smtClean="0">
                <a:latin typeface="Albertus" pitchFamily="34" charset="0"/>
              </a:rPr>
              <a:t>Element of chronic bronchitis coexists </a:t>
            </a:r>
          </a:p>
          <a:p>
            <a:pPr eaLnBrk="1" hangingPunct="1">
              <a:defRPr/>
            </a:pPr>
            <a:r>
              <a:rPr lang="en-US" sz="2800" dirty="0" smtClean="0">
                <a:latin typeface="Albertus" pitchFamily="34" charset="0"/>
              </a:rPr>
              <a:t>“Dilatation</a:t>
            </a:r>
            <a:r>
              <a:rPr lang="en-US" sz="2800" dirty="0">
                <a:latin typeface="Albertus" pitchFamily="34" charset="0"/>
              </a:rPr>
              <a:t>” is due </a:t>
            </a:r>
            <a:r>
              <a:rPr lang="en-US" sz="2800" dirty="0" smtClean="0">
                <a:latin typeface="Albertus" pitchFamily="34" charset="0"/>
              </a:rPr>
              <a:t>to destruction and </a:t>
            </a:r>
            <a:r>
              <a:rPr lang="en-US" sz="2800" dirty="0">
                <a:latin typeface="Albertus" pitchFamily="34" charset="0"/>
              </a:rPr>
              <a:t>loss of alveolar walls (tissue destruction)</a:t>
            </a:r>
          </a:p>
          <a:p>
            <a:pPr eaLnBrk="1" hangingPunct="1">
              <a:defRPr/>
            </a:pPr>
            <a:r>
              <a:rPr lang="en-US" sz="2800" dirty="0">
                <a:latin typeface="Albertus" pitchFamily="34" charset="0"/>
              </a:rPr>
              <a:t>Appears as “holes” in the lung tissue</a:t>
            </a:r>
          </a:p>
          <a:p>
            <a:pPr eaLnBrk="1" hangingPunct="1">
              <a:defRPr/>
            </a:pPr>
            <a:r>
              <a:rPr lang="en-US" sz="2800" dirty="0">
                <a:latin typeface="Albertus" pitchFamily="34" charset="0"/>
              </a:rPr>
              <a:t>Emphysema Impairs </a:t>
            </a:r>
            <a:r>
              <a:rPr lang="en-US" sz="2800" dirty="0" smtClean="0">
                <a:latin typeface="Albertus" pitchFamily="34" charset="0"/>
              </a:rPr>
              <a:t>respiratory </a:t>
            </a:r>
            <a:r>
              <a:rPr lang="en-US" sz="2800" dirty="0">
                <a:latin typeface="Albertus" pitchFamily="34" charset="0"/>
              </a:rPr>
              <a:t>f</a:t>
            </a:r>
            <a:r>
              <a:rPr lang="en-US" sz="2800" dirty="0" smtClean="0">
                <a:latin typeface="Albertus" pitchFamily="34" charset="0"/>
              </a:rPr>
              <a:t>unction</a:t>
            </a:r>
            <a:r>
              <a:rPr lang="en-US" sz="2800" dirty="0">
                <a:latin typeface="Albertus" pitchFamily="34" charset="0"/>
              </a:rPr>
              <a:t>: </a:t>
            </a:r>
          </a:p>
          <a:p>
            <a:pPr eaLnBrk="1" hangingPunct="1">
              <a:buFont typeface="Wingdings 2" pitchFamily="18" charset="2"/>
              <a:buNone/>
              <a:defRPr/>
            </a:pPr>
            <a:r>
              <a:rPr lang="en-US" sz="3100" dirty="0">
                <a:latin typeface="Albertus" pitchFamily="34" charset="0"/>
              </a:rPr>
              <a:t>   </a:t>
            </a:r>
            <a:r>
              <a:rPr lang="en-US" sz="3100" dirty="0" smtClean="0">
                <a:latin typeface="Albertus" pitchFamily="34" charset="0"/>
              </a:rPr>
              <a:t>- </a:t>
            </a:r>
            <a:r>
              <a:rPr lang="en-US" dirty="0" smtClean="0">
                <a:latin typeface="Albertus" pitchFamily="34" charset="0"/>
              </a:rPr>
              <a:t>Diminished </a:t>
            </a:r>
            <a:r>
              <a:rPr lang="en-US" dirty="0">
                <a:latin typeface="Albertus" pitchFamily="34" charset="0"/>
              </a:rPr>
              <a:t>alveolar surface area for gas exchange   (decreased </a:t>
            </a:r>
            <a:r>
              <a:rPr lang="en-US" dirty="0" err="1">
                <a:latin typeface="Albertus" pitchFamily="34" charset="0"/>
              </a:rPr>
              <a:t>Tco</a:t>
            </a:r>
            <a:r>
              <a:rPr lang="en-US" dirty="0">
                <a:latin typeface="Albertus" pitchFamily="34" charset="0"/>
              </a:rPr>
              <a:t>)</a:t>
            </a:r>
          </a:p>
          <a:p>
            <a:pPr eaLnBrk="1" hangingPunct="1">
              <a:buFont typeface="Wingdings 2" pitchFamily="18" charset="2"/>
              <a:buNone/>
              <a:defRPr/>
            </a:pPr>
            <a:r>
              <a:rPr lang="en-US" dirty="0">
                <a:latin typeface="Albertus" pitchFamily="34" charset="0"/>
              </a:rPr>
              <a:t>   </a:t>
            </a:r>
            <a:r>
              <a:rPr lang="en-US" dirty="0" smtClean="0">
                <a:latin typeface="Albertus" pitchFamily="34" charset="0"/>
              </a:rPr>
              <a:t>- Loss </a:t>
            </a:r>
            <a:r>
              <a:rPr lang="en-US" dirty="0">
                <a:latin typeface="Albertus" pitchFamily="34" charset="0"/>
              </a:rPr>
              <a:t>of elastic recoil and support of small </a:t>
            </a:r>
            <a:r>
              <a:rPr lang="en-US" dirty="0" smtClean="0">
                <a:latin typeface="Albertus" pitchFamily="34" charset="0"/>
              </a:rPr>
              <a:t>airways  </a:t>
            </a:r>
            <a:r>
              <a:rPr lang="en-US" dirty="0">
                <a:latin typeface="Albertus" pitchFamily="34" charset="0"/>
              </a:rPr>
              <a:t>leading to tendency to collapse with obstruction</a:t>
            </a:r>
          </a:p>
          <a:p>
            <a:pPr marL="0" indent="0" eaLnBrk="1" fontAlgn="auto" hangingPunct="1">
              <a:spcAft>
                <a:spcPts val="0"/>
              </a:spcAft>
              <a:buClr>
                <a:schemeClr val="accent3"/>
              </a:buClr>
              <a:buFont typeface="Wingdings 2" pitchFamily="18" charset="2"/>
              <a:buNone/>
              <a:defRPr/>
            </a:pPr>
            <a:endParaRPr lang="en-US" sz="2800" dirty="0" smtClean="0">
              <a:latin typeface="+mj-lt"/>
            </a:endParaRPr>
          </a:p>
        </p:txBody>
      </p:sp>
      <p:sp>
        <p:nvSpPr>
          <p:cNvPr id="4" name="Rectangle 3"/>
          <p:cNvSpPr/>
          <p:nvPr/>
        </p:nvSpPr>
        <p:spPr>
          <a:xfrm>
            <a:off x="0" y="0"/>
            <a:ext cx="2142510"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 Definition</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23"/>
          <p:cNvPicPr>
            <a:picLocks noChangeAspect="1" noChangeArrowheads="1"/>
          </p:cNvPicPr>
          <p:nvPr/>
        </p:nvPicPr>
        <p:blipFill>
          <a:blip r:embed="rId2" cstate="print">
            <a:lum contrast="10000"/>
          </a:blip>
          <a:srcRect/>
          <a:stretch>
            <a:fillRect/>
          </a:stretch>
        </p:blipFill>
        <p:spPr bwMode="auto">
          <a:xfrm>
            <a:off x="2104727" y="1196752"/>
            <a:ext cx="5635625" cy="5419725"/>
          </a:xfrm>
          <a:prstGeom prst="rect">
            <a:avLst/>
          </a:prstGeom>
          <a:noFill/>
          <a:ln w="9525">
            <a:noFill/>
            <a:miter lim="800000"/>
            <a:headEnd/>
            <a:tailEnd/>
          </a:ln>
        </p:spPr>
      </p:pic>
      <p:sp>
        <p:nvSpPr>
          <p:cNvPr id="4" name="Rectangle 3"/>
          <p:cNvSpPr/>
          <p:nvPr/>
        </p:nvSpPr>
        <p:spPr>
          <a:xfrm>
            <a:off x="3059832" y="188640"/>
            <a:ext cx="2398413" cy="369332"/>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en-US" dirty="0" smtClean="0">
                <a:latin typeface="Albertus" pitchFamily="34" charset="0"/>
              </a:rPr>
              <a:t>Types of emphysema:</a:t>
            </a:r>
            <a:endParaRPr lang="en-US" dirty="0"/>
          </a:p>
        </p:txBody>
      </p:sp>
      <p:sp>
        <p:nvSpPr>
          <p:cNvPr id="5" name="Rectangle 4"/>
          <p:cNvSpPr/>
          <p:nvPr/>
        </p:nvSpPr>
        <p:spPr>
          <a:xfrm>
            <a:off x="395536" y="1340768"/>
            <a:ext cx="1726755"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latin typeface="Albertus" pitchFamily="34" charset="0"/>
              </a:rPr>
              <a:t>1. </a:t>
            </a:r>
            <a:r>
              <a:rPr lang="en-US" dirty="0" err="1" smtClean="0">
                <a:latin typeface="Albertus" pitchFamily="34" charset="0"/>
              </a:rPr>
              <a:t>Centriacinar</a:t>
            </a:r>
            <a:endParaRPr lang="en-US" dirty="0"/>
          </a:p>
        </p:txBody>
      </p:sp>
      <p:sp>
        <p:nvSpPr>
          <p:cNvPr id="6" name="Rectangle 5"/>
          <p:cNvSpPr/>
          <p:nvPr/>
        </p:nvSpPr>
        <p:spPr>
          <a:xfrm>
            <a:off x="395536" y="2708920"/>
            <a:ext cx="1452642"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latin typeface="Albertus" pitchFamily="34" charset="0"/>
              </a:rPr>
              <a:t>2. </a:t>
            </a:r>
            <a:r>
              <a:rPr lang="en-US" dirty="0" err="1" smtClean="0">
                <a:latin typeface="Albertus" pitchFamily="34" charset="0"/>
              </a:rPr>
              <a:t>Panacinar</a:t>
            </a:r>
            <a:endParaRPr lang="en-US" dirty="0"/>
          </a:p>
        </p:txBody>
      </p:sp>
      <p:sp>
        <p:nvSpPr>
          <p:cNvPr id="8" name="Rectangle 7"/>
          <p:cNvSpPr/>
          <p:nvPr/>
        </p:nvSpPr>
        <p:spPr>
          <a:xfrm>
            <a:off x="323528" y="3717032"/>
            <a:ext cx="2842445"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latin typeface="Albertus" pitchFamily="34" charset="0"/>
              </a:rPr>
              <a:t>3.Distal </a:t>
            </a:r>
            <a:r>
              <a:rPr lang="en-US" dirty="0" err="1" smtClean="0">
                <a:latin typeface="Albertus" pitchFamily="34" charset="0"/>
              </a:rPr>
              <a:t>acinar</a:t>
            </a:r>
            <a:r>
              <a:rPr lang="en-US" dirty="0" smtClean="0">
                <a:latin typeface="Albertus" pitchFamily="34" charset="0"/>
              </a:rPr>
              <a:t> /</a:t>
            </a:r>
            <a:r>
              <a:rPr lang="en-US" dirty="0" err="1" smtClean="0">
                <a:latin typeface="Albertus" pitchFamily="34" charset="0"/>
              </a:rPr>
              <a:t>paraseptal</a:t>
            </a:r>
            <a:endParaRPr lang="en-US" dirty="0" smtClean="0">
              <a:latin typeface="Albertus" pitchFamily="34" charset="0"/>
            </a:endParaRPr>
          </a:p>
        </p:txBody>
      </p:sp>
      <p:sp>
        <p:nvSpPr>
          <p:cNvPr id="10" name="Rectangle 9"/>
          <p:cNvSpPr/>
          <p:nvPr/>
        </p:nvSpPr>
        <p:spPr>
          <a:xfrm>
            <a:off x="467544" y="5301208"/>
            <a:ext cx="136447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solidFill>
                  <a:schemeClr val="dk1"/>
                </a:solidFill>
                <a:latin typeface="Albertus" pitchFamily="34" charset="0"/>
              </a:rPr>
              <a:t>4. Irregular</a:t>
            </a:r>
            <a:endParaRPr lang="en-US" dirty="0"/>
          </a:p>
        </p:txBody>
      </p:sp>
      <p:sp>
        <p:nvSpPr>
          <p:cNvPr id="9" name="Rectangle 8"/>
          <p:cNvSpPr/>
          <p:nvPr/>
        </p:nvSpPr>
        <p:spPr>
          <a:xfrm>
            <a:off x="0" y="-27384"/>
            <a:ext cx="1739066"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 Types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71600" y="476672"/>
            <a:ext cx="7772400" cy="609600"/>
          </a:xfrm>
        </p:spPr>
        <p:txBody>
          <a:bodyPr>
            <a:normAutofit fontScale="90000"/>
          </a:bodyPr>
          <a:lstStyle/>
          <a:p>
            <a:pPr eaLnBrk="1" hangingPunct="1"/>
            <a:r>
              <a:rPr lang="en-US" sz="3200" b="1" dirty="0" err="1" smtClean="0"/>
              <a:t>Centriacinar</a:t>
            </a:r>
            <a:r>
              <a:rPr lang="en-US" sz="3200" b="1" dirty="0" smtClean="0"/>
              <a:t> (</a:t>
            </a:r>
            <a:r>
              <a:rPr lang="en-US" sz="3200" b="1" dirty="0" err="1" smtClean="0"/>
              <a:t>centrilobular</a:t>
            </a:r>
            <a:r>
              <a:rPr lang="en-US" sz="3200" b="1" dirty="0" smtClean="0"/>
              <a:t>) emphysema</a:t>
            </a:r>
          </a:p>
        </p:txBody>
      </p:sp>
      <p:sp>
        <p:nvSpPr>
          <p:cNvPr id="26627" name="Rectangle 3"/>
          <p:cNvSpPr>
            <a:spLocks noGrp="1" noChangeArrowheads="1"/>
          </p:cNvSpPr>
          <p:nvPr>
            <p:ph sz="quarter" idx="1"/>
          </p:nvPr>
        </p:nvSpPr>
        <p:spPr>
          <a:xfrm>
            <a:off x="395536" y="1124744"/>
            <a:ext cx="7772400" cy="4495800"/>
          </a:xfrm>
        </p:spPr>
        <p:txBody>
          <a:bodyPr/>
          <a:lstStyle/>
          <a:p>
            <a:pPr eaLnBrk="1" hangingPunct="1">
              <a:defRPr/>
            </a:pPr>
            <a:r>
              <a:rPr lang="en-US" sz="2000" dirty="0" smtClean="0">
                <a:latin typeface="+mj-lt"/>
              </a:rPr>
              <a:t>Occur in heavy smoker in association with chronic bronchitis</a:t>
            </a:r>
          </a:p>
          <a:p>
            <a:pPr eaLnBrk="1" hangingPunct="1">
              <a:defRPr/>
            </a:pPr>
            <a:r>
              <a:rPr lang="en-US" sz="2000" dirty="0" smtClean="0">
                <a:latin typeface="+mj-lt"/>
              </a:rPr>
              <a:t>The central or proximal parts of the </a:t>
            </a:r>
            <a:r>
              <a:rPr lang="en-US" sz="2000" dirty="0" err="1" smtClean="0">
                <a:latin typeface="+mj-lt"/>
              </a:rPr>
              <a:t>acini</a:t>
            </a:r>
            <a:r>
              <a:rPr lang="en-US" sz="2000" dirty="0" smtClean="0">
                <a:latin typeface="+mj-lt"/>
              </a:rPr>
              <a:t> are affected, while distal alveoli are spared</a:t>
            </a:r>
          </a:p>
          <a:p>
            <a:pPr eaLnBrk="1" hangingPunct="1">
              <a:defRPr/>
            </a:pPr>
            <a:r>
              <a:rPr lang="en-US" sz="2000" dirty="0" smtClean="0">
                <a:latin typeface="+mj-lt"/>
              </a:rPr>
              <a:t>More common and severe in upper lobes (apical segments)</a:t>
            </a:r>
          </a:p>
          <a:p>
            <a:pPr eaLnBrk="1" hangingPunct="1">
              <a:defRPr/>
            </a:pPr>
            <a:r>
              <a:rPr lang="en-US" sz="2000" dirty="0" smtClean="0">
                <a:latin typeface="+mj-lt"/>
              </a:rPr>
              <a:t>The walls of the emphysematous           </a:t>
            </a:r>
          </a:p>
          <a:p>
            <a:pPr eaLnBrk="1" hangingPunct="1">
              <a:buFontTx/>
              <a:buNone/>
              <a:defRPr/>
            </a:pPr>
            <a:r>
              <a:rPr lang="en-US" sz="2000" dirty="0" smtClean="0">
                <a:latin typeface="+mj-lt"/>
              </a:rPr>
              <a:t>space contain black pigment.</a:t>
            </a:r>
          </a:p>
          <a:p>
            <a:pPr eaLnBrk="1" hangingPunct="1">
              <a:defRPr/>
            </a:pPr>
            <a:r>
              <a:rPr lang="en-US" sz="2000" dirty="0" smtClean="0">
                <a:latin typeface="+mj-lt"/>
              </a:rPr>
              <a:t>Inflammation around bronchi &amp; bronchioles.</a:t>
            </a:r>
          </a:p>
        </p:txBody>
      </p:sp>
      <p:pic>
        <p:nvPicPr>
          <p:cNvPr id="29700" name="Picture 4"/>
          <p:cNvPicPr>
            <a:picLocks noChangeAspect="1" noChangeArrowheads="1"/>
          </p:cNvPicPr>
          <p:nvPr/>
        </p:nvPicPr>
        <p:blipFill>
          <a:blip r:embed="rId2" cstate="print"/>
          <a:srcRect/>
          <a:stretch>
            <a:fillRect/>
          </a:stretch>
        </p:blipFill>
        <p:spPr bwMode="auto">
          <a:xfrm>
            <a:off x="4820543" y="3717032"/>
            <a:ext cx="4071937" cy="3117156"/>
          </a:xfrm>
          <a:prstGeom prst="rect">
            <a:avLst/>
          </a:prstGeom>
          <a:noFill/>
          <a:ln w="9525">
            <a:noFill/>
            <a:miter lim="800000"/>
            <a:headEnd/>
            <a:tailEnd/>
          </a:ln>
        </p:spPr>
      </p:pic>
      <p:pic>
        <p:nvPicPr>
          <p:cNvPr id="19461" name="Picture 1"/>
          <p:cNvPicPr>
            <a:picLocks noChangeAspect="1"/>
          </p:cNvPicPr>
          <p:nvPr/>
        </p:nvPicPr>
        <p:blipFill>
          <a:blip r:embed="rId3" cstate="print"/>
          <a:srcRect/>
          <a:stretch>
            <a:fillRect/>
          </a:stretch>
        </p:blipFill>
        <p:spPr bwMode="auto">
          <a:xfrm>
            <a:off x="685800" y="3861048"/>
            <a:ext cx="3958208" cy="2729642"/>
          </a:xfrm>
          <a:prstGeom prst="rect">
            <a:avLst/>
          </a:prstGeom>
          <a:noFill/>
          <a:ln w="9525">
            <a:noFill/>
            <a:miter lim="800000"/>
            <a:headEnd/>
            <a:tailEnd/>
          </a:ln>
        </p:spPr>
      </p:pic>
      <p:sp>
        <p:nvSpPr>
          <p:cNvPr id="6" name="Rectangle 5"/>
          <p:cNvSpPr/>
          <p:nvPr/>
        </p:nvSpPr>
        <p:spPr>
          <a:xfrm>
            <a:off x="0" y="0"/>
            <a:ext cx="1739066"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 Types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0-#ppt_w/2"/>
                                          </p:val>
                                        </p:tav>
                                        <p:tav tm="100000">
                                          <p:val>
                                            <p:strVal val="#ppt_x"/>
                                          </p:val>
                                        </p:tav>
                                      </p:tavLst>
                                    </p:anim>
                                    <p:anim calcmode="lin" valueType="num">
                                      <p:cBhvr additive="base">
                                        <p:cTn id="8"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765175"/>
            <a:ext cx="3851275" cy="636588"/>
          </a:xfrm>
        </p:spPr>
        <p:txBody>
          <a:bodyPr>
            <a:normAutofit fontScale="90000"/>
          </a:bodyPr>
          <a:lstStyle/>
          <a:p>
            <a:pPr eaLnBrk="1" hangingPunct="1"/>
            <a:r>
              <a:rPr lang="en-US" sz="3200" b="1" smtClean="0"/>
              <a:t>Panacinar (panlobular) emphysema</a:t>
            </a:r>
          </a:p>
        </p:txBody>
      </p:sp>
      <p:sp>
        <p:nvSpPr>
          <p:cNvPr id="28675" name="Rectangle 3"/>
          <p:cNvSpPr>
            <a:spLocks noGrp="1" noChangeArrowheads="1"/>
          </p:cNvSpPr>
          <p:nvPr>
            <p:ph sz="quarter" idx="1"/>
          </p:nvPr>
        </p:nvSpPr>
        <p:spPr>
          <a:xfrm>
            <a:off x="96838" y="1539875"/>
            <a:ext cx="3657600" cy="4114800"/>
          </a:xfrm>
        </p:spPr>
        <p:txBody>
          <a:bodyPr>
            <a:normAutofit/>
          </a:bodyPr>
          <a:lstStyle/>
          <a:p>
            <a:pPr marL="274320" indent="-274320" eaLnBrk="1" fontAlgn="auto" hangingPunct="1">
              <a:spcAft>
                <a:spcPts val="0"/>
              </a:spcAft>
              <a:buClr>
                <a:schemeClr val="accent3"/>
              </a:buClr>
              <a:buFont typeface="Wingdings 2"/>
              <a:buChar char=""/>
              <a:defRPr/>
            </a:pPr>
            <a:r>
              <a:rPr lang="en-US" sz="1800" dirty="0" smtClean="0">
                <a:latin typeface="+mj-lt"/>
              </a:rPr>
              <a:t>Cause :Occurs in </a:t>
            </a:r>
            <a:r>
              <a:rPr lang="en-US" sz="1800" dirty="0" smtClean="0">
                <a:latin typeface="+mj-lt"/>
                <a:sym typeface="Symbol" pitchFamily="18" charset="2"/>
              </a:rPr>
              <a:t></a:t>
            </a:r>
            <a:r>
              <a:rPr lang="en-US" sz="1800" baseline="-25000" dirty="0" smtClean="0">
                <a:latin typeface="+mj-lt"/>
                <a:sym typeface="Symbol" pitchFamily="18" charset="2"/>
              </a:rPr>
              <a:t>1</a:t>
            </a:r>
            <a:r>
              <a:rPr lang="en-US" sz="1800" dirty="0" smtClean="0">
                <a:latin typeface="+mj-lt"/>
                <a:sym typeface="Symbol" pitchFamily="18" charset="2"/>
              </a:rPr>
              <a:t>-anti-trypsin deficiency.</a:t>
            </a:r>
            <a:endParaRPr lang="en-US" sz="1800" dirty="0" smtClean="0">
              <a:latin typeface="+mj-lt"/>
            </a:endParaRPr>
          </a:p>
          <a:p>
            <a:pPr marL="342900" lvl="2" indent="-342900" eaLnBrk="1" fontAlgn="auto" hangingPunct="1">
              <a:spcAft>
                <a:spcPts val="0"/>
              </a:spcAft>
              <a:buFont typeface="Wingdings 2"/>
              <a:buChar char=""/>
              <a:defRPr/>
            </a:pPr>
            <a:r>
              <a:rPr lang="en-US" sz="1800" dirty="0" smtClean="0">
                <a:latin typeface="+mj-lt"/>
              </a:rPr>
              <a:t>U</a:t>
            </a:r>
            <a:r>
              <a:rPr lang="en-US" sz="1800" b="1" dirty="0" smtClean="0">
                <a:latin typeface="+mj-lt"/>
              </a:rPr>
              <a:t>niform injury: </a:t>
            </a:r>
            <a:r>
              <a:rPr lang="en-US" sz="1800" dirty="0" err="1" smtClean="0">
                <a:latin typeface="+mj-lt"/>
              </a:rPr>
              <a:t>Acini</a:t>
            </a:r>
            <a:r>
              <a:rPr lang="en-US" sz="1800" dirty="0" smtClean="0">
                <a:latin typeface="+mj-lt"/>
              </a:rPr>
              <a:t> are uniformly enlarged from the level of the respiratory bronchiole to the terminal blind alveoli.</a:t>
            </a:r>
          </a:p>
          <a:p>
            <a:pPr marL="274320" indent="-274320" eaLnBrk="1" fontAlgn="auto" hangingPunct="1">
              <a:spcAft>
                <a:spcPts val="0"/>
              </a:spcAft>
              <a:buClr>
                <a:schemeClr val="accent3"/>
              </a:buClr>
              <a:buFont typeface="Wingdings 2"/>
              <a:buChar char=""/>
              <a:defRPr/>
            </a:pPr>
            <a:r>
              <a:rPr lang="en-US" sz="1800" dirty="0" smtClean="0">
                <a:latin typeface="+mj-lt"/>
              </a:rPr>
              <a:t>More commonly in the lower lung zones.</a:t>
            </a:r>
          </a:p>
          <a:p>
            <a:pPr lvl="2" indent="-246888" eaLnBrk="1" fontAlgn="auto" hangingPunct="1">
              <a:lnSpc>
                <a:spcPct val="70000"/>
              </a:lnSpc>
              <a:spcAft>
                <a:spcPts val="0"/>
              </a:spcAft>
              <a:buFont typeface="Wingdings 2"/>
              <a:buNone/>
              <a:defRPr/>
            </a:pPr>
            <a:endParaRPr lang="en-US" sz="2400" dirty="0" smtClean="0">
              <a:latin typeface="+mj-lt"/>
            </a:endParaRPr>
          </a:p>
        </p:txBody>
      </p:sp>
      <p:pic>
        <p:nvPicPr>
          <p:cNvPr id="30724" name="Picture 4"/>
          <p:cNvPicPr>
            <a:picLocks noChangeAspect="1" noChangeArrowheads="1"/>
          </p:cNvPicPr>
          <p:nvPr/>
        </p:nvPicPr>
        <p:blipFill>
          <a:blip r:embed="rId2" cstate="print"/>
          <a:srcRect/>
          <a:stretch>
            <a:fillRect/>
          </a:stretch>
        </p:blipFill>
        <p:spPr bwMode="auto">
          <a:xfrm>
            <a:off x="3886200" y="3146425"/>
            <a:ext cx="5257800" cy="3711575"/>
          </a:xfrm>
          <a:prstGeom prst="rect">
            <a:avLst/>
          </a:prstGeom>
          <a:noFill/>
          <a:ln w="9525">
            <a:noFill/>
            <a:miter lim="800000"/>
            <a:headEnd/>
            <a:tailEnd/>
          </a:ln>
        </p:spPr>
      </p:pic>
      <p:pic>
        <p:nvPicPr>
          <p:cNvPr id="20485" name="Picture 1"/>
          <p:cNvPicPr>
            <a:picLocks noChangeAspect="1"/>
          </p:cNvPicPr>
          <p:nvPr/>
        </p:nvPicPr>
        <p:blipFill>
          <a:blip r:embed="rId3" cstate="print"/>
          <a:srcRect/>
          <a:stretch>
            <a:fillRect/>
          </a:stretch>
        </p:blipFill>
        <p:spPr bwMode="auto">
          <a:xfrm>
            <a:off x="3886200" y="4763"/>
            <a:ext cx="5257800" cy="3089275"/>
          </a:xfrm>
          <a:prstGeom prst="rect">
            <a:avLst/>
          </a:prstGeom>
          <a:noFill/>
          <a:ln w="9525">
            <a:noFill/>
            <a:miter lim="800000"/>
            <a:headEnd/>
            <a:tailEnd/>
          </a:ln>
        </p:spPr>
      </p:pic>
      <p:pic>
        <p:nvPicPr>
          <p:cNvPr id="20486" name="Picture 1"/>
          <p:cNvPicPr>
            <a:picLocks noChangeAspect="1"/>
          </p:cNvPicPr>
          <p:nvPr/>
        </p:nvPicPr>
        <p:blipFill>
          <a:blip r:embed="rId4" cstate="print"/>
          <a:srcRect/>
          <a:stretch>
            <a:fillRect/>
          </a:stretch>
        </p:blipFill>
        <p:spPr bwMode="auto">
          <a:xfrm>
            <a:off x="-33338" y="4293096"/>
            <a:ext cx="3832226" cy="2482354"/>
          </a:xfrm>
          <a:prstGeom prst="rect">
            <a:avLst/>
          </a:prstGeom>
          <a:noFill/>
          <a:ln w="9525">
            <a:noFill/>
            <a:miter lim="800000"/>
            <a:headEnd/>
            <a:tailEnd/>
          </a:ln>
        </p:spPr>
      </p:pic>
      <p:sp>
        <p:nvSpPr>
          <p:cNvPr id="7" name="Rectangle 6"/>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
        <p:nvSpPr>
          <p:cNvPr id="8" name="Rectangle 7"/>
          <p:cNvSpPr/>
          <p:nvPr/>
        </p:nvSpPr>
        <p:spPr>
          <a:xfrm>
            <a:off x="0" y="0"/>
            <a:ext cx="1739066"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 Types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30724"/>
                                        </p:tgtEl>
                                        <p:attrNameLst>
                                          <p:attrName>style.visibility</p:attrName>
                                        </p:attrNameLst>
                                      </p:cBhvr>
                                      <p:to>
                                        <p:strVal val="visible"/>
                                      </p:to>
                                    </p:set>
                                    <p:anim calcmode="lin" valueType="num">
                                      <p:cBhvr additive="base">
                                        <p:cTn id="7" dur="500" fill="hold"/>
                                        <p:tgtEl>
                                          <p:spTgt spid="30724"/>
                                        </p:tgtEl>
                                        <p:attrNameLst>
                                          <p:attrName>ppt_x</p:attrName>
                                        </p:attrNameLst>
                                      </p:cBhvr>
                                      <p:tavLst>
                                        <p:tav tm="0">
                                          <p:val>
                                            <p:strVal val="0-#ppt_w/2"/>
                                          </p:val>
                                        </p:tav>
                                        <p:tav tm="100000">
                                          <p:val>
                                            <p:strVal val="#ppt_x"/>
                                          </p:val>
                                        </p:tav>
                                      </p:tavLst>
                                    </p:anim>
                                    <p:anim calcmode="lin" valueType="num">
                                      <p:cBhvr additive="base">
                                        <p:cTn id="8" dur="500" fill="hold"/>
                                        <p:tgtEl>
                                          <p:spTgt spid="307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222920"/>
            <a:ext cx="7772400" cy="685800"/>
          </a:xfrm>
        </p:spPr>
        <p:txBody>
          <a:bodyPr/>
          <a:lstStyle/>
          <a:p>
            <a:pPr eaLnBrk="1" hangingPunct="1"/>
            <a:r>
              <a:rPr lang="en-US" sz="3600" b="1" u="sng" dirty="0" smtClean="0"/>
              <a:t>Distal </a:t>
            </a:r>
            <a:r>
              <a:rPr lang="en-US" sz="3600" b="1" u="sng" dirty="0" err="1" smtClean="0"/>
              <a:t>acinar</a:t>
            </a:r>
            <a:r>
              <a:rPr lang="en-US" sz="3600" b="1" u="sng" dirty="0" smtClean="0"/>
              <a:t> (</a:t>
            </a:r>
            <a:r>
              <a:rPr lang="en-US" sz="3600" b="1" u="sng" dirty="0" err="1" smtClean="0"/>
              <a:t>paraseptal</a:t>
            </a:r>
            <a:r>
              <a:rPr lang="en-US" sz="3600" b="1" u="sng" dirty="0" smtClean="0"/>
              <a:t>) emphysema</a:t>
            </a:r>
          </a:p>
        </p:txBody>
      </p:sp>
      <p:sp>
        <p:nvSpPr>
          <p:cNvPr id="30723" name="Rectangle 3"/>
          <p:cNvSpPr>
            <a:spLocks noGrp="1" noChangeArrowheads="1"/>
          </p:cNvSpPr>
          <p:nvPr>
            <p:ph sz="quarter" idx="1"/>
          </p:nvPr>
        </p:nvSpPr>
        <p:spPr>
          <a:xfrm>
            <a:off x="0" y="836712"/>
            <a:ext cx="4953000" cy="5410200"/>
          </a:xfrm>
        </p:spPr>
        <p:txBody>
          <a:bodyPr/>
          <a:lstStyle/>
          <a:p>
            <a:pPr eaLnBrk="1" hangingPunct="1">
              <a:defRPr/>
            </a:pPr>
            <a:r>
              <a:rPr lang="en-US" sz="2000" dirty="0" smtClean="0">
                <a:latin typeface="+mj-lt"/>
              </a:rPr>
              <a:t>The proximal portion of the </a:t>
            </a:r>
            <a:r>
              <a:rPr lang="en-US" sz="2000" dirty="0" err="1" smtClean="0">
                <a:latin typeface="+mj-lt"/>
              </a:rPr>
              <a:t>acinus</a:t>
            </a:r>
            <a:r>
              <a:rPr lang="en-US" sz="2000" dirty="0" smtClean="0">
                <a:latin typeface="+mj-lt"/>
              </a:rPr>
              <a:t> is normal but the distal part is dominantly involved.</a:t>
            </a:r>
          </a:p>
          <a:p>
            <a:pPr eaLnBrk="1" hangingPunct="1">
              <a:defRPr/>
            </a:pPr>
            <a:r>
              <a:rPr lang="en-US" sz="2000" dirty="0" smtClean="0">
                <a:latin typeface="+mj-lt"/>
              </a:rPr>
              <a:t>Occurs adjacent to areas of fibrosis, scarring or </a:t>
            </a:r>
            <a:r>
              <a:rPr lang="en-US" sz="2000" dirty="0" err="1" smtClean="0">
                <a:latin typeface="+mj-lt"/>
              </a:rPr>
              <a:t>atelectasis</a:t>
            </a:r>
            <a:r>
              <a:rPr lang="en-US" sz="2000" dirty="0" smtClean="0">
                <a:latin typeface="+mj-lt"/>
              </a:rPr>
              <a:t>.</a:t>
            </a:r>
          </a:p>
          <a:p>
            <a:pPr eaLnBrk="1" hangingPunct="1">
              <a:defRPr/>
            </a:pPr>
            <a:r>
              <a:rPr lang="en-US" sz="2000" dirty="0" smtClean="0">
                <a:latin typeface="+mj-lt"/>
              </a:rPr>
              <a:t>More severe in the upper half of the lungs.</a:t>
            </a:r>
          </a:p>
          <a:p>
            <a:pPr eaLnBrk="1" hangingPunct="1">
              <a:defRPr/>
            </a:pPr>
            <a:r>
              <a:rPr lang="en-US" sz="2000" dirty="0" smtClean="0">
                <a:latin typeface="+mj-lt"/>
              </a:rPr>
              <a:t>Sometimes forming multiple cyst-like structures with spontaneous </a:t>
            </a:r>
            <a:r>
              <a:rPr lang="en-US" sz="2000" dirty="0" err="1" smtClean="0">
                <a:latin typeface="+mj-lt"/>
              </a:rPr>
              <a:t>pneumothorax</a:t>
            </a:r>
            <a:r>
              <a:rPr lang="en-US" sz="2000" dirty="0" smtClean="0">
                <a:latin typeface="+mj-lt"/>
              </a:rPr>
              <a:t>.</a:t>
            </a:r>
          </a:p>
        </p:txBody>
      </p:sp>
      <p:pic>
        <p:nvPicPr>
          <p:cNvPr id="31748" name="Picture 4"/>
          <p:cNvPicPr>
            <a:picLocks noChangeAspect="1" noChangeArrowheads="1"/>
          </p:cNvPicPr>
          <p:nvPr/>
        </p:nvPicPr>
        <p:blipFill>
          <a:blip r:embed="rId2" cstate="print"/>
          <a:srcRect/>
          <a:stretch>
            <a:fillRect/>
          </a:stretch>
        </p:blipFill>
        <p:spPr bwMode="auto">
          <a:xfrm>
            <a:off x="4788024" y="1340768"/>
            <a:ext cx="3886200" cy="5181600"/>
          </a:xfrm>
          <a:prstGeom prst="rect">
            <a:avLst/>
          </a:prstGeom>
          <a:noFill/>
          <a:ln w="9525">
            <a:noFill/>
            <a:miter lim="800000"/>
            <a:headEnd/>
            <a:tailEnd/>
          </a:ln>
        </p:spPr>
      </p:pic>
      <p:sp>
        <p:nvSpPr>
          <p:cNvPr id="21509" name="AutoShape 2" descr="data:image/jpeg;base64,/9j/4AAQSkZJRgABAQAAAQABAAD/2wCEAAkGBxQSEhUUEhQVFBUVFxcUFhgVFBcXGBYYGBUWFhcXFBQYHCggGBolHRQVITEhJSkrLi4uFx8zODMsNygtLiwBCgoKDgwOFw8QFywcHBwsLCwsLCwsLCwsLCwsLCwsLCwsLCwsLCwsLCwsLCwsLCwrLDcsNywsLCwrLCwsLDcsK//AABEIALYBFgMBIgACEQEDEQH/xAAcAAABBQEBAQAAAAAAAAAAAAAFAAECAwQGBwj/xABGEAACAQIDBAUGCwcDBAMAAAABAgMAEQQSIQUTMXEGIkFRYQcjMjOBsSRCUlNykZOhssHRFENic4KS8BWi4TRjwvEWJVT/xAAYAQEBAQEBAAAAAAAAAAAAAAAAAQIDBP/EAB8RAQEAAwACAwEBAAAAAAAAAAABAhExAyESQWFRE//aAAwDAQACEQMRAD8A9Fw+zogijdR2yqPVp3Dwqw7OhPGGI309Wv6VfhReNPor+EVdkqKwNsiA/uYuW6Sw+6kuyIPmIfsk/StxXWpWpoZP9Oh+aj+zT9KiNlQfMxfZp+lbAKkFqAf/AKRAP3EX2afpU12ZB2wxfZp+lbSt6bKaDINk4f5iH7JP0pf6ZB2ww/Zp2eytqimCUGNtlQHjDEfHdp+lIbLg+Yh439UnHv4VtCGlkNBibZUB/cxfZp+lJdlQDhDF3+rT9K2hDSSOgyDZsPzUX2a/pTHZsXzUf2a/pW21ICgwjZkPzUf2afpTnZ0XzUf2afpWu1MUorIcBF83H9mn6VE4CK3q4/7F/StmSo2oMv7BF83H/Yv6UxwEfzcf9i/pWq1LJRWT9hj+bj/sX9KQwUfzaf2L+laiKiL2oMowcfzaf2L+lSOET5Cf2j9KvC0iKCpYFsOqunDQactNKiYV+SvdwHCrrVFHBFwQR4a8KCndAcAB7B+lMEA0AH1AVpIpZaChF8Kz7dXzLeyiC1i26PMtVnR5/tT1bcq4Hybj/wCxH0z7zXoO1h5tuVcH5MlvtH+s/nXW/TNe8YtAUAIB17R4GlVuJHV9o9xpVhuNmB1ijPeifhFabVTs4eai+gn4RWgrWXNCnFSC1ILQVlaVWuKYJQQFOamFpZagrzVIVMpUslBXemvVm7rCMS7lhCFspKmR75cw4qirq9uBNwL6a2NBrBqRoe08kVjNkaO9i6BlKX4F0JPV/iB07Ra5oky0ETTVLJTZKiokUrVJhTFaogbUxWpFKdloK8tNap2qBoIlR3Uso7qC9IOlGGwhtK/XtfIgzvY8CVHAaaE2obgfKPgnYKzPCTwMyZV9rglV9tqaa1XWAVWY9b0N2x0kw2GA30yqTqFBzOR3hF1t48KGQdPMG5tndP4mjOUeJYXC+21NGq6DGxXjcAEkqwADZbmxAGbs51xUeHxMK2gRkUlRm3GRmYIQqyRIrA62BcBQ3eLXrsJdpwqoZpo1VhdWLqFYHgVJNjV+GxKSC6OrjvVgR9Yqjjv9WxHpByQrOWBhIUFVxAEd/jLZEN+/t1tWtukEhLNGsTxAtrmYFgN6bqRcHSL/AHV046osNOWnG5NVGW8mQgEZM3+4rblaguCa1h296lvZRJDWDpD6o+z30nR5/tgebbka4XyWC+0P6j+dd7tkeabka4byTLfHn6TfnXW9jNe8YkdQc/yNKpYodQcx7jSrGm407MvuY/5afhFXZtfbUNmnzMX8tPwCuX6XbJJnSeCBWkEbFn3YYht9hwGvlJMixiUroTobA8KkcnWk1ImuPw5xrDWSVbCIKRGl2z4l1Zmzx3zrEFPAcbleypj9rW2ZpZdS3XjTqlJpFQjKg1KBSb343FuFNK60mkDXGbRxeMjjyq8zsQrB90tw5hLGM5Im6ue1hlv2Fhxrpej7MUdnBBaVm1BGhC2sDwFNAhT1YKYf+qggKjiZgiM7cFUseQFzV1RlUMpU6ggg+IIsfuNQAYNknEIHxhLMxzrGjSRpEp1VLI/XYDix4ngANKLYTCrEipGLKosBqbDuudao2TNaIhyLxMYS3yspCq3M3APjeiF6oDbfxdopY0BkkZCqoBe5YZQG7ALnibCtGz8WTaN0aORUBs+U5gLAsrKxDa2uOIuNNa2pKtrggA634X1oek+9xQyjqwKwZu95MoCjkq3PNe+gIm9NmqwkU+lQU3NSGoqxaYUFJaqsRiVRSzsEUC5ZiABzJ4VpIHdXm/TPH55mU+jE2VF7AQqlnI7W1sO4DTiasm2scfldNfS7pyqKI8G6SSt8cdZIh3nsZ+5fafHzrHY2R2vLPK7E3uZGB/pAIy+y1a8bMcrHt0Av3sQt/vrIcCouLZj2ltSey5Psrenpxwk9BsjtcklmJNyXYsxPi7Ek+3wrHinFjfUHs7+yiWKisO6hcig2v33qN6URMRx0HMk+HsrTHNbt8KgU7aRFRNabYiNO3uvrbt07qJ7NxzRPnjYo4+MpsT4MODjwOlBQ9WxTXomnunRjbn7VhxIQA4JSQDhmW17eBBB8L2raPXX/AO1/5/8ANeX9DNptATkJKsbul7hjaxIB9FrAajttevQNm4x3xkynLuliiaIi92EmpJvyFNPPljcR1DQ7pD6o8xRNRQ7pF6o8xUnWXAba9U3I1xXkhF8cfpN7q7bbvqW5GuM8ji/DDzf3V1vWa90xfojmPcaVSxh6vt/I0qw3GnZa+Zi/lp+EUNxHSRI5JVlSRViawkC3Q+ZExW9757ZrADsGtzaiOzD5iL+Wn4BWTEdH4ZXdnznPcsu8bJfd7rME4Bsml/zqOc4pk6UQqCzLMiqGuWiI6ypvGjGty4QXy27xxFquXpBESFyzZrkMu6bNGAVGaQD0V84uuvHnavG7EgZ7NvDvi5yZzkDbvI8gHxWK2F/4uFzWiXYcbSGS8isxu+SQrnHU6rW+L5teFu3XU0VhwfSWJkUsGjJszbwOBlIkOZGy9ceabu4cr3v0liB62dQA5bOjI6kbvIN2Rds29W1quk6OwMApDEKgjtmPogSAX8bStry7qqk6MROpEjSSM3F3YFv3eX4uXq7pLC1uN73NAT2fjEmTPGSRcg3BUgqbMrKdQQRWgCs2zMCsEYjS9hc3NhcsSSbKABqeAAFa71AxW9UYuURxtIdQilrDtsNAOZsKvBodtEl5Iohwvvn+hGQVB5uV9itQWYPZ4EAifXMp3lu1nJZyD2HMxNZjsmVtHxDMnguRz9Jw1te8KPC1Fb1l2vHIY23MixMASGZSy3tpmsQQOVBh6VYdGhN82fQR5XdTnJ6g6pFwWIFFMNhljUKihFHAKLAUK2JhjIsc8r7xyLgWyohtYkLc3YajMT32tc0bvShstK1KnJNQQCUslOGpZqCJFeU9PZkbEscOGmvpLktlV16ps5IDGwsQOBTXjavSdvSsmGnZL5lilK245gjEW8dK87kwosoAsoAtysP8vW8Y6+Ke3Ox4fOLMCLjhf29ntq1obAiiMsYHCsbjXW1aeoHxsOlCHhrW+0XcvxAYoYrqRdTKENiR1rgq1/46wYnaPaIydNQL6FQC40B1FwO7lUY+UW7ntrNOlquk2gSBZbAmyk/GAcK1x2cTWb9sD6BTe9tLdwN71F3Ec/t/WlE9LELVMWjW7D7xxv8AXUSup2JNqK9L2C3ncM/zkMkY5JIzL9xFeSbPlOdUXixABPBbm12PYB217TNhVgfAouoQmK/feO1zztf21XLy36dBGdawdIvVHmKIoBQ3pJ6r2ipOuLgukHqW5GuP8jI+Ftzf3V2HSH1D8jXJ+RZfhR/rrpepXuGMHVHP8jSqWNHVHMe40qw1F+yvUxfy4/wCtIoPNC7YILFbMYFABJUHqC65hqtxcZuy96D4LbDRorXeFCAQuKu8NiCRkxa3ZBofWA8qmmJx0qdbEn/txAe2Rz+UQ+uiFq5zZO2F85JKCgeQgOAXiAjAj9coygXViL240fglVxmRlZTwKkMPrFSqsy04FMBTEUEhStUStLLQObC5NgBqb9lu0mh2yFz5p2BBlsUB4rEtxGPbcvb+PwqO2vOZMOP3pvJbshXV7/SOVP6z3UVtQCduY0AblLtNKpCKpsQOBdj8VR31hw4xMxkheRFSNhG0iXzyAqDcIRaNr8dWHcKtx+Ic5/2KIO5YCSTqqmmhAc+sYaiwsL3GYGpbLxEcceSPeSSEkupA3ufgxlF7INAASbWAtftoM4fDqiqqiyqLAdw4VZlFCsRtcxWEsUiliFQrZ1Z2NlTMPRYkj0rDxq7JiCL5o0/hyNJ9b5l+4VNDfYVEgUJj2lJvDAUG+tn0J3RjvbeZrXGumTjfw1qG1sZiII2ktFKBxVVZG8MrFmB5ac6aBrKPYKpxUyRrmdgi8LsQB4DXtocmylIvKBM51YuLi/cqHRVHAAe/WsOC2cY5HNyUFhCG13WrZ1QEdUXy+7hpV0siza22VYLHh5Yy7EljoxRVAuchPpHMoF9NSbGuQGC3S5c7uAdC+W4HcMqgWHZXQbW2aJHjlvaSMmzdpRvTQ/wnQ8wO6sGOGulbk07eOaA5iKFY6VFBZ2CqOJJAB8BfiaJ4kamgm1sGZLZSqkB16y5hZxYm1xYi33mq71twqxMqnTQXFwugAB07raXHgKx4rBwObebOXr2sD6RIzd2pB51k/wBGci2dMouygqdSWjNnN+HUtp2Gqto7HY3IEILZb2BWxBkNgSpBHnBxGtuAqM7v8PitnxqSci3JudO0a+8UIbCopGUWPDt4e09wrRtrCM+7C5TkW1+BuMvC4Oll8Dw1oRJgSvAA31YZiMxu3b/UPqqJv8a5lBGnbwNYljtJrbh1fuvWyGPKiqexQD7BbSs8vpL4VlaKYXT/AD7q9hSQvBs5zxLxffG3/FeK4Q+cRWayMyhjbVVuAzC3HQk+yvddroqnAono79ctuGVYntb2Wo4+W/Q/GKGdJPV+0USiNDeknqxzpOuTgekh8w/KuW8iY+EH+quo6S+ofkfdXNeRAefbk3vFdL1K9sx3oDn+RpUsevUHMe409c24qOJMeEjtq7RxpGPlSMgCjl2nuANa8LgVSNU4hVVde3KLa1zHR2bdZDMZZX3S2aRbSRoVUnLEoytHwu8dzwzDtrr4JVZQykMpFwQbgjvBFVznASPo6iKu7Z4XAAzROUFy5Y+bHVPpNxB4juqh9lTAlhupSSbkBsPLYKfSmg9I3HyR6Q7temtUrVFc2mIxCDUYhOA1WLFICQDa6ZZTbhc069Iio1eA6A+cE2FOvDqyI1q6EL+Z17+y1Pkvxtfl299ADPSQBS2WJgBfzeKhbhxtmy0sDt2WfSPDmM5VcGeRQMjjqugiLZx7RrxtRDGbGhlUho11vrlXtuCNRa1mP/NANmw7nFiJQAiN1bcFEsc+dVHYM0EZt33PbQdFgMHuyzO28le2ZyLaDgqL8VBc2XXiSSSb1fj1YxSBDZijBSOxipy/fargKQqCjBRhY0ULlAVRl+ToND41n2ZgmR5nawMrhtDc2CBdSfaPZRG1KgG7ZwzSxlFAJuCL9hBuGHI2PsohapEUzCgxjCneiS40Dra3yt3bXw3f31PFwLIpRhdWBB1tcEEH31ptUWFFZyNPZ28fbWWeS1bJKwYsCtRrELnlNCcc4Fap8UGW6218aE4xgRcmtu+MCsY9zWCaS3bWvEMCKFzHS4On+CjoHY/bLpKEFgvVvcC/WDWIOYcLDgD7KwybbdVCkXYKpJJPBgmVuZJa/wBE0X3mvf8AVVGKIOlhwt4HnWU1f6BNthmFyALdU9bU3vYqO7SmgmLLrx4f599bGgHcOFhoNAewd1VmPsAomqgWtWZ5L37hVuITutWNFs1u8X+/WpQQwqXN+4G33fpXseyHLpssNqQrsf6Yio94ryXY+EMsiRLo0jBVvwuT2+A4+yvacNhQmMghX0cPhG/3Osa355Go4+WuiQa0M6S+rHOisaUJ6S+gOdTHrk4HpSfg78jXO+Q0Xmbk3vFdB0q/6d+R91AvIQPON9FveK63rNe0Y70BzHuNNT4/0BzHuNNXPTpjwsPg1kw8SuL2SNgQSGVsgsysNVYd4oa8UmGfMCLMR1zpHIT2YhRpG50AlUAEnrDgCX2TJeCE98Uf4BV8qhgVYAqwIII0IPEEUcohgcUJFuAQQcrKfSRhxVh38OYII0IqramNMQ0AJIY9a+VVUXZja5NrgADiSBpQaPHDDSAPmN3/AGYgAsz9XeYdrDicmZCfDU6U+1dqIZAHDRtu7hZFy5rTwGyngxNuAJo0ujxWN9Ix6HgBCn3j9ozDlxqw7clX0oDzyzr+KIr/ALqP0g1Qc5L0sjW2ZSCSABvYNSTYDWQEd9yLC1Z+jjrNM02eNrEksrAqWAKKsZ+MFBkzMNMz2Ho11b2PEX51mfZ8LcYojzjU/lTYuzjvFZdrSgQsbgZcrcfkurflT/6Rh/8A88P2SfpWXamyINzLaCEHdvYiJLg5Ta2nfQb5MYijrSIObqPeaynbMA/fxnwVw55WW5rTh8HFYERRi4B0RRxF+6tA04actKDLs/HLMpZL2DMpDKVN1NtVOovoRfsIPbWgvbXuF9Bc1lxOFOfeRPkcizXGZHA4Z1uNR2MCDz4UM2pFipUKlY1HbllLM66ZljXIuVipYAkm1/bQG4pw6hl1DAMOR1FSPCsD7cw0ceZpo41UWsxysttMpQ9YHgLWvW4TiwLWS5AFyNSeA5+FQQlrmMbj5JHEIiaIuSqyS2EZNtQCCSTbNZdCbdldXIa5/pLiAIyuuYlQoCljmDKwYKoJJX0tOAFaixzG1+j0uB6+FV5sOR5yMXaSMjjIg+Mp1JA4X00tbmsTt2Nr2dfzv2i35V7Ph8UkgzRsGBvqOzwPcfA0J2x0YwmIzM+HiaQqQHKDNcggEnt1p8nTHyWenluGxAIzX7Tbx8RQjGyNGSAuZCSRYXZSTcgjtFyTcd9RXEshMcgyyISrLwIK6HSoviLi3srW3o7FcWIB7CDx4Go4mQ2NtD+fKqzVUstBmXEuXyZAG0Oa/VtwuB28qJxx6a/5+lC8O93zHusL/ebUSWYVEjLiUoaFKtc9pty1099EMTJfhWZlvpb/AC971KUU2T1ZI2HFHUrzzC1e07JOfG4yT5Ahw/tVTKw+uWvK+iOAM2JiQA5VYSSHsVEObXmRbxJ516p0L1gaY8cRNLP7GchP9qrSuHk66BKEdJvQXnRhTQfpN6K86mPXNwHS4fB35H3UF8g467fRP4hRjpefgz8j7qFeQcdZvon8Vdb1mvY8b6I5/kaVR2keoPpD3GlWG8Z6S2MvmIf5Uf4FraBWLYxP7PD/ACo/wLWuo5qzs+Iyb0xxmQWs5Rc4tws9r9tad2O7h3i9QU1IE0VYaQFMKiDUFuWll0oR0lV2w7qlyzGNfjdsig3K6gWve3ZXNS4zFYUyIoCgyEg3kkjFoVZFQyXPXYsCP4bDU00ruslNLFdSO8EfWK4qbpPOruHaNNUFzGSsV5Y0JkuwYHrNa4ANrg2Bq3D7cndlsVsSLvkcq8aDFNnSPNpmESEW+UOOlUdXs0Hcx3uDkS4PG+UXvWjLXARdMp2swMZVGLMqhfOKcNLKqDLI2UhkGvHTUCxFFE6Q4hmMcSwSsBI2ZWfI4SOJwqWJ695MvG3A+FTQ6rJrUJWVRmYgKupLGwHiSeFDdl7WbEwmWFVys3mixNmWwBdgB8rOABxyjUXq6LAi4eVjK41BYWVT/BGNBzN28aATtpt88DRxqFEo89Mgy6o4TKpszdYrYmwvbU0Ww+ywGzsTLJqM8liRfsQAWQchzvWuZA6lXGZW0IOoIPhQfZUcud1WT4Oh3cd1BkzKev1zxUHqgnW6njxIF2hvUdyAcxAuBa9he3aL91TQ2HaedSdrjXgdDUAufKMRGUIzvmWQD4yBbhz35TlAP8dqJEULbY8SkugMclvWhmLALcgMWJzIPkm4rZgMWZIo3ItmRWNuGovp4VRz/SroPBjjnOaKawG8jtcgcBIPjD6j414husrNqSQxU37CpINr6jhX0rmryXyg9EZIpWxOHQvFIc0qDVo2PpOoHxDxPcb9h0srr48tX24YtWaTSr5Dc6a+ysuJYLqeHDwHM1Xo2hn1qaS1mbEKBxvy1P1VbFiQRroe4i3/ALqM7i/LUoFueBpQi58B9+nurr+iPQqXFkSSebw9+N+tKBoyoBqASCCx7tL0TLKQd6OQHDbKlmt159E7zmIij58S3trvtnYPdQxxj92qp9QA/Ksu0NmCXcIDljhdXyAekEHUXwAPuomDpUtea3d2nEKDdJz1V5mjKNQXpPwXmaY9RwHTI/Bn5H3UO8g49P6J/FW/pqfgz/RPurH5CBo/0f8AyrpepXrO1PQH0h7jT0tqHzY+kPcaVYdMeJbEf4NB/Kj/AACtwasOxf8Ap4P5Uf4FrbUckr1INVYqQFFWFqcNUCKSiorJtbaQw6BypYF0SyhieuwW4VQS3HgKzHpPhux2vYGwilJ6zFQtgvp3Vhl49U6aVq2lgRMoUs6FWWRWQgMGU3B6wIPIisEfRtFHUkkV8yOHuhbOu8uxBXKS29e+nbpa1X0LW21hZCilwScrqCrgA2LoWYiynqk2JB0NQHSnC5kG8FmDnMQQAVMejAi4uJVIPC2tQ/8AjEW7MZZyrFWa5F2IVlJJA4nMTzqR6P5g28meRmhkguVQWVxGNABxG7HMk+Ap6GpNq4e4UtGrMWCqSuY5GZDax71bx9t6jhto4d0UK6Rlot4FDKjojqGzWHo9hvQ49FrM1pepIyPIpQFiY5XmjyPfqjM+osb20tc1kHQm1xvAVy6B0c9fcCC5G8C5Mo4Zc2vpU9DpdmbkRIICrRqMqlCGFhp6Q4mtelDdibPaGLI752zMxIzdp0F3JZrd7EmtxFqgsoNFjVwzNHNZEZ2eOQ+ic7lirH4rAt7Rr2GxSnYX49vGgFYzpBApUI4kLFT5vrhUJXNI5XRVAPE+yi+lUDDJYqEUBtCAoAPfcdtDlwU8ekUgZewSkhh2AZwrZgAABoD3k0FO28CzOpaZzE0iq0ICgMHIX0gMxAJBI7r0bCgcOwWA7OVqHQ4B2cPM4YrcqqCyKTcXN9WYXNjoNeF9a3NeglakQKrqVBx/TboRHi13kIWOde4BRKNNGI4N3N9eleT7S2ZNF1ZIJhbQkxtblmAKtzBtX0My3p7Vdt453F8ztgZMpcQSBRqW3bW9ptYfXUYZEPD/ADtr6YcH/PvobJsTDls5w8Jb5RiS/wBdqba/1/Hj/Rro3Li2sgyoD1pD6K246/GbwHttXtmCwyxIsaCyqAo9lJUtYDQDsAsPYKmL0rGWVySNqVRtTVGVy0D6TnRaMx0D6Tn0fbVx6OA6cN8Ff6J91ZvISNH+j/5Vd07PwV+R91V+Qv0X+iPea6XqV6ptY+bH0h7jSptrHzY+kPc1NWHTHizY3/Tw/wAqP8AraTWLYzfB4f5Uf4BWy9Rzh1NTzUwNK9A5ekXpA04qKdWp95UVanIoEHvUi2lQW1OTUEs1OGqBpxagfeUi1MBSoI73/PbTiSlalVDbypXqFqkagRemz2qJpEUEg1NvKYUzUDlqiJKVRC1Q+elnpqiaKcvSzUxpqB89Rz05AprigsjNA+k59H20bQ0A6Tn0fbVx6PPunrfBX5flT+Qz0H+iPeaq8oDfBX5H3Vd5DR5t+Q95rd6leobXHmxb5Q/Caam2v6sfSHuNKsumPEtjH4PD/Kj/AACty1g2M3weD+VH+AVrzVHNdSqGaleoLAacmqi1SBoJgUI6Uo7QqserNNELZ3QEZwSGdOsosOyihenD0HGO2KhkQnO0eHYPJkkLIBK1jGTIc8qxxnMDbi3hTQ4qaFknlL7syYm/n5ZN4F3xRNwwypfILFTfQd9dqGpi1NjhItp4gRmKdmik3qyHfSiLPHKrndriIswjCurBb6kKoNr3pQbYd5UUzsq7lCM+LjhYkzzoWvkImBCLZha4APbXctrxAI7b6/dSZFNrqptwuAaDmtl/tU0hO8lSPezoz54rZFd0QRIULKwIXVtLBuNxQ1ttzwxxESzTnXETkxq+WJZCgTzaDIGGdsx+aNd0CBwFuXjVYRdbKouLHQajXQ941P10GPYuO3u9uwa00irYi+RSAun5+Nc2NrYoxYiUNKCoxO7LLhjBmR3SPRTvewcR2Hwrq4cDErZ0ijV+GZUUNwt6QF+FUf6VhwxYQRBmvmIjW5vxuba3psctiulc59XlAWBt5ZczDEq8Suign4ufh3sKIQbYxKSIskUsiu7hRuo0mZVjU3KbzKAHJF7gnu7aPNgojxiTiT6I4sVZifElVJ+iKtdQSGIGZb5T2rca2PjTY5uHbmJZYyEBOJMkUd1tuZElkF5gG1XdrfT40ZHxhWfE9IMTGJWbKOpOYwYiUfdgmMxSo5DkgXZTlPG3CunXDoMtkUZCWS3xWa+YjxOZvrrIdiYYlzuU64YNe9iH9Oy3st+21r02BGK27iYRC7i6tMFl3mHMJWIRsWdBna9jlN+Fgay4rphIsUrgR335SAMG60SxLKWax1ZlvbxdK6GPYuHUFREuU3BBLN6SlD6RPFSR7avgwESNnSNVa2W4GtsqLb6o0H9Ioq/CzB0V11V1VlPeGFx76tY1Rho1jVURQqqLADgB4VaWqBEVGkXpjJVC7acCos9LPQOajT5qYtUVNKA9JjqtHFNc/wBJm1XlWsejz3yhn4K/KtfkPHmn5L7zQ/yiv8GaiPkS9U/Jfzrpes16ZtXVB9Ie40qWPPUHMe40q5umPENivfDwn/tR/gFbS1KlUczg0+alSoHJp70qVAr0r0qVRSLUi1KlQODSvSpUDE0r0qVUK9OaVKoGvTXp6VBGmvSpUCvSNNSoGvSL01Kiwr0jSpUEc1PSpUUiaVKlQIGud6Tt1l5UqVax6V5t5RW+DGi/kUPmX/p/OlSrpWK9KxrdQcx7jSpUqw6R/9k=">
            <a:hlinkClick r:id="rId3"/>
          </p:cNvPr>
          <p:cNvSpPr>
            <a:spLocks noChangeAspect="1" noChangeArrowheads="1"/>
          </p:cNvSpPr>
          <p:nvPr/>
        </p:nvSpPr>
        <p:spPr bwMode="auto">
          <a:xfrm>
            <a:off x="28575" y="-1309688"/>
            <a:ext cx="4191000" cy="2743201"/>
          </a:xfrm>
          <a:prstGeom prst="rect">
            <a:avLst/>
          </a:prstGeom>
          <a:noFill/>
          <a:ln w="9525">
            <a:noFill/>
            <a:miter lim="800000"/>
            <a:headEnd/>
            <a:tailEnd/>
          </a:ln>
        </p:spPr>
        <p:txBody>
          <a:bodyPr/>
          <a:lstStyle/>
          <a:p>
            <a:endParaRPr lang="ar-SA"/>
          </a:p>
        </p:txBody>
      </p:sp>
      <p:pic>
        <p:nvPicPr>
          <p:cNvPr id="21510" name="Picture 7"/>
          <p:cNvPicPr>
            <a:picLocks noChangeAspect="1"/>
          </p:cNvPicPr>
          <p:nvPr/>
        </p:nvPicPr>
        <p:blipFill>
          <a:blip r:embed="rId4" cstate="print"/>
          <a:srcRect/>
          <a:stretch>
            <a:fillRect/>
          </a:stretch>
        </p:blipFill>
        <p:spPr bwMode="auto">
          <a:xfrm>
            <a:off x="539552" y="4216799"/>
            <a:ext cx="4034929" cy="2641201"/>
          </a:xfrm>
          <a:prstGeom prst="rect">
            <a:avLst/>
          </a:prstGeom>
          <a:noFill/>
          <a:ln w="9525">
            <a:noFill/>
            <a:miter lim="800000"/>
            <a:headEnd/>
            <a:tailEnd/>
          </a:ln>
        </p:spPr>
      </p:pic>
      <p:sp>
        <p:nvSpPr>
          <p:cNvPr id="7" name="Rectangle 6"/>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
        <p:nvSpPr>
          <p:cNvPr id="8" name="Rectangle 7"/>
          <p:cNvSpPr/>
          <p:nvPr/>
        </p:nvSpPr>
        <p:spPr>
          <a:xfrm>
            <a:off x="0" y="0"/>
            <a:ext cx="1739066"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 Types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3568" y="0"/>
            <a:ext cx="8229600" cy="1143000"/>
          </a:xfrm>
        </p:spPr>
        <p:txBody>
          <a:bodyPr/>
          <a:lstStyle/>
          <a:p>
            <a:pPr eaLnBrk="1" hangingPunct="1"/>
            <a:r>
              <a:rPr lang="en-US" b="1" u="sng" dirty="0" smtClean="0"/>
              <a:t>Irregular Emphysema</a:t>
            </a:r>
          </a:p>
        </p:txBody>
      </p:sp>
      <p:sp>
        <p:nvSpPr>
          <p:cNvPr id="22531" name="Rectangle 3"/>
          <p:cNvSpPr>
            <a:spLocks noGrp="1" noChangeArrowheads="1"/>
          </p:cNvSpPr>
          <p:nvPr>
            <p:ph sz="quarter" idx="1"/>
          </p:nvPr>
        </p:nvSpPr>
        <p:spPr>
          <a:xfrm>
            <a:off x="323528" y="1196752"/>
            <a:ext cx="7772400" cy="3048000"/>
          </a:xfrm>
        </p:spPr>
        <p:txBody>
          <a:bodyPr/>
          <a:lstStyle/>
          <a:p>
            <a:pPr eaLnBrk="1" hangingPunct="1"/>
            <a:r>
              <a:rPr lang="en-US" sz="2400" dirty="0" smtClean="0">
                <a:latin typeface="Albertus" pitchFamily="34" charset="0"/>
              </a:rPr>
              <a:t>The </a:t>
            </a:r>
            <a:r>
              <a:rPr lang="en-US" sz="2400" dirty="0" err="1" smtClean="0">
                <a:latin typeface="Albertus" pitchFamily="34" charset="0"/>
              </a:rPr>
              <a:t>acinus</a:t>
            </a:r>
            <a:r>
              <a:rPr lang="en-US" sz="2400" dirty="0" smtClean="0">
                <a:latin typeface="Albertus" pitchFamily="34" charset="0"/>
              </a:rPr>
              <a:t> is irregularly involved, associated with scarring.</a:t>
            </a:r>
          </a:p>
          <a:p>
            <a:pPr eaLnBrk="1" hangingPunct="1"/>
            <a:r>
              <a:rPr lang="en-US" sz="2400" dirty="0" smtClean="0">
                <a:latin typeface="Albertus" pitchFamily="34" charset="0"/>
              </a:rPr>
              <a:t>Most common form found in autopsy.</a:t>
            </a:r>
          </a:p>
          <a:p>
            <a:pPr eaLnBrk="1" hangingPunct="1"/>
            <a:r>
              <a:rPr lang="en-US" sz="2400" dirty="0" smtClean="0">
                <a:latin typeface="Albertus" pitchFamily="34" charset="0"/>
              </a:rPr>
              <a:t>Asymptomatic.</a:t>
            </a:r>
          </a:p>
          <a:p>
            <a:pPr eaLnBrk="1" hangingPunct="1"/>
            <a:r>
              <a:rPr lang="en-US" sz="2400" dirty="0" smtClean="0">
                <a:latin typeface="Albertus" pitchFamily="34" charset="0"/>
              </a:rPr>
              <a:t>usually a  complication of various inflammatory processes including chronic pulmonary tuberculosis</a:t>
            </a:r>
          </a:p>
        </p:txBody>
      </p:sp>
      <p:pic>
        <p:nvPicPr>
          <p:cNvPr id="22532" name="Picture 1"/>
          <p:cNvPicPr>
            <a:picLocks noChangeAspect="1"/>
          </p:cNvPicPr>
          <p:nvPr/>
        </p:nvPicPr>
        <p:blipFill>
          <a:blip r:embed="rId2" cstate="print"/>
          <a:srcRect/>
          <a:stretch>
            <a:fillRect/>
          </a:stretch>
        </p:blipFill>
        <p:spPr bwMode="auto">
          <a:xfrm>
            <a:off x="2843808" y="4019550"/>
            <a:ext cx="4276725" cy="2838450"/>
          </a:xfrm>
          <a:prstGeom prst="rect">
            <a:avLst/>
          </a:prstGeom>
          <a:noFill/>
          <a:ln w="9525">
            <a:noFill/>
            <a:miter lim="800000"/>
            <a:headEnd/>
            <a:tailEnd/>
          </a:ln>
        </p:spPr>
      </p:pic>
      <p:sp>
        <p:nvSpPr>
          <p:cNvPr id="5" name="Rectangle 4"/>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
        <p:nvSpPr>
          <p:cNvPr id="6" name="Rectangle 5"/>
          <p:cNvSpPr/>
          <p:nvPr/>
        </p:nvSpPr>
        <p:spPr>
          <a:xfrm>
            <a:off x="0" y="0"/>
            <a:ext cx="1739066"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 Types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b="1" dirty="0" smtClean="0"/>
              <a:t>Pathogenesis of Emphysema</a:t>
            </a:r>
            <a:endParaRPr lang="en-US" dirty="0" smtClean="0"/>
          </a:p>
        </p:txBody>
      </p:sp>
      <p:sp>
        <p:nvSpPr>
          <p:cNvPr id="3" name="Content Placeholder 2"/>
          <p:cNvSpPr>
            <a:spLocks noGrp="1"/>
          </p:cNvSpPr>
          <p:nvPr>
            <p:ph sz="quarter" idx="1"/>
          </p:nvPr>
        </p:nvSpPr>
        <p:spPr>
          <a:xfrm>
            <a:off x="755576" y="1447800"/>
            <a:ext cx="7931224" cy="5149552"/>
          </a:xfrm>
        </p:spPr>
        <p:txBody>
          <a:bodyPr>
            <a:normAutofit fontScale="77500" lnSpcReduction="20000"/>
          </a:bodyPr>
          <a:lstStyle/>
          <a:p>
            <a:pPr marL="274320" indent="-274320" eaLnBrk="1" fontAlgn="auto" hangingPunct="1">
              <a:spcAft>
                <a:spcPts val="0"/>
              </a:spcAft>
              <a:buClr>
                <a:schemeClr val="accent3"/>
              </a:buClr>
              <a:buFont typeface="Wingdings 2"/>
              <a:buChar char=""/>
              <a:defRPr/>
            </a:pPr>
            <a:r>
              <a:rPr lang="en-US" sz="2800" dirty="0" smtClean="0">
                <a:latin typeface="Arial Rounded MT Bold" pitchFamily="34" charset="0"/>
              </a:rPr>
              <a:t>Is not completely understood </a:t>
            </a:r>
          </a:p>
          <a:p>
            <a:pPr marL="274320" indent="-274320" eaLnBrk="1" fontAlgn="auto" hangingPunct="1">
              <a:spcAft>
                <a:spcPts val="0"/>
              </a:spcAft>
              <a:buClr>
                <a:schemeClr val="accent3"/>
              </a:buClr>
              <a:buFont typeface="Wingdings 2"/>
              <a:buChar char=""/>
              <a:defRPr/>
            </a:pPr>
            <a:r>
              <a:rPr lang="en-US" sz="2800" dirty="0" smtClean="0">
                <a:latin typeface="Arial Rounded MT Bold" pitchFamily="34" charset="0"/>
              </a:rPr>
              <a:t>Elastic tissue of the alveolar wall is broken down by action of </a:t>
            </a:r>
            <a:r>
              <a:rPr lang="en-US" sz="2800" dirty="0" err="1" smtClean="0">
                <a:latin typeface="Arial Rounded MT Bold" pitchFamily="34" charset="0"/>
              </a:rPr>
              <a:t>proteolytic</a:t>
            </a:r>
            <a:r>
              <a:rPr lang="en-US" sz="2800" dirty="0" smtClean="0">
                <a:latin typeface="Arial Rounded MT Bold" pitchFamily="34" charset="0"/>
              </a:rPr>
              <a:t> enzymes like </a:t>
            </a:r>
            <a:r>
              <a:rPr lang="en-US" sz="2800" b="1" dirty="0" smtClean="0">
                <a:latin typeface="Arial Rounded MT Bold" pitchFamily="34" charset="0"/>
              </a:rPr>
              <a:t>protease (</a:t>
            </a:r>
            <a:r>
              <a:rPr lang="en-US" sz="2800" b="1" dirty="0" err="1" smtClean="0">
                <a:latin typeface="Arial Rounded MT Bold" pitchFamily="34" charset="0"/>
              </a:rPr>
              <a:t>e.g.elastase</a:t>
            </a:r>
            <a:r>
              <a:rPr lang="en-US" sz="2800" b="1" dirty="0" smtClean="0">
                <a:latin typeface="Arial Rounded MT Bold" pitchFamily="34" charset="0"/>
              </a:rPr>
              <a:t>)</a:t>
            </a:r>
            <a:r>
              <a:rPr lang="en-US" sz="2800" dirty="0" smtClean="0">
                <a:latin typeface="Arial Rounded MT Bold" pitchFamily="34" charset="0"/>
              </a:rPr>
              <a:t>.</a:t>
            </a:r>
          </a:p>
          <a:p>
            <a:pPr marL="274320" indent="-274320" eaLnBrk="1" fontAlgn="auto" hangingPunct="1">
              <a:spcAft>
                <a:spcPts val="0"/>
              </a:spcAft>
              <a:buClr>
                <a:schemeClr val="accent3"/>
              </a:buClr>
              <a:buFont typeface="Wingdings 2"/>
              <a:buChar char=""/>
              <a:defRPr/>
            </a:pPr>
            <a:r>
              <a:rPr lang="en-US" sz="2800" b="1" dirty="0" smtClean="0">
                <a:latin typeface="Arial Rounded MT Bold" pitchFamily="34" charset="0"/>
              </a:rPr>
              <a:t>Protease  </a:t>
            </a:r>
            <a:r>
              <a:rPr lang="en-US" sz="2800" dirty="0" smtClean="0">
                <a:latin typeface="Arial Rounded MT Bold" pitchFamily="34" charset="0"/>
              </a:rPr>
              <a:t>is produced by neutrophils and macrophages.</a:t>
            </a:r>
          </a:p>
          <a:p>
            <a:pPr>
              <a:buClr>
                <a:schemeClr val="accent3"/>
              </a:buClr>
              <a:buNone/>
              <a:defRPr/>
            </a:pPr>
            <a:r>
              <a:rPr lang="en-US" sz="2800" i="1" dirty="0" smtClean="0">
                <a:latin typeface="Arial Rounded MT Bold" pitchFamily="34" charset="0"/>
              </a:rPr>
              <a:t> </a:t>
            </a:r>
            <a:r>
              <a:rPr lang="en-US" sz="2800" dirty="0" smtClean="0">
                <a:solidFill>
                  <a:srgbClr val="FF0000"/>
                </a:solidFill>
                <a:latin typeface="Arial Rounded MT Bold" pitchFamily="34" charset="0"/>
              </a:rPr>
              <a:t>Pathogenesis  in </a:t>
            </a:r>
            <a:r>
              <a:rPr lang="en-US" sz="2800" dirty="0" smtClean="0">
                <a:solidFill>
                  <a:srgbClr val="FF0000"/>
                </a:solidFill>
                <a:latin typeface="Arial Rounded MT Bold" pitchFamily="34" charset="0"/>
                <a:sym typeface="Symbol" pitchFamily="18" charset="2"/>
              </a:rPr>
              <a:t>1-anti-trypsin deficiency:</a:t>
            </a:r>
            <a:endParaRPr lang="en-US" sz="2800" dirty="0" smtClean="0">
              <a:solidFill>
                <a:srgbClr val="FF0000"/>
              </a:solidFill>
              <a:latin typeface="Arial Rounded MT Bold" pitchFamily="34" charset="0"/>
            </a:endParaRPr>
          </a:p>
          <a:p>
            <a:pPr marL="274320" indent="-274320" eaLnBrk="1" fontAlgn="auto" hangingPunct="1">
              <a:spcAft>
                <a:spcPts val="0"/>
              </a:spcAft>
              <a:buClr>
                <a:schemeClr val="accent3"/>
              </a:buClr>
              <a:buFont typeface="Wingdings 2"/>
              <a:buChar char=""/>
              <a:defRPr/>
            </a:pPr>
            <a:r>
              <a:rPr lang="en-US" sz="2800" dirty="0" smtClean="0">
                <a:latin typeface="Arial Rounded MT Bold" pitchFamily="34" charset="0"/>
              </a:rPr>
              <a:t>Alpha 1 antitrypsin  is an anti-protease (</a:t>
            </a:r>
            <a:r>
              <a:rPr lang="en-US" sz="2800" dirty="0" smtClean="0">
                <a:latin typeface="Arial Rounded MT Bold" pitchFamily="34" charset="0"/>
              </a:rPr>
              <a:t>anti-</a:t>
            </a:r>
            <a:r>
              <a:rPr lang="en-US" sz="2800" dirty="0" err="1" smtClean="0">
                <a:latin typeface="Arial Rounded MT Bold" pitchFamily="34" charset="0"/>
              </a:rPr>
              <a:t>elastase</a:t>
            </a:r>
            <a:r>
              <a:rPr lang="en-US" sz="2800" dirty="0" smtClean="0">
                <a:latin typeface="Arial Rounded MT Bold" pitchFamily="34" charset="0"/>
              </a:rPr>
              <a:t>)</a:t>
            </a:r>
          </a:p>
          <a:p>
            <a:pPr lvl="1" indent="-274320">
              <a:buClr>
                <a:schemeClr val="accent3"/>
              </a:buClr>
              <a:defRPr/>
            </a:pPr>
            <a:r>
              <a:rPr lang="en-US" dirty="0" smtClean="0">
                <a:latin typeface="Arial Rounded MT Bold" pitchFamily="34" charset="0"/>
              </a:rPr>
              <a:t> </a:t>
            </a:r>
            <a:r>
              <a:rPr lang="en-US" dirty="0" smtClean="0">
                <a:latin typeface="Arial Rounded MT Bold" pitchFamily="34" charset="0"/>
                <a:sym typeface="Symbol" pitchFamily="18" charset="2"/>
              </a:rPr>
              <a:t>is </a:t>
            </a:r>
            <a:r>
              <a:rPr lang="en-US" dirty="0" smtClean="0">
                <a:latin typeface="Arial Rounded MT Bold" pitchFamily="34" charset="0"/>
                <a:sym typeface="Symbol" pitchFamily="18" charset="2"/>
              </a:rPr>
              <a:t>a major inhibitor of </a:t>
            </a:r>
            <a:r>
              <a:rPr lang="en-US" dirty="0" smtClean="0">
                <a:latin typeface="Arial Rounded MT Bold" pitchFamily="34" charset="0"/>
                <a:sym typeface="Symbol" pitchFamily="18" charset="2"/>
              </a:rPr>
              <a:t>proteases.</a:t>
            </a:r>
          </a:p>
          <a:p>
            <a:pPr lvl="1" indent="-274320">
              <a:buClr>
                <a:schemeClr val="accent3"/>
              </a:buClr>
              <a:defRPr/>
            </a:pPr>
            <a:r>
              <a:rPr lang="en-US" dirty="0" smtClean="0">
                <a:latin typeface="Arial Rounded MT Bold" pitchFamily="34" charset="0"/>
                <a:sym typeface="Symbol" pitchFamily="18" charset="2"/>
              </a:rPr>
              <a:t> is </a:t>
            </a:r>
            <a:r>
              <a:rPr lang="en-US" dirty="0" smtClean="0">
                <a:latin typeface="Arial Rounded MT Bold" pitchFamily="34" charset="0"/>
                <a:sym typeface="Symbol" pitchFamily="18" charset="2"/>
              </a:rPr>
              <a:t>normally present in the serum, in tissue fluids and in macrophages. </a:t>
            </a:r>
          </a:p>
          <a:p>
            <a:pPr lvl="1" indent="-274320">
              <a:buClr>
                <a:schemeClr val="accent3"/>
              </a:buClr>
              <a:defRPr/>
            </a:pPr>
            <a:r>
              <a:rPr lang="en-US" dirty="0" smtClean="0">
                <a:latin typeface="Arial Rounded MT Bold" pitchFamily="34" charset="0"/>
                <a:sym typeface="Symbol" pitchFamily="18" charset="2"/>
              </a:rPr>
              <a:t>Normally there is a balance between protease and anti protease activity.</a:t>
            </a:r>
          </a:p>
          <a:p>
            <a:pPr>
              <a:buClr>
                <a:schemeClr val="accent3"/>
              </a:buClr>
              <a:defRPr/>
            </a:pPr>
            <a:r>
              <a:rPr lang="en-US" sz="2500" dirty="0" smtClean="0">
                <a:latin typeface="Arial Rounded MT Bold" pitchFamily="34" charset="0"/>
                <a:sym typeface="Symbol" pitchFamily="18" charset="2"/>
              </a:rPr>
              <a:t>More than 80% of people with  genetic deficiency of the  α1-anti-trypsin  (encoded by a gene in the </a:t>
            </a:r>
            <a:r>
              <a:rPr lang="en-US" sz="2500" dirty="0" err="1" smtClean="0">
                <a:latin typeface="Arial Rounded MT Bold" pitchFamily="34" charset="0"/>
                <a:sym typeface="Symbol" pitchFamily="18" charset="2"/>
              </a:rPr>
              <a:t>proteinase</a:t>
            </a:r>
            <a:r>
              <a:rPr lang="en-US" sz="2500" dirty="0" smtClean="0">
                <a:latin typeface="Arial Rounded MT Bold" pitchFamily="34" charset="0"/>
                <a:sym typeface="Symbol" pitchFamily="18" charset="2"/>
              </a:rPr>
              <a:t> inhibitor (Pi) locus on chromosome 14) develop </a:t>
            </a:r>
            <a:r>
              <a:rPr lang="en-US" sz="2500" dirty="0" err="1" smtClean="0">
                <a:latin typeface="Arial Rounded MT Bold" pitchFamily="34" charset="0"/>
                <a:sym typeface="Symbol" pitchFamily="18" charset="2"/>
              </a:rPr>
              <a:t>panacinar</a:t>
            </a:r>
            <a:r>
              <a:rPr lang="en-US" sz="2500" dirty="0" smtClean="0">
                <a:latin typeface="Arial Rounded MT Bold" pitchFamily="34" charset="0"/>
                <a:sym typeface="Symbol" pitchFamily="18" charset="2"/>
              </a:rPr>
              <a:t> emphysema.</a:t>
            </a:r>
          </a:p>
          <a:p>
            <a:pPr marL="274320" indent="-274320" eaLnBrk="1" fontAlgn="auto" hangingPunct="1">
              <a:spcAft>
                <a:spcPts val="0"/>
              </a:spcAft>
              <a:buClr>
                <a:schemeClr val="accent3"/>
              </a:buClr>
              <a:buFont typeface="Wingdings 2"/>
              <a:buChar char=""/>
              <a:defRPr/>
            </a:pPr>
            <a:endParaRPr lang="en-US" dirty="0" smtClean="0"/>
          </a:p>
          <a:p>
            <a:pPr marL="640080" lvl="1" indent="-246888" eaLnBrk="1" fontAlgn="auto" hangingPunct="1">
              <a:spcAft>
                <a:spcPts val="0"/>
              </a:spcAft>
              <a:buFont typeface="Wingdings 2"/>
              <a:buNone/>
              <a:defRPr/>
            </a:pPr>
            <a:endParaRPr lang="en-US" sz="1800" dirty="0" smtClean="0">
              <a:latin typeface="Tahoma" pitchFamily="34" charset="0"/>
            </a:endParaRPr>
          </a:p>
          <a:p>
            <a:pPr marL="274320" indent="-274320" eaLnBrk="1" fontAlgn="auto" hangingPunct="1">
              <a:spcAft>
                <a:spcPts val="0"/>
              </a:spcAft>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Wingdings 2"/>
              <a:buNone/>
              <a:defRPr/>
            </a:pPr>
            <a:endParaRPr lang="en-US" dirty="0" smtClean="0"/>
          </a:p>
          <a:p>
            <a:pPr marL="274320" indent="-274320" eaLnBrk="1" fontAlgn="auto" hangingPunct="1">
              <a:spcAft>
                <a:spcPts val="0"/>
              </a:spcAft>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Wingdings 2"/>
              <a:buChar char=""/>
              <a:defRPr/>
            </a:pPr>
            <a:endParaRPr lang="en-US" dirty="0"/>
          </a:p>
        </p:txBody>
      </p:sp>
      <p:sp>
        <p:nvSpPr>
          <p:cNvPr id="4" name="Rectangle 3"/>
          <p:cNvSpPr/>
          <p:nvPr/>
        </p:nvSpPr>
        <p:spPr>
          <a:xfrm>
            <a:off x="0" y="0"/>
            <a:ext cx="255287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 </a:t>
            </a:r>
            <a:r>
              <a:rPr lang="en-US" b="1" dirty="0" smtClean="0"/>
              <a:t>Pathogenesis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Dr.Maha\Documents\Downloads\spirometer.jpg"/>
          <p:cNvPicPr>
            <a:picLocks noGrp="1" noChangeAspect="1" noChangeArrowheads="1"/>
          </p:cNvPicPr>
          <p:nvPr>
            <p:ph idx="1"/>
          </p:nvPr>
        </p:nvPicPr>
        <p:blipFill>
          <a:blip r:embed="rId2" cstate="print"/>
          <a:srcRect/>
          <a:stretch>
            <a:fillRect/>
          </a:stretch>
        </p:blipFill>
        <p:spPr>
          <a:xfrm>
            <a:off x="827584" y="3284984"/>
            <a:ext cx="7499350" cy="3298825"/>
          </a:xfrm>
        </p:spPr>
      </p:pic>
      <p:pic>
        <p:nvPicPr>
          <p:cNvPr id="14339" name="Picture 3" descr="C:\Users\Dr.Maha\Documents\Downloads\welch_allyn_spirometer_without_calibration_syringe.jpg"/>
          <p:cNvPicPr>
            <a:picLocks noChangeAspect="1" noChangeArrowheads="1"/>
          </p:cNvPicPr>
          <p:nvPr/>
        </p:nvPicPr>
        <p:blipFill>
          <a:blip r:embed="rId3" cstate="print"/>
          <a:srcRect/>
          <a:stretch>
            <a:fillRect/>
          </a:stretch>
        </p:blipFill>
        <p:spPr bwMode="auto">
          <a:xfrm>
            <a:off x="5638800" y="36513"/>
            <a:ext cx="3505200" cy="3200400"/>
          </a:xfrm>
          <a:prstGeom prst="rect">
            <a:avLst/>
          </a:prstGeom>
          <a:noFill/>
          <a:ln w="9525">
            <a:noFill/>
            <a:miter lim="800000"/>
            <a:headEnd/>
            <a:tailEnd/>
          </a:ln>
        </p:spPr>
      </p:pic>
      <p:sp>
        <p:nvSpPr>
          <p:cNvPr id="14340" name="TextBox 5"/>
          <p:cNvSpPr txBox="1">
            <a:spLocks noChangeArrowheads="1"/>
          </p:cNvSpPr>
          <p:nvPr/>
        </p:nvSpPr>
        <p:spPr bwMode="auto">
          <a:xfrm>
            <a:off x="1066800" y="1084263"/>
            <a:ext cx="5105400" cy="1446212"/>
          </a:xfrm>
          <a:prstGeom prst="rect">
            <a:avLst/>
          </a:prstGeom>
          <a:noFill/>
          <a:ln w="9525">
            <a:noFill/>
            <a:miter lim="800000"/>
            <a:headEnd/>
            <a:tailEnd/>
          </a:ln>
        </p:spPr>
        <p:txBody>
          <a:bodyPr>
            <a:spAutoFit/>
          </a:bodyPr>
          <a:lstStyle/>
          <a:p>
            <a:pPr algn="ctr" eaLnBrk="1" hangingPunct="1"/>
            <a:r>
              <a:rPr lang="en-US" sz="2800">
                <a:latin typeface="Calibri" pitchFamily="34" charset="0"/>
              </a:rPr>
              <a:t>Spirometer</a:t>
            </a:r>
          </a:p>
          <a:p>
            <a:pPr eaLnBrk="1" hangingPunct="1">
              <a:buFont typeface="Wingdings" pitchFamily="2" charset="2"/>
              <a:buChar char="Ø"/>
            </a:pPr>
            <a:r>
              <a:rPr lang="en-US" sz="2000">
                <a:latin typeface="Calibri" pitchFamily="34" charset="0"/>
              </a:rPr>
              <a:t> is an equipments used for measuring the volume of air inspired and expired by the lungs ( Pulmonary Function Tests) </a:t>
            </a:r>
          </a:p>
        </p:txBody>
      </p:sp>
      <p:sp>
        <p:nvSpPr>
          <p:cNvPr id="5" name="Rectangle 4"/>
          <p:cNvSpPr/>
          <p:nvPr/>
        </p:nvSpPr>
        <p:spPr>
          <a:xfrm>
            <a:off x="1" y="35332"/>
            <a:ext cx="3275856"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dirty="0" smtClean="0"/>
              <a:t>Introduction for diffuse lung disease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990600" y="476672"/>
            <a:ext cx="7073900" cy="708025"/>
          </a:xfrm>
          <a:prstGeom prst="rect">
            <a:avLst/>
          </a:prstGeom>
          <a:noFill/>
          <a:ln w="9525">
            <a:noFill/>
            <a:miter lim="800000"/>
            <a:headEnd/>
            <a:tailEnd/>
          </a:ln>
        </p:spPr>
        <p:txBody>
          <a:bodyPr wrap="none">
            <a:spAutoFit/>
          </a:bodyPr>
          <a:lstStyle/>
          <a:p>
            <a:pPr eaLnBrk="1" hangingPunct="1"/>
            <a:r>
              <a:rPr lang="en-US" sz="4000" b="1" dirty="0">
                <a:solidFill>
                  <a:schemeClr val="tx2"/>
                </a:solidFill>
              </a:rPr>
              <a:t>Pathogenesis of Emphysema</a:t>
            </a:r>
          </a:p>
        </p:txBody>
      </p:sp>
      <p:sp>
        <p:nvSpPr>
          <p:cNvPr id="29699" name="Content Placeholder 5"/>
          <p:cNvSpPr>
            <a:spLocks noGrp="1"/>
          </p:cNvSpPr>
          <p:nvPr>
            <p:ph sz="quarter" idx="1"/>
          </p:nvPr>
        </p:nvSpPr>
        <p:spPr>
          <a:xfrm>
            <a:off x="467544" y="1844824"/>
            <a:ext cx="3528392" cy="5112568"/>
          </a:xfrm>
        </p:spPr>
        <p:txBody>
          <a:bodyPr>
            <a:normAutofit fontScale="92500" lnSpcReduction="20000"/>
          </a:bodyPr>
          <a:lstStyle/>
          <a:p>
            <a:pPr eaLnBrk="1" hangingPunct="1">
              <a:spcBef>
                <a:spcPct val="50000"/>
              </a:spcBef>
            </a:pPr>
            <a:r>
              <a:rPr lang="en-US" sz="2400" b="1" dirty="0" smtClean="0">
                <a:sym typeface="Symbol" pitchFamily="18" charset="2"/>
              </a:rPr>
              <a:t>Smokers have i</a:t>
            </a:r>
            <a:r>
              <a:rPr lang="en-US" sz="2400" b="1" dirty="0" smtClean="0"/>
              <a:t>ncreases number of </a:t>
            </a:r>
            <a:r>
              <a:rPr lang="en-US" sz="2400" b="1" dirty="0" err="1" smtClean="0"/>
              <a:t>neutrophils</a:t>
            </a:r>
            <a:r>
              <a:rPr lang="en-US" sz="2400" b="1" dirty="0" smtClean="0"/>
              <a:t> and macrophages in  their </a:t>
            </a:r>
            <a:r>
              <a:rPr lang="en-US" sz="2400" b="1" dirty="0" smtClean="0"/>
              <a:t>alveoli (increase chemical mediators)</a:t>
            </a:r>
            <a:endParaRPr lang="en-US" sz="2400" b="1" dirty="0" smtClean="0"/>
          </a:p>
          <a:p>
            <a:pPr eaLnBrk="1" hangingPunct="1">
              <a:spcBef>
                <a:spcPct val="50000"/>
              </a:spcBef>
            </a:pPr>
            <a:r>
              <a:rPr lang="en-US" sz="2400" b="1" dirty="0" smtClean="0">
                <a:sym typeface="Symbol" pitchFamily="18" charset="2"/>
              </a:rPr>
              <a:t>Smoking stimulates release of </a:t>
            </a:r>
            <a:r>
              <a:rPr lang="en-US" sz="2400" b="1" dirty="0" err="1" smtClean="0">
                <a:sym typeface="Symbol" pitchFamily="18" charset="2"/>
              </a:rPr>
              <a:t>elastase</a:t>
            </a:r>
            <a:r>
              <a:rPr lang="en-US" sz="2400" b="1" dirty="0" smtClean="0">
                <a:sym typeface="Symbol" pitchFamily="18" charset="2"/>
              </a:rPr>
              <a:t> and enhances </a:t>
            </a:r>
            <a:r>
              <a:rPr lang="en-US" sz="2400" b="1" dirty="0" err="1" smtClean="0">
                <a:sym typeface="Symbol" pitchFamily="18" charset="2"/>
              </a:rPr>
              <a:t>elastase</a:t>
            </a:r>
            <a:r>
              <a:rPr lang="en-US" sz="2400" b="1" dirty="0" smtClean="0">
                <a:sym typeface="Symbol" pitchFamily="18" charset="2"/>
              </a:rPr>
              <a:t> activity in macrophages.</a:t>
            </a:r>
          </a:p>
          <a:p>
            <a:pPr eaLnBrk="1" hangingPunct="1">
              <a:spcBef>
                <a:spcPct val="50000"/>
              </a:spcBef>
            </a:pPr>
            <a:r>
              <a:rPr lang="en-US" sz="2400" b="1" dirty="0" smtClean="0">
                <a:sym typeface="Symbol" pitchFamily="18" charset="2"/>
              </a:rPr>
              <a:t>Smoking </a:t>
            </a:r>
            <a:r>
              <a:rPr lang="en-US" sz="2400" b="1" dirty="0" smtClean="0"/>
              <a:t>Inhibits alpha 1 antitrypsin.</a:t>
            </a:r>
            <a:endParaRPr lang="en-US" sz="2400" b="1" dirty="0" smtClean="0">
              <a:sym typeface="Symbol" pitchFamily="18" charset="2"/>
            </a:endParaRPr>
          </a:p>
          <a:p>
            <a:pPr eaLnBrk="1" hangingPunct="1">
              <a:spcBef>
                <a:spcPct val="50000"/>
              </a:spcBef>
            </a:pPr>
            <a:r>
              <a:rPr lang="en-US" sz="2400" b="1" dirty="0" smtClean="0"/>
              <a:t>Tobacco smoke contains reactive oxygen species with inactivation of anti-proteases.</a:t>
            </a:r>
            <a:r>
              <a:rPr lang="en-US" sz="2400" b="1" baseline="-25000" dirty="0" smtClean="0"/>
              <a:t>	</a:t>
            </a:r>
          </a:p>
          <a:p>
            <a:pPr eaLnBrk="1" hangingPunct="1"/>
            <a:endParaRPr lang="en-US" sz="2000" dirty="0" smtClean="0"/>
          </a:p>
        </p:txBody>
      </p:sp>
      <p:sp>
        <p:nvSpPr>
          <p:cNvPr id="29700" name="Content Placeholder 2"/>
          <p:cNvSpPr>
            <a:spLocks noGrp="1"/>
          </p:cNvSpPr>
          <p:nvPr>
            <p:ph sz="quarter" idx="2"/>
          </p:nvPr>
        </p:nvSpPr>
        <p:spPr>
          <a:xfrm>
            <a:off x="467544" y="1124744"/>
            <a:ext cx="8424936" cy="648072"/>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US" sz="2000" b="1" dirty="0" smtClean="0">
                <a:sym typeface="Symbol" pitchFamily="18" charset="2"/>
              </a:rPr>
              <a:t>The protease-</a:t>
            </a:r>
            <a:r>
              <a:rPr lang="en-US" sz="2000" b="1" dirty="0" err="1" smtClean="0">
                <a:sym typeface="Symbol" pitchFamily="18" charset="2"/>
              </a:rPr>
              <a:t>antiprotease</a:t>
            </a:r>
            <a:r>
              <a:rPr lang="en-US" sz="2000" b="1" dirty="0" smtClean="0">
                <a:sym typeface="Symbol" pitchFamily="18" charset="2"/>
              </a:rPr>
              <a:t> hypothesis explains the effect of cigarette smoking in the production of </a:t>
            </a:r>
            <a:r>
              <a:rPr lang="en-US" sz="2000" b="1" dirty="0" err="1" smtClean="0">
                <a:sym typeface="Symbol" pitchFamily="18" charset="2"/>
              </a:rPr>
              <a:t>centriacinar</a:t>
            </a:r>
            <a:r>
              <a:rPr lang="en-US" sz="2000" b="1" dirty="0" smtClean="0">
                <a:sym typeface="Symbol" pitchFamily="18" charset="2"/>
              </a:rPr>
              <a:t> emphysema</a:t>
            </a:r>
            <a:endParaRPr lang="en-US" sz="2000" b="1" dirty="0" smtClean="0"/>
          </a:p>
        </p:txBody>
      </p:sp>
      <p:pic>
        <p:nvPicPr>
          <p:cNvPr id="29701" name="Picture 3"/>
          <p:cNvPicPr>
            <a:picLocks noChangeAspect="1"/>
          </p:cNvPicPr>
          <p:nvPr/>
        </p:nvPicPr>
        <p:blipFill>
          <a:blip r:embed="rId2" cstate="print">
            <a:lum bright="-30000" contrast="4000"/>
          </a:blip>
          <a:srcRect/>
          <a:stretch>
            <a:fillRect/>
          </a:stretch>
        </p:blipFill>
        <p:spPr bwMode="auto">
          <a:xfrm>
            <a:off x="3851920" y="2060848"/>
            <a:ext cx="5034901" cy="3312368"/>
          </a:xfrm>
          <a:prstGeom prst="rect">
            <a:avLst/>
          </a:prstGeom>
          <a:noFill/>
          <a:ln w="9525">
            <a:noFill/>
            <a:miter lim="800000"/>
            <a:headEnd/>
            <a:tailEnd/>
          </a:ln>
        </p:spPr>
      </p:pic>
      <p:sp>
        <p:nvSpPr>
          <p:cNvPr id="6" name="Rectangle 5"/>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
        <p:nvSpPr>
          <p:cNvPr id="7" name="Rectangle 6"/>
          <p:cNvSpPr/>
          <p:nvPr/>
        </p:nvSpPr>
        <p:spPr>
          <a:xfrm>
            <a:off x="0" y="0"/>
            <a:ext cx="255287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 </a:t>
            </a:r>
            <a:r>
              <a:rPr lang="en-US" b="1" dirty="0" smtClean="0"/>
              <a:t>Pathogenesis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47675" y="947738"/>
            <a:ext cx="8248650" cy="4962525"/>
          </a:xfrm>
          <a:prstGeom prst="rect">
            <a:avLst/>
          </a:prstGeom>
          <a:noFill/>
          <a:ln w="9525">
            <a:noFill/>
            <a:miter lim="800000"/>
            <a:headEnd/>
            <a:tailEnd/>
          </a:ln>
        </p:spPr>
      </p:pic>
      <p:sp>
        <p:nvSpPr>
          <p:cNvPr id="9" name="Rectangle 8"/>
          <p:cNvSpPr/>
          <p:nvPr/>
        </p:nvSpPr>
        <p:spPr>
          <a:xfrm>
            <a:off x="2771800" y="260648"/>
            <a:ext cx="3390672" cy="369332"/>
          </a:xfrm>
          <a:prstGeom prst="rect">
            <a:avLst/>
          </a:prstGeom>
        </p:spPr>
        <p:txBody>
          <a:bodyPr wrap="none">
            <a:spAutoFit/>
          </a:bodyPr>
          <a:lstStyle/>
          <a:p>
            <a:pPr eaLnBrk="1" hangingPunct="1"/>
            <a:r>
              <a:rPr lang="en-US" b="1" dirty="0" smtClean="0">
                <a:solidFill>
                  <a:schemeClr val="tx2"/>
                </a:solidFill>
              </a:rPr>
              <a:t>Pathogenesis of Emphysema</a:t>
            </a:r>
            <a:endParaRPr lang="en-US" b="1" dirty="0">
              <a:solidFill>
                <a:schemeClr val="tx2"/>
              </a:solidFill>
            </a:endParaRPr>
          </a:p>
        </p:txBody>
      </p:sp>
      <p:sp>
        <p:nvSpPr>
          <p:cNvPr id="4" name="Rectangle 3"/>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
        <p:nvSpPr>
          <p:cNvPr id="5" name="Rectangle 4"/>
          <p:cNvSpPr/>
          <p:nvPr/>
        </p:nvSpPr>
        <p:spPr>
          <a:xfrm>
            <a:off x="0" y="0"/>
            <a:ext cx="255287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 </a:t>
            </a:r>
            <a:r>
              <a:rPr lang="en-US" b="1" dirty="0" smtClean="0"/>
              <a:t>Pathogenesis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304800"/>
            <a:ext cx="7772400" cy="838200"/>
          </a:xfrm>
        </p:spPr>
        <p:txBody>
          <a:bodyPr/>
          <a:lstStyle/>
          <a:p>
            <a:pPr eaLnBrk="1" hangingPunct="1"/>
            <a:r>
              <a:rPr lang="en-US" sz="4000" b="1" smtClean="0"/>
              <a:t>Emphysema: </a:t>
            </a:r>
            <a:r>
              <a:rPr lang="en-US" sz="4000" b="1" smtClean="0">
                <a:solidFill>
                  <a:srgbClr val="C00000"/>
                </a:solidFill>
              </a:rPr>
              <a:t>Morphology</a:t>
            </a:r>
            <a:endParaRPr lang="en-US" sz="4000" b="1" smtClean="0"/>
          </a:p>
        </p:txBody>
      </p:sp>
      <p:sp>
        <p:nvSpPr>
          <p:cNvPr id="31747" name="Rectangle 3"/>
          <p:cNvSpPr>
            <a:spLocks noGrp="1" noChangeArrowheads="1"/>
          </p:cNvSpPr>
          <p:nvPr>
            <p:ph sz="quarter" idx="1"/>
          </p:nvPr>
        </p:nvSpPr>
        <p:spPr>
          <a:xfrm>
            <a:off x="304800" y="1341438"/>
            <a:ext cx="8534400" cy="5059362"/>
          </a:xfrm>
        </p:spPr>
        <p:txBody>
          <a:bodyPr/>
          <a:lstStyle/>
          <a:p>
            <a:pPr eaLnBrk="1" hangingPunct="1"/>
            <a:r>
              <a:rPr lang="en-US" sz="2400" dirty="0" smtClean="0">
                <a:latin typeface="Tahoma" pitchFamily="34" charset="0"/>
              </a:rPr>
              <a:t>The lungs are pale, voluminous.</a:t>
            </a:r>
          </a:p>
          <a:p>
            <a:pPr eaLnBrk="1" hangingPunct="1"/>
            <a:r>
              <a:rPr lang="en-US" sz="2400" dirty="0" err="1" smtClean="0">
                <a:latin typeface="Tahoma" pitchFamily="34" charset="0"/>
              </a:rPr>
              <a:t>Histologically</a:t>
            </a:r>
            <a:r>
              <a:rPr lang="en-US" sz="2400" dirty="0" smtClean="0"/>
              <a:t>, </a:t>
            </a:r>
            <a:r>
              <a:rPr lang="en-US" sz="2400" dirty="0" smtClean="0">
                <a:latin typeface="Tahoma" pitchFamily="34" charset="0"/>
              </a:rPr>
              <a:t>thinning and destruction of alveolar walls creating large airspaces.</a:t>
            </a:r>
          </a:p>
        </p:txBody>
      </p:sp>
      <p:sp>
        <p:nvSpPr>
          <p:cNvPr id="31748" name="TextBox 3"/>
          <p:cNvSpPr txBox="1">
            <a:spLocks noChangeArrowheads="1"/>
          </p:cNvSpPr>
          <p:nvPr/>
        </p:nvSpPr>
        <p:spPr bwMode="auto">
          <a:xfrm>
            <a:off x="285750" y="3071813"/>
            <a:ext cx="4286250" cy="2062162"/>
          </a:xfrm>
          <a:prstGeom prst="rect">
            <a:avLst/>
          </a:prstGeom>
          <a:solidFill>
            <a:srgbClr val="FEEAD6"/>
          </a:solidFill>
          <a:ln w="9525">
            <a:noFill/>
            <a:miter lim="800000"/>
            <a:headEnd/>
            <a:tailEnd/>
          </a:ln>
        </p:spPr>
        <p:txBody>
          <a:bodyPr>
            <a:spAutoFit/>
          </a:bodyPr>
          <a:lstStyle/>
          <a:p>
            <a:pPr eaLnBrk="1" hangingPunct="1">
              <a:buFont typeface="Arial" pitchFamily="34" charset="0"/>
              <a:buChar char="•"/>
            </a:pPr>
            <a:r>
              <a:rPr lang="en-US">
                <a:latin typeface="Tahoma" pitchFamily="34" charset="0"/>
              </a:rPr>
              <a:t>     Loss of elastic tissue.</a:t>
            </a:r>
          </a:p>
          <a:p>
            <a:pPr eaLnBrk="1" hangingPunct="1">
              <a:buFont typeface="Arial" pitchFamily="34" charset="0"/>
              <a:buChar char="•"/>
            </a:pPr>
            <a:r>
              <a:rPr lang="en-US">
                <a:latin typeface="Tahoma" pitchFamily="34" charset="0"/>
              </a:rPr>
              <a:t>     Reduced radial traction on the small     	airways.</a:t>
            </a:r>
          </a:p>
          <a:p>
            <a:pPr eaLnBrk="1" hangingPunct="1">
              <a:buFont typeface="Arial" pitchFamily="34" charset="0"/>
              <a:buChar char="•"/>
            </a:pPr>
            <a:r>
              <a:rPr lang="en-US">
                <a:latin typeface="Tahoma" pitchFamily="34" charset="0"/>
              </a:rPr>
              <a:t>     Alveolar capillaries is diminished.</a:t>
            </a:r>
          </a:p>
          <a:p>
            <a:pPr eaLnBrk="1" hangingPunct="1">
              <a:buFont typeface="Arial" pitchFamily="34" charset="0"/>
              <a:buChar char="•"/>
            </a:pPr>
            <a:r>
              <a:rPr lang="en-US">
                <a:latin typeface="Tahoma" pitchFamily="34" charset="0"/>
              </a:rPr>
              <a:t>     Accompanying bronchitis and 	bronchiolitis</a:t>
            </a:r>
            <a:r>
              <a:rPr lang="en-US" sz="2000"/>
              <a:t>.</a:t>
            </a:r>
          </a:p>
          <a:p>
            <a:pPr eaLnBrk="1" hangingPunct="1"/>
            <a:endParaRPr lang="en-US"/>
          </a:p>
        </p:txBody>
      </p:sp>
      <p:pic>
        <p:nvPicPr>
          <p:cNvPr id="31749" name="Content Placeholder 2" descr="emphysema 1.jpg"/>
          <p:cNvPicPr>
            <a:picLocks noChangeAspect="1"/>
          </p:cNvPicPr>
          <p:nvPr/>
        </p:nvPicPr>
        <p:blipFill>
          <a:blip r:embed="rId2" cstate="print">
            <a:lum contrast="-2000"/>
          </a:blip>
          <a:srcRect b="3850"/>
          <a:stretch>
            <a:fillRect/>
          </a:stretch>
        </p:blipFill>
        <p:spPr bwMode="auto">
          <a:xfrm>
            <a:off x="4499992" y="2812504"/>
            <a:ext cx="4419600" cy="3352800"/>
          </a:xfrm>
          <a:prstGeom prst="rect">
            <a:avLst/>
          </a:prstGeom>
          <a:noFill/>
          <a:ln w="9525">
            <a:noFill/>
            <a:miter lim="800000"/>
            <a:headEnd/>
            <a:tailEnd/>
          </a:ln>
        </p:spPr>
      </p:pic>
      <p:sp>
        <p:nvSpPr>
          <p:cNvPr id="6" name="Rectangle 5"/>
          <p:cNvSpPr/>
          <p:nvPr/>
        </p:nvSpPr>
        <p:spPr>
          <a:xfrm>
            <a:off x="0" y="0"/>
            <a:ext cx="243085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  Morphology </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sz="quarter" idx="1"/>
          </p:nvPr>
        </p:nvSpPr>
        <p:spPr>
          <a:xfrm>
            <a:off x="323528" y="1052736"/>
            <a:ext cx="3888432" cy="4896544"/>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lgn="ctr" eaLnBrk="1" hangingPunct="1">
              <a:buFont typeface="Wingdings 2" pitchFamily="18" charset="2"/>
              <a:buNone/>
              <a:defRPr/>
            </a:pPr>
            <a:r>
              <a:rPr lang="en-US" sz="2400" b="1" u="sng" dirty="0"/>
              <a:t>Clinical course </a:t>
            </a:r>
            <a:endParaRPr lang="en-US" sz="2400" b="1" u="sng" dirty="0" smtClean="0"/>
          </a:p>
          <a:p>
            <a:pPr marL="609600" indent="-609600" eaLnBrk="1" hangingPunct="1">
              <a:defRPr/>
            </a:pPr>
            <a:r>
              <a:rPr lang="en-US" sz="2400" dirty="0" smtClean="0">
                <a:latin typeface="Albertus" pitchFamily="34" charset="0"/>
              </a:rPr>
              <a:t>Cough and wheezing</a:t>
            </a:r>
          </a:p>
          <a:p>
            <a:pPr marL="609600" indent="-609600" eaLnBrk="1" hangingPunct="1">
              <a:defRPr/>
            </a:pPr>
            <a:r>
              <a:rPr lang="en-US" sz="2400" dirty="0" smtClean="0">
                <a:latin typeface="Albertus" pitchFamily="34" charset="0"/>
              </a:rPr>
              <a:t>Weight loss</a:t>
            </a:r>
          </a:p>
          <a:p>
            <a:pPr marL="609600" indent="-609600" eaLnBrk="1" hangingPunct="1">
              <a:defRPr/>
            </a:pPr>
            <a:r>
              <a:rPr lang="en-US" sz="2400" dirty="0" err="1" smtClean="0">
                <a:latin typeface="Albertus" pitchFamily="34" charset="0"/>
              </a:rPr>
              <a:t>Barrell</a:t>
            </a:r>
            <a:r>
              <a:rPr lang="en-US" sz="2400" dirty="0" smtClean="0">
                <a:latin typeface="Albertus" pitchFamily="34" charset="0"/>
              </a:rPr>
              <a:t> chest </a:t>
            </a:r>
          </a:p>
          <a:p>
            <a:pPr marL="609600" indent="-609600" eaLnBrk="1" hangingPunct="1">
              <a:buNone/>
              <a:defRPr/>
            </a:pPr>
            <a:r>
              <a:rPr lang="en-US" sz="2400" dirty="0" smtClean="0">
                <a:latin typeface="Albertus" pitchFamily="34" charset="0"/>
              </a:rPr>
              <a:t>     (increased </a:t>
            </a:r>
            <a:r>
              <a:rPr lang="en-US" sz="2400" dirty="0" err="1" smtClean="0">
                <a:latin typeface="Albertus" pitchFamily="34" charset="0"/>
              </a:rPr>
              <a:t>anteroposterior</a:t>
            </a:r>
            <a:r>
              <a:rPr lang="en-US" sz="2400" dirty="0" smtClean="0">
                <a:latin typeface="Albertus" pitchFamily="34" charset="0"/>
              </a:rPr>
              <a:t> diameter of chest)</a:t>
            </a:r>
          </a:p>
          <a:p>
            <a:pPr marL="609600" indent="-609600" eaLnBrk="1" hangingPunct="1">
              <a:defRPr/>
            </a:pPr>
            <a:r>
              <a:rPr lang="en-US" sz="2400" dirty="0" smtClean="0">
                <a:latin typeface="Albertus" pitchFamily="34" charset="0"/>
              </a:rPr>
              <a:t>Pulmonary function tests reveal reduced FEV1</a:t>
            </a:r>
          </a:p>
          <a:p>
            <a:pPr marL="609600" indent="-609600" eaLnBrk="1" hangingPunct="1">
              <a:defRPr/>
            </a:pPr>
            <a:r>
              <a:rPr lang="en-US" sz="2400" dirty="0" smtClean="0">
                <a:latin typeface="Albertus" pitchFamily="34" charset="0"/>
              </a:rPr>
              <a:t>Advanced: hypoxia, cyanosis, respiratory acidosis</a:t>
            </a:r>
          </a:p>
          <a:p>
            <a:pPr marL="609600" indent="-609600" eaLnBrk="1" hangingPunct="1">
              <a:defRPr/>
            </a:pPr>
            <a:r>
              <a:rPr lang="en-US" sz="2400" dirty="0" smtClean="0">
                <a:latin typeface="Albertus" pitchFamily="34" charset="0"/>
              </a:rPr>
              <a:t>Patients are known as pink puffers</a:t>
            </a:r>
          </a:p>
        </p:txBody>
      </p:sp>
      <p:sp>
        <p:nvSpPr>
          <p:cNvPr id="2" name="Content Placeholder 1"/>
          <p:cNvSpPr>
            <a:spLocks noGrp="1"/>
          </p:cNvSpPr>
          <p:nvPr>
            <p:ph sz="quarter" idx="2"/>
          </p:nvPr>
        </p:nvSpPr>
        <p:spPr>
          <a:xfrm>
            <a:off x="4355976" y="908720"/>
            <a:ext cx="4681091" cy="5688632"/>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marL="0" indent="0" algn="ctr" eaLnBrk="1" fontAlgn="auto" hangingPunct="1">
              <a:spcAft>
                <a:spcPts val="0"/>
              </a:spcAft>
              <a:buClr>
                <a:schemeClr val="accent3"/>
              </a:buClr>
              <a:buFont typeface="Wingdings 2" pitchFamily="18" charset="2"/>
              <a:buNone/>
              <a:defRPr/>
            </a:pPr>
            <a:r>
              <a:rPr lang="en-US" sz="2400" b="1" u="sng" dirty="0" smtClean="0"/>
              <a:t>Complications</a:t>
            </a:r>
          </a:p>
          <a:p>
            <a:pPr marL="274320" indent="-274320" eaLnBrk="1" fontAlgn="auto" hangingPunct="1">
              <a:spcAft>
                <a:spcPts val="0"/>
              </a:spcAft>
              <a:buClr>
                <a:schemeClr val="accent3"/>
              </a:buClr>
              <a:buFont typeface="Wingdings 2"/>
              <a:buChar char=""/>
              <a:defRPr/>
            </a:pPr>
            <a:r>
              <a:rPr lang="en-US" sz="2400" dirty="0" smtClean="0">
                <a:latin typeface="Albertus" pitchFamily="34" charset="0"/>
              </a:rPr>
              <a:t>Coexistent </a:t>
            </a:r>
            <a:r>
              <a:rPr lang="en-US" sz="2400" dirty="0">
                <a:latin typeface="Albertus" pitchFamily="34" charset="0"/>
              </a:rPr>
              <a:t>chronic bronchitis</a:t>
            </a:r>
          </a:p>
          <a:p>
            <a:pPr marL="274320" indent="-274320" eaLnBrk="1" fontAlgn="auto" hangingPunct="1">
              <a:spcAft>
                <a:spcPts val="0"/>
              </a:spcAft>
              <a:buClr>
                <a:schemeClr val="accent3"/>
              </a:buClr>
              <a:buFont typeface="Wingdings 2"/>
              <a:buChar char=""/>
              <a:defRPr/>
            </a:pPr>
            <a:r>
              <a:rPr lang="en-US" sz="2400" dirty="0">
                <a:latin typeface="Albertus" pitchFamily="34" charset="0"/>
              </a:rPr>
              <a:t>Interstitial emphysema in which air escapes into the interstitial tissues of the chest from a tear in the airways.</a:t>
            </a:r>
          </a:p>
          <a:p>
            <a:pPr marL="274320" indent="-274320" eaLnBrk="1" fontAlgn="auto" hangingPunct="1">
              <a:spcAft>
                <a:spcPts val="0"/>
              </a:spcAft>
              <a:buClr>
                <a:schemeClr val="accent3"/>
              </a:buClr>
              <a:buFont typeface="Wingdings 2"/>
              <a:buChar char=""/>
              <a:defRPr/>
            </a:pPr>
            <a:r>
              <a:rPr lang="en-US" sz="2400" dirty="0">
                <a:latin typeface="Albertus" pitchFamily="34" charset="0"/>
              </a:rPr>
              <a:t>may also be complicated by rupture of a surface bleb with resultant Pneumothorax</a:t>
            </a:r>
          </a:p>
          <a:p>
            <a:pPr marL="274320" indent="-274320" eaLnBrk="1" fontAlgn="auto" hangingPunct="1">
              <a:spcAft>
                <a:spcPts val="0"/>
              </a:spcAft>
              <a:buClr>
                <a:schemeClr val="accent3"/>
              </a:buClr>
              <a:buFont typeface="Wingdings 2"/>
              <a:buChar char=""/>
              <a:defRPr/>
            </a:pPr>
            <a:r>
              <a:rPr lang="en-US" sz="2400" dirty="0">
                <a:latin typeface="Albertus" pitchFamily="34" charset="0"/>
              </a:rPr>
              <a:t>Death from emphysema is related to:</a:t>
            </a:r>
            <a:r>
              <a:rPr lang="en-US" sz="2400" dirty="0">
                <a:solidFill>
                  <a:schemeClr val="accent1"/>
                </a:solidFill>
                <a:latin typeface="Albertus" pitchFamily="34" charset="0"/>
              </a:rPr>
              <a:t>:</a:t>
            </a:r>
          </a:p>
          <a:p>
            <a:pPr marL="609600" indent="-609600" eaLnBrk="1" fontAlgn="auto" hangingPunct="1">
              <a:spcAft>
                <a:spcPts val="0"/>
              </a:spcAft>
              <a:buClr>
                <a:schemeClr val="accent3"/>
              </a:buClr>
              <a:buFontTx/>
              <a:buAutoNum type="arabicPeriod"/>
              <a:defRPr/>
            </a:pPr>
            <a:r>
              <a:rPr lang="en-US" sz="2400" dirty="0">
                <a:latin typeface="Albertus" pitchFamily="34" charset="0"/>
              </a:rPr>
              <a:t>Pulmonary failure with respiratory acidosis, hypoxia and coma.</a:t>
            </a:r>
          </a:p>
          <a:p>
            <a:pPr marL="609600" indent="-609600" eaLnBrk="1" fontAlgn="auto" hangingPunct="1">
              <a:spcAft>
                <a:spcPts val="0"/>
              </a:spcAft>
              <a:buClr>
                <a:schemeClr val="accent3"/>
              </a:buClr>
              <a:buFontTx/>
              <a:buAutoNum type="arabicPeriod"/>
              <a:defRPr/>
            </a:pPr>
            <a:r>
              <a:rPr lang="en-US" sz="2400" dirty="0" err="1">
                <a:latin typeface="Albertus" pitchFamily="34" charset="0"/>
              </a:rPr>
              <a:t>Cor</a:t>
            </a:r>
            <a:r>
              <a:rPr lang="en-US" sz="2400" dirty="0">
                <a:latin typeface="Albertus" pitchFamily="34" charset="0"/>
              </a:rPr>
              <a:t> </a:t>
            </a:r>
            <a:r>
              <a:rPr lang="en-US" sz="2400" dirty="0" err="1">
                <a:latin typeface="Albertus" pitchFamily="34" charset="0"/>
              </a:rPr>
              <a:t>pulmonale</a:t>
            </a:r>
            <a:r>
              <a:rPr lang="en-US" sz="2400" dirty="0">
                <a:latin typeface="Albertus" pitchFamily="34" charset="0"/>
              </a:rPr>
              <a:t> : (Right-sided heart failure induced </a:t>
            </a:r>
            <a:r>
              <a:rPr lang="en-US" sz="2400" dirty="0" smtClean="0">
                <a:latin typeface="Albertus" pitchFamily="34" charset="0"/>
              </a:rPr>
              <a:t>by        </a:t>
            </a:r>
            <a:r>
              <a:rPr lang="en-US" sz="2400" dirty="0">
                <a:latin typeface="Albertus" pitchFamily="34" charset="0"/>
              </a:rPr>
              <a:t>pulmonary disease) </a:t>
            </a:r>
          </a:p>
          <a:p>
            <a:pPr marL="274320" indent="-274320" eaLnBrk="1" fontAlgn="auto" hangingPunct="1">
              <a:spcAft>
                <a:spcPts val="0"/>
              </a:spcAft>
              <a:buClr>
                <a:schemeClr val="accent3"/>
              </a:buClr>
              <a:buFont typeface="Wingdings 2"/>
              <a:buChar char=""/>
              <a:defRPr/>
            </a:pPr>
            <a:endParaRPr lang="en-US" sz="2000" dirty="0"/>
          </a:p>
          <a:p>
            <a:pPr>
              <a:defRPr/>
            </a:pPr>
            <a:endParaRPr lang="en-US" dirty="0"/>
          </a:p>
        </p:txBody>
      </p:sp>
      <p:sp>
        <p:nvSpPr>
          <p:cNvPr id="5" name="Rectangle 4"/>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0"/>
            <a:ext cx="3505200" cy="1143000"/>
          </a:xfrm>
        </p:spPr>
        <p:txBody>
          <a:bodyPr/>
          <a:lstStyle/>
          <a:p>
            <a:pPr eaLnBrk="1" hangingPunct="1"/>
            <a:r>
              <a:rPr lang="en-US" dirty="0" smtClean="0"/>
              <a:t>Emphysema:</a:t>
            </a:r>
            <a:endParaRPr lang="en-US" sz="3100" dirty="0" smtClean="0"/>
          </a:p>
        </p:txBody>
      </p:sp>
      <p:graphicFrame>
        <p:nvGraphicFramePr>
          <p:cNvPr id="5" name="Content Placeholder 4"/>
          <p:cNvGraphicFramePr>
            <a:graphicFrameLocks noGrp="1"/>
          </p:cNvGraphicFramePr>
          <p:nvPr>
            <p:ph sz="quarter" idx="1"/>
          </p:nvPr>
        </p:nvGraphicFramePr>
        <p:xfrm>
          <a:off x="304800" y="1371600"/>
          <a:ext cx="88392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844" name="TextBox 5"/>
          <p:cNvSpPr txBox="1">
            <a:spLocks noChangeArrowheads="1"/>
          </p:cNvSpPr>
          <p:nvPr/>
        </p:nvSpPr>
        <p:spPr bwMode="auto">
          <a:xfrm>
            <a:off x="3491880" y="332656"/>
            <a:ext cx="4724400" cy="1138773"/>
          </a:xfrm>
          <a:prstGeom prst="rect">
            <a:avLst/>
          </a:prstGeom>
          <a:noFill/>
          <a:ln w="9525">
            <a:noFill/>
            <a:miter lim="800000"/>
            <a:headEnd/>
            <a:tailEnd/>
          </a:ln>
        </p:spPr>
        <p:txBody>
          <a:bodyPr>
            <a:spAutoFit/>
          </a:bodyPr>
          <a:lstStyle/>
          <a:p>
            <a:pPr eaLnBrk="1" hangingPunct="1"/>
            <a:r>
              <a:rPr lang="en-US" sz="2400" b="1" dirty="0"/>
              <a:t>Dilated air spaces beyond respiratory </a:t>
            </a:r>
            <a:r>
              <a:rPr lang="en-US" sz="2400" b="1" dirty="0" err="1"/>
              <a:t>arteriols</a:t>
            </a:r>
            <a:r>
              <a:rPr lang="en-US" sz="2000" dirty="0"/>
              <a:t/>
            </a:r>
            <a:br>
              <a:rPr lang="en-US" sz="2000" dirty="0"/>
            </a:br>
            <a:endParaRPr lang="en-US" sz="2000" dirty="0"/>
          </a:p>
        </p:txBody>
      </p:sp>
      <p:sp>
        <p:nvSpPr>
          <p:cNvPr id="6" name="Rectangle 5"/>
          <p:cNvSpPr/>
          <p:nvPr/>
        </p:nvSpPr>
        <p:spPr>
          <a:xfrm>
            <a:off x="0" y="0"/>
            <a:ext cx="2337243"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  SUMMARY</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381000"/>
            <a:ext cx="7772400" cy="838200"/>
          </a:xfrm>
          <a:extLst/>
        </p:spPr>
        <p:txBody>
          <a:bodyPr/>
          <a:lstStyle/>
          <a:p>
            <a:pPr eaLnBrk="1" fontAlgn="auto" hangingPunct="1">
              <a:spcAft>
                <a:spcPts val="0"/>
              </a:spcAft>
              <a:defRPr/>
            </a:pPr>
            <a:r>
              <a:rPr lang="en-US" sz="3600" b="1" dirty="0" smtClean="0"/>
              <a:t>Emphysema and Chronic Bronchitis</a:t>
            </a:r>
          </a:p>
        </p:txBody>
      </p:sp>
      <p:graphicFrame>
        <p:nvGraphicFramePr>
          <p:cNvPr id="45087" name="Group 31"/>
          <p:cNvGraphicFramePr>
            <a:graphicFrameLocks noGrp="1"/>
          </p:cNvGraphicFramePr>
          <p:nvPr>
            <p:extLst>
              <p:ext uri="{D42A27DB-BD31-4B8C-83A1-F6EECF244321}">
                <p14:modId xmlns="" xmlns:p14="http://schemas.microsoft.com/office/powerpoint/2010/main" val="2924569473"/>
              </p:ext>
            </p:extLst>
          </p:nvPr>
        </p:nvGraphicFramePr>
        <p:xfrm>
          <a:off x="304800" y="1371600"/>
          <a:ext cx="8610600" cy="5257800"/>
        </p:xfrm>
        <a:graphic>
          <a:graphicData uri="http://schemas.openxmlformats.org/drawingml/2006/table">
            <a:tbl>
              <a:tblPr/>
              <a:tblGrid>
                <a:gridCol w="2209800"/>
                <a:gridCol w="3276600"/>
                <a:gridCol w="3124200"/>
              </a:tblGrid>
              <a:tr h="833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charset="0"/>
                        </a:rPr>
                        <a:t>Predominant Bronchitis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charset="0"/>
                        </a:rPr>
                        <a:t>Predominant Emphysema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243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Appearance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Dyspnea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Cough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Infection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charset="0"/>
                        </a:rPr>
                        <a:t>Cor</a:t>
                      </a:r>
                      <a:r>
                        <a:rPr kumimoji="0" lang="en-US" sz="2000" b="0" i="0" u="none" strike="noStrike" cap="none" normalizeH="0" baseline="0" dirty="0" smtClean="0">
                          <a:ln>
                            <a:noFill/>
                          </a:ln>
                          <a:solidFill>
                            <a:schemeClr val="tx1"/>
                          </a:solidFill>
                          <a:effectLst/>
                          <a:latin typeface="Times New Roman" charset="0"/>
                        </a:rPr>
                        <a:t> </a:t>
                      </a:r>
                      <a:r>
                        <a:rPr kumimoji="0" lang="en-US" sz="2000" b="0" i="0" u="none" strike="noStrike" cap="none" normalizeH="0" baseline="0" dirty="0" err="1" smtClean="0">
                          <a:ln>
                            <a:noFill/>
                          </a:ln>
                          <a:solidFill>
                            <a:schemeClr val="tx1"/>
                          </a:solidFill>
                          <a:effectLst/>
                          <a:latin typeface="Times New Roman" charset="0"/>
                        </a:rPr>
                        <a:t>pulmonale</a:t>
                      </a:r>
                      <a:endParaRPr kumimoji="0" lang="en-US" sz="2000" b="0" i="0" u="none" strike="noStrike" cap="none" normalizeH="0" baseline="0" dirty="0" smtClean="0">
                        <a:ln>
                          <a:noFill/>
                        </a:ln>
                        <a:solidFill>
                          <a:schemeClr val="tx1"/>
                        </a:solidFill>
                        <a:effectLst/>
                        <a:latin typeface="Times New Roman"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Airway resistance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Elastic recoil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Chest radiography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Pa</a:t>
                      </a:r>
                      <a:r>
                        <a:rPr lang="en-US" sz="2000" dirty="0" smtClean="0"/>
                        <a:t>CO</a:t>
                      </a:r>
                      <a:r>
                        <a:rPr kumimoji="0" lang="en-US" sz="2000" b="0" i="0" kern="1200" baseline="-25000" dirty="0" smtClean="0">
                          <a:solidFill>
                            <a:schemeClr val="tx1"/>
                          </a:solidFill>
                          <a:effectLst/>
                          <a:latin typeface="+mn-lt"/>
                          <a:ea typeface="+mn-ea"/>
                          <a:cs typeface="+mn-cs"/>
                        </a:rPr>
                        <a:t>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Cyanosis</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“Blue bloaters”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40-45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Mild, late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Early, copious sputum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Common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Common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Normal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Prominent vessels, large heart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Present</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“Pink Puffers”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50-75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Severe, early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Late, scanty sputum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Occasional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Rare, terminal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Normal or slightly 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Low</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Hyperinflation, small heart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Normal to decreased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Absent</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ectangle 3"/>
          <p:cNvSpPr/>
          <p:nvPr/>
        </p:nvSpPr>
        <p:spPr>
          <a:xfrm>
            <a:off x="0" y="0"/>
            <a:ext cx="3128677"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Chronic bronchitis  Vs. Emphysema</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765175"/>
          </a:xfrm>
        </p:spPr>
        <p:txBody>
          <a:bodyPr>
            <a:normAutofit/>
          </a:bodyPr>
          <a:lstStyle/>
          <a:p>
            <a:pPr eaLnBrk="1" fontAlgn="auto" hangingPunct="1">
              <a:spcAft>
                <a:spcPts val="0"/>
              </a:spcAft>
              <a:defRPr/>
            </a:pPr>
            <a:r>
              <a:rPr lang="en-US" dirty="0" smtClean="0"/>
              <a:t>Chronic bronchitis vs. Emphysema</a:t>
            </a:r>
            <a:endParaRPr lang="en-US" dirty="0"/>
          </a:p>
        </p:txBody>
      </p:sp>
      <p:pic>
        <p:nvPicPr>
          <p:cNvPr id="37891" name="Content Placeholder 3" descr="COPD.jpg"/>
          <p:cNvPicPr>
            <a:picLocks noGrp="1" noChangeAspect="1"/>
          </p:cNvPicPr>
          <p:nvPr>
            <p:ph sz="quarter" idx="1"/>
          </p:nvPr>
        </p:nvPicPr>
        <p:blipFill>
          <a:blip r:embed="rId2" cstate="print"/>
          <a:srcRect b="4216"/>
          <a:stretch>
            <a:fillRect/>
          </a:stretch>
        </p:blipFill>
        <p:spPr>
          <a:xfrm>
            <a:off x="0" y="908720"/>
            <a:ext cx="6497638" cy="4069060"/>
          </a:xfrm>
        </p:spPr>
      </p:pic>
      <p:pic>
        <p:nvPicPr>
          <p:cNvPr id="37892" name="Picture 2"/>
          <p:cNvPicPr>
            <a:picLocks noChangeAspect="1"/>
          </p:cNvPicPr>
          <p:nvPr/>
        </p:nvPicPr>
        <p:blipFill>
          <a:blip r:embed="rId3" cstate="print"/>
          <a:srcRect/>
          <a:stretch>
            <a:fillRect/>
          </a:stretch>
        </p:blipFill>
        <p:spPr bwMode="auto">
          <a:xfrm>
            <a:off x="4139952" y="3274427"/>
            <a:ext cx="4320480" cy="3583573"/>
          </a:xfrm>
          <a:prstGeom prst="rect">
            <a:avLst/>
          </a:prstGeom>
          <a:noFill/>
          <a:ln w="9525">
            <a:noFill/>
            <a:miter lim="800000"/>
            <a:headEnd/>
            <a:tailEnd/>
          </a:ln>
        </p:spPr>
      </p:pic>
      <p:sp>
        <p:nvSpPr>
          <p:cNvPr id="5" name="Rectangle 4"/>
          <p:cNvSpPr/>
          <p:nvPr/>
        </p:nvSpPr>
        <p:spPr>
          <a:xfrm>
            <a:off x="0" y="0"/>
            <a:ext cx="3128677"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Chronic bronchitis  Vs. Emphysema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73730" name="Rectangle 2"/>
          <p:cNvSpPr>
            <a:spLocks noGrp="1" noChangeArrowheads="1"/>
          </p:cNvSpPr>
          <p:nvPr>
            <p:ph type="ctrTitle"/>
          </p:nvPr>
        </p:nvSpPr>
        <p:spPr>
          <a:extLst/>
        </p:spPr>
        <p:txBody>
          <a:bodyPr/>
          <a:lstStyle/>
          <a:p>
            <a:pPr eaLnBrk="1" fontAlgn="auto" hangingPunct="1">
              <a:spcAft>
                <a:spcPts val="0"/>
              </a:spcAft>
              <a:defRPr/>
            </a:pPr>
            <a:r>
              <a:rPr lang="en-US" b="1" dirty="0" err="1" smtClean="0"/>
              <a:t>Bronchiectasis</a:t>
            </a:r>
            <a:endParaRPr lang="en-US" b="1" dirty="0" smtClean="0"/>
          </a:p>
        </p:txBody>
      </p:sp>
      <p:sp>
        <p:nvSpPr>
          <p:cNvPr id="4" name="Content Placeholder 2"/>
          <p:cNvSpPr txBox="1">
            <a:spLocks/>
          </p:cNvSpPr>
          <p:nvPr/>
        </p:nvSpPr>
        <p:spPr>
          <a:xfrm>
            <a:off x="539552" y="3212976"/>
            <a:ext cx="7704856" cy="1008112"/>
          </a:xfrm>
          <a:prstGeom prst="rect">
            <a:avLst/>
          </a:prstGeom>
        </p:spPr>
        <p:style>
          <a:lnRef idx="1">
            <a:schemeClr val="accent2"/>
          </a:lnRef>
          <a:fillRef idx="2">
            <a:schemeClr val="accent2"/>
          </a:fillRef>
          <a:effectRef idx="1">
            <a:schemeClr val="accent2"/>
          </a:effectRef>
          <a:fontRef idx="minor">
            <a:schemeClr val="dk1"/>
          </a:fontRef>
        </p:style>
        <p:txBody>
          <a:bodyPr>
            <a:noAutofit/>
          </a:bodyPr>
          <a:lstStyle/>
          <a:p>
            <a:pPr marL="274320" marR="0" lvl="1" indent="-274320"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n-US" sz="2800" b="1" i="0" u="none" strike="noStrike" kern="1200" cap="none" spc="0" normalizeH="0" baseline="0" noProof="0" dirty="0" smtClean="0">
                <a:ln>
                  <a:noFill/>
                </a:ln>
                <a:solidFill>
                  <a:schemeClr val="dk1"/>
                </a:solidFill>
                <a:effectLst/>
                <a:uLnTx/>
                <a:uFillTx/>
                <a:latin typeface="Albertus" pitchFamily="34" charset="0"/>
              </a:rPr>
              <a:t>Define </a:t>
            </a:r>
            <a:r>
              <a:rPr kumimoji="0" lang="en-US" sz="2800" b="1" i="0" u="none" strike="noStrike" kern="1200" cap="none" spc="0" normalizeH="0" baseline="0" noProof="0" dirty="0" err="1" smtClean="0">
                <a:ln>
                  <a:noFill/>
                </a:ln>
                <a:solidFill>
                  <a:schemeClr val="tx1"/>
                </a:solidFill>
                <a:effectLst/>
                <a:uLnTx/>
                <a:uFillTx/>
                <a:latin typeface="Albertus" pitchFamily="34" charset="0"/>
              </a:rPr>
              <a:t>Bronchiectasis</a:t>
            </a:r>
            <a:r>
              <a:rPr kumimoji="0" lang="en-US" sz="2800" b="1" i="0" u="none" strike="noStrike" kern="1200" cap="none" spc="0" normalizeH="0" baseline="0" noProof="0" dirty="0" smtClean="0">
                <a:ln>
                  <a:noFill/>
                </a:ln>
                <a:solidFill>
                  <a:srgbClr val="FF0000"/>
                </a:solidFill>
                <a:effectLst/>
                <a:uLnTx/>
                <a:uFillTx/>
                <a:latin typeface="Albertus" pitchFamily="34" charset="0"/>
              </a:rPr>
              <a:t> </a:t>
            </a:r>
            <a:r>
              <a:rPr kumimoji="0" lang="en-US" sz="2800" b="1" i="0" u="none" strike="noStrike" kern="1200" cap="none" spc="0" normalizeH="0" baseline="0" noProof="0" dirty="0" smtClean="0">
                <a:ln>
                  <a:noFill/>
                </a:ln>
                <a:solidFill>
                  <a:schemeClr val="dk1"/>
                </a:solidFill>
                <a:effectLst/>
                <a:uLnTx/>
                <a:uFillTx/>
                <a:latin typeface="Albertus" pitchFamily="34" charset="0"/>
              </a:rPr>
              <a:t>and its causes, presentation, morphology and significant</a:t>
            </a:r>
            <a:endParaRPr kumimoji="0" lang="en-US" sz="700" b="1" i="0" u="none" strike="noStrike" kern="1200" cap="none" spc="0" normalizeH="0" baseline="0" noProof="0" dirty="0">
              <a:ln>
                <a:noFill/>
              </a:ln>
              <a:solidFill>
                <a:schemeClr val="dk1"/>
              </a:solidFill>
              <a:effectLst/>
              <a:uLnTx/>
              <a:uFillTx/>
              <a:latin typeface="Albertus"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60574"/>
            <a:ext cx="8229600" cy="792162"/>
          </a:xfrm>
        </p:spPr>
        <p:txBody>
          <a:bodyPr/>
          <a:lstStyle/>
          <a:p>
            <a:pPr eaLnBrk="1" hangingPunct="1"/>
            <a:r>
              <a:rPr lang="en-US" b="1" dirty="0" err="1" smtClean="0"/>
              <a:t>Bronchiectasis</a:t>
            </a:r>
            <a:endParaRPr lang="en-US" b="1" dirty="0" smtClean="0"/>
          </a:p>
        </p:txBody>
      </p:sp>
      <p:sp>
        <p:nvSpPr>
          <p:cNvPr id="40963" name="Rectangle 3"/>
          <p:cNvSpPr>
            <a:spLocks noGrp="1" noChangeArrowheads="1"/>
          </p:cNvSpPr>
          <p:nvPr>
            <p:ph sz="quarter" idx="1"/>
          </p:nvPr>
        </p:nvSpPr>
        <p:spPr>
          <a:xfrm>
            <a:off x="323850" y="908050"/>
            <a:ext cx="8229600" cy="4389438"/>
          </a:xfrm>
        </p:spPr>
        <p:txBody>
          <a:bodyPr/>
          <a:lstStyle/>
          <a:p>
            <a:pPr eaLnBrk="1" hangingPunct="1"/>
            <a:r>
              <a:rPr lang="en-US" sz="2000" dirty="0" smtClean="0">
                <a:latin typeface="Albertus" pitchFamily="34" charset="0"/>
              </a:rPr>
              <a:t>is chronic necrotizing infection and inflammation of the bronchi and bronchioles leading to abnormal permanent dilation of these airways. It represents the end stage of a variety of pathologic processes that cause destruction of the bronchial wall.</a:t>
            </a:r>
          </a:p>
          <a:p>
            <a:pPr eaLnBrk="1" hangingPunct="1"/>
            <a:r>
              <a:rPr lang="en-US" sz="2000" dirty="0" smtClean="0">
                <a:latin typeface="Albertus" pitchFamily="34" charset="0"/>
              </a:rPr>
              <a:t>most often involves the lower lobes of both lungs.</a:t>
            </a:r>
          </a:p>
          <a:p>
            <a:pPr eaLnBrk="1" hangingPunct="1"/>
            <a:r>
              <a:rPr lang="en-US" sz="2000" dirty="0" smtClean="0">
                <a:latin typeface="Albertus" pitchFamily="34" charset="0"/>
              </a:rPr>
              <a:t>is characterized by fever and cough with production of copious purulent foul smelling sputum,</a:t>
            </a:r>
          </a:p>
          <a:p>
            <a:pPr eaLnBrk="1" hangingPunct="1"/>
            <a:r>
              <a:rPr lang="en-US" sz="2000" dirty="0" smtClean="0">
                <a:latin typeface="Albertus" pitchFamily="34" charset="0"/>
              </a:rPr>
              <a:t>and recurrent pulmonary infection that may lead to lung abscess.</a:t>
            </a:r>
            <a:endParaRPr lang="en-US" sz="2000" dirty="0" smtClean="0">
              <a:solidFill>
                <a:srgbClr val="FF0000"/>
              </a:solidFill>
              <a:latin typeface="Albertus" pitchFamily="34" charset="0"/>
            </a:endParaRPr>
          </a:p>
        </p:txBody>
      </p:sp>
      <p:pic>
        <p:nvPicPr>
          <p:cNvPr id="40964" name="Picture 1"/>
          <p:cNvPicPr>
            <a:picLocks noChangeAspect="1"/>
          </p:cNvPicPr>
          <p:nvPr/>
        </p:nvPicPr>
        <p:blipFill>
          <a:blip r:embed="rId2" cstate="print"/>
          <a:srcRect/>
          <a:stretch>
            <a:fillRect/>
          </a:stretch>
        </p:blipFill>
        <p:spPr bwMode="auto">
          <a:xfrm>
            <a:off x="1042988" y="3843338"/>
            <a:ext cx="7343775" cy="2908300"/>
          </a:xfrm>
          <a:prstGeom prst="rect">
            <a:avLst/>
          </a:prstGeom>
          <a:noFill/>
          <a:ln w="9525">
            <a:noFill/>
            <a:miter lim="800000"/>
            <a:headEnd/>
            <a:tailEnd/>
          </a:ln>
        </p:spPr>
      </p:pic>
      <p:sp>
        <p:nvSpPr>
          <p:cNvPr id="5" name="Rectangle 4"/>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71600" y="260648"/>
            <a:ext cx="7412434" cy="1138238"/>
          </a:xfr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r>
              <a:rPr lang="en-US" sz="2000" b="1" dirty="0" err="1" smtClean="0">
                <a:latin typeface="Albertus" pitchFamily="34" charset="0"/>
              </a:rPr>
              <a:t>Bronchiectasis</a:t>
            </a:r>
            <a:r>
              <a:rPr lang="en-US" sz="2000" b="1" dirty="0" smtClean="0">
                <a:latin typeface="Albertus" pitchFamily="34" charset="0"/>
              </a:rPr>
              <a:t> is a result of chronic inflammation associated with an inability to clear </a:t>
            </a:r>
            <a:r>
              <a:rPr lang="en-US" sz="2000" b="1" dirty="0" err="1" smtClean="0">
                <a:latin typeface="Albertus" pitchFamily="34" charset="0"/>
              </a:rPr>
              <a:t>mucoid</a:t>
            </a:r>
            <a:r>
              <a:rPr lang="en-US" sz="2000" b="1" dirty="0" smtClean="0">
                <a:latin typeface="Albertus" pitchFamily="34" charset="0"/>
              </a:rPr>
              <a:t> secretions. Conditions commonly associated with </a:t>
            </a:r>
            <a:r>
              <a:rPr lang="en-US" sz="2000" b="1" dirty="0" err="1" smtClean="0">
                <a:latin typeface="Albertus" pitchFamily="34" charset="0"/>
              </a:rPr>
              <a:t>Bronchiectasis</a:t>
            </a:r>
            <a:r>
              <a:rPr lang="en-US" sz="2000" b="1" dirty="0" smtClean="0">
                <a:latin typeface="Albertus" pitchFamily="34" charset="0"/>
              </a:rPr>
              <a:t> are as follows:</a:t>
            </a:r>
          </a:p>
        </p:txBody>
      </p:sp>
      <p:sp>
        <p:nvSpPr>
          <p:cNvPr id="41987" name="Rectangle 3"/>
          <p:cNvSpPr>
            <a:spLocks noGrp="1" noChangeArrowheads="1"/>
          </p:cNvSpPr>
          <p:nvPr>
            <p:ph sz="quarter" idx="1"/>
          </p:nvPr>
        </p:nvSpPr>
        <p:spPr>
          <a:xfrm>
            <a:off x="0" y="964812"/>
            <a:ext cx="8839200" cy="5280025"/>
          </a:xfrm>
        </p:spPr>
        <p:txBody>
          <a:bodyPr>
            <a:normAutofit fontScale="92500" lnSpcReduction="20000"/>
          </a:bodyPr>
          <a:lstStyle/>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r>
              <a:rPr lang="en-US" sz="2000" u="sng" dirty="0" smtClean="0">
                <a:solidFill>
                  <a:srgbClr val="C00000"/>
                </a:solidFill>
                <a:latin typeface="Tahoma" pitchFamily="34" charset="0"/>
              </a:rPr>
              <a:t>Bronchial obstruction</a:t>
            </a: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r>
              <a:rPr lang="en-US" sz="2000" u="sng" dirty="0" smtClean="0">
                <a:solidFill>
                  <a:srgbClr val="C00000"/>
                </a:solidFill>
                <a:latin typeface="Tahoma" pitchFamily="34" charset="0"/>
              </a:rPr>
              <a:t>Congenital or hereditary conditions:</a:t>
            </a: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None/>
            </a:pPr>
            <a:r>
              <a:rPr lang="en-US" sz="2000" dirty="0" smtClean="0">
                <a:latin typeface="Tahoma" pitchFamily="34" charset="0"/>
              </a:rPr>
              <a:t>	</a:t>
            </a:r>
          </a:p>
          <a:p>
            <a:pPr marL="609600" indent="-609600" eaLnBrk="1" hangingPunct="1">
              <a:buFontTx/>
              <a:buAutoNum type="arabicPeriod" startAt="3"/>
            </a:pPr>
            <a:endParaRPr lang="en-US" sz="2000" u="sng" dirty="0" smtClean="0">
              <a:solidFill>
                <a:srgbClr val="C00000"/>
              </a:solidFill>
              <a:latin typeface="Tahoma" pitchFamily="34" charset="0"/>
            </a:endParaRPr>
          </a:p>
          <a:p>
            <a:pPr marL="609600" indent="-609600" eaLnBrk="1" hangingPunct="1">
              <a:buFontTx/>
              <a:buAutoNum type="arabicPeriod" startAt="3"/>
            </a:pPr>
            <a:r>
              <a:rPr lang="en-US" sz="2000" u="sng" dirty="0" smtClean="0">
                <a:solidFill>
                  <a:srgbClr val="C00000"/>
                </a:solidFill>
                <a:latin typeface="Tahoma" pitchFamily="34" charset="0"/>
              </a:rPr>
              <a:t>Chronic or severe infection / necrotizing pneumonia</a:t>
            </a:r>
          </a:p>
          <a:p>
            <a:pPr marL="609600" indent="-609600" eaLnBrk="1" hangingPunct="1">
              <a:buFontTx/>
              <a:buNone/>
            </a:pPr>
            <a:r>
              <a:rPr lang="en-US" sz="2000" dirty="0" smtClean="0">
                <a:latin typeface="Tahoma" pitchFamily="34" charset="0"/>
              </a:rPr>
              <a:t>	</a:t>
            </a:r>
          </a:p>
        </p:txBody>
      </p:sp>
      <p:sp>
        <p:nvSpPr>
          <p:cNvPr id="4" name="TextBox 3"/>
          <p:cNvSpPr txBox="1"/>
          <p:nvPr/>
        </p:nvSpPr>
        <p:spPr>
          <a:xfrm>
            <a:off x="2195736" y="1916832"/>
            <a:ext cx="5631670" cy="147732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609600" indent="-609600" eaLnBrk="1" hangingPunct="1">
              <a:defRPr/>
            </a:pPr>
            <a:r>
              <a:rPr lang="en-US" dirty="0"/>
              <a:t> </a:t>
            </a:r>
            <a:r>
              <a:rPr lang="en-US" u="sng" dirty="0">
                <a:latin typeface="Albertus" pitchFamily="34" charset="0"/>
              </a:rPr>
              <a:t>Localized</a:t>
            </a:r>
            <a:r>
              <a:rPr lang="en-US" dirty="0">
                <a:latin typeface="Albertus" pitchFamily="34" charset="0"/>
              </a:rPr>
              <a:t>:</a:t>
            </a:r>
          </a:p>
          <a:p>
            <a:pPr marL="609600" indent="-609600" eaLnBrk="1" hangingPunct="1">
              <a:defRPr/>
            </a:pPr>
            <a:r>
              <a:rPr lang="en-US" dirty="0">
                <a:latin typeface="Albertus" pitchFamily="34" charset="0"/>
              </a:rPr>
              <a:t>	-	tumor, foreign bodies or  mucous impaction</a:t>
            </a:r>
          </a:p>
          <a:p>
            <a:pPr marL="609600" indent="-609600" eaLnBrk="1" hangingPunct="1">
              <a:defRPr/>
            </a:pPr>
            <a:r>
              <a:rPr lang="en-US" u="sng" dirty="0">
                <a:latin typeface="Albertus" pitchFamily="34" charset="0"/>
              </a:rPr>
              <a:t>Generalized:</a:t>
            </a:r>
            <a:r>
              <a:rPr lang="en-US" dirty="0">
                <a:latin typeface="Albertus" pitchFamily="34" charset="0"/>
              </a:rPr>
              <a:t> </a:t>
            </a:r>
          </a:p>
          <a:p>
            <a:pPr marL="609600" indent="-609600" eaLnBrk="1" hangingPunct="1">
              <a:defRPr/>
            </a:pPr>
            <a:r>
              <a:rPr lang="en-US" dirty="0">
                <a:latin typeface="Albertus" pitchFamily="34" charset="0"/>
              </a:rPr>
              <a:t>	-	bronchial asthma</a:t>
            </a:r>
          </a:p>
          <a:p>
            <a:pPr marL="609600" indent="-609600" eaLnBrk="1" hangingPunct="1">
              <a:defRPr/>
            </a:pPr>
            <a:r>
              <a:rPr lang="en-US" dirty="0">
                <a:latin typeface="Albertus" pitchFamily="34" charset="0"/>
              </a:rPr>
              <a:t>	-	chronic bronchitis</a:t>
            </a:r>
          </a:p>
        </p:txBody>
      </p:sp>
      <p:sp>
        <p:nvSpPr>
          <p:cNvPr id="5" name="TextBox 4"/>
          <p:cNvSpPr txBox="1"/>
          <p:nvPr/>
        </p:nvSpPr>
        <p:spPr>
          <a:xfrm>
            <a:off x="2195736" y="3751872"/>
            <a:ext cx="576064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609600" indent="-609600" eaLnBrk="1" hangingPunct="1">
              <a:defRPr/>
            </a:pPr>
            <a:r>
              <a:rPr lang="en-US" dirty="0">
                <a:latin typeface="Tahoma" pitchFamily="34" charset="0"/>
              </a:rPr>
              <a:t>	</a:t>
            </a:r>
            <a:r>
              <a:rPr lang="en-US" dirty="0">
                <a:latin typeface="Albertus" pitchFamily="34" charset="0"/>
              </a:rPr>
              <a:t>-	Congenital </a:t>
            </a:r>
            <a:r>
              <a:rPr lang="en-US" dirty="0" err="1" smtClean="0">
                <a:latin typeface="Albertus" pitchFamily="34" charset="0"/>
              </a:rPr>
              <a:t>bronchiectasis</a:t>
            </a:r>
            <a:endParaRPr lang="en-US" dirty="0">
              <a:latin typeface="Albertus" pitchFamily="34" charset="0"/>
            </a:endParaRPr>
          </a:p>
          <a:p>
            <a:pPr marL="609600" indent="-609600" eaLnBrk="1" hangingPunct="1">
              <a:defRPr/>
            </a:pPr>
            <a:r>
              <a:rPr lang="en-US" dirty="0">
                <a:latin typeface="Albertus" pitchFamily="34" charset="0"/>
              </a:rPr>
              <a:t>	-	Cystic fibrosis.</a:t>
            </a:r>
          </a:p>
          <a:p>
            <a:pPr marL="609600" indent="-609600" eaLnBrk="1" hangingPunct="1">
              <a:defRPr/>
            </a:pPr>
            <a:r>
              <a:rPr lang="en-US" dirty="0">
                <a:latin typeface="Albertus" pitchFamily="34" charset="0"/>
              </a:rPr>
              <a:t>	-	</a:t>
            </a:r>
            <a:r>
              <a:rPr lang="en-US" dirty="0" err="1">
                <a:latin typeface="Albertus" pitchFamily="34" charset="0"/>
              </a:rPr>
              <a:t>Intralobar</a:t>
            </a:r>
            <a:r>
              <a:rPr lang="en-US" dirty="0">
                <a:latin typeface="Albertus" pitchFamily="34" charset="0"/>
              </a:rPr>
              <a:t> sequestration of the lung.</a:t>
            </a:r>
          </a:p>
          <a:p>
            <a:pPr marL="609600" indent="-609600" eaLnBrk="1" hangingPunct="1">
              <a:defRPr/>
            </a:pPr>
            <a:r>
              <a:rPr lang="en-US" dirty="0">
                <a:latin typeface="Albertus" pitchFamily="34" charset="0"/>
              </a:rPr>
              <a:t>	-	Immunodeficiency status.</a:t>
            </a:r>
          </a:p>
          <a:p>
            <a:pPr marL="609600" indent="-609600" eaLnBrk="1" hangingPunct="1">
              <a:defRPr/>
            </a:pPr>
            <a:r>
              <a:rPr lang="en-US" dirty="0">
                <a:latin typeface="Albertus" pitchFamily="34" charset="0"/>
              </a:rPr>
              <a:t>	-	Immotile cilia and </a:t>
            </a:r>
            <a:r>
              <a:rPr lang="en-US" dirty="0" err="1">
                <a:latin typeface="Albertus" pitchFamily="34" charset="0"/>
              </a:rPr>
              <a:t>kartagner</a:t>
            </a:r>
            <a:r>
              <a:rPr lang="en-US" dirty="0">
                <a:latin typeface="Albertus" pitchFamily="34" charset="0"/>
              </a:rPr>
              <a:t> syndrome</a:t>
            </a:r>
          </a:p>
        </p:txBody>
      </p:sp>
      <p:sp>
        <p:nvSpPr>
          <p:cNvPr id="6" name="TextBox 5"/>
          <p:cNvSpPr txBox="1"/>
          <p:nvPr/>
        </p:nvSpPr>
        <p:spPr>
          <a:xfrm>
            <a:off x="2195736" y="5807005"/>
            <a:ext cx="5157181"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609600" indent="-609600" eaLnBrk="1" hangingPunct="1">
              <a:defRPr/>
            </a:pPr>
            <a:r>
              <a:rPr lang="en-US" dirty="0">
                <a:latin typeface="Albertus" pitchFamily="34" charset="0"/>
              </a:rPr>
              <a:t>Caused by TB, staphylococci or mixed infection.</a:t>
            </a:r>
          </a:p>
          <a:p>
            <a:pPr eaLnBrk="1" hangingPunct="1">
              <a:defRPr/>
            </a:pPr>
            <a:endParaRPr lang="en-US" dirty="0"/>
          </a:p>
        </p:txBody>
      </p:sp>
      <p:sp>
        <p:nvSpPr>
          <p:cNvPr id="7" name="Rectangle 6"/>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EV1.gif"/>
          <p:cNvPicPr>
            <a:picLocks noGrp="1" noChangeAspect="1"/>
          </p:cNvPicPr>
          <p:nvPr>
            <p:ph idx="1"/>
          </p:nvPr>
        </p:nvPicPr>
        <p:blipFill>
          <a:blip r:embed="rId2" cstate="print"/>
          <a:stretch>
            <a:fillRect/>
          </a:stretch>
        </p:blipFill>
        <p:spPr>
          <a:xfrm>
            <a:off x="1115616" y="836712"/>
            <a:ext cx="4191000" cy="5248542"/>
          </a:xfrm>
        </p:spPr>
      </p:pic>
      <p:sp>
        <p:nvSpPr>
          <p:cNvPr id="3" name="Rectangle 2"/>
          <p:cNvSpPr/>
          <p:nvPr/>
        </p:nvSpPr>
        <p:spPr>
          <a:xfrm>
            <a:off x="5076056" y="1844824"/>
            <a:ext cx="3384376"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r>
              <a:rPr lang="en-GB" sz="2400" b="1" dirty="0" smtClean="0">
                <a:solidFill>
                  <a:srgbClr val="FF0000"/>
                </a:solidFill>
              </a:rPr>
              <a:t>Forced expiratory volume (FEV1)</a:t>
            </a:r>
            <a:r>
              <a:rPr lang="en-GB" sz="2400" b="1" dirty="0" smtClean="0"/>
              <a:t>: </a:t>
            </a:r>
          </a:p>
          <a:p>
            <a:pPr eaLnBrk="1" hangingPunct="1"/>
            <a:r>
              <a:rPr lang="en-GB" sz="2400" b="1" dirty="0" smtClean="0"/>
              <a:t>Volume of air blown out forcibly in 1 second. </a:t>
            </a:r>
          </a:p>
          <a:p>
            <a:pPr eaLnBrk="1" hangingPunct="1"/>
            <a:r>
              <a:rPr lang="en-GB" sz="2400" b="1" dirty="0" smtClean="0"/>
              <a:t>A function of large airways. </a:t>
            </a:r>
          </a:p>
        </p:txBody>
      </p:sp>
      <p:sp>
        <p:nvSpPr>
          <p:cNvPr id="5" name="Rectangle 4"/>
          <p:cNvSpPr/>
          <p:nvPr/>
        </p:nvSpPr>
        <p:spPr>
          <a:xfrm>
            <a:off x="1" y="35332"/>
            <a:ext cx="3275856"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dirty="0" smtClean="0"/>
              <a:t>Introduction for diffuse lung disease</a:t>
            </a:r>
            <a:endParaRPr lang="en-US" dirty="0"/>
          </a:p>
        </p:txBody>
      </p:sp>
    </p:spTree>
    <p:extLst>
      <p:ext uri="{BB962C8B-B14F-4D97-AF65-F5344CB8AC3E}">
        <p14:creationId xmlns="" xmlns:p14="http://schemas.microsoft.com/office/powerpoint/2010/main" val="11396035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04850"/>
            <a:ext cx="7859713" cy="636588"/>
          </a:xfrm>
        </p:spPr>
        <p:txBody>
          <a:bodyPr>
            <a:normAutofit fontScale="90000"/>
          </a:bodyPr>
          <a:lstStyle/>
          <a:p>
            <a:r>
              <a:rPr lang="en-US" smtClean="0"/>
              <a:t>Pathogenesis</a:t>
            </a:r>
          </a:p>
        </p:txBody>
      </p:sp>
      <p:sp>
        <p:nvSpPr>
          <p:cNvPr id="43011" name="Content Placeholder 2"/>
          <p:cNvSpPr>
            <a:spLocks noGrp="1"/>
          </p:cNvSpPr>
          <p:nvPr>
            <p:ph sz="quarter" idx="1"/>
          </p:nvPr>
        </p:nvSpPr>
        <p:spPr>
          <a:xfrm>
            <a:off x="457200" y="836712"/>
            <a:ext cx="8229600" cy="5127625"/>
          </a:xfrm>
        </p:spPr>
        <p:txBody>
          <a:bodyPr>
            <a:normAutofit fontScale="92500"/>
          </a:bodyPr>
          <a:lstStyle/>
          <a:p>
            <a:endParaRPr lang="en-US" dirty="0" smtClean="0"/>
          </a:p>
          <a:p>
            <a:r>
              <a:rPr lang="en-US" sz="2400" dirty="0" smtClean="0">
                <a:latin typeface="Albertus" pitchFamily="34" charset="0"/>
              </a:rPr>
              <a:t>Any of the previously mentioned conditions can cause damage to the airways resulting in </a:t>
            </a:r>
            <a:r>
              <a:rPr lang="en-US" sz="2400" b="1" dirty="0" smtClean="0">
                <a:latin typeface="Albertus" pitchFamily="34" charset="0"/>
              </a:rPr>
              <a:t>impaired </a:t>
            </a:r>
            <a:r>
              <a:rPr lang="en-US" sz="2400" b="1" dirty="0" err="1" smtClean="0">
                <a:latin typeface="Albertus" pitchFamily="34" charset="0"/>
              </a:rPr>
              <a:t>mucociliary</a:t>
            </a:r>
            <a:r>
              <a:rPr lang="en-US" sz="2400" b="1" dirty="0" smtClean="0">
                <a:latin typeface="Albertus" pitchFamily="34" charset="0"/>
              </a:rPr>
              <a:t> clearance, mucus stasis and accumulation </a:t>
            </a:r>
          </a:p>
          <a:p>
            <a:r>
              <a:rPr lang="en-US" sz="2400" dirty="0" smtClean="0">
                <a:latin typeface="Albertus" pitchFamily="34" charset="0"/>
              </a:rPr>
              <a:t>The airways become susceptible to microbial colonization lead to a "vicious circle" of inflammation and tissue damage. </a:t>
            </a:r>
          </a:p>
          <a:p>
            <a:r>
              <a:rPr lang="en-US" sz="2400" dirty="0" smtClean="0">
                <a:latin typeface="Albertus" pitchFamily="34" charset="0"/>
              </a:rPr>
              <a:t>Inflammation results in progressive destruction of the normal lung architecture, in particular the elastic </a:t>
            </a:r>
            <a:r>
              <a:rPr lang="en-US" sz="2400" dirty="0" err="1" smtClean="0">
                <a:latin typeface="Albertus" pitchFamily="34" charset="0"/>
              </a:rPr>
              <a:t>fibres</a:t>
            </a:r>
            <a:r>
              <a:rPr lang="en-US" sz="2400" dirty="0" smtClean="0">
                <a:latin typeface="Albertus" pitchFamily="34" charset="0"/>
              </a:rPr>
              <a:t> of bronchi. </a:t>
            </a:r>
          </a:p>
          <a:p>
            <a:r>
              <a:rPr lang="en-US" sz="2400" dirty="0" err="1" smtClean="0">
                <a:latin typeface="Albertus" pitchFamily="34" charset="0"/>
              </a:rPr>
              <a:t>Neutrophils</a:t>
            </a:r>
            <a:r>
              <a:rPr lang="en-US" sz="2400" dirty="0" smtClean="0">
                <a:latin typeface="Albertus" pitchFamily="34" charset="0"/>
              </a:rPr>
              <a:t> are thought to play a central role in the pathogenesis of tissue damage that occurs in </a:t>
            </a:r>
            <a:r>
              <a:rPr lang="en-US" sz="2400" dirty="0" err="1" smtClean="0">
                <a:latin typeface="Albertus" pitchFamily="34" charset="0"/>
              </a:rPr>
              <a:t>bronchiectasis</a:t>
            </a:r>
            <a:r>
              <a:rPr lang="en-US" sz="2400" dirty="0" smtClean="0">
                <a:latin typeface="Albertus" pitchFamily="34" charset="0"/>
              </a:rPr>
              <a:t>. </a:t>
            </a:r>
            <a:r>
              <a:rPr lang="en-US" dirty="0" smtClean="0"/>
              <a:t/>
            </a:r>
            <a:br>
              <a:rPr lang="en-US" dirty="0" smtClean="0"/>
            </a:br>
            <a:r>
              <a:rPr lang="en-US" dirty="0" smtClean="0"/>
              <a:t/>
            </a:r>
            <a:br>
              <a:rPr lang="en-US" dirty="0" smtClean="0"/>
            </a:br>
            <a:endParaRPr lang="en-US" dirty="0" smtClean="0"/>
          </a:p>
        </p:txBody>
      </p:sp>
      <p:sp>
        <p:nvSpPr>
          <p:cNvPr id="4" name="Rectangle 3"/>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cstate="print"/>
          <a:srcRect/>
          <a:stretch>
            <a:fillRect/>
          </a:stretch>
        </p:blipFill>
        <p:spPr bwMode="auto">
          <a:xfrm>
            <a:off x="1331913" y="971550"/>
            <a:ext cx="6480175" cy="5886450"/>
          </a:xfrm>
          <a:prstGeom prst="rect">
            <a:avLst/>
          </a:prstGeom>
          <a:noFill/>
          <a:ln w="9525">
            <a:noFill/>
            <a:miter lim="800000"/>
            <a:headEnd/>
            <a:tailEnd/>
          </a:ln>
        </p:spPr>
      </p:pic>
      <p:sp>
        <p:nvSpPr>
          <p:cNvPr id="4" name="Title 3"/>
          <p:cNvSpPr>
            <a:spLocks noGrp="1"/>
          </p:cNvSpPr>
          <p:nvPr>
            <p:ph type="title"/>
          </p:nvPr>
        </p:nvSpPr>
        <p:spPr>
          <a:xfrm>
            <a:off x="457200" y="260648"/>
            <a:ext cx="8305800" cy="936104"/>
          </a:xfrm>
        </p:spPr>
        <p:txBody>
          <a:bodyPr/>
          <a:lstStyle/>
          <a:p>
            <a:pPr>
              <a:defRPr/>
            </a:pPr>
            <a:r>
              <a:rPr lang="en-US" dirty="0" smtClean="0"/>
              <a:t>Pathogenesis of </a:t>
            </a:r>
            <a:r>
              <a:rPr lang="en-US" dirty="0" err="1" smtClean="0"/>
              <a:t>bronchiectasis</a:t>
            </a:r>
            <a:endParaRPr lang="en-US" dirty="0"/>
          </a:p>
        </p:txBody>
      </p:sp>
      <p:sp>
        <p:nvSpPr>
          <p:cNvPr id="5" name="Rectangle 4"/>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81000"/>
            <a:ext cx="7772400" cy="1143000"/>
          </a:xfrm>
        </p:spPr>
        <p:txBody>
          <a:bodyPr/>
          <a:lstStyle/>
          <a:p>
            <a:pPr eaLnBrk="1" hangingPunct="1"/>
            <a:r>
              <a:rPr lang="en-US" sz="2400" b="1" dirty="0" err="1" smtClean="0">
                <a:latin typeface="Albertus" pitchFamily="34" charset="0"/>
              </a:rPr>
              <a:t>Kartagener</a:t>
            </a:r>
            <a:r>
              <a:rPr lang="en-US" sz="2400" b="1" dirty="0" smtClean="0">
                <a:latin typeface="Albertus" pitchFamily="34" charset="0"/>
              </a:rPr>
              <a:t> Syndrome/ immotile cilia syndrome</a:t>
            </a:r>
          </a:p>
        </p:txBody>
      </p:sp>
      <p:sp>
        <p:nvSpPr>
          <p:cNvPr id="45059" name="Rectangle 3"/>
          <p:cNvSpPr>
            <a:spLocks noGrp="1" noChangeArrowheads="1"/>
          </p:cNvSpPr>
          <p:nvPr>
            <p:ph sz="quarter" idx="1"/>
          </p:nvPr>
        </p:nvSpPr>
        <p:spPr>
          <a:xfrm>
            <a:off x="685800" y="1600200"/>
            <a:ext cx="7772400" cy="5029200"/>
          </a:xfrm>
        </p:spPr>
        <p:txBody>
          <a:bodyPr/>
          <a:lstStyle/>
          <a:p>
            <a:pPr eaLnBrk="1" hangingPunct="1"/>
            <a:r>
              <a:rPr lang="en-US" sz="2800" dirty="0" smtClean="0">
                <a:latin typeface="Albertus Medium" pitchFamily="34" charset="0"/>
              </a:rPr>
              <a:t>It is a genetic condition resulting in the failure to clear sputum (Primary </a:t>
            </a:r>
            <a:r>
              <a:rPr lang="en-US" sz="2800" dirty="0" err="1" smtClean="0">
                <a:latin typeface="Albertus Medium" pitchFamily="34" charset="0"/>
              </a:rPr>
              <a:t>ciliary</a:t>
            </a:r>
            <a:r>
              <a:rPr lang="en-US" sz="2800" dirty="0" smtClean="0">
                <a:latin typeface="Albertus Medium" pitchFamily="34" charset="0"/>
              </a:rPr>
              <a:t> </a:t>
            </a:r>
            <a:r>
              <a:rPr lang="en-US" sz="2800" dirty="0" err="1" smtClean="0">
                <a:latin typeface="Albertus Medium" pitchFamily="34" charset="0"/>
              </a:rPr>
              <a:t>dyskinesia</a:t>
            </a:r>
            <a:r>
              <a:rPr lang="en-US" sz="2800" dirty="0" smtClean="0">
                <a:latin typeface="Albertus Medium" pitchFamily="34" charset="0"/>
              </a:rPr>
              <a:t>) caused by a defect in the motility of respiratory, auditory, and sperm cilia.</a:t>
            </a:r>
          </a:p>
          <a:p>
            <a:pPr eaLnBrk="1" hangingPunct="1"/>
            <a:r>
              <a:rPr lang="en-US" sz="2800" dirty="0" smtClean="0">
                <a:latin typeface="Albertus Medium" pitchFamily="34" charset="0"/>
              </a:rPr>
              <a:t>Inherited as </a:t>
            </a:r>
            <a:r>
              <a:rPr lang="en-US" sz="2800" dirty="0" err="1" smtClean="0">
                <a:latin typeface="Albertus Medium" pitchFamily="34" charset="0"/>
              </a:rPr>
              <a:t>autosomal</a:t>
            </a:r>
            <a:r>
              <a:rPr lang="en-US" sz="2800" dirty="0" smtClean="0">
                <a:latin typeface="Albertus Medium" pitchFamily="34" charset="0"/>
              </a:rPr>
              <a:t> recessive trait.</a:t>
            </a:r>
          </a:p>
          <a:p>
            <a:pPr eaLnBrk="1" hangingPunct="1"/>
            <a:r>
              <a:rPr lang="en-US" sz="2800" dirty="0" smtClean="0">
                <a:latin typeface="Albertus Medium" pitchFamily="34" charset="0"/>
              </a:rPr>
              <a:t>Patient develop </a:t>
            </a:r>
            <a:r>
              <a:rPr lang="en-US" sz="2800" dirty="0" err="1" smtClean="0">
                <a:latin typeface="Albertus Medium" pitchFamily="34" charset="0"/>
              </a:rPr>
              <a:t>bronchiactasis</a:t>
            </a:r>
            <a:r>
              <a:rPr lang="en-US" sz="2800" dirty="0" smtClean="0">
                <a:latin typeface="Albertus Medium" pitchFamily="34" charset="0"/>
              </a:rPr>
              <a:t>, sinusitis and </a:t>
            </a:r>
            <a:r>
              <a:rPr lang="en-US" sz="2800" dirty="0" err="1" smtClean="0">
                <a:latin typeface="Albertus Medium" pitchFamily="34" charset="0"/>
              </a:rPr>
              <a:t>situs</a:t>
            </a:r>
            <a:r>
              <a:rPr lang="en-US" sz="2800" dirty="0" smtClean="0">
                <a:latin typeface="Albertus Medium" pitchFamily="34" charset="0"/>
              </a:rPr>
              <a:t> </a:t>
            </a:r>
            <a:r>
              <a:rPr lang="en-US" sz="2800" dirty="0" err="1" smtClean="0">
                <a:latin typeface="Albertus Medium" pitchFamily="34" charset="0"/>
              </a:rPr>
              <a:t>invertus</a:t>
            </a:r>
            <a:r>
              <a:rPr lang="en-US" sz="2800" dirty="0" smtClean="0">
                <a:latin typeface="Albertus Medium" pitchFamily="34" charset="0"/>
              </a:rPr>
              <a:t> sometimes with hearing loss and male sterility.</a:t>
            </a:r>
          </a:p>
          <a:p>
            <a:pPr eaLnBrk="1" hangingPunct="1"/>
            <a:r>
              <a:rPr lang="en-US" sz="2800" dirty="0" smtClean="0">
                <a:latin typeface="Albertus Medium" pitchFamily="34" charset="0"/>
              </a:rPr>
              <a:t>Lack of </a:t>
            </a:r>
            <a:r>
              <a:rPr lang="en-US" sz="2800" dirty="0" err="1" smtClean="0">
                <a:latin typeface="Albertus Medium" pitchFamily="34" charset="0"/>
              </a:rPr>
              <a:t>ciliary</a:t>
            </a:r>
            <a:r>
              <a:rPr lang="en-US" sz="2800" dirty="0" smtClean="0">
                <a:latin typeface="Albertus Medium" pitchFamily="34" charset="0"/>
              </a:rPr>
              <a:t> activity interferers with bronchial clearance of mucus.</a:t>
            </a:r>
          </a:p>
        </p:txBody>
      </p:sp>
      <p:sp>
        <p:nvSpPr>
          <p:cNvPr id="4" name="Rectangle 3"/>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dirty="0"/>
          </a:p>
        </p:txBody>
      </p:sp>
      <p:sp>
        <p:nvSpPr>
          <p:cNvPr id="3" name="Content Placeholder 2"/>
          <p:cNvSpPr>
            <a:spLocks noGrp="1"/>
          </p:cNvSpPr>
          <p:nvPr>
            <p:ph sz="quarter" idx="1"/>
          </p:nvPr>
        </p:nvSpPr>
        <p:spPr/>
        <p:txBody>
          <a:bodyPr/>
          <a:lstStyle/>
          <a:p>
            <a:endParaRPr lang="ar-SA" dirty="0"/>
          </a:p>
        </p:txBody>
      </p:sp>
      <p:pic>
        <p:nvPicPr>
          <p:cNvPr id="1028" name="Picture 4" descr="http://img.medscape.com/pi/emed/ckb/pediatrics_general/1331341-1331361-1002319-2104957.jpg"/>
          <p:cNvPicPr>
            <a:picLocks noChangeAspect="1" noChangeArrowheads="1"/>
          </p:cNvPicPr>
          <p:nvPr/>
        </p:nvPicPr>
        <p:blipFill>
          <a:blip r:embed="rId2" cstate="print"/>
          <a:srcRect/>
          <a:stretch>
            <a:fillRect/>
          </a:stretch>
        </p:blipFill>
        <p:spPr bwMode="auto">
          <a:xfrm>
            <a:off x="323528" y="3356992"/>
            <a:ext cx="8280920" cy="3456384"/>
          </a:xfrm>
          <a:prstGeom prst="rect">
            <a:avLst/>
          </a:prstGeom>
          <a:noFill/>
        </p:spPr>
      </p:pic>
      <p:sp>
        <p:nvSpPr>
          <p:cNvPr id="6" name="Rectangle 5"/>
          <p:cNvSpPr/>
          <p:nvPr/>
        </p:nvSpPr>
        <p:spPr>
          <a:xfrm>
            <a:off x="4499992" y="0"/>
            <a:ext cx="464400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smtClean="0">
                <a:latin typeface="Albertus" pitchFamily="34" charset="0"/>
              </a:rPr>
              <a:t>absence of outer and inner </a:t>
            </a:r>
            <a:r>
              <a:rPr lang="en-US" sz="2400" b="1" dirty="0" err="1" smtClean="0">
                <a:latin typeface="Albertus" pitchFamily="34" charset="0"/>
              </a:rPr>
              <a:t>dynein</a:t>
            </a:r>
            <a:r>
              <a:rPr lang="en-US" sz="2400" b="1" dirty="0" smtClean="0">
                <a:latin typeface="Albertus" pitchFamily="34" charset="0"/>
              </a:rPr>
              <a:t> arms in a patient with primary </a:t>
            </a:r>
            <a:r>
              <a:rPr lang="en-US" sz="2400" b="1" dirty="0" err="1" smtClean="0">
                <a:latin typeface="Albertus" pitchFamily="34" charset="0"/>
              </a:rPr>
              <a:t>ciliary</a:t>
            </a:r>
            <a:r>
              <a:rPr lang="en-US" sz="2400" b="1" dirty="0" smtClean="0">
                <a:latin typeface="Albertus" pitchFamily="34" charset="0"/>
              </a:rPr>
              <a:t> </a:t>
            </a:r>
            <a:r>
              <a:rPr lang="en-US" sz="2400" b="1" dirty="0" err="1" smtClean="0">
                <a:latin typeface="Albertus" pitchFamily="34" charset="0"/>
              </a:rPr>
              <a:t>dyskinesia</a:t>
            </a:r>
            <a:r>
              <a:rPr lang="en-US" sz="2400" b="1" dirty="0" smtClean="0"/>
              <a:t>.</a:t>
            </a:r>
            <a:endParaRPr lang="ar-SA" sz="2400" b="1" dirty="0"/>
          </a:p>
        </p:txBody>
      </p:sp>
      <p:sp>
        <p:nvSpPr>
          <p:cNvPr id="7" name="Rectangle 6"/>
          <p:cNvSpPr/>
          <p:nvPr/>
        </p:nvSpPr>
        <p:spPr>
          <a:xfrm>
            <a:off x="4536504" y="1340768"/>
            <a:ext cx="4572000" cy="163121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sz="2000" b="1" dirty="0" err="1" smtClean="0">
                <a:latin typeface="Albertus" pitchFamily="34" charset="0"/>
              </a:rPr>
              <a:t>Dynein</a:t>
            </a:r>
            <a:r>
              <a:rPr lang="en-US" sz="2000" b="1" dirty="0" smtClean="0">
                <a:latin typeface="Albertus" pitchFamily="34" charset="0"/>
              </a:rPr>
              <a:t>, a type of </a:t>
            </a:r>
            <a:r>
              <a:rPr lang="en-US" sz="2000" b="1" dirty="0" err="1" smtClean="0">
                <a:latin typeface="Albertus" pitchFamily="34" charset="0"/>
              </a:rPr>
              <a:t>ATPase</a:t>
            </a:r>
            <a:r>
              <a:rPr lang="en-US" sz="2000" b="1" dirty="0" smtClean="0">
                <a:latin typeface="Albertus" pitchFamily="34" charset="0"/>
              </a:rPr>
              <a:t>, provides energy for microtubule sliding and the longitudinal displacement of adjacent </a:t>
            </a:r>
            <a:r>
              <a:rPr lang="en-US" sz="2000" b="1" dirty="0" err="1" smtClean="0">
                <a:latin typeface="Albertus" pitchFamily="34" charset="0"/>
              </a:rPr>
              <a:t>microtubular</a:t>
            </a:r>
            <a:r>
              <a:rPr lang="en-US" sz="2000" b="1" dirty="0" smtClean="0">
                <a:latin typeface="Albertus" pitchFamily="34" charset="0"/>
              </a:rPr>
              <a:t> doublets, resulting in </a:t>
            </a:r>
            <a:r>
              <a:rPr lang="en-US" sz="2000" b="1" dirty="0" err="1" smtClean="0">
                <a:latin typeface="Albertus" pitchFamily="34" charset="0"/>
              </a:rPr>
              <a:t>ciliary</a:t>
            </a:r>
            <a:r>
              <a:rPr lang="en-US" sz="2000" b="1" dirty="0" smtClean="0">
                <a:latin typeface="Albertus" pitchFamily="34" charset="0"/>
              </a:rPr>
              <a:t> bending.</a:t>
            </a:r>
            <a:endParaRPr lang="ar-SA" sz="2000" b="1" dirty="0">
              <a:latin typeface="Albertus" pitchFamily="34" charset="0"/>
            </a:endParaRPr>
          </a:p>
        </p:txBody>
      </p:sp>
      <p:pic>
        <p:nvPicPr>
          <p:cNvPr id="1026" name="Picture 2" descr="http://img.medscape.com/pi/emed/ckb/pediatrics_general/1000722-1002319-54.jpg"/>
          <p:cNvPicPr>
            <a:picLocks noChangeAspect="1" noChangeArrowheads="1"/>
          </p:cNvPicPr>
          <p:nvPr/>
        </p:nvPicPr>
        <p:blipFill>
          <a:blip r:embed="rId3" cstate="print"/>
          <a:srcRect/>
          <a:stretch>
            <a:fillRect/>
          </a:stretch>
        </p:blipFill>
        <p:spPr bwMode="auto">
          <a:xfrm>
            <a:off x="251520" y="332656"/>
            <a:ext cx="4215359" cy="3119366"/>
          </a:xfrm>
          <a:prstGeom prst="rect">
            <a:avLst/>
          </a:prstGeom>
          <a:noFill/>
        </p:spPr>
      </p:pic>
      <p:sp>
        <p:nvSpPr>
          <p:cNvPr id="8" name="Rectangle 7"/>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dirty="0" smtClean="0"/>
              <a:t>Cystic fibrosis</a:t>
            </a:r>
          </a:p>
        </p:txBody>
      </p:sp>
      <p:sp>
        <p:nvSpPr>
          <p:cNvPr id="46083" name="Content Placeholder 2"/>
          <p:cNvSpPr>
            <a:spLocks noGrp="1"/>
          </p:cNvSpPr>
          <p:nvPr>
            <p:ph sz="quarter" idx="1"/>
          </p:nvPr>
        </p:nvSpPr>
        <p:spPr/>
        <p:txBody>
          <a:bodyPr/>
          <a:lstStyle/>
          <a:p>
            <a:pPr eaLnBrk="1" hangingPunct="1"/>
            <a:r>
              <a:rPr lang="en-US" dirty="0" smtClean="0">
                <a:latin typeface="Arial Rounded MT Bold" pitchFamily="34" charset="0"/>
              </a:rPr>
              <a:t>Cystic fibrosis is an inherited disease that causes thick, sticky </a:t>
            </a:r>
            <a:r>
              <a:rPr lang="en-US" dirty="0" err="1" smtClean="0">
                <a:latin typeface="Arial Rounded MT Bold" pitchFamily="34" charset="0"/>
              </a:rPr>
              <a:t>viscus</a:t>
            </a:r>
            <a:r>
              <a:rPr lang="en-US" dirty="0" smtClean="0">
                <a:latin typeface="Arial Rounded MT Bold" pitchFamily="34" charset="0"/>
              </a:rPr>
              <a:t> mucus to build up in the lungs and digestive tract. It is one of the most common chronic lung diseases in children and young adults, and may result in early death.</a:t>
            </a:r>
          </a:p>
          <a:p>
            <a:pPr eaLnBrk="1" hangingPunct="1"/>
            <a:r>
              <a:rPr lang="en-US" dirty="0" smtClean="0">
                <a:latin typeface="Arial Rounded MT Bold" pitchFamily="34" charset="0"/>
              </a:rPr>
              <a:t>It may lead to </a:t>
            </a:r>
            <a:r>
              <a:rPr lang="en-US" dirty="0" err="1" smtClean="0">
                <a:latin typeface="Arial Rounded MT Bold" pitchFamily="34" charset="0"/>
              </a:rPr>
              <a:t>bronchiectasis</a:t>
            </a:r>
            <a:r>
              <a:rPr lang="en-US" dirty="0" smtClean="0">
                <a:latin typeface="Arial Rounded MT Bold" pitchFamily="34" charset="0"/>
              </a:rPr>
              <a:t>.</a:t>
            </a:r>
          </a:p>
        </p:txBody>
      </p:sp>
      <p:sp>
        <p:nvSpPr>
          <p:cNvPr id="4" name="Rectangle 3"/>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3568" y="53752"/>
            <a:ext cx="7546032" cy="854968"/>
          </a:xfrm>
        </p:spPr>
        <p:txBody>
          <a:bodyPr/>
          <a:lstStyle/>
          <a:p>
            <a:pPr eaLnBrk="1" hangingPunct="1"/>
            <a:r>
              <a:rPr lang="en-US" sz="2800" b="1" dirty="0" smtClean="0"/>
              <a:t>Morphology of </a:t>
            </a:r>
            <a:r>
              <a:rPr lang="en-US" sz="2800" b="1" dirty="0" err="1" smtClean="0"/>
              <a:t>Bronchiectasis</a:t>
            </a:r>
            <a:endParaRPr lang="en-US" sz="2800" b="1" dirty="0" smtClean="0"/>
          </a:p>
        </p:txBody>
      </p:sp>
      <p:sp>
        <p:nvSpPr>
          <p:cNvPr id="47107" name="Rectangle 3"/>
          <p:cNvSpPr>
            <a:spLocks noGrp="1" noChangeArrowheads="1"/>
          </p:cNvSpPr>
          <p:nvPr>
            <p:ph sz="quarter" idx="1"/>
          </p:nvPr>
        </p:nvSpPr>
        <p:spPr>
          <a:xfrm>
            <a:off x="179512" y="908720"/>
            <a:ext cx="5726856" cy="3816424"/>
          </a:xfrm>
        </p:spPr>
        <p:txBody>
          <a:bodyPr>
            <a:normAutofit/>
          </a:bodyPr>
          <a:lstStyle/>
          <a:p>
            <a:pPr eaLnBrk="1" hangingPunct="1"/>
            <a:r>
              <a:rPr lang="en-US" sz="2000" dirty="0" smtClean="0">
                <a:latin typeface="Albertus Medium" pitchFamily="34" charset="0"/>
              </a:rPr>
              <a:t>Usually affects lower lobes bilaterally (vertical airways).</a:t>
            </a:r>
          </a:p>
          <a:p>
            <a:pPr eaLnBrk="1" hangingPunct="1"/>
            <a:r>
              <a:rPr lang="en-US" sz="2000" dirty="0" smtClean="0">
                <a:latin typeface="Albertus Medium" pitchFamily="34" charset="0"/>
              </a:rPr>
              <a:t>Dilated airways up to four times of normal, reaching the pleura.</a:t>
            </a:r>
          </a:p>
          <a:p>
            <a:pPr eaLnBrk="1" hangingPunct="1"/>
            <a:r>
              <a:rPr lang="en-US" sz="2000" dirty="0" smtClean="0">
                <a:latin typeface="Albertus Medium" pitchFamily="34" charset="0"/>
              </a:rPr>
              <a:t>Acute and chronic inflammation (</a:t>
            </a:r>
            <a:r>
              <a:rPr lang="en-US" sz="2000" dirty="0" err="1" smtClean="0">
                <a:latin typeface="Albertus Medium" pitchFamily="34" charset="0"/>
              </a:rPr>
              <a:t>neutrophils</a:t>
            </a:r>
            <a:r>
              <a:rPr lang="en-US" sz="2000" dirty="0" smtClean="0">
                <a:latin typeface="Albertus Medium" pitchFamily="34" charset="0"/>
              </a:rPr>
              <a:t>, lymphocytes, </a:t>
            </a:r>
            <a:r>
              <a:rPr lang="en-US" sz="2000" dirty="0" err="1" smtClean="0">
                <a:latin typeface="Albertus Medium" pitchFamily="34" charset="0"/>
              </a:rPr>
              <a:t>histiocytes</a:t>
            </a:r>
            <a:r>
              <a:rPr lang="en-US" sz="2000" dirty="0" smtClean="0">
                <a:latin typeface="Albertus Medium" pitchFamily="34" charset="0"/>
              </a:rPr>
              <a:t> and plasma cells)</a:t>
            </a:r>
          </a:p>
          <a:p>
            <a:pPr eaLnBrk="1" hangingPunct="1"/>
            <a:r>
              <a:rPr lang="en-US" sz="2000" dirty="0" smtClean="0">
                <a:latin typeface="Albertus Medium" pitchFamily="34" charset="0"/>
              </a:rPr>
              <a:t>Necrosis and ulceration in the wall of the bronchi and bronchioles with loss of cilia, </a:t>
            </a:r>
            <a:r>
              <a:rPr lang="en-US" sz="2000" dirty="0" err="1" smtClean="0">
                <a:latin typeface="Albertus Medium" pitchFamily="34" charset="0"/>
              </a:rPr>
              <a:t>squamous</a:t>
            </a:r>
            <a:r>
              <a:rPr lang="en-US" sz="2000" dirty="0" smtClean="0">
                <a:latin typeface="Albertus Medium" pitchFamily="34" charset="0"/>
              </a:rPr>
              <a:t> </a:t>
            </a:r>
            <a:r>
              <a:rPr lang="en-US" sz="2000" dirty="0" err="1" smtClean="0">
                <a:latin typeface="Albertus Medium" pitchFamily="34" charset="0"/>
              </a:rPr>
              <a:t>metaplasia</a:t>
            </a:r>
            <a:r>
              <a:rPr lang="en-US" sz="2000" dirty="0" smtClean="0">
                <a:latin typeface="Albertus Medium" pitchFamily="34" charset="0"/>
              </a:rPr>
              <a:t> and fibrosis.</a:t>
            </a:r>
          </a:p>
        </p:txBody>
      </p:sp>
      <p:pic>
        <p:nvPicPr>
          <p:cNvPr id="47109" name="Picture 3"/>
          <p:cNvPicPr>
            <a:picLocks noChangeAspect="1"/>
          </p:cNvPicPr>
          <p:nvPr/>
        </p:nvPicPr>
        <p:blipFill>
          <a:blip r:embed="rId2" cstate="print"/>
          <a:srcRect/>
          <a:stretch>
            <a:fillRect/>
          </a:stretch>
        </p:blipFill>
        <p:spPr bwMode="auto">
          <a:xfrm>
            <a:off x="1801217" y="4005064"/>
            <a:ext cx="4282951" cy="2852936"/>
          </a:xfrm>
          <a:prstGeom prst="rect">
            <a:avLst/>
          </a:prstGeom>
          <a:noFill/>
          <a:ln w="9525">
            <a:noFill/>
            <a:miter lim="800000"/>
            <a:headEnd/>
            <a:tailEnd/>
          </a:ln>
        </p:spPr>
      </p:pic>
      <p:pic>
        <p:nvPicPr>
          <p:cNvPr id="7" name="Picture 2"/>
          <p:cNvPicPr>
            <a:picLocks noChangeAspect="1"/>
          </p:cNvPicPr>
          <p:nvPr/>
        </p:nvPicPr>
        <p:blipFill>
          <a:blip r:embed="rId3" cstate="print"/>
          <a:srcRect/>
          <a:stretch>
            <a:fillRect/>
          </a:stretch>
        </p:blipFill>
        <p:spPr bwMode="auto">
          <a:xfrm>
            <a:off x="5863515" y="-1"/>
            <a:ext cx="3280485" cy="4851041"/>
          </a:xfrm>
          <a:prstGeom prst="rect">
            <a:avLst/>
          </a:prstGeom>
          <a:noFill/>
          <a:ln w="9525">
            <a:noFill/>
            <a:miter lim="800000"/>
            <a:headEnd/>
            <a:tailEnd/>
          </a:ln>
        </p:spPr>
      </p:pic>
      <p:sp>
        <p:nvSpPr>
          <p:cNvPr id="6" name="Rectangle 5"/>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sz="quarter" idx="1"/>
          </p:nvPr>
        </p:nvSpPr>
        <p:spPr>
          <a:xfrm>
            <a:off x="250825" y="404912"/>
            <a:ext cx="4038600" cy="431800"/>
          </a:xfrm>
        </p:spPr>
        <p:txBody>
          <a:bodyPr>
            <a:normAutofit fontScale="92500" lnSpcReduction="10000"/>
          </a:bodyPr>
          <a:lstStyle/>
          <a:p>
            <a:r>
              <a:rPr lang="en-US" dirty="0" smtClean="0"/>
              <a:t>Normal</a:t>
            </a:r>
          </a:p>
        </p:txBody>
      </p:sp>
      <p:sp>
        <p:nvSpPr>
          <p:cNvPr id="48131" name="Content Placeholder 3"/>
          <p:cNvSpPr>
            <a:spLocks noGrp="1"/>
          </p:cNvSpPr>
          <p:nvPr>
            <p:ph sz="quarter" idx="2"/>
          </p:nvPr>
        </p:nvSpPr>
        <p:spPr>
          <a:xfrm>
            <a:off x="4643438" y="333375"/>
            <a:ext cx="4038600" cy="503238"/>
          </a:xfrm>
        </p:spPr>
        <p:txBody>
          <a:bodyPr>
            <a:normAutofit fontScale="92500" lnSpcReduction="10000"/>
          </a:bodyPr>
          <a:lstStyle/>
          <a:p>
            <a:r>
              <a:rPr lang="en-US" smtClean="0"/>
              <a:t>bronchiectasis</a:t>
            </a:r>
          </a:p>
        </p:txBody>
      </p:sp>
      <p:pic>
        <p:nvPicPr>
          <p:cNvPr id="48132" name="Picture 4"/>
          <p:cNvPicPr>
            <a:picLocks noChangeAspect="1"/>
          </p:cNvPicPr>
          <p:nvPr/>
        </p:nvPicPr>
        <p:blipFill>
          <a:blip r:embed="rId2" cstate="print"/>
          <a:srcRect/>
          <a:stretch>
            <a:fillRect/>
          </a:stretch>
        </p:blipFill>
        <p:spPr bwMode="auto">
          <a:xfrm>
            <a:off x="0" y="765175"/>
            <a:ext cx="4176713" cy="2751138"/>
          </a:xfrm>
          <a:prstGeom prst="rect">
            <a:avLst/>
          </a:prstGeom>
          <a:noFill/>
          <a:ln w="9525">
            <a:noFill/>
            <a:miter lim="800000"/>
            <a:headEnd/>
            <a:tailEnd/>
          </a:ln>
        </p:spPr>
      </p:pic>
      <p:pic>
        <p:nvPicPr>
          <p:cNvPr id="48133" name="Picture 5"/>
          <p:cNvPicPr>
            <a:picLocks noChangeAspect="1"/>
          </p:cNvPicPr>
          <p:nvPr/>
        </p:nvPicPr>
        <p:blipFill>
          <a:blip r:embed="rId3" cstate="print"/>
          <a:srcRect/>
          <a:stretch>
            <a:fillRect/>
          </a:stretch>
        </p:blipFill>
        <p:spPr bwMode="auto">
          <a:xfrm>
            <a:off x="0" y="3671888"/>
            <a:ext cx="4248150" cy="3186112"/>
          </a:xfrm>
          <a:prstGeom prst="rect">
            <a:avLst/>
          </a:prstGeom>
          <a:noFill/>
          <a:ln w="9525">
            <a:noFill/>
            <a:miter lim="800000"/>
            <a:headEnd/>
            <a:tailEnd/>
          </a:ln>
        </p:spPr>
      </p:pic>
      <p:pic>
        <p:nvPicPr>
          <p:cNvPr id="48134" name="Picture 2"/>
          <p:cNvPicPr>
            <a:picLocks noChangeAspect="1"/>
          </p:cNvPicPr>
          <p:nvPr/>
        </p:nvPicPr>
        <p:blipFill>
          <a:blip r:embed="rId4" cstate="print"/>
          <a:srcRect/>
          <a:stretch>
            <a:fillRect/>
          </a:stretch>
        </p:blipFill>
        <p:spPr bwMode="auto">
          <a:xfrm>
            <a:off x="4514850" y="836613"/>
            <a:ext cx="4629150" cy="3108325"/>
          </a:xfrm>
          <a:prstGeom prst="rect">
            <a:avLst/>
          </a:prstGeom>
          <a:noFill/>
          <a:ln w="9525">
            <a:noFill/>
            <a:miter lim="800000"/>
            <a:headEnd/>
            <a:tailEnd/>
          </a:ln>
        </p:spPr>
      </p:pic>
      <p:pic>
        <p:nvPicPr>
          <p:cNvPr id="48135" name="Picture 3"/>
          <p:cNvPicPr>
            <a:picLocks noChangeAspect="1"/>
          </p:cNvPicPr>
          <p:nvPr/>
        </p:nvPicPr>
        <p:blipFill>
          <a:blip r:embed="rId5" cstate="print"/>
          <a:srcRect/>
          <a:stretch>
            <a:fillRect/>
          </a:stretch>
        </p:blipFill>
        <p:spPr bwMode="auto">
          <a:xfrm>
            <a:off x="4572000" y="3810000"/>
            <a:ext cx="4572000" cy="3048000"/>
          </a:xfrm>
          <a:prstGeom prst="rect">
            <a:avLst/>
          </a:prstGeom>
          <a:noFill/>
          <a:ln w="9525">
            <a:noFill/>
            <a:miter lim="800000"/>
            <a:headEnd/>
            <a:tailEnd/>
          </a:ln>
        </p:spPr>
      </p:pic>
      <p:sp>
        <p:nvSpPr>
          <p:cNvPr id="8" name="TextBox 7"/>
          <p:cNvSpPr txBox="1"/>
          <p:nvPr/>
        </p:nvSpPr>
        <p:spPr>
          <a:xfrm>
            <a:off x="7668344" y="2996952"/>
            <a:ext cx="99257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1">
            <a:spAutoFit/>
          </a:bodyPr>
          <a:lstStyle/>
          <a:p>
            <a:r>
              <a:rPr lang="en-US" dirty="0" smtClean="0"/>
              <a:t>Fibrosis</a:t>
            </a:r>
            <a:endParaRPr lang="ar-SA" dirty="0"/>
          </a:p>
        </p:txBody>
      </p:sp>
      <p:sp>
        <p:nvSpPr>
          <p:cNvPr id="9" name="Rectangle 8"/>
          <p:cNvSpPr/>
          <p:nvPr/>
        </p:nvSpPr>
        <p:spPr>
          <a:xfrm>
            <a:off x="6660232" y="4509120"/>
            <a:ext cx="1708738" cy="92333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t>Dilated airways</a:t>
            </a:r>
          </a:p>
          <a:p>
            <a:r>
              <a:rPr lang="en-US" dirty="0" smtClean="0"/>
              <a:t>Inflammation </a:t>
            </a:r>
          </a:p>
          <a:p>
            <a:r>
              <a:rPr lang="en-US" dirty="0" smtClean="0"/>
              <a:t>Fibrosis</a:t>
            </a:r>
            <a:endParaRPr lang="ar-SA" dirty="0"/>
          </a:p>
        </p:txBody>
      </p:sp>
      <p:sp>
        <p:nvSpPr>
          <p:cNvPr id="10" name="Rectangle 9"/>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b="1" smtClean="0"/>
              <a:t>Bronchiectasis</a:t>
            </a:r>
          </a:p>
        </p:txBody>
      </p:sp>
      <p:sp>
        <p:nvSpPr>
          <p:cNvPr id="49155" name="Rectangle 3"/>
          <p:cNvSpPr>
            <a:spLocks noGrp="1" noChangeArrowheads="1"/>
          </p:cNvSpPr>
          <p:nvPr>
            <p:ph sz="quarter" idx="1"/>
          </p:nvPr>
        </p:nvSpPr>
        <p:spPr>
          <a:xfrm>
            <a:off x="683568" y="1412776"/>
            <a:ext cx="6923112" cy="4433888"/>
          </a:xfrm>
        </p:spPr>
        <p:txBody>
          <a:bodyPr/>
          <a:lstStyle/>
          <a:p>
            <a:pPr eaLnBrk="1" hangingPunct="1">
              <a:lnSpc>
                <a:spcPct val="90000"/>
              </a:lnSpc>
            </a:pPr>
            <a:r>
              <a:rPr lang="en-US" b="1" dirty="0" smtClean="0">
                <a:solidFill>
                  <a:srgbClr val="C00000"/>
                </a:solidFill>
                <a:latin typeface="Arial Rounded MT Bold" pitchFamily="34" charset="0"/>
              </a:rPr>
              <a:t>Clinical course:</a:t>
            </a:r>
          </a:p>
          <a:p>
            <a:pPr lvl="1" eaLnBrk="1" hangingPunct="1">
              <a:lnSpc>
                <a:spcPct val="90000"/>
              </a:lnSpc>
            </a:pPr>
            <a:r>
              <a:rPr lang="en-US" dirty="0" smtClean="0">
                <a:latin typeface="Arial Rounded MT Bold" pitchFamily="34" charset="0"/>
              </a:rPr>
              <a:t>Sever persistent cough with sputum (</a:t>
            </a:r>
            <a:r>
              <a:rPr lang="en-US" dirty="0" err="1" smtClean="0">
                <a:latin typeface="Arial Rounded MT Bold" pitchFamily="34" charset="0"/>
              </a:rPr>
              <a:t>mucopurulent</a:t>
            </a:r>
            <a:r>
              <a:rPr lang="en-US" dirty="0" smtClean="0">
                <a:latin typeface="Arial Rounded MT Bold" pitchFamily="34" charset="0"/>
              </a:rPr>
              <a:t>, fetid sputum) sometime with </a:t>
            </a:r>
            <a:r>
              <a:rPr lang="en-US" dirty="0" err="1" smtClean="0">
                <a:latin typeface="Arial Rounded MT Bold" pitchFamily="34" charset="0"/>
              </a:rPr>
              <a:t>with</a:t>
            </a:r>
            <a:r>
              <a:rPr lang="en-US" dirty="0" smtClean="0">
                <a:latin typeface="Arial Rounded MT Bold" pitchFamily="34" charset="0"/>
              </a:rPr>
              <a:t> blood.</a:t>
            </a:r>
          </a:p>
          <a:p>
            <a:pPr lvl="1" eaLnBrk="1" hangingPunct="1">
              <a:lnSpc>
                <a:spcPct val="90000"/>
              </a:lnSpc>
            </a:pPr>
            <a:r>
              <a:rPr lang="en-US" dirty="0" smtClean="0">
                <a:latin typeface="Arial Rounded MT Bold" pitchFamily="34" charset="0"/>
              </a:rPr>
              <a:t>Clubbing of fingers.</a:t>
            </a:r>
          </a:p>
          <a:p>
            <a:pPr lvl="1" eaLnBrk="1" hangingPunct="1">
              <a:lnSpc>
                <a:spcPct val="90000"/>
              </a:lnSpc>
            </a:pPr>
            <a:endParaRPr lang="en-US" dirty="0" smtClean="0">
              <a:latin typeface="Arial Rounded MT Bold" pitchFamily="34" charset="0"/>
            </a:endParaRPr>
          </a:p>
          <a:p>
            <a:pPr marL="274320" lvl="1" indent="-274320">
              <a:lnSpc>
                <a:spcPct val="90000"/>
              </a:lnSpc>
              <a:spcBef>
                <a:spcPts val="580"/>
              </a:spcBef>
              <a:buClr>
                <a:schemeClr val="accent1"/>
              </a:buClr>
            </a:pPr>
            <a:r>
              <a:rPr lang="en-US" sz="2600" b="1" dirty="0" smtClean="0">
                <a:solidFill>
                  <a:srgbClr val="C00000"/>
                </a:solidFill>
                <a:latin typeface="Arial Rounded MT Bold" pitchFamily="34" charset="0"/>
              </a:rPr>
              <a:t>Complication:</a:t>
            </a:r>
          </a:p>
          <a:p>
            <a:pPr lvl="1" eaLnBrk="1" hangingPunct="1">
              <a:lnSpc>
                <a:spcPct val="90000"/>
              </a:lnSpc>
            </a:pPr>
            <a:r>
              <a:rPr lang="en-US" dirty="0" smtClean="0">
                <a:latin typeface="Arial Rounded MT Bold" pitchFamily="34" charset="0"/>
              </a:rPr>
              <a:t>If sever, obstructive pulmonary function develop.</a:t>
            </a:r>
          </a:p>
          <a:p>
            <a:pPr lvl="1" eaLnBrk="1" hangingPunct="1">
              <a:lnSpc>
                <a:spcPct val="90000"/>
              </a:lnSpc>
            </a:pPr>
            <a:r>
              <a:rPr lang="en-US" dirty="0" smtClean="0">
                <a:latin typeface="Arial Rounded MT Bold" pitchFamily="34" charset="0"/>
              </a:rPr>
              <a:t>Other  complications: metastatic brain abscess and </a:t>
            </a:r>
            <a:r>
              <a:rPr lang="en-US" dirty="0" err="1" smtClean="0">
                <a:latin typeface="Arial Rounded MT Bold" pitchFamily="34" charset="0"/>
              </a:rPr>
              <a:t>amyloidosis</a:t>
            </a:r>
            <a:endParaRPr lang="en-US" dirty="0" smtClean="0">
              <a:latin typeface="Arial Rounded MT Bold" pitchFamily="34" charset="0"/>
            </a:endParaRPr>
          </a:p>
        </p:txBody>
      </p:sp>
      <p:sp>
        <p:nvSpPr>
          <p:cNvPr id="4" name="Rectangle 3"/>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3810000" cy="1143000"/>
          </a:xfrm>
        </p:spPr>
        <p:txBody>
          <a:bodyPr rtlCol="0">
            <a:normAutofit fontScale="90000"/>
          </a:bodyPr>
          <a:lstStyle/>
          <a:p>
            <a:pPr eaLnBrk="1" fontAlgn="auto" hangingPunct="1">
              <a:spcAft>
                <a:spcPts val="0"/>
              </a:spcAft>
              <a:defRPr/>
            </a:pPr>
            <a:r>
              <a:rPr lang="en-US" dirty="0" err="1" smtClean="0"/>
              <a:t>Bronchiectasis</a:t>
            </a:r>
            <a:r>
              <a:rPr lang="en-US" dirty="0" smtClean="0"/>
              <a:t>:</a:t>
            </a:r>
            <a:br>
              <a:rPr lang="en-US" dirty="0" smtClean="0"/>
            </a:br>
            <a:endParaRPr lang="en-US" dirty="0"/>
          </a:p>
        </p:txBody>
      </p:sp>
      <p:graphicFrame>
        <p:nvGraphicFramePr>
          <p:cNvPr id="4" name="Content Placeholder 3"/>
          <p:cNvGraphicFramePr>
            <a:graphicFrameLocks noGrp="1"/>
          </p:cNvGraphicFramePr>
          <p:nvPr>
            <p:ph sz="quarter" idx="1"/>
          </p:nvPr>
        </p:nvGraphicFramePr>
        <p:xfrm>
          <a:off x="0" y="1676400"/>
          <a:ext cx="9144000" cy="5181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80" name="TextBox 4"/>
          <p:cNvSpPr txBox="1">
            <a:spLocks noChangeArrowheads="1"/>
          </p:cNvSpPr>
          <p:nvPr/>
        </p:nvSpPr>
        <p:spPr bwMode="auto">
          <a:xfrm>
            <a:off x="3491880" y="548680"/>
            <a:ext cx="5385420" cy="1200329"/>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eaLnBrk="1" hangingPunct="1"/>
            <a:r>
              <a:rPr lang="en-US" sz="2400" b="1" dirty="0">
                <a:latin typeface="Albertus" pitchFamily="34" charset="0"/>
              </a:rPr>
              <a:t>Dilatation of bronchi and bronchioles secondary to chronic </a:t>
            </a:r>
            <a:r>
              <a:rPr lang="en-US" sz="2400" b="1" dirty="0" smtClean="0">
                <a:latin typeface="Albertus" pitchFamily="34" charset="0"/>
              </a:rPr>
              <a:t>inflammation and obstruction</a:t>
            </a:r>
            <a:endParaRPr lang="en-US" dirty="0">
              <a:latin typeface="Calibri" pitchFamily="34" charset="0"/>
            </a:endParaRPr>
          </a:p>
        </p:txBody>
      </p:sp>
      <p:sp>
        <p:nvSpPr>
          <p:cNvPr id="5" name="Rectangle 4"/>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381000"/>
            <a:ext cx="9144000" cy="838200"/>
          </a:xfrm>
        </p:spPr>
        <p:txBody>
          <a:bodyPr/>
          <a:lstStyle/>
          <a:p>
            <a:r>
              <a:rPr lang="en-US" sz="3200" b="1" dirty="0"/>
              <a:t>Obstructive and Restrictive Pulmonary Dise</a:t>
            </a:r>
            <a:r>
              <a:rPr lang="en-US" sz="3200" dirty="0"/>
              <a:t>a</a:t>
            </a:r>
            <a:r>
              <a:rPr lang="en-US" sz="3200" b="1" dirty="0"/>
              <a:t>ses</a:t>
            </a:r>
          </a:p>
        </p:txBody>
      </p:sp>
      <p:sp>
        <p:nvSpPr>
          <p:cNvPr id="12291" name="Rectangle 3"/>
          <p:cNvSpPr>
            <a:spLocks noGrp="1" noChangeArrowheads="1"/>
          </p:cNvSpPr>
          <p:nvPr>
            <p:ph sz="quarter" idx="1"/>
          </p:nvPr>
        </p:nvSpPr>
        <p:spPr>
          <a:xfrm>
            <a:off x="228600" y="1295400"/>
            <a:ext cx="7924800" cy="6019800"/>
          </a:xfrm>
        </p:spPr>
        <p:txBody>
          <a:bodyPr/>
          <a:lstStyle/>
          <a:p>
            <a:pPr>
              <a:tabLst>
                <a:tab pos="912813" algn="l"/>
              </a:tabLst>
            </a:pPr>
            <a:r>
              <a:rPr lang="en-US" sz="2400" dirty="0">
                <a:latin typeface="Tahoma" pitchFamily="34" charset="0"/>
              </a:rPr>
              <a:t>Diffuse pulmonary diseases are divided into:</a:t>
            </a:r>
          </a:p>
          <a:p>
            <a:pPr>
              <a:buFontTx/>
              <a:buNone/>
              <a:tabLst>
                <a:tab pos="912813" algn="l"/>
              </a:tabLst>
            </a:pPr>
            <a:r>
              <a:rPr lang="en-US" sz="2400" dirty="0">
                <a:latin typeface="Tahoma" pitchFamily="34" charset="0"/>
              </a:rPr>
              <a:t>	</a:t>
            </a:r>
            <a:endParaRPr lang="en-US" sz="2000" dirty="0">
              <a:latin typeface="Tahoma" pitchFamily="34" charset="0"/>
            </a:endParaRPr>
          </a:p>
          <a:p>
            <a:pPr>
              <a:buFontTx/>
              <a:buNone/>
              <a:tabLst>
                <a:tab pos="912813" algn="l"/>
              </a:tabLst>
            </a:pPr>
            <a:endParaRPr lang="en-US" sz="2000" dirty="0">
              <a:latin typeface="Tahoma" pitchFamily="34" charset="0"/>
            </a:endParaRPr>
          </a:p>
        </p:txBody>
      </p:sp>
      <p:sp>
        <p:nvSpPr>
          <p:cNvPr id="4" name="TextBox 3"/>
          <p:cNvSpPr txBox="1"/>
          <p:nvPr/>
        </p:nvSpPr>
        <p:spPr>
          <a:xfrm>
            <a:off x="0" y="2133600"/>
            <a:ext cx="184731" cy="369332"/>
          </a:xfrm>
          <a:prstGeom prst="rect">
            <a:avLst/>
          </a:prstGeom>
          <a:noFill/>
        </p:spPr>
        <p:txBody>
          <a:bodyPr wrap="none" rtlCol="0">
            <a:spAutoFit/>
          </a:bodyPr>
          <a:lstStyle/>
          <a:p>
            <a:endParaRPr lang="en-US" dirty="0"/>
          </a:p>
        </p:txBody>
      </p:sp>
      <p:sp>
        <p:nvSpPr>
          <p:cNvPr id="5" name="TextBox 4"/>
          <p:cNvSpPr txBox="1"/>
          <p:nvPr/>
        </p:nvSpPr>
        <p:spPr>
          <a:xfrm>
            <a:off x="395536" y="1772816"/>
            <a:ext cx="3962400" cy="3170099"/>
          </a:xfrm>
          <a:prstGeom prst="rect">
            <a:avLst/>
          </a:prstGeom>
          <a:solidFill>
            <a:schemeClr val="accent3">
              <a:lumMod val="20000"/>
              <a:lumOff val="80000"/>
            </a:schemeClr>
          </a:solidFill>
          <a:ln>
            <a:solidFill>
              <a:srgbClr val="0070C0"/>
            </a:solidFill>
          </a:ln>
        </p:spPr>
        <p:txBody>
          <a:bodyPr wrap="square" rtlCol="0">
            <a:spAutoFit/>
          </a:bodyPr>
          <a:lstStyle/>
          <a:p>
            <a:pPr>
              <a:buFontTx/>
              <a:buNone/>
              <a:tabLst>
                <a:tab pos="912813" algn="l"/>
              </a:tabLst>
            </a:pPr>
            <a:r>
              <a:rPr lang="en-US" sz="2000" dirty="0" smtClean="0">
                <a:latin typeface="Tahoma" pitchFamily="34" charset="0"/>
              </a:rPr>
              <a:t> 1. </a:t>
            </a:r>
            <a:r>
              <a:rPr lang="en-US" sz="2000" dirty="0" smtClean="0">
                <a:solidFill>
                  <a:schemeClr val="accent2"/>
                </a:solidFill>
                <a:latin typeface="Tahoma" pitchFamily="34" charset="0"/>
              </a:rPr>
              <a:t>Obstructive disease: </a:t>
            </a:r>
          </a:p>
          <a:p>
            <a:pPr>
              <a:buFontTx/>
              <a:buNone/>
              <a:tabLst>
                <a:tab pos="912813" algn="l"/>
              </a:tabLst>
            </a:pPr>
            <a:r>
              <a:rPr lang="en-US" dirty="0" smtClean="0">
                <a:latin typeface="Tahoma" pitchFamily="34" charset="0"/>
              </a:rPr>
              <a:t>characterized by limitation of airflow owing to partial or complete obstruction at any</a:t>
            </a:r>
          </a:p>
          <a:p>
            <a:pPr>
              <a:buFontTx/>
              <a:buNone/>
              <a:tabLst>
                <a:tab pos="912813" algn="l"/>
              </a:tabLst>
            </a:pPr>
            <a:r>
              <a:rPr lang="en-US" dirty="0" smtClean="0">
                <a:latin typeface="Tahoma" pitchFamily="34" charset="0"/>
              </a:rPr>
              <a:t> level from trachea to respiratory bronchioles.</a:t>
            </a:r>
          </a:p>
          <a:p>
            <a:pPr>
              <a:buFontTx/>
              <a:buNone/>
              <a:tabLst>
                <a:tab pos="912813" algn="l"/>
              </a:tabLst>
            </a:pPr>
            <a:r>
              <a:rPr lang="en-US" dirty="0" smtClean="0">
                <a:latin typeface="Tahoma" pitchFamily="34" charset="0"/>
              </a:rPr>
              <a:t>Pulmonary function test: </a:t>
            </a:r>
          </a:p>
          <a:p>
            <a:pPr>
              <a:buFontTx/>
              <a:buNone/>
              <a:tabLst>
                <a:tab pos="912813" algn="l"/>
              </a:tabLst>
            </a:pPr>
            <a:r>
              <a:rPr lang="en-US" dirty="0" smtClean="0">
                <a:latin typeface="Tahoma" pitchFamily="34" charset="0"/>
              </a:rPr>
              <a:t>limitation of maximal</a:t>
            </a:r>
          </a:p>
          <a:p>
            <a:pPr>
              <a:buFontTx/>
              <a:buNone/>
              <a:tabLst>
                <a:tab pos="912813" algn="l"/>
              </a:tabLst>
            </a:pPr>
            <a:r>
              <a:rPr lang="en-US" dirty="0" smtClean="0">
                <a:latin typeface="Tahoma" pitchFamily="34" charset="0"/>
              </a:rPr>
              <a:t> airflow rate during forced expiration (FEVI).</a:t>
            </a:r>
          </a:p>
          <a:p>
            <a:endParaRPr lang="en-US" dirty="0"/>
          </a:p>
        </p:txBody>
      </p:sp>
      <p:sp>
        <p:nvSpPr>
          <p:cNvPr id="6" name="TextBox 5"/>
          <p:cNvSpPr txBox="1"/>
          <p:nvPr/>
        </p:nvSpPr>
        <p:spPr>
          <a:xfrm>
            <a:off x="4499992" y="1772816"/>
            <a:ext cx="4267200" cy="3170099"/>
          </a:xfrm>
          <a:prstGeom prst="rect">
            <a:avLst/>
          </a:prstGeom>
          <a:solidFill>
            <a:schemeClr val="accent3">
              <a:lumMod val="20000"/>
              <a:lumOff val="80000"/>
            </a:schemeClr>
          </a:solidFill>
          <a:ln>
            <a:solidFill>
              <a:srgbClr val="0070C0"/>
            </a:solidFill>
          </a:ln>
        </p:spPr>
        <p:txBody>
          <a:bodyPr wrap="square" rtlCol="0">
            <a:spAutoFit/>
          </a:bodyPr>
          <a:lstStyle/>
          <a:p>
            <a:pPr>
              <a:buFontTx/>
              <a:buNone/>
              <a:tabLst>
                <a:tab pos="912813" algn="l"/>
              </a:tabLst>
            </a:pPr>
            <a:r>
              <a:rPr lang="en-US" sz="2000" dirty="0" smtClean="0">
                <a:latin typeface="Tahoma" pitchFamily="34" charset="0"/>
              </a:rPr>
              <a:t>	2. </a:t>
            </a:r>
            <a:r>
              <a:rPr lang="en-US" sz="2000" dirty="0" smtClean="0">
                <a:solidFill>
                  <a:schemeClr val="accent2"/>
                </a:solidFill>
                <a:latin typeface="Tahoma" pitchFamily="34" charset="0"/>
              </a:rPr>
              <a:t>Restrictive disease: </a:t>
            </a:r>
            <a:r>
              <a:rPr lang="en-US" dirty="0" smtClean="0">
                <a:latin typeface="Tahoma" pitchFamily="34" charset="0"/>
              </a:rPr>
              <a:t>characterized by reduced expansion of lung parenchyma with decreased total lung capacity while the expiratory flow rate is near normal.</a:t>
            </a:r>
          </a:p>
          <a:p>
            <a:pPr>
              <a:buFontTx/>
              <a:buNone/>
              <a:tabLst>
                <a:tab pos="912813" algn="l"/>
              </a:tabLst>
            </a:pPr>
            <a:r>
              <a:rPr lang="en-US" dirty="0" smtClean="0">
                <a:latin typeface="Tahoma" pitchFamily="34" charset="0"/>
              </a:rPr>
              <a:t>  Occur in:</a:t>
            </a:r>
          </a:p>
          <a:p>
            <a:pPr>
              <a:buFontTx/>
              <a:buNone/>
              <a:tabLst>
                <a:tab pos="912813" algn="l"/>
              </a:tabLst>
            </a:pPr>
            <a:r>
              <a:rPr lang="en-US" dirty="0" smtClean="0">
                <a:latin typeface="Tahoma" pitchFamily="34" charset="0"/>
              </a:rPr>
              <a:t>  1.  Chest wall disorder.</a:t>
            </a:r>
          </a:p>
          <a:p>
            <a:pPr>
              <a:buFontTx/>
              <a:buNone/>
              <a:tabLst>
                <a:tab pos="912813" algn="l"/>
              </a:tabLst>
            </a:pPr>
            <a:r>
              <a:rPr lang="en-US" dirty="0" smtClean="0">
                <a:latin typeface="Tahoma" pitchFamily="34" charset="0"/>
              </a:rPr>
              <a:t>  2. Acute or chronic, interstitial  and    infiltrative diseases,         </a:t>
            </a:r>
          </a:p>
          <a:p>
            <a:pPr>
              <a:buFontTx/>
              <a:buNone/>
              <a:tabLst>
                <a:tab pos="912813" algn="l"/>
              </a:tabLst>
            </a:pPr>
            <a:r>
              <a:rPr lang="en-US" dirty="0" smtClean="0">
                <a:latin typeface="Tahoma" pitchFamily="34" charset="0"/>
              </a:rPr>
              <a:t> e.g.  ARDS and pneumoconiosis.</a:t>
            </a:r>
          </a:p>
          <a:p>
            <a:endParaRPr lang="en-US" dirty="0"/>
          </a:p>
        </p:txBody>
      </p:sp>
      <p:sp>
        <p:nvSpPr>
          <p:cNvPr id="7" name="Rectangle 6"/>
          <p:cNvSpPr/>
          <p:nvPr/>
        </p:nvSpPr>
        <p:spPr>
          <a:xfrm>
            <a:off x="1" y="0"/>
            <a:ext cx="3275856"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dirty="0" smtClean="0"/>
              <a:t>Introduction for diffuse lung disease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467544" y="332656"/>
            <a:ext cx="8227695" cy="5832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 y="35332"/>
            <a:ext cx="3275856"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dirty="0" smtClean="0"/>
              <a:t>Introduction for diffuse lung disease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11974" y="188640"/>
            <a:ext cx="8996530" cy="6408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 y="44624"/>
            <a:ext cx="3275856"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dirty="0" smtClean="0"/>
              <a:t>Introduction for diffuse lung disease</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1" y="474577"/>
            <a:ext cx="4644008" cy="3160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2"/>
          <p:cNvPicPr>
            <a:picLocks noChangeAspect="1" noChangeArrowheads="1"/>
          </p:cNvPicPr>
          <p:nvPr/>
        </p:nvPicPr>
        <p:blipFill>
          <a:blip r:embed="rId3" cstate="print"/>
          <a:srcRect/>
          <a:stretch>
            <a:fillRect/>
          </a:stretch>
        </p:blipFill>
        <p:spPr bwMode="auto">
          <a:xfrm>
            <a:off x="4580129" y="476672"/>
            <a:ext cx="4563871"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4" cstate="print"/>
          <a:srcRect/>
          <a:stretch>
            <a:fillRect/>
          </a:stretch>
        </p:blipFill>
        <p:spPr bwMode="auto">
          <a:xfrm>
            <a:off x="683568" y="3789040"/>
            <a:ext cx="2304256" cy="2646212"/>
          </a:xfrm>
          <a:prstGeom prst="rect">
            <a:avLst/>
          </a:prstGeom>
          <a:noFill/>
          <a:ln w="9525">
            <a:solidFill>
              <a:srgbClr val="0070C0"/>
            </a:solid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5868144" y="3717032"/>
            <a:ext cx="2413068" cy="2592288"/>
          </a:xfrm>
          <a:prstGeom prst="rect">
            <a:avLst/>
          </a:prstGeom>
          <a:noFill/>
          <a:ln w="9525">
            <a:solidFill>
              <a:srgbClr val="0070C0"/>
            </a:solidFill>
            <a:miter lim="800000"/>
            <a:headEnd/>
            <a:tailEnd/>
          </a:ln>
        </p:spPr>
      </p:pic>
      <p:pic>
        <p:nvPicPr>
          <p:cNvPr id="7" name="Content Placeholder 3" descr="Flow-volume-loop.jpg"/>
          <p:cNvPicPr>
            <a:picLocks noChangeAspect="1"/>
          </p:cNvPicPr>
          <p:nvPr/>
        </p:nvPicPr>
        <p:blipFill>
          <a:blip r:embed="rId6" cstate="print"/>
          <a:stretch>
            <a:fillRect/>
          </a:stretch>
        </p:blipFill>
        <p:spPr>
          <a:xfrm>
            <a:off x="3131840" y="4005064"/>
            <a:ext cx="2787760" cy="26369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72008" y="35332"/>
            <a:ext cx="3275856"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dirty="0" smtClean="0"/>
              <a:t>Introduction for diffuse lung disease</a:t>
            </a:r>
            <a:endParaRPr lang="en-US" dirty="0"/>
          </a:p>
        </p:txBody>
      </p:sp>
      <p:sp>
        <p:nvSpPr>
          <p:cNvPr id="9" name="TextBox 8"/>
          <p:cNvSpPr txBox="1"/>
          <p:nvPr/>
        </p:nvSpPr>
        <p:spPr>
          <a:xfrm>
            <a:off x="4427984" y="6093296"/>
            <a:ext cx="992579" cy="369332"/>
          </a:xfrm>
          <a:prstGeom prst="rect">
            <a:avLst/>
          </a:prstGeom>
          <a:noFill/>
        </p:spPr>
        <p:txBody>
          <a:bodyPr wrap="none" rtlCol="0">
            <a:spAutoFit/>
          </a:bodyPr>
          <a:lstStyle/>
          <a:p>
            <a:r>
              <a:rPr lang="en-US" dirty="0" smtClean="0"/>
              <a:t>Normal </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55576" y="1124744"/>
            <a:ext cx="7772400" cy="1594520"/>
          </a:xfrm>
        </p:spPr>
        <p:txBody>
          <a:bodyPr rtlCol="0">
            <a:noAutofit/>
          </a:bodyPr>
          <a:lstStyle/>
          <a:p>
            <a:pPr marL="548640" indent="-411480" algn="ctr">
              <a:defRPr/>
            </a:pPr>
            <a:r>
              <a:rPr lang="en-US" sz="4000" dirty="0" smtClean="0"/>
              <a:t> </a:t>
            </a:r>
            <a:r>
              <a:rPr lang="en-US" sz="3200" dirty="0" smtClean="0"/>
              <a:t>Chronic obstructive Pulmonary Disease (COPD)</a:t>
            </a:r>
            <a:r>
              <a:rPr lang="en-US" sz="4000" dirty="0" smtClean="0"/>
              <a:t/>
            </a:r>
            <a:br>
              <a:rPr lang="en-US" sz="4000" dirty="0" smtClean="0"/>
            </a:br>
            <a:r>
              <a:rPr lang="en-US" b="1" dirty="0" smtClean="0"/>
              <a:t> </a:t>
            </a:r>
            <a:r>
              <a:rPr lang="en-US" sz="2800" b="1" dirty="0" smtClean="0"/>
              <a:t>=Chronic </a:t>
            </a:r>
            <a:r>
              <a:rPr lang="en-US" sz="2800" b="1" dirty="0" smtClean="0"/>
              <a:t>obstructive airway disease (COAD) </a:t>
            </a:r>
            <a:r>
              <a:rPr lang="en-US" sz="2800" b="1" dirty="0" smtClean="0"/>
              <a:t/>
            </a:r>
            <a:br>
              <a:rPr lang="en-US" sz="2800" b="1" dirty="0" smtClean="0"/>
            </a:br>
            <a:r>
              <a:rPr lang="en-US" sz="2800" b="1" dirty="0" smtClean="0"/>
              <a:t> =Chronic </a:t>
            </a:r>
            <a:r>
              <a:rPr lang="en-US" sz="2800" b="1" dirty="0" smtClean="0"/>
              <a:t>obstructive lung disease (COLD</a:t>
            </a:r>
            <a:r>
              <a:rPr lang="en-US" sz="2800" b="1" dirty="0" smtClean="0"/>
              <a:t>)</a:t>
            </a:r>
            <a:endParaRPr lang="en-US" sz="4000" dirty="0" smtClean="0"/>
          </a:p>
        </p:txBody>
      </p:sp>
      <p:sp>
        <p:nvSpPr>
          <p:cNvPr id="13315" name="Rectangle 3"/>
          <p:cNvSpPr>
            <a:spLocks noGrp="1" noChangeArrowheads="1"/>
          </p:cNvSpPr>
          <p:nvPr>
            <p:ph sz="quarter" idx="1"/>
          </p:nvPr>
        </p:nvSpPr>
        <p:spPr>
          <a:xfrm>
            <a:off x="323528" y="2708920"/>
            <a:ext cx="8435975" cy="5472608"/>
          </a:xfrm>
        </p:spPr>
        <p:txBody>
          <a:bodyPr rtlCol="0">
            <a:normAutofit/>
          </a:bodyPr>
          <a:lstStyle/>
          <a:p>
            <a:pPr marL="548640" indent="-411480" eaLnBrk="1" fontAlgn="auto" hangingPunct="1">
              <a:spcAft>
                <a:spcPts val="0"/>
              </a:spcAft>
              <a:buClr>
                <a:schemeClr val="tx1">
                  <a:shade val="95000"/>
                </a:schemeClr>
              </a:buClr>
              <a:buNone/>
              <a:defRPr/>
            </a:pPr>
            <a:r>
              <a:rPr lang="en-US" dirty="0" smtClean="0">
                <a:latin typeface="Albertus" pitchFamily="34" charset="0"/>
              </a:rPr>
              <a:t>COPD</a:t>
            </a:r>
            <a:r>
              <a:rPr lang="en-US" dirty="0" smtClean="0">
                <a:latin typeface="Albertus" pitchFamily="34" charset="0"/>
              </a:rPr>
              <a:t>: </a:t>
            </a:r>
          </a:p>
          <a:p>
            <a:pPr marL="548640" indent="-411480">
              <a:buClr>
                <a:schemeClr val="tx1">
                  <a:shade val="95000"/>
                </a:schemeClr>
              </a:buClr>
              <a:defRPr/>
            </a:pPr>
            <a:r>
              <a:rPr lang="en-US" dirty="0" smtClean="0">
                <a:latin typeface="Albertus" pitchFamily="34" charset="0"/>
              </a:rPr>
              <a:t>Irreversible </a:t>
            </a:r>
            <a:r>
              <a:rPr lang="en-US" dirty="0">
                <a:latin typeface="Albertus" pitchFamily="34" charset="0"/>
              </a:rPr>
              <a:t>obstruction to airflow out of the </a:t>
            </a:r>
            <a:r>
              <a:rPr lang="en-US" dirty="0" smtClean="0">
                <a:latin typeface="Albertus" pitchFamily="34" charset="0"/>
              </a:rPr>
              <a:t>lungs</a:t>
            </a:r>
          </a:p>
          <a:p>
            <a:pPr marL="548640" indent="-411480">
              <a:buClr>
                <a:schemeClr val="tx1">
                  <a:shade val="95000"/>
                </a:schemeClr>
              </a:buClr>
              <a:defRPr/>
            </a:pPr>
            <a:r>
              <a:rPr lang="en-US" dirty="0">
                <a:latin typeface="Albertus" pitchFamily="34" charset="0"/>
              </a:rPr>
              <a:t>Cigarette smoking is the principal cause of </a:t>
            </a:r>
            <a:r>
              <a:rPr lang="en-US" dirty="0" smtClean="0">
                <a:latin typeface="Albertus" pitchFamily="34" charset="0"/>
              </a:rPr>
              <a:t>COPD</a:t>
            </a:r>
          </a:p>
          <a:p>
            <a:pPr marL="548640" indent="-411480">
              <a:buClr>
                <a:schemeClr val="tx1">
                  <a:shade val="95000"/>
                </a:schemeClr>
              </a:buClr>
              <a:defRPr/>
            </a:pPr>
            <a:r>
              <a:rPr lang="en-US" dirty="0" smtClean="0">
                <a:latin typeface="Albertus" pitchFamily="34" charset="0"/>
              </a:rPr>
              <a:t>Greater </a:t>
            </a:r>
            <a:r>
              <a:rPr lang="en-US" dirty="0">
                <a:latin typeface="Albertus" pitchFamily="34" charset="0"/>
              </a:rPr>
              <a:t>than 10% of the population &gt;45 years old has airflow </a:t>
            </a:r>
            <a:r>
              <a:rPr lang="en-US" dirty="0" smtClean="0">
                <a:latin typeface="Albertus" pitchFamily="34" charset="0"/>
              </a:rPr>
              <a:t>obstruction.</a:t>
            </a:r>
          </a:p>
          <a:p>
            <a:pPr marL="548640" indent="-411480">
              <a:buClr>
                <a:schemeClr val="tx1">
                  <a:shade val="95000"/>
                </a:schemeClr>
              </a:buClr>
              <a:defRPr/>
            </a:pPr>
            <a:r>
              <a:rPr lang="en-US" b="1" dirty="0" smtClean="0">
                <a:latin typeface="Albertus" pitchFamily="34" charset="0"/>
              </a:rPr>
              <a:t>  </a:t>
            </a:r>
            <a:r>
              <a:rPr lang="en-US" dirty="0" smtClean="0">
                <a:latin typeface="Albertus" pitchFamily="34" charset="0"/>
              </a:rPr>
              <a:t>Majority </a:t>
            </a:r>
            <a:r>
              <a:rPr lang="en-US" dirty="0">
                <a:latin typeface="Albertus" pitchFamily="34" charset="0"/>
              </a:rPr>
              <a:t>of patients with COPD have both emphysema (air space destruction) and chronic bronchitis</a:t>
            </a:r>
          </a:p>
          <a:p>
            <a:pPr marL="548640" indent="-411480" eaLnBrk="1" fontAlgn="auto" hangingPunct="1">
              <a:spcAft>
                <a:spcPts val="0"/>
              </a:spcAft>
              <a:buClr>
                <a:schemeClr val="tx1">
                  <a:shade val="95000"/>
                </a:schemeClr>
              </a:buClr>
              <a:buNone/>
              <a:defRPr/>
            </a:pPr>
            <a:endParaRPr lang="en-US" dirty="0"/>
          </a:p>
          <a:p>
            <a:pPr marL="548640" indent="-411480" eaLnBrk="1" fontAlgn="auto" hangingPunct="1">
              <a:spcAft>
                <a:spcPts val="0"/>
              </a:spcAft>
              <a:buClr>
                <a:schemeClr val="tx1">
                  <a:shade val="95000"/>
                </a:schemeClr>
              </a:buClr>
              <a:buFont typeface="Arial" pitchFamily="34" charset="0"/>
              <a:buNone/>
              <a:defRPr/>
            </a:pPr>
            <a:endParaRPr lang="en-US" dirty="0" smtClean="0"/>
          </a:p>
          <a:p>
            <a:pPr marL="548640" indent="-411480" eaLnBrk="1" fontAlgn="auto" hangingPunct="1">
              <a:spcAft>
                <a:spcPts val="0"/>
              </a:spcAft>
              <a:buClr>
                <a:schemeClr val="tx1">
                  <a:shade val="95000"/>
                </a:schemeClr>
              </a:buClr>
              <a:buFont typeface="Arial" pitchFamily="34" charset="0"/>
              <a:buChar char="•"/>
              <a:defRPr/>
            </a:pPr>
            <a:endParaRPr lang="en-US" dirty="0" smtClean="0"/>
          </a:p>
          <a:p>
            <a:pPr marL="548640" indent="-411480" eaLnBrk="1" fontAlgn="auto" hangingPunct="1">
              <a:spcAft>
                <a:spcPts val="0"/>
              </a:spcAft>
              <a:buClr>
                <a:schemeClr val="tx1">
                  <a:shade val="95000"/>
                </a:schemeClr>
              </a:buClr>
              <a:buFont typeface="Arial" pitchFamily="34" charset="0"/>
              <a:buChar char="•"/>
              <a:defRPr/>
            </a:pPr>
            <a:endParaRPr lang="en-US" dirty="0" smtClean="0"/>
          </a:p>
        </p:txBody>
      </p:sp>
      <p:sp>
        <p:nvSpPr>
          <p:cNvPr id="5" name="Rectangle 4"/>
          <p:cNvSpPr/>
          <p:nvPr/>
        </p:nvSpPr>
        <p:spPr>
          <a:xfrm>
            <a:off x="0" y="35332"/>
            <a:ext cx="2555775"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dirty="0" smtClean="0"/>
              <a:t>Obstructive  </a:t>
            </a:r>
            <a:r>
              <a:rPr lang="en-US" dirty="0" smtClean="0"/>
              <a:t>lung disease</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5858</TotalTime>
  <Words>2285</Words>
  <Application>Microsoft Office PowerPoint</Application>
  <PresentationFormat>On-screen Show (4:3)</PresentationFormat>
  <Paragraphs>398</Paragraphs>
  <Slides>48</Slides>
  <Notes>4</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Equity</vt:lpstr>
      <vt:lpstr>Chronic obstructive pulmonary disease (COPD)</vt:lpstr>
      <vt:lpstr>Objectives:</vt:lpstr>
      <vt:lpstr>Slide 3</vt:lpstr>
      <vt:lpstr>Slide 4</vt:lpstr>
      <vt:lpstr>Obstructive and Restrictive Pulmonary Diseases</vt:lpstr>
      <vt:lpstr>Slide 6</vt:lpstr>
      <vt:lpstr>Slide 7</vt:lpstr>
      <vt:lpstr>Slide 8</vt:lpstr>
      <vt:lpstr> Chronic obstructive Pulmonary Disease (COPD)  =Chronic obstructive airway disease (COAD)   =Chronic obstructive lung disease (COLD)</vt:lpstr>
      <vt:lpstr> Obstructive Lung Diseases</vt:lpstr>
      <vt:lpstr>Slide 11</vt:lpstr>
      <vt:lpstr>Chronic Bronchitis</vt:lpstr>
      <vt:lpstr>Chronic Bronchitis</vt:lpstr>
      <vt:lpstr>Chronic bronchitis</vt:lpstr>
      <vt:lpstr>Chronic bronchitis</vt:lpstr>
      <vt:lpstr> Chronic bronchitis: Pathologic findings</vt:lpstr>
      <vt:lpstr> Chronic bronchitis:  morphology</vt:lpstr>
      <vt:lpstr>Slide 18</vt:lpstr>
      <vt:lpstr>Chronic bronchitis: Clinical Course</vt:lpstr>
      <vt:lpstr> </vt:lpstr>
      <vt:lpstr>Emphysema Permanent enlargement of all or part of the respiratory unit </vt:lpstr>
      <vt:lpstr>normal</vt:lpstr>
      <vt:lpstr>Emphysema</vt:lpstr>
      <vt:lpstr>Slide 24</vt:lpstr>
      <vt:lpstr>Centriacinar (centrilobular) emphysema</vt:lpstr>
      <vt:lpstr>Panacinar (panlobular) emphysema</vt:lpstr>
      <vt:lpstr>Distal acinar (paraseptal) emphysema</vt:lpstr>
      <vt:lpstr>Irregular Emphysema</vt:lpstr>
      <vt:lpstr>Pathogenesis of Emphysema</vt:lpstr>
      <vt:lpstr>Slide 30</vt:lpstr>
      <vt:lpstr>Slide 31</vt:lpstr>
      <vt:lpstr>Emphysema: Morphology</vt:lpstr>
      <vt:lpstr>Slide 33</vt:lpstr>
      <vt:lpstr>Emphysema:</vt:lpstr>
      <vt:lpstr>Emphysema and Chronic Bronchitis</vt:lpstr>
      <vt:lpstr>Chronic bronchitis vs. Emphysema</vt:lpstr>
      <vt:lpstr>Bronchiectasis</vt:lpstr>
      <vt:lpstr>Bronchiectasis</vt:lpstr>
      <vt:lpstr>Bronchiectasis is a result of chronic inflammation associated with an inability to clear mucoid secretions. Conditions commonly associated with Bronchiectasis are as follows:</vt:lpstr>
      <vt:lpstr>Pathogenesis</vt:lpstr>
      <vt:lpstr>Pathogenesis of bronchiectasis</vt:lpstr>
      <vt:lpstr>Kartagener Syndrome/ immotile cilia syndrome</vt:lpstr>
      <vt:lpstr>Slide 43</vt:lpstr>
      <vt:lpstr>Cystic fibrosis</vt:lpstr>
      <vt:lpstr>Morphology of Bronchiectasis</vt:lpstr>
      <vt:lpstr>Slide 46</vt:lpstr>
      <vt:lpstr>Bronchiectasis</vt:lpstr>
      <vt:lpstr>Bronchiectasis: </vt:lpstr>
    </vt:vector>
  </TitlesOfParts>
  <Company>University of Dundee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COPD &amp; Brochiectasis 2014 Sufia Husain</dc:title>
  <dc:creator>sufia</dc:creator>
  <cp:lastModifiedBy>Maha Arafah</cp:lastModifiedBy>
  <cp:revision>137</cp:revision>
  <dcterms:created xsi:type="dcterms:W3CDTF">2006-12-11T21:18:48Z</dcterms:created>
  <dcterms:modified xsi:type="dcterms:W3CDTF">2018-01-20T10:06:14Z</dcterms:modified>
</cp:coreProperties>
</file>