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8" r:id="rId1"/>
  </p:sldMasterIdLst>
  <p:notesMasterIdLst>
    <p:notesMasterId r:id="rId48"/>
  </p:notesMasterIdLst>
  <p:sldIdLst>
    <p:sldId id="256" r:id="rId2"/>
    <p:sldId id="431" r:id="rId3"/>
    <p:sldId id="433" r:id="rId4"/>
    <p:sldId id="434" r:id="rId5"/>
    <p:sldId id="453" r:id="rId6"/>
    <p:sldId id="258" r:id="rId7"/>
    <p:sldId id="364" r:id="rId8"/>
    <p:sldId id="366" r:id="rId9"/>
    <p:sldId id="365" r:id="rId10"/>
    <p:sldId id="263" r:id="rId11"/>
    <p:sldId id="367" r:id="rId12"/>
    <p:sldId id="264" r:id="rId13"/>
    <p:sldId id="435" r:id="rId14"/>
    <p:sldId id="376" r:id="rId15"/>
    <p:sldId id="427" r:id="rId16"/>
    <p:sldId id="377" r:id="rId17"/>
    <p:sldId id="379" r:id="rId18"/>
    <p:sldId id="378" r:id="rId19"/>
    <p:sldId id="436" r:id="rId20"/>
    <p:sldId id="437" r:id="rId21"/>
    <p:sldId id="439" r:id="rId22"/>
    <p:sldId id="441" r:id="rId23"/>
    <p:sldId id="442" r:id="rId24"/>
    <p:sldId id="451" r:id="rId25"/>
    <p:sldId id="348" r:id="rId26"/>
    <p:sldId id="349" r:id="rId27"/>
    <p:sldId id="289" r:id="rId28"/>
    <p:sldId id="386" r:id="rId29"/>
    <p:sldId id="390" r:id="rId30"/>
    <p:sldId id="391" r:id="rId31"/>
    <p:sldId id="392" r:id="rId32"/>
    <p:sldId id="285" r:id="rId33"/>
    <p:sldId id="410" r:id="rId34"/>
    <p:sldId id="411" r:id="rId35"/>
    <p:sldId id="357" r:id="rId36"/>
    <p:sldId id="444" r:id="rId37"/>
    <p:sldId id="445" r:id="rId38"/>
    <p:sldId id="406" r:id="rId39"/>
    <p:sldId id="336" r:id="rId40"/>
    <p:sldId id="327" r:id="rId41"/>
    <p:sldId id="447" r:id="rId42"/>
    <p:sldId id="448" r:id="rId43"/>
    <p:sldId id="450" r:id="rId44"/>
    <p:sldId id="270" r:id="rId45"/>
    <p:sldId id="409" r:id="rId46"/>
    <p:sldId id="452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99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595" autoAdjust="0"/>
  </p:normalViewPr>
  <p:slideViewPr>
    <p:cSldViewPr>
      <p:cViewPr varScale="1">
        <p:scale>
          <a:sx n="65" d="100"/>
          <a:sy n="65" d="100"/>
        </p:scale>
        <p:origin x="-236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0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BF970F-7116-4326-A04B-F7FF56E4699E}" type="datetimeFigureOut">
              <a:rPr lang="en-US"/>
              <a:pPr>
                <a:defRPr/>
              </a:pPr>
              <a:t>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250E864-25B8-4B0B-8A53-CDBE16735C71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="" xmlns:p14="http://schemas.microsoft.com/office/powerpoint/2010/main" val="2247769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40FC60-EDF2-46B9-86E7-6C78E3837174}" type="slidenum">
              <a:rPr lang="en-US" altLang="ar-SA"/>
              <a:pPr/>
              <a:t>39</a:t>
            </a:fld>
            <a:endParaRPr lang="en-US" altLang="ar-SA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 smtClean="0"/>
          </a:p>
        </p:txBody>
      </p:sp>
    </p:spTree>
    <p:extLst>
      <p:ext uri="{BB962C8B-B14F-4D97-AF65-F5344CB8AC3E}">
        <p14:creationId xmlns="" xmlns:p14="http://schemas.microsoft.com/office/powerpoint/2010/main" val="222762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B4073B-E4D2-4590-BC38-6268867CF4B8}" type="datetimeFigureOut">
              <a:rPr lang="en-US" smtClean="0"/>
              <a:pPr>
                <a:defRPr/>
              </a:pPr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51C49-CF3E-4EBF-8560-842B192051F5}" type="slidenum">
              <a:rPr lang="en-US" altLang="ar-SA" smtClean="0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22B16A-135E-4DAD-AEB3-3444B9109F50}" type="datetimeFigureOut">
              <a:rPr lang="en-US" smtClean="0"/>
              <a:pPr>
                <a:defRPr/>
              </a:pPr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BF035-E67D-4EA9-9086-C0E6E28A7B20}" type="slidenum">
              <a:rPr lang="en-US" altLang="ar-SA" smtClean="0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D65CA6-4597-4E9B-8B36-7B75BFF6D08C}" type="datetimeFigureOut">
              <a:rPr lang="en-US" smtClean="0"/>
              <a:pPr>
                <a:defRPr/>
              </a:pPr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DDAAA-F58F-459E-A24B-9B06BC7A700B}" type="slidenum">
              <a:rPr lang="en-US" altLang="ar-SA" smtClean="0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8AA075-E283-45D3-9E22-539E56E3A845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1F024-D014-435C-9743-CF74B45A7A35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99B63-5B6B-45F7-9A16-93D8D1B891C4}" type="datetimeFigureOut">
              <a:rPr lang="en-US" smtClean="0"/>
              <a:pPr>
                <a:defRPr/>
              </a:pPr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79F9F-9978-488F-96C4-4D3DC69FD782}" type="slidenum">
              <a:rPr lang="en-US" altLang="ar-SA" smtClean="0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BA36C2-18C4-4DC3-BFCA-2FFB714D6FA2}" type="datetimeFigureOut">
              <a:rPr lang="en-US" smtClean="0"/>
              <a:pPr>
                <a:defRPr/>
              </a:pPr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5BE31-D2B4-4B51-B7A4-87670DFC72B7}" type="slidenum">
              <a:rPr lang="en-US" altLang="ar-SA" smtClean="0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E9FB4-8FB4-44B5-AF2A-7F8789F25202}" type="datetimeFigureOut">
              <a:rPr lang="en-US" smtClean="0"/>
              <a:pPr>
                <a:defRPr/>
              </a:pPr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A0053-E29C-455A-98D3-77E2E6A1AA12}" type="slidenum">
              <a:rPr lang="en-US" altLang="ar-SA" smtClean="0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A930CE-7C19-4D77-8805-160BFD042793}" type="datetimeFigureOut">
              <a:rPr lang="en-US" smtClean="0"/>
              <a:pPr>
                <a:defRPr/>
              </a:pPr>
              <a:t>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9ED-2CE7-4181-B885-B36225BE7632}" type="slidenum">
              <a:rPr lang="en-US" altLang="ar-SA" smtClean="0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89606B-F09B-4DC5-9280-25B6EEDBD74B}" type="datetimeFigureOut">
              <a:rPr lang="en-US" smtClean="0"/>
              <a:pPr>
                <a:defRPr/>
              </a:pPr>
              <a:t>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DA102-0EE5-4766-A081-243E4E38E05A}" type="slidenum">
              <a:rPr lang="en-US" altLang="ar-SA" smtClean="0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4559-10FE-40DA-A89A-E5BAA7948FED}" type="datetimeFigureOut">
              <a:rPr lang="en-US" smtClean="0"/>
              <a:pPr>
                <a:defRPr/>
              </a:pPr>
              <a:t>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5BD42-30B4-441A-9F74-84EAC1C7448C}" type="slidenum">
              <a:rPr lang="en-US" altLang="ar-SA" smtClean="0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788648-DF57-4B3B-BF27-E1A8D5464EFF}" type="datetimeFigureOut">
              <a:rPr lang="en-US" smtClean="0"/>
              <a:pPr>
                <a:defRPr/>
              </a:pPr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C816E-6E8B-43A4-9526-351C6D918FFD}" type="slidenum">
              <a:rPr lang="en-US" altLang="ar-SA" smtClean="0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A6E68F-F308-4322-B8B8-40C910136F5B}" type="datetimeFigureOut">
              <a:rPr lang="en-US" smtClean="0"/>
              <a:pPr>
                <a:defRPr/>
              </a:pPr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D89E8-1823-43E3-B341-24CEAF58EC24}" type="slidenum">
              <a:rPr lang="en-US" altLang="ar-SA" smtClean="0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CFF788-0887-4ED1-9695-6CFD448EF066}" type="datetimeFigureOut">
              <a:rPr lang="en-US" smtClean="0"/>
              <a:pPr>
                <a:defRPr/>
              </a:pPr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36EB26-BCD7-4852-8341-F1752EF41BCE}" type="slidenum">
              <a:rPr lang="en-US" altLang="ar-SA" smtClean="0"/>
              <a:pPr>
                <a:defRPr/>
              </a:pPr>
              <a:t>‹#›</a:t>
            </a:fld>
            <a:endParaRPr lang="en-US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xtLst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Restrictive Lung Disease</a:t>
            </a:r>
            <a:br>
              <a:rPr lang="en-US" dirty="0" smtClean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R="0" algn="ctr" eaLnBrk="1" hangingPunct="1"/>
            <a:r>
              <a:rPr lang="en-US" altLang="ar-SA" dirty="0" smtClean="0">
                <a:ea typeface="Majalla UI"/>
              </a:rPr>
              <a:t>Dr. </a:t>
            </a:r>
            <a:r>
              <a:rPr lang="en-US" altLang="ar-SA" dirty="0" err="1" smtClean="0">
                <a:ea typeface="Majalla UI"/>
              </a:rPr>
              <a:t>Maha</a:t>
            </a:r>
            <a:r>
              <a:rPr lang="en-US" altLang="ar-SA" dirty="0" smtClean="0">
                <a:ea typeface="Majalla UI"/>
              </a:rPr>
              <a:t> </a:t>
            </a:r>
            <a:r>
              <a:rPr lang="en-US" altLang="ar-SA" dirty="0" err="1" smtClean="0">
                <a:ea typeface="Majalla UI"/>
              </a:rPr>
              <a:t>Arafah</a:t>
            </a:r>
            <a:r>
              <a:rPr lang="en-US" altLang="ar-SA" dirty="0" smtClean="0">
                <a:ea typeface="Majalla UI"/>
              </a:rPr>
              <a:t> and Prof. </a:t>
            </a:r>
            <a:r>
              <a:rPr lang="en-US" altLang="ar-SA" dirty="0" err="1" smtClean="0">
                <a:ea typeface="Majalla UI"/>
              </a:rPr>
              <a:t>Rikabi</a:t>
            </a:r>
            <a:endParaRPr lang="en-US" altLang="ar-SA" dirty="0" smtClean="0">
              <a:ea typeface="Majalla UI"/>
            </a:endParaRP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3587192" y="685800"/>
            <a:ext cx="1802929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en-US" dirty="0"/>
              <a:t>Respiratory block</a:t>
            </a:r>
          </a:p>
          <a:p>
            <a:pPr algn="ctr"/>
            <a:r>
              <a:rPr lang="en-US" altLang="en-US" dirty="0" smtClean="0"/>
              <a:t>2018</a:t>
            </a:r>
            <a:endParaRPr lang="ar-SA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/>
              <a:t>Adult Respiratory Distress Syndrome</a:t>
            </a:r>
            <a:br>
              <a:rPr lang="en-US" sz="4000" b="1" dirty="0" smtClean="0"/>
            </a:br>
            <a:r>
              <a:rPr lang="en-US" sz="4000" b="1" dirty="0" smtClean="0"/>
              <a:t>(ARDS)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/>
              <a:t>ARDS is a severe acute lung injury with diffuse alveolar injury.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/>
              <a:t>known as shock lung/ diffuse alveolar damage/ adult respiratory failure/acute alveolar injury/ traumatic wet lung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b="1" dirty="0" smtClean="0"/>
              <a:t>Features</a:t>
            </a:r>
          </a:p>
          <a:p>
            <a:pPr marL="709613" lvl="1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 smtClean="0"/>
              <a:t>rapid acute onset progressive severe life threatening respiratory insufficiency, cyanosis, severe arterial hypoxia </a:t>
            </a:r>
          </a:p>
          <a:p>
            <a:pPr marL="709613" lvl="1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 smtClean="0"/>
              <a:t>refractory to oxygen therapy and that may progress to multi-organ failure </a:t>
            </a:r>
          </a:p>
          <a:p>
            <a:pPr marL="709613" lvl="1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 smtClean="0"/>
              <a:t>bilateral pulmonary infiltrates (edema) in the absence of evidence of left sided heart failure</a:t>
            </a:r>
          </a:p>
          <a:p>
            <a:pPr>
              <a:defRPr/>
            </a:pPr>
            <a:r>
              <a:rPr lang="en-US" sz="2200" dirty="0" smtClean="0"/>
              <a:t>It is the most common cause of non-</a:t>
            </a:r>
            <a:r>
              <a:rPr lang="en-US" sz="2200" dirty="0" err="1" smtClean="0"/>
              <a:t>cardiogenic</a:t>
            </a:r>
            <a:r>
              <a:rPr lang="en-US" sz="2200" dirty="0" smtClean="0"/>
              <a:t> pulmonary edema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1668"/>
            <a:ext cx="31242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dirty="0" smtClean="0"/>
              <a:t>Acute restrictive lung diseases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altLang="ar-SA" sz="2400" b="1" dirty="0" smtClean="0"/>
              <a:t>ARDS</a:t>
            </a:r>
            <a:br>
              <a:rPr lang="en-US" altLang="ar-SA" sz="2400" b="1" dirty="0" smtClean="0"/>
            </a:br>
            <a:r>
              <a:rPr lang="en-US" altLang="en-US" sz="2400" dirty="0" smtClean="0"/>
              <a:t>Can be caused by many conditions:</a:t>
            </a:r>
            <a:br>
              <a:rPr lang="en-US" altLang="en-US" sz="2400" dirty="0" smtClean="0"/>
            </a:br>
            <a:endParaRPr lang="en-US" altLang="ar-SA" sz="24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419600" cy="51816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3000" b="1" dirty="0" smtClean="0">
                <a:solidFill>
                  <a:schemeClr val="accent1"/>
                </a:solidFill>
              </a:rPr>
              <a:t>Direct injury to lung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 smtClean="0"/>
              <a:t>Pneumonia 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A</a:t>
            </a:r>
            <a:r>
              <a:rPr lang="en-US" sz="2400" b="1" dirty="0" smtClean="0"/>
              <a:t>spiration of gastric contents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P</a:t>
            </a:r>
            <a:r>
              <a:rPr lang="en-US" sz="2400" b="1" dirty="0" smtClean="0"/>
              <a:t>ulmonary trauma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F</a:t>
            </a:r>
            <a:r>
              <a:rPr lang="en-US" sz="2400" b="1" dirty="0" smtClean="0"/>
              <a:t>at embolism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N</a:t>
            </a:r>
            <a:r>
              <a:rPr lang="en-US" sz="2400" b="1" dirty="0" smtClean="0"/>
              <a:t>ear drowning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T</a:t>
            </a:r>
            <a:r>
              <a:rPr lang="en-US" sz="2400" b="1" dirty="0" smtClean="0"/>
              <a:t>oxic inhalation injury (irritants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 smtClean="0"/>
              <a:t>    such as chlorine, </a:t>
            </a:r>
            <a:r>
              <a:rPr lang="en-US" b="1" dirty="0" smtClean="0"/>
              <a:t>O2</a:t>
            </a:r>
            <a:r>
              <a:rPr lang="en-US" sz="2400" b="1" dirty="0" smtClean="0"/>
              <a:t> toxicity)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P</a:t>
            </a:r>
            <a:r>
              <a:rPr lang="en-US" sz="2400" b="1" dirty="0" smtClean="0"/>
              <a:t>ost lung transplant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 smtClean="0"/>
              <a:t>Se</a:t>
            </a:r>
            <a:r>
              <a:rPr lang="en-US" sz="2400" b="1" dirty="0" smtClean="0"/>
              <a:t>vere acute respiratory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 smtClean="0"/>
              <a:t>  syndrome (SARS): The virus is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sz="2400" b="1" dirty="0" smtClean="0"/>
              <a:t>a </a:t>
            </a:r>
            <a:r>
              <a:rPr lang="en-US" sz="2400" b="1" dirty="0" err="1" smtClean="0"/>
              <a:t>coronavirus</a:t>
            </a:r>
            <a:r>
              <a:rPr lang="en-US" sz="2400" b="1" dirty="0" smtClean="0"/>
              <a:t> that destroys the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sz="2400" b="1" dirty="0" smtClean="0"/>
              <a:t>type II </a:t>
            </a:r>
            <a:r>
              <a:rPr lang="en-US" sz="2400" b="1" dirty="0" err="1" smtClean="0"/>
              <a:t>pneumocytes</a:t>
            </a:r>
            <a:r>
              <a:rPr lang="en-US" sz="2400" b="1" dirty="0" smtClean="0"/>
              <a:t> and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 smtClean="0"/>
              <a:t>causes diffuse alveolar damage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410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3000" b="1" dirty="0">
                <a:solidFill>
                  <a:schemeClr val="accent1"/>
                </a:solidFill>
              </a:rPr>
              <a:t>Indirect injury to lung:</a:t>
            </a:r>
          </a:p>
          <a:p>
            <a:pPr marL="971550" lvl="1" indent="-514350">
              <a:buNone/>
              <a:defRPr/>
            </a:pPr>
            <a:r>
              <a:rPr lang="en-US" b="1" dirty="0" smtClean="0"/>
              <a:t>Sepsis</a:t>
            </a:r>
            <a:endParaRPr lang="en-US" b="1" dirty="0"/>
          </a:p>
          <a:p>
            <a:pPr marL="971550" lvl="1" indent="-514350">
              <a:buNone/>
              <a:defRPr/>
            </a:pPr>
            <a:r>
              <a:rPr lang="en-US" b="1" dirty="0" smtClean="0"/>
              <a:t>Severe </a:t>
            </a:r>
            <a:r>
              <a:rPr lang="en-US" b="1" dirty="0"/>
              <a:t>trauma (e.g. bone fractures, head injury, burns, radiation) 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S</a:t>
            </a:r>
            <a:r>
              <a:rPr lang="en-US" b="1" dirty="0" smtClean="0"/>
              <a:t>hock</a:t>
            </a:r>
            <a:endParaRPr lang="en-US" b="1" dirty="0"/>
          </a:p>
          <a:p>
            <a:pPr marL="971550" lvl="1" indent="-514350">
              <a:buNone/>
              <a:defRPr/>
            </a:pPr>
            <a:r>
              <a:rPr lang="en-US" b="1" dirty="0" smtClean="0"/>
              <a:t>Cardiopulmonary bypass</a:t>
            </a:r>
            <a:endParaRPr lang="en-US" b="1" dirty="0"/>
          </a:p>
          <a:p>
            <a:pPr marL="971550" lvl="1" indent="-514350">
              <a:buNone/>
              <a:defRPr/>
            </a:pPr>
            <a:r>
              <a:rPr lang="en-US" b="1" dirty="0" smtClean="0"/>
              <a:t>Acute </a:t>
            </a:r>
            <a:r>
              <a:rPr lang="en-US" b="1" dirty="0"/>
              <a:t>pancreatitis</a:t>
            </a:r>
          </a:p>
          <a:p>
            <a:pPr marL="971550" lvl="1" indent="-514350">
              <a:buNone/>
              <a:defRPr/>
            </a:pPr>
            <a:r>
              <a:rPr lang="en-US" b="1" dirty="0" smtClean="0"/>
              <a:t>Transfusion</a:t>
            </a:r>
          </a:p>
          <a:p>
            <a:pPr marL="971550" lvl="1" indent="-514350">
              <a:buNone/>
              <a:defRPr/>
            </a:pPr>
            <a:r>
              <a:rPr lang="en-US" b="1" dirty="0" smtClean="0"/>
              <a:t>Uremia</a:t>
            </a:r>
            <a:endParaRPr lang="en-US" b="1" dirty="0"/>
          </a:p>
          <a:p>
            <a:pPr marL="971550" lvl="1" indent="-514350">
              <a:buNone/>
              <a:defRPr/>
            </a:pPr>
            <a:r>
              <a:rPr lang="en-US" b="1" dirty="0" smtClean="0"/>
              <a:t>Overdose </a:t>
            </a:r>
            <a:r>
              <a:rPr lang="en-US" b="1" dirty="0"/>
              <a:t>with street drugs such as </a:t>
            </a:r>
            <a:r>
              <a:rPr lang="en-US" b="1" dirty="0" smtClean="0"/>
              <a:t>heroin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T</a:t>
            </a:r>
            <a:r>
              <a:rPr lang="en-US" b="1" dirty="0" smtClean="0"/>
              <a:t>herapeutic </a:t>
            </a:r>
            <a:r>
              <a:rPr lang="en-US" b="1" dirty="0"/>
              <a:t>drugs such as </a:t>
            </a:r>
            <a:r>
              <a:rPr lang="en-US" b="1" dirty="0" err="1"/>
              <a:t>bleomycin</a:t>
            </a:r>
            <a:r>
              <a:rPr lang="en-US" b="1" dirty="0"/>
              <a:t> 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Hematologic conditions </a:t>
            </a:r>
            <a:r>
              <a:rPr lang="en-US" b="1" dirty="0" err="1"/>
              <a:t>e.g</a:t>
            </a:r>
            <a:r>
              <a:rPr lang="en-US" b="1" dirty="0"/>
              <a:t> multiple transfusion, coagulation disorders</a:t>
            </a:r>
          </a:p>
          <a:p>
            <a:pPr>
              <a:defRPr/>
            </a:pP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533400" y="685800"/>
            <a:ext cx="723900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2400" b="1" dirty="0"/>
              <a:t>Pneumonia and sepsis are the most common causes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668"/>
            <a:ext cx="35814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dirty="0" smtClean="0"/>
              <a:t>Acute  adult restrictive lung diseases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6248400" cy="6172200"/>
          </a:xfrm>
        </p:spPr>
        <p:txBody>
          <a:bodyPr>
            <a:no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2000" b="1" dirty="0" err="1" smtClean="0">
                <a:solidFill>
                  <a:srgbClr val="FF0000"/>
                </a:solidFill>
              </a:rPr>
              <a:t>Pathophysiology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dirty="0" smtClean="0"/>
              <a:t>ARDS is associated with diffuse alveolar damage.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dirty="0" smtClean="0"/>
              <a:t>It is </a:t>
            </a:r>
            <a:r>
              <a:rPr lang="en-US" sz="2400" b="1" dirty="0"/>
              <a:t>initiated by </a:t>
            </a:r>
            <a:r>
              <a:rPr lang="en-US" sz="2400" b="1" dirty="0" smtClean="0"/>
              <a:t>injury to: </a:t>
            </a:r>
          </a:p>
          <a:p>
            <a:pPr marL="709613" lvl="1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2400" b="1" dirty="0" smtClean="0"/>
              <a:t>alveolar </a:t>
            </a:r>
            <a:r>
              <a:rPr lang="en-US" sz="2400" b="1" dirty="0"/>
              <a:t>capillary </a:t>
            </a:r>
            <a:r>
              <a:rPr lang="en-US" sz="2400" b="1" dirty="0" smtClean="0"/>
              <a:t>endothelium with a </a:t>
            </a:r>
            <a:r>
              <a:rPr lang="en-US" sz="2400" b="1" dirty="0" smtClean="0"/>
              <a:t>resultant increase </a:t>
            </a:r>
            <a:r>
              <a:rPr lang="en-US" sz="2400" b="1" dirty="0"/>
              <a:t>in alveolar capillary </a:t>
            </a:r>
            <a:r>
              <a:rPr lang="en-US" sz="2400" b="1" dirty="0" smtClean="0"/>
              <a:t>permeability</a:t>
            </a:r>
            <a:r>
              <a:rPr lang="en-US" sz="2400" b="1" dirty="0"/>
              <a:t> </a:t>
            </a:r>
            <a:r>
              <a:rPr lang="en-US" sz="2400" b="1" dirty="0" smtClean="0"/>
              <a:t> </a:t>
            </a:r>
          </a:p>
          <a:p>
            <a:pPr marL="709613" lvl="1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2400" b="1" dirty="0" smtClean="0"/>
              <a:t>alveolar epithelium</a:t>
            </a:r>
          </a:p>
          <a:p>
            <a:pPr>
              <a:defRPr/>
            </a:pPr>
            <a:r>
              <a:rPr lang="en-US" sz="2400" b="1" dirty="0"/>
              <a:t>The injury is induced by the:</a:t>
            </a:r>
          </a:p>
          <a:p>
            <a:pPr marL="0" indent="0">
              <a:buFontTx/>
              <a:buNone/>
              <a:defRPr/>
            </a:pPr>
            <a:r>
              <a:rPr lang="en-US" sz="2400" b="1" dirty="0" smtClean="0"/>
              <a:t>     (</a:t>
            </a:r>
            <a:r>
              <a:rPr lang="en-US" sz="2400" b="1" dirty="0"/>
              <a:t>a) Neutrophils releasing substances </a:t>
            </a:r>
            <a:r>
              <a:rPr lang="en-US" sz="2400" b="1" dirty="0" smtClean="0"/>
              <a:t>toxic     	to alveolar wall</a:t>
            </a:r>
            <a:r>
              <a:rPr lang="en-US" sz="2400" b="1" dirty="0"/>
              <a:t>.</a:t>
            </a:r>
          </a:p>
          <a:p>
            <a:pPr marL="0" indent="0">
              <a:buFontTx/>
              <a:buNone/>
              <a:defRPr/>
            </a:pPr>
            <a:r>
              <a:rPr lang="en-US" sz="2400" b="1" dirty="0" smtClean="0"/>
              <a:t>      (</a:t>
            </a:r>
            <a:r>
              <a:rPr lang="en-US" sz="2400" b="1" dirty="0"/>
              <a:t>b) Activation of the coagulation cascade.</a:t>
            </a:r>
          </a:p>
          <a:p>
            <a:pPr marL="0" indent="0">
              <a:buFontTx/>
              <a:buNone/>
              <a:defRPr/>
            </a:pPr>
            <a:r>
              <a:rPr lang="en-US" sz="2400" b="1" dirty="0" smtClean="0"/>
              <a:t>      (</a:t>
            </a:r>
            <a:r>
              <a:rPr lang="en-US" sz="2400" b="1" dirty="0"/>
              <a:t>c) </a:t>
            </a:r>
            <a:r>
              <a:rPr lang="en-US" sz="2400" b="1" dirty="0" smtClean="0"/>
              <a:t>O2 toxicity </a:t>
            </a:r>
            <a:r>
              <a:rPr lang="en-US" sz="2400" b="1" dirty="0"/>
              <a:t>(due to formation of free </a:t>
            </a:r>
            <a:r>
              <a:rPr lang="en-US" sz="2400" b="1" dirty="0" smtClean="0"/>
              <a:t>	radicals</a:t>
            </a:r>
            <a:r>
              <a:rPr lang="en-US" sz="2400" b="1" dirty="0" smtClean="0"/>
              <a:t>).</a:t>
            </a:r>
            <a:endParaRPr lang="en-US" sz="2400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sz="2400" dirty="0"/>
          </a:p>
        </p:txBody>
      </p:sp>
      <p:pic>
        <p:nvPicPr>
          <p:cNvPr id="1536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962400"/>
            <a:ext cx="3200399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066800"/>
            <a:ext cx="304165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35814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dirty="0" smtClean="0"/>
              <a:t>Acute  adult restrictive lung diseases 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ARDS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Pathophysiology</a:t>
            </a:r>
            <a:r>
              <a:rPr lang="en-US" b="1" dirty="0" smtClean="0">
                <a:solidFill>
                  <a:srgbClr val="FF0000"/>
                </a:solidFill>
              </a:rPr>
              <a:t> of ARDS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791200"/>
          </a:xfrm>
        </p:spPr>
        <p:txBody>
          <a:bodyPr>
            <a:normAutofit fontScale="92500"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/>
              <a:t>This causes leakage of protein-rich fluid into alveoli, </a:t>
            </a:r>
            <a:r>
              <a:rPr lang="en-US" sz="2800" b="1" dirty="0" smtClean="0"/>
              <a:t>form </a:t>
            </a:r>
            <a:r>
              <a:rPr lang="en-US" sz="2800" b="1" dirty="0"/>
              <a:t>alveolar hyaline </a:t>
            </a:r>
            <a:r>
              <a:rPr lang="en-US" sz="2800" b="1" dirty="0" smtClean="0"/>
              <a:t>membranes, line </a:t>
            </a:r>
            <a:r>
              <a:rPr lang="en-US" sz="2800" b="1" dirty="0"/>
              <a:t>the inner surface of </a:t>
            </a:r>
            <a:r>
              <a:rPr lang="en-US" sz="2800" b="1" dirty="0" smtClean="0"/>
              <a:t>alveoli (the </a:t>
            </a:r>
            <a:r>
              <a:rPr lang="en-US" sz="2800" b="1" dirty="0"/>
              <a:t>membrane is composed of fibrin and cellular </a:t>
            </a:r>
            <a:r>
              <a:rPr lang="en-US" sz="2800" b="1" dirty="0" smtClean="0"/>
              <a:t>debris)</a:t>
            </a:r>
            <a:endParaRPr lang="en-US" sz="2800" b="1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/>
              <a:t>The lungs become remarkably heavy and stiff due to inflammation and </a:t>
            </a:r>
            <a:r>
              <a:rPr lang="en-US" sz="2800" b="1" dirty="0" err="1"/>
              <a:t>odema</a:t>
            </a:r>
            <a:r>
              <a:rPr lang="en-US" sz="2800" b="1" dirty="0"/>
              <a:t> and later interstitial fibrosis. </a:t>
            </a:r>
            <a:endParaRPr lang="en-US" sz="2800" b="1" dirty="0" smtClean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/>
              <a:t>Chest x-ray: bilateral and diffuse pulmonary infiltrates 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Outcome of ARDS:</a:t>
            </a:r>
          </a:p>
          <a:p>
            <a:pPr lvl="1">
              <a:buClr>
                <a:srgbClr val="0F6FC6"/>
              </a:buClr>
            </a:pPr>
            <a:r>
              <a:rPr lang="en-US" altLang="ar-SA" b="1" dirty="0"/>
              <a:t>Mortality was 100%</a:t>
            </a:r>
          </a:p>
          <a:p>
            <a:pPr lvl="1">
              <a:buClr>
                <a:srgbClr val="0F6FC6"/>
              </a:buClr>
            </a:pPr>
            <a:r>
              <a:rPr lang="en-US" altLang="ar-SA" b="1" dirty="0"/>
              <a:t>Now 30 -40% with good ICU support</a:t>
            </a:r>
          </a:p>
          <a:p>
            <a:pPr lvl="1">
              <a:buClr>
                <a:srgbClr val="0F6FC6"/>
              </a:buClr>
            </a:pPr>
            <a:r>
              <a:rPr lang="en-US" altLang="ar-SA" b="1" dirty="0"/>
              <a:t>Poor prognosis: old age, multisystem failure, high level of IL-1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35814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dirty="0" smtClean="0"/>
              <a:t>Acute  adult restrictive lung diseases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318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ar-SA" sz="2800" b="1" dirty="0" smtClean="0"/>
              <a:t>Neonatal Respiratory Distress Syndrome/Hyaline membrane disease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3352800" cy="44354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400" b="1" dirty="0" smtClean="0"/>
              <a:t>It is the </a:t>
            </a:r>
            <a:r>
              <a:rPr lang="en-US" sz="2400" b="1" dirty="0"/>
              <a:t>most common cause of  respiratory failure in the newborn and is the most common cause of death in premature infants. </a:t>
            </a:r>
          </a:p>
          <a:p>
            <a:pPr eaLnBrk="1" hangingPunct="1">
              <a:defRPr/>
            </a:pPr>
            <a:r>
              <a:rPr lang="en-US" sz="2400" b="1" dirty="0" smtClean="0"/>
              <a:t>It is the same as ARDS except that it is caused by a deficiency of pulmonary surfactants in new </a:t>
            </a:r>
            <a:r>
              <a:rPr lang="en-US" sz="2400" b="1" dirty="0" err="1" smtClean="0"/>
              <a:t>borns</a:t>
            </a:r>
            <a:r>
              <a:rPr lang="en-US" sz="2400" b="1" dirty="0" smtClean="0"/>
              <a:t>, </a:t>
            </a:r>
            <a:r>
              <a:rPr lang="en-US" sz="2400" b="1" dirty="0"/>
              <a:t>most often as a result of immaturity</a:t>
            </a:r>
            <a:r>
              <a:rPr lang="en-US" sz="2400" b="1" dirty="0" smtClean="0"/>
              <a:t>.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800" dirty="0" smtClean="0"/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4113" y="1660525"/>
            <a:ext cx="5449887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41148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b="1" dirty="0" smtClean="0"/>
              <a:t>Neonatal Respiratory Distress Syndrome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380" y="1399736"/>
            <a:ext cx="7851648" cy="1828800"/>
          </a:xfrm>
          <a:extLst/>
        </p:spPr>
        <p:txBody>
          <a:bodyPr/>
          <a:lstStyle/>
          <a:p>
            <a:pPr>
              <a:defRPr/>
            </a:pPr>
            <a:r>
              <a:rPr lang="en-US" altLang="ar-SA" sz="4400" dirty="0"/>
              <a:t>Chronic restrictive lung </a:t>
            </a:r>
            <a:r>
              <a:rPr lang="en-US" altLang="ar-SA" sz="4400" dirty="0" smtClean="0"/>
              <a:t>disease</a:t>
            </a:r>
            <a:endParaRPr lang="en-US" sz="4400" dirty="0"/>
          </a:p>
        </p:txBody>
      </p:sp>
      <p:sp>
        <p:nvSpPr>
          <p:cNvPr id="19459" name="Subtitle 2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99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R="0"/>
            <a:r>
              <a:rPr lang="en-US" altLang="ar-SA" sz="2800" dirty="0" smtClean="0">
                <a:ea typeface="Majalla UI"/>
              </a:rPr>
              <a:t>(INTRINSIC TYPE)</a:t>
            </a:r>
            <a:endParaRPr lang="en-US" altLang="ar-SA" dirty="0" smtClean="0">
              <a:ea typeface="Majalla U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6858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ar-SA" sz="2800" b="1" u="sng" smtClean="0"/>
              <a:t>Chronic restrictive lung disease (INTRINSIC TYPE)</a:t>
            </a:r>
            <a:br>
              <a:rPr lang="en-US" altLang="ar-SA" sz="2800" b="1" u="sng" smtClean="0"/>
            </a:br>
            <a:r>
              <a:rPr lang="en-US" altLang="ar-SA" sz="2800" smtClean="0"/>
              <a:t>Definition</a:t>
            </a:r>
            <a:endParaRPr lang="en-US" altLang="ar-SA" sz="2800" b="1" u="sng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610600" cy="449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sz="2800" b="1" dirty="0" smtClean="0">
                <a:ea typeface="Majalla UI"/>
              </a:rPr>
              <a:t>Are a </a:t>
            </a:r>
            <a:r>
              <a:rPr lang="en-US" altLang="ar-SA" sz="2800" b="1" dirty="0" err="1" smtClean="0">
                <a:ea typeface="Majalla UI"/>
              </a:rPr>
              <a:t>heterogenous</a:t>
            </a:r>
            <a:r>
              <a:rPr lang="en-US" altLang="ar-SA" sz="2800" b="1" dirty="0" smtClean="0">
                <a:ea typeface="Majalla UI"/>
              </a:rPr>
              <a:t> group of diseases.</a:t>
            </a:r>
          </a:p>
          <a:p>
            <a:pPr eaLnBrk="1" hangingPunct="1"/>
            <a:r>
              <a:rPr lang="en-US" altLang="ar-SA" sz="2800" b="1" dirty="0" smtClean="0">
                <a:ea typeface="Majalla UI"/>
              </a:rPr>
              <a:t>Many entities are of unknown cause and pathogenesis.</a:t>
            </a:r>
          </a:p>
          <a:p>
            <a:pPr eaLnBrk="1" hangingPunct="1"/>
            <a:r>
              <a:rPr lang="en-US" altLang="ar-SA" sz="2800" b="1" dirty="0" smtClean="0">
                <a:ea typeface="Majalla UI"/>
              </a:rPr>
              <a:t>They have similar clinical signs, symptoms, radiographic alterations and </a:t>
            </a:r>
            <a:r>
              <a:rPr lang="en-US" altLang="ar-SA" sz="2800" b="1" dirty="0" err="1" smtClean="0">
                <a:ea typeface="Majalla UI"/>
              </a:rPr>
              <a:t>pathophysiologic</a:t>
            </a:r>
            <a:r>
              <a:rPr lang="en-US" altLang="ar-SA" sz="2800" b="1" dirty="0" smtClean="0">
                <a:ea typeface="Majalla UI"/>
              </a:rPr>
              <a:t> changes.</a:t>
            </a:r>
          </a:p>
          <a:p>
            <a:pPr eaLnBrk="1" hangingPunct="1"/>
            <a:r>
              <a:rPr lang="en-US" altLang="ar-SA" sz="2800" b="1" dirty="0" smtClean="0">
                <a:ea typeface="Majalla UI"/>
              </a:rPr>
              <a:t>Account for about 15% of non-infectious lung diseases.</a:t>
            </a:r>
          </a:p>
          <a:p>
            <a:pPr eaLnBrk="1" hangingPunct="1"/>
            <a:r>
              <a:rPr lang="en-US" altLang="ar-SA" sz="2800" b="1" dirty="0" smtClean="0">
                <a:ea typeface="Majalla UI"/>
              </a:rPr>
              <a:t>End-stage: diffuse interstitial pulmonary fibrosis.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668"/>
            <a:ext cx="31242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dirty="0" smtClean="0"/>
              <a:t>Chronic restrictive lung disease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sz="2800" b="1" dirty="0" smtClean="0">
                <a:solidFill>
                  <a:srgbClr val="FF0000"/>
                </a:solidFill>
              </a:rPr>
              <a:t>Pathogenesis of intrinsic chronic  ILD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7999" y="762000"/>
            <a:ext cx="6008533" cy="5257800"/>
          </a:xfrm>
        </p:spPr>
      </p:pic>
      <p:sp>
        <p:nvSpPr>
          <p:cNvPr id="22532" name="Content Placeholder 3"/>
          <p:cNvSpPr>
            <a:spLocks noGrp="1"/>
          </p:cNvSpPr>
          <p:nvPr>
            <p:ph sz="half" idx="2"/>
          </p:nvPr>
        </p:nvSpPr>
        <p:spPr>
          <a:xfrm>
            <a:off x="152400" y="914400"/>
            <a:ext cx="3352800" cy="5867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ar-SA" sz="2400" b="1" dirty="0" smtClean="0">
                <a:ea typeface="Majalla UI"/>
              </a:rPr>
              <a:t>Lung injury</a:t>
            </a:r>
          </a:p>
          <a:p>
            <a:pPr eaLnBrk="1" hangingPunct="1"/>
            <a:endParaRPr lang="en-US" altLang="ar-SA" sz="2400" b="1" dirty="0">
              <a:ea typeface="Majalla UI"/>
            </a:endParaRPr>
          </a:p>
          <a:p>
            <a:pPr eaLnBrk="1" hangingPunct="1"/>
            <a:r>
              <a:rPr lang="en-US" altLang="ar-SA" sz="2400" b="1" dirty="0" smtClean="0">
                <a:ea typeface="Majalla UI"/>
              </a:rPr>
              <a:t>Influx of inflammatory cells into the alveoli and alveolar </a:t>
            </a:r>
            <a:r>
              <a:rPr lang="en-US" altLang="ar-SA" sz="2400" b="1" dirty="0" smtClean="0">
                <a:ea typeface="Majalla UI"/>
              </a:rPr>
              <a:t>walls</a:t>
            </a:r>
          </a:p>
          <a:p>
            <a:pPr eaLnBrk="1" hangingPunct="1"/>
            <a:endParaRPr lang="en-US" altLang="ar-SA" sz="2400" b="1" dirty="0" smtClean="0">
              <a:ea typeface="Majalla UI"/>
            </a:endParaRPr>
          </a:p>
          <a:p>
            <a:r>
              <a:rPr lang="en-US" altLang="ar-SA" sz="2400" b="1" dirty="0" smtClean="0">
                <a:ea typeface="Majalla UI"/>
              </a:rPr>
              <a:t>Release of chemical mediators and promotion of fibrosis </a:t>
            </a:r>
          </a:p>
          <a:p>
            <a:pPr eaLnBrk="1" hangingPunct="1"/>
            <a:endParaRPr lang="en-US" altLang="ar-SA" sz="2400" b="1" dirty="0" smtClean="0">
              <a:ea typeface="Majalla UI"/>
            </a:endParaRPr>
          </a:p>
          <a:p>
            <a:pPr eaLnBrk="1" hangingPunct="1"/>
            <a:r>
              <a:rPr lang="en-US" altLang="ar-SA" sz="2400" b="1" dirty="0" smtClean="0">
                <a:ea typeface="Majalla UI"/>
              </a:rPr>
              <a:t>Distortion of the normal structure of alveoli</a:t>
            </a:r>
          </a:p>
          <a:p>
            <a:pPr eaLnBrk="1" hangingPunct="1"/>
            <a:endParaRPr lang="en-US" altLang="ar-SA" sz="2400" b="1" dirty="0" smtClean="0">
              <a:ea typeface="Majalla U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ar-SA" dirty="0" smtClean="0"/>
              <a:t>Chronic restrictive lung disease: pathogenesis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ar-SA" sz="3600" b="1" u="sng" dirty="0" smtClean="0"/>
              <a:t/>
            </a:r>
            <a:br>
              <a:rPr lang="en-US" altLang="ar-SA" sz="3600" b="1" u="sng" dirty="0" smtClean="0"/>
            </a:br>
            <a:r>
              <a:rPr lang="en-US" sz="2700" b="1" dirty="0" smtClean="0"/>
              <a:t>Major Categories of Chronic Interstitial Lung Disease</a:t>
            </a:r>
            <a:endParaRPr lang="en-US" altLang="ar-SA" sz="3600" b="1" u="sng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1066800"/>
            <a:ext cx="44196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Idiopathic </a:t>
            </a:r>
            <a:r>
              <a:rPr lang="en-US" sz="2000" b="1" dirty="0" err="1" smtClean="0">
                <a:solidFill>
                  <a:srgbClr val="FF0000"/>
                </a:solidFill>
              </a:rPr>
              <a:t>fibrosing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chemeClr val="accent1"/>
                </a:solidFill>
              </a:rPr>
              <a:t>		</a:t>
            </a:r>
            <a:endParaRPr lang="en-US" sz="2000" dirty="0"/>
          </a:p>
          <a:p>
            <a:pPr eaLnBrk="1" hangingPunct="1">
              <a:defRPr/>
            </a:pPr>
            <a:r>
              <a:rPr lang="en-US" sz="2000" b="1" dirty="0" smtClean="0"/>
              <a:t>Usual </a:t>
            </a:r>
            <a:r>
              <a:rPr lang="en-US" sz="2000" b="1" dirty="0"/>
              <a:t>interstitial pneumonia (idiopathic pulmonary fibrosis)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209800"/>
            <a:ext cx="44196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Occupational: Pneumoconiosis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Anthracosis</a:t>
            </a:r>
            <a:r>
              <a:rPr lang="en-US" sz="2000" b="1" dirty="0" smtClean="0"/>
              <a:t> </a:t>
            </a:r>
            <a:r>
              <a:rPr lang="en-US" sz="2000" b="1" dirty="0"/>
              <a:t>and coal worker's pneumoconiosis,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Silicosis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Berylliosis</a:t>
            </a:r>
            <a:endParaRPr lang="en-US" sz="2000" b="1" dirty="0"/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Asbestosis</a:t>
            </a:r>
            <a:endParaRPr lang="en-US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152400" y="4259520"/>
            <a:ext cx="4419600" cy="23698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Immune  diseases: 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   </a:t>
            </a:r>
            <a:r>
              <a:rPr lang="en-US" b="1" dirty="0" err="1" smtClean="0"/>
              <a:t>Sarcoidosis</a:t>
            </a:r>
            <a:endParaRPr lang="en-US" b="1" dirty="0" smtClean="0"/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b="1" dirty="0" err="1" smtClean="0"/>
              <a:t>Goodpasture</a:t>
            </a:r>
            <a:r>
              <a:rPr lang="en-US" b="1" dirty="0" smtClean="0"/>
              <a:t> syndrome</a:t>
            </a:r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b="1" dirty="0" err="1" smtClean="0"/>
              <a:t>Hypersensitibity</a:t>
            </a:r>
            <a:r>
              <a:rPr lang="en-US" b="1" dirty="0" smtClean="0"/>
              <a:t> </a:t>
            </a:r>
            <a:r>
              <a:rPr lang="en-US" b="1" dirty="0" err="1"/>
              <a:t>pneumonitis</a:t>
            </a:r>
            <a:r>
              <a:rPr lang="en-US" b="1" dirty="0"/>
              <a:t> </a:t>
            </a:r>
            <a:r>
              <a:rPr lang="en-US" b="1" dirty="0" smtClean="0"/>
              <a:t>    	(</a:t>
            </a:r>
            <a:r>
              <a:rPr lang="en-US" b="1" dirty="0"/>
              <a:t>extrinsic allergic </a:t>
            </a:r>
            <a:r>
              <a:rPr lang="en-US" b="1" dirty="0" err="1" smtClean="0"/>
              <a:t>alveolitis</a:t>
            </a:r>
            <a:r>
              <a:rPr lang="en-US" b="1" dirty="0" smtClean="0"/>
              <a:t>)</a:t>
            </a:r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Systemic </a:t>
            </a:r>
            <a:r>
              <a:rPr lang="en-US" b="1" dirty="0"/>
              <a:t>lupus </a:t>
            </a:r>
            <a:r>
              <a:rPr lang="en-US" b="1" dirty="0" err="1" smtClean="0"/>
              <a:t>erythematosus</a:t>
            </a:r>
            <a:endParaRPr lang="en-US" b="1" dirty="0" smtClean="0"/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Systemic </a:t>
            </a:r>
            <a:r>
              <a:rPr lang="en-US" b="1" dirty="0"/>
              <a:t>sclerosis (</a:t>
            </a:r>
            <a:r>
              <a:rPr lang="en-US" b="1" dirty="0" smtClean="0"/>
              <a:t>scleroderma)  </a:t>
            </a:r>
          </a:p>
          <a:p>
            <a:pPr eaLnBrk="1" hangingPunct="1">
              <a:defRPr/>
            </a:pPr>
            <a:r>
              <a:rPr lang="en-US" b="1" dirty="0"/>
              <a:t> </a:t>
            </a:r>
            <a:r>
              <a:rPr lang="en-US" b="1" dirty="0" smtClean="0"/>
              <a:t>   Wegener </a:t>
            </a:r>
            <a:r>
              <a:rPr lang="en-US" b="1" dirty="0" err="1"/>
              <a:t>granulomatosis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4724400" y="1066800"/>
            <a:ext cx="3962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Drug: </a:t>
            </a:r>
          </a:p>
          <a:p>
            <a:r>
              <a:rPr lang="en-US" sz="2000" b="1" dirty="0"/>
              <a:t>Chemotherapy, </a:t>
            </a:r>
            <a:r>
              <a:rPr lang="en-US" sz="2000" b="1" dirty="0" err="1"/>
              <a:t>methotrexate</a:t>
            </a:r>
            <a:r>
              <a:rPr lang="en-US" sz="2000" b="1" dirty="0"/>
              <a:t>, </a:t>
            </a:r>
            <a:r>
              <a:rPr lang="en-US" sz="2000" b="1" dirty="0" err="1"/>
              <a:t>bleomyxin</a:t>
            </a:r>
            <a:r>
              <a:rPr lang="en-US" sz="2000" b="1" dirty="0"/>
              <a:t> toxicity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2209800"/>
            <a:ext cx="3810000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Smoking related: </a:t>
            </a:r>
          </a:p>
          <a:p>
            <a:pPr eaLnBrk="1" hangingPunct="1">
              <a:defRPr/>
            </a:pPr>
            <a:r>
              <a:rPr lang="en-US" sz="2000" b="1" dirty="0" err="1"/>
              <a:t>Eosinophilic</a:t>
            </a:r>
            <a:r>
              <a:rPr lang="en-US" sz="2000" b="1" dirty="0"/>
              <a:t> granuloma</a:t>
            </a:r>
          </a:p>
          <a:p>
            <a:pPr eaLnBrk="1" hangingPunct="1">
              <a:defRPr/>
            </a:pPr>
            <a:r>
              <a:rPr lang="en-US" sz="2000" b="1" dirty="0" err="1"/>
              <a:t>Desquamative</a:t>
            </a:r>
            <a:r>
              <a:rPr lang="en-US" sz="2000" b="1" dirty="0"/>
              <a:t> interstitial </a:t>
            </a:r>
            <a:r>
              <a:rPr lang="en-US" sz="2000" b="1" dirty="0" smtClean="0"/>
              <a:t>   	pneumonia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Respiratory </a:t>
            </a:r>
            <a:r>
              <a:rPr lang="en-US" sz="2000" b="1" dirty="0" err="1"/>
              <a:t>bronchiolitis</a:t>
            </a:r>
            <a:r>
              <a:rPr lang="en-US" sz="2000" b="1" dirty="0"/>
              <a:t>-associated interstitial lung disease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4267200"/>
            <a:ext cx="36576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Radiation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+mn-cs"/>
              </a:rPr>
              <a:t>Reactions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Occur after radiation  with diffuse </a:t>
            </a:r>
            <a:r>
              <a:rPr lang="en-US" dirty="0"/>
              <a:t>alveolar </a:t>
            </a:r>
            <a:r>
              <a:rPr lang="en-US" dirty="0" smtClean="0"/>
              <a:t>damage,  severe </a:t>
            </a:r>
            <a:r>
              <a:rPr lang="en-US" dirty="0" err="1"/>
              <a:t>atypia</a:t>
            </a:r>
            <a:r>
              <a:rPr lang="en-US" dirty="0"/>
              <a:t> of </a:t>
            </a:r>
            <a:r>
              <a:rPr lang="en-US" dirty="0" err="1"/>
              <a:t>hyperplastic</a:t>
            </a:r>
            <a:r>
              <a:rPr lang="en-US" dirty="0"/>
              <a:t> type II cells and fibroblasts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endParaRPr lang="en-US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2672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ar-SA" dirty="0" smtClean="0"/>
              <a:t>Chronic restrictive lung disease:  Categories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09600" y="1981200"/>
            <a:ext cx="7854950" cy="2133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altLang="ar-SA" sz="2800" b="1" dirty="0" smtClean="0">
                <a:ea typeface="Majalla UI"/>
              </a:rPr>
              <a:t>Idiopathic Pulmonary Fibrosis/</a:t>
            </a:r>
            <a:r>
              <a:rPr lang="en-US" altLang="ar-SA" sz="2800" dirty="0" smtClean="0">
                <a:ea typeface="Majalla UI"/>
              </a:rPr>
              <a:t> </a:t>
            </a:r>
            <a:r>
              <a:rPr lang="en-US" altLang="ar-SA" sz="2800" b="1" dirty="0" err="1">
                <a:ea typeface="Majalla UI"/>
              </a:rPr>
              <a:t>Fibrosing</a:t>
            </a:r>
            <a:r>
              <a:rPr lang="en-US" altLang="ar-SA" sz="2800" b="1" dirty="0">
                <a:ea typeface="Majalla UI"/>
              </a:rPr>
              <a:t> </a:t>
            </a:r>
            <a:r>
              <a:rPr lang="en-US" altLang="ar-SA" sz="2800" b="1" dirty="0" err="1" smtClean="0">
                <a:ea typeface="Majalla UI"/>
              </a:rPr>
              <a:t>Alveolitis</a:t>
            </a:r>
            <a:r>
              <a:rPr lang="en-US" altLang="ar-SA" sz="2800" b="1" dirty="0" smtClean="0">
                <a:ea typeface="Majalla UI"/>
              </a:rPr>
              <a:t>/ </a:t>
            </a:r>
            <a:r>
              <a:rPr lang="en-US" altLang="ar-SA" sz="2800" b="1" dirty="0" err="1">
                <a:ea typeface="Majalla UI"/>
              </a:rPr>
              <a:t>Hamman</a:t>
            </a:r>
            <a:r>
              <a:rPr lang="en-US" altLang="ar-SA" sz="2800" b="1" dirty="0">
                <a:ea typeface="Majalla UI"/>
              </a:rPr>
              <a:t>-Rich Syndrome </a:t>
            </a:r>
            <a:r>
              <a:rPr lang="en-US" altLang="ar-SA" sz="2800" b="1" dirty="0" smtClean="0">
                <a:ea typeface="Majalla UI"/>
              </a:rPr>
              <a:t>/</a:t>
            </a:r>
            <a:endParaRPr lang="en-US" altLang="ar-SA" sz="2800" b="1" dirty="0">
              <a:ea typeface="Majalla UI"/>
            </a:endParaRPr>
          </a:p>
          <a:p>
            <a:pPr>
              <a:defRPr/>
            </a:pPr>
            <a:r>
              <a:rPr lang="en-US" altLang="ar-SA" sz="2800" b="1" dirty="0" smtClean="0">
                <a:ea typeface="Majalla UI"/>
              </a:rPr>
              <a:t>Usual </a:t>
            </a:r>
            <a:r>
              <a:rPr lang="en-US" altLang="ar-SA" sz="2800" b="1" dirty="0">
                <a:ea typeface="Majalla UI"/>
              </a:rPr>
              <a:t>I</a:t>
            </a:r>
            <a:r>
              <a:rPr lang="en-US" altLang="ar-SA" sz="2800" b="1" dirty="0" smtClean="0">
                <a:ea typeface="Majalla UI"/>
              </a:rPr>
              <a:t>nterstitial Pneumonia (</a:t>
            </a:r>
            <a:r>
              <a:rPr lang="en-US" altLang="en-US" sz="2800" b="1" dirty="0" smtClean="0"/>
              <a:t>UIP)</a:t>
            </a:r>
            <a:endParaRPr lang="en-US" altLang="en-US" sz="2800" b="1" dirty="0"/>
          </a:p>
          <a:p>
            <a:pPr marR="0" algn="ctr">
              <a:defRPr/>
            </a:pPr>
            <a:endParaRPr lang="ar-SA" altLang="en-US" dirty="0" smtClean="0">
              <a:ea typeface="Majalla U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5257800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Understand the structure and constituents of the lung </a:t>
            </a:r>
            <a:r>
              <a:rPr lang="en-US" sz="2000" dirty="0" err="1"/>
              <a:t>interstitium</a:t>
            </a:r>
            <a:r>
              <a:rPr lang="en-US" sz="2000" dirty="0"/>
              <a:t> as well as the restrictive changes which occur </a:t>
            </a:r>
            <a:r>
              <a:rPr lang="en-US" sz="2000" dirty="0" smtClean="0"/>
              <a:t>in diseases of the </a:t>
            </a:r>
            <a:r>
              <a:rPr lang="en-US" sz="2000" dirty="0" err="1" smtClean="0"/>
              <a:t>interstituim</a:t>
            </a:r>
            <a:r>
              <a:rPr lang="en-US" sz="2000" dirty="0" smtClean="0"/>
              <a:t> (ILD)</a:t>
            </a:r>
          </a:p>
          <a:p>
            <a:pPr lvl="0"/>
            <a:r>
              <a:rPr lang="en-US" sz="2000" dirty="0" smtClean="0"/>
              <a:t> Know the symptoms of ILD: </a:t>
            </a:r>
            <a:r>
              <a:rPr lang="en-US" sz="2000" dirty="0"/>
              <a:t>progressive breathlessness and </a:t>
            </a:r>
            <a:r>
              <a:rPr lang="en-US" sz="2000" dirty="0" smtClean="0"/>
              <a:t>cough</a:t>
            </a:r>
          </a:p>
          <a:p>
            <a:pPr lvl="0"/>
            <a:r>
              <a:rPr lang="en-US" sz="2000" dirty="0"/>
              <a:t>Know subtypes of ILD: acute and </a:t>
            </a:r>
            <a:r>
              <a:rPr lang="en-US" sz="2000" dirty="0" smtClean="0"/>
              <a:t>chronic</a:t>
            </a:r>
          </a:p>
          <a:p>
            <a:pPr lvl="0"/>
            <a:r>
              <a:rPr lang="en-US" sz="2000" dirty="0" smtClean="0"/>
              <a:t>Discuss the causes, morphology and outcome of acute ILD</a:t>
            </a:r>
            <a:endParaRPr lang="en-US" sz="2000" dirty="0"/>
          </a:p>
          <a:p>
            <a:pPr lvl="0"/>
            <a:r>
              <a:rPr lang="en-US" sz="2000" dirty="0"/>
              <a:t>Appreciate the pathogenesis </a:t>
            </a:r>
            <a:r>
              <a:rPr lang="en-US" sz="2000" dirty="0" smtClean="0"/>
              <a:t>of chronic ILD regardless </a:t>
            </a:r>
            <a:r>
              <a:rPr lang="en-US" sz="2000" dirty="0"/>
              <a:t>of their type. </a:t>
            </a:r>
            <a:endParaRPr lang="en-US" sz="2000" b="1" u="words" dirty="0"/>
          </a:p>
          <a:p>
            <a:pPr lvl="0"/>
            <a:r>
              <a:rPr lang="en-US" sz="2000" dirty="0"/>
              <a:t>Become aware of the classification of interstitial lung diseases</a:t>
            </a:r>
            <a:r>
              <a:rPr lang="en-US" sz="2000" dirty="0" smtClean="0"/>
              <a:t>.</a:t>
            </a:r>
          </a:p>
          <a:p>
            <a:pPr lvl="0"/>
            <a:r>
              <a:rPr lang="en-US" sz="2000" dirty="0" smtClean="0"/>
              <a:t>Discuss examples of </a:t>
            </a:r>
            <a:r>
              <a:rPr lang="en-US" sz="2000" dirty="0"/>
              <a:t>interstitial lung diseases including</a:t>
            </a:r>
            <a:r>
              <a:rPr lang="en-US" sz="2000" dirty="0" smtClean="0"/>
              <a:t>:</a:t>
            </a:r>
          </a:p>
          <a:p>
            <a:pPr lvl="1"/>
            <a:r>
              <a:rPr lang="en-US" sz="2000" b="1" dirty="0" smtClean="0"/>
              <a:t>idiopathic pulmonary fibrosis</a:t>
            </a:r>
          </a:p>
          <a:p>
            <a:pPr lvl="1"/>
            <a:r>
              <a:rPr lang="en-US" sz="2000" b="1" dirty="0" smtClean="0"/>
              <a:t> Pneumoconiosis</a:t>
            </a:r>
          </a:p>
          <a:p>
            <a:pPr lvl="1"/>
            <a:r>
              <a:rPr lang="en-US" sz="2000" b="1" dirty="0" err="1" smtClean="0"/>
              <a:t>Hypersensitibity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pneumonitis</a:t>
            </a:r>
            <a:r>
              <a:rPr lang="en-US" sz="2000" b="1" dirty="0" smtClean="0"/>
              <a:t> </a:t>
            </a:r>
          </a:p>
          <a:p>
            <a:pPr lvl="1"/>
            <a:r>
              <a:rPr lang="en-US" sz="2000" b="1" dirty="0" err="1" smtClean="0"/>
              <a:t>Goodpasture</a:t>
            </a:r>
            <a:r>
              <a:rPr lang="en-US" sz="2000" b="1" dirty="0" smtClean="0"/>
              <a:t> syndrome</a:t>
            </a:r>
          </a:p>
          <a:p>
            <a:pPr lvl="1"/>
            <a:r>
              <a:rPr lang="en-US" sz="2000" b="1" dirty="0" err="1" smtClean="0"/>
              <a:t>Sarcoidosis</a:t>
            </a:r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700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6667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ar-SA" sz="2800" b="1" dirty="0" smtClean="0"/>
              <a:t>Idiopathic Pulmonary </a:t>
            </a:r>
            <a:r>
              <a:rPr lang="en-US" altLang="ar-SA" sz="2800" b="1" dirty="0"/>
              <a:t>Fibrosis </a:t>
            </a:r>
            <a:r>
              <a:rPr lang="en-US" altLang="en-US" sz="2800" b="1" dirty="0"/>
              <a:t>(UIP ) </a:t>
            </a:r>
            <a:endParaRPr lang="en-US" altLang="ar-SA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/>
          </a:bodyPr>
          <a:lstStyle/>
          <a:p>
            <a:pPr marL="273050" lvl="1" indent="-273050">
              <a:buClr>
                <a:srgbClr val="0BD0D9"/>
              </a:buClr>
              <a:buSzPct val="95000"/>
              <a:defRPr/>
            </a:pPr>
            <a:r>
              <a:rPr lang="en-US" dirty="0"/>
              <a:t>UIP  is progressive </a:t>
            </a:r>
            <a:r>
              <a:rPr lang="en-US" dirty="0" err="1"/>
              <a:t>fibrosing</a:t>
            </a:r>
            <a:r>
              <a:rPr lang="en-US" dirty="0"/>
              <a:t> disorder of unknown cause. It is an idiopathic interstitial pneumonia with diffuse interstitial fibrosis and </a:t>
            </a:r>
            <a:r>
              <a:rPr lang="en-US" dirty="0" smtClean="0"/>
              <a:t>inflammation (Scars formation along the interlobular septa)</a:t>
            </a:r>
          </a:p>
          <a:p>
            <a:pPr marL="273050" lvl="1" indent="-273050" eaLnBrk="1" hangingPunct="1">
              <a:buClr>
                <a:srgbClr val="0BD0D9"/>
              </a:buClr>
              <a:buSzPct val="95000"/>
              <a:defRPr/>
            </a:pPr>
            <a:r>
              <a:rPr lang="en-US" sz="2800" dirty="0" smtClean="0"/>
              <a:t>Age</a:t>
            </a:r>
            <a:r>
              <a:rPr lang="en-US" sz="2800" dirty="0"/>
              <a:t>: Adults 30 to 50 </a:t>
            </a:r>
            <a:r>
              <a:rPr lang="en-US" sz="2800" dirty="0" smtClean="0"/>
              <a:t>years</a:t>
            </a:r>
          </a:p>
          <a:p>
            <a:pPr marL="273050" lvl="1" indent="-273050" eaLnBrk="1" hangingPunct="1">
              <a:buClr>
                <a:srgbClr val="0BD0D9"/>
              </a:buClr>
              <a:buSzPct val="95000"/>
              <a:defRPr/>
            </a:pPr>
            <a:r>
              <a:rPr lang="en-US" sz="2800" dirty="0" smtClean="0"/>
              <a:t>Prognosis</a:t>
            </a:r>
            <a:r>
              <a:rPr lang="en-US" sz="2800" dirty="0"/>
              <a:t>: poor.</a:t>
            </a:r>
          </a:p>
          <a:p>
            <a:pPr marL="674370" lvl="1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 smtClean="0"/>
              <a:t> </a:t>
            </a:r>
            <a:r>
              <a:rPr lang="en-US" sz="2400" dirty="0" smtClean="0"/>
              <a:t>Respiratory and heart failure  may develop within few years. No  effective therapy is available for the treatment of idiopathic pulmonary fibrosis.</a:t>
            </a:r>
          </a:p>
          <a:p>
            <a:pPr marL="674370" lvl="1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/>
              <a:t> Lung transplant is the only solution</a:t>
            </a:r>
            <a:endParaRPr lang="en-US" sz="2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31242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b="1" dirty="0" smtClean="0">
                <a:ea typeface="Majalla UI"/>
              </a:rPr>
              <a:t>Idiopathic Pulmonary Fibrosis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5181600" cy="622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191000" y="3505200"/>
            <a:ext cx="49530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the injured epithelial cells are the source of </a:t>
            </a:r>
            <a:r>
              <a:rPr lang="en-US" dirty="0" err="1"/>
              <a:t>profibrogenic</a:t>
            </a:r>
            <a:r>
              <a:rPr lang="en-US" dirty="0"/>
              <a:t> factors such as </a:t>
            </a:r>
            <a:r>
              <a:rPr lang="en-US" dirty="0" smtClean="0"/>
              <a:t>down regulation of caveolin-1 by transforming growth factor Beta I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1828800" y="685800"/>
            <a:ext cx="3657600" cy="9239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smoke, environmental pollutants, dust, viral infections, </a:t>
            </a:r>
            <a:r>
              <a:rPr lang="en-US" dirty="0" err="1"/>
              <a:t>gastroesophageal</a:t>
            </a:r>
            <a:r>
              <a:rPr lang="en-US" dirty="0"/>
              <a:t> reflux disease </a:t>
            </a:r>
            <a:endParaRPr lang="ar-SA" dirty="0"/>
          </a:p>
        </p:txBody>
      </p:sp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3468688" y="2352675"/>
            <a:ext cx="1903412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en-US" dirty="0"/>
              <a:t>susceptible host </a:t>
            </a:r>
            <a:endParaRPr lang="ar-SA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5486400"/>
            <a:ext cx="4572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alveolar damage, fibrosis and  irreversible destruction of the lung parenchyma. </a:t>
            </a:r>
            <a:endParaRPr lang="ar-SA" dirty="0"/>
          </a:p>
        </p:txBody>
      </p:sp>
      <p:sp>
        <p:nvSpPr>
          <p:cNvPr id="12" name="Rectangle 11"/>
          <p:cNvSpPr/>
          <p:nvPr/>
        </p:nvSpPr>
        <p:spPr>
          <a:xfrm>
            <a:off x="1" y="87868"/>
            <a:ext cx="46482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ar-SA" b="1" dirty="0" smtClean="0">
                <a:ea typeface="Majalla UI"/>
              </a:rPr>
              <a:t>Idiopathic Pulmonary Fibrosis: Pathogenesis</a:t>
            </a:r>
            <a:endParaRPr lang="en-US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4456" y="8586"/>
            <a:ext cx="3849543" cy="34966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2286000" y="228600"/>
            <a:ext cx="41910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sz="2400" b="1" dirty="0" smtClean="0"/>
              <a:t>Clinical </a:t>
            </a:r>
            <a:r>
              <a:rPr lang="en-US" altLang="ar-SA" sz="2400" b="1" dirty="0"/>
              <a:t>F</a:t>
            </a:r>
            <a:r>
              <a:rPr lang="en-US" altLang="ar-SA" sz="2400" b="1" dirty="0" smtClean="0"/>
              <a:t>eatures of UIP</a:t>
            </a:r>
            <a:endParaRPr lang="en-US" altLang="ar-SA" sz="24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915400" cy="1447800"/>
          </a:xfrm>
        </p:spPr>
        <p:txBody>
          <a:bodyPr>
            <a:normAutofit fontScale="92500"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/>
              <a:t>Most patients present with </a:t>
            </a:r>
            <a:r>
              <a:rPr lang="en-US" sz="2400" dirty="0" err="1"/>
              <a:t>exertional</a:t>
            </a:r>
            <a:r>
              <a:rPr lang="en-US" sz="2400" dirty="0"/>
              <a:t> </a:t>
            </a:r>
            <a:r>
              <a:rPr lang="en-US" sz="2400" dirty="0" err="1"/>
              <a:t>dyspnea</a:t>
            </a:r>
            <a:r>
              <a:rPr lang="en-US" sz="2400" dirty="0"/>
              <a:t> and </a:t>
            </a:r>
            <a:r>
              <a:rPr lang="en-US" sz="2400" dirty="0" smtClean="0"/>
              <a:t>a nonproductive cough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/>
              <a:t>A chest radiograph  and high-resolution computed tomography typically reveals diffuse reticular opacities.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19275"/>
            <a:ext cx="7083314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850" y="4572000"/>
            <a:ext cx="25971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" y="0"/>
            <a:ext cx="46482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ar-SA" b="1" dirty="0" smtClean="0">
                <a:ea typeface="Majalla UI"/>
              </a:rPr>
              <a:t>Idiopathic Pulmonary Fibrosis: Clinical features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5486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ar-SA" sz="4800" b="1" u="sng" dirty="0" smtClean="0"/>
              <a:t>Morphology of UIP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4876800" cy="57912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ar-SA" sz="2000" dirty="0" smtClean="0">
                <a:ea typeface="Majalla UI"/>
              </a:rPr>
              <a:t>The morphologic changes vary according to the stage of the disease.</a:t>
            </a:r>
          </a:p>
          <a:p>
            <a:pPr eaLnBrk="1" hangingPunct="1"/>
            <a:r>
              <a:rPr lang="en-US" altLang="ar-SA" sz="2000" b="1" dirty="0" smtClean="0">
                <a:solidFill>
                  <a:srgbClr val="FF0000"/>
                </a:solidFill>
                <a:ea typeface="Majalla UI"/>
              </a:rPr>
              <a:t>Early cases:</a:t>
            </a:r>
          </a:p>
          <a:p>
            <a:pPr eaLnBrk="1" hangingPunct="1">
              <a:buFontTx/>
              <a:buNone/>
            </a:pPr>
            <a:r>
              <a:rPr lang="en-US" altLang="ar-SA" sz="2000" dirty="0" smtClean="0">
                <a:ea typeface="Majalla UI"/>
              </a:rPr>
              <a:t>	</a:t>
            </a:r>
            <a:r>
              <a:rPr lang="en-US" altLang="ar-SA" sz="2000" dirty="0" smtClean="0">
                <a:ea typeface="Majalla UI"/>
              </a:rPr>
              <a:t>- Intra-alveolar </a:t>
            </a:r>
            <a:r>
              <a:rPr lang="en-US" altLang="ar-SA" sz="2000" dirty="0" smtClean="0">
                <a:ea typeface="Majalla UI"/>
              </a:rPr>
              <a:t>and </a:t>
            </a:r>
            <a:r>
              <a:rPr lang="en-US" altLang="ar-SA" sz="2000" dirty="0" err="1" smtClean="0">
                <a:ea typeface="Majalla UI"/>
              </a:rPr>
              <a:t>interstial</a:t>
            </a:r>
            <a:r>
              <a:rPr lang="en-US" altLang="ar-SA" sz="2000" dirty="0" smtClean="0">
                <a:ea typeface="Majalla UI"/>
              </a:rPr>
              <a:t> inflammation.</a:t>
            </a:r>
          </a:p>
          <a:p>
            <a:pPr eaLnBrk="1" hangingPunct="1">
              <a:buFontTx/>
              <a:buNone/>
            </a:pPr>
            <a:r>
              <a:rPr lang="en-US" altLang="ar-SA" sz="2000" dirty="0" smtClean="0">
                <a:ea typeface="Majalla UI"/>
              </a:rPr>
              <a:t>	- Hyperplasia of type II </a:t>
            </a:r>
            <a:r>
              <a:rPr lang="en-US" altLang="ar-SA" sz="2000" dirty="0" err="1" smtClean="0">
                <a:ea typeface="Majalla UI"/>
              </a:rPr>
              <a:t>pneumocytes</a:t>
            </a:r>
            <a:endParaRPr lang="en-US" altLang="ar-SA" sz="2000" dirty="0" smtClean="0">
              <a:ea typeface="Majalla UI"/>
            </a:endParaRPr>
          </a:p>
          <a:p>
            <a:pPr eaLnBrk="1" hangingPunct="1">
              <a:buFontTx/>
              <a:buNone/>
            </a:pPr>
            <a:endParaRPr lang="en-US" altLang="ar-SA" sz="2000" dirty="0" smtClean="0">
              <a:ea typeface="Majalla UI"/>
            </a:endParaRPr>
          </a:p>
          <a:p>
            <a:pPr eaLnBrk="1" hangingPunct="1"/>
            <a:r>
              <a:rPr lang="en-US" altLang="ar-SA" sz="2000" b="1" dirty="0" smtClean="0">
                <a:solidFill>
                  <a:srgbClr val="FF0000"/>
                </a:solidFill>
                <a:ea typeface="Majalla UI"/>
              </a:rPr>
              <a:t>Advancing disease:</a:t>
            </a:r>
          </a:p>
          <a:p>
            <a:pPr eaLnBrk="1" hangingPunct="1">
              <a:buFontTx/>
              <a:buNone/>
            </a:pPr>
            <a:r>
              <a:rPr lang="en-US" altLang="ar-SA" sz="2000" dirty="0" smtClean="0">
                <a:ea typeface="Majalla UI"/>
              </a:rPr>
              <a:t>	</a:t>
            </a:r>
            <a:r>
              <a:rPr lang="en-US" altLang="ar-SA" sz="2000" dirty="0" smtClean="0">
                <a:ea typeface="Majalla UI"/>
              </a:rPr>
              <a:t>- Prominent </a:t>
            </a:r>
            <a:r>
              <a:rPr lang="en-US" altLang="ar-SA" sz="2000" dirty="0" smtClean="0">
                <a:ea typeface="Majalla UI"/>
              </a:rPr>
              <a:t>interstitial fibrosis.</a:t>
            </a:r>
          </a:p>
          <a:p>
            <a:pPr eaLnBrk="1" hangingPunct="1">
              <a:buFontTx/>
              <a:buNone/>
            </a:pPr>
            <a:r>
              <a:rPr lang="en-US" altLang="ar-SA" sz="2000" dirty="0" smtClean="0">
                <a:ea typeface="Majalla UI"/>
              </a:rPr>
              <a:t>	</a:t>
            </a:r>
            <a:r>
              <a:rPr lang="en-US" altLang="ar-SA" sz="2000" dirty="0" smtClean="0">
                <a:ea typeface="Majalla UI"/>
              </a:rPr>
              <a:t>- Alternating </a:t>
            </a:r>
            <a:r>
              <a:rPr lang="en-US" altLang="ar-SA" sz="2000" dirty="0" smtClean="0">
                <a:ea typeface="Majalla UI"/>
              </a:rPr>
              <a:t>areas of fibrosis and normal </a:t>
            </a:r>
            <a:r>
              <a:rPr lang="en-US" altLang="ar-SA" sz="2000" dirty="0" smtClean="0">
                <a:ea typeface="Majalla UI"/>
              </a:rPr>
              <a:t>	tissue </a:t>
            </a:r>
            <a:r>
              <a:rPr lang="en-US" altLang="ar-SA" sz="2000" dirty="0" smtClean="0">
                <a:ea typeface="Majalla UI"/>
              </a:rPr>
              <a:t>will be seen.</a:t>
            </a:r>
          </a:p>
          <a:p>
            <a:pPr>
              <a:buNone/>
            </a:pPr>
            <a:r>
              <a:rPr lang="en-US" altLang="ar-SA" sz="2000" dirty="0" smtClean="0">
                <a:ea typeface="Majalla UI"/>
              </a:rPr>
              <a:t>	</a:t>
            </a:r>
            <a:r>
              <a:rPr lang="en-US" altLang="ar-SA" sz="2000" dirty="0" smtClean="0">
                <a:ea typeface="Majalla UI"/>
              </a:rPr>
              <a:t>- In </a:t>
            </a:r>
            <a:r>
              <a:rPr lang="en-US" altLang="ar-SA" sz="2000" dirty="0" smtClean="0">
                <a:ea typeface="Majalla UI"/>
              </a:rPr>
              <a:t>the end, the lung consists of </a:t>
            </a:r>
            <a:r>
              <a:rPr lang="en-US" altLang="ar-SA" sz="2000" dirty="0" err="1" smtClean="0">
                <a:ea typeface="Majalla UI"/>
              </a:rPr>
              <a:t>pperipheral</a:t>
            </a:r>
            <a:r>
              <a:rPr lang="en-US" altLang="ar-SA" sz="2000" dirty="0" smtClean="0">
                <a:ea typeface="Majalla UI"/>
              </a:rPr>
              <a:t> cystic spaces lined by </a:t>
            </a:r>
            <a:r>
              <a:rPr lang="en-US" altLang="ar-SA" sz="2000" dirty="0" err="1" smtClean="0">
                <a:ea typeface="Majalla UI"/>
              </a:rPr>
              <a:t>cuboidal</a:t>
            </a:r>
            <a:r>
              <a:rPr lang="en-US" altLang="ar-SA" sz="2000" dirty="0" smtClean="0">
                <a:ea typeface="Majalla UI"/>
              </a:rPr>
              <a:t> or columnar epithelium separated by inflammatory fibrous tissue </a:t>
            </a:r>
            <a:r>
              <a:rPr lang="en-US" altLang="ar-SA" sz="2000" dirty="0" smtClean="0">
                <a:solidFill>
                  <a:srgbClr val="FF0000"/>
                </a:solidFill>
                <a:ea typeface="Majalla UI"/>
              </a:rPr>
              <a:t>(honeycomb lung). </a:t>
            </a:r>
            <a:r>
              <a:rPr lang="en-US" sz="2000" dirty="0" smtClean="0"/>
              <a:t>Foci of normal lung tissue were also seen.</a:t>
            </a:r>
            <a:r>
              <a:rPr lang="en-US" altLang="ar-SA" sz="2000" dirty="0" smtClean="0">
                <a:ea typeface="Majalla UI"/>
              </a:rPr>
              <a:t> It is the end stage of lung disease</a:t>
            </a:r>
          </a:p>
          <a:p>
            <a:pPr eaLnBrk="1" hangingPunct="1">
              <a:buFontTx/>
              <a:buNone/>
            </a:pPr>
            <a:endParaRPr lang="en-US" altLang="ar-SA" sz="2000" dirty="0" smtClean="0">
              <a:ea typeface="Majalla UI"/>
            </a:endParaRPr>
          </a:p>
          <a:p>
            <a:pPr eaLnBrk="1" hangingPunct="1">
              <a:buFontTx/>
              <a:buNone/>
            </a:pPr>
            <a:endParaRPr lang="en-US" altLang="ar-SA" sz="2000" dirty="0" smtClean="0">
              <a:latin typeface="Tahoma" pitchFamily="34" charset="0"/>
              <a:ea typeface="Majalla UI"/>
            </a:endParaRPr>
          </a:p>
          <a:p>
            <a:pPr eaLnBrk="1" hangingPunct="1">
              <a:buFontTx/>
              <a:buNone/>
            </a:pPr>
            <a:r>
              <a:rPr lang="en-US" altLang="ar-SA" sz="2000" dirty="0" smtClean="0">
                <a:latin typeface="Tahoma" pitchFamily="34" charset="0"/>
                <a:ea typeface="Majalla UI"/>
              </a:rPr>
              <a:t>   </a:t>
            </a:r>
          </a:p>
        </p:txBody>
      </p:sp>
      <p:pic>
        <p:nvPicPr>
          <p:cNvPr id="51205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7209" y="3581400"/>
            <a:ext cx="393916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5900" y="304800"/>
            <a:ext cx="3848100" cy="28956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" y="87868"/>
            <a:ext cx="46482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ar-SA" b="1" dirty="0" smtClean="0">
                <a:ea typeface="Majalla UI"/>
              </a:rPr>
              <a:t>Idiopathic Pulmonary Fibrosis: Morphology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95400" y="6211669"/>
            <a:ext cx="4343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Scars formation along the interlobular septa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ar-SA" sz="3600" b="1" u="sng" dirty="0" smtClean="0"/>
              <a:t>Chronic restrictive lung disease</a:t>
            </a:r>
            <a:br>
              <a:rPr lang="en-US" altLang="ar-SA" sz="3600" b="1" u="sng" dirty="0" smtClean="0"/>
            </a:br>
            <a:r>
              <a:rPr lang="en-US" sz="2700" b="1" dirty="0" smtClean="0"/>
              <a:t>Major Categories of Chronic Interstitial Lung Disease</a:t>
            </a:r>
            <a:endParaRPr lang="en-US" altLang="ar-SA" sz="3600" b="1" u="sng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1066800"/>
            <a:ext cx="44196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Idiopathic </a:t>
            </a:r>
            <a:r>
              <a:rPr lang="en-US" sz="2000" b="1" dirty="0" err="1" smtClean="0">
                <a:solidFill>
                  <a:srgbClr val="FF0000"/>
                </a:solidFill>
              </a:rPr>
              <a:t>fibrosing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chemeClr val="accent1"/>
                </a:solidFill>
              </a:rPr>
              <a:t>		</a:t>
            </a:r>
            <a:endParaRPr lang="en-US" sz="2000" dirty="0"/>
          </a:p>
          <a:p>
            <a:pPr eaLnBrk="1" hangingPunct="1">
              <a:defRPr/>
            </a:pPr>
            <a:r>
              <a:rPr lang="en-US" sz="2000" b="1" dirty="0" smtClean="0"/>
              <a:t>Usual </a:t>
            </a:r>
            <a:r>
              <a:rPr lang="en-US" sz="2000" b="1" dirty="0"/>
              <a:t>interstitial pneumonia (idiopathic pulmonary fibrosis)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209800"/>
            <a:ext cx="44196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Occupational: Pneumoconiosis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0070C0"/>
                </a:solidFill>
              </a:rPr>
              <a:t>Anthracosis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and coal worker's pneumoconiosis,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Silicosis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0070C0"/>
                </a:solidFill>
              </a:rPr>
              <a:t>Berylliosis</a:t>
            </a:r>
            <a:endParaRPr lang="en-US" sz="2000" b="1" dirty="0">
              <a:solidFill>
                <a:srgbClr val="0070C0"/>
              </a:solidFill>
            </a:endParaRP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Asbestosis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259520"/>
            <a:ext cx="441960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Immune  diseases: 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  </a:t>
            </a:r>
            <a:r>
              <a:rPr lang="en-US" sz="2000" b="1" dirty="0" err="1" smtClean="0"/>
              <a:t>Hypersensitibity</a:t>
            </a:r>
            <a:r>
              <a:rPr lang="en-US" sz="2000" b="1" dirty="0" smtClean="0"/>
              <a:t> </a:t>
            </a:r>
            <a:r>
              <a:rPr lang="en-US" sz="2000" b="1" dirty="0" err="1"/>
              <a:t>pneumonitis</a:t>
            </a:r>
            <a:r>
              <a:rPr lang="en-US" sz="2000" b="1" dirty="0"/>
              <a:t>     	(extrinsic allergic </a:t>
            </a:r>
            <a:r>
              <a:rPr lang="en-US" sz="2000" b="1" dirty="0" err="1"/>
              <a:t>alveolitis</a:t>
            </a:r>
            <a:r>
              <a:rPr lang="en-US" sz="2000" b="1" dirty="0" smtClean="0"/>
              <a:t>)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b="1" dirty="0" err="1" smtClean="0"/>
              <a:t>Sarcoidosis</a:t>
            </a:r>
            <a:r>
              <a:rPr lang="en-US" sz="2000" b="1" dirty="0" smtClean="0"/>
              <a:t>                  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b="1" dirty="0" err="1" smtClean="0"/>
              <a:t>Goodpasture</a:t>
            </a:r>
            <a:r>
              <a:rPr lang="en-US" sz="2000" b="1" dirty="0" smtClean="0"/>
              <a:t> syndrome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lupus </a:t>
            </a:r>
            <a:r>
              <a:rPr lang="en-US" sz="2000" b="1" dirty="0" err="1" smtClean="0"/>
              <a:t>erythematosus</a:t>
            </a:r>
            <a:endParaRPr lang="en-US" sz="2000" b="1" dirty="0" smtClean="0"/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sclerosis (</a:t>
            </a:r>
            <a:r>
              <a:rPr lang="en-US" sz="2000" b="1" dirty="0" smtClean="0"/>
              <a:t>scleroderma)  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Wegener </a:t>
            </a:r>
            <a:r>
              <a:rPr lang="en-US" sz="2000" b="1" dirty="0" err="1"/>
              <a:t>granulomatosis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4724400" y="1066800"/>
            <a:ext cx="3962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Drug: </a:t>
            </a:r>
          </a:p>
          <a:p>
            <a:r>
              <a:rPr lang="en-US" sz="2000" b="1" dirty="0"/>
              <a:t>Chemotherapy, </a:t>
            </a:r>
            <a:r>
              <a:rPr lang="en-US" sz="2000" b="1" dirty="0" err="1"/>
              <a:t>methotrexate</a:t>
            </a:r>
            <a:r>
              <a:rPr lang="en-US" sz="2000" b="1" dirty="0"/>
              <a:t>, </a:t>
            </a:r>
            <a:r>
              <a:rPr lang="en-US" sz="2000" b="1" dirty="0" err="1"/>
              <a:t>bleomyxin</a:t>
            </a:r>
            <a:r>
              <a:rPr lang="en-US" sz="2000" b="1" dirty="0"/>
              <a:t> toxicity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2209800"/>
            <a:ext cx="3810000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Smoking related: </a:t>
            </a:r>
          </a:p>
          <a:p>
            <a:pPr eaLnBrk="1" hangingPunct="1">
              <a:defRPr/>
            </a:pPr>
            <a:r>
              <a:rPr lang="en-US" sz="2000" b="1" dirty="0" err="1"/>
              <a:t>Eosinophilic</a:t>
            </a:r>
            <a:r>
              <a:rPr lang="en-US" sz="2000" b="1" dirty="0"/>
              <a:t> granuloma</a:t>
            </a:r>
          </a:p>
          <a:p>
            <a:pPr eaLnBrk="1" hangingPunct="1">
              <a:defRPr/>
            </a:pPr>
            <a:r>
              <a:rPr lang="en-US" sz="2000" b="1" dirty="0" err="1"/>
              <a:t>Desquamative</a:t>
            </a:r>
            <a:r>
              <a:rPr lang="en-US" sz="2000" b="1" dirty="0"/>
              <a:t> interstitial </a:t>
            </a:r>
            <a:r>
              <a:rPr lang="en-US" sz="2000" b="1" dirty="0" smtClean="0"/>
              <a:t>   	pneumonia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Respiratory </a:t>
            </a:r>
            <a:r>
              <a:rPr lang="en-US" sz="2000" b="1" dirty="0" err="1"/>
              <a:t>bronchiolitis</a:t>
            </a:r>
            <a:r>
              <a:rPr lang="en-US" sz="2000" b="1" dirty="0"/>
              <a:t>-associated interstitial lung disease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4267200"/>
            <a:ext cx="3657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Radiation Reactions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altLang="ar-SA" b="1" dirty="0" smtClean="0">
                <a:solidFill>
                  <a:srgbClr val="00B0F0"/>
                </a:solidFill>
              </a:rPr>
              <a:t>Pneumoconiosis</a:t>
            </a:r>
            <a:endParaRPr lang="en-US" altLang="ar-SA" dirty="0" smtClean="0">
              <a:solidFill>
                <a:srgbClr val="00B0F0"/>
              </a:solidFill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562600"/>
          </a:xfrm>
        </p:spPr>
        <p:txBody>
          <a:bodyPr/>
          <a:lstStyle/>
          <a:p>
            <a:r>
              <a:rPr lang="en-US" altLang="ar-SA" sz="2000" dirty="0" smtClean="0">
                <a:ea typeface="Majalla UI"/>
              </a:rPr>
              <a:t>Pneumoconiosis  is a group of pulmonary diseases caused by chronic exposure to inorganic mineral dust inhalation and this leads to lung damage. </a:t>
            </a:r>
          </a:p>
          <a:p>
            <a:r>
              <a:rPr lang="en-US" altLang="ar-SA" sz="2000" dirty="0" smtClean="0">
                <a:ea typeface="Majalla UI"/>
              </a:rPr>
              <a:t>More than 40 inhaled minerals can cause lung problems.</a:t>
            </a:r>
          </a:p>
          <a:p>
            <a:r>
              <a:rPr lang="en-US" altLang="ar-SA" sz="2000" dirty="0" smtClean="0">
                <a:ea typeface="Majalla UI"/>
              </a:rPr>
              <a:t>They include </a:t>
            </a:r>
            <a:r>
              <a:rPr lang="en-US" altLang="ar-SA" sz="2000" b="1" dirty="0" smtClean="0">
                <a:solidFill>
                  <a:srgbClr val="FF0000"/>
                </a:solidFill>
                <a:ea typeface="Majalla UI"/>
              </a:rPr>
              <a:t>carbon dust, silica, asbestos, beryllium </a:t>
            </a:r>
            <a:r>
              <a:rPr lang="en-US" altLang="ar-SA" sz="2000" dirty="0" smtClean="0">
                <a:ea typeface="Majalla UI"/>
              </a:rPr>
              <a:t>etc.</a:t>
            </a:r>
          </a:p>
          <a:p>
            <a:r>
              <a:rPr lang="en-US" altLang="ar-SA" sz="2000" u="sng" dirty="0" err="1" smtClean="0">
                <a:ea typeface="Majalla UI"/>
              </a:rPr>
              <a:t>Pathophysiology</a:t>
            </a:r>
            <a:r>
              <a:rPr lang="en-US" altLang="ar-SA" sz="2000" u="sng" dirty="0" smtClean="0">
                <a:ea typeface="Majalla UI"/>
              </a:rPr>
              <a:t>:</a:t>
            </a:r>
            <a:r>
              <a:rPr lang="en-US" altLang="ar-SA" sz="2000" dirty="0" smtClean="0">
                <a:ea typeface="Majalla UI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ar-SA" sz="2000" dirty="0" smtClean="0">
                <a:ea typeface="Majalla UI"/>
              </a:rPr>
              <a:t>Alveolar macrophages ingest the particles, become activated, and release cytokines and </a:t>
            </a:r>
            <a:r>
              <a:rPr lang="en-US" altLang="ar-SA" sz="2000" dirty="0" err="1" smtClean="0">
                <a:ea typeface="Majalla UI"/>
              </a:rPr>
              <a:t>chemotactic</a:t>
            </a:r>
            <a:r>
              <a:rPr lang="en-US" altLang="ar-SA" sz="2000" dirty="0" smtClean="0">
                <a:ea typeface="Majalla UI"/>
              </a:rPr>
              <a:t> factors that recruit other inflammatory cells.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ar-SA" sz="2000" dirty="0" smtClean="0">
                <a:ea typeface="Majalla UI"/>
              </a:rPr>
              <a:t>I</a:t>
            </a:r>
            <a:r>
              <a:rPr lang="en-US" altLang="ar-SA" sz="2000" dirty="0" smtClean="0">
                <a:ea typeface="Majalla UI"/>
              </a:rPr>
              <a:t>nflammation </a:t>
            </a:r>
            <a:r>
              <a:rPr lang="en-US" altLang="ar-SA" sz="2000" dirty="0" smtClean="0">
                <a:ea typeface="Majalla UI"/>
              </a:rPr>
              <a:t>damages lung cells </a:t>
            </a:r>
            <a:r>
              <a:rPr lang="en-US" altLang="ar-SA" sz="2000" dirty="0" smtClean="0">
                <a:ea typeface="Majalla UI"/>
              </a:rPr>
              <a:t>and </a:t>
            </a:r>
            <a:r>
              <a:rPr lang="en-US" altLang="ar-SA" sz="2000" dirty="0" smtClean="0">
                <a:ea typeface="Majalla UI"/>
              </a:rPr>
              <a:t>damages the </a:t>
            </a:r>
            <a:r>
              <a:rPr lang="en-US" altLang="ar-SA" sz="2000" dirty="0" err="1" smtClean="0">
                <a:ea typeface="Majalla UI"/>
              </a:rPr>
              <a:t>interstitium</a:t>
            </a:r>
            <a:r>
              <a:rPr lang="en-US" altLang="ar-SA" sz="2000" dirty="0" smtClean="0">
                <a:ea typeface="Majalla UI"/>
              </a:rPr>
              <a:t> of the lung by degrading the extracellular matrix </a:t>
            </a:r>
            <a:r>
              <a:rPr lang="en-US" altLang="ar-SA" sz="2000" dirty="0" err="1" smtClean="0">
                <a:ea typeface="Majalla UI"/>
              </a:rPr>
              <a:t>glycoproteins</a:t>
            </a:r>
            <a:r>
              <a:rPr lang="en-US" altLang="ar-SA" sz="2000" dirty="0" smtClean="0">
                <a:ea typeface="Majalla UI"/>
              </a:rPr>
              <a:t> </a:t>
            </a:r>
            <a:endParaRPr lang="en-US" altLang="ar-SA" sz="2000" dirty="0" smtClean="0">
              <a:ea typeface="Majalla UI"/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ar-SA" sz="2000" dirty="0" smtClean="0">
                <a:ea typeface="Majalla UI"/>
              </a:rPr>
              <a:t>Fibroblasts are stimulated and proliferated to </a:t>
            </a:r>
            <a:r>
              <a:rPr lang="en-US" altLang="ar-SA" sz="2000" dirty="0" smtClean="0">
                <a:ea typeface="Majalla UI"/>
              </a:rPr>
              <a:t>produce collagen; fibrosis </a:t>
            </a:r>
            <a:r>
              <a:rPr lang="en-US" altLang="ar-SA" sz="2000" dirty="0" smtClean="0">
                <a:ea typeface="Majalla UI"/>
              </a:rPr>
              <a:t>results</a:t>
            </a:r>
            <a:endParaRPr lang="en-US" altLang="ar-SA" sz="2000" dirty="0" smtClean="0">
              <a:ea typeface="Majalla UI"/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ar-SA" sz="2000" dirty="0" smtClean="0">
                <a:ea typeface="Majalla UI"/>
              </a:rPr>
              <a:t>As the disease progresses the blood vessels become compromised, and ischemic necrosis </a:t>
            </a:r>
            <a:r>
              <a:rPr lang="en-US" altLang="ar-SA" sz="2000" dirty="0" smtClean="0">
                <a:ea typeface="Majalla UI"/>
              </a:rPr>
              <a:t>may occur</a:t>
            </a:r>
            <a:endParaRPr lang="en-US" altLang="ar-SA" sz="2000" dirty="0" smtClean="0">
              <a:ea typeface="Majalla UI"/>
            </a:endParaRPr>
          </a:p>
          <a:p>
            <a:endParaRPr lang="en-US" altLang="ar-SA" dirty="0" smtClean="0">
              <a:ea typeface="Majalla UI"/>
            </a:endParaRPr>
          </a:p>
          <a:p>
            <a:endParaRPr lang="en-US" altLang="ar-SA" dirty="0" smtClean="0">
              <a:ea typeface="Majalla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0"/>
            <a:ext cx="311809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Occupational: Pneumoconiosis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SA" b="1" dirty="0" smtClean="0">
                <a:solidFill>
                  <a:srgbClr val="00B0F0"/>
                </a:solidFill>
              </a:rPr>
              <a:t>Pneumoconiosis</a:t>
            </a:r>
            <a:endParaRPr lang="en-US" altLang="ar-SA" dirty="0" smtClean="0">
              <a:solidFill>
                <a:srgbClr val="00B0F0"/>
              </a:solidFill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534400" cy="5105400"/>
          </a:xfrm>
        </p:spPr>
        <p:txBody>
          <a:bodyPr>
            <a:normAutofit fontScale="92500"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2800" dirty="0" smtClean="0"/>
              <a:t>The </a:t>
            </a:r>
            <a:r>
              <a:rPr lang="en-US" sz="2800" dirty="0"/>
              <a:t>development of pneumoconiosis is dependent on: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	-	The amount of dust retained in the lung and airways.</a:t>
            </a:r>
          </a:p>
          <a:p>
            <a:pPr lvl="2" eaLnBrk="1" hangingPunct="1">
              <a:buFontTx/>
              <a:buNone/>
              <a:defRPr/>
            </a:pPr>
            <a:r>
              <a:rPr lang="en-US" sz="2800" dirty="0"/>
              <a:t>		a.  Concentration of the dust in the ambient air.</a:t>
            </a:r>
          </a:p>
          <a:p>
            <a:pPr lvl="2" eaLnBrk="1" hangingPunct="1">
              <a:buFontTx/>
              <a:buNone/>
              <a:defRPr/>
            </a:pPr>
            <a:r>
              <a:rPr lang="en-US" sz="2800" dirty="0"/>
              <a:t>		b.  Duration of the exposure.</a:t>
            </a:r>
          </a:p>
          <a:p>
            <a:pPr lvl="2" eaLnBrk="1" hangingPunct="1">
              <a:buFontTx/>
              <a:buNone/>
              <a:defRPr/>
            </a:pPr>
            <a:r>
              <a:rPr lang="en-US" sz="2800" dirty="0"/>
              <a:t>		c.  Effectiveness of the clearance mechanisms.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	-	The size (1-5</a:t>
            </a:r>
            <a:r>
              <a:rPr lang="en-US" sz="2800" dirty="0">
                <a:sym typeface="Symbol" pitchFamily="18" charset="2"/>
              </a:rPr>
              <a:t>) shape.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>
                <a:sym typeface="Symbol" pitchFamily="18" charset="2"/>
              </a:rPr>
              <a:t>	-	Their solubility and physiochemical activity.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>
                <a:sym typeface="Symbol" pitchFamily="18" charset="2"/>
              </a:rPr>
              <a:t>	-	The possible additional effects of other irritants, </a:t>
            </a:r>
            <a:r>
              <a:rPr lang="en-US" sz="2800" dirty="0" smtClean="0">
                <a:sym typeface="Symbol" pitchFamily="18" charset="2"/>
              </a:rPr>
              <a:t>  	tobacco smoking</a:t>
            </a:r>
            <a:r>
              <a:rPr lang="en-US" sz="2800" dirty="0">
                <a:sym typeface="Symbol" pitchFamily="18" charset="2"/>
              </a:rPr>
              <a:t>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76200" y="0"/>
            <a:ext cx="311809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Occupational: Pneumoconiosis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B0F0"/>
                </a:solidFill>
              </a:rPr>
              <a:t>Coal Worker's Pneumoconiosis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8686800" cy="49831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/>
              <a:t>Coal worker's pneumoconiosis (CWP) can be defined as the accumulation of coal dust in the lungs and the tissue's reaction to its presence.</a:t>
            </a:r>
          </a:p>
          <a:p>
            <a:pPr eaLnBrk="1" hangingPunct="1">
              <a:defRPr/>
            </a:pPr>
            <a:r>
              <a:rPr lang="en-US" sz="2000" baseline="30000" dirty="0" smtClean="0"/>
              <a:t> </a:t>
            </a:r>
            <a:r>
              <a:rPr lang="en-US" sz="2000" dirty="0" smtClean="0"/>
              <a:t>The disease is divided into 2 categories: 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000" dirty="0"/>
              <a:t>S</a:t>
            </a:r>
            <a:r>
              <a:rPr lang="en-US" sz="2000" dirty="0" smtClean="0"/>
              <a:t>imple coal worker’s pneumoconiosis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000" dirty="0"/>
              <a:t>C</a:t>
            </a:r>
            <a:r>
              <a:rPr lang="en-US" sz="2000" dirty="0" smtClean="0"/>
              <a:t>omplicated coal worker’s pneumoconiosis (CCWP), or pulmonary massive fibrosis (PMF), depending on the extent of the disease. </a:t>
            </a: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Pulmonary massive fibrosis in association with rheumatoid arthritis is known as </a:t>
            </a:r>
            <a:r>
              <a:rPr lang="en-US" sz="2000" dirty="0" err="1"/>
              <a:t>Caplan</a:t>
            </a:r>
            <a:r>
              <a:rPr lang="en-US" sz="2000" dirty="0"/>
              <a:t> syndrome.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sz="2000" dirty="0" smtClean="0"/>
          </a:p>
          <a:p>
            <a:pPr marL="514350" indent="-514350" eaLnBrk="1" hangingPunct="1">
              <a:buFont typeface="Wingdings 2" pitchFamily="18" charset="2"/>
              <a:buNone/>
              <a:defRPr/>
            </a:pPr>
            <a:r>
              <a:rPr lang="en-US" dirty="0" smtClean="0"/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87868"/>
            <a:ext cx="197631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Occupational: Coal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143000"/>
            <a:ext cx="4343400" cy="50292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ar-SA" sz="2000" dirty="0" smtClean="0">
                <a:latin typeface="Tahoma" pitchFamily="34" charset="0"/>
                <a:ea typeface="Majalla UI"/>
              </a:rPr>
              <a:t>	-</a:t>
            </a:r>
          </a:p>
        </p:txBody>
      </p:sp>
      <p:pic>
        <p:nvPicPr>
          <p:cNvPr id="26629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0"/>
            <a:ext cx="27432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676400" y="2667000"/>
            <a:ext cx="608968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ar-SA" b="1" dirty="0" smtClean="0">
                <a:solidFill>
                  <a:srgbClr val="FF0000"/>
                </a:solidFill>
              </a:rPr>
              <a:t>Simple Coal worker pneumoconiosis: </a:t>
            </a:r>
          </a:p>
          <a:p>
            <a:r>
              <a:rPr lang="en-US" altLang="ar-SA" b="1" dirty="0"/>
              <a:t>B</a:t>
            </a:r>
            <a:r>
              <a:rPr lang="en-US" altLang="ar-SA" b="1" dirty="0" smtClean="0"/>
              <a:t>lack</a:t>
            </a:r>
            <a:r>
              <a:rPr lang="en-US" altLang="ar-SA" dirty="0" smtClean="0">
                <a:ea typeface="Majalla UI"/>
              </a:rPr>
              <a:t> </a:t>
            </a:r>
            <a:r>
              <a:rPr lang="en-US" altLang="ar-SA" dirty="0" err="1" smtClean="0">
                <a:ea typeface="Majalla UI"/>
              </a:rPr>
              <a:t>macules</a:t>
            </a:r>
            <a:r>
              <a:rPr lang="en-US" altLang="ar-SA" dirty="0" smtClean="0">
                <a:ea typeface="Majalla UI"/>
              </a:rPr>
              <a:t>)</a:t>
            </a:r>
            <a:r>
              <a:rPr lang="en-US" altLang="ar-SA" dirty="0" smtClean="0">
                <a:latin typeface="Tahoma" pitchFamily="34" charset="0"/>
                <a:ea typeface="Majalla UI"/>
              </a:rPr>
              <a:t>1 to 5 mm are scattered through the lung.</a:t>
            </a:r>
            <a:endParaRPr lang="en-US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429000"/>
            <a:ext cx="2498724" cy="327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4" descr="anthrac p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286000" y="152400"/>
            <a:ext cx="3480392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04800" y="1371600"/>
            <a:ext cx="2133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Anthracosis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3733800"/>
            <a:ext cx="54864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1" hangingPunct="1">
              <a:defRPr/>
            </a:pPr>
            <a:r>
              <a:rPr lang="en-US" b="1" dirty="0" smtClean="0">
                <a:solidFill>
                  <a:srgbClr val="FF0000"/>
                </a:solidFill>
              </a:rPr>
              <a:t>Complicated coal worker’s pneumoconiosis:</a:t>
            </a:r>
          </a:p>
          <a:p>
            <a:pPr marL="285750" indent="-285750" eaLnBrk="1" hangingPunct="1">
              <a:defRPr/>
            </a:pPr>
            <a:r>
              <a:rPr lang="en-US" dirty="0" smtClean="0"/>
              <a:t>-    Black scars exceed 2 -10 cm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dirty="0" smtClean="0"/>
              <a:t>Fibrous scarring appears (progressive massive fibrosis)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dirty="0"/>
              <a:t>produces cough, </a:t>
            </a:r>
            <a:r>
              <a:rPr lang="en-US" dirty="0" err="1"/>
              <a:t>dyspnea</a:t>
            </a:r>
            <a:r>
              <a:rPr lang="en-US" dirty="0"/>
              <a:t>, and lung function impairment</a:t>
            </a:r>
            <a:r>
              <a:rPr lang="en-US" dirty="0" smtClean="0"/>
              <a:t>.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 smtClean="0"/>
              <a:t>pulmonale</a:t>
            </a:r>
            <a:endParaRPr lang="en-US" dirty="0" smtClean="0"/>
          </a:p>
          <a:p>
            <a:pPr marL="285750" indent="-285750" eaLnBrk="1" hangingPunct="1">
              <a:buFontTx/>
              <a:buChar char="-"/>
              <a:defRPr/>
            </a:pPr>
            <a:r>
              <a:rPr lang="en-US" dirty="0"/>
              <a:t>no convincing evidence that coal dust increases susceptibility to tuberculosis</a:t>
            </a:r>
            <a:r>
              <a:rPr lang="en-US" dirty="0" smtClean="0"/>
              <a:t>  or cancer (non-smoker)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87868"/>
            <a:ext cx="197631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Occupational: Coal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6629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sz="4000" b="1" dirty="0" smtClean="0">
                <a:solidFill>
                  <a:srgbClr val="00B0F0"/>
                </a:solidFill>
              </a:rPr>
              <a:t>Silicosis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0" y="685800"/>
            <a:ext cx="6705600" cy="5410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sz="2000" dirty="0" smtClean="0">
                <a:ea typeface="Majalla UI"/>
              </a:rPr>
              <a:t>Silicosis is a fibro-nodular lung disease caused by long term exposure to inhalation of crystalline silica particles (alpha-quartz or silicon dioxide).</a:t>
            </a:r>
          </a:p>
          <a:p>
            <a:pPr eaLnBrk="1" hangingPunct="1"/>
            <a:r>
              <a:rPr lang="en-US" altLang="ar-SA" sz="2000" dirty="0">
                <a:ea typeface="Majalla UI"/>
              </a:rPr>
              <a:t>I</a:t>
            </a:r>
            <a:r>
              <a:rPr lang="en-US" altLang="ar-SA" sz="2000" dirty="0" smtClean="0">
                <a:ea typeface="Majalla UI"/>
              </a:rPr>
              <a:t>ndustrial exposure: mining of gold, tin, copper and coal, sandblasting, metal grinding, ceramic manufacturing.</a:t>
            </a:r>
          </a:p>
          <a:p>
            <a:pPr eaLnBrk="1" hangingPunct="1"/>
            <a:r>
              <a:rPr lang="en-US" altLang="ar-SA" sz="2000" dirty="0">
                <a:ea typeface="Majalla UI"/>
              </a:rPr>
              <a:t>C</a:t>
            </a:r>
            <a:r>
              <a:rPr lang="en-US" altLang="ar-SA" sz="2000" dirty="0" smtClean="0">
                <a:ea typeface="Majalla UI"/>
              </a:rPr>
              <a:t>hronic forms manifest after several years of exposure</a:t>
            </a:r>
          </a:p>
          <a:p>
            <a:pPr eaLnBrk="1" hangingPunct="1"/>
            <a:r>
              <a:rPr lang="en-US" altLang="ar-SA" sz="2000" dirty="0" smtClean="0">
                <a:ea typeface="Majalla UI"/>
              </a:rPr>
              <a:t>The symptoms may be indolent or progressive</a:t>
            </a:r>
            <a:r>
              <a:rPr lang="en-US" altLang="ar-SA" sz="2000" dirty="0">
                <a:ea typeface="Majalla UI"/>
              </a:rPr>
              <a:t>:</a:t>
            </a:r>
            <a:r>
              <a:rPr lang="en-US" altLang="ar-SA" sz="2000" dirty="0" smtClean="0">
                <a:ea typeface="Majalla UI"/>
              </a:rPr>
              <a:t> complicated progressive massive fibrosis. </a:t>
            </a:r>
          </a:p>
          <a:p>
            <a:pPr eaLnBrk="1" hangingPunct="1"/>
            <a:r>
              <a:rPr lang="en-US" altLang="ar-SA" sz="2000" dirty="0" smtClean="0">
                <a:ea typeface="Majalla UI"/>
              </a:rPr>
              <a:t>Silicosis predispose to lung cancer and </a:t>
            </a:r>
            <a:r>
              <a:rPr lang="en-US" altLang="en-US" sz="2000" dirty="0" smtClean="0"/>
              <a:t> tuberculosis</a:t>
            </a:r>
            <a:r>
              <a:rPr lang="en-US" altLang="ar-SA" sz="2000" dirty="0" smtClean="0">
                <a:ea typeface="Majalla UI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ar-SA" sz="2000" b="1" i="1" u="sng" dirty="0" smtClean="0">
                <a:ea typeface="Majalla UI"/>
              </a:rPr>
              <a:t>Pathogenesis:</a:t>
            </a:r>
          </a:p>
          <a:p>
            <a:pPr eaLnBrk="1" hangingPunct="1"/>
            <a:r>
              <a:rPr lang="en-US" altLang="ar-SA" sz="2000" dirty="0" smtClean="0">
                <a:ea typeface="Majalla UI"/>
              </a:rPr>
              <a:t>Crystalline silica is highly </a:t>
            </a:r>
            <a:r>
              <a:rPr lang="en-US" altLang="ar-SA" sz="2000" dirty="0" err="1" smtClean="0">
                <a:ea typeface="Majalla UI"/>
              </a:rPr>
              <a:t>fibrogenic</a:t>
            </a:r>
            <a:r>
              <a:rPr lang="en-US" altLang="ar-SA" sz="2000" dirty="0" smtClean="0">
                <a:ea typeface="Majalla UI"/>
              </a:rPr>
              <a:t>.</a:t>
            </a:r>
          </a:p>
          <a:p>
            <a:pPr eaLnBrk="1" hangingPunct="1"/>
            <a:r>
              <a:rPr lang="en-US" altLang="ar-SA" sz="2000" dirty="0" smtClean="0">
                <a:ea typeface="Majalla UI"/>
              </a:rPr>
              <a:t>Scattered lymphocytes and macrophages are drawn rapidly with fibrosis.</a:t>
            </a:r>
          </a:p>
          <a:p>
            <a:pPr eaLnBrk="1" hangingPunct="1"/>
            <a:r>
              <a:rPr lang="en-US" altLang="ar-SA" sz="2000" dirty="0" smtClean="0">
                <a:ea typeface="Majalla UI"/>
              </a:rPr>
              <a:t>Some particles are transported to lymph nodes.</a:t>
            </a:r>
          </a:p>
        </p:txBody>
      </p:sp>
      <p:pic>
        <p:nvPicPr>
          <p:cNvPr id="3072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76200"/>
            <a:ext cx="2514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9213" y="3381375"/>
            <a:ext cx="27813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-7323" y="87868"/>
            <a:ext cx="229575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Occupational: Silicosis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573016"/>
            <a:ext cx="4424933" cy="3020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4373488" cy="2976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16632"/>
            <a:ext cx="4824536" cy="3420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08025"/>
          </a:xfrm>
        </p:spPr>
        <p:txBody>
          <a:bodyPr/>
          <a:lstStyle/>
          <a:p>
            <a:pPr eaLnBrk="1" hangingPunct="1"/>
            <a:r>
              <a:rPr lang="en-US" altLang="ar-SA" sz="3600" b="1" u="sng" dirty="0" smtClean="0"/>
              <a:t>Morphology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50925"/>
            <a:ext cx="4724400" cy="5562600"/>
          </a:xfrm>
        </p:spPr>
        <p:txBody>
          <a:bodyPr/>
          <a:lstStyle/>
          <a:p>
            <a:pPr eaLnBrk="1" hangingPunct="1"/>
            <a:r>
              <a:rPr lang="en-US" altLang="ar-SA" sz="2400" dirty="0" smtClean="0">
                <a:ea typeface="Majalla UI"/>
              </a:rPr>
              <a:t>Tiny </a:t>
            </a:r>
            <a:r>
              <a:rPr lang="en-US" altLang="ar-SA" sz="2400" dirty="0" err="1" smtClean="0">
                <a:ea typeface="Majalla UI"/>
              </a:rPr>
              <a:t>collagenous</a:t>
            </a:r>
            <a:r>
              <a:rPr lang="en-US" altLang="ar-SA" sz="2400" dirty="0" smtClean="0">
                <a:ea typeface="Majalla UI"/>
              </a:rPr>
              <a:t> nodules that enlarge forming stony-hard large fibrous scars usually in the upper lobes.</a:t>
            </a:r>
          </a:p>
          <a:p>
            <a:pPr eaLnBrk="1" hangingPunct="1"/>
            <a:r>
              <a:rPr lang="en-US" altLang="ar-SA" sz="2400" dirty="0" smtClean="0">
                <a:ea typeface="Majalla UI"/>
              </a:rPr>
              <a:t>Calcifications may appear (eggshell calcification) </a:t>
            </a:r>
          </a:p>
          <a:p>
            <a:pPr eaLnBrk="1" hangingPunct="1"/>
            <a:r>
              <a:rPr lang="en-US" altLang="ar-SA" sz="2400" dirty="0" smtClean="0">
                <a:ea typeface="Majalla UI"/>
              </a:rPr>
              <a:t>Similar </a:t>
            </a:r>
            <a:r>
              <a:rPr lang="en-US" altLang="ar-SA" sz="2400" dirty="0" err="1" smtClean="0">
                <a:ea typeface="Majalla UI"/>
              </a:rPr>
              <a:t>collagenous</a:t>
            </a:r>
            <a:r>
              <a:rPr lang="en-US" altLang="ar-SA" sz="2400" dirty="0" smtClean="0">
                <a:ea typeface="Majalla UI"/>
              </a:rPr>
              <a:t> nodules within the lymph nodes.</a:t>
            </a:r>
          </a:p>
          <a:p>
            <a:pPr eaLnBrk="1" hangingPunct="1"/>
            <a:r>
              <a:rPr lang="en-US" altLang="ar-SA" sz="2400" dirty="0" smtClean="0">
                <a:ea typeface="Majalla UI"/>
              </a:rPr>
              <a:t>Fibrous pleural plaques may develop.</a:t>
            </a:r>
          </a:p>
          <a:p>
            <a:pPr eaLnBrk="1" hangingPunct="1">
              <a:buFontTx/>
              <a:buNone/>
            </a:pPr>
            <a:endParaRPr lang="en-US" altLang="ar-SA" sz="2400" dirty="0" smtClean="0">
              <a:ea typeface="Majalla UI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609600"/>
            <a:ext cx="2514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810000"/>
            <a:ext cx="3776663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7323" y="87868"/>
            <a:ext cx="229575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Occupational: Silicosis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04800" y="838200"/>
            <a:ext cx="38862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ar-SA" dirty="0"/>
              <a:t>-</a:t>
            </a:r>
            <a:r>
              <a:rPr lang="en-US" altLang="ar-SA" dirty="0" err="1"/>
              <a:t>Hyalinized</a:t>
            </a:r>
            <a:r>
              <a:rPr lang="en-US" altLang="ar-SA" dirty="0"/>
              <a:t> c</a:t>
            </a:r>
            <a:r>
              <a:rPr lang="en-US" altLang="ar-SA" sz="2000" dirty="0"/>
              <a:t>ollagen fiber  surround an amorphous center (fibrous nodules</a:t>
            </a:r>
            <a:r>
              <a:rPr lang="en-US" altLang="ar-SA" sz="2000" dirty="0" smtClean="0"/>
              <a:t>).</a:t>
            </a:r>
          </a:p>
          <a:p>
            <a:pPr>
              <a:spcBef>
                <a:spcPct val="50000"/>
              </a:spcBef>
            </a:pPr>
            <a:r>
              <a:rPr lang="en-US" altLang="ar-SA" sz="2000" dirty="0" smtClean="0"/>
              <a:t>- Scarring progress to progressive massive fibrosis.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716284" y="381000"/>
            <a:ext cx="25603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ar-SA" sz="2800" b="1" dirty="0" smtClean="0">
                <a:solidFill>
                  <a:schemeClr val="tx2"/>
                </a:solidFill>
              </a:rPr>
              <a:t>  Morphology:</a:t>
            </a:r>
            <a:endParaRPr lang="en-US" altLang="ar-SA" sz="2800" b="1" dirty="0">
              <a:solidFill>
                <a:schemeClr val="tx2"/>
              </a:solidFill>
            </a:endParaRPr>
          </a:p>
        </p:txBody>
      </p:sp>
      <p:pic>
        <p:nvPicPr>
          <p:cNvPr id="32774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048000"/>
            <a:ext cx="4876800" cy="36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4953000" y="457200"/>
            <a:ext cx="3419953" cy="2305372"/>
          </a:xfrm>
        </p:spPr>
      </p:pic>
      <p:sp>
        <p:nvSpPr>
          <p:cNvPr id="7" name="Rectangle 6"/>
          <p:cNvSpPr/>
          <p:nvPr/>
        </p:nvSpPr>
        <p:spPr>
          <a:xfrm>
            <a:off x="228600" y="2705993"/>
            <a:ext cx="38862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ar-SA" sz="2800" b="1" dirty="0" smtClean="0">
                <a:solidFill>
                  <a:schemeClr val="tx2"/>
                </a:solidFill>
              </a:rPr>
              <a:t>        Prognosis:</a:t>
            </a:r>
            <a:endParaRPr lang="en-US" altLang="ar-SA" sz="2800" b="1" dirty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ar-SA" dirty="0" smtClean="0"/>
              <a:t>- Scarring extending and </a:t>
            </a:r>
            <a:r>
              <a:rPr lang="en-US" altLang="ar-SA" dirty="0" err="1" smtClean="0"/>
              <a:t>encroching</a:t>
            </a:r>
            <a:r>
              <a:rPr lang="en-US" altLang="ar-SA" dirty="0" smtClean="0"/>
              <a:t> the pulmonary arteries leading to </a:t>
            </a:r>
            <a:r>
              <a:rPr lang="en-US" altLang="ar-SA" dirty="0" err="1" smtClean="0"/>
              <a:t>Cor</a:t>
            </a:r>
            <a:r>
              <a:rPr lang="en-US" altLang="ar-SA" dirty="0" smtClean="0"/>
              <a:t> </a:t>
            </a:r>
            <a:r>
              <a:rPr lang="en-US" altLang="ar-SA" dirty="0" err="1" smtClean="0"/>
              <a:t>pulmonale</a:t>
            </a:r>
            <a:r>
              <a:rPr lang="en-US" altLang="ar-SA" dirty="0" smtClean="0"/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dirty="0" smtClean="0"/>
              <a:t>Increased susceptibility to tuberculosis (crystalline silica inhibits the ability of pulmonary macrophages to kill </a:t>
            </a:r>
            <a:r>
              <a:rPr lang="en-US" dirty="0" err="1" smtClean="0"/>
              <a:t>phagocytosed</a:t>
            </a:r>
            <a:r>
              <a:rPr lang="en-US" dirty="0" smtClean="0"/>
              <a:t> </a:t>
            </a:r>
            <a:r>
              <a:rPr lang="en-US" dirty="0" err="1" smtClean="0"/>
              <a:t>mycobacteria</a:t>
            </a:r>
            <a:r>
              <a:rPr lang="en-US" dirty="0" smtClean="0"/>
              <a:t>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dirty="0" smtClean="0"/>
              <a:t>Patients with silicosis have double the risk for developing lung cancer</a:t>
            </a:r>
            <a:endParaRPr lang="en-US" altLang="ar-SA" dirty="0" smtClean="0"/>
          </a:p>
        </p:txBody>
      </p:sp>
      <p:sp>
        <p:nvSpPr>
          <p:cNvPr id="9" name="Rectangle 8"/>
          <p:cNvSpPr/>
          <p:nvPr/>
        </p:nvSpPr>
        <p:spPr>
          <a:xfrm>
            <a:off x="-7323" y="87868"/>
            <a:ext cx="229575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Occupational: Silicosis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69342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B0F0"/>
                </a:solidFill>
              </a:rPr>
              <a:t>Asbestosis</a:t>
            </a: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38200"/>
            <a:ext cx="5216525" cy="4433888"/>
          </a:xfrm>
        </p:spPr>
        <p:txBody>
          <a:bodyPr>
            <a:normAutofit fontScale="4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4500" dirty="0" smtClean="0"/>
              <a:t>Caused by asbestos inhalation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4500" dirty="0" smtClean="0"/>
              <a:t>Asbestos fibers are long and thin. They can curved or straight.</a:t>
            </a:r>
          </a:p>
          <a:p>
            <a:pPr eaLnBrk="1" hangingPunct="1">
              <a:defRPr/>
            </a:pPr>
            <a:r>
              <a:rPr lang="en-US" sz="4500" dirty="0"/>
              <a:t>All types of asbestos (</a:t>
            </a:r>
            <a:r>
              <a:rPr lang="en-US" sz="4500" dirty="0" err="1"/>
              <a:t>crocidolite</a:t>
            </a:r>
            <a:r>
              <a:rPr lang="en-US" sz="4500" dirty="0"/>
              <a:t> and </a:t>
            </a:r>
            <a:r>
              <a:rPr lang="en-US" sz="4500" dirty="0" err="1"/>
              <a:t>amosite</a:t>
            </a:r>
            <a:r>
              <a:rPr lang="en-US" sz="4500" dirty="0"/>
              <a:t>) are </a:t>
            </a:r>
            <a:r>
              <a:rPr lang="en-US" sz="4500" dirty="0" err="1" smtClean="0"/>
              <a:t>fibrogenic</a:t>
            </a:r>
            <a:r>
              <a:rPr lang="en-US" sz="4500" dirty="0" smtClean="0"/>
              <a:t> to lungs.</a:t>
            </a:r>
            <a:endParaRPr lang="en-US" sz="4500" dirty="0"/>
          </a:p>
          <a:p>
            <a:pPr eaLnBrk="1" hangingPunct="1">
              <a:defRPr/>
            </a:pPr>
            <a:r>
              <a:rPr lang="en-US" sz="4500" b="1" dirty="0"/>
              <a:t>Asbestosis </a:t>
            </a:r>
            <a:r>
              <a:rPr lang="en-US" sz="4500" dirty="0"/>
              <a:t>occurs decades after exposure has ended.</a:t>
            </a:r>
          </a:p>
          <a:p>
            <a:pPr eaLnBrk="1" hangingPunct="1">
              <a:defRPr/>
            </a:pPr>
            <a:r>
              <a:rPr lang="en-US" sz="4500" dirty="0"/>
              <a:t>Characterized by </a:t>
            </a:r>
            <a:r>
              <a:rPr lang="en-US" sz="4500" dirty="0" smtClean="0"/>
              <a:t>scars </a:t>
            </a:r>
            <a:r>
              <a:rPr lang="en-US" sz="4500" dirty="0"/>
              <a:t>containing asbestos </a:t>
            </a:r>
            <a:r>
              <a:rPr lang="en-US" sz="4500" dirty="0" smtClean="0"/>
              <a:t>bodies.</a:t>
            </a:r>
          </a:p>
          <a:p>
            <a:pPr eaLnBrk="1" hangingPunct="1">
              <a:defRPr/>
            </a:pPr>
            <a:r>
              <a:rPr lang="en-US" sz="4500" dirty="0" smtClean="0"/>
              <a:t>They can cause</a:t>
            </a:r>
          </a:p>
          <a:p>
            <a:pPr marL="7096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sz="4500" dirty="0"/>
              <a:t>p</a:t>
            </a:r>
            <a:r>
              <a:rPr lang="en-US" sz="4500" dirty="0" smtClean="0"/>
              <a:t>leural effusion.</a:t>
            </a:r>
          </a:p>
          <a:p>
            <a:pPr marL="7096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sz="4500" dirty="0"/>
              <a:t>p</a:t>
            </a:r>
            <a:r>
              <a:rPr lang="en-US" sz="4500" dirty="0" smtClean="0"/>
              <a:t>leural adhesions.</a:t>
            </a:r>
          </a:p>
          <a:p>
            <a:pPr marL="7096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sz="4500" dirty="0" smtClean="0"/>
              <a:t>parietal </a:t>
            </a:r>
            <a:r>
              <a:rPr lang="en-US" sz="4500" dirty="0"/>
              <a:t>pleural </a:t>
            </a:r>
            <a:r>
              <a:rPr lang="en-US" sz="4500" dirty="0" err="1"/>
              <a:t>fibrocalcific</a:t>
            </a:r>
            <a:r>
              <a:rPr lang="en-US" sz="4500" dirty="0"/>
              <a:t> </a:t>
            </a:r>
            <a:r>
              <a:rPr lang="en-US" sz="4500" dirty="0" smtClean="0"/>
              <a:t>plaques</a:t>
            </a:r>
          </a:p>
          <a:p>
            <a:pPr marL="709613" lvl="1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sz="4500" dirty="0" smtClean="0"/>
              <a:t>Some types of asbestos are carcinogenic (especially </a:t>
            </a:r>
            <a:r>
              <a:rPr lang="en-US" sz="4500" dirty="0" err="1" smtClean="0"/>
              <a:t>crocidolite</a:t>
            </a:r>
            <a:r>
              <a:rPr lang="en-US" sz="4500" dirty="0" smtClean="0"/>
              <a:t>) and prolong asbestos exposure can predisposes to </a:t>
            </a:r>
            <a:r>
              <a:rPr lang="en-US" sz="4500" u="sng" dirty="0" err="1" smtClean="0"/>
              <a:t>bronchogenic</a:t>
            </a:r>
            <a:r>
              <a:rPr lang="en-US" sz="4500" u="sng" dirty="0" smtClean="0"/>
              <a:t> carcinoma and malignant </a:t>
            </a:r>
            <a:r>
              <a:rPr lang="en-US" sz="4500" u="sng" dirty="0" err="1" smtClean="0"/>
              <a:t>mesothelioma</a:t>
            </a:r>
            <a:r>
              <a:rPr lang="en-US" sz="4500" dirty="0" smtClean="0"/>
              <a:t>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dirty="0"/>
          </a:p>
        </p:txBody>
      </p:sp>
      <p:pic>
        <p:nvPicPr>
          <p:cNvPr id="3379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24150" y="5024438"/>
            <a:ext cx="2747963" cy="1862137"/>
          </a:xfrm>
        </p:spPr>
      </p:pic>
      <p:pic>
        <p:nvPicPr>
          <p:cNvPr id="33797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2113" y="2609850"/>
            <a:ext cx="3671887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2" descr="11_3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2113" y="0"/>
            <a:ext cx="3671887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Rectangle 1"/>
          <p:cNvSpPr>
            <a:spLocks noChangeArrowheads="1"/>
          </p:cNvSpPr>
          <p:nvPr/>
        </p:nvSpPr>
        <p:spPr bwMode="auto">
          <a:xfrm>
            <a:off x="5638800" y="5410200"/>
            <a:ext cx="3352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ar-SA" sz="1600" dirty="0"/>
              <a:t>Asbestos bodies are long, thin asbestos fibers coated with </a:t>
            </a:r>
            <a:r>
              <a:rPr lang="en-US" altLang="ar-SA" sz="1600" dirty="0" err="1"/>
              <a:t>hemosiderin</a:t>
            </a:r>
            <a:r>
              <a:rPr lang="en-US" altLang="ar-SA" sz="1600" dirty="0"/>
              <a:t> and protein to form brown filaments with a beaded or drumstick pattern.</a:t>
            </a:r>
          </a:p>
        </p:txBody>
      </p:sp>
      <p:pic>
        <p:nvPicPr>
          <p:cNvPr id="33800" name="Picture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033963"/>
            <a:ext cx="2317750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07196" y="87868"/>
            <a:ext cx="2559804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Occupational: Asbestosis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Content Placeholder 3"/>
          <p:cNvSpPr>
            <a:spLocks noGrp="1"/>
          </p:cNvSpPr>
          <p:nvPr>
            <p:ph sz="half" idx="1"/>
          </p:nvPr>
        </p:nvSpPr>
        <p:spPr>
          <a:xfrm>
            <a:off x="381000" y="771525"/>
            <a:ext cx="4038600" cy="4435475"/>
          </a:xfrm>
        </p:spPr>
        <p:txBody>
          <a:bodyPr/>
          <a:lstStyle/>
          <a:p>
            <a:r>
              <a:rPr lang="en-US" altLang="ar-SA" sz="2000" dirty="0" smtClean="0">
                <a:ea typeface="Majalla UI"/>
              </a:rPr>
              <a:t>scarring containing asbestos bodies (ferruginous bodies).</a:t>
            </a:r>
          </a:p>
          <a:p>
            <a:endParaRPr lang="en-US" altLang="ar-SA" dirty="0" smtClean="0">
              <a:ea typeface="Majalla UI"/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sz="half" idx="2"/>
          </p:nvPr>
        </p:nvSpPr>
        <p:spPr>
          <a:xfrm>
            <a:off x="4876800" y="2971800"/>
            <a:ext cx="4038600" cy="4435475"/>
          </a:xfrm>
        </p:spPr>
        <p:txBody>
          <a:bodyPr/>
          <a:lstStyle/>
          <a:p>
            <a:pPr marL="273050" lvl="1" indent="-273050">
              <a:buClr>
                <a:srgbClr val="0BD0D9"/>
              </a:buClr>
              <a:buSzPct val="95000"/>
            </a:pPr>
            <a:r>
              <a:rPr lang="en-US" altLang="ar-SA" dirty="0" smtClean="0">
                <a:ea typeface="Majalla UI"/>
              </a:rPr>
              <a:t>parietal pleural </a:t>
            </a:r>
            <a:r>
              <a:rPr lang="en-US" altLang="ar-SA" dirty="0" err="1" smtClean="0">
                <a:ea typeface="Majalla UI"/>
              </a:rPr>
              <a:t>fibrocalcific</a:t>
            </a:r>
            <a:r>
              <a:rPr lang="en-US" altLang="ar-SA" dirty="0" smtClean="0">
                <a:ea typeface="Majalla UI"/>
              </a:rPr>
              <a:t> plaques</a:t>
            </a:r>
          </a:p>
          <a:p>
            <a:endParaRPr lang="en-US" altLang="ar-SA" dirty="0" smtClean="0">
              <a:ea typeface="Majalla UI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1524000"/>
            <a:ext cx="4733925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450" y="3889375"/>
            <a:ext cx="4419600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1202" y="145148"/>
            <a:ext cx="3789398" cy="265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07196" y="87868"/>
            <a:ext cx="2559804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Occupational: Asbestosis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6324600"/>
            <a:ext cx="169790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Pleural fibrosis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/>
          </p:nvPr>
        </p:nvSpPr>
        <p:spPr>
          <a:xfrm>
            <a:off x="68263" y="846138"/>
            <a:ext cx="4351337" cy="939800"/>
          </a:xfrm>
        </p:spPr>
        <p:txBody>
          <a:bodyPr>
            <a:normAutofit lnSpcReduction="10000"/>
          </a:bodyPr>
          <a:lstStyle/>
          <a:p>
            <a:r>
              <a:rPr lang="en-US" altLang="ar-SA" sz="2000" b="1" dirty="0" smtClean="0">
                <a:ea typeface="Majalla UI"/>
              </a:rPr>
              <a:t>Both </a:t>
            </a:r>
            <a:r>
              <a:rPr lang="en-US" altLang="ar-SA" sz="2000" b="1" dirty="0" err="1" smtClean="0">
                <a:ea typeface="Majalla UI"/>
              </a:rPr>
              <a:t>bronchogenic</a:t>
            </a:r>
            <a:r>
              <a:rPr lang="en-US" altLang="ar-SA" sz="2000" b="1" dirty="0" smtClean="0">
                <a:ea typeface="Majalla UI"/>
              </a:rPr>
              <a:t> carcinoma and </a:t>
            </a:r>
            <a:r>
              <a:rPr lang="en-US" altLang="ar-SA" sz="2000" b="1" dirty="0" err="1" smtClean="0">
                <a:ea typeface="Majalla UI"/>
              </a:rPr>
              <a:t>mesothelioma</a:t>
            </a:r>
            <a:r>
              <a:rPr lang="en-US" altLang="ar-SA" sz="2000" b="1" dirty="0" smtClean="0">
                <a:ea typeface="Majalla UI"/>
              </a:rPr>
              <a:t> develop in workers exposed to asbestos. </a:t>
            </a:r>
          </a:p>
          <a:p>
            <a:endParaRPr lang="en-US" altLang="ar-SA" dirty="0" smtClean="0">
              <a:ea typeface="Majalla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017186"/>
            <a:ext cx="38100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b="1" dirty="0"/>
              <a:t>The risk of bronchogenic carcinoma is fivefold and for mesothelioma is 1000 fold greater</a:t>
            </a:r>
          </a:p>
        </p:txBody>
      </p:sp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05200"/>
            <a:ext cx="3810000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57200"/>
            <a:ext cx="4071938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091238"/>
            <a:ext cx="658971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07196" y="87868"/>
            <a:ext cx="2559804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Occupational: Asbestosis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152400"/>
            <a:ext cx="1553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Asbestosis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صورة ذات صل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3088" y="990600"/>
            <a:ext cx="5960912" cy="48958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429000" y="152400"/>
            <a:ext cx="1954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00B0F0"/>
                </a:solidFill>
              </a:rPr>
              <a:t>Berylliosis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715" y="87868"/>
            <a:ext cx="2528769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Occupational: </a:t>
            </a:r>
            <a:r>
              <a:rPr lang="en-US" b="1" dirty="0" err="1" smtClean="0">
                <a:solidFill>
                  <a:schemeClr val="bg1"/>
                </a:solidFill>
              </a:rPr>
              <a:t>Berylliosis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1" y="1295400"/>
            <a:ext cx="2895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 Beryllium Mining, Aerospace manufacturing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non-necrotizing </a:t>
            </a:r>
            <a:r>
              <a:rPr lang="en-US" dirty="0" err="1" smtClean="0"/>
              <a:t>granulomata</a:t>
            </a:r>
            <a:r>
              <a:rPr lang="en-US" dirty="0" smtClean="0"/>
              <a:t> distributed in the parenchyma, LN  and other </a:t>
            </a:r>
            <a:r>
              <a:rPr lang="en-US" dirty="0" smtClean="0"/>
              <a:t>organs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err="1" smtClean="0"/>
              <a:t>Pedispose</a:t>
            </a:r>
            <a:r>
              <a:rPr lang="en-US" dirty="0" smtClean="0"/>
              <a:t> to lung cancer </a:t>
            </a:r>
          </a:p>
          <a:p>
            <a:pPr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04800" y="609600"/>
          <a:ext cx="8534400" cy="594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2032000"/>
                <a:gridCol w="2844800"/>
                <a:gridCol w="2133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Entity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Example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Pathological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Comment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coal worker's </a:t>
                      </a:r>
                      <a:r>
                        <a:rPr lang="en-US" sz="1800" b="1" dirty="0" err="1" smtClean="0"/>
                        <a:t>pneumoconi-osis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coal dust  in coal miners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-Simple coal worker’s </a:t>
                      </a:r>
                    </a:p>
                    <a:p>
                      <a:r>
                        <a:rPr lang="en-US" sz="1800" dirty="0" smtClean="0"/>
                        <a:t>-Complicated coal worker’s pneumoconiosis  (with rheumatoid arthritis is</a:t>
                      </a:r>
                      <a:r>
                        <a:rPr lang="en-US" sz="1800" baseline="0" dirty="0" smtClean="0"/>
                        <a:t> called </a:t>
                      </a:r>
                      <a:r>
                        <a:rPr lang="en-US" sz="1800" dirty="0" err="1" smtClean="0"/>
                        <a:t>Caplan</a:t>
                      </a:r>
                      <a:r>
                        <a:rPr lang="en-US" sz="1800" dirty="0" smtClean="0"/>
                        <a:t> syndrome)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Anthracosis</a:t>
                      </a:r>
                      <a:r>
                        <a:rPr lang="en-US" dirty="0" smtClean="0"/>
                        <a:t> is the accumulation of coal without consequent cellular reaction in air </a:t>
                      </a:r>
                      <a:r>
                        <a:rPr lang="en-US" dirty="0" err="1" smtClean="0"/>
                        <a:t>polution</a:t>
                      </a:r>
                      <a:r>
                        <a:rPr lang="en-US" dirty="0" smtClean="0"/>
                        <a:t> /smoker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Silicosis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silicon dioxide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ar-SA" sz="1800" dirty="0" smtClean="0">
                          <a:ea typeface="Majalla UI"/>
                        </a:rPr>
                        <a:t>industries: mining of gold, tin, copper and coal, sandblasting, metal grinding, ceramic manufacturing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ar-SA" sz="1800" dirty="0" smtClean="0">
                          <a:ea typeface="Majalla UI"/>
                        </a:rPr>
                        <a:t>-Complicated progressive massive fibrosis</a:t>
                      </a:r>
                    </a:p>
                    <a:p>
                      <a:r>
                        <a:rPr lang="en-US" altLang="ar-SA" sz="1800" dirty="0" smtClean="0">
                          <a:ea typeface="Majalla UI"/>
                        </a:rPr>
                        <a:t>-Predispose to lung cancer and </a:t>
                      </a:r>
                      <a:r>
                        <a:rPr lang="en-US" altLang="en-US" sz="1800" dirty="0" smtClean="0"/>
                        <a:t> TB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/>
                        <a:t>Berylliosis</a:t>
                      </a:r>
                      <a:endParaRPr lang="en-US" sz="2000" b="1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Beryllium Mining, Aerospace manufacturing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non-necrotizing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granulomata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distributed in the parenchyma,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LN  and other organs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ar-SA" sz="1800" dirty="0" err="1" smtClean="0">
                          <a:ea typeface="Majalla UI"/>
                        </a:rPr>
                        <a:t>Pedispose</a:t>
                      </a:r>
                      <a:r>
                        <a:rPr lang="en-US" altLang="ar-SA" sz="1800" dirty="0" smtClean="0">
                          <a:ea typeface="Majalla UI"/>
                        </a:rPr>
                        <a:t> to lung cancer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Asbestosis</a:t>
                      </a:r>
                      <a:endParaRPr lang="en-US" sz="1600" b="1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Pipes, sheets, vinyl-asbestos floor tiles, asbestos paper in filtering and insulating products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Pulmonary fibrosis</a:t>
                      </a:r>
                    </a:p>
                    <a:p>
                      <a:r>
                        <a:rPr lang="en-US" sz="1800" dirty="0" smtClean="0"/>
                        <a:t>Pleural  fibrosis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none" dirty="0" err="1" smtClean="0"/>
                        <a:t>Bronchogenic</a:t>
                      </a:r>
                      <a:r>
                        <a:rPr lang="en-US" sz="1800" u="none" dirty="0" smtClean="0"/>
                        <a:t> Carcinoma and Malignant </a:t>
                      </a:r>
                      <a:r>
                        <a:rPr lang="en-US" sz="1800" u="none" dirty="0" err="1" smtClean="0"/>
                        <a:t>Mesothelioma</a:t>
                      </a:r>
                      <a:endParaRPr lang="en-US" u="non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6200" y="0"/>
            <a:ext cx="311809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Occupational: Pneumoconiosis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ar-SA" sz="3600" b="1" u="sng" dirty="0" smtClean="0"/>
              <a:t>Chronic restrictive lung disease</a:t>
            </a:r>
            <a:br>
              <a:rPr lang="en-US" altLang="ar-SA" sz="3600" b="1" u="sng" dirty="0" smtClean="0"/>
            </a:br>
            <a:r>
              <a:rPr lang="en-US" sz="2700" b="1" dirty="0" smtClean="0"/>
              <a:t>Major Categories of Chronic Interstitial Lung Disease</a:t>
            </a:r>
            <a:endParaRPr lang="en-US" altLang="ar-SA" sz="3600" b="1" u="sng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1066800"/>
            <a:ext cx="44196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Idiopathic </a:t>
            </a:r>
            <a:r>
              <a:rPr lang="en-US" sz="2000" b="1" dirty="0" err="1" smtClean="0">
                <a:solidFill>
                  <a:srgbClr val="FF0000"/>
                </a:solidFill>
              </a:rPr>
              <a:t>fibrosing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chemeClr val="accent1"/>
                </a:solidFill>
              </a:rPr>
              <a:t>		</a:t>
            </a:r>
            <a:endParaRPr lang="en-US" sz="2000" dirty="0"/>
          </a:p>
          <a:p>
            <a:pPr eaLnBrk="1" hangingPunct="1">
              <a:defRPr/>
            </a:pPr>
            <a:r>
              <a:rPr lang="en-US" sz="2000" b="1" dirty="0" smtClean="0"/>
              <a:t>Usual </a:t>
            </a:r>
            <a:r>
              <a:rPr lang="en-US" sz="2000" b="1" dirty="0"/>
              <a:t>interstitial pneumonia (idiopathic pulmonary fibrosis)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209800"/>
            <a:ext cx="44196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Occupational: Pneumoconiosis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Anthracosis</a:t>
            </a:r>
            <a:r>
              <a:rPr lang="en-US" sz="2000" b="1" dirty="0" smtClean="0"/>
              <a:t> </a:t>
            </a:r>
            <a:r>
              <a:rPr lang="en-US" sz="2000" b="1" dirty="0"/>
              <a:t>and coal worker's pneumoconiosis,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Silicosis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Berylliosis</a:t>
            </a:r>
            <a:endParaRPr lang="en-US" sz="2000" b="1" dirty="0"/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Asbestosis</a:t>
            </a:r>
            <a:endParaRPr lang="en-US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152400" y="4259520"/>
            <a:ext cx="441960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Immune  diseases: 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  </a:t>
            </a:r>
            <a:r>
              <a:rPr lang="en-US" sz="2000" b="1" dirty="0" err="1" smtClean="0">
                <a:solidFill>
                  <a:srgbClr val="0070C0"/>
                </a:solidFill>
              </a:rPr>
              <a:t>Hypersensitibity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pneumonitis</a:t>
            </a:r>
            <a:r>
              <a:rPr lang="en-US" sz="2000" b="1" dirty="0">
                <a:solidFill>
                  <a:srgbClr val="0070C0"/>
                </a:solidFill>
              </a:rPr>
              <a:t>     	(extrinsic allergic </a:t>
            </a:r>
            <a:r>
              <a:rPr lang="en-US" sz="2000" b="1" dirty="0" err="1">
                <a:solidFill>
                  <a:srgbClr val="0070C0"/>
                </a:solidFill>
              </a:rPr>
              <a:t>alveolitis</a:t>
            </a:r>
            <a:r>
              <a:rPr lang="en-US" sz="2000" b="1" dirty="0" smtClean="0">
                <a:solidFill>
                  <a:srgbClr val="0070C0"/>
                </a:solidFill>
              </a:rPr>
              <a:t>)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 </a:t>
            </a:r>
            <a:r>
              <a:rPr lang="en-US" sz="2000" b="1" dirty="0" err="1" smtClean="0">
                <a:solidFill>
                  <a:srgbClr val="0070C0"/>
                </a:solidFill>
              </a:rPr>
              <a:t>Sarcoidosis</a:t>
            </a:r>
            <a:r>
              <a:rPr lang="en-US" sz="2000" b="1" dirty="0" smtClean="0">
                <a:solidFill>
                  <a:srgbClr val="0070C0"/>
                </a:solidFill>
              </a:rPr>
              <a:t>                   </a:t>
            </a:r>
            <a:endParaRPr lang="en-US" sz="2000" b="1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 </a:t>
            </a:r>
            <a:r>
              <a:rPr lang="en-US" sz="2000" b="1" dirty="0" err="1" smtClean="0">
                <a:solidFill>
                  <a:srgbClr val="0070C0"/>
                </a:solidFill>
              </a:rPr>
              <a:t>Goodpasture</a:t>
            </a:r>
            <a:r>
              <a:rPr lang="en-US" sz="2000" b="1" dirty="0" smtClean="0">
                <a:solidFill>
                  <a:srgbClr val="0070C0"/>
                </a:solidFill>
              </a:rPr>
              <a:t> syndrome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lupus </a:t>
            </a:r>
            <a:r>
              <a:rPr lang="en-US" sz="2000" b="1" dirty="0" err="1" smtClean="0"/>
              <a:t>erythematosus</a:t>
            </a:r>
            <a:endParaRPr lang="en-US" sz="2000" b="1" dirty="0" smtClean="0"/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sclerosis (</a:t>
            </a:r>
            <a:r>
              <a:rPr lang="en-US" sz="2000" b="1" dirty="0" smtClean="0"/>
              <a:t>scleroderma)  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Wegener </a:t>
            </a:r>
            <a:r>
              <a:rPr lang="en-US" sz="2000" b="1" dirty="0" err="1"/>
              <a:t>granulomatosis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4724400" y="1066800"/>
            <a:ext cx="3962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Drug: </a:t>
            </a:r>
          </a:p>
          <a:p>
            <a:r>
              <a:rPr lang="en-US" sz="2000" b="1" dirty="0"/>
              <a:t>Chemotherapy, </a:t>
            </a:r>
            <a:r>
              <a:rPr lang="en-US" sz="2000" b="1" dirty="0" err="1"/>
              <a:t>methotrexate</a:t>
            </a:r>
            <a:r>
              <a:rPr lang="en-US" sz="2000" b="1" dirty="0"/>
              <a:t>, </a:t>
            </a:r>
            <a:r>
              <a:rPr lang="en-US" sz="2000" b="1" dirty="0" err="1"/>
              <a:t>bleomyxin</a:t>
            </a:r>
            <a:r>
              <a:rPr lang="en-US" sz="2000" b="1" dirty="0"/>
              <a:t> toxicity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2209800"/>
            <a:ext cx="3810000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Smoking related: </a:t>
            </a:r>
          </a:p>
          <a:p>
            <a:pPr eaLnBrk="1" hangingPunct="1">
              <a:defRPr/>
            </a:pPr>
            <a:r>
              <a:rPr lang="en-US" sz="2000" b="1" dirty="0" err="1"/>
              <a:t>Eosinophilic</a:t>
            </a:r>
            <a:r>
              <a:rPr lang="en-US" sz="2000" b="1" dirty="0"/>
              <a:t> granuloma</a:t>
            </a:r>
          </a:p>
          <a:p>
            <a:pPr eaLnBrk="1" hangingPunct="1">
              <a:defRPr/>
            </a:pPr>
            <a:r>
              <a:rPr lang="en-US" sz="2000" b="1" dirty="0" err="1"/>
              <a:t>Desquamative</a:t>
            </a:r>
            <a:r>
              <a:rPr lang="en-US" sz="2000" b="1" dirty="0"/>
              <a:t> interstitial </a:t>
            </a:r>
            <a:r>
              <a:rPr lang="en-US" sz="2000" b="1" dirty="0" smtClean="0"/>
              <a:t>   	pneumonia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Respiratory </a:t>
            </a:r>
            <a:r>
              <a:rPr lang="en-US" sz="2000" b="1" dirty="0" err="1"/>
              <a:t>bronchiolitis</a:t>
            </a:r>
            <a:r>
              <a:rPr lang="en-US" sz="2000" b="1" dirty="0"/>
              <a:t>-associated interstitial lung disease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4267200"/>
            <a:ext cx="3657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Radiation Reactions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altLang="ar-SA" sz="3600" b="1" u="sng" dirty="0" smtClean="0">
                <a:solidFill>
                  <a:srgbClr val="339933"/>
                </a:solidFill>
              </a:rPr>
              <a:t>Hypersensitivity </a:t>
            </a:r>
            <a:r>
              <a:rPr lang="en-US" altLang="ar-SA" sz="3600" b="1" u="sng" dirty="0" err="1" smtClean="0">
                <a:solidFill>
                  <a:srgbClr val="339933"/>
                </a:solidFill>
              </a:rPr>
              <a:t>pneumonitis</a:t>
            </a:r>
            <a:r>
              <a:rPr lang="en-US" altLang="ar-SA" sz="4000" b="1" u="sng" dirty="0" smtClean="0"/>
              <a:t/>
            </a:r>
            <a:br>
              <a:rPr lang="en-US" altLang="ar-SA" sz="4000" b="1" u="sng" dirty="0" smtClean="0"/>
            </a:br>
            <a:r>
              <a:rPr lang="en-US" altLang="ar-SA" sz="3600" dirty="0">
                <a:solidFill>
                  <a:srgbClr val="FF0000"/>
                </a:solidFill>
              </a:rPr>
              <a:t>Prolonged </a:t>
            </a:r>
            <a:r>
              <a:rPr lang="en-US" sz="3600" dirty="0">
                <a:solidFill>
                  <a:srgbClr val="FF0000"/>
                </a:solidFill>
              </a:rPr>
              <a:t>exposure to inhaled organic antigens</a:t>
            </a:r>
            <a:endParaRPr lang="en-US" altLang="ar-SA" sz="4000" b="1" u="sng" dirty="0" smtClean="0">
              <a:solidFill>
                <a:srgbClr val="FF00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382000" cy="5410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b="1" dirty="0" smtClean="0"/>
              <a:t>Hypersensitivity pneumonitis an immunologically mediated (type III or IV) </a:t>
            </a:r>
          </a:p>
          <a:p>
            <a:pPr eaLnBrk="1" hangingPunct="1">
              <a:defRPr/>
            </a:pPr>
            <a:r>
              <a:rPr lang="en-US" sz="2000" b="1" dirty="0" smtClean="0"/>
              <a:t>Caused by intense and often prolonged exposure to inhaled organic dust</a:t>
            </a:r>
          </a:p>
          <a:p>
            <a:pPr eaLnBrk="1" hangingPunct="1">
              <a:defRPr/>
            </a:pPr>
            <a:r>
              <a:rPr lang="en-US" sz="2000" b="1" dirty="0" smtClean="0"/>
              <a:t>It primarily affects the alveoli and is therefore often called allergic </a:t>
            </a:r>
            <a:r>
              <a:rPr lang="en-US" sz="2000" b="1" dirty="0" err="1" smtClean="0"/>
              <a:t>alveolitis</a:t>
            </a:r>
            <a:endParaRPr lang="en-US" sz="20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389760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/>
              <a:t>Immune: Hypersensitivity </a:t>
            </a:r>
            <a:r>
              <a:rPr lang="en-US" b="1" dirty="0" err="1" smtClean="0"/>
              <a:t>pneumonitis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9200" y="3581400"/>
            <a:ext cx="3657600" cy="2031325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 smtClean="0"/>
              <a:t>The most common antigens are </a:t>
            </a:r>
            <a:r>
              <a:rPr lang="en-US" b="1" dirty="0" err="1" smtClean="0"/>
              <a:t>thermophilic</a:t>
            </a:r>
            <a:r>
              <a:rPr lang="en-US" b="1" dirty="0" smtClean="0"/>
              <a:t> </a:t>
            </a:r>
            <a:r>
              <a:rPr lang="en-US" b="1" i="1" dirty="0" err="1" smtClean="0"/>
              <a:t>Actinomycetes</a:t>
            </a:r>
            <a:r>
              <a:rPr lang="en-US" b="1" dirty="0" smtClean="0"/>
              <a:t> </a:t>
            </a:r>
            <a:r>
              <a:rPr lang="en-US" b="1" dirty="0" smtClean="0"/>
              <a:t> </a:t>
            </a:r>
            <a:r>
              <a:rPr lang="en-US" b="1" dirty="0" smtClean="0"/>
              <a:t>and avian proteins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 smtClean="0"/>
              <a:t>The most common diseases are  farmer’s lung and bird fancier's/handler’s lung.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381000" y="2971800"/>
            <a:ext cx="4572000" cy="28931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b="1" dirty="0" smtClean="0"/>
              <a:t>These dusts come from:</a:t>
            </a:r>
          </a:p>
          <a:p>
            <a:pPr marL="857250" lvl="1" indent="-457200"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b="1" dirty="0" smtClean="0"/>
              <a:t>Evaporative coolers (Desert coolers/ wet air cooler ) type AC</a:t>
            </a:r>
          </a:p>
          <a:p>
            <a:pPr marL="857250" lvl="1" indent="-457200"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b="1" dirty="0" smtClean="0"/>
              <a:t>Dairy and grain products</a:t>
            </a:r>
          </a:p>
          <a:p>
            <a:pPr marL="857250" lvl="1" indent="-457200"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b="1" dirty="0" smtClean="0"/>
              <a:t>Animal droppings and animal proteins </a:t>
            </a:r>
          </a:p>
          <a:p>
            <a:pPr marL="857250" lvl="1" indent="-457200"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b="1" dirty="0" smtClean="0"/>
              <a:t>Poultry and other bird handlers are commonly exposed to droppings, feathers, and serum proteins of pigeons etc.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ar-SA" b="1" dirty="0" smtClean="0">
                <a:solidFill>
                  <a:srgbClr val="339933"/>
                </a:solidFill>
              </a:rPr>
              <a:t>Hypersensitivity </a:t>
            </a:r>
            <a:r>
              <a:rPr lang="en-US" altLang="ar-SA" b="1" dirty="0" err="1" smtClean="0">
                <a:solidFill>
                  <a:srgbClr val="339933"/>
                </a:solidFill>
              </a:rPr>
              <a:t>pneumonitis</a:t>
            </a:r>
            <a:endParaRPr lang="en-US" altLang="ar-SA" b="1" dirty="0" smtClean="0">
              <a:solidFill>
                <a:srgbClr val="339933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534400" cy="4114800"/>
          </a:xfrm>
        </p:spPr>
        <p:txBody>
          <a:bodyPr>
            <a:normAutofit/>
          </a:bodyPr>
          <a:lstStyle/>
          <a:p>
            <a:r>
              <a:rPr lang="en-US" altLang="ar-SA" sz="2400" b="1" dirty="0" smtClean="0">
                <a:ea typeface="Majalla UI"/>
              </a:rPr>
              <a:t>Causes: </a:t>
            </a:r>
            <a:r>
              <a:rPr lang="en-US" sz="2400" b="1" dirty="0" smtClean="0"/>
              <a:t>It is an occupational restrictive disease</a:t>
            </a:r>
          </a:p>
          <a:p>
            <a:pPr eaLnBrk="1" hangingPunct="1"/>
            <a:endParaRPr lang="en-US" altLang="ar-SA" sz="2400" b="1" dirty="0" smtClean="0">
              <a:ea typeface="Majalla UI"/>
            </a:endParaRPr>
          </a:p>
        </p:txBody>
      </p:sp>
      <p:grpSp>
        <p:nvGrpSpPr>
          <p:cNvPr id="39940" name="Group 12"/>
          <p:cNvGrpSpPr>
            <a:grpSpLocks/>
          </p:cNvGrpSpPr>
          <p:nvPr/>
        </p:nvGrpSpPr>
        <p:grpSpPr bwMode="auto">
          <a:xfrm>
            <a:off x="533400" y="1447800"/>
            <a:ext cx="7924800" cy="3101975"/>
            <a:chOff x="384" y="1296"/>
            <a:chExt cx="4992" cy="1954"/>
          </a:xfrm>
        </p:grpSpPr>
        <p:pic>
          <p:nvPicPr>
            <p:cNvPr id="39945" name="Picture 6" descr="lung-aircondi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296"/>
              <a:ext cx="129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6" name="Picture 7" descr="lung-ha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6" y="1296"/>
              <a:ext cx="1944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7" name="Picture 8" descr="Lung-pigeon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36" y="1296"/>
              <a:ext cx="833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8" name="Text Box 9"/>
            <p:cNvSpPr txBox="1">
              <a:spLocks noChangeArrowheads="1"/>
            </p:cNvSpPr>
            <p:nvPr/>
          </p:nvSpPr>
          <p:spPr bwMode="auto">
            <a:xfrm>
              <a:off x="384" y="2592"/>
              <a:ext cx="2362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ar-SA" sz="2400"/>
                <a:t>Farmer’s lung</a:t>
              </a:r>
            </a:p>
            <a:p>
              <a:pPr algn="ctr" eaLnBrk="1" hangingPunct="1"/>
              <a:r>
                <a:rPr lang="en-US" altLang="ar-SA"/>
                <a:t>Thermophilic actinomycetes in hay</a:t>
              </a:r>
            </a:p>
          </p:txBody>
        </p:sp>
        <p:sp>
          <p:nvSpPr>
            <p:cNvPr id="39949" name="Text Box 10"/>
            <p:cNvSpPr txBox="1">
              <a:spLocks noChangeArrowheads="1"/>
            </p:cNvSpPr>
            <p:nvPr/>
          </p:nvSpPr>
          <p:spPr bwMode="auto">
            <a:xfrm>
              <a:off x="2688" y="2640"/>
              <a:ext cx="1056" cy="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ar-SA" sz="2400"/>
                <a:t>Pigeon breeder’s</a:t>
              </a:r>
            </a:p>
            <a:p>
              <a:pPr algn="ctr" eaLnBrk="1" hangingPunct="1">
                <a:lnSpc>
                  <a:spcPct val="80000"/>
                </a:lnSpc>
              </a:pPr>
              <a:endParaRPr lang="en-US" altLang="ar-SA" sz="2400"/>
            </a:p>
          </p:txBody>
        </p:sp>
        <p:sp>
          <p:nvSpPr>
            <p:cNvPr id="39950" name="Text Box 11"/>
            <p:cNvSpPr txBox="1">
              <a:spLocks noChangeArrowheads="1"/>
            </p:cNvSpPr>
            <p:nvPr/>
          </p:nvSpPr>
          <p:spPr bwMode="auto">
            <a:xfrm>
              <a:off x="3696" y="2640"/>
              <a:ext cx="168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ar-SA" sz="2400" dirty="0" smtClean="0"/>
                <a:t>Air-cooler </a:t>
              </a:r>
              <a:r>
                <a:rPr lang="en-US" altLang="ar-SA" sz="2400" dirty="0"/>
                <a:t>lung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en-US" altLang="ar-SA" dirty="0" err="1"/>
                <a:t>Thermophilic</a:t>
              </a:r>
              <a:r>
                <a:rPr lang="en-US" altLang="ar-SA" dirty="0"/>
                <a:t> bacteria</a:t>
              </a:r>
              <a:endParaRPr lang="en-US" altLang="ar-SA" sz="1600" dirty="0"/>
            </a:p>
          </p:txBody>
        </p:sp>
      </p:grpSp>
      <p:pic>
        <p:nvPicPr>
          <p:cNvPr id="39942" name="Picture 14" descr="lung-hypersensitivitypneumonitis-micr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343400"/>
            <a:ext cx="392277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419600"/>
            <a:ext cx="2286000" cy="171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Rectangle 2"/>
          <p:cNvSpPr>
            <a:spLocks noChangeArrowheads="1"/>
          </p:cNvSpPr>
          <p:nvPr/>
        </p:nvSpPr>
        <p:spPr bwMode="auto">
          <a:xfrm>
            <a:off x="381000" y="6172200"/>
            <a:ext cx="441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Sugarcane </a:t>
            </a:r>
            <a:r>
              <a:rPr lang="en-US" sz="2000" dirty="0" err="1" smtClean="0">
                <a:solidFill>
                  <a:srgbClr val="333333"/>
                </a:solidFill>
              </a:rPr>
              <a:t>bagasse</a:t>
            </a:r>
            <a:r>
              <a:rPr lang="en-US" sz="2000" dirty="0" smtClean="0">
                <a:solidFill>
                  <a:srgbClr val="333333"/>
                </a:solidFill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Bagassosis</a:t>
            </a:r>
            <a:r>
              <a:rPr lang="en-US" sz="2000" dirty="0"/>
              <a:t>)</a:t>
            </a:r>
            <a:endParaRPr lang="ar-SA" sz="2000" dirty="0"/>
          </a:p>
        </p:txBody>
      </p:sp>
      <p:sp>
        <p:nvSpPr>
          <p:cNvPr id="14" name="Rectangle 13"/>
          <p:cNvSpPr/>
          <p:nvPr/>
        </p:nvSpPr>
        <p:spPr>
          <a:xfrm>
            <a:off x="65709" y="11668"/>
            <a:ext cx="2982291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/>
              <a:t>Hypersensitivity </a:t>
            </a:r>
            <a:r>
              <a:rPr lang="en-US" b="1" dirty="0" err="1" smtClean="0"/>
              <a:t>pneumonitis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8988804" cy="609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4800" y="152400"/>
            <a:ext cx="84582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Both forced expiratory volume in one second (FEV1) and forced vital capacity (FVC) are reduced with normal  to high FEV1/VC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ar-SA" b="1" dirty="0" smtClean="0"/>
              <a:t/>
            </a:r>
            <a:br>
              <a:rPr lang="en-US" altLang="ar-SA" b="1" dirty="0" smtClean="0"/>
            </a:br>
            <a:r>
              <a:rPr lang="en-US" altLang="ar-SA" b="1" dirty="0" smtClean="0">
                <a:solidFill>
                  <a:srgbClr val="339933"/>
                </a:solidFill>
              </a:rPr>
              <a:t>Hypersensitivity </a:t>
            </a:r>
            <a:r>
              <a:rPr lang="en-US" altLang="ar-SA" b="1" dirty="0" err="1" smtClean="0">
                <a:solidFill>
                  <a:srgbClr val="339933"/>
                </a:solidFill>
              </a:rPr>
              <a:t>Pneumonitis</a:t>
            </a:r>
            <a:r>
              <a:rPr lang="en-US" altLang="ar-SA" b="1" dirty="0" smtClean="0"/>
              <a:t/>
            </a:r>
            <a:br>
              <a:rPr lang="en-US" altLang="ar-SA" b="1" dirty="0" smtClean="0"/>
            </a:br>
            <a:endParaRPr lang="en-US" altLang="ar-SA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038600" cy="3352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b="1" dirty="0" smtClean="0"/>
              <a:t>Morphology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noncaseating</a:t>
            </a:r>
            <a:r>
              <a:rPr lang="en-US" sz="2400" b="1" dirty="0" smtClean="0"/>
              <a:t> </a:t>
            </a:r>
            <a:r>
              <a:rPr lang="en-US" sz="2400" b="1" dirty="0"/>
              <a:t>interstitial </a:t>
            </a:r>
            <a:r>
              <a:rPr lang="en-US" sz="2400" b="1" dirty="0" smtClean="0"/>
              <a:t>granulomas (IV hypersensitivity reaction), </a:t>
            </a:r>
            <a:r>
              <a:rPr lang="en-US" sz="2400" b="1" dirty="0"/>
              <a:t>bronchiolitis, interstitial  pneumonitis, and </a:t>
            </a:r>
            <a:r>
              <a:rPr lang="en-US" sz="2400" b="1" dirty="0" smtClean="0"/>
              <a:t> diffuse interstitial </a:t>
            </a:r>
            <a:r>
              <a:rPr lang="en-US" sz="2400" b="1" dirty="0"/>
              <a:t>fibrosis. </a:t>
            </a:r>
            <a:endParaRPr lang="en-US" sz="2400" b="1" dirty="0" smtClean="0"/>
          </a:p>
          <a:p>
            <a:pPr eaLnBrk="1" hangingPunct="1">
              <a:defRPr/>
            </a:pPr>
            <a:r>
              <a:rPr lang="en-US" sz="2400" b="1" dirty="0" smtClean="0"/>
              <a:t>Clinical course is variable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38916" name="Picture 12" descr="C:\Documents and Settings\Dr.Maha Arafah\Desktop\Robbins &amp; Cotran Pathologic Basis of DiseaseImages\S01871-015-f024.jpg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 b="8060"/>
          <a:stretch>
            <a:fillRect/>
          </a:stretch>
        </p:blipFill>
        <p:spPr bwMode="auto">
          <a:xfrm>
            <a:off x="4267200" y="1295400"/>
            <a:ext cx="4643438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5709" y="87868"/>
            <a:ext cx="2982291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 smtClean="0"/>
              <a:t>Hypersensitivity </a:t>
            </a:r>
            <a:r>
              <a:rPr lang="en-US" b="1" dirty="0" err="1" smtClean="0"/>
              <a:t>pneumonitis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4648200"/>
            <a:ext cx="6705600" cy="18774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dirty="0" smtClean="0"/>
              <a:t>Hypersensitivity </a:t>
            </a:r>
            <a:r>
              <a:rPr lang="en-US" sz="2400" b="1" dirty="0" err="1" smtClean="0"/>
              <a:t>pneumonitis</a:t>
            </a:r>
            <a:r>
              <a:rPr lang="en-US" sz="2400" b="1" dirty="0" smtClean="0"/>
              <a:t> can present </a:t>
            </a:r>
            <a:r>
              <a:rPr lang="en-US" sz="2400" b="1" dirty="0" smtClean="0"/>
              <a:t>as:</a:t>
            </a:r>
          </a:p>
          <a:p>
            <a:pPr marL="800100" lvl="1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2400" b="1" dirty="0" smtClean="0"/>
              <a:t>Acute: </a:t>
            </a:r>
            <a:r>
              <a:rPr lang="en-US" sz="2400" dirty="0" smtClean="0"/>
              <a:t>fever, cough, </a:t>
            </a:r>
            <a:r>
              <a:rPr lang="en-US" sz="2400" dirty="0" err="1" smtClean="0"/>
              <a:t>dyspnea</a:t>
            </a:r>
            <a:endParaRPr lang="en-US" sz="2400" b="1" dirty="0" smtClean="0"/>
          </a:p>
          <a:p>
            <a:pPr marL="800100" lvl="1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2400" b="1" dirty="0" err="1" smtClean="0"/>
              <a:t>S</a:t>
            </a:r>
            <a:r>
              <a:rPr lang="en-US" sz="2400" b="1" dirty="0" err="1" smtClean="0"/>
              <a:t>ubacute</a:t>
            </a:r>
            <a:r>
              <a:rPr lang="en-US" sz="2400" b="1" dirty="0" smtClean="0"/>
              <a:t> </a:t>
            </a:r>
            <a:r>
              <a:rPr lang="en-US" sz="2400" b="1" dirty="0" smtClean="0"/>
              <a:t>(intermittent) </a:t>
            </a:r>
          </a:p>
          <a:p>
            <a:pPr marL="800100" lvl="1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sz="2400" b="1" dirty="0" smtClean="0"/>
              <a:t>C</a:t>
            </a:r>
            <a:r>
              <a:rPr lang="en-US" sz="2400" b="1" dirty="0" smtClean="0"/>
              <a:t>hronic progressive: </a:t>
            </a:r>
            <a:r>
              <a:rPr lang="en-US" sz="2000" dirty="0" smtClean="0"/>
              <a:t>cough, </a:t>
            </a:r>
            <a:r>
              <a:rPr lang="en-US" sz="2000" dirty="0" err="1" smtClean="0"/>
              <a:t>dyspnea</a:t>
            </a:r>
            <a:r>
              <a:rPr lang="en-US" sz="2000" dirty="0" smtClean="0"/>
              <a:t>, malaise, and weight </a:t>
            </a:r>
            <a:r>
              <a:rPr lang="en-US" sz="2000" dirty="0" smtClean="0"/>
              <a:t>loss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Sarcoidosis</a:t>
            </a: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43894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sz="2400" b="1" dirty="0" err="1" smtClean="0">
                <a:ea typeface="Majalla UI"/>
              </a:rPr>
              <a:t>Sarcoidosis</a:t>
            </a:r>
            <a:r>
              <a:rPr lang="en-US" altLang="ar-SA" sz="2400" b="1" dirty="0" smtClean="0">
                <a:ea typeface="Majalla UI"/>
              </a:rPr>
              <a:t> is </a:t>
            </a:r>
            <a:r>
              <a:rPr lang="en-US" altLang="ar-SA" sz="2400" b="1" dirty="0" smtClean="0">
                <a:ea typeface="Majalla UI"/>
              </a:rPr>
              <a:t>an </a:t>
            </a:r>
            <a:r>
              <a:rPr lang="en-US" altLang="ar-SA" sz="2400" b="1" dirty="0" smtClean="0">
                <a:ea typeface="Majalla UI"/>
              </a:rPr>
              <a:t>inflammatory disease </a:t>
            </a:r>
            <a:r>
              <a:rPr lang="en-US" altLang="ar-SA" sz="2400" b="1" dirty="0" smtClean="0">
                <a:ea typeface="Majalla UI"/>
              </a:rPr>
              <a:t> </a:t>
            </a:r>
            <a:endParaRPr lang="en-US" altLang="ar-SA" sz="2400" b="1" dirty="0" smtClean="0">
              <a:ea typeface="Majalla UI"/>
            </a:endParaRPr>
          </a:p>
          <a:p>
            <a:pPr lvl="2"/>
            <a:r>
              <a:rPr lang="en-US" altLang="ar-SA" b="1" dirty="0" smtClean="0">
                <a:ea typeface="Majalla UI"/>
              </a:rPr>
              <a:t>Epidemiology: </a:t>
            </a:r>
            <a:r>
              <a:rPr lang="en-US" altLang="ar-SA" b="1" dirty="0" smtClean="0">
                <a:ea typeface="Majalla UI"/>
              </a:rPr>
              <a:t>affecting all races </a:t>
            </a:r>
            <a:r>
              <a:rPr lang="en-US" altLang="ar-SA" b="1" dirty="0" smtClean="0">
                <a:ea typeface="Majalla UI"/>
              </a:rPr>
              <a:t>and </a:t>
            </a:r>
            <a:r>
              <a:rPr lang="en-US" altLang="ar-SA" b="1" dirty="0" smtClean="0">
                <a:ea typeface="Majalla UI"/>
              </a:rPr>
              <a:t>both sexes </a:t>
            </a:r>
            <a:r>
              <a:rPr lang="en-US" altLang="ar-SA" b="1" dirty="0" smtClean="0">
                <a:ea typeface="Majalla UI"/>
              </a:rPr>
              <a:t>equally </a:t>
            </a:r>
          </a:p>
          <a:p>
            <a:pPr lvl="2"/>
            <a:r>
              <a:rPr lang="en-US" altLang="ar-SA" b="1" dirty="0" smtClean="0">
                <a:ea typeface="Majalla UI"/>
              </a:rPr>
              <a:t>Cause: unknown</a:t>
            </a:r>
            <a:endParaRPr lang="en-US" altLang="ar-SA" b="1" dirty="0" smtClean="0">
              <a:ea typeface="Majalla UI"/>
            </a:endParaRPr>
          </a:p>
          <a:p>
            <a:pPr lvl="2" eaLnBrk="1" hangingPunct="1"/>
            <a:r>
              <a:rPr lang="en-US" altLang="ar-SA" b="1" dirty="0" smtClean="0">
                <a:ea typeface="Majalla UI"/>
              </a:rPr>
              <a:t> </a:t>
            </a:r>
            <a:r>
              <a:rPr lang="en-US" altLang="ar-SA" b="1" dirty="0" smtClean="0">
                <a:ea typeface="Majalla UI"/>
              </a:rPr>
              <a:t>Sites: </a:t>
            </a:r>
            <a:r>
              <a:rPr lang="en-US" altLang="ar-SA" b="1" dirty="0" smtClean="0">
                <a:ea typeface="Majalla UI"/>
              </a:rPr>
              <a:t>predominantly </a:t>
            </a:r>
            <a:r>
              <a:rPr lang="en-US" altLang="ar-SA" b="1" dirty="0" smtClean="0">
                <a:ea typeface="Majalla UI"/>
              </a:rPr>
              <a:t>affects the lungs and </a:t>
            </a:r>
            <a:r>
              <a:rPr lang="en-US" altLang="ar-SA" b="1" dirty="0" err="1" smtClean="0">
                <a:ea typeface="Majalla UI"/>
              </a:rPr>
              <a:t>intrathoracic</a:t>
            </a:r>
            <a:r>
              <a:rPr lang="en-US" altLang="ar-SA" b="1" dirty="0" smtClean="0">
                <a:ea typeface="Majalla UI"/>
              </a:rPr>
              <a:t> lymph </a:t>
            </a:r>
            <a:r>
              <a:rPr lang="en-US" altLang="ar-SA" b="1" dirty="0" smtClean="0">
                <a:ea typeface="Majalla UI"/>
              </a:rPr>
              <a:t>nodes</a:t>
            </a:r>
          </a:p>
          <a:p>
            <a:pPr lvl="3"/>
            <a:r>
              <a:rPr lang="en-US" altLang="ar-SA" b="1" dirty="0" smtClean="0">
                <a:ea typeface="Majalla UI"/>
              </a:rPr>
              <a:t>Other organs that may be involved include eyes, skin, liver, spleen and bone marrow</a:t>
            </a:r>
            <a:r>
              <a:rPr lang="en-US" altLang="ar-SA" b="1" dirty="0" smtClean="0">
                <a:ea typeface="Majalla UI"/>
              </a:rPr>
              <a:t>.</a:t>
            </a:r>
          </a:p>
          <a:p>
            <a:pPr lvl="3"/>
            <a:r>
              <a:rPr lang="en-US" altLang="ar-SA" b="1" dirty="0" smtClean="0">
                <a:ea typeface="Majalla UI"/>
              </a:rPr>
              <a:t> </a:t>
            </a:r>
            <a:r>
              <a:rPr lang="en-US" altLang="ar-SA" b="1" dirty="0" smtClean="0">
                <a:ea typeface="Majalla UI"/>
              </a:rPr>
              <a:t>Occasionally kidney, heart, CNS and endocrine organs may be involved</a:t>
            </a:r>
            <a:r>
              <a:rPr lang="en-US" altLang="ar-SA" b="1" dirty="0" smtClean="0">
                <a:ea typeface="Majalla UI"/>
              </a:rPr>
              <a:t>.</a:t>
            </a:r>
            <a:endParaRPr lang="en-US" altLang="ar-SA" b="1" dirty="0" smtClean="0">
              <a:ea typeface="Majalla UI"/>
            </a:endParaRPr>
          </a:p>
          <a:p>
            <a:pPr lvl="2" eaLnBrk="1" hangingPunct="1"/>
            <a:r>
              <a:rPr lang="en-US" altLang="ar-SA" b="1" dirty="0" smtClean="0">
                <a:ea typeface="Majalla UI"/>
              </a:rPr>
              <a:t>Morphology: non-</a:t>
            </a:r>
            <a:r>
              <a:rPr lang="en-US" altLang="ar-SA" b="1" dirty="0" err="1" smtClean="0">
                <a:ea typeface="Majalla UI"/>
              </a:rPr>
              <a:t>caseating</a:t>
            </a:r>
            <a:r>
              <a:rPr lang="en-US" altLang="ar-SA" b="1" dirty="0" smtClean="0">
                <a:ea typeface="Majalla UI"/>
              </a:rPr>
              <a:t>/ non-necrotizing </a:t>
            </a:r>
            <a:r>
              <a:rPr lang="en-US" altLang="ar-SA" b="1" dirty="0" err="1" smtClean="0">
                <a:ea typeface="Majalla UI"/>
              </a:rPr>
              <a:t>granulomas</a:t>
            </a:r>
            <a:r>
              <a:rPr lang="en-US" altLang="ar-SA" b="1" dirty="0" smtClean="0">
                <a:ea typeface="Majalla UI"/>
              </a:rPr>
              <a:t> in affected organ tissues.</a:t>
            </a:r>
          </a:p>
          <a:p>
            <a:pPr eaLnBrk="1" hangingPunct="1"/>
            <a:endParaRPr lang="en-US" altLang="ar-SA" dirty="0" smtClean="0">
              <a:ea typeface="Majalla UI"/>
            </a:endParaRPr>
          </a:p>
          <a:p>
            <a:pPr eaLnBrk="1" hangingPunct="1"/>
            <a:endParaRPr lang="en-US" altLang="ar-SA" dirty="0" smtClean="0">
              <a:ea typeface="Majalla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32004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bg1"/>
                </a:solidFill>
              </a:rPr>
              <a:t>Immune  diseases: </a:t>
            </a:r>
            <a:r>
              <a:rPr lang="en-US" b="1" dirty="0" err="1" smtClean="0">
                <a:solidFill>
                  <a:schemeClr val="bg1"/>
                </a:solidFill>
              </a:rPr>
              <a:t>Sarcoidosis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103188" y="1122363"/>
            <a:ext cx="3422650" cy="4389437"/>
          </a:xfrm>
        </p:spPr>
        <p:txBody>
          <a:bodyPr/>
          <a:lstStyle/>
          <a:p>
            <a:pPr eaLnBrk="1" hangingPunct="1"/>
            <a:r>
              <a:rPr lang="en-US" altLang="ar-SA" smtClean="0">
                <a:ea typeface="Majalla UI"/>
              </a:rPr>
              <a:t>Sarcoidosis granulomas in the lung</a:t>
            </a: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1938" y="4076700"/>
            <a:ext cx="38100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75" y="-33338"/>
            <a:ext cx="5610225" cy="420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" y="3313113"/>
            <a:ext cx="5337175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32004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bg1"/>
                </a:solidFill>
              </a:rPr>
              <a:t>Immune  diseases: </a:t>
            </a:r>
            <a:r>
              <a:rPr lang="en-US" b="1" dirty="0" err="1" smtClean="0">
                <a:solidFill>
                  <a:schemeClr val="bg1"/>
                </a:solidFill>
              </a:rPr>
              <a:t>Sarcoidosis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نتيجة بحث الصور عن ‪Sarcoidosis‬‏"/>
          <p:cNvPicPr>
            <a:picLocks noChangeAspect="1" noChangeArrowheads="1"/>
          </p:cNvPicPr>
          <p:nvPr/>
        </p:nvPicPr>
        <p:blipFill>
          <a:blip r:embed="rId2" cstate="print"/>
          <a:srcRect l="6061" t="4545" r="7879" b="11364"/>
          <a:stretch>
            <a:fillRect/>
          </a:stretch>
        </p:blipFill>
        <p:spPr bwMode="auto">
          <a:xfrm>
            <a:off x="2667000" y="107324"/>
            <a:ext cx="6477000" cy="675067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32004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bg1"/>
                </a:solidFill>
              </a:rPr>
              <a:t>Immune  diseases: </a:t>
            </a:r>
            <a:r>
              <a:rPr lang="en-US" b="1" dirty="0" err="1" smtClean="0">
                <a:solidFill>
                  <a:schemeClr val="bg1"/>
                </a:solidFill>
              </a:rPr>
              <a:t>Sarcoidosis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219200"/>
            <a:ext cx="2514600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The prognosis of </a:t>
            </a:r>
            <a:r>
              <a:rPr lang="en-US" dirty="0" err="1" smtClean="0"/>
              <a:t>sarcoidosis</a:t>
            </a:r>
            <a:r>
              <a:rPr lang="en-US" dirty="0" smtClean="0"/>
              <a:t> is unpredictable. It can progressive and chronic. It may present as episodes of activity. </a:t>
            </a:r>
          </a:p>
          <a:p>
            <a:endParaRPr lang="en-US" dirty="0" smtClean="0"/>
          </a:p>
          <a:p>
            <a:r>
              <a:rPr lang="en-US" dirty="0" smtClean="0"/>
              <a:t>Majority of the patients respond well to treatment.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5344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Goodpasture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Syndrome/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Anti-GBM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disease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839200" cy="55626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3400" dirty="0"/>
              <a:t>Rare </a:t>
            </a:r>
            <a:r>
              <a:rPr lang="en-US" sz="2800" dirty="0" smtClean="0"/>
              <a:t> </a:t>
            </a:r>
            <a:r>
              <a:rPr lang="en-US" sz="3400" dirty="0" smtClean="0"/>
              <a:t>autoimmune </a:t>
            </a:r>
            <a:r>
              <a:rPr lang="en-US" sz="3400" dirty="0" smtClean="0"/>
              <a:t>disorder</a:t>
            </a:r>
            <a:endParaRPr lang="en-US" sz="3400" dirty="0" smtClean="0"/>
          </a:p>
          <a:p>
            <a:pPr>
              <a:defRPr/>
            </a:pPr>
            <a:r>
              <a:rPr lang="en-US" dirty="0" smtClean="0"/>
              <a:t>Is a triad of </a:t>
            </a:r>
          </a:p>
          <a:p>
            <a:pPr lvl="1">
              <a:defRPr/>
            </a:pPr>
            <a:r>
              <a:rPr lang="en-US" dirty="0" smtClean="0"/>
              <a:t>diffuse pulmonary hemorrhage, </a:t>
            </a:r>
          </a:p>
          <a:p>
            <a:pPr lvl="1">
              <a:defRPr/>
            </a:pPr>
            <a:r>
              <a:rPr lang="en-US" dirty="0" smtClean="0"/>
              <a:t>glomerulonephritis, </a:t>
            </a:r>
          </a:p>
          <a:p>
            <a:pPr lvl="1">
              <a:defRPr/>
            </a:pPr>
            <a:r>
              <a:rPr lang="en-US" dirty="0" smtClean="0"/>
              <a:t>circulating </a:t>
            </a:r>
            <a:r>
              <a:rPr lang="en-US" dirty="0" smtClean="0"/>
              <a:t>(</a:t>
            </a:r>
            <a:r>
              <a:rPr lang="en-US" dirty="0" smtClean="0"/>
              <a:t>anti-GBM) </a:t>
            </a:r>
            <a:r>
              <a:rPr lang="en-US" dirty="0" smtClean="0"/>
              <a:t>antibodies against </a:t>
            </a:r>
            <a:r>
              <a:rPr lang="en-US" dirty="0" smtClean="0"/>
              <a:t>alveolar </a:t>
            </a:r>
            <a:r>
              <a:rPr lang="en-US" dirty="0" smtClean="0"/>
              <a:t>and </a:t>
            </a:r>
            <a:r>
              <a:rPr lang="en-US" dirty="0" err="1" smtClean="0"/>
              <a:t>glomerular</a:t>
            </a:r>
            <a:r>
              <a:rPr lang="en-US" dirty="0" smtClean="0"/>
              <a:t> </a:t>
            </a:r>
            <a:r>
              <a:rPr lang="en-US" dirty="0" smtClean="0"/>
              <a:t>basement </a:t>
            </a:r>
            <a:r>
              <a:rPr lang="en-US" dirty="0" smtClean="0"/>
              <a:t>membranes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 smtClean="0"/>
              <a:t>antibody can usually be found in serum</a:t>
            </a:r>
            <a:r>
              <a:rPr lang="en-US" dirty="0" smtClean="0"/>
              <a:t>.</a:t>
            </a:r>
          </a:p>
          <a:p>
            <a:pPr>
              <a:defRPr/>
            </a:pPr>
            <a:r>
              <a:rPr lang="en-US" dirty="0" smtClean="0"/>
              <a:t>Morphology:</a:t>
            </a:r>
          </a:p>
          <a:p>
            <a:pPr lvl="1">
              <a:defRPr/>
            </a:pPr>
            <a:r>
              <a:rPr lang="en-US" dirty="0" smtClean="0"/>
              <a:t>The lung: </a:t>
            </a:r>
            <a:r>
              <a:rPr lang="en-US" dirty="0" smtClean="0"/>
              <a:t>acute necrotizing </a:t>
            </a:r>
            <a:r>
              <a:rPr lang="en-US" dirty="0" err="1" smtClean="0"/>
              <a:t>alveolitis</a:t>
            </a:r>
            <a:r>
              <a:rPr lang="en-US" dirty="0" smtClean="0"/>
              <a:t> with </a:t>
            </a:r>
            <a:r>
              <a:rPr lang="en-US" dirty="0" smtClean="0"/>
              <a:t> hemorrhage 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Kidney: rapidly </a:t>
            </a:r>
            <a:r>
              <a:rPr lang="en-US" dirty="0" smtClean="0"/>
              <a:t>progressive </a:t>
            </a:r>
            <a:r>
              <a:rPr lang="en-US" dirty="0" err="1" smtClean="0"/>
              <a:t>glomerulonephritis</a:t>
            </a:r>
            <a:r>
              <a:rPr lang="en-US" dirty="0" smtClean="0"/>
              <a:t>, </a:t>
            </a:r>
            <a:r>
              <a:rPr lang="en-US" dirty="0" smtClean="0"/>
              <a:t>may lead to renal </a:t>
            </a:r>
            <a:r>
              <a:rPr lang="en-US" dirty="0" smtClean="0"/>
              <a:t>failure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Clinical features: </a:t>
            </a:r>
          </a:p>
          <a:p>
            <a:pPr marL="971550" lvl="1" indent="-514350">
              <a:buFont typeface="+mj-lt"/>
              <a:buAutoNum type="arabicParenR"/>
              <a:defRPr/>
            </a:pPr>
            <a:r>
              <a:rPr lang="en-US" dirty="0" smtClean="0"/>
              <a:t>P</a:t>
            </a:r>
            <a:r>
              <a:rPr lang="en-US" dirty="0" smtClean="0"/>
              <a:t>ulmonary </a:t>
            </a:r>
            <a:r>
              <a:rPr lang="en-US" dirty="0" smtClean="0"/>
              <a:t>symptoms (hemoptysis </a:t>
            </a:r>
            <a:r>
              <a:rPr lang="en-US" dirty="0"/>
              <a:t>and </a:t>
            </a:r>
            <a:r>
              <a:rPr lang="en-US" dirty="0" smtClean="0"/>
              <a:t>dyspnea) </a:t>
            </a:r>
            <a:endParaRPr lang="en-US" dirty="0" smtClean="0"/>
          </a:p>
          <a:p>
            <a:pPr marL="971550" lvl="1" indent="-514350">
              <a:buFont typeface="+mj-lt"/>
              <a:buAutoNum type="arabicParenR"/>
              <a:defRPr/>
            </a:pPr>
            <a:r>
              <a:rPr lang="en-US" dirty="0" smtClean="0"/>
              <a:t>Renal </a:t>
            </a:r>
            <a:r>
              <a:rPr lang="en-US" dirty="0" smtClean="0"/>
              <a:t>symptoms (hematuria</a:t>
            </a:r>
            <a:r>
              <a:rPr lang="en-US" dirty="0"/>
              <a:t>, proteinuria, </a:t>
            </a:r>
            <a:r>
              <a:rPr lang="en-US" dirty="0" smtClean="0"/>
              <a:t>RBC casts </a:t>
            </a:r>
            <a:r>
              <a:rPr lang="en-US" dirty="0"/>
              <a:t>and renal </a:t>
            </a:r>
            <a:r>
              <a:rPr lang="en-US" dirty="0" smtClean="0"/>
              <a:t>failure)</a:t>
            </a:r>
          </a:p>
          <a:p>
            <a:pPr marL="971550" lvl="1" indent="-514350">
              <a:buFont typeface="+mj-lt"/>
              <a:buAutoNum type="arabicParenR"/>
              <a:defRPr/>
            </a:pPr>
            <a:r>
              <a:rPr lang="en-US" dirty="0" err="1" smtClean="0"/>
              <a:t>A</a:t>
            </a:r>
            <a:r>
              <a:rPr lang="en-US" dirty="0" err="1" smtClean="0"/>
              <a:t>rthralgias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1336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bg1"/>
                </a:solidFill>
              </a:rPr>
              <a:t>Immune  diseases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914400"/>
          </a:xfrm>
        </p:spPr>
        <p:txBody>
          <a:bodyPr/>
          <a:lstStyle/>
          <a:p>
            <a:r>
              <a:rPr lang="en-US" altLang="ar-SA" smtClean="0"/>
              <a:t>Goodpasture syndrome</a:t>
            </a:r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22825" y="990600"/>
            <a:ext cx="4187825" cy="2743200"/>
          </a:xfrm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8" y="990600"/>
            <a:ext cx="44005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2125" y="3263900"/>
            <a:ext cx="2652713" cy="4619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Iron stain in sputum</a:t>
            </a:r>
          </a:p>
        </p:txBody>
      </p:sp>
      <p:sp>
        <p:nvSpPr>
          <p:cNvPr id="41990" name="Rectangle 1"/>
          <p:cNvSpPr>
            <a:spLocks noChangeArrowheads="1"/>
          </p:cNvSpPr>
          <p:nvPr/>
        </p:nvSpPr>
        <p:spPr bwMode="auto">
          <a:xfrm>
            <a:off x="457200" y="457200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ar-SA" dirty="0" err="1"/>
              <a:t>Immunofluorescence</a:t>
            </a:r>
            <a:r>
              <a:rPr lang="en-US" altLang="ar-SA" dirty="0"/>
              <a:t> of renal biopsy staining for </a:t>
            </a:r>
            <a:r>
              <a:rPr lang="en-US" altLang="ar-SA" dirty="0" err="1"/>
              <a:t>IgG</a:t>
            </a:r>
            <a:r>
              <a:rPr lang="en-US" altLang="ar-SA" dirty="0"/>
              <a:t> in a linear pattern in patient with anti-</a:t>
            </a:r>
            <a:r>
              <a:rPr lang="en-US" altLang="ar-SA" dirty="0" err="1"/>
              <a:t>glomerular</a:t>
            </a:r>
            <a:r>
              <a:rPr lang="en-US" altLang="ar-SA" dirty="0"/>
              <a:t> basement membrane (anti-GBM) disease</a:t>
            </a:r>
          </a:p>
        </p:txBody>
      </p:sp>
      <p:pic>
        <p:nvPicPr>
          <p:cNvPr id="41991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908425"/>
            <a:ext cx="36576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19050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bg1"/>
                </a:solidFill>
              </a:rPr>
              <a:t>Immune  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altLang="ar-SA" sz="3600" b="1" u="sng" dirty="0" smtClean="0"/>
              <a:t>Summary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1066800"/>
            <a:ext cx="44196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Idiopathic </a:t>
            </a:r>
            <a:r>
              <a:rPr lang="en-US" sz="2000" b="1" dirty="0" err="1" smtClean="0">
                <a:solidFill>
                  <a:srgbClr val="FF0000"/>
                </a:solidFill>
              </a:rPr>
              <a:t>fibrosing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chemeClr val="accent1"/>
                </a:solidFill>
              </a:rPr>
              <a:t>		</a:t>
            </a:r>
            <a:endParaRPr lang="en-US" sz="2000" dirty="0"/>
          </a:p>
          <a:p>
            <a:pPr eaLnBrk="1" hangingPunct="1">
              <a:defRPr/>
            </a:pPr>
            <a:r>
              <a:rPr lang="en-US" sz="2000" b="1" dirty="0" smtClean="0"/>
              <a:t>Usual </a:t>
            </a:r>
            <a:r>
              <a:rPr lang="en-US" sz="2000" b="1" dirty="0"/>
              <a:t>interstitial pneumonia (idiopathic pulmonary fibrosis)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209800"/>
            <a:ext cx="44196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Occupational: Pneumoconiosis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Anthracosis</a:t>
            </a:r>
            <a:r>
              <a:rPr lang="en-US" sz="2000" b="1" dirty="0" smtClean="0"/>
              <a:t> </a:t>
            </a:r>
            <a:r>
              <a:rPr lang="en-US" sz="2000" b="1" dirty="0"/>
              <a:t>and coal worker's pneumoconiosis,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Silicosis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 smtClean="0"/>
              <a:t>Berylliosis</a:t>
            </a:r>
            <a:endParaRPr lang="en-US" sz="2000" b="1" dirty="0"/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Asbestosis</a:t>
            </a:r>
            <a:endParaRPr lang="en-US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152400" y="4259520"/>
            <a:ext cx="441960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Immune  diseases: 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  </a:t>
            </a:r>
            <a:r>
              <a:rPr lang="en-US" sz="2000" b="1" dirty="0" err="1" smtClean="0"/>
              <a:t>Hypersensitibity</a:t>
            </a:r>
            <a:r>
              <a:rPr lang="en-US" sz="2000" b="1" dirty="0" smtClean="0"/>
              <a:t> </a:t>
            </a:r>
            <a:r>
              <a:rPr lang="en-US" sz="2000" b="1" dirty="0" err="1"/>
              <a:t>pneumonitis</a:t>
            </a:r>
            <a:r>
              <a:rPr lang="en-US" sz="2000" b="1" dirty="0"/>
              <a:t>     	(extrinsic allergic </a:t>
            </a:r>
            <a:r>
              <a:rPr lang="en-US" sz="2000" b="1" dirty="0" err="1"/>
              <a:t>alveolitis</a:t>
            </a:r>
            <a:r>
              <a:rPr lang="en-US" sz="2000" b="1" dirty="0" smtClean="0"/>
              <a:t>)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b="1" dirty="0" err="1" smtClean="0"/>
              <a:t>Sarcoidosis</a:t>
            </a:r>
            <a:r>
              <a:rPr lang="en-US" sz="2000" b="1" dirty="0" smtClean="0"/>
              <a:t>                  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b="1" dirty="0" err="1" smtClean="0"/>
              <a:t>Goodpasture</a:t>
            </a:r>
            <a:r>
              <a:rPr lang="en-US" sz="2000" b="1" dirty="0" smtClean="0"/>
              <a:t> syndrome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lupus </a:t>
            </a:r>
            <a:r>
              <a:rPr lang="en-US" sz="2000" b="1" dirty="0" err="1" smtClean="0"/>
              <a:t>erythematosus</a:t>
            </a:r>
            <a:endParaRPr lang="en-US" sz="2000" b="1" dirty="0" smtClean="0"/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Systemic </a:t>
            </a:r>
            <a:r>
              <a:rPr lang="en-US" sz="2000" b="1" dirty="0"/>
              <a:t>sclerosis (</a:t>
            </a:r>
            <a:r>
              <a:rPr lang="en-US" sz="2000" b="1" dirty="0" smtClean="0"/>
              <a:t>scleroderma)  </a:t>
            </a:r>
          </a:p>
          <a:p>
            <a:pPr eaLnBrk="1" hangingPunct="1"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Wegener </a:t>
            </a:r>
            <a:r>
              <a:rPr lang="en-US" sz="2000" b="1" dirty="0" err="1"/>
              <a:t>granulomatosis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4800600" y="1066800"/>
            <a:ext cx="3962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Drug: </a:t>
            </a:r>
          </a:p>
          <a:p>
            <a:r>
              <a:rPr lang="en-US" sz="2000" b="1" dirty="0"/>
              <a:t>Chemotherapy, </a:t>
            </a:r>
            <a:r>
              <a:rPr lang="en-US" sz="2000" b="1" dirty="0" err="1"/>
              <a:t>methotrexate</a:t>
            </a:r>
            <a:r>
              <a:rPr lang="en-US" sz="2000" b="1" dirty="0"/>
              <a:t>, </a:t>
            </a:r>
            <a:r>
              <a:rPr lang="en-US" sz="2000" b="1" dirty="0" err="1"/>
              <a:t>bleomyxin</a:t>
            </a:r>
            <a:r>
              <a:rPr lang="en-US" sz="2000" b="1" dirty="0"/>
              <a:t> toxicity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2209800"/>
            <a:ext cx="3810000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Smoking related: </a:t>
            </a:r>
          </a:p>
          <a:p>
            <a:pPr eaLnBrk="1" hangingPunct="1">
              <a:defRPr/>
            </a:pPr>
            <a:r>
              <a:rPr lang="en-US" sz="2000" b="1" dirty="0" err="1"/>
              <a:t>Eosinophilic</a:t>
            </a:r>
            <a:r>
              <a:rPr lang="en-US" sz="2000" b="1" dirty="0"/>
              <a:t> granuloma</a:t>
            </a:r>
          </a:p>
          <a:p>
            <a:pPr eaLnBrk="1" hangingPunct="1">
              <a:defRPr/>
            </a:pPr>
            <a:r>
              <a:rPr lang="en-US" sz="2000" b="1" dirty="0" err="1"/>
              <a:t>Desquamative</a:t>
            </a:r>
            <a:r>
              <a:rPr lang="en-US" sz="2000" b="1" dirty="0"/>
              <a:t> interstitial </a:t>
            </a:r>
            <a:r>
              <a:rPr lang="en-US" sz="2000" b="1" dirty="0" smtClean="0"/>
              <a:t>   	pneumonia 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/>
              <a:t>Respiratory </a:t>
            </a:r>
            <a:r>
              <a:rPr lang="en-US" sz="2000" b="1" dirty="0" err="1"/>
              <a:t>bronchiolitis</a:t>
            </a:r>
            <a:r>
              <a:rPr lang="en-US" sz="2000" b="1" dirty="0"/>
              <a:t>-associated interstitial lung disease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4267200"/>
            <a:ext cx="3657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Radiation Reactions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9400" y="152400"/>
            <a:ext cx="479875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Restrictive lung disease could be acute or chronic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5173" y="609600"/>
            <a:ext cx="905882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Acute: </a:t>
            </a:r>
            <a:r>
              <a:rPr lang="en-US" dirty="0" smtClean="0"/>
              <a:t>Adult respiratory distress syndrome most commonly due to pneumonia or septic shock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0" y="1089025"/>
            <a:ext cx="60325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86000" y="457200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Constituents of the lung </a:t>
            </a:r>
            <a:r>
              <a:rPr lang="en-US" dirty="0" err="1" smtClean="0"/>
              <a:t>interstitium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ar-SA" b="1" dirty="0" smtClean="0"/>
              <a:t>Restrictive Lung Disease</a:t>
            </a:r>
            <a:endParaRPr lang="en-US" altLang="ar-SA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2578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300" dirty="0" smtClean="0"/>
              <a:t>    </a:t>
            </a:r>
            <a:r>
              <a:rPr lang="en-US" sz="2000" dirty="0" smtClean="0"/>
              <a:t>The restrictive lung diseases are divided into: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en-US" sz="2000" b="1" dirty="0" smtClean="0"/>
              <a:t>Intrinsic lung diseases/ diseases of the lung parenchyma/primary ILD: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 smtClean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en-US" sz="2000" b="1" dirty="0" smtClean="0"/>
              <a:t>Extrinsic </a:t>
            </a:r>
            <a:r>
              <a:rPr lang="en-US" sz="2000" b="1" dirty="0"/>
              <a:t>disorders or </a:t>
            </a:r>
            <a:r>
              <a:rPr lang="en-US" sz="2000" b="1" dirty="0" err="1"/>
              <a:t>extraparenchymal</a:t>
            </a:r>
            <a:r>
              <a:rPr lang="en-US" sz="2000" b="1" dirty="0"/>
              <a:t> </a:t>
            </a:r>
            <a:r>
              <a:rPr lang="en-US" sz="2000" b="1" dirty="0" smtClean="0"/>
              <a:t>diseases:</a:t>
            </a:r>
            <a:r>
              <a:rPr lang="en-US" sz="2000" dirty="0" smtClean="0"/>
              <a:t> 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300" dirty="0" smtClean="0"/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AutoNum type="arabicPeriod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81534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en-US" sz="2000" b="1" dirty="0"/>
              <a:t>The diseases cause inflammation or scarring of the lung tissue </a:t>
            </a:r>
            <a:r>
              <a:rPr lang="en-US" sz="2000" b="1" dirty="0" smtClean="0"/>
              <a:t>(ILD) </a:t>
            </a:r>
            <a:r>
              <a:rPr lang="en-US" sz="2000" b="1" dirty="0"/>
              <a:t>or result in filling of the air spaces with </a:t>
            </a:r>
            <a:r>
              <a:rPr lang="en-US" sz="2000" b="1" dirty="0" err="1"/>
              <a:t>exudate</a:t>
            </a:r>
            <a:r>
              <a:rPr lang="en-US" sz="2000" b="1" dirty="0"/>
              <a:t> and debris (</a:t>
            </a:r>
            <a:r>
              <a:rPr lang="en-US" sz="2000" b="1" dirty="0" err="1"/>
              <a:t>pneumonitis</a:t>
            </a:r>
            <a:r>
              <a:rPr lang="en-US" sz="2000" b="1" dirty="0"/>
              <a:t>). They are characterized by inflammatory infiltrates in the interstitial space and the </a:t>
            </a:r>
            <a:r>
              <a:rPr lang="en-US" sz="2000" b="1" dirty="0" err="1"/>
              <a:t>interstitium</a:t>
            </a:r>
            <a:r>
              <a:rPr lang="en-US" sz="2000" b="1" dirty="0"/>
              <a:t> becomes </a:t>
            </a:r>
            <a:r>
              <a:rPr lang="en-US" sz="2000" b="1" dirty="0" smtClean="0"/>
              <a:t>thickened and fibrotic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</a:rPr>
              <a:t>Stiff </a:t>
            </a:r>
            <a:r>
              <a:rPr lang="en-US" sz="2000" b="1" dirty="0" smtClean="0">
                <a:solidFill>
                  <a:srgbClr val="FF0000"/>
                </a:solidFill>
              </a:rPr>
              <a:t>Lung).  </a:t>
            </a:r>
          </a:p>
          <a:p>
            <a:pPr>
              <a:defRPr/>
            </a:pPr>
            <a:r>
              <a:rPr lang="en-US" sz="2000" b="1" dirty="0" smtClean="0"/>
              <a:t>Therefore </a:t>
            </a:r>
            <a:r>
              <a:rPr lang="en-US" sz="2000" b="1" dirty="0"/>
              <a:t>there is decreased oxygen-diffusing capacity. </a:t>
            </a:r>
            <a:endParaRPr lang="en-US" sz="2000" b="1" dirty="0" smtClean="0"/>
          </a:p>
          <a:p>
            <a:pPr>
              <a:defRPr/>
            </a:pPr>
            <a:r>
              <a:rPr lang="en-US" sz="2000" b="1" dirty="0" smtClean="0"/>
              <a:t> </a:t>
            </a:r>
            <a:r>
              <a:rPr lang="en-US" sz="2000" b="1" dirty="0">
                <a:solidFill>
                  <a:srgbClr val="FF0000"/>
                </a:solidFill>
              </a:rPr>
              <a:t>They are acute or chronic.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114800"/>
            <a:ext cx="8762999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b="1" dirty="0"/>
              <a:t>The chest wall, pleura, and respiratory muscles are the components of the respiratory pump, and they need to function normally for effective ventilation. Abnormalities of the chest wall include: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bony abnormalities (</a:t>
            </a:r>
            <a:r>
              <a:rPr lang="en-US" b="1" dirty="0" err="1"/>
              <a:t>kyphosis</a:t>
            </a:r>
            <a:r>
              <a:rPr lang="en-US" b="1" dirty="0"/>
              <a:t> or </a:t>
            </a:r>
            <a:r>
              <a:rPr lang="en-US" b="1" dirty="0" err="1"/>
              <a:t>kypho</a:t>
            </a:r>
            <a:r>
              <a:rPr lang="en-US" b="1" dirty="0"/>
              <a:t>-scoliosis) 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massive pleural effusion, 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morbid obesity 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neuromuscular disease of </a:t>
            </a:r>
            <a:r>
              <a:rPr lang="en-US" b="1" dirty="0" err="1"/>
              <a:t>respiratoy</a:t>
            </a:r>
            <a:r>
              <a:rPr lang="en-US" b="1" dirty="0"/>
              <a:t> muscles results in respiratory muscle weakness and respiratory failure e.g. </a:t>
            </a:r>
            <a:r>
              <a:rPr lang="en-US" b="1" dirty="0" err="1"/>
              <a:t>myopathy</a:t>
            </a:r>
            <a:r>
              <a:rPr lang="en-US" b="1" dirty="0"/>
              <a:t> or </a:t>
            </a:r>
            <a:r>
              <a:rPr lang="en-US" b="1" dirty="0" err="1"/>
              <a:t>myositis</a:t>
            </a:r>
            <a:r>
              <a:rPr lang="en-US" b="1" dirty="0"/>
              <a:t>, quadriplegia, or </a:t>
            </a:r>
            <a:r>
              <a:rPr lang="en-US" b="1" dirty="0" err="1"/>
              <a:t>phrenic</a:t>
            </a:r>
            <a:r>
              <a:rPr lang="en-US" b="1" dirty="0"/>
              <a:t> neuropathy from infectious or metabolic causes</a:t>
            </a:r>
            <a:endParaRPr lang="ar-SA" b="1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379515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Causes of interstitial lung diseases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ar-SA" sz="3600" b="1" u="sng" dirty="0" smtClean="0"/>
              <a:t>Intrinsic type of Restrictive lung diseases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534400" cy="5334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sz="2000" dirty="0" smtClean="0">
                <a:ea typeface="Majalla UI"/>
              </a:rPr>
              <a:t>Characterized by reduced compliance of the lung.</a:t>
            </a:r>
          </a:p>
          <a:p>
            <a:r>
              <a:rPr lang="en-US" altLang="ar-SA" sz="2000" dirty="0" smtClean="0">
                <a:ea typeface="Majalla UI"/>
              </a:rPr>
              <a:t>It can be:</a:t>
            </a:r>
          </a:p>
          <a:p>
            <a:pPr>
              <a:buNone/>
            </a:pPr>
            <a:r>
              <a:rPr lang="en-US" altLang="ar-SA" sz="2000" dirty="0" smtClean="0">
                <a:ea typeface="Majalla UI"/>
              </a:rPr>
              <a:t>	-	Acute.</a:t>
            </a:r>
          </a:p>
          <a:p>
            <a:pPr>
              <a:buNone/>
            </a:pPr>
            <a:r>
              <a:rPr lang="en-US" altLang="ar-SA" sz="2000" dirty="0" smtClean="0">
                <a:ea typeface="Majalla UI"/>
              </a:rPr>
              <a:t>	-	Chronic.</a:t>
            </a:r>
          </a:p>
          <a:p>
            <a:pPr eaLnBrk="1" hangingPunct="1"/>
            <a:r>
              <a:rPr lang="en-US" altLang="ar-SA" sz="2000" dirty="0" smtClean="0">
                <a:ea typeface="Majalla UI"/>
              </a:rPr>
              <a:t>Important signs and symptoms:</a:t>
            </a:r>
          </a:p>
          <a:p>
            <a:pPr eaLnBrk="1" hangingPunct="1">
              <a:buFontTx/>
              <a:buNone/>
            </a:pPr>
            <a:r>
              <a:rPr lang="en-US" altLang="ar-SA" sz="2000" dirty="0" smtClean="0">
                <a:ea typeface="Majalla UI"/>
              </a:rPr>
              <a:t>	-	</a:t>
            </a:r>
            <a:r>
              <a:rPr lang="en-US" altLang="ar-SA" sz="2000" dirty="0" err="1" smtClean="0">
                <a:ea typeface="Majalla UI"/>
              </a:rPr>
              <a:t>Dyspnea</a:t>
            </a:r>
            <a:r>
              <a:rPr lang="en-US" altLang="ar-SA" sz="2000" dirty="0" smtClean="0">
                <a:ea typeface="Majalla UI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ar-SA" sz="2000" dirty="0" smtClean="0">
                <a:ea typeface="Majalla UI"/>
              </a:rPr>
              <a:t>	-	Hypoxia.</a:t>
            </a:r>
          </a:p>
          <a:p>
            <a:pPr eaLnBrk="1" hangingPunct="1">
              <a:buFontTx/>
              <a:buNone/>
            </a:pPr>
            <a:r>
              <a:rPr lang="en-US" altLang="ar-SA" sz="2000" dirty="0" smtClean="0">
                <a:ea typeface="Majalla UI"/>
              </a:rPr>
              <a:t>	-	In advanced cases of restrictive lung disease, there is severe hypoxia, </a:t>
            </a:r>
            <a:r>
              <a:rPr lang="en-US" altLang="ar-SA" sz="2000" dirty="0" err="1" smtClean="0">
                <a:ea typeface="Majalla UI"/>
              </a:rPr>
              <a:t>hypercapnia</a:t>
            </a:r>
            <a:r>
              <a:rPr lang="en-US" altLang="ar-SA" sz="2000" dirty="0" smtClean="0">
                <a:ea typeface="Majalla UI"/>
              </a:rPr>
              <a:t> and cyanosis, respiratory failure and </a:t>
            </a:r>
            <a:r>
              <a:rPr lang="en-US" altLang="ar-SA" sz="2000" dirty="0" err="1" smtClean="0">
                <a:ea typeface="Majalla UI"/>
              </a:rPr>
              <a:t>cor</a:t>
            </a:r>
            <a:r>
              <a:rPr lang="en-US" altLang="ar-SA" sz="2000" dirty="0" smtClean="0">
                <a:ea typeface="Majalla UI"/>
              </a:rPr>
              <a:t> </a:t>
            </a:r>
            <a:r>
              <a:rPr lang="en-US" altLang="ar-SA" sz="2000" dirty="0" err="1" smtClean="0">
                <a:ea typeface="Majalla UI"/>
              </a:rPr>
              <a:t>pulmonale</a:t>
            </a:r>
            <a:r>
              <a:rPr lang="en-US" altLang="ar-SA" sz="2000" dirty="0" smtClean="0">
                <a:ea typeface="Majalla UI"/>
              </a:rPr>
              <a:t>.</a:t>
            </a:r>
          </a:p>
          <a:p>
            <a:r>
              <a:rPr lang="en-US" altLang="ar-SA" sz="2000" dirty="0" smtClean="0">
                <a:ea typeface="Majalla UI"/>
              </a:rPr>
              <a:t>The final stage of all restrictive lung disease is extensive fibrosis with honeycomb lung. The lung becomes more stiff and solid.</a:t>
            </a:r>
          </a:p>
          <a:p>
            <a:r>
              <a:rPr lang="en-US" altLang="ar-SA" sz="2000" dirty="0" smtClean="0">
                <a:ea typeface="Majalla UI"/>
              </a:rPr>
              <a:t>End stage lung disease: </a:t>
            </a:r>
            <a:r>
              <a:rPr lang="en-US" altLang="ar-SA" sz="2000" b="1" dirty="0" smtClean="0">
                <a:ea typeface="Majalla UI"/>
              </a:rPr>
              <a:t>Honeycomb lung </a:t>
            </a:r>
            <a:r>
              <a:rPr lang="en-US" altLang="ar-SA" sz="2000" dirty="0" smtClean="0">
                <a:ea typeface="Majalla UI"/>
              </a:rPr>
              <a:t>(both alveoli and bronchioles coalescence to form cysts lined with </a:t>
            </a:r>
            <a:r>
              <a:rPr lang="en-US" altLang="ar-SA" sz="2000" dirty="0" err="1" smtClean="0">
                <a:ea typeface="Majalla UI"/>
              </a:rPr>
              <a:t>cuboidal</a:t>
            </a:r>
            <a:r>
              <a:rPr lang="en-US" altLang="ar-SA" sz="2000" dirty="0" smtClean="0">
                <a:ea typeface="Majalla UI"/>
              </a:rPr>
              <a:t> or columnar epithelium and </a:t>
            </a:r>
            <a:r>
              <a:rPr lang="en-US" altLang="ar-SA" sz="2000" dirty="0" err="1" smtClean="0">
                <a:ea typeface="Majalla UI"/>
              </a:rPr>
              <a:t>seperated</a:t>
            </a:r>
            <a:r>
              <a:rPr lang="en-US" altLang="ar-SA" sz="2000" dirty="0" smtClean="0">
                <a:ea typeface="Majalla UI"/>
              </a:rPr>
              <a:t> by inflammatory fibrous tissue).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435347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Interstitial lung diseases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267" name="Picture 2" descr="http://farm5.static.flickr.com/4135/4743876267_6cd7da1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2209800"/>
            <a:ext cx="47625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legacy.owensboro.kctcs.edu/gcaplan/anat2/histology/bronch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42068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47800" y="17526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17526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ar-SA" b="1" dirty="0" smtClean="0">
                <a:ea typeface="Majalla UI"/>
              </a:rPr>
              <a:t>Honeycomb lung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435347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Interstitial lung diseases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ar-SA" dirty="0" smtClean="0"/>
              <a:t/>
            </a:r>
            <a:br>
              <a:rPr lang="en-US" altLang="ar-SA" dirty="0" smtClean="0"/>
            </a:br>
            <a:r>
              <a:rPr lang="en-US" altLang="ar-SA" sz="2800" dirty="0" smtClean="0"/>
              <a:t>Acute restrictive lung diseases (INTRINSIC TYPE)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391400" cy="4114800"/>
          </a:xfrm>
        </p:spPr>
        <p:txBody>
          <a:bodyPr/>
          <a:lstStyle/>
          <a:p>
            <a:pPr marL="514350" indent="-514350" eaLnBrk="1" hangingPunct="1">
              <a:buFont typeface="Times New Roman" pitchFamily="18" charset="0"/>
              <a:buAutoNum type="arabicPeriod"/>
            </a:pPr>
            <a:endParaRPr lang="en-US" altLang="ar-SA" dirty="0" smtClean="0">
              <a:ea typeface="Majalla UI"/>
            </a:endParaRPr>
          </a:p>
          <a:p>
            <a:pPr marL="514350" indent="-514350" eaLnBrk="1" hangingPunct="1">
              <a:buFont typeface="Times New Roman" pitchFamily="18" charset="0"/>
              <a:buAutoNum type="arabicPeriod"/>
            </a:pPr>
            <a:r>
              <a:rPr lang="en-US" altLang="ar-SA" b="1" dirty="0" smtClean="0">
                <a:ea typeface="Majalla UI"/>
              </a:rPr>
              <a:t>Adult respiratory distress syndromes</a:t>
            </a:r>
          </a:p>
          <a:p>
            <a:pPr marL="514350" indent="-514350" eaLnBrk="1" hangingPunct="1">
              <a:buFont typeface="Times New Roman" pitchFamily="18" charset="0"/>
              <a:buAutoNum type="arabicPeriod"/>
            </a:pPr>
            <a:r>
              <a:rPr lang="en-US" altLang="ar-SA" b="1" dirty="0" smtClean="0">
                <a:ea typeface="Majalla UI"/>
              </a:rPr>
              <a:t>Neonatal respiratory distress syndromes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31242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dirty="0" smtClean="0"/>
              <a:t>Acute restrictive lung diseases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3517</TotalTime>
  <Words>2476</Words>
  <Application>Microsoft Office PowerPoint</Application>
  <PresentationFormat>On-screen Show (4:3)</PresentationFormat>
  <Paragraphs>448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Restrictive Lung Disease </vt:lpstr>
      <vt:lpstr>Objectives</vt:lpstr>
      <vt:lpstr>Slide 3</vt:lpstr>
      <vt:lpstr>Slide 4</vt:lpstr>
      <vt:lpstr>Slide 5</vt:lpstr>
      <vt:lpstr>Restrictive Lung Disease</vt:lpstr>
      <vt:lpstr>Intrinsic type of Restrictive lung diseases</vt:lpstr>
      <vt:lpstr>Slide 8</vt:lpstr>
      <vt:lpstr> Acute restrictive lung diseases (INTRINSIC TYPE)</vt:lpstr>
      <vt:lpstr>Adult Respiratory Distress Syndrome (ARDS) </vt:lpstr>
      <vt:lpstr>ARDS Can be caused by many conditions: </vt:lpstr>
      <vt:lpstr>ARDS</vt:lpstr>
      <vt:lpstr>Pathophysiology of ARDS </vt:lpstr>
      <vt:lpstr>Neonatal Respiratory Distress Syndrome/Hyaline membrane disease</vt:lpstr>
      <vt:lpstr>Chronic restrictive lung disease</vt:lpstr>
      <vt:lpstr>Chronic restrictive lung disease (INTRINSIC TYPE) Definition</vt:lpstr>
      <vt:lpstr>Pathogenesis of intrinsic chronic  ILD</vt:lpstr>
      <vt:lpstr> Major Categories of Chronic Interstitial Lung Disease</vt:lpstr>
      <vt:lpstr>Slide 19</vt:lpstr>
      <vt:lpstr>Idiopathic Pulmonary Fibrosis (UIP ) </vt:lpstr>
      <vt:lpstr>Slide 21</vt:lpstr>
      <vt:lpstr>Clinical Features of UIP</vt:lpstr>
      <vt:lpstr>Morphology of UIP</vt:lpstr>
      <vt:lpstr>Chronic restrictive lung disease Major Categories of Chronic Interstitial Lung Disease</vt:lpstr>
      <vt:lpstr>Pneumoconiosis</vt:lpstr>
      <vt:lpstr>Pneumoconiosis</vt:lpstr>
      <vt:lpstr>   Coal Worker's Pneumoconiosis   </vt:lpstr>
      <vt:lpstr>Slide 28</vt:lpstr>
      <vt:lpstr>Silicosis</vt:lpstr>
      <vt:lpstr>Morphology </vt:lpstr>
      <vt:lpstr>Slide 31</vt:lpstr>
      <vt:lpstr>Asbestosis </vt:lpstr>
      <vt:lpstr>Slide 33</vt:lpstr>
      <vt:lpstr>Slide 34</vt:lpstr>
      <vt:lpstr>Slide 35</vt:lpstr>
      <vt:lpstr>Slide 36</vt:lpstr>
      <vt:lpstr>Chronic restrictive lung disease Major Categories of Chronic Interstitial Lung Disease</vt:lpstr>
      <vt:lpstr>Hypersensitivity pneumonitis Prolonged exposure to inhaled organic antigens</vt:lpstr>
      <vt:lpstr>Hypersensitivity pneumonitis</vt:lpstr>
      <vt:lpstr> Hypersensitivity Pneumonitis </vt:lpstr>
      <vt:lpstr>Sarcoidosis </vt:lpstr>
      <vt:lpstr>Slide 42</vt:lpstr>
      <vt:lpstr>Slide 43</vt:lpstr>
      <vt:lpstr>Goodpasture Syndrome/ Anti-GBM disease  </vt:lpstr>
      <vt:lpstr>Goodpasture syndrome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Restrictive Lung Disease  sufia 2014</dc:title>
  <dc:creator>Dr.Sufia</dc:creator>
  <cp:lastModifiedBy>Maha Arafah</cp:lastModifiedBy>
  <cp:revision>169</cp:revision>
  <dcterms:created xsi:type="dcterms:W3CDTF">2011-01-30T11:59:53Z</dcterms:created>
  <dcterms:modified xsi:type="dcterms:W3CDTF">2018-01-20T19:30:50Z</dcterms:modified>
</cp:coreProperties>
</file>