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7"/>
  </p:notesMasterIdLst>
  <p:sldIdLst>
    <p:sldId id="256" r:id="rId2"/>
    <p:sldId id="499" r:id="rId3"/>
    <p:sldId id="635" r:id="rId4"/>
    <p:sldId id="598" r:id="rId5"/>
    <p:sldId id="599" r:id="rId6"/>
    <p:sldId id="636" r:id="rId7"/>
    <p:sldId id="637" r:id="rId8"/>
    <p:sldId id="469" r:id="rId9"/>
    <p:sldId id="639" r:id="rId10"/>
    <p:sldId id="606" r:id="rId11"/>
    <p:sldId id="638" r:id="rId12"/>
    <p:sldId id="511" r:id="rId13"/>
    <p:sldId id="413" r:id="rId14"/>
    <p:sldId id="437" r:id="rId15"/>
    <p:sldId id="594" r:id="rId16"/>
    <p:sldId id="626" r:id="rId17"/>
    <p:sldId id="627" r:id="rId18"/>
    <p:sldId id="628" r:id="rId19"/>
    <p:sldId id="629" r:id="rId20"/>
    <p:sldId id="630" r:id="rId21"/>
    <p:sldId id="632" r:id="rId22"/>
    <p:sldId id="600" r:id="rId23"/>
    <p:sldId id="618" r:id="rId24"/>
    <p:sldId id="602" r:id="rId25"/>
    <p:sldId id="596" r:id="rId26"/>
    <p:sldId id="504" r:id="rId27"/>
    <p:sldId id="624" r:id="rId28"/>
    <p:sldId id="570" r:id="rId29"/>
    <p:sldId id="527" r:id="rId30"/>
    <p:sldId id="640" r:id="rId31"/>
    <p:sldId id="528" r:id="rId32"/>
    <p:sldId id="530" r:id="rId33"/>
    <p:sldId id="531" r:id="rId34"/>
    <p:sldId id="619" r:id="rId35"/>
    <p:sldId id="533" r:id="rId36"/>
    <p:sldId id="610" r:id="rId37"/>
    <p:sldId id="611" r:id="rId38"/>
    <p:sldId id="296" r:id="rId39"/>
    <p:sldId id="577" r:id="rId40"/>
    <p:sldId id="579" r:id="rId41"/>
    <p:sldId id="620" r:id="rId42"/>
    <p:sldId id="581" r:id="rId43"/>
    <p:sldId id="336" r:id="rId44"/>
    <p:sldId id="616" r:id="rId45"/>
    <p:sldId id="617"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94660"/>
  </p:normalViewPr>
  <p:slideViewPr>
    <p:cSldViewPr>
      <p:cViewPr>
        <p:scale>
          <a:sx n="61" d="100"/>
          <a:sy n="61" d="100"/>
        </p:scale>
        <p:origin x="-1612"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EAE8DD-8665-4F91-ABA7-20A2477C245F}" type="slidenum">
              <a:rPr lang="en-GB"/>
              <a:pPr/>
              <a:t>‹#›</a:t>
            </a:fld>
            <a:endParaRPr lang="en-GB"/>
          </a:p>
        </p:txBody>
      </p:sp>
    </p:spTree>
    <p:extLst>
      <p:ext uri="{BB962C8B-B14F-4D97-AF65-F5344CB8AC3E}">
        <p14:creationId xmlns="" xmlns:p14="http://schemas.microsoft.com/office/powerpoint/2010/main" val="3725096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1D7FCF-A9D5-4F1D-AE86-2E10476D9E0D}" type="slidenum">
              <a:rPr lang="ar-SA" smtClean="0"/>
              <a:pPr>
                <a:defRPr/>
              </a:pPr>
              <a:t>10</a:t>
            </a:fld>
            <a:endParaRPr lang="en-US"/>
          </a:p>
        </p:txBody>
      </p:sp>
    </p:spTree>
    <p:extLst>
      <p:ext uri="{BB962C8B-B14F-4D97-AF65-F5344CB8AC3E}">
        <p14:creationId xmlns="" xmlns:p14="http://schemas.microsoft.com/office/powerpoint/2010/main" val="378261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A3CAA6-E6DF-4283-A1ED-D3DAD9478AB4}" type="slidenum">
              <a:rPr lang="ar-SA" smtClean="0"/>
              <a:pPr>
                <a:defRPr/>
              </a:pPr>
              <a:t>14</a:t>
            </a:fld>
            <a:endParaRPr lang="en-US"/>
          </a:p>
        </p:txBody>
      </p:sp>
    </p:spTree>
    <p:extLst>
      <p:ext uri="{BB962C8B-B14F-4D97-AF65-F5344CB8AC3E}">
        <p14:creationId xmlns="" xmlns:p14="http://schemas.microsoft.com/office/powerpoint/2010/main" val="87064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17</a:t>
            </a:fld>
            <a:endParaRPr lang="en-US"/>
          </a:p>
        </p:txBody>
      </p:sp>
    </p:spTree>
    <p:extLst>
      <p:ext uri="{BB962C8B-B14F-4D97-AF65-F5344CB8AC3E}">
        <p14:creationId xmlns="" xmlns:p14="http://schemas.microsoft.com/office/powerpoint/2010/main" val="66289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18</a:t>
            </a:fld>
            <a:endParaRPr lang="en-US"/>
          </a:p>
        </p:txBody>
      </p:sp>
    </p:spTree>
    <p:extLst>
      <p:ext uri="{BB962C8B-B14F-4D97-AF65-F5344CB8AC3E}">
        <p14:creationId xmlns="" xmlns:p14="http://schemas.microsoft.com/office/powerpoint/2010/main" val="128912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326B7A-C729-4D64-81AC-3EEDC2D86563}" type="slidenum">
              <a:rPr lang="ar-SA" smtClean="0"/>
              <a:pPr>
                <a:defRPr/>
              </a:pPr>
              <a:t>24</a:t>
            </a:fld>
            <a:endParaRPr lang="en-US"/>
          </a:p>
        </p:txBody>
      </p:sp>
    </p:spTree>
    <p:extLst>
      <p:ext uri="{BB962C8B-B14F-4D97-AF65-F5344CB8AC3E}">
        <p14:creationId xmlns="" xmlns:p14="http://schemas.microsoft.com/office/powerpoint/2010/main" val="29280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36</a:t>
            </a:fld>
            <a:endParaRPr lang="en-US"/>
          </a:p>
        </p:txBody>
      </p:sp>
    </p:spTree>
    <p:extLst>
      <p:ext uri="{BB962C8B-B14F-4D97-AF65-F5344CB8AC3E}">
        <p14:creationId xmlns="" xmlns:p14="http://schemas.microsoft.com/office/powerpoint/2010/main" val="4218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37</a:t>
            </a:fld>
            <a:endParaRPr lang="en-US"/>
          </a:p>
        </p:txBody>
      </p:sp>
    </p:spTree>
    <p:extLst>
      <p:ext uri="{BB962C8B-B14F-4D97-AF65-F5344CB8AC3E}">
        <p14:creationId xmlns="" xmlns:p14="http://schemas.microsoft.com/office/powerpoint/2010/main" val="151413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44</a:t>
            </a:fld>
            <a:endParaRPr lang="en-US"/>
          </a:p>
        </p:txBody>
      </p:sp>
    </p:spTree>
    <p:extLst>
      <p:ext uri="{BB962C8B-B14F-4D97-AF65-F5344CB8AC3E}">
        <p14:creationId xmlns="" xmlns:p14="http://schemas.microsoft.com/office/powerpoint/2010/main" val="18524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142B4A-5546-4E0D-8AD0-BBD7B7B04126}" type="slidenum">
              <a:rPr lang="ar-SA" smtClean="0"/>
              <a:pPr>
                <a:defRPr/>
              </a:pPr>
              <a:t>45</a:t>
            </a:fld>
            <a:endParaRPr lang="en-US"/>
          </a:p>
        </p:txBody>
      </p:sp>
    </p:spTree>
    <p:extLst>
      <p:ext uri="{BB962C8B-B14F-4D97-AF65-F5344CB8AC3E}">
        <p14:creationId xmlns="" xmlns:p14="http://schemas.microsoft.com/office/powerpoint/2010/main" val="23635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1D93751-B96A-4736-9F90-C09F66C308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76EC-E8F5-4E34-8AAE-C71B765F3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A714DD-BB50-4229-9262-D4FB5CF631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قصاصة الفنية 3"/>
          <p:cNvSpPr>
            <a:spLocks noGrp="1"/>
          </p:cNvSpPr>
          <p:nvPr>
            <p:ph type="clipArt" sz="half" idx="2"/>
          </p:nvPr>
        </p:nvSpPr>
        <p:spPr>
          <a:xfrm>
            <a:off x="4648200" y="1600200"/>
            <a:ext cx="4038600" cy="4525963"/>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35795-586F-4C30-BB54-D2282BAF74AB}" type="slidenum">
              <a:rPr lang="ar-SA"/>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6FC31C-E215-42AD-9506-20E1893711D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E5594F-932D-4366-970F-C72B658709B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03974146-1D8A-41EF-B69C-4B82A56CB8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A9496424-8884-4BDC-8BFB-7FFDC337404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0438CE8-DF3C-4D44-A4E7-9F6BF6575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C56603-7CD8-4F51-AD27-31897DC18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DF8B23-DA45-40EE-9A23-458E658F16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206015-333C-4867-8242-2B520478673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E736D7-F41F-4C62-B85E-4F3E82236A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s://en.wikipedia.org/wiki/Indu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692696"/>
            <a:ext cx="4248472" cy="1828800"/>
          </a:xfrm>
        </p:spPr>
        <p:txBody>
          <a:bodyPr>
            <a:normAutofit/>
          </a:bodyPr>
          <a:lstStyle/>
          <a:p>
            <a:r>
              <a:rPr lang="en-GB" sz="4000" dirty="0" smtClean="0"/>
              <a:t>PATHOLOGY OF TUBERCULOSIS</a:t>
            </a:r>
            <a:endParaRPr lang="en-GB" sz="4000" dirty="0"/>
          </a:p>
        </p:txBody>
      </p:sp>
      <p:sp>
        <p:nvSpPr>
          <p:cNvPr id="2051" name="Rectangle 3"/>
          <p:cNvSpPr>
            <a:spLocks noGrp="1" noChangeArrowheads="1"/>
          </p:cNvSpPr>
          <p:nvPr>
            <p:ph type="subTitle" idx="1"/>
          </p:nvPr>
        </p:nvSpPr>
        <p:spPr>
          <a:xfrm>
            <a:off x="251520" y="4221088"/>
            <a:ext cx="8892480" cy="1752600"/>
          </a:xfrm>
        </p:spPr>
        <p:txBody>
          <a:bodyPr>
            <a:normAutofit/>
          </a:bodyPr>
          <a:lstStyle/>
          <a:p>
            <a:pPr marR="0"/>
            <a:r>
              <a:rPr lang="en-US" dirty="0" smtClean="0"/>
              <a:t> Dr. </a:t>
            </a:r>
            <a:r>
              <a:rPr lang="en-US" dirty="0" err="1" smtClean="0"/>
              <a:t>Maha</a:t>
            </a:r>
            <a:r>
              <a:rPr lang="en-US" dirty="0" smtClean="0"/>
              <a:t> </a:t>
            </a:r>
            <a:r>
              <a:rPr lang="en-US" dirty="0" err="1" smtClean="0"/>
              <a:t>Arafah</a:t>
            </a:r>
            <a:r>
              <a:rPr lang="en-US" dirty="0" smtClean="0"/>
              <a:t> and Prof. </a:t>
            </a:r>
            <a:r>
              <a:rPr lang="en-US" dirty="0" err="1" smtClean="0"/>
              <a:t>Ammar</a:t>
            </a:r>
            <a:r>
              <a:rPr lang="en-US" dirty="0" smtClean="0"/>
              <a:t> </a:t>
            </a:r>
            <a:r>
              <a:rPr lang="en-US" dirty="0" err="1" smtClean="0"/>
              <a:t>Rikabi</a:t>
            </a:r>
            <a:r>
              <a:rPr lang="en-US" dirty="0" smtClean="0"/>
              <a:t> </a:t>
            </a:r>
          </a:p>
          <a:p>
            <a:pPr marR="0"/>
            <a:r>
              <a:rPr lang="en-US" dirty="0" smtClean="0"/>
              <a:t>Department of Pathology</a:t>
            </a:r>
          </a:p>
          <a:p>
            <a:pPr marR="0"/>
            <a:r>
              <a:rPr lang="en-US" dirty="0" smtClean="0"/>
              <a:t>KSU, Riyadh</a:t>
            </a:r>
          </a:p>
        </p:txBody>
      </p:sp>
      <p:pic>
        <p:nvPicPr>
          <p:cNvPr id="67586" name="Picture 2" descr="http://www.stepnrun.com/images/Mycobacterium_tuberculosis_14313982_1.jpg"/>
          <p:cNvPicPr>
            <a:picLocks noChangeAspect="1" noChangeArrowheads="1"/>
          </p:cNvPicPr>
          <p:nvPr/>
        </p:nvPicPr>
        <p:blipFill>
          <a:blip r:embed="rId2" cstate="print"/>
          <a:srcRect/>
          <a:stretch>
            <a:fillRect/>
          </a:stretch>
        </p:blipFill>
        <p:spPr bwMode="auto">
          <a:xfrm>
            <a:off x="4429125" y="260648"/>
            <a:ext cx="4714875" cy="3533776"/>
          </a:xfrm>
          <a:prstGeom prst="rect">
            <a:avLst/>
          </a:prstGeom>
          <a:noFill/>
        </p:spPr>
      </p:pic>
      <p:sp>
        <p:nvSpPr>
          <p:cNvPr id="5" name="TextBox 4"/>
          <p:cNvSpPr txBox="1"/>
          <p:nvPr/>
        </p:nvSpPr>
        <p:spPr>
          <a:xfrm>
            <a:off x="0" y="188640"/>
            <a:ext cx="1992853"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Respiratory block</a:t>
            </a:r>
          </a:p>
          <a:p>
            <a:r>
              <a:rPr lang="en-US" dirty="0" smtClean="0"/>
              <a:t> Pathology,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85800" y="2590800"/>
            <a:ext cx="7823200" cy="823913"/>
          </a:xfrm>
          <a:prstGeom prst="rect">
            <a:avLst/>
          </a:prstGeom>
          <a:noFill/>
          <a:ln w="9525">
            <a:noFill/>
            <a:miter lim="800000"/>
            <a:headEnd/>
            <a:tailEnd/>
          </a:ln>
          <a:effectLst/>
        </p:spPr>
        <p:txBody>
          <a:bodyPr wrap="none">
            <a:spAutoFit/>
          </a:bodyPr>
          <a:lstStyle/>
          <a:p>
            <a:pPr>
              <a:defRPr/>
            </a:pPr>
            <a:r>
              <a:rPr lang="en-US" sz="4800" b="1" dirty="0">
                <a:effectLst>
                  <a:outerShdw blurRad="38100" dist="38100" dir="2700000" algn="tl">
                    <a:srgbClr val="FFFFFF"/>
                  </a:outerShdw>
                </a:effectLst>
                <a:latin typeface="Times New Roman" pitchFamily="18" charset="0"/>
                <a:cs typeface="+mn-cs"/>
              </a:rPr>
              <a:t>Infection 		-	   Immunity</a:t>
            </a:r>
          </a:p>
        </p:txBody>
      </p:sp>
      <p:sp>
        <p:nvSpPr>
          <p:cNvPr id="19459" name="Rectangle 3"/>
          <p:cNvSpPr>
            <a:spLocks noChangeArrowheads="1"/>
          </p:cNvSpPr>
          <p:nvPr/>
        </p:nvSpPr>
        <p:spPr bwMode="auto">
          <a:xfrm>
            <a:off x="381000" y="3505200"/>
            <a:ext cx="8382000" cy="228600"/>
          </a:xfrm>
          <a:prstGeom prst="rect">
            <a:avLst/>
          </a:prstGeom>
          <a:solidFill>
            <a:schemeClr val="hlink"/>
          </a:solidFill>
          <a:ln w="9525">
            <a:solidFill>
              <a:schemeClr val="tx1"/>
            </a:solidFill>
            <a:miter lim="800000"/>
            <a:headEnd/>
            <a:tailEnd/>
          </a:ln>
        </p:spPr>
        <p:txBody>
          <a:bodyPr wrap="none" anchor="ctr"/>
          <a:lstStyle/>
          <a:p>
            <a:pPr algn="ctr"/>
            <a:endParaRPr lang="ar-SA"/>
          </a:p>
        </p:txBody>
      </p:sp>
      <p:sp>
        <p:nvSpPr>
          <p:cNvPr id="19460" name="AutoShape 4"/>
          <p:cNvSpPr>
            <a:spLocks noChangeArrowheads="1"/>
          </p:cNvSpPr>
          <p:nvPr/>
        </p:nvSpPr>
        <p:spPr bwMode="auto">
          <a:xfrm>
            <a:off x="4038600" y="3810000"/>
            <a:ext cx="1066800" cy="990600"/>
          </a:xfrm>
          <a:prstGeom prst="triangle">
            <a:avLst>
              <a:gd name="adj" fmla="val 50000"/>
            </a:avLst>
          </a:prstGeom>
          <a:solidFill>
            <a:schemeClr val="hlink"/>
          </a:solidFill>
          <a:ln w="9525">
            <a:solidFill>
              <a:schemeClr val="tx1"/>
            </a:solidFill>
            <a:miter lim="800000"/>
            <a:headEnd/>
            <a:tailEnd/>
          </a:ln>
        </p:spPr>
        <p:txBody>
          <a:bodyPr wrap="none" anchor="ctr"/>
          <a:lstStyle/>
          <a:p>
            <a:pPr algn="ctr"/>
            <a:endParaRPr lang="ar-SA"/>
          </a:p>
        </p:txBody>
      </p:sp>
      <p:pic>
        <p:nvPicPr>
          <p:cNvPr id="19461" name="Picture 5" descr="SMILING"/>
          <p:cNvPicPr>
            <a:picLocks noChangeAspect="1" noChangeArrowheads="1" noCrop="1"/>
          </p:cNvPicPr>
          <p:nvPr/>
        </p:nvPicPr>
        <p:blipFill>
          <a:blip r:embed="rId3" cstate="print"/>
          <a:srcRect/>
          <a:stretch>
            <a:fillRect/>
          </a:stretch>
        </p:blipFill>
        <p:spPr bwMode="auto">
          <a:xfrm>
            <a:off x="6934200" y="2209800"/>
            <a:ext cx="609600" cy="609600"/>
          </a:xfrm>
          <a:prstGeom prst="rect">
            <a:avLst/>
          </a:prstGeom>
          <a:noFill/>
          <a:ln w="9525">
            <a:noFill/>
            <a:miter lim="800000"/>
            <a:headEnd/>
            <a:tailEnd/>
          </a:ln>
        </p:spPr>
      </p:pic>
      <p:sp>
        <p:nvSpPr>
          <p:cNvPr id="19462" name="Rectangle 6"/>
          <p:cNvSpPr>
            <a:spLocks noGrp="1" noChangeArrowheads="1"/>
          </p:cNvSpPr>
          <p:nvPr>
            <p:ph type="title"/>
          </p:nvPr>
        </p:nvSpPr>
        <p:spPr/>
        <p:txBody>
          <a:bodyPr/>
          <a:lstStyle/>
          <a:p>
            <a:pPr eaLnBrk="1" hangingPunct="1"/>
            <a:r>
              <a:rPr lang="en-US" smtClean="0"/>
              <a:t>Pathogenesis of TB:</a:t>
            </a:r>
          </a:p>
        </p:txBody>
      </p:sp>
      <p:pic>
        <p:nvPicPr>
          <p:cNvPr id="19463" name="Picture 7" descr="sad"/>
          <p:cNvPicPr>
            <a:picLocks noChangeAspect="1" noChangeArrowheads="1"/>
          </p:cNvPicPr>
          <p:nvPr/>
        </p:nvPicPr>
        <p:blipFill>
          <a:blip r:embed="rId4" cstate="print"/>
          <a:srcRect/>
          <a:stretch>
            <a:fillRect/>
          </a:stretch>
        </p:blipFill>
        <p:spPr bwMode="auto">
          <a:xfrm>
            <a:off x="1676400" y="2209800"/>
            <a:ext cx="609600" cy="609600"/>
          </a:xfrm>
          <a:prstGeom prst="rect">
            <a:avLst/>
          </a:prstGeom>
          <a:noFill/>
          <a:ln w="9525">
            <a:noFill/>
            <a:miter lim="800000"/>
            <a:headEnd/>
            <a:tailEnd/>
          </a:ln>
        </p:spPr>
      </p:pic>
      <p:sp>
        <p:nvSpPr>
          <p:cNvPr id="9" name="Rectangle 8"/>
          <p:cNvSpPr/>
          <p:nvPr/>
        </p:nvSpPr>
        <p:spPr>
          <a:xfrm>
            <a:off x="1979712" y="5157192"/>
            <a:ext cx="4572000" cy="1200329"/>
          </a:xfrm>
          <a:prstGeom prst="rect">
            <a:avLst/>
          </a:prstGeom>
        </p:spPr>
        <p:txBody>
          <a:bodyPr>
            <a:spAutoFit/>
          </a:bodyPr>
          <a:lstStyle/>
          <a:p>
            <a:r>
              <a:rPr lang="en-US" dirty="0" smtClean="0"/>
              <a:t>Infection with </a:t>
            </a:r>
            <a:r>
              <a:rPr lang="en-US" i="1" dirty="0" smtClean="0"/>
              <a:t>M. tuberculosis</a:t>
            </a:r>
            <a:r>
              <a:rPr lang="en-US" dirty="0" smtClean="0"/>
              <a:t> typically leads to the development of delayed hypersensitivity, which can be detected by the tuberculin (</a:t>
            </a:r>
            <a:r>
              <a:rPr lang="en-US" dirty="0" err="1" smtClean="0"/>
              <a:t>Mantoux</a:t>
            </a:r>
            <a:r>
              <a:rPr lang="en-US" dirty="0" smtClean="0"/>
              <a:t>) test.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lbertus" pitchFamily="34" charset="0"/>
              </a:rPr>
              <a:t>Mantoux</a:t>
            </a:r>
            <a:r>
              <a:rPr lang="en-US" dirty="0" smtClean="0">
                <a:latin typeface="Albertus" pitchFamily="34" charset="0"/>
              </a:rPr>
              <a:t>) test</a:t>
            </a:r>
            <a:endParaRPr lang="en-US" dirty="0"/>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pic>
        <p:nvPicPr>
          <p:cNvPr id="1026" name="Picture 2" descr="https://upload.wikimedia.org/wikipedia/commons/9/9d/Mantoux_test.jpg"/>
          <p:cNvPicPr>
            <a:picLocks noChangeAspect="1" noChangeArrowheads="1"/>
          </p:cNvPicPr>
          <p:nvPr/>
        </p:nvPicPr>
        <p:blipFill>
          <a:blip r:embed="rId2" cstate="print"/>
          <a:srcRect/>
          <a:stretch>
            <a:fillRect/>
          </a:stretch>
        </p:blipFill>
        <p:spPr bwMode="auto">
          <a:xfrm>
            <a:off x="4223519" y="2852936"/>
            <a:ext cx="4920481" cy="3338898"/>
          </a:xfrm>
          <a:prstGeom prst="rect">
            <a:avLst/>
          </a:prstGeom>
          <a:noFill/>
        </p:spPr>
      </p:pic>
      <p:pic>
        <p:nvPicPr>
          <p:cNvPr id="1028" name="Picture 4" descr="https://upload.wikimedia.org/wikipedia/commons/thumb/f/fa/Mantoux_tuberculin_skin_test.jpg/1280px-Mantoux_tuberculin_skin_test.jpg"/>
          <p:cNvPicPr>
            <a:picLocks noChangeAspect="1" noChangeArrowheads="1"/>
          </p:cNvPicPr>
          <p:nvPr/>
        </p:nvPicPr>
        <p:blipFill>
          <a:blip r:embed="rId3" cstate="print"/>
          <a:srcRect/>
          <a:stretch>
            <a:fillRect/>
          </a:stretch>
        </p:blipFill>
        <p:spPr bwMode="auto">
          <a:xfrm>
            <a:off x="251520" y="1052737"/>
            <a:ext cx="4680520" cy="3071592"/>
          </a:xfrm>
          <a:prstGeom prst="rect">
            <a:avLst/>
          </a:prstGeom>
          <a:noFill/>
        </p:spPr>
      </p:pic>
      <p:sp>
        <p:nvSpPr>
          <p:cNvPr id="8" name="Rectangle 7"/>
          <p:cNvSpPr/>
          <p:nvPr/>
        </p:nvSpPr>
        <p:spPr>
          <a:xfrm>
            <a:off x="251520" y="4221088"/>
            <a:ext cx="381642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t>The size of </a:t>
            </a:r>
            <a:r>
              <a:rPr lang="en-US" b="1" dirty="0" err="1" smtClean="0">
                <a:hlinkClick r:id="rId4" tooltip="Induration"/>
              </a:rPr>
              <a:t>induration</a:t>
            </a:r>
            <a:r>
              <a:rPr lang="en-US" b="1" dirty="0" smtClean="0"/>
              <a:t> is measured 48–72 hours later</a:t>
            </a:r>
            <a:endParaRPr lang="en-US" b="1" dirty="0"/>
          </a:p>
        </p:txBody>
      </p:sp>
      <p:sp>
        <p:nvSpPr>
          <p:cNvPr id="9" name="Rectangle 8"/>
          <p:cNvSpPr/>
          <p:nvPr/>
        </p:nvSpPr>
        <p:spPr>
          <a:xfrm>
            <a:off x="179512" y="4941168"/>
            <a:ext cx="403244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t>Positive results: induces a visible and palpable </a:t>
            </a:r>
            <a:r>
              <a:rPr lang="en-US" b="1" dirty="0" err="1" smtClean="0"/>
              <a:t>induration</a:t>
            </a:r>
            <a:r>
              <a:rPr lang="en-US" b="1" dirty="0" smtClean="0"/>
              <a:t> (at least 5 mm in diameter)</a:t>
            </a:r>
            <a:endParaRPr lang="en-US" b="1" dirty="0"/>
          </a:p>
        </p:txBody>
      </p:sp>
      <p:sp>
        <p:nvSpPr>
          <p:cNvPr id="10" name="Rectangle 9"/>
          <p:cNvSpPr/>
          <p:nvPr/>
        </p:nvSpPr>
        <p:spPr>
          <a:xfrm>
            <a:off x="5004048" y="764704"/>
            <a:ext cx="370790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A positive tuberculin skin test result signifies cell-mediated hypersensitivity to tubercular antigens, but does not differentiate between infection and disease.</a:t>
            </a:r>
            <a:endParaRPr lang="en-US" b="1" dirty="0"/>
          </a:p>
        </p:txBody>
      </p:sp>
      <p:sp>
        <p:nvSpPr>
          <p:cNvPr id="11" name="Rectangle 10"/>
          <p:cNvSpPr/>
          <p:nvPr/>
        </p:nvSpPr>
        <p:spPr>
          <a:xfrm>
            <a:off x="251520" y="5877272"/>
            <a:ext cx="882047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F</a:t>
            </a:r>
            <a:r>
              <a:rPr lang="en-US" dirty="0" smtClean="0">
                <a:solidFill>
                  <a:srgbClr val="FF0000"/>
                </a:solidFill>
              </a:rPr>
              <a:t>alse-negative</a:t>
            </a:r>
            <a:r>
              <a:rPr lang="en-US" dirty="0" smtClean="0"/>
              <a:t> reactions may be produced by certain viral infections, </a:t>
            </a:r>
            <a:r>
              <a:rPr lang="en-US" dirty="0" err="1" smtClean="0"/>
              <a:t>sarcoidosis</a:t>
            </a:r>
            <a:r>
              <a:rPr lang="en-US" dirty="0" smtClean="0"/>
              <a:t>, malnutrition, Hodgkin lymphoma, </a:t>
            </a:r>
            <a:r>
              <a:rPr lang="en-US" dirty="0" err="1" smtClean="0"/>
              <a:t>immunosuppression</a:t>
            </a:r>
            <a:r>
              <a:rPr lang="en-US" dirty="0" smtClean="0"/>
              <a:t> and AIDS.</a:t>
            </a:r>
          </a:p>
          <a:p>
            <a:r>
              <a:rPr lang="en-US" dirty="0" smtClean="0">
                <a:solidFill>
                  <a:srgbClr val="FF0000"/>
                </a:solidFill>
              </a:rPr>
              <a:t>False-positive</a:t>
            </a:r>
            <a:r>
              <a:rPr lang="en-US" dirty="0" smtClean="0"/>
              <a:t> reactions may result from infection by atypical </a:t>
            </a:r>
            <a:r>
              <a:rPr lang="en-US" dirty="0" err="1" smtClean="0"/>
              <a:t>mycobacteria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TB is a </a:t>
            </a:r>
            <a:r>
              <a:rPr lang="en-US" dirty="0" err="1" smtClean="0">
                <a:solidFill>
                  <a:schemeClr val="tx1"/>
                </a:solidFill>
              </a:rPr>
              <a:t>Granulomatous</a:t>
            </a:r>
            <a:r>
              <a:rPr lang="en-US" dirty="0" smtClean="0">
                <a:solidFill>
                  <a:schemeClr val="tx1"/>
                </a:solidFill>
              </a:rPr>
              <a:t> </a:t>
            </a:r>
            <a:r>
              <a:rPr lang="en-US" dirty="0" smtClean="0">
                <a:solidFill>
                  <a:schemeClr val="tx1"/>
                </a:solidFill>
              </a:rPr>
              <a:t>disease</a:t>
            </a:r>
            <a:endParaRPr lang="en-US" dirty="0" smtClean="0">
              <a:solidFill>
                <a:schemeClr val="tx1"/>
              </a:solidFill>
            </a:endParaRPr>
          </a:p>
        </p:txBody>
      </p:sp>
      <p:sp>
        <p:nvSpPr>
          <p:cNvPr id="8195" name="Content Placeholder 2"/>
          <p:cNvSpPr>
            <a:spLocks noGrp="1"/>
          </p:cNvSpPr>
          <p:nvPr>
            <p:ph sz="quarter" idx="1"/>
          </p:nvPr>
        </p:nvSpPr>
        <p:spPr>
          <a:xfrm>
            <a:off x="467544" y="1600200"/>
            <a:ext cx="8298504" cy="4997152"/>
          </a:xfrm>
        </p:spPr>
        <p:txBody>
          <a:bodyPr>
            <a:normAutofit fontScale="77500" lnSpcReduction="20000"/>
          </a:bodyPr>
          <a:lstStyle/>
          <a:p>
            <a:pPr eaLnBrk="1" hangingPunct="1"/>
            <a:r>
              <a:rPr lang="en-US" sz="2900" dirty="0" smtClean="0"/>
              <a:t>A granuloma is a microscopic aggregation of </a:t>
            </a:r>
            <a:endParaRPr lang="en-US" sz="2900" dirty="0" smtClean="0"/>
          </a:p>
          <a:p>
            <a:pPr lvl="1"/>
            <a:r>
              <a:rPr lang="en-US" sz="2600" dirty="0" smtClean="0"/>
              <a:t>macrophages </a:t>
            </a:r>
            <a:r>
              <a:rPr lang="en-US" sz="2600" dirty="0" smtClean="0"/>
              <a:t>that are transformed into epithelium-like cells </a:t>
            </a:r>
            <a:endParaRPr lang="en-US" sz="2600" dirty="0" smtClean="0"/>
          </a:p>
          <a:p>
            <a:pPr lvl="1"/>
            <a:r>
              <a:rPr lang="en-US" sz="2600" dirty="0" smtClean="0"/>
              <a:t>surrounded by </a:t>
            </a:r>
            <a:r>
              <a:rPr lang="en-US" sz="2600" dirty="0" smtClean="0"/>
              <a:t>mononuclear leukocytes, principally lymphocytes and occasionally plasma cells.</a:t>
            </a:r>
          </a:p>
          <a:p>
            <a:r>
              <a:rPr lang="en-US" sz="2900" dirty="0" err="1" smtClean="0"/>
              <a:t>Epithelioid</a:t>
            </a:r>
            <a:r>
              <a:rPr lang="en-US" sz="2900" dirty="0" smtClean="0"/>
              <a:t> cells fuse to form giant cells </a:t>
            </a:r>
            <a:r>
              <a:rPr lang="en-US" dirty="0" smtClean="0"/>
              <a:t>have </a:t>
            </a:r>
            <a:r>
              <a:rPr lang="en-US" sz="2900" dirty="0" smtClean="0"/>
              <a:t>20 </a:t>
            </a:r>
            <a:r>
              <a:rPr lang="en-US" sz="2900" dirty="0" smtClean="0"/>
              <a:t>or more </a:t>
            </a:r>
            <a:r>
              <a:rPr lang="en-US" sz="2900" dirty="0" smtClean="0"/>
              <a:t>nuclei</a:t>
            </a:r>
            <a:endParaRPr lang="en-US" sz="2900" dirty="0" smtClean="0"/>
          </a:p>
          <a:p>
            <a:pPr>
              <a:buNone/>
            </a:pPr>
            <a:r>
              <a:rPr lang="en-US" sz="2900" dirty="0" smtClean="0"/>
              <a:t>These  </a:t>
            </a:r>
            <a:r>
              <a:rPr lang="en-US" sz="2900" dirty="0" smtClean="0"/>
              <a:t>nuclei </a:t>
            </a:r>
            <a:r>
              <a:rPr lang="en-US" sz="2900" dirty="0" smtClean="0"/>
              <a:t>are arranged </a:t>
            </a:r>
            <a:r>
              <a:rPr lang="en-US" sz="2900" dirty="0" smtClean="0"/>
              <a:t>either peripherally (</a:t>
            </a:r>
            <a:r>
              <a:rPr lang="en-US" sz="2900" b="1" dirty="0" err="1" smtClean="0"/>
              <a:t>Langhans</a:t>
            </a:r>
            <a:r>
              <a:rPr lang="en-US" sz="2900" b="1" dirty="0" smtClean="0"/>
              <a:t>-type giant cell</a:t>
            </a:r>
            <a:r>
              <a:rPr lang="en-US" sz="2900" dirty="0" smtClean="0"/>
              <a:t>) or haphazardly (</a:t>
            </a:r>
            <a:r>
              <a:rPr lang="en-US" sz="2900" b="1" dirty="0" smtClean="0"/>
              <a:t>foreign body-type giant cell</a:t>
            </a:r>
            <a:r>
              <a:rPr lang="en-US" sz="2900" b="1" dirty="0" smtClean="0"/>
              <a:t>)</a:t>
            </a:r>
            <a:endParaRPr lang="en-US" dirty="0" smtClean="0"/>
          </a:p>
          <a:p>
            <a:pPr>
              <a:spcBef>
                <a:spcPct val="50000"/>
              </a:spcBef>
            </a:pPr>
            <a:r>
              <a:rPr lang="en-US" sz="2900" dirty="0" smtClean="0"/>
              <a:t>Fibrous </a:t>
            </a:r>
            <a:r>
              <a:rPr lang="en-US" sz="2900" dirty="0" smtClean="0"/>
              <a:t>connective tissue often surrounds </a:t>
            </a:r>
            <a:r>
              <a:rPr lang="en-US" sz="2900" dirty="0" err="1" smtClean="0"/>
              <a:t>granulomas</a:t>
            </a:r>
            <a:r>
              <a:rPr lang="en-US" sz="2900" dirty="0" smtClean="0"/>
              <a:t> </a:t>
            </a:r>
          </a:p>
          <a:p>
            <a:pPr>
              <a:spcBef>
                <a:spcPct val="50000"/>
              </a:spcBef>
            </a:pPr>
            <a:r>
              <a:rPr lang="en-US" sz="2900" dirty="0" smtClean="0"/>
              <a:t>In TB </a:t>
            </a:r>
            <a:r>
              <a:rPr lang="en-US" sz="2900" dirty="0" smtClean="0"/>
              <a:t>areas </a:t>
            </a:r>
            <a:r>
              <a:rPr lang="en-US" sz="2900" dirty="0" smtClean="0"/>
              <a:t>within the granuloma </a:t>
            </a:r>
            <a:r>
              <a:rPr lang="en-US" sz="2900" b="1" dirty="0" smtClean="0"/>
              <a:t>can</a:t>
            </a:r>
            <a:r>
              <a:rPr lang="en-US" sz="2900" dirty="0" smtClean="0"/>
              <a:t> </a:t>
            </a:r>
            <a:r>
              <a:rPr lang="en-US" sz="2900" b="1" dirty="0" smtClean="0"/>
              <a:t>undergo necrosis</a:t>
            </a:r>
            <a:r>
              <a:rPr lang="en-US" sz="2900" dirty="0" smtClean="0"/>
              <a:t> (</a:t>
            </a:r>
            <a:r>
              <a:rPr lang="en-US" sz="2900" b="1" dirty="0" err="1" smtClean="0"/>
              <a:t>caseous</a:t>
            </a:r>
            <a:r>
              <a:rPr lang="en-US" sz="2900" b="1" dirty="0" smtClean="0"/>
              <a:t> necrosis</a:t>
            </a:r>
            <a:r>
              <a:rPr lang="en-US" sz="2900" dirty="0" smtClean="0"/>
              <a:t>). Necrosis can lead to </a:t>
            </a:r>
            <a:r>
              <a:rPr lang="en-US" sz="2900" b="1" dirty="0" smtClean="0"/>
              <a:t>calcification</a:t>
            </a:r>
          </a:p>
          <a:p>
            <a:pPr>
              <a:spcBef>
                <a:spcPct val="50000"/>
              </a:spcBef>
            </a:pPr>
            <a:endParaRPr lang="en-US" dirty="0" smtClean="0"/>
          </a:p>
          <a:p>
            <a:r>
              <a:rPr lang="en-US" dirty="0" smtClean="0"/>
              <a:t>TB </a:t>
            </a:r>
            <a:r>
              <a:rPr lang="en-US" dirty="0" err="1" smtClean="0"/>
              <a:t>granulomas</a:t>
            </a:r>
            <a:r>
              <a:rPr lang="en-US" dirty="0" smtClean="0"/>
              <a:t> are called tubercles, and if they are </a:t>
            </a:r>
            <a:r>
              <a:rPr lang="en-US" dirty="0" err="1" smtClean="0"/>
              <a:t>caseating</a:t>
            </a:r>
            <a:r>
              <a:rPr lang="en-US" dirty="0" smtClean="0"/>
              <a:t> in the </a:t>
            </a:r>
            <a:r>
              <a:rPr lang="en-US" dirty="0" smtClean="0"/>
              <a:t>center</a:t>
            </a:r>
            <a:r>
              <a:rPr lang="en-US" dirty="0" smtClean="0"/>
              <a:t>, </a:t>
            </a:r>
            <a:r>
              <a:rPr lang="en-US" dirty="0" smtClean="0"/>
              <a:t> </a:t>
            </a:r>
            <a:r>
              <a:rPr lang="en-US" dirty="0" smtClean="0"/>
              <a:t>called soft tubercles. </a:t>
            </a:r>
          </a:p>
          <a:p>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715000"/>
            <a:ext cx="8964488" cy="1143000"/>
          </a:xfrm>
        </p:spPr>
        <p:txBody>
          <a:bodyPr>
            <a:noAutofit/>
          </a:bodyPr>
          <a:lstStyle/>
          <a:p>
            <a:r>
              <a:rPr lang="en-US" sz="1800" dirty="0" err="1" smtClean="0">
                <a:solidFill>
                  <a:schemeClr val="tx1"/>
                </a:solidFill>
              </a:rPr>
              <a:t>Granuloma</a:t>
            </a:r>
            <a:r>
              <a:rPr lang="en-US" sz="1800" dirty="0" smtClean="0">
                <a:solidFill>
                  <a:schemeClr val="tx1"/>
                </a:solidFill>
              </a:rPr>
              <a:t>: the predominant cell type is an activated </a:t>
            </a:r>
            <a:r>
              <a:rPr lang="en-US" sz="1800" b="1" u="sng" dirty="0" smtClean="0">
                <a:solidFill>
                  <a:schemeClr val="tx1"/>
                </a:solidFill>
              </a:rPr>
              <a:t>macrophage </a:t>
            </a:r>
            <a:r>
              <a:rPr lang="en-US" sz="1800" dirty="0" smtClean="0">
                <a:solidFill>
                  <a:schemeClr val="tx1"/>
                </a:solidFill>
              </a:rPr>
              <a:t>with a modified epithelial-like (</a:t>
            </a:r>
            <a:r>
              <a:rPr lang="en-US" sz="1800" dirty="0" err="1" smtClean="0">
                <a:solidFill>
                  <a:schemeClr val="tx1"/>
                </a:solidFill>
              </a:rPr>
              <a:t>epithelioid</a:t>
            </a:r>
            <a:r>
              <a:rPr lang="en-US" sz="1800" dirty="0" smtClean="0">
                <a:solidFill>
                  <a:schemeClr val="tx1"/>
                </a:solidFill>
              </a:rPr>
              <a:t>) appearance. Also seen are l</a:t>
            </a:r>
            <a:r>
              <a:rPr lang="en-US" sz="1800" b="1" u="sng" dirty="0" smtClean="0">
                <a:solidFill>
                  <a:schemeClr val="tx1"/>
                </a:solidFill>
              </a:rPr>
              <a:t>ymphocytes, </a:t>
            </a:r>
            <a:r>
              <a:rPr lang="en-US" sz="1800" dirty="0" err="1" smtClean="0">
                <a:solidFill>
                  <a:schemeClr val="tx1"/>
                </a:solidFill>
              </a:rPr>
              <a:t>multinucealted</a:t>
            </a:r>
            <a:r>
              <a:rPr lang="en-US" sz="1800" dirty="0" smtClean="0">
                <a:solidFill>
                  <a:schemeClr val="tx1"/>
                </a:solidFill>
              </a:rPr>
              <a:t> giant cells and occasional plasma cells.</a:t>
            </a:r>
            <a:br>
              <a:rPr lang="en-US" sz="1800" dirty="0" smtClean="0">
                <a:solidFill>
                  <a:schemeClr val="tx1"/>
                </a:solidFill>
              </a:rPr>
            </a:br>
            <a:endParaRPr lang="en-US" sz="1800" dirty="0">
              <a:solidFill>
                <a:schemeClr val="tx1"/>
              </a:solidFill>
            </a:endParaRPr>
          </a:p>
        </p:txBody>
      </p:sp>
      <p:pic>
        <p:nvPicPr>
          <p:cNvPr id="191492" name="Picture 4" descr="LAANGHANS"/>
          <p:cNvPicPr>
            <a:picLocks noGrp="1" noChangeAspect="1" noChangeArrowheads="1"/>
          </p:cNvPicPr>
          <p:nvPr>
            <p:ph idx="4294967295"/>
          </p:nvPr>
        </p:nvPicPr>
        <p:blipFill>
          <a:blip r:embed="rId2" cstate="print"/>
          <a:srcRect/>
          <a:stretch>
            <a:fillRect/>
          </a:stretch>
        </p:blipFill>
        <p:spPr>
          <a:xfrm>
            <a:off x="0" y="0"/>
            <a:ext cx="9144000" cy="5805488"/>
          </a:xfrm>
          <a:noFill/>
          <a:ln/>
        </p:spPr>
      </p:pic>
      <p:sp>
        <p:nvSpPr>
          <p:cNvPr id="4" name="Rectangle 3"/>
          <p:cNvSpPr/>
          <p:nvPr/>
        </p:nvSpPr>
        <p:spPr>
          <a:xfrm>
            <a:off x="899592" y="107340"/>
            <a:ext cx="64087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smtClean="0"/>
              <a:t>Recognize the morphology of </a:t>
            </a:r>
            <a:r>
              <a:rPr lang="en-US" dirty="0" err="1" smtClean="0"/>
              <a:t>granulomas</a:t>
            </a:r>
            <a:r>
              <a:rPr lang="en-US" dirty="0" smtClean="0"/>
              <a:t> in TB (tubercles).</a:t>
            </a:r>
            <a:endParaRPr lang="en-US" b="1" u="word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Content Placeholder 3"/>
          <p:cNvPicPr>
            <a:picLocks noGrp="1" noChangeAspect="1" noChangeArrowheads="1"/>
          </p:cNvPicPr>
          <p:nvPr>
            <p:ph sz="quarter" idx="1"/>
          </p:nvPr>
        </p:nvPicPr>
        <p:blipFill>
          <a:blip r:embed="rId3" cstate="print"/>
          <a:stretch>
            <a:fillRect/>
          </a:stretch>
        </p:blipFill>
        <p:spPr>
          <a:xfrm>
            <a:off x="3155566" y="2801110"/>
            <a:ext cx="3067818" cy="2093980"/>
          </a:xfrm>
          <a:noFill/>
        </p:spPr>
      </p:pic>
      <p:pic>
        <p:nvPicPr>
          <p:cNvPr id="9220" name="Picture 3"/>
          <p:cNvPicPr>
            <a:picLocks noChangeAspect="1" noChangeArrowheads="1"/>
          </p:cNvPicPr>
          <p:nvPr/>
        </p:nvPicPr>
        <p:blipFill>
          <a:blip r:embed="rId3" cstate="print"/>
          <a:srcRect/>
          <a:stretch>
            <a:fillRect/>
          </a:stretch>
        </p:blipFill>
        <p:spPr bwMode="auto">
          <a:xfrm>
            <a:off x="406400" y="0"/>
            <a:ext cx="8737600" cy="67056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0" y="0"/>
            <a:ext cx="9804400" cy="6705600"/>
          </a:xfrm>
          <a:prstGeom prst="rect">
            <a:avLst/>
          </a:prstGeom>
          <a:noFill/>
          <a:ln w="9525">
            <a:noFill/>
            <a:miter lim="800000"/>
            <a:headEnd/>
            <a:tailEnd/>
          </a:ln>
        </p:spPr>
      </p:pic>
      <p:sp>
        <p:nvSpPr>
          <p:cNvPr id="9222" name="Rectangle 6"/>
          <p:cNvSpPr>
            <a:spLocks noChangeArrowheads="1"/>
          </p:cNvSpPr>
          <p:nvPr/>
        </p:nvSpPr>
        <p:spPr bwMode="auto">
          <a:xfrm>
            <a:off x="5715000" y="1357313"/>
            <a:ext cx="2095445" cy="369332"/>
          </a:xfrm>
          <a:prstGeom prst="rect">
            <a:avLst/>
          </a:prstGeom>
          <a:noFill/>
          <a:ln w="9525">
            <a:noFill/>
            <a:miter lim="800000"/>
            <a:headEnd/>
            <a:tailEnd/>
          </a:ln>
        </p:spPr>
        <p:txBody>
          <a:bodyPr wrap="none">
            <a:spAutoFit/>
          </a:bodyPr>
          <a:lstStyle/>
          <a:p>
            <a:pPr eaLnBrk="0" hangingPunct="0"/>
            <a:r>
              <a:rPr lang="en-US" altLang="en-US" dirty="0" err="1">
                <a:solidFill>
                  <a:schemeClr val="bg1"/>
                </a:solidFill>
                <a:latin typeface="Times" pitchFamily="18" charset="0"/>
              </a:rPr>
              <a:t>Langhans</a:t>
            </a:r>
            <a:r>
              <a:rPr lang="en-US" altLang="en-US" dirty="0">
                <a:solidFill>
                  <a:schemeClr val="bg1"/>
                </a:solidFill>
                <a:latin typeface="Times" pitchFamily="18" charset="0"/>
              </a:rPr>
              <a:t> Giant Cell</a:t>
            </a:r>
          </a:p>
        </p:txBody>
      </p:sp>
      <p:grpSp>
        <p:nvGrpSpPr>
          <p:cNvPr id="2" name="Group 4"/>
          <p:cNvGrpSpPr>
            <a:grpSpLocks/>
          </p:cNvGrpSpPr>
          <p:nvPr/>
        </p:nvGrpSpPr>
        <p:grpSpPr bwMode="auto">
          <a:xfrm>
            <a:off x="4132263" y="2667004"/>
            <a:ext cx="3445933" cy="369888"/>
            <a:chOff x="2928" y="1680"/>
            <a:chExt cx="2442" cy="233"/>
          </a:xfrm>
        </p:grpSpPr>
        <p:sp>
          <p:nvSpPr>
            <p:cNvPr id="9229" name="Text Box 5"/>
            <p:cNvSpPr txBox="1">
              <a:spLocks noChangeArrowheads="1"/>
            </p:cNvSpPr>
            <p:nvPr/>
          </p:nvSpPr>
          <p:spPr bwMode="auto">
            <a:xfrm>
              <a:off x="4080" y="1680"/>
              <a:ext cx="1290"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Caseous</a:t>
              </a:r>
              <a:r>
                <a:rPr lang="en-US" altLang="en-US" dirty="0">
                  <a:solidFill>
                    <a:srgbClr val="FF0000"/>
                  </a:solidFill>
                  <a:latin typeface="Times" pitchFamily="18" charset="0"/>
                </a:rPr>
                <a:t> Necrosis</a:t>
              </a:r>
            </a:p>
          </p:txBody>
        </p:sp>
        <p:sp>
          <p:nvSpPr>
            <p:cNvPr id="9230"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3995738" y="4343404"/>
            <a:ext cx="4047552" cy="369888"/>
            <a:chOff x="2928" y="1680"/>
            <a:chExt cx="2868" cy="233"/>
          </a:xfrm>
        </p:grpSpPr>
        <p:sp>
          <p:nvSpPr>
            <p:cNvPr id="9227" name="Text Box 8"/>
            <p:cNvSpPr txBox="1">
              <a:spLocks noChangeArrowheads="1"/>
            </p:cNvSpPr>
            <p:nvPr/>
          </p:nvSpPr>
          <p:spPr bwMode="auto">
            <a:xfrm>
              <a:off x="4080" y="1680"/>
              <a:ext cx="1716"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Epithelioid</a:t>
              </a:r>
              <a:r>
                <a:rPr lang="en-US" altLang="en-US" dirty="0">
                  <a:solidFill>
                    <a:srgbClr val="FF0000"/>
                  </a:solidFill>
                  <a:latin typeface="Times" pitchFamily="18" charset="0"/>
                </a:rPr>
                <a:t> Macrophage</a:t>
              </a:r>
            </a:p>
          </p:txBody>
        </p:sp>
        <p:sp>
          <p:nvSpPr>
            <p:cNvPr id="9228"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sp>
        <p:nvSpPr>
          <p:cNvPr id="9225" name="Text Box 14"/>
          <p:cNvSpPr txBox="1">
            <a:spLocks noChangeArrowheads="1"/>
          </p:cNvSpPr>
          <p:nvPr/>
        </p:nvSpPr>
        <p:spPr bwMode="auto">
          <a:xfrm>
            <a:off x="474663" y="1928813"/>
            <a:ext cx="2138362" cy="369332"/>
          </a:xfrm>
          <a:prstGeom prst="rect">
            <a:avLst/>
          </a:prstGeom>
          <a:solidFill>
            <a:srgbClr val="FFFFFF"/>
          </a:solidFill>
          <a:ln w="25400">
            <a:noFill/>
            <a:miter lim="800000"/>
            <a:headEnd/>
            <a:tailEnd/>
          </a:ln>
        </p:spPr>
        <p:txBody>
          <a:bodyPr>
            <a:spAutoFit/>
          </a:bodyPr>
          <a:lstStyle/>
          <a:p>
            <a:pPr eaLnBrk="0" hangingPunct="0"/>
            <a:r>
              <a:rPr lang="en-US" altLang="en-US" dirty="0">
                <a:solidFill>
                  <a:srgbClr val="FF0000"/>
                </a:solidFill>
                <a:latin typeface="Times" pitchFamily="18" charset="0"/>
              </a:rPr>
              <a:t>Lymphocytic Rim</a:t>
            </a:r>
          </a:p>
        </p:txBody>
      </p:sp>
      <p:sp>
        <p:nvSpPr>
          <p:cNvPr id="9226" name="Rectangle 14"/>
          <p:cNvSpPr>
            <a:spLocks noChangeArrowheads="1"/>
          </p:cNvSpPr>
          <p:nvPr/>
        </p:nvSpPr>
        <p:spPr bwMode="auto">
          <a:xfrm>
            <a:off x="3313113" y="3198813"/>
            <a:ext cx="187325" cy="460375"/>
          </a:xfrm>
          <a:prstGeom prst="rect">
            <a:avLst/>
          </a:prstGeom>
          <a:noFill/>
          <a:ln w="9525">
            <a:noFill/>
            <a:miter lim="800000"/>
            <a:headEnd/>
            <a:tailEnd/>
          </a:ln>
        </p:spPr>
        <p:txBody>
          <a:bodyPr>
            <a:spAutoFit/>
          </a:bodyPr>
          <a:lstStyle/>
          <a:p>
            <a:pPr eaLnBrk="0" hangingPunct="0"/>
            <a:endParaRPr lang="en-US" altLang="en-US">
              <a:solidFill>
                <a:schemeClr val="bg2"/>
              </a:solidFill>
              <a:latin typeface="Times" pitchFamily="18" charset="0"/>
            </a:endParaRPr>
          </a:p>
        </p:txBody>
      </p:sp>
      <p:sp>
        <p:nvSpPr>
          <p:cNvPr id="15" name="Rectangle 14"/>
          <p:cNvSpPr/>
          <p:nvPr/>
        </p:nvSpPr>
        <p:spPr>
          <a:xfrm>
            <a:off x="899592" y="107340"/>
            <a:ext cx="64087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dirty="0" smtClean="0"/>
              <a:t>Recognize the morphology of </a:t>
            </a:r>
            <a:r>
              <a:rPr lang="en-US" dirty="0" err="1" smtClean="0"/>
              <a:t>granulomas</a:t>
            </a:r>
            <a:r>
              <a:rPr lang="en-US" dirty="0" smtClean="0"/>
              <a:t> in TB (tubercles).</a:t>
            </a:r>
            <a:endParaRPr lang="en-US" b="1" u="word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89567"/>
            <a:ext cx="3635896" cy="4572000"/>
          </a:xfrm>
        </p:spPr>
        <p:txBody>
          <a:bodyPr>
            <a:normAutofit/>
          </a:bodyPr>
          <a:lstStyle/>
          <a:p>
            <a:r>
              <a:rPr lang="en-US" b="1" dirty="0" err="1" smtClean="0"/>
              <a:t>Ziehl-Neelsen</a:t>
            </a:r>
            <a:r>
              <a:rPr lang="en-US" b="1" dirty="0" smtClean="0"/>
              <a:t> stain is </a:t>
            </a:r>
            <a:r>
              <a:rPr lang="en-US" dirty="0" smtClean="0"/>
              <a:t>an acid-fast staining method to stain M.  tuberculosis. The Acid-fast bacilli appear pink in a contrasting background. </a:t>
            </a:r>
          </a:p>
          <a:p>
            <a:endParaRPr lang="en-US" dirty="0" smtClean="0"/>
          </a:p>
          <a:p>
            <a:endParaRPr lang="en-US" dirty="0"/>
          </a:p>
        </p:txBody>
      </p:sp>
      <p:sp>
        <p:nvSpPr>
          <p:cNvPr id="5" name="Content Placeholder 4"/>
          <p:cNvSpPr>
            <a:spLocks noGrp="1"/>
          </p:cNvSpPr>
          <p:nvPr>
            <p:ph sz="quarter" idx="2"/>
          </p:nvPr>
        </p:nvSpPr>
        <p:spPr/>
        <p:txBody>
          <a:bodyPr>
            <a:normAutofit/>
          </a:bodyPr>
          <a:lstStyle/>
          <a:p>
            <a:endParaRPr lang="en-US"/>
          </a:p>
        </p:txBody>
      </p:sp>
      <p:pic>
        <p:nvPicPr>
          <p:cNvPr id="6" name="Picture 2" descr="http://file1.hpage.com/007029/03/bilder/lepromatous-leprosy_zn_stain.jpg"/>
          <p:cNvPicPr>
            <a:picLocks noChangeAspect="1" noChangeArrowheads="1"/>
          </p:cNvPicPr>
          <p:nvPr/>
        </p:nvPicPr>
        <p:blipFill>
          <a:blip r:embed="rId2" cstate="print"/>
          <a:srcRect/>
          <a:stretch>
            <a:fillRect/>
          </a:stretch>
        </p:blipFill>
        <p:spPr bwMode="auto">
          <a:xfrm>
            <a:off x="4139952" y="332656"/>
            <a:ext cx="5004048" cy="3174281"/>
          </a:xfrm>
          <a:prstGeom prst="rect">
            <a:avLst/>
          </a:prstGeom>
          <a:noFill/>
        </p:spPr>
      </p:pic>
      <p:pic>
        <p:nvPicPr>
          <p:cNvPr id="7" name="Picture 4" descr="http://upload.wikimedia.org/wikipedia/commons/7/71/Mycobacterium_tuberculosis_Ziehl-Neelsen_stain_02.jpg"/>
          <p:cNvPicPr>
            <a:picLocks noChangeAspect="1" noChangeArrowheads="1"/>
          </p:cNvPicPr>
          <p:nvPr/>
        </p:nvPicPr>
        <p:blipFill>
          <a:blip r:embed="rId3" cstate="print"/>
          <a:srcRect/>
          <a:stretch>
            <a:fillRect/>
          </a:stretch>
        </p:blipFill>
        <p:spPr bwMode="auto">
          <a:xfrm>
            <a:off x="4211960" y="3598619"/>
            <a:ext cx="4834185" cy="3115365"/>
          </a:xfrm>
          <a:prstGeom prst="rect">
            <a:avLst/>
          </a:prstGeom>
          <a:noFill/>
        </p:spPr>
      </p:pic>
      <p:sp>
        <p:nvSpPr>
          <p:cNvPr id="8" name="Rectangle 7"/>
          <p:cNvSpPr/>
          <p:nvPr/>
        </p:nvSpPr>
        <p:spPr>
          <a:xfrm>
            <a:off x="179512" y="107340"/>
            <a:ext cx="87129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Recognize the morphology of </a:t>
            </a:r>
            <a:r>
              <a:rPr lang="en-US" dirty="0" err="1" smtClean="0"/>
              <a:t>Mycobacteria</a:t>
            </a:r>
            <a:r>
              <a:rPr lang="en-US" dirty="0" smtClean="0"/>
              <a:t> and its special stain (the </a:t>
            </a:r>
            <a:r>
              <a:rPr lang="en-US" dirty="0" err="1" smtClean="0"/>
              <a:t>Ziehl-Neelsen</a:t>
            </a:r>
            <a:r>
              <a:rPr lang="en-US" dirty="0" smtClean="0"/>
              <a:t>)</a:t>
            </a:r>
            <a:endParaRPr lang="en-US" b="1" u="word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Albertus" pitchFamily="34" charset="0"/>
              </a:rPr>
              <a:t>Pathogenesis of</a:t>
            </a:r>
            <a:r>
              <a:rPr lang="en-US" dirty="0" smtClean="0">
                <a:latin typeface="Albertus" pitchFamily="34" charset="0"/>
              </a:rPr>
              <a:t> tuberculosis</a:t>
            </a:r>
            <a:endParaRPr lang="ar-SA" dirty="0"/>
          </a:p>
        </p:txBody>
      </p:sp>
      <p:sp>
        <p:nvSpPr>
          <p:cNvPr id="5" name="Content Placeholder 4"/>
          <p:cNvSpPr>
            <a:spLocks noGrp="1"/>
          </p:cNvSpPr>
          <p:nvPr>
            <p:ph sz="quarter" idx="1"/>
          </p:nvPr>
        </p:nvSpPr>
        <p:spPr/>
        <p:txBody>
          <a:bodyPr>
            <a:normAutofit fontScale="70000" lnSpcReduction="20000"/>
          </a:bodyPr>
          <a:lstStyle/>
          <a:p>
            <a:pPr fontAlgn="base">
              <a:buNone/>
            </a:pPr>
            <a:r>
              <a:rPr lang="en-US" dirty="0" smtClean="0"/>
              <a:t>The steps in </a:t>
            </a:r>
            <a:r>
              <a:rPr lang="en-US" i="1" dirty="0" smtClean="0"/>
              <a:t>M. tuberculosis</a:t>
            </a:r>
            <a:r>
              <a:rPr lang="en-US" dirty="0" smtClean="0"/>
              <a:t> infection are:</a:t>
            </a:r>
            <a:endParaRPr lang="en-US" b="1" dirty="0" smtClean="0"/>
          </a:p>
          <a:p>
            <a:pPr marL="0" indent="0" fontAlgn="base">
              <a:buNone/>
            </a:pPr>
            <a:r>
              <a:rPr lang="en-US" sz="3600" i="1" dirty="0" smtClean="0">
                <a:latin typeface="Albertus" pitchFamily="34" charset="0"/>
              </a:rPr>
              <a:t>1. </a:t>
            </a:r>
            <a:r>
              <a:rPr lang="en-US" sz="3600" i="1" dirty="0" smtClean="0">
                <a:solidFill>
                  <a:srgbClr val="FF0000"/>
                </a:solidFill>
                <a:latin typeface="Albertus" pitchFamily="34" charset="0"/>
              </a:rPr>
              <a:t>Entry into macrophages:</a:t>
            </a:r>
          </a:p>
          <a:p>
            <a:pPr marL="0" indent="0" fontAlgn="base">
              <a:buNone/>
            </a:pPr>
            <a:r>
              <a:rPr lang="en-US" sz="3600" dirty="0" smtClean="0">
                <a:latin typeface="Albertus" pitchFamily="34" charset="0"/>
              </a:rPr>
              <a:t>	</a:t>
            </a:r>
            <a:r>
              <a:rPr lang="en-US" sz="3600" dirty="0" err="1" smtClean="0">
                <a:latin typeface="Albertus" pitchFamily="34" charset="0"/>
              </a:rPr>
              <a:t>Phagocytosis</a:t>
            </a:r>
            <a:r>
              <a:rPr lang="en-US" sz="3600" dirty="0" smtClean="0">
                <a:latin typeface="Albertus" pitchFamily="34" charset="0"/>
              </a:rPr>
              <a:t> mediated by several receptors 	expressed on the phagocyte, including mannose 	binding </a:t>
            </a:r>
            <a:r>
              <a:rPr lang="en-US" sz="3600" dirty="0" err="1" smtClean="0">
                <a:latin typeface="Albertus" pitchFamily="34" charset="0"/>
              </a:rPr>
              <a:t>lectin</a:t>
            </a:r>
            <a:endParaRPr lang="en-US" sz="3600" dirty="0" smtClean="0">
              <a:latin typeface="Albertus" pitchFamily="34" charset="0"/>
            </a:endParaRPr>
          </a:p>
          <a:p>
            <a:pPr marL="514350" indent="-514350" fontAlgn="base">
              <a:buFont typeface="+mj-lt"/>
              <a:buAutoNum type="arabicPeriod"/>
            </a:pPr>
            <a:endParaRPr lang="en-US" sz="3600" dirty="0" smtClean="0">
              <a:latin typeface="Albertus" pitchFamily="34" charset="0"/>
            </a:endParaRPr>
          </a:p>
          <a:p>
            <a:pPr marL="0" indent="0" fontAlgn="base">
              <a:buNone/>
            </a:pPr>
            <a:r>
              <a:rPr lang="en-US" sz="3600" i="1" dirty="0" smtClean="0">
                <a:latin typeface="Albertus" pitchFamily="34" charset="0"/>
              </a:rPr>
              <a:t>2. </a:t>
            </a:r>
            <a:r>
              <a:rPr lang="en-US" sz="3600" i="1" dirty="0" smtClean="0">
                <a:solidFill>
                  <a:srgbClr val="FF0000"/>
                </a:solidFill>
                <a:latin typeface="Albertus" pitchFamily="34" charset="0"/>
              </a:rPr>
              <a:t>Replication in macrophages. </a:t>
            </a:r>
          </a:p>
          <a:p>
            <a:pPr marL="0" indent="0" fontAlgn="base">
              <a:buNone/>
            </a:pPr>
            <a:r>
              <a:rPr lang="en-US" sz="3600" i="1" dirty="0" smtClean="0">
                <a:latin typeface="Albertus" pitchFamily="34" charset="0"/>
              </a:rPr>
              <a:t>	M. tuberculosis</a:t>
            </a:r>
            <a:r>
              <a:rPr lang="en-US" sz="3600" dirty="0" smtClean="0">
                <a:latin typeface="Albertus" pitchFamily="34" charset="0"/>
              </a:rPr>
              <a:t> inhibits maturation of the 	</a:t>
            </a:r>
            <a:r>
              <a:rPr lang="en-US" sz="3600" dirty="0" err="1" smtClean="0">
                <a:latin typeface="Albertus" pitchFamily="34" charset="0"/>
              </a:rPr>
              <a:t>phagosome</a:t>
            </a:r>
            <a:r>
              <a:rPr lang="en-US" sz="3600" dirty="0" smtClean="0">
                <a:latin typeface="Albertus" pitchFamily="34" charset="0"/>
              </a:rPr>
              <a:t> 	and blocks formation of the 	</a:t>
            </a:r>
            <a:r>
              <a:rPr lang="en-US" sz="3600" dirty="0" err="1" smtClean="0">
                <a:latin typeface="Albertus" pitchFamily="34" charset="0"/>
              </a:rPr>
              <a:t>phagolysosome</a:t>
            </a:r>
            <a:r>
              <a:rPr lang="en-US" sz="3600" dirty="0" smtClean="0">
                <a:latin typeface="Albertus" pitchFamily="34" charset="0"/>
              </a:rPr>
              <a:t> (by inhibiting Ca</a:t>
            </a:r>
            <a:r>
              <a:rPr lang="en-US" sz="3600" baseline="30000" dirty="0" smtClean="0">
                <a:latin typeface="Albertus" pitchFamily="34" charset="0"/>
              </a:rPr>
              <a:t>2+</a:t>
            </a:r>
            <a:r>
              <a:rPr lang="en-US" sz="3600" dirty="0" smtClean="0">
                <a:latin typeface="Albertus" pitchFamily="34" charset="0"/>
              </a:rPr>
              <a:t> signals), 	allowing the bacterium to replicate within the 	vesicle, protected from the </a:t>
            </a:r>
            <a:r>
              <a:rPr lang="en-US" sz="3600" dirty="0" err="1" smtClean="0">
                <a:latin typeface="Albertus" pitchFamily="34" charset="0"/>
              </a:rPr>
              <a:t>microbicidal</a:t>
            </a:r>
            <a:r>
              <a:rPr lang="en-US" sz="3600" dirty="0" smtClean="0">
                <a:latin typeface="Albertus" pitchFamily="34" charset="0"/>
              </a:rPr>
              <a:t> 	mechanisms of </a:t>
            </a:r>
            <a:r>
              <a:rPr lang="en-US" sz="3600" dirty="0" err="1" smtClean="0">
                <a:latin typeface="Albertus" pitchFamily="34" charset="0"/>
              </a:rPr>
              <a:t>lysosomes</a:t>
            </a:r>
            <a:r>
              <a:rPr lang="en-US" sz="3600" dirty="0" smtClean="0">
                <a:latin typeface="Albertus" pitchFamily="34" charset="0"/>
              </a:rPr>
              <a:t>. </a:t>
            </a:r>
          </a:p>
          <a:p>
            <a:pPr marL="514350" indent="-514350" fontAlgn="base">
              <a:buFont typeface="+mj-lt"/>
              <a:buAutoNum type="arabicPeriod"/>
            </a:pPr>
            <a:endParaRPr lang="en-US" dirty="0" smtClean="0">
              <a:latin typeface="Albertus" pitchFamily="34" charset="0"/>
            </a:endParaRPr>
          </a:p>
          <a:p>
            <a:pPr fontAlgn="base"/>
            <a:endParaRPr lang="en-US" dirty="0" smtClean="0"/>
          </a:p>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Grp="1" noChangeAspect="1" noChangeArrowheads="1"/>
          </p:cNvPicPr>
          <p:nvPr>
            <p:ph sz="quarter" idx="1"/>
          </p:nvPr>
        </p:nvPicPr>
        <p:blipFill>
          <a:blip r:embed="rId3" cstate="print"/>
          <a:srcRect b="51677"/>
          <a:stretch>
            <a:fillRect/>
          </a:stretch>
        </p:blipFill>
        <p:spPr>
          <a:xfrm>
            <a:off x="-1" y="1512168"/>
            <a:ext cx="9144001" cy="2852936"/>
          </a:xfrm>
        </p:spPr>
      </p:pic>
      <p:sp>
        <p:nvSpPr>
          <p:cNvPr id="16386" name="عنوان 1"/>
          <p:cNvSpPr>
            <a:spLocks noGrp="1"/>
          </p:cNvSpPr>
          <p:nvPr>
            <p:ph type="title"/>
          </p:nvPr>
        </p:nvSpPr>
        <p:spPr>
          <a:xfrm>
            <a:off x="457200" y="274638"/>
            <a:ext cx="8229600" cy="715962"/>
          </a:xfrm>
        </p:spPr>
        <p:txBody>
          <a:bodyPr>
            <a:normAutofit fontScale="90000"/>
          </a:bodyPr>
          <a:lstStyle/>
          <a:p>
            <a:r>
              <a:rPr lang="en-US" dirty="0" smtClean="0"/>
              <a:t>Pathogenesis of primary TB</a:t>
            </a:r>
          </a:p>
        </p:txBody>
      </p:sp>
      <p:sp>
        <p:nvSpPr>
          <p:cNvPr id="6" name="Rectangle 5"/>
          <p:cNvSpPr/>
          <p:nvPr/>
        </p:nvSpPr>
        <p:spPr>
          <a:xfrm>
            <a:off x="539552" y="4145012"/>
            <a:ext cx="8136904" cy="2308324"/>
          </a:xfrm>
          <a:prstGeom prst="rect">
            <a:avLst/>
          </a:prstGeom>
        </p:spPr>
        <p:txBody>
          <a:bodyPr wrap="square">
            <a:spAutoFit/>
          </a:bodyPr>
          <a:lstStyle/>
          <a:p>
            <a:r>
              <a:rPr lang="en-US" sz="2400" dirty="0" smtClean="0"/>
              <a:t>During the earliest stage of primary tuberculosis (&lt;3 weeks) in the </a:t>
            </a:r>
            <a:r>
              <a:rPr lang="en-US" sz="2400" dirty="0" err="1" smtClean="0"/>
              <a:t>nonsensitized</a:t>
            </a:r>
            <a:r>
              <a:rPr lang="en-US" sz="2400" dirty="0" smtClean="0"/>
              <a:t> individual, bacteria proliferate in the pulmonary alveolar macrophages and air spaces, resulting in bacteremia and seeding of multiple sites. Despite the </a:t>
            </a:r>
            <a:r>
              <a:rPr lang="en-US" sz="2400" dirty="0" err="1" smtClean="0"/>
              <a:t>bacteremia</a:t>
            </a:r>
            <a:r>
              <a:rPr lang="en-US" sz="2400" dirty="0" smtClean="0"/>
              <a:t>, most people at this stage are asymptomatic or have a mild flu-like illness</a:t>
            </a:r>
            <a:endParaRPr lang="ar-SA"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95536" y="274638"/>
            <a:ext cx="8496944" cy="715962"/>
          </a:xfrm>
        </p:spPr>
        <p:txBody>
          <a:bodyPr>
            <a:normAutofit/>
          </a:bodyPr>
          <a:lstStyle/>
          <a:p>
            <a:r>
              <a:rPr lang="en-CA" sz="3600" dirty="0" smtClean="0">
                <a:latin typeface="Albertus" pitchFamily="34" charset="0"/>
              </a:rPr>
              <a:t>Pathogenesis of</a:t>
            </a:r>
            <a:r>
              <a:rPr lang="en-US" sz="3600" dirty="0" smtClean="0">
                <a:latin typeface="Albertus" pitchFamily="34" charset="0"/>
              </a:rPr>
              <a:t> Primary Tuberculosis</a:t>
            </a:r>
            <a:endParaRPr lang="en-US" sz="3600" dirty="0" smtClean="0"/>
          </a:p>
        </p:txBody>
      </p:sp>
      <p:pic>
        <p:nvPicPr>
          <p:cNvPr id="16387" name="Picture 2"/>
          <p:cNvPicPr>
            <a:picLocks noGrp="1" noChangeAspect="1" noChangeArrowheads="1"/>
          </p:cNvPicPr>
          <p:nvPr>
            <p:ph sz="quarter" idx="1"/>
          </p:nvPr>
        </p:nvPicPr>
        <p:blipFill>
          <a:blip r:embed="rId3" cstate="print"/>
          <a:srcRect t="47867"/>
          <a:stretch>
            <a:fillRect/>
          </a:stretch>
        </p:blipFill>
        <p:spPr>
          <a:xfrm>
            <a:off x="72008" y="2472407"/>
            <a:ext cx="8964488" cy="2540769"/>
          </a:xfrm>
        </p:spPr>
      </p:pic>
      <p:sp>
        <p:nvSpPr>
          <p:cNvPr id="6" name="Rectangle 5"/>
          <p:cNvSpPr/>
          <p:nvPr/>
        </p:nvSpPr>
        <p:spPr>
          <a:xfrm>
            <a:off x="611560" y="1556792"/>
            <a:ext cx="7704856" cy="1015663"/>
          </a:xfrm>
          <a:prstGeom prst="rect">
            <a:avLst/>
          </a:prstGeom>
        </p:spPr>
        <p:txBody>
          <a:bodyPr wrap="square">
            <a:spAutoFit/>
          </a:bodyPr>
          <a:lstStyle/>
          <a:p>
            <a:r>
              <a:rPr lang="en-US" sz="2000" dirty="0" smtClean="0">
                <a:latin typeface="Albertus" pitchFamily="34" charset="0"/>
              </a:rPr>
              <a:t>3. </a:t>
            </a:r>
            <a:r>
              <a:rPr lang="en-US" sz="2000" i="1" dirty="0" smtClean="0">
                <a:solidFill>
                  <a:srgbClr val="FF0000"/>
                </a:solidFill>
                <a:latin typeface="Albertus" pitchFamily="34" charset="0"/>
              </a:rPr>
              <a:t>The T</a:t>
            </a:r>
            <a:r>
              <a:rPr lang="en-US" sz="2000" i="1" baseline="-25000" dirty="0" smtClean="0">
                <a:solidFill>
                  <a:srgbClr val="FF0000"/>
                </a:solidFill>
                <a:latin typeface="Albertus" pitchFamily="34" charset="0"/>
              </a:rPr>
              <a:t>H</a:t>
            </a:r>
            <a:r>
              <a:rPr lang="en-US" sz="2000" i="1" dirty="0" smtClean="0">
                <a:solidFill>
                  <a:srgbClr val="FF0000"/>
                </a:solidFill>
                <a:latin typeface="Albertus" pitchFamily="34" charset="0"/>
              </a:rPr>
              <a:t>1 response.</a:t>
            </a:r>
            <a:r>
              <a:rPr lang="en-US" sz="2000" dirty="0" smtClean="0">
                <a:solidFill>
                  <a:srgbClr val="FF0000"/>
                </a:solidFill>
                <a:latin typeface="Albertus" pitchFamily="34" charset="0"/>
              </a:rPr>
              <a:t> </a:t>
            </a:r>
            <a:r>
              <a:rPr lang="en-US" sz="2000" dirty="0" smtClean="0">
                <a:latin typeface="Albertus" pitchFamily="34" charset="0"/>
              </a:rPr>
              <a:t>About 3 weeks after infection, a T-helper 1 (T</a:t>
            </a:r>
            <a:r>
              <a:rPr lang="en-US" sz="2000" baseline="-25000" dirty="0" smtClean="0">
                <a:latin typeface="Albertus" pitchFamily="34" charset="0"/>
              </a:rPr>
              <a:t>H</a:t>
            </a:r>
            <a:r>
              <a:rPr lang="en-US" sz="2000" dirty="0" smtClean="0">
                <a:latin typeface="Albertus" pitchFamily="34" charset="0"/>
              </a:rPr>
              <a:t>1) response is mounted that activates macrophages, enabling them to become bactericidal. </a:t>
            </a:r>
            <a:endParaRPr lang="ar-SA" sz="2000" dirty="0">
              <a:latin typeface="Albertus" pitchFamily="34" charset="0"/>
            </a:endParaRPr>
          </a:p>
        </p:txBody>
      </p:sp>
      <p:sp>
        <p:nvSpPr>
          <p:cNvPr id="7" name="Rectangle 6"/>
          <p:cNvSpPr/>
          <p:nvPr/>
        </p:nvSpPr>
        <p:spPr>
          <a:xfrm>
            <a:off x="755576" y="5027692"/>
            <a:ext cx="23762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latin typeface="Albertus" pitchFamily="34" charset="0"/>
              </a:rPr>
              <a:t>Differentiation of T</a:t>
            </a:r>
            <a:r>
              <a:rPr lang="en-US" sz="1600" baseline="-25000" dirty="0" smtClean="0">
                <a:latin typeface="Albertus" pitchFamily="34" charset="0"/>
              </a:rPr>
              <a:t>H</a:t>
            </a:r>
            <a:r>
              <a:rPr lang="en-US" sz="1600" dirty="0" smtClean="0">
                <a:latin typeface="Albertus" pitchFamily="34" charset="0"/>
              </a:rPr>
              <a:t>1 cells depends on </a:t>
            </a:r>
            <a:r>
              <a:rPr lang="en-US" sz="1600" dirty="0" smtClean="0">
                <a:solidFill>
                  <a:srgbClr val="FF0000"/>
                </a:solidFill>
                <a:latin typeface="Albertus" pitchFamily="34" charset="0"/>
              </a:rPr>
              <a:t>IL-12</a:t>
            </a:r>
            <a:r>
              <a:rPr lang="en-US" sz="1600" dirty="0" smtClean="0">
                <a:latin typeface="Albertus" pitchFamily="34" charset="0"/>
              </a:rPr>
              <a:t>, which is produced by antigen-presenting cells that have encountered the bacilli </a:t>
            </a:r>
            <a:endParaRPr lang="ar-SA" sz="1600" dirty="0">
              <a:latin typeface="Albertus" pitchFamily="34" charset="0"/>
            </a:endParaRPr>
          </a:p>
        </p:txBody>
      </p:sp>
      <p:sp>
        <p:nvSpPr>
          <p:cNvPr id="8" name="Rectangle 7"/>
          <p:cNvSpPr/>
          <p:nvPr/>
        </p:nvSpPr>
        <p:spPr>
          <a:xfrm>
            <a:off x="3491880" y="5085184"/>
            <a:ext cx="237626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Albertus" pitchFamily="34" charset="0"/>
              </a:rPr>
              <a:t>TH1-mediated macrophage activation and killing of bacteria by produce </a:t>
            </a:r>
            <a:r>
              <a:rPr lang="en-US" dirty="0" smtClean="0">
                <a:solidFill>
                  <a:srgbClr val="FF0000"/>
                </a:solidFill>
                <a:latin typeface="Albertus" pitchFamily="34" charset="0"/>
              </a:rPr>
              <a:t>IFN-γ</a:t>
            </a:r>
            <a:endParaRPr lang="ar-SA" dirty="0">
              <a:solidFill>
                <a:srgbClr val="FF0000"/>
              </a:solidFill>
              <a:latin typeface="Albertus" pitchFamily="34" charset="0"/>
            </a:endParaRPr>
          </a:p>
        </p:txBody>
      </p:sp>
      <p:sp>
        <p:nvSpPr>
          <p:cNvPr id="9" name="Rectangle 8"/>
          <p:cNvSpPr/>
          <p:nvPr/>
        </p:nvSpPr>
        <p:spPr>
          <a:xfrm>
            <a:off x="6300192" y="5013176"/>
            <a:ext cx="241176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lbertus" pitchFamily="34" charset="0"/>
              </a:rPr>
              <a:t>Macrophages activated by IFN-γ differentiate into the “</a:t>
            </a:r>
            <a:r>
              <a:rPr lang="en-US" sz="1600" dirty="0" err="1" smtClean="0">
                <a:latin typeface="Albertus" pitchFamily="34" charset="0"/>
              </a:rPr>
              <a:t>epithelioid</a:t>
            </a:r>
            <a:r>
              <a:rPr lang="en-US" sz="1600" dirty="0" smtClean="0">
                <a:latin typeface="Albertus" pitchFamily="34" charset="0"/>
              </a:rPr>
              <a:t> </a:t>
            </a:r>
            <a:r>
              <a:rPr lang="en-US" sz="1600" dirty="0" err="1" smtClean="0">
                <a:latin typeface="Albertus" pitchFamily="34" charset="0"/>
              </a:rPr>
              <a:t>histiocytes</a:t>
            </a:r>
            <a:r>
              <a:rPr lang="en-US" sz="1600" dirty="0" smtClean="0">
                <a:latin typeface="Albertus" pitchFamily="34" charset="0"/>
              </a:rPr>
              <a:t>” that aggregate to form </a:t>
            </a:r>
            <a:r>
              <a:rPr lang="en-US" sz="1600" dirty="0" err="1" smtClean="0">
                <a:latin typeface="Albertus" pitchFamily="34" charset="0"/>
              </a:rPr>
              <a:t>granulomas</a:t>
            </a:r>
            <a:endParaRPr lang="ar-SA" sz="1600" dirty="0">
              <a:latin typeface="Albertu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Albertus" pitchFamily="34" charset="0"/>
              </a:rPr>
              <a:t>Pathogenesis of</a:t>
            </a:r>
            <a:r>
              <a:rPr lang="en-US" dirty="0" smtClean="0">
                <a:latin typeface="Albertus" pitchFamily="34" charset="0"/>
              </a:rPr>
              <a:t> tuberculosis </a:t>
            </a:r>
            <a:r>
              <a:rPr lang="en-US" dirty="0" smtClean="0"/>
              <a:t/>
            </a:r>
            <a:br>
              <a:rPr lang="en-US" dirty="0" smtClean="0"/>
            </a:br>
            <a:r>
              <a:rPr lang="en-US" b="1" dirty="0" smtClean="0"/>
              <a:t> IFN-γ</a:t>
            </a:r>
            <a:endParaRPr lang="ar-SA" dirty="0"/>
          </a:p>
        </p:txBody>
      </p:sp>
      <p:sp>
        <p:nvSpPr>
          <p:cNvPr id="3" name="Content Placeholder 2"/>
          <p:cNvSpPr>
            <a:spLocks noGrp="1"/>
          </p:cNvSpPr>
          <p:nvPr>
            <p:ph sz="quarter" idx="1"/>
          </p:nvPr>
        </p:nvSpPr>
        <p:spPr>
          <a:xfrm>
            <a:off x="612648" y="1600200"/>
            <a:ext cx="8153400" cy="4853136"/>
          </a:xfrm>
        </p:spPr>
        <p:txBody>
          <a:bodyPr>
            <a:normAutofit fontScale="85000" lnSpcReduction="10000"/>
          </a:bodyPr>
          <a:lstStyle/>
          <a:p>
            <a:pPr>
              <a:buNone/>
            </a:pPr>
            <a:r>
              <a:rPr lang="en-US" dirty="0" smtClean="0"/>
              <a:t>4. </a:t>
            </a:r>
            <a:r>
              <a:rPr lang="en-US" i="1" dirty="0" smtClean="0">
                <a:solidFill>
                  <a:srgbClr val="FF0000"/>
                </a:solidFill>
                <a:latin typeface="Albertus" pitchFamily="34" charset="0"/>
              </a:rPr>
              <a:t>T</a:t>
            </a:r>
            <a:r>
              <a:rPr lang="en-US" i="1" baseline="-25000" dirty="0" smtClean="0">
                <a:solidFill>
                  <a:srgbClr val="FF0000"/>
                </a:solidFill>
                <a:latin typeface="Albertus" pitchFamily="34" charset="0"/>
              </a:rPr>
              <a:t>H</a:t>
            </a:r>
            <a:r>
              <a:rPr lang="en-US" i="1" dirty="0" smtClean="0">
                <a:solidFill>
                  <a:srgbClr val="FF0000"/>
                </a:solidFill>
                <a:latin typeface="Albertus" pitchFamily="34" charset="0"/>
              </a:rPr>
              <a:t>1-mediated macrophage activation and killing of bacteria</a:t>
            </a:r>
            <a:r>
              <a:rPr lang="en-US" i="1" dirty="0" smtClean="0">
                <a:latin typeface="Albertus" pitchFamily="34" charset="0"/>
              </a:rPr>
              <a:t> </a:t>
            </a:r>
            <a:r>
              <a:rPr lang="en-US" dirty="0" smtClean="0">
                <a:latin typeface="Albertus" pitchFamily="34" charset="0"/>
              </a:rPr>
              <a:t>by</a:t>
            </a:r>
            <a:r>
              <a:rPr lang="en-US" i="1" dirty="0" smtClean="0">
                <a:latin typeface="Albertus" pitchFamily="34" charset="0"/>
              </a:rPr>
              <a:t> </a:t>
            </a:r>
            <a:r>
              <a:rPr lang="en-US" b="1" dirty="0" smtClean="0">
                <a:latin typeface="Albertus" pitchFamily="34" charset="0"/>
              </a:rPr>
              <a:t>IFN-γ</a:t>
            </a:r>
            <a:endParaRPr lang="en-US" i="1" dirty="0" smtClean="0">
              <a:latin typeface="Albertus" pitchFamily="34" charset="0"/>
            </a:endParaRPr>
          </a:p>
          <a:p>
            <a:r>
              <a:rPr lang="en-US" b="1" dirty="0" smtClean="0">
                <a:latin typeface="Albertus" pitchFamily="34" charset="0"/>
              </a:rPr>
              <a:t>IFN-γ is the critical </a:t>
            </a:r>
            <a:r>
              <a:rPr lang="en-US" sz="2800" b="1" dirty="0" smtClean="0">
                <a:latin typeface="Albertus" pitchFamily="34" charset="0"/>
              </a:rPr>
              <a:t>mediator that enables macrophages to contain the </a:t>
            </a:r>
            <a:r>
              <a:rPr lang="en-US" sz="2400" b="1" i="1" dirty="0" smtClean="0">
                <a:latin typeface="Albertus" pitchFamily="34" charset="0"/>
              </a:rPr>
              <a:t>M</a:t>
            </a:r>
            <a:r>
              <a:rPr lang="en-US" sz="2800" b="1" i="1" dirty="0" smtClean="0">
                <a:latin typeface="Albertus" pitchFamily="34" charset="0"/>
              </a:rPr>
              <a:t>. </a:t>
            </a:r>
            <a:r>
              <a:rPr lang="en-US" b="1" i="1" dirty="0" smtClean="0">
                <a:latin typeface="Albertus" pitchFamily="34" charset="0"/>
              </a:rPr>
              <a:t>tuberculosis </a:t>
            </a:r>
            <a:r>
              <a:rPr lang="en-US" b="1" dirty="0" smtClean="0">
                <a:latin typeface="Albertus" pitchFamily="34" charset="0"/>
              </a:rPr>
              <a:t>infection.</a:t>
            </a:r>
            <a:endParaRPr lang="en-US" dirty="0" smtClean="0">
              <a:latin typeface="Albertus" pitchFamily="34" charset="0"/>
            </a:endParaRPr>
          </a:p>
          <a:p>
            <a:pPr>
              <a:buNone/>
            </a:pPr>
            <a:r>
              <a:rPr lang="en-US" dirty="0" smtClean="0">
                <a:latin typeface="Albertus" pitchFamily="34" charset="0"/>
              </a:rPr>
              <a:t>How? It stimulates:</a:t>
            </a:r>
          </a:p>
          <a:p>
            <a:pPr marL="937260" lvl="1" indent="-571500">
              <a:buFont typeface="+mj-lt"/>
              <a:buAutoNum type="romanUcPeriod"/>
            </a:pPr>
            <a:r>
              <a:rPr lang="en-US" dirty="0" smtClean="0">
                <a:latin typeface="Albertus" pitchFamily="34" charset="0"/>
              </a:rPr>
              <a:t>maturation of the </a:t>
            </a:r>
            <a:r>
              <a:rPr lang="en-US" dirty="0" err="1" smtClean="0">
                <a:latin typeface="Albertus" pitchFamily="34" charset="0"/>
              </a:rPr>
              <a:t>phagolysosome</a:t>
            </a:r>
            <a:r>
              <a:rPr lang="en-US" dirty="0" smtClean="0">
                <a:latin typeface="Albertus" pitchFamily="34" charset="0"/>
              </a:rPr>
              <a:t> in infected macrophages, exposing the bacteria to a lethal acidic, oxidizing environment. </a:t>
            </a:r>
          </a:p>
          <a:p>
            <a:pPr marL="937260" lvl="1" indent="-571500">
              <a:buFont typeface="+mj-lt"/>
              <a:buAutoNum type="romanUcPeriod"/>
            </a:pPr>
            <a:r>
              <a:rPr lang="en-US" dirty="0" smtClean="0">
                <a:latin typeface="Albertus" pitchFamily="34" charset="0"/>
              </a:rPr>
              <a:t>expression of inducible nitric oxide </a:t>
            </a:r>
            <a:r>
              <a:rPr lang="en-US" dirty="0" err="1" smtClean="0">
                <a:latin typeface="Albertus" pitchFamily="34" charset="0"/>
              </a:rPr>
              <a:t>synthase</a:t>
            </a:r>
            <a:r>
              <a:rPr lang="en-US" dirty="0" smtClean="0">
                <a:latin typeface="Albertus" pitchFamily="34" charset="0"/>
              </a:rPr>
              <a:t>, which produces nitric oxide (NO</a:t>
            </a:r>
          </a:p>
          <a:p>
            <a:pPr marL="937260" lvl="1" indent="-571500">
              <a:buFont typeface="+mj-lt"/>
              <a:buAutoNum type="romanUcPeriod"/>
            </a:pPr>
            <a:r>
              <a:rPr lang="en-US" dirty="0" smtClean="0">
                <a:latin typeface="Albertus" pitchFamily="34" charset="0"/>
              </a:rPr>
              <a:t>antimicrobial peptides (</a:t>
            </a:r>
            <a:r>
              <a:rPr lang="en-US" dirty="0" err="1" smtClean="0">
                <a:latin typeface="Albertus" pitchFamily="34" charset="0"/>
              </a:rPr>
              <a:t>defensins</a:t>
            </a:r>
            <a:r>
              <a:rPr lang="en-US" dirty="0" smtClean="0">
                <a:latin typeface="Albertus" pitchFamily="34" charset="0"/>
              </a:rPr>
              <a:t>) against the bacteria</a:t>
            </a:r>
          </a:p>
          <a:p>
            <a:pPr marL="937260" lvl="1" indent="-571500">
              <a:buFont typeface="+mj-lt"/>
              <a:buAutoNum type="romanUcPeriod"/>
            </a:pPr>
            <a:r>
              <a:rPr lang="en-US" dirty="0" err="1" smtClean="0">
                <a:latin typeface="Albertus" pitchFamily="34" charset="0"/>
              </a:rPr>
              <a:t>autophagy</a:t>
            </a:r>
            <a:r>
              <a:rPr lang="en-US" dirty="0" smtClean="0">
                <a:latin typeface="Albertus" pitchFamily="34" charset="0"/>
              </a:rPr>
              <a:t>, a process that sequesters and then destroys damaged the intracellular bacteria</a:t>
            </a:r>
            <a:endParaRPr lang="ar-SA" dirty="0">
              <a:latin typeface="Albertu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TUBERCULOSIS</a:t>
            </a:r>
            <a:br>
              <a:rPr lang="en-US" dirty="0" smtClean="0"/>
            </a:br>
            <a:r>
              <a:rPr lang="en-US" sz="3100" dirty="0" smtClean="0"/>
              <a:t>Objectives:	</a:t>
            </a:r>
            <a:endParaRPr lang="en-US" dirty="0"/>
          </a:p>
        </p:txBody>
      </p:sp>
      <p:sp>
        <p:nvSpPr>
          <p:cNvPr id="3" name="Content Placeholder 2"/>
          <p:cNvSpPr>
            <a:spLocks noGrp="1"/>
          </p:cNvSpPr>
          <p:nvPr>
            <p:ph sz="quarter" idx="1"/>
          </p:nvPr>
        </p:nvSpPr>
        <p:spPr>
          <a:xfrm>
            <a:off x="612648" y="1512168"/>
            <a:ext cx="8153400" cy="5445224"/>
          </a:xfrm>
        </p:spPr>
        <p:txBody>
          <a:bodyPr>
            <a:normAutofit fontScale="70000" lnSpcReduction="20000"/>
          </a:bodyPr>
          <a:lstStyle/>
          <a:p>
            <a:pPr lvl="0"/>
            <a:r>
              <a:rPr lang="en-US" sz="2600" dirty="0" smtClean="0">
                <a:latin typeface="Albertus" pitchFamily="34" charset="0"/>
              </a:rPr>
              <a:t>Define tuberculosis</a:t>
            </a:r>
            <a:endParaRPr lang="en-US" sz="2600" b="1" u="words" dirty="0" smtClean="0">
              <a:latin typeface="Albertus" pitchFamily="34" charset="0"/>
            </a:endParaRPr>
          </a:p>
          <a:p>
            <a:pPr lvl="0"/>
            <a:r>
              <a:rPr lang="en-US" sz="2600" dirty="0" smtClean="0">
                <a:latin typeface="Albertus" pitchFamily="34" charset="0"/>
              </a:rPr>
              <a:t>List the diseases caused by </a:t>
            </a:r>
            <a:r>
              <a:rPr lang="en-US" sz="2600" dirty="0" err="1" smtClean="0">
                <a:latin typeface="Albertus" pitchFamily="34" charset="0"/>
              </a:rPr>
              <a:t>Mycobacteria</a:t>
            </a:r>
            <a:endParaRPr lang="en-US" sz="2600" b="1" u="words" dirty="0" smtClean="0">
              <a:latin typeface="Albertus" pitchFamily="34" charset="0"/>
            </a:endParaRPr>
          </a:p>
          <a:p>
            <a:pPr lvl="0"/>
            <a:r>
              <a:rPr lang="en-US" sz="2600" dirty="0" smtClean="0">
                <a:latin typeface="Albertus" pitchFamily="34" charset="0"/>
              </a:rPr>
              <a:t>Know the epidemiology of tuberculosis (TB)</a:t>
            </a:r>
            <a:endParaRPr lang="en-US" sz="2600" b="1" u="words" dirty="0" smtClean="0">
              <a:latin typeface="Albertus" pitchFamily="34" charset="0"/>
            </a:endParaRPr>
          </a:p>
          <a:p>
            <a:pPr lvl="0"/>
            <a:r>
              <a:rPr lang="en-US" sz="2600" dirty="0" smtClean="0">
                <a:latin typeface="Albertus" pitchFamily="34" charset="0"/>
              </a:rPr>
              <a:t>List conditions associated with increased risk of Tuberculosis</a:t>
            </a:r>
            <a:endParaRPr lang="en-US" sz="2600" b="1" u="words" dirty="0" smtClean="0">
              <a:latin typeface="Albertus" pitchFamily="34" charset="0"/>
            </a:endParaRPr>
          </a:p>
          <a:p>
            <a:pPr lvl="0"/>
            <a:r>
              <a:rPr lang="en-US" sz="2600" dirty="0" smtClean="0">
                <a:latin typeface="Albertus" pitchFamily="34" charset="0"/>
              </a:rPr>
              <a:t>List factors predisposing to extension of the infection</a:t>
            </a:r>
            <a:endParaRPr lang="en-US" sz="2600" b="1" u="words" dirty="0" smtClean="0">
              <a:latin typeface="Albertus" pitchFamily="34" charset="0"/>
            </a:endParaRPr>
          </a:p>
          <a:p>
            <a:pPr lvl="0"/>
            <a:r>
              <a:rPr lang="en-US" sz="2600" dirty="0" smtClean="0">
                <a:latin typeface="Albertus" pitchFamily="34" charset="0"/>
              </a:rPr>
              <a:t>Recognize the morphology of </a:t>
            </a:r>
            <a:r>
              <a:rPr lang="en-US" sz="2600" dirty="0" err="1" smtClean="0">
                <a:latin typeface="Albertus" pitchFamily="34" charset="0"/>
              </a:rPr>
              <a:t>Mycobacteria</a:t>
            </a:r>
            <a:r>
              <a:rPr lang="en-US" sz="2600" dirty="0" smtClean="0">
                <a:latin typeface="Albertus" pitchFamily="34" charset="0"/>
              </a:rPr>
              <a:t> and its special stain (the </a:t>
            </a:r>
            <a:r>
              <a:rPr lang="en-US" sz="2600" dirty="0" err="1" smtClean="0">
                <a:latin typeface="Albertus" pitchFamily="34" charset="0"/>
              </a:rPr>
              <a:t>Ziehl-Neelsen</a:t>
            </a:r>
            <a:r>
              <a:rPr lang="en-US" sz="2600" dirty="0" smtClean="0">
                <a:latin typeface="Albertus" pitchFamily="34" charset="0"/>
              </a:rPr>
              <a:t>) as well as the morphology of </a:t>
            </a:r>
            <a:r>
              <a:rPr lang="en-US" sz="2600" dirty="0" err="1" smtClean="0">
                <a:latin typeface="Albertus" pitchFamily="34" charset="0"/>
              </a:rPr>
              <a:t>granulomas</a:t>
            </a:r>
            <a:r>
              <a:rPr lang="en-US" sz="2600" dirty="0" smtClean="0">
                <a:latin typeface="Albertus" pitchFamily="34" charset="0"/>
              </a:rPr>
              <a:t> in TB (tubercles).</a:t>
            </a:r>
          </a:p>
          <a:p>
            <a:pPr lvl="0"/>
            <a:r>
              <a:rPr lang="en-US" sz="2600" dirty="0" smtClean="0">
                <a:latin typeface="Albertus" pitchFamily="34" charset="0"/>
              </a:rPr>
              <a:t>Know the </a:t>
            </a:r>
            <a:r>
              <a:rPr lang="en-CA" sz="2600" dirty="0" smtClean="0">
                <a:latin typeface="Albertus" pitchFamily="34" charset="0"/>
              </a:rPr>
              <a:t>Pathogenesis of</a:t>
            </a:r>
            <a:r>
              <a:rPr lang="en-US" sz="2600" dirty="0" smtClean="0">
                <a:latin typeface="Albertus" pitchFamily="34" charset="0"/>
              </a:rPr>
              <a:t> tuberculosis </a:t>
            </a:r>
          </a:p>
          <a:p>
            <a:pPr lvl="0"/>
            <a:r>
              <a:rPr lang="en-US" sz="2600" dirty="0" smtClean="0">
                <a:latin typeface="Albertus" pitchFamily="34" charset="0"/>
              </a:rPr>
              <a:t>In regards to </a:t>
            </a:r>
            <a:r>
              <a:rPr lang="en-US" sz="2600" dirty="0" err="1" smtClean="0">
                <a:latin typeface="Albertus" pitchFamily="34" charset="0"/>
              </a:rPr>
              <a:t>Mycobacterial</a:t>
            </a:r>
            <a:r>
              <a:rPr lang="en-US" sz="2600" dirty="0" smtClean="0">
                <a:latin typeface="Albertus" pitchFamily="34" charset="0"/>
              </a:rPr>
              <a:t> lung infection: Compare and contrast the following in relation to their gross and </a:t>
            </a:r>
            <a:r>
              <a:rPr lang="en-US" sz="2600" dirty="0" err="1" smtClean="0">
                <a:latin typeface="Albertus" pitchFamily="34" charset="0"/>
              </a:rPr>
              <a:t>histologic</a:t>
            </a:r>
            <a:r>
              <a:rPr lang="en-US" sz="2600" dirty="0" smtClean="0">
                <a:latin typeface="Albertus" pitchFamily="34" charset="0"/>
              </a:rPr>
              <a:t> lung pathology:</a:t>
            </a:r>
            <a:endParaRPr lang="en-US" sz="2600" b="1" u="words" dirty="0" smtClean="0">
              <a:latin typeface="Albertus" pitchFamily="34" charset="0"/>
            </a:endParaRPr>
          </a:p>
          <a:p>
            <a:pPr lvl="1"/>
            <a:r>
              <a:rPr lang="en-US" sz="2300" dirty="0" smtClean="0">
                <a:latin typeface="Albertus" pitchFamily="34" charset="0"/>
              </a:rPr>
              <a:t>Primary tuberculosis (include a definition of the </a:t>
            </a:r>
            <a:r>
              <a:rPr lang="en-US" sz="2300" dirty="0" err="1" smtClean="0">
                <a:latin typeface="Albertus" pitchFamily="34" charset="0"/>
              </a:rPr>
              <a:t>Ghon</a:t>
            </a:r>
            <a:r>
              <a:rPr lang="en-US" sz="2300" dirty="0" smtClean="0">
                <a:latin typeface="Albertus" pitchFamily="34" charset="0"/>
              </a:rPr>
              <a:t> complex).</a:t>
            </a:r>
            <a:endParaRPr lang="en-US" sz="2300" b="1" u="words" dirty="0" smtClean="0">
              <a:latin typeface="Albertus" pitchFamily="34" charset="0"/>
            </a:endParaRPr>
          </a:p>
          <a:p>
            <a:pPr lvl="1"/>
            <a:r>
              <a:rPr lang="en-US" sz="2300" dirty="0" smtClean="0">
                <a:latin typeface="Albertus" pitchFamily="34" charset="0"/>
              </a:rPr>
              <a:t>Secondary or reactivation tuberculosis.</a:t>
            </a:r>
            <a:endParaRPr lang="en-US" sz="2300" b="1" u="words" dirty="0" smtClean="0">
              <a:latin typeface="Albertus" pitchFamily="34" charset="0"/>
            </a:endParaRPr>
          </a:p>
          <a:p>
            <a:pPr lvl="1"/>
            <a:r>
              <a:rPr lang="en-US" sz="2300" dirty="0" err="1" smtClean="0">
                <a:latin typeface="Albertus" pitchFamily="34" charset="0"/>
              </a:rPr>
              <a:t>Miliary</a:t>
            </a:r>
            <a:r>
              <a:rPr lang="en-US" sz="2300" dirty="0" smtClean="0">
                <a:latin typeface="Albertus" pitchFamily="34" charset="0"/>
              </a:rPr>
              <a:t> tuberculosis.</a:t>
            </a:r>
            <a:endParaRPr lang="en-US" sz="2300" b="1" u="words" dirty="0" smtClean="0">
              <a:latin typeface="Albertus" pitchFamily="34" charset="0"/>
            </a:endParaRPr>
          </a:p>
          <a:p>
            <a:pPr lvl="0"/>
            <a:r>
              <a:rPr lang="en-US" sz="2600" dirty="0" smtClean="0">
                <a:latin typeface="Albertus" pitchFamily="34" charset="0"/>
              </a:rPr>
              <a:t>List organs other than lung that are commonly affected by tuberculosis.</a:t>
            </a:r>
            <a:endParaRPr lang="en-US" sz="2600" b="1" u="words" dirty="0" smtClean="0">
              <a:latin typeface="Albertus" pitchFamily="34" charset="0"/>
            </a:endParaRPr>
          </a:p>
          <a:p>
            <a:pPr lvl="0"/>
            <a:r>
              <a:rPr lang="en-US" sz="2600" dirty="0" smtClean="0">
                <a:latin typeface="Albertus" pitchFamily="34" charset="0"/>
              </a:rPr>
              <a:t> Know the basis and use of tuberculin skin (</a:t>
            </a:r>
            <a:r>
              <a:rPr lang="en-US" sz="2600" dirty="0" err="1" smtClean="0">
                <a:latin typeface="Albertus" pitchFamily="34" charset="0"/>
              </a:rPr>
              <a:t>Mantoux</a:t>
            </a:r>
            <a:r>
              <a:rPr lang="en-US" sz="2600" dirty="0" smtClean="0">
                <a:latin typeface="Albertus" pitchFamily="34" charset="0"/>
              </a:rPr>
              <a:t>) test.</a:t>
            </a:r>
            <a:endParaRPr lang="en-US" sz="2600" b="1" u="words" dirty="0" smtClean="0">
              <a:latin typeface="Albertus" pitchFamily="34" charset="0"/>
            </a:endParaRPr>
          </a:p>
          <a:p>
            <a:pPr lvl="0"/>
            <a:r>
              <a:rPr lang="en-US" sz="2600" dirty="0" smtClean="0">
                <a:latin typeface="Albertus" pitchFamily="34" charset="0"/>
              </a:rPr>
              <a:t> List the common clinical presentation of tuberculosis.</a:t>
            </a:r>
            <a:endParaRPr lang="en-US" sz="2600" b="1" u="words" dirty="0" smtClean="0">
              <a:latin typeface="Albertus" pitchFamily="34" charset="0"/>
            </a:endParaRPr>
          </a:p>
          <a:p>
            <a:pPr lvl="0"/>
            <a:r>
              <a:rPr lang="en-US" sz="2600" dirty="0" smtClean="0">
                <a:latin typeface="Albertus" pitchFamily="34" charset="0"/>
              </a:rPr>
              <a:t> List the complication and prognosis of tuberculosis.</a:t>
            </a:r>
            <a:endParaRPr lang="en-US" sz="2600" b="1" u="words" dirty="0" smtClean="0">
              <a:latin typeface="Albertus" pitchFamily="34" charset="0"/>
            </a:endParaRPr>
          </a:p>
          <a:p>
            <a:endParaRPr lang="en-US" sz="26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Pathogenesis of </a:t>
            </a:r>
            <a:r>
              <a:rPr lang="en-US" dirty="0" err="1" smtClean="0"/>
              <a:t>granuloma</a:t>
            </a:r>
            <a:r>
              <a:rPr lang="en-US" dirty="0" smtClean="0"/>
              <a:t/>
            </a:r>
            <a:br>
              <a:rPr lang="en-US" dirty="0" smtClean="0"/>
            </a:br>
            <a:endParaRPr lang="ar-SA"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5. </a:t>
            </a:r>
            <a:r>
              <a:rPr lang="en-US" i="1" dirty="0" err="1" smtClean="0">
                <a:solidFill>
                  <a:srgbClr val="FF0000"/>
                </a:solidFill>
                <a:latin typeface="Albertus" pitchFamily="34" charset="0"/>
              </a:rPr>
              <a:t>Granulomatous</a:t>
            </a:r>
            <a:r>
              <a:rPr lang="en-US" i="1" dirty="0" smtClean="0">
                <a:solidFill>
                  <a:srgbClr val="FF0000"/>
                </a:solidFill>
                <a:latin typeface="Albertus" pitchFamily="34" charset="0"/>
              </a:rPr>
              <a:t> inflammation and tissue damage.</a:t>
            </a:r>
          </a:p>
          <a:p>
            <a:pPr>
              <a:buNone/>
            </a:pPr>
            <a:endParaRPr lang="en-US" i="1" dirty="0" smtClean="0"/>
          </a:p>
          <a:p>
            <a:pPr>
              <a:buNone/>
            </a:pPr>
            <a:r>
              <a:rPr lang="en-US" dirty="0" smtClean="0"/>
              <a:t> </a:t>
            </a:r>
            <a:r>
              <a:rPr lang="en-US" dirty="0" smtClean="0">
                <a:latin typeface="Albertus" pitchFamily="34" charset="0"/>
              </a:rPr>
              <a:t>Macrophages activated by IFN-γ differentiate into the “</a:t>
            </a:r>
            <a:r>
              <a:rPr lang="en-US" dirty="0" err="1" smtClean="0">
                <a:latin typeface="Albertus" pitchFamily="34" charset="0"/>
              </a:rPr>
              <a:t>epithelioid</a:t>
            </a:r>
            <a:r>
              <a:rPr lang="en-US" dirty="0" smtClean="0">
                <a:latin typeface="Albertus" pitchFamily="34" charset="0"/>
              </a:rPr>
              <a:t> </a:t>
            </a:r>
            <a:r>
              <a:rPr lang="en-US" dirty="0" err="1" smtClean="0">
                <a:latin typeface="Albertus" pitchFamily="34" charset="0"/>
              </a:rPr>
              <a:t>histiocytes</a:t>
            </a:r>
            <a:r>
              <a:rPr lang="en-US" dirty="0" smtClean="0">
                <a:latin typeface="Albertus" pitchFamily="34" charset="0"/>
              </a:rPr>
              <a:t>” that aggregate to form </a:t>
            </a:r>
            <a:r>
              <a:rPr lang="en-US" dirty="0" err="1" smtClean="0">
                <a:latin typeface="Albertus" pitchFamily="34" charset="0"/>
              </a:rPr>
              <a:t>granulomas</a:t>
            </a:r>
            <a:r>
              <a:rPr lang="en-US" dirty="0" smtClean="0">
                <a:latin typeface="Albertus" pitchFamily="34" charset="0"/>
              </a:rPr>
              <a:t>; some </a:t>
            </a:r>
            <a:r>
              <a:rPr lang="en-US" dirty="0" err="1" smtClean="0">
                <a:latin typeface="Albertus" pitchFamily="34" charset="0"/>
              </a:rPr>
              <a:t>epithelioid</a:t>
            </a:r>
            <a:r>
              <a:rPr lang="en-US" dirty="0" smtClean="0">
                <a:latin typeface="Albertus" pitchFamily="34" charset="0"/>
              </a:rPr>
              <a:t> cells may fuse to form giant cells (</a:t>
            </a:r>
            <a:r>
              <a:rPr lang="en-US" dirty="0" err="1" smtClean="0">
                <a:latin typeface="Albertus" pitchFamily="34" charset="0"/>
              </a:rPr>
              <a:t>langhans</a:t>
            </a:r>
            <a:r>
              <a:rPr lang="en-US" dirty="0" smtClean="0">
                <a:latin typeface="Albertus" pitchFamily="34" charset="0"/>
              </a:rPr>
              <a:t> </a:t>
            </a:r>
            <a:r>
              <a:rPr lang="en-US" dirty="0" err="1" smtClean="0">
                <a:latin typeface="Albertus" pitchFamily="34" charset="0"/>
              </a:rPr>
              <a:t>gaint</a:t>
            </a:r>
            <a:r>
              <a:rPr lang="en-US" dirty="0" smtClean="0">
                <a:latin typeface="Albertus" pitchFamily="34" charset="0"/>
              </a:rPr>
              <a:t> cell)</a:t>
            </a:r>
          </a:p>
          <a:p>
            <a:pPr>
              <a:buNone/>
            </a:pPr>
            <a:endParaRPr lang="en-US" dirty="0" smtClean="0">
              <a:latin typeface="Albertus" pitchFamily="34" charset="0"/>
            </a:endParaRPr>
          </a:p>
          <a:p>
            <a:pPr>
              <a:buNone/>
            </a:pPr>
            <a:r>
              <a:rPr lang="en-US" dirty="0" smtClean="0">
                <a:latin typeface="Albertus" pitchFamily="34" charset="0"/>
              </a:rPr>
              <a:t>Activated macrophages also secrete TNF and </a:t>
            </a:r>
            <a:r>
              <a:rPr lang="en-US" dirty="0" err="1" smtClean="0">
                <a:latin typeface="Albertus" pitchFamily="34" charset="0"/>
              </a:rPr>
              <a:t>chemokines</a:t>
            </a:r>
            <a:r>
              <a:rPr lang="en-US" dirty="0" smtClean="0">
                <a:latin typeface="Albertus" pitchFamily="34" charset="0"/>
              </a:rPr>
              <a:t>, which promote recruitment of more </a:t>
            </a:r>
            <a:r>
              <a:rPr lang="en-US" dirty="0" err="1" smtClean="0">
                <a:latin typeface="Albertus" pitchFamily="34" charset="0"/>
              </a:rPr>
              <a:t>monocytes</a:t>
            </a:r>
            <a:endParaRPr lang="ar-SA" dirty="0">
              <a:latin typeface="Albertu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granuloma</a:t>
            </a:r>
            <a:endParaRPr lang="ar-SA" dirty="0"/>
          </a:p>
        </p:txBody>
      </p:sp>
      <p:sp>
        <p:nvSpPr>
          <p:cNvPr id="3" name="Content Placeholder 2"/>
          <p:cNvSpPr>
            <a:spLocks noGrp="1"/>
          </p:cNvSpPr>
          <p:nvPr>
            <p:ph sz="quarter" idx="1"/>
          </p:nvPr>
        </p:nvSpPr>
        <p:spPr/>
        <p:txBody>
          <a:bodyPr>
            <a:normAutofit/>
          </a:bodyPr>
          <a:lstStyle/>
          <a:p>
            <a:r>
              <a:rPr lang="en-US" i="1" dirty="0" smtClean="0">
                <a:latin typeface="Albertus" pitchFamily="34" charset="0"/>
              </a:rPr>
              <a:t>Host susceptibility to disease.</a:t>
            </a:r>
            <a:r>
              <a:rPr lang="en-US" dirty="0" smtClean="0">
                <a:latin typeface="Albertus" pitchFamily="34" charset="0"/>
              </a:rPr>
              <a:t> People with genetic deficiencies in the IL-12 pathway and the IFN-γ pathway are vulnerable to severe </a:t>
            </a:r>
            <a:r>
              <a:rPr lang="en-US" dirty="0" err="1" smtClean="0">
                <a:latin typeface="Albertus" pitchFamily="34" charset="0"/>
              </a:rPr>
              <a:t>mycobacterial</a:t>
            </a:r>
            <a:r>
              <a:rPr lang="en-US" dirty="0" smtClean="0">
                <a:latin typeface="Albertus" pitchFamily="34" charset="0"/>
              </a:rPr>
              <a:t> infections.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 of transmission of TB</a:t>
            </a:r>
            <a:endParaRPr lang="en-US" dirty="0"/>
          </a:p>
        </p:txBody>
      </p:sp>
      <p:pic>
        <p:nvPicPr>
          <p:cNvPr id="101378" name="Picture 2" descr="http://3.bp.blogspot.com/_OqmpSNW25BQ/S7UbEvC5URI/AAAAAAAAABQ/cBGNElndPHU/s1600/tuberculosis3%255B1%255D.jpg"/>
          <p:cNvPicPr>
            <a:picLocks noChangeAspect="1" noChangeArrowheads="1"/>
          </p:cNvPicPr>
          <p:nvPr/>
        </p:nvPicPr>
        <p:blipFill>
          <a:blip r:embed="rId2" cstate="print"/>
          <a:srcRect/>
          <a:stretch>
            <a:fillRect/>
          </a:stretch>
        </p:blipFill>
        <p:spPr bwMode="auto">
          <a:xfrm>
            <a:off x="3059832" y="1844824"/>
            <a:ext cx="2477061" cy="3023245"/>
          </a:xfrm>
          <a:prstGeom prst="rect">
            <a:avLst/>
          </a:prstGeom>
          <a:noFill/>
        </p:spPr>
      </p:pic>
      <p:sp>
        <p:nvSpPr>
          <p:cNvPr id="5" name="Content Placeholder 4"/>
          <p:cNvSpPr>
            <a:spLocks noGrp="1"/>
          </p:cNvSpPr>
          <p:nvPr>
            <p:ph sz="quarter" idx="1"/>
          </p:nvPr>
        </p:nvSpPr>
        <p:spPr/>
        <p:txBody>
          <a:bodyPr/>
          <a:lstStyle/>
          <a:p>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Route of transmission of TB</a:t>
            </a:r>
            <a:endParaRPr lang="en-US" sz="2800" dirty="0"/>
          </a:p>
        </p:txBody>
      </p:sp>
      <p:sp>
        <p:nvSpPr>
          <p:cNvPr id="3" name="Content Placeholder 2"/>
          <p:cNvSpPr>
            <a:spLocks noGrp="1"/>
          </p:cNvSpPr>
          <p:nvPr>
            <p:ph sz="quarter" idx="1"/>
          </p:nvPr>
        </p:nvSpPr>
        <p:spPr/>
        <p:txBody>
          <a:bodyPr>
            <a:normAutofit/>
          </a:bodyPr>
          <a:lstStyle/>
          <a:p>
            <a:r>
              <a:rPr lang="en-US" dirty="0" smtClean="0"/>
              <a:t>M. </a:t>
            </a:r>
            <a:r>
              <a:rPr lang="en-US" dirty="0" err="1" smtClean="0"/>
              <a:t>bovis</a:t>
            </a:r>
            <a:r>
              <a:rPr lang="en-US" dirty="0" smtClean="0"/>
              <a:t> infections, acquired through drinking infected milk, usually start in the tonsils or </a:t>
            </a:r>
            <a:r>
              <a:rPr lang="en-US" dirty="0" err="1" smtClean="0"/>
              <a:t>Peyer's</a:t>
            </a:r>
            <a:r>
              <a:rPr lang="en-US" dirty="0" smtClean="0"/>
              <a:t> patches. </a:t>
            </a:r>
          </a:p>
          <a:p>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3600" dirty="0" smtClean="0"/>
              <a:t>When the bacilli enter the body……</a:t>
            </a:r>
          </a:p>
        </p:txBody>
      </p:sp>
      <p:sp>
        <p:nvSpPr>
          <p:cNvPr id="27651" name="Content Placeholder 2"/>
          <p:cNvSpPr>
            <a:spLocks noGrp="1"/>
          </p:cNvSpPr>
          <p:nvPr>
            <p:ph sz="quarter" idx="1"/>
          </p:nvPr>
        </p:nvSpPr>
        <p:spPr>
          <a:xfrm>
            <a:off x="612648" y="1600200"/>
            <a:ext cx="8531352" cy="4495800"/>
          </a:xfrm>
        </p:spPr>
        <p:txBody>
          <a:bodyPr>
            <a:normAutofit fontScale="92500"/>
          </a:bodyPr>
          <a:lstStyle/>
          <a:p>
            <a:pPr>
              <a:buFontTx/>
              <a:buNone/>
            </a:pPr>
            <a:r>
              <a:rPr lang="en-US" sz="2400" u="sng" dirty="0" smtClean="0">
                <a:latin typeface="Albertus" pitchFamily="34" charset="0"/>
              </a:rPr>
              <a:t>The bacilli have 5 potential fates upon entering the human body: </a:t>
            </a:r>
            <a:endParaRPr lang="en-US" sz="2000" dirty="0" smtClean="0">
              <a:latin typeface="Albertus" pitchFamily="34" charset="0"/>
            </a:endParaRPr>
          </a:p>
          <a:p>
            <a:pPr marL="457200" indent="-457200">
              <a:buClrTx/>
              <a:buSzPct val="75000"/>
              <a:buFont typeface="+mj-lt"/>
              <a:buAutoNum type="arabicPeriod"/>
            </a:pPr>
            <a:r>
              <a:rPr lang="en-US" sz="2000" dirty="0" smtClean="0">
                <a:latin typeface="Albertus" pitchFamily="34" charset="0"/>
              </a:rPr>
              <a:t>They </a:t>
            </a:r>
            <a:r>
              <a:rPr lang="en-US" sz="2200" dirty="0" smtClean="0">
                <a:latin typeface="Albertus" pitchFamily="34" charset="0"/>
              </a:rPr>
              <a:t>may be killed by the immune system, </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multiply and cause primary TB,</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become dormant and remain asymptomatic, </a:t>
            </a:r>
          </a:p>
          <a:p>
            <a:pPr marL="457200" indent="-457200">
              <a:buClrTx/>
              <a:buSzPct val="75000"/>
              <a:buFont typeface="+mj-lt"/>
              <a:buAutoNum type="arabicPeriod"/>
            </a:pPr>
            <a:endParaRPr lang="en-US" sz="2200" dirty="0" smtClean="0">
              <a:latin typeface="Albertus" pitchFamily="34" charset="0"/>
            </a:endParaRPr>
          </a:p>
          <a:p>
            <a:pPr marL="457200" indent="-457200">
              <a:buClrTx/>
              <a:buSzPct val="75000"/>
              <a:buFont typeface="+mj-lt"/>
              <a:buAutoNum type="arabicPeriod"/>
            </a:pPr>
            <a:r>
              <a:rPr lang="en-US" sz="2200" dirty="0" smtClean="0">
                <a:latin typeface="Albertus" pitchFamily="34" charset="0"/>
              </a:rPr>
              <a:t>They may proliferate after a latency period (reactivation disease). Reactivation TB may occur following either (2) or (3) above.</a:t>
            </a:r>
          </a:p>
          <a:p>
            <a:pPr marL="457200" indent="-457200">
              <a:buClrTx/>
              <a:buSzPct val="75000"/>
              <a:buFont typeface="+mj-lt"/>
              <a:buAutoNum type="arabicPeriod"/>
            </a:pPr>
            <a:endParaRPr lang="en-US" sz="2200" dirty="0" smtClean="0">
              <a:latin typeface="Albertus" pitchFamily="34" charset="0"/>
            </a:endParaRPr>
          </a:p>
          <a:p>
            <a:pPr marL="457200" indent="-457200" eaLnBrk="1" hangingPunct="1">
              <a:buClrTx/>
              <a:buSzPct val="75000"/>
              <a:buFont typeface="+mj-lt"/>
              <a:buAutoNum type="arabicPeriod"/>
            </a:pPr>
            <a:r>
              <a:rPr lang="en-US" sz="2200" dirty="0" smtClean="0">
                <a:latin typeface="Albertus" pitchFamily="34" charset="0"/>
              </a:rPr>
              <a:t>If </a:t>
            </a:r>
            <a:r>
              <a:rPr lang="en-US" sz="2200" dirty="0" err="1" smtClean="0">
                <a:latin typeface="Albertus" pitchFamily="34" charset="0"/>
              </a:rPr>
              <a:t>immunosuppressed</a:t>
            </a:r>
            <a:r>
              <a:rPr lang="en-US" sz="2200" dirty="0" smtClean="0">
                <a:latin typeface="Albertus" pitchFamily="34" charset="0"/>
              </a:rPr>
              <a:t> ---- Primary Progressive  TB or </a:t>
            </a:r>
            <a:r>
              <a:rPr lang="en-US" sz="2200" dirty="0" err="1" smtClean="0">
                <a:latin typeface="Albertus" pitchFamily="34" charset="0"/>
              </a:rPr>
              <a:t>Miliary</a:t>
            </a:r>
            <a:r>
              <a:rPr lang="en-US" sz="2200" dirty="0" smtClean="0">
                <a:latin typeface="Albertus" pitchFamily="34" charset="0"/>
              </a:rPr>
              <a:t> TB</a:t>
            </a:r>
          </a:p>
          <a:p>
            <a:endParaRPr lang="en-US" sz="2000" dirty="0" smtClean="0"/>
          </a:p>
          <a:p>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28600"/>
            <a:ext cx="8370512" cy="990600"/>
          </a:xfrm>
        </p:spPr>
        <p:txBody>
          <a:bodyPr>
            <a:noAutofit/>
          </a:bodyPr>
          <a:lstStyle/>
          <a:p>
            <a:r>
              <a:rPr lang="en-US" sz="3200" dirty="0" smtClean="0"/>
              <a:t>The clinical course or presentation of TB</a:t>
            </a:r>
            <a:endParaRPr lang="en-US" sz="3200" dirty="0"/>
          </a:p>
        </p:txBody>
      </p:sp>
      <p:sp>
        <p:nvSpPr>
          <p:cNvPr id="4" name="Content Placeholder 3"/>
          <p:cNvSpPr>
            <a:spLocks noGrp="1"/>
          </p:cNvSpPr>
          <p:nvPr>
            <p:ph sz="quarter" idx="1"/>
          </p:nvPr>
        </p:nvSpPr>
        <p:spPr/>
        <p:txBody>
          <a:bodyPr>
            <a:normAutofit fontScale="77500" lnSpcReduction="20000"/>
          </a:bodyPr>
          <a:lstStyle/>
          <a:p>
            <a:r>
              <a:rPr lang="en-US" dirty="0" smtClean="0">
                <a:latin typeface="Albertus" pitchFamily="34" charset="0"/>
              </a:rPr>
              <a:t>The course of TB depends on the age and the immunity of the patient and the total burden of organism. </a:t>
            </a:r>
          </a:p>
          <a:p>
            <a:r>
              <a:rPr lang="en-US" dirty="0" smtClean="0">
                <a:latin typeface="Albertus" pitchFamily="34" charset="0"/>
              </a:rPr>
              <a:t>Some patients have only an indolent, asymptomatic infection while in others TB is a destructive  disseminated disease. </a:t>
            </a:r>
          </a:p>
          <a:p>
            <a:pPr marL="514350" indent="-514350">
              <a:buFont typeface="+mj-lt"/>
              <a:buAutoNum type="arabicPeriod"/>
            </a:pPr>
            <a:r>
              <a:rPr lang="en-US" dirty="0" smtClean="0">
                <a:latin typeface="Albertus" pitchFamily="34" charset="0"/>
              </a:rPr>
              <a:t>Primary TB occurs on first exposure to the organism and can pursue either an indolent or aggressive course (primary progressive TB).</a:t>
            </a:r>
          </a:p>
          <a:p>
            <a:pPr marL="514350" indent="-514350">
              <a:buFont typeface="+mj-lt"/>
              <a:buAutoNum type="arabicPeriod"/>
            </a:pPr>
            <a:r>
              <a:rPr lang="en-US" dirty="0" smtClean="0">
                <a:latin typeface="Albertus" pitchFamily="34" charset="0"/>
              </a:rPr>
              <a:t>Secondary TB develops long after a primary infection, mostly as a result of reactivation of a primary infection. It can also be produced by exposure to exogenous organisms. Secondary TB is always an active disease.</a:t>
            </a:r>
          </a:p>
          <a:p>
            <a:pPr marL="514350" indent="-514350">
              <a:buFont typeface="+mj-lt"/>
              <a:buAutoNum type="arabicPeriod"/>
            </a:pPr>
            <a:r>
              <a:rPr lang="en-US" dirty="0" err="1" smtClean="0">
                <a:latin typeface="Albertus" pitchFamily="34" charset="0"/>
              </a:rPr>
              <a:t>Miliary</a:t>
            </a:r>
            <a:r>
              <a:rPr lang="en-US" dirty="0" smtClean="0">
                <a:latin typeface="Albertus" pitchFamily="34" charset="0"/>
              </a:rPr>
              <a:t> TB</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997152"/>
          </a:xfrm>
        </p:spPr>
        <p:txBody>
          <a:bodyPr>
            <a:normAutofit/>
          </a:bodyPr>
          <a:lstStyle/>
          <a:p>
            <a:r>
              <a:rPr lang="en-US" sz="2400" dirty="0" smtClean="0">
                <a:latin typeface="Albertus" pitchFamily="34" charset="0"/>
              </a:rPr>
              <a:t>Primary TB is a first exposure to tubercle bacilli. The inhaled organism is deposited in the alveoli. </a:t>
            </a:r>
          </a:p>
          <a:p>
            <a:r>
              <a:rPr lang="en-US" sz="2400" dirty="0" smtClean="0">
                <a:latin typeface="Albertus" pitchFamily="34" charset="0"/>
              </a:rPr>
              <a:t>Ingested by macrophages and they </a:t>
            </a:r>
            <a:r>
              <a:rPr lang="en-US" sz="2400" dirty="0" err="1" smtClean="0">
                <a:latin typeface="Albertus" pitchFamily="34" charset="0"/>
              </a:rPr>
              <a:t>ellicit</a:t>
            </a:r>
            <a:r>
              <a:rPr lang="en-US" sz="2400" dirty="0" smtClean="0">
                <a:latin typeface="Albertus" pitchFamily="34" charset="0"/>
              </a:rPr>
              <a:t> a type IV delayed hypersensitivity response</a:t>
            </a:r>
          </a:p>
          <a:p>
            <a:r>
              <a:rPr lang="en-US" sz="2400" dirty="0" smtClean="0">
                <a:latin typeface="Albertus" pitchFamily="34" charset="0"/>
              </a:rPr>
              <a:t>In a immunologically competent person a </a:t>
            </a:r>
            <a:r>
              <a:rPr lang="en-US" sz="2400" dirty="0" err="1" smtClean="0">
                <a:latin typeface="Albertus" pitchFamily="34" charset="0"/>
              </a:rPr>
              <a:t>granulomatous</a:t>
            </a:r>
            <a:r>
              <a:rPr lang="en-US" sz="2400" dirty="0" smtClean="0">
                <a:latin typeface="Albertus" pitchFamily="34" charset="0"/>
              </a:rPr>
              <a:t> response in produced. It takes 5-6 days invoke granuloma formation which are usually formed by 3 to 4 </a:t>
            </a:r>
            <a:r>
              <a:rPr lang="en-US" sz="2400" dirty="0" smtClean="0">
                <a:latin typeface="Albertus" pitchFamily="34" charset="0"/>
              </a:rPr>
              <a:t>weeks</a:t>
            </a:r>
            <a:endParaRPr lang="en-US" sz="2800" dirty="0" smtClean="0">
              <a:latin typeface="Albertus" pitchFamily="34" charset="0"/>
            </a:endParaRPr>
          </a:p>
          <a:p>
            <a:r>
              <a:rPr lang="en-US" sz="2400" dirty="0" smtClean="0">
                <a:latin typeface="Albertus" pitchFamily="34" charset="0"/>
              </a:rPr>
              <a:t>In </a:t>
            </a:r>
            <a:r>
              <a:rPr lang="en-US" sz="2400" dirty="0" err="1" smtClean="0">
                <a:latin typeface="Albertus" pitchFamily="34" charset="0"/>
              </a:rPr>
              <a:t>immunocompromised</a:t>
            </a:r>
            <a:r>
              <a:rPr lang="en-US" sz="2400" dirty="0" smtClean="0">
                <a:latin typeface="Albertus" pitchFamily="34" charset="0"/>
              </a:rPr>
              <a:t> persons, </a:t>
            </a:r>
            <a:r>
              <a:rPr lang="en-US" sz="2400" dirty="0" err="1" smtClean="0">
                <a:latin typeface="Albertus" pitchFamily="34" charset="0"/>
              </a:rPr>
              <a:t>granulomas</a:t>
            </a:r>
            <a:r>
              <a:rPr lang="en-US" sz="2400" dirty="0" smtClean="0">
                <a:latin typeface="Albertus" pitchFamily="34" charset="0"/>
              </a:rPr>
              <a:t> are poorly </a:t>
            </a:r>
            <a:r>
              <a:rPr lang="en-US" sz="2400" dirty="0" smtClean="0">
                <a:latin typeface="Albertus" pitchFamily="34" charset="0"/>
              </a:rPr>
              <a:t>formed</a:t>
            </a:r>
            <a:endParaRPr lang="en-US" sz="2400" dirty="0" smtClean="0">
              <a:latin typeface="Albertus" pitchFamily="34" charset="0"/>
            </a:endParaRPr>
          </a:p>
          <a:p>
            <a:endParaRPr lang="en-US" sz="2800" dirty="0" smtClean="0">
              <a:sym typeface="Wingdings" pitchFamily="2" charset="2"/>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495800"/>
          </a:xfrm>
        </p:spPr>
        <p:txBody>
          <a:bodyPr>
            <a:normAutofit/>
          </a:bodyPr>
          <a:lstStyle/>
          <a:p>
            <a:r>
              <a:rPr lang="en-US" sz="2400" dirty="0" smtClean="0">
                <a:latin typeface="Albertus" pitchFamily="34" charset="0"/>
              </a:rPr>
              <a:t>The lung lesion of primary TB is known as </a:t>
            </a:r>
            <a:r>
              <a:rPr lang="en-US" sz="2400" dirty="0" err="1" smtClean="0">
                <a:latin typeface="Albertus" pitchFamily="34" charset="0"/>
              </a:rPr>
              <a:t>Ghon</a:t>
            </a:r>
            <a:r>
              <a:rPr lang="en-US" sz="2400" dirty="0" smtClean="0">
                <a:latin typeface="Albertus" pitchFamily="34" charset="0"/>
              </a:rPr>
              <a:t> focus. </a:t>
            </a:r>
          </a:p>
          <a:p>
            <a:r>
              <a:rPr lang="en-US" sz="2400" dirty="0" smtClean="0">
                <a:latin typeface="Albertus" pitchFamily="34" charset="0"/>
              </a:rPr>
              <a:t>It is commonly found in the sub-pleural area. </a:t>
            </a:r>
          </a:p>
          <a:p>
            <a:r>
              <a:rPr lang="en-US" sz="2400" dirty="0" smtClean="0">
                <a:latin typeface="Albertus" pitchFamily="34" charset="0"/>
              </a:rPr>
              <a:t>It drains into the </a:t>
            </a:r>
            <a:r>
              <a:rPr lang="en-US" sz="2400" dirty="0" err="1" smtClean="0">
                <a:latin typeface="Albertus" pitchFamily="34" charset="0"/>
              </a:rPr>
              <a:t>hilar</a:t>
            </a:r>
            <a:r>
              <a:rPr lang="en-US" sz="2400" dirty="0" smtClean="0">
                <a:latin typeface="Albertus" pitchFamily="34" charset="0"/>
              </a:rPr>
              <a:t> lymph nodes. </a:t>
            </a:r>
          </a:p>
          <a:p>
            <a:r>
              <a:rPr lang="en-US" sz="2400" dirty="0" smtClean="0">
                <a:latin typeface="Albertus" pitchFamily="34" charset="0"/>
              </a:rPr>
              <a:t>The combination of the </a:t>
            </a:r>
            <a:r>
              <a:rPr lang="en-US" sz="2400" dirty="0" err="1" smtClean="0">
                <a:latin typeface="Albertus" pitchFamily="34" charset="0"/>
              </a:rPr>
              <a:t>Ghon</a:t>
            </a:r>
            <a:r>
              <a:rPr lang="en-US" sz="2400" dirty="0" smtClean="0">
                <a:latin typeface="Albertus" pitchFamily="34" charset="0"/>
              </a:rPr>
              <a:t> focus and the involved </a:t>
            </a:r>
            <a:r>
              <a:rPr lang="en-US" sz="2400" dirty="0" err="1" smtClean="0">
                <a:latin typeface="Albertus" pitchFamily="34" charset="0"/>
              </a:rPr>
              <a:t>medistinal</a:t>
            </a:r>
            <a:r>
              <a:rPr lang="en-US" sz="2400" dirty="0" smtClean="0">
                <a:latin typeface="Albertus" pitchFamily="34" charset="0"/>
              </a:rPr>
              <a:t> or </a:t>
            </a:r>
            <a:r>
              <a:rPr lang="en-US" sz="2400" dirty="0" err="1" smtClean="0">
                <a:latin typeface="Albertus" pitchFamily="34" charset="0"/>
              </a:rPr>
              <a:t>hilar</a:t>
            </a:r>
            <a:r>
              <a:rPr lang="en-US" sz="2400" dirty="0" smtClean="0">
                <a:latin typeface="Albertus" pitchFamily="34" charset="0"/>
              </a:rPr>
              <a:t> lymph nodes is called as </a:t>
            </a:r>
            <a:r>
              <a:rPr lang="en-US" sz="2400" dirty="0" err="1" smtClean="0">
                <a:latin typeface="Albertus" pitchFamily="34" charset="0"/>
              </a:rPr>
              <a:t>Ghon</a:t>
            </a:r>
            <a:r>
              <a:rPr lang="en-US" sz="2400" dirty="0" smtClean="0">
                <a:latin typeface="Albertus" pitchFamily="34" charset="0"/>
              </a:rPr>
              <a:t> complex. </a:t>
            </a:r>
          </a:p>
          <a:p>
            <a:r>
              <a:rPr lang="en-US" sz="2400" dirty="0" smtClean="0">
                <a:latin typeface="Albertus" pitchFamily="34" charset="0"/>
              </a:rPr>
              <a:t>Most of the time this </a:t>
            </a:r>
            <a:r>
              <a:rPr lang="en-US" sz="2400" dirty="0" err="1" smtClean="0">
                <a:latin typeface="Albertus" pitchFamily="34" charset="0"/>
              </a:rPr>
              <a:t>Ghon</a:t>
            </a:r>
            <a:r>
              <a:rPr lang="en-US" sz="2400" dirty="0" smtClean="0">
                <a:latin typeface="Albertus" pitchFamily="34" charset="0"/>
              </a:rPr>
              <a:t> complex heals undergoing shrinkage fibrous scarring and calcification. It takes 2 to 8 weeks for healing.</a:t>
            </a:r>
          </a:p>
          <a:p>
            <a:endParaRPr lang="en-US" sz="2400" dirty="0" smtClean="0">
              <a:latin typeface="Albertus" pitchFamily="34" charset="0"/>
            </a:endParaRPr>
          </a:p>
          <a:p>
            <a:endParaRPr lang="en-US" sz="2400" dirty="0" smtClean="0">
              <a:latin typeface="Albertus" pitchFamily="34" charset="0"/>
            </a:endParaRPr>
          </a:p>
          <a:p>
            <a:endParaRPr lang="en-US" sz="2800" dirty="0" smtClean="0">
              <a:sym typeface="Wingdings" pitchFamily="2" charset="2"/>
            </a:endParaRP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5400600" cy="608112"/>
          </a:xfrm>
        </p:spPr>
        <p:txBody>
          <a:bodyPr>
            <a:normAutofit fontScale="90000"/>
          </a:bodyPr>
          <a:lstStyle/>
          <a:p>
            <a:pPr>
              <a:defRPr/>
            </a:pPr>
            <a:r>
              <a:rPr lang="en-US" sz="2400" b="1" dirty="0" smtClean="0">
                <a:solidFill>
                  <a:schemeClr val="tx1"/>
                </a:solidFill>
              </a:rPr>
              <a:t>PRIMARY TUBERCULOSIS:  </a:t>
            </a:r>
            <a:r>
              <a:rPr lang="en-US" sz="2400" b="1" dirty="0" err="1" smtClean="0">
                <a:solidFill>
                  <a:schemeClr val="tx1"/>
                </a:solidFill>
              </a:rPr>
              <a:t>Ghon</a:t>
            </a:r>
            <a:r>
              <a:rPr lang="en-US" sz="2400" b="1" dirty="0" smtClean="0">
                <a:solidFill>
                  <a:schemeClr val="tx1"/>
                </a:solidFill>
              </a:rPr>
              <a:t> Focus &amp; </a:t>
            </a:r>
            <a:r>
              <a:rPr lang="en-US" sz="2400" b="1" dirty="0" err="1" smtClean="0">
                <a:solidFill>
                  <a:schemeClr val="tx1"/>
                </a:solidFill>
              </a:rPr>
              <a:t>Ghon</a:t>
            </a:r>
            <a:r>
              <a:rPr lang="en-US" sz="2400" b="1" dirty="0" smtClean="0">
                <a:solidFill>
                  <a:schemeClr val="tx1"/>
                </a:solidFill>
              </a:rPr>
              <a:t> complex</a:t>
            </a:r>
            <a:endParaRPr lang="en-US" sz="2400" b="1" dirty="0">
              <a:solidFill>
                <a:schemeClr val="tx1"/>
              </a:solidFill>
            </a:endParaRPr>
          </a:p>
        </p:txBody>
      </p:sp>
      <p:sp>
        <p:nvSpPr>
          <p:cNvPr id="34819" name="Content Placeholder 2"/>
          <p:cNvSpPr>
            <a:spLocks noGrp="1"/>
          </p:cNvSpPr>
          <p:nvPr>
            <p:ph sz="quarter" idx="1"/>
          </p:nvPr>
        </p:nvSpPr>
        <p:spPr>
          <a:xfrm>
            <a:off x="0" y="5085184"/>
            <a:ext cx="8964488" cy="1772816"/>
          </a:xfrm>
        </p:spPr>
        <p:txBody>
          <a:bodyPr>
            <a:normAutofit fontScale="62500" lnSpcReduction="20000"/>
          </a:bodyPr>
          <a:lstStyle/>
          <a:p>
            <a:pPr eaLnBrk="1" hangingPunct="1">
              <a:buNone/>
            </a:pPr>
            <a:endParaRPr lang="en-US" dirty="0" smtClean="0">
              <a:solidFill>
                <a:schemeClr val="tx1"/>
              </a:solidFill>
            </a:endParaRP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Focus: lung lesion of primary TB, involves upper segments of the lower lobes or lower segment of the upper lobe.</a:t>
            </a: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complex: combination of a peripheral </a:t>
            </a:r>
            <a:r>
              <a:rPr lang="en-US" dirty="0" err="1" smtClean="0">
                <a:solidFill>
                  <a:schemeClr val="tx1"/>
                </a:solidFill>
              </a:rPr>
              <a:t>ghon</a:t>
            </a:r>
            <a:r>
              <a:rPr lang="en-US" dirty="0" smtClean="0">
                <a:solidFill>
                  <a:schemeClr val="tx1"/>
                </a:solidFill>
              </a:rPr>
              <a:t> focus and involved </a:t>
            </a:r>
            <a:r>
              <a:rPr lang="en-US" dirty="0" err="1" smtClean="0">
                <a:solidFill>
                  <a:schemeClr val="tx1"/>
                </a:solidFill>
              </a:rPr>
              <a:t>mediastinal</a:t>
            </a:r>
            <a:r>
              <a:rPr lang="en-US" dirty="0" smtClean="0">
                <a:solidFill>
                  <a:schemeClr val="tx1"/>
                </a:solidFill>
              </a:rPr>
              <a:t> or </a:t>
            </a:r>
            <a:r>
              <a:rPr lang="en-US" dirty="0" err="1" smtClean="0">
                <a:solidFill>
                  <a:schemeClr val="tx1"/>
                </a:solidFill>
              </a:rPr>
              <a:t>hilar</a:t>
            </a:r>
            <a:r>
              <a:rPr lang="en-US" dirty="0" smtClean="0">
                <a:solidFill>
                  <a:schemeClr val="tx1"/>
                </a:solidFill>
              </a:rPr>
              <a:t> </a:t>
            </a:r>
            <a:r>
              <a:rPr lang="en-US" dirty="0" smtClean="0">
                <a:solidFill>
                  <a:schemeClr val="tx1"/>
                </a:solidFill>
              </a:rPr>
              <a:t>lymph node</a:t>
            </a:r>
            <a:r>
              <a:rPr lang="en-US" dirty="0" smtClean="0">
                <a:solidFill>
                  <a:schemeClr val="tx1"/>
                </a:solidFill>
              </a:rPr>
              <a:t>. </a:t>
            </a:r>
          </a:p>
          <a:p>
            <a:pPr eaLnBrk="1" hangingPunct="1">
              <a:buFont typeface="Wingdings" pitchFamily="2" charset="2"/>
              <a:buChar char="Ø"/>
            </a:pPr>
            <a:r>
              <a:rPr lang="en-US" dirty="0" smtClean="0">
                <a:solidFill>
                  <a:schemeClr val="tx1"/>
                </a:solidFill>
              </a:rPr>
              <a:t>Microscopically the classic lesion of TB is a </a:t>
            </a:r>
            <a:r>
              <a:rPr lang="en-US" dirty="0" err="1" smtClean="0">
                <a:solidFill>
                  <a:schemeClr val="tx1"/>
                </a:solidFill>
              </a:rPr>
              <a:t>caseous</a:t>
            </a:r>
            <a:r>
              <a:rPr lang="en-US" dirty="0" smtClean="0">
                <a:solidFill>
                  <a:schemeClr val="tx1"/>
                </a:solidFill>
              </a:rPr>
              <a:t> </a:t>
            </a:r>
            <a:r>
              <a:rPr lang="en-US" dirty="0" err="1" smtClean="0">
                <a:solidFill>
                  <a:schemeClr val="tx1"/>
                </a:solidFill>
              </a:rPr>
              <a:t>granuloma</a:t>
            </a:r>
            <a:endParaRPr lang="en-US" dirty="0" smtClean="0">
              <a:solidFill>
                <a:schemeClr val="tx1"/>
              </a:solidFill>
            </a:endParaRPr>
          </a:p>
        </p:txBody>
      </p:sp>
      <p:pic>
        <p:nvPicPr>
          <p:cNvPr id="4" name="Picture 2" descr="C:\Users\Maha\Downloads\showimage.cfm (2).jpg"/>
          <p:cNvPicPr>
            <a:picLocks noChangeAspect="1" noChangeArrowheads="1"/>
          </p:cNvPicPr>
          <p:nvPr/>
        </p:nvPicPr>
        <p:blipFill>
          <a:blip r:embed="rId2" cstate="print"/>
          <a:stretch>
            <a:fillRect/>
          </a:stretch>
        </p:blipFill>
        <p:spPr bwMode="auto">
          <a:xfrm>
            <a:off x="971600" y="916595"/>
            <a:ext cx="3960440" cy="4393613"/>
          </a:xfrm>
          <a:prstGeom prst="rect">
            <a:avLst/>
          </a:prstGeom>
          <a:noFill/>
        </p:spPr>
      </p:pic>
      <p:pic>
        <p:nvPicPr>
          <p:cNvPr id="6" name="Content Placeholder 3" descr="7335"/>
          <p:cNvPicPr>
            <a:picLocks noChangeAspect="1" noChangeArrowheads="1"/>
          </p:cNvPicPr>
          <p:nvPr/>
        </p:nvPicPr>
        <p:blipFill>
          <a:blip r:embed="rId3" cstate="print"/>
          <a:stretch>
            <a:fillRect/>
          </a:stretch>
        </p:blipFill>
        <p:spPr>
          <a:xfrm>
            <a:off x="5292080" y="0"/>
            <a:ext cx="3635896" cy="511943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1"/>
                </a:solidFill>
              </a:rPr>
              <a:t>Caseating</a:t>
            </a:r>
            <a:r>
              <a:rPr lang="en-US" dirty="0" smtClean="0">
                <a:solidFill>
                  <a:schemeClr val="tx1"/>
                </a:solidFill>
              </a:rPr>
              <a:t> granulomas</a:t>
            </a:r>
            <a:endParaRPr lang="en-US" dirty="0">
              <a:solidFill>
                <a:schemeClr val="tx1"/>
              </a:solidFill>
            </a:endParaRPr>
          </a:p>
        </p:txBody>
      </p:sp>
      <p:pic>
        <p:nvPicPr>
          <p:cNvPr id="36867" name="Picture 2" descr="F016024"/>
          <p:cNvPicPr>
            <a:picLocks noGrp="1" noChangeAspect="1" noChangeArrowheads="1"/>
          </p:cNvPicPr>
          <p:nvPr>
            <p:ph sz="quarter" idx="1"/>
          </p:nvPr>
        </p:nvPicPr>
        <p:blipFill>
          <a:blip r:embed="rId2" cstate="print"/>
          <a:srcRect/>
          <a:stretch>
            <a:fillRect/>
          </a:stretch>
        </p:blipFill>
        <p:spPr>
          <a:xfrm>
            <a:off x="428625" y="1500188"/>
            <a:ext cx="8072438" cy="485775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Define tuberculosis</a:t>
            </a:r>
            <a:r>
              <a:rPr lang="en-US" b="1" u="words" dirty="0" smtClean="0"/>
              <a:t/>
            </a:r>
            <a:br>
              <a:rPr lang="en-US" b="1" u="words" dirty="0" smtClean="0"/>
            </a:br>
            <a:endParaRPr lang="en-US" dirty="0"/>
          </a:p>
        </p:txBody>
      </p:sp>
      <p:sp>
        <p:nvSpPr>
          <p:cNvPr id="3" name="Content Placeholder 2"/>
          <p:cNvSpPr>
            <a:spLocks noGrp="1"/>
          </p:cNvSpPr>
          <p:nvPr>
            <p:ph sz="quarter" idx="1"/>
          </p:nvPr>
        </p:nvSpPr>
        <p:spPr/>
        <p:txBody>
          <a:bodyPr/>
          <a:lstStyle/>
          <a:p>
            <a:r>
              <a:rPr lang="en-US" dirty="0" smtClean="0"/>
              <a:t>Tuberculosis is a communicable chronic </a:t>
            </a:r>
            <a:r>
              <a:rPr lang="en-US" dirty="0" err="1" smtClean="0"/>
              <a:t>granulomatous</a:t>
            </a:r>
            <a:r>
              <a:rPr lang="en-US" dirty="0" smtClean="0"/>
              <a:t> disease caused by </a:t>
            </a:r>
            <a:r>
              <a:rPr lang="en-US" i="1" dirty="0" smtClean="0"/>
              <a:t>Mycobacterium tuberculosis.</a:t>
            </a:r>
          </a:p>
          <a:p>
            <a:r>
              <a:rPr lang="en-US" dirty="0" smtClean="0"/>
              <a:t> It usually involves the lungs but may affect any organ or tissue in the body.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TB</a:t>
            </a:r>
            <a:endParaRPr lang="en-US" dirty="0"/>
          </a:p>
        </p:txBody>
      </p:sp>
      <p:sp>
        <p:nvSpPr>
          <p:cNvPr id="3" name="Content Placeholder 2"/>
          <p:cNvSpPr>
            <a:spLocks noGrp="1"/>
          </p:cNvSpPr>
          <p:nvPr>
            <p:ph sz="quarter" idx="1"/>
          </p:nvPr>
        </p:nvSpPr>
        <p:spPr/>
        <p:txBody>
          <a:bodyPr/>
          <a:lstStyle/>
          <a:p>
            <a:r>
              <a:rPr lang="en-US" sz="3200" dirty="0" err="1" smtClean="0">
                <a:latin typeface="Albertus" pitchFamily="34" charset="0"/>
              </a:rPr>
              <a:t>Clinicaly</a:t>
            </a:r>
            <a:r>
              <a:rPr lang="en-US" sz="3200" dirty="0" smtClean="0">
                <a:latin typeface="Albertus" pitchFamily="34" charset="0"/>
              </a:rPr>
              <a:t>: </a:t>
            </a:r>
            <a:r>
              <a:rPr lang="en-US" sz="3200" dirty="0" smtClean="0">
                <a:latin typeface="Albertus" pitchFamily="34" charset="0"/>
              </a:rPr>
              <a:t>Primary TB is usually </a:t>
            </a:r>
            <a:r>
              <a:rPr lang="en-US" sz="3200" dirty="0" smtClean="0">
                <a:latin typeface="Albertus" pitchFamily="34" charset="0"/>
              </a:rPr>
              <a:t>asymptomatic or present with low </a:t>
            </a:r>
            <a:r>
              <a:rPr lang="en-US" sz="3200" dirty="0" smtClean="0">
                <a:latin typeface="Albertus" pitchFamily="34" charset="0"/>
              </a:rPr>
              <a:t>grade fever and flu like symptoms</a:t>
            </a:r>
          </a:p>
          <a:p>
            <a:r>
              <a:rPr lang="en-US" sz="3200" dirty="0" smtClean="0">
                <a:latin typeface="Albertus" pitchFamily="34" charset="0"/>
              </a:rPr>
              <a:t>Chest x-ray shows a </a:t>
            </a:r>
            <a:r>
              <a:rPr lang="en-US" sz="3200" dirty="0" err="1" smtClean="0">
                <a:latin typeface="Albertus" pitchFamily="34" charset="0"/>
              </a:rPr>
              <a:t>subpleural</a:t>
            </a:r>
            <a:r>
              <a:rPr lang="en-US" sz="3200" dirty="0" smtClean="0">
                <a:latin typeface="Albertus" pitchFamily="34" charset="0"/>
              </a:rPr>
              <a:t> </a:t>
            </a:r>
            <a:r>
              <a:rPr lang="en-US" sz="3200" dirty="0" err="1" smtClean="0">
                <a:latin typeface="Albertus" pitchFamily="34" charset="0"/>
              </a:rPr>
              <a:t>midzonal</a:t>
            </a:r>
            <a:r>
              <a:rPr lang="en-US" sz="3200" dirty="0" smtClean="0">
                <a:latin typeface="Albertus" pitchFamily="34" charset="0"/>
              </a:rPr>
              <a:t> round lesion with </a:t>
            </a:r>
            <a:r>
              <a:rPr lang="en-US" sz="3200" dirty="0" err="1" smtClean="0">
                <a:latin typeface="Albertus" pitchFamily="34" charset="0"/>
              </a:rPr>
              <a:t>hilar</a:t>
            </a:r>
            <a:r>
              <a:rPr lang="en-US" sz="3200" dirty="0" smtClean="0">
                <a:latin typeface="Albertus" pitchFamily="34" charset="0"/>
              </a:rPr>
              <a:t> lymph nodes enlargement.</a:t>
            </a:r>
          </a:p>
          <a:p>
            <a:r>
              <a:rPr lang="en-US" sz="3200" dirty="0" smtClean="0">
                <a:latin typeface="Albertus" pitchFamily="34" charset="0"/>
              </a:rPr>
              <a:t>Tuberculin skin test become positive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0"/>
            <a:ext cx="3347864" cy="980728"/>
          </a:xfrm>
        </p:spPr>
        <p:txBody>
          <a:bodyPr>
            <a:normAutofit fontScale="90000"/>
          </a:bodyPr>
          <a:lstStyle/>
          <a:p>
            <a:pPr>
              <a:defRPr/>
            </a:pPr>
            <a:r>
              <a:rPr lang="en-US" sz="2800" dirty="0" smtClean="0">
                <a:solidFill>
                  <a:schemeClr val="accent5">
                    <a:lumMod val="50000"/>
                  </a:schemeClr>
                </a:solidFill>
              </a:rPr>
              <a:t>progressive primary tuberculosis</a:t>
            </a:r>
            <a:endParaRPr lang="en-US" sz="2800" dirty="0">
              <a:solidFill>
                <a:schemeClr val="accent5">
                  <a:lumMod val="50000"/>
                </a:schemeClr>
              </a:solidFill>
            </a:endParaRPr>
          </a:p>
        </p:txBody>
      </p:sp>
      <p:sp>
        <p:nvSpPr>
          <p:cNvPr id="3" name="Content Placeholder 2"/>
          <p:cNvSpPr>
            <a:spLocks noGrp="1"/>
          </p:cNvSpPr>
          <p:nvPr>
            <p:ph sz="quarter" idx="1"/>
          </p:nvPr>
        </p:nvSpPr>
        <p:spPr>
          <a:xfrm>
            <a:off x="179512" y="1589566"/>
            <a:ext cx="5256584" cy="5007785"/>
          </a:xfrm>
        </p:spPr>
        <p:txBody>
          <a:bodyPr>
            <a:normAutofit lnSpcReduction="10000"/>
          </a:bodyPr>
          <a:lstStyle/>
          <a:p>
            <a:pPr marL="651510" indent="-514350">
              <a:buClr>
                <a:schemeClr val="tx1">
                  <a:shade val="95000"/>
                </a:schemeClr>
              </a:buClr>
              <a:buFont typeface="+mj-lt"/>
              <a:buAutoNum type="arabicPeriod"/>
              <a:defRPr/>
            </a:pPr>
            <a:r>
              <a:rPr lang="en-US" sz="2200" b="1" dirty="0" smtClean="0">
                <a:solidFill>
                  <a:schemeClr val="tx1"/>
                </a:solidFill>
                <a:latin typeface="Albertus" pitchFamily="34" charset="0"/>
              </a:rPr>
              <a:t>No problems</a:t>
            </a:r>
            <a:r>
              <a:rPr lang="en-US" sz="2200" dirty="0" smtClean="0">
                <a:solidFill>
                  <a:schemeClr val="tx1"/>
                </a:solidFill>
                <a:latin typeface="Albertus" pitchFamily="34" charset="0"/>
              </a:rPr>
              <a:t>.</a:t>
            </a:r>
          </a:p>
          <a:p>
            <a:pPr marL="651510" indent="-514350">
              <a:buClr>
                <a:schemeClr val="tx1">
                  <a:shade val="95000"/>
                </a:schemeClr>
              </a:buClr>
              <a:buFont typeface="+mj-lt"/>
              <a:buAutoNum type="arabicPeriod"/>
              <a:defRPr/>
            </a:pPr>
            <a:r>
              <a:rPr lang="en-US" sz="2200" dirty="0" smtClean="0">
                <a:solidFill>
                  <a:schemeClr val="tx1"/>
                </a:solidFill>
                <a:latin typeface="Albertus" pitchFamily="34" charset="0"/>
              </a:rPr>
              <a:t>The disease may advance into </a:t>
            </a:r>
            <a:r>
              <a:rPr lang="en-US" sz="2200" b="1" dirty="0" smtClean="0">
                <a:solidFill>
                  <a:schemeClr val="tx1"/>
                </a:solidFill>
                <a:latin typeface="Albertus" pitchFamily="34" charset="0"/>
              </a:rPr>
              <a:t>progressive primary tuberculosis </a:t>
            </a:r>
            <a:r>
              <a:rPr lang="en-US" sz="2200" dirty="0" smtClean="0">
                <a:solidFill>
                  <a:schemeClr val="tx1"/>
                </a:solidFill>
                <a:latin typeface="Albertus" pitchFamily="34" charset="0"/>
              </a:rPr>
              <a:t>in </a:t>
            </a:r>
            <a:r>
              <a:rPr lang="en-US" sz="2200" dirty="0" err="1" smtClean="0">
                <a:solidFill>
                  <a:schemeClr val="tx1"/>
                </a:solidFill>
                <a:latin typeface="Albertus" pitchFamily="34" charset="0"/>
              </a:rPr>
              <a:t>immunocompromised</a:t>
            </a:r>
            <a:r>
              <a:rPr lang="en-US" sz="2200" dirty="0" smtClean="0">
                <a:solidFill>
                  <a:schemeClr val="tx1"/>
                </a:solidFill>
                <a:latin typeface="Albertus" pitchFamily="34" charset="0"/>
              </a:rPr>
              <a:t> patients such as AIDS patients, elderly, and malnourished children. T</a:t>
            </a:r>
            <a:r>
              <a:rPr lang="en-US" sz="2200" dirty="0" smtClean="0">
                <a:latin typeface="Albertus" pitchFamily="34" charset="0"/>
              </a:rPr>
              <a:t>he infection progresses and spreads to other areas of lung, lymph nodes or other multiple sites.</a:t>
            </a:r>
            <a:endParaRPr lang="en-US" sz="2200" dirty="0" smtClean="0">
              <a:solidFill>
                <a:schemeClr val="tx1"/>
              </a:solidFill>
              <a:latin typeface="Albertus" pitchFamily="34" charset="0"/>
            </a:endParaRPr>
          </a:p>
          <a:p>
            <a:pPr marL="651510" indent="-514350">
              <a:buClr>
                <a:schemeClr val="tx1">
                  <a:shade val="95000"/>
                </a:schemeClr>
              </a:buClr>
              <a:buFont typeface="+mj-lt"/>
              <a:buAutoNum type="arabicPeriod"/>
              <a:defRPr/>
            </a:pPr>
            <a:r>
              <a:rPr lang="en-US" sz="2200" dirty="0" smtClean="0">
                <a:latin typeface="Albertus" pitchFamily="34" charset="0"/>
              </a:rPr>
              <a:t>The foci of scarring may harbor a small number of organisms that remain viable for years and later if immune mechanisms wane or fail, these bacilli may multiply and cause reactivation of TB (</a:t>
            </a:r>
            <a:r>
              <a:rPr lang="en-US" sz="2200" b="1" dirty="0" smtClean="0">
                <a:latin typeface="Albertus" pitchFamily="34" charset="0"/>
              </a:rPr>
              <a:t>secondary TB</a:t>
            </a:r>
            <a:r>
              <a:rPr lang="en-US" sz="2200" dirty="0" smtClean="0">
                <a:latin typeface="Albertus" pitchFamily="34" charset="0"/>
              </a:rPr>
              <a:t>). </a:t>
            </a:r>
            <a:endParaRPr lang="en-US" sz="2200" dirty="0" smtClean="0">
              <a:solidFill>
                <a:schemeClr val="tx1"/>
              </a:solidFill>
              <a:latin typeface="Albertus" pitchFamily="34" charset="0"/>
            </a:endParaRPr>
          </a:p>
        </p:txBody>
      </p:sp>
      <p:pic>
        <p:nvPicPr>
          <p:cNvPr id="4" name="Picture 2" descr="C:\Users\Maha\Downloads\showimage.cfm (4).jpg"/>
          <p:cNvPicPr>
            <a:picLocks noChangeAspect="1" noChangeArrowheads="1"/>
          </p:cNvPicPr>
          <p:nvPr/>
        </p:nvPicPr>
        <p:blipFill>
          <a:blip r:embed="rId2" cstate="print"/>
          <a:srcRect b="4604"/>
          <a:stretch>
            <a:fillRect/>
          </a:stretch>
        </p:blipFill>
        <p:spPr bwMode="auto">
          <a:xfrm>
            <a:off x="5562600" y="1052736"/>
            <a:ext cx="3581400" cy="5688632"/>
          </a:xfrm>
          <a:prstGeom prst="rect">
            <a:avLst/>
          </a:prstGeom>
          <a:noFill/>
        </p:spPr>
      </p:pic>
      <p:sp>
        <p:nvSpPr>
          <p:cNvPr id="6" name="Title 3"/>
          <p:cNvSpPr txBox="1">
            <a:spLocks/>
          </p:cNvSpPr>
          <p:nvPr/>
        </p:nvSpPr>
        <p:spPr>
          <a:xfrm>
            <a:off x="609600" y="228600"/>
            <a:ext cx="3890392"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sng" strike="noStrike" kern="1200" cap="none" spc="0" normalizeH="0" baseline="0" noProof="0" dirty="0" smtClean="0">
                <a:ln>
                  <a:noFill/>
                </a:ln>
                <a:solidFill>
                  <a:schemeClr val="tx2"/>
                </a:solidFill>
                <a:effectLst/>
                <a:uLnTx/>
                <a:uFillTx/>
                <a:latin typeface="+mj-lt"/>
                <a:ea typeface="+mj-ea"/>
                <a:cs typeface="+mj-cs"/>
              </a:rPr>
              <a:t>Possible </a:t>
            </a:r>
            <a:r>
              <a:rPr kumimoji="0" lang="en-US" sz="2200" b="1" i="0" u="sng" strike="noStrike" kern="1200" cap="none" spc="0" normalizeH="0" baseline="0" noProof="0" dirty="0" err="1" smtClean="0">
                <a:ln>
                  <a:noFill/>
                </a:ln>
                <a:solidFill>
                  <a:schemeClr val="tx2"/>
                </a:solidFill>
                <a:effectLst/>
                <a:uLnTx/>
                <a:uFillTx/>
                <a:latin typeface="+mj-lt"/>
                <a:ea typeface="+mj-ea"/>
                <a:cs typeface="+mj-cs"/>
              </a:rPr>
              <a:t>sequalae</a:t>
            </a:r>
            <a:r>
              <a:rPr kumimoji="0" lang="en-US" sz="2200" b="1" i="0" u="sng" strike="noStrike" kern="1200" cap="none" spc="0" normalizeH="0" baseline="0" noProof="0" dirty="0" smtClean="0">
                <a:ln>
                  <a:noFill/>
                </a:ln>
                <a:solidFill>
                  <a:schemeClr val="tx2"/>
                </a:solidFill>
                <a:effectLst/>
                <a:uLnTx/>
                <a:uFillTx/>
                <a:latin typeface="+mj-lt"/>
                <a:ea typeface="+mj-ea"/>
                <a:cs typeface="+mj-cs"/>
              </a:rPr>
              <a:t> of primary tuberculosis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53400" cy="990600"/>
          </a:xfrm>
        </p:spPr>
        <p:txBody>
          <a:bodyPr>
            <a:normAutofit fontScale="90000"/>
          </a:bodyPr>
          <a:lstStyle/>
          <a:p>
            <a:pPr eaLnBrk="1" fontAlgn="auto" hangingPunct="1">
              <a:spcAft>
                <a:spcPts val="0"/>
              </a:spcAft>
              <a:defRPr/>
            </a:pPr>
            <a:r>
              <a:rPr lang="en-US" u="sng" dirty="0" smtClean="0">
                <a:solidFill>
                  <a:schemeClr val="tx1"/>
                </a:solidFill>
              </a:rPr>
              <a:t/>
            </a:r>
            <a:br>
              <a:rPr lang="en-US" u="sng" dirty="0" smtClean="0">
                <a:solidFill>
                  <a:schemeClr val="tx1"/>
                </a:solidFill>
              </a:rPr>
            </a:br>
            <a:r>
              <a:rPr lang="en-US" dirty="0" smtClean="0">
                <a:solidFill>
                  <a:srgbClr val="FF0000"/>
                </a:solidFill>
              </a:rPr>
              <a:t>SECONDARY TUBERCULOSIS</a:t>
            </a:r>
            <a:br>
              <a:rPr lang="en-US" dirty="0" smtClean="0">
                <a:solidFill>
                  <a:srgbClr val="FF0000"/>
                </a:solidFill>
              </a:rPr>
            </a:br>
            <a:endParaRPr lang="en-US" dirty="0">
              <a:solidFill>
                <a:srgbClr val="FF0000"/>
              </a:solidFill>
            </a:endParaRPr>
          </a:p>
        </p:txBody>
      </p:sp>
      <p:sp>
        <p:nvSpPr>
          <p:cNvPr id="39939" name="Content Placeholder 2"/>
          <p:cNvSpPr>
            <a:spLocks noGrp="1"/>
          </p:cNvSpPr>
          <p:nvPr>
            <p:ph sz="quarter" idx="1"/>
          </p:nvPr>
        </p:nvSpPr>
        <p:spPr>
          <a:xfrm>
            <a:off x="755576" y="1600200"/>
            <a:ext cx="7848872" cy="4997152"/>
          </a:xfrm>
        </p:spPr>
        <p:txBody>
          <a:bodyPr>
            <a:normAutofit fontScale="85000" lnSpcReduction="20000"/>
          </a:bodyPr>
          <a:lstStyle/>
          <a:p>
            <a:pPr>
              <a:buNone/>
            </a:pPr>
            <a:r>
              <a:rPr lang="en-US" sz="2400" dirty="0" smtClean="0">
                <a:latin typeface="Albertus" pitchFamily="34" charset="0"/>
              </a:rPr>
              <a:t>It is post primary infection in an immunized individual.</a:t>
            </a:r>
          </a:p>
          <a:p>
            <a:pPr>
              <a:buNone/>
            </a:pPr>
            <a:r>
              <a:rPr lang="en-GB" sz="2400" dirty="0" smtClean="0">
                <a:latin typeface="Albertus" pitchFamily="34" charset="0"/>
              </a:rPr>
              <a:t>The </a:t>
            </a:r>
            <a:r>
              <a:rPr lang="en-GB" sz="2400" dirty="0" err="1" smtClean="0">
                <a:latin typeface="Albertus" pitchFamily="34" charset="0"/>
              </a:rPr>
              <a:t>mycobacteria</a:t>
            </a:r>
            <a:r>
              <a:rPr lang="en-GB" sz="2400" dirty="0" smtClean="0">
                <a:latin typeface="Albertus" pitchFamily="34" charset="0"/>
              </a:rPr>
              <a:t> in secondary TB may be either coming from:</a:t>
            </a:r>
          </a:p>
          <a:p>
            <a:pPr marL="514350" indent="-514350">
              <a:buClrTx/>
              <a:buSzPct val="80000"/>
              <a:buFont typeface="+mj-lt"/>
              <a:buAutoNum type="arabicPeriod"/>
            </a:pPr>
            <a:r>
              <a:rPr lang="en-US" dirty="0" smtClean="0">
                <a:solidFill>
                  <a:schemeClr val="tx1"/>
                </a:solidFill>
                <a:latin typeface="Albertus" pitchFamily="34" charset="0"/>
              </a:rPr>
              <a:t>A reactivation of </a:t>
            </a:r>
            <a:r>
              <a:rPr lang="en-GB" dirty="0" smtClean="0">
                <a:latin typeface="Albertus" pitchFamily="34" charset="0"/>
              </a:rPr>
              <a:t>dormant organisms from old </a:t>
            </a:r>
            <a:r>
              <a:rPr lang="en-GB" dirty="0" err="1" smtClean="0">
                <a:latin typeface="Albertus" pitchFamily="34" charset="0"/>
              </a:rPr>
              <a:t>granulomas</a:t>
            </a:r>
            <a:r>
              <a:rPr lang="en-GB" dirty="0" smtClean="0">
                <a:latin typeface="Albertus" pitchFamily="34" charset="0"/>
              </a:rPr>
              <a:t> (</a:t>
            </a:r>
            <a:r>
              <a:rPr lang="en-US" dirty="0" smtClean="0">
                <a:solidFill>
                  <a:schemeClr val="tx1"/>
                </a:solidFill>
                <a:latin typeface="Albertus" pitchFamily="34" charset="0"/>
              </a:rPr>
              <a:t>dormant primary lesion)</a:t>
            </a:r>
            <a:r>
              <a:rPr lang="en-US" dirty="0" smtClean="0">
                <a:latin typeface="Albertus" pitchFamily="34" charset="0"/>
              </a:rPr>
              <a:t>.  </a:t>
            </a:r>
          </a:p>
          <a:p>
            <a:pPr marL="834390" lvl="1" indent="-514350">
              <a:buClrTx/>
              <a:buSzPct val="80000"/>
            </a:pPr>
            <a:r>
              <a:rPr lang="en-US" sz="2400" dirty="0" smtClean="0">
                <a:latin typeface="Albertus" pitchFamily="34" charset="0"/>
              </a:rPr>
              <a:t>This is </a:t>
            </a:r>
            <a:r>
              <a:rPr lang="en-GB" sz="2400" dirty="0" smtClean="0">
                <a:latin typeface="Albertus" pitchFamily="34" charset="0"/>
              </a:rPr>
              <a:t>more common.</a:t>
            </a:r>
            <a:r>
              <a:rPr lang="en-US" sz="2400" dirty="0" smtClean="0">
                <a:latin typeface="Albertus" pitchFamily="34" charset="0"/>
              </a:rPr>
              <a:t> </a:t>
            </a:r>
          </a:p>
          <a:p>
            <a:pPr marL="834390" lvl="1" indent="-514350">
              <a:buClrTx/>
              <a:buSzPct val="80000"/>
            </a:pPr>
            <a:r>
              <a:rPr lang="en-GB" sz="2400" dirty="0" smtClean="0">
                <a:latin typeface="Albertus" pitchFamily="34" charset="0"/>
              </a:rPr>
              <a:t>It may develop even decades after primary infection.</a:t>
            </a:r>
            <a:endParaRPr lang="en-US" sz="2400" dirty="0" smtClean="0">
              <a:latin typeface="Albertus" pitchFamily="34" charset="0"/>
            </a:endParaRPr>
          </a:p>
          <a:p>
            <a:pPr marL="834390" lvl="1" indent="-514350">
              <a:buClrTx/>
              <a:buSzPct val="80000"/>
            </a:pPr>
            <a:r>
              <a:rPr lang="en-US" sz="2400" dirty="0" smtClean="0">
                <a:latin typeface="Albertus" pitchFamily="34" charset="0"/>
              </a:rPr>
              <a:t>Causes: v</a:t>
            </a:r>
            <a:r>
              <a:rPr lang="en-GB" sz="2400" dirty="0" err="1" smtClean="0">
                <a:latin typeface="Albertus" pitchFamily="34" charset="0"/>
              </a:rPr>
              <a:t>arious</a:t>
            </a:r>
            <a:r>
              <a:rPr lang="en-GB" sz="2400" dirty="0" smtClean="0">
                <a:latin typeface="Albertus" pitchFamily="34" charset="0"/>
              </a:rPr>
              <a:t> conditions including:</a:t>
            </a:r>
          </a:p>
          <a:p>
            <a:pPr marL="1108710" lvl="2" indent="-514350">
              <a:buClrTx/>
              <a:buSzPct val="80000"/>
            </a:pPr>
            <a:r>
              <a:rPr lang="en-GB" sz="2100" dirty="0" smtClean="0">
                <a:latin typeface="Albertus" pitchFamily="34" charset="0"/>
              </a:rPr>
              <a:t>Cancer</a:t>
            </a:r>
          </a:p>
          <a:p>
            <a:pPr marL="1108710" lvl="2" indent="-514350">
              <a:buClrTx/>
              <a:buSzPct val="80000"/>
            </a:pPr>
            <a:r>
              <a:rPr lang="en-GB" sz="2100" dirty="0" smtClean="0">
                <a:latin typeface="Albertus" pitchFamily="34" charset="0"/>
              </a:rPr>
              <a:t>Chemotherapy</a:t>
            </a:r>
          </a:p>
          <a:p>
            <a:pPr marL="1108710" lvl="2" indent="-514350">
              <a:buClrTx/>
              <a:buSzPct val="80000"/>
            </a:pPr>
            <a:r>
              <a:rPr lang="en-GB" sz="2100" dirty="0" smtClean="0">
                <a:latin typeface="Albertus" pitchFamily="34" charset="0"/>
              </a:rPr>
              <a:t>AIDS </a:t>
            </a:r>
          </a:p>
          <a:p>
            <a:pPr marL="1108710" lvl="2" indent="-514350">
              <a:buClrTx/>
              <a:buSzPct val="80000"/>
            </a:pPr>
            <a:r>
              <a:rPr lang="en-GB" sz="2100" dirty="0" smtClean="0">
                <a:latin typeface="Albertus" pitchFamily="34" charset="0"/>
              </a:rPr>
              <a:t>Old age</a:t>
            </a:r>
          </a:p>
          <a:p>
            <a:pPr marL="514350" indent="-514350">
              <a:buClrTx/>
              <a:buSzPct val="80000"/>
              <a:buFont typeface="+mj-lt"/>
              <a:buAutoNum type="arabicPeriod"/>
            </a:pPr>
            <a:r>
              <a:rPr lang="en-US" sz="2400" dirty="0" smtClean="0">
                <a:solidFill>
                  <a:schemeClr val="tx1"/>
                </a:solidFill>
                <a:latin typeface="Albertus" pitchFamily="34" charset="0"/>
              </a:rPr>
              <a:t>Or</a:t>
            </a:r>
          </a:p>
          <a:p>
            <a:pPr marL="514350" indent="-514350">
              <a:buClrTx/>
              <a:buSzPct val="80000"/>
              <a:buNone/>
            </a:pPr>
            <a:r>
              <a:rPr lang="en-US" sz="2400" dirty="0" smtClean="0">
                <a:solidFill>
                  <a:schemeClr val="tx1"/>
                </a:solidFill>
                <a:latin typeface="Albertus" pitchFamily="34" charset="0"/>
              </a:rPr>
              <a:t>	</a:t>
            </a:r>
            <a:r>
              <a:rPr lang="en-US" sz="3100" dirty="0" smtClean="0">
                <a:solidFill>
                  <a:schemeClr val="tx1"/>
                </a:solidFill>
                <a:latin typeface="Albertus" pitchFamily="34" charset="0"/>
              </a:rPr>
              <a:t>Exogenous re-infection</a:t>
            </a:r>
            <a:r>
              <a:rPr lang="en-GB" sz="3100" dirty="0" smtClean="0">
                <a:latin typeface="Albertus" pitchFamily="34" charset="0"/>
              </a:rPr>
              <a:t> (newly acquired bacilli)</a:t>
            </a:r>
            <a:r>
              <a:rPr lang="en-US" sz="3100" dirty="0" smtClean="0">
                <a:solidFill>
                  <a:schemeClr val="tx1"/>
                </a:solidFill>
                <a:latin typeface="Albertus" pitchFamily="34" charset="0"/>
              </a:rPr>
              <a:t> by a high dose of virulent bacilli.</a:t>
            </a:r>
          </a:p>
          <a:p>
            <a:pPr marL="1108710" lvl="2" indent="-514350">
              <a:buClrTx/>
              <a:buSzPct val="80000"/>
            </a:pPr>
            <a:r>
              <a:rPr lang="en-US" dirty="0" smtClean="0">
                <a:solidFill>
                  <a:schemeClr val="tx1"/>
                </a:solidFill>
                <a:latin typeface="Albertus" pitchFamily="34" charset="0"/>
              </a:rPr>
              <a:t>Seen more in endemic areas</a:t>
            </a:r>
            <a:r>
              <a:rPr lang="en-US" sz="2800" dirty="0" smtClean="0">
                <a:solidFill>
                  <a:schemeClr val="tx1"/>
                </a:solidFill>
                <a:latin typeface="Albertus" pitchFamily="34" charset="0"/>
              </a:rPr>
              <a:t>.</a:t>
            </a:r>
            <a:endParaRPr lang="en-US" sz="2000" dirty="0" smtClean="0">
              <a:solidFill>
                <a:schemeClr val="tx1"/>
              </a:solidFill>
              <a:latin typeface="Albertus" pitchFamily="34" charset="0"/>
            </a:endParaRPr>
          </a:p>
          <a:p>
            <a:pPr eaLnBrk="1" hangingPunct="1"/>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0" dur="5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5" dur="500"/>
                                        <p:tgtEl>
                                          <p:spTgt spid="399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8" dur="500"/>
                                        <p:tgtEl>
                                          <p:spTgt spid="3993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1" dur="500"/>
                                        <p:tgtEl>
                                          <p:spTgt spid="3993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4" dur="500"/>
                                        <p:tgtEl>
                                          <p:spTgt spid="3993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27" dur="500"/>
                                        <p:tgtEl>
                                          <p:spTgt spid="39939">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0" dur="500"/>
                                        <p:tgtEl>
                                          <p:spTgt spid="39939">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3" dur="500"/>
                                        <p:tgtEl>
                                          <p:spTgt spid="39939">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9939">
                                            <p:txEl>
                                              <p:pRg st="9" end="9"/>
                                            </p:txEl>
                                          </p:spTgt>
                                        </p:tgtEl>
                                        <p:attrNameLst>
                                          <p:attrName>style.visibility</p:attrName>
                                        </p:attrNameLst>
                                      </p:cBhvr>
                                      <p:to>
                                        <p:strVal val="visible"/>
                                      </p:to>
                                    </p:set>
                                    <p:animEffect transition="in" filter="blinds(horizontal)">
                                      <p:cBhvr>
                                        <p:cTn id="36" dur="500"/>
                                        <p:tgtEl>
                                          <p:spTgt spid="3993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9939">
                                            <p:txEl>
                                              <p:pRg st="10" end="10"/>
                                            </p:txEl>
                                          </p:spTgt>
                                        </p:tgtEl>
                                        <p:attrNameLst>
                                          <p:attrName>style.visibility</p:attrName>
                                        </p:attrNameLst>
                                      </p:cBhvr>
                                      <p:to>
                                        <p:strVal val="visible"/>
                                      </p:to>
                                    </p:set>
                                    <p:animEffect transition="in" filter="blinds(horizontal)">
                                      <p:cBhvr>
                                        <p:cTn id="41" dur="500"/>
                                        <p:tgtEl>
                                          <p:spTgt spid="3993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9939">
                                            <p:txEl>
                                              <p:pRg st="11" end="11"/>
                                            </p:txEl>
                                          </p:spTgt>
                                        </p:tgtEl>
                                        <p:attrNameLst>
                                          <p:attrName>style.visibility</p:attrName>
                                        </p:attrNameLst>
                                      </p:cBhvr>
                                      <p:to>
                                        <p:strVal val="visible"/>
                                      </p:to>
                                    </p:set>
                                    <p:animEffect transition="in" filter="blinds(horizontal)">
                                      <p:cBhvr>
                                        <p:cTn id="46" dur="500"/>
                                        <p:tgtEl>
                                          <p:spTgt spid="39939">
                                            <p:txEl>
                                              <p:pRg st="11" end="11"/>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9939">
                                            <p:txEl>
                                              <p:pRg st="12" end="12"/>
                                            </p:txEl>
                                          </p:spTgt>
                                        </p:tgtEl>
                                        <p:attrNameLst>
                                          <p:attrName>style.visibility</p:attrName>
                                        </p:attrNameLst>
                                      </p:cBhvr>
                                      <p:to>
                                        <p:strVal val="visible"/>
                                      </p:to>
                                    </p:set>
                                    <p:animEffect transition="in" filter="blinds(horizontal)">
                                      <p:cBhvr>
                                        <p:cTn id="49" dur="500"/>
                                        <p:tgtEl>
                                          <p:spTgt spid="399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1" dirty="0" smtClean="0">
                <a:solidFill>
                  <a:srgbClr val="FF0000"/>
                </a:solidFill>
              </a:rPr>
              <a:t>Pathologic features of secondary </a:t>
            </a:r>
            <a:r>
              <a:rPr lang="en-US" sz="2800" b="1" dirty="0" smtClean="0">
                <a:solidFill>
                  <a:srgbClr val="FF0000"/>
                </a:solidFill>
              </a:rPr>
              <a:t>TB</a:t>
            </a:r>
            <a:r>
              <a:rPr lang="en-US" sz="2800" b="1" dirty="0" smtClean="0">
                <a:solidFill>
                  <a:srgbClr val="FF0000"/>
                </a:solidFill>
              </a:rPr>
              <a:t>:</a:t>
            </a:r>
            <a:endParaRPr lang="en-US" sz="2800" dirty="0">
              <a:solidFill>
                <a:srgbClr val="FF0000"/>
              </a:solidFill>
            </a:endParaRPr>
          </a:p>
        </p:txBody>
      </p:sp>
      <p:sp>
        <p:nvSpPr>
          <p:cNvPr id="3" name="Content Placeholder 2"/>
          <p:cNvSpPr>
            <a:spLocks noGrp="1"/>
          </p:cNvSpPr>
          <p:nvPr>
            <p:ph sz="quarter" idx="1"/>
          </p:nvPr>
        </p:nvSpPr>
        <p:spPr>
          <a:xfrm>
            <a:off x="539552" y="1600200"/>
            <a:ext cx="7704856" cy="5257800"/>
          </a:xfrm>
        </p:spPr>
        <p:txBody>
          <a:bodyPr>
            <a:normAutofit/>
          </a:bodyPr>
          <a:lstStyle/>
          <a:p>
            <a:pPr>
              <a:lnSpc>
                <a:spcPct val="90000"/>
              </a:lnSpc>
              <a:buFont typeface="Wingdings" pitchFamily="2" charset="2"/>
              <a:buChar char="Ø"/>
            </a:pPr>
            <a:r>
              <a:rPr lang="en-GB" sz="2400" dirty="0" smtClean="0">
                <a:latin typeface="Albertus" pitchFamily="34" charset="0"/>
              </a:rPr>
              <a:t>Secondary pulmonary tuberculosis  can involve any organ but the lungs are the most common site. </a:t>
            </a:r>
          </a:p>
          <a:p>
            <a:pPr lvl="1">
              <a:lnSpc>
                <a:spcPct val="90000"/>
              </a:lnSpc>
              <a:buFont typeface="Wingdings" pitchFamily="2" charset="2"/>
              <a:buChar char="§"/>
            </a:pPr>
            <a:r>
              <a:rPr lang="en-GB" sz="2000" dirty="0" smtClean="0">
                <a:latin typeface="Albertus" pitchFamily="34" charset="0"/>
              </a:rPr>
              <a:t> In the lungs it is classically </a:t>
            </a:r>
            <a:r>
              <a:rPr lang="en-GB" sz="2000" dirty="0" smtClean="0">
                <a:solidFill>
                  <a:srgbClr val="FF0000"/>
                </a:solidFill>
                <a:latin typeface="Albertus" pitchFamily="34" charset="0"/>
              </a:rPr>
              <a:t>localized to the apex of the upper lobes of one or both lungs. </a:t>
            </a:r>
          </a:p>
          <a:p>
            <a:pPr lvl="2">
              <a:lnSpc>
                <a:spcPct val="90000"/>
              </a:lnSpc>
              <a:buFont typeface="Wingdings" pitchFamily="2" charset="2"/>
              <a:buChar char="§"/>
            </a:pPr>
            <a:r>
              <a:rPr lang="en-GB" sz="1800" dirty="0" smtClean="0">
                <a:latin typeface="Albertus" pitchFamily="34" charset="0"/>
              </a:rPr>
              <a:t>(</a:t>
            </a:r>
            <a:r>
              <a:rPr lang="en-US" sz="1800" dirty="0" err="1" smtClean="0">
                <a:latin typeface="Albertus" pitchFamily="34" charset="0"/>
              </a:rPr>
              <a:t>M.tuberculosis</a:t>
            </a:r>
            <a:r>
              <a:rPr lang="en-US" sz="1800" dirty="0" smtClean="0">
                <a:latin typeface="Albertus" pitchFamily="34" charset="0"/>
              </a:rPr>
              <a:t> bacilli </a:t>
            </a:r>
            <a:r>
              <a:rPr lang="en-US" sz="1800" dirty="0" smtClean="0">
                <a:latin typeface="Albertus" pitchFamily="34" charset="0"/>
              </a:rPr>
              <a:t>love)</a:t>
            </a:r>
            <a:endParaRPr lang="en-US" sz="1800" dirty="0" smtClean="0">
              <a:latin typeface="Albertus" pitchFamily="34" charset="0"/>
            </a:endParaRPr>
          </a:p>
          <a:p>
            <a:pPr lvl="1">
              <a:lnSpc>
                <a:spcPct val="90000"/>
              </a:lnSpc>
              <a:buFont typeface="Wingdings" pitchFamily="2" charset="2"/>
              <a:buChar char="§"/>
            </a:pPr>
            <a:r>
              <a:rPr lang="en-US" sz="2400" dirty="0" smtClean="0">
                <a:latin typeface="Albertus" pitchFamily="34" charset="0"/>
              </a:rPr>
              <a:t>Appear grossly as sharply circumscribed firm mass with central cavity surrounded by fibrous wall.</a:t>
            </a:r>
            <a:r>
              <a:rPr lang="en-GB" sz="2400" dirty="0" smtClean="0">
                <a:latin typeface="Albertus" pitchFamily="34" charset="0"/>
              </a:rPr>
              <a:t> </a:t>
            </a:r>
          </a:p>
          <a:p>
            <a:pPr lvl="1">
              <a:lnSpc>
                <a:spcPct val="90000"/>
              </a:lnSpc>
              <a:buFont typeface="Wingdings" pitchFamily="2" charset="2"/>
              <a:buChar char="§"/>
            </a:pPr>
            <a:r>
              <a:rPr lang="en-GB" sz="2400" dirty="0" smtClean="0">
                <a:latin typeface="Albertus" pitchFamily="34" charset="0"/>
              </a:rPr>
              <a:t>The </a:t>
            </a:r>
            <a:r>
              <a:rPr lang="en-GB" sz="2400" dirty="0" err="1" smtClean="0">
                <a:latin typeface="Albertus" pitchFamily="34" charset="0"/>
              </a:rPr>
              <a:t>cavitation</a:t>
            </a:r>
            <a:r>
              <a:rPr lang="en-GB" sz="2400" dirty="0" smtClean="0">
                <a:latin typeface="Albertus" pitchFamily="34" charset="0"/>
              </a:rPr>
              <a:t> is loaded with the </a:t>
            </a:r>
            <a:r>
              <a:rPr lang="en-GB" sz="2400" dirty="0" err="1" smtClean="0">
                <a:latin typeface="Albertus" pitchFamily="34" charset="0"/>
              </a:rPr>
              <a:t>mycobacteria</a:t>
            </a:r>
            <a:r>
              <a:rPr lang="en-GB" sz="2400" dirty="0" smtClean="0">
                <a:latin typeface="Albertus" pitchFamily="34" charset="0"/>
              </a:rPr>
              <a:t>. It becomes an important source of infection because the patient now coughs sputum that contains bacilli.</a:t>
            </a:r>
          </a:p>
          <a:p>
            <a:pPr lvl="1">
              <a:lnSpc>
                <a:spcPct val="90000"/>
              </a:lnSpc>
              <a:buFont typeface="Wingdings" pitchFamily="2" charset="2"/>
              <a:buChar char="§"/>
            </a:pPr>
            <a:r>
              <a:rPr lang="en-US" sz="2400" u="sng" dirty="0" err="1" smtClean="0">
                <a:solidFill>
                  <a:schemeClr val="tx1"/>
                </a:solidFill>
                <a:latin typeface="Albertus" pitchFamily="34" charset="0"/>
              </a:rPr>
              <a:t>Histologically</a:t>
            </a:r>
            <a:r>
              <a:rPr lang="en-US" sz="2400" dirty="0" smtClean="0">
                <a:latin typeface="Albertus" pitchFamily="34" charset="0"/>
              </a:rPr>
              <a:t>: </a:t>
            </a:r>
            <a:r>
              <a:rPr lang="en-US" sz="2400" dirty="0" err="1" smtClean="0">
                <a:solidFill>
                  <a:schemeClr val="tx1"/>
                </a:solidFill>
                <a:latin typeface="Albertus" pitchFamily="34" charset="0"/>
              </a:rPr>
              <a:t>epithelioid</a:t>
            </a:r>
            <a:r>
              <a:rPr lang="en-US" sz="2400" dirty="0" smtClean="0">
                <a:solidFill>
                  <a:schemeClr val="tx1"/>
                </a:solidFill>
                <a:latin typeface="Albertus" pitchFamily="34" charset="0"/>
              </a:rPr>
              <a:t> granulomas with central </a:t>
            </a:r>
            <a:r>
              <a:rPr lang="en-US" sz="2400" dirty="0" err="1" smtClean="0">
                <a:solidFill>
                  <a:schemeClr val="tx1"/>
                </a:solidFill>
                <a:latin typeface="Albertus" pitchFamily="34" charset="0"/>
              </a:rPr>
              <a:t>caseation</a:t>
            </a:r>
            <a:r>
              <a:rPr lang="en-US" sz="2400" dirty="0" smtClean="0">
                <a:solidFill>
                  <a:schemeClr val="tx1"/>
                </a:solidFill>
                <a:latin typeface="Albertus" pitchFamily="34" charset="0"/>
              </a:rPr>
              <a:t> and </a:t>
            </a:r>
            <a:r>
              <a:rPr lang="en-US" sz="2400" dirty="0" err="1" smtClean="0">
                <a:solidFill>
                  <a:schemeClr val="tx1"/>
                </a:solidFill>
                <a:latin typeface="Albertus" pitchFamily="34" charset="0"/>
              </a:rPr>
              <a:t>Langhan’s</a:t>
            </a:r>
            <a:r>
              <a:rPr lang="en-US" sz="2400" dirty="0" smtClean="0">
                <a:solidFill>
                  <a:schemeClr val="tx1"/>
                </a:solidFill>
                <a:latin typeface="Albertus" pitchFamily="34" charset="0"/>
              </a:rPr>
              <a:t> type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08720"/>
          </a:xfrm>
        </p:spPr>
        <p:txBody>
          <a:bodyPr>
            <a:noAutofit/>
          </a:bodyPr>
          <a:lstStyle/>
          <a:p>
            <a:r>
              <a:rPr lang="en-US" sz="2400" b="1" dirty="0" err="1" smtClean="0"/>
              <a:t>Scondary</a:t>
            </a:r>
            <a:r>
              <a:rPr lang="en-US" sz="2400" b="1" dirty="0" smtClean="0"/>
              <a:t> TB lung</a:t>
            </a:r>
            <a:endParaRPr lang="en-US" sz="3600" dirty="0"/>
          </a:p>
        </p:txBody>
      </p:sp>
      <p:pic>
        <p:nvPicPr>
          <p:cNvPr id="34818" name="Picture 2" descr="http://farm8.staticflickr.com/7025/6570247289_f7d8fa83ab_o.jpg"/>
          <p:cNvPicPr>
            <a:picLocks noChangeAspect="1" noChangeArrowheads="1"/>
          </p:cNvPicPr>
          <p:nvPr/>
        </p:nvPicPr>
        <p:blipFill>
          <a:blip r:embed="rId2" cstate="print"/>
          <a:srcRect/>
          <a:stretch>
            <a:fillRect/>
          </a:stretch>
        </p:blipFill>
        <p:spPr bwMode="auto">
          <a:xfrm>
            <a:off x="0" y="1025352"/>
            <a:ext cx="3888432" cy="5832648"/>
          </a:xfrm>
          <a:prstGeom prst="rect">
            <a:avLst/>
          </a:prstGeom>
          <a:noFill/>
        </p:spPr>
      </p:pic>
      <p:sp>
        <p:nvSpPr>
          <p:cNvPr id="6" name="Rectangle 5"/>
          <p:cNvSpPr/>
          <p:nvPr/>
        </p:nvSpPr>
        <p:spPr>
          <a:xfrm>
            <a:off x="3995936" y="2636912"/>
            <a:ext cx="4572000" cy="1938992"/>
          </a:xfrm>
          <a:prstGeom prst="rect">
            <a:avLst/>
          </a:prstGeom>
        </p:spPr>
        <p:txBody>
          <a:bodyPr wrap="square">
            <a:spAutoFit/>
          </a:bodyPr>
          <a:lstStyle/>
          <a:p>
            <a:r>
              <a:rPr lang="en-US" sz="2400" dirty="0" err="1" smtClean="0"/>
              <a:t>Cavitatory</a:t>
            </a:r>
            <a:r>
              <a:rPr lang="en-US" sz="2400" dirty="0" smtClean="0"/>
              <a:t> tuberculosis with </a:t>
            </a:r>
            <a:r>
              <a:rPr lang="en-US" sz="2400" dirty="0" err="1" smtClean="0"/>
              <a:t>intracavitary</a:t>
            </a:r>
            <a:r>
              <a:rPr lang="en-US" sz="2400" dirty="0" smtClean="0"/>
              <a:t> hemorrhage. Extensive necrosis with </a:t>
            </a:r>
            <a:r>
              <a:rPr lang="en-US" sz="2400" dirty="0" err="1" smtClean="0"/>
              <a:t>cavitation</a:t>
            </a:r>
            <a:r>
              <a:rPr lang="en-US" sz="2400" dirty="0" smtClean="0"/>
              <a:t>, usually occurring in the upper lung lobe .</a:t>
            </a:r>
            <a:endParaRPr lang="en-US"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1"/>
                </a:solidFill>
              </a:rPr>
              <a:t/>
            </a:r>
            <a:br>
              <a:rPr lang="en-US" dirty="0" smtClean="0">
                <a:solidFill>
                  <a:schemeClr val="tx1"/>
                </a:solidFill>
              </a:rPr>
            </a:br>
            <a:r>
              <a:rPr lang="en-US" dirty="0" smtClean="0">
                <a:solidFill>
                  <a:schemeClr val="tx1"/>
                </a:solidFill>
              </a:rPr>
              <a:t>Complications of </a:t>
            </a:r>
            <a:r>
              <a:rPr lang="en-US" dirty="0" smtClean="0">
                <a:solidFill>
                  <a:schemeClr val="tx1"/>
                </a:solidFill>
              </a:rPr>
              <a:t>secondary TB</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3011" name="Content Placeholder 2"/>
          <p:cNvSpPr>
            <a:spLocks noGrp="1"/>
          </p:cNvSpPr>
          <p:nvPr>
            <p:ph sz="quarter" idx="1"/>
          </p:nvPr>
        </p:nvSpPr>
        <p:spPr>
          <a:xfrm>
            <a:off x="612648" y="1600200"/>
            <a:ext cx="7199712" cy="4495800"/>
          </a:xfrm>
        </p:spPr>
        <p:txBody>
          <a:bodyPr>
            <a:normAutofit/>
          </a:bodyPr>
          <a:lstStyle/>
          <a:p>
            <a:pPr marL="457200" indent="-457200">
              <a:buFont typeface="+mj-lt"/>
              <a:buAutoNum type="arabicPeriod"/>
            </a:pPr>
            <a:r>
              <a:rPr lang="en-US" sz="2400" dirty="0" smtClean="0">
                <a:latin typeface="Albertus" pitchFamily="34" charset="0"/>
              </a:rPr>
              <a:t>Scarring: It can heal by fibrosis leaving a residual apical scar.</a:t>
            </a:r>
          </a:p>
          <a:p>
            <a:pPr marL="457200" indent="-457200">
              <a:buFont typeface="+mj-lt"/>
              <a:buAutoNum type="arabicPeriod"/>
            </a:pPr>
            <a:r>
              <a:rPr lang="en-US" sz="2400" dirty="0" smtClean="0">
                <a:latin typeface="Albertus" pitchFamily="34" charset="0"/>
              </a:rPr>
              <a:t>Calcification (dystrophic)</a:t>
            </a:r>
          </a:p>
          <a:p>
            <a:pPr marL="457200" indent="-457200">
              <a:buFont typeface="+mj-lt"/>
              <a:buAutoNum type="arabicPeriod"/>
            </a:pPr>
            <a:r>
              <a:rPr lang="en-US" sz="2400" dirty="0" smtClean="0">
                <a:latin typeface="Albertus" pitchFamily="34" charset="0"/>
              </a:rPr>
              <a:t>Pleural fibrosis &amp; adhesions</a:t>
            </a:r>
          </a:p>
          <a:p>
            <a:pPr marL="457200" indent="-457200">
              <a:buFont typeface="+mj-lt"/>
              <a:buAutoNum type="arabicPeriod"/>
            </a:pPr>
            <a:r>
              <a:rPr lang="en-US" sz="2400" dirty="0" smtClean="0">
                <a:latin typeface="Albertus" pitchFamily="34" charset="0"/>
              </a:rPr>
              <a:t>Local spread e.g. implantation of bacteria in the larynx leading to hoarseness or bronchial spread leads to bronchopneumonia</a:t>
            </a:r>
          </a:p>
          <a:p>
            <a:pPr marL="457200" indent="-457200">
              <a:buFont typeface="+mj-lt"/>
              <a:buAutoNum type="arabicPeriod"/>
            </a:pPr>
            <a:r>
              <a:rPr lang="en-US" sz="2400" dirty="0" smtClean="0">
                <a:latin typeface="Albertus" pitchFamily="34" charset="0"/>
              </a:rPr>
              <a:t>Systemic spread/</a:t>
            </a:r>
            <a:r>
              <a:rPr lang="en-US" sz="2400" dirty="0" err="1" smtClean="0">
                <a:latin typeface="Albertus" pitchFamily="34" charset="0"/>
              </a:rPr>
              <a:t>milary</a:t>
            </a:r>
            <a:r>
              <a:rPr lang="en-US" sz="2400" dirty="0" smtClean="0">
                <a:latin typeface="Albertus" pitchFamily="34" charset="0"/>
              </a:rPr>
              <a:t> TB, via:</a:t>
            </a:r>
          </a:p>
          <a:p>
            <a:pPr lvl="2">
              <a:lnSpc>
                <a:spcPct val="90000"/>
              </a:lnSpc>
              <a:buFont typeface="Wingdings" pitchFamily="2" charset="2"/>
              <a:buChar char="Ø"/>
            </a:pPr>
            <a:r>
              <a:rPr lang="en-US" sz="2000" dirty="0" smtClean="0">
                <a:latin typeface="Albertus" pitchFamily="34" charset="0"/>
              </a:rPr>
              <a:t>Vein – via left ventricle  to whole body</a:t>
            </a:r>
          </a:p>
          <a:p>
            <a:pPr lvl="2">
              <a:lnSpc>
                <a:spcPct val="90000"/>
              </a:lnSpc>
              <a:buFont typeface="Wingdings" pitchFamily="2" charset="2"/>
              <a:buChar char="Ø"/>
            </a:pPr>
            <a:r>
              <a:rPr lang="en-US" sz="2000" dirty="0" smtClean="0">
                <a:latin typeface="Albertus" pitchFamily="34" charset="0"/>
              </a:rPr>
              <a:t>Artery – </a:t>
            </a:r>
            <a:r>
              <a:rPr lang="en-US" sz="2000" dirty="0" err="1" smtClean="0">
                <a:latin typeface="Albertus" pitchFamily="34" charset="0"/>
              </a:rPr>
              <a:t>miliary</a:t>
            </a:r>
            <a:r>
              <a:rPr lang="en-US" sz="2000" dirty="0" smtClean="0">
                <a:latin typeface="Albertus" pitchFamily="34" charset="0"/>
              </a:rPr>
              <a:t> spread within the lung</a:t>
            </a:r>
          </a:p>
          <a:p>
            <a:pPr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607424" cy="990600"/>
          </a:xfrm>
        </p:spPr>
        <p:txBody>
          <a:bodyPr>
            <a:normAutofit fontScale="90000"/>
          </a:bodyPr>
          <a:lstStyle/>
          <a:p>
            <a:r>
              <a:rPr lang="en-US" sz="2800" b="1" dirty="0" err="1" smtClean="0"/>
              <a:t>Miliary</a:t>
            </a:r>
            <a:r>
              <a:rPr lang="en-US" sz="2800" b="1" dirty="0" smtClean="0"/>
              <a:t> Tuberculosis</a:t>
            </a:r>
            <a:r>
              <a:rPr lang="en-US" sz="2800" b="1" dirty="0" smtClean="0"/>
              <a:t>:</a:t>
            </a:r>
            <a:br>
              <a:rPr lang="en-US" sz="2800" b="1" dirty="0" smtClean="0"/>
            </a:br>
            <a:r>
              <a:rPr lang="en-US" sz="2200" dirty="0" err="1" smtClean="0"/>
              <a:t>Haematogenous</a:t>
            </a:r>
            <a:r>
              <a:rPr lang="en-US" sz="2200" dirty="0" smtClean="0"/>
              <a:t> </a:t>
            </a:r>
            <a:r>
              <a:rPr lang="en-US" sz="2200" dirty="0" err="1" smtClean="0"/>
              <a:t>spreed</a:t>
            </a:r>
            <a:r>
              <a:rPr lang="en-US" sz="2200" dirty="0" smtClean="0"/>
              <a:t> </a:t>
            </a:r>
            <a:r>
              <a:rPr lang="en-US" sz="2200" dirty="0" smtClean="0"/>
              <a:t>of </a:t>
            </a:r>
            <a:r>
              <a:rPr lang="en-US" sz="2200" dirty="0" smtClean="0"/>
              <a:t>TB organism </a:t>
            </a:r>
            <a:r>
              <a:rPr lang="en-US" sz="2200" dirty="0" smtClean="0"/>
              <a:t>throughout the body</a:t>
            </a:r>
            <a:endParaRPr lang="en-US" sz="2800" b="1" dirty="0"/>
          </a:p>
        </p:txBody>
      </p:sp>
      <p:sp>
        <p:nvSpPr>
          <p:cNvPr id="3" name="Content Placeholder 2"/>
          <p:cNvSpPr>
            <a:spLocks noGrp="1"/>
          </p:cNvSpPr>
          <p:nvPr>
            <p:ph idx="1"/>
          </p:nvPr>
        </p:nvSpPr>
        <p:spPr>
          <a:xfrm>
            <a:off x="251520" y="1600200"/>
            <a:ext cx="4896544" cy="5257800"/>
          </a:xfrm>
        </p:spPr>
        <p:txBody>
          <a:bodyPr>
            <a:normAutofit fontScale="77500" lnSpcReduction="20000"/>
          </a:bodyPr>
          <a:lstStyle/>
          <a:p>
            <a:r>
              <a:rPr lang="en-US" dirty="0" smtClean="0">
                <a:latin typeface="Albertus" pitchFamily="34" charset="0"/>
              </a:rPr>
              <a:t>when bacteria in the lungs enters the pulmonary venous return to the heart; the organisms subsequently disseminate through the systemic arterial system and the lymphatic channels</a:t>
            </a:r>
          </a:p>
          <a:p>
            <a:pPr>
              <a:buNone/>
            </a:pPr>
            <a:r>
              <a:rPr lang="en-US" b="1" dirty="0" smtClean="0">
                <a:latin typeface="Albertus" pitchFamily="34" charset="0"/>
              </a:rPr>
              <a:t>	</a:t>
            </a:r>
            <a:r>
              <a:rPr lang="en-US" b="1" dirty="0" smtClean="0">
                <a:solidFill>
                  <a:srgbClr val="FF0000"/>
                </a:solidFill>
                <a:latin typeface="Albertus" pitchFamily="34" charset="0"/>
              </a:rPr>
              <a:t>Systemic </a:t>
            </a:r>
            <a:r>
              <a:rPr lang="en-US" b="1" dirty="0" err="1" smtClean="0">
                <a:solidFill>
                  <a:srgbClr val="FF0000"/>
                </a:solidFill>
                <a:latin typeface="Albertus" pitchFamily="34" charset="0"/>
              </a:rPr>
              <a:t>miliary</a:t>
            </a:r>
            <a:r>
              <a:rPr lang="en-US" b="1" dirty="0" smtClean="0">
                <a:solidFill>
                  <a:srgbClr val="FF0000"/>
                </a:solidFill>
                <a:latin typeface="Albertus" pitchFamily="34" charset="0"/>
              </a:rPr>
              <a:t> tuberculosis</a:t>
            </a:r>
            <a:r>
              <a:rPr lang="en-US" dirty="0" smtClean="0">
                <a:latin typeface="Albertus" pitchFamily="34" charset="0"/>
              </a:rPr>
              <a:t> </a:t>
            </a:r>
          </a:p>
          <a:p>
            <a:r>
              <a:rPr lang="en-US" dirty="0" smtClean="0">
                <a:latin typeface="Albertus" pitchFamily="34" charset="0"/>
              </a:rPr>
              <a:t>It produces multiple small yellow nodular lesions in several organs. Almost every organ in the body may be seeded. Lesions resemble those in the lung. </a:t>
            </a:r>
          </a:p>
          <a:p>
            <a:pPr>
              <a:lnSpc>
                <a:spcPct val="90000"/>
              </a:lnSpc>
            </a:pPr>
            <a:r>
              <a:rPr lang="en-GB" dirty="0" smtClean="0">
                <a:latin typeface="Albertus" pitchFamily="34" charset="0"/>
              </a:rPr>
              <a:t>In the lungs there multiple lesions either microscopic or small, visible (2-mm) foci of yellow-white consolidation scattered through the lung parenchyma.</a:t>
            </a:r>
          </a:p>
          <a:p>
            <a:endParaRPr lang="en-US" dirty="0"/>
          </a:p>
        </p:txBody>
      </p:sp>
      <p:pic>
        <p:nvPicPr>
          <p:cNvPr id="4" name="Picture 2" descr="C:\Users\Maha\Downloads\showimage.cfm (5).jpg"/>
          <p:cNvPicPr>
            <a:picLocks noChangeAspect="1" noChangeArrowheads="1"/>
          </p:cNvPicPr>
          <p:nvPr/>
        </p:nvPicPr>
        <p:blipFill>
          <a:blip r:embed="rId3" cstate="print">
            <a:lum bright="-29000" contrast="24000"/>
          </a:blip>
          <a:srcRect/>
          <a:stretch>
            <a:fillRect/>
          </a:stretch>
        </p:blipFill>
        <p:spPr bwMode="auto">
          <a:xfrm>
            <a:off x="5105400" y="0"/>
            <a:ext cx="4038600" cy="6715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r>
              <a:rPr lang="en-US" dirty="0" err="1" smtClean="0"/>
              <a:t>Miliary</a:t>
            </a:r>
            <a:r>
              <a:rPr lang="en-US" dirty="0" smtClean="0"/>
              <a:t> TB</a:t>
            </a:r>
            <a:endParaRPr lang="en-US" dirty="0"/>
          </a:p>
        </p:txBody>
      </p:sp>
      <p:sp>
        <p:nvSpPr>
          <p:cNvPr id="7" name="TextBox 6"/>
          <p:cNvSpPr txBox="1"/>
          <p:nvPr/>
        </p:nvSpPr>
        <p:spPr>
          <a:xfrm>
            <a:off x="457200" y="1501041"/>
            <a:ext cx="4690864" cy="1477328"/>
          </a:xfrm>
          <a:prstGeom prst="rect">
            <a:avLst/>
          </a:prstGeom>
          <a:noFill/>
        </p:spPr>
        <p:txBody>
          <a:bodyPr wrap="square" rtlCol="0">
            <a:spAutoFit/>
          </a:bodyPr>
          <a:lstStyle/>
          <a:p>
            <a:pPr>
              <a:buFont typeface="Wingdings" pitchFamily="2" charset="2"/>
              <a:buChar char="Ø"/>
            </a:pPr>
            <a:r>
              <a:rPr lang="en-US" sz="2400" dirty="0" smtClean="0"/>
              <a:t>    Millet like – grain.</a:t>
            </a:r>
          </a:p>
          <a:p>
            <a:pPr>
              <a:buFont typeface="Wingdings" pitchFamily="2" charset="2"/>
              <a:buChar char="Ø"/>
            </a:pPr>
            <a:endParaRPr lang="en-US" sz="2400" dirty="0" smtClean="0"/>
          </a:p>
          <a:p>
            <a:pPr>
              <a:buFont typeface="Wingdings" pitchFamily="2" charset="2"/>
              <a:buChar char="Ø"/>
            </a:pPr>
            <a:r>
              <a:rPr lang="en-US" sz="2400" dirty="0" smtClean="0"/>
              <a:t>    blood or bronchial spread</a:t>
            </a:r>
          </a:p>
          <a:p>
            <a:endParaRPr lang="en-US" dirty="0"/>
          </a:p>
        </p:txBody>
      </p:sp>
      <p:pic>
        <p:nvPicPr>
          <p:cNvPr id="83970" name="Picture 2" descr="https://secure.health.utas.edu.au/intranet/cds/pathprac/Files/Cases/Respiratory/Case37/Pictures37/Photo.jpg"/>
          <p:cNvPicPr>
            <a:picLocks noChangeAspect="1" noChangeArrowheads="1"/>
          </p:cNvPicPr>
          <p:nvPr/>
        </p:nvPicPr>
        <p:blipFill>
          <a:blip r:embed="rId3" cstate="print"/>
          <a:srcRect/>
          <a:stretch>
            <a:fillRect/>
          </a:stretch>
        </p:blipFill>
        <p:spPr bwMode="auto">
          <a:xfrm>
            <a:off x="5004048" y="4653136"/>
            <a:ext cx="4139952" cy="3743325"/>
          </a:xfrm>
          <a:prstGeom prst="rect">
            <a:avLst/>
          </a:prstGeom>
          <a:noFill/>
        </p:spPr>
      </p:pic>
      <p:pic>
        <p:nvPicPr>
          <p:cNvPr id="83972" name="Picture 4" descr="http://library.med.utah.edu/WebPath/jpeg1/LUNG039.jpg"/>
          <p:cNvPicPr>
            <a:picLocks noChangeAspect="1" noChangeArrowheads="1"/>
          </p:cNvPicPr>
          <p:nvPr/>
        </p:nvPicPr>
        <p:blipFill>
          <a:blip r:embed="rId4" cstate="print"/>
          <a:srcRect/>
          <a:stretch>
            <a:fillRect/>
          </a:stretch>
        </p:blipFill>
        <p:spPr bwMode="auto">
          <a:xfrm>
            <a:off x="5076056" y="0"/>
            <a:ext cx="4067944" cy="4625054"/>
          </a:xfrm>
          <a:prstGeom prst="rect">
            <a:avLst/>
          </a:prstGeom>
          <a:noFill/>
        </p:spPr>
      </p:pic>
      <p:pic>
        <p:nvPicPr>
          <p:cNvPr id="9" name="Picture 8" descr="MILIARY TUB"/>
          <p:cNvPicPr>
            <a:picLocks noChangeAspect="1" noChangeArrowheads="1"/>
          </p:cNvPicPr>
          <p:nvPr/>
        </p:nvPicPr>
        <p:blipFill>
          <a:blip r:embed="rId5" cstate="print"/>
          <a:srcRect/>
          <a:stretch>
            <a:fillRect/>
          </a:stretch>
        </p:blipFill>
        <p:spPr>
          <a:xfrm>
            <a:off x="0" y="3617067"/>
            <a:ext cx="4932040" cy="3240933"/>
          </a:xfrm>
          <a:prstGeom prst="rect">
            <a:avLst/>
          </a:prstGeom>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b="1" dirty="0" err="1" smtClean="0"/>
              <a:t>Extrapulmonary</a:t>
            </a:r>
            <a:r>
              <a:rPr lang="en-GB" b="1" dirty="0" smtClean="0"/>
              <a:t> </a:t>
            </a:r>
            <a:r>
              <a:rPr lang="en-GB" b="1" dirty="0"/>
              <a:t>tuberculosis</a:t>
            </a:r>
          </a:p>
        </p:txBody>
      </p:sp>
      <p:pic>
        <p:nvPicPr>
          <p:cNvPr id="4" name="Picture 2" descr="http://rlv.zcache.com/main_symptoms_of_extrapulmonary_tuberculosis_chart_poster-r3f8871d2ef644a889a393fa957c43b96_azsut_8byvr_512.jpg"/>
          <p:cNvPicPr>
            <a:picLocks noChangeAspect="1" noChangeArrowheads="1"/>
          </p:cNvPicPr>
          <p:nvPr/>
        </p:nvPicPr>
        <p:blipFill>
          <a:blip r:embed="rId2" cstate="print"/>
          <a:srcRect l="18055" r="18056"/>
          <a:stretch>
            <a:fillRect/>
          </a:stretch>
        </p:blipFill>
        <p:spPr bwMode="auto">
          <a:xfrm>
            <a:off x="5652120" y="1484784"/>
            <a:ext cx="3312368" cy="5184576"/>
          </a:xfrm>
          <a:prstGeom prst="rect">
            <a:avLst/>
          </a:prstGeom>
          <a:noFill/>
        </p:spPr>
      </p:pic>
      <p:sp>
        <p:nvSpPr>
          <p:cNvPr id="6" name="Rectangle 3"/>
          <p:cNvSpPr txBox="1">
            <a:spLocks noChangeArrowheads="1"/>
          </p:cNvSpPr>
          <p:nvPr/>
        </p:nvSpPr>
        <p:spPr>
          <a:xfrm>
            <a:off x="0" y="1483568"/>
            <a:ext cx="5940152" cy="5257800"/>
          </a:xfrm>
          <a:prstGeom prst="rect">
            <a:avLst/>
          </a:prstGeom>
        </p:spPr>
        <p:txBody>
          <a:bodyPr vert="horz">
            <a:noAutofit/>
          </a:bodyPr>
          <a:lstStyle/>
          <a:p>
            <a:pPr lvl="1" indent="-228600" fontAlgn="auto">
              <a:spcBef>
                <a:spcPts val="500"/>
              </a:spcBef>
              <a:spcAft>
                <a:spcPts val="0"/>
              </a:spcAft>
              <a:buClr>
                <a:schemeClr val="accent2"/>
              </a:buClr>
              <a:buSzPct val="75000"/>
              <a:buFont typeface="Wingdings"/>
              <a:buChar char=""/>
              <a:defRPr/>
            </a:pPr>
            <a:r>
              <a:rPr kumimoji="0" lang="en-US" sz="2000" b="0" i="0" u="none" strike="noStrike" kern="1200" cap="none" spc="0" normalizeH="0" baseline="0" noProof="0" dirty="0" smtClean="0">
                <a:ln>
                  <a:noFill/>
                </a:ln>
                <a:solidFill>
                  <a:schemeClr val="tx1"/>
                </a:solidFill>
                <a:effectLst/>
                <a:uLnTx/>
                <a:uFillTx/>
                <a:latin typeface="Albertus" pitchFamily="34" charset="0"/>
                <a:cs typeface="+mn-cs"/>
              </a:rPr>
              <a:t>Lymph </a:t>
            </a:r>
            <a:r>
              <a:rPr kumimoji="0" lang="en-US" sz="2000" b="0" i="0" u="none" strike="noStrike" kern="1200" cap="none" spc="0" normalizeH="0" baseline="0" noProof="0" dirty="0" smtClean="0">
                <a:ln>
                  <a:noFill/>
                </a:ln>
                <a:solidFill>
                  <a:schemeClr val="tx1"/>
                </a:solidFill>
                <a:effectLst/>
                <a:uLnTx/>
                <a:uFillTx/>
                <a:latin typeface="Albertus" pitchFamily="34" charset="0"/>
                <a:cs typeface="+mn-cs"/>
              </a:rPr>
              <a:t>nodes</a:t>
            </a:r>
            <a:r>
              <a:rPr lang="en-US" sz="2000" b="1" dirty="0" smtClean="0"/>
              <a:t> (</a:t>
            </a:r>
            <a:r>
              <a:rPr lang="en-US" sz="2000" b="1" dirty="0" err="1" smtClean="0"/>
              <a:t>tuberculous</a:t>
            </a:r>
            <a:r>
              <a:rPr lang="en-US" sz="2000" b="1" dirty="0" smtClean="0"/>
              <a:t> </a:t>
            </a:r>
            <a:r>
              <a:rPr lang="en-US" sz="2000" b="1" dirty="0" smtClean="0"/>
              <a:t>l</a:t>
            </a:r>
            <a:r>
              <a:rPr lang="en-GB" sz="2000" b="1" dirty="0" err="1" smtClean="0"/>
              <a:t>ymphadenitis</a:t>
            </a:r>
            <a:r>
              <a:rPr lang="en-GB" sz="2000" b="1" dirty="0" smtClean="0"/>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latin typeface="+mn-lt"/>
              </a:rPr>
              <a:t> </a:t>
            </a:r>
            <a:r>
              <a:rPr lang="en-US" sz="2000" dirty="0" smtClean="0">
                <a:latin typeface="+mn-lt"/>
              </a:rPr>
              <a:t>are</a:t>
            </a:r>
            <a:r>
              <a:rPr lang="en-GB" sz="2000" dirty="0" smtClean="0">
                <a:latin typeface="+mn-lt"/>
              </a:rPr>
              <a:t> the most frequent form of </a:t>
            </a:r>
            <a:r>
              <a:rPr lang="en-GB" sz="2000" dirty="0" err="1" smtClean="0">
                <a:latin typeface="+mn-lt"/>
              </a:rPr>
              <a:t>extrapulmonary</a:t>
            </a:r>
            <a:r>
              <a:rPr lang="en-GB" sz="2000" dirty="0" smtClean="0">
                <a:latin typeface="+mn-lt"/>
              </a:rPr>
              <a:t> tuberculosis esp. in the cervical region </a:t>
            </a:r>
            <a:endParaRPr lang="en-US" sz="2000" dirty="0" smtClean="0">
              <a:latin typeface="+mn-lt"/>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Liver and </a:t>
            </a:r>
            <a:r>
              <a:rPr lang="en-US" sz="2400" b="1" dirty="0" smtClean="0">
                <a:latin typeface="+mn-lt"/>
                <a:cs typeface="+mn-cs"/>
              </a:rPr>
              <a:t>spleen</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adrenals </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fallopian tube  and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endometrium</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Epididymis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and prostate</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kidneys </a:t>
            </a:r>
          </a:p>
          <a:p>
            <a:pPr lvl="1" indent="-228600" fontAlgn="auto">
              <a:spcBef>
                <a:spcPts val="500"/>
              </a:spcBef>
              <a:spcAft>
                <a:spcPts val="0"/>
              </a:spcAft>
              <a:buClr>
                <a:schemeClr val="accent2"/>
              </a:buClr>
              <a:buSzPct val="75000"/>
              <a:buFont typeface="Wingdings"/>
              <a:buChar char=""/>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meninges</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around the base of the brain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a:t>
            </a:r>
            <a:r>
              <a:rPr kumimoji="0" lang="en-GB" sz="2400" b="1" i="0" u="none" strike="noStrike" kern="1200" cap="none" spc="0" normalizeH="0" baseline="0" noProof="0" dirty="0" err="1" smtClean="0">
                <a:ln>
                  <a:noFill/>
                </a:ln>
                <a:solidFill>
                  <a:schemeClr val="tx1"/>
                </a:solidFill>
                <a:effectLst/>
                <a:uLnTx/>
                <a:uFillTx/>
                <a:latin typeface="+mn-lt"/>
                <a:ea typeface="+mn-ea"/>
                <a:cs typeface="+mn-cs"/>
              </a:rPr>
              <a:t>tuberculous</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 meningitis),</a:t>
            </a:r>
          </a:p>
          <a:p>
            <a:pPr lvl="1" indent="-228600" fontAlgn="auto">
              <a:spcBef>
                <a:spcPts val="500"/>
              </a:spcBef>
              <a:spcAft>
                <a:spcPts val="0"/>
              </a:spcAft>
              <a:buClr>
                <a:schemeClr val="accent2"/>
              </a:buClr>
              <a:buSzPct val="75000"/>
              <a:buFont typeface="Wingdings"/>
              <a:buChar char=""/>
              <a:defRPr/>
            </a:pPr>
            <a:r>
              <a:rPr lang="en-GB" sz="2400" b="1" dirty="0" smtClean="0">
                <a:latin typeface="+mn-lt"/>
                <a:cs typeface="+mn-cs"/>
              </a:rPr>
              <a:t>Bone marrow</a:t>
            </a: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Vertebrae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Pott's</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disease).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Intestinal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tuberculosis</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blinds(horizontal)">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linds(horizontal)">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b2 addisons"/>
          <p:cNvPicPr>
            <a:picLocks noChangeAspect="1" noChangeArrowheads="1"/>
          </p:cNvPicPr>
          <p:nvPr/>
        </p:nvPicPr>
        <p:blipFill>
          <a:blip r:embed="rId2" cstate="print"/>
          <a:srcRect/>
          <a:stretch>
            <a:fillRect/>
          </a:stretch>
        </p:blipFill>
        <p:spPr bwMode="auto">
          <a:xfrm>
            <a:off x="0" y="1700808"/>
            <a:ext cx="4586536" cy="4749800"/>
          </a:xfrm>
          <a:prstGeom prst="rect">
            <a:avLst/>
          </a:prstGeom>
          <a:noFill/>
          <a:ln w="9525">
            <a:noFill/>
            <a:miter lim="800000"/>
            <a:headEnd/>
            <a:tailEnd/>
          </a:ln>
        </p:spPr>
      </p:pic>
      <p:sp>
        <p:nvSpPr>
          <p:cNvPr id="11" name="Content Placeholder 10"/>
          <p:cNvSpPr>
            <a:spLocks noGrp="1"/>
          </p:cNvSpPr>
          <p:nvPr>
            <p:ph sz="quarter" idx="1"/>
          </p:nvPr>
        </p:nvSpPr>
        <p:spPr>
          <a:xfrm>
            <a:off x="467544" y="548680"/>
            <a:ext cx="3886200" cy="543289"/>
          </a:xfrm>
        </p:spPr>
        <p:txBody>
          <a:bodyPr/>
          <a:lstStyle/>
          <a:p>
            <a:pPr>
              <a:buNone/>
            </a:pPr>
            <a:r>
              <a:rPr lang="en-US" dirty="0" smtClean="0">
                <a:solidFill>
                  <a:schemeClr val="accent5">
                    <a:lumMod val="50000"/>
                  </a:schemeClr>
                </a:solidFill>
              </a:rPr>
              <a:t>TB adrenal gland</a:t>
            </a:r>
            <a:endParaRPr lang="en-US" dirty="0">
              <a:solidFill>
                <a:schemeClr val="accent5">
                  <a:lumMod val="50000"/>
                </a:schemeClr>
              </a:solidFill>
            </a:endParaRPr>
          </a:p>
        </p:txBody>
      </p:sp>
      <p:pic>
        <p:nvPicPr>
          <p:cNvPr id="13" name="Picture 2" descr="00002906"/>
          <p:cNvPicPr>
            <a:picLocks noGrp="1" noChangeAspect="1" noChangeArrowheads="1"/>
          </p:cNvPicPr>
          <p:nvPr>
            <p:ph sz="quarter" idx="2"/>
          </p:nvPr>
        </p:nvPicPr>
        <p:blipFill>
          <a:blip r:embed="rId3" cstate="print"/>
          <a:srcRect/>
          <a:stretch>
            <a:fillRect/>
          </a:stretch>
        </p:blipFill>
        <p:spPr bwMode="auto">
          <a:xfrm>
            <a:off x="4644008" y="2564904"/>
            <a:ext cx="5054388" cy="3369592"/>
          </a:xfrm>
          <a:prstGeom prst="rect">
            <a:avLst/>
          </a:prstGeom>
          <a:noFill/>
          <a:ln w="9525">
            <a:noFill/>
            <a:miter lim="800000"/>
            <a:headEnd/>
            <a:tailEnd/>
          </a:ln>
        </p:spPr>
      </p:pic>
      <p:sp>
        <p:nvSpPr>
          <p:cNvPr id="14" name="Title 4"/>
          <p:cNvSpPr>
            <a:spLocks noGrp="1"/>
          </p:cNvSpPr>
          <p:nvPr>
            <p:ph type="title"/>
          </p:nvPr>
        </p:nvSpPr>
        <p:spPr>
          <a:xfrm>
            <a:off x="5148064" y="260648"/>
            <a:ext cx="3995936" cy="1143000"/>
          </a:xfrm>
        </p:spPr>
        <p:txBody>
          <a:bodyPr>
            <a:normAutofit/>
          </a:bodyPr>
          <a:lstStyle/>
          <a:p>
            <a:r>
              <a:rPr lang="en-US" sz="3600" dirty="0" smtClean="0"/>
              <a:t>TB </a:t>
            </a:r>
            <a:r>
              <a:rPr lang="en-US" sz="3600" dirty="0" err="1" smtClean="0"/>
              <a:t>epididymis</a:t>
            </a:r>
            <a:endParaRPr lang="en-US"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buFont typeface="Wingdings" pitchFamily="2" charset="2"/>
              <a:buChar char="Ø"/>
            </a:pPr>
            <a:r>
              <a:rPr lang="en-US" sz="3200" b="1" dirty="0" smtClean="0">
                <a:latin typeface="Albertus" pitchFamily="34" charset="0"/>
              </a:rPr>
              <a:t>Mycobacterium tuberculosis</a:t>
            </a:r>
            <a:r>
              <a:rPr lang="en-US" sz="3200" dirty="0" smtClean="0">
                <a:latin typeface="Albertus" pitchFamily="34" charset="0"/>
              </a:rPr>
              <a:t> is the etiologic agent of </a:t>
            </a:r>
            <a:r>
              <a:rPr lang="en-US" sz="3200" dirty="0" smtClean="0">
                <a:solidFill>
                  <a:srgbClr val="FF0000"/>
                </a:solidFill>
                <a:latin typeface="Albertus" pitchFamily="34" charset="0"/>
              </a:rPr>
              <a:t>Tuberculosis</a:t>
            </a:r>
            <a:r>
              <a:rPr lang="en-US" sz="3200" dirty="0" smtClean="0">
                <a:latin typeface="Albertus" pitchFamily="34" charset="0"/>
              </a:rPr>
              <a:t>  in humans. Humans are the only reservoir for the bacterium.</a:t>
            </a:r>
          </a:p>
          <a:p>
            <a:pPr>
              <a:buNone/>
            </a:pPr>
            <a:r>
              <a:rPr lang="en-US" sz="3200" dirty="0" smtClean="0">
                <a:latin typeface="Albertus" pitchFamily="34" charset="0"/>
              </a:rPr>
              <a:t> </a:t>
            </a:r>
          </a:p>
          <a:p>
            <a:pPr>
              <a:buFont typeface="Wingdings" pitchFamily="2" charset="2"/>
              <a:buChar char="Ø"/>
            </a:pPr>
            <a:r>
              <a:rPr lang="en-US" sz="3200" b="1" dirty="0" smtClean="0">
                <a:latin typeface="Albertus" pitchFamily="34" charset="0"/>
              </a:rPr>
              <a:t>Mycobacterium </a:t>
            </a:r>
            <a:r>
              <a:rPr lang="en-US" sz="3200" b="1" dirty="0" err="1" smtClean="0">
                <a:latin typeface="Albertus" pitchFamily="34" charset="0"/>
              </a:rPr>
              <a:t>bovis</a:t>
            </a:r>
            <a:r>
              <a:rPr lang="en-US" sz="3200" dirty="0" smtClean="0">
                <a:latin typeface="Albertus" pitchFamily="34" charset="0"/>
              </a:rPr>
              <a:t> is the etiologic agent of TB in cows and rarely in humans. Both cows and humans can serve as reservoirs. Humans can also be infected by the consumption of unpasteurized milk. This route of transmission can lead to the development of </a:t>
            </a:r>
            <a:r>
              <a:rPr lang="en-US" sz="3200" b="1" dirty="0" err="1" smtClean="0">
                <a:solidFill>
                  <a:srgbClr val="FF0000"/>
                </a:solidFill>
                <a:latin typeface="Albertus" pitchFamily="34" charset="0"/>
              </a:rPr>
              <a:t>extrapulmonary</a:t>
            </a:r>
            <a:r>
              <a:rPr lang="en-US" sz="3200" b="1" dirty="0" smtClean="0">
                <a:solidFill>
                  <a:srgbClr val="FF0000"/>
                </a:solidFill>
                <a:latin typeface="Albertus" pitchFamily="34" charset="0"/>
              </a:rPr>
              <a:t> TB</a:t>
            </a:r>
            <a:r>
              <a:rPr lang="en-US" sz="3200" b="1" dirty="0" smtClean="0">
                <a:latin typeface="Albertus" pitchFamily="34" charset="0"/>
              </a:rPr>
              <a:t>.</a:t>
            </a:r>
          </a:p>
          <a:p>
            <a:pPr>
              <a:buFont typeface="Wingdings" pitchFamily="2" charset="2"/>
              <a:buChar char="Ø"/>
            </a:pPr>
            <a:endParaRPr lang="en-US" sz="3200" dirty="0" smtClean="0">
              <a:latin typeface="Albertus" pitchFamily="34" charset="0"/>
            </a:endParaRPr>
          </a:p>
          <a:p>
            <a:pPr>
              <a:buFont typeface="Wingdings" pitchFamily="2" charset="2"/>
              <a:buChar char="Ø"/>
            </a:pPr>
            <a:r>
              <a:rPr lang="en-US" sz="3200" b="1" dirty="0" smtClean="0">
                <a:latin typeface="Albertus" pitchFamily="34" charset="0"/>
              </a:rPr>
              <a:t>M. </a:t>
            </a:r>
            <a:r>
              <a:rPr lang="en-US" sz="3200" b="1" dirty="0" err="1" smtClean="0">
                <a:latin typeface="Albertus" pitchFamily="34" charset="0"/>
              </a:rPr>
              <a:t>leprae</a:t>
            </a:r>
            <a:r>
              <a:rPr lang="en-US" sz="3200" b="1" dirty="0" smtClean="0">
                <a:latin typeface="Albertus" pitchFamily="34" charset="0"/>
              </a:rPr>
              <a:t> </a:t>
            </a:r>
            <a:r>
              <a:rPr lang="en-US" sz="3200" dirty="0" smtClean="0">
                <a:latin typeface="Albertus" pitchFamily="34" charset="0"/>
              </a:rPr>
              <a:t>: causes </a:t>
            </a:r>
            <a:r>
              <a:rPr lang="en-US" sz="3200" dirty="0" smtClean="0">
                <a:solidFill>
                  <a:srgbClr val="FF0000"/>
                </a:solidFill>
                <a:latin typeface="Albertus" pitchFamily="34" charset="0"/>
              </a:rPr>
              <a:t>leprosy</a:t>
            </a:r>
            <a:endParaRPr lang="en-US" dirty="0">
              <a:solidFill>
                <a:srgbClr val="FF0000"/>
              </a:solidFill>
              <a:latin typeface="Albertus" pitchFamily="34" charset="0"/>
            </a:endParaRPr>
          </a:p>
        </p:txBody>
      </p:sp>
      <p:sp>
        <p:nvSpPr>
          <p:cNvPr id="4" name="Title 1"/>
          <p:cNvSpPr txBox="1">
            <a:spLocks/>
          </p:cNvSpPr>
          <p:nvPr/>
        </p:nvSpPr>
        <p:spPr>
          <a:xfrm>
            <a:off x="179512" y="188640"/>
            <a:ext cx="8964488" cy="9906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words" strike="noStrike" kern="1200" cap="none" spc="0" normalizeH="0" baseline="0" noProof="0" dirty="0" smtClean="0">
              <a:ln>
                <a:noFill/>
              </a:ln>
              <a:solidFill>
                <a:schemeClr val="tx2"/>
              </a:solidFill>
              <a:effectLst/>
              <a:uLnTx/>
              <a:uFillTx/>
              <a:latin typeface="+mj-lt"/>
              <a:ea typeface="+mj-ea"/>
              <a:cs typeface="+mj-cs"/>
            </a:endParaRPr>
          </a:p>
        </p:txBody>
      </p:sp>
      <p:sp>
        <p:nvSpPr>
          <p:cNvPr id="5" name="Title 4"/>
          <p:cNvSpPr>
            <a:spLocks noGrp="1"/>
          </p:cNvSpPr>
          <p:nvPr>
            <p:ph type="title"/>
          </p:nvPr>
        </p:nvSpPr>
        <p:spPr/>
        <p:txBody>
          <a:bodyPr>
            <a:normAutofit fontScale="90000"/>
          </a:bodyPr>
          <a:lstStyle/>
          <a:p>
            <a:pPr lvl="0"/>
            <a:r>
              <a:rPr lang="en-US" sz="4000" b="1" dirty="0" smtClean="0"/>
              <a:t/>
            </a:r>
            <a:br>
              <a:rPr lang="en-US" sz="4000" b="1" dirty="0" smtClean="0"/>
            </a:br>
            <a:r>
              <a:rPr lang="en-US" sz="4000" b="1" dirty="0" smtClean="0"/>
              <a:t>Diseases caused by </a:t>
            </a:r>
            <a:r>
              <a:rPr lang="en-US" sz="4000" b="1" dirty="0" err="1" smtClean="0"/>
              <a:t>Mycobacteria</a:t>
            </a:r>
            <a:r>
              <a:rPr lang="en-US" b="1" u="words" dirty="0" smtClean="0"/>
              <a:t/>
            </a:r>
            <a:br>
              <a:rPr lang="en-US" b="1" u="words" dirty="0" smtClean="0"/>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90600"/>
          </a:xfrm>
        </p:spPr>
        <p:txBody>
          <a:bodyPr>
            <a:normAutofit/>
          </a:bodyPr>
          <a:lstStyle/>
          <a:p>
            <a:r>
              <a:rPr lang="en-US" sz="3600" dirty="0" err="1" smtClean="0"/>
              <a:t>Tuberculoma</a:t>
            </a:r>
            <a:endParaRPr lang="en-US" sz="3600" dirty="0"/>
          </a:p>
        </p:txBody>
      </p:sp>
      <p:sp>
        <p:nvSpPr>
          <p:cNvPr id="6" name="Content Placeholder 5"/>
          <p:cNvSpPr>
            <a:spLocks noGrp="1"/>
          </p:cNvSpPr>
          <p:nvPr>
            <p:ph sz="quarter" idx="2"/>
          </p:nvPr>
        </p:nvSpPr>
        <p:spPr>
          <a:xfrm>
            <a:off x="5004048" y="0"/>
            <a:ext cx="3886200" cy="720080"/>
          </a:xfrm>
        </p:spPr>
        <p:txBody>
          <a:bodyPr>
            <a:normAutofit/>
          </a:bodyPr>
          <a:lstStyle/>
          <a:p>
            <a:pPr>
              <a:buNone/>
            </a:pPr>
            <a:r>
              <a:rPr lang="en-US" sz="2800" dirty="0" smtClean="0">
                <a:solidFill>
                  <a:schemeClr val="accent5">
                    <a:lumMod val="50000"/>
                  </a:schemeClr>
                </a:solidFill>
              </a:rPr>
              <a:t>Renal TB</a:t>
            </a:r>
            <a:endParaRPr lang="en-US" sz="2800" dirty="0">
              <a:solidFill>
                <a:schemeClr val="accent5">
                  <a:lumMod val="50000"/>
                </a:schemeClr>
              </a:solidFill>
            </a:endParaRPr>
          </a:p>
        </p:txBody>
      </p:sp>
      <p:pic>
        <p:nvPicPr>
          <p:cNvPr id="18434" name="Picture 2" descr="http://www.digitalpathology.uct.ac.za/topics/classic_cases_of_tb/images/portfolio/xii_viii_6_cerebrum.jpg"/>
          <p:cNvPicPr>
            <a:picLocks noChangeAspect="1" noChangeArrowheads="1"/>
          </p:cNvPicPr>
          <p:nvPr/>
        </p:nvPicPr>
        <p:blipFill>
          <a:blip r:embed="rId2" cstate="print"/>
          <a:srcRect/>
          <a:stretch>
            <a:fillRect/>
          </a:stretch>
        </p:blipFill>
        <p:spPr bwMode="auto">
          <a:xfrm>
            <a:off x="0" y="836712"/>
            <a:ext cx="3816424" cy="5067076"/>
          </a:xfrm>
          <a:prstGeom prst="rect">
            <a:avLst/>
          </a:prstGeom>
          <a:noFill/>
        </p:spPr>
      </p:pic>
      <p:pic>
        <p:nvPicPr>
          <p:cNvPr id="8" name="Picture 2" descr="00004357"/>
          <p:cNvPicPr>
            <a:picLocks noChangeAspect="1" noChangeArrowheads="1"/>
          </p:cNvPicPr>
          <p:nvPr/>
        </p:nvPicPr>
        <p:blipFill>
          <a:blip r:embed="rId3" cstate="print"/>
          <a:srcRect/>
          <a:stretch>
            <a:fillRect/>
          </a:stretch>
        </p:blipFill>
        <p:spPr bwMode="auto">
          <a:xfrm>
            <a:off x="0" y="4869161"/>
            <a:ext cx="3964496" cy="1988840"/>
          </a:xfrm>
          <a:prstGeom prst="rect">
            <a:avLst/>
          </a:prstGeom>
          <a:noFill/>
          <a:ln w="9525">
            <a:noFill/>
            <a:miter lim="800000"/>
            <a:headEnd/>
            <a:tailEnd/>
          </a:ln>
        </p:spPr>
      </p:pic>
      <p:pic>
        <p:nvPicPr>
          <p:cNvPr id="18436" name="Picture 4" descr="http://www.vetnext.com/fotos/I13RenalTuberculosis.jpg"/>
          <p:cNvPicPr>
            <a:picLocks noChangeAspect="1" noChangeArrowheads="1"/>
          </p:cNvPicPr>
          <p:nvPr/>
        </p:nvPicPr>
        <p:blipFill>
          <a:blip r:embed="rId4" cstate="print"/>
          <a:srcRect/>
          <a:stretch>
            <a:fillRect/>
          </a:stretch>
        </p:blipFill>
        <p:spPr bwMode="auto">
          <a:xfrm>
            <a:off x="4429125" y="476672"/>
            <a:ext cx="4714875" cy="3238501"/>
          </a:xfrm>
          <a:prstGeom prst="rect">
            <a:avLst/>
          </a:prstGeom>
          <a:noFill/>
        </p:spPr>
      </p:pic>
      <p:pic>
        <p:nvPicPr>
          <p:cNvPr id="18438" name="Picture 6" descr="http://o.quizlet.com/i/GOIMx3uqpqZthuUl80UODg_m.jpg"/>
          <p:cNvPicPr>
            <a:picLocks noChangeAspect="1" noChangeArrowheads="1"/>
          </p:cNvPicPr>
          <p:nvPr/>
        </p:nvPicPr>
        <p:blipFill>
          <a:blip r:embed="rId5" cstate="print"/>
          <a:srcRect/>
          <a:stretch>
            <a:fillRect/>
          </a:stretch>
        </p:blipFill>
        <p:spPr bwMode="auto">
          <a:xfrm>
            <a:off x="4211960" y="3680672"/>
            <a:ext cx="2952328" cy="3251056"/>
          </a:xfrm>
          <a:prstGeom prst="rect">
            <a:avLst/>
          </a:prstGeom>
          <a:noFill/>
        </p:spPr>
      </p:pic>
      <p:sp>
        <p:nvSpPr>
          <p:cNvPr id="11" name="Content Placeholder 2"/>
          <p:cNvSpPr>
            <a:spLocks noGrp="1"/>
          </p:cNvSpPr>
          <p:nvPr>
            <p:ph sz="quarter" idx="1"/>
          </p:nvPr>
        </p:nvSpPr>
        <p:spPr>
          <a:xfrm>
            <a:off x="7164288" y="5085184"/>
            <a:ext cx="1979712" cy="615297"/>
          </a:xfrm>
        </p:spPr>
        <p:txBody>
          <a:bodyPr>
            <a:noAutofit/>
          </a:bodyPr>
          <a:lstStyle/>
          <a:p>
            <a:pPr>
              <a:buNone/>
            </a:pPr>
            <a:r>
              <a:rPr lang="en-US" sz="2000" b="1" dirty="0" smtClean="0">
                <a:solidFill>
                  <a:schemeClr val="accent5">
                    <a:lumMod val="50000"/>
                  </a:schemeClr>
                </a:solidFill>
              </a:rPr>
              <a:t>TB Vertebra (</a:t>
            </a:r>
            <a:r>
              <a:rPr lang="en-US" dirty="0" smtClean="0"/>
              <a:t>Potts</a:t>
            </a:r>
            <a:r>
              <a:rPr lang="en-US" sz="2000" b="1" dirty="0" smtClean="0">
                <a:solidFill>
                  <a:schemeClr val="accent5">
                    <a:lumMod val="50000"/>
                  </a:schemeClr>
                </a:solidFill>
              </a:rPr>
              <a:t> Spine)</a:t>
            </a:r>
            <a:endParaRPr lang="en-US" sz="2000"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Pott’s</a:t>
            </a:r>
            <a:r>
              <a:rPr lang="en-US" dirty="0" smtClean="0"/>
              <a:t> disease</a:t>
            </a:r>
            <a:endParaRPr lang="ar-SA" dirty="0"/>
          </a:p>
        </p:txBody>
      </p:sp>
      <p:sp>
        <p:nvSpPr>
          <p:cNvPr id="3" name="Content Placeholder 2"/>
          <p:cNvSpPr>
            <a:spLocks noGrp="1"/>
          </p:cNvSpPr>
          <p:nvPr>
            <p:ph sz="quarter" idx="1"/>
          </p:nvPr>
        </p:nvSpPr>
        <p:spPr/>
        <p:txBody>
          <a:bodyPr/>
          <a:lstStyle/>
          <a:p>
            <a:endParaRPr lang="ar-SA" dirty="0"/>
          </a:p>
        </p:txBody>
      </p:sp>
      <p:sp>
        <p:nvSpPr>
          <p:cNvPr id="4" name="Content Placeholder 3"/>
          <p:cNvSpPr>
            <a:spLocks noGrp="1"/>
          </p:cNvSpPr>
          <p:nvPr>
            <p:ph sz="quarter" idx="2"/>
          </p:nvPr>
        </p:nvSpPr>
        <p:spPr/>
        <p:txBody>
          <a:bodyPr/>
          <a:lstStyle/>
          <a:p>
            <a:endParaRPr lang="ar-SA" dirty="0"/>
          </a:p>
        </p:txBody>
      </p:sp>
      <p:pic>
        <p:nvPicPr>
          <p:cNvPr id="1026" name="Picture 2" descr="http://o.quizlet.com/U3eWIrSbIa.TwUb-ghSGdQ.png"/>
          <p:cNvPicPr>
            <a:picLocks noChangeAspect="1" noChangeArrowheads="1"/>
          </p:cNvPicPr>
          <p:nvPr/>
        </p:nvPicPr>
        <p:blipFill>
          <a:blip r:embed="rId2" cstate="print"/>
          <a:srcRect/>
          <a:stretch>
            <a:fillRect/>
          </a:stretch>
        </p:blipFill>
        <p:spPr bwMode="auto">
          <a:xfrm>
            <a:off x="827584" y="1484784"/>
            <a:ext cx="3333750" cy="4762500"/>
          </a:xfrm>
          <a:prstGeom prst="rect">
            <a:avLst/>
          </a:prstGeom>
          <a:noFill/>
        </p:spPr>
      </p:pic>
      <p:pic>
        <p:nvPicPr>
          <p:cNvPr id="1030" name="Picture 6" descr="http://www.somatics.com/images/Psoas.jpg"/>
          <p:cNvPicPr>
            <a:picLocks noChangeAspect="1" noChangeArrowheads="1"/>
          </p:cNvPicPr>
          <p:nvPr/>
        </p:nvPicPr>
        <p:blipFill>
          <a:blip r:embed="rId3" cstate="print"/>
          <a:srcRect/>
          <a:stretch>
            <a:fillRect/>
          </a:stretch>
        </p:blipFill>
        <p:spPr bwMode="auto">
          <a:xfrm>
            <a:off x="4932040" y="0"/>
            <a:ext cx="3333750" cy="3876676"/>
          </a:xfrm>
          <a:prstGeom prst="rect">
            <a:avLst/>
          </a:prstGeom>
          <a:noFill/>
        </p:spPr>
      </p:pic>
      <p:sp>
        <p:nvSpPr>
          <p:cNvPr id="8" name="TextBox 7"/>
          <p:cNvSpPr txBox="1"/>
          <p:nvPr/>
        </p:nvSpPr>
        <p:spPr>
          <a:xfrm>
            <a:off x="6948264" y="2780928"/>
            <a:ext cx="1620957" cy="369332"/>
          </a:xfrm>
          <a:prstGeom prst="rect">
            <a:avLst/>
          </a:prstGeom>
        </p:spPr>
        <p:style>
          <a:lnRef idx="1">
            <a:schemeClr val="dk1"/>
          </a:lnRef>
          <a:fillRef idx="3">
            <a:schemeClr val="dk1"/>
          </a:fillRef>
          <a:effectRef idx="2">
            <a:schemeClr val="dk1"/>
          </a:effectRef>
          <a:fontRef idx="minor">
            <a:schemeClr val="lt1"/>
          </a:fontRef>
        </p:style>
        <p:txBody>
          <a:bodyPr wrap="none" rtlCol="1">
            <a:spAutoFit/>
          </a:bodyPr>
          <a:lstStyle/>
          <a:p>
            <a:r>
              <a:rPr lang="en-US" b="1" dirty="0" err="1" smtClean="0"/>
              <a:t>Psoas</a:t>
            </a:r>
            <a:r>
              <a:rPr lang="en-US" b="1" dirty="0" smtClean="0"/>
              <a:t> abscess</a:t>
            </a:r>
            <a:endParaRPr lang="ar-SA" b="1" dirty="0"/>
          </a:p>
        </p:txBody>
      </p:sp>
      <p:sp>
        <p:nvSpPr>
          <p:cNvPr id="9" name="Rectangle 8"/>
          <p:cNvSpPr/>
          <p:nvPr/>
        </p:nvSpPr>
        <p:spPr>
          <a:xfrm>
            <a:off x="3995936" y="4005064"/>
            <a:ext cx="4572000" cy="2372444"/>
          </a:xfrm>
          <a:prstGeom prst="rect">
            <a:avLst/>
          </a:prstGeom>
        </p:spPr>
        <p:txBody>
          <a:bodyPr>
            <a:spAutoFit/>
          </a:bodyPr>
          <a:lstStyle/>
          <a:p>
            <a:pPr lvl="1" indent="-228600" fontAlgn="auto">
              <a:spcBef>
                <a:spcPts val="500"/>
              </a:spcBef>
              <a:spcAft>
                <a:spcPts val="0"/>
              </a:spcAft>
              <a:buClr>
                <a:schemeClr val="accent2"/>
              </a:buClr>
              <a:buSzPct val="75000"/>
              <a:buFont typeface="Wingdings"/>
              <a:buChar char=""/>
              <a:defRPr/>
            </a:pPr>
            <a:r>
              <a:rPr lang="en-GB" sz="2400" b="1" dirty="0" smtClean="0">
                <a:latin typeface="Albertus" pitchFamily="34" charset="0"/>
              </a:rPr>
              <a:t>Vertebrae  </a:t>
            </a:r>
            <a:r>
              <a:rPr lang="en-GB" sz="2000" dirty="0" smtClean="0">
                <a:latin typeface="Albertus" pitchFamily="34" charset="0"/>
              </a:rPr>
              <a:t>(</a:t>
            </a:r>
            <a:r>
              <a:rPr lang="en-GB" sz="2000" dirty="0" err="1" smtClean="0">
                <a:latin typeface="Albertus" pitchFamily="34" charset="0"/>
              </a:rPr>
              <a:t>Pott's</a:t>
            </a:r>
            <a:r>
              <a:rPr lang="en-GB" sz="2000" dirty="0" smtClean="0">
                <a:latin typeface="Albertus" pitchFamily="34" charset="0"/>
              </a:rPr>
              <a:t> disease).</a:t>
            </a:r>
            <a:r>
              <a:rPr lang="en-US" sz="2000" dirty="0" smtClean="0">
                <a:latin typeface="Albertus" pitchFamily="34" charset="0"/>
              </a:rPr>
              <a:t> It collapses the spine and leads to p</a:t>
            </a:r>
            <a:r>
              <a:rPr lang="en-GB" sz="2000" dirty="0" err="1" smtClean="0">
                <a:latin typeface="Albertus" pitchFamily="34" charset="0"/>
              </a:rPr>
              <a:t>araspinal</a:t>
            </a:r>
            <a:r>
              <a:rPr lang="en-GB" sz="2000" dirty="0" smtClean="0">
                <a:latin typeface="Albertus" pitchFamily="34" charset="0"/>
              </a:rPr>
              <a:t> "cold" abscesses </a:t>
            </a:r>
          </a:p>
          <a:p>
            <a:pPr lvl="1" indent="-228600" fontAlgn="auto">
              <a:spcBef>
                <a:spcPts val="500"/>
              </a:spcBef>
              <a:spcAft>
                <a:spcPts val="0"/>
              </a:spcAft>
              <a:buClr>
                <a:schemeClr val="accent2"/>
              </a:buClr>
              <a:buSzPct val="75000"/>
              <a:buFont typeface="Wingdings"/>
              <a:buChar char=""/>
              <a:defRPr/>
            </a:pPr>
            <a:r>
              <a:rPr lang="en-GB" sz="2000" dirty="0" smtClean="0">
                <a:latin typeface="Albertus" pitchFamily="34" charset="0"/>
              </a:rPr>
              <a:t>in these </a:t>
            </a:r>
            <a:r>
              <a:rPr lang="en-GB" sz="2000" dirty="0" smtClean="0">
                <a:latin typeface="Albertus" pitchFamily="34" charset="0"/>
              </a:rPr>
              <a:t>patients, infected material </a:t>
            </a:r>
            <a:r>
              <a:rPr lang="en-GB" sz="2000" dirty="0" smtClean="0">
                <a:latin typeface="Albertus" pitchFamily="34" charset="0"/>
              </a:rPr>
              <a:t>may track along the tissue planes to present as an abdominal or pelvic mass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rostate-TB"/>
          <p:cNvPicPr>
            <a:picLocks noChangeAspect="1" noChangeArrowheads="1"/>
          </p:cNvPicPr>
          <p:nvPr/>
        </p:nvPicPr>
        <p:blipFill>
          <a:blip r:embed="rId2" cstate="print"/>
          <a:srcRect/>
          <a:stretch>
            <a:fillRect/>
          </a:stretch>
        </p:blipFill>
        <p:spPr bwMode="auto">
          <a:xfrm>
            <a:off x="0" y="1484784"/>
            <a:ext cx="5055396" cy="5157192"/>
          </a:xfrm>
          <a:prstGeom prst="rect">
            <a:avLst/>
          </a:prstGeom>
          <a:noFill/>
          <a:ln w="9525">
            <a:noFill/>
            <a:miter lim="800000"/>
            <a:headEnd/>
            <a:tailEnd/>
          </a:ln>
        </p:spPr>
      </p:pic>
      <p:sp>
        <p:nvSpPr>
          <p:cNvPr id="4" name="AutoShape 3"/>
          <p:cNvSpPr>
            <a:spLocks noChangeArrowheads="1"/>
          </p:cNvSpPr>
          <p:nvPr/>
        </p:nvSpPr>
        <p:spPr bwMode="auto">
          <a:xfrm rot="-3858880">
            <a:off x="2999558" y="5480708"/>
            <a:ext cx="6858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5" name="Title 4"/>
          <p:cNvSpPr>
            <a:spLocks noGrp="1"/>
          </p:cNvSpPr>
          <p:nvPr>
            <p:ph type="title"/>
          </p:nvPr>
        </p:nvSpPr>
        <p:spPr>
          <a:xfrm>
            <a:off x="395536" y="228600"/>
            <a:ext cx="3888432" cy="990600"/>
          </a:xfrm>
        </p:spPr>
        <p:txBody>
          <a:bodyPr>
            <a:normAutofit/>
          </a:bodyPr>
          <a:lstStyle/>
          <a:p>
            <a:r>
              <a:rPr lang="en-US" sz="2800" dirty="0" smtClean="0"/>
              <a:t>TB Prostate gland</a:t>
            </a:r>
            <a:endParaRPr lang="en-US" sz="2800" dirty="0"/>
          </a:p>
        </p:txBody>
      </p:sp>
      <p:sp>
        <p:nvSpPr>
          <p:cNvPr id="7" name="Content Placeholder 6"/>
          <p:cNvSpPr>
            <a:spLocks noGrp="1"/>
          </p:cNvSpPr>
          <p:nvPr>
            <p:ph sz="quarter" idx="2"/>
          </p:nvPr>
        </p:nvSpPr>
        <p:spPr>
          <a:xfrm>
            <a:off x="5364088" y="476672"/>
            <a:ext cx="3312368" cy="720080"/>
          </a:xfrm>
        </p:spPr>
        <p:txBody>
          <a:bodyPr/>
          <a:lstStyle/>
          <a:p>
            <a:pPr>
              <a:buNone/>
            </a:pPr>
            <a:r>
              <a:rPr lang="en-US" dirty="0" smtClean="0">
                <a:solidFill>
                  <a:schemeClr val="accent5">
                    <a:lumMod val="50000"/>
                  </a:schemeClr>
                </a:solidFill>
              </a:rPr>
              <a:t>TB intestine</a:t>
            </a:r>
            <a:endParaRPr lang="en-US" dirty="0">
              <a:solidFill>
                <a:schemeClr val="accent5">
                  <a:lumMod val="50000"/>
                </a:schemeClr>
              </a:solidFill>
            </a:endParaRPr>
          </a:p>
        </p:txBody>
      </p:sp>
      <p:pic>
        <p:nvPicPr>
          <p:cNvPr id="16386" name="Picture 2" descr="http://www.digitalpathology.uct.ac.za/topics/classic_cases_of_tb/images/portfolio/xvi_iii_23_e_r.jpg"/>
          <p:cNvPicPr>
            <a:picLocks noChangeAspect="1" noChangeArrowheads="1"/>
          </p:cNvPicPr>
          <p:nvPr/>
        </p:nvPicPr>
        <p:blipFill>
          <a:blip r:embed="rId3" cstate="print"/>
          <a:srcRect/>
          <a:stretch>
            <a:fillRect/>
          </a:stretch>
        </p:blipFill>
        <p:spPr bwMode="auto">
          <a:xfrm>
            <a:off x="5364088" y="1524879"/>
            <a:ext cx="3582554" cy="53331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Prognosis</a:t>
            </a:r>
          </a:p>
        </p:txBody>
      </p:sp>
      <p:sp>
        <p:nvSpPr>
          <p:cNvPr id="88067" name="Rectangle 3"/>
          <p:cNvSpPr>
            <a:spLocks noGrp="1" noChangeArrowheads="1"/>
          </p:cNvSpPr>
          <p:nvPr>
            <p:ph sz="quarter" idx="1"/>
          </p:nvPr>
        </p:nvSpPr>
        <p:spPr/>
        <p:txBody>
          <a:bodyPr/>
          <a:lstStyle/>
          <a:p>
            <a:pPr>
              <a:lnSpc>
                <a:spcPct val="90000"/>
              </a:lnSpc>
            </a:pPr>
            <a:r>
              <a:rPr lang="en-GB" dirty="0">
                <a:latin typeface="Albertus" pitchFamily="34" charset="0"/>
              </a:rPr>
              <a:t>The prognosis </a:t>
            </a:r>
            <a:r>
              <a:rPr lang="en-GB" dirty="0" smtClean="0">
                <a:latin typeface="Albertus" pitchFamily="34" charset="0"/>
              </a:rPr>
              <a:t>with proper treatment is </a:t>
            </a:r>
            <a:r>
              <a:rPr lang="en-GB" dirty="0">
                <a:latin typeface="Albertus" pitchFamily="34" charset="0"/>
              </a:rPr>
              <a:t>generally good if infections are localized to the lungs, except when they are caused by drug-resistant strains or occur in aged debilitated, or </a:t>
            </a:r>
            <a:r>
              <a:rPr lang="en-GB" dirty="0" err="1">
                <a:latin typeface="Albertus" pitchFamily="34" charset="0"/>
              </a:rPr>
              <a:t>immunosuppressed</a:t>
            </a:r>
            <a:r>
              <a:rPr lang="en-GB" dirty="0">
                <a:latin typeface="Albertus" pitchFamily="34" charset="0"/>
              </a:rPr>
              <a:t> persons, who are at high risk for developing </a:t>
            </a:r>
            <a:r>
              <a:rPr lang="en-GB" dirty="0" err="1">
                <a:latin typeface="Albertus" pitchFamily="34" charset="0"/>
              </a:rPr>
              <a:t>miliary</a:t>
            </a:r>
            <a:r>
              <a:rPr lang="en-GB" dirty="0">
                <a:latin typeface="Albertus" pitchFamily="34" charset="0"/>
              </a:rPr>
              <a:t> </a:t>
            </a:r>
            <a:r>
              <a:rPr lang="en-GB" dirty="0" smtClean="0">
                <a:latin typeface="Albertus" pitchFamily="34" charset="0"/>
              </a:rPr>
              <a:t>TB</a:t>
            </a:r>
            <a:endParaRPr lang="en-GB" dirty="0">
              <a:latin typeface="Albertus"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TAKE HOME MESSAGES:</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51520" y="1462608"/>
            <a:ext cx="8610600" cy="5638800"/>
          </a:xfrm>
        </p:spPr>
        <p:txBody>
          <a:bodyPr>
            <a:normAutofit lnSpcReduction="10000"/>
          </a:bodyPr>
          <a:lstStyle/>
          <a:p>
            <a:pPr marL="493776" lvl="0" indent="-457200">
              <a:buFont typeface="+mj-lt"/>
              <a:buAutoNum type="arabicPeriod"/>
            </a:pPr>
            <a:r>
              <a:rPr lang="en-US" sz="2400" dirty="0" smtClean="0"/>
              <a:t> </a:t>
            </a:r>
            <a:r>
              <a:rPr lang="en-US" sz="2100" i="1" dirty="0" smtClean="0">
                <a:latin typeface="Arial Rounded MT Bold" pitchFamily="34" charset="0"/>
              </a:rPr>
              <a:t>Mycobacterium tuberculosis</a:t>
            </a:r>
            <a:r>
              <a:rPr lang="en-US" sz="2100" dirty="0" smtClean="0">
                <a:latin typeface="Arial Rounded MT Bold" pitchFamily="34" charset="0"/>
              </a:rPr>
              <a:t> is the causative organism of tuberculosis (TB) in the lungs and elsewhere.</a:t>
            </a:r>
          </a:p>
          <a:p>
            <a:pPr marL="493776" lvl="0" indent="-457200">
              <a:buFont typeface="+mj-lt"/>
              <a:buAutoNum type="arabicPeriod"/>
            </a:pPr>
            <a:r>
              <a:rPr lang="en-US" sz="2100" dirty="0" smtClean="0">
                <a:latin typeface="Arial Rounded MT Bold" pitchFamily="34" charset="0"/>
              </a:rPr>
              <a:t>It gains access to the lung by inhalation and causes pulmonary TB.</a:t>
            </a:r>
          </a:p>
          <a:p>
            <a:pPr marL="493776" lvl="0" indent="-457200">
              <a:buFont typeface="+mj-lt"/>
              <a:buAutoNum type="arabicPeriod"/>
            </a:pPr>
            <a:r>
              <a:rPr lang="en-US" sz="2100" dirty="0" smtClean="0">
                <a:latin typeface="Arial Rounded MT Bold" pitchFamily="34" charset="0"/>
              </a:rPr>
              <a:t>A granuloma in TB is composed of activated macrophages, </a:t>
            </a:r>
            <a:r>
              <a:rPr lang="en-US" sz="2100" dirty="0" err="1" smtClean="0">
                <a:latin typeface="Arial Rounded MT Bold" pitchFamily="34" charset="0"/>
              </a:rPr>
              <a:t>Langhans</a:t>
            </a:r>
            <a:r>
              <a:rPr lang="en-US" sz="2100" dirty="0" smtClean="0">
                <a:latin typeface="Arial Rounded MT Bold" pitchFamily="34" charset="0"/>
              </a:rPr>
              <a:t>’ giant cells with surrounding lymphoid cells and fibroblasts with central </a:t>
            </a:r>
            <a:r>
              <a:rPr lang="en-US" sz="2100" dirty="0" err="1" smtClean="0">
                <a:latin typeface="Arial Rounded MT Bold" pitchFamily="34" charset="0"/>
              </a:rPr>
              <a:t>caseation</a:t>
            </a:r>
            <a:r>
              <a:rPr lang="en-US" sz="2100" dirty="0" smtClean="0">
                <a:latin typeface="Arial Rounded MT Bold" pitchFamily="34" charset="0"/>
              </a:rPr>
              <a:t> necrosis.</a:t>
            </a:r>
          </a:p>
          <a:p>
            <a:pPr marL="813816" lvl="1" indent="-457200"/>
            <a:r>
              <a:rPr lang="en-US" sz="1800" dirty="0" smtClean="0">
                <a:latin typeface="Arial Rounded MT Bold" pitchFamily="34" charset="0"/>
              </a:rPr>
              <a:t>Primary tuberculosis is the form of disease that develops in a previously unexposed, and therefore </a:t>
            </a:r>
            <a:r>
              <a:rPr lang="en-US" sz="1800" dirty="0" err="1" smtClean="0">
                <a:latin typeface="Arial Rounded MT Bold" pitchFamily="34" charset="0"/>
              </a:rPr>
              <a:t>unsensitized</a:t>
            </a:r>
            <a:r>
              <a:rPr lang="en-US" sz="1800" dirty="0" smtClean="0">
                <a:latin typeface="Arial Rounded MT Bold" pitchFamily="34" charset="0"/>
              </a:rPr>
              <a:t>, person. </a:t>
            </a:r>
          </a:p>
          <a:p>
            <a:pPr marL="813816" lvl="1" indent="-457200"/>
            <a:r>
              <a:rPr lang="en-US" sz="1800" dirty="0" smtClean="0">
                <a:latin typeface="Arial Rounded MT Bold" pitchFamily="34" charset="0"/>
              </a:rPr>
              <a:t>Secondary (reactivation) tuberculosis arises in previously exposed individuals when host immune defenses are compromised, and usually manifests as </a:t>
            </a:r>
            <a:r>
              <a:rPr lang="en-US" sz="1800" dirty="0" err="1" smtClean="0">
                <a:latin typeface="Arial Rounded MT Bold" pitchFamily="34" charset="0"/>
              </a:rPr>
              <a:t>cavitary</a:t>
            </a:r>
            <a:r>
              <a:rPr lang="en-US" sz="1800" dirty="0" smtClean="0">
                <a:latin typeface="Arial Rounded MT Bold" pitchFamily="34" charset="0"/>
              </a:rPr>
              <a:t> lesions in the lung apices.</a:t>
            </a:r>
          </a:p>
          <a:p>
            <a:pPr marL="813816" lvl="1" indent="-457200"/>
            <a:r>
              <a:rPr lang="en-US" sz="1800" dirty="0" smtClean="0">
                <a:latin typeface="Arial Rounded MT Bold" pitchFamily="34" charset="0"/>
              </a:rPr>
              <a:t>Both progressive primary tuberculosis and secondary tuberculosis can result in systemic seeding, causing life-threatening forms such as </a:t>
            </a:r>
            <a:r>
              <a:rPr lang="en-US" sz="1800" dirty="0" err="1" smtClean="0">
                <a:latin typeface="Arial Rounded MT Bold" pitchFamily="34" charset="0"/>
              </a:rPr>
              <a:t>miliary</a:t>
            </a:r>
            <a:r>
              <a:rPr lang="en-US" sz="1800" dirty="0" smtClean="0">
                <a:latin typeface="Arial Rounded MT Bold" pitchFamily="34" charset="0"/>
              </a:rPr>
              <a:t> tuberculosis and </a:t>
            </a:r>
            <a:r>
              <a:rPr lang="en-US" sz="1800" dirty="0" err="1" smtClean="0">
                <a:latin typeface="Arial Rounded MT Bold" pitchFamily="34" charset="0"/>
              </a:rPr>
              <a:t>tuberculous</a:t>
            </a:r>
            <a:r>
              <a:rPr lang="en-US" sz="1800" dirty="0" smtClean="0">
                <a:latin typeface="Arial Rounded MT Bold" pitchFamily="34" charset="0"/>
              </a:rPr>
              <a:t> meningitis.</a:t>
            </a:r>
          </a:p>
          <a:p>
            <a:pPr marL="493776" lvl="0" indent="-457200">
              <a:buFont typeface="+mj-lt"/>
              <a:buAutoNum type="arabicPeriod"/>
            </a:pPr>
            <a:r>
              <a:rPr lang="en-US" sz="2100" dirty="0" smtClean="0">
                <a:latin typeface="Arial Rounded MT Bold" pitchFamily="34" charset="0"/>
              </a:rPr>
              <a:t>The outcome depends on the adequacy of the host immune response and treatment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endParaRPr lang="en-US" smtClean="0"/>
          </a:p>
        </p:txBody>
      </p:sp>
      <p:sp>
        <p:nvSpPr>
          <p:cNvPr id="21507" name="عنصر نائب للنص 2"/>
          <p:cNvSpPr>
            <a:spLocks noGrp="1"/>
          </p:cNvSpPr>
          <p:nvPr>
            <p:ph type="body" sz="half" idx="1"/>
          </p:nvPr>
        </p:nvSpPr>
        <p:spPr/>
        <p:txBody>
          <a:bodyPr/>
          <a:lstStyle/>
          <a:p>
            <a:endParaRPr lang="en-US" smtClean="0"/>
          </a:p>
        </p:txBody>
      </p:sp>
      <p:sp>
        <p:nvSpPr>
          <p:cNvPr id="21508" name="عنصر نائب للقصاصة الفنية 3"/>
          <p:cNvSpPr>
            <a:spLocks noGrp="1" noTextEdit="1"/>
          </p:cNvSpPr>
          <p:nvPr>
            <p:ph type="clipArt" sz="half" idx="2"/>
          </p:nvPr>
        </p:nvSpPr>
        <p:spPr/>
      </p:sp>
      <p:pic>
        <p:nvPicPr>
          <p:cNvPr id="21509" name="Picture 6"/>
          <p:cNvPicPr>
            <a:picLocks noChangeAspect="1" noChangeArrowheads="1"/>
          </p:cNvPicPr>
          <p:nvPr/>
        </p:nvPicPr>
        <p:blipFill>
          <a:blip r:embed="rId3" cstate="print"/>
          <a:srcRect/>
          <a:stretch>
            <a:fillRect/>
          </a:stretch>
        </p:blipFill>
        <p:spPr bwMode="auto">
          <a:xfrm>
            <a:off x="381000" y="38100"/>
            <a:ext cx="8382000" cy="6781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990600"/>
          </a:xfrm>
        </p:spPr>
        <p:txBody>
          <a:bodyPr>
            <a:noAutofit/>
          </a:bodyPr>
          <a:lstStyle/>
          <a:p>
            <a:pPr lvl="0"/>
            <a:r>
              <a:rPr lang="en-US" sz="3200" b="1" dirty="0" smtClean="0"/>
              <a:t>Diseases caused by </a:t>
            </a:r>
            <a:r>
              <a:rPr lang="en-US" sz="3200" b="1" dirty="0" err="1" smtClean="0"/>
              <a:t>Mycobacteria</a:t>
            </a:r>
            <a:endParaRPr lang="en-US" sz="3200" b="1" u="words" dirty="0" smtClean="0"/>
          </a:p>
        </p:txBody>
      </p:sp>
      <p:sp>
        <p:nvSpPr>
          <p:cNvPr id="3" name="Content Placeholder 2"/>
          <p:cNvSpPr>
            <a:spLocks noGrp="1"/>
          </p:cNvSpPr>
          <p:nvPr>
            <p:ph sz="quarter" idx="1"/>
          </p:nvPr>
        </p:nvSpPr>
        <p:spPr>
          <a:xfrm>
            <a:off x="611560" y="1628800"/>
            <a:ext cx="8153400" cy="5229200"/>
          </a:xfrm>
        </p:spPr>
        <p:txBody>
          <a:bodyPr>
            <a:normAutofit/>
          </a:bodyPr>
          <a:lstStyle/>
          <a:p>
            <a:pPr>
              <a:buNone/>
            </a:pPr>
            <a:r>
              <a:rPr lang="en-US" sz="2100" dirty="0" smtClean="0">
                <a:latin typeface="Albertus" pitchFamily="34" charset="0"/>
              </a:rPr>
              <a:t>Others:</a:t>
            </a:r>
          </a:p>
          <a:p>
            <a:pPr marL="320040" lvl="1" indent="-320040">
              <a:spcBef>
                <a:spcPts val="700"/>
              </a:spcBef>
              <a:buClr>
                <a:schemeClr val="accent2"/>
              </a:buClr>
              <a:buSzPct val="60000"/>
              <a:buFont typeface="Wingdings" pitchFamily="2" charset="2"/>
              <a:buChar char="Ø"/>
            </a:pPr>
            <a:r>
              <a:rPr lang="en-US" sz="2100" b="1" dirty="0" smtClean="0">
                <a:latin typeface="Albertus" pitchFamily="34" charset="0"/>
              </a:rPr>
              <a:t>M. </a:t>
            </a:r>
            <a:r>
              <a:rPr lang="en-US" sz="2100" b="1" dirty="0" err="1" smtClean="0">
                <a:latin typeface="Albertus" pitchFamily="34" charset="0"/>
              </a:rPr>
              <a:t>kansasii</a:t>
            </a:r>
            <a:r>
              <a:rPr lang="en-US" sz="2100" b="1" dirty="0" smtClean="0">
                <a:latin typeface="Albertus" pitchFamily="34" charset="0"/>
              </a:rPr>
              <a:t> and M. </a:t>
            </a:r>
            <a:r>
              <a:rPr lang="en-US" sz="2100" b="1" dirty="0" err="1" smtClean="0">
                <a:latin typeface="Albertus" pitchFamily="34" charset="0"/>
              </a:rPr>
              <a:t>avium</a:t>
            </a:r>
            <a:r>
              <a:rPr lang="en-US" sz="2100" b="1" dirty="0" smtClean="0">
                <a:latin typeface="Albertus" pitchFamily="34" charset="0"/>
              </a:rPr>
              <a:t> </a:t>
            </a:r>
            <a:r>
              <a:rPr lang="en-US" sz="2100" b="1" dirty="0" err="1" smtClean="0">
                <a:latin typeface="Albertus" pitchFamily="34" charset="0"/>
              </a:rPr>
              <a:t>intracellulare</a:t>
            </a:r>
            <a:r>
              <a:rPr lang="en-US" sz="2100" b="1" dirty="0" smtClean="0">
                <a:latin typeface="Albertus" pitchFamily="34" charset="0"/>
              </a:rPr>
              <a:t> </a:t>
            </a:r>
            <a:r>
              <a:rPr lang="en-US" sz="2100" dirty="0" smtClean="0">
                <a:latin typeface="Albertus" pitchFamily="34" charset="0"/>
              </a:rPr>
              <a:t> cause </a:t>
            </a:r>
            <a:r>
              <a:rPr lang="en-US" sz="2100" dirty="0" smtClean="0">
                <a:solidFill>
                  <a:srgbClr val="FF0000"/>
                </a:solidFill>
                <a:latin typeface="Albertus" pitchFamily="34" charset="0"/>
              </a:rPr>
              <a:t>atypical </a:t>
            </a:r>
            <a:r>
              <a:rPr lang="en-US" sz="2100" dirty="0" err="1" smtClean="0">
                <a:solidFill>
                  <a:srgbClr val="FF0000"/>
                </a:solidFill>
                <a:latin typeface="Albertus" pitchFamily="34" charset="0"/>
              </a:rPr>
              <a:t>mycobacterial</a:t>
            </a:r>
            <a:r>
              <a:rPr lang="en-US" sz="2100" dirty="0" smtClean="0">
                <a:solidFill>
                  <a:srgbClr val="FF0000"/>
                </a:solidFill>
                <a:latin typeface="Albertus" pitchFamily="34" charset="0"/>
              </a:rPr>
              <a:t> infections</a:t>
            </a:r>
            <a:r>
              <a:rPr lang="en-US" sz="2100" dirty="0" smtClean="0">
                <a:latin typeface="Albertus" pitchFamily="34" charset="0"/>
              </a:rPr>
              <a:t> in humans </a:t>
            </a:r>
            <a:r>
              <a:rPr lang="en-US" sz="2100" dirty="0" err="1" smtClean="0">
                <a:latin typeface="Albertus" pitchFamily="34" charset="0"/>
              </a:rPr>
              <a:t>esp</a:t>
            </a:r>
            <a:r>
              <a:rPr lang="en-US" sz="2100" dirty="0" smtClean="0">
                <a:latin typeface="Albertus" pitchFamily="34" charset="0"/>
              </a:rPr>
              <a:t> in AIDS. They cause respiratory and gastrointestinal symptoms and can involve other organs too.</a:t>
            </a:r>
          </a:p>
          <a:p>
            <a:pPr>
              <a:buFont typeface="Wingdings" pitchFamily="2" charset="2"/>
              <a:buChar char="Ø"/>
            </a:pPr>
            <a:endParaRPr lang="en-US" sz="2100" dirty="0" smtClean="0">
              <a:latin typeface="Albertus" pitchFamily="34" charset="0"/>
            </a:endParaRPr>
          </a:p>
          <a:p>
            <a:pPr>
              <a:buFont typeface="Wingdings" pitchFamily="2" charset="2"/>
              <a:buChar char="Ø"/>
            </a:pPr>
            <a:r>
              <a:rPr lang="en-US" sz="2100" b="1" dirty="0" smtClean="0">
                <a:latin typeface="Albertus" pitchFamily="34" charset="0"/>
              </a:rPr>
              <a:t>M. </a:t>
            </a:r>
            <a:r>
              <a:rPr lang="en-US" sz="2100" b="1" dirty="0" err="1" smtClean="0">
                <a:latin typeface="Albertus" pitchFamily="34" charset="0"/>
              </a:rPr>
              <a:t>ulcerans</a:t>
            </a:r>
            <a:r>
              <a:rPr lang="en-US" sz="2100" b="1" dirty="0" smtClean="0">
                <a:latin typeface="Albertus" pitchFamily="34" charset="0"/>
              </a:rPr>
              <a:t>  </a:t>
            </a:r>
            <a:r>
              <a:rPr lang="en-US" sz="2100" dirty="0" smtClean="0">
                <a:latin typeface="Albertus" pitchFamily="34" charset="0"/>
              </a:rPr>
              <a:t>causes </a:t>
            </a:r>
            <a:r>
              <a:rPr lang="en-US" sz="2100" dirty="0" err="1" smtClean="0">
                <a:solidFill>
                  <a:srgbClr val="FF0000"/>
                </a:solidFill>
                <a:latin typeface="Albertus" pitchFamily="34" charset="0"/>
              </a:rPr>
              <a:t>buruli</a:t>
            </a:r>
            <a:r>
              <a:rPr lang="en-US" sz="2100" dirty="0" smtClean="0">
                <a:solidFill>
                  <a:srgbClr val="FF0000"/>
                </a:solidFill>
                <a:latin typeface="Albertus" pitchFamily="34" charset="0"/>
              </a:rPr>
              <a:t> ulcers of skin</a:t>
            </a:r>
            <a:r>
              <a:rPr lang="en-US" sz="2100" dirty="0" smtClean="0">
                <a:latin typeface="Albertus" pitchFamily="34" charset="0"/>
              </a:rPr>
              <a:t>.</a:t>
            </a:r>
          </a:p>
          <a:p>
            <a:pPr>
              <a:buFont typeface="Wingdings" pitchFamily="2" charset="2"/>
              <a:buChar char="Ø"/>
            </a:pPr>
            <a:endParaRPr lang="en-US" sz="2400" dirty="0" smtClean="0"/>
          </a:p>
          <a:p>
            <a:pPr>
              <a:buFont typeface="Wingdings" pitchFamily="2" charset="2"/>
              <a:buChar char="Ø"/>
            </a:pP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
            </a:r>
            <a:br>
              <a:rPr lang="en-US" sz="3600" dirty="0" smtClean="0"/>
            </a:br>
            <a:r>
              <a:rPr lang="en-US" sz="3600" dirty="0" smtClean="0"/>
              <a:t>Epidemiology of tuberculosis</a:t>
            </a:r>
            <a:r>
              <a:rPr lang="en-US" b="1" u="words" dirty="0" smtClean="0"/>
              <a:t/>
            </a:r>
            <a:br>
              <a:rPr lang="en-US" b="1" u="words" dirty="0" smtClean="0"/>
            </a:br>
            <a:endParaRPr lang="en-US" dirty="0"/>
          </a:p>
        </p:txBody>
      </p:sp>
      <p:sp>
        <p:nvSpPr>
          <p:cNvPr id="3" name="Content Placeholder 2"/>
          <p:cNvSpPr>
            <a:spLocks noGrp="1"/>
          </p:cNvSpPr>
          <p:nvPr>
            <p:ph sz="quarter" idx="1"/>
          </p:nvPr>
        </p:nvSpPr>
        <p:spPr/>
        <p:txBody>
          <a:bodyPr/>
          <a:lstStyle/>
          <a:p>
            <a:r>
              <a:rPr lang="en-US" dirty="0" smtClean="0">
                <a:latin typeface="Albertus" pitchFamily="34" charset="0"/>
              </a:rPr>
              <a:t>According to the World Health Organization (WHO), It</a:t>
            </a:r>
            <a:r>
              <a:rPr lang="en-US" dirty="0" smtClean="0"/>
              <a:t> </a:t>
            </a:r>
            <a:r>
              <a:rPr lang="en-US" dirty="0" smtClean="0">
                <a:latin typeface="Albertus" pitchFamily="34" charset="0"/>
              </a:rPr>
              <a:t>is estimated that 1.7 billion individuals are infected by tuberculosis worldwide, with 8 to 10 million new cases and 1.5 million deaths per year.</a:t>
            </a:r>
            <a:endParaRPr lang="en-US" dirty="0">
              <a:latin typeface="Albertu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79832" cy="990600"/>
          </a:xfrm>
        </p:spPr>
        <p:txBody>
          <a:bodyPr>
            <a:normAutofit/>
          </a:bodyPr>
          <a:lstStyle/>
          <a:p>
            <a:pPr lvl="0"/>
            <a:r>
              <a:rPr lang="en-US" sz="2800" b="1" dirty="0" smtClean="0"/>
              <a:t>Factors predisposing to extension of the infection:</a:t>
            </a:r>
            <a:endParaRPr lang="en-US" sz="2800" b="1" u="words" dirty="0" smtClean="0"/>
          </a:p>
        </p:txBody>
      </p:sp>
      <p:sp>
        <p:nvSpPr>
          <p:cNvPr id="3" name="Content Placeholder 2"/>
          <p:cNvSpPr>
            <a:spLocks noGrp="1"/>
          </p:cNvSpPr>
          <p:nvPr>
            <p:ph sz="quarter" idx="1"/>
          </p:nvPr>
        </p:nvSpPr>
        <p:spPr/>
        <p:txBody>
          <a:bodyPr/>
          <a:lstStyle/>
          <a:p>
            <a:pPr>
              <a:buNone/>
            </a:pPr>
            <a:r>
              <a:rPr lang="en-GB" sz="3200" dirty="0" smtClean="0">
                <a:latin typeface="Albertus" pitchFamily="34" charset="0"/>
              </a:rPr>
              <a:t>T</a:t>
            </a:r>
            <a:r>
              <a:rPr lang="en-US" sz="3200" dirty="0" err="1" smtClean="0">
                <a:latin typeface="Albertus" pitchFamily="34" charset="0"/>
              </a:rPr>
              <a:t>uberculosis</a:t>
            </a:r>
            <a:r>
              <a:rPr lang="en-US" sz="3200" dirty="0" smtClean="0">
                <a:latin typeface="Albertus" pitchFamily="34" charset="0"/>
              </a:rPr>
              <a:t> f</a:t>
            </a:r>
            <a:r>
              <a:rPr lang="en-GB" sz="3200" dirty="0" err="1" smtClean="0">
                <a:latin typeface="Albertus" pitchFamily="34" charset="0"/>
              </a:rPr>
              <a:t>lourishes</a:t>
            </a:r>
            <a:r>
              <a:rPr lang="en-GB" sz="3200" dirty="0" smtClean="0">
                <a:latin typeface="Albertus" pitchFamily="34" charset="0"/>
              </a:rPr>
              <a:t> wherever there is </a:t>
            </a:r>
          </a:p>
          <a:p>
            <a:r>
              <a:rPr lang="en-GB" sz="3200" dirty="0" smtClean="0">
                <a:latin typeface="Albertus" pitchFamily="34" charset="0"/>
              </a:rPr>
              <a:t>Poverty</a:t>
            </a:r>
          </a:p>
          <a:p>
            <a:r>
              <a:rPr lang="en-GB" sz="3200" dirty="0" smtClean="0">
                <a:latin typeface="Albertus" pitchFamily="34" charset="0"/>
              </a:rPr>
              <a:t>crowding </a:t>
            </a:r>
          </a:p>
          <a:p>
            <a:r>
              <a:rPr lang="en-GB" sz="3200" dirty="0" err="1" smtClean="0">
                <a:latin typeface="Albertus" pitchFamily="34" charset="0"/>
              </a:rPr>
              <a:t>malnutrion</a:t>
            </a:r>
            <a:r>
              <a:rPr lang="en-GB" sz="3200" dirty="0" smtClean="0">
                <a:latin typeface="Albertus" pitchFamily="34" charset="0"/>
              </a:rPr>
              <a:t> </a:t>
            </a:r>
          </a:p>
          <a:p>
            <a:r>
              <a:rPr lang="en-GB" sz="3200" dirty="0" smtClean="0">
                <a:latin typeface="Albertus" pitchFamily="34" charset="0"/>
              </a:rPr>
              <a:t>chronic debilitating illness </a:t>
            </a:r>
            <a:r>
              <a:rPr lang="en-GB" sz="3200" dirty="0" err="1" smtClean="0">
                <a:latin typeface="Albertus" pitchFamily="34" charset="0"/>
              </a:rPr>
              <a:t>e.g.chronic</a:t>
            </a:r>
            <a:r>
              <a:rPr lang="en-GB" sz="3200" dirty="0" smtClean="0">
                <a:latin typeface="Albertus" pitchFamily="34" charset="0"/>
              </a:rPr>
              <a:t> lung disease (particularly silicosis), chronic renal failure etc.</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b="1" dirty="0" smtClean="0"/>
              <a:t>Conditions associated with increased risk of Tuberculosis:</a:t>
            </a:r>
            <a:endParaRPr lang="en-US" sz="3200" b="1" u="words" dirty="0" smtClean="0"/>
          </a:p>
        </p:txBody>
      </p:sp>
      <p:sp>
        <p:nvSpPr>
          <p:cNvPr id="3" name="Content Placeholder 2"/>
          <p:cNvSpPr>
            <a:spLocks noGrp="1"/>
          </p:cNvSpPr>
          <p:nvPr>
            <p:ph sz="quarter" idx="1"/>
          </p:nvPr>
        </p:nvSpPr>
        <p:spPr/>
        <p:txBody>
          <a:bodyPr>
            <a:normAutofit/>
          </a:bodyPr>
          <a:lstStyle/>
          <a:p>
            <a:pPr>
              <a:lnSpc>
                <a:spcPct val="120000"/>
              </a:lnSpc>
              <a:buNone/>
            </a:pPr>
            <a:r>
              <a:rPr lang="en-US" sz="2800" dirty="0" smtClean="0">
                <a:latin typeface="Albertus" pitchFamily="34" charset="0"/>
              </a:rPr>
              <a:t>Certain disease states also increase the risk:</a:t>
            </a:r>
          </a:p>
          <a:p>
            <a:pPr>
              <a:lnSpc>
                <a:spcPct val="120000"/>
              </a:lnSpc>
            </a:pPr>
            <a:r>
              <a:rPr lang="en-US" sz="2800" dirty="0" smtClean="0"/>
              <a:t> </a:t>
            </a:r>
            <a:r>
              <a:rPr lang="en-GB" sz="2800" dirty="0" smtClean="0">
                <a:latin typeface="Albertus" pitchFamily="34" charset="0"/>
              </a:rPr>
              <a:t>People with AIDS</a:t>
            </a:r>
            <a:endParaRPr lang="en-US" sz="2800" dirty="0" smtClean="0">
              <a:latin typeface="Albertus" pitchFamily="34" charset="0"/>
            </a:endParaRPr>
          </a:p>
          <a:p>
            <a:r>
              <a:rPr lang="en-GB" sz="2800" dirty="0" smtClean="0">
                <a:latin typeface="Albertus" pitchFamily="34" charset="0"/>
              </a:rPr>
              <a:t>Diabetes mellitus</a:t>
            </a:r>
          </a:p>
          <a:p>
            <a:r>
              <a:rPr lang="en-GB" sz="2800" dirty="0" smtClean="0">
                <a:latin typeface="Albertus" pitchFamily="34" charset="0"/>
              </a:rPr>
              <a:t>Hodgkin's lymphoma</a:t>
            </a:r>
          </a:p>
          <a:p>
            <a:r>
              <a:rPr lang="en-GB" sz="2800" dirty="0" smtClean="0">
                <a:latin typeface="Albertus" pitchFamily="34" charset="0"/>
              </a:rPr>
              <a:t>Alcoholism</a:t>
            </a:r>
          </a:p>
          <a:p>
            <a:r>
              <a:rPr lang="en-US" sz="2800" dirty="0" smtClean="0">
                <a:latin typeface="Albertus" pitchFamily="34" charset="0"/>
              </a:rPr>
              <a:t>Chronic lung disease (particularly silicosis)</a:t>
            </a:r>
            <a:r>
              <a:rPr lang="en-GB" sz="2800" dirty="0" smtClean="0">
                <a:latin typeface="Albertus" pitchFamily="34" charset="0"/>
              </a:rPr>
              <a:t> </a:t>
            </a:r>
          </a:p>
          <a:p>
            <a:r>
              <a:rPr lang="en-GB" sz="2800" dirty="0" err="1" smtClean="0">
                <a:latin typeface="Albertus" pitchFamily="34" charset="0"/>
              </a:rPr>
              <a:t>Immunosuppression</a:t>
            </a:r>
            <a:endParaRPr lang="en-US" sz="2800" dirty="0" smtClean="0">
              <a:latin typeface="Albertus" pitchFamily="34" charset="0"/>
            </a:endParaRPr>
          </a:p>
          <a:p>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Infection</a:t>
            </a:r>
            <a:r>
              <a:rPr lang="en-US" dirty="0" smtClean="0"/>
              <a:t> Vs. </a:t>
            </a:r>
            <a:r>
              <a:rPr lang="en-US" i="1" dirty="0" smtClean="0"/>
              <a:t>Disease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solidFill>
                  <a:srgbClr val="FF0000"/>
                </a:solidFill>
              </a:rPr>
              <a:t>Infection: </a:t>
            </a:r>
            <a:r>
              <a:rPr lang="en-US" dirty="0" smtClean="0"/>
              <a:t>seeding of a focus with organisms, which may or may not cause clinically significant tissue damage  and cannot transmit organisms to others</a:t>
            </a:r>
          </a:p>
          <a:p>
            <a:pPr lvl="1"/>
            <a:endParaRPr lang="en-US" dirty="0" smtClean="0"/>
          </a:p>
          <a:p>
            <a:r>
              <a:rPr lang="en-US" b="1" dirty="0" smtClean="0">
                <a:solidFill>
                  <a:srgbClr val="FF0000"/>
                </a:solidFill>
              </a:rPr>
              <a:t>Disease: </a:t>
            </a:r>
            <a:r>
              <a:rPr lang="en-US" dirty="0" smtClean="0"/>
              <a:t>Person has a clinically significant tissue damage which may be life-threatening and can transmit organisms to others</a:t>
            </a:r>
          </a:p>
          <a:p>
            <a:pPr marL="594360" lvl="2" indent="-320040">
              <a:spcBef>
                <a:spcPts val="700"/>
              </a:spcBef>
              <a:buSzPct val="60000"/>
              <a:buFont typeface="Wingdings"/>
              <a:buChar char=""/>
            </a:pPr>
            <a:r>
              <a:rPr lang="en-US" dirty="0" smtClean="0"/>
              <a:t>only a small fraction of those who contract an infection develop disease</a:t>
            </a:r>
          </a:p>
          <a:p>
            <a:pPr marL="594360" lvl="2" indent="-320040">
              <a:spcBef>
                <a:spcPts val="700"/>
              </a:spcBef>
              <a:buSzPct val="60000"/>
              <a:buFont typeface="Wingdings"/>
              <a:buChar char=""/>
            </a:pPr>
            <a:r>
              <a:rPr lang="en-US" dirty="0" smtClean="0"/>
              <a:t>Infection leads to the development of delayed hypersensitivity, which can be detected by the tuberculin (</a:t>
            </a:r>
            <a:r>
              <a:rPr lang="en-US" dirty="0" err="1" smtClean="0"/>
              <a:t>Mantoux</a:t>
            </a:r>
            <a:r>
              <a:rPr lang="en-US" dirty="0" smtClean="0"/>
              <a:t>) test.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9705</TotalTime>
  <Words>1855</Words>
  <Application>Microsoft Office PowerPoint</Application>
  <PresentationFormat>On-screen Show (4:3)</PresentationFormat>
  <Paragraphs>248</Paragraphs>
  <Slides>45</Slides>
  <Notes>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Median</vt:lpstr>
      <vt:lpstr>PATHOLOGY OF TUBERCULOSIS</vt:lpstr>
      <vt:lpstr>TUBERCULOSIS Objectives: </vt:lpstr>
      <vt:lpstr>Define tuberculosis </vt:lpstr>
      <vt:lpstr> Diseases caused by Mycobacteria </vt:lpstr>
      <vt:lpstr>Diseases caused by Mycobacteria</vt:lpstr>
      <vt:lpstr> Epidemiology of tuberculosis </vt:lpstr>
      <vt:lpstr>Factors predisposing to extension of the infection:</vt:lpstr>
      <vt:lpstr>Conditions associated with increased risk of Tuberculosis:</vt:lpstr>
      <vt:lpstr>Infection Vs. Disease</vt:lpstr>
      <vt:lpstr>Pathogenesis of TB:</vt:lpstr>
      <vt:lpstr>Mantoux) test</vt:lpstr>
      <vt:lpstr>TB is a Granulomatous disease</vt:lpstr>
      <vt:lpstr>Granuloma: the predominant cell type is an activated macrophage with a modified epithelial-like (epithelioid) appearance. Also seen are lymphocytes, multinucealted giant cells and occasional plasma cells. </vt:lpstr>
      <vt:lpstr>Slide 14</vt:lpstr>
      <vt:lpstr>Slide 15</vt:lpstr>
      <vt:lpstr>Pathogenesis of tuberculosis</vt:lpstr>
      <vt:lpstr>Pathogenesis of primary TB</vt:lpstr>
      <vt:lpstr>Pathogenesis of Primary Tuberculosis</vt:lpstr>
      <vt:lpstr>Pathogenesis of tuberculosis   IFN-γ</vt:lpstr>
      <vt:lpstr> Pathogenesis of granuloma </vt:lpstr>
      <vt:lpstr>Pathogenesis of granuloma</vt:lpstr>
      <vt:lpstr>Route of transmission of TB</vt:lpstr>
      <vt:lpstr>Route of transmission of TB</vt:lpstr>
      <vt:lpstr>When the bacilli enter the body……</vt:lpstr>
      <vt:lpstr>The clinical course or presentation of TB</vt:lpstr>
      <vt:lpstr> PRIMARY TB </vt:lpstr>
      <vt:lpstr> PRIMARY TB </vt:lpstr>
      <vt:lpstr>PRIMARY TUBERCULOSIS:  Ghon Focus &amp; Ghon complex</vt:lpstr>
      <vt:lpstr>Caseating granulomas</vt:lpstr>
      <vt:lpstr>Primary TB</vt:lpstr>
      <vt:lpstr>progressive primary tuberculosis</vt:lpstr>
      <vt:lpstr> SECONDARY TUBERCULOSIS </vt:lpstr>
      <vt:lpstr>Pathologic features of secondary TB:</vt:lpstr>
      <vt:lpstr>Scondary TB lung</vt:lpstr>
      <vt:lpstr> Complications of secondary TB </vt:lpstr>
      <vt:lpstr>Miliary Tuberculosis: Haematogenous spreed of TB organism throughout the body</vt:lpstr>
      <vt:lpstr>Miliary TB</vt:lpstr>
      <vt:lpstr>Extrapulmonary tuberculosis</vt:lpstr>
      <vt:lpstr>TB epididymis</vt:lpstr>
      <vt:lpstr>Tuberculoma</vt:lpstr>
      <vt:lpstr>Pott’s disease</vt:lpstr>
      <vt:lpstr>TB Prostate gland</vt:lpstr>
      <vt:lpstr>Prognosis</vt:lpstr>
      <vt:lpstr> TAKE HOME MESSAGES: </vt:lpstr>
      <vt:lpstr>Slide 45</vt:lpstr>
    </vt:vector>
  </TitlesOfParts>
  <Company>King Suad Univesity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Sufia 2014</dc:title>
  <dc:creator>sufia</dc:creator>
  <cp:lastModifiedBy>Maha Arafah</cp:lastModifiedBy>
  <cp:revision>468</cp:revision>
  <dcterms:created xsi:type="dcterms:W3CDTF">2005-09-18T18:27:51Z</dcterms:created>
  <dcterms:modified xsi:type="dcterms:W3CDTF">2018-01-21T20:03:23Z</dcterms:modified>
</cp:coreProperties>
</file>