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0" r:id="rId1"/>
  </p:sldMasterIdLst>
  <p:notesMasterIdLst>
    <p:notesMasterId r:id="rId40"/>
  </p:notesMasterIdLst>
  <p:sldIdLst>
    <p:sldId id="256" r:id="rId2"/>
    <p:sldId id="673" r:id="rId3"/>
    <p:sldId id="638" r:id="rId4"/>
    <p:sldId id="639" r:id="rId5"/>
    <p:sldId id="640" r:id="rId6"/>
    <p:sldId id="641" r:id="rId7"/>
    <p:sldId id="642" r:id="rId8"/>
    <p:sldId id="643" r:id="rId9"/>
    <p:sldId id="644" r:id="rId10"/>
    <p:sldId id="645" r:id="rId11"/>
    <p:sldId id="647" r:id="rId12"/>
    <p:sldId id="648" r:id="rId13"/>
    <p:sldId id="676" r:id="rId14"/>
    <p:sldId id="649" r:id="rId15"/>
    <p:sldId id="650" r:id="rId16"/>
    <p:sldId id="651" r:id="rId17"/>
    <p:sldId id="652" r:id="rId18"/>
    <p:sldId id="653" r:id="rId19"/>
    <p:sldId id="654" r:id="rId20"/>
    <p:sldId id="655" r:id="rId21"/>
    <p:sldId id="656" r:id="rId22"/>
    <p:sldId id="657" r:id="rId23"/>
    <p:sldId id="658" r:id="rId24"/>
    <p:sldId id="659" r:id="rId25"/>
    <p:sldId id="660" r:id="rId26"/>
    <p:sldId id="661" r:id="rId27"/>
    <p:sldId id="662" r:id="rId28"/>
    <p:sldId id="663" r:id="rId29"/>
    <p:sldId id="664" r:id="rId30"/>
    <p:sldId id="675" r:id="rId31"/>
    <p:sldId id="665" r:id="rId32"/>
    <p:sldId id="666" r:id="rId33"/>
    <p:sldId id="667" r:id="rId34"/>
    <p:sldId id="677" r:id="rId35"/>
    <p:sldId id="669" r:id="rId36"/>
    <p:sldId id="670" r:id="rId37"/>
    <p:sldId id="671" r:id="rId38"/>
    <p:sldId id="672" r:id="rId39"/>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Tahoma"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0" autoAdjust="0"/>
    <p:restoredTop sz="94660"/>
  </p:normalViewPr>
  <p:slideViewPr>
    <p:cSldViewPr>
      <p:cViewPr varScale="1">
        <p:scale>
          <a:sx n="86" d="100"/>
          <a:sy n="86" d="100"/>
        </p:scale>
        <p:origin x="924" y="4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11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GB"/>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GB"/>
          </a:p>
        </p:txBody>
      </p:sp>
      <p:sp>
        <p:nvSpPr>
          <p:cNvPr id="7172" name="Rectangle 4"/>
          <p:cNvSpPr>
            <a:spLocks noGrp="1" noRot="1" noChangeAspect="1" noChangeArrowheads="1" noTextEdit="1"/>
          </p:cNvSpPr>
          <p:nvPr>
            <p:ph type="sldImg" idx="2"/>
          </p:nvPr>
        </p:nvSpPr>
        <p:spPr bwMode="auto">
          <a:xfrm>
            <a:off x="1196752" y="683568"/>
            <a:ext cx="4572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GB"/>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52EAE8DD-8665-4F91-ABA7-20A2477C245F}" type="slidenum">
              <a:rPr lang="en-GB"/>
              <a:pPr/>
              <a:t>‹#›</a:t>
            </a:fld>
            <a:endParaRPr lang="en-GB"/>
          </a:p>
        </p:txBody>
      </p:sp>
    </p:spTree>
    <p:extLst>
      <p:ext uri="{BB962C8B-B14F-4D97-AF65-F5344CB8AC3E}">
        <p14:creationId xmlns:p14="http://schemas.microsoft.com/office/powerpoint/2010/main" val="37250961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315F459-74AD-4F2F-88FB-7C9B16C1400E}" type="slidenum">
              <a:rPr lang="en-US"/>
              <a:pPr/>
              <a:t>14</a:t>
            </a:fld>
            <a:endParaRPr lang="en-US"/>
          </a:p>
        </p:txBody>
      </p:sp>
      <p:sp>
        <p:nvSpPr>
          <p:cNvPr id="72707" name="Rectangle 2"/>
          <p:cNvSpPr>
            <a:spLocks noGrp="1" noRot="1" noChangeAspect="1" noChangeArrowheads="1" noTextEdit="1"/>
          </p:cNvSpPr>
          <p:nvPr>
            <p:ph type="sldImg"/>
          </p:nvPr>
        </p:nvSpPr>
        <p:spPr>
          <a:xfrm>
            <a:off x="1196975" y="684213"/>
            <a:ext cx="4572000" cy="3429000"/>
          </a:xfrm>
          <a:ln/>
        </p:spPr>
      </p:sp>
      <p:sp>
        <p:nvSpPr>
          <p:cNvPr id="72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6144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438DAEB-DD96-4CE4-9959-60645B87CC34}" type="slidenum">
              <a:rPr lang="en-US"/>
              <a:pPr/>
              <a:t>22</a:t>
            </a:fld>
            <a:endParaRPr lang="en-US"/>
          </a:p>
        </p:txBody>
      </p:sp>
      <p:sp>
        <p:nvSpPr>
          <p:cNvPr id="78851" name="Rectangle 2"/>
          <p:cNvSpPr>
            <a:spLocks noGrp="1" noRot="1" noChangeAspect="1" noChangeArrowheads="1" noTextEdit="1"/>
          </p:cNvSpPr>
          <p:nvPr>
            <p:ph type="sldImg"/>
          </p:nvPr>
        </p:nvSpPr>
        <p:spPr>
          <a:xfrm>
            <a:off x="1196975" y="684213"/>
            <a:ext cx="4572000" cy="3429000"/>
          </a:xfrm>
          <a:ln/>
        </p:spPr>
      </p:sp>
      <p:sp>
        <p:nvSpPr>
          <p:cNvPr id="78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05027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84213"/>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EAE8DD-8665-4F91-ABA7-20A2477C245F}" type="slidenum">
              <a:rPr lang="en-GB" smtClean="0"/>
              <a:pPr/>
              <a:t>27</a:t>
            </a:fld>
            <a:endParaRPr lang="en-GB"/>
          </a:p>
        </p:txBody>
      </p:sp>
    </p:spTree>
    <p:extLst>
      <p:ext uri="{BB962C8B-B14F-4D97-AF65-F5344CB8AC3E}">
        <p14:creationId xmlns:p14="http://schemas.microsoft.com/office/powerpoint/2010/main" val="130480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FB63D2D-E17C-4C38-8B83-26D81DB0216C}" type="slidenum">
              <a:rPr lang="en-US"/>
              <a:pPr/>
              <a:t>37</a:t>
            </a:fld>
            <a:endParaRPr lang="en-US"/>
          </a:p>
        </p:txBody>
      </p:sp>
      <p:sp>
        <p:nvSpPr>
          <p:cNvPr id="83971" name="Rectangle 2"/>
          <p:cNvSpPr>
            <a:spLocks noGrp="1" noRot="1" noChangeAspect="1" noChangeArrowheads="1" noTextEdit="1"/>
          </p:cNvSpPr>
          <p:nvPr>
            <p:ph type="sldImg"/>
          </p:nvPr>
        </p:nvSpPr>
        <p:spPr>
          <a:xfrm>
            <a:off x="1196975" y="684213"/>
            <a:ext cx="4572000" cy="3429000"/>
          </a:xfrm>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7100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E1D93751-B96A-4736-9F90-C09F66C308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C76EC-E8F5-4E34-8AAE-C71B765F37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1A714DD-BB50-4229-9262-D4FB5CF631A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عنوان، ونص، وقصاصة فن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a:t>انقر لتحرير نمط العنوان الرئيسي</a:t>
            </a:r>
          </a:p>
        </p:txBody>
      </p:sp>
      <p:sp>
        <p:nvSpPr>
          <p:cNvPr id="3" name="عنصر نائب للنص 2"/>
          <p:cNvSpPr>
            <a:spLocks noGrp="1"/>
          </p:cNvSpPr>
          <p:nvPr>
            <p:ph type="body" sz="half" idx="1"/>
          </p:nvPr>
        </p:nvSpPr>
        <p:spPr>
          <a:xfrm>
            <a:off x="457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قصاصة الفنية 3"/>
          <p:cNvSpPr>
            <a:spLocks noGrp="1"/>
          </p:cNvSpPr>
          <p:nvPr>
            <p:ph type="clipArt" sz="half" idx="2"/>
          </p:nvPr>
        </p:nvSpPr>
        <p:spPr>
          <a:xfrm>
            <a:off x="4648200" y="1600200"/>
            <a:ext cx="4038600" cy="4525963"/>
          </a:xfrm>
        </p:spPr>
        <p:txBody>
          <a:bodyPr/>
          <a:lstStyle/>
          <a:p>
            <a:pPr lvl="0"/>
            <a:endParaRPr lang="ar-SA"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635795-586F-4C30-BB54-D2282BAF74AB}" type="slidenum">
              <a:rPr lang="ar-SA"/>
              <a:pPr>
                <a:defRPr/>
              </a:pPr>
              <a:t>‹#›</a:t>
            </a:fld>
            <a:endParaRPr lang="en-US"/>
          </a:p>
        </p:txBody>
      </p:sp>
    </p:spTree>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latin typeface="Albertus Medium" pitchFamily="34" charset="0"/>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E6FC31C-E215-42AD-9506-20E1893711D0}"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34E5594F-932D-4366-970F-C72B658709B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lbertus Medium" pitchFamily="34" charset="0"/>
              </a:defRPr>
            </a:lvl1pPr>
          </a:lstStyle>
          <a:p>
            <a:r>
              <a:rPr kumimoji="0" lang="en-US" dirty="0"/>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4844901" y="1589567"/>
            <a:ext cx="3886200" cy="45720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03974146-1D8A-41EF-B69C-4B82A56CB890}"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atin typeface="Albertus Medium" pitchFamily="34" charset="0"/>
              </a:defRPr>
            </a:lvl1pPr>
          </a:lstStyle>
          <a:p>
            <a:r>
              <a:rPr kumimoji="0" lang="en-US" dirty="0"/>
              <a:t>Click to edit Master title style</a:t>
            </a:r>
          </a:p>
        </p:txBody>
      </p:sp>
      <p:sp>
        <p:nvSpPr>
          <p:cNvPr id="11" name="Content Placeholder 10"/>
          <p:cNvSpPr>
            <a:spLocks noGrp="1"/>
          </p:cNvSpPr>
          <p:nvPr>
            <p:ph sz="quarter" idx="2"/>
          </p:nvPr>
        </p:nvSpPr>
        <p:spPr>
          <a:xfrm>
            <a:off x="609600" y="2438400"/>
            <a:ext cx="3886200" cy="35814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800600" y="2438400"/>
            <a:ext cx="3886200" cy="35814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A9496424-8884-4BDC-8BFB-7FFDC3374040}"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0438CE8-DF3C-4D44-A4E7-9F6BF6575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7C56603-7CD8-4F51-AD27-31897DC185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CDF8B23-DA45-40EE-9A23-458E658F16EC}"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8206015-333C-4867-8242-2B5204786736}"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13E736D7-F41F-4C62-B85E-4F3E82236A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Lst>
  <p:txStyles>
    <p:titleStyle>
      <a:lvl1pPr algn="l" rtl="0" eaLnBrk="1" latinLnBrk="0" hangingPunct="1">
        <a:spcBef>
          <a:spcPct val="0"/>
        </a:spcBef>
        <a:buNone/>
        <a:defRPr kumimoji="0" sz="4400" kern="1200">
          <a:solidFill>
            <a:schemeClr val="accent2"/>
          </a:solidFill>
          <a:latin typeface="Arial Rounded MT Bold" pitchFamily="34" charset="0"/>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Albertus"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Albertus" pitchFamily="34"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Albertus" pitchFamily="34"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Albertus"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Albertu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9512" y="692696"/>
            <a:ext cx="4248472" cy="1828800"/>
          </a:xfrm>
        </p:spPr>
        <p:txBody>
          <a:bodyPr>
            <a:normAutofit/>
          </a:bodyPr>
          <a:lstStyle/>
          <a:p>
            <a:r>
              <a:rPr lang="en-US" sz="4000" b="1" dirty="0">
                <a:solidFill>
                  <a:schemeClr val="tx1"/>
                </a:solidFill>
              </a:rPr>
              <a:t>Tumors of the Lung</a:t>
            </a:r>
            <a:endParaRPr lang="en-GB" sz="4000" dirty="0">
              <a:solidFill>
                <a:schemeClr val="tx1"/>
              </a:solidFill>
            </a:endParaRPr>
          </a:p>
        </p:txBody>
      </p:sp>
      <p:sp>
        <p:nvSpPr>
          <p:cNvPr id="2051" name="Rectangle 3"/>
          <p:cNvSpPr>
            <a:spLocks noGrp="1" noChangeArrowheads="1"/>
          </p:cNvSpPr>
          <p:nvPr>
            <p:ph type="subTitle" idx="1"/>
          </p:nvPr>
        </p:nvSpPr>
        <p:spPr>
          <a:xfrm>
            <a:off x="251520" y="4221088"/>
            <a:ext cx="8892480" cy="1752600"/>
          </a:xfrm>
        </p:spPr>
        <p:txBody>
          <a:bodyPr>
            <a:normAutofit fontScale="92500" lnSpcReduction="10000"/>
          </a:bodyPr>
          <a:lstStyle/>
          <a:p>
            <a:pPr marR="0"/>
            <a:r>
              <a:rPr lang="en-US" dirty="0"/>
              <a:t> Dr. </a:t>
            </a:r>
            <a:r>
              <a:rPr lang="en-US" dirty="0" err="1"/>
              <a:t>Maha</a:t>
            </a:r>
            <a:r>
              <a:rPr lang="en-US" dirty="0"/>
              <a:t> </a:t>
            </a:r>
            <a:r>
              <a:rPr lang="en-US" dirty="0" err="1"/>
              <a:t>Arafah</a:t>
            </a:r>
            <a:r>
              <a:rPr lang="en-US" dirty="0"/>
              <a:t> and Prof. </a:t>
            </a:r>
            <a:r>
              <a:rPr lang="en-US" dirty="0" err="1"/>
              <a:t>Ammar</a:t>
            </a:r>
            <a:r>
              <a:rPr lang="en-US" dirty="0"/>
              <a:t> </a:t>
            </a:r>
            <a:r>
              <a:rPr lang="en-US" dirty="0" err="1"/>
              <a:t>Rikabi</a:t>
            </a:r>
            <a:r>
              <a:rPr lang="en-US" dirty="0"/>
              <a:t> </a:t>
            </a:r>
          </a:p>
          <a:p>
            <a:pPr marR="0"/>
            <a:r>
              <a:rPr lang="en-US" dirty="0"/>
              <a:t>Department of Pathology</a:t>
            </a:r>
          </a:p>
          <a:p>
            <a:pPr marR="0"/>
            <a:r>
              <a:rPr lang="en-US" dirty="0"/>
              <a:t>KSU, Riyadh</a:t>
            </a:r>
          </a:p>
          <a:p>
            <a:pPr marR="0"/>
            <a:r>
              <a:rPr lang="en-US" dirty="0"/>
              <a:t>2018</a:t>
            </a:r>
          </a:p>
        </p:txBody>
      </p:sp>
      <p:pic>
        <p:nvPicPr>
          <p:cNvPr id="95234" name="Picture 2" descr="نتيجة بحث الصور عن ‪lung carcinoma‬‏"/>
          <p:cNvPicPr>
            <a:picLocks noChangeAspect="1" noChangeArrowheads="1"/>
          </p:cNvPicPr>
          <p:nvPr/>
        </p:nvPicPr>
        <p:blipFill>
          <a:blip r:embed="rId2" cstate="print"/>
          <a:srcRect/>
          <a:stretch>
            <a:fillRect/>
          </a:stretch>
        </p:blipFill>
        <p:spPr bwMode="auto">
          <a:xfrm>
            <a:off x="3570118" y="548680"/>
            <a:ext cx="5257672" cy="3455293"/>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11560" y="332656"/>
            <a:ext cx="7772400" cy="838200"/>
          </a:xfrm>
        </p:spPr>
        <p:txBody>
          <a:bodyPr>
            <a:normAutofit fontScale="90000"/>
          </a:bodyPr>
          <a:lstStyle/>
          <a:p>
            <a:br>
              <a:rPr lang="en-US" sz="3200" b="1" dirty="0">
                <a:solidFill>
                  <a:schemeClr val="accent2">
                    <a:lumMod val="75000"/>
                  </a:schemeClr>
                </a:solidFill>
              </a:rPr>
            </a:br>
            <a:r>
              <a:rPr lang="en-US" sz="2800" dirty="0"/>
              <a:t> Predisposing factors of </a:t>
            </a:r>
            <a:r>
              <a:rPr lang="en-US" sz="2800" dirty="0" err="1"/>
              <a:t>bronchogenic</a:t>
            </a:r>
            <a:r>
              <a:rPr lang="en-US" sz="2800" dirty="0"/>
              <a:t> carcinoma </a:t>
            </a:r>
            <a:br>
              <a:rPr lang="en-US" sz="3200" b="1" dirty="0">
                <a:solidFill>
                  <a:schemeClr val="accent2">
                    <a:lumMod val="75000"/>
                  </a:schemeClr>
                </a:solidFill>
              </a:rPr>
            </a:br>
            <a:r>
              <a:rPr lang="en-US" sz="2800" b="1" dirty="0"/>
              <a:t>1. Tobacco smoking</a:t>
            </a:r>
            <a:r>
              <a:rPr lang="en-US" sz="2800" dirty="0"/>
              <a:t>:</a:t>
            </a:r>
            <a:br>
              <a:rPr lang="en-US" sz="2800" dirty="0"/>
            </a:br>
            <a:endParaRPr lang="en-US" sz="3200" b="1" dirty="0">
              <a:solidFill>
                <a:schemeClr val="accent2">
                  <a:lumMod val="75000"/>
                </a:schemeClr>
              </a:solidFill>
            </a:endParaRPr>
          </a:p>
        </p:txBody>
      </p:sp>
      <p:sp>
        <p:nvSpPr>
          <p:cNvPr id="66563" name="Rectangle 3"/>
          <p:cNvSpPr>
            <a:spLocks noGrp="1" noChangeArrowheads="1"/>
          </p:cNvSpPr>
          <p:nvPr>
            <p:ph sz="quarter" idx="1"/>
          </p:nvPr>
        </p:nvSpPr>
        <p:spPr>
          <a:xfrm>
            <a:off x="179512" y="1484784"/>
            <a:ext cx="8534400" cy="5181600"/>
          </a:xfrm>
        </p:spPr>
        <p:txBody>
          <a:bodyPr>
            <a:normAutofit fontScale="92500"/>
          </a:bodyPr>
          <a:lstStyle/>
          <a:p>
            <a:pPr marL="457200" indent="-457200"/>
            <a:r>
              <a:rPr lang="en-US" sz="2200" dirty="0"/>
              <a:t>Some 85% of lung cancers occur in cigarette smokers. Most types are linked to cigarette smoking, but the strongest association is with </a:t>
            </a:r>
            <a:r>
              <a:rPr lang="en-US" sz="2200" dirty="0" err="1"/>
              <a:t>squamous</a:t>
            </a:r>
            <a:r>
              <a:rPr lang="en-US" sz="2200" dirty="0"/>
              <a:t> cell carcinoma and small cell carcinoma</a:t>
            </a:r>
          </a:p>
          <a:p>
            <a:pPr marL="457200" indent="-457200"/>
            <a:r>
              <a:rPr lang="en-US" sz="2200" dirty="0"/>
              <a:t>The nonsmoker who develops cancer of the lung usually has an </a:t>
            </a:r>
            <a:r>
              <a:rPr lang="en-US" sz="2200" dirty="0" err="1"/>
              <a:t>adenocarcinoma</a:t>
            </a:r>
            <a:r>
              <a:rPr lang="en-US" sz="2200" dirty="0"/>
              <a:t>. </a:t>
            </a:r>
          </a:p>
          <a:p>
            <a:r>
              <a:rPr lang="en-US" sz="2200" dirty="0"/>
              <a:t>is directly proportional to the number of cigarettes smoked daily and the number of years of smoking.</a:t>
            </a:r>
          </a:p>
          <a:p>
            <a:pPr eaLnBrk="1" hangingPunct="1"/>
            <a:r>
              <a:rPr lang="en-US" sz="2200" dirty="0"/>
              <a:t>Cessation of cigarette smoking for at least 15 years brings the risk down.</a:t>
            </a:r>
          </a:p>
          <a:p>
            <a:pPr eaLnBrk="1" hangingPunct="1"/>
            <a:r>
              <a:rPr lang="en-US" sz="2200" dirty="0"/>
              <a:t>Passive smoking increases the risk to approximately twice than non-smokers.</a:t>
            </a:r>
          </a:p>
          <a:p>
            <a:r>
              <a:rPr lang="en-US" sz="2200" dirty="0"/>
              <a:t>Cigarette smokers show various </a:t>
            </a:r>
            <a:r>
              <a:rPr lang="en-US" sz="2200" dirty="0" err="1"/>
              <a:t>histologic</a:t>
            </a:r>
            <a:r>
              <a:rPr lang="en-US" sz="2200" dirty="0"/>
              <a:t> changes, including </a:t>
            </a:r>
            <a:r>
              <a:rPr lang="en-US" sz="2200" dirty="0" err="1"/>
              <a:t>squamous</a:t>
            </a:r>
            <a:r>
              <a:rPr lang="en-US" sz="2200" dirty="0"/>
              <a:t> </a:t>
            </a:r>
            <a:r>
              <a:rPr lang="en-US" sz="2200" dirty="0" err="1"/>
              <a:t>metaplasia</a:t>
            </a:r>
            <a:r>
              <a:rPr lang="en-US" sz="2200" dirty="0"/>
              <a:t> of the respiratory epithelium which may progress to dysplasia, carcinoma in situ and ultimately invasive carcinoma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blinds(horizontal)">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blinds(horizontal)">
                                      <p:cBhvr>
                                        <p:cTn id="12" dur="500"/>
                                        <p:tgtEl>
                                          <p:spTgt spid="66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blinds(horizontal)">
                                      <p:cBhvr>
                                        <p:cTn id="17" dur="500"/>
                                        <p:tgtEl>
                                          <p:spTgt spid="665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animEffect transition="in" filter="blinds(horizontal)">
                                      <p:cBhvr>
                                        <p:cTn id="22" dur="500"/>
                                        <p:tgtEl>
                                          <p:spTgt spid="665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6563">
                                            <p:txEl>
                                              <p:pRg st="4" end="4"/>
                                            </p:txEl>
                                          </p:spTgt>
                                        </p:tgtEl>
                                        <p:attrNameLst>
                                          <p:attrName>style.visibility</p:attrName>
                                        </p:attrNameLst>
                                      </p:cBhvr>
                                      <p:to>
                                        <p:strVal val="visible"/>
                                      </p:to>
                                    </p:set>
                                    <p:animEffect transition="in" filter="blinds(horizontal)">
                                      <p:cBhvr>
                                        <p:cTn id="27" dur="500"/>
                                        <p:tgtEl>
                                          <p:spTgt spid="665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6563">
                                            <p:txEl>
                                              <p:pRg st="5" end="5"/>
                                            </p:txEl>
                                          </p:spTgt>
                                        </p:tgtEl>
                                        <p:attrNameLst>
                                          <p:attrName>style.visibility</p:attrName>
                                        </p:attrNameLst>
                                      </p:cBhvr>
                                      <p:to>
                                        <p:strVal val="visible"/>
                                      </p:to>
                                    </p:set>
                                    <p:animEffect transition="in" filter="blinds(horizontal)">
                                      <p:cBhvr>
                                        <p:cTn id="32" dur="500"/>
                                        <p:tgtEl>
                                          <p:spTgt spid="665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3568" y="332656"/>
            <a:ext cx="7772400" cy="762000"/>
          </a:xfrm>
        </p:spPr>
        <p:txBody>
          <a:bodyPr>
            <a:normAutofit fontScale="90000"/>
          </a:bodyPr>
          <a:lstStyle/>
          <a:p>
            <a:r>
              <a:rPr lang="en-US" sz="3200" dirty="0"/>
              <a:t>Predisposing factors of </a:t>
            </a:r>
            <a:r>
              <a:rPr lang="en-US" sz="3200" dirty="0" err="1"/>
              <a:t>bronchogenic</a:t>
            </a:r>
            <a:r>
              <a:rPr lang="en-US" sz="3200" dirty="0"/>
              <a:t> carcinoma:</a:t>
            </a:r>
            <a:br>
              <a:rPr lang="en-US" sz="3200" dirty="0"/>
            </a:br>
            <a:r>
              <a:rPr lang="en-US" sz="3200" dirty="0"/>
              <a:t>Other causes</a:t>
            </a:r>
            <a:endParaRPr lang="en-US" dirty="0">
              <a:solidFill>
                <a:schemeClr val="accent2">
                  <a:lumMod val="75000"/>
                </a:schemeClr>
              </a:solidFill>
            </a:endParaRPr>
          </a:p>
        </p:txBody>
      </p:sp>
      <p:sp>
        <p:nvSpPr>
          <p:cNvPr id="67587" name="Rectangle 3"/>
          <p:cNvSpPr>
            <a:spLocks noGrp="1" noChangeArrowheads="1"/>
          </p:cNvSpPr>
          <p:nvPr>
            <p:ph sz="quarter" idx="1"/>
          </p:nvPr>
        </p:nvSpPr>
        <p:spPr>
          <a:xfrm>
            <a:off x="395536" y="1600200"/>
            <a:ext cx="8458200" cy="4205064"/>
          </a:xfrm>
        </p:spPr>
        <p:txBody>
          <a:bodyPr>
            <a:normAutofit fontScale="92500"/>
          </a:bodyPr>
          <a:lstStyle/>
          <a:p>
            <a:pPr marL="514350" indent="-514350">
              <a:buFont typeface="+mj-lt"/>
              <a:buAutoNum type="arabicPeriod" startAt="2"/>
            </a:pPr>
            <a:r>
              <a:rPr lang="en-US" sz="2400" b="1" dirty="0">
                <a:solidFill>
                  <a:srgbClr val="FF0000"/>
                </a:solidFill>
              </a:rPr>
              <a:t>Radiation</a:t>
            </a:r>
            <a:r>
              <a:rPr lang="en-US" sz="2400" dirty="0">
                <a:solidFill>
                  <a:srgbClr val="FF0000"/>
                </a:solidFill>
              </a:rPr>
              <a:t>: </a:t>
            </a:r>
            <a:r>
              <a:rPr lang="en-US" sz="2400" dirty="0"/>
              <a:t>All types of radiation may be carcinogenic and increase the risk of developing lung cancer. </a:t>
            </a:r>
            <a:r>
              <a:rPr lang="en-US" sz="2400" dirty="0" err="1"/>
              <a:t>Tradium</a:t>
            </a:r>
            <a:r>
              <a:rPr lang="en-US" sz="2400" dirty="0"/>
              <a:t> and uranium workers are at risk</a:t>
            </a:r>
          </a:p>
          <a:p>
            <a:pPr marL="457200" indent="-457200">
              <a:buFont typeface="+mj-lt"/>
              <a:buAutoNum type="arabicPeriod" startAt="2"/>
            </a:pPr>
            <a:r>
              <a:rPr lang="en-US" sz="2400" b="1" dirty="0">
                <a:solidFill>
                  <a:srgbClr val="FF0000"/>
                </a:solidFill>
              </a:rPr>
              <a:t>Asbestos: </a:t>
            </a:r>
            <a:r>
              <a:rPr lang="en-US" sz="2400" dirty="0"/>
              <a:t>increased incidence of cancer with asbestos exposure, especially in combination with cigarette smoking. </a:t>
            </a:r>
          </a:p>
          <a:p>
            <a:pPr marL="457200" indent="-457200">
              <a:buFont typeface="+mj-lt"/>
              <a:buAutoNum type="arabicPeriod" startAt="2"/>
            </a:pPr>
            <a:r>
              <a:rPr lang="en-US" sz="2400" b="1" dirty="0">
                <a:solidFill>
                  <a:srgbClr val="FF0000"/>
                </a:solidFill>
              </a:rPr>
              <a:t>Industrial exposure </a:t>
            </a:r>
            <a:r>
              <a:rPr lang="en-US" sz="2400" dirty="0"/>
              <a:t>to </a:t>
            </a:r>
            <a:r>
              <a:rPr lang="en-US" sz="2400" b="1" dirty="0"/>
              <a:t>nickel and chromates, coal, mustard gas, arsenic, iron </a:t>
            </a:r>
            <a:r>
              <a:rPr lang="en-US" sz="2400" dirty="0"/>
              <a:t>etc. </a:t>
            </a:r>
          </a:p>
          <a:p>
            <a:pPr marL="457200" indent="-457200">
              <a:buFont typeface="+mj-lt"/>
              <a:buAutoNum type="arabicPeriod" startAt="2"/>
            </a:pPr>
            <a:r>
              <a:rPr lang="en-US" sz="2400" b="1" dirty="0">
                <a:solidFill>
                  <a:srgbClr val="FF0000"/>
                </a:solidFill>
              </a:rPr>
              <a:t>Air pollution: </a:t>
            </a:r>
            <a:r>
              <a:rPr lang="en-US" sz="2400" dirty="0"/>
              <a:t>May play some role in increased incidence. Indoor air pollution especially by radon.</a:t>
            </a:r>
          </a:p>
          <a:p>
            <a:pPr marL="457200" indent="-457200">
              <a:buFont typeface="+mj-lt"/>
              <a:buAutoNum type="arabicPeriod" startAt="2"/>
            </a:pPr>
            <a:r>
              <a:rPr lang="en-US" sz="2400" b="1" dirty="0">
                <a:solidFill>
                  <a:srgbClr val="FF0000"/>
                </a:solidFill>
              </a:rPr>
              <a:t>Scarring:  </a:t>
            </a:r>
            <a:r>
              <a:rPr lang="en-US" sz="2400" dirty="0"/>
              <a:t>sometimes old infarcts, wounds, scar, </a:t>
            </a:r>
            <a:r>
              <a:rPr lang="en-US" sz="2400" dirty="0" err="1"/>
              <a:t>granulomatous</a:t>
            </a:r>
            <a:r>
              <a:rPr lang="en-US" sz="2400" dirty="0"/>
              <a:t> infections are associated with </a:t>
            </a:r>
            <a:r>
              <a:rPr lang="en-US" sz="2400" dirty="0" err="1"/>
              <a:t>adenocarcinoma</a:t>
            </a:r>
            <a:r>
              <a:rPr lang="en-US" sz="2400" dirty="0"/>
              <a:t>.</a:t>
            </a:r>
          </a:p>
          <a:p>
            <a:pPr marL="457200" indent="-457200">
              <a:buFont typeface="+mj-lt"/>
              <a:buAutoNum type="arabicPeriod" startAt="2"/>
            </a:pPr>
            <a:endParaRPr lang="en-US" sz="2400" dirty="0"/>
          </a:p>
          <a:p>
            <a:pPr>
              <a:buNone/>
            </a:pPr>
            <a:endParaRPr lang="en-US" sz="2400" dirty="0"/>
          </a:p>
          <a:p>
            <a:pPr>
              <a:buNone/>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7587">
                                            <p:txEl>
                                              <p:pRg st="1" end="1"/>
                                            </p:txEl>
                                          </p:spTgt>
                                        </p:tgtEl>
                                        <p:attrNameLst>
                                          <p:attrName>style.visibility</p:attrName>
                                        </p:attrNameLst>
                                      </p:cBhvr>
                                      <p:to>
                                        <p:strVal val="visible"/>
                                      </p:to>
                                    </p:set>
                                    <p:animEffect transition="in" filter="blinds(horizontal)">
                                      <p:cBhvr>
                                        <p:cTn id="7" dur="500"/>
                                        <p:tgtEl>
                                          <p:spTgt spid="675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Effect transition="in" filter="blinds(horizontal)">
                                      <p:cBhvr>
                                        <p:cTn id="12" dur="500"/>
                                        <p:tgtEl>
                                          <p:spTgt spid="675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7587">
                                            <p:txEl>
                                              <p:pRg st="3" end="3"/>
                                            </p:txEl>
                                          </p:spTgt>
                                        </p:tgtEl>
                                        <p:attrNameLst>
                                          <p:attrName>style.visibility</p:attrName>
                                        </p:attrNameLst>
                                      </p:cBhvr>
                                      <p:to>
                                        <p:strVal val="visible"/>
                                      </p:to>
                                    </p:set>
                                    <p:animEffect transition="in" filter="blinds(horizontal)">
                                      <p:cBhvr>
                                        <p:cTn id="17" dur="500"/>
                                        <p:tgtEl>
                                          <p:spTgt spid="675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7587">
                                            <p:txEl>
                                              <p:pRg st="4" end="4"/>
                                            </p:txEl>
                                          </p:spTgt>
                                        </p:tgtEl>
                                        <p:attrNameLst>
                                          <p:attrName>style.visibility</p:attrName>
                                        </p:attrNameLst>
                                      </p:cBhvr>
                                      <p:to>
                                        <p:strVal val="visible"/>
                                      </p:to>
                                    </p:set>
                                    <p:animEffect transition="in" filter="blinds(horizontal)">
                                      <p:cBhvr>
                                        <p:cTn id="22" dur="500"/>
                                        <p:tgtEl>
                                          <p:spTgt spid="675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0"/>
            <a:ext cx="7772400" cy="1143000"/>
          </a:xfrm>
        </p:spPr>
        <p:txBody>
          <a:bodyPr>
            <a:normAutofit fontScale="90000"/>
          </a:bodyPr>
          <a:lstStyle/>
          <a:p>
            <a:pPr eaLnBrk="1" hangingPunct="1"/>
            <a:br>
              <a:rPr lang="en-US" b="1" dirty="0">
                <a:solidFill>
                  <a:schemeClr val="accent2">
                    <a:lumMod val="75000"/>
                  </a:schemeClr>
                </a:solidFill>
                <a:latin typeface="Arial" charset="0"/>
                <a:cs typeface="Arial" charset="0"/>
              </a:rPr>
            </a:br>
            <a:r>
              <a:rPr lang="en-US" b="1" dirty="0">
                <a:solidFill>
                  <a:schemeClr val="accent2">
                    <a:lumMod val="75000"/>
                  </a:schemeClr>
                </a:solidFill>
                <a:latin typeface="Arial" charset="0"/>
                <a:cs typeface="Arial" charset="0"/>
              </a:rPr>
              <a:t>Precursor Lesions</a:t>
            </a:r>
            <a:endParaRPr lang="en-US" b="1" dirty="0">
              <a:latin typeface="Arial" charset="0"/>
              <a:cs typeface="Arial" charset="0"/>
            </a:endParaRPr>
          </a:p>
        </p:txBody>
      </p:sp>
      <p:sp>
        <p:nvSpPr>
          <p:cNvPr id="69635" name="Rectangle 3"/>
          <p:cNvSpPr>
            <a:spLocks noGrp="1" noChangeArrowheads="1"/>
          </p:cNvSpPr>
          <p:nvPr>
            <p:ph sz="quarter" idx="1"/>
          </p:nvPr>
        </p:nvSpPr>
        <p:spPr>
          <a:xfrm>
            <a:off x="323528" y="1700808"/>
            <a:ext cx="8496944" cy="4800600"/>
          </a:xfrm>
        </p:spPr>
        <p:txBody>
          <a:bodyPr>
            <a:normAutofit/>
          </a:bodyPr>
          <a:lstStyle/>
          <a:p>
            <a:pPr eaLnBrk="1" hangingPunct="1"/>
            <a:r>
              <a:rPr lang="en-US" sz="2400" dirty="0">
                <a:cs typeface="Arial" charset="0"/>
              </a:rPr>
              <a:t>Three types of precursor epithelial lesions are recognized: </a:t>
            </a:r>
          </a:p>
          <a:p>
            <a:pPr lvl="1" eaLnBrk="1" hangingPunct="1">
              <a:buFontTx/>
              <a:buNone/>
            </a:pPr>
            <a:r>
              <a:rPr lang="en-US" sz="2000" dirty="0">
                <a:cs typeface="Arial" charset="0"/>
              </a:rPr>
              <a:t> </a:t>
            </a:r>
            <a:r>
              <a:rPr lang="en-US" sz="2000" dirty="0">
                <a:solidFill>
                  <a:schemeClr val="tx1"/>
                </a:solidFill>
                <a:cs typeface="Arial" charset="0"/>
              </a:rPr>
              <a:t>(1) </a:t>
            </a:r>
            <a:r>
              <a:rPr lang="en-US" sz="2000" dirty="0" err="1">
                <a:cs typeface="Arial" charset="0"/>
              </a:rPr>
              <a:t>S</a:t>
            </a:r>
            <a:r>
              <a:rPr lang="en-US" sz="2000" dirty="0" err="1">
                <a:solidFill>
                  <a:schemeClr val="tx1"/>
                </a:solidFill>
                <a:cs typeface="Arial" charset="0"/>
              </a:rPr>
              <a:t>quamous</a:t>
            </a:r>
            <a:r>
              <a:rPr lang="en-US" sz="2000" dirty="0">
                <a:solidFill>
                  <a:schemeClr val="tx1"/>
                </a:solidFill>
                <a:cs typeface="Arial" charset="0"/>
              </a:rPr>
              <a:t> dysplasia and carcinoma in situ can lead to:</a:t>
            </a:r>
          </a:p>
          <a:p>
            <a:pPr lvl="1" eaLnBrk="1" hangingPunct="1">
              <a:buFontTx/>
              <a:buNone/>
            </a:pPr>
            <a:endParaRPr lang="en-US" sz="2000" dirty="0">
              <a:solidFill>
                <a:schemeClr val="tx1"/>
              </a:solidFill>
              <a:cs typeface="Arial" charset="0"/>
            </a:endParaRPr>
          </a:p>
          <a:p>
            <a:pPr lvl="1" eaLnBrk="1" hangingPunct="1">
              <a:buFontTx/>
              <a:buNone/>
            </a:pPr>
            <a:r>
              <a:rPr lang="en-US" sz="2000" dirty="0">
                <a:solidFill>
                  <a:schemeClr val="tx1"/>
                </a:solidFill>
                <a:cs typeface="Arial" charset="0"/>
              </a:rPr>
              <a:t> (2) Atypical </a:t>
            </a:r>
            <a:r>
              <a:rPr lang="en-US" sz="2000" dirty="0" err="1">
                <a:solidFill>
                  <a:schemeClr val="tx1"/>
                </a:solidFill>
                <a:cs typeface="Arial" charset="0"/>
              </a:rPr>
              <a:t>adenomatous</a:t>
            </a:r>
            <a:r>
              <a:rPr lang="en-US" sz="2000" dirty="0">
                <a:solidFill>
                  <a:schemeClr val="tx1"/>
                </a:solidFill>
                <a:cs typeface="Arial" charset="0"/>
              </a:rPr>
              <a:t> hyperplasia can lead to:</a:t>
            </a:r>
          </a:p>
          <a:p>
            <a:pPr lvl="1" eaLnBrk="1" hangingPunct="1">
              <a:buFontTx/>
              <a:buNone/>
            </a:pPr>
            <a:endParaRPr lang="en-US" sz="2000" dirty="0">
              <a:solidFill>
                <a:schemeClr val="tx1"/>
              </a:solidFill>
              <a:cs typeface="Arial" charset="0"/>
            </a:endParaRPr>
          </a:p>
          <a:p>
            <a:pPr lvl="1" eaLnBrk="1" hangingPunct="1">
              <a:buFontTx/>
              <a:buNone/>
            </a:pPr>
            <a:endParaRPr lang="en-US" sz="2000" dirty="0">
              <a:solidFill>
                <a:schemeClr val="tx1"/>
              </a:solidFill>
              <a:cs typeface="Arial" charset="0"/>
            </a:endParaRPr>
          </a:p>
          <a:p>
            <a:pPr lvl="1" eaLnBrk="1" hangingPunct="1">
              <a:buFontTx/>
              <a:buNone/>
            </a:pPr>
            <a:r>
              <a:rPr lang="en-US" sz="2000" dirty="0">
                <a:solidFill>
                  <a:schemeClr val="tx1"/>
                </a:solidFill>
                <a:cs typeface="Arial" charset="0"/>
              </a:rPr>
              <a:t> (3) Diffuse idiopathic pulmonary </a:t>
            </a:r>
            <a:r>
              <a:rPr lang="en-US" sz="2000" dirty="0" err="1">
                <a:solidFill>
                  <a:schemeClr val="tx1"/>
                </a:solidFill>
                <a:cs typeface="Arial" charset="0"/>
              </a:rPr>
              <a:t>neuroendocrine</a:t>
            </a:r>
            <a:r>
              <a:rPr lang="en-US" sz="2000" dirty="0">
                <a:solidFill>
                  <a:schemeClr val="tx1"/>
                </a:solidFill>
                <a:cs typeface="Arial" charset="0"/>
              </a:rPr>
              <a:t> cell hyperplasia  can lead to:</a:t>
            </a:r>
          </a:p>
          <a:p>
            <a:pPr lvl="1" eaLnBrk="1" hangingPunct="1">
              <a:buFontTx/>
              <a:buNone/>
            </a:pPr>
            <a:endParaRPr lang="en-US" sz="2000" dirty="0">
              <a:cs typeface="Arial" charset="0"/>
            </a:endParaRPr>
          </a:p>
          <a:p>
            <a:pPr lvl="1" eaLnBrk="1" hangingPunct="1">
              <a:buFontTx/>
              <a:buNone/>
            </a:pPr>
            <a:endParaRPr lang="en-US" sz="2000" dirty="0">
              <a:solidFill>
                <a:schemeClr val="tx1"/>
              </a:solidFill>
              <a:cs typeface="Arial" charset="0"/>
            </a:endParaRPr>
          </a:p>
          <a:p>
            <a:r>
              <a:rPr lang="en-US" sz="2000" dirty="0">
                <a:solidFill>
                  <a:schemeClr val="tx1"/>
                </a:solidFill>
                <a:cs typeface="Arial" charset="0"/>
              </a:rPr>
              <a:t>It should be noted that the term "precursor" does not </a:t>
            </a:r>
          </a:p>
          <a:p>
            <a:pPr>
              <a:buNone/>
            </a:pPr>
            <a:r>
              <a:rPr lang="en-US" sz="2000" dirty="0">
                <a:solidFill>
                  <a:schemeClr val="tx1"/>
                </a:solidFill>
                <a:cs typeface="Arial" charset="0"/>
              </a:rPr>
              <a:t>	imply that progression to invasion will occur in all cases</a:t>
            </a:r>
            <a:endParaRPr lang="en-US" dirty="0"/>
          </a:p>
        </p:txBody>
      </p:sp>
      <p:sp>
        <p:nvSpPr>
          <p:cNvPr id="4" name="TextBox 3"/>
          <p:cNvSpPr txBox="1"/>
          <p:nvPr/>
        </p:nvSpPr>
        <p:spPr>
          <a:xfrm>
            <a:off x="2627784" y="2524834"/>
            <a:ext cx="3092513"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dirty="0" err="1">
                <a:solidFill>
                  <a:schemeClr val="tx1"/>
                </a:solidFill>
                <a:latin typeface="Albertus" pitchFamily="34" charset="0"/>
                <a:cs typeface="Arial" charset="0"/>
              </a:rPr>
              <a:t>Squamous</a:t>
            </a:r>
            <a:r>
              <a:rPr lang="en-US" sz="2000" dirty="0">
                <a:solidFill>
                  <a:schemeClr val="tx1"/>
                </a:solidFill>
                <a:latin typeface="Albertus" pitchFamily="34" charset="0"/>
                <a:cs typeface="Arial" charset="0"/>
              </a:rPr>
              <a:t> cell carcinoma</a:t>
            </a:r>
          </a:p>
        </p:txBody>
      </p:sp>
      <p:sp>
        <p:nvSpPr>
          <p:cNvPr id="5" name="TextBox 4"/>
          <p:cNvSpPr txBox="1"/>
          <p:nvPr/>
        </p:nvSpPr>
        <p:spPr>
          <a:xfrm>
            <a:off x="2843808" y="3388930"/>
            <a:ext cx="2074607"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dirty="0" err="1">
                <a:latin typeface="Albertus" pitchFamily="34" charset="0"/>
              </a:rPr>
              <a:t>Adenocarcinoma</a:t>
            </a:r>
            <a:endParaRPr lang="en-US" sz="2000" dirty="0">
              <a:latin typeface="Albertus" pitchFamily="34" charset="0"/>
            </a:endParaRPr>
          </a:p>
        </p:txBody>
      </p:sp>
      <p:sp>
        <p:nvSpPr>
          <p:cNvPr id="6" name="TextBox 5"/>
          <p:cNvSpPr txBox="1"/>
          <p:nvPr/>
        </p:nvSpPr>
        <p:spPr>
          <a:xfrm>
            <a:off x="2555776" y="4685074"/>
            <a:ext cx="2898550"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lvl="1"/>
            <a:r>
              <a:rPr lang="en-US" sz="2000" dirty="0" err="1">
                <a:solidFill>
                  <a:schemeClr val="tx1"/>
                </a:solidFill>
                <a:latin typeface="Albertus" pitchFamily="34" charset="0"/>
                <a:cs typeface="Arial" charset="0"/>
              </a:rPr>
              <a:t>Neuroendocrine</a:t>
            </a:r>
            <a:r>
              <a:rPr lang="en-US" sz="2000" dirty="0">
                <a:solidFill>
                  <a:schemeClr val="tx1"/>
                </a:solidFill>
                <a:latin typeface="Albertus" pitchFamily="34" charset="0"/>
                <a:cs typeface="Arial" charset="0"/>
              </a:rPr>
              <a:t> tumors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9635">
                                            <p:txEl>
                                              <p:pRg st="9" end="9"/>
                                            </p:txEl>
                                          </p:spTgt>
                                        </p:tgtEl>
                                        <p:attrNameLst>
                                          <p:attrName>style.visibility</p:attrName>
                                        </p:attrNameLst>
                                      </p:cBhvr>
                                      <p:to>
                                        <p:strVal val="visible"/>
                                      </p:to>
                                    </p:set>
                                    <p:animEffect transition="in" filter="blinds(horizontal)">
                                      <p:cBhvr>
                                        <p:cTn id="22" dur="500"/>
                                        <p:tgtEl>
                                          <p:spTgt spid="69635">
                                            <p:txEl>
                                              <p:pRg st="9" end="9"/>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9635">
                                            <p:txEl>
                                              <p:pRg st="10" end="10"/>
                                            </p:txEl>
                                          </p:spTgt>
                                        </p:tgtEl>
                                        <p:attrNameLst>
                                          <p:attrName>style.visibility</p:attrName>
                                        </p:attrNameLst>
                                      </p:cBhvr>
                                      <p:to>
                                        <p:strVal val="visible"/>
                                      </p:to>
                                    </p:set>
                                    <p:animEffect transition="in" filter="blinds(horizontal)">
                                      <p:cBhvr>
                                        <p:cTn id="25" dur="500"/>
                                        <p:tgtEl>
                                          <p:spTgt spid="6963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71600" y="2743200"/>
            <a:ext cx="7123113" cy="3062064"/>
          </a:xfrm>
        </p:spPr>
        <p:txBody>
          <a:bodyPr>
            <a:normAutofit fontScale="62500" lnSpcReduction="20000"/>
          </a:bodyPr>
          <a:lstStyle/>
          <a:p>
            <a:pPr marL="812800" indent="-812800"/>
            <a:r>
              <a:rPr lang="it-IT" sz="4000" b="1" dirty="0"/>
              <a:t>I. Non-Small Cell Lung Carcinoma (NSCC) (70%-75%)</a:t>
            </a:r>
            <a:endParaRPr lang="it-IT" sz="4000" dirty="0"/>
          </a:p>
          <a:p>
            <a:pPr marL="812800" indent="-812800"/>
            <a:r>
              <a:rPr lang="en-US" sz="4000" dirty="0"/>
              <a:t>     1. </a:t>
            </a:r>
            <a:r>
              <a:rPr lang="en-US" sz="4000" dirty="0" err="1"/>
              <a:t>Squamous</a:t>
            </a:r>
            <a:r>
              <a:rPr lang="en-US" sz="4000" dirty="0"/>
              <a:t> cell carcinoma (25%-35%)</a:t>
            </a:r>
          </a:p>
          <a:p>
            <a:pPr marL="812800" indent="-812800"/>
            <a:r>
              <a:rPr lang="en-US" sz="4000" dirty="0"/>
              <a:t>     2. </a:t>
            </a:r>
            <a:r>
              <a:rPr lang="en-US" sz="4000" dirty="0" err="1"/>
              <a:t>Adenocarcinoma</a:t>
            </a:r>
            <a:r>
              <a:rPr lang="en-US" sz="4000" dirty="0"/>
              <a:t>, including </a:t>
            </a:r>
            <a:r>
              <a:rPr lang="en-US" sz="4000" dirty="0" err="1"/>
              <a:t>bronchioloalveolar</a:t>
            </a:r>
            <a:r>
              <a:rPr lang="en-US" sz="4000" dirty="0"/>
              <a:t> carcinoma (30%-35%).</a:t>
            </a:r>
          </a:p>
          <a:p>
            <a:pPr marL="812800" indent="-812800"/>
            <a:r>
              <a:rPr lang="en-US" sz="4000" dirty="0"/>
              <a:t>     3. Large cell carcinoma (10%-15%).</a:t>
            </a:r>
          </a:p>
          <a:p>
            <a:pPr marL="812800" indent="-812800"/>
            <a:r>
              <a:rPr lang="en-US" sz="4000" dirty="0"/>
              <a:t> </a:t>
            </a:r>
            <a:r>
              <a:rPr lang="en-US" sz="4000" b="1" dirty="0"/>
              <a:t>II.  Small cell lung carcinoma (SCC) (20%-25%).</a:t>
            </a:r>
          </a:p>
          <a:p>
            <a:endParaRPr lang="en-US" dirty="0"/>
          </a:p>
        </p:txBody>
      </p:sp>
      <p:sp>
        <p:nvSpPr>
          <p:cNvPr id="4" name="Title 3"/>
          <p:cNvSpPr>
            <a:spLocks noGrp="1"/>
          </p:cNvSpPr>
          <p:nvPr>
            <p:ph type="title"/>
          </p:nvPr>
        </p:nvSpPr>
        <p:spPr/>
        <p:txBody>
          <a:bodyPr>
            <a:normAutofit/>
          </a:bodyPr>
          <a:lstStyle/>
          <a:p>
            <a:r>
              <a:rPr lang="en-US" sz="3600" dirty="0"/>
              <a:t>Types of </a:t>
            </a:r>
            <a:r>
              <a:rPr lang="en-US" sz="3600" dirty="0" err="1"/>
              <a:t>bronchogenic</a:t>
            </a:r>
            <a:r>
              <a:rPr lang="en-US" sz="3600" dirty="0"/>
              <a:t> cancer: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6660232" y="0"/>
            <a:ext cx="2505377" cy="6706181"/>
          </a:xfrm>
          <a:prstGeom prst="rect">
            <a:avLst/>
          </a:prstGeom>
        </p:spPr>
      </p:pic>
      <p:sp>
        <p:nvSpPr>
          <p:cNvPr id="30722"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30723"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30724" name="Rectangle 4"/>
          <p:cNvSpPr>
            <a:spLocks noGrp="1" noChangeArrowheads="1"/>
          </p:cNvSpPr>
          <p:nvPr>
            <p:ph type="title"/>
          </p:nvPr>
        </p:nvSpPr>
        <p:spPr>
          <a:xfrm>
            <a:off x="323528" y="188640"/>
            <a:ext cx="5918200" cy="914400"/>
          </a:xfrm>
          <a:noFill/>
        </p:spPr>
        <p:txBody>
          <a:bodyPr lIns="92075" tIns="46038" rIns="92075" bIns="46038">
            <a:noAutofit/>
          </a:bodyPr>
          <a:lstStyle/>
          <a:p>
            <a:pPr algn="ctr" eaLnBrk="1" hangingPunct="1"/>
            <a:r>
              <a:rPr lang="en-US" sz="3600" b="1" dirty="0"/>
              <a:t>Squamous cell carcinoma (SCC)</a:t>
            </a:r>
          </a:p>
        </p:txBody>
      </p:sp>
      <p:sp>
        <p:nvSpPr>
          <p:cNvPr id="30726" name="Rectangle 6"/>
          <p:cNvSpPr>
            <a:spLocks noGrp="1" noChangeArrowheads="1"/>
          </p:cNvSpPr>
          <p:nvPr>
            <p:ph sz="quarter" idx="1"/>
          </p:nvPr>
        </p:nvSpPr>
        <p:spPr>
          <a:xfrm>
            <a:off x="0" y="1556792"/>
            <a:ext cx="6858000" cy="5337048"/>
          </a:xfrm>
          <a:noFill/>
        </p:spPr>
        <p:txBody>
          <a:bodyPr lIns="92075" tIns="46038" rIns="92075" bIns="46038">
            <a:normAutofit/>
          </a:bodyPr>
          <a:lstStyle/>
          <a:p>
            <a:pPr>
              <a:lnSpc>
                <a:spcPct val="70000"/>
              </a:lnSpc>
            </a:pPr>
            <a:r>
              <a:rPr lang="en-US" sz="1800" dirty="0">
                <a:cs typeface="Arial" panose="020B0604020202020204" pitchFamily="34" charset="0"/>
              </a:rPr>
              <a:t>Second most common </a:t>
            </a:r>
            <a:r>
              <a:rPr lang="en-US" sz="1800" dirty="0" err="1">
                <a:cs typeface="Arial" panose="020B0604020202020204" pitchFamily="34" charset="0"/>
              </a:rPr>
              <a:t>bronchogenic</a:t>
            </a:r>
            <a:r>
              <a:rPr lang="en-US" sz="1800" dirty="0">
                <a:cs typeface="Arial" panose="020B0604020202020204" pitchFamily="34" charset="0"/>
              </a:rPr>
              <a:t> carcinoma</a:t>
            </a:r>
          </a:p>
          <a:p>
            <a:pPr>
              <a:lnSpc>
                <a:spcPct val="70000"/>
              </a:lnSpc>
            </a:pPr>
            <a:r>
              <a:rPr lang="en-US" sz="1800" dirty="0">
                <a:cs typeface="Arial" panose="020B0604020202020204" pitchFamily="34" charset="0"/>
              </a:rPr>
              <a:t>Strong association with smoking (25 times risk)</a:t>
            </a:r>
          </a:p>
          <a:p>
            <a:pPr eaLnBrk="1" hangingPunct="1">
              <a:lnSpc>
                <a:spcPct val="70000"/>
              </a:lnSpc>
            </a:pPr>
            <a:r>
              <a:rPr lang="en-US" sz="1800" dirty="0">
                <a:cs typeface="Arial" panose="020B0604020202020204" pitchFamily="34" charset="0"/>
              </a:rPr>
              <a:t>Before Males &gt;Females, now incidence in female rising because of smoking. It has poor prognosis</a:t>
            </a:r>
          </a:p>
          <a:p>
            <a:r>
              <a:rPr lang="en-US" sz="1800" dirty="0">
                <a:cs typeface="Arial" panose="020B0604020202020204" pitchFamily="34" charset="0"/>
              </a:rPr>
              <a:t>This type of cancer is preceded by years of progressive mucosal changes of respiratory epithelium to squamous metaplasia to dysplasia to carcinoma in situ to invasive SCC. </a:t>
            </a:r>
          </a:p>
          <a:p>
            <a:endParaRPr lang="en-US" sz="2400" dirty="0"/>
          </a:p>
        </p:txBody>
      </p:sp>
      <p:pic>
        <p:nvPicPr>
          <p:cNvPr id="9" name="Content Placeholder 8"/>
          <p:cNvPicPr>
            <a:picLocks noGrp="1" noChangeAspect="1"/>
          </p:cNvPicPr>
          <p:nvPr>
            <p:ph sz="quarter" idx="2"/>
          </p:nvPr>
        </p:nvPicPr>
        <p:blipFill>
          <a:blip r:embed="rId4" cstate="print"/>
          <a:stretch>
            <a:fillRect/>
          </a:stretch>
        </p:blipFill>
        <p:spPr>
          <a:xfrm>
            <a:off x="4798859" y="3456700"/>
            <a:ext cx="2232731" cy="3248900"/>
          </a:xfrm>
          <a:prstGeom prst="rect">
            <a:avLst/>
          </a:prstGeom>
        </p:spPr>
      </p:pic>
      <p:sp>
        <p:nvSpPr>
          <p:cNvPr id="8" name="Rectangle 7"/>
          <p:cNvSpPr/>
          <p:nvPr/>
        </p:nvSpPr>
        <p:spPr>
          <a:xfrm>
            <a:off x="265239" y="5909333"/>
            <a:ext cx="3651046" cy="67813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70000"/>
              </a:lnSpc>
            </a:pPr>
            <a:r>
              <a:rPr lang="en-US" dirty="0">
                <a:solidFill>
                  <a:schemeClr val="accent2"/>
                </a:solidFill>
                <a:latin typeface="Albertus" pitchFamily="34" charset="0"/>
                <a:cs typeface="Arial" panose="020B0604020202020204" pitchFamily="34" charset="0"/>
              </a:rPr>
              <a:t>Tumor cells secrete a parathyroid hormone (PTH)- like peptide leading to hypercalcemia.</a:t>
            </a:r>
          </a:p>
        </p:txBody>
      </p:sp>
      <p:pic>
        <p:nvPicPr>
          <p:cNvPr id="2" name="Picture 1"/>
          <p:cNvPicPr>
            <a:picLocks noChangeAspect="1"/>
          </p:cNvPicPr>
          <p:nvPr/>
        </p:nvPicPr>
        <p:blipFill>
          <a:blip r:embed="rId5"/>
          <a:stretch>
            <a:fillRect/>
          </a:stretch>
        </p:blipFill>
        <p:spPr>
          <a:xfrm>
            <a:off x="2406350" y="3472074"/>
            <a:ext cx="2165650" cy="2383831"/>
          </a:xfrm>
          <a:prstGeom prst="rect">
            <a:avLst/>
          </a:prstGeom>
        </p:spPr>
      </p:pic>
      <p:sp>
        <p:nvSpPr>
          <p:cNvPr id="3" name="Rectangle 2"/>
          <p:cNvSpPr/>
          <p:nvPr/>
        </p:nvSpPr>
        <p:spPr>
          <a:xfrm>
            <a:off x="272331" y="3794538"/>
            <a:ext cx="2199398" cy="164352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70000"/>
              </a:lnSpc>
            </a:pPr>
            <a:endParaRPr lang="en-US" dirty="0">
              <a:latin typeface="Albertus" pitchFamily="34" charset="0"/>
              <a:cs typeface="Arial" panose="020B0604020202020204" pitchFamily="34" charset="0"/>
            </a:endParaRPr>
          </a:p>
          <a:p>
            <a:pPr>
              <a:lnSpc>
                <a:spcPct val="70000"/>
              </a:lnSpc>
            </a:pPr>
            <a:r>
              <a:rPr lang="en-US" dirty="0">
                <a:latin typeface="Albertus" pitchFamily="34" charset="0"/>
                <a:cs typeface="Arial" panose="020B0604020202020204" pitchFamily="34" charset="0"/>
              </a:rPr>
              <a:t>SCC arise in the central airways (centrally located). So they appears as a hilar mass.</a:t>
            </a:r>
          </a:p>
          <a:p>
            <a:pPr>
              <a:lnSpc>
                <a:spcPct val="70000"/>
              </a:lnSpc>
            </a:pPr>
            <a:endParaRPr lang="en-US" dirty="0">
              <a:latin typeface="Albertus" pitchFamily="34" charset="0"/>
              <a:cs typeface="Arial" panose="020B0604020202020204" pitchFamily="34" charset="0"/>
            </a:endParaRPr>
          </a:p>
          <a:p>
            <a:pPr>
              <a:lnSpc>
                <a:spcPct val="70000"/>
              </a:lnSpc>
            </a:pPr>
            <a:r>
              <a:rPr lang="en-US" dirty="0">
                <a:latin typeface="Albertus" pitchFamily="34" charset="0"/>
                <a:cs typeface="Arial" panose="020B0604020202020204" pitchFamily="34" charset="0"/>
              </a:rPr>
              <a:t>Frequently </a:t>
            </a:r>
            <a:r>
              <a:rPr lang="en-US" dirty="0" err="1">
                <a:latin typeface="Albertus" pitchFamily="34" charset="0"/>
                <a:cs typeface="Arial" panose="020B0604020202020204" pitchFamily="34" charset="0"/>
              </a:rPr>
              <a:t>cavitate</a:t>
            </a:r>
            <a:endParaRPr lang="en-US" dirty="0">
              <a:latin typeface="Albertus"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8600" y="0"/>
            <a:ext cx="4572000" cy="990600"/>
          </a:xfrm>
        </p:spPr>
        <p:txBody>
          <a:bodyPr>
            <a:normAutofit/>
          </a:bodyPr>
          <a:lstStyle/>
          <a:p>
            <a:r>
              <a:rPr lang="en-US" sz="2400" b="1" dirty="0">
                <a:solidFill>
                  <a:srgbClr val="8F6D31"/>
                </a:solidFill>
              </a:rPr>
              <a:t>Squamous cell carcinoma (</a:t>
            </a:r>
            <a:r>
              <a:rPr lang="en-US" sz="2400" b="1" dirty="0" err="1">
                <a:solidFill>
                  <a:srgbClr val="8F6D31"/>
                </a:solidFill>
              </a:rPr>
              <a:t>SqCC</a:t>
            </a:r>
            <a:r>
              <a:rPr lang="en-US" sz="2400" b="1" dirty="0">
                <a:solidFill>
                  <a:srgbClr val="8F6D31"/>
                </a:solidFill>
              </a:rPr>
              <a:t>)</a:t>
            </a:r>
            <a:endParaRPr lang="en-US" sz="2400" b="1" u="sng" dirty="0">
              <a:solidFill>
                <a:srgbClr val="8F6D31"/>
              </a:solidFill>
            </a:endParaRPr>
          </a:p>
        </p:txBody>
      </p:sp>
      <p:sp>
        <p:nvSpPr>
          <p:cNvPr id="80899" name="Rectangle 3"/>
          <p:cNvSpPr>
            <a:spLocks noGrp="1" noChangeArrowheads="1"/>
          </p:cNvSpPr>
          <p:nvPr>
            <p:ph sz="quarter" idx="1"/>
          </p:nvPr>
        </p:nvSpPr>
        <p:spPr>
          <a:xfrm>
            <a:off x="0" y="1052736"/>
            <a:ext cx="5220072" cy="2590800"/>
          </a:xfrm>
        </p:spPr>
        <p:txBody>
          <a:bodyPr>
            <a:normAutofit fontScale="92500" lnSpcReduction="20000"/>
          </a:bodyPr>
          <a:lstStyle/>
          <a:p>
            <a:pPr eaLnBrk="1" hangingPunct="1">
              <a:buFontTx/>
              <a:buNone/>
            </a:pPr>
            <a:endParaRPr lang="en-US" sz="2800" b="1" u="sng" dirty="0"/>
          </a:p>
          <a:p>
            <a:r>
              <a:rPr lang="en-US" sz="2200" dirty="0" err="1"/>
              <a:t>Histologically</a:t>
            </a:r>
            <a:r>
              <a:rPr lang="en-US" sz="2200" dirty="0"/>
              <a:t>, these tumors are graded according to degree of </a:t>
            </a:r>
            <a:r>
              <a:rPr lang="en-US" sz="2200" dirty="0" err="1"/>
              <a:t>squamous</a:t>
            </a:r>
            <a:r>
              <a:rPr lang="en-US" sz="2200" dirty="0"/>
              <a:t> differentiation and tumors ranges from:</a:t>
            </a:r>
          </a:p>
          <a:p>
            <a:pPr lvl="1"/>
            <a:r>
              <a:rPr lang="en-US" sz="2200" dirty="0">
                <a:solidFill>
                  <a:schemeClr val="tx1"/>
                </a:solidFill>
              </a:rPr>
              <a:t>well-differentiated </a:t>
            </a:r>
            <a:r>
              <a:rPr lang="en-US" sz="2200" dirty="0" err="1">
                <a:solidFill>
                  <a:schemeClr val="tx1"/>
                </a:solidFill>
              </a:rPr>
              <a:t>squamous</a:t>
            </a:r>
            <a:r>
              <a:rPr lang="en-US" sz="2200" dirty="0">
                <a:solidFill>
                  <a:schemeClr val="tx1"/>
                </a:solidFill>
              </a:rPr>
              <a:t> cell carcinoma (A), </a:t>
            </a:r>
          </a:p>
          <a:p>
            <a:pPr lvl="1"/>
            <a:r>
              <a:rPr lang="en-US" sz="2200" dirty="0">
                <a:solidFill>
                  <a:schemeClr val="tx1"/>
                </a:solidFill>
              </a:rPr>
              <a:t>moderately differentiated </a:t>
            </a:r>
            <a:r>
              <a:rPr lang="en-US" sz="2200" dirty="0" err="1">
                <a:solidFill>
                  <a:schemeClr val="tx1"/>
                </a:solidFill>
              </a:rPr>
              <a:t>SqCC</a:t>
            </a:r>
            <a:r>
              <a:rPr lang="en-US" sz="2200" dirty="0">
                <a:solidFill>
                  <a:schemeClr val="tx1"/>
                </a:solidFill>
              </a:rPr>
              <a:t> (B) to</a:t>
            </a:r>
          </a:p>
          <a:p>
            <a:pPr lvl="1"/>
            <a:r>
              <a:rPr lang="en-US" sz="2200" dirty="0">
                <a:solidFill>
                  <a:schemeClr val="tx1"/>
                </a:solidFill>
              </a:rPr>
              <a:t>poorly differentiated </a:t>
            </a:r>
            <a:r>
              <a:rPr lang="en-US" sz="2200" dirty="0" err="1">
                <a:solidFill>
                  <a:schemeClr val="tx1"/>
                </a:solidFill>
              </a:rPr>
              <a:t>SqCC</a:t>
            </a:r>
            <a:r>
              <a:rPr lang="en-US" sz="2200" dirty="0">
                <a:solidFill>
                  <a:schemeClr val="tx1"/>
                </a:solidFill>
              </a:rPr>
              <a:t> (C).  </a:t>
            </a:r>
          </a:p>
        </p:txBody>
      </p:sp>
      <p:pic>
        <p:nvPicPr>
          <p:cNvPr id="54274" name="Picture 2" descr="http://farm3.staticflickr.com/2603/3974170061_88c6839b99.jpg"/>
          <p:cNvPicPr>
            <a:picLocks noChangeAspect="1" noChangeArrowheads="1"/>
          </p:cNvPicPr>
          <p:nvPr/>
        </p:nvPicPr>
        <p:blipFill>
          <a:blip r:embed="rId2" cstate="print"/>
          <a:srcRect/>
          <a:stretch>
            <a:fillRect/>
          </a:stretch>
        </p:blipFill>
        <p:spPr bwMode="auto">
          <a:xfrm>
            <a:off x="5165589" y="260648"/>
            <a:ext cx="3978411" cy="3182070"/>
          </a:xfrm>
          <a:prstGeom prst="rect">
            <a:avLst/>
          </a:prstGeom>
          <a:noFill/>
        </p:spPr>
      </p:pic>
      <p:pic>
        <p:nvPicPr>
          <p:cNvPr id="54276" name="Picture 4" descr="http://webpathology.com/slides/slides/Kidney_SCC2.jpg"/>
          <p:cNvPicPr>
            <a:picLocks noChangeAspect="1" noChangeArrowheads="1"/>
          </p:cNvPicPr>
          <p:nvPr/>
        </p:nvPicPr>
        <p:blipFill>
          <a:blip r:embed="rId3" cstate="print"/>
          <a:srcRect/>
          <a:stretch>
            <a:fillRect/>
          </a:stretch>
        </p:blipFill>
        <p:spPr bwMode="auto">
          <a:xfrm>
            <a:off x="4734130" y="3552824"/>
            <a:ext cx="4409870" cy="3305176"/>
          </a:xfrm>
          <a:prstGeom prst="rect">
            <a:avLst/>
          </a:prstGeom>
          <a:noFill/>
        </p:spPr>
      </p:pic>
      <p:pic>
        <p:nvPicPr>
          <p:cNvPr id="54278" name="Picture 6" descr="http://library.med.utah.edu/WebPath/jpeg4/FEM011.jpg"/>
          <p:cNvPicPr>
            <a:picLocks noChangeAspect="1" noChangeArrowheads="1"/>
          </p:cNvPicPr>
          <p:nvPr/>
        </p:nvPicPr>
        <p:blipFill>
          <a:blip r:embed="rId4" cstate="print"/>
          <a:srcRect/>
          <a:stretch>
            <a:fillRect/>
          </a:stretch>
        </p:blipFill>
        <p:spPr bwMode="auto">
          <a:xfrm>
            <a:off x="0" y="3505201"/>
            <a:ext cx="4714875" cy="3352800"/>
          </a:xfrm>
          <a:prstGeom prst="rect">
            <a:avLst/>
          </a:prstGeom>
          <a:noFill/>
        </p:spPr>
      </p:pic>
      <p:sp>
        <p:nvSpPr>
          <p:cNvPr id="11" name="TextBox 10"/>
          <p:cNvSpPr txBox="1"/>
          <p:nvPr/>
        </p:nvSpPr>
        <p:spPr>
          <a:xfrm>
            <a:off x="304800" y="3733800"/>
            <a:ext cx="381000" cy="461665"/>
          </a:xfrm>
          <a:prstGeom prst="rect">
            <a:avLst/>
          </a:prstGeom>
          <a:noFill/>
        </p:spPr>
        <p:txBody>
          <a:bodyPr wrap="square" rtlCol="0">
            <a:spAutoFit/>
          </a:bodyPr>
          <a:lstStyle/>
          <a:p>
            <a:r>
              <a:rPr lang="en-US" b="1" dirty="0"/>
              <a:t>A</a:t>
            </a:r>
          </a:p>
        </p:txBody>
      </p:sp>
      <p:sp>
        <p:nvSpPr>
          <p:cNvPr id="12" name="TextBox 11"/>
          <p:cNvSpPr txBox="1"/>
          <p:nvPr/>
        </p:nvSpPr>
        <p:spPr>
          <a:xfrm>
            <a:off x="4953000" y="3886200"/>
            <a:ext cx="457200" cy="461665"/>
          </a:xfrm>
          <a:prstGeom prst="rect">
            <a:avLst/>
          </a:prstGeom>
          <a:noFill/>
        </p:spPr>
        <p:txBody>
          <a:bodyPr wrap="square" rtlCol="0">
            <a:spAutoFit/>
          </a:bodyPr>
          <a:lstStyle/>
          <a:p>
            <a:r>
              <a:rPr lang="en-US" b="1" dirty="0"/>
              <a:t>B</a:t>
            </a:r>
          </a:p>
        </p:txBody>
      </p:sp>
      <p:sp>
        <p:nvSpPr>
          <p:cNvPr id="13" name="TextBox 12"/>
          <p:cNvSpPr txBox="1"/>
          <p:nvPr/>
        </p:nvSpPr>
        <p:spPr>
          <a:xfrm>
            <a:off x="8686800" y="3048000"/>
            <a:ext cx="457200" cy="457200"/>
          </a:xfrm>
          <a:prstGeom prst="rect">
            <a:avLst/>
          </a:prstGeom>
          <a:noFill/>
        </p:spPr>
        <p:txBody>
          <a:bodyPr wrap="square" rtlCol="0">
            <a:spAutoFit/>
          </a:bodyPr>
          <a:lstStyle/>
          <a:p>
            <a:r>
              <a:rPr lang="en-US" b="1" dirty="0"/>
              <a:t>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600" u="sng" dirty="0"/>
            </a:br>
            <a:br>
              <a:rPr lang="en-US" sz="3600" u="sng" dirty="0"/>
            </a:br>
            <a:br>
              <a:rPr lang="en-US" sz="3600" u="sng" dirty="0"/>
            </a:br>
            <a:br>
              <a:rPr lang="en-US" sz="3600" u="sng" dirty="0"/>
            </a:br>
            <a:r>
              <a:rPr lang="en-US" sz="3600" b="1" dirty="0" err="1">
                <a:solidFill>
                  <a:srgbClr val="8F6D31"/>
                </a:solidFill>
              </a:rPr>
              <a:t>Adenocarcinomas</a:t>
            </a:r>
            <a:br>
              <a:rPr lang="en-US" sz="3600" u="sng" dirty="0"/>
            </a:br>
            <a:br>
              <a:rPr lang="en-US" sz="3600" u="sng" dirty="0"/>
            </a:br>
            <a:br>
              <a:rPr lang="en-US" sz="3600" u="sng" dirty="0"/>
            </a:br>
            <a:br>
              <a:rPr lang="en-US" sz="3600" u="sng" dirty="0"/>
            </a:br>
            <a:endParaRPr lang="en-US" sz="3600" b="1" dirty="0">
              <a:solidFill>
                <a:srgbClr val="8F6D31"/>
              </a:solidFill>
            </a:endParaRPr>
          </a:p>
        </p:txBody>
      </p:sp>
      <p:sp>
        <p:nvSpPr>
          <p:cNvPr id="3" name="Content Placeholder 2"/>
          <p:cNvSpPr>
            <a:spLocks noGrp="1"/>
          </p:cNvSpPr>
          <p:nvPr>
            <p:ph sz="quarter" idx="1"/>
          </p:nvPr>
        </p:nvSpPr>
        <p:spPr>
          <a:xfrm>
            <a:off x="971600" y="1628800"/>
            <a:ext cx="6781800" cy="4937760"/>
          </a:xfrm>
        </p:spPr>
        <p:txBody>
          <a:bodyPr>
            <a:normAutofit/>
          </a:bodyPr>
          <a:lstStyle/>
          <a:p>
            <a:r>
              <a:rPr lang="en-US" sz="2000" dirty="0" err="1">
                <a:cs typeface="Arial" panose="020B0604020202020204" pitchFamily="34" charset="0"/>
              </a:rPr>
              <a:t>Adenocarcinomas</a:t>
            </a:r>
            <a:r>
              <a:rPr lang="en-US" sz="2000" dirty="0">
                <a:cs typeface="Arial" panose="020B0604020202020204" pitchFamily="34" charset="0"/>
              </a:rPr>
              <a:t> is now the most frequent </a:t>
            </a:r>
            <a:r>
              <a:rPr lang="en-US" sz="2000" dirty="0" err="1">
                <a:cs typeface="Arial" panose="020B0604020202020204" pitchFamily="34" charset="0"/>
              </a:rPr>
              <a:t>histologic</a:t>
            </a:r>
            <a:r>
              <a:rPr lang="en-US" sz="2000" dirty="0">
                <a:cs typeface="Arial" panose="020B0604020202020204" pitchFamily="34" charset="0"/>
              </a:rPr>
              <a:t> subtype of </a:t>
            </a:r>
            <a:r>
              <a:rPr lang="en-US" sz="2000" dirty="0" err="1">
                <a:cs typeface="Arial" panose="020B0604020202020204" pitchFamily="34" charset="0"/>
              </a:rPr>
              <a:t>bronchogenic</a:t>
            </a:r>
            <a:r>
              <a:rPr lang="en-US" sz="2000" dirty="0">
                <a:cs typeface="Arial" panose="020B0604020202020204" pitchFamily="34" charset="0"/>
              </a:rPr>
              <a:t> carcinoma; more common in women.</a:t>
            </a:r>
          </a:p>
          <a:p>
            <a:r>
              <a:rPr lang="en-US" sz="2000" dirty="0">
                <a:cs typeface="Arial" panose="020B0604020202020204" pitchFamily="34" charset="0"/>
              </a:rPr>
              <a:t>They do not have a clear link to smoking history</a:t>
            </a:r>
          </a:p>
          <a:p>
            <a:r>
              <a:rPr lang="en-US" sz="2000" dirty="0">
                <a:cs typeface="Arial" panose="020B0604020202020204" pitchFamily="34" charset="0"/>
              </a:rPr>
              <a:t>They are classically peripheral tumors arising from the peripheral airways and alveoli.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solidFill>
                  <a:schemeClr val="accent2">
                    <a:lumMod val="75000"/>
                  </a:schemeClr>
                </a:solidFill>
                <a:latin typeface="Arial" charset="0"/>
                <a:cs typeface="Arial" charset="0"/>
              </a:rPr>
              <a:t>Adenocarcinoma</a:t>
            </a:r>
            <a:r>
              <a:rPr lang="en-US" b="1" dirty="0">
                <a:solidFill>
                  <a:schemeClr val="accent2">
                    <a:lumMod val="75000"/>
                  </a:schemeClr>
                </a:solidFill>
                <a:latin typeface="Arial" charset="0"/>
                <a:cs typeface="Arial" charset="0"/>
              </a:rPr>
              <a:t> Precursor Lesions</a:t>
            </a:r>
            <a:endParaRPr lang="ar-SA" dirty="0"/>
          </a:p>
        </p:txBody>
      </p:sp>
      <p:sp>
        <p:nvSpPr>
          <p:cNvPr id="3" name="Content Placeholder 2"/>
          <p:cNvSpPr>
            <a:spLocks noGrp="1"/>
          </p:cNvSpPr>
          <p:nvPr>
            <p:ph sz="quarter" idx="1"/>
          </p:nvPr>
        </p:nvSpPr>
        <p:spPr/>
        <p:txBody>
          <a:bodyPr>
            <a:normAutofit fontScale="77500" lnSpcReduction="20000"/>
          </a:bodyPr>
          <a:lstStyle/>
          <a:p>
            <a:r>
              <a:rPr lang="en-CA" b="1" dirty="0"/>
              <a:t>Atypical </a:t>
            </a:r>
            <a:r>
              <a:rPr lang="en-CA" b="1" dirty="0" err="1"/>
              <a:t>adenomatous</a:t>
            </a:r>
            <a:r>
              <a:rPr lang="en-CA" b="1" dirty="0"/>
              <a:t> hyperplasia</a:t>
            </a:r>
            <a:r>
              <a:rPr lang="en-CA" dirty="0"/>
              <a:t> is a small lesion (≤5 mm) characterized by dysplastic </a:t>
            </a:r>
            <a:r>
              <a:rPr lang="en-CA" dirty="0" err="1"/>
              <a:t>pneumocytes</a:t>
            </a:r>
            <a:r>
              <a:rPr lang="en-CA" dirty="0"/>
              <a:t> lining alveolar walls that are mildly fibrotic</a:t>
            </a:r>
          </a:p>
          <a:p>
            <a:endParaRPr lang="en-CA" dirty="0"/>
          </a:p>
          <a:p>
            <a:r>
              <a:rPr lang="en-US" b="1" dirty="0" err="1"/>
              <a:t>Adenocarcinoma</a:t>
            </a:r>
            <a:r>
              <a:rPr lang="en-US" b="1" dirty="0"/>
              <a:t> in situ;</a:t>
            </a:r>
            <a:r>
              <a:rPr lang="en-CA" b="1" dirty="0"/>
              <a:t> AIS</a:t>
            </a:r>
            <a:r>
              <a:rPr lang="en-CA" dirty="0"/>
              <a:t> </a:t>
            </a:r>
            <a:r>
              <a:rPr lang="en-US" dirty="0"/>
              <a:t> (formerly called </a:t>
            </a:r>
            <a:r>
              <a:rPr lang="en-US" dirty="0" err="1"/>
              <a:t>bronchioloalveolar</a:t>
            </a:r>
            <a:r>
              <a:rPr lang="en-US" dirty="0"/>
              <a:t> carcinoma) is a lesion that is less than 3 cm and is composed entirely of dysplastic cells growing along preexisting alveolar </a:t>
            </a:r>
            <a:r>
              <a:rPr lang="en-US" dirty="0" err="1"/>
              <a:t>septae</a:t>
            </a:r>
            <a:r>
              <a:rPr lang="en-US" dirty="0"/>
              <a:t>, </a:t>
            </a:r>
            <a:r>
              <a:rPr lang="en-CA" dirty="0"/>
              <a:t> no growth patterns other than </a:t>
            </a:r>
            <a:r>
              <a:rPr lang="en-CA" dirty="0" err="1"/>
              <a:t>lepidic</a:t>
            </a:r>
            <a:r>
              <a:rPr lang="en-CA" dirty="0"/>
              <a:t> and no feature of necrosis or invasion</a:t>
            </a:r>
          </a:p>
          <a:p>
            <a:endParaRPr lang="en-CA" dirty="0"/>
          </a:p>
          <a:p>
            <a:r>
              <a:rPr lang="en-CA" dirty="0"/>
              <a:t>Minimally invasive </a:t>
            </a:r>
            <a:r>
              <a:rPr lang="en-CA" dirty="0" err="1"/>
              <a:t>adenocarcinoma</a:t>
            </a:r>
            <a:r>
              <a:rPr lang="en-CA" dirty="0"/>
              <a:t> of lung (</a:t>
            </a:r>
            <a:r>
              <a:rPr lang="en-CA" b="1" dirty="0"/>
              <a:t>MIA</a:t>
            </a:r>
            <a:r>
              <a:rPr lang="en-CA" dirty="0"/>
              <a:t>) ≤3 cm, describes small solitary </a:t>
            </a:r>
            <a:r>
              <a:rPr lang="en-CA" dirty="0" err="1"/>
              <a:t>adenocarcinomas</a:t>
            </a:r>
            <a:r>
              <a:rPr lang="en-CA" dirty="0"/>
              <a:t> with either pure </a:t>
            </a:r>
            <a:r>
              <a:rPr lang="en-CA" dirty="0" err="1"/>
              <a:t>lepidic</a:t>
            </a:r>
            <a:r>
              <a:rPr lang="en-CA" dirty="0"/>
              <a:t> growth or predominant </a:t>
            </a:r>
            <a:r>
              <a:rPr lang="en-CA" dirty="0" err="1"/>
              <a:t>lepidic</a:t>
            </a:r>
            <a:r>
              <a:rPr lang="en-CA" dirty="0"/>
              <a:t> growth with ≤5 mm of </a:t>
            </a:r>
            <a:r>
              <a:rPr lang="en-CA" dirty="0" err="1"/>
              <a:t>stromal</a:t>
            </a:r>
            <a:r>
              <a:rPr lang="en-CA" dirty="0"/>
              <a:t> invasion.</a:t>
            </a:r>
          </a:p>
          <a:p>
            <a:endParaRPr lang="ar-SA"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TvM76aOfc9pHBZP8QcTshVmdyAViTU0zyOX-FRXkENuTDOSV_6"/>
          <p:cNvPicPr>
            <a:picLocks noChangeAspect="1" noChangeArrowheads="1"/>
          </p:cNvPicPr>
          <p:nvPr/>
        </p:nvPicPr>
        <p:blipFill>
          <a:blip r:embed="rId2" cstate="print"/>
          <a:srcRect/>
          <a:stretch>
            <a:fillRect/>
          </a:stretch>
        </p:blipFill>
        <p:spPr bwMode="auto">
          <a:xfrm>
            <a:off x="5334000" y="1371600"/>
            <a:ext cx="3657600" cy="2739671"/>
          </a:xfrm>
          <a:prstGeom prst="rect">
            <a:avLst/>
          </a:prstGeom>
          <a:noFill/>
        </p:spPr>
      </p:pic>
      <p:sp>
        <p:nvSpPr>
          <p:cNvPr id="5" name="Rectangle 4"/>
          <p:cNvSpPr/>
          <p:nvPr/>
        </p:nvSpPr>
        <p:spPr>
          <a:xfrm>
            <a:off x="5334000" y="3886200"/>
            <a:ext cx="36576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CA" dirty="0">
                <a:latin typeface="Albertus" pitchFamily="34" charset="0"/>
              </a:rPr>
              <a:t>Minimally invasive </a:t>
            </a:r>
            <a:r>
              <a:rPr lang="en-CA" dirty="0" err="1">
                <a:latin typeface="Albertus" pitchFamily="34" charset="0"/>
              </a:rPr>
              <a:t>adenocarcinoma</a:t>
            </a:r>
            <a:r>
              <a:rPr lang="en-CA" dirty="0">
                <a:latin typeface="Albertus" pitchFamily="34" charset="0"/>
              </a:rPr>
              <a:t> of lung </a:t>
            </a:r>
            <a:endParaRPr lang="ar-SA" dirty="0">
              <a:latin typeface="Albertus" pitchFamily="34" charset="0"/>
            </a:endParaRPr>
          </a:p>
        </p:txBody>
      </p:sp>
      <p:pic>
        <p:nvPicPr>
          <p:cNvPr id="1030" name="Picture 6" descr="http://upload.wikimedia.org/wikipedia/commons/9/98/Atypical_adenomatous_hyperplasia,_HE_1.jpg"/>
          <p:cNvPicPr>
            <a:picLocks noChangeAspect="1" noChangeArrowheads="1"/>
          </p:cNvPicPr>
          <p:nvPr/>
        </p:nvPicPr>
        <p:blipFill>
          <a:blip r:embed="rId3" cstate="print"/>
          <a:srcRect/>
          <a:stretch>
            <a:fillRect/>
          </a:stretch>
        </p:blipFill>
        <p:spPr bwMode="auto">
          <a:xfrm>
            <a:off x="609600" y="152400"/>
            <a:ext cx="4191000" cy="3143250"/>
          </a:xfrm>
          <a:prstGeom prst="rect">
            <a:avLst/>
          </a:prstGeom>
          <a:noFill/>
          <a:ln>
            <a:solidFill>
              <a:srgbClr val="00B0F0"/>
            </a:solidFill>
          </a:ln>
        </p:spPr>
      </p:pic>
      <p:sp>
        <p:nvSpPr>
          <p:cNvPr id="8" name="Rectangle 7"/>
          <p:cNvSpPr/>
          <p:nvPr/>
        </p:nvSpPr>
        <p:spPr>
          <a:xfrm>
            <a:off x="3429000" y="304801"/>
            <a:ext cx="4876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CA" dirty="0">
                <a:latin typeface="Albertus" pitchFamily="34" charset="0"/>
              </a:rPr>
              <a:t>Atypical </a:t>
            </a:r>
            <a:r>
              <a:rPr lang="en-CA" dirty="0" err="1">
                <a:latin typeface="Albertus" pitchFamily="34" charset="0"/>
              </a:rPr>
              <a:t>adenomatous</a:t>
            </a:r>
            <a:r>
              <a:rPr lang="en-CA" dirty="0">
                <a:latin typeface="Albertus" pitchFamily="34" charset="0"/>
              </a:rPr>
              <a:t> hyperplasia</a:t>
            </a:r>
            <a:endParaRPr lang="ar-SA" dirty="0">
              <a:latin typeface="Albertus" pitchFamily="34" charset="0"/>
            </a:endParaRPr>
          </a:p>
        </p:txBody>
      </p:sp>
      <p:pic>
        <p:nvPicPr>
          <p:cNvPr id="1032" name="Picture 8" descr="https://encrypted-tbn1.gstatic.com/images?q=tbn:ANd9GcQO6OPruRscGRbMDp5fzBceNOehsy958KUqK3QZey3bmK9artY3ew"/>
          <p:cNvPicPr>
            <a:picLocks noChangeAspect="1" noChangeArrowheads="1"/>
          </p:cNvPicPr>
          <p:nvPr/>
        </p:nvPicPr>
        <p:blipFill>
          <a:blip r:embed="rId4" cstate="print"/>
          <a:srcRect/>
          <a:stretch>
            <a:fillRect/>
          </a:stretch>
        </p:blipFill>
        <p:spPr bwMode="auto">
          <a:xfrm>
            <a:off x="609600" y="3352800"/>
            <a:ext cx="4191000" cy="3139206"/>
          </a:xfrm>
          <a:prstGeom prst="rect">
            <a:avLst/>
          </a:prstGeom>
          <a:noFill/>
        </p:spPr>
      </p:pic>
      <p:sp>
        <p:nvSpPr>
          <p:cNvPr id="10" name="Rectangle 9"/>
          <p:cNvSpPr/>
          <p:nvPr/>
        </p:nvSpPr>
        <p:spPr>
          <a:xfrm>
            <a:off x="3810000" y="5638800"/>
            <a:ext cx="5334000"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err="1">
                <a:latin typeface="Albertus" pitchFamily="34" charset="0"/>
              </a:rPr>
              <a:t>Adenocarcinoma</a:t>
            </a:r>
            <a:r>
              <a:rPr lang="en-US" b="1" dirty="0">
                <a:latin typeface="Albertus" pitchFamily="34" charset="0"/>
              </a:rPr>
              <a:t> in situ</a:t>
            </a:r>
            <a:r>
              <a:rPr lang="en-US" dirty="0">
                <a:latin typeface="Albertus" pitchFamily="34" charset="0"/>
              </a:rPr>
              <a:t> (formerly called </a:t>
            </a:r>
            <a:r>
              <a:rPr lang="en-US" dirty="0" err="1">
                <a:latin typeface="Albertus" pitchFamily="34" charset="0"/>
              </a:rPr>
              <a:t>bronchioloalveolar</a:t>
            </a:r>
            <a:r>
              <a:rPr lang="en-US" dirty="0">
                <a:latin typeface="Albertus" pitchFamily="34" charset="0"/>
              </a:rPr>
              <a:t> carcinoma) </a:t>
            </a:r>
            <a:endParaRPr lang="ar-SA" dirty="0">
              <a:latin typeface="Albertus"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3752"/>
            <a:ext cx="3505200" cy="1143000"/>
          </a:xfrm>
        </p:spPr>
        <p:txBody>
          <a:bodyPr>
            <a:normAutofit fontScale="90000"/>
          </a:bodyPr>
          <a:lstStyle/>
          <a:p>
            <a:r>
              <a:rPr lang="en-US" sz="2200" b="1" dirty="0" err="1"/>
              <a:t>Adenocarcinoma</a:t>
            </a:r>
            <a:r>
              <a:rPr lang="en-US" sz="2200" b="1" dirty="0"/>
              <a:t> in situ (formerly called </a:t>
            </a:r>
            <a:r>
              <a:rPr lang="en-US" sz="2200" b="1" dirty="0" err="1"/>
              <a:t>bronchioloalveolar</a:t>
            </a:r>
            <a:r>
              <a:rPr lang="en-US" sz="2200" b="1" dirty="0"/>
              <a:t>  carcinoma</a:t>
            </a:r>
          </a:p>
        </p:txBody>
      </p:sp>
      <p:pic>
        <p:nvPicPr>
          <p:cNvPr id="48130" name="Picture 2" descr="https://tulane.edu/som/departments/pathology/training/images/neo24_1.jpg"/>
          <p:cNvPicPr>
            <a:picLocks noChangeAspect="1" noChangeArrowheads="1"/>
          </p:cNvPicPr>
          <p:nvPr/>
        </p:nvPicPr>
        <p:blipFill>
          <a:blip r:embed="rId2" cstate="print"/>
          <a:srcRect/>
          <a:stretch>
            <a:fillRect/>
          </a:stretch>
        </p:blipFill>
        <p:spPr bwMode="auto">
          <a:xfrm>
            <a:off x="5364088" y="3284984"/>
            <a:ext cx="3733800" cy="3429000"/>
          </a:xfrm>
          <a:prstGeom prst="rect">
            <a:avLst/>
          </a:prstGeom>
          <a:noFill/>
        </p:spPr>
      </p:pic>
      <p:pic>
        <p:nvPicPr>
          <p:cNvPr id="48136" name="Picture 8" descr="http://upload.wikimedia.org/wikipedia/commons/2/21/Bronchioloalveolar_carcinoma.jpg"/>
          <p:cNvPicPr>
            <a:picLocks noChangeAspect="1" noChangeArrowheads="1"/>
          </p:cNvPicPr>
          <p:nvPr/>
        </p:nvPicPr>
        <p:blipFill>
          <a:blip r:embed="rId3" cstate="print"/>
          <a:srcRect/>
          <a:stretch>
            <a:fillRect/>
          </a:stretch>
        </p:blipFill>
        <p:spPr bwMode="auto">
          <a:xfrm>
            <a:off x="4195444" y="260648"/>
            <a:ext cx="4948556" cy="3429000"/>
          </a:xfrm>
          <a:prstGeom prst="rect">
            <a:avLst/>
          </a:prstGeom>
          <a:noFill/>
        </p:spPr>
      </p:pic>
      <p:sp>
        <p:nvSpPr>
          <p:cNvPr id="11" name="Rectangle 10"/>
          <p:cNvSpPr/>
          <p:nvPr/>
        </p:nvSpPr>
        <p:spPr>
          <a:xfrm>
            <a:off x="363488" y="1752600"/>
            <a:ext cx="3200400" cy="830997"/>
          </a:xfrm>
          <a:prstGeom prst="rect">
            <a:avLst/>
          </a:prstGeom>
        </p:spPr>
        <p:txBody>
          <a:bodyPr wrap="square">
            <a:spAutoFit/>
          </a:bodyPr>
          <a:lstStyle/>
          <a:p>
            <a:r>
              <a:rPr lang="en-US" dirty="0"/>
              <a:t>Malignant cells grow along alveolar </a:t>
            </a:r>
            <a:r>
              <a:rPr lang="en-US" dirty="0" err="1"/>
              <a:t>septae</a:t>
            </a:r>
            <a:endParaRPr lang="en-US" dirty="0"/>
          </a:p>
        </p:txBody>
      </p:sp>
      <p:pic>
        <p:nvPicPr>
          <p:cNvPr id="12" name="Picture 6" descr="http://static3.wikia.nocookie.net/__cb20131211193018/mmg-233-2013-genetics-genomics/images/c/c7/Lung_adeno.jpg"/>
          <p:cNvPicPr>
            <a:picLocks noChangeAspect="1" noChangeArrowheads="1"/>
          </p:cNvPicPr>
          <p:nvPr/>
        </p:nvPicPr>
        <p:blipFill>
          <a:blip r:embed="rId4" cstate="print"/>
          <a:srcRect/>
          <a:stretch>
            <a:fillRect/>
          </a:stretch>
        </p:blipFill>
        <p:spPr bwMode="auto">
          <a:xfrm>
            <a:off x="0" y="3040796"/>
            <a:ext cx="5388427" cy="3817203"/>
          </a:xfrm>
          <a:prstGeom prst="rect">
            <a:avLst/>
          </a:prstGeom>
          <a:noFill/>
        </p:spPr>
      </p:pic>
      <p:pic>
        <p:nvPicPr>
          <p:cNvPr id="3" name="Picture 2"/>
          <p:cNvPicPr>
            <a:picLocks noChangeAspect="1"/>
          </p:cNvPicPr>
          <p:nvPr/>
        </p:nvPicPr>
        <p:blipFill>
          <a:blip r:embed="rId5" cstate="print"/>
          <a:stretch>
            <a:fillRect/>
          </a:stretch>
        </p:blipFill>
        <p:spPr>
          <a:xfrm>
            <a:off x="3347865" y="0"/>
            <a:ext cx="1800200" cy="3040795"/>
          </a:xfrm>
          <a:prstGeom prst="rect">
            <a:avLst/>
          </a:prstGeom>
        </p:spPr>
      </p:pic>
      <p:sp>
        <p:nvSpPr>
          <p:cNvPr id="8" name="Rectangle 7"/>
          <p:cNvSpPr/>
          <p:nvPr/>
        </p:nvSpPr>
        <p:spPr>
          <a:xfrm>
            <a:off x="483010" y="5959987"/>
            <a:ext cx="8406580" cy="9650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referred to as </a:t>
            </a:r>
            <a:r>
              <a:rPr lang="en-US" dirty="0" err="1"/>
              <a:t>adenocarcinoma</a:t>
            </a:r>
            <a:r>
              <a:rPr lang="en-US" dirty="0"/>
              <a:t> in situ according to the new classification of lung cancers</a:t>
            </a:r>
            <a:endParaRPr lang="ar-SA"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sz="quarter" idx="1"/>
          </p:nvPr>
        </p:nvSpPr>
        <p:spPr>
          <a:xfrm>
            <a:off x="612648" y="1600200"/>
            <a:ext cx="8351840" cy="5257800"/>
          </a:xfrm>
        </p:spPr>
        <p:txBody>
          <a:bodyPr>
            <a:normAutofit fontScale="77500" lnSpcReduction="20000"/>
          </a:bodyPr>
          <a:lstStyle/>
          <a:p>
            <a:r>
              <a:rPr lang="en-US" dirty="0"/>
              <a:t>Know the </a:t>
            </a:r>
            <a:r>
              <a:rPr lang="en-US" b="1" dirty="0"/>
              <a:t>epidemiology of lung cancer</a:t>
            </a:r>
            <a:endParaRPr lang="en-US" dirty="0"/>
          </a:p>
          <a:p>
            <a:pPr lvl="0"/>
            <a:r>
              <a:rPr lang="en-US" dirty="0">
                <a:latin typeface="Albertus" pitchFamily="34" charset="0"/>
              </a:rPr>
              <a:t>Is aware of classification of </a:t>
            </a:r>
            <a:r>
              <a:rPr lang="en-US" dirty="0" err="1">
                <a:latin typeface="Albertus" pitchFamily="34" charset="0"/>
              </a:rPr>
              <a:t>bronchogenic</a:t>
            </a:r>
            <a:r>
              <a:rPr lang="en-US" dirty="0">
                <a:latin typeface="Albertus" pitchFamily="34" charset="0"/>
              </a:rPr>
              <a:t> carcinoma which include: </a:t>
            </a:r>
            <a:r>
              <a:rPr lang="en-US" dirty="0" err="1">
                <a:latin typeface="Albertus" pitchFamily="34" charset="0"/>
              </a:rPr>
              <a:t>squamous</a:t>
            </a:r>
            <a:r>
              <a:rPr lang="en-US" dirty="0">
                <a:latin typeface="Albertus" pitchFamily="34" charset="0"/>
              </a:rPr>
              <a:t> carcinoma, </a:t>
            </a:r>
            <a:r>
              <a:rPr lang="en-US" dirty="0" err="1">
                <a:latin typeface="Albertus" pitchFamily="34" charset="0"/>
              </a:rPr>
              <a:t>adenocarcinoma</a:t>
            </a:r>
            <a:r>
              <a:rPr lang="en-US" dirty="0">
                <a:latin typeface="Albertus" pitchFamily="34" charset="0"/>
              </a:rPr>
              <a:t>, small cell and large cell (</a:t>
            </a:r>
            <a:r>
              <a:rPr lang="en-US" dirty="0" err="1">
                <a:latin typeface="Albertus" pitchFamily="34" charset="0"/>
              </a:rPr>
              <a:t>anaplastic</a:t>
            </a:r>
            <a:r>
              <a:rPr lang="en-US" dirty="0">
                <a:latin typeface="Albertus" pitchFamily="34" charset="0"/>
              </a:rPr>
              <a:t>) carcinomas.</a:t>
            </a:r>
          </a:p>
          <a:p>
            <a:r>
              <a:rPr lang="en-US" dirty="0"/>
              <a:t>Understand the predisposing factors of </a:t>
            </a:r>
            <a:r>
              <a:rPr lang="en-US" dirty="0" err="1"/>
              <a:t>bronchogenic</a:t>
            </a:r>
            <a:r>
              <a:rPr lang="en-US" dirty="0"/>
              <a:t> carcinoma.</a:t>
            </a:r>
            <a:endParaRPr lang="en-US" b="1" u="words" dirty="0">
              <a:latin typeface="Albertus" pitchFamily="34" charset="0"/>
            </a:endParaRPr>
          </a:p>
          <a:p>
            <a:pPr lvl="0"/>
            <a:r>
              <a:rPr lang="en-US" dirty="0">
                <a:latin typeface="Albertus" pitchFamily="34" charset="0"/>
              </a:rPr>
              <a:t>Understands the clinical features and gross pathology of </a:t>
            </a:r>
            <a:r>
              <a:rPr lang="en-US" dirty="0" err="1">
                <a:latin typeface="Albertus" pitchFamily="34" charset="0"/>
              </a:rPr>
              <a:t>bronchogenic</a:t>
            </a:r>
            <a:r>
              <a:rPr lang="en-US" dirty="0">
                <a:latin typeface="Albertus" pitchFamily="34" charset="0"/>
              </a:rPr>
              <a:t> carcinoma. Know the precursors of </a:t>
            </a:r>
            <a:r>
              <a:rPr lang="en-US" dirty="0" err="1">
                <a:latin typeface="Albertus" pitchFamily="34" charset="0"/>
              </a:rPr>
              <a:t>squamous</a:t>
            </a:r>
            <a:r>
              <a:rPr lang="en-US" dirty="0">
                <a:latin typeface="Albertus" pitchFamily="34" charset="0"/>
              </a:rPr>
              <a:t> carcinoma (</a:t>
            </a:r>
            <a:r>
              <a:rPr lang="en-US" dirty="0" err="1">
                <a:latin typeface="Albertus" pitchFamily="34" charset="0"/>
              </a:rPr>
              <a:t>squamous</a:t>
            </a:r>
            <a:r>
              <a:rPr lang="en-US" dirty="0">
                <a:latin typeface="Albertus" pitchFamily="34" charset="0"/>
              </a:rPr>
              <a:t> dysplasia) and </a:t>
            </a:r>
            <a:r>
              <a:rPr lang="en-US" dirty="0" err="1">
                <a:latin typeface="Albertus" pitchFamily="34" charset="0"/>
              </a:rPr>
              <a:t>adenocarcinoma</a:t>
            </a:r>
            <a:r>
              <a:rPr lang="en-US" dirty="0">
                <a:latin typeface="Albertus" pitchFamily="34" charset="0"/>
              </a:rPr>
              <a:t> (</a:t>
            </a:r>
            <a:r>
              <a:rPr lang="en-US" dirty="0" err="1">
                <a:latin typeface="Albertus" pitchFamily="34" charset="0"/>
              </a:rPr>
              <a:t>adenocarcinoma</a:t>
            </a:r>
            <a:r>
              <a:rPr lang="en-US" dirty="0">
                <a:latin typeface="Albertus" pitchFamily="34" charset="0"/>
              </a:rPr>
              <a:t> in situ and atypical </a:t>
            </a:r>
            <a:r>
              <a:rPr lang="en-US" dirty="0" err="1">
                <a:latin typeface="Albertus" pitchFamily="34" charset="0"/>
              </a:rPr>
              <a:t>adenomatous</a:t>
            </a:r>
            <a:r>
              <a:rPr lang="en-US" dirty="0">
                <a:latin typeface="Albertus" pitchFamily="34" charset="0"/>
              </a:rPr>
              <a:t> hyperplasia).</a:t>
            </a:r>
            <a:endParaRPr lang="en-US" b="1" u="words" dirty="0">
              <a:latin typeface="Albertus" pitchFamily="34" charset="0"/>
            </a:endParaRPr>
          </a:p>
          <a:p>
            <a:pPr lvl="0"/>
            <a:r>
              <a:rPr lang="en-US" dirty="0">
                <a:latin typeface="Albertus" pitchFamily="34" charset="0"/>
              </a:rPr>
              <a:t>Have a basic knowledge about </a:t>
            </a:r>
            <a:r>
              <a:rPr lang="en-US" dirty="0" err="1">
                <a:latin typeface="Albertus" pitchFamily="34" charset="0"/>
              </a:rPr>
              <a:t>neuroendocrine</a:t>
            </a:r>
            <a:r>
              <a:rPr lang="en-US" dirty="0">
                <a:latin typeface="Albertus" pitchFamily="34" charset="0"/>
              </a:rPr>
              <a:t> </a:t>
            </a:r>
            <a:r>
              <a:rPr lang="en-US" dirty="0" err="1">
                <a:latin typeface="Albertus" pitchFamily="34" charset="0"/>
              </a:rPr>
              <a:t>tumours</a:t>
            </a:r>
            <a:r>
              <a:rPr lang="en-US" dirty="0">
                <a:latin typeface="Albertus" pitchFamily="34" charset="0"/>
              </a:rPr>
              <a:t> with special emphasis on small cell carcinoma and bronchial </a:t>
            </a:r>
            <a:r>
              <a:rPr lang="en-US" dirty="0" err="1">
                <a:latin typeface="Albertus" pitchFamily="34" charset="0"/>
              </a:rPr>
              <a:t>carcinoid</a:t>
            </a:r>
            <a:r>
              <a:rPr lang="en-US" dirty="0">
                <a:latin typeface="Albertus" pitchFamily="34" charset="0"/>
              </a:rPr>
              <a:t>. </a:t>
            </a:r>
            <a:endParaRPr lang="en-US" b="1" u="words" dirty="0">
              <a:latin typeface="Albertus" pitchFamily="34" charset="0"/>
            </a:endParaRPr>
          </a:p>
          <a:p>
            <a:pPr lvl="0"/>
            <a:r>
              <a:rPr lang="en-US" dirty="0">
                <a:latin typeface="Albertus" pitchFamily="34" charset="0"/>
              </a:rPr>
              <a:t>Is aware that the lung is a frequent site for metastatic </a:t>
            </a:r>
            <a:r>
              <a:rPr lang="en-US" dirty="0" err="1">
                <a:latin typeface="Albertus" pitchFamily="34" charset="0"/>
              </a:rPr>
              <a:t>neoplasms</a:t>
            </a:r>
            <a:r>
              <a:rPr lang="en-US" dirty="0">
                <a:latin typeface="Albertus" pitchFamily="34" charset="0"/>
              </a:rPr>
              <a:t>.</a:t>
            </a:r>
            <a:endParaRPr lang="en-US" b="1" u="words" dirty="0">
              <a:latin typeface="Albertus" pitchFamily="34" charset="0"/>
            </a:endParaRPr>
          </a:p>
          <a:p>
            <a:endParaRPr lang="en-US" dirty="0">
              <a:latin typeface="Albertus"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90600"/>
          </a:xfrm>
        </p:spPr>
        <p:txBody>
          <a:bodyPr>
            <a:normAutofit fontScale="90000"/>
          </a:bodyPr>
          <a:lstStyle/>
          <a:p>
            <a:br>
              <a:rPr lang="en-US" sz="3600" u="sng" dirty="0"/>
            </a:br>
            <a:br>
              <a:rPr lang="en-US" sz="3600" u="sng" dirty="0"/>
            </a:br>
            <a:br>
              <a:rPr lang="en-US" sz="3600" u="sng" dirty="0"/>
            </a:br>
            <a:br>
              <a:rPr lang="en-US" sz="3600" u="sng" dirty="0"/>
            </a:br>
            <a:r>
              <a:rPr lang="en-US" sz="3600" b="1" dirty="0" err="1">
                <a:solidFill>
                  <a:srgbClr val="8F6D31"/>
                </a:solidFill>
              </a:rPr>
              <a:t>Adenocarcinomas</a:t>
            </a:r>
            <a:br>
              <a:rPr lang="en-US" sz="3600" u="sng" dirty="0"/>
            </a:br>
            <a:br>
              <a:rPr lang="en-US" sz="3600" u="sng" dirty="0"/>
            </a:br>
            <a:br>
              <a:rPr lang="en-US" sz="3600" u="sng" dirty="0"/>
            </a:br>
            <a:br>
              <a:rPr lang="en-US" sz="3600" u="sng" dirty="0"/>
            </a:br>
            <a:endParaRPr lang="en-US" sz="3600" b="1" dirty="0">
              <a:solidFill>
                <a:srgbClr val="8F6D31"/>
              </a:solidFill>
            </a:endParaRPr>
          </a:p>
        </p:txBody>
      </p:sp>
      <p:sp>
        <p:nvSpPr>
          <p:cNvPr id="3" name="Content Placeholder 2"/>
          <p:cNvSpPr>
            <a:spLocks noGrp="1"/>
          </p:cNvSpPr>
          <p:nvPr>
            <p:ph sz="quarter" idx="1"/>
          </p:nvPr>
        </p:nvSpPr>
        <p:spPr>
          <a:xfrm>
            <a:off x="395536" y="1484784"/>
            <a:ext cx="8229600" cy="4937760"/>
          </a:xfrm>
        </p:spPr>
        <p:txBody>
          <a:bodyPr>
            <a:normAutofit/>
          </a:bodyPr>
          <a:lstStyle/>
          <a:p>
            <a:r>
              <a:rPr lang="en-US" sz="2000" dirty="0">
                <a:cs typeface="Arial" panose="020B0604020202020204" pitchFamily="34" charset="0"/>
              </a:rPr>
              <a:t>The hallmark of </a:t>
            </a:r>
            <a:r>
              <a:rPr lang="en-US" sz="2000" dirty="0" err="1">
                <a:cs typeface="Arial" panose="020B0604020202020204" pitchFamily="34" charset="0"/>
              </a:rPr>
              <a:t>adenocarcinomas</a:t>
            </a:r>
            <a:r>
              <a:rPr lang="en-US" sz="2000" dirty="0">
                <a:cs typeface="Arial" panose="020B0604020202020204" pitchFamily="34" charset="0"/>
              </a:rPr>
              <a:t> is the tendency to form glands that may or may not produce </a:t>
            </a:r>
            <a:r>
              <a:rPr lang="en-US" sz="2000" dirty="0" err="1">
                <a:cs typeface="Arial" panose="020B0604020202020204" pitchFamily="34" charset="0"/>
              </a:rPr>
              <a:t>mucin</a:t>
            </a:r>
            <a:r>
              <a:rPr lang="en-US" sz="2000" dirty="0">
                <a:cs typeface="Arial" panose="020B0604020202020204" pitchFamily="34" charset="0"/>
              </a:rPr>
              <a:t>.</a:t>
            </a:r>
          </a:p>
          <a:p>
            <a:r>
              <a:rPr lang="en-US" sz="2000" dirty="0">
                <a:cs typeface="Arial" panose="020B0604020202020204" pitchFamily="34" charset="0"/>
              </a:rPr>
              <a:t>Peripheral </a:t>
            </a:r>
            <a:r>
              <a:rPr lang="en-US" sz="2000" dirty="0" err="1">
                <a:cs typeface="Arial" panose="020B0604020202020204" pitchFamily="34" charset="0"/>
              </a:rPr>
              <a:t>adenocarcinomas</a:t>
            </a:r>
            <a:r>
              <a:rPr lang="en-US" sz="2000" dirty="0">
                <a:cs typeface="Arial" panose="020B0604020202020204" pitchFamily="34" charset="0"/>
              </a:rPr>
              <a:t> are sometimes associated with pulmonary scars (from a previous pulmonary inflammation/infection) and therefore is also referred to as scar carcinoma. </a:t>
            </a:r>
          </a:p>
          <a:p>
            <a:r>
              <a:rPr lang="en-US" sz="2000" dirty="0">
                <a:cs typeface="Arial" panose="020B0604020202020204" pitchFamily="34" charset="0"/>
              </a:rPr>
              <a:t>Rarely </a:t>
            </a:r>
            <a:r>
              <a:rPr lang="en-US" sz="2000" dirty="0" err="1">
                <a:cs typeface="Arial" panose="020B0604020202020204" pitchFamily="34" charset="0"/>
              </a:rPr>
              <a:t>cavitate</a:t>
            </a:r>
            <a:endParaRPr lang="en-US" sz="2000" dirty="0">
              <a:cs typeface="Arial" panose="020B0604020202020204" pitchFamily="34" charset="0"/>
            </a:endParaRPr>
          </a:p>
        </p:txBody>
      </p:sp>
      <p:pic>
        <p:nvPicPr>
          <p:cNvPr id="3074" name="Picture 2" descr="https://c2.staticflickr.com/8/7064/7008486711_52a5866618_b.jpg"/>
          <p:cNvPicPr>
            <a:picLocks noChangeAspect="1" noChangeArrowheads="1"/>
          </p:cNvPicPr>
          <p:nvPr/>
        </p:nvPicPr>
        <p:blipFill>
          <a:blip r:embed="rId2" cstate="print"/>
          <a:srcRect/>
          <a:stretch>
            <a:fillRect/>
          </a:stretch>
        </p:blipFill>
        <p:spPr bwMode="auto">
          <a:xfrm>
            <a:off x="3563888" y="3276600"/>
            <a:ext cx="5000722" cy="3581400"/>
          </a:xfrm>
          <a:prstGeom prst="rect">
            <a:avLst/>
          </a:prstGeom>
          <a:noFill/>
        </p:spPr>
      </p:pic>
      <p:sp>
        <p:nvSpPr>
          <p:cNvPr id="3076" name="AutoShape 4" descr="data:image/jpeg;base64,/9j/4AAQSkZJRgABAQAAAQABAAD/2wCEAAkGBxQTERUUExMWFRUXGSAbGRgYGB8gHhohIB8jIyEiHxwgIC0gICIlIBsdITEhJSkrLi8uHB8zODMsNygtLiwBCgoKDg0OGxAQGywkICQsLCwsLCwsLCwsLCwsLCwsLCwsLCwsLCwsLCwsLCwsLCwsLCwsLCwsLCwsLCwsLDcsLP/AABEIALUBEAMBIgACEQEDEQH/xAAbAAACAwEBAQAAAAAAAAAAAAAFBgMEBwACAf/EADsQAAIBAgQEBAMHBAEEAwEAAAECAwQRABIhMQUGQVETImFxFDKBByNCkaHB0VKx4fDxFWJyghYzsiT/xAAZAQADAQEBAAAAAAAAAAAAAAABAgMEAAX/xAAlEQACAwADAQACAgIDAAAAAAAAAQIRIQMSMUETUTJhIpEEQoH/2gAMAwEAAhEDEQA/ANF5f8URpntYxrcb5WG/qb3P5Ys1yeFnmRM101A0On+DhM4ZxWoo1pYpzH5iwZnfpfS3XYjGhIDqDrqfywOPks6cKAjSJHUAqhLMhaQgamw0uO/rjpZ5LeKTkiOVhp5hbdW9PXHviVGxCEm5F8z9R1H/AK33+mI3rUSJ1Zi6gXcnzeZjtb36Y03dUSLMvD1dlkSyW8wKjVr73x8HFkDqrHV28ttbA29NMW6BG8JBIQXygEjY+o7YqS06LKhK/IpYt2scJabpjeaixxSpVAufqbgev+9ceeDyiWNWK+3t9cQ1MbTCN7iNL3e4vdTsNf1xfbyWBK2G/Sw6WwG0o0clbPUzaeUZvTAyouJVjilQG93FrtYdPTA6t5shRrNMihBfInmLDptfEvBOZoZgXQMoZrG6229998J+WMcsbo2FRRDxhJ4puFsVuLe/vi3NTIwswDDsdsKXMfOEVE6hqd2L6hkAtv1J99sWoa34kKzM8Nvw5rFvcb203wPyJv0PRpBKs4q6llSINlG5cKD7aE4+0tVO7i6xpH+LUsSe2wwjc3c+NTzotOscq5btr1voLjBHh/FIDT+I81jLa4ZtULDYf5wr50vEFcb9bGmpr4zL4WfUja1x/GPU5GWyXBB3UgHT/dsZBPyRUxRjwZgQwKgISLqepN+umGCr5Vqm+HInsI0AZbE3PXTYn3wn538G/F+2P80RlDxul48ujZ/m9PTHcNUjUwLHlFlKtfT8sZ5x3h1UKlTD9wBqMt8gA69AAdzge3PNX4zLG8TrbQqNNOupvrgr/kPyjnw/UzVoajLfVrbksb/8DFimnV1zKVZTsVIscLfK/N61UdyouBZyCN/Qb2wwh40XTKo6WGh/bFVJSVom00fXiDJaxA7YpQK0d81ih6qdR7rviVuIjPYXzEWHb8t8R8RaUxgqAZNNbaA/3tiiT8YhE3nGeFiSDZhrrj5Vi7qxAyto4vt66dji+tQAVDkBj+p9MSyQqQRYW9u/fHdqOqwXxJBII0DtETbKw9Ol+xxBLxKVJGjSC1mzb6FepHbXBdaYKFVdAOh2/wBGB1dUOszh5FEZClVI82m5uOnvhou8A1R0qxRv4eVlMupN9Af2v+2PVQXRk87XAJIFrOP5x9jS5+UEsfcX6EH2xXmdZ2yxS5ZI9x6HtfthvugOnfOpkjCpKTYguDa2C7IXQA/MLeZdr9xgFxWjIsyxguW8zLuO5PpbFzgshljuJPKbrotvr6YEo2rQU9oj4pwdalVWcXMbB1INrkbaYzWs5yqoqiSNQrDNouU303HvvjVc/hKfEYm3W2tv8YH13A4J3ScBc4Hzjr2PuMZeXivUX45/GJfEeL0VSGmBCzxWysdNel+4vihwXnDwYcs8QNmAugAFj+K3U37YIUXKiKZ/iYlyyaLIDYEE9BspG98L/BqWE1MtEyyZWbylmFxkvrYDUMDvjLWl1VD7xPlyOq8E+KS0F9VI83ofqAcNcM7NFG5vfTMO99D+uMt4JwCajEryTiEAK1wSQSpuSdraafXGj0DRVMcbwyNkRrgobBu4YdvTGjga8I8qfpPxGJyrqTlXMLFeoI1Bvv8ATEc1FDEgkEZa9s1hctpYX+mLgqlYuCptHZrkXB03Xv1xFLIJoA6hh1XMLG+NNy88I4WKiYIMx+UdvyxWq41c2JIYqRbuG7Hra2LDLmAUjQgYgpXvmH/dpr/b/emFX7CCuO8bjp1CyNZFstr6sdgPpucI3P8AxebxE8GqGUgnKCO/exuMWvtZr0jlhV4BJoSGzlbW0ItbU6g4p8oyGWXwJKW6AZ1Yre1/6ie+MnJOTl/RohFJWAuOcPkGVpJokVkuojBGY2Hb++GLkurWN0SonMhlAMYA8qjsCdb3w68V5XpqlUEqfJ8uU2Nuuo6HADmDiIpTHT0axtJH+FrXHa19z9cI49UMpdsB/GeMrVVIhhLFl0At5SRvv20xQ4dXxT1rx1FKySOCjOX276bC/pg5QJQQsKtvLKBZkBJys3zW766XxW4hy/FxSX4hJ2VB5XXLr/g4CSYbAHE+CR0Tr8LL4s6k3RrEqpA2UCx9z+WI+H8nSTtJ4jFZrZsthlue7flhq5o4ZS0/3yt4U5XKrkk3NrXt3t1wu8D4RLKCsdU3hjN4knmGpH4SfmGmuA27CvA7yhw/iCSgTuvhZQMt72toLAY0CScJYaeIw8oPXGd8icQRJBEskswJsrFdFI9fXGhVcSMyu4Wyg3JJuPa2nQ4txNesjyJnspnjs43uDY3H1wmVPIVKW8qZd9QxAF+tvT98ScV5xjppRH4YEZ2K9SdTtv8AzgJUcSqlqstUwWmmUgWYDKLbg73HX3ws5xk8GjGSPEvLElG8T0pMozHMdNvW398M0PMUMs3kqVIjHnjNspt1zHa3XE3LvL0NPAwikLq+t2N+nQYzqhpKelrXp5FdlkGVc2i69u4v1wE5QdoLSmqZqfCuMU1RG0keUhWI0N9uowt0fO5nmmp2p3DAkoCbEgdD0v1+uPvLfLWRpQ8axwm2ik3cjbrfAznnmGltJTBXD2sWA+X898N+Wb0X8cVg0cK5jh8WOORZFL/IXFwD/Tcfvg5DGvmeJiSTqGva/a2+M05erBw2nlzyLI7APFHexII16adL4YW5/RBAzLZZr7nRdbHzbXF8PHnf/YWXF+hqzeIuZWyHUaa6+mKUsuR80i5mVcuYDRr9TgrSNG65oyPMNSOuPdYhyMAA1xoDscaYzX/hFxKS8RYJYKM46dPpiSOcBlbwQCdyBqMfaUZ1GZAh2t/GJtFCmzX/ALe+C6WHaAON1ASUSC5N8pUtYAX1J/zbE8ZSAiKMMQ5JzA3CHpcb64KvSKWJKgg9D64FmmEYbwyEmI0uMwIHpt6YommqFa0+wJKjQpKpmY3zSroE7XHUYJLCsanKoyanyjrgJXtO5EqTqiIv3iqt7nrpv7Y6Di7ooMaNMCPNuDcenTvfHOLaOtIvGSKoiZHAeM6EdvftirwzgEULBB5mA8pbVrds3bBPh7xyZ7KFbTMPp/nHp0ZTZdARvbbEZRi34OpNIyTiRlfimSfWMgqb/KU629f4xoPLNJCsclPD5YyLoQ+YkN1ueoIxQ5k4Wk0DXbyG+YjcW+mE/wCz/ikQqEiSSUWYlcwFnX+k2OnfGKDakaZK4mwy3AsoB00Hcjf0xC0b5wb2Sw0vt3v37Y+vVjxFWzEMCQ42Hpf1xE1R4qvH8rbAHr/jG1WZmWK1rC4Njv8ArjwKxCWJIGXqcU/iFaMXa+TyuemvY9cQeIkkTll8oupAPzAD062x0l/izk9KKcdo6mbww8ckg22PvifiKQwt8Q8hUILWv5fyxnPLtNFFxfKgJQqTGzHXUfqcPddyuJqSSB2JLMWVr3I1uN8YtaNLVHrlOSR2dviEnhucpB8wPbCJzWxFeXniKBGHmQE6A97a6dcN/IHK8lGJPEcEm2g299cWJHE9TJHmzIFAkjZdLdbd/wA8K1gU9sWuAcPo6iaQCUuvRDcN6HX36YZ+IUho6J1phYqLi4zE9zbqbYGcRpKLhx8dV+8A0RW1N+6729fbBrljmRK6Nyq5clgQ3rhopeAk29FHgMn/AFNTFUIxRL3kvY5um2n0wx8N5fK1OYPaBUCon4T3wwCmUfKAp9P9tiKeWOnTM7BFXqTYDHKH7B2/RRnjESP8NEmYMLi1tTufywkcxcdrBOYHjskihRlubFuoI7Hvh0NC01THULPaALoi7MT1J6jCdznanrEqAXcb5VOgI6H0OBNfUGH9grivD60U8Mbx2VCQTuSSdGNvNYYsVVMfh2SrYTOq5osjeawtmsdj7YJQcypXVKRrGyXBF9wLb3HQeuLPLlEs0krZHBQ2Bbre48vbb+2JO7qinzQFytxaVmSCmZso1bPbQd+1sOJgaWpDNTr4KglXa2YNfoPW2AUvJ7RxypHU5p3ANiQNL+muvfbDFyDR1EcDR1PzBjlubm3rh0tFk1QP41NJVTeHTlvujZxsN9weuKY4LPLV52WmeNDlJIzM1twT398aG9MhUrltmFiV0J+oxm/GeLycOmWnplVky5/vASzlmJPmHbucN1rWKpXiD/OHKqzqZIh96FsFvYN6em2KHJXB5hHJ8eqFDYojgHJob+19NBgoeb4vAkkIIyDUA5jrttpiblHj6VcTEXJUgMCNRfb0w66NgfZIG8x1skUAmpCfuyDkAPmA6W6i2DvLvMYrIPFi0ykq8bakMNd+mKPNMgAyo2RyDlYjyi3c7DAvkmuIR7mIOdbqQA3Yn1OBCfWdfAONxsdFlWUHQg9R29u+LAlOl9gNT1vinw6sMieIo9GXqCN8W7qbAjfocbGQOFUGFl0YjS+BlRKCyuUsVIzaf7cYKxU6ixte2198VViIk30PQ63wYtAaK1E3nZmVd/Jl7ev5Y8hRGVSJFsxLNmJ/O+JKqUKoJXW+oXt3xBQxLlN5s2Yk31G5uAPbD76LXwjh4WIn8jm2Y7nZT0+nbFjiVWEChXIOa+xOnsMWmjUAh+n4v93xWqZ4VysXAGYWLDc+n/GOTt6GsKlZADEFA2HvjHK2WeKqKxBQ4byhFFzf0te+NYmQ1SZKeZAFa0rX8ydQAAd998BOHcjeNNIJpy5iYBZV0l9iRpb9RjzlFt3RrUklTDnL/GxIq0sj5akpdkIN1P8APW2GOKjAylmLMvW++KKUsMcg8t5Alg7fMRb+rrtfENLUrkkmQOzLfynqfTGvjjJR0hNpvAvNTqBawAN7266YFQTJkZB5fDbzD0tfS24OLfDeIeLGptuLmxuv0OPboMvmC2UXJI7a/XHOWNHVphXFZ3krZ2g8QvmYqNmBGh0G19hjaOXFkFNF4pvJkGYne/rhXqfhamoDwyqjA+Zhpm9jbc4PcW5jjhkSJRnla3kBFwO/tjLGSVsvJN0gnxOhWaJ4nLKJFK3U2I9j0wtcocKlpM8U0ocNrD3sN7+9xp6Yhr+dgJmp7MkhbKraW1tY+5ucEuHcImEyzNJ+Eh1Jvc/hI6A23t6YDlbxHVS0C8N5biqKlqppJCwbWN1sV9D6W6YdI6KNVIVVW/8ASAMScN4WkanIWOY38xv9Me6jKNdvQ7YeMeqsRuwNxqOoMci0xAkABQtsf8nCz/8AIRUcPcVUWaRVJeOxUnKbXHbXFzmjjdXGymkjEkYHnYDN9LA+nrialVahIamcCOV0KZb6NfoQeu/54Wc+3g0Y16UPs34jHLFkQNH4JNkz5gwbW5uNbHtbFX7QOGTZlNP5rqS0YALE9wDuMMfL3L0NK7tFmGe3lJuBboOvXFqu4lTx55pCLxixYC7KO1t8cqrTtu0Q8A4XlRZXjRZmUByq2JwJ51nqKaBHp3GYN59N77XHQYNcr8wx1itlYEodRa2hOmntjuI8KkacMHvEdHQ/tgOOWgp7oi8Q49SCqhqJRKswUZwvy6jc9wPTGnoLrodxoffC5zRy7DJFfyxMuviEDQD3xX4TzUBJHBYyrYDxgdCfT8/0wItRdMLXbUNNNAUFixbXdjrr9NsK/P8AxmKIRwyRPKJbjMlrrtsT1N9vfEf2g8wPFH4UJIkfXMOg20O18EOSopGpEaVvEbUgtr7C/X3wzd4harWI1XwWaaoejpo/BjjBYOxPmGlgx23OlvXDhwWmCItPKSjprceXxD+Xm26a4p0VdT0tTmqGZJX/AA9Lnra/tizz3yzNVPE0UgVVB0NxYm2oI9MJFZY8ntMM8Y4bHUxNG98p00P74Sm5XipKee7km2ZDfzgDTa2x6/TFbgPD+ICclMyqhCt4h8rW9DvfuMeHnrHr4lmzsubKy5fLbcjbbbAk7OSr6Fvs75hzf/ygtexIdtCPT133xoEaNkUv8y7nGTVvCJoeKRvDmKu4uRsFO407a/pjUZWIAYSAL1vrjTwSzqR5Vtk8HEUYNlv5Tbb9sU6OtUs+e6G+isRqO4x1RGqkhSR1ZQPmHp9cVuKIPCuAMwuFJGgvv+WNaiiDbL9Tw8MWeNvMRb0Hf88R1UDJJGczZdFKhQRtue30xY4dGwiQ3BNtbbYuSlRYHS+F7NOg1Z4c+Uki9htigaSOoObL8o0RhYA9/wA8W4qpGViCx8PRgBr+XXEXiCWP7r8Wt9jbAVoL0WeQaGEGrmppc8UslwP6SNwSff8ALDLO4W0keVQSPEOXVhtt3wM5E4ekFKFRcuZixGa+pPft27YKCfTUaFiNB29NsT48VDTduz1VQI7AhhdDY69+h7Ypcc4UsqeHneNevhkAm/QnE8kMIYFU1lbMSL7qNzgbVcVZ6hVjs0OudwQde301wOaVRoMFtiLScXqDVtR08qJCCUQLY5QOoJ1LX3we4TzIi080beJMsQIaQ/jPUDFqv4PDRhp4YgZGO5F8t9yB/u+FmsgauhRIWjikDFmRTluLWubf2xjbadGj1WXOWK+hMmQIUdvNlk2FtrHQDfA37UaeMTQsXKvZiWC6Zbi2oOtr9OhxOn2fsSzvMWJUAadRbUnrtthxj4BE1Mkc6iUxjRnH7nbDJfoDaI+EcBpiVlCK7qNHJuRpgtxfjEdNE0khsF6AXJ9hjNKjh1Zw1pWge6NYjNqLAnSxPze3QYh5i4mKmSmZy8MjR7kXTU9vca39McpUsO62zVOA8chqUzxPdQbEEWKnsQdcX6yBGUq34tLd8I/B/hKHw0d0WeYKDlJsxvYG2w1OD/MXMApoGlyGTIwDIpGYXNr/AOPXFVK0Tap4U+JzQ8PiLrHI+dgMo8xv0wk868TWeGFyXpnVmyxlSCRpc6dtMPnGoXnpmSJsjOt1JvcXGl+2Fvh/LTRQqKlFqLNmLMbhO9iTe3fEq2kOmlrF+hFSeGzNnaVQ10IJzXvr6i29sM3JlS9RRtFM4EpBAJsWK7XI6698LlPVTvUGGjdZIMxIRCFBW+o11PXUYc+E8nRQzidGddNVLXH+MLFNsaTSFzlkmGraIweCXYeYX1y3AuPUm+Guonqo5v64772Fre42xJzbxiCmjWR0DvfyKCM2hGt+wwncTqeIThpqaS8RFgikXF9wRvcYLzLOW6aE1NnzZjmVhbKdh3/PHml4PEhBWMKVFgf4G2Fjl7mmKlyU1XPmlHzPl8qk7B22FupwT505meDJ4UYkRhdnuSB6WX064outdmJUrogk5aCVTSF/uW1yubjMd7X2wzqqqgtYKB6ADGTVsp4lUqoqsgAuUs1hb5ip2P1wc4bxVK9J6RgY0jsAwb5tbb99NvXCRaTwaUW/SzzLwuCSeKRGi8YsG+8bQqNyo2NjbBPl1qySeaSY5Yb5Yo9L+XTN9RrhH5v4fRQhYvEl8SMEhBe5za720vbfph95J40tVTKV0ZQAy3Oh9zqcGHp0vCnzhzV8D4d4s4cm52tb+b4VpKqrmro6iBWMUuXL1UJ1Ddjv+mHPnSvp4YlaePxATYLbfHrhfF4mp2eJMiID5ctrWF7Wx0vaAsQm8b5QqJajP8RuTc6+X+cUeHc0vS1ZibNJGD4ZDG5bWwNumK3FOe5pJI3iBUAHMlr310/TDCKGqnab7tEzJ92xADXI2vuL+uEtof1aPnwNznU3G4Hqdwced3MdwyNoQPwHr7YDcmSVUcaR1FhsBnIvfte9ifTBqKkWGdmGz67/AJ49Ljk2rZiktwhSVqdkjBDAk3v07WxcLEECVhlY6Hr9PbHrwkMge4Nxe1+3UYoTz5rWUshva51BG4GGqweBCJHQjYjuBqcXYoQugxQ4YCAq2IuCTfp2xfZrG3fE5DISPs9qqeOBIoJRJ3169dDsMH5K9jHmaNo2uQQ3pt+vXCFQcLHDJpZ2bNDYZANXB1tcbWF98NvKnGIqxZcrlwLAgixF7/rcYjxTjVFZxfoQnqrKREAddWPW/a2MulU8PqXSOpDNI+ZkyEkDU69Li529ManX0zGMLGLMlrDe4/fGV0fDjX1TvJIRJHIqnQAkC+4GnTQ4XnadB4vpPx3metkpQwjaNHcqpCEkqB1001wvUfD5qlwITaYj7zzFSNfy21IxrXMjAQMgfw7qfOLeWw/xha+zxaYRSiBmaTQvIykXJGlgemI/SqeFPnevlpjSxipYZFu4UavYjU/la2HOTjMK04mkbJG4B8+m+1x3wJ4rwekd42qjG7kBQWa2b0texxEZqSvvSkN5DfLqtsptoR0x10CrDnGVSppM8dm0zIbf2wtcu8LNWmStUSZPlYi2UncAj9RilQVlWa1aTRKcXXJl0CDs1r3+uLnL/CqlK6YedIFBEZJuNdjY7nAeuzlioJ82cApgI5pMyiGxBU20W1r2Fza2BNT9oEKuGWEuGF82xBvr5Toce+LcwmltDVMZ8wuCB0vY30/TCbxiRBM5Qt5gQseWwAt0I07+uO7bgVG1pqks8dXCUEhVyNcpsw/xhT4jxMQK1CjtJK2hz+uwHucR/Zpw8t9+ZSbEqB7bg3x95w4mi8QhKxIzKV827NcgWAGhI3wHpyxl/wCzqgClmelaGZdMxvYg9gdsRcf5pqqOtcMviRMdF9Db5SOp7dTjl49UU9fJHIGeNrFAF2voNRuL7+2PfGOY/hyECpUSAsXAIuhHQ6EjXW2GTwD9C/OHBFqqcuEOdVuoGl+trftjPVWpjAULNGxs0USg2a/e3c73ONU5Y4s9TTrK0ZjNyMve3UXtp9MF3ist+vc4bpei96wzzjfILzuZFmCNIB4ikXF+pFv3w50VIscWTKfDQWzPazWH9sJEHFaiLijCWXJEZCuQ2tbYX7Xw5vXQ1BaJZfvIzZgpFx6EYEKYZWI1Py7HJLIKGoTw1IuQSWB7eq9sVeZ6QwTxovlgVg7FQRcjU5yOtr2Hrhwrqij4aLkBWfcKNTbrboMKPNlVPLUhY2ZoJUzhRsbLfoL4Rqh4uypzBHHUz/F518B2AuQb5h8yBdybfTGkcscCjpYyIAbPZjfU+5J6AHQYRaGg8WhsgCTDzQqxtYjQkX766nBTg71M1KkMNWBMh+9ZbMQDey3GnfBhKgSWBD7QeIyosARUILG+YAm4Ita+LHH+KDwQUIMvlZlUi4vvmUa23v7Yoc58tvPJA5k8kYswt5mNxqtuptbHzhHIhWc1HjMQbm1gCfRu++OdtsCqkdwPhVHmMqAQzMLFC3yknot9L74Z/BbI4QnPawJHcb4zWblp6asRpZvnY+GRqXIOgbtqQMFOJc1VVNTliQ8hc5Q1iYx1zAfpjoySdM5xtWhg5cpZjGyVq+IY2BQ7kkdbj1wYpyS4BP0O4xR5cr5pGQvG4BQXI+Um2/69L4IVckZlDM3p7438SajRlm7dkq8MVApDsChJJ01B6Y9uRbyqNDmtizGgIOh8t7a98UEqj4oXJay6k7+1vTDJtgxHx5g85jUnMlmJtpY9P3x74fxQMZAQVCtYE7NpqV9MQU1axY/dWP8AVpZv3viCSmK5wwJB0WxsdQb4LSSo5PTM+eHFRV5IiwkHkysbKTvhm5BSng+ISKRviFy+IrDXTfKLai/Xf88VOX5Ia2UyeA0coHznbtf++uGbhnBY4JfiJBZwhUuCSSv/AHDY+9sedxt9ka511oNRu91Zgb9fTFReBQwzyTotmltn9xe2nTfBWKuQoWuGVdSV1/tj7GwdL3zA7HuDjXNX8M0XQk86mOWnaMSoGc2Us1gTfb/GErjXCp6OCOK5zTElvDJ0I9teuCf2pUDGeBY42YBToikgEka6YrijqlWON1kLBboSdrna9z/e+MUjVHwGUnDI5ZIqeaWRZh1y6W36639cHuZOGStVQ/CB2yHLJlGUKRY3Zutx+uH0UMZKSOF8XKNba+uuL0KeW4AUnX6264dRsVzEoc9wioMZQ2zZFkAFievra+LPF+do0cRwuruT5ragemm59MK/NVNLSyvIkCoFYWlC3uD6HTe/TFrkbl2OqAqXdlcSE2Hykg/vgb4HPRn5o5ZhrI1d7oyXsy7gEag4TGpoagZ47h6dAAt//sP8+g3xp01Uguhdc1r5Li/5b4zzmXgrVByU0OR1Ys1zlDAiwIPoemFn6dB4M3KlPagDOAjOGL5Ra1za5tpm1wt/9DeCOomjlWQZbxkAMVIO4J6+2KvD+KVCSS0c6kx5LaDW50vfr1x85X4RVxzRKpvF+KzDKwvqLd/TAk08GSrRy5PqxVQpI4863Bv1sbfripzTxM0JMpphMZGyhgBoLbt19MMsaiMeUKqAaqBa3qMJVNxel4h40Ll/DQ+Jndstxe2lthiuKJPXKwfw2tqY6uSXK4QXLIxsoFrra+l7nphs5T5imqGZZYshGoNjb2seuM84xxiokkaMWkSMgpkW90Hy6i5NxbfDtwjmGU1IRo8qkXIy/LpfU4km09KSVo9c18i/EVIdfKkgvI17m/t7bYDcqpTQcTmUswOqoz6AEasD3J0sThsoOcKWYSWlsIyAS2g12tf1BwI5koacusqIxmceVlvlPYnoT64eVLULG3jO5ipqSsdguWWeNDlGY2sd/Q2tf3xDyBw2qDyGoFowoCA209rbaWwKHJ1TFFJJCQZX8oUH5UO+v9RxbEddQ08KwLmci7qfPc9RqdAB2wv22H5SD/HuBpnFQr2Kalf69Nh2wgcDhqHaVaGNobMC13Pra99iNdPXDTxLjHxFIsdQrQSMMy5QbArt9CdLHFPiXE5jSx/Bm01/vAAM5CjUgMLHAbj2w5Wlowf/ACmOnRUqHzzgWfKu59B1PtgZzDQ1tM7TQSuYpG8TIDqC1tCD00AxS5Xq4XyVU6k1RuuW1rkbta2nTD5xereOFmSPxCPwjX6+oHbDrVrFePEZ4vEWrqlo6hTHJTEyRLGpJNiCQQd7kL+eGngXAA0DGeOzStmKncDtpqL4E8zCOli+MMbieWymz2yltTbtttj03OtPJRqiuyySLkW+4NrZmba19L45Jes5t/B3psirlHlA0T+MUDw3MAM3nDDN6d7YD8qQVMMNpR4jgr5SbkD3698HOIwhTmzZFswZv6fXXGvi5KhZCcf8qPdTXZahIg4zEElToSO46H2xbqIgWEl7MnTvjN+WeORLF4lU2YxyZY5Bc5jsbW36H64eGq88ZLG2vkIB1HTTA4eRz9DyR6lah4erSeJGPLrux+b0+mJeKgvG0Lkx5oyRIOlt/wBMW+HT2JuwIdvJYdhrgd9oKZqKW1ySugXuNcU5pYJxrSeeSOnhL2CogvoNP0xU5d5g+JpvFZMlyQVPYfTFjmSvghhJqCAjeXa+Y+nU4UuUss9NKsTyDzEZmGo+ntjC24vDQkmgnFzLQ0rgI+xsQpJAv3HbDXwerEkdwuTfy/vjIq3glLTufG8byk+bLox0NsONFztTZac5XUPmC6diAb+l7Yrx83yQJ8f6HKoiB2AJxmfNnO00NQ0aKMkdr33JPft1GNDeoWFvOT942l+nphe5m5Rp55GqQC5y3yg+VyBpcfzhuWGWhOOW0xDi47NJxGNySAABkJIUaa/n3xqPKdbJNDmlj8M3NgOvrjM+GxTS1gcR+Rro6ONIyBYf8j1wywcyrwtViqLyFjeyD5V6m5316Yzwb7ItJYPK8ODeJnOcN+FtgQNh6HCDwXmdYJ5qepQQEN5Oi2vp9db4eqCvd2NkAQglXv8AMOmnfCfz9wCSamdo0zzadrkdR740ShlolGW0wF9pPDlzrUojXNldgdBb5fz74ZOVC86QTCQlAhVgbXZr21tppbFCsnWeAU3iZZmQaFdLroQQfXFTg3M5pI0jniysHZSUAsALEm31xmTV6WadYS891zJWU8S2CTLlYka/NYWbpa98S8h1ojmqKXK14zcsTe5uRt0vuMOlXDFKEksptqumuv8Aowo1HF4YeIPCkOVnXM0gHzEAnUfx3w0o9XYqdqjzM1QOLZFLGnkXW+qgW/Q3GPMvJMKpUCFmBkWwBOgtrbT1wvRfaBOEa6IWzg9QANdO/TBPnCsmpnpxCzIsjlmO+pI09utsKNoa5S4V8LSsajKpJBubeUdiffpjxwngqxTyN4xfxAWUeh69jvivV8FnaOYzzXiMd9Tpffbpijyzw4fe1EbszRgrHfY2Xe3Udr4X34GvtlHjfJcsXhpAjS52LG9st9hc9gOh74e+XaHwKZYpJAzID5tPL7dgP2wmcD5vlgyxVWeSV3B1FsgIt0FjqceqrhtRTPNLUSjwH+YodXv+FR0Ou+GugVeM02idHUlXBA0FjfFHiEcQdZHYgqCFW+/sO+mFbkxqeChafO0S5iWub6LpY273274EUnCjxCpWeOcmBGsLkiRLG4UA7HuT3xTtaoTrTJOPpUV0cU1NEfu83lzBWv0IvodtsWY+aKdYnyonxEIsNALsR5iPTMNcPHwXkKqSmoN1wv1XKaLULLBFGMxPis1zcG1wFOmuuw3wjg0gqSYD5E4hHXTEypaeIA+TRXFzrboQTtg7VUlcJKhonGtjHcAr6gjodMEuH09PDUGKOJY2Zc2ZVtmA9sEuIO+Q+FlD3/Fe2HUE0Ds7E/hvDaqolVqzIwBHktpp6bXviPnDlamLJMzLCq2BW3lbXQWG2vbBvjHMUNIF8U+YjRVFye5AwH5g4e3E4YfBYeGWzNrr/ovrhaVYG3dsvcFWZYvvpCGchiw+VR0XTHnn6Kd4Y4oDoSQ5J3GX+2p/TFqGlVJMtncSHz9RHlGn9/0xn3OPHaiOtfK7ZBoi9Lenri3JHrBJCQdzbPFLyZUeDZ8q5WzWB6W19Lmww4cL5xilC08Sh5BsWHlNtwD3HfFzlu1XQff65wQxFxcd/TCpyPwOBq0+HMHWEhluCGO49j2xKLcWpDyqSaZplNEjmwBBjf8AXrgfzfwuSaDLEbOdM17W13P74LfE2kChdG6jv64r8ZkYFFW99/y3B+hxsce+GZProE43wWKrQJKSCNVINiD0thUp/ikmhgpAEiG+YA37l2te+LXM0DV1LHPTMQ8eoCva9+h1tcdL4GUs1VFUwNIBcgZxmH1vjA34a0hi5z4vT3FM+srjQ5LhCdAT/vTC5wSNoayOKqmidF8yKQMwJ2Isul+18GuYOD08spnWTLNluoLDKWHy3HvhbpeHOtSjcTIA/A+a5JBFrZdx77Y5+nLw1ysjjkyKTZhqLbfxj5wyAomQ663v20/fHeCpCkqbACxB1/zj5xOQZ1VXKMddBe4x6Mf4pGN+2DOLRZo5fACiYbaaE4Fct8LNVGslfSr4qMVBYduoF++Gn4hSQFXzX6+U+tuhOPtLMC5TIwuLhj1I3HuPXfEpcKux1yOqJKWLw1Cs5Y33I77DTHqqqbSLGwsW1Vu5HTEVZVLGwDAm257Ysq6uFYgGx0PbDRj198A3ZnPO8sEFTGXL+KcxWw0I2ylu19PS+FuloXrpHXLkJGptdb9D6E7HGk85cAWqhIdblTmVh8y33sfWw0x8oY4oI410QEAXOhP/AJHvjJPip2aI8mUK9HzEYKRo3kWSohU3UNfQHvbW35491PEIzCvEFizS5Rpc2FtGHba+KfMXLiRVL1ckg+HZrsALkki1hbcHBjlnh0YpVUHxYmB+YbgnYjCP9Df2A+YOKR1FOppIgslvEOgutr312vj1xnjU6RJCSHkaMEHKLg9beva2CHH+FQRUzwwFY5SpyC9iddvriryjyq33FRMWBjBsh99D36nTArQ2qKScbq2EFGzMxkQh8wuxDHS99fKB+uG/lTlL4UkvJnOlrCwH66n3xFyzxFK8u/g5PCIAcbmx2va9tjhgTjEPjmDxAZQL5etsUil6xJN+Aet4BSS1QZwGmAva5tp3G18fONQwRxzGqYtE5GjXsvQZQNsF6usghYu7IjEXJNrkD9TiKoooa2nswLRuAw1IPceowevwWxV4JURVEM1OIQIRcrk/FbrfoeuI/sx4goEkHh5GBzX1JNzbzHoRbF+RV4afDgjCxEZ5JHJIB2+pPbADlGrqvi87MoR5DnJK+bewW2pGJrGU9Q78500pgzRSZMpubGxPa38YAzc++FSBvCZ3ByXPyk9ST+2G3jMCTwlJPlPY21GB/FYKSnowskatCttMua57+pOKtO7EVVRT5X5herjEmVFbNY+bXL1I62vbFjiPNMCg5ZRdSM2hNxfUA7YTKShWesz0vlTTxF1QhSLEjodRt0wf4dypRussPieIw7NZkv7b4nbeIZxS9FKu4ZU1lUyg5lILxOwOXKelwNO1uhGNK4DwXwaUQZspy2LKPzt6nA7hKyUtMVWK6RqcrH5t/wAQ3PfBduKZFiEi+aQ28oJGmm/QdcV4lbz0TkeE0cxjlEIjYpk+e2h6anqeuM/puBzSV0+cN4N9Cbb30sDrth6VDnVY2JGu52br9ALYo8c47HSNF4hF2YK52C6b+2K88VKKZPibToK0FIsUeQKFFtsZJw/iFPDxF5D4ixx3sF6kHbTW18aVx7jccUQdnGU9Rr/bGVUJZ5ZZJEMsUoIzL010IG4Ixnk1/ovFfscq7mifxKdqNWZJRmYEX0uBY9rb40OpjW4kPRfyHXCFydQJTuR4wIZQViZvMOvy9MPEsgNhmsyDUdwdvfbFeCTeslyJLwTuQqSHwH8ByyMb2O6nt9MJPFeB1MdSI5CzNrkkvoRvZuo9+mNC5R4F8EkuaTPm8xPQAX2+m+FbjNOvE6kmKUpIg0vexUa3GItKisW7YDn5MromzIA9za4cX+oJxolByoHghjqHzlBckDUN6NvbEnGjPHSEwrmm0UHTroTqbYMcCjlSmQzkPLa7ldvpbtinHG3qEnLPT5xCJs8ZWZY1vqraZrbAH1Nr4t1rJkGZc/t/OKhKzEFo1ujeXNqR3Nul8XJbfLYd7Y1KPUhdnzKjqBm6XHcfXE8RKjcX/vgHVVgaURxzokg/DYEkD0xdouJQzGwa7KbdtRvpgKSf0NMsSlZTYmxAuR6YlhgCjKO98epo8oLBcxHtf2H+cUaaoNRAWA8Nr2BPS3rhtawHhO0ma+hB216j0xjPO71LVTRSBhHcZQt2BF9GHrjW4quUykFVIVRe29x19jj1WRK2VsgN9Dpr+f54ny8bfg0J0ZxRKj0stD43jVCaorA206KTv+eKvBa6qoo0V4iIy5Njv0v/AM4YYOCx/wDUGdkCsvmUBvm6XI6++O5n4xH4UueM3j+Qgi972vY4xN0jStFfmevWqq0EakNGLq97XA1tY9tdcM3Aea3nrfhiimMj5lN9hqSfW9sU+G0FPUwI6t4bkGNr6G/+m98e+VqYUCSfFNGrs9ka/wA2m17ad7YEXuhawdqCjhpIiE8qXLG52PU3wmDl4/GithnV4yxYganXseuLfMDvJQyfFMYwzDSPtf101xc5MpIoqZUjYuraknfX06Ydu8QiVaZzxyaWtqmPhm0d1vbpfrhw5Tr6hbuxb4aNLai18o3HU7YO8X4pT0aZmXMXOXKoBJ0698EqZ0MCsFyqwvYgC3uBpgUHtngjLxBuLSGMQuIF82YG2vQE7a/phPnjkhqFuhSRGuqk7dhYbD6640/mHjycPp1SKJc7/KosAANz+uKdJQCoZ5HiEcTQrdyCWa4NyG6EC2Oa3Ap5oM4tz5IEWKEK01gWO6g+nf8Azh6oJRPArOu41BXS49PfADlzg1JT0/jZL2F88igsLbYs03OMEpZYszlbaAakE2uO9sNFpa2K98AvHeL0ryLTpUGKzHxSifNboW73xePHKOGJ6iJc0lspAADt2uO3rihU8jwyTyOzlb+YadWPe9ib9sVOU+U5YaxpJ1GVL5Te+p2P5YXx2HKGXkznD4wSlo8gjtmYt5bG+nuLa4Y4pBILqwt0It19tMZ6nEErlqaWCNowNC2gBuSL2HW464bOXKUxUoUFVCiwYi1gMW47kyc6SLtMrO4ksVBuFG2m1yO539sKXNnChVJILv4qAsqgXuRpb1uNMO9FYA2zPfXPp5vbXFdK9Lg2BfUbAN/nGmS7YiKdOzF6emqK6VYkDRrGACHJ0O2t9zphohpZOHxzskN2KizKCQe9xuMO8NNeYsdM3/b16e2CE8dl1Gb2H7Yzy4H4WXMZXScUiGWrq0dZmNk00Om9vTbBrk16laifxWMgsCCWB3O4F729LYm5j4D48KiY5nQ6FAFNj3Xb6Yu8B5UMdYJsx8IRqqi5BYjS7A4muOUZjOcZRCsTTRyus0YaN9IljF3YDe99ANcA+EwU6VRVIZoWUZiSyshXYjMrEC3bBLikEkjTMxKH4fw1+bykMS1svcZTf+MX6aWkSNnijVMsZDHwyBbqCSBmv63O+LvgSJrkJOYnRFjDZixzOFFrEIVzX9s4P54mfimUQrlLNIrEBALALa//AOhgZTxM0nDvFvmEMwYH/wAY9CPbfHJAkdbRxanw1mK67A5Mt/pp9MV+UT/sJUlK4Z5Wtc2ypYXX9euKU1Ac6Mc5zBrkG1r9TgVSgx0c7zlRMUt4isC7SXOx33tYdO2PnBKGOSqKSSeMEp4wVzEre5uSL2v/ADheSVumNFZaK3Bvs9MFUJmm8inMov52sL6n/b4kn41HFCs70xaSofKvh5dzqBe46dcHCqCWoklCMbkKWYeVcugW/wAvXbASn4fE8HDs6gAOX3tqEvf9MSVLz0dtv0Z6fjat5I0lmy6OygWB7G5Fz7YnEsaI5uFSO+f/ALba2t9RhCqoKr4iL4J08FZGZnEgykM+Y5lvfRfTBFq0VDVqsVVS0fhnMMsgj366X2w0Z/sVxDNNxchWkMFQEZbg2Un1soOYD6YuxU1mN3Fr3AOmB/FJioExaMqg0s40vvbvfse2JaN4zKy5CzIemuUn3PX0xpStWSLtVTxvZ8gJTRWG9jvrjNF4DM3EZBOQ8WrWbW6nbS24w/tJHF4kisU1zOp1A72X+MWJqpHjLxgOw0sCP7nGfm4stFePkrBGi5ehCBYWDNEWYJm3J6H6gYAycPnqaWQVLBHLqY2kJsLgggAd9LHDDwDltqetEs82ctmCkLa9+jna9umKP2jyMkikRZhYZTe4DDXVMY3BrTQpJ4NNXwZJ6ZYXY2AUE7Xy/wDGA9Zy94FPI0M5V7DUtYBR0Hb3wq1nMVTUxJBqlz5yulxp+Q64OcNoo62J40llOUKl7aW9bn9Mc2gpNALiHDw1JTmKUOTIQ8jMc2c7AHsN8aDScWiipstSblBlbqGIGtj1xSTh1PwyjbxAZSx19W2/9fpgVy7xmOuDU88KxxixBVjctr1PXBppgeor828ThqYo5qeMOYtGLj5RoRpf3wY4LzHMKISyRGQu5Cqg0C+o7dsS8aqKXh1MUiisGG4W9yepJ3PW2IeQeKyPGI5wM41XTZfUdDjvGD1FrnOWpNGDTpqxGZctzlPptvvhcoqJaSmkrFRoqm1hHe4W53t2OGqPmm1YtOU0tuRqCe47euFfjFGGkqamlnYnRXQi4+hOnTqMc2jkv2NHKfF5JqPxqkAMCbsR0HUjpjPoKiaplmHjnUFs98qDXT2B2+mNR5VoHNEsdQoJZSCALXB2uO9sA6T7OUWOeN5GKyEZCpsVC63PQm5/TDSg2kBSSsJ8v8uR0ySMTnaUAvbYkA7ddb4SZZqmRRJHK8EUZysgY3OvQbG+2vbBni3NL01SlGqBlXImYsQxvYdOv84XeequogqrlQIhbIovlPe//dgO34NFbpqHD+OIJFjynVM2a2gt0PY4oUvEaaoeSVG0T8WxX1B64h4dJFLG6DyMfnHYsNbYUo+WHhd0lm8OJxlUqb3JOlxhlzSisYn44v0c6jnakEDyo7MEsDlGtzscRcvczR1AvmbKrWOZba2vvfCPzHQPR06RxS3R2YswA1ItYHSxtrinxKkq6mGnSKEqh0sqgefq7AWtgrllfpz440bROq3zqlz11xThqxJKcrOPD+ZSLA+x64CcwcdHD4IQ4aQkWzdCRa+ANTzk8yokAjErmzqzWsCdLd9MM+VpirjtDjFMXklVyfK11KnKRl9Rrrf9MTQUgmW0zvLa1gzaX72AAJHrfHY7Gyap/wCiCLlFD5jmszJorEC4vvY9L2H5YsmFLhyil7Zc+UZrdr74+Y7CS9CgVx3hkbhmyKshv5wozD1v39cB/s+4ElNDnBzyS6u5FibbD2x2Oxmf8yy/gAPtJhIaMowU5rEhRc3tbzb6dsD+buIsqRU9hZVHmAsdhtbbfYY+47EJMtBB7lKNI4kTw1Zsts5Av5r36bel8E5OGp4LCRI2DFFGRMhHrcE67dtsdjsUg31ZOX8j3wXwPimp/ho7ogYSEAk+/l39b3wRq6EeJ4oJDJuBoG/8h1x2Oxq4XhDlPNLF41mJOhsetwehx44giwOFRFCyat62sP3x2Oxd+0ToC/aBUSU8AeFyrRjMCdSbdD3GA3Odd4lIjlbeILkDobX0Nsdjsefz+mvi8KfIPBo5Y2aS7Z0tvt7Yd+GwRU0biKJVAIBtu1huT31x2Owi+jSLlbwuKsgyzKSp1sCQQR2IxSTlKm8hyW8P5QNP+cdjsUpOrJptADnHg6zzoGZgiozZRtcf8YTOSOJuKxLWAkNiN9Dc2B9LY7HYkvWVXhpy8vxI8jC/iuv/ANhN2GYH5e1sJPK9CwpahjKWAYC1uoJF7369ulsdjsdNYzos0/gkxCqu9o1a5P8AVfT6WwRmXNpci+l+ovjsdi8P4kZeiBzCy0bUx8NJXeUgyOPMALWAP/tv6Yl4px0/9TSlaNGQ63OpBsTfXTpjsdiJUBfaBwgxypNFK6GQ6gE2uNjocXOYUaWRYmc5fAzjT8Q6/wCMdjsLIaIv8XrpInpaeNrRnKzAi+YswBvfGwRrYY7HYrwrCfIZ59pk5WekB8yAsShOjaqNe++KMXAIjWhkBQLcldDcnTtoNdsdjsSm9Hj/ABP/2Q=="/>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sp>
        <p:nvSpPr>
          <p:cNvPr id="3078" name="AutoShape 6" descr="data:image/jpeg;base64,/9j/4AAQSkZJRgABAQAAAQABAAD/2wCEAAkGBxQTERUUExMWFRUXGSAbGRgYGB8gHhohIB8jIyEiHxwgIC0gICIlIBsdITEhJSkrLi8uHB8zODMsNygtLiwBCgoKDg0OGxAQGywkICQsLCwsLCwsLCwsLCwsLCwsLCwsLCwsLCwsLCwsLCwsLCwsLCwsLCwsLCwsLCwsLDcsLP/AABEIALUBEAMBIgACEQEDEQH/xAAbAAACAwEBAQAAAAAAAAAAAAAFBgMEBwACAf/EADsQAAIBAgQEBAMHBAEEAwEAAAECAwQRABIhMQUGQVETImFxFDKBByNCkaHB0VKx4fDxFWJyghYzsiT/xAAZAQADAQEBAAAAAAAAAAAAAAABAgMEAAX/xAAlEQACAwADAQACAgIDAAAAAAAAAQIRIQMSMUETUTJhIpEEQoH/2gAMAwEAAhEDEQA/ANF5f8URpntYxrcb5WG/qb3P5Ys1yeFnmRM101A0On+DhM4ZxWoo1pYpzH5iwZnfpfS3XYjGhIDqDrqfywOPks6cKAjSJHUAqhLMhaQgamw0uO/rjpZ5LeKTkiOVhp5hbdW9PXHviVGxCEm5F8z9R1H/AK33+mI3rUSJ1Zi6gXcnzeZjtb36Y03dUSLMvD1dlkSyW8wKjVr73x8HFkDqrHV28ttbA29NMW6BG8JBIQXygEjY+o7YqS06LKhK/IpYt2scJabpjeaixxSpVAufqbgev+9ceeDyiWNWK+3t9cQ1MbTCN7iNL3e4vdTsNf1xfbyWBK2G/Sw6WwG0o0clbPUzaeUZvTAyouJVjilQG93FrtYdPTA6t5shRrNMihBfInmLDptfEvBOZoZgXQMoZrG6229998J+WMcsbo2FRRDxhJ4puFsVuLe/vi3NTIwswDDsdsKXMfOEVE6hqd2L6hkAtv1J99sWoa34kKzM8Nvw5rFvcb203wPyJv0PRpBKs4q6llSINlG5cKD7aE4+0tVO7i6xpH+LUsSe2wwjc3c+NTzotOscq5btr1voLjBHh/FIDT+I81jLa4ZtULDYf5wr50vEFcb9bGmpr4zL4WfUja1x/GPU5GWyXBB3UgHT/dsZBPyRUxRjwZgQwKgISLqepN+umGCr5Vqm+HInsI0AZbE3PXTYn3wn538G/F+2P80RlDxul48ujZ/m9PTHcNUjUwLHlFlKtfT8sZ5x3h1UKlTD9wBqMt8gA69AAdzge3PNX4zLG8TrbQqNNOupvrgr/kPyjnw/UzVoajLfVrbksb/8DFimnV1zKVZTsVIscLfK/N61UdyouBZyCN/Qb2wwh40XTKo6WGh/bFVJSVom00fXiDJaxA7YpQK0d81ih6qdR7rviVuIjPYXzEWHb8t8R8RaUxgqAZNNbaA/3tiiT8YhE3nGeFiSDZhrrj5Vi7qxAyto4vt66dji+tQAVDkBj+p9MSyQqQRYW9u/fHdqOqwXxJBII0DtETbKw9Ol+xxBLxKVJGjSC1mzb6FepHbXBdaYKFVdAOh2/wBGB1dUOszh5FEZClVI82m5uOnvhou8A1R0qxRv4eVlMupN9Af2v+2PVQXRk87XAJIFrOP5x9jS5+UEsfcX6EH2xXmdZ2yxS5ZI9x6HtfthvugOnfOpkjCpKTYguDa2C7IXQA/MLeZdr9xgFxWjIsyxguW8zLuO5PpbFzgshljuJPKbrotvr6YEo2rQU9oj4pwdalVWcXMbB1INrkbaYzWs5yqoqiSNQrDNouU303HvvjVc/hKfEYm3W2tv8YH13A4J3ScBc4Hzjr2PuMZeXivUX45/GJfEeL0VSGmBCzxWysdNel+4vihwXnDwYcs8QNmAugAFj+K3U37YIUXKiKZ/iYlyyaLIDYEE9BspG98L/BqWE1MtEyyZWbylmFxkvrYDUMDvjLWl1VD7xPlyOq8E+KS0F9VI83ofqAcNcM7NFG5vfTMO99D+uMt4JwCajEryTiEAK1wSQSpuSdraafXGj0DRVMcbwyNkRrgobBu4YdvTGjga8I8qfpPxGJyrqTlXMLFeoI1Bvv8ATEc1FDEgkEZa9s1hctpYX+mLgqlYuCptHZrkXB03Xv1xFLIJoA6hh1XMLG+NNy88I4WKiYIMx+UdvyxWq41c2JIYqRbuG7Hra2LDLmAUjQgYgpXvmH/dpr/b/emFX7CCuO8bjp1CyNZFstr6sdgPpucI3P8AxebxE8GqGUgnKCO/exuMWvtZr0jlhV4BJoSGzlbW0ItbU6g4p8oyGWXwJKW6AZ1Yre1/6ie+MnJOTl/RohFJWAuOcPkGVpJokVkuojBGY2Hb++GLkurWN0SonMhlAMYA8qjsCdb3w68V5XpqlUEqfJ8uU2Nuuo6HADmDiIpTHT0axtJH+FrXHa19z9cI49UMpdsB/GeMrVVIhhLFl0At5SRvv20xQ4dXxT1rx1FKySOCjOX276bC/pg5QJQQsKtvLKBZkBJys3zW766XxW4hy/FxSX4hJ2VB5XXLr/g4CSYbAHE+CR0Tr8LL4s6k3RrEqpA2UCx9z+WI+H8nSTtJ4jFZrZsthlue7flhq5o4ZS0/3yt4U5XKrkk3NrXt3t1wu8D4RLKCsdU3hjN4knmGpH4SfmGmuA27CvA7yhw/iCSgTuvhZQMt72toLAY0CScJYaeIw8oPXGd8icQRJBEskswJsrFdFI9fXGhVcSMyu4Wyg3JJuPa2nQ4txNesjyJnspnjs43uDY3H1wmVPIVKW8qZd9QxAF+tvT98ScV5xjppRH4YEZ2K9SdTtv8AzgJUcSqlqstUwWmmUgWYDKLbg73HX3ws5xk8GjGSPEvLElG8T0pMozHMdNvW398M0PMUMs3kqVIjHnjNspt1zHa3XE3LvL0NPAwikLq+t2N+nQYzqhpKelrXp5FdlkGVc2i69u4v1wE5QdoLSmqZqfCuMU1RG0keUhWI0N9uowt0fO5nmmp2p3DAkoCbEgdD0v1+uPvLfLWRpQ8axwm2ik3cjbrfAznnmGltJTBXD2sWA+X898N+Wb0X8cVg0cK5jh8WOORZFL/IXFwD/Tcfvg5DGvmeJiSTqGva/a2+M05erBw2nlzyLI7APFHexII16adL4YW5/RBAzLZZr7nRdbHzbXF8PHnf/YWXF+hqzeIuZWyHUaa6+mKUsuR80i5mVcuYDRr9TgrSNG65oyPMNSOuPdYhyMAA1xoDscaYzX/hFxKS8RYJYKM46dPpiSOcBlbwQCdyBqMfaUZ1GZAh2t/GJtFCmzX/ALe+C6WHaAON1ASUSC5N8pUtYAX1J/zbE8ZSAiKMMQ5JzA3CHpcb64KvSKWJKgg9D64FmmEYbwyEmI0uMwIHpt6YommqFa0+wJKjQpKpmY3zSroE7XHUYJLCsanKoyanyjrgJXtO5EqTqiIv3iqt7nrpv7Y6Di7ooMaNMCPNuDcenTvfHOLaOtIvGSKoiZHAeM6EdvftirwzgEULBB5mA8pbVrds3bBPh7xyZ7KFbTMPp/nHp0ZTZdARvbbEZRi34OpNIyTiRlfimSfWMgqb/KU629f4xoPLNJCsclPD5YyLoQ+YkN1ueoIxQ5k4Wk0DXbyG+YjcW+mE/wCz/ikQqEiSSUWYlcwFnX+k2OnfGKDakaZK4mwy3AsoB00Hcjf0xC0b5wb2Sw0vt3v37Y+vVjxFWzEMCQ42Hpf1xE1R4qvH8rbAHr/jG1WZmWK1rC4Njv8ArjwKxCWJIGXqcU/iFaMXa+TyuemvY9cQeIkkTll8oupAPzAD062x0l/izk9KKcdo6mbww8ckg22PvifiKQwt8Q8hUILWv5fyxnPLtNFFxfKgJQqTGzHXUfqcPddyuJqSSB2JLMWVr3I1uN8YtaNLVHrlOSR2dviEnhucpB8wPbCJzWxFeXniKBGHmQE6A97a6dcN/IHK8lGJPEcEm2g299cWJHE9TJHmzIFAkjZdLdbd/wA8K1gU9sWuAcPo6iaQCUuvRDcN6HX36YZ+IUho6J1phYqLi4zE9zbqbYGcRpKLhx8dV+8A0RW1N+6729fbBrljmRK6Nyq5clgQ3rhopeAk29FHgMn/AFNTFUIxRL3kvY5um2n0wx8N5fK1OYPaBUCon4T3wwCmUfKAp9P9tiKeWOnTM7BFXqTYDHKH7B2/RRnjESP8NEmYMLi1tTufywkcxcdrBOYHjskihRlubFuoI7Hvh0NC01THULPaALoi7MT1J6jCdznanrEqAXcb5VOgI6H0OBNfUGH9grivD60U8Mbx2VCQTuSSdGNvNYYsVVMfh2SrYTOq5osjeawtmsdj7YJQcypXVKRrGyXBF9wLb3HQeuLPLlEs0krZHBQ2Bbre48vbb+2JO7qinzQFytxaVmSCmZso1bPbQd+1sOJgaWpDNTr4KglXa2YNfoPW2AUvJ7RxypHU5p3ANiQNL+muvfbDFyDR1EcDR1PzBjlubm3rh0tFk1QP41NJVTeHTlvujZxsN9weuKY4LPLV52WmeNDlJIzM1twT398aG9MhUrltmFiV0J+oxm/GeLycOmWnplVky5/vASzlmJPmHbucN1rWKpXiD/OHKqzqZIh96FsFvYN6em2KHJXB5hHJ8eqFDYojgHJob+19NBgoeb4vAkkIIyDUA5jrttpiblHj6VcTEXJUgMCNRfb0w66NgfZIG8x1skUAmpCfuyDkAPmA6W6i2DvLvMYrIPFi0ykq8bakMNd+mKPNMgAyo2RyDlYjyi3c7DAvkmuIR7mIOdbqQA3Yn1OBCfWdfAONxsdFlWUHQg9R29u+LAlOl9gNT1vinw6sMieIo9GXqCN8W7qbAjfocbGQOFUGFl0YjS+BlRKCyuUsVIzaf7cYKxU6ixte2198VViIk30PQ63wYtAaK1E3nZmVd/Jl7ev5Y8hRGVSJFsxLNmJ/O+JKqUKoJXW+oXt3xBQxLlN5s2Yk31G5uAPbD76LXwjh4WIn8jm2Y7nZT0+nbFjiVWEChXIOa+xOnsMWmjUAh+n4v93xWqZ4VysXAGYWLDc+n/GOTt6GsKlZADEFA2HvjHK2WeKqKxBQ4byhFFzf0te+NYmQ1SZKeZAFa0rX8ydQAAd998BOHcjeNNIJpy5iYBZV0l9iRpb9RjzlFt3RrUklTDnL/GxIq0sj5akpdkIN1P8APW2GOKjAylmLMvW++KKUsMcg8t5Alg7fMRb+rrtfENLUrkkmQOzLfynqfTGvjjJR0hNpvAvNTqBawAN7266YFQTJkZB5fDbzD0tfS24OLfDeIeLGptuLmxuv0OPboMvmC2UXJI7a/XHOWNHVphXFZ3krZ2g8QvmYqNmBGh0G19hjaOXFkFNF4pvJkGYne/rhXqfhamoDwyqjA+Zhpm9jbc4PcW5jjhkSJRnla3kBFwO/tjLGSVsvJN0gnxOhWaJ4nLKJFK3U2I9j0wtcocKlpM8U0ocNrD3sN7+9xp6Yhr+dgJmp7MkhbKraW1tY+5ucEuHcImEyzNJ+Eh1Jvc/hI6A23t6YDlbxHVS0C8N5biqKlqppJCwbWN1sV9D6W6YdI6KNVIVVW/8ASAMScN4WkanIWOY38xv9Me6jKNdvQ7YeMeqsRuwNxqOoMci0xAkABQtsf8nCz/8AIRUcPcVUWaRVJeOxUnKbXHbXFzmjjdXGymkjEkYHnYDN9LA+nrialVahIamcCOV0KZb6NfoQeu/54Wc+3g0Y16UPs34jHLFkQNH4JNkz5gwbW5uNbHtbFX7QOGTZlNP5rqS0YALE9wDuMMfL3L0NK7tFmGe3lJuBboOvXFqu4lTx55pCLxixYC7KO1t8cqrTtu0Q8A4XlRZXjRZmUByq2JwJ51nqKaBHp3GYN59N77XHQYNcr8wx1itlYEodRa2hOmntjuI8KkacMHvEdHQ/tgOOWgp7oi8Q49SCqhqJRKswUZwvy6jc9wPTGnoLrodxoffC5zRy7DJFfyxMuviEDQD3xX4TzUBJHBYyrYDxgdCfT8/0wItRdMLXbUNNNAUFixbXdjrr9NsK/P8AxmKIRwyRPKJbjMlrrtsT1N9vfEf2g8wPFH4UJIkfXMOg20O18EOSopGpEaVvEbUgtr7C/X3wzd4harWI1XwWaaoejpo/BjjBYOxPmGlgx23OlvXDhwWmCItPKSjprceXxD+Xm26a4p0VdT0tTmqGZJX/AA9Lnra/tizz3yzNVPE0UgVVB0NxYm2oI9MJFZY8ntMM8Y4bHUxNG98p00P74Sm5XipKee7km2ZDfzgDTa2x6/TFbgPD+ICclMyqhCt4h8rW9DvfuMeHnrHr4lmzsubKy5fLbcjbbbAk7OSr6Fvs75hzf/ygtexIdtCPT133xoEaNkUv8y7nGTVvCJoeKRvDmKu4uRsFO407a/pjUZWIAYSAL1vrjTwSzqR5Vtk8HEUYNlv5Tbb9sU6OtUs+e6G+isRqO4x1RGqkhSR1ZQPmHp9cVuKIPCuAMwuFJGgvv+WNaiiDbL9Tw8MWeNvMRb0Hf88R1UDJJGczZdFKhQRtue30xY4dGwiQ3BNtbbYuSlRYHS+F7NOg1Z4c+Uki9htigaSOoObL8o0RhYA9/wA8W4qpGViCx8PRgBr+XXEXiCWP7r8Wt9jbAVoL0WeQaGEGrmppc8UslwP6SNwSff8ALDLO4W0keVQSPEOXVhtt3wM5E4ekFKFRcuZixGa+pPft27YKCfTUaFiNB29NsT48VDTduz1VQI7AhhdDY69+h7Ypcc4UsqeHneNevhkAm/QnE8kMIYFU1lbMSL7qNzgbVcVZ6hVjs0OudwQde301wOaVRoMFtiLScXqDVtR08qJCCUQLY5QOoJ1LX3we4TzIi080beJMsQIaQ/jPUDFqv4PDRhp4YgZGO5F8t9yB/u+FmsgauhRIWjikDFmRTluLWubf2xjbadGj1WXOWK+hMmQIUdvNlk2FtrHQDfA37UaeMTQsXKvZiWC6Zbi2oOtr9OhxOn2fsSzvMWJUAadRbUnrtthxj4BE1Mkc6iUxjRnH7nbDJfoDaI+EcBpiVlCK7qNHJuRpgtxfjEdNE0khsF6AXJ9hjNKjh1Zw1pWge6NYjNqLAnSxPze3QYh5i4mKmSmZy8MjR7kXTU9vca39McpUsO62zVOA8chqUzxPdQbEEWKnsQdcX6yBGUq34tLd8I/B/hKHw0d0WeYKDlJsxvYG2w1OD/MXMApoGlyGTIwDIpGYXNr/AOPXFVK0Tap4U+JzQ8PiLrHI+dgMo8xv0wk868TWeGFyXpnVmyxlSCRpc6dtMPnGoXnpmSJsjOt1JvcXGl+2Fvh/LTRQqKlFqLNmLMbhO9iTe3fEq2kOmlrF+hFSeGzNnaVQ10IJzXvr6i29sM3JlS9RRtFM4EpBAJsWK7XI6698LlPVTvUGGjdZIMxIRCFBW+o11PXUYc+E8nRQzidGddNVLXH+MLFNsaTSFzlkmGraIweCXYeYX1y3AuPUm+Guonqo5v64772Fre42xJzbxiCmjWR0DvfyKCM2hGt+wwncTqeIThpqaS8RFgikXF9wRvcYLzLOW6aE1NnzZjmVhbKdh3/PHml4PEhBWMKVFgf4G2Fjl7mmKlyU1XPmlHzPl8qk7B22FupwT505meDJ4UYkRhdnuSB6WX064outdmJUrogk5aCVTSF/uW1yubjMd7X2wzqqqgtYKB6ADGTVsp4lUqoqsgAuUs1hb5ip2P1wc4bxVK9J6RgY0jsAwb5tbb99NvXCRaTwaUW/SzzLwuCSeKRGi8YsG+8bQqNyo2NjbBPl1qySeaSY5Yb5Yo9L+XTN9RrhH5v4fRQhYvEl8SMEhBe5za720vbfph95J40tVTKV0ZQAy3Oh9zqcGHp0vCnzhzV8D4d4s4cm52tb+b4VpKqrmro6iBWMUuXL1UJ1Ddjv+mHPnSvp4YlaePxATYLbfHrhfF4mp2eJMiID5ctrWF7Wx0vaAsQm8b5QqJajP8RuTc6+X+cUeHc0vS1ZibNJGD4ZDG5bWwNumK3FOe5pJI3iBUAHMlr310/TDCKGqnab7tEzJ92xADXI2vuL+uEtof1aPnwNznU3G4Hqdwced3MdwyNoQPwHr7YDcmSVUcaR1FhsBnIvfte9ifTBqKkWGdmGz67/AJ49Ljk2rZiktwhSVqdkjBDAk3v07WxcLEECVhlY6Hr9PbHrwkMge4Nxe1+3UYoTz5rWUshva51BG4GGqweBCJHQjYjuBqcXYoQugxQ4YCAq2IuCTfp2xfZrG3fE5DISPs9qqeOBIoJRJ3169dDsMH5K9jHmaNo2uQQ3pt+vXCFQcLHDJpZ2bNDYZANXB1tcbWF98NvKnGIqxZcrlwLAgixF7/rcYjxTjVFZxfoQnqrKREAddWPW/a2MulU8PqXSOpDNI+ZkyEkDU69Li529ManX0zGMLGLMlrDe4/fGV0fDjX1TvJIRJHIqnQAkC+4GnTQ4XnadB4vpPx3metkpQwjaNHcqpCEkqB1001wvUfD5qlwITaYj7zzFSNfy21IxrXMjAQMgfw7qfOLeWw/xha+zxaYRSiBmaTQvIykXJGlgemI/SqeFPnevlpjSxipYZFu4UavYjU/la2HOTjMK04mkbJG4B8+m+1x3wJ4rwekd42qjG7kBQWa2b0texxEZqSvvSkN5DfLqtsptoR0x10CrDnGVSppM8dm0zIbf2wtcu8LNWmStUSZPlYi2UncAj9RilQVlWa1aTRKcXXJl0CDs1r3+uLnL/CqlK6YedIFBEZJuNdjY7nAeuzlioJ82cApgI5pMyiGxBU20W1r2Fza2BNT9oEKuGWEuGF82xBvr5Toce+LcwmltDVMZ8wuCB0vY30/TCbxiRBM5Qt5gQseWwAt0I07+uO7bgVG1pqks8dXCUEhVyNcpsw/xhT4jxMQK1CjtJK2hz+uwHucR/Zpw8t9+ZSbEqB7bg3x95w4mi8QhKxIzKV827NcgWAGhI3wHpyxl/wCzqgClmelaGZdMxvYg9gdsRcf5pqqOtcMviRMdF9Db5SOp7dTjl49UU9fJHIGeNrFAF2voNRuL7+2PfGOY/hyECpUSAsXAIuhHQ6EjXW2GTwD9C/OHBFqqcuEOdVuoGl+trftjPVWpjAULNGxs0USg2a/e3c73ONU5Y4s9TTrK0ZjNyMve3UXtp9MF3ist+vc4bpei96wzzjfILzuZFmCNIB4ikXF+pFv3w50VIscWTKfDQWzPazWH9sJEHFaiLijCWXJEZCuQ2tbYX7Xw5vXQ1BaJZfvIzZgpFx6EYEKYZWI1Py7HJLIKGoTw1IuQSWB7eq9sVeZ6QwTxovlgVg7FQRcjU5yOtr2Hrhwrqij4aLkBWfcKNTbrboMKPNlVPLUhY2ZoJUzhRsbLfoL4Rqh4uypzBHHUz/F518B2AuQb5h8yBdybfTGkcscCjpYyIAbPZjfU+5J6AHQYRaGg8WhsgCTDzQqxtYjQkX766nBTg71M1KkMNWBMh+9ZbMQDey3GnfBhKgSWBD7QeIyosARUILG+YAm4Ita+LHH+KDwQUIMvlZlUi4vvmUa23v7Yoc58tvPJA5k8kYswt5mNxqtuptbHzhHIhWc1HjMQbm1gCfRu++OdtsCqkdwPhVHmMqAQzMLFC3yknot9L74Z/BbI4QnPawJHcb4zWblp6asRpZvnY+GRqXIOgbtqQMFOJc1VVNTliQ8hc5Q1iYx1zAfpjoySdM5xtWhg5cpZjGyVq+IY2BQ7kkdbj1wYpyS4BP0O4xR5cr5pGQvG4BQXI+Um2/69L4IVckZlDM3p7438SajRlm7dkq8MVApDsChJJ01B6Y9uRbyqNDmtizGgIOh8t7a98UEqj4oXJay6k7+1vTDJtgxHx5g85jUnMlmJtpY9P3x74fxQMZAQVCtYE7NpqV9MQU1axY/dWP8AVpZv3viCSmK5wwJB0WxsdQb4LSSo5PTM+eHFRV5IiwkHkysbKTvhm5BSng+ISKRviFy+IrDXTfKLai/Xf88VOX5Ia2UyeA0coHznbtf++uGbhnBY4JfiJBZwhUuCSSv/AHDY+9sedxt9ka511oNRu91Zgb9fTFReBQwzyTotmltn9xe2nTfBWKuQoWuGVdSV1/tj7GwdL3zA7HuDjXNX8M0XQk86mOWnaMSoGc2Us1gTfb/GErjXCp6OCOK5zTElvDJ0I9teuCf2pUDGeBY42YBToikgEka6YrijqlWON1kLBboSdrna9z/e+MUjVHwGUnDI5ZIqeaWRZh1y6W36639cHuZOGStVQ/CB2yHLJlGUKRY3Zutx+uH0UMZKSOF8XKNba+uuL0KeW4AUnX6264dRsVzEoc9wioMZQ2zZFkAFievra+LPF+do0cRwuruT5ragemm59MK/NVNLSyvIkCoFYWlC3uD6HTe/TFrkbl2OqAqXdlcSE2Hykg/vgb4HPRn5o5ZhrI1d7oyXsy7gEag4TGpoagZ47h6dAAt//sP8+g3xp01Uguhdc1r5Li/5b4zzmXgrVByU0OR1Ys1zlDAiwIPoemFn6dB4M3KlPagDOAjOGL5Ra1za5tpm1wt/9DeCOomjlWQZbxkAMVIO4J6+2KvD+KVCSS0c6kx5LaDW50vfr1x85X4RVxzRKpvF+KzDKwvqLd/TAk08GSrRy5PqxVQpI4863Bv1sbfripzTxM0JMpphMZGyhgBoLbt19MMsaiMeUKqAaqBa3qMJVNxel4h40Ll/DQ+Jndstxe2lthiuKJPXKwfw2tqY6uSXK4QXLIxsoFrra+l7nphs5T5imqGZZYshGoNjb2seuM84xxiokkaMWkSMgpkW90Hy6i5NxbfDtwjmGU1IRo8qkXIy/LpfU4km09KSVo9c18i/EVIdfKkgvI17m/t7bYDcqpTQcTmUswOqoz6AEasD3J0sThsoOcKWYSWlsIyAS2g12tf1BwI5koacusqIxmceVlvlPYnoT64eVLULG3jO5ipqSsdguWWeNDlGY2sd/Q2tf3xDyBw2qDyGoFowoCA209rbaWwKHJ1TFFJJCQZX8oUH5UO+v9RxbEddQ08KwLmci7qfPc9RqdAB2wv22H5SD/HuBpnFQr2Kalf69Nh2wgcDhqHaVaGNobMC13Pra99iNdPXDTxLjHxFIsdQrQSMMy5QbArt9CdLHFPiXE5jSx/Bm01/vAAM5CjUgMLHAbj2w5Wlowf/ACmOnRUqHzzgWfKu59B1PtgZzDQ1tM7TQSuYpG8TIDqC1tCD00AxS5Xq4XyVU6k1RuuW1rkbta2nTD5xereOFmSPxCPwjX6+oHbDrVrFePEZ4vEWrqlo6hTHJTEyRLGpJNiCQQd7kL+eGngXAA0DGeOzStmKncDtpqL4E8zCOli+MMbieWymz2yltTbtttj03OtPJRqiuyySLkW+4NrZmba19L45Jes5t/B3psirlHlA0T+MUDw3MAM3nDDN6d7YD8qQVMMNpR4jgr5SbkD3698HOIwhTmzZFswZv6fXXGvi5KhZCcf8qPdTXZahIg4zEElToSO46H2xbqIgWEl7MnTvjN+WeORLF4lU2YxyZY5Bc5jsbW36H64eGq88ZLG2vkIB1HTTA4eRz9DyR6lah4erSeJGPLrux+b0+mJeKgvG0Lkx5oyRIOlt/wBMW+HT2JuwIdvJYdhrgd9oKZqKW1ySugXuNcU5pYJxrSeeSOnhL2CogvoNP0xU5d5g+JpvFZMlyQVPYfTFjmSvghhJqCAjeXa+Y+nU4UuUss9NKsTyDzEZmGo+ntjC24vDQkmgnFzLQ0rgI+xsQpJAv3HbDXwerEkdwuTfy/vjIq3glLTufG8byk+bLox0NsONFztTZac5XUPmC6diAb+l7Yrx83yQJ8f6HKoiB2AJxmfNnO00NQ0aKMkdr33JPft1GNDeoWFvOT942l+nphe5m5Rp55GqQC5y3yg+VyBpcfzhuWGWhOOW0xDi47NJxGNySAABkJIUaa/n3xqPKdbJNDmlj8M3NgOvrjM+GxTS1gcR+Rro6ONIyBYf8j1wywcyrwtViqLyFjeyD5V6m5316Yzwb7ItJYPK8ODeJnOcN+FtgQNh6HCDwXmdYJ5qepQQEN5Oi2vp9db4eqCvd2NkAQglXv8AMOmnfCfz9wCSamdo0zzadrkdR740ShlolGW0wF9pPDlzrUojXNldgdBb5fz74ZOVC86QTCQlAhVgbXZr21tppbFCsnWeAU3iZZmQaFdLroQQfXFTg3M5pI0jniysHZSUAsALEm31xmTV6WadYS891zJWU8S2CTLlYka/NYWbpa98S8h1ojmqKXK14zcsTe5uRt0vuMOlXDFKEksptqumuv8Aowo1HF4YeIPCkOVnXM0gHzEAnUfx3w0o9XYqdqjzM1QOLZFLGnkXW+qgW/Q3GPMvJMKpUCFmBkWwBOgtrbT1wvRfaBOEa6IWzg9QANdO/TBPnCsmpnpxCzIsjlmO+pI09utsKNoa5S4V8LSsajKpJBubeUdiffpjxwngqxTyN4xfxAWUeh69jvivV8FnaOYzzXiMd9Tpffbpijyzw4fe1EbszRgrHfY2Xe3Udr4X34GvtlHjfJcsXhpAjS52LG9st9hc9gOh74e+XaHwKZYpJAzID5tPL7dgP2wmcD5vlgyxVWeSV3B1FsgIt0FjqceqrhtRTPNLUSjwH+YodXv+FR0Ou+GugVeM02idHUlXBA0FjfFHiEcQdZHYgqCFW+/sO+mFbkxqeChafO0S5iWub6LpY273274EUnCjxCpWeOcmBGsLkiRLG4UA7HuT3xTtaoTrTJOPpUV0cU1NEfu83lzBWv0IvodtsWY+aKdYnyonxEIsNALsR5iPTMNcPHwXkKqSmoN1wv1XKaLULLBFGMxPis1zcG1wFOmuuw3wjg0gqSYD5E4hHXTEypaeIA+TRXFzrboQTtg7VUlcJKhonGtjHcAr6gjodMEuH09PDUGKOJY2Zc2ZVtmA9sEuIO+Q+FlD3/Fe2HUE0Ds7E/hvDaqolVqzIwBHktpp6bXviPnDlamLJMzLCq2BW3lbXQWG2vbBvjHMUNIF8U+YjRVFye5AwH5g4e3E4YfBYeGWzNrr/ovrhaVYG3dsvcFWZYvvpCGchiw+VR0XTHnn6Kd4Y4oDoSQ5J3GX+2p/TFqGlVJMtncSHz9RHlGn9/0xn3OPHaiOtfK7ZBoi9Lenri3JHrBJCQdzbPFLyZUeDZ8q5WzWB6W19Lmww4cL5xilC08Sh5BsWHlNtwD3HfFzlu1XQff65wQxFxcd/TCpyPwOBq0+HMHWEhluCGO49j2xKLcWpDyqSaZplNEjmwBBjf8AXrgfzfwuSaDLEbOdM17W13P74LfE2kChdG6jv64r8ZkYFFW99/y3B+hxsce+GZProE43wWKrQJKSCNVINiD0thUp/ikmhgpAEiG+YA37l2te+LXM0DV1LHPTMQ8eoCva9+h1tcdL4GUs1VFUwNIBcgZxmH1vjA34a0hi5z4vT3FM+srjQ5LhCdAT/vTC5wSNoayOKqmidF8yKQMwJ2Isul+18GuYOD08spnWTLNluoLDKWHy3HvhbpeHOtSjcTIA/A+a5JBFrZdx77Y5+nLw1ysjjkyKTZhqLbfxj5wyAomQ663v20/fHeCpCkqbACxB1/zj5xOQZ1VXKMddBe4x6Mf4pGN+2DOLRZo5fACiYbaaE4Fct8LNVGslfSr4qMVBYduoF++Gn4hSQFXzX6+U+tuhOPtLMC5TIwuLhj1I3HuPXfEpcKux1yOqJKWLw1Cs5Y33I77DTHqqqbSLGwsW1Vu5HTEVZVLGwDAm257Ysq6uFYgGx0PbDRj198A3ZnPO8sEFTGXL+KcxWw0I2ylu19PS+FuloXrpHXLkJGptdb9D6E7HGk85cAWqhIdblTmVh8y33sfWw0x8oY4oI410QEAXOhP/AJHvjJPip2aI8mUK9HzEYKRo3kWSohU3UNfQHvbW35491PEIzCvEFizS5Rpc2FtGHba+KfMXLiRVL1ckg+HZrsALkki1hbcHBjlnh0YpVUHxYmB+YbgnYjCP9Df2A+YOKR1FOppIgslvEOgutr312vj1xnjU6RJCSHkaMEHKLg9beva2CHH+FQRUzwwFY5SpyC9iddvriryjyq33FRMWBjBsh99D36nTArQ2qKScbq2EFGzMxkQh8wuxDHS99fKB+uG/lTlL4UkvJnOlrCwH66n3xFyzxFK8u/g5PCIAcbmx2va9tjhgTjEPjmDxAZQL5etsUil6xJN+Aet4BSS1QZwGmAva5tp3G18fONQwRxzGqYtE5GjXsvQZQNsF6usghYu7IjEXJNrkD9TiKoooa2nswLRuAw1IPceowevwWxV4JURVEM1OIQIRcrk/FbrfoeuI/sx4goEkHh5GBzX1JNzbzHoRbF+RV4afDgjCxEZ5JHJIB2+pPbADlGrqvi87MoR5DnJK+bewW2pGJrGU9Q78500pgzRSZMpubGxPa38YAzc++FSBvCZ3ByXPyk9ST+2G3jMCTwlJPlPY21GB/FYKSnowskatCttMua57+pOKtO7EVVRT5X5herjEmVFbNY+bXL1I62vbFjiPNMCg5ZRdSM2hNxfUA7YTKShWesz0vlTTxF1QhSLEjodRt0wf4dypRussPieIw7NZkv7b4nbeIZxS9FKu4ZU1lUyg5lILxOwOXKelwNO1uhGNK4DwXwaUQZspy2LKPzt6nA7hKyUtMVWK6RqcrH5t/wAQ3PfBduKZFiEi+aQ28oJGmm/QdcV4lbz0TkeE0cxjlEIjYpk+e2h6anqeuM/puBzSV0+cN4N9Cbb30sDrth6VDnVY2JGu52br9ALYo8c47HSNF4hF2YK52C6b+2K88VKKZPibToK0FIsUeQKFFtsZJw/iFPDxF5D4ixx3sF6kHbTW18aVx7jccUQdnGU9Rr/bGVUJZ5ZZJEMsUoIzL010IG4Ixnk1/ovFfscq7mifxKdqNWZJRmYEX0uBY9rb40OpjW4kPRfyHXCFydQJTuR4wIZQViZvMOvy9MPEsgNhmsyDUdwdvfbFeCTeslyJLwTuQqSHwH8ByyMb2O6nt9MJPFeB1MdSI5CzNrkkvoRvZuo9+mNC5R4F8EkuaTPm8xPQAX2+m+FbjNOvE6kmKUpIg0vexUa3GItKisW7YDn5MromzIA9za4cX+oJxolByoHghjqHzlBckDUN6NvbEnGjPHSEwrmm0UHTroTqbYMcCjlSmQzkPLa7ldvpbtinHG3qEnLPT5xCJs8ZWZY1vqraZrbAH1Nr4t1rJkGZc/t/OKhKzEFo1ujeXNqR3Nul8XJbfLYd7Y1KPUhdnzKjqBm6XHcfXE8RKjcX/vgHVVgaURxzokg/DYEkD0xdouJQzGwa7KbdtRvpgKSf0NMsSlZTYmxAuR6YlhgCjKO98epo8oLBcxHtf2H+cUaaoNRAWA8Nr2BPS3rhtawHhO0ma+hB216j0xjPO71LVTRSBhHcZQt2BF9GHrjW4quUykFVIVRe29x19jj1WRK2VsgN9Dpr+f54ny8bfg0J0ZxRKj0stD43jVCaorA206KTv+eKvBa6qoo0V4iIy5Njv0v/AM4YYOCx/wDUGdkCsvmUBvm6XI6++O5n4xH4UueM3j+Qgi972vY4xN0jStFfmevWqq0EakNGLq97XA1tY9tdcM3Aea3nrfhiimMj5lN9hqSfW9sU+G0FPUwI6t4bkGNr6G/+m98e+VqYUCSfFNGrs9ka/wA2m17ad7YEXuhawdqCjhpIiE8qXLG52PU3wmDl4/GithnV4yxYganXseuLfMDvJQyfFMYwzDSPtf101xc5MpIoqZUjYuraknfX06Ydu8QiVaZzxyaWtqmPhm0d1vbpfrhw5Tr6hbuxb4aNLai18o3HU7YO8X4pT0aZmXMXOXKoBJ0698EqZ0MCsFyqwvYgC3uBpgUHtngjLxBuLSGMQuIF82YG2vQE7a/phPnjkhqFuhSRGuqk7dhYbD6640/mHjycPp1SKJc7/KosAANz+uKdJQCoZ5HiEcTQrdyCWa4NyG6EC2Oa3Ap5oM4tz5IEWKEK01gWO6g+nf8Azh6oJRPArOu41BXS49PfADlzg1JT0/jZL2F88igsLbYs03OMEpZYszlbaAakE2uO9sNFpa2K98AvHeL0ryLTpUGKzHxSifNboW73xePHKOGJ6iJc0lspAADt2uO3rihU8jwyTyOzlb+YadWPe9ib9sVOU+U5YaxpJ1GVL5Te+p2P5YXx2HKGXkznD4wSlo8gjtmYt5bG+nuLa4Y4pBILqwt0It19tMZ6nEErlqaWCNowNC2gBuSL2HW464bOXKUxUoUFVCiwYi1gMW47kyc6SLtMrO4ksVBuFG2m1yO539sKXNnChVJILv4qAsqgXuRpb1uNMO9FYA2zPfXPp5vbXFdK9Lg2BfUbAN/nGmS7YiKdOzF6emqK6VYkDRrGACHJ0O2t9zphohpZOHxzskN2KizKCQe9xuMO8NNeYsdM3/b16e2CE8dl1Gb2H7Yzy4H4WXMZXScUiGWrq0dZmNk00Om9vTbBrk16laifxWMgsCCWB3O4F729LYm5j4D48KiY5nQ6FAFNj3Xb6Yu8B5UMdYJsx8IRqqi5BYjS7A4muOUZjOcZRCsTTRyus0YaN9IljF3YDe99ANcA+EwU6VRVIZoWUZiSyshXYjMrEC3bBLikEkjTMxKH4fw1+bykMS1svcZTf+MX6aWkSNnijVMsZDHwyBbqCSBmv63O+LvgSJrkJOYnRFjDZixzOFFrEIVzX9s4P54mfimUQrlLNIrEBALALa//AOhgZTxM0nDvFvmEMwYH/wAY9CPbfHJAkdbRxanw1mK67A5Mt/pp9MV+UT/sJUlK4Z5Wtc2ypYXX9euKU1Ac6Mc5zBrkG1r9TgVSgx0c7zlRMUt4isC7SXOx33tYdO2PnBKGOSqKSSeMEp4wVzEre5uSL2v/ADheSVumNFZaK3Bvs9MFUJmm8inMov52sL6n/b4kn41HFCs70xaSofKvh5dzqBe46dcHCqCWoklCMbkKWYeVcugW/wAvXbASn4fE8HDs6gAOX3tqEvf9MSVLz0dtv0Z6fjat5I0lmy6OygWB7G5Fz7YnEsaI5uFSO+f/ALba2t9RhCqoKr4iL4J08FZGZnEgykM+Y5lvfRfTBFq0VDVqsVVS0fhnMMsgj366X2w0Z/sVxDNNxchWkMFQEZbg2Un1soOYD6YuxU1mN3Fr3AOmB/FJioExaMqg0s40vvbvfse2JaN4zKy5CzIemuUn3PX0xpStWSLtVTxvZ8gJTRWG9jvrjNF4DM3EZBOQ8WrWbW6nbS24w/tJHF4kisU1zOp1A72X+MWJqpHjLxgOw0sCP7nGfm4stFePkrBGi5ehCBYWDNEWYJm3J6H6gYAycPnqaWQVLBHLqY2kJsLgggAd9LHDDwDltqetEs82ctmCkLa9+jna9umKP2jyMkikRZhYZTe4DDXVMY3BrTQpJ4NNXwZJ6ZYXY2AUE7Xy/wDGA9Zy94FPI0M5V7DUtYBR0Hb3wq1nMVTUxJBqlz5yulxp+Q64OcNoo62J40llOUKl7aW9bn9Mc2gpNALiHDw1JTmKUOTIQ8jMc2c7AHsN8aDScWiipstSblBlbqGIGtj1xSTh1PwyjbxAZSx19W2/9fpgVy7xmOuDU88KxxixBVjctr1PXBppgeor828ThqYo5qeMOYtGLj5RoRpf3wY4LzHMKISyRGQu5Cqg0C+o7dsS8aqKXh1MUiisGG4W9yepJ3PW2IeQeKyPGI5wM41XTZfUdDjvGD1FrnOWpNGDTpqxGZctzlPptvvhcoqJaSmkrFRoqm1hHe4W53t2OGqPmm1YtOU0tuRqCe47euFfjFGGkqamlnYnRXQi4+hOnTqMc2jkv2NHKfF5JqPxqkAMCbsR0HUjpjPoKiaplmHjnUFs98qDXT2B2+mNR5VoHNEsdQoJZSCALXB2uO9sA6T7OUWOeN5GKyEZCpsVC63PQm5/TDSg2kBSSsJ8v8uR0ySMTnaUAvbYkA7ddb4SZZqmRRJHK8EUZysgY3OvQbG+2vbBni3NL01SlGqBlXImYsQxvYdOv84XeequogqrlQIhbIovlPe//dgO34NFbpqHD+OIJFjynVM2a2gt0PY4oUvEaaoeSVG0T8WxX1B64h4dJFLG6DyMfnHYsNbYUo+WHhd0lm8OJxlUqb3JOlxhlzSisYn44v0c6jnakEDyo7MEsDlGtzscRcvczR1AvmbKrWOZba2vvfCPzHQPR06RxS3R2YswA1ItYHSxtrinxKkq6mGnSKEqh0sqgefq7AWtgrllfpz440bROq3zqlz11xThqxJKcrOPD+ZSLA+x64CcwcdHD4IQ4aQkWzdCRa+ANTzk8yokAjErmzqzWsCdLd9MM+VpirjtDjFMXklVyfK11KnKRl9Rrrf9MTQUgmW0zvLa1gzaX72AAJHrfHY7Gyap/wCiCLlFD5jmszJorEC4vvY9L2H5YsmFLhyil7Zc+UZrdr74+Y7CS9CgVx3hkbhmyKshv5wozD1v39cB/s+4ElNDnBzyS6u5FibbD2x2Oxmf8yy/gAPtJhIaMowU5rEhRc3tbzb6dsD+buIsqRU9hZVHmAsdhtbbfYY+47EJMtBB7lKNI4kTw1Zsts5Av5r36bel8E5OGp4LCRI2DFFGRMhHrcE67dtsdjsUg31ZOX8j3wXwPimp/ho7ogYSEAk+/l39b3wRq6EeJ4oJDJuBoG/8h1x2Oxq4XhDlPNLF41mJOhsetwehx44giwOFRFCyat62sP3x2Oxd+0ToC/aBUSU8AeFyrRjMCdSbdD3GA3Odd4lIjlbeILkDobX0Nsdjsefz+mvi8KfIPBo5Y2aS7Z0tvt7Yd+GwRU0biKJVAIBtu1huT31x2Owi+jSLlbwuKsgyzKSp1sCQQR2IxSTlKm8hyW8P5QNP+cdjsUpOrJptADnHg6zzoGZgiozZRtcf8YTOSOJuKxLWAkNiN9Dc2B9LY7HYkvWVXhpy8vxI8jC/iuv/ANhN2GYH5e1sJPK9CwpahjKWAYC1uoJF7369ulsdjsdNYzos0/gkxCqu9o1a5P8AVfT6WwRmXNpci+l+ovjsdi8P4kZeiBzCy0bUx8NJXeUgyOPMALWAP/tv6Yl4px0/9TSlaNGQ63OpBsTfXTpjsdiJUBfaBwgxypNFK6GQ6gE2uNjocXOYUaWRYmc5fAzjT8Q6/wCMdjsLIaIv8XrpInpaeNrRnKzAi+YswBvfGwRrYY7HYrwrCfIZ59pk5WekB8yAsShOjaqNe++KMXAIjWhkBQLcldDcnTtoNdsdjsSm9Hj/ABP/2Q=="/>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3080" name="Picture 8" descr="http://a.abcam.com/ps/datasheet/images/133/ab133737/TTF1-Primary-antibodies-ab133737-2.jpg"/>
          <p:cNvPicPr>
            <a:picLocks noChangeAspect="1" noChangeArrowheads="1"/>
          </p:cNvPicPr>
          <p:nvPr/>
        </p:nvPicPr>
        <p:blipFill>
          <a:blip r:embed="rId3" cstate="print"/>
          <a:srcRect/>
          <a:stretch>
            <a:fillRect/>
          </a:stretch>
        </p:blipFill>
        <p:spPr bwMode="auto">
          <a:xfrm>
            <a:off x="6629400" y="5410200"/>
            <a:ext cx="1928515" cy="1447800"/>
          </a:xfrm>
          <a:prstGeom prst="rect">
            <a:avLst/>
          </a:prstGeom>
          <a:noFill/>
        </p:spPr>
      </p:pic>
      <p:sp>
        <p:nvSpPr>
          <p:cNvPr id="8" name="TextBox 7"/>
          <p:cNvSpPr txBox="1"/>
          <p:nvPr/>
        </p:nvSpPr>
        <p:spPr>
          <a:xfrm>
            <a:off x="8077200" y="6396335"/>
            <a:ext cx="885178" cy="461665"/>
          </a:xfrm>
          <a:prstGeom prst="rect">
            <a:avLst/>
          </a:prstGeom>
        </p:spPr>
        <p:style>
          <a:lnRef idx="2">
            <a:schemeClr val="accent1"/>
          </a:lnRef>
          <a:fillRef idx="1">
            <a:schemeClr val="lt1"/>
          </a:fillRef>
          <a:effectRef idx="0">
            <a:schemeClr val="accent1"/>
          </a:effectRef>
          <a:fontRef idx="minor">
            <a:schemeClr val="dk1"/>
          </a:fontRef>
        </p:style>
        <p:txBody>
          <a:bodyPr wrap="none" rtlCol="1">
            <a:spAutoFit/>
          </a:bodyPr>
          <a:lstStyle/>
          <a:p>
            <a:r>
              <a:rPr lang="en-US" dirty="0"/>
              <a:t>TTF1</a:t>
            </a:r>
            <a:endParaRPr lang="ar-SA" dirty="0"/>
          </a:p>
        </p:txBody>
      </p:sp>
      <p:pic>
        <p:nvPicPr>
          <p:cNvPr id="9" name="Picture 8" descr="http://library.med.utah.edu/WebPath/jpeg1/LUNG070.jpg"/>
          <p:cNvPicPr>
            <a:picLocks noChangeAspect="1" noChangeArrowheads="1"/>
          </p:cNvPicPr>
          <p:nvPr/>
        </p:nvPicPr>
        <p:blipFill>
          <a:blip r:embed="rId4" cstate="print"/>
          <a:srcRect/>
          <a:stretch>
            <a:fillRect/>
          </a:stretch>
        </p:blipFill>
        <p:spPr bwMode="auto">
          <a:xfrm>
            <a:off x="1295400" y="3861048"/>
            <a:ext cx="2156554" cy="3024336"/>
          </a:xfrm>
          <a:prstGeom prst="rect">
            <a:avLst/>
          </a:prstGeom>
          <a:noFill/>
        </p:spPr>
      </p:pic>
      <p:sp>
        <p:nvSpPr>
          <p:cNvPr id="11" name="TextBox 10"/>
          <p:cNvSpPr txBox="1"/>
          <p:nvPr/>
        </p:nvSpPr>
        <p:spPr>
          <a:xfrm>
            <a:off x="4139952" y="181089"/>
            <a:ext cx="4732784"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marL="0" lvl="1"/>
            <a:r>
              <a:rPr lang="en-US" sz="2000" dirty="0">
                <a:latin typeface="Albertus" pitchFamily="34" charset="0"/>
              </a:rPr>
              <a:t>More common in patients under the age of 40, women and non-smokers.</a:t>
            </a:r>
          </a:p>
          <a:p>
            <a:pPr marL="0" lvl="1"/>
            <a:r>
              <a:rPr lang="en-US" sz="2000" dirty="0">
                <a:latin typeface="Albertus" pitchFamily="34" charset="0"/>
              </a:rPr>
              <a:t>Tend to metastasize widely at early stage</a:t>
            </a:r>
            <a:endParaRPr lang="ar-SA" dirty="0">
              <a:latin typeface="Albertu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solidFill>
                  <a:srgbClr val="8F6D31"/>
                </a:solidFill>
              </a:rPr>
              <a:t>Adenocarcinoma</a:t>
            </a:r>
            <a:endParaRPr lang="en-US" dirty="0">
              <a:latin typeface="Arial" panose="020B0604020202020204" pitchFamily="34" charset="0"/>
              <a:cs typeface="Arial" panose="020B0604020202020204" pitchFamily="34" charset="0"/>
            </a:endParaRPr>
          </a:p>
        </p:txBody>
      </p:sp>
      <p:pic>
        <p:nvPicPr>
          <p:cNvPr id="1026" name="Picture 2" descr="http://o.quizlet.com/p01fVnqIQ76o0KQ-5lDing_m.png"/>
          <p:cNvPicPr>
            <a:picLocks noChangeAspect="1" noChangeArrowheads="1"/>
          </p:cNvPicPr>
          <p:nvPr/>
        </p:nvPicPr>
        <p:blipFill>
          <a:blip r:embed="rId2" cstate="print"/>
          <a:srcRect/>
          <a:stretch>
            <a:fillRect/>
          </a:stretch>
        </p:blipFill>
        <p:spPr bwMode="auto">
          <a:xfrm>
            <a:off x="4114800" y="1447800"/>
            <a:ext cx="4114800" cy="3994787"/>
          </a:xfrm>
          <a:prstGeom prst="rect">
            <a:avLst/>
          </a:prstGeom>
          <a:noFill/>
        </p:spPr>
      </p:pic>
      <p:sp>
        <p:nvSpPr>
          <p:cNvPr id="4" name="Rectangle 3"/>
          <p:cNvSpPr/>
          <p:nvPr/>
        </p:nvSpPr>
        <p:spPr>
          <a:xfrm>
            <a:off x="755576" y="2708920"/>
            <a:ext cx="3456384"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latin typeface="Arial" panose="020B0604020202020204" pitchFamily="34" charset="0"/>
                <a:cs typeface="Arial" panose="020B0604020202020204" pitchFamily="34" charset="0"/>
              </a:rPr>
              <a:t>- Associated with hypertrophic </a:t>
            </a:r>
          </a:p>
          <a:p>
            <a:pPr>
              <a:buNone/>
            </a:pPr>
            <a:r>
              <a:rPr lang="en-US" dirty="0">
                <a:latin typeface="Arial" panose="020B0604020202020204" pitchFamily="34" charset="0"/>
                <a:cs typeface="Arial" panose="020B0604020202020204" pitchFamily="34" charset="0"/>
              </a:rPr>
              <a:t>pulmonary </a:t>
            </a:r>
            <a:r>
              <a:rPr lang="en-US" dirty="0" err="1">
                <a:latin typeface="Arial" panose="020B0604020202020204" pitchFamily="34" charset="0"/>
                <a:cs typeface="Arial" panose="020B0604020202020204" pitchFamily="34" charset="0"/>
              </a:rPr>
              <a:t>osteoarthropathy</a:t>
            </a: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“Clubbing of the fingers”</a:t>
            </a:r>
          </a:p>
        </p:txBody>
      </p:sp>
      <p:sp>
        <p:nvSpPr>
          <p:cNvPr id="5" name="Rectangle 4"/>
          <p:cNvSpPr/>
          <p:nvPr/>
        </p:nvSpPr>
        <p:spPr>
          <a:xfrm>
            <a:off x="179512" y="3933056"/>
            <a:ext cx="424847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- 20% of </a:t>
            </a:r>
            <a:r>
              <a:rPr lang="en-US" dirty="0" err="1"/>
              <a:t>adenocarcinoma</a:t>
            </a:r>
            <a:r>
              <a:rPr lang="en-US" dirty="0"/>
              <a:t> of the lung are </a:t>
            </a:r>
            <a:r>
              <a:rPr lang="en-US" dirty="0" err="1"/>
              <a:t>associted</a:t>
            </a:r>
            <a:r>
              <a:rPr lang="en-US" dirty="0"/>
              <a:t> with mutation of  epidermal growth factor receptor (EGFR) and respond to its anti therapy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60648"/>
            <a:ext cx="5215880" cy="914400"/>
          </a:xfrm>
        </p:spPr>
        <p:txBody>
          <a:bodyPr>
            <a:normAutofit fontScale="90000"/>
          </a:bodyPr>
          <a:lstStyle/>
          <a:p>
            <a:pPr eaLnBrk="1" hangingPunct="1"/>
            <a:r>
              <a:rPr lang="en-US" b="1" dirty="0"/>
              <a:t>Large Cell Carcinoma</a:t>
            </a:r>
          </a:p>
        </p:txBody>
      </p:sp>
      <p:sp>
        <p:nvSpPr>
          <p:cNvPr id="36867" name="Rectangle 3"/>
          <p:cNvSpPr>
            <a:spLocks noGrp="1" noChangeArrowheads="1"/>
          </p:cNvSpPr>
          <p:nvPr>
            <p:ph sz="quarter" idx="1"/>
          </p:nvPr>
        </p:nvSpPr>
        <p:spPr/>
        <p:txBody>
          <a:bodyPr>
            <a:normAutofit fontScale="70000" lnSpcReduction="20000"/>
          </a:bodyPr>
          <a:lstStyle/>
          <a:p>
            <a:pPr eaLnBrk="1" hangingPunct="1"/>
            <a:r>
              <a:rPr lang="en-US" b="1" dirty="0"/>
              <a:t>Frequency: 10 %</a:t>
            </a:r>
          </a:p>
          <a:p>
            <a:r>
              <a:rPr lang="en-US" dirty="0"/>
              <a:t>strongly associated with smoking</a:t>
            </a:r>
          </a:p>
          <a:p>
            <a:r>
              <a:rPr lang="en-US" dirty="0"/>
              <a:t>Large-cell carcinoma are usually located peripherally. These group of carcinomas are undifferentiated. They made up of large and </a:t>
            </a:r>
            <a:r>
              <a:rPr lang="en-US" dirty="0" err="1"/>
              <a:t>anaplastic</a:t>
            </a:r>
            <a:r>
              <a:rPr lang="en-US" dirty="0"/>
              <a:t>  cells. They may exhibit neuroendocrine or glandular differentiation markers when studied by immunohistochemistry or electron microscopy</a:t>
            </a:r>
            <a:r>
              <a:rPr lang="en-US" b="1" dirty="0"/>
              <a:t>.</a:t>
            </a:r>
            <a:endParaRPr lang="en-US" dirty="0"/>
          </a:p>
          <a:p>
            <a:r>
              <a:rPr lang="en-US" dirty="0"/>
              <a:t>Poor prognosis.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332656"/>
            <a:ext cx="3428652" cy="3479800"/>
          </a:xfrm>
          <a:prstGeom prst="rect">
            <a:avLst/>
          </a:prstGeom>
        </p:spPr>
      </p:pic>
      <p:pic>
        <p:nvPicPr>
          <p:cNvPr id="3" name="Picture 2"/>
          <p:cNvPicPr>
            <a:picLocks noChangeAspect="1"/>
          </p:cNvPicPr>
          <p:nvPr/>
        </p:nvPicPr>
        <p:blipFill>
          <a:blip r:embed="rId4" cstate="print"/>
          <a:stretch>
            <a:fillRect/>
          </a:stretch>
        </p:blipFill>
        <p:spPr>
          <a:xfrm>
            <a:off x="4311700" y="3472255"/>
            <a:ext cx="4832300" cy="362551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0"/>
            <a:ext cx="8839200" cy="609600"/>
          </a:xfrm>
        </p:spPr>
        <p:txBody>
          <a:bodyPr>
            <a:normAutofit fontScale="90000"/>
          </a:bodyPr>
          <a:lstStyle/>
          <a:p>
            <a:br>
              <a:rPr lang="en-US" sz="3200" u="sng" dirty="0"/>
            </a:br>
            <a:br>
              <a:rPr lang="en-US" sz="3200" u="sng" dirty="0"/>
            </a:br>
            <a:r>
              <a:rPr lang="en-US" b="1" dirty="0"/>
              <a:t>Small cell carcinomas </a:t>
            </a:r>
          </a:p>
        </p:txBody>
      </p:sp>
      <p:sp>
        <p:nvSpPr>
          <p:cNvPr id="83971" name="Rectangle 3"/>
          <p:cNvSpPr>
            <a:spLocks noGrp="1" noChangeArrowheads="1"/>
          </p:cNvSpPr>
          <p:nvPr>
            <p:ph sz="quarter" idx="1"/>
          </p:nvPr>
        </p:nvSpPr>
        <p:spPr>
          <a:xfrm>
            <a:off x="304800" y="1556792"/>
            <a:ext cx="8839200" cy="5029200"/>
          </a:xfrm>
        </p:spPr>
        <p:txBody>
          <a:bodyPr>
            <a:normAutofit fontScale="92500"/>
          </a:bodyPr>
          <a:lstStyle/>
          <a:p>
            <a:r>
              <a:rPr lang="en-US" altLang="zh-CN" sz="2200" dirty="0"/>
              <a:t>SCLC are a type neuroendocrine tumors arising from </a:t>
            </a:r>
            <a:r>
              <a:rPr lang="en-US" altLang="zh-CN" sz="2200" dirty="0" err="1"/>
              <a:t>neuroendocrine</a:t>
            </a:r>
            <a:r>
              <a:rPr lang="en-US" altLang="zh-CN" sz="2200" dirty="0"/>
              <a:t> cells.  </a:t>
            </a:r>
            <a:r>
              <a:rPr lang="en-US" sz="2200" dirty="0"/>
              <a:t>More common in men.</a:t>
            </a:r>
            <a:endParaRPr lang="en-US" altLang="zh-CN" sz="2200" dirty="0"/>
          </a:p>
          <a:p>
            <a:r>
              <a:rPr lang="en-US" sz="2200" dirty="0"/>
              <a:t>Highly malignant and aggressive tumor, poor prognosis, rarely </a:t>
            </a:r>
            <a:r>
              <a:rPr lang="en-US" sz="2200" dirty="0" err="1"/>
              <a:t>resectable</a:t>
            </a:r>
            <a:r>
              <a:rPr lang="en-US" sz="2200" dirty="0"/>
              <a:t>.</a:t>
            </a:r>
          </a:p>
          <a:p>
            <a:r>
              <a:rPr lang="en-US" sz="2200" dirty="0"/>
              <a:t>Strongly associated with cigarette smoking.</a:t>
            </a:r>
            <a:r>
              <a:rPr lang="en-US" sz="2200" b="1" dirty="0"/>
              <a:t> </a:t>
            </a:r>
            <a:r>
              <a:rPr lang="en-US" sz="2200" dirty="0"/>
              <a:t>95% of patients are smokers</a:t>
            </a:r>
          </a:p>
          <a:p>
            <a:r>
              <a:rPr lang="en-US" sz="2200" dirty="0"/>
              <a:t>Centrally located </a:t>
            </a:r>
            <a:r>
              <a:rPr lang="en-US" sz="2200" dirty="0" err="1"/>
              <a:t>perihilar</a:t>
            </a:r>
            <a:r>
              <a:rPr lang="en-US" sz="2200" dirty="0"/>
              <a:t> mass with early metastases (Early involvement of the </a:t>
            </a:r>
            <a:r>
              <a:rPr lang="en-US" sz="2200" dirty="0" err="1"/>
              <a:t>hilar</a:t>
            </a:r>
            <a:r>
              <a:rPr lang="en-US" sz="2200" dirty="0"/>
              <a:t> and mediastinal nodes)</a:t>
            </a:r>
          </a:p>
          <a:p>
            <a:r>
              <a:rPr lang="en-US" sz="2200" dirty="0"/>
              <a:t>Chemotherapy responsive  </a:t>
            </a:r>
          </a:p>
          <a:p>
            <a:r>
              <a:rPr lang="en-US" sz="2200" dirty="0"/>
              <a:t>least likely form to be cured by surgery; usually already metastatic at diagnosis</a:t>
            </a:r>
          </a:p>
          <a:p>
            <a:r>
              <a:rPr lang="en-US" sz="2200" dirty="0"/>
              <a:t>Ability to secrete a host of polypeptide hormones like ACTH, </a:t>
            </a:r>
            <a:r>
              <a:rPr lang="en-US" sz="2200" dirty="0" err="1"/>
              <a:t>antidiuretic</a:t>
            </a:r>
            <a:r>
              <a:rPr lang="en-US" sz="2200" dirty="0"/>
              <a:t> hormone (ADH), </a:t>
            </a:r>
            <a:r>
              <a:rPr lang="en-US" sz="2200" dirty="0" err="1"/>
              <a:t>calcitonin</a:t>
            </a:r>
            <a:r>
              <a:rPr lang="en-US" sz="2200" dirty="0"/>
              <a:t>, </a:t>
            </a:r>
            <a:r>
              <a:rPr lang="en-US" sz="2200" dirty="0" err="1"/>
              <a:t>gastrin</a:t>
            </a:r>
            <a:r>
              <a:rPr lang="en-US" sz="2200" dirty="0"/>
              <a:t>-releasing peptide and </a:t>
            </a:r>
            <a:r>
              <a:rPr lang="en-US" sz="2200" dirty="0" err="1"/>
              <a:t>chromogranin</a:t>
            </a:r>
            <a:r>
              <a:rPr lang="en-US" sz="2200" dirty="0"/>
              <a:t>.</a:t>
            </a:r>
            <a:r>
              <a:rPr lang="en-US" altLang="zh-CN" sz="2200" b="1" dirty="0"/>
              <a:t> </a:t>
            </a:r>
            <a:endParaRPr lang="en-US" sz="2200" dirty="0"/>
          </a:p>
          <a:p>
            <a:r>
              <a:rPr lang="en-US" altLang="zh-CN" sz="2200" dirty="0"/>
              <a:t>It may be associated with </a:t>
            </a:r>
            <a:r>
              <a:rPr lang="en-US" altLang="zh-CN" sz="2200" dirty="0" err="1"/>
              <a:t>paraneoplastic</a:t>
            </a:r>
            <a:r>
              <a:rPr lang="en-US" altLang="zh-CN" sz="2200" dirty="0"/>
              <a:t> syndrome,</a:t>
            </a:r>
            <a:r>
              <a:rPr lang="en-US" sz="2200" dirty="0"/>
              <a:t> Cushing’s, and Eaton-Lambert syndrome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Eaton-Lambert syndrome</a:t>
            </a:r>
            <a:endParaRPr lang="ar-SA" dirty="0"/>
          </a:p>
        </p:txBody>
      </p:sp>
      <p:sp>
        <p:nvSpPr>
          <p:cNvPr id="3" name="Content Placeholder 2"/>
          <p:cNvSpPr>
            <a:spLocks noGrp="1"/>
          </p:cNvSpPr>
          <p:nvPr>
            <p:ph sz="quarter" idx="1"/>
          </p:nvPr>
        </p:nvSpPr>
        <p:spPr>
          <a:xfrm>
            <a:off x="611560" y="1700808"/>
            <a:ext cx="3771528" cy="4280520"/>
          </a:xfrm>
        </p:spPr>
        <p:txBody>
          <a:bodyPr>
            <a:normAutofit fontScale="85000" lnSpcReduction="20000"/>
          </a:bodyPr>
          <a:lstStyle/>
          <a:p>
            <a:r>
              <a:rPr lang="en-US" dirty="0"/>
              <a:t>is an autoimmune disease  </a:t>
            </a:r>
          </a:p>
          <a:p>
            <a:r>
              <a:rPr lang="en-US" dirty="0"/>
              <a:t>The immune system attacks the connection between nerve and muscle (the neuromuscular junction) and interferes with the ability of nerve cells to send signals to muscle cells  lead to muscle weakness</a:t>
            </a:r>
            <a:endParaRPr lang="ar-SA" dirty="0"/>
          </a:p>
        </p:txBody>
      </p:sp>
      <p:pic>
        <p:nvPicPr>
          <p:cNvPr id="56322" name="Picture 2" descr="http://www.lems.com/assets/img/neuro_junction1.jpg"/>
          <p:cNvPicPr>
            <a:picLocks noChangeAspect="1" noChangeArrowheads="1"/>
          </p:cNvPicPr>
          <p:nvPr/>
        </p:nvPicPr>
        <p:blipFill>
          <a:blip r:embed="rId2" cstate="print"/>
          <a:srcRect l="3200" r="40800" b="2439"/>
          <a:stretch>
            <a:fillRect/>
          </a:stretch>
        </p:blipFill>
        <p:spPr bwMode="auto">
          <a:xfrm>
            <a:off x="4715932" y="1219200"/>
            <a:ext cx="4199467" cy="539931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94" y="198922"/>
            <a:ext cx="4346838" cy="639278"/>
          </a:xfrm>
        </p:spPr>
        <p:txBody>
          <a:bodyPr>
            <a:noAutofit/>
          </a:bodyPr>
          <a:lstStyle/>
          <a:p>
            <a:r>
              <a:rPr lang="en-US" sz="3600" dirty="0"/>
              <a:t>Small cell carcinomas </a:t>
            </a:r>
          </a:p>
        </p:txBody>
      </p:sp>
      <p:sp>
        <p:nvSpPr>
          <p:cNvPr id="3" name="Content Placeholder 2"/>
          <p:cNvSpPr>
            <a:spLocks noGrp="1"/>
          </p:cNvSpPr>
          <p:nvPr>
            <p:ph sz="quarter" idx="1"/>
          </p:nvPr>
        </p:nvSpPr>
        <p:spPr>
          <a:xfrm>
            <a:off x="395536" y="1628800"/>
            <a:ext cx="4419600" cy="1905000"/>
          </a:xfrm>
        </p:spPr>
        <p:txBody>
          <a:bodyPr>
            <a:normAutofit fontScale="77500" lnSpcReduction="20000"/>
          </a:bodyPr>
          <a:lstStyle/>
          <a:p>
            <a:r>
              <a:rPr lang="en-US" sz="2800" dirty="0"/>
              <a:t>Microscopically composed of small, dark, round to oval, lymphocyte-like cells with little cytoplasm.  </a:t>
            </a:r>
          </a:p>
          <a:p>
            <a:r>
              <a:rPr lang="en-US" sz="2800" dirty="0"/>
              <a:t>Electron microscopy: dense-core </a:t>
            </a:r>
            <a:r>
              <a:rPr lang="en-US" sz="2800" dirty="0" err="1"/>
              <a:t>neurosecretory</a:t>
            </a:r>
            <a:r>
              <a:rPr lang="en-US" sz="2800" dirty="0"/>
              <a:t> granules.</a:t>
            </a:r>
          </a:p>
          <a:p>
            <a:pPr>
              <a:buNone/>
            </a:pPr>
            <a:endParaRPr lang="en-US" sz="2800" dirty="0"/>
          </a:p>
          <a:p>
            <a:pPr marL="0" indent="0">
              <a:buNone/>
            </a:pPr>
            <a:endParaRPr lang="en-US" dirty="0"/>
          </a:p>
        </p:txBody>
      </p:sp>
      <p:pic>
        <p:nvPicPr>
          <p:cNvPr id="5" name="Picture 4"/>
          <p:cNvPicPr>
            <a:picLocks noChangeAspect="1"/>
          </p:cNvPicPr>
          <p:nvPr/>
        </p:nvPicPr>
        <p:blipFill>
          <a:blip r:embed="rId2" cstate="print"/>
          <a:stretch>
            <a:fillRect/>
          </a:stretch>
        </p:blipFill>
        <p:spPr>
          <a:xfrm>
            <a:off x="4860032" y="4005064"/>
            <a:ext cx="4038600" cy="2375648"/>
          </a:xfrm>
          <a:prstGeom prst="rect">
            <a:avLst/>
          </a:prstGeom>
        </p:spPr>
      </p:pic>
      <p:pic>
        <p:nvPicPr>
          <p:cNvPr id="6" name="Picture 5"/>
          <p:cNvPicPr>
            <a:picLocks noChangeAspect="1"/>
          </p:cNvPicPr>
          <p:nvPr/>
        </p:nvPicPr>
        <p:blipFill>
          <a:blip r:embed="rId3" cstate="print"/>
          <a:stretch>
            <a:fillRect/>
          </a:stretch>
        </p:blipFill>
        <p:spPr>
          <a:xfrm>
            <a:off x="395536" y="3501008"/>
            <a:ext cx="4283968" cy="3207310"/>
          </a:xfrm>
          <a:prstGeom prst="rect">
            <a:avLst/>
          </a:prstGeom>
        </p:spPr>
      </p:pic>
      <p:pic>
        <p:nvPicPr>
          <p:cNvPr id="15361" name="Picture 1"/>
          <p:cNvPicPr>
            <a:picLocks noChangeAspect="1" noChangeArrowheads="1"/>
          </p:cNvPicPr>
          <p:nvPr/>
        </p:nvPicPr>
        <p:blipFill>
          <a:blip r:embed="rId4" cstate="print"/>
          <a:srcRect/>
          <a:stretch>
            <a:fillRect/>
          </a:stretch>
        </p:blipFill>
        <p:spPr bwMode="auto">
          <a:xfrm>
            <a:off x="5652120" y="0"/>
            <a:ext cx="2688041" cy="4077444"/>
          </a:xfrm>
          <a:prstGeom prst="rect">
            <a:avLst/>
          </a:prstGeom>
          <a:noFill/>
          <a:ln w="9525">
            <a:noFill/>
            <a:miter lim="800000"/>
            <a:headEnd/>
            <a:tailEnd/>
          </a:ln>
        </p:spPr>
      </p:pic>
    </p:spTree>
    <p:extLst>
      <p:ext uri="{BB962C8B-B14F-4D97-AF65-F5344CB8AC3E}">
        <p14:creationId xmlns:p14="http://schemas.microsoft.com/office/powerpoint/2010/main" val="431547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a:t>Bronchogenic</a:t>
            </a:r>
            <a:r>
              <a:rPr lang="en-US" dirty="0"/>
              <a:t> carcinoma site</a:t>
            </a:r>
          </a:p>
        </p:txBody>
      </p:sp>
      <p:sp>
        <p:nvSpPr>
          <p:cNvPr id="4" name="Content Placeholder 3"/>
          <p:cNvSpPr>
            <a:spLocks noGrp="1"/>
          </p:cNvSpPr>
          <p:nvPr>
            <p:ph sz="quarter" idx="2"/>
          </p:nvPr>
        </p:nvSpPr>
        <p:spPr>
          <a:xfrm>
            <a:off x="609600" y="2438400"/>
            <a:ext cx="3886200" cy="1926704"/>
          </a:xfrm>
        </p:spPr>
        <p:style>
          <a:lnRef idx="2">
            <a:schemeClr val="accent4"/>
          </a:lnRef>
          <a:fillRef idx="1">
            <a:schemeClr val="lt1"/>
          </a:fillRef>
          <a:effectRef idx="0">
            <a:schemeClr val="accent4"/>
          </a:effectRef>
          <a:fontRef idx="minor">
            <a:schemeClr val="dk1"/>
          </a:fontRef>
        </p:style>
        <p:txBody>
          <a:bodyPr/>
          <a:lstStyle/>
          <a:p>
            <a:r>
              <a:rPr lang="en-US" dirty="0" err="1"/>
              <a:t>Squamous</a:t>
            </a:r>
            <a:r>
              <a:rPr lang="en-US" dirty="0"/>
              <a:t> cell CA</a:t>
            </a:r>
          </a:p>
          <a:p>
            <a:r>
              <a:rPr lang="en-US" dirty="0"/>
              <a:t>Small cell CA</a:t>
            </a:r>
          </a:p>
          <a:p>
            <a:endParaRPr lang="en-US" dirty="0"/>
          </a:p>
        </p:txBody>
      </p:sp>
      <p:sp>
        <p:nvSpPr>
          <p:cNvPr id="6" name="Content Placeholder 5"/>
          <p:cNvSpPr>
            <a:spLocks noGrp="1"/>
          </p:cNvSpPr>
          <p:nvPr>
            <p:ph sz="quarter" idx="4"/>
          </p:nvPr>
        </p:nvSpPr>
        <p:spPr>
          <a:xfrm>
            <a:off x="4800600" y="2438400"/>
            <a:ext cx="3886200" cy="2070720"/>
          </a:xfrm>
        </p:spPr>
        <p:style>
          <a:lnRef idx="2">
            <a:schemeClr val="accent2"/>
          </a:lnRef>
          <a:fillRef idx="1">
            <a:schemeClr val="lt1"/>
          </a:fillRef>
          <a:effectRef idx="0">
            <a:schemeClr val="accent2"/>
          </a:effectRef>
          <a:fontRef idx="minor">
            <a:schemeClr val="dk1"/>
          </a:fontRef>
        </p:style>
        <p:txBody>
          <a:bodyPr>
            <a:normAutofit fontScale="92500"/>
          </a:bodyPr>
          <a:lstStyle/>
          <a:p>
            <a:r>
              <a:rPr lang="en-US" dirty="0" err="1"/>
              <a:t>Adenocarcinoma</a:t>
            </a:r>
            <a:endParaRPr lang="en-US" dirty="0"/>
          </a:p>
          <a:p>
            <a:pPr lvl="1">
              <a:buNone/>
            </a:pPr>
            <a:r>
              <a:rPr lang="en-US" dirty="0"/>
              <a:t> - </a:t>
            </a:r>
            <a:r>
              <a:rPr lang="en-US" sz="2100" dirty="0"/>
              <a:t>bronchial derived</a:t>
            </a:r>
            <a:endParaRPr lang="en-US" dirty="0"/>
          </a:p>
          <a:p>
            <a:pPr lvl="1">
              <a:buNone/>
            </a:pPr>
            <a:r>
              <a:rPr lang="en-US" sz="2100" dirty="0"/>
              <a:t> - </a:t>
            </a:r>
            <a:r>
              <a:rPr lang="en-US" sz="2100" dirty="0" err="1"/>
              <a:t>bronchioloalveolar</a:t>
            </a:r>
            <a:r>
              <a:rPr lang="en-US" sz="2100" dirty="0"/>
              <a:t> ca</a:t>
            </a:r>
          </a:p>
          <a:p>
            <a:r>
              <a:rPr lang="en-US" dirty="0"/>
              <a:t>Large cell carcinoma</a:t>
            </a:r>
          </a:p>
        </p:txBody>
      </p:sp>
      <p:sp>
        <p:nvSpPr>
          <p:cNvPr id="3" name="Text Placeholder 2"/>
          <p:cNvSpPr>
            <a:spLocks noGrp="1"/>
          </p:cNvSpPr>
          <p:nvPr>
            <p:ph type="body" sz="quarter" idx="1"/>
          </p:nvPr>
        </p:nvSpPr>
        <p:spPr/>
        <p:txBody>
          <a:bodyPr/>
          <a:lstStyle/>
          <a:p>
            <a:r>
              <a:rPr lang="en-US" dirty="0"/>
              <a:t>Central tumors</a:t>
            </a:r>
          </a:p>
        </p:txBody>
      </p:sp>
      <p:sp>
        <p:nvSpPr>
          <p:cNvPr id="5" name="Text Placeholder 4"/>
          <p:cNvSpPr>
            <a:spLocks noGrp="1"/>
          </p:cNvSpPr>
          <p:nvPr>
            <p:ph type="body" sz="quarter" idx="3"/>
          </p:nvPr>
        </p:nvSpPr>
        <p:spPr/>
        <p:txBody>
          <a:bodyPr/>
          <a:lstStyle/>
          <a:p>
            <a:r>
              <a:rPr lang="en-US" dirty="0"/>
              <a:t>Peripheral tumors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Molecular genetics in lung cancer</a:t>
            </a:r>
          </a:p>
        </p:txBody>
      </p:sp>
      <p:sp>
        <p:nvSpPr>
          <p:cNvPr id="8" name="Content Placeholder 7"/>
          <p:cNvSpPr>
            <a:spLocks noGrp="1"/>
          </p:cNvSpPr>
          <p:nvPr>
            <p:ph sz="quarter" idx="1"/>
          </p:nvPr>
        </p:nvSpPr>
        <p:spPr/>
        <p:txBody>
          <a:bodyPr>
            <a:normAutofit/>
          </a:bodyPr>
          <a:lstStyle/>
          <a:p>
            <a:pPr marL="0" indent="0" fontAlgn="base">
              <a:buNone/>
            </a:pPr>
            <a:r>
              <a:rPr lang="en-US" dirty="0"/>
              <a:t>Most common oncogenes—</a:t>
            </a:r>
            <a:r>
              <a:rPr lang="en-US" i="1" dirty="0"/>
              <a:t>KRAS</a:t>
            </a:r>
            <a:r>
              <a:rPr lang="en-US" dirty="0"/>
              <a:t>, </a:t>
            </a:r>
            <a:r>
              <a:rPr lang="en-US" i="1" dirty="0"/>
              <a:t>MYC</a:t>
            </a:r>
            <a:r>
              <a:rPr lang="en-US" dirty="0"/>
              <a:t> family, </a:t>
            </a:r>
            <a:r>
              <a:rPr lang="en-US" i="1" dirty="0"/>
              <a:t>HER-2</a:t>
            </a:r>
            <a:r>
              <a:rPr lang="en-US" dirty="0"/>
              <a:t>/</a:t>
            </a:r>
            <a:r>
              <a:rPr lang="en-US" i="1" dirty="0" err="1"/>
              <a:t>neu</a:t>
            </a:r>
            <a:r>
              <a:rPr lang="en-US" dirty="0"/>
              <a:t>, </a:t>
            </a:r>
            <a:r>
              <a:rPr lang="en-US" i="1" dirty="0"/>
              <a:t>BCL-2, EGFR</a:t>
            </a:r>
          </a:p>
          <a:p>
            <a:pPr marL="0" indent="0" fontAlgn="base">
              <a:buNone/>
            </a:pPr>
            <a:r>
              <a:rPr lang="en-US" dirty="0"/>
              <a:t>(epidermal growth factor receptor found in 20% of pulmonary adenocarcinoma, if certain mutation is positive, will respond to anti-</a:t>
            </a:r>
            <a:r>
              <a:rPr lang="en-US" dirty="0" err="1"/>
              <a:t>tyrosin</a:t>
            </a:r>
            <a:r>
              <a:rPr lang="en-US" dirty="0"/>
              <a:t> kinase therapy)</a:t>
            </a:r>
          </a:p>
          <a:p>
            <a:pPr marL="0" indent="0" fontAlgn="base">
              <a:buNone/>
            </a:pPr>
            <a:endParaRPr lang="en-US" dirty="0"/>
          </a:p>
          <a:p>
            <a:pPr marL="0" indent="0" fontAlgn="base">
              <a:buNone/>
            </a:pPr>
            <a:r>
              <a:rPr lang="en-US" b="1" dirty="0"/>
              <a:t>b. </a:t>
            </a:r>
            <a:r>
              <a:rPr lang="en-US" dirty="0"/>
              <a:t>Most common suppressor genes—</a:t>
            </a:r>
            <a:r>
              <a:rPr lang="en-US" i="1" dirty="0"/>
              <a:t>p53</a:t>
            </a:r>
            <a:r>
              <a:rPr lang="en-US" dirty="0"/>
              <a:t> (most common), </a:t>
            </a:r>
            <a:r>
              <a:rPr lang="en-US" i="1" dirty="0"/>
              <a:t>RB1</a:t>
            </a:r>
            <a:r>
              <a:rPr lang="en-US" dirty="0"/>
              <a:t>, </a:t>
            </a:r>
            <a:r>
              <a:rPr lang="en-US" i="1" dirty="0"/>
              <a:t>p16</a:t>
            </a:r>
            <a:endParaRPr lang="en-US" dirty="0"/>
          </a:p>
          <a:p>
            <a:pPr marL="0" indent="0">
              <a:buNone/>
            </a:pPr>
            <a:endParaRPr lang="en-US" dirty="0"/>
          </a:p>
        </p:txBody>
      </p:sp>
    </p:spTree>
    <p:extLst>
      <p:ext uri="{BB962C8B-B14F-4D97-AF65-F5344CB8AC3E}">
        <p14:creationId xmlns:p14="http://schemas.microsoft.com/office/powerpoint/2010/main" val="366771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8">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42900" y="188640"/>
            <a:ext cx="8458200" cy="1143000"/>
          </a:xfrm>
        </p:spPr>
        <p:txBody>
          <a:bodyPr/>
          <a:lstStyle/>
          <a:p>
            <a:pPr eaLnBrk="1" hangingPunct="1"/>
            <a:r>
              <a:rPr lang="en-US" sz="3200" b="1" dirty="0"/>
              <a:t>Clinical features of bronchogenic carcinoma</a:t>
            </a:r>
          </a:p>
        </p:txBody>
      </p:sp>
      <p:sp>
        <p:nvSpPr>
          <p:cNvPr id="90115" name="Rectangle 3"/>
          <p:cNvSpPr>
            <a:spLocks noGrp="1" noChangeArrowheads="1"/>
          </p:cNvSpPr>
          <p:nvPr>
            <p:ph sz="quarter" idx="1"/>
          </p:nvPr>
        </p:nvSpPr>
        <p:spPr>
          <a:xfrm>
            <a:off x="342900" y="1600200"/>
            <a:ext cx="8801100" cy="4114800"/>
          </a:xfrm>
        </p:spPr>
        <p:txBody>
          <a:bodyPr>
            <a:normAutofit fontScale="92500" lnSpcReduction="20000"/>
          </a:bodyPr>
          <a:lstStyle/>
          <a:p>
            <a:r>
              <a:rPr lang="en-US" dirty="0"/>
              <a:t>Can be silent or insidious lesions</a:t>
            </a:r>
          </a:p>
          <a:p>
            <a:pPr fontAlgn="base"/>
            <a:r>
              <a:rPr lang="en-US" dirty="0"/>
              <a:t>Cough</a:t>
            </a:r>
            <a:endParaRPr lang="en-US" b="1" dirty="0"/>
          </a:p>
          <a:p>
            <a:pPr fontAlgn="base"/>
            <a:r>
              <a:rPr lang="en-US" dirty="0"/>
              <a:t>Most common symptom (75% of cases)</a:t>
            </a:r>
            <a:endParaRPr lang="en-US" b="1" dirty="0"/>
          </a:p>
          <a:p>
            <a:pPr fontAlgn="base"/>
            <a:r>
              <a:rPr lang="en-US" dirty="0"/>
              <a:t>Weight loss (40% of cases)</a:t>
            </a:r>
            <a:endParaRPr lang="en-US" b="1" dirty="0"/>
          </a:p>
          <a:p>
            <a:pPr fontAlgn="base"/>
            <a:r>
              <a:rPr lang="en-US" dirty="0"/>
              <a:t>Chest pain (30% of cases)</a:t>
            </a:r>
            <a:endParaRPr lang="en-US" b="1" dirty="0"/>
          </a:p>
          <a:p>
            <a:pPr fontAlgn="base"/>
            <a:r>
              <a:rPr lang="en-US" dirty="0"/>
              <a:t>Hemoptysis (25%–30% of cases)</a:t>
            </a:r>
            <a:endParaRPr lang="en-US" b="1" dirty="0"/>
          </a:p>
          <a:p>
            <a:pPr fontAlgn="base"/>
            <a:r>
              <a:rPr lang="en-US" dirty="0"/>
              <a:t>Dyspnea</a:t>
            </a:r>
          </a:p>
          <a:p>
            <a:pPr eaLnBrk="1" hangingPunct="1"/>
            <a:r>
              <a:rPr lang="en-US" dirty="0"/>
              <a:t>Hoarseness, chest pain, pericardial or pleural effusion.</a:t>
            </a:r>
          </a:p>
          <a:p>
            <a:pPr eaLnBrk="1" hangingPunct="1"/>
            <a:r>
              <a:rPr lang="en-US" dirty="0"/>
              <a:t>Symptoms due to invasion and metastatic spread.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990600"/>
          </a:xfrm>
        </p:spPr>
        <p:txBody>
          <a:bodyPr>
            <a:normAutofit/>
          </a:bodyPr>
          <a:lstStyle/>
          <a:p>
            <a:r>
              <a:rPr lang="en-US" sz="2400" b="1" dirty="0"/>
              <a:t>     </a:t>
            </a:r>
            <a:br>
              <a:rPr lang="en-US" sz="2400" b="1" dirty="0"/>
            </a:br>
            <a:r>
              <a:rPr lang="en-US" sz="2400" b="1" dirty="0"/>
              <a:t>    Clinical features: may also be manifest by the following</a:t>
            </a:r>
          </a:p>
        </p:txBody>
      </p:sp>
      <p:sp>
        <p:nvSpPr>
          <p:cNvPr id="3" name="Content Placeholder 2"/>
          <p:cNvSpPr>
            <a:spLocks noGrp="1"/>
          </p:cNvSpPr>
          <p:nvPr>
            <p:ph sz="quarter" idx="1"/>
          </p:nvPr>
        </p:nvSpPr>
        <p:spPr>
          <a:xfrm>
            <a:off x="539552" y="1556792"/>
            <a:ext cx="8352928" cy="5301208"/>
          </a:xfrm>
        </p:spPr>
        <p:txBody>
          <a:bodyPr>
            <a:normAutofit fontScale="70000" lnSpcReduction="20000"/>
          </a:bodyPr>
          <a:lstStyle/>
          <a:p>
            <a:pPr marL="514350" indent="-514350">
              <a:buFont typeface="+mj-lt"/>
              <a:buAutoNum type="alphaLcParenR"/>
            </a:pPr>
            <a:r>
              <a:rPr lang="en-US" sz="3200" b="1" dirty="0">
                <a:solidFill>
                  <a:schemeClr val="accent2">
                    <a:lumMod val="75000"/>
                  </a:schemeClr>
                </a:solidFill>
              </a:rPr>
              <a:t>Superior vena cava syndrome: </a:t>
            </a:r>
            <a:r>
              <a:rPr lang="en-US" sz="3200" dirty="0"/>
              <a:t>invasion leads to obstruction of venous drainage which leads to dilation of  veins in the upper part of the chest and neck resulting in swelling and cyanosis  of the face, neck, and arms</a:t>
            </a:r>
          </a:p>
          <a:p>
            <a:pPr marL="514350" indent="-514350">
              <a:buFont typeface="+mj-lt"/>
              <a:buAutoNum type="alphaLcParenR"/>
            </a:pPr>
            <a:r>
              <a:rPr lang="en-US" sz="3100" b="1" dirty="0" err="1">
                <a:solidFill>
                  <a:schemeClr val="accent2">
                    <a:lumMod val="75000"/>
                  </a:schemeClr>
                </a:solidFill>
              </a:rPr>
              <a:t>Pancoast</a:t>
            </a:r>
            <a:r>
              <a:rPr lang="en-US" sz="3100" b="1" dirty="0">
                <a:solidFill>
                  <a:schemeClr val="accent2">
                    <a:lumMod val="75000"/>
                  </a:schemeClr>
                </a:solidFill>
              </a:rPr>
              <a:t> tumor (superior sulcus tumor): </a:t>
            </a:r>
            <a:r>
              <a:rPr lang="en-US" sz="3200" dirty="0">
                <a:cs typeface="Tahoma" pitchFamily="34" charset="0"/>
              </a:rPr>
              <a:t>Apical neoplasms may invade the brachial sympathetic plexus to cause severe pain, numbness and weakness in the distribution of the </a:t>
            </a:r>
            <a:r>
              <a:rPr lang="en-US" sz="3200" dirty="0" err="1">
                <a:cs typeface="Tahoma" pitchFamily="34" charset="0"/>
              </a:rPr>
              <a:t>ulnar</a:t>
            </a:r>
            <a:r>
              <a:rPr lang="en-US" sz="3200" dirty="0">
                <a:cs typeface="Tahoma" pitchFamily="34" charset="0"/>
              </a:rPr>
              <a:t> nerve. </a:t>
            </a:r>
          </a:p>
          <a:p>
            <a:pPr marL="514350" indent="-514350">
              <a:buFont typeface="+mj-lt"/>
              <a:buAutoNum type="alphaLcParenR"/>
            </a:pPr>
            <a:r>
              <a:rPr lang="en-US" sz="3200" dirty="0">
                <a:cs typeface="Tahoma" pitchFamily="34" charset="0"/>
              </a:rPr>
              <a:t>Pancoast tumor is often accompanied by destruction of the first and second ribs and thoracic vertebrae.</a:t>
            </a:r>
            <a:r>
              <a:rPr lang="en-US" sz="3200" dirty="0"/>
              <a:t> It often coexists  with </a:t>
            </a:r>
            <a:r>
              <a:rPr lang="en-US" sz="3200" b="1" dirty="0"/>
              <a:t>Horner syndrome</a:t>
            </a:r>
          </a:p>
          <a:p>
            <a:pPr marL="514350" indent="-514350">
              <a:buFont typeface="+mj-lt"/>
              <a:buAutoNum type="alphaLcParenR"/>
            </a:pPr>
            <a:r>
              <a:rPr lang="en-US" sz="3200" b="1" dirty="0"/>
              <a:t> </a:t>
            </a:r>
            <a:r>
              <a:rPr lang="en-US" sz="3100" b="1" dirty="0">
                <a:solidFill>
                  <a:schemeClr val="accent2">
                    <a:lumMod val="75000"/>
                  </a:schemeClr>
                </a:solidFill>
              </a:rPr>
              <a:t>Horner syndrome</a:t>
            </a:r>
            <a:r>
              <a:rPr lang="en-US" sz="3200" b="1" dirty="0"/>
              <a:t>: </a:t>
            </a:r>
            <a:r>
              <a:rPr lang="en-US" sz="3200" dirty="0"/>
              <a:t>invasion of the cervical thoracic sympathetic nerves and it leads to ipsilateral </a:t>
            </a:r>
            <a:r>
              <a:rPr lang="en-US" sz="3200" dirty="0" err="1"/>
              <a:t>enophthalmos</a:t>
            </a:r>
            <a:r>
              <a:rPr lang="en-US" sz="3200" dirty="0"/>
              <a:t>, </a:t>
            </a:r>
            <a:r>
              <a:rPr lang="en-US" sz="3200" dirty="0" err="1"/>
              <a:t>miosis</a:t>
            </a:r>
            <a:r>
              <a:rPr lang="en-US" sz="3200" dirty="0"/>
              <a:t>, ptosis, and facial </a:t>
            </a:r>
            <a:r>
              <a:rPr lang="en-US" sz="3200" dirty="0" err="1"/>
              <a:t>anhidrosis</a:t>
            </a:r>
            <a:r>
              <a:rPr lang="en-US" sz="3200" dirty="0">
                <a:cs typeface="Tahoma" pitchFamily="34" charset="0"/>
              </a:rPr>
              <a:t>.</a:t>
            </a:r>
          </a:p>
          <a:p>
            <a:pPr marL="514350" indent="-514350">
              <a:buFont typeface="+mj-lt"/>
              <a:buAutoNum type="alphaLcParenR"/>
            </a:pPr>
            <a:r>
              <a:rPr lang="en-US" sz="3200" dirty="0">
                <a:cs typeface="Tahoma" pitchFamily="34" charset="0"/>
              </a:rPr>
              <a:t>The combination of these clinical findings is known as </a:t>
            </a:r>
            <a:r>
              <a:rPr lang="en-US" sz="3100" b="1" dirty="0">
                <a:solidFill>
                  <a:schemeClr val="accent2">
                    <a:lumMod val="75000"/>
                  </a:schemeClr>
                </a:solidFill>
              </a:rPr>
              <a:t>Pancoast syndrome.  </a:t>
            </a:r>
          </a:p>
          <a:p>
            <a:pPr marL="514350" indent="-514350">
              <a:buAutoNum type="alphaLcPeriod"/>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b="1" dirty="0">
                <a:solidFill>
                  <a:schemeClr val="accent2">
                    <a:lumMod val="75000"/>
                  </a:schemeClr>
                </a:solidFill>
              </a:rPr>
              <a:t>Lung Tumors</a:t>
            </a:r>
          </a:p>
        </p:txBody>
      </p:sp>
      <p:sp>
        <p:nvSpPr>
          <p:cNvPr id="64515" name="Rectangle 3"/>
          <p:cNvSpPr>
            <a:spLocks noGrp="1" noChangeArrowheads="1"/>
          </p:cNvSpPr>
          <p:nvPr>
            <p:ph sz="quarter" idx="1"/>
          </p:nvPr>
        </p:nvSpPr>
        <p:spPr>
          <a:xfrm>
            <a:off x="467544" y="1600200"/>
            <a:ext cx="8424936" cy="4495800"/>
          </a:xfrm>
        </p:spPr>
        <p:txBody>
          <a:bodyPr>
            <a:normAutofit lnSpcReduction="10000"/>
          </a:bodyPr>
          <a:lstStyle/>
          <a:p>
            <a:r>
              <a:rPr lang="en-US" dirty="0"/>
              <a:t>Most lung tumors are malignant. </a:t>
            </a:r>
          </a:p>
          <a:p>
            <a:r>
              <a:rPr lang="en-US" dirty="0"/>
              <a:t>Primary lung cancer is a common disease BUT  metastatic tumors are the most common lung carcinoma seen in clinical practice.</a:t>
            </a:r>
          </a:p>
          <a:p>
            <a:r>
              <a:rPr lang="en-US" dirty="0"/>
              <a:t>95% of primary lung tumors are carcinomas</a:t>
            </a:r>
          </a:p>
          <a:p>
            <a:r>
              <a:rPr lang="en-US" dirty="0"/>
              <a:t> 5% carcinoids, mesenchymal malignancies (</a:t>
            </a:r>
            <a:r>
              <a:rPr lang="en-US" dirty="0" err="1"/>
              <a:t>fibrosarcomas</a:t>
            </a:r>
            <a:r>
              <a:rPr lang="en-US" dirty="0"/>
              <a:t>, leiomyomas) </a:t>
            </a:r>
            <a:r>
              <a:rPr lang="en-US"/>
              <a:t>and lymphomas</a:t>
            </a:r>
          </a:p>
          <a:p>
            <a:endParaRPr lang="en-US" dirty="0"/>
          </a:p>
          <a:p>
            <a:pPr eaLnBrk="1" hangingPunct="1"/>
            <a:r>
              <a:rPr lang="en-US" sz="2800" dirty="0"/>
              <a:t>The most common benign lesions are hamartoma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04800" y="304800"/>
            <a:ext cx="8458200" cy="1143000"/>
          </a:xfrm>
        </p:spPr>
        <p:txBody>
          <a:bodyPr/>
          <a:lstStyle/>
          <a:p>
            <a:pPr eaLnBrk="1" hangingPunct="1"/>
            <a:r>
              <a:rPr lang="en-US" sz="3200" b="1" dirty="0"/>
              <a:t>Complications of bronchogenic carcinoma</a:t>
            </a:r>
          </a:p>
        </p:txBody>
      </p:sp>
      <p:sp>
        <p:nvSpPr>
          <p:cNvPr id="90115" name="Rectangle 3"/>
          <p:cNvSpPr>
            <a:spLocks noGrp="1" noChangeArrowheads="1"/>
          </p:cNvSpPr>
          <p:nvPr>
            <p:ph sz="quarter" idx="1"/>
          </p:nvPr>
        </p:nvSpPr>
        <p:spPr>
          <a:xfrm>
            <a:off x="685800" y="1600200"/>
            <a:ext cx="7772400" cy="4114800"/>
          </a:xfrm>
        </p:spPr>
        <p:txBody>
          <a:bodyPr>
            <a:normAutofit/>
          </a:bodyPr>
          <a:lstStyle/>
          <a:p>
            <a:r>
              <a:rPr lang="en-US" dirty="0" err="1"/>
              <a:t>Bronchiectasis</a:t>
            </a:r>
            <a:endParaRPr lang="en-US" dirty="0"/>
          </a:p>
          <a:p>
            <a:r>
              <a:rPr lang="en-US" dirty="0"/>
              <a:t>Obstructive pneumonia</a:t>
            </a:r>
          </a:p>
          <a:p>
            <a:r>
              <a:rPr lang="en-US" dirty="0"/>
              <a:t>Pleural effusion, bloody</a:t>
            </a:r>
          </a:p>
          <a:p>
            <a:r>
              <a:rPr lang="en-US" sz="2800" b="1" dirty="0"/>
              <a:t>Hoarseness from recurrent laryngeal nerve paralysis</a:t>
            </a:r>
          </a:p>
          <a:p>
            <a:r>
              <a:rPr lang="en-US" sz="2800" b="1" dirty="0" err="1"/>
              <a:t>Paraneoplastic</a:t>
            </a:r>
            <a:r>
              <a:rPr lang="en-US" sz="2800" b="1" dirty="0"/>
              <a:t> syndrome</a:t>
            </a:r>
          </a:p>
          <a:p>
            <a:endParaRPr lang="en-US" sz="2800" b="1" dirty="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9144000" cy="990600"/>
          </a:xfrm>
        </p:spPr>
        <p:txBody>
          <a:bodyPr>
            <a:normAutofit/>
          </a:bodyPr>
          <a:lstStyle/>
          <a:p>
            <a:r>
              <a:rPr lang="en-US" sz="3200" b="1" dirty="0" err="1"/>
              <a:t>Paraneoplastic</a:t>
            </a:r>
            <a:r>
              <a:rPr lang="en-US" sz="3200" b="1" dirty="0"/>
              <a:t> syndrome</a:t>
            </a:r>
          </a:p>
        </p:txBody>
      </p:sp>
      <p:sp>
        <p:nvSpPr>
          <p:cNvPr id="4" name="TextBox 3"/>
          <p:cNvSpPr txBox="1"/>
          <p:nvPr/>
        </p:nvSpPr>
        <p:spPr>
          <a:xfrm>
            <a:off x="449796" y="5328031"/>
            <a:ext cx="7776864" cy="126188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lvl="2"/>
            <a:r>
              <a:rPr lang="en-US" sz="2800" b="1" dirty="0">
                <a:solidFill>
                  <a:schemeClr val="accent2"/>
                </a:solidFill>
              </a:rPr>
              <a:t>Small cell carcinomas</a:t>
            </a:r>
          </a:p>
          <a:p>
            <a:pPr marL="0" lvl="2"/>
            <a:r>
              <a:rPr lang="en-US" sz="2400" dirty="0"/>
              <a:t> </a:t>
            </a:r>
            <a:r>
              <a:rPr lang="en-US" sz="2400" dirty="0">
                <a:solidFill>
                  <a:srgbClr val="FF0000"/>
                </a:solidFill>
                <a:latin typeface="Albertus" pitchFamily="34" charset="0"/>
              </a:rPr>
              <a:t>ACTH </a:t>
            </a:r>
            <a:r>
              <a:rPr lang="en-US" sz="2400" dirty="0">
                <a:latin typeface="Albertus" pitchFamily="34" charset="0"/>
              </a:rPr>
              <a:t>(leading to Cushing's syndrome)</a:t>
            </a:r>
          </a:p>
          <a:p>
            <a:pPr marL="0" lvl="2"/>
            <a:r>
              <a:rPr lang="en-US" sz="2400" dirty="0">
                <a:latin typeface="Albertus" pitchFamily="34" charset="0"/>
              </a:rPr>
              <a:t> </a:t>
            </a:r>
            <a:r>
              <a:rPr lang="en-US" sz="2400" dirty="0">
                <a:solidFill>
                  <a:srgbClr val="FF0000"/>
                </a:solidFill>
                <a:latin typeface="Albertus" pitchFamily="34" charset="0"/>
              </a:rPr>
              <a:t>ADH </a:t>
            </a:r>
            <a:r>
              <a:rPr lang="en-US" sz="2400" dirty="0">
                <a:latin typeface="Albertus" pitchFamily="34" charset="0"/>
              </a:rPr>
              <a:t>( water retention and </a:t>
            </a:r>
            <a:r>
              <a:rPr lang="en-US" sz="2400" dirty="0" err="1">
                <a:latin typeface="Albertus" pitchFamily="34" charset="0"/>
              </a:rPr>
              <a:t>hyponatremia</a:t>
            </a:r>
            <a:r>
              <a:rPr lang="en-US" sz="2400" dirty="0">
                <a:latin typeface="Albertus" pitchFamily="34" charset="0"/>
              </a:rPr>
              <a:t>)</a:t>
            </a:r>
          </a:p>
        </p:txBody>
      </p:sp>
      <p:sp>
        <p:nvSpPr>
          <p:cNvPr id="6" name="TextBox 5"/>
          <p:cNvSpPr txBox="1"/>
          <p:nvPr/>
        </p:nvSpPr>
        <p:spPr>
          <a:xfrm>
            <a:off x="449796" y="2864849"/>
            <a:ext cx="793862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r>
              <a:rPr lang="en-US" sz="2400" b="1" dirty="0">
                <a:solidFill>
                  <a:schemeClr val="accent2"/>
                </a:solidFill>
                <a:latin typeface="Albertus" pitchFamily="34" charset="0"/>
              </a:rPr>
              <a:t>Squamous cell carcinomas </a:t>
            </a:r>
            <a:r>
              <a:rPr lang="en-US" sz="2400" dirty="0">
                <a:latin typeface="Albertus" pitchFamily="34" charset="0"/>
              </a:rPr>
              <a:t>may secrete parathyroid hormone-like peptide lead to hypercalcemia</a:t>
            </a:r>
          </a:p>
        </p:txBody>
      </p:sp>
      <p:sp>
        <p:nvSpPr>
          <p:cNvPr id="7" name="TextBox 6"/>
          <p:cNvSpPr txBox="1"/>
          <p:nvPr/>
        </p:nvSpPr>
        <p:spPr>
          <a:xfrm>
            <a:off x="429236" y="1557973"/>
            <a:ext cx="8714764" cy="1477328"/>
          </a:xfrm>
          <a:prstGeom prst="rect">
            <a:avLst/>
          </a:prstGeom>
          <a:noFill/>
        </p:spPr>
        <p:txBody>
          <a:bodyPr wrap="square" rtlCol="0">
            <a:spAutoFit/>
          </a:bodyPr>
          <a:lstStyle/>
          <a:p>
            <a:pPr marL="342900" indent="-342900">
              <a:buFont typeface="Wingdings" panose="05000000000000000000" pitchFamily="2" charset="2"/>
              <a:buChar char="§"/>
            </a:pPr>
            <a:r>
              <a:rPr lang="en-US" sz="2400" dirty="0"/>
              <a:t>are </a:t>
            </a:r>
            <a:r>
              <a:rPr lang="en-US" sz="2400" dirty="0" err="1"/>
              <a:t>extrapulmonary</a:t>
            </a:r>
            <a:r>
              <a:rPr lang="en-US" sz="2400" dirty="0"/>
              <a:t>, remote effects of the tumor</a:t>
            </a:r>
          </a:p>
          <a:p>
            <a:pPr marL="342900" indent="-342900">
              <a:buFont typeface="Wingdings" panose="05000000000000000000" pitchFamily="2" charset="2"/>
              <a:buChar char="§"/>
            </a:pPr>
            <a:r>
              <a:rPr lang="en-US" sz="2400" dirty="0"/>
              <a:t>3% to 10% of lung cancers develop paraneoplastic syndromes </a:t>
            </a:r>
          </a:p>
          <a:p>
            <a:endParaRPr lang="en-US" dirty="0"/>
          </a:p>
        </p:txBody>
      </p:sp>
      <p:sp>
        <p:nvSpPr>
          <p:cNvPr id="8" name="TextBox 7"/>
          <p:cNvSpPr txBox="1"/>
          <p:nvPr/>
        </p:nvSpPr>
        <p:spPr>
          <a:xfrm>
            <a:off x="449796" y="3933056"/>
            <a:ext cx="7650596"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a:solidFill>
                  <a:schemeClr val="accent2"/>
                </a:solidFill>
                <a:latin typeface="Albertus" pitchFamily="34" charset="0"/>
              </a:rPr>
              <a:t>Adenocarcinomas</a:t>
            </a:r>
            <a:r>
              <a:rPr lang="en-US" sz="2400" b="1" dirty="0">
                <a:solidFill>
                  <a:prstClr val="black"/>
                </a:solidFill>
                <a:latin typeface="Albertus" pitchFamily="34" charset="0"/>
              </a:rPr>
              <a:t> </a:t>
            </a:r>
            <a:r>
              <a:rPr lang="en-US" sz="2400" dirty="0">
                <a:solidFill>
                  <a:prstClr val="black"/>
                </a:solidFill>
                <a:latin typeface="Albertus" pitchFamily="34" charset="0"/>
              </a:rPr>
              <a:t>can lead to</a:t>
            </a:r>
            <a:r>
              <a:rPr lang="en-US" sz="2400" dirty="0">
                <a:latin typeface="Albertus" pitchFamily="34" charset="0"/>
              </a:rPr>
              <a:t> hematologic manifestations and </a:t>
            </a:r>
            <a:r>
              <a:rPr lang="en-US" sz="2400" dirty="0">
                <a:solidFill>
                  <a:prstClr val="black"/>
                </a:solidFill>
                <a:latin typeface="Albertus" pitchFamily="34" charset="0"/>
              </a:rPr>
              <a:t>Digital clubbing due to reactive periosteal changes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6" descr="18"/>
          <p:cNvPicPr>
            <a:picLocks noGrp="1" noChangeAspect="1" noChangeArrowheads="1"/>
          </p:cNvPicPr>
          <p:nvPr>
            <p:ph sz="quarter" idx="1"/>
          </p:nvPr>
        </p:nvPicPr>
        <p:blipFill>
          <a:blip r:embed="rId2" cstate="print">
            <a:lum contrast="10000"/>
          </a:blip>
          <a:srcRect/>
          <a:stretch>
            <a:fillRect/>
          </a:stretch>
        </p:blipFill>
        <p:spPr>
          <a:xfrm>
            <a:off x="1143000" y="46037"/>
            <a:ext cx="6669360" cy="6650675"/>
          </a:xfrm>
          <a:noFill/>
        </p:spPr>
      </p:pic>
      <p:sp>
        <p:nvSpPr>
          <p:cNvPr id="23554" name="Rectangle 4"/>
          <p:cNvSpPr>
            <a:spLocks noGrp="1" noChangeArrowheads="1"/>
          </p:cNvSpPr>
          <p:nvPr>
            <p:ph type="title"/>
          </p:nvPr>
        </p:nvSpPr>
        <p:spPr>
          <a:xfrm>
            <a:off x="539552" y="5157192"/>
            <a:ext cx="3816424" cy="1296144"/>
          </a:xfrm>
        </p:spPr>
        <p:style>
          <a:lnRef idx="2">
            <a:schemeClr val="accent4"/>
          </a:lnRef>
          <a:fillRef idx="1">
            <a:schemeClr val="lt1"/>
          </a:fillRef>
          <a:effectRef idx="0">
            <a:schemeClr val="accent4"/>
          </a:effectRef>
          <a:fontRef idx="minor">
            <a:schemeClr val="dk1"/>
          </a:fontRef>
        </p:style>
        <p:txBody>
          <a:bodyPr>
            <a:noAutofit/>
          </a:bodyPr>
          <a:lstStyle/>
          <a:p>
            <a:pPr algn="ctr" eaLnBrk="1" hangingPunct="1"/>
            <a:r>
              <a:rPr lang="en-US" sz="2400" dirty="0">
                <a:solidFill>
                  <a:schemeClr val="tx1">
                    <a:lumMod val="85000"/>
                    <a:lumOff val="15000"/>
                  </a:schemeClr>
                </a:solidFill>
                <a:effectLst>
                  <a:outerShdw blurRad="38100" dist="38100" dir="2700000" algn="tl">
                    <a:srgbClr val="000000">
                      <a:alpha val="43137"/>
                    </a:srgbClr>
                  </a:outerShdw>
                </a:effectLst>
              </a:rPr>
              <a:t>Clinical features and complication of </a:t>
            </a:r>
            <a:r>
              <a:rPr lang="en-US" sz="2400" dirty="0" err="1">
                <a:solidFill>
                  <a:schemeClr val="tx1">
                    <a:lumMod val="85000"/>
                    <a:lumOff val="15000"/>
                  </a:schemeClr>
                </a:solidFill>
                <a:effectLst>
                  <a:outerShdw blurRad="38100" dist="38100" dir="2700000" algn="tl">
                    <a:srgbClr val="000000">
                      <a:alpha val="43137"/>
                    </a:srgbClr>
                  </a:outerShdw>
                </a:effectLst>
              </a:rPr>
              <a:t>bronchogenic</a:t>
            </a:r>
            <a:r>
              <a:rPr lang="en-US" sz="2400" dirty="0">
                <a:solidFill>
                  <a:schemeClr val="tx1">
                    <a:lumMod val="85000"/>
                    <a:lumOff val="15000"/>
                  </a:schemeClr>
                </a:solidFill>
                <a:effectLst>
                  <a:outerShdw blurRad="38100" dist="38100" dir="2700000" algn="tl">
                    <a:srgbClr val="000000">
                      <a:alpha val="43137"/>
                    </a:srgbClr>
                  </a:outerShdw>
                </a:effectLst>
              </a:rPr>
              <a:t> carcinoma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304800"/>
            <a:ext cx="8534400" cy="914400"/>
          </a:xfrm>
        </p:spPr>
        <p:txBody>
          <a:bodyPr>
            <a:normAutofit fontScale="90000"/>
          </a:bodyPr>
          <a:lstStyle/>
          <a:p>
            <a:br>
              <a:rPr lang="en-US" sz="3200" dirty="0"/>
            </a:br>
            <a:r>
              <a:rPr lang="en-US" sz="3200" dirty="0"/>
              <a:t>Spread of </a:t>
            </a:r>
            <a:r>
              <a:rPr lang="en-US" sz="3200" dirty="0" err="1"/>
              <a:t>bronchogenic</a:t>
            </a:r>
            <a:r>
              <a:rPr lang="en-US" sz="3200" dirty="0"/>
              <a:t> carcinoma</a:t>
            </a:r>
            <a:br>
              <a:rPr lang="en-US" sz="3200" dirty="0"/>
            </a:br>
            <a:endParaRPr lang="en-US" sz="3200" b="1" u="sng" dirty="0"/>
          </a:p>
        </p:txBody>
      </p:sp>
      <p:sp>
        <p:nvSpPr>
          <p:cNvPr id="79875" name="Rectangle 3"/>
          <p:cNvSpPr>
            <a:spLocks noGrp="1" noChangeArrowheads="1"/>
          </p:cNvSpPr>
          <p:nvPr>
            <p:ph sz="quarter" idx="1"/>
          </p:nvPr>
        </p:nvSpPr>
        <p:spPr>
          <a:xfrm>
            <a:off x="381000" y="1491952"/>
            <a:ext cx="8458200" cy="5105400"/>
          </a:xfrm>
        </p:spPr>
        <p:txBody>
          <a:bodyPr>
            <a:normAutofit fontScale="92500" lnSpcReduction="20000"/>
          </a:bodyPr>
          <a:lstStyle/>
          <a:p>
            <a:pPr marL="609600" indent="-609600" eaLnBrk="1" hangingPunct="1">
              <a:buNone/>
            </a:pPr>
            <a:r>
              <a:rPr lang="en-US" sz="2400" dirty="0"/>
              <a:t>1.   Lymphatic spread.</a:t>
            </a:r>
          </a:p>
          <a:p>
            <a:pPr marL="609600" indent="-609600" eaLnBrk="1" hangingPunct="1">
              <a:buFontTx/>
              <a:buNone/>
            </a:pPr>
            <a:r>
              <a:rPr lang="en-US" sz="2400" dirty="0"/>
              <a:t>	*	 successive chains of nodes (scalene nodes).</a:t>
            </a:r>
          </a:p>
          <a:p>
            <a:pPr marL="609600" indent="-609600" eaLnBrk="1" hangingPunct="1">
              <a:buFontTx/>
              <a:buNone/>
            </a:pPr>
            <a:r>
              <a:rPr lang="en-US" sz="2400" dirty="0"/>
              <a:t>	*   involvement of the </a:t>
            </a:r>
            <a:r>
              <a:rPr lang="en-US" sz="2400" dirty="0" err="1"/>
              <a:t>supraclavicular</a:t>
            </a:r>
            <a:r>
              <a:rPr lang="en-US" sz="2400" dirty="0"/>
              <a:t> node</a:t>
            </a:r>
          </a:p>
          <a:p>
            <a:pPr marL="609600" indent="-609600" eaLnBrk="1" hangingPunct="1">
              <a:buFontTx/>
              <a:buNone/>
            </a:pPr>
            <a:r>
              <a:rPr lang="en-US" sz="2400" dirty="0"/>
              <a:t>		  (Virchow’s node).</a:t>
            </a:r>
          </a:p>
          <a:p>
            <a:pPr marL="609600" indent="-609600" eaLnBrk="1" hangingPunct="1">
              <a:buNone/>
            </a:pPr>
            <a:r>
              <a:rPr lang="en-US" sz="2400" dirty="0"/>
              <a:t>2.    Extend into the pericardial or pleural spaces. Infiltrate the superior</a:t>
            </a:r>
          </a:p>
          <a:p>
            <a:pPr marL="609600" indent="-609600" eaLnBrk="1" hangingPunct="1">
              <a:buNone/>
            </a:pPr>
            <a:r>
              <a:rPr lang="en-US" sz="2400" dirty="0"/>
              <a:t>        vena cava.</a:t>
            </a:r>
          </a:p>
          <a:p>
            <a:pPr marL="457200" indent="-457200">
              <a:buAutoNum type="arabicPeriod" startAt="3"/>
            </a:pPr>
            <a:r>
              <a:rPr lang="en-US" sz="2400" dirty="0"/>
              <a:t>A tumor may extend directly into the esophagus, producing    obstruction, sometimes complicated by a fistula.</a:t>
            </a:r>
            <a:r>
              <a:rPr lang="en-US" sz="2400" b="1" dirty="0"/>
              <a:t> </a:t>
            </a:r>
          </a:p>
          <a:p>
            <a:pPr marL="457200" indent="-457200">
              <a:buAutoNum type="arabicPeriod" startAt="3"/>
            </a:pPr>
            <a:r>
              <a:rPr lang="en-US" sz="2400" dirty="0" err="1"/>
              <a:t>Phrenic</a:t>
            </a:r>
            <a:r>
              <a:rPr lang="en-US" sz="2400" dirty="0"/>
              <a:t> nerve invasion usually causes diaphragmatic paralysis</a:t>
            </a:r>
          </a:p>
          <a:p>
            <a:pPr marL="609600" indent="-609600" eaLnBrk="1" hangingPunct="1">
              <a:buNone/>
            </a:pPr>
            <a:r>
              <a:rPr lang="en-US" sz="2400" dirty="0"/>
              <a:t>5.    May invade the brachial or cervical sympathetic plexus (Horner’s Syndrome).</a:t>
            </a:r>
          </a:p>
          <a:p>
            <a:pPr marL="609600" indent="-609600" eaLnBrk="1" hangingPunct="1">
              <a:buNone/>
            </a:pPr>
            <a:r>
              <a:rPr lang="en-US" sz="2400" dirty="0"/>
              <a:t>6.    Distant metastasis to liver (30-50%), adrenals (&gt;50%), brain (20%) and bone (20%).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buNone/>
            </a:pPr>
            <a:r>
              <a:rPr lang="en-US" dirty="0">
                <a:solidFill>
                  <a:schemeClr val="accent2"/>
                </a:solidFill>
              </a:rPr>
              <a:t>Prognosis:</a:t>
            </a:r>
          </a:p>
          <a:p>
            <a:r>
              <a:rPr lang="en-US" dirty="0"/>
              <a:t>Histological types and the stage of lung cancer determine the outcome</a:t>
            </a:r>
          </a:p>
          <a:p>
            <a:r>
              <a:rPr lang="en-US" dirty="0"/>
              <a:t>Survival is better for early stage disease, except for small cell carcinoma (very early metastases)</a:t>
            </a:r>
            <a:endParaRPr lang="en-US" b="1" dirty="0"/>
          </a:p>
          <a:p>
            <a:pPr fontAlgn="base"/>
            <a:r>
              <a:rPr lang="en-US" dirty="0"/>
              <a:t>Non–small cell cancers fare better than small cell carcinoma</a:t>
            </a:r>
            <a:endParaRPr lang="en-US" b="1" dirty="0"/>
          </a:p>
          <a:p>
            <a:pPr fontAlgn="base"/>
            <a:r>
              <a:rPr lang="en-US" dirty="0"/>
              <a:t>Overall combined 5-year survival rate is ~15%</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Carcinoid</a:t>
            </a:r>
            <a:r>
              <a:rPr lang="en-US" dirty="0"/>
              <a:t> tumor</a:t>
            </a:r>
          </a:p>
        </p:txBody>
      </p:sp>
      <p:sp>
        <p:nvSpPr>
          <p:cNvPr id="3" name="Content Placeholder 2"/>
          <p:cNvSpPr>
            <a:spLocks noGrp="1"/>
          </p:cNvSpPr>
          <p:nvPr>
            <p:ph sz="quarter" idx="1"/>
          </p:nvPr>
        </p:nvSpPr>
        <p:spPr>
          <a:xfrm>
            <a:off x="467544" y="1524000"/>
            <a:ext cx="8229600" cy="5334000"/>
          </a:xfrm>
        </p:spPr>
        <p:txBody>
          <a:bodyPr>
            <a:normAutofit fontScale="85000" lnSpcReduction="20000"/>
          </a:bodyPr>
          <a:lstStyle/>
          <a:p>
            <a:r>
              <a:rPr lang="en-US" dirty="0">
                <a:latin typeface="Arial" panose="020B0604020202020204" pitchFamily="34" charset="0"/>
                <a:cs typeface="Arial" panose="020B0604020202020204" pitchFamily="34" charset="0"/>
              </a:rPr>
              <a:t>Carcinoid tumors of the lung are </a:t>
            </a:r>
            <a:r>
              <a:rPr lang="en-US" dirty="0" err="1">
                <a:latin typeface="Arial" panose="020B0604020202020204" pitchFamily="34" charset="0"/>
                <a:cs typeface="Arial" panose="020B0604020202020204" pitchFamily="34" charset="0"/>
              </a:rPr>
              <a:t>neuroendocrine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neoplasms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neoplasms account for 2% of all primary lung cancers,</a:t>
            </a:r>
          </a:p>
          <a:p>
            <a:r>
              <a:rPr lang="en-US" dirty="0">
                <a:latin typeface="Arial" panose="020B0604020202020204" pitchFamily="34" charset="0"/>
                <a:cs typeface="Arial" panose="020B0604020202020204" pitchFamily="34" charset="0"/>
              </a:rPr>
              <a:t>It shows no sex predilection, and are not related to cigarette smoking or other environmental factor.</a:t>
            </a:r>
          </a:p>
          <a:p>
            <a:r>
              <a:rPr lang="en-US" dirty="0">
                <a:latin typeface="Arial" panose="020B0604020202020204" pitchFamily="34" charset="0"/>
                <a:cs typeface="Arial" panose="020B0604020202020204" pitchFamily="34" charset="0"/>
              </a:rPr>
              <a:t>Usually seen in adults</a:t>
            </a:r>
          </a:p>
          <a:p>
            <a:r>
              <a:rPr lang="en-US" dirty="0">
                <a:latin typeface="Arial" panose="020B0604020202020204" pitchFamily="34" charset="0"/>
                <a:cs typeface="Arial" panose="020B0604020202020204" pitchFamily="34" charset="0"/>
              </a:rPr>
              <a:t>Can be central or peripheral in location.</a:t>
            </a:r>
          </a:p>
          <a:p>
            <a:pPr marL="731520" lvl="3" indent="-274320">
              <a:spcBef>
                <a:spcPts val="600"/>
              </a:spcBef>
              <a:buClr>
                <a:schemeClr val="accent1"/>
              </a:buClr>
            </a:pPr>
            <a:r>
              <a:rPr lang="en-US" b="1" dirty="0">
                <a:latin typeface="Arial" panose="020B0604020202020204" pitchFamily="34" charset="0"/>
                <a:cs typeface="Arial" panose="020B0604020202020204" pitchFamily="34" charset="0"/>
              </a:rPr>
              <a:t>Tumor cells </a:t>
            </a:r>
            <a:r>
              <a:rPr lang="en-US" dirty="0">
                <a:latin typeface="Arial" panose="020B0604020202020204" pitchFamily="34" charset="0"/>
                <a:cs typeface="Arial" panose="020B0604020202020204" pitchFamily="34" charset="0"/>
              </a:rPr>
              <a:t>produce serotonin and </a:t>
            </a:r>
            <a:r>
              <a:rPr lang="en-US" dirty="0" err="1">
                <a:latin typeface="Arial" panose="020B0604020202020204" pitchFamily="34" charset="0"/>
                <a:cs typeface="Arial" panose="020B0604020202020204" pitchFamily="34" charset="0"/>
              </a:rPr>
              <a:t>bradykinin</a:t>
            </a:r>
            <a:r>
              <a:rPr lang="en-US" dirty="0">
                <a:latin typeface="Arial" panose="020B0604020202020204" pitchFamily="34" charset="0"/>
                <a:cs typeface="Arial" panose="020B0604020202020204" pitchFamily="34" charset="0"/>
              </a:rPr>
              <a:t> leading to </a:t>
            </a:r>
            <a:r>
              <a:rPr lang="en-US" dirty="0" err="1">
                <a:latin typeface="Arial" panose="020B0604020202020204" pitchFamily="34" charset="0"/>
                <a:cs typeface="Arial" panose="020B0604020202020204" pitchFamily="34" charset="0"/>
              </a:rPr>
              <a:t>carcinoid</a:t>
            </a:r>
            <a:r>
              <a:rPr lang="en-US" dirty="0">
                <a:latin typeface="Arial" panose="020B0604020202020204" pitchFamily="34" charset="0"/>
                <a:cs typeface="Arial" panose="020B0604020202020204" pitchFamily="34" charset="0"/>
              </a:rPr>
              <a:t> syndrome</a:t>
            </a:r>
          </a:p>
          <a:p>
            <a:r>
              <a:rPr lang="en-US" dirty="0">
                <a:latin typeface="Arial" panose="020B0604020202020204" pitchFamily="34" charset="0"/>
                <a:cs typeface="Arial" panose="020B0604020202020204" pitchFamily="34" charset="0"/>
              </a:rPr>
              <a:t>Can occur in patients with Multiple Endocrine Neoplasia (MEN-I) </a:t>
            </a:r>
          </a:p>
          <a:p>
            <a:r>
              <a:rPr lang="en-US" dirty="0">
                <a:latin typeface="Arial" panose="020B0604020202020204" pitchFamily="34" charset="0"/>
                <a:cs typeface="Arial" panose="020B0604020202020204" pitchFamily="34" charset="0"/>
              </a:rPr>
              <a:t>Low grade malignancy, Often </a:t>
            </a:r>
            <a:r>
              <a:rPr lang="en-US" dirty="0" err="1">
                <a:latin typeface="Arial" panose="020B0604020202020204" pitchFamily="34" charset="0"/>
                <a:cs typeface="Arial" panose="020B0604020202020204" pitchFamily="34" charset="0"/>
              </a:rPr>
              <a:t>resectable</a:t>
            </a:r>
            <a:r>
              <a:rPr lang="en-US" dirty="0">
                <a:latin typeface="Arial" panose="020B0604020202020204" pitchFamily="34" charset="0"/>
                <a:cs typeface="Arial" panose="020B0604020202020204" pitchFamily="34" charset="0"/>
              </a:rPr>
              <a:t> and curable.</a:t>
            </a:r>
          </a:p>
          <a:p>
            <a:r>
              <a:rPr lang="en-US" dirty="0">
                <a:latin typeface="Arial" panose="020B0604020202020204" pitchFamily="34" charset="0"/>
                <a:cs typeface="Arial" panose="020B0604020202020204" pitchFamily="34" charset="0"/>
              </a:rPr>
              <a:t>Spreads by direct extension into adjacent tissue</a:t>
            </a: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linds(horizontal)">
                                      <p:cBhvr>
                                        <p:cTn id="25" dur="500"/>
                                        <p:tgtEl>
                                          <p:spTgt spid="3">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linds(horizontal)">
                                      <p:cBhvr>
                                        <p:cTn id="28" dur="500"/>
                                        <p:tgtEl>
                                          <p:spTgt spid="3">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linds(horizontal)">
                                      <p:cBhvr>
                                        <p:cTn id="31" dur="500"/>
                                        <p:tgtEl>
                                          <p:spTgt spid="3">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blinds(horizontal)">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28600"/>
            <a:ext cx="5527427" cy="914400"/>
          </a:xfrm>
        </p:spPr>
        <p:txBody>
          <a:bodyPr>
            <a:normAutofit fontScale="90000"/>
          </a:bodyPr>
          <a:lstStyle/>
          <a:p>
            <a:pPr eaLnBrk="1" hangingPunct="1"/>
            <a:r>
              <a:rPr lang="en-US" sz="3200" b="1" u="sng" dirty="0"/>
              <a:t>Morphology of typical carcinoid </a:t>
            </a:r>
            <a:r>
              <a:rPr lang="en-US" sz="3200" b="1" u="sng" dirty="0" err="1"/>
              <a:t>tuomors</a:t>
            </a:r>
            <a:endParaRPr lang="en-US" sz="3200" b="1" u="sng" dirty="0"/>
          </a:p>
        </p:txBody>
      </p:sp>
      <p:sp>
        <p:nvSpPr>
          <p:cNvPr id="94211" name="Rectangle 3"/>
          <p:cNvSpPr>
            <a:spLocks noGrp="1" noChangeArrowheads="1"/>
          </p:cNvSpPr>
          <p:nvPr>
            <p:ph sz="quarter" idx="1"/>
          </p:nvPr>
        </p:nvSpPr>
        <p:spPr>
          <a:xfrm>
            <a:off x="0" y="1066800"/>
            <a:ext cx="5867400" cy="4632960"/>
          </a:xfrm>
        </p:spPr>
        <p:txBody>
          <a:bodyPr/>
          <a:lstStyle/>
          <a:p>
            <a:pPr eaLnBrk="1" hangingPunct="1"/>
            <a:endParaRPr lang="en-US" sz="2000" dirty="0"/>
          </a:p>
          <a:p>
            <a:pPr eaLnBrk="1" hangingPunct="1"/>
            <a:r>
              <a:rPr lang="en-US" sz="2000" dirty="0"/>
              <a:t>Composed of uniform cuboidal cells that have regular round nuclei with few mitoses and little or no </a:t>
            </a:r>
            <a:r>
              <a:rPr lang="en-US" sz="2000" dirty="0" err="1"/>
              <a:t>anaplasia</a:t>
            </a:r>
            <a:r>
              <a:rPr lang="en-US" sz="2000" dirty="0"/>
              <a:t>.</a:t>
            </a:r>
          </a:p>
          <a:p>
            <a:r>
              <a:rPr lang="en-US" sz="2000" dirty="0"/>
              <a:t>Electron microscopy: dense-core </a:t>
            </a:r>
            <a:r>
              <a:rPr lang="en-US" sz="2000" dirty="0" err="1"/>
              <a:t>neurosecretory</a:t>
            </a:r>
            <a:r>
              <a:rPr lang="en-US" sz="2000" dirty="0"/>
              <a:t> granules</a:t>
            </a:r>
          </a:p>
        </p:txBody>
      </p:sp>
      <p:pic>
        <p:nvPicPr>
          <p:cNvPr id="4" name="Content Placeholder 3"/>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rot="-5400000">
            <a:off x="799536" y="2432890"/>
            <a:ext cx="3895700" cy="5492507"/>
          </a:xfrm>
        </p:spPr>
      </p:pic>
      <p:pic>
        <p:nvPicPr>
          <p:cNvPr id="3" name="Picture 2"/>
          <p:cNvPicPr>
            <a:picLocks noChangeAspect="1"/>
          </p:cNvPicPr>
          <p:nvPr/>
        </p:nvPicPr>
        <p:blipFill>
          <a:blip r:embed="rId3" cstate="print"/>
          <a:stretch>
            <a:fillRect/>
          </a:stretch>
        </p:blipFill>
        <p:spPr>
          <a:xfrm>
            <a:off x="5493637" y="4282290"/>
            <a:ext cx="3648100" cy="28882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0293" y="-152400"/>
            <a:ext cx="3171444" cy="443469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6012160" y="1523639"/>
            <a:ext cx="3131840" cy="4165695"/>
          </a:xfrm>
          <a:prstGeom prst="rect">
            <a:avLst/>
          </a:prstGeom>
        </p:spPr>
      </p:pic>
      <p:sp>
        <p:nvSpPr>
          <p:cNvPr id="41986" name="Rectangle 2"/>
          <p:cNvSpPr>
            <a:spLocks noGrp="1" noChangeArrowheads="1"/>
          </p:cNvSpPr>
          <p:nvPr>
            <p:ph type="title"/>
          </p:nvPr>
        </p:nvSpPr>
        <p:spPr/>
        <p:txBody>
          <a:bodyPr/>
          <a:lstStyle/>
          <a:p>
            <a:pPr eaLnBrk="1" hangingPunct="1"/>
            <a:r>
              <a:rPr lang="en-US" b="1" dirty="0" err="1"/>
              <a:t>Mesothelioma</a:t>
            </a:r>
            <a:endParaRPr lang="en-US" b="1" dirty="0"/>
          </a:p>
        </p:txBody>
      </p:sp>
      <p:sp>
        <p:nvSpPr>
          <p:cNvPr id="41987" name="Rectangle 3"/>
          <p:cNvSpPr>
            <a:spLocks noGrp="1" noChangeArrowheads="1"/>
          </p:cNvSpPr>
          <p:nvPr>
            <p:ph sz="quarter" idx="1"/>
          </p:nvPr>
        </p:nvSpPr>
        <p:spPr>
          <a:xfrm>
            <a:off x="179512" y="1556792"/>
            <a:ext cx="6723856" cy="5301208"/>
          </a:xfrm>
        </p:spPr>
        <p:txBody>
          <a:bodyPr>
            <a:normAutofit/>
          </a:bodyPr>
          <a:lstStyle/>
          <a:p>
            <a:pPr>
              <a:lnSpc>
                <a:spcPct val="90000"/>
              </a:lnSpc>
            </a:pPr>
            <a:r>
              <a:rPr lang="en-US" sz="2000" dirty="0">
                <a:solidFill>
                  <a:schemeClr val="tx1"/>
                </a:solidFill>
              </a:rPr>
              <a:t>Malignant tumor of mesothelial cells lining the pleura</a:t>
            </a:r>
          </a:p>
          <a:p>
            <a:pPr>
              <a:lnSpc>
                <a:spcPct val="90000"/>
              </a:lnSpc>
            </a:pPr>
            <a:r>
              <a:rPr lang="en-US" sz="2000" dirty="0">
                <a:solidFill>
                  <a:schemeClr val="tx1"/>
                </a:solidFill>
              </a:rPr>
              <a:t>Highly malignant neoplasm</a:t>
            </a:r>
          </a:p>
          <a:p>
            <a:pPr>
              <a:lnSpc>
                <a:spcPct val="90000"/>
              </a:lnSpc>
            </a:pPr>
            <a:r>
              <a:rPr lang="en-US" sz="2000" dirty="0">
                <a:solidFill>
                  <a:schemeClr val="tx1"/>
                </a:solidFill>
              </a:rPr>
              <a:t>Most patients (70%) have a history of exposure to asbestos </a:t>
            </a:r>
          </a:p>
          <a:p>
            <a:pPr>
              <a:lnSpc>
                <a:spcPct val="90000"/>
              </a:lnSpc>
            </a:pPr>
            <a:r>
              <a:rPr lang="en-US" sz="2000" dirty="0">
                <a:solidFill>
                  <a:schemeClr val="tx1"/>
                </a:solidFill>
              </a:rPr>
              <a:t>Smoking is not related to mesothelioma</a:t>
            </a:r>
          </a:p>
          <a:p>
            <a:r>
              <a:rPr lang="en-US" sz="2000" dirty="0"/>
              <a:t>The age of patients with mesothelioma is 60 years.  </a:t>
            </a:r>
          </a:p>
          <a:p>
            <a:r>
              <a:rPr lang="en-US" sz="2000" dirty="0"/>
              <a:t>Pleural mesotheliomas tend to spread locally within</a:t>
            </a:r>
          </a:p>
          <a:p>
            <a:pPr marL="0" indent="0">
              <a:buNone/>
            </a:pPr>
            <a:r>
              <a:rPr lang="en-US" sz="2000" dirty="0"/>
              <a:t> the chest cavity, invading and compressing major structures.</a:t>
            </a:r>
          </a:p>
          <a:p>
            <a:r>
              <a:rPr lang="en-US" sz="2000" dirty="0"/>
              <a:t>Metastases can occur to the lung parenchyma and mediastinal lymph nodes, liver, bones, peritoneum etc.</a:t>
            </a:r>
          </a:p>
          <a:p>
            <a:r>
              <a:rPr lang="en-US" sz="2000" dirty="0"/>
              <a:t>Treatment is largely ineffective and prognosis is poor</a:t>
            </a:r>
          </a:p>
          <a:p>
            <a:r>
              <a:rPr lang="en-US" sz="2000" dirty="0"/>
              <a:t>few patients survive longer than 18 months after diagnosis</a:t>
            </a:r>
          </a:p>
          <a:p>
            <a:pPr lvl="1" eaLnBrk="1" hangingPunct="1">
              <a:lnSpc>
                <a:spcPct val="90000"/>
              </a:lnSpc>
            </a:pPr>
            <a:endParaRPr lang="en-US" sz="28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Carcinoma metastatic to the lung</a:t>
            </a:r>
          </a:p>
        </p:txBody>
      </p:sp>
      <p:sp>
        <p:nvSpPr>
          <p:cNvPr id="3" name="Content Placeholder 2"/>
          <p:cNvSpPr>
            <a:spLocks noGrp="1"/>
          </p:cNvSpPr>
          <p:nvPr>
            <p:ph sz="quarter" idx="1"/>
          </p:nvPr>
        </p:nvSpPr>
        <p:spPr>
          <a:xfrm>
            <a:off x="467544" y="1589567"/>
            <a:ext cx="4538464" cy="4572000"/>
          </a:xfrm>
        </p:spPr>
        <p:txBody>
          <a:bodyPr>
            <a:noAutofit/>
          </a:bodyPr>
          <a:lstStyle/>
          <a:p>
            <a:r>
              <a:rPr lang="en-US" sz="2400" dirty="0"/>
              <a:t>Pulmonary metastases are more common than Primary Lung Tumors</a:t>
            </a:r>
          </a:p>
          <a:p>
            <a:r>
              <a:rPr lang="en-US" sz="2400" dirty="0"/>
              <a:t>Metastatic tumors in the lung are typically multiple and circumscribed. When large nodules are seen in the lungs radiologically, they are called cannon ball metastases </a:t>
            </a:r>
          </a:p>
          <a:p>
            <a:r>
              <a:rPr lang="en-US" sz="2400" dirty="0"/>
              <a:t>The common primary sites are the breast, stomach, pancreas, kidney and colon.</a:t>
            </a:r>
          </a:p>
        </p:txBody>
      </p:sp>
      <p:pic>
        <p:nvPicPr>
          <p:cNvPr id="5" name="Content Placeholder 4"/>
          <p:cNvPicPr>
            <a:picLocks noGrp="1" noChangeAspect="1"/>
          </p:cNvPicPr>
          <p:nvPr>
            <p:ph sz="quarter" idx="2"/>
          </p:nvPr>
        </p:nvPicPr>
        <p:blipFill>
          <a:blip r:embed="rId2" cstate="print"/>
          <a:stretch>
            <a:fillRect/>
          </a:stretch>
        </p:blipFill>
        <p:spPr>
          <a:xfrm>
            <a:off x="4876801" y="1447800"/>
            <a:ext cx="3511624" cy="458067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Epidemiology</a:t>
            </a:r>
            <a:endParaRPr lang="en-US" dirty="0"/>
          </a:p>
        </p:txBody>
      </p:sp>
      <p:sp>
        <p:nvSpPr>
          <p:cNvPr id="3" name="Content Placeholder 2"/>
          <p:cNvSpPr>
            <a:spLocks noGrp="1"/>
          </p:cNvSpPr>
          <p:nvPr>
            <p:ph sz="quarter" idx="1"/>
          </p:nvPr>
        </p:nvSpPr>
        <p:spPr/>
        <p:txBody>
          <a:bodyPr>
            <a:normAutofit/>
          </a:bodyPr>
          <a:lstStyle/>
          <a:p>
            <a:pPr marL="0" indent="0" fontAlgn="base">
              <a:buNone/>
            </a:pPr>
            <a:r>
              <a:rPr lang="en-US" b="1" dirty="0"/>
              <a:t>1.</a:t>
            </a:r>
            <a:r>
              <a:rPr lang="en-US" dirty="0"/>
              <a:t>Primary lung cancer is the most common fatal cancer in both men and women worldwide.</a:t>
            </a:r>
          </a:p>
          <a:p>
            <a:pPr marL="274320" lvl="1" indent="0" fontAlgn="base">
              <a:buNone/>
            </a:pPr>
            <a:r>
              <a:rPr lang="en-US" b="1" dirty="0"/>
              <a:t>a. </a:t>
            </a:r>
            <a:r>
              <a:rPr lang="en-US" dirty="0"/>
              <a:t>Accounts for &gt;30% of cancer deaths in men</a:t>
            </a:r>
          </a:p>
          <a:p>
            <a:pPr marL="274320" lvl="1" indent="0" fontAlgn="base">
              <a:buNone/>
            </a:pPr>
            <a:r>
              <a:rPr lang="en-US" b="1" dirty="0"/>
              <a:t>b. </a:t>
            </a:r>
            <a:r>
              <a:rPr lang="en-US" dirty="0"/>
              <a:t>Accounts for &gt;25% of cancer deaths in women</a:t>
            </a:r>
          </a:p>
          <a:p>
            <a:pPr marL="0" indent="0" fontAlgn="base">
              <a:buNone/>
            </a:pPr>
            <a:r>
              <a:rPr lang="en-US" b="1" dirty="0"/>
              <a:t>2.</a:t>
            </a:r>
            <a:r>
              <a:rPr lang="en-US" dirty="0"/>
              <a:t>Incidence of lung cancer is declining in men but increasing in women.</a:t>
            </a:r>
          </a:p>
          <a:p>
            <a:pPr marL="0" indent="0" fontAlgn="base">
              <a:buNone/>
            </a:pPr>
            <a:r>
              <a:rPr lang="en-US" b="1" dirty="0"/>
              <a:t>3.</a:t>
            </a:r>
            <a:r>
              <a:rPr lang="en-US" dirty="0"/>
              <a:t>Peak incidence is at 55 to 65 years of age.</a:t>
            </a:r>
          </a:p>
          <a:p>
            <a:pPr marL="0" indent="0">
              <a:buNone/>
            </a:pPr>
            <a:endParaRPr lang="en-US" dirty="0"/>
          </a:p>
        </p:txBody>
      </p:sp>
    </p:spTree>
    <p:extLst>
      <p:ext uri="{BB962C8B-B14F-4D97-AF65-F5344CB8AC3E}">
        <p14:creationId xmlns:p14="http://schemas.microsoft.com/office/powerpoint/2010/main" val="1217331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lbertus" pitchFamily="34" charset="0"/>
              </a:rPr>
              <a:t>Classification of </a:t>
            </a:r>
            <a:r>
              <a:rPr lang="en-US" dirty="0" err="1">
                <a:latin typeface="Albertus" pitchFamily="34" charset="0"/>
              </a:rPr>
              <a:t>bronchogenic</a:t>
            </a:r>
            <a:r>
              <a:rPr lang="en-US" dirty="0">
                <a:latin typeface="Albertus" pitchFamily="34" charset="0"/>
              </a:rPr>
              <a:t> carcinoma</a:t>
            </a:r>
            <a:endParaRPr lang="en-US" dirty="0">
              <a:solidFill>
                <a:schemeClr val="accent2">
                  <a:lumMod val="75000"/>
                </a:schemeClr>
              </a:solidFill>
            </a:endParaRPr>
          </a:p>
        </p:txBody>
      </p:sp>
      <p:sp>
        <p:nvSpPr>
          <p:cNvPr id="6" name="TextBox 5"/>
          <p:cNvSpPr txBox="1"/>
          <p:nvPr/>
        </p:nvSpPr>
        <p:spPr>
          <a:xfrm>
            <a:off x="323528" y="1628800"/>
            <a:ext cx="4392488"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571500" indent="-571500"/>
            <a:r>
              <a:rPr lang="en-US" b="1" dirty="0">
                <a:solidFill>
                  <a:srgbClr val="0070C0"/>
                </a:solidFill>
              </a:rPr>
              <a:t>Malignant epithelial tumors/ </a:t>
            </a:r>
            <a:r>
              <a:rPr lang="en-US" b="1" dirty="0" err="1">
                <a:solidFill>
                  <a:srgbClr val="0070C0"/>
                </a:solidFill>
              </a:rPr>
              <a:t>bronchogenic</a:t>
            </a:r>
            <a:r>
              <a:rPr lang="en-US" b="1" dirty="0">
                <a:solidFill>
                  <a:srgbClr val="0070C0"/>
                </a:solidFill>
              </a:rPr>
              <a:t> carcinoma</a:t>
            </a:r>
          </a:p>
          <a:p>
            <a:pPr marL="571500" indent="-571500"/>
            <a:r>
              <a:rPr lang="it-IT" b="1" dirty="0"/>
              <a:t>I.    </a:t>
            </a:r>
            <a:r>
              <a:rPr lang="it-IT" b="1" dirty="0">
                <a:latin typeface="Albertus" pitchFamily="34" charset="0"/>
              </a:rPr>
              <a:t>Non-Small Cell Lung Carcinoma (NSCC) </a:t>
            </a:r>
            <a:endParaRPr lang="it-IT" dirty="0">
              <a:latin typeface="Albertus" pitchFamily="34" charset="0"/>
            </a:endParaRPr>
          </a:p>
          <a:p>
            <a:pPr marL="1910080" lvl="4" indent="-812800">
              <a:buNone/>
            </a:pPr>
            <a:r>
              <a:rPr lang="en-US" dirty="0">
                <a:latin typeface="Albertus" pitchFamily="34" charset="0"/>
              </a:rPr>
              <a:t>1. </a:t>
            </a:r>
            <a:r>
              <a:rPr lang="en-US" dirty="0" err="1">
                <a:latin typeface="Albertus" pitchFamily="34" charset="0"/>
              </a:rPr>
              <a:t>Squamous</a:t>
            </a:r>
            <a:r>
              <a:rPr lang="en-US" dirty="0">
                <a:latin typeface="Albertus" pitchFamily="34" charset="0"/>
              </a:rPr>
              <a:t> cell carcinoma </a:t>
            </a:r>
          </a:p>
          <a:p>
            <a:pPr marL="1910080" lvl="4" indent="-812800">
              <a:buNone/>
            </a:pPr>
            <a:r>
              <a:rPr lang="en-US" dirty="0">
                <a:latin typeface="Albertus" pitchFamily="34" charset="0"/>
              </a:rPr>
              <a:t>2. </a:t>
            </a:r>
            <a:r>
              <a:rPr lang="en-US" dirty="0" err="1">
                <a:latin typeface="Albertus" pitchFamily="34" charset="0"/>
              </a:rPr>
              <a:t>Adenocarcinoma</a:t>
            </a:r>
            <a:endParaRPr lang="en-US" dirty="0">
              <a:latin typeface="Albertus" pitchFamily="34" charset="0"/>
            </a:endParaRPr>
          </a:p>
          <a:p>
            <a:pPr marL="1910080" lvl="4" indent="-812800">
              <a:buNone/>
            </a:pPr>
            <a:r>
              <a:rPr lang="en-US" dirty="0">
                <a:latin typeface="Albertus" pitchFamily="34" charset="0"/>
              </a:rPr>
              <a:t>3. Large cell carcinoma</a:t>
            </a:r>
          </a:p>
          <a:p>
            <a:pPr marL="538480" lvl="1" indent="-812800"/>
            <a:r>
              <a:rPr lang="en-US" b="1" dirty="0">
                <a:latin typeface="Albertus" pitchFamily="34" charset="0"/>
              </a:rPr>
              <a:t>II.   Small cell lung carcinoma (SCC)</a:t>
            </a:r>
            <a:endParaRPr lang="en-US" dirty="0">
              <a:latin typeface="Albertus" pitchFamily="34" charset="0"/>
            </a:endParaRPr>
          </a:p>
          <a:p>
            <a:pPr marL="538480" lvl="1" indent="-812800"/>
            <a:r>
              <a:rPr lang="en-US" b="1" dirty="0">
                <a:latin typeface="Albertus" pitchFamily="34" charset="0"/>
              </a:rPr>
              <a:t>III.      Combine patterns </a:t>
            </a:r>
          </a:p>
          <a:p>
            <a:pPr marL="538480" lvl="1" indent="-812800">
              <a:buAutoNum type="romanUcPeriod" startAt="4"/>
            </a:pPr>
            <a:r>
              <a:rPr lang="en-US" b="1" dirty="0" err="1">
                <a:latin typeface="Albertus" pitchFamily="34" charset="0"/>
              </a:rPr>
              <a:t>Carcinoid</a:t>
            </a:r>
            <a:r>
              <a:rPr lang="en-US" b="1" dirty="0">
                <a:latin typeface="Albertus" pitchFamily="34" charset="0"/>
              </a:rPr>
              <a:t> tumor</a:t>
            </a:r>
          </a:p>
          <a:p>
            <a:pPr marL="538480" lvl="1" indent="-812800">
              <a:buAutoNum type="romanUcPeriod" startAt="4"/>
            </a:pPr>
            <a:r>
              <a:rPr lang="en-US" b="1" dirty="0">
                <a:latin typeface="Albertus" pitchFamily="34" charset="0"/>
              </a:rPr>
              <a:t>Others</a:t>
            </a:r>
            <a:endParaRPr lang="en-US" sz="1200" dirty="0">
              <a:latin typeface="Albertus" pitchFamily="34" charset="0"/>
            </a:endParaRPr>
          </a:p>
        </p:txBody>
      </p:sp>
      <p:sp>
        <p:nvSpPr>
          <p:cNvPr id="7" name="TextBox 6"/>
          <p:cNvSpPr txBox="1"/>
          <p:nvPr/>
        </p:nvSpPr>
        <p:spPr>
          <a:xfrm>
            <a:off x="4860032" y="1772816"/>
            <a:ext cx="3447098" cy="187743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571500" indent="-571500"/>
            <a:r>
              <a:rPr lang="en-US" b="1" dirty="0">
                <a:solidFill>
                  <a:srgbClr val="0070C0"/>
                </a:solidFill>
              </a:rPr>
              <a:t>Malignant </a:t>
            </a:r>
            <a:r>
              <a:rPr lang="en-US" b="1" dirty="0" err="1">
                <a:solidFill>
                  <a:srgbClr val="0070C0"/>
                </a:solidFill>
              </a:rPr>
              <a:t>mesothelial</a:t>
            </a:r>
            <a:r>
              <a:rPr lang="en-US" b="1" dirty="0">
                <a:solidFill>
                  <a:srgbClr val="0070C0"/>
                </a:solidFill>
              </a:rPr>
              <a:t> tumor</a:t>
            </a:r>
          </a:p>
          <a:p>
            <a:pPr marL="571500" indent="-571500"/>
            <a:r>
              <a:rPr lang="en-US" sz="2600" dirty="0"/>
              <a:t> </a:t>
            </a:r>
            <a:r>
              <a:rPr lang="en-US" b="1" dirty="0"/>
              <a:t>Malignant </a:t>
            </a:r>
            <a:r>
              <a:rPr lang="en-US" b="1" dirty="0" err="1"/>
              <a:t>mesothelioma</a:t>
            </a:r>
            <a:endParaRPr lang="en-US" b="1" dirty="0"/>
          </a:p>
          <a:p>
            <a:pPr marL="1910080" lvl="4" indent="-812800"/>
            <a:r>
              <a:rPr lang="en-US" dirty="0">
                <a:latin typeface="Albertus" pitchFamily="34" charset="0"/>
              </a:rPr>
              <a:t>Epithelial</a:t>
            </a:r>
          </a:p>
          <a:p>
            <a:pPr marL="1910080" lvl="4" indent="-812800"/>
            <a:r>
              <a:rPr lang="en-US" dirty="0">
                <a:latin typeface="Albertus" pitchFamily="34" charset="0"/>
              </a:rPr>
              <a:t>Fibrous (spindle cell)</a:t>
            </a:r>
          </a:p>
          <a:p>
            <a:pPr marL="1910080" lvl="4" indent="-812800"/>
            <a:r>
              <a:rPr lang="en-US" dirty="0">
                <a:latin typeface="Albertus" pitchFamily="34" charset="0"/>
              </a:rPr>
              <a:t>Biphasic</a:t>
            </a:r>
          </a:p>
          <a:p>
            <a:endParaRPr lang="en-US" dirty="0"/>
          </a:p>
        </p:txBody>
      </p:sp>
      <p:sp>
        <p:nvSpPr>
          <p:cNvPr id="8" name="TextBox 7"/>
          <p:cNvSpPr txBox="1"/>
          <p:nvPr/>
        </p:nvSpPr>
        <p:spPr>
          <a:xfrm>
            <a:off x="1763688" y="4863931"/>
            <a:ext cx="4608512" cy="187743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571500" indent="-571500">
              <a:buFont typeface="Wingdings" pitchFamily="2" charset="2"/>
              <a:buChar char="Ø"/>
            </a:pPr>
            <a:r>
              <a:rPr lang="en-US" b="1" dirty="0">
                <a:solidFill>
                  <a:srgbClr val="0070C0"/>
                </a:solidFill>
              </a:rPr>
              <a:t>Miscellaneous malignant tumor </a:t>
            </a:r>
          </a:p>
          <a:p>
            <a:pPr marL="1120140" lvl="2" indent="-571500">
              <a:buNone/>
            </a:pPr>
            <a:r>
              <a:rPr lang="en-US" sz="2600" dirty="0"/>
              <a:t>      </a:t>
            </a:r>
            <a:r>
              <a:rPr lang="en-US" dirty="0">
                <a:solidFill>
                  <a:schemeClr val="dk1"/>
                </a:solidFill>
                <a:latin typeface="+mn-lt"/>
                <a:cs typeface="+mn-cs"/>
              </a:rPr>
              <a:t>- </a:t>
            </a:r>
            <a:r>
              <a:rPr lang="en-US" dirty="0" err="1">
                <a:solidFill>
                  <a:schemeClr val="dk1"/>
                </a:solidFill>
                <a:latin typeface="Albertus" pitchFamily="34" charset="0"/>
              </a:rPr>
              <a:t>Carcinosarcoma</a:t>
            </a:r>
            <a:br>
              <a:rPr lang="en-US" dirty="0">
                <a:solidFill>
                  <a:schemeClr val="dk1"/>
                </a:solidFill>
                <a:latin typeface="Albertus" pitchFamily="34" charset="0"/>
              </a:rPr>
            </a:br>
            <a:r>
              <a:rPr lang="en-US" dirty="0">
                <a:solidFill>
                  <a:schemeClr val="dk1"/>
                </a:solidFill>
                <a:latin typeface="Albertus" pitchFamily="34" charset="0"/>
              </a:rPr>
              <a:t>- Pulmonary </a:t>
            </a:r>
            <a:r>
              <a:rPr lang="en-US" dirty="0" err="1">
                <a:solidFill>
                  <a:schemeClr val="dk1"/>
                </a:solidFill>
                <a:latin typeface="Albertus" pitchFamily="34" charset="0"/>
              </a:rPr>
              <a:t>blastoma</a:t>
            </a:r>
            <a:br>
              <a:rPr lang="en-US" dirty="0">
                <a:solidFill>
                  <a:schemeClr val="dk1"/>
                </a:solidFill>
                <a:latin typeface="Albertus" pitchFamily="34" charset="0"/>
              </a:rPr>
            </a:br>
            <a:r>
              <a:rPr lang="en-US" dirty="0">
                <a:solidFill>
                  <a:schemeClr val="dk1"/>
                </a:solidFill>
                <a:latin typeface="Albertus" pitchFamily="34" charset="0"/>
              </a:rPr>
              <a:t>- Melanoma</a:t>
            </a:r>
            <a:br>
              <a:rPr lang="en-US" dirty="0">
                <a:solidFill>
                  <a:schemeClr val="dk1"/>
                </a:solidFill>
                <a:latin typeface="Albertus" pitchFamily="34" charset="0"/>
              </a:rPr>
            </a:br>
            <a:r>
              <a:rPr lang="en-US" dirty="0">
                <a:solidFill>
                  <a:schemeClr val="dk1"/>
                </a:solidFill>
                <a:latin typeface="Albertus" pitchFamily="34" charset="0"/>
              </a:rPr>
              <a:t>- Lymphoma</a:t>
            </a:r>
            <a:br>
              <a:rPr lang="en-US" dirty="0">
                <a:solidFill>
                  <a:schemeClr val="dk1"/>
                </a:solidFill>
                <a:latin typeface="Albertus" pitchFamily="34" charset="0"/>
              </a:rPr>
            </a:br>
            <a:r>
              <a:rPr lang="en-US" dirty="0">
                <a:solidFill>
                  <a:schemeClr val="dk1"/>
                </a:solidFill>
                <a:latin typeface="Albertus" pitchFamily="34" charset="0"/>
              </a:rPr>
              <a:t>- Others</a:t>
            </a:r>
            <a:endParaRPr lang="en-US" dirty="0">
              <a:latin typeface="Albertus"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188640"/>
            <a:ext cx="8963472" cy="914400"/>
          </a:xfrm>
        </p:spPr>
        <p:txBody>
          <a:bodyPr>
            <a:normAutofit fontScale="90000"/>
          </a:bodyPr>
          <a:lstStyle/>
          <a:p>
            <a:pPr marL="571500" indent="-571500" algn="ctr"/>
            <a:br>
              <a:rPr lang="en-US" sz="2800" b="1" dirty="0">
                <a:solidFill>
                  <a:schemeClr val="accent2">
                    <a:lumMod val="75000"/>
                  </a:schemeClr>
                </a:solidFill>
              </a:rPr>
            </a:br>
            <a:r>
              <a:rPr lang="en-US" sz="2800" b="1" dirty="0">
                <a:solidFill>
                  <a:schemeClr val="accent2">
                    <a:lumMod val="75000"/>
                  </a:schemeClr>
                </a:solidFill>
              </a:rPr>
              <a:t>Classification of Malignant epithelial tumors of lung: (</a:t>
            </a:r>
            <a:r>
              <a:rPr lang="en-US" sz="2400" b="1" dirty="0" err="1">
                <a:solidFill>
                  <a:schemeClr val="accent2">
                    <a:lumMod val="75000"/>
                  </a:schemeClr>
                </a:solidFill>
              </a:rPr>
              <a:t>Bronchogenic</a:t>
            </a:r>
            <a:r>
              <a:rPr lang="en-US" sz="2400" b="1" dirty="0">
                <a:solidFill>
                  <a:schemeClr val="accent2">
                    <a:lumMod val="75000"/>
                  </a:schemeClr>
                </a:solidFill>
              </a:rPr>
              <a:t> carcinoma )</a:t>
            </a:r>
            <a:endParaRPr lang="en-US" sz="2800" b="1" dirty="0">
              <a:solidFill>
                <a:schemeClr val="accent2">
                  <a:lumMod val="75000"/>
                </a:schemeClr>
              </a:solidFill>
            </a:endParaRPr>
          </a:p>
        </p:txBody>
      </p:sp>
      <p:sp>
        <p:nvSpPr>
          <p:cNvPr id="70659" name="Rectangle 3"/>
          <p:cNvSpPr>
            <a:spLocks noGrp="1" noChangeArrowheads="1"/>
          </p:cNvSpPr>
          <p:nvPr>
            <p:ph sz="quarter" idx="1"/>
          </p:nvPr>
        </p:nvSpPr>
        <p:spPr>
          <a:xfrm>
            <a:off x="179512" y="1556792"/>
            <a:ext cx="9220200" cy="4419600"/>
          </a:xfrm>
        </p:spPr>
        <p:txBody>
          <a:bodyPr>
            <a:noAutofit/>
          </a:bodyPr>
          <a:lstStyle/>
          <a:p>
            <a:pPr marL="812800" indent="-812800" eaLnBrk="1" hangingPunct="1">
              <a:buFontTx/>
              <a:buNone/>
            </a:pPr>
            <a:r>
              <a:rPr lang="it-IT" sz="2000" b="1" dirty="0"/>
              <a:t>I. Non-Small Cell Lung Carcinoma (NSCC) (70%-75%)</a:t>
            </a:r>
            <a:endParaRPr lang="it-IT" sz="2000" dirty="0"/>
          </a:p>
          <a:p>
            <a:pPr marL="812800" indent="-812800" eaLnBrk="1" hangingPunct="1">
              <a:buFontTx/>
              <a:buNone/>
            </a:pPr>
            <a:r>
              <a:rPr lang="en-US" sz="2000" dirty="0"/>
              <a:t>     1. </a:t>
            </a:r>
            <a:r>
              <a:rPr lang="en-US" sz="2000" dirty="0" err="1"/>
              <a:t>Squamous</a:t>
            </a:r>
            <a:r>
              <a:rPr lang="en-US" sz="2000" dirty="0"/>
              <a:t> cell carcinoma (25%-35%)</a:t>
            </a:r>
          </a:p>
          <a:p>
            <a:pPr marL="812800" indent="-812800" eaLnBrk="1" hangingPunct="1">
              <a:buFontTx/>
              <a:buNone/>
            </a:pPr>
            <a:r>
              <a:rPr lang="en-US" sz="2000" dirty="0"/>
              <a:t>     2. </a:t>
            </a:r>
            <a:r>
              <a:rPr lang="en-US" sz="2000" dirty="0" err="1"/>
              <a:t>Adenocarcinoma</a:t>
            </a:r>
            <a:r>
              <a:rPr lang="en-US" sz="2000" dirty="0"/>
              <a:t>, including </a:t>
            </a:r>
            <a:r>
              <a:rPr lang="en-US" sz="2000" dirty="0" err="1"/>
              <a:t>bronchioloalveolar</a:t>
            </a:r>
            <a:r>
              <a:rPr lang="en-US" sz="2000" dirty="0"/>
              <a:t> carcinoma (30%-35%).</a:t>
            </a:r>
          </a:p>
          <a:p>
            <a:pPr marL="812800" indent="-812800" eaLnBrk="1" hangingPunct="1">
              <a:buFontTx/>
              <a:buNone/>
            </a:pPr>
            <a:r>
              <a:rPr lang="en-US" sz="2000" dirty="0"/>
              <a:t>     3. Large cell carcinoma (10%-15%).</a:t>
            </a:r>
          </a:p>
          <a:p>
            <a:pPr marL="812800" indent="-812800" eaLnBrk="1" hangingPunct="1">
              <a:buFontTx/>
              <a:buNone/>
            </a:pPr>
            <a:r>
              <a:rPr lang="en-US" sz="2000" dirty="0"/>
              <a:t> </a:t>
            </a:r>
            <a:r>
              <a:rPr lang="en-US" sz="2000" b="1" dirty="0"/>
              <a:t>II.  Small cell lung carcinoma (SCC) (20%-25%).</a:t>
            </a:r>
          </a:p>
          <a:p>
            <a:pPr marL="812800" indent="-812800" eaLnBrk="1" hangingPunct="1">
              <a:buFontTx/>
              <a:buNone/>
            </a:pPr>
            <a:r>
              <a:rPr lang="en-US" sz="2000" dirty="0"/>
              <a:t> </a:t>
            </a:r>
            <a:r>
              <a:rPr lang="en-US" sz="2000" b="1" dirty="0"/>
              <a:t>III.  Combine patterns (5%-10%).</a:t>
            </a:r>
          </a:p>
          <a:p>
            <a:pPr marL="812800" indent="-812800" eaLnBrk="1" hangingPunct="1">
              <a:buFontTx/>
              <a:buNone/>
            </a:pPr>
            <a:r>
              <a:rPr lang="en-US" sz="2000" dirty="0"/>
              <a:t>      - Most frequent patterns:</a:t>
            </a:r>
          </a:p>
          <a:p>
            <a:pPr marL="812800" indent="-812800" eaLnBrk="1" hangingPunct="1">
              <a:buFontTx/>
              <a:buNone/>
            </a:pPr>
            <a:r>
              <a:rPr lang="en-US" sz="2000" dirty="0"/>
              <a:t>	-  Mixed squamous cell ca and adenocarcinoma.</a:t>
            </a:r>
          </a:p>
          <a:p>
            <a:pPr marL="812800" indent="-812800" eaLnBrk="1" hangingPunct="1">
              <a:buFontTx/>
              <a:buNone/>
            </a:pPr>
            <a:r>
              <a:rPr lang="en-US" sz="2000" dirty="0"/>
              <a:t>	-  Mixed squamous cell ca and SCLC.</a:t>
            </a:r>
          </a:p>
          <a:p>
            <a:pPr marL="812800" indent="-812800" eaLnBrk="1" hangingPunct="1">
              <a:buFontTx/>
              <a:buNone/>
            </a:pPr>
            <a:r>
              <a:rPr lang="en-US" sz="2000" b="1" dirty="0"/>
              <a:t>IV. </a:t>
            </a:r>
            <a:r>
              <a:rPr lang="en-US" sz="2000" b="1" dirty="0" err="1"/>
              <a:t>Carcinoid</a:t>
            </a:r>
            <a:r>
              <a:rPr lang="en-US" sz="2000" b="1" dirty="0"/>
              <a:t> tumors</a:t>
            </a:r>
          </a:p>
          <a:p>
            <a:pPr marL="812800" indent="-812800" eaLnBrk="1" hangingPunct="1">
              <a:buFontTx/>
              <a:buNone/>
            </a:pPr>
            <a:r>
              <a:rPr lang="en-US" sz="2000" b="1" dirty="0"/>
              <a:t>V. Others</a:t>
            </a:r>
          </a:p>
        </p:txBody>
      </p:sp>
      <p:sp>
        <p:nvSpPr>
          <p:cNvPr id="5" name="TextBox 4"/>
          <p:cNvSpPr txBox="1"/>
          <p:nvPr/>
        </p:nvSpPr>
        <p:spPr>
          <a:xfrm>
            <a:off x="3203848" y="5157192"/>
            <a:ext cx="5184576"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Both small cell carcinoma and </a:t>
            </a:r>
            <a:r>
              <a:rPr lang="en-US" dirty="0" err="1"/>
              <a:t>carcinoids</a:t>
            </a:r>
            <a:r>
              <a:rPr lang="en-US" dirty="0"/>
              <a:t> are </a:t>
            </a:r>
            <a:r>
              <a:rPr lang="en-US" dirty="0" err="1"/>
              <a:t>neuroendocrine</a:t>
            </a:r>
            <a:r>
              <a:rPr lang="en-US" dirty="0"/>
              <a:t> tumors as both arise from the </a:t>
            </a:r>
            <a:r>
              <a:rPr lang="en-US" dirty="0" err="1"/>
              <a:t>neurendocrine</a:t>
            </a:r>
            <a:r>
              <a:rPr lang="en-US" dirty="0"/>
              <a:t> cells normally present in the lung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70659">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br>
              <a:rPr lang="en-US" b="1" dirty="0"/>
            </a:br>
            <a:r>
              <a:rPr lang="en-US" b="1" dirty="0">
                <a:solidFill>
                  <a:schemeClr val="accent2">
                    <a:lumMod val="75000"/>
                  </a:schemeClr>
                </a:solidFill>
              </a:rPr>
              <a:t> </a:t>
            </a:r>
            <a:r>
              <a:rPr lang="en-US" b="1" dirty="0" err="1">
                <a:solidFill>
                  <a:schemeClr val="accent2">
                    <a:lumMod val="75000"/>
                  </a:schemeClr>
                </a:solidFill>
              </a:rPr>
              <a:t>Bronchogenic</a:t>
            </a:r>
            <a:r>
              <a:rPr lang="en-US" b="1" dirty="0">
                <a:solidFill>
                  <a:schemeClr val="accent2">
                    <a:lumMod val="75000"/>
                  </a:schemeClr>
                </a:solidFill>
              </a:rPr>
              <a:t> carcinoma </a:t>
            </a:r>
            <a:br>
              <a:rPr lang="en-US" b="1" dirty="0"/>
            </a:br>
            <a:br>
              <a:rPr lang="en-US" b="1" dirty="0"/>
            </a:br>
            <a:endParaRPr lang="en-US" dirty="0">
              <a:solidFill>
                <a:schemeClr val="accent2">
                  <a:lumMod val="75000"/>
                </a:schemeClr>
              </a:solidFill>
            </a:endParaRPr>
          </a:p>
        </p:txBody>
      </p:sp>
      <p:sp>
        <p:nvSpPr>
          <p:cNvPr id="3" name="Content Placeholder 2"/>
          <p:cNvSpPr>
            <a:spLocks noGrp="1"/>
          </p:cNvSpPr>
          <p:nvPr>
            <p:ph sz="quarter" idx="1"/>
          </p:nvPr>
        </p:nvSpPr>
        <p:spPr>
          <a:xfrm>
            <a:off x="323528" y="1556792"/>
            <a:ext cx="8280920" cy="5181600"/>
          </a:xfrm>
        </p:spPr>
        <p:txBody>
          <a:bodyPr>
            <a:normAutofit/>
          </a:bodyPr>
          <a:lstStyle/>
          <a:p>
            <a:r>
              <a:rPr lang="en-US" sz="2000" dirty="0">
                <a:cs typeface="Arial" panose="020B0604020202020204" pitchFamily="34" charset="0"/>
              </a:rPr>
              <a:t>is a common cause of cancer death in both men and women. </a:t>
            </a:r>
          </a:p>
          <a:p>
            <a:r>
              <a:rPr lang="en-US" sz="2000" dirty="0">
                <a:cs typeface="Arial" panose="020B0604020202020204" pitchFamily="34" charset="0"/>
              </a:rPr>
              <a:t>For therapeutic purposes, bronchogenic carcinoma are classified into:</a:t>
            </a:r>
          </a:p>
          <a:p>
            <a:pPr marL="990600" lvl="1" indent="-533400">
              <a:buFontTx/>
              <a:buAutoNum type="arabicPeriod"/>
            </a:pPr>
            <a:r>
              <a:rPr lang="en-US" sz="2400" b="1" dirty="0">
                <a:solidFill>
                  <a:schemeClr val="tx1"/>
                </a:solidFill>
                <a:latin typeface="Arial" panose="020B0604020202020204" pitchFamily="34" charset="0"/>
                <a:cs typeface="Arial" panose="020B0604020202020204" pitchFamily="34" charset="0"/>
              </a:rPr>
              <a:t>Non- Small cell lung carcinoma (NSCC)  </a:t>
            </a:r>
            <a:r>
              <a:rPr lang="en-US" sz="2400" dirty="0">
                <a:solidFill>
                  <a:schemeClr val="tx1"/>
                </a:solidFill>
                <a:latin typeface="Arial" panose="020B0604020202020204" pitchFamily="34" charset="0"/>
                <a:cs typeface="Arial" panose="020B0604020202020204" pitchFamily="34" charset="0"/>
              </a:rPr>
              <a:t>which includes squamous cell, adenocarcinomas, and large-cell carcinomas.</a:t>
            </a:r>
          </a:p>
          <a:p>
            <a:pPr marL="990600" lvl="1" indent="-533400">
              <a:buFontTx/>
              <a:buAutoNum type="arabicPeriod"/>
            </a:pPr>
            <a:r>
              <a:rPr lang="en-US" sz="2400" b="1" dirty="0">
                <a:solidFill>
                  <a:schemeClr val="tx1"/>
                </a:solidFill>
                <a:latin typeface="Arial" panose="020B0604020202020204" pitchFamily="34" charset="0"/>
                <a:cs typeface="Arial" panose="020B0604020202020204" pitchFamily="34" charset="0"/>
              </a:rPr>
              <a:t>Small cell lung carcinoma (SCC) </a:t>
            </a:r>
          </a:p>
          <a:p>
            <a:endParaRPr lang="en-US" sz="2300" dirty="0">
              <a:latin typeface="Arial" panose="020B0604020202020204" pitchFamily="34" charset="0"/>
              <a:cs typeface="Arial" panose="020B0604020202020204" pitchFamily="34" charset="0"/>
            </a:endParaRP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23528" y="764704"/>
            <a:ext cx="8420846" cy="466244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153400" cy="869950"/>
          </a:xfrm>
        </p:spPr>
        <p:txBody>
          <a:bodyPr>
            <a:normAutofit fontScale="90000"/>
          </a:bodyPr>
          <a:lstStyle/>
          <a:p>
            <a:br>
              <a:rPr lang="en-US" b="1" dirty="0"/>
            </a:br>
            <a:br>
              <a:rPr lang="en-US" b="1" dirty="0"/>
            </a:br>
            <a:r>
              <a:rPr lang="en-US" b="1" dirty="0">
                <a:solidFill>
                  <a:schemeClr val="accent2">
                    <a:lumMod val="75000"/>
                  </a:schemeClr>
                </a:solidFill>
              </a:rPr>
              <a:t> </a:t>
            </a:r>
            <a:r>
              <a:rPr lang="en-US" b="1" dirty="0" err="1">
                <a:solidFill>
                  <a:schemeClr val="accent2">
                    <a:lumMod val="75000"/>
                  </a:schemeClr>
                </a:solidFill>
              </a:rPr>
              <a:t>Bronchogenic</a:t>
            </a:r>
            <a:r>
              <a:rPr lang="en-US" b="1" dirty="0">
                <a:solidFill>
                  <a:schemeClr val="accent2">
                    <a:lumMod val="75000"/>
                  </a:schemeClr>
                </a:solidFill>
              </a:rPr>
              <a:t> carcinoma </a:t>
            </a:r>
            <a:br>
              <a:rPr lang="en-US" b="1" dirty="0"/>
            </a:br>
            <a:br>
              <a:rPr lang="en-US" b="1" dirty="0"/>
            </a:br>
            <a:endParaRPr lang="en-US" dirty="0">
              <a:solidFill>
                <a:schemeClr val="accent2">
                  <a:lumMod val="75000"/>
                </a:schemeClr>
              </a:solidFill>
            </a:endParaRPr>
          </a:p>
        </p:txBody>
      </p:sp>
      <p:sp>
        <p:nvSpPr>
          <p:cNvPr id="3" name="Content Placeholder 2"/>
          <p:cNvSpPr>
            <a:spLocks noGrp="1"/>
          </p:cNvSpPr>
          <p:nvPr>
            <p:ph sz="quarter" idx="2"/>
          </p:nvPr>
        </p:nvSpPr>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Surgical:- offers the best chance for curing. </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Radiation:- controls local disease. Radiation therapy is most commonly used to palliate symptoms. </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Chemotherapy:- not effective.</a:t>
            </a:r>
          </a:p>
          <a:p>
            <a:endParaRPr lang="en-US" dirty="0"/>
          </a:p>
          <a:p>
            <a:endParaRPr lang="en-US" dirty="0"/>
          </a:p>
        </p:txBody>
      </p:sp>
      <p:sp>
        <p:nvSpPr>
          <p:cNvPr id="6" name="Content Placeholder 5"/>
          <p:cNvSpPr>
            <a:spLocks noGrp="1"/>
          </p:cNvSpPr>
          <p:nvPr>
            <p:ph sz="quarter" idx="4"/>
          </p:nvPr>
        </p:nvSpPr>
        <p:spPr/>
        <p:style>
          <a:lnRef idx="2">
            <a:schemeClr val="accent2"/>
          </a:lnRef>
          <a:fillRef idx="1">
            <a:schemeClr val="lt1"/>
          </a:fillRef>
          <a:effectRef idx="0">
            <a:schemeClr val="accent2"/>
          </a:effectRef>
          <a:fontRef idx="minor">
            <a:schemeClr val="dk1"/>
          </a:fontRef>
        </p:style>
        <p:txBody>
          <a:bodyPr/>
          <a:lstStyle/>
          <a:p>
            <a:pPr marL="320040" lvl="1" indent="-320040">
              <a:spcBef>
                <a:spcPts val="700"/>
              </a:spcBef>
              <a:buClr>
                <a:schemeClr val="accent2"/>
              </a:buClr>
              <a:buSzPct val="60000"/>
              <a:buFont typeface="Wingdings"/>
              <a:buChar char=""/>
            </a:pPr>
            <a:r>
              <a:rPr lang="en-US" dirty="0">
                <a:latin typeface="Arial" panose="020B0604020202020204" pitchFamily="34" charset="0"/>
                <a:cs typeface="Arial" panose="020B0604020202020204" pitchFamily="34" charset="0"/>
              </a:rPr>
              <a:t>Chemotherapy is very effective because small cell carcinomas are highly responsive to chemotherapy</a:t>
            </a:r>
          </a:p>
          <a:p>
            <a:endParaRPr lang="en-US" dirty="0"/>
          </a:p>
        </p:txBody>
      </p:sp>
      <p:sp>
        <p:nvSpPr>
          <p:cNvPr id="4" name="Text Placeholder 3"/>
          <p:cNvSpPr>
            <a:spLocks noGrp="1"/>
          </p:cNvSpPr>
          <p:nvPr>
            <p:ph type="body" sz="quarter" idx="1"/>
          </p:nvPr>
        </p:nvSpPr>
        <p:spPr/>
        <p:txBody>
          <a:bodyPr/>
          <a:lstStyle/>
          <a:p>
            <a:pPr algn="ctr"/>
            <a:r>
              <a:rPr lang="en-US" dirty="0">
                <a:latin typeface="Arial" panose="020B0604020202020204" pitchFamily="34" charset="0"/>
                <a:cs typeface="Arial" panose="020B0604020202020204" pitchFamily="34" charset="0"/>
              </a:rPr>
              <a:t>NSCC therapy</a:t>
            </a:r>
          </a:p>
        </p:txBody>
      </p:sp>
      <p:sp>
        <p:nvSpPr>
          <p:cNvPr id="5" name="Text Placeholder 4"/>
          <p:cNvSpPr>
            <a:spLocks noGrp="1"/>
          </p:cNvSpPr>
          <p:nvPr>
            <p:ph type="body" sz="quarter" idx="3"/>
          </p:nvPr>
        </p:nvSpPr>
        <p:spPr/>
        <p:txBody>
          <a:bodyPr/>
          <a:lstStyle/>
          <a:p>
            <a:pPr algn="ctr"/>
            <a:r>
              <a:rPr lang="en-US" dirty="0">
                <a:latin typeface="Arial" panose="020B0604020202020204" pitchFamily="34" charset="0"/>
                <a:cs typeface="Arial" panose="020B0604020202020204" pitchFamily="34" charset="0"/>
              </a:rPr>
              <a:t>SCC therapy</a:t>
            </a:r>
          </a:p>
        </p:txBody>
      </p:sp>
      <p:sp>
        <p:nvSpPr>
          <p:cNvPr id="7" name="TextBox 6"/>
          <p:cNvSpPr txBox="1"/>
          <p:nvPr/>
        </p:nvSpPr>
        <p:spPr>
          <a:xfrm>
            <a:off x="323528" y="836712"/>
            <a:ext cx="8584401" cy="646331"/>
          </a:xfrm>
          <a:prstGeom prst="rect">
            <a:avLst/>
          </a:prstGeom>
          <a:noFill/>
        </p:spPr>
        <p:txBody>
          <a:bodyPr wrap="none" rtlCol="0">
            <a:spAutoFit/>
          </a:bodyPr>
          <a:lstStyle/>
          <a:p>
            <a:r>
              <a:rPr lang="en-US" dirty="0">
                <a:latin typeface="Albertus" pitchFamily="34" charset="0"/>
                <a:cs typeface="Arial" panose="020B0604020202020204" pitchFamily="34" charset="0"/>
              </a:rPr>
              <a:t>It is important to differentiated NSCC from SCC because treatment are different</a:t>
            </a:r>
            <a:r>
              <a:rPr lang="en-US" dirty="0">
                <a:latin typeface="Arial" panose="020B0604020202020204" pitchFamily="34" charset="0"/>
                <a:cs typeface="Arial" panose="020B0604020202020204" pitchFamily="34" charset="0"/>
              </a:rPr>
              <a:t>.</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9719</TotalTime>
  <Words>2096</Words>
  <Application>Microsoft Office PowerPoint</Application>
  <PresentationFormat>On-screen Show (4:3)</PresentationFormat>
  <Paragraphs>264</Paragraphs>
  <Slides>38</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宋体</vt:lpstr>
      <vt:lpstr>Albertus</vt:lpstr>
      <vt:lpstr>Albertus Medium</vt:lpstr>
      <vt:lpstr>Arial</vt:lpstr>
      <vt:lpstr>Arial Rounded MT Bold</vt:lpstr>
      <vt:lpstr>Book Antiqua</vt:lpstr>
      <vt:lpstr>Tahoma</vt:lpstr>
      <vt:lpstr>Times New Roman</vt:lpstr>
      <vt:lpstr>Wingdings</vt:lpstr>
      <vt:lpstr>Wingdings 2</vt:lpstr>
      <vt:lpstr>Median</vt:lpstr>
      <vt:lpstr>Tumors of the Lung</vt:lpstr>
      <vt:lpstr>Objectives</vt:lpstr>
      <vt:lpstr>Lung Tumors</vt:lpstr>
      <vt:lpstr>Epidemiology</vt:lpstr>
      <vt:lpstr>Classification of bronchogenic carcinoma</vt:lpstr>
      <vt:lpstr> Classification of Malignant epithelial tumors of lung: (Bronchogenic carcinoma )</vt:lpstr>
      <vt:lpstr>   Bronchogenic carcinoma   </vt:lpstr>
      <vt:lpstr>PowerPoint Presentation</vt:lpstr>
      <vt:lpstr>   Bronchogenic carcinoma   </vt:lpstr>
      <vt:lpstr>  Predisposing factors of bronchogenic carcinoma  1. Tobacco smoking: </vt:lpstr>
      <vt:lpstr>Predisposing factors of bronchogenic carcinoma: Other causes</vt:lpstr>
      <vt:lpstr> Precursor Lesions</vt:lpstr>
      <vt:lpstr>Types of bronchogenic cancer: </vt:lpstr>
      <vt:lpstr>Squamous cell carcinoma (SCC)</vt:lpstr>
      <vt:lpstr>Squamous cell carcinoma (SqCC)</vt:lpstr>
      <vt:lpstr>    Adenocarcinomas    </vt:lpstr>
      <vt:lpstr>Adenocarcinoma Precursor Lesions</vt:lpstr>
      <vt:lpstr>PowerPoint Presentation</vt:lpstr>
      <vt:lpstr>Adenocarcinoma in situ (formerly called bronchioloalveolar  carcinoma</vt:lpstr>
      <vt:lpstr>    Adenocarcinomas    </vt:lpstr>
      <vt:lpstr>Adenocarcinoma</vt:lpstr>
      <vt:lpstr>Large Cell Carcinoma</vt:lpstr>
      <vt:lpstr>  Small cell carcinomas </vt:lpstr>
      <vt:lpstr>Eaton-Lambert syndrome</vt:lpstr>
      <vt:lpstr>Small cell carcinomas </vt:lpstr>
      <vt:lpstr>Bronchogenic carcinoma site</vt:lpstr>
      <vt:lpstr>Molecular genetics in lung cancer</vt:lpstr>
      <vt:lpstr>Clinical features of bronchogenic carcinoma</vt:lpstr>
      <vt:lpstr>          Clinical features: may also be manifest by the following</vt:lpstr>
      <vt:lpstr>Complications of bronchogenic carcinoma</vt:lpstr>
      <vt:lpstr>Paraneoplastic syndrome</vt:lpstr>
      <vt:lpstr>Clinical features and complication of bronchogenic carcinoma</vt:lpstr>
      <vt:lpstr> Spread of bronchogenic carcinoma </vt:lpstr>
      <vt:lpstr>PowerPoint Presentation</vt:lpstr>
      <vt:lpstr>Carcinoid tumor</vt:lpstr>
      <vt:lpstr>Morphology of typical carcinoid tuomors</vt:lpstr>
      <vt:lpstr>Mesothelioma</vt:lpstr>
      <vt:lpstr>Carcinoma metastatic to the lung</vt:lpstr>
    </vt:vector>
  </TitlesOfParts>
  <Company>King Suad Univesity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Tuberculosis Sufia 2014</dc:title>
  <dc:creator>sufia</dc:creator>
  <cp:lastModifiedBy>Dana Al-Kadi</cp:lastModifiedBy>
  <cp:revision>474</cp:revision>
  <dcterms:created xsi:type="dcterms:W3CDTF">2005-09-18T18:27:51Z</dcterms:created>
  <dcterms:modified xsi:type="dcterms:W3CDTF">2018-01-23T07:02:48Z</dcterms:modified>
</cp:coreProperties>
</file>