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5" r:id="rId1"/>
  </p:sldMasterIdLst>
  <p:notesMasterIdLst>
    <p:notesMasterId r:id="rId34"/>
  </p:notesMasterIdLst>
  <p:handoutMasterIdLst>
    <p:handoutMasterId r:id="rId35"/>
  </p:handoutMasterIdLst>
  <p:sldIdLst>
    <p:sldId id="397" r:id="rId2"/>
    <p:sldId id="423" r:id="rId3"/>
    <p:sldId id="285" r:id="rId4"/>
    <p:sldId id="306" r:id="rId5"/>
    <p:sldId id="307" r:id="rId6"/>
    <p:sldId id="401" r:id="rId7"/>
    <p:sldId id="418" r:id="rId8"/>
    <p:sldId id="419" r:id="rId9"/>
    <p:sldId id="289" r:id="rId10"/>
    <p:sldId id="425" r:id="rId11"/>
    <p:sldId id="402" r:id="rId12"/>
    <p:sldId id="408" r:id="rId13"/>
    <p:sldId id="405" r:id="rId14"/>
    <p:sldId id="409" r:id="rId15"/>
    <p:sldId id="416" r:id="rId16"/>
    <p:sldId id="424" r:id="rId17"/>
    <p:sldId id="417" r:id="rId18"/>
    <p:sldId id="325" r:id="rId19"/>
    <p:sldId id="426" r:id="rId20"/>
    <p:sldId id="414" r:id="rId21"/>
    <p:sldId id="411" r:id="rId22"/>
    <p:sldId id="337" r:id="rId23"/>
    <p:sldId id="310" r:id="rId24"/>
    <p:sldId id="415" r:id="rId25"/>
    <p:sldId id="327" r:id="rId26"/>
    <p:sldId id="384" r:id="rId27"/>
    <p:sldId id="427" r:id="rId28"/>
    <p:sldId id="362" r:id="rId29"/>
    <p:sldId id="422" r:id="rId30"/>
    <p:sldId id="391" r:id="rId31"/>
    <p:sldId id="420" r:id="rId32"/>
    <p:sldId id="421" r:id="rId33"/>
  </p:sldIdLst>
  <p:sldSz cx="9144000" cy="6858000" type="screen4x3"/>
  <p:notesSz cx="6662738" cy="98663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CCFF"/>
    <a:srgbClr val="FFCCCC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8" autoAdjust="0"/>
    <p:restoredTop sz="91000" autoAdjust="0"/>
  </p:normalViewPr>
  <p:slideViewPr>
    <p:cSldViewPr>
      <p:cViewPr varScale="1">
        <p:scale>
          <a:sx n="83" d="100"/>
          <a:sy n="83" d="100"/>
        </p:scale>
        <p:origin x="1083" y="3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5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5075" y="0"/>
            <a:ext cx="28876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8876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5075" y="9372600"/>
            <a:ext cx="28876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09FB31B-CA99-4D05-9046-74A0BCB0EF95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1582877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EF852C7-10E5-477B-9452-39943B28FA8A}" type="datetimeFigureOut">
              <a:rPr lang="en-US"/>
              <a:pPr>
                <a:defRPr/>
              </a:pPr>
              <a:t>1/29/2018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5188" y="739775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686300"/>
            <a:ext cx="5329238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88766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3488" y="9371013"/>
            <a:ext cx="2887662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B615BFD-FE39-4604-AC2B-59570F1F4538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0981335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15BFD-FE39-4604-AC2B-59570F1F4538}" type="slidenum">
              <a:rPr lang="en-US" altLang="ar-SA" smtClean="0"/>
              <a:pPr/>
              <a:t>9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561239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15BFD-FE39-4604-AC2B-59570F1F4538}" type="slidenum">
              <a:rPr lang="en-US" altLang="ar-SA" smtClean="0"/>
              <a:pPr/>
              <a:t>20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638164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1DAF0F8-CF46-4318-BEFE-5002C45B3217}" type="slidenum">
              <a:rPr lang="en-US" altLang="ar-SA"/>
              <a:pPr/>
              <a:t>26</a:t>
            </a:fld>
            <a:endParaRPr lang="en-US" altLang="ar-SA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147196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B1BDB91-1C81-4BE5-8F6F-45D2636A79FB}" type="slidenum">
              <a:rPr lang="en-US" altLang="ar-SA"/>
              <a:pPr/>
              <a:t>30</a:t>
            </a:fld>
            <a:endParaRPr lang="en-US" altLang="ar-SA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617521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B8988C-D41F-49C7-B8EE-45F2C0EA2125}" type="slidenum">
              <a:rPr lang="en-US" altLang="ar-SA" smtClean="0"/>
              <a:pPr/>
              <a:t>‹#›</a:t>
            </a:fld>
            <a:endParaRPr lang="en-US" altLang="ar-SA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10ABB-4158-4B92-8FE3-5969130C35F7}" type="slidenum">
              <a:rPr lang="en-US" altLang="ar-SA" smtClean="0"/>
              <a:pPr/>
              <a:t>‹#›</a:t>
            </a:fld>
            <a:endParaRPr lang="en-US" alt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363A8-8567-42C9-A832-F42227D9BC52}" type="slidenum">
              <a:rPr lang="en-US" altLang="ar-SA" smtClean="0"/>
              <a:pPr/>
              <a:t>‹#›</a:t>
            </a:fld>
            <a:endParaRPr lang="en-US" alt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96FEA-A799-426F-A747-8F6CF944D1F6}" type="slidenum">
              <a:rPr lang="en-US" altLang="ar-SA"/>
              <a:pPr/>
              <a:t>‹#›</a:t>
            </a:fld>
            <a:endParaRPr lang="en-US" alt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CAC7E-56E9-4E7C-903B-920E1FF10DAC}" type="slidenum">
              <a:rPr lang="en-US" altLang="ar-SA" smtClean="0"/>
              <a:pPr/>
              <a:t>‹#›</a:t>
            </a:fld>
            <a:endParaRPr lang="en-US" altLang="ar-S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9779A20-D57E-4771-A222-9EB3C8C94F36}" type="slidenum">
              <a:rPr lang="en-US" altLang="ar-SA" smtClean="0"/>
              <a:pPr/>
              <a:t>‹#›</a:t>
            </a:fld>
            <a:endParaRPr lang="en-US" alt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DEE10-45E9-4540-BB7D-9875FB559872}" type="slidenum">
              <a:rPr lang="en-US" altLang="ar-SA" smtClean="0"/>
              <a:pPr/>
              <a:t>‹#›</a:t>
            </a:fld>
            <a:endParaRPr lang="en-US" altLang="ar-S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55897-121A-45A9-8C28-068BFB06BE5E}" type="slidenum">
              <a:rPr lang="en-US" altLang="ar-SA" smtClean="0"/>
              <a:pPr/>
              <a:t>‹#›</a:t>
            </a:fld>
            <a:endParaRPr lang="en-US" altLang="ar-SA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046A-C699-4C7A-9932-2827FCC6E460}" type="slidenum">
              <a:rPr lang="en-US" altLang="ar-SA" smtClean="0"/>
              <a:pPr/>
              <a:t>‹#›</a:t>
            </a:fld>
            <a:endParaRPr lang="en-US" alt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8E4D-1058-4CB3-A640-94C16C8B0CB2}" type="slidenum">
              <a:rPr lang="en-US" altLang="ar-SA" smtClean="0"/>
              <a:pPr/>
              <a:t>‹#›</a:t>
            </a:fld>
            <a:endParaRPr lang="en-US" alt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3F8D6-16A3-4319-B583-97412C352BFD}" type="slidenum">
              <a:rPr lang="en-US" altLang="ar-SA" smtClean="0"/>
              <a:pPr/>
              <a:t>‹#›</a:t>
            </a:fld>
            <a:endParaRPr lang="en-US" altLang="ar-S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C3B137B-3196-4BF9-95BA-DF265107124C}" type="slidenum">
              <a:rPr lang="en-US" altLang="ar-SA" smtClean="0"/>
              <a:pPr/>
              <a:t>‹#›</a:t>
            </a:fld>
            <a:endParaRPr lang="en-US" altLang="ar-SA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CC5E036-9778-40C8-A5C7-027BB68A5CF7}" type="slidenum">
              <a:rPr lang="en-US" altLang="ar-SA" smtClean="0"/>
              <a:pPr/>
              <a:t>‹#›</a:t>
            </a:fld>
            <a:endParaRPr lang="en-US" alt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52600"/>
            <a:ext cx="7772400" cy="182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PNEUMONIA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>
          <a:xfrm>
            <a:off x="180975" y="3962400"/>
            <a:ext cx="8353425" cy="145415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ar-SA" b="1" dirty="0"/>
              <a:t>                           Dr. </a:t>
            </a:r>
            <a:r>
              <a:rPr lang="en-US" altLang="ar-SA" b="1" dirty="0" err="1"/>
              <a:t>Maha</a:t>
            </a:r>
            <a:r>
              <a:rPr lang="en-US" altLang="ar-SA" b="1" dirty="0"/>
              <a:t> </a:t>
            </a:r>
            <a:r>
              <a:rPr lang="en-US" altLang="ar-SA" b="1" dirty="0" err="1"/>
              <a:t>Arafah</a:t>
            </a:r>
            <a:r>
              <a:rPr lang="en-US" altLang="ar-SA" b="1" dirty="0"/>
              <a:t> &amp; Prof. Ammar </a:t>
            </a:r>
            <a:r>
              <a:rPr lang="en-US" altLang="ar-SA" b="1" dirty="0" err="1"/>
              <a:t>Rikabi</a:t>
            </a:r>
            <a:endParaRPr lang="en-US" altLang="ar-SA" b="1" dirty="0"/>
          </a:p>
          <a:p>
            <a:pPr eaLnBrk="1" hangingPunct="1"/>
            <a:r>
              <a:rPr lang="en-US" altLang="ar-SA" dirty="0"/>
              <a:t>                                               Department of Pathology </a:t>
            </a:r>
          </a:p>
          <a:p>
            <a:pPr eaLnBrk="1" hangingPunct="1"/>
            <a:r>
              <a:rPr lang="en-US" altLang="ar-SA" dirty="0"/>
              <a:t>                                                                   KSU, Riyadh</a:t>
            </a:r>
          </a:p>
          <a:p>
            <a:pPr eaLnBrk="1" hangingPunct="1"/>
            <a:r>
              <a:rPr lang="en-US" altLang="ar-SA" dirty="0"/>
              <a:t>                                                                             2018</a:t>
            </a:r>
          </a:p>
          <a:p>
            <a:pPr eaLnBrk="1" hangingPunct="1"/>
            <a:endParaRPr lang="en-US" altLang="ar-SA" dirty="0"/>
          </a:p>
        </p:txBody>
      </p:sp>
      <p:sp>
        <p:nvSpPr>
          <p:cNvPr id="3" name="TextBox 2"/>
          <p:cNvSpPr txBox="1"/>
          <p:nvPr/>
        </p:nvSpPr>
        <p:spPr>
          <a:xfrm>
            <a:off x="3352800" y="849313"/>
            <a:ext cx="3551238" cy="4619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en-US" dirty="0"/>
              <a:t>RESPIRATORY BLOCK</a:t>
            </a:r>
            <a:endParaRPr lang="ar-S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en-US" altLang="ar-SA" sz="2800" b="1" dirty="0"/>
              <a:t>Cause of pneumonia: </a:t>
            </a:r>
            <a:br>
              <a:rPr lang="en-US" altLang="ar-SA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990600" lvl="1" indent="-533400"/>
            <a:r>
              <a:rPr lang="en-US" altLang="ar-SA" b="1" dirty="0"/>
              <a:t>The most common cause </a:t>
            </a:r>
            <a:r>
              <a:rPr lang="en-US" altLang="ar-SA" dirty="0"/>
              <a:t>of Community-Acquired Acute Pneumonia is </a:t>
            </a:r>
            <a:r>
              <a:rPr lang="en-US" altLang="ar-SA" sz="2800" b="1" i="1" dirty="0">
                <a:solidFill>
                  <a:srgbClr val="FF0000"/>
                </a:solidFill>
              </a:rPr>
              <a:t>Streptococcus </a:t>
            </a:r>
            <a:r>
              <a:rPr lang="en-US" altLang="ar-SA" sz="2800" b="1" i="1" dirty="0" err="1">
                <a:solidFill>
                  <a:srgbClr val="FF0000"/>
                </a:solidFill>
              </a:rPr>
              <a:t>pneumoniae</a:t>
            </a:r>
            <a:r>
              <a:rPr lang="en-US" altLang="ar-SA" sz="2800" b="1" i="1" dirty="0">
                <a:solidFill>
                  <a:srgbClr val="FF0000"/>
                </a:solidFill>
              </a:rPr>
              <a:t> </a:t>
            </a:r>
            <a:endParaRPr lang="en-US" altLang="ar-SA" b="1" dirty="0">
              <a:solidFill>
                <a:srgbClr val="FF0000"/>
              </a:solidFill>
            </a:endParaRPr>
          </a:p>
          <a:p>
            <a:pPr marL="990600" lvl="1" indent="-533400"/>
            <a:r>
              <a:rPr lang="en-US" altLang="ar-SA" b="1" dirty="0">
                <a:cs typeface="Tahoma" pitchFamily="34" charset="0"/>
              </a:rPr>
              <a:t>Other common causes: </a:t>
            </a:r>
            <a:r>
              <a:rPr lang="en-US" altLang="ar-SA" i="1" dirty="0" err="1"/>
              <a:t>Haemophilus</a:t>
            </a:r>
            <a:r>
              <a:rPr lang="en-US" altLang="ar-SA" i="1" dirty="0"/>
              <a:t> </a:t>
            </a:r>
            <a:r>
              <a:rPr lang="en-US" altLang="ar-SA" i="1" dirty="0" err="1"/>
              <a:t>influenzae</a:t>
            </a:r>
            <a:r>
              <a:rPr lang="en-US" altLang="ar-SA" i="1" dirty="0"/>
              <a:t>, </a:t>
            </a:r>
            <a:r>
              <a:rPr lang="en-US" altLang="ar-SA" i="1" dirty="0" err="1"/>
              <a:t>Moraxella</a:t>
            </a:r>
            <a:r>
              <a:rPr lang="en-US" altLang="ar-SA" i="1" dirty="0"/>
              <a:t> </a:t>
            </a:r>
            <a:r>
              <a:rPr lang="en-US" altLang="ar-SA" i="1" dirty="0" err="1"/>
              <a:t>catarrhalis</a:t>
            </a:r>
            <a:r>
              <a:rPr lang="en-US" altLang="ar-SA" i="1" dirty="0"/>
              <a:t>, Staphylococcus </a:t>
            </a:r>
            <a:r>
              <a:rPr lang="en-US" altLang="ar-SA" i="1" dirty="0" err="1"/>
              <a:t>aureus</a:t>
            </a:r>
            <a:r>
              <a:rPr lang="en-US" altLang="ar-SA" i="1" dirty="0"/>
              <a:t>, </a:t>
            </a:r>
            <a:r>
              <a:rPr lang="en-US" altLang="ar-SA" i="1" dirty="0" err="1"/>
              <a:t>Legionella</a:t>
            </a:r>
            <a:r>
              <a:rPr lang="en-US" altLang="ar-SA" i="1" dirty="0"/>
              <a:t> </a:t>
            </a:r>
            <a:r>
              <a:rPr lang="en-US" altLang="ar-SA" i="1" dirty="0" err="1"/>
              <a:t>pneumophila</a:t>
            </a:r>
            <a:r>
              <a:rPr lang="en-US" altLang="ar-SA" i="1" dirty="0"/>
              <a:t>, </a:t>
            </a:r>
            <a:r>
              <a:rPr lang="en-US" altLang="ar-SA" i="1" dirty="0" err="1"/>
              <a:t>Klebsiella</a:t>
            </a:r>
            <a:r>
              <a:rPr lang="en-US" altLang="ar-SA" i="1" dirty="0"/>
              <a:t> </a:t>
            </a:r>
            <a:r>
              <a:rPr lang="en-US" altLang="ar-SA" i="1" dirty="0" err="1"/>
              <a:t>pneumoniae</a:t>
            </a:r>
            <a:r>
              <a:rPr lang="en-US" altLang="ar-SA" i="1" dirty="0"/>
              <a:t> and Pseudomonas </a:t>
            </a:r>
            <a:r>
              <a:rPr lang="en-US" altLang="ar-SA" i="1" dirty="0" err="1"/>
              <a:t>aeruginosa</a:t>
            </a:r>
            <a:r>
              <a:rPr lang="en-US" altLang="ar-SA" i="1" dirty="0"/>
              <a:t> spp</a:t>
            </a:r>
            <a:r>
              <a:rPr lang="en-US" altLang="ar-SA" dirty="0"/>
              <a:t>.</a:t>
            </a:r>
          </a:p>
          <a:p>
            <a:pPr marL="990600" lvl="1" indent="-533400"/>
            <a:r>
              <a:rPr lang="en-US" altLang="ar-SA" b="1" dirty="0"/>
              <a:t>In </a:t>
            </a:r>
            <a:r>
              <a:rPr lang="en-US" b="1" dirty="0" err="1"/>
              <a:t>intraveinous</a:t>
            </a:r>
            <a:r>
              <a:rPr lang="en-US" b="1" dirty="0"/>
              <a:t> drug abuser:  </a:t>
            </a:r>
            <a:r>
              <a:rPr lang="en-US" i="1" dirty="0"/>
              <a:t>Staphylococcus </a:t>
            </a:r>
            <a:r>
              <a:rPr lang="en-US" i="1" dirty="0" err="1"/>
              <a:t>aureus</a:t>
            </a:r>
            <a:endParaRPr lang="en-US" altLang="ar-SA" i="1" dirty="0"/>
          </a:p>
          <a:p>
            <a:pPr marL="990600" lvl="1" indent="-533400">
              <a:buNone/>
            </a:pPr>
            <a:r>
              <a:rPr lang="en-US" altLang="ar-SA" b="1" dirty="0"/>
              <a:t>It is more common in:</a:t>
            </a:r>
          </a:p>
          <a:p>
            <a:pPr marL="1371600" lvl="2" indent="-457200">
              <a:buFontTx/>
              <a:buAutoNum type="arabicPeriod"/>
            </a:pPr>
            <a:r>
              <a:rPr lang="en-US" altLang="ar-SA" sz="2400" dirty="0"/>
              <a:t>Underlying chronic disease e.g. DM, COPD, and congestive heart failure</a:t>
            </a:r>
          </a:p>
          <a:p>
            <a:pPr marL="1371600" lvl="2" indent="-457200">
              <a:buFontTx/>
              <a:buAutoNum type="arabicPeriod"/>
            </a:pPr>
            <a:r>
              <a:rPr lang="en-US" altLang="ar-SA" sz="2400" dirty="0"/>
              <a:t>Congenital or acquired immune deficiency</a:t>
            </a:r>
          </a:p>
          <a:p>
            <a:pPr marL="1371600" lvl="2" indent="-457200">
              <a:buFontTx/>
              <a:buAutoNum type="arabicPeriod"/>
            </a:pPr>
            <a:r>
              <a:rPr lang="en-US" altLang="ar-SA" sz="2400" dirty="0"/>
              <a:t>Decreased or absent </a:t>
            </a:r>
            <a:r>
              <a:rPr lang="en-US" altLang="ar-SA" sz="2400" dirty="0" err="1"/>
              <a:t>splenic</a:t>
            </a:r>
            <a:r>
              <a:rPr lang="en-US" altLang="ar-SA" sz="2400" dirty="0"/>
              <a:t> function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862" y="0"/>
            <a:ext cx="910113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65150" indent="-457200" algn="ctr" eaLnBrk="1" hangingPunct="1">
              <a:buFont typeface="Lucida Sans Unicode" pitchFamily="34" charset="0"/>
              <a:buAutoNum type="arabicPeriod"/>
            </a:pPr>
            <a:r>
              <a:rPr lang="en-US" altLang="ar-SA" b="1" dirty="0"/>
              <a:t>Community-Acquired Acute Pneumonia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772400" cy="868362"/>
          </a:xfrm>
        </p:spPr>
        <p:txBody>
          <a:bodyPr/>
          <a:lstStyle/>
          <a:p>
            <a:pPr>
              <a:defRPr/>
            </a:pPr>
            <a:r>
              <a:rPr lang="en-US" dirty="0"/>
              <a:t>Lobar pneumonia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133600"/>
            <a:ext cx="7772400" cy="4724400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US" sz="2000" dirty="0"/>
              <a:t>There are 4 stages:</a:t>
            </a:r>
          </a:p>
          <a:p>
            <a:pPr marL="623887" indent="-514350">
              <a:buClrTx/>
              <a:buSzPct val="70000"/>
              <a:buFont typeface="+mj-lt"/>
              <a:buAutoNum type="romanUcPeriod"/>
              <a:defRPr/>
            </a:pPr>
            <a:r>
              <a:rPr lang="en-US" sz="2400" b="1" dirty="0"/>
              <a:t>Stage I: </a:t>
            </a:r>
            <a:r>
              <a:rPr lang="en-US" sz="2400" b="1" dirty="0">
                <a:solidFill>
                  <a:srgbClr val="FF0000"/>
                </a:solidFill>
              </a:rPr>
              <a:t>Congestion</a:t>
            </a:r>
            <a:r>
              <a:rPr lang="en-US" sz="2400" dirty="0">
                <a:solidFill>
                  <a:srgbClr val="FF0000"/>
                </a:solidFill>
              </a:rPr>
              <a:t>: </a:t>
            </a:r>
            <a:r>
              <a:rPr lang="en-US" sz="2400" dirty="0"/>
              <a:t>lung is heavy, boggy and red. The intra-alveolar space is filled with fluid, few scattered neutrophils and numerous bacteria.</a:t>
            </a:r>
          </a:p>
          <a:p>
            <a:pPr marL="623887" indent="-514350">
              <a:buClrTx/>
              <a:buSzPct val="70000"/>
              <a:buFont typeface="+mj-lt"/>
              <a:buAutoNum type="romanUcPeriod"/>
              <a:defRPr/>
            </a:pPr>
            <a:r>
              <a:rPr lang="en-US" sz="2400" b="1" dirty="0"/>
              <a:t>Stage II: </a:t>
            </a:r>
            <a:r>
              <a:rPr lang="en-US" sz="2400" b="1" dirty="0">
                <a:solidFill>
                  <a:srgbClr val="FF0000"/>
                </a:solidFill>
              </a:rPr>
              <a:t>Red </a:t>
            </a:r>
            <a:r>
              <a:rPr lang="en-US" sz="2400" b="1" dirty="0" err="1">
                <a:solidFill>
                  <a:srgbClr val="FF0000"/>
                </a:solidFill>
              </a:rPr>
              <a:t>hepatization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/>
              <a:t>(solidification): </a:t>
            </a:r>
            <a:r>
              <a:rPr lang="en-US" sz="2400" dirty="0"/>
              <a:t>alveolar spaces are filled with neutrophils, red cells (congestion) and fibrin. Grossly the lung is firm/solid red and liver-like.</a:t>
            </a:r>
          </a:p>
          <a:p>
            <a:pPr marL="623887" indent="-514350">
              <a:buClrTx/>
              <a:buSzPct val="70000"/>
              <a:buFont typeface="+mj-lt"/>
              <a:buAutoNum type="romanUcPeriod"/>
              <a:defRPr/>
            </a:pPr>
            <a:r>
              <a:rPr lang="en-US" sz="2400" b="1" dirty="0"/>
              <a:t>Stage III: </a:t>
            </a:r>
            <a:r>
              <a:rPr lang="en-US" sz="2400" b="1" dirty="0">
                <a:solidFill>
                  <a:srgbClr val="FF0000"/>
                </a:solidFill>
              </a:rPr>
              <a:t>Gray </a:t>
            </a:r>
            <a:r>
              <a:rPr lang="en-US" sz="2400" b="1" dirty="0" err="1">
                <a:solidFill>
                  <a:srgbClr val="FF0000"/>
                </a:solidFill>
              </a:rPr>
              <a:t>hepatization</a:t>
            </a:r>
            <a:r>
              <a:rPr lang="en-US" sz="2400" b="1" dirty="0">
                <a:solidFill>
                  <a:srgbClr val="FF0000"/>
                </a:solidFill>
              </a:rPr>
              <a:t>: </a:t>
            </a:r>
            <a:r>
              <a:rPr lang="en-US" sz="2400" dirty="0"/>
              <a:t>here the red cells are reduced but neutrophils and fibrin(</a:t>
            </a:r>
            <a:r>
              <a:rPr lang="en-US" sz="2400" dirty="0" err="1"/>
              <a:t>fibrinopurulent</a:t>
            </a:r>
            <a:r>
              <a:rPr lang="en-US" sz="2400" dirty="0"/>
              <a:t>/</a:t>
            </a:r>
            <a:r>
              <a:rPr lang="en-US" sz="2400" dirty="0" err="1"/>
              <a:t>suppurative</a:t>
            </a:r>
            <a:r>
              <a:rPr lang="en-US" sz="2400" dirty="0"/>
              <a:t> exudate) are still present. Grossly the lung is still firm/solid and liver-like but grey.</a:t>
            </a:r>
          </a:p>
          <a:p>
            <a:pPr marL="623887" indent="-514350">
              <a:buClrTx/>
              <a:buSzPct val="70000"/>
              <a:buFont typeface="+mj-lt"/>
              <a:buAutoNum type="romanUcPeriod"/>
              <a:defRPr/>
            </a:pPr>
            <a:r>
              <a:rPr lang="en-US" sz="2400" b="1" dirty="0"/>
              <a:t>Stage IV: </a:t>
            </a:r>
            <a:r>
              <a:rPr lang="en-US" sz="2400" b="1" dirty="0">
                <a:solidFill>
                  <a:srgbClr val="FF0000"/>
                </a:solidFill>
              </a:rPr>
              <a:t>Resolution: </a:t>
            </a:r>
            <a:r>
              <a:rPr lang="en-US" sz="2400" dirty="0"/>
              <a:t>exudates within the alveoli are being enzymatically digested, resorbed, ingested by macrophages or coughed up</a:t>
            </a:r>
            <a:r>
              <a:rPr lang="en-US" sz="2000" dirty="0"/>
              <a:t>.</a:t>
            </a:r>
            <a:endParaRPr lang="en-US" sz="2000" b="1" dirty="0"/>
          </a:p>
          <a:p>
            <a:pPr>
              <a:defRPr/>
            </a:pPr>
            <a:endParaRPr lang="en-US" sz="18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83820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65150" indent="-457200" algn="ctr" eaLnBrk="1" hangingPunct="1">
              <a:buFont typeface="Lucida Sans Unicode" pitchFamily="34" charset="0"/>
              <a:buAutoNum type="arabicPeriod"/>
            </a:pPr>
            <a:r>
              <a:rPr lang="en-US" altLang="ar-SA" b="1" dirty="0"/>
              <a:t>Community-Acquired Acute Pneumonia</a:t>
            </a:r>
          </a:p>
        </p:txBody>
      </p:sp>
      <p:sp>
        <p:nvSpPr>
          <p:cNvPr id="7" name="Rectangle 6"/>
          <p:cNvSpPr/>
          <p:nvPr/>
        </p:nvSpPr>
        <p:spPr>
          <a:xfrm>
            <a:off x="1371600" y="1143000"/>
            <a:ext cx="60198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/>
              <a:t>It is widespread involvement  of the entire lobe </a:t>
            </a:r>
          </a:p>
          <a:p>
            <a:pPr>
              <a:buNone/>
              <a:defRPr/>
            </a:pPr>
            <a:r>
              <a:rPr lang="en-US" sz="2000" b="1" dirty="0"/>
              <a:t>(widespread </a:t>
            </a:r>
            <a:r>
              <a:rPr lang="en-US" sz="2000" b="1" dirty="0" err="1"/>
              <a:t>fibrinosuppurative</a:t>
            </a:r>
            <a:r>
              <a:rPr lang="en-US" sz="2000" b="1" dirty="0"/>
              <a:t> consolidation).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64631" t="11655" b="26183"/>
          <a:stretch>
            <a:fillRect/>
          </a:stretch>
        </p:blipFill>
        <p:spPr bwMode="auto">
          <a:xfrm>
            <a:off x="7239000" y="0"/>
            <a:ext cx="1667975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0727" y="106336"/>
            <a:ext cx="3886200" cy="114300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Red </a:t>
            </a:r>
            <a:r>
              <a:rPr lang="en-US" sz="3200" dirty="0" err="1"/>
              <a:t>hepatization</a:t>
            </a:r>
            <a:endParaRPr lang="en-US" sz="3200" dirty="0"/>
          </a:p>
        </p:txBody>
      </p:sp>
      <p:pic>
        <p:nvPicPr>
          <p:cNvPr id="19459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7163" y="3429000"/>
            <a:ext cx="5181600" cy="346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7163" y="-152400"/>
            <a:ext cx="5181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Online Image Placeholder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75" y="1249363"/>
            <a:ext cx="3951288" cy="562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114800" y="6003925"/>
            <a:ext cx="4572000" cy="83185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Alveoli are filled with fibrin, RBC’s and neutrophils</a:t>
            </a:r>
            <a:endParaRPr lang="ar-SA" dirty="0"/>
          </a:p>
        </p:txBody>
      </p:sp>
      <p:sp>
        <p:nvSpPr>
          <p:cNvPr id="7" name="Rectangle 6"/>
          <p:cNvSpPr/>
          <p:nvPr/>
        </p:nvSpPr>
        <p:spPr>
          <a:xfrm>
            <a:off x="42769" y="-149897"/>
            <a:ext cx="9101231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65150" indent="-457200" algn="ctr" eaLnBrk="1" hangingPunct="1">
              <a:buFont typeface="Lucida Sans Unicode" pitchFamily="34" charset="0"/>
              <a:buAutoNum type="arabicPeriod"/>
            </a:pPr>
            <a:r>
              <a:rPr lang="en-US" altLang="ar-SA" b="1" dirty="0"/>
              <a:t>Community-Acquired Acute Pneumonia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7147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Bronchopneumonia</a:t>
            </a:r>
          </a:p>
        </p:txBody>
      </p:sp>
      <p:sp>
        <p:nvSpPr>
          <p:cNvPr id="2048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585961"/>
            <a:ext cx="5867400" cy="4525962"/>
          </a:xfrm>
        </p:spPr>
        <p:txBody>
          <a:bodyPr>
            <a:normAutofit lnSpcReduction="10000"/>
          </a:bodyPr>
          <a:lstStyle/>
          <a:p>
            <a:r>
              <a:rPr lang="en-US" altLang="ar-SA" dirty="0"/>
              <a:t>Are focal/patchy areas of consolidated acute </a:t>
            </a:r>
            <a:r>
              <a:rPr lang="en-US" altLang="ar-SA" dirty="0" err="1"/>
              <a:t>suppurative</a:t>
            </a:r>
            <a:r>
              <a:rPr lang="en-US" altLang="ar-SA" dirty="0"/>
              <a:t> inflammation in one or more lobes.</a:t>
            </a:r>
          </a:p>
          <a:p>
            <a:r>
              <a:rPr lang="en-US" altLang="ar-SA" dirty="0"/>
              <a:t>Usually it involves lower lobes (basal)  because there is a tendency of the secretions to gravitate into the lower lobes.</a:t>
            </a:r>
          </a:p>
          <a:p>
            <a:r>
              <a:rPr lang="en-US" altLang="ar-SA" dirty="0"/>
              <a:t>Well developed lesions are 3 to 4 cm dry grey red ill defined nodules.</a:t>
            </a:r>
          </a:p>
          <a:p>
            <a:r>
              <a:rPr lang="en-US" altLang="ar-SA" dirty="0"/>
              <a:t>Microscopy: </a:t>
            </a:r>
            <a:r>
              <a:rPr lang="en-US" altLang="ar-SA" dirty="0" err="1"/>
              <a:t>neutrophil</a:t>
            </a:r>
            <a:r>
              <a:rPr lang="en-US" altLang="ar-SA" dirty="0"/>
              <a:t> rich </a:t>
            </a:r>
            <a:r>
              <a:rPr lang="en-US" altLang="ar-SA" dirty="0" err="1"/>
              <a:t>exudate</a:t>
            </a:r>
            <a:r>
              <a:rPr lang="en-US" altLang="ar-SA" dirty="0"/>
              <a:t> filling the bronchi, bronchioles and adjacent alveolar spaces.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2862" y="106315"/>
            <a:ext cx="910113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65150" indent="-457200" algn="ctr" eaLnBrk="1" hangingPunct="1">
              <a:buFont typeface="Lucida Sans Unicode" pitchFamily="34" charset="0"/>
              <a:buAutoNum type="arabicPeriod"/>
            </a:pPr>
            <a:r>
              <a:rPr lang="en-US" altLang="ar-SA" b="1" dirty="0"/>
              <a:t>Community-Acquired Acute Pneumonia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r="54392"/>
          <a:stretch>
            <a:fillRect/>
          </a:stretch>
        </p:blipFill>
        <p:spPr bwMode="auto">
          <a:xfrm>
            <a:off x="6172200" y="914400"/>
            <a:ext cx="2819400" cy="51419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50667" y="484328"/>
            <a:ext cx="4898755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Bronchopneumonia</a:t>
            </a:r>
          </a:p>
        </p:txBody>
      </p:sp>
      <p:pic>
        <p:nvPicPr>
          <p:cNvPr id="21508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21" y="225565"/>
            <a:ext cx="4256088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76600"/>
            <a:ext cx="3063875" cy="288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6212" y="2039937"/>
            <a:ext cx="6427788" cy="481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52400" y="0"/>
            <a:ext cx="89916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65150" indent="-457200" algn="ctr" eaLnBrk="1" hangingPunct="1">
              <a:buFont typeface="Lucida Sans Unicode" pitchFamily="34" charset="0"/>
              <a:buAutoNum type="arabicPeriod"/>
            </a:pPr>
            <a:r>
              <a:rPr lang="en-US" altLang="ar-SA" b="1" dirty="0"/>
              <a:t>Community-Acquired Acute Pneumonia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Bronchopneumonia</a:t>
            </a:r>
            <a:endParaRPr lang="ar-SA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1" y="1295400"/>
            <a:ext cx="62484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436733" y="5981700"/>
            <a:ext cx="6688092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ar-SA" dirty="0"/>
              <a:t>multiple small opacities  (</a:t>
            </a:r>
            <a:r>
              <a:rPr lang="en-US" dirty="0"/>
              <a:t>consolidation</a:t>
            </a:r>
            <a:r>
              <a:rPr lang="en-US" altLang="ar-SA" dirty="0"/>
              <a:t>)</a:t>
            </a:r>
            <a:endParaRPr lang="ar-SA" dirty="0"/>
          </a:p>
        </p:txBody>
      </p:sp>
      <p:sp>
        <p:nvSpPr>
          <p:cNvPr id="7" name="Rectangle 6"/>
          <p:cNvSpPr/>
          <p:nvPr/>
        </p:nvSpPr>
        <p:spPr>
          <a:xfrm>
            <a:off x="42862" y="106315"/>
            <a:ext cx="910113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65150" indent="-457200" algn="ctr" eaLnBrk="1" hangingPunct="1">
              <a:buFont typeface="Lucida Sans Unicode" pitchFamily="34" charset="0"/>
              <a:buAutoNum type="arabicPeriod"/>
            </a:pPr>
            <a:r>
              <a:rPr lang="en-US" altLang="ar-SA" b="1" dirty="0"/>
              <a:t>Community-Acquired Acute Pneumonia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 b="1" dirty="0"/>
              <a:t>Clinical features: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181600"/>
          </a:xfrm>
        </p:spPr>
        <p:txBody>
          <a:bodyPr>
            <a:normAutofit fontScale="92500" lnSpcReduction="20000"/>
          </a:bodyPr>
          <a:lstStyle/>
          <a:p>
            <a:pPr marL="990600" lvl="1" indent="-533400">
              <a:buNone/>
            </a:pPr>
            <a:r>
              <a:rPr lang="en-US" altLang="ar-SA" sz="3200" dirty="0"/>
              <a:t>Sudden onset of high fever, chills, </a:t>
            </a:r>
            <a:r>
              <a:rPr lang="en-US" altLang="ar-SA" sz="3200" dirty="0" err="1"/>
              <a:t>pleuritic</a:t>
            </a:r>
            <a:r>
              <a:rPr lang="en-US" altLang="ar-SA" sz="3200" dirty="0"/>
              <a:t> chest pain and productive cough (</a:t>
            </a:r>
            <a:r>
              <a:rPr lang="en-US" altLang="ar-SA" sz="3200" dirty="0" err="1"/>
              <a:t>mucopurulent</a:t>
            </a:r>
            <a:r>
              <a:rPr lang="en-US" altLang="ar-SA" sz="3200" dirty="0"/>
              <a:t> sputum ), may be with </a:t>
            </a:r>
            <a:r>
              <a:rPr lang="en-US" altLang="ar-SA" sz="3200" dirty="0" err="1"/>
              <a:t>hemoptysis</a:t>
            </a:r>
            <a:endParaRPr lang="en-US" altLang="ar-SA" sz="3200" dirty="0"/>
          </a:p>
          <a:p>
            <a:pPr marL="990600" lvl="1" indent="-533400">
              <a:buNone/>
            </a:pPr>
            <a:r>
              <a:rPr lang="en-US" altLang="ar-SA" sz="3200" dirty="0"/>
              <a:t>Reduced air entry and </a:t>
            </a:r>
            <a:r>
              <a:rPr lang="en-US" sz="3200" dirty="0"/>
              <a:t>dullness by percussion</a:t>
            </a:r>
            <a:endParaRPr lang="en-US" altLang="ar-SA" sz="3200" dirty="0"/>
          </a:p>
          <a:p>
            <a:r>
              <a:rPr lang="en-US" altLang="ar-SA" sz="3200" dirty="0"/>
              <a:t>When </a:t>
            </a:r>
            <a:r>
              <a:rPr lang="en-US" altLang="ar-SA" sz="3200" dirty="0" err="1"/>
              <a:t>fibrinosuppurative</a:t>
            </a:r>
            <a:r>
              <a:rPr lang="en-US" altLang="ar-SA" sz="3200" dirty="0"/>
              <a:t> </a:t>
            </a:r>
            <a:r>
              <a:rPr lang="en-US" altLang="ar-SA" sz="3200" dirty="0" err="1"/>
              <a:t>pleuritis</a:t>
            </a:r>
            <a:r>
              <a:rPr lang="en-US" altLang="ar-SA" sz="3200" dirty="0"/>
              <a:t> is present, it is accompanied by </a:t>
            </a:r>
            <a:r>
              <a:rPr lang="en-US" altLang="ar-SA" sz="3200" dirty="0" err="1"/>
              <a:t>pleuritic</a:t>
            </a:r>
            <a:r>
              <a:rPr lang="en-US" altLang="ar-SA" sz="3200" dirty="0"/>
              <a:t> pain and pleural friction rub</a:t>
            </a:r>
          </a:p>
          <a:p>
            <a:r>
              <a:rPr lang="en-US" altLang="ar-SA" sz="3200" dirty="0"/>
              <a:t>Radiology: </a:t>
            </a:r>
          </a:p>
          <a:p>
            <a:pPr lvl="1"/>
            <a:r>
              <a:rPr lang="en-US" altLang="ar-SA" sz="3200" dirty="0"/>
              <a:t>in lobar pneumonia there is a radio opaque (consolidation) well circumscribed lobe </a:t>
            </a:r>
          </a:p>
          <a:p>
            <a:pPr lvl="1"/>
            <a:r>
              <a:rPr lang="en-US" altLang="ar-SA" sz="3200" dirty="0"/>
              <a:t>in bronchopneumonia there are multiple small opacities usually basal and bilateral</a:t>
            </a:r>
          </a:p>
        </p:txBody>
      </p:sp>
      <p:sp>
        <p:nvSpPr>
          <p:cNvPr id="4" name="Rectangle 3"/>
          <p:cNvSpPr/>
          <p:nvPr/>
        </p:nvSpPr>
        <p:spPr>
          <a:xfrm>
            <a:off x="42862" y="0"/>
            <a:ext cx="910113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65150" indent="-457200" algn="ctr" eaLnBrk="1" hangingPunct="1">
              <a:buFont typeface="Lucida Sans Unicode" pitchFamily="34" charset="0"/>
              <a:buAutoNum type="arabicPeriod"/>
            </a:pPr>
            <a:r>
              <a:rPr lang="en-US" altLang="ar-SA" b="1" dirty="0"/>
              <a:t>Community-Acquired Acute Pneumonia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Content Placeholder 4"/>
          <p:cNvSpPr>
            <a:spLocks noGrp="1"/>
          </p:cNvSpPr>
          <p:nvPr>
            <p:ph sz="quarter" idx="1"/>
          </p:nvPr>
        </p:nvSpPr>
        <p:spPr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ar-SA" dirty="0">
                <a:latin typeface="Calibri" pitchFamily="34" charset="0"/>
              </a:rPr>
              <a:t>Tissue destruction and necrosis (abscess).</a:t>
            </a:r>
          </a:p>
          <a:p>
            <a:pPr eaLnBrk="1" hangingPunct="1">
              <a:spcBef>
                <a:spcPct val="0"/>
              </a:spcBef>
            </a:pPr>
            <a:r>
              <a:rPr lang="en-US" altLang="ar-SA" dirty="0">
                <a:latin typeface="Calibri" pitchFamily="34" charset="0"/>
              </a:rPr>
              <a:t>Spread of infection to the pleura leading to </a:t>
            </a:r>
            <a:r>
              <a:rPr lang="en-US" altLang="ar-SA" dirty="0" err="1">
                <a:latin typeface="Calibri" pitchFamily="34" charset="0"/>
              </a:rPr>
              <a:t>empyema</a:t>
            </a:r>
            <a:r>
              <a:rPr lang="en-US" altLang="ar-SA" dirty="0">
                <a:latin typeface="Calibri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en-US" altLang="ar-SA" dirty="0">
                <a:latin typeface="Calibri" pitchFamily="34" charset="0"/>
              </a:rPr>
              <a:t>Organization of the </a:t>
            </a:r>
            <a:r>
              <a:rPr lang="en-US" altLang="ar-SA" dirty="0" err="1">
                <a:latin typeface="Calibri" pitchFamily="34" charset="0"/>
              </a:rPr>
              <a:t>exudate</a:t>
            </a:r>
            <a:r>
              <a:rPr lang="en-US" altLang="ar-SA" dirty="0">
                <a:latin typeface="Calibri" pitchFamily="34" charset="0"/>
              </a:rPr>
              <a:t> which converts the lung into solid tissue.</a:t>
            </a:r>
          </a:p>
          <a:p>
            <a:pPr eaLnBrk="1" hangingPunct="1">
              <a:spcBef>
                <a:spcPct val="0"/>
              </a:spcBef>
            </a:pPr>
            <a:r>
              <a:rPr lang="en-US" altLang="ar-SA" dirty="0" err="1">
                <a:latin typeface="Calibri" pitchFamily="34" charset="0"/>
              </a:rPr>
              <a:t>Bacteremic</a:t>
            </a:r>
            <a:r>
              <a:rPr lang="en-US" altLang="ar-SA" dirty="0">
                <a:latin typeface="Calibri" pitchFamily="34" charset="0"/>
              </a:rPr>
              <a:t> dissemination to heart valves (infective </a:t>
            </a:r>
            <a:r>
              <a:rPr lang="en-US" altLang="ar-SA" dirty="0" err="1">
                <a:latin typeface="Calibri" pitchFamily="34" charset="0"/>
              </a:rPr>
              <a:t>endocarditis</a:t>
            </a:r>
            <a:r>
              <a:rPr lang="en-US" altLang="ar-SA" dirty="0">
                <a:latin typeface="Calibri" pitchFamily="34" charset="0"/>
              </a:rPr>
              <a:t>), pericardium, brain (meningitis), kidneys, spleen or joints (arthritis) </a:t>
            </a:r>
            <a:endParaRPr lang="en-US" altLang="ar-SA" dirty="0"/>
          </a:p>
        </p:txBody>
      </p:sp>
      <p:sp>
        <p:nvSpPr>
          <p:cNvPr id="22532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2511425" y="609600"/>
            <a:ext cx="4041775" cy="54927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109537" indent="0" algn="ctr">
              <a:buNone/>
            </a:pPr>
            <a:r>
              <a:rPr lang="en-US" altLang="ar-SA" dirty="0"/>
              <a:t>Complications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862" y="0"/>
            <a:ext cx="910113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65150" indent="-457200" algn="ctr" eaLnBrk="1" hangingPunct="1">
              <a:buFont typeface="Lucida Sans Unicode" pitchFamily="34" charset="0"/>
              <a:buAutoNum type="arabicPeriod"/>
            </a:pPr>
            <a:r>
              <a:rPr lang="en-US" altLang="ar-SA" b="1" dirty="0"/>
              <a:t>Community-Acquired Acute Pneumonia</a:t>
            </a:r>
          </a:p>
        </p:txBody>
      </p:sp>
    </p:spTree>
    <p:extLst>
      <p:ext uri="{BB962C8B-B14F-4D97-AF65-F5344CB8AC3E}">
        <p14:creationId xmlns:p14="http://schemas.microsoft.com/office/powerpoint/2010/main" val="12342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50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839200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sz="2400" dirty="0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en-US" sz="3100" b="1" dirty="0">
                <a:solidFill>
                  <a:schemeClr val="tx1"/>
                </a:solidFill>
                <a:latin typeface="+mn-lt"/>
              </a:rPr>
              <a:t>Primary atypical pneumonia/interstitial </a:t>
            </a:r>
            <a:r>
              <a:rPr lang="en-US" sz="3100" b="1" dirty="0" err="1">
                <a:solidFill>
                  <a:schemeClr val="tx1"/>
                </a:solidFill>
                <a:latin typeface="+mn-lt"/>
              </a:rPr>
              <a:t>pnemonitis</a:t>
            </a:r>
            <a:endParaRPr lang="en-US" sz="3100" b="1" u="sng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650" name="Rectangle 2051"/>
          <p:cNvSpPr>
            <a:spLocks noGrp="1" noChangeArrowheads="1"/>
          </p:cNvSpPr>
          <p:nvPr>
            <p:ph sz="quarter" idx="1"/>
          </p:nvPr>
        </p:nvSpPr>
        <p:spPr>
          <a:xfrm>
            <a:off x="609600" y="1143000"/>
            <a:ext cx="7770812" cy="3733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lvl="1" eaLnBrk="1" hangingPunct="1">
              <a:defRPr/>
            </a:pPr>
            <a:endParaRPr lang="en-US" dirty="0">
              <a:latin typeface="Calibri" pitchFamily="34" charset="0"/>
              <a:cs typeface="Arial" panose="020B0604020202020204" pitchFamily="34" charset="0"/>
            </a:endParaRPr>
          </a:p>
          <a:p>
            <a:pPr lvl="1" eaLnBrk="1" hangingPunct="1">
              <a:defRPr/>
            </a:pPr>
            <a:r>
              <a:rPr lang="en-US" dirty="0">
                <a:latin typeface="Calibri" pitchFamily="34" charset="0"/>
                <a:cs typeface="Arial" panose="020B0604020202020204" pitchFamily="34" charset="0"/>
              </a:rPr>
              <a:t>Characterized by patchy inflammation in the lungs confined to the alveolar </a:t>
            </a:r>
            <a:r>
              <a:rPr lang="en-US" dirty="0" err="1">
                <a:latin typeface="Calibri" pitchFamily="34" charset="0"/>
                <a:cs typeface="Arial" panose="020B0604020202020204" pitchFamily="34" charset="0"/>
              </a:rPr>
              <a:t>septae</a:t>
            </a:r>
            <a:r>
              <a:rPr lang="en-US" dirty="0">
                <a:latin typeface="Calibri" pitchFamily="34" charset="0"/>
                <a:cs typeface="Arial" panose="020B0604020202020204" pitchFamily="34" charset="0"/>
              </a:rPr>
              <a:t> and pulmonary </a:t>
            </a:r>
            <a:r>
              <a:rPr lang="en-US" dirty="0" err="1">
                <a:latin typeface="Calibri" pitchFamily="34" charset="0"/>
                <a:cs typeface="Arial" panose="020B0604020202020204" pitchFamily="34" charset="0"/>
              </a:rPr>
              <a:t>interstitium</a:t>
            </a:r>
            <a:r>
              <a:rPr lang="en-US" dirty="0">
                <a:latin typeface="Calibri" pitchFamily="34" charset="0"/>
                <a:cs typeface="Arial" panose="020B0604020202020204" pitchFamily="34" charset="0"/>
              </a:rPr>
              <a:t> and therefore it is called interstitial </a:t>
            </a:r>
            <a:r>
              <a:rPr lang="en-US" dirty="0" err="1">
                <a:latin typeface="Calibri" pitchFamily="34" charset="0"/>
                <a:cs typeface="Arial" panose="020B0604020202020204" pitchFamily="34" charset="0"/>
              </a:rPr>
              <a:t>pnemonitis</a:t>
            </a:r>
            <a:r>
              <a:rPr lang="en-US" dirty="0">
                <a:latin typeface="Calibri" pitchFamily="34" charset="0"/>
                <a:cs typeface="Arial" panose="020B0604020202020204" pitchFamily="34" charset="0"/>
              </a:rPr>
              <a:t>.</a:t>
            </a:r>
          </a:p>
          <a:p>
            <a:pPr lvl="1" eaLnBrk="1" hangingPunct="1">
              <a:defRPr/>
            </a:pPr>
            <a:r>
              <a:rPr lang="en-US" dirty="0">
                <a:latin typeface="Calibri" pitchFamily="34" charset="0"/>
                <a:cs typeface="Arial" panose="020B0604020202020204" pitchFamily="34" charset="0"/>
              </a:rPr>
              <a:t>It is also called </a:t>
            </a:r>
            <a:r>
              <a:rPr lang="en-US" sz="3200" dirty="0">
                <a:solidFill>
                  <a:srgbClr val="FF0000"/>
                </a:solidFill>
                <a:latin typeface="Calibri" pitchFamily="34" charset="0"/>
                <a:cs typeface="Arial" panose="020B0604020202020204" pitchFamily="34" charset="0"/>
              </a:rPr>
              <a:t>atypical pneumonia </a:t>
            </a:r>
            <a:r>
              <a:rPr lang="en-US" dirty="0">
                <a:latin typeface="Calibri" pitchFamily="34" charset="0"/>
                <a:cs typeface="Arial" panose="020B0604020202020204" pitchFamily="34" charset="0"/>
              </a:rPr>
              <a:t>because it not the typical pneumonia in which the inflammation is primarily in the alveolar spaces.</a:t>
            </a:r>
          </a:p>
          <a:p>
            <a:pPr lvl="1" eaLnBrk="1" hangingPunct="1">
              <a:buNone/>
              <a:defRPr/>
            </a:pPr>
            <a:endParaRPr lang="en-US" dirty="0"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62" y="0"/>
            <a:ext cx="910113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65150" indent="-457200" algn="ctr" eaLnBrk="1" hangingPunct="1"/>
            <a:r>
              <a:rPr lang="en-US" b="1" dirty="0">
                <a:solidFill>
                  <a:schemeClr val="bg1"/>
                </a:solidFill>
                <a:cs typeface="Arial" charset="0"/>
              </a:rPr>
              <a:t>2) Community Acquired Atypical Pneumonia</a:t>
            </a:r>
            <a:endParaRPr lang="en-US" altLang="ar-SA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50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839200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sz="2400" dirty="0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en-US" sz="3100" b="1" dirty="0">
                <a:solidFill>
                  <a:schemeClr val="tx1"/>
                </a:solidFill>
                <a:latin typeface="+mn-lt"/>
              </a:rPr>
              <a:t>Primary atypical pneumonia/interstitial </a:t>
            </a:r>
            <a:r>
              <a:rPr lang="en-US" sz="3100" b="1" dirty="0" err="1">
                <a:solidFill>
                  <a:schemeClr val="tx1"/>
                </a:solidFill>
                <a:latin typeface="+mn-lt"/>
              </a:rPr>
              <a:t>pnemonitis</a:t>
            </a:r>
            <a:endParaRPr lang="en-US" sz="3100" b="1" u="sng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650" name="Rectangle 2051"/>
          <p:cNvSpPr>
            <a:spLocks noGrp="1" noChangeArrowheads="1"/>
          </p:cNvSpPr>
          <p:nvPr>
            <p:ph sz="quarter" idx="1"/>
          </p:nvPr>
        </p:nvSpPr>
        <p:spPr>
          <a:xfrm>
            <a:off x="304800" y="914400"/>
            <a:ext cx="8229600" cy="5943600"/>
          </a:xfrm>
        </p:spPr>
        <p:txBody>
          <a:bodyPr/>
          <a:lstStyle/>
          <a:p>
            <a:pPr lvl="1" eaLnBrk="1" hangingPunct="1">
              <a:defRPr/>
            </a:pPr>
            <a:endParaRPr lang="en-US" sz="2000" dirty="0">
              <a:latin typeface="Calibri" pitchFamily="34" charset="0"/>
              <a:cs typeface="Arial" panose="020B0604020202020204" pitchFamily="34" charset="0"/>
            </a:endParaRPr>
          </a:p>
          <a:p>
            <a:pPr lvl="1" eaLnBrk="1" hangingPunct="1">
              <a:defRPr/>
            </a:pPr>
            <a:r>
              <a:rPr lang="en-US" sz="2400" dirty="0">
                <a:latin typeface="Calibri" pitchFamily="34" charset="0"/>
                <a:cs typeface="Arial" panose="020B0604020202020204" pitchFamily="34" charset="0"/>
              </a:rPr>
              <a:t>caused by many organisms</a:t>
            </a:r>
          </a:p>
          <a:p>
            <a:pPr lvl="2" eaLnBrk="1" hangingPunct="1">
              <a:defRPr/>
            </a:pPr>
            <a:r>
              <a:rPr lang="en-US" sz="2000" dirty="0">
                <a:latin typeface="Calibri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Calibri" pitchFamily="34" charset="0"/>
                <a:cs typeface="Arial" panose="020B0604020202020204" pitchFamily="34" charset="0"/>
              </a:rPr>
              <a:t>the most common is</a:t>
            </a:r>
            <a:r>
              <a:rPr lang="en-US" sz="2800" i="1" dirty="0">
                <a:latin typeface="Calibri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>
                <a:latin typeface="Calibri" pitchFamily="34" charset="0"/>
                <a:cs typeface="Arial" panose="020B0604020202020204" pitchFamily="34" charset="0"/>
              </a:rPr>
              <a:t>Mycoplasma pneumonia</a:t>
            </a:r>
          </a:p>
          <a:p>
            <a:pPr lvl="2" eaLnBrk="1" hangingPunct="1">
              <a:defRPr/>
            </a:pPr>
            <a:r>
              <a:rPr lang="en-US" sz="2800" b="1" i="1" dirty="0">
                <a:latin typeface="Calibri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Calibri" pitchFamily="34" charset="0"/>
                <a:cs typeface="Arial" panose="020B0604020202020204" pitchFamily="34" charset="0"/>
              </a:rPr>
              <a:t>Others include:</a:t>
            </a:r>
          </a:p>
          <a:p>
            <a:pPr lvl="3" eaLnBrk="1" hangingPunct="1">
              <a:defRPr/>
            </a:pPr>
            <a:r>
              <a:rPr lang="en-US" sz="2400" i="1" dirty="0">
                <a:latin typeface="Calibri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Calibri" pitchFamily="34" charset="0"/>
                <a:cs typeface="Arial" panose="020B0604020202020204" pitchFamily="34" charset="0"/>
              </a:rPr>
              <a:t>Viruses</a:t>
            </a:r>
            <a:r>
              <a:rPr lang="en-US" sz="2400" dirty="0">
                <a:latin typeface="Calibri" pitchFamily="34" charset="0"/>
                <a:cs typeface="Arial" panose="020B0604020202020204" pitchFamily="34" charset="0"/>
              </a:rPr>
              <a:t> e.g. respiratory syncytial virus, influenza virus (children), influenza A and B (adults); adenovirus and SARS virus </a:t>
            </a:r>
          </a:p>
          <a:p>
            <a:pPr lvl="3" eaLnBrk="1" hangingPunct="1">
              <a:defRPr/>
            </a:pPr>
            <a:r>
              <a:rPr lang="en-US" sz="2400" dirty="0">
                <a:latin typeface="Calibri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>
                <a:latin typeface="Calibri" pitchFamily="34" charset="0"/>
                <a:cs typeface="Arial" panose="020B0604020202020204" pitchFamily="34" charset="0"/>
              </a:rPr>
              <a:t>Chlamydia</a:t>
            </a:r>
            <a:r>
              <a:rPr lang="en-US" sz="2400" dirty="0">
                <a:latin typeface="Calibri" pitchFamily="34" charset="0"/>
                <a:cs typeface="Arial" panose="020B0604020202020204" pitchFamily="34" charset="0"/>
              </a:rPr>
              <a:t> spp. (</a:t>
            </a:r>
            <a:r>
              <a:rPr lang="en-US" sz="2400" i="1" dirty="0">
                <a:latin typeface="Calibri" pitchFamily="34" charset="0"/>
                <a:cs typeface="Arial" panose="020B0604020202020204" pitchFamily="34" charset="0"/>
              </a:rPr>
              <a:t>C. pneumonia etc.</a:t>
            </a:r>
            <a:r>
              <a:rPr lang="en-US" sz="2400" dirty="0">
                <a:latin typeface="Calibri" pitchFamily="34" charset="0"/>
                <a:cs typeface="Arial" panose="020B0604020202020204" pitchFamily="34" charset="0"/>
              </a:rPr>
              <a:t>) and </a:t>
            </a:r>
            <a:r>
              <a:rPr lang="en-US" sz="2400" i="1" dirty="0" err="1">
                <a:latin typeface="Calibri" pitchFamily="34" charset="0"/>
                <a:cs typeface="Arial" panose="020B0604020202020204" pitchFamily="34" charset="0"/>
              </a:rPr>
              <a:t>Coxiella</a:t>
            </a:r>
            <a:r>
              <a:rPr lang="en-US" sz="2400" i="1" dirty="0">
                <a:latin typeface="Calibri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Calibri" pitchFamily="34" charset="0"/>
                <a:cs typeface="Arial" panose="020B0604020202020204" pitchFamily="34" charset="0"/>
              </a:rPr>
              <a:t>burnetti</a:t>
            </a:r>
            <a:r>
              <a:rPr lang="en-US" sz="2400" dirty="0">
                <a:latin typeface="Calibri" pitchFamily="34" charset="0"/>
                <a:cs typeface="Arial" panose="020B0604020202020204" pitchFamily="34" charset="0"/>
              </a:rPr>
              <a:t> (Q fever). Chlamydia is transmitted by inhalation of dried excreta of infected birds and causes </a:t>
            </a:r>
            <a:r>
              <a:rPr lang="en-US" sz="2400" dirty="0" err="1">
                <a:latin typeface="Calibri" pitchFamily="34" charset="0"/>
                <a:cs typeface="Arial" panose="020B0604020202020204" pitchFamily="34" charset="0"/>
              </a:rPr>
              <a:t>ornithosis</a:t>
            </a:r>
            <a:r>
              <a:rPr lang="en-US" sz="2400" dirty="0">
                <a:latin typeface="Calibri" pitchFamily="34" charset="0"/>
                <a:cs typeface="Arial" panose="020B0604020202020204" pitchFamily="34" charset="0"/>
              </a:rPr>
              <a:t>/psittacosis.</a:t>
            </a:r>
          </a:p>
          <a:p>
            <a:pPr lvl="1" eaLnBrk="1" hangingPunct="1">
              <a:defRPr/>
            </a:pPr>
            <a:endParaRPr lang="en-US" sz="2800" dirty="0">
              <a:latin typeface="Calibri" pitchFamily="34" charset="0"/>
              <a:cs typeface="Arial" panose="020B0604020202020204" pitchFamily="34" charset="0"/>
            </a:endParaRPr>
          </a:p>
          <a:p>
            <a:pPr lvl="1" eaLnBrk="1" hangingPunct="1">
              <a:defRPr/>
            </a:pPr>
            <a:endParaRPr lang="en-US" sz="1800" dirty="0"/>
          </a:p>
          <a:p>
            <a:pPr marL="392113" lvl="1" indent="0" eaLnBrk="1" hangingPunct="1">
              <a:buFont typeface="Verdana" pitchFamily="34" charset="0"/>
              <a:buNone/>
              <a:defRPr/>
            </a:pPr>
            <a:endParaRPr lang="en-US" sz="2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33400" y="5493603"/>
            <a:ext cx="8153400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1" eaLnBrk="1" hangingPunct="1">
              <a:defRPr/>
            </a:pPr>
            <a:r>
              <a:rPr lang="en-US" dirty="0">
                <a:latin typeface="Calibri" pitchFamily="34" charset="0"/>
              </a:rPr>
              <a:t>Predisposing factors: malnutrition, alcoholism and any underlying debilitating disease</a:t>
            </a:r>
          </a:p>
        </p:txBody>
      </p:sp>
      <p:sp>
        <p:nvSpPr>
          <p:cNvPr id="6" name="Rectangle 5"/>
          <p:cNvSpPr/>
          <p:nvPr/>
        </p:nvSpPr>
        <p:spPr>
          <a:xfrm>
            <a:off x="42862" y="0"/>
            <a:ext cx="910113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65150" indent="-457200" algn="ctr" eaLnBrk="1" hangingPunct="1"/>
            <a:r>
              <a:rPr lang="en-US" b="1" dirty="0">
                <a:solidFill>
                  <a:schemeClr val="bg1"/>
                </a:solidFill>
                <a:cs typeface="Arial" charset="0"/>
              </a:rPr>
              <a:t>2) Community Acquired Atypical Pneumonia</a:t>
            </a:r>
            <a:endParaRPr lang="en-US" altLang="ar-SA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Understand that pneumonia is an inflammatory condition of the lung characterized by consolidation (solidification) of the pulmonary tissue.</a:t>
            </a:r>
            <a:endParaRPr lang="en-US" b="1" u="words" dirty="0"/>
          </a:p>
          <a:p>
            <a:pPr lvl="0"/>
            <a:r>
              <a:rPr lang="en-US" dirty="0"/>
              <a:t>Is aware of the pathogenesis of pneumonia </a:t>
            </a:r>
          </a:p>
          <a:p>
            <a:pPr lvl="0"/>
            <a:r>
              <a:rPr lang="en-US" dirty="0"/>
              <a:t>Know the classification of pneumonia. </a:t>
            </a:r>
            <a:endParaRPr lang="en-US" b="1" u="words" dirty="0"/>
          </a:p>
          <a:p>
            <a:pPr lvl="0"/>
            <a:r>
              <a:rPr lang="en-US" dirty="0"/>
              <a:t>Is able to appreciate the </a:t>
            </a:r>
            <a:r>
              <a:rPr lang="en-US" dirty="0" err="1"/>
              <a:t>aetiology</a:t>
            </a:r>
            <a:r>
              <a:rPr lang="en-US" dirty="0"/>
              <a:t> and pathogenesis of lung abscess.</a:t>
            </a:r>
            <a:endParaRPr lang="en-US" b="1" u="word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mage.slidesharecdn.com/serologylecture-131218203452-phpapp02/95/antigen-and-antibody-reactions-agglutination-tests-25-638.jpg?cb=138742059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838200"/>
            <a:ext cx="7020362" cy="4749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6" descr="http://www.transfusionsmedizin.ukw.de/uploads/pics/vl_IHL_AgglutinationPrinzi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4156" y="3886200"/>
            <a:ext cx="3359844" cy="1885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447800" y="533400"/>
            <a:ext cx="5382243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b="1" dirty="0"/>
              <a:t>Test for </a:t>
            </a:r>
            <a:r>
              <a:rPr lang="en-US" sz="2800" b="1" i="1" dirty="0" err="1"/>
              <a:t>Mycoplasma</a:t>
            </a:r>
            <a:r>
              <a:rPr lang="en-US" sz="2800" b="1" i="1" dirty="0"/>
              <a:t> </a:t>
            </a:r>
            <a:r>
              <a:rPr lang="en-US" sz="2800" b="1" i="1" dirty="0" err="1"/>
              <a:t>pneumonea</a:t>
            </a:r>
            <a:r>
              <a:rPr lang="en-US" sz="2800" b="1" i="1" dirty="0"/>
              <a:t>:</a:t>
            </a:r>
            <a:endParaRPr lang="ar-SA" sz="2800" b="1" i="1" dirty="0"/>
          </a:p>
        </p:txBody>
      </p:sp>
      <p:sp>
        <p:nvSpPr>
          <p:cNvPr id="5" name="Rectangle 4"/>
          <p:cNvSpPr/>
          <p:nvPr/>
        </p:nvSpPr>
        <p:spPr>
          <a:xfrm>
            <a:off x="1066800" y="5791200"/>
            <a:ext cx="662940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Serological assays, and polymerase chain reaction (PCR) are used for  diagnosis</a:t>
            </a:r>
            <a:endParaRPr lang="ar-SA" dirty="0"/>
          </a:p>
        </p:txBody>
      </p:sp>
      <p:sp>
        <p:nvSpPr>
          <p:cNvPr id="8" name="Rectangle 7"/>
          <p:cNvSpPr/>
          <p:nvPr/>
        </p:nvSpPr>
        <p:spPr>
          <a:xfrm>
            <a:off x="42862" y="0"/>
            <a:ext cx="910113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65150" indent="-457200" algn="ctr" eaLnBrk="1" hangingPunct="1"/>
            <a:r>
              <a:rPr lang="en-US" b="1" dirty="0">
                <a:solidFill>
                  <a:schemeClr val="bg1"/>
                </a:solidFill>
                <a:cs typeface="Arial" charset="0"/>
              </a:rPr>
              <a:t>2) Community Acquired Atypical Pneumonia</a:t>
            </a:r>
            <a:endParaRPr lang="en-US" altLang="ar-SA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>
              <a:defRPr/>
            </a:pPr>
            <a:br>
              <a:rPr lang="en-US" sz="2800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</a:br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Primary atypical pneumonia/interstitial </a:t>
            </a:r>
            <a:r>
              <a:rPr lang="en-US" sz="2800" dirty="0" err="1">
                <a:solidFill>
                  <a:schemeClr val="tx1"/>
                </a:solidFill>
                <a:latin typeface="Calibri" pitchFamily="34" charset="0"/>
              </a:rPr>
              <a:t>pnemonitis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27650" name="Content Placeholder 1"/>
          <p:cNvSpPr>
            <a:spLocks noGrp="1"/>
          </p:cNvSpPr>
          <p:nvPr>
            <p:ph sz="quarter" idx="1"/>
          </p:nvPr>
        </p:nvSpPr>
        <p:spPr>
          <a:xfrm>
            <a:off x="609600" y="914400"/>
            <a:ext cx="8077200" cy="452596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endParaRPr lang="en-US" altLang="ar-SA" sz="1800" b="1" i="1" u="sng" dirty="0"/>
          </a:p>
          <a:p>
            <a:pPr eaLnBrk="1" hangingPunct="1">
              <a:buFontTx/>
              <a:buNone/>
            </a:pPr>
            <a:r>
              <a:rPr lang="en-US" altLang="ar-SA" sz="2800" b="1" i="1" u="sng" dirty="0">
                <a:latin typeface="Calibri" pitchFamily="34" charset="0"/>
              </a:rPr>
              <a:t>Clinical course</a:t>
            </a:r>
            <a:r>
              <a:rPr lang="en-US" altLang="ar-SA" sz="2800" dirty="0">
                <a:latin typeface="Calibri" pitchFamily="34" charset="0"/>
              </a:rPr>
              <a:t>:</a:t>
            </a:r>
          </a:p>
          <a:p>
            <a:pPr marL="365125" lvl="1" indent="-255588" eaLnBrk="1" hangingPunct="1">
              <a:spcBef>
                <a:spcPts val="400"/>
              </a:spcBef>
              <a:buSzPct val="68000"/>
              <a:buFont typeface="Arial" pitchFamily="34" charset="0"/>
              <a:buChar char="•"/>
            </a:pPr>
            <a:r>
              <a:rPr lang="en-US" altLang="ar-SA" sz="2800" dirty="0">
                <a:latin typeface="Calibri" pitchFamily="34" charset="0"/>
              </a:rPr>
              <a:t>Extremely variable course. Patient usually present with flulike symptoms which may progress to li</a:t>
            </a:r>
            <a:r>
              <a:rPr lang="en-US" altLang="ar-SA" sz="2800" dirty="0">
                <a:latin typeface="Calibri" pitchFamily="34" charset="0"/>
                <a:sym typeface="Wingdings" pitchFamily="2" charset="2"/>
              </a:rPr>
              <a:t>fe-threatening situations.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ar-SA" sz="2800" dirty="0">
                <a:latin typeface="Calibri" pitchFamily="34" charset="0"/>
              </a:rPr>
              <a:t>Identification of the organism is difficult.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ar-SA" sz="2800" dirty="0">
                <a:latin typeface="Calibri" pitchFamily="34" charset="0"/>
              </a:rPr>
              <a:t>Prognosis in uncomplicated pt. is good</a:t>
            </a:r>
          </a:p>
          <a:p>
            <a:pPr eaLnBrk="1" hangingPunct="1">
              <a:buFontTx/>
              <a:buNone/>
            </a:pPr>
            <a:r>
              <a:rPr lang="en-US" altLang="ar-SA" sz="2800" b="1" i="1" u="sng" dirty="0">
                <a:latin typeface="Calibri" pitchFamily="34" charset="0"/>
              </a:rPr>
              <a:t>Gross:</a:t>
            </a:r>
          </a:p>
          <a:p>
            <a:pPr eaLnBrk="1" hangingPunct="1"/>
            <a:r>
              <a:rPr lang="en-US" altLang="ar-SA" sz="2800" dirty="0">
                <a:latin typeface="Calibri" pitchFamily="34" charset="0"/>
              </a:rPr>
              <a:t>Pneumonic involvement may be patchy, or involve whole lobes bilaterally or unilaterally.</a:t>
            </a:r>
          </a:p>
          <a:p>
            <a:pPr eaLnBrk="1" hangingPunct="1"/>
            <a:r>
              <a:rPr lang="en-US" altLang="ar-SA" sz="2800" dirty="0">
                <a:latin typeface="Calibri" pitchFamily="34" charset="0"/>
              </a:rPr>
              <a:t>Affected areas are red-blue congested.</a:t>
            </a:r>
          </a:p>
          <a:p>
            <a:pPr>
              <a:buFont typeface="Wingdings 3" pitchFamily="18" charset="2"/>
              <a:buNone/>
            </a:pPr>
            <a:endParaRPr lang="en-US" altLang="ar-SA" dirty="0"/>
          </a:p>
        </p:txBody>
      </p:sp>
      <p:sp>
        <p:nvSpPr>
          <p:cNvPr id="7" name="Rectangle 6"/>
          <p:cNvSpPr/>
          <p:nvPr/>
        </p:nvSpPr>
        <p:spPr>
          <a:xfrm>
            <a:off x="42862" y="0"/>
            <a:ext cx="910113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65150" indent="-457200" algn="ctr" eaLnBrk="1" hangingPunct="1"/>
            <a:r>
              <a:rPr lang="en-US" b="1" dirty="0">
                <a:solidFill>
                  <a:schemeClr val="bg1"/>
                </a:solidFill>
                <a:cs typeface="Arial" charset="0"/>
              </a:rPr>
              <a:t>2) Community Acquired Atypical Pneumonia</a:t>
            </a:r>
            <a:endParaRPr lang="en-US" altLang="ar-SA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763000" cy="762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sz="2400" dirty="0">
                <a:solidFill>
                  <a:schemeClr val="tx1"/>
                </a:solidFill>
                <a:cs typeface="Arial" charset="0"/>
              </a:rPr>
            </a:br>
            <a:r>
              <a:rPr lang="en-US" sz="2400" dirty="0">
                <a:solidFill>
                  <a:schemeClr val="tx1"/>
                </a:solidFill>
              </a:rPr>
              <a:t>Primary atypical pneumonia/interstitial </a:t>
            </a:r>
            <a:r>
              <a:rPr lang="en-US" sz="2400" dirty="0" err="1">
                <a:solidFill>
                  <a:schemeClr val="tx1"/>
                </a:solidFill>
              </a:rPr>
              <a:t>pnemonitis</a:t>
            </a:r>
            <a:endParaRPr lang="en-US" sz="2400" dirty="0"/>
          </a:p>
        </p:txBody>
      </p:sp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304800" y="914400"/>
            <a:ext cx="4419600" cy="548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ar-SA" b="1" i="1" u="sng" dirty="0">
                <a:latin typeface="Calibri" pitchFamily="34" charset="0"/>
              </a:rPr>
              <a:t>Micro</a:t>
            </a:r>
            <a:r>
              <a:rPr lang="en-US" altLang="ar-SA" dirty="0">
                <a:latin typeface="Calibri" pitchFamily="34" charset="0"/>
              </a:rPr>
              <a:t>: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ar-SA" dirty="0">
                <a:latin typeface="Calibri" pitchFamily="34" charset="0"/>
              </a:rPr>
              <a:t>Predominantly there is inflammation in the </a:t>
            </a:r>
            <a:r>
              <a:rPr lang="en-US" altLang="ar-SA" dirty="0" err="1">
                <a:latin typeface="Calibri" pitchFamily="34" charset="0"/>
              </a:rPr>
              <a:t>interstitium</a:t>
            </a:r>
            <a:r>
              <a:rPr lang="en-US" altLang="ar-SA" dirty="0">
                <a:latin typeface="Calibri" pitchFamily="34" charset="0"/>
              </a:rPr>
              <a:t>/alveolar wall.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ar-SA" dirty="0">
                <a:latin typeface="Calibri" pitchFamily="34" charset="0"/>
              </a:rPr>
              <a:t>Alveolar septa are widened and edematous with mononuclear inflammatory infiltrate (and </a:t>
            </a:r>
            <a:r>
              <a:rPr lang="en-US" altLang="ar-SA" dirty="0" err="1">
                <a:latin typeface="Calibri" pitchFamily="34" charset="0"/>
              </a:rPr>
              <a:t>neutrophils</a:t>
            </a:r>
            <a:r>
              <a:rPr lang="en-US" altLang="ar-SA" dirty="0">
                <a:latin typeface="Calibri" pitchFamily="34" charset="0"/>
              </a:rPr>
              <a:t> in acute cases only)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ar-SA" dirty="0">
                <a:latin typeface="Calibri" pitchFamily="34" charset="0"/>
              </a:rPr>
              <a:t>Sever cases: Intra-alveolar </a:t>
            </a:r>
            <a:r>
              <a:rPr lang="en-US" altLang="ar-SA" dirty="0" err="1">
                <a:latin typeface="Calibri" pitchFamily="34" charset="0"/>
              </a:rPr>
              <a:t>proteinaceous</a:t>
            </a:r>
            <a:r>
              <a:rPr lang="en-US" altLang="ar-SA" dirty="0">
                <a:latin typeface="Calibri" pitchFamily="34" charset="0"/>
              </a:rPr>
              <a:t> material with pink hyaline membrane lining the alveolar walls (diffuse alveolar damage) </a:t>
            </a:r>
          </a:p>
          <a:p>
            <a:pPr eaLnBrk="1" hangingPunct="1"/>
            <a:endParaRPr lang="en-US" altLang="ar-SA" dirty="0">
              <a:latin typeface="Calibri" pitchFamily="34" charset="0"/>
            </a:endParaRPr>
          </a:p>
        </p:txBody>
      </p:sp>
      <p:pic>
        <p:nvPicPr>
          <p:cNvPr id="28676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863206"/>
            <a:ext cx="3790950" cy="2994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10" descr="http://upload.wikimedia.org/wikipedia/commons/8/8c/Usual_interstitial_pneumonia_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8553" y="914400"/>
            <a:ext cx="4248150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0"/>
            <a:ext cx="910113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65150" indent="-457200" algn="ctr" eaLnBrk="1" hangingPunct="1"/>
            <a:r>
              <a:rPr lang="en-US" b="1" dirty="0">
                <a:solidFill>
                  <a:schemeClr val="bg1"/>
                </a:solidFill>
                <a:cs typeface="Arial" charset="0"/>
              </a:rPr>
              <a:t>2) Community Acquired Atypical Pneumonia</a:t>
            </a:r>
            <a:endParaRPr lang="en-US" altLang="ar-SA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3800" y="6096000"/>
            <a:ext cx="1613903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ar-SA" dirty="0">
                <a:latin typeface="Calibri" pitchFamily="34" charset="0"/>
              </a:rPr>
              <a:t>Sever cases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838200"/>
            <a:ext cx="8153400" cy="5867400"/>
          </a:xfrm>
        </p:spPr>
        <p:txBody>
          <a:bodyPr/>
          <a:lstStyle/>
          <a:p>
            <a:pPr lvl="1" eaLnBrk="1" hangingPunct="1">
              <a:buFont typeface="Arial" panose="020B0604020202020204" pitchFamily="34" charset="0"/>
              <a:buChar char="–"/>
              <a:defRPr/>
            </a:pPr>
            <a:r>
              <a:rPr lang="en-US" sz="2400" dirty="0">
                <a:latin typeface="Calibri" panose="020F0502020204030204" pitchFamily="34" charset="0"/>
                <a:cs typeface="Arial" panose="020B0604020202020204" pitchFamily="34" charset="0"/>
              </a:rPr>
              <a:t>Hospital acquired Pneumonia.</a:t>
            </a:r>
          </a:p>
          <a:p>
            <a:pPr lvl="1" eaLnBrk="1" hangingPunct="1">
              <a:buFont typeface="Arial" panose="020B0604020202020204" pitchFamily="34" charset="0"/>
              <a:buChar char="–"/>
              <a:defRPr/>
            </a:pPr>
            <a:r>
              <a:rPr lang="en-US" sz="2400" dirty="0">
                <a:latin typeface="Calibri" panose="020F0502020204030204" pitchFamily="34" charset="0"/>
                <a:cs typeface="Arial" panose="020B0604020202020204" pitchFamily="34" charset="0"/>
              </a:rPr>
              <a:t>Acquire terminal pneumonias while hospitalized (</a:t>
            </a:r>
            <a:r>
              <a:rPr lang="en-US" sz="2400" dirty="0" err="1">
                <a:latin typeface="Calibri" panose="020F0502020204030204" pitchFamily="34" charset="0"/>
                <a:cs typeface="Arial" panose="020B0604020202020204" pitchFamily="34" charset="0"/>
              </a:rPr>
              <a:t>nosocomial</a:t>
            </a:r>
            <a:r>
              <a:rPr lang="en-US" sz="2400" dirty="0">
                <a:latin typeface="Calibri" panose="020F0502020204030204" pitchFamily="34" charset="0"/>
                <a:cs typeface="Arial" panose="020B0604020202020204" pitchFamily="34" charset="0"/>
              </a:rPr>
              <a:t> infection)</a:t>
            </a:r>
          </a:p>
          <a:p>
            <a:pPr lvl="1" eaLnBrk="1" hangingPunct="1">
              <a:buFont typeface="Arial" panose="020B0604020202020204" pitchFamily="34" charset="0"/>
              <a:buChar char="–"/>
              <a:defRPr/>
            </a:pPr>
            <a:endParaRPr lang="en-US" sz="2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1" eaLnBrk="1" hangingPunct="1">
              <a:buNone/>
              <a:defRPr/>
            </a:pPr>
            <a:r>
              <a:rPr lang="en-US" sz="2400" b="1" dirty="0">
                <a:latin typeface="Calibri" panose="020F0502020204030204" pitchFamily="34" charset="0"/>
                <a:cs typeface="Arial" panose="020B0604020202020204" pitchFamily="34" charset="0"/>
              </a:rPr>
              <a:t>Predisposing factor: </a:t>
            </a:r>
            <a:r>
              <a:rPr lang="en-US" sz="2400" dirty="0">
                <a:latin typeface="Calibri" panose="020F0502020204030204" pitchFamily="34" charset="0"/>
                <a:cs typeface="Arial" panose="020B0604020202020204" pitchFamily="34" charset="0"/>
              </a:rPr>
              <a:t>sever underlying conditions e.g. immunosuppression, prolonged antibiotic therapy, intravascular catheter and pt. with mechanical ventilator</a:t>
            </a:r>
          </a:p>
          <a:p>
            <a:pPr lvl="1" eaLnBrk="1" hangingPunct="1">
              <a:buFont typeface="Arial" panose="020B0604020202020204" pitchFamily="34" charset="0"/>
              <a:buChar char="–"/>
              <a:defRPr/>
            </a:pPr>
            <a:endParaRPr lang="en-US" sz="2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1" eaLnBrk="1" hangingPunct="1">
              <a:buNone/>
              <a:defRPr/>
            </a:pPr>
            <a:r>
              <a:rPr lang="en-US" sz="2400" b="1" dirty="0">
                <a:latin typeface="Calibri" panose="020F0502020204030204" pitchFamily="34" charset="0"/>
                <a:cs typeface="Arial" panose="020B0604020202020204" pitchFamily="34" charset="0"/>
              </a:rPr>
              <a:t>Cause: </a:t>
            </a:r>
            <a:r>
              <a:rPr lang="en-US" sz="2400" dirty="0">
                <a:latin typeface="Calibri" panose="020F0502020204030204" pitchFamily="34" charset="0"/>
                <a:cs typeface="Arial" panose="020B0604020202020204" pitchFamily="34" charset="0"/>
              </a:rPr>
              <a:t>Gram-negative organisms like </a:t>
            </a:r>
            <a:r>
              <a:rPr lang="en-US" sz="2400" dirty="0" err="1">
                <a:latin typeface="Calibri" panose="020F0502020204030204" pitchFamily="34" charset="0"/>
                <a:cs typeface="Arial" panose="020B0604020202020204" pitchFamily="34" charset="0"/>
              </a:rPr>
              <a:t>Klebsiella</a:t>
            </a:r>
            <a:r>
              <a:rPr lang="en-US" sz="2400" dirty="0">
                <a:latin typeface="Calibri" panose="020F0502020204030204" pitchFamily="34" charset="0"/>
                <a:cs typeface="Arial" panose="020B0604020202020204" pitchFamily="34" charset="0"/>
              </a:rPr>
              <a:t>, Pseudomonas </a:t>
            </a:r>
            <a:r>
              <a:rPr lang="en-US" sz="2400" dirty="0" err="1">
                <a:latin typeface="Calibri" panose="020F0502020204030204" pitchFamily="34" charset="0"/>
                <a:cs typeface="Arial" panose="020B0604020202020204" pitchFamily="34" charset="0"/>
              </a:rPr>
              <a:t>aeruginosa</a:t>
            </a:r>
            <a:r>
              <a:rPr lang="en-US" sz="2400" dirty="0">
                <a:latin typeface="Calibri" panose="020F0502020204030204" pitchFamily="34" charset="0"/>
                <a:cs typeface="Arial" panose="020B0604020202020204" pitchFamily="34" charset="0"/>
              </a:rPr>
              <a:t> and E. coli</a:t>
            </a:r>
          </a:p>
          <a:p>
            <a:pPr lvl="1" eaLnBrk="1" hangingPunct="1">
              <a:buFont typeface="Verdana" pitchFamily="34" charset="0"/>
              <a:buNone/>
              <a:defRPr/>
            </a:pPr>
            <a:endParaRPr lang="en-US" sz="2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92113" lvl="1" indent="0" eaLnBrk="1" hangingPunct="1">
              <a:buFont typeface="Verdana" pitchFamily="34" charset="0"/>
              <a:buNone/>
              <a:defRPr/>
            </a:pPr>
            <a:endParaRPr lang="en-US" sz="24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52400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buFont typeface="Wingdings 3" pitchFamily="18" charset="2"/>
              <a:buNone/>
              <a:defRPr/>
            </a:pPr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b="1" dirty="0">
                <a:latin typeface="Calibri" panose="020F0502020204030204" pitchFamily="34" charset="0"/>
                <a:cs typeface="Arial" panose="020B0604020202020204" pitchFamily="34" charset="0"/>
              </a:rPr>
              <a:t>) Nosocomial Pneumonia: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lvl="1" eaLnBrk="1" hangingPunct="1">
              <a:buFont typeface="Arial" pitchFamily="34" charset="0"/>
              <a:buChar char="•"/>
            </a:pPr>
            <a:r>
              <a:rPr lang="en-US" sz="2400" dirty="0">
                <a:latin typeface="Calibri" pitchFamily="34" charset="0"/>
                <a:cs typeface="Arial" pitchFamily="34" charset="0"/>
              </a:rPr>
              <a:t>Occur in debilitated patients, comatose, alcoholic, or those who aspirated gastric contents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400" dirty="0">
                <a:latin typeface="Calibri" pitchFamily="34" charset="0"/>
                <a:cs typeface="Arial" pitchFamily="34" charset="0"/>
              </a:rPr>
              <a:t>Chemical injury due gastric acid and bacterial infection (anaerobic bacteria admixed with aerobic bacteria, e.g. </a:t>
            </a:r>
            <a:r>
              <a:rPr lang="en-US" sz="2400" i="1" dirty="0" err="1">
                <a:latin typeface="Calibri" pitchFamily="34" charset="0"/>
                <a:cs typeface="Arial" pitchFamily="34" charset="0"/>
              </a:rPr>
              <a:t>Bacteroides</a:t>
            </a:r>
            <a:r>
              <a:rPr lang="en-US" sz="2400" i="1" dirty="0">
                <a:latin typeface="Calibri" pitchFamily="34" charset="0"/>
                <a:cs typeface="Arial" pitchFamily="34" charset="0"/>
              </a:rPr>
              <a:t>, </a:t>
            </a:r>
            <a:r>
              <a:rPr lang="en-US" sz="2400" i="1" dirty="0" err="1">
                <a:latin typeface="Calibri" pitchFamily="34" charset="0"/>
                <a:cs typeface="Arial" pitchFamily="34" charset="0"/>
              </a:rPr>
              <a:t>Fusobacterium</a:t>
            </a:r>
            <a:r>
              <a:rPr lang="en-US" sz="2400" i="1" dirty="0">
                <a:latin typeface="Calibri" pitchFamily="34" charset="0"/>
                <a:cs typeface="Arial" pitchFamily="34" charset="0"/>
              </a:rPr>
              <a:t> and </a:t>
            </a:r>
            <a:r>
              <a:rPr lang="en-US" sz="2400" i="1" dirty="0" err="1">
                <a:latin typeface="Calibri" pitchFamily="34" charset="0"/>
                <a:cs typeface="Arial" pitchFamily="34" charset="0"/>
              </a:rPr>
              <a:t>Peptococcus</a:t>
            </a:r>
            <a:r>
              <a:rPr lang="en-US" sz="2400" dirty="0">
                <a:latin typeface="Calibri" pitchFamily="34" charset="0"/>
                <a:cs typeface="Arial" pitchFamily="34" charset="0"/>
              </a:rPr>
              <a:t>)</a:t>
            </a:r>
            <a:endParaRPr lang="en-US" sz="2400" i="1" dirty="0">
              <a:latin typeface="Calibri" pitchFamily="34" charset="0"/>
              <a:cs typeface="Arial" pitchFamily="34" charset="0"/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400" dirty="0">
                <a:latin typeface="Calibri" pitchFamily="34" charset="0"/>
              </a:rPr>
              <a:t>A necrotizing pneumonia  with </a:t>
            </a:r>
            <a:r>
              <a:rPr lang="en-US" sz="2400" dirty="0" err="1">
                <a:latin typeface="Calibri" pitchFamily="34" charset="0"/>
              </a:rPr>
              <a:t>fulminant</a:t>
            </a:r>
            <a:r>
              <a:rPr lang="en-US" sz="2400" dirty="0">
                <a:latin typeface="Calibri" pitchFamily="34" charset="0"/>
              </a:rPr>
              <a:t> clinical course, common complication (abscess) and frequent cause of death.</a:t>
            </a:r>
          </a:p>
          <a:p>
            <a:endParaRPr lang="ar-SA" sz="2800" dirty="0"/>
          </a:p>
        </p:txBody>
      </p:sp>
      <p:sp>
        <p:nvSpPr>
          <p:cNvPr id="4" name="Rectangle 3"/>
          <p:cNvSpPr/>
          <p:nvPr/>
        </p:nvSpPr>
        <p:spPr>
          <a:xfrm>
            <a:off x="42862" y="1"/>
            <a:ext cx="910113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65150" indent="-457200" algn="ctr" eaLnBrk="1" hangingPunct="1"/>
            <a:r>
              <a:rPr lang="en-US" b="1" dirty="0">
                <a:latin typeface="Calibri" pitchFamily="34" charset="0"/>
              </a:rPr>
              <a:t>4) Aspiration pneumonia</a:t>
            </a:r>
            <a:r>
              <a:rPr lang="en-US" b="1" dirty="0">
                <a:latin typeface="Calibri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1027"/>
          <p:cNvSpPr>
            <a:spLocks noGrp="1" noChangeArrowheads="1"/>
          </p:cNvSpPr>
          <p:nvPr>
            <p:ph sz="quarter" idx="1"/>
          </p:nvPr>
        </p:nvSpPr>
        <p:spPr>
          <a:xfrm>
            <a:off x="457200" y="495308"/>
            <a:ext cx="8153400" cy="5334000"/>
          </a:xfrm>
        </p:spPr>
        <p:txBody>
          <a:bodyPr rtlCol="0"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2400" b="1" i="1" dirty="0">
              <a:latin typeface="Calibri" pitchFamily="34" charset="0"/>
              <a:cs typeface="Arial" charset="0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  <a:defRPr/>
            </a:pPr>
            <a:r>
              <a:rPr lang="en-US" sz="2400" dirty="0">
                <a:latin typeface="Calibri" pitchFamily="34" charset="0"/>
                <a:ea typeface="Tahoma" pitchFamily="34" charset="0"/>
                <a:cs typeface="Tahoma" pitchFamily="34" charset="0"/>
              </a:rPr>
              <a:t>is most often a localized lesion in an </a:t>
            </a:r>
            <a:r>
              <a:rPr lang="en-US" sz="2400" dirty="0" err="1">
                <a:latin typeface="Calibri" pitchFamily="34" charset="0"/>
                <a:ea typeface="Tahoma" pitchFamily="34" charset="0"/>
                <a:cs typeface="Tahoma" pitchFamily="34" charset="0"/>
              </a:rPr>
              <a:t>immunocompetent</a:t>
            </a:r>
            <a:r>
              <a:rPr lang="en-US" sz="2400" dirty="0">
                <a:latin typeface="Calibri" pitchFamily="34" charset="0"/>
                <a:ea typeface="Tahoma" pitchFamily="34" charset="0"/>
                <a:cs typeface="Tahoma" pitchFamily="34" charset="0"/>
              </a:rPr>
              <a:t> person, with or without regional lymph node involvement.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  <a:defRPr/>
            </a:pPr>
            <a:r>
              <a:rPr lang="en-US" sz="2400" dirty="0">
                <a:latin typeface="Calibri" pitchFamily="34" charset="0"/>
                <a:ea typeface="Tahoma" pitchFamily="34" charset="0"/>
                <a:cs typeface="Tahoma" pitchFamily="34" charset="0"/>
              </a:rPr>
              <a:t>There is typically </a:t>
            </a:r>
            <a:r>
              <a:rPr lang="en-US" sz="2400" dirty="0" err="1">
                <a:latin typeface="Calibri" pitchFamily="34" charset="0"/>
                <a:ea typeface="Tahoma" pitchFamily="34" charset="0"/>
                <a:cs typeface="Tahoma" pitchFamily="34" charset="0"/>
              </a:rPr>
              <a:t>granulomatous</a:t>
            </a:r>
            <a:r>
              <a:rPr lang="en-US" sz="2400" dirty="0">
                <a:latin typeface="Calibri" pitchFamily="34" charset="0"/>
                <a:ea typeface="Tahoma" pitchFamily="34" charset="0"/>
                <a:cs typeface="Tahoma" pitchFamily="34" charset="0"/>
              </a:rPr>
              <a:t> inflammation, </a:t>
            </a:r>
          </a:p>
          <a:p>
            <a:pPr marL="868680" lvl="1" indent="-283464" eaLnBrk="1" fontAlgn="auto" hangingPunct="1">
              <a:spcBef>
                <a:spcPts val="324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Verdana"/>
              <a:buNone/>
              <a:defRPr/>
            </a:pPr>
            <a:r>
              <a:rPr lang="en-US" sz="2400" dirty="0">
                <a:latin typeface="Calibri" pitchFamily="34" charset="0"/>
                <a:ea typeface="Tahoma" pitchFamily="34" charset="0"/>
                <a:cs typeface="Tahoma" pitchFamily="34" charset="0"/>
              </a:rPr>
              <a:t>Which may be due to bacteria (e.g., </a:t>
            </a:r>
            <a:r>
              <a:rPr lang="en-US" sz="2400" i="1" dirty="0">
                <a:latin typeface="Calibri" pitchFamily="34" charset="0"/>
                <a:ea typeface="Tahoma" pitchFamily="34" charset="0"/>
                <a:cs typeface="Tahoma" pitchFamily="34" charset="0"/>
              </a:rPr>
              <a:t>M. tuberculosis</a:t>
            </a:r>
            <a:r>
              <a:rPr lang="en-US" sz="2400" dirty="0">
                <a:latin typeface="Calibri" pitchFamily="34" charset="0"/>
                <a:ea typeface="Tahoma" pitchFamily="34" charset="0"/>
                <a:cs typeface="Tahoma" pitchFamily="34" charset="0"/>
              </a:rPr>
              <a:t>) or</a:t>
            </a:r>
          </a:p>
          <a:p>
            <a:pPr marL="868680" lvl="1" indent="-283464" eaLnBrk="1" fontAlgn="auto" hangingPunct="1">
              <a:spcBef>
                <a:spcPts val="324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Tx/>
              <a:buNone/>
              <a:defRPr/>
            </a:pPr>
            <a:r>
              <a:rPr lang="en-US" sz="2400" dirty="0">
                <a:latin typeface="Calibri" pitchFamily="34" charset="0"/>
                <a:ea typeface="Tahoma" pitchFamily="34" charset="0"/>
                <a:cs typeface="Tahoma" pitchFamily="34" charset="0"/>
              </a:rPr>
              <a:t> fungi (</a:t>
            </a:r>
            <a:r>
              <a:rPr lang="en-US" sz="2400" i="1" dirty="0" err="1">
                <a:latin typeface="Calibri" pitchFamily="34" charset="0"/>
                <a:ea typeface="Tahoma" pitchFamily="34" charset="0"/>
                <a:cs typeface="Tahoma" pitchFamily="34" charset="0"/>
              </a:rPr>
              <a:t>Histoplasma</a:t>
            </a:r>
            <a:r>
              <a:rPr lang="en-US" sz="2400" i="1" dirty="0">
                <a:latin typeface="Calibri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i="1" dirty="0" err="1">
                <a:latin typeface="Calibri" pitchFamily="34" charset="0"/>
                <a:ea typeface="Tahoma" pitchFamily="34" charset="0"/>
                <a:cs typeface="Tahoma" pitchFamily="34" charset="0"/>
              </a:rPr>
              <a:t>capsulatum</a:t>
            </a:r>
            <a:r>
              <a:rPr lang="en-US" sz="2400" i="1" dirty="0">
                <a:latin typeface="Calibri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i="1" dirty="0" err="1">
                <a:latin typeface="Calibri" pitchFamily="34" charset="0"/>
                <a:ea typeface="Tahoma" pitchFamily="34" charset="0"/>
                <a:cs typeface="Tahoma" pitchFamily="34" charset="0"/>
              </a:rPr>
              <a:t>Coccidioides</a:t>
            </a:r>
            <a:r>
              <a:rPr lang="en-US" sz="2400" i="1" dirty="0">
                <a:latin typeface="Calibri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i="1" dirty="0" err="1">
                <a:latin typeface="Calibri" pitchFamily="34" charset="0"/>
                <a:ea typeface="Tahoma" pitchFamily="34" charset="0"/>
                <a:cs typeface="Tahoma" pitchFamily="34" charset="0"/>
              </a:rPr>
              <a:t>immitis</a:t>
            </a:r>
            <a:r>
              <a:rPr lang="en-US" sz="2400" i="1" dirty="0">
                <a:latin typeface="Calibri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i="1" dirty="0" err="1">
                <a:latin typeface="Calibri" pitchFamily="34" charset="0"/>
                <a:ea typeface="Tahoma" pitchFamily="34" charset="0"/>
                <a:cs typeface="Tahoma" pitchFamily="34" charset="0"/>
              </a:rPr>
              <a:t>Blastomyces</a:t>
            </a:r>
            <a:r>
              <a:rPr lang="en-US" sz="2400" i="1" dirty="0">
                <a:latin typeface="Calibri" pitchFamily="34" charset="0"/>
                <a:ea typeface="Tahoma" pitchFamily="34" charset="0"/>
                <a:cs typeface="Tahoma" pitchFamily="34" charset="0"/>
              </a:rPr>
              <a:t> )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  <a:defRPr/>
            </a:pPr>
            <a:r>
              <a:rPr lang="en-US" sz="2400" dirty="0">
                <a:latin typeface="Calibri" pitchFamily="34" charset="0"/>
                <a:ea typeface="Tahoma" pitchFamily="34" charset="0"/>
                <a:cs typeface="Tahoma" pitchFamily="34" charset="0"/>
              </a:rPr>
              <a:t>In the </a:t>
            </a:r>
            <a:r>
              <a:rPr lang="en-US" sz="2400" dirty="0" err="1">
                <a:latin typeface="Calibri" pitchFamily="34" charset="0"/>
                <a:ea typeface="Tahoma" pitchFamily="34" charset="0"/>
                <a:cs typeface="Tahoma" pitchFamily="34" charset="0"/>
              </a:rPr>
              <a:t>immunocompromised</a:t>
            </a:r>
            <a:r>
              <a:rPr lang="en-US" sz="2400" dirty="0">
                <a:latin typeface="Calibri" pitchFamily="34" charset="0"/>
                <a:ea typeface="Tahoma" pitchFamily="34" charset="0"/>
                <a:cs typeface="Tahoma" pitchFamily="34" charset="0"/>
              </a:rPr>
              <a:t>, there is usually systemic dissemination of the causative organism, accompanied by widespread disease.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  <a:defRPr/>
            </a:pPr>
            <a:r>
              <a:rPr lang="en-US" sz="2400" dirty="0">
                <a:latin typeface="Calibri" pitchFamily="34" charset="0"/>
                <a:ea typeface="Tahoma" pitchFamily="34" charset="0"/>
                <a:cs typeface="Tahoma" pitchFamily="34" charset="0"/>
              </a:rPr>
              <a:t>Tuberculosis is the most important entity within the spectrum of chronic pneumonias</a:t>
            </a:r>
            <a:r>
              <a:rPr lang="en-US" sz="2400" i="1" dirty="0">
                <a:latin typeface="Calibri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en-US" sz="2400" dirty="0">
                <a:latin typeface="Calibri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42862" y="0"/>
            <a:ext cx="910113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65150" indent="-457200" algn="ctr" eaLnBrk="1" hangingPunct="1"/>
            <a:r>
              <a:rPr lang="en-US" sz="2800" b="1" dirty="0"/>
              <a:t>5)  Chronic pneumonia</a:t>
            </a:r>
            <a:endParaRPr lang="ar-SA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762000"/>
            <a:ext cx="7924800" cy="3352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ar-SA" dirty="0">
                <a:latin typeface="Calibri" pitchFamily="34" charset="0"/>
              </a:rPr>
              <a:t>Infections that affect </a:t>
            </a:r>
            <a:r>
              <a:rPr lang="en-US" altLang="ar-SA" dirty="0" err="1">
                <a:latin typeface="Calibri" pitchFamily="34" charset="0"/>
              </a:rPr>
              <a:t>immunosuppressed</a:t>
            </a:r>
            <a:r>
              <a:rPr lang="en-US" altLang="ar-SA" dirty="0">
                <a:latin typeface="Calibri" pitchFamily="34" charset="0"/>
              </a:rPr>
              <a:t> patients (AIDS, cancer patients and transplant recipients)</a:t>
            </a:r>
          </a:p>
          <a:p>
            <a:pPr eaLnBrk="1" hangingPunct="1">
              <a:buFontTx/>
              <a:buNone/>
            </a:pPr>
            <a:r>
              <a:rPr lang="en-US" altLang="ar-SA" b="1" i="1" dirty="0">
                <a:latin typeface="Calibri" pitchFamily="34" charset="0"/>
              </a:rPr>
              <a:t>Causative organisms: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ar-SA" dirty="0">
                <a:latin typeface="Calibri" pitchFamily="34" charset="0"/>
              </a:rPr>
              <a:t>Cytomegalovirus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ar-SA" i="1" dirty="0" err="1">
                <a:latin typeface="Calibri" pitchFamily="34" charset="0"/>
              </a:rPr>
              <a:t>Pneumocystis</a:t>
            </a:r>
            <a:r>
              <a:rPr lang="en-US" altLang="ar-SA" i="1" dirty="0">
                <a:latin typeface="Calibri" pitchFamily="34" charset="0"/>
              </a:rPr>
              <a:t> </a:t>
            </a:r>
            <a:r>
              <a:rPr lang="en-US" altLang="ar-SA" i="1" dirty="0" err="1">
                <a:latin typeface="Calibri" pitchFamily="34" charset="0"/>
              </a:rPr>
              <a:t>jiroveci</a:t>
            </a:r>
            <a:r>
              <a:rPr lang="en-US" altLang="ar-SA" i="1" dirty="0">
                <a:latin typeface="Calibri" pitchFamily="34" charset="0"/>
              </a:rPr>
              <a:t> (</a:t>
            </a:r>
            <a:r>
              <a:rPr lang="en-US" altLang="ar-SA" i="1" dirty="0" err="1">
                <a:latin typeface="Calibri" pitchFamily="34" charset="0"/>
              </a:rPr>
              <a:t>carinii</a:t>
            </a:r>
            <a:r>
              <a:rPr lang="en-US" altLang="ar-SA" i="1" dirty="0">
                <a:latin typeface="Calibri" pitchFamily="34" charset="0"/>
              </a:rPr>
              <a:t>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ar-SA" i="1" dirty="0">
                <a:latin typeface="Calibri" pitchFamily="34" charset="0"/>
              </a:rPr>
              <a:t>Mycobacterium </a:t>
            </a:r>
            <a:r>
              <a:rPr lang="en-US" altLang="ar-SA" i="1" dirty="0" err="1">
                <a:latin typeface="Calibri" pitchFamily="34" charset="0"/>
              </a:rPr>
              <a:t>avium-intracellulare</a:t>
            </a:r>
            <a:endParaRPr lang="en-US" altLang="ar-SA" i="1" dirty="0">
              <a:latin typeface="Calibri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altLang="ar-SA" dirty="0">
                <a:latin typeface="Calibri" pitchFamily="34" charset="0"/>
              </a:rPr>
              <a:t>Invasive </a:t>
            </a:r>
            <a:r>
              <a:rPr lang="en-US" altLang="ar-SA" dirty="0" err="1">
                <a:latin typeface="Calibri" pitchFamily="34" charset="0"/>
              </a:rPr>
              <a:t>aspergillosis</a:t>
            </a:r>
            <a:endParaRPr lang="en-US" altLang="ar-SA" dirty="0">
              <a:latin typeface="Calibri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altLang="ar-SA" dirty="0">
                <a:latin typeface="Calibri" pitchFamily="34" charset="0"/>
              </a:rPr>
              <a:t>Invasive </a:t>
            </a:r>
            <a:r>
              <a:rPr lang="en-US" altLang="ar-SA" dirty="0" err="1">
                <a:latin typeface="Calibri" pitchFamily="34" charset="0"/>
              </a:rPr>
              <a:t>candidiasis</a:t>
            </a:r>
            <a:endParaRPr lang="en-US" altLang="ar-SA" dirty="0">
              <a:latin typeface="Calibri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altLang="ar-SA" dirty="0">
                <a:latin typeface="Calibri" pitchFamily="34" charset="0"/>
              </a:rPr>
              <a:t>"Usual" bacterial, viral, and fungal organisms </a:t>
            </a:r>
          </a:p>
          <a:p>
            <a:pPr eaLnBrk="1" hangingPunct="1">
              <a:buFont typeface="Arial" pitchFamily="34" charset="0"/>
              <a:buChar char="•"/>
            </a:pPr>
            <a:endParaRPr lang="en-US" altLang="ar-SA" sz="2000" dirty="0"/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endParaRPr lang="en-US" altLang="ar-SA" sz="2000" dirty="0">
              <a:latin typeface="Calibri" pitchFamily="34" charset="0"/>
            </a:endParaRPr>
          </a:p>
        </p:txBody>
      </p:sp>
      <p:pic>
        <p:nvPicPr>
          <p:cNvPr id="32772" name="Picture 1030" descr="lung-aspergillosis-micro-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30500" y="4132263"/>
            <a:ext cx="3048000" cy="2725737"/>
          </a:xfrm>
        </p:spPr>
      </p:pic>
      <p:pic>
        <p:nvPicPr>
          <p:cNvPr id="32773" name="Picture 1031" descr="lung-cmv-micro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45175" y="4140200"/>
            <a:ext cx="3097213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1032" descr="lung-pnc-micro-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6850" y="4114800"/>
            <a:ext cx="2438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Text Box 1034"/>
          <p:cNvSpPr txBox="1">
            <a:spLocks noChangeArrowheads="1"/>
          </p:cNvSpPr>
          <p:nvPr/>
        </p:nvSpPr>
        <p:spPr bwMode="auto">
          <a:xfrm>
            <a:off x="228600" y="6248400"/>
            <a:ext cx="2430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ar-SA" sz="2000">
                <a:solidFill>
                  <a:srgbClr val="000000"/>
                </a:solidFill>
              </a:rPr>
              <a:t>Pneumocystis carinii</a:t>
            </a:r>
          </a:p>
        </p:txBody>
      </p:sp>
      <p:sp>
        <p:nvSpPr>
          <p:cNvPr id="32776" name="Text Box 1035"/>
          <p:cNvSpPr txBox="1">
            <a:spLocks noChangeArrowheads="1"/>
          </p:cNvSpPr>
          <p:nvPr/>
        </p:nvSpPr>
        <p:spPr bwMode="auto">
          <a:xfrm>
            <a:off x="3525838" y="4276725"/>
            <a:ext cx="1409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ar-SA" sz="2000">
                <a:solidFill>
                  <a:srgbClr val="000000"/>
                </a:solidFill>
              </a:rPr>
              <a:t>Aspergillus</a:t>
            </a:r>
          </a:p>
        </p:txBody>
      </p:sp>
      <p:sp>
        <p:nvSpPr>
          <p:cNvPr id="32777" name="Text Box 1036"/>
          <p:cNvSpPr txBox="1">
            <a:spLocks noChangeArrowheads="1"/>
          </p:cNvSpPr>
          <p:nvPr/>
        </p:nvSpPr>
        <p:spPr bwMode="auto">
          <a:xfrm>
            <a:off x="6477000" y="6248400"/>
            <a:ext cx="2030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ar-SA" sz="2000">
                <a:solidFill>
                  <a:srgbClr val="000000"/>
                </a:solidFill>
              </a:rPr>
              <a:t>Cytomegalovirus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145703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/>
              <a:t>6)  Opportunistic pneumonias</a:t>
            </a:r>
            <a:endParaRPr lang="ar-SA" sz="2800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1066800" y="476250"/>
            <a:ext cx="7315200" cy="533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i="1" dirty="0" err="1"/>
              <a:t>Pneumocystis</a:t>
            </a:r>
            <a:r>
              <a:rPr lang="en-US" i="1" dirty="0"/>
              <a:t> </a:t>
            </a:r>
            <a:r>
              <a:rPr lang="en-US" dirty="0"/>
              <a:t> Pneumonia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8382000" cy="5486400"/>
          </a:xfrm>
        </p:spPr>
        <p:txBody>
          <a:bodyPr rtlCol="0"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US" sz="2600" i="1" dirty="0">
                <a:latin typeface="Calibri" pitchFamily="34" charset="0"/>
              </a:rPr>
              <a:t>P. </a:t>
            </a:r>
            <a:r>
              <a:rPr lang="en-US" sz="2600" i="1" dirty="0" err="1">
                <a:latin typeface="Calibri" pitchFamily="34" charset="0"/>
              </a:rPr>
              <a:t>jiroveci</a:t>
            </a:r>
            <a:r>
              <a:rPr lang="en-US" sz="2600" dirty="0">
                <a:latin typeface="Calibri" pitchFamily="34" charset="0"/>
              </a:rPr>
              <a:t> (formerly </a:t>
            </a:r>
            <a:r>
              <a:rPr lang="en-US" sz="2600" i="1" dirty="0">
                <a:latin typeface="Calibri" pitchFamily="34" charset="0"/>
              </a:rPr>
              <a:t>P. </a:t>
            </a:r>
            <a:r>
              <a:rPr lang="en-US" sz="2600" i="1" dirty="0" err="1">
                <a:latin typeface="Calibri" pitchFamily="34" charset="0"/>
              </a:rPr>
              <a:t>carinii</a:t>
            </a:r>
            <a:r>
              <a:rPr lang="en-US" sz="2600" dirty="0">
                <a:latin typeface="Calibri" pitchFamily="34" charset="0"/>
              </a:rPr>
              <a:t>) is an opportunistic infectious agent (a fungus)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US" sz="2600" dirty="0">
                <a:latin typeface="Calibri" pitchFamily="34" charset="0"/>
              </a:rPr>
              <a:t>Seen in </a:t>
            </a:r>
            <a:r>
              <a:rPr lang="en-US" sz="2600" dirty="0" err="1">
                <a:latin typeface="Calibri" pitchFamily="34" charset="0"/>
              </a:rPr>
              <a:t>immunocompromised</a:t>
            </a:r>
            <a:r>
              <a:rPr lang="en-US" sz="2600" dirty="0">
                <a:latin typeface="Calibri" pitchFamily="34" charset="0"/>
              </a:rPr>
              <a:t> individuals especially AIDS.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US" i="1" dirty="0" err="1">
                <a:latin typeface="Calibri" pitchFamily="34" charset="0"/>
              </a:rPr>
              <a:t>Pneumocystis</a:t>
            </a:r>
            <a:r>
              <a:rPr lang="en-US" dirty="0">
                <a:latin typeface="Calibri" pitchFamily="34" charset="0"/>
              </a:rPr>
              <a:t> infection is confined to the lung, produces an interstitial </a:t>
            </a:r>
            <a:r>
              <a:rPr lang="en-US" dirty="0" err="1">
                <a:latin typeface="Calibri" pitchFamily="34" charset="0"/>
              </a:rPr>
              <a:t>pneumonitis</a:t>
            </a:r>
            <a:r>
              <a:rPr lang="en-US" dirty="0">
                <a:latin typeface="Calibri" pitchFamily="34" charset="0"/>
              </a:rPr>
              <a:t>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US" sz="2600" dirty="0">
                <a:latin typeface="Calibri" pitchFamily="34" charset="0"/>
                <a:cs typeface="Arial" panose="020B0604020202020204" pitchFamily="34" charset="0"/>
              </a:rPr>
              <a:t>Effective methods of diagnosis are: </a:t>
            </a:r>
          </a:p>
          <a:p>
            <a:pPr lvl="2" eaLnBrk="1" hangingPunct="1">
              <a:buFont typeface="Wingdings" pitchFamily="2" charset="2"/>
              <a:buChar char="Ø"/>
              <a:defRPr/>
            </a:pPr>
            <a:r>
              <a:rPr lang="en-US" sz="2600" dirty="0">
                <a:latin typeface="Calibri" pitchFamily="34" charset="0"/>
                <a:cs typeface="Arial" panose="020B0604020202020204" pitchFamily="34" charset="0"/>
              </a:rPr>
              <a:t> identify the organism in </a:t>
            </a:r>
            <a:r>
              <a:rPr lang="en-US" sz="2600" dirty="0" err="1">
                <a:latin typeface="Calibri" pitchFamily="34" charset="0"/>
                <a:cs typeface="Arial" panose="020B0604020202020204" pitchFamily="34" charset="0"/>
              </a:rPr>
              <a:t>bronchoalveolar</a:t>
            </a:r>
            <a:r>
              <a:rPr lang="en-US" sz="2600" dirty="0">
                <a:latin typeface="Calibri" pitchFamily="34" charset="0"/>
                <a:cs typeface="Arial" panose="020B0604020202020204" pitchFamily="34" charset="0"/>
              </a:rPr>
              <a:t> lavage fluids or in a </a:t>
            </a:r>
            <a:r>
              <a:rPr lang="en-US" sz="2600" dirty="0" err="1">
                <a:latin typeface="Calibri" pitchFamily="34" charset="0"/>
                <a:cs typeface="Arial" panose="020B0604020202020204" pitchFamily="34" charset="0"/>
              </a:rPr>
              <a:t>transbronchial</a:t>
            </a:r>
            <a:r>
              <a:rPr lang="en-US" sz="2600" dirty="0">
                <a:latin typeface="Calibri" pitchFamily="34" charset="0"/>
                <a:cs typeface="Arial" panose="020B0604020202020204" pitchFamily="34" charset="0"/>
              </a:rPr>
              <a:t> biopsy specimen. </a:t>
            </a:r>
          </a:p>
          <a:p>
            <a:pPr lvl="2" eaLnBrk="1" hangingPunct="1">
              <a:buFont typeface="Wingdings" pitchFamily="2" charset="2"/>
              <a:buChar char="Ø"/>
              <a:defRPr/>
            </a:pPr>
            <a:r>
              <a:rPr lang="en-US" sz="2600" dirty="0">
                <a:latin typeface="Calibri" pitchFamily="34" charset="0"/>
                <a:cs typeface="Arial" panose="020B0604020202020204" pitchFamily="34" charset="0"/>
              </a:rPr>
              <a:t>immunofluorescence antibody kits and PCR-based assays.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/>
              <a:t>6)  Opportunistic pneumonias</a:t>
            </a:r>
            <a:endParaRPr lang="ar-SA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1066800" y="476250"/>
            <a:ext cx="7315200" cy="533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i="1" dirty="0" err="1"/>
              <a:t>Pneumocystis</a:t>
            </a:r>
            <a:r>
              <a:rPr lang="en-US" i="1" dirty="0"/>
              <a:t> </a:t>
            </a:r>
            <a:r>
              <a:rPr lang="en-US" dirty="0"/>
              <a:t> Pneumonia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type="body" sz="half" idx="1"/>
          </p:nvPr>
        </p:nvSpPr>
        <p:spPr>
          <a:xfrm>
            <a:off x="-228600" y="1066800"/>
            <a:ext cx="5867400" cy="5486400"/>
          </a:xfrm>
        </p:spPr>
        <p:txBody>
          <a:bodyPr rtlCol="0"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US" sz="2600" dirty="0">
                <a:latin typeface="Calibri" pitchFamily="34" charset="0"/>
              </a:rPr>
              <a:t>Microscopically: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endParaRPr lang="en-US" sz="2600" dirty="0">
              <a:latin typeface="Calibri" pitchFamily="34" charset="0"/>
            </a:endParaRPr>
          </a:p>
          <a:p>
            <a:pPr marL="804228" lvl="1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US" sz="2600" dirty="0">
                <a:latin typeface="Calibri" pitchFamily="34" charset="0"/>
              </a:rPr>
              <a:t>characteristic </a:t>
            </a:r>
            <a:r>
              <a:rPr lang="en-US" sz="2600" b="1" dirty="0">
                <a:latin typeface="Calibri" pitchFamily="34" charset="0"/>
              </a:rPr>
              <a:t>intra-alveolar foamy, pink-staining </a:t>
            </a:r>
            <a:r>
              <a:rPr lang="en-US" sz="2600" b="1" dirty="0" err="1">
                <a:latin typeface="Calibri" pitchFamily="34" charset="0"/>
              </a:rPr>
              <a:t>exudate</a:t>
            </a:r>
            <a:r>
              <a:rPr lang="en-US" sz="2600" dirty="0">
                <a:latin typeface="Calibri" pitchFamily="34" charset="0"/>
              </a:rPr>
              <a:t> on H&amp;E stains  </a:t>
            </a:r>
          </a:p>
          <a:p>
            <a:pPr marL="804228" lvl="1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endParaRPr lang="en-US" sz="2600" dirty="0">
              <a:latin typeface="Calibri" pitchFamily="34" charset="0"/>
            </a:endParaRPr>
          </a:p>
          <a:p>
            <a:pPr marL="804228" lvl="1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US" sz="2600" dirty="0">
                <a:latin typeface="Calibri" pitchFamily="34" charset="0"/>
              </a:rPr>
              <a:t>organism is trapped in the foamy material and can be seen on silver stain as oval cup shaped structures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2800" dirty="0">
              <a:latin typeface="Calibri" pitchFamily="34" charset="0"/>
            </a:endParaRPr>
          </a:p>
        </p:txBody>
      </p:sp>
      <p:pic>
        <p:nvPicPr>
          <p:cNvPr id="34820" name="Content Placeholder 3" descr="pneumocysti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1" y="952500"/>
            <a:ext cx="358140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/>
              <a:t>6)  Opportunistic pneumonias</a:t>
            </a:r>
            <a:endParaRPr lang="ar-SA" b="1" dirty="0"/>
          </a:p>
        </p:txBody>
      </p:sp>
      <p:sp>
        <p:nvSpPr>
          <p:cNvPr id="7" name="Rectangle 6"/>
          <p:cNvSpPr/>
          <p:nvPr/>
        </p:nvSpPr>
        <p:spPr>
          <a:xfrm>
            <a:off x="4419600" y="5943600"/>
            <a:ext cx="157703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silver stain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552731" y="914400"/>
            <a:ext cx="1591269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H&amp;E stains 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6894" y="304801"/>
            <a:ext cx="4572000" cy="1219200"/>
          </a:xfrm>
        </p:spPr>
        <p:txBody>
          <a:bodyPr/>
          <a:lstStyle/>
          <a:p>
            <a:r>
              <a:rPr lang="en-US" dirty="0"/>
              <a:t>Lung abscess</a:t>
            </a:r>
            <a:endParaRPr lang="ar-SA" dirty="0"/>
          </a:p>
        </p:txBody>
      </p:sp>
      <p:pic>
        <p:nvPicPr>
          <p:cNvPr id="2050" name="Picture 2" descr="نتيجة بحث الصور عن ‪Lung abscess‬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838200"/>
            <a:ext cx="43434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81200" y="2209800"/>
            <a:ext cx="23871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Lung abscess</a:t>
            </a:r>
          </a:p>
        </p:txBody>
      </p:sp>
    </p:spTree>
    <p:extLst>
      <p:ext uri="{BB962C8B-B14F-4D97-AF65-F5344CB8AC3E}">
        <p14:creationId xmlns:p14="http://schemas.microsoft.com/office/powerpoint/2010/main" val="2537096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Pulmonary infections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371600"/>
            <a:ext cx="8839200" cy="5257800"/>
          </a:xfrm>
        </p:spPr>
        <p:txBody>
          <a:bodyPr rtlCol="0"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Calibri" pitchFamily="34" charset="0"/>
              </a:rPr>
              <a:t>Pneumonia /pulmonary infection can be very broadly defined as any infection in the lung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en-US" sz="2400" dirty="0">
              <a:latin typeface="Calibri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Calibri" pitchFamily="34" charset="0"/>
              </a:rPr>
              <a:t>Respiratory tract infections are more frequent than infections of any other organ. Why?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>
              <a:latin typeface="Calibri" pitchFamily="34" charset="0"/>
            </a:endParaRP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2000" dirty="0">
              <a:latin typeface="+mj-lt"/>
            </a:endParaRP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>
              <a:latin typeface="Tahoma" pitchFamily="34" charset="0"/>
            </a:endParaRP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>
              <a:latin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3810000"/>
            <a:ext cx="7543800" cy="201593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>
                <a:latin typeface="Calibri" pitchFamily="34" charset="0"/>
              </a:rPr>
              <a:t>The epithelium of the lung is exposed to liters of contaminated air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>
                <a:latin typeface="Calibri" pitchFamily="34" charset="0"/>
              </a:rPr>
              <a:t> Nasopharyngeal flora are aspirated during sleep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>
                <a:latin typeface="Calibri" pitchFamily="34" charset="0"/>
              </a:rPr>
              <a:t>Underlying lung diseases render the lung parenchyma vulnerable to virulent organism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447" y="895263"/>
            <a:ext cx="5334000" cy="573413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hangingPunct="1">
              <a:buFontTx/>
              <a:buChar char="•"/>
              <a:defRPr/>
            </a:pPr>
            <a:r>
              <a:rPr lang="en-US" sz="2000" dirty="0">
                <a:latin typeface="Bookman Old Style" panose="02050604050505020204" pitchFamily="18" charset="0"/>
              </a:rPr>
              <a:t>Is localized </a:t>
            </a:r>
            <a:r>
              <a:rPr lang="en-US" sz="2000" dirty="0" err="1">
                <a:latin typeface="Bookman Old Style" panose="02050604050505020204" pitchFamily="18" charset="0"/>
              </a:rPr>
              <a:t>suppurative</a:t>
            </a:r>
            <a:r>
              <a:rPr lang="en-US" sz="2000" dirty="0">
                <a:latin typeface="Bookman Old Style" panose="02050604050505020204" pitchFamily="18" charset="0"/>
              </a:rPr>
              <a:t> necrotic process within the pulmonary parenchyma</a:t>
            </a:r>
          </a:p>
          <a:p>
            <a:pPr eaLnBrk="1" hangingPunct="1">
              <a:buFontTx/>
              <a:buChar char="•"/>
              <a:defRPr/>
            </a:pP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b="1" dirty="0">
                <a:latin typeface="Bookman Old Style" panose="02050604050505020204" pitchFamily="18" charset="0"/>
              </a:rPr>
              <a:t>Features: </a:t>
            </a:r>
            <a:r>
              <a:rPr lang="en-US" sz="2000" dirty="0">
                <a:latin typeface="Bookman Old Style" panose="02050604050505020204" pitchFamily="18" charset="0"/>
              </a:rPr>
              <a:t>tissue necrosis and marked acute inflammation. 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b="1" dirty="0">
                <a:latin typeface="Bookman Old Style" panose="02050604050505020204" pitchFamily="18" charset="0"/>
              </a:rPr>
              <a:t>Organisms</a:t>
            </a:r>
            <a:r>
              <a:rPr lang="en-US" sz="2000" dirty="0">
                <a:latin typeface="Bookman Old Style" panose="02050604050505020204" pitchFamily="18" charset="0"/>
              </a:rPr>
              <a:t>:</a:t>
            </a:r>
          </a:p>
          <a:p>
            <a:pPr marL="868680" lvl="1" indent="-283464" eaLnBrk="1" fontAlgn="auto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000" dirty="0">
                <a:latin typeface="Bookman Old Style" panose="02050604050505020204" pitchFamily="18" charset="0"/>
              </a:rPr>
              <a:t>Staphylococci</a:t>
            </a:r>
          </a:p>
          <a:p>
            <a:pPr marL="868680" lvl="1" indent="-283464" eaLnBrk="1" fontAlgn="auto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000" dirty="0">
                <a:latin typeface="Bookman Old Style" panose="02050604050505020204" pitchFamily="18" charset="0"/>
              </a:rPr>
              <a:t>Streptococci</a:t>
            </a:r>
          </a:p>
          <a:p>
            <a:pPr marL="868680" lvl="1" indent="-283464" eaLnBrk="1" fontAlgn="auto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000" dirty="0">
                <a:latin typeface="Bookman Old Style" panose="02050604050505020204" pitchFamily="18" charset="0"/>
              </a:rPr>
              <a:t>Gram-negative organisms</a:t>
            </a:r>
          </a:p>
          <a:p>
            <a:pPr marL="868680" lvl="1" indent="-283464" eaLnBrk="1" fontAlgn="auto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000" dirty="0">
                <a:latin typeface="Bookman Old Style" panose="02050604050505020204" pitchFamily="18" charset="0"/>
              </a:rPr>
              <a:t>Anaerobes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b="1" dirty="0">
                <a:latin typeface="Bookman Old Style" panose="02050604050505020204" pitchFamily="18" charset="0"/>
              </a:rPr>
              <a:t>Pathogenesis:</a:t>
            </a:r>
          </a:p>
          <a:p>
            <a:pPr marL="868680" lvl="1" indent="-283464" eaLnBrk="1" fontAlgn="auto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000" dirty="0">
                <a:latin typeface="Bookman Old Style" panose="02050604050505020204" pitchFamily="18" charset="0"/>
              </a:rPr>
              <a:t>Can follow aspiration</a:t>
            </a:r>
          </a:p>
          <a:p>
            <a:pPr marL="868680" lvl="1" indent="-283464" eaLnBrk="1" fontAlgn="auto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000" dirty="0">
                <a:latin typeface="Bookman Old Style" panose="02050604050505020204" pitchFamily="18" charset="0"/>
              </a:rPr>
              <a:t>As a complication of bronchopneumonia</a:t>
            </a:r>
          </a:p>
          <a:p>
            <a:pPr marL="868680" lvl="1" indent="-283464" eaLnBrk="1" fontAlgn="auto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000" dirty="0">
                <a:latin typeface="Bookman Old Style" panose="02050604050505020204" pitchFamily="18" charset="0"/>
              </a:rPr>
              <a:t>Septic emboli</a:t>
            </a:r>
          </a:p>
          <a:p>
            <a:pPr marL="868680" lvl="1" indent="-283464" eaLnBrk="1" fontAlgn="auto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000" dirty="0">
                <a:latin typeface="Bookman Old Style" panose="02050604050505020204" pitchFamily="18" charset="0"/>
              </a:rPr>
              <a:t>Tumors</a:t>
            </a:r>
          </a:p>
          <a:p>
            <a:pPr marL="868680" lvl="1" indent="-283464" eaLnBrk="1" fontAlgn="auto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000" dirty="0">
                <a:latin typeface="Bookman Old Style" panose="02050604050505020204" pitchFamily="18" charset="0"/>
              </a:rPr>
              <a:t>Direct infection</a:t>
            </a:r>
          </a:p>
        </p:txBody>
      </p:sp>
      <p:pic>
        <p:nvPicPr>
          <p:cNvPr id="3" name="Online Image Placeholder 2"/>
          <p:cNvPicPr>
            <a:picLocks noGrp="1" noChangeAspect="1"/>
          </p:cNvPicPr>
          <p:nvPr>
            <p:ph type="clipArt"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29200" y="3657600"/>
            <a:ext cx="3810000" cy="2540000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1026" name="Picture 2" descr="Lung Abscess 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04800"/>
            <a:ext cx="3352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029200" y="6019800"/>
            <a:ext cx="38862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>
                <a:latin typeface="Bookman Old Style" panose="02050604050505020204" pitchFamily="18" charset="0"/>
              </a:rPr>
              <a:t>Abscess is filled with necrotic </a:t>
            </a:r>
            <a:r>
              <a:rPr lang="en-US" sz="2000" dirty="0" err="1">
                <a:latin typeface="Bookman Old Style" panose="02050604050505020204" pitchFamily="18" charset="0"/>
              </a:rPr>
              <a:t>suppurative</a:t>
            </a:r>
            <a:r>
              <a:rPr lang="en-US" sz="2000" dirty="0">
                <a:latin typeface="Bookman Old Style" panose="02050604050505020204" pitchFamily="18" charset="0"/>
              </a:rPr>
              <a:t> debris</a:t>
            </a:r>
            <a:endParaRPr lang="en-US" sz="20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6324600" y="5257800"/>
            <a:ext cx="304800" cy="76200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152400"/>
            <a:ext cx="533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/>
              <a:t>Lung abscess</a:t>
            </a:r>
            <a:endParaRPr lang="ar-SA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5410200" y="2971800"/>
            <a:ext cx="283648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Single fluid filled cavity 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7772400" y="2286000"/>
            <a:ext cx="152400" cy="685800"/>
          </a:xfrm>
          <a:prstGeom prst="straightConnector1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/>
              <a:t>Lung abscess</a:t>
            </a:r>
            <a:endParaRPr lang="en-US" dirty="0"/>
          </a:p>
        </p:txBody>
      </p:sp>
      <p:sp>
        <p:nvSpPr>
          <p:cNvPr id="37891" name="Content Placeholder 5"/>
          <p:cNvSpPr>
            <a:spLocks noGrp="1"/>
          </p:cNvSpPr>
          <p:nvPr>
            <p:ph type="body" sz="half" idx="1"/>
          </p:nvPr>
        </p:nvSpPr>
        <p:spPr>
          <a:xfrm>
            <a:off x="838200" y="1752600"/>
            <a:ext cx="7620000" cy="3276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en-US" altLang="ar-SA" sz="2400" b="1" dirty="0">
                <a:latin typeface="Calibri" pitchFamily="34" charset="0"/>
              </a:rPr>
              <a:t>Clinical features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ar-SA" sz="2400" dirty="0">
                <a:latin typeface="Calibri" pitchFamily="34" charset="0"/>
              </a:rPr>
              <a:t>Prominent cough producing copious amount of foul smelling and bad-tasting purulent sputum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ar-SA" sz="2400" dirty="0">
                <a:latin typeface="Calibri" pitchFamily="34" charset="0"/>
              </a:rPr>
              <a:t>Change in position evoke paroxysm of cough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ar-SA" sz="2400" dirty="0">
                <a:latin typeface="Calibri" pitchFamily="34" charset="0"/>
              </a:rPr>
              <a:t> Fever malaise and clubbing of fingers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ar-SA" sz="2400" dirty="0">
                <a:latin typeface="Calibri" pitchFamily="34" charset="0"/>
              </a:rPr>
              <a:t> Radiology shows fluid filled cavity</a:t>
            </a:r>
          </a:p>
          <a:p>
            <a:endParaRPr lang="en-US" altLang="ar-SA" sz="2400" dirty="0"/>
          </a:p>
        </p:txBody>
      </p:sp>
      <p:sp>
        <p:nvSpPr>
          <p:cNvPr id="4" name="Rectangle 3"/>
          <p:cNvSpPr/>
          <p:nvPr/>
        </p:nvSpPr>
        <p:spPr>
          <a:xfrm>
            <a:off x="0" y="152400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/>
              <a:t>Lung abscess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34546447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914400"/>
            <a:ext cx="7772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en-US" b="1" dirty="0">
                <a:latin typeface="Calibri" pitchFamily="34" charset="0"/>
              </a:rPr>
            </a:br>
            <a:br>
              <a:rPr lang="en-US" b="1" dirty="0">
                <a:latin typeface="Calibri" pitchFamily="34" charset="0"/>
              </a:rPr>
            </a:br>
            <a:br>
              <a:rPr lang="en-US" b="1" dirty="0">
                <a:latin typeface="Calibri" pitchFamily="34" charset="0"/>
              </a:rPr>
            </a:br>
            <a:br>
              <a:rPr lang="en-US" b="1" dirty="0">
                <a:latin typeface="Calibri" pitchFamily="34" charset="0"/>
              </a:rPr>
            </a:br>
            <a:br>
              <a:rPr lang="en-US" b="1" dirty="0">
                <a:latin typeface="Calibri" pitchFamily="34" charset="0"/>
              </a:rPr>
            </a:br>
            <a:br>
              <a:rPr lang="en-US" b="1" dirty="0">
                <a:latin typeface="Calibri" pitchFamily="34" charset="0"/>
              </a:rPr>
            </a:br>
            <a:r>
              <a:rPr lang="en-US" b="1" dirty="0">
                <a:latin typeface="Calibri" pitchFamily="34" charset="0"/>
              </a:rPr>
              <a:t>Complications</a:t>
            </a:r>
            <a:br>
              <a:rPr lang="en-US" b="1" dirty="0">
                <a:latin typeface="Calibri" pitchFamily="34" charset="0"/>
              </a:rPr>
            </a:b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>
            <a:off x="533400" y="1524000"/>
            <a:ext cx="8305800" cy="4580965"/>
          </a:xfrm>
        </p:spPr>
        <p:txBody>
          <a:bodyPr/>
          <a:lstStyle/>
          <a:p>
            <a:pPr marL="514350" indent="-514350" eaLnBrk="1" hangingPunct="1">
              <a:buFont typeface="Wingdings" pitchFamily="2" charset="2"/>
              <a:buChar char="Ø"/>
              <a:defRPr/>
            </a:pPr>
            <a:r>
              <a:rPr lang="en-US" dirty="0" err="1">
                <a:latin typeface="Calibri" pitchFamily="34" charset="0"/>
              </a:rPr>
              <a:t>Bronchopleural</a:t>
            </a:r>
            <a:r>
              <a:rPr lang="en-US" dirty="0">
                <a:latin typeface="Calibri" pitchFamily="34" charset="0"/>
              </a:rPr>
              <a:t> fistula and pleural involvement        resulting in empyema</a:t>
            </a:r>
          </a:p>
          <a:p>
            <a:pPr marL="514350" indent="-514350" eaLnBrk="1" hangingPunct="1">
              <a:buFont typeface="Wingdings" pitchFamily="2" charset="2"/>
              <a:buChar char="Ø"/>
              <a:defRPr/>
            </a:pPr>
            <a:r>
              <a:rPr lang="en-US" dirty="0">
                <a:latin typeface="Calibri" pitchFamily="34" charset="0"/>
              </a:rPr>
              <a:t>Massive hemoptysis, spontaneous rupture into uninvolved lung segments</a:t>
            </a:r>
          </a:p>
          <a:p>
            <a:pPr marL="514350" indent="-514350" eaLnBrk="1" hangingPunct="1">
              <a:buFont typeface="Wingdings" pitchFamily="2" charset="2"/>
              <a:buChar char="Ø"/>
              <a:defRPr/>
            </a:pPr>
            <a:r>
              <a:rPr lang="en-US" dirty="0">
                <a:latin typeface="Calibri" pitchFamily="34" charset="0"/>
              </a:rPr>
              <a:t>Non-resolution of abscess cavity</a:t>
            </a:r>
          </a:p>
          <a:p>
            <a:pPr marL="514350" indent="-514350" eaLnBrk="1" hangingPunct="1">
              <a:buFont typeface="Wingdings" pitchFamily="2" charset="2"/>
              <a:buChar char="Ø"/>
              <a:defRPr/>
            </a:pPr>
            <a:r>
              <a:rPr lang="en-US" dirty="0">
                <a:latin typeface="Calibri" pitchFamily="34" charset="0"/>
              </a:rPr>
              <a:t>Bacteremia could result in brain abscess and meningitis</a:t>
            </a:r>
          </a:p>
          <a:p>
            <a:endParaRPr lang="ar-SA" dirty="0"/>
          </a:p>
        </p:txBody>
      </p:sp>
      <p:sp>
        <p:nvSpPr>
          <p:cNvPr id="4" name="Rectangle 3"/>
          <p:cNvSpPr/>
          <p:nvPr/>
        </p:nvSpPr>
        <p:spPr>
          <a:xfrm>
            <a:off x="0" y="152400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/>
              <a:t>Lung abscess</a:t>
            </a:r>
            <a:endParaRPr lang="ar-SA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762000" y="4495800"/>
            <a:ext cx="7543800" cy="10618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latin typeface="Calibri" pitchFamily="34" charset="0"/>
              </a:rPr>
              <a:t>Prognosis: </a:t>
            </a:r>
          </a:p>
          <a:p>
            <a:pPr lvl="1" eaLnBrk="1" hangingPunct="1">
              <a:defRPr/>
            </a:pPr>
            <a:r>
              <a:rPr lang="en-US" sz="2700" dirty="0">
                <a:latin typeface="Calibri" pitchFamily="34" charset="0"/>
              </a:rPr>
              <a:t>with antibiotic therapy, 75% of abscess resolve</a:t>
            </a:r>
          </a:p>
        </p:txBody>
      </p:sp>
    </p:spTree>
    <p:extLst>
      <p:ext uri="{BB962C8B-B14F-4D97-AF65-F5344CB8AC3E}">
        <p14:creationId xmlns:p14="http://schemas.microsoft.com/office/powerpoint/2010/main" val="256948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762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/>
              <a:t>Pulmonary infections:  Predisposing factors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838200"/>
            <a:ext cx="8763000" cy="6019800"/>
          </a:xfrm>
        </p:spPr>
        <p:txBody>
          <a:bodyPr rtlCol="0">
            <a:normAutofit fontScale="40000" lnSpcReduction="20000"/>
          </a:bodyPr>
          <a:lstStyle/>
          <a:p>
            <a:pPr marL="288925" indent="-288925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4900" b="1" dirty="0">
                <a:latin typeface="Calibri" pitchFamily="34" charset="0"/>
              </a:rPr>
              <a:t>Other causes:</a:t>
            </a:r>
          </a:p>
          <a:p>
            <a:pPr marL="288925" indent="-288925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en-US" sz="4900" b="1" dirty="0">
              <a:latin typeface="Calibri" pitchFamily="34" charset="0"/>
            </a:endParaRPr>
          </a:p>
          <a:p>
            <a:pPr marL="544513" lvl="1" indent="-288925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US" sz="7000" b="1" dirty="0">
                <a:latin typeface="Calibri" pitchFamily="34" charset="0"/>
              </a:rPr>
              <a:t>Loss or suppression of the cough reflex:</a:t>
            </a:r>
            <a:r>
              <a:rPr lang="en-US" sz="7000" b="1" dirty="0">
                <a:solidFill>
                  <a:srgbClr val="FFCCFF"/>
                </a:solidFill>
                <a:latin typeface="Calibri" pitchFamily="34" charset="0"/>
              </a:rPr>
              <a:t> </a:t>
            </a:r>
            <a:r>
              <a:rPr lang="en-US" sz="7000" dirty="0">
                <a:latin typeface="Calibri" pitchFamily="34" charset="0"/>
              </a:rPr>
              <a:t>coma, anesthesia, neuromuscular disorders, drugs, or chest pain.</a:t>
            </a:r>
          </a:p>
          <a:p>
            <a:pPr marL="544513" lvl="1" indent="-288925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US" sz="7000" b="1" dirty="0">
                <a:latin typeface="Calibri" pitchFamily="34" charset="0"/>
              </a:rPr>
              <a:t>Injury to the </a:t>
            </a:r>
            <a:r>
              <a:rPr lang="en-US" sz="7000" b="1" dirty="0" err="1">
                <a:latin typeface="Calibri" pitchFamily="34" charset="0"/>
              </a:rPr>
              <a:t>mucociliary</a:t>
            </a:r>
            <a:r>
              <a:rPr lang="en-US" sz="7000" b="1" dirty="0">
                <a:latin typeface="Calibri" pitchFamily="34" charset="0"/>
              </a:rPr>
              <a:t> apparatus: </a:t>
            </a:r>
            <a:r>
              <a:rPr lang="en-US" sz="7000" dirty="0">
                <a:latin typeface="Calibri" pitchFamily="34" charset="0"/>
              </a:rPr>
              <a:t>by either impairment of </a:t>
            </a:r>
            <a:r>
              <a:rPr lang="en-US" sz="7000" dirty="0" err="1">
                <a:latin typeface="Calibri" pitchFamily="34" charset="0"/>
              </a:rPr>
              <a:t>ciliary</a:t>
            </a:r>
            <a:r>
              <a:rPr lang="en-US" sz="7000" dirty="0">
                <a:latin typeface="Calibri" pitchFamily="34" charset="0"/>
              </a:rPr>
              <a:t> function or destruction of ciliated epithelium e.g. cigarette smoke, inhalation of hot or corrosive gases, viral diseases, chronic diseases or genetic disturbances</a:t>
            </a:r>
          </a:p>
          <a:p>
            <a:pPr marL="544513" lvl="1" indent="-288925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US" sz="7000" b="1" dirty="0">
                <a:latin typeface="Calibri" pitchFamily="34" charset="0"/>
              </a:rPr>
              <a:t>Decreased function of alveolar macrophages: </a:t>
            </a:r>
            <a:r>
              <a:rPr lang="en-US" sz="7000" dirty="0">
                <a:latin typeface="Calibri" pitchFamily="34" charset="0"/>
              </a:rPr>
              <a:t>by alcohol, tobacco smoke, anoxia, or oxygen intoxication</a:t>
            </a:r>
            <a:r>
              <a:rPr lang="en-US" sz="7000" dirty="0">
                <a:solidFill>
                  <a:srgbClr val="FFCCFF"/>
                </a:solidFill>
                <a:latin typeface="Calibri" pitchFamily="34" charset="0"/>
              </a:rPr>
              <a:t> </a:t>
            </a:r>
          </a:p>
          <a:p>
            <a:pPr marL="544513" lvl="1" indent="-288925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US" sz="7000" b="1" dirty="0">
                <a:latin typeface="Calibri" pitchFamily="34" charset="0"/>
              </a:rPr>
              <a:t>Pulmonary congestion and edema </a:t>
            </a:r>
          </a:p>
          <a:p>
            <a:pPr marL="544513" lvl="1" indent="-288925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US" sz="7000" b="1" dirty="0">
                <a:latin typeface="Calibri" pitchFamily="34" charset="0"/>
              </a:rPr>
              <a:t>Retention and accumulation of secretions: </a:t>
            </a:r>
            <a:r>
              <a:rPr lang="en-US" sz="7000" dirty="0">
                <a:latin typeface="Calibri" pitchFamily="34" charset="0"/>
              </a:rPr>
              <a:t>e.g. cystic fibrosis and bronchial obstruction </a:t>
            </a:r>
          </a:p>
          <a:p>
            <a:pPr marL="544513" lvl="1" indent="-288925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US" sz="7000" b="1" dirty="0">
                <a:latin typeface="Calibri" pitchFamily="34" charset="0"/>
              </a:rPr>
              <a:t>Immunologic deficiencies</a:t>
            </a:r>
            <a:r>
              <a:rPr lang="en-US" sz="7000" dirty="0">
                <a:latin typeface="Calibri" pitchFamily="34" charset="0"/>
              </a:rPr>
              <a:t>,  treatment with immunosuppressive agents,  </a:t>
            </a:r>
            <a:r>
              <a:rPr lang="en-US" sz="7000" dirty="0" err="1">
                <a:latin typeface="Calibri" pitchFamily="34" charset="0"/>
              </a:rPr>
              <a:t>leukopenia</a:t>
            </a:r>
            <a:endParaRPr lang="en-US" sz="7000" b="1" dirty="0">
              <a:latin typeface="Calibri" pitchFamily="34" charset="0"/>
            </a:endParaRPr>
          </a:p>
          <a:p>
            <a:pPr marL="527050" lvl="2" indent="-288925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8000"/>
              <a:buFont typeface="Wingdings" pitchFamily="2" charset="2"/>
              <a:buChar char="Ø"/>
              <a:defRPr/>
            </a:pPr>
            <a:r>
              <a:rPr lang="en-US" sz="7000" b="1" dirty="0">
                <a:latin typeface="Calibri" pitchFamily="34" charset="0"/>
              </a:rPr>
              <a:t>chronic diseases</a:t>
            </a:r>
            <a:endParaRPr lang="en-US" sz="4500" dirty="0">
              <a:latin typeface="+mj-lt"/>
            </a:endParaRPr>
          </a:p>
          <a:p>
            <a:pPr marL="688975" lvl="1" indent="-283464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Tx/>
              <a:buNone/>
              <a:defRPr/>
            </a:pPr>
            <a:r>
              <a:rPr lang="en-US" sz="3600" dirty="0">
                <a:latin typeface="+mj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Pathogenesis of pneumonia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838200"/>
            <a:ext cx="8305800" cy="6019800"/>
          </a:xfrm>
        </p:spPr>
        <p:txBody>
          <a:bodyPr rtlCol="0"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>
              <a:latin typeface="Calibri" pitchFamily="34" charset="0"/>
              <a:cs typeface="Arial" charset="0"/>
            </a:endParaRP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US" sz="3200" b="1" dirty="0">
                <a:latin typeface="Calibri" pitchFamily="34" charset="0"/>
                <a:cs typeface="Arial" charset="0"/>
              </a:rPr>
              <a:t>Portal of entry for most pneumonias </a:t>
            </a:r>
            <a:r>
              <a:rPr lang="en-US" sz="3200" dirty="0">
                <a:latin typeface="Calibri" pitchFamily="34" charset="0"/>
                <a:cs typeface="Arial" charset="0"/>
              </a:rPr>
              <a:t>is </a:t>
            </a:r>
            <a:endParaRPr lang="en-US" sz="3200" dirty="0">
              <a:latin typeface="Calibri" pitchFamily="34" charset="0"/>
            </a:endParaRPr>
          </a:p>
          <a:p>
            <a:pPr marL="868680" lvl="1" indent="-283464" eaLnBrk="1" fontAlgn="auto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800" dirty="0">
                <a:latin typeface="Calibri" pitchFamily="34" charset="0"/>
              </a:rPr>
              <a:t>Inhalation of air droplets</a:t>
            </a:r>
          </a:p>
          <a:p>
            <a:pPr marL="868680" lvl="1" indent="-283464" eaLnBrk="1" fontAlgn="auto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800" dirty="0">
                <a:latin typeface="Calibri" pitchFamily="34" charset="0"/>
              </a:rPr>
              <a:t>Aspiration of infected secretions or objects</a:t>
            </a:r>
          </a:p>
          <a:p>
            <a:pPr marL="868680" lvl="1" indent="-283464" eaLnBrk="1" fontAlgn="auto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800" dirty="0" err="1">
                <a:latin typeface="Calibri" pitchFamily="34" charset="0"/>
              </a:rPr>
              <a:t>Hematogenous</a:t>
            </a:r>
            <a:r>
              <a:rPr lang="en-US" sz="2800" dirty="0">
                <a:latin typeface="Calibri" pitchFamily="34" charset="0"/>
              </a:rPr>
              <a:t> spread </a:t>
            </a:r>
            <a:r>
              <a:rPr lang="en-US" sz="2800" dirty="0">
                <a:latin typeface="Calibri" pitchFamily="34" charset="0"/>
                <a:cs typeface="Arial" charset="0"/>
              </a:rPr>
              <a:t>from one organ to other organs can occur.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200" b="1" dirty="0">
                <a:latin typeface="Calibri" pitchFamily="34" charset="0"/>
              </a:rPr>
              <a:t>Pneumonia can be acute or chronic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u="sng" dirty="0"/>
              <a:t>Anatomic classification of pneumonia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400" dirty="0">
                <a:latin typeface="Calibri" pitchFamily="34" charset="0"/>
              </a:rPr>
              <a:t>Classification of pneumonia can be made according to causative agent or gross anatomic distribution of the disease.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1. Alveolar</a:t>
            </a:r>
            <a:endParaRPr lang="en-US" sz="2400" dirty="0">
              <a:solidFill>
                <a:srgbClr val="FF0000"/>
              </a:solidFill>
              <a:latin typeface="Calibri" pitchFamily="34" charset="0"/>
            </a:endParaRPr>
          </a:p>
          <a:p>
            <a:pPr marL="621348" lvl="1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400" b="1" dirty="0">
                <a:latin typeface="Calibri" pitchFamily="34" charset="0"/>
              </a:rPr>
              <a:t>  - Bronchopneumonia:</a:t>
            </a:r>
            <a:r>
              <a:rPr lang="en-US" sz="2400" dirty="0">
                <a:latin typeface="Calibri" pitchFamily="34" charset="0"/>
              </a:rPr>
              <a:t> (</a:t>
            </a:r>
            <a:r>
              <a:rPr lang="en-US" sz="2400" i="1" dirty="0">
                <a:latin typeface="Calibri" pitchFamily="34" charset="0"/>
              </a:rPr>
              <a:t>Streptococcus </a:t>
            </a:r>
            <a:r>
              <a:rPr lang="en-US" sz="2400" i="1" dirty="0" err="1">
                <a:latin typeface="Calibri" pitchFamily="34" charset="0"/>
              </a:rPr>
              <a:t>pneumoniae</a:t>
            </a:r>
            <a:r>
              <a:rPr lang="en-US" sz="2400" i="1" dirty="0">
                <a:latin typeface="Calibri" pitchFamily="34" charset="0"/>
              </a:rPr>
              <a:t>, </a:t>
            </a:r>
            <a:r>
              <a:rPr lang="en-US" sz="2400" i="1" dirty="0" err="1">
                <a:latin typeface="Calibri" pitchFamily="34" charset="0"/>
              </a:rPr>
              <a:t>Haemophilus</a:t>
            </a:r>
            <a:r>
              <a:rPr lang="en-US" sz="2400" i="1" dirty="0">
                <a:latin typeface="Calibri" pitchFamily="34" charset="0"/>
              </a:rPr>
              <a:t> influenza, Staphylococcus </a:t>
            </a:r>
            <a:r>
              <a:rPr lang="en-US" sz="2400" i="1" dirty="0" err="1">
                <a:latin typeface="Calibri" pitchFamily="34" charset="0"/>
              </a:rPr>
              <a:t>aureus</a:t>
            </a:r>
            <a:r>
              <a:rPr lang="en-US" sz="2400" dirty="0">
                <a:latin typeface="Calibri" pitchFamily="34" charset="0"/>
              </a:rPr>
              <a:t>) Represent an extension from preexisting bronchitis or </a:t>
            </a:r>
            <a:r>
              <a:rPr lang="en-US" sz="2400" dirty="0" err="1">
                <a:latin typeface="Calibri" pitchFamily="34" charset="0"/>
              </a:rPr>
              <a:t>bronchiolitis</a:t>
            </a:r>
            <a:r>
              <a:rPr lang="en-US" sz="2400" dirty="0">
                <a:latin typeface="Calibri" pitchFamily="34" charset="0"/>
              </a:rPr>
              <a:t>. Extremely common tends to occur in two extremes of life.</a:t>
            </a:r>
          </a:p>
          <a:p>
            <a:pPr marL="621348" lvl="1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400" b="1" dirty="0">
                <a:latin typeface="Calibri" pitchFamily="34" charset="0"/>
              </a:rPr>
              <a:t>  - Lobar pneumonia:</a:t>
            </a:r>
            <a:r>
              <a:rPr lang="en-US" sz="2400" dirty="0">
                <a:latin typeface="Calibri" pitchFamily="34" charset="0"/>
              </a:rPr>
              <a:t> (</a:t>
            </a:r>
            <a:r>
              <a:rPr lang="en-US" sz="2400" i="1" dirty="0">
                <a:latin typeface="Calibri" pitchFamily="34" charset="0"/>
              </a:rPr>
              <a:t>Streptococcus </a:t>
            </a:r>
            <a:r>
              <a:rPr lang="en-US" sz="2400" i="1" dirty="0" err="1">
                <a:latin typeface="Calibri" pitchFamily="34" charset="0"/>
              </a:rPr>
              <a:t>pneumoniae</a:t>
            </a:r>
            <a:r>
              <a:rPr lang="en-US" sz="2400" dirty="0">
                <a:latin typeface="Calibri" pitchFamily="34" charset="0"/>
              </a:rPr>
              <a:t>) Acute bacterial infection of a large portion of a lobe or entire </a:t>
            </a:r>
            <a:r>
              <a:rPr lang="en-US" sz="2400" dirty="0" err="1">
                <a:latin typeface="Calibri" pitchFamily="34" charset="0"/>
              </a:rPr>
              <a:t>lobe.Classic</a:t>
            </a:r>
            <a:r>
              <a:rPr lang="en-US" sz="2400" dirty="0">
                <a:latin typeface="Calibri" pitchFamily="34" charset="0"/>
              </a:rPr>
              <a:t> lobar pneumonia is now infrequent.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400" dirty="0">
                <a:latin typeface="Calibri" pitchFamily="34" charset="0"/>
              </a:rPr>
              <a:t>Note:  Overlap of the two patterns often occur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2400" dirty="0">
              <a:latin typeface="Calibri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2. Interstitial</a:t>
            </a:r>
            <a:r>
              <a:rPr lang="en-US" sz="2400" b="1" dirty="0">
                <a:latin typeface="Calibri" pitchFamily="34" charset="0"/>
              </a:rPr>
              <a:t>: </a:t>
            </a:r>
            <a:r>
              <a:rPr lang="en-US" sz="2400" dirty="0">
                <a:latin typeface="Calibri" pitchFamily="34" charset="0"/>
              </a:rPr>
              <a:t>Influenza virus</a:t>
            </a:r>
            <a:r>
              <a:rPr lang="en-US" sz="2400" dirty="0">
                <a:latin typeface="Calibri" pitchFamily="34" charset="0"/>
                <a:cs typeface="Arial" panose="020B0604020202020204" pitchFamily="34" charset="0"/>
              </a:rPr>
              <a:t> (children),</a:t>
            </a:r>
            <a:r>
              <a:rPr lang="en-US" sz="2400" dirty="0">
                <a:latin typeface="Calibri" pitchFamily="34" charset="0"/>
              </a:rPr>
              <a:t>  </a:t>
            </a:r>
            <a:r>
              <a:rPr lang="en-US" sz="2400" i="1" dirty="0" err="1">
                <a:latin typeface="Calibri" pitchFamily="34" charset="0"/>
              </a:rPr>
              <a:t>Mycoplasma</a:t>
            </a:r>
            <a:r>
              <a:rPr lang="en-US" sz="2400" i="1" dirty="0">
                <a:latin typeface="Calibri" pitchFamily="34" charset="0"/>
              </a:rPr>
              <a:t> </a:t>
            </a:r>
            <a:r>
              <a:rPr lang="en-US" sz="2400" i="1" dirty="0" err="1">
                <a:latin typeface="Calibri" pitchFamily="34" charset="0"/>
              </a:rPr>
              <a:t>pneumoniae</a:t>
            </a:r>
            <a:r>
              <a:rPr lang="en-US" sz="2400" dirty="0">
                <a:latin typeface="Calibri" pitchFamily="34" charset="0"/>
              </a:rPr>
              <a:t>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1534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u="sng" dirty="0"/>
              <a:t>The clinical types of pneumonia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066800"/>
            <a:ext cx="8153400" cy="5791200"/>
          </a:xfrm>
        </p:spPr>
        <p:txBody>
          <a:bodyPr/>
          <a:lstStyle/>
          <a:p>
            <a:pPr marL="565150" indent="-457200" eaLnBrk="1" hangingPunct="1">
              <a:buFont typeface="Lucida Sans Unicode" pitchFamily="34" charset="0"/>
              <a:buAutoNum type="arabicPeriod"/>
            </a:pPr>
            <a:r>
              <a:rPr lang="en-US" altLang="ar-SA" sz="2400" b="1" dirty="0"/>
              <a:t>Community-Acquired Acute Pneumonia</a:t>
            </a:r>
          </a:p>
          <a:p>
            <a:pPr marL="565150" indent="-457200" eaLnBrk="1" hangingPunct="1">
              <a:buFont typeface="Lucida Sans Unicode" pitchFamily="34" charset="0"/>
              <a:buAutoNum type="arabicPeriod"/>
            </a:pPr>
            <a:endParaRPr lang="en-US" altLang="ar-SA" sz="2400" b="1" dirty="0"/>
          </a:p>
          <a:p>
            <a:pPr marL="565150" indent="-457200" eaLnBrk="1" hangingPunct="1">
              <a:buFont typeface="Lucida Sans Unicode" pitchFamily="34" charset="0"/>
              <a:buAutoNum type="arabicPeriod"/>
            </a:pPr>
            <a:r>
              <a:rPr lang="en-US" altLang="ar-SA" sz="2400" b="1" dirty="0"/>
              <a:t>Community-Acquired Atypical Pneumonia</a:t>
            </a:r>
          </a:p>
          <a:p>
            <a:pPr marL="565150" indent="-457200" eaLnBrk="1" hangingPunct="1">
              <a:buFont typeface="Lucida Sans Unicode" pitchFamily="34" charset="0"/>
              <a:buAutoNum type="arabicPeriod"/>
            </a:pPr>
            <a:endParaRPr lang="en-US" altLang="ar-SA" sz="2400" b="1" dirty="0"/>
          </a:p>
          <a:p>
            <a:pPr marL="565150" indent="-457200" eaLnBrk="1" hangingPunct="1">
              <a:buFont typeface="Lucida Sans Unicode" pitchFamily="34" charset="0"/>
              <a:buAutoNum type="arabicPeriod"/>
            </a:pPr>
            <a:r>
              <a:rPr lang="en-US" altLang="ar-SA" sz="2400" b="1" dirty="0"/>
              <a:t>Nosocomial Pneumonia</a:t>
            </a:r>
          </a:p>
          <a:p>
            <a:pPr marL="565150" indent="-457200" eaLnBrk="1" hangingPunct="1">
              <a:buFont typeface="Lucida Sans Unicode" pitchFamily="34" charset="0"/>
              <a:buAutoNum type="arabicPeriod"/>
            </a:pPr>
            <a:endParaRPr lang="en-US" altLang="ar-SA" sz="2400" b="1" dirty="0"/>
          </a:p>
          <a:p>
            <a:pPr marL="565150" indent="-457200" eaLnBrk="1" hangingPunct="1">
              <a:buFont typeface="Lucida Sans Unicode" pitchFamily="34" charset="0"/>
              <a:buAutoNum type="arabicPeriod"/>
            </a:pPr>
            <a:r>
              <a:rPr lang="en-US" altLang="ar-SA" sz="2400" b="1" dirty="0"/>
              <a:t>Aspiration Pneumonia</a:t>
            </a:r>
          </a:p>
          <a:p>
            <a:pPr marL="565150" indent="-457200" eaLnBrk="1" hangingPunct="1">
              <a:buFont typeface="Lucida Sans Unicode" pitchFamily="34" charset="0"/>
              <a:buAutoNum type="arabicPeriod"/>
            </a:pPr>
            <a:endParaRPr lang="en-US" altLang="ar-SA" sz="2400" b="1" dirty="0"/>
          </a:p>
          <a:p>
            <a:pPr marL="565150" indent="-457200" eaLnBrk="1" hangingPunct="1">
              <a:buFont typeface="Lucida Sans Unicode" pitchFamily="34" charset="0"/>
              <a:buAutoNum type="arabicPeriod"/>
            </a:pPr>
            <a:r>
              <a:rPr lang="en-US" altLang="ar-SA" sz="2400" b="1" dirty="0"/>
              <a:t>Chronic Pneumonia</a:t>
            </a:r>
          </a:p>
          <a:p>
            <a:pPr marL="565150" indent="-457200" eaLnBrk="1" hangingPunct="1">
              <a:buFont typeface="Lucida Sans Unicode" pitchFamily="34" charset="0"/>
              <a:buAutoNum type="arabicPeriod"/>
            </a:pPr>
            <a:endParaRPr lang="en-US" altLang="ar-SA" sz="2400" b="1" dirty="0"/>
          </a:p>
          <a:p>
            <a:pPr marL="565150" indent="-457200" eaLnBrk="1" hangingPunct="1">
              <a:buFont typeface="Lucida Sans Unicode" pitchFamily="34" charset="0"/>
              <a:buAutoNum type="arabicPeriod"/>
            </a:pPr>
            <a:r>
              <a:rPr lang="en-US" altLang="ar-SA" sz="2400" b="1" dirty="0"/>
              <a:t>Opportunistic pneumonias/Pneumonia in the Immunocompromised Host</a:t>
            </a:r>
          </a:p>
        </p:txBody>
      </p:sp>
    </p:spTree>
    <p:extLst>
      <p:ext uri="{BB962C8B-B14F-4D97-AF65-F5344CB8AC3E}">
        <p14:creationId xmlns:p14="http://schemas.microsoft.com/office/powerpoint/2010/main" val="1176768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7"/>
          <p:cNvSpPr>
            <a:spLocks noGrp="1" noChangeArrowheads="1"/>
          </p:cNvSpPr>
          <p:nvPr>
            <p:ph sz="quarter" idx="1"/>
          </p:nvPr>
        </p:nvSpPr>
        <p:spPr>
          <a:xfrm>
            <a:off x="457200" y="567980"/>
            <a:ext cx="8305800" cy="6096000"/>
          </a:xfrm>
        </p:spPr>
        <p:txBody>
          <a:bodyPr>
            <a:normAutofit/>
          </a:bodyPr>
          <a:lstStyle/>
          <a:p>
            <a:pPr marL="609600" indent="-609600" eaLnBrk="1" hangingPunct="1">
              <a:buFontTx/>
              <a:buNone/>
            </a:pPr>
            <a:endParaRPr lang="en-US" altLang="ar-SA" sz="1800" b="1" i="1" dirty="0"/>
          </a:p>
          <a:p>
            <a:pPr marL="990600" lvl="1" indent="-533400" eaLnBrk="1" hangingPunct="1"/>
            <a:r>
              <a:rPr lang="en-US" altLang="ar-SA" sz="3200" b="1" dirty="0"/>
              <a:t>Usually Bacterial</a:t>
            </a:r>
          </a:p>
          <a:p>
            <a:pPr marL="990600" lvl="1" indent="-533400" eaLnBrk="1" hangingPunct="1"/>
            <a:r>
              <a:rPr lang="en-US" altLang="ar-SA" sz="3200" b="1" dirty="0"/>
              <a:t>Can follow URT infection</a:t>
            </a:r>
          </a:p>
          <a:p>
            <a:pPr marL="990600" lvl="1" indent="-533400" eaLnBrk="1" hangingPunct="1"/>
            <a:r>
              <a:rPr lang="en-US" altLang="ar-SA" sz="3200" b="1" dirty="0"/>
              <a:t>It can be lobar or bronchopneumonia </a:t>
            </a:r>
          </a:p>
          <a:p>
            <a:pPr marL="990600" lvl="1" indent="-533400" eaLnBrk="1" hangingPunct="1"/>
            <a:endParaRPr lang="en-US" altLang="ar-SA" dirty="0">
              <a:latin typeface="Calibri" pitchFamily="34" charset="0"/>
            </a:endParaRPr>
          </a:p>
          <a:p>
            <a:pPr marL="1371600" lvl="2" indent="-457200" eaLnBrk="1" hangingPunct="1"/>
            <a:endParaRPr lang="en-US" altLang="ar-SA" sz="2000" dirty="0">
              <a:latin typeface="Arial" pitchFamily="34" charset="0"/>
            </a:endParaRPr>
          </a:p>
          <a:p>
            <a:pPr marL="609600" indent="-609600" eaLnBrk="1" hangingPunct="1"/>
            <a:endParaRPr lang="en-US" altLang="ar-SA" b="1" i="1" dirty="0"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228600"/>
            <a:ext cx="88392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65150" indent="-457200" algn="ctr" eaLnBrk="1" hangingPunct="1">
              <a:buFont typeface="Lucida Sans Unicode" pitchFamily="34" charset="0"/>
              <a:buAutoNum type="arabicPeriod"/>
            </a:pPr>
            <a:r>
              <a:rPr lang="en-US" altLang="ar-SA" b="1" dirty="0"/>
              <a:t>Community-Acquired Acute Pneumonia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514599"/>
            <a:ext cx="4800600" cy="3993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631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260" y="607061"/>
            <a:ext cx="2515677" cy="343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488542"/>
            <a:ext cx="2590800" cy="34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865047"/>
            <a:ext cx="1600200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" y="4038600"/>
            <a:ext cx="4191000" cy="2616101"/>
          </a:xfrm>
          <a:prstGeom prst="rect">
            <a:avLst/>
          </a:prstGeom>
        </p:spPr>
        <p:style>
          <a:lnRef idx="2">
            <a:schemeClr val="dk1"/>
          </a:lnRef>
          <a:fillRef idx="1002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800" dirty="0"/>
              <a:t>     </a:t>
            </a:r>
            <a:r>
              <a:rPr lang="en-US" sz="2000" b="1" dirty="0">
                <a:solidFill>
                  <a:srgbClr val="FF0000"/>
                </a:solidFill>
              </a:rPr>
              <a:t>Bronchopneumonia </a:t>
            </a:r>
          </a:p>
          <a:p>
            <a:pPr eaLnBrk="1" hangingPunct="1">
              <a:defRPr/>
            </a:pPr>
            <a:r>
              <a:rPr lang="en-US" sz="2000" dirty="0"/>
              <a:t>– </a:t>
            </a:r>
            <a:r>
              <a:rPr lang="en-US" b="1" dirty="0"/>
              <a:t>most common agents are:</a:t>
            </a:r>
          </a:p>
          <a:p>
            <a:pPr eaLnBrk="1" hangingPunct="1">
              <a:buClr>
                <a:srgbClr val="FFFF00"/>
              </a:buClr>
              <a:defRPr/>
            </a:pPr>
            <a:r>
              <a:rPr lang="en-US" b="1" dirty="0"/>
              <a:t> </a:t>
            </a:r>
            <a:r>
              <a:rPr lang="en-US" b="1" i="1" dirty="0"/>
              <a:t>Streptococcus </a:t>
            </a:r>
            <a:r>
              <a:rPr lang="en-US" b="1" i="1" dirty="0" err="1"/>
              <a:t>pneumoniae</a:t>
            </a:r>
            <a:r>
              <a:rPr lang="en-US" b="1" i="1" dirty="0"/>
              <a:t>,</a:t>
            </a:r>
          </a:p>
          <a:p>
            <a:pPr eaLnBrk="1" hangingPunct="1">
              <a:buClr>
                <a:srgbClr val="FFFF00"/>
              </a:buClr>
              <a:defRPr/>
            </a:pPr>
            <a:r>
              <a:rPr lang="en-US" b="1" i="1" dirty="0"/>
              <a:t> </a:t>
            </a:r>
            <a:r>
              <a:rPr lang="en-US" b="1" i="1" dirty="0" err="1"/>
              <a:t>Haemophilus</a:t>
            </a:r>
            <a:r>
              <a:rPr lang="en-US" b="1" i="1" dirty="0"/>
              <a:t> Influenza, in </a:t>
            </a:r>
            <a:r>
              <a:rPr lang="en-US" sz="2000" b="1" dirty="0"/>
              <a:t>COPD</a:t>
            </a:r>
            <a:endParaRPr lang="en-US" b="1" dirty="0"/>
          </a:p>
          <a:p>
            <a:pPr eaLnBrk="1" hangingPunct="1">
              <a:buClr>
                <a:srgbClr val="FFFF00"/>
              </a:buClr>
              <a:defRPr/>
            </a:pPr>
            <a:r>
              <a:rPr lang="en-US" b="1" i="1" dirty="0"/>
              <a:t>Pseudomonas </a:t>
            </a:r>
            <a:r>
              <a:rPr lang="en-US" b="1" i="1" dirty="0" err="1"/>
              <a:t>Aeroginosa</a:t>
            </a:r>
            <a:r>
              <a:rPr lang="en-US" b="1" dirty="0"/>
              <a:t>  in CF</a:t>
            </a:r>
          </a:p>
          <a:p>
            <a:pPr eaLnBrk="1" hangingPunct="1">
              <a:buClr>
                <a:srgbClr val="FFFF00"/>
              </a:buClr>
              <a:defRPr/>
            </a:pPr>
            <a:r>
              <a:rPr lang="en-US" b="1" dirty="0" err="1"/>
              <a:t>coliform</a:t>
            </a:r>
            <a:r>
              <a:rPr lang="en-US" b="1" dirty="0"/>
              <a:t> bacteria</a:t>
            </a:r>
          </a:p>
          <a:p>
            <a:pPr eaLnBrk="1" hangingPunct="1">
              <a:buClr>
                <a:srgbClr val="FFFF00"/>
              </a:buClr>
              <a:defRPr/>
            </a:pPr>
            <a:r>
              <a:rPr lang="en-US" b="1" dirty="0"/>
              <a:t>Staphylococci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19600" y="4038600"/>
            <a:ext cx="4724400" cy="25237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1800" b="1" dirty="0">
                <a:solidFill>
                  <a:schemeClr val="tx1"/>
                </a:solidFill>
              </a:rPr>
              <a:t>Lobar pneumonia </a:t>
            </a:r>
          </a:p>
          <a:p>
            <a:pPr eaLnBrk="1" hangingPunct="1">
              <a:defRPr/>
            </a:pPr>
            <a:r>
              <a:rPr lang="en-US" sz="2000" b="1" dirty="0"/>
              <a:t>- 90-95% are caused by</a:t>
            </a:r>
            <a:r>
              <a:rPr lang="en-US" b="1" dirty="0"/>
              <a:t> </a:t>
            </a:r>
            <a:r>
              <a:rPr lang="en-US" b="1" dirty="0" err="1"/>
              <a:t>pneumococci</a:t>
            </a:r>
            <a:r>
              <a:rPr lang="en-US" b="1" dirty="0"/>
              <a:t> </a:t>
            </a:r>
            <a:r>
              <a:rPr lang="en-US" sz="2000" b="1" dirty="0"/>
              <a:t>(</a:t>
            </a:r>
            <a:r>
              <a:rPr lang="en-US" sz="2000" b="1" i="1" dirty="0"/>
              <a:t>Streptococcus </a:t>
            </a:r>
            <a:r>
              <a:rPr lang="en-US" sz="2000" b="1" i="1" dirty="0" err="1"/>
              <a:t>pneumoniae</a:t>
            </a:r>
            <a:r>
              <a:rPr lang="en-US" sz="2000" b="1" i="1" dirty="0"/>
              <a:t> </a:t>
            </a:r>
            <a:r>
              <a:rPr lang="en-US" sz="2000" b="1" dirty="0"/>
              <a:t>type   1,3,7 &amp; 2)</a:t>
            </a:r>
          </a:p>
          <a:p>
            <a:pPr eaLnBrk="1" hangingPunct="1">
              <a:defRPr/>
            </a:pPr>
            <a:r>
              <a:rPr lang="en-US" sz="2000" b="1" dirty="0"/>
              <a:t>- Rare agents: 	</a:t>
            </a:r>
            <a:r>
              <a:rPr lang="en-US" b="1" i="1" dirty="0"/>
              <a:t>K. </a:t>
            </a:r>
            <a:r>
              <a:rPr lang="en-US" b="1" i="1" dirty="0" err="1"/>
              <a:t>pneumoniae</a:t>
            </a:r>
            <a:endParaRPr lang="en-US" b="1" i="1" dirty="0"/>
          </a:p>
          <a:p>
            <a:pPr eaLnBrk="1" hangingPunct="1">
              <a:defRPr/>
            </a:pPr>
            <a:r>
              <a:rPr lang="en-US" b="1" dirty="0"/>
              <a:t>Staphylococci - Streptococci</a:t>
            </a:r>
          </a:p>
          <a:p>
            <a:pPr eaLnBrk="1" hangingPunct="1">
              <a:defRPr/>
            </a:pPr>
            <a:r>
              <a:rPr lang="en-US" b="1" i="1" dirty="0"/>
              <a:t>H. </a:t>
            </a:r>
            <a:r>
              <a:rPr lang="en-US" b="1" i="1" dirty="0" err="1"/>
              <a:t>influenzae</a:t>
            </a:r>
            <a:r>
              <a:rPr lang="en-US" b="1" i="1" dirty="0"/>
              <a:t> - </a:t>
            </a:r>
            <a:r>
              <a:rPr lang="en-US" b="1" dirty="0"/>
              <a:t>Pseudomonas 	and Proteus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42862" y="0"/>
            <a:ext cx="910113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65150" indent="-457200" algn="ctr" eaLnBrk="1" hangingPunct="1">
              <a:buFont typeface="Lucida Sans Unicode" pitchFamily="34" charset="0"/>
              <a:buAutoNum type="arabicPeriod"/>
            </a:pPr>
            <a:r>
              <a:rPr lang="en-US" altLang="ar-SA" b="1" dirty="0"/>
              <a:t>Community-Acquired Acute Pneumonia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3685</TotalTime>
  <Words>1692</Words>
  <Application>Microsoft Office PowerPoint</Application>
  <PresentationFormat>On-screen Show (4:3)</PresentationFormat>
  <Paragraphs>244</Paragraphs>
  <Slides>32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5" baseType="lpstr">
      <vt:lpstr>Arial</vt:lpstr>
      <vt:lpstr>Bookman Old Style</vt:lpstr>
      <vt:lpstr>Calibri</vt:lpstr>
      <vt:lpstr>Franklin Gothic Book</vt:lpstr>
      <vt:lpstr>Lucida Sans Unicode</vt:lpstr>
      <vt:lpstr>Perpetua</vt:lpstr>
      <vt:lpstr>Tahoma</vt:lpstr>
      <vt:lpstr>Times New Roman</vt:lpstr>
      <vt:lpstr>Verdana</vt:lpstr>
      <vt:lpstr>Wingdings</vt:lpstr>
      <vt:lpstr>Wingdings 2</vt:lpstr>
      <vt:lpstr>Wingdings 3</vt:lpstr>
      <vt:lpstr>Equity</vt:lpstr>
      <vt:lpstr>PNEUMONIA</vt:lpstr>
      <vt:lpstr>Objectives</vt:lpstr>
      <vt:lpstr>Pulmonary infections</vt:lpstr>
      <vt:lpstr>Pulmonary infections:  Predisposing factors</vt:lpstr>
      <vt:lpstr>Pathogenesis of pneumonia</vt:lpstr>
      <vt:lpstr>Anatomic classification of pneumonia</vt:lpstr>
      <vt:lpstr>The clinical types of pneumonia</vt:lpstr>
      <vt:lpstr>PowerPoint Presentation</vt:lpstr>
      <vt:lpstr>PowerPoint Presentation</vt:lpstr>
      <vt:lpstr>Cause of pneumonia:  </vt:lpstr>
      <vt:lpstr>Lobar pneumonia</vt:lpstr>
      <vt:lpstr>Red hepatization</vt:lpstr>
      <vt:lpstr>Bronchopneumonia</vt:lpstr>
      <vt:lpstr>Bronchopneumonia</vt:lpstr>
      <vt:lpstr>Bronchopneumonia</vt:lpstr>
      <vt:lpstr>Clinical features:</vt:lpstr>
      <vt:lpstr>PowerPoint Presentation</vt:lpstr>
      <vt:lpstr> Primary atypical pneumonia/interstitial pnemonitis</vt:lpstr>
      <vt:lpstr> Primary atypical pneumonia/interstitial pnemonitis</vt:lpstr>
      <vt:lpstr>PowerPoint Presentation</vt:lpstr>
      <vt:lpstr> Primary atypical pneumonia/interstitial pnemonitis</vt:lpstr>
      <vt:lpstr> Primary atypical pneumonia/interstitial pnemonitis</vt:lpstr>
      <vt:lpstr>PowerPoint Presentation</vt:lpstr>
      <vt:lpstr>PowerPoint Presentation</vt:lpstr>
      <vt:lpstr>PowerPoint Presentation</vt:lpstr>
      <vt:lpstr>PowerPoint Presentation</vt:lpstr>
      <vt:lpstr>Pneumocystis  Pneumonia</vt:lpstr>
      <vt:lpstr>Pneumocystis  Pneumonia</vt:lpstr>
      <vt:lpstr>Lung abscess</vt:lpstr>
      <vt:lpstr>PowerPoint Presentation</vt:lpstr>
      <vt:lpstr>Lung abscess</vt:lpstr>
      <vt:lpstr>      Complications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Tumors of the Lung and Upper Respiratory Tract</dc:title>
  <dc:creator>VIVIAN</dc:creator>
  <cp:lastModifiedBy>Dana Al-Kadi</cp:lastModifiedBy>
  <cp:revision>168</cp:revision>
  <dcterms:created xsi:type="dcterms:W3CDTF">2001-01-15T07:33:14Z</dcterms:created>
  <dcterms:modified xsi:type="dcterms:W3CDTF">2018-01-29T06:02:42Z</dcterms:modified>
</cp:coreProperties>
</file>