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8"/>
  </p:notesMasterIdLst>
  <p:sldIdLst>
    <p:sldId id="257" r:id="rId2"/>
    <p:sldId id="258" r:id="rId3"/>
    <p:sldId id="259" r:id="rId4"/>
    <p:sldId id="260" r:id="rId5"/>
    <p:sldId id="263" r:id="rId6"/>
    <p:sldId id="264" r:id="rId7"/>
    <p:sldId id="265" r:id="rId8"/>
    <p:sldId id="266" r:id="rId9"/>
    <p:sldId id="267" r:id="rId10"/>
    <p:sldId id="268" r:id="rId11"/>
    <p:sldId id="269" r:id="rId12"/>
    <p:sldId id="270" r:id="rId13"/>
    <p:sldId id="271" r:id="rId14"/>
    <p:sldId id="273" r:id="rId15"/>
    <p:sldId id="274" r:id="rId16"/>
    <p:sldId id="275" r:id="rId17"/>
    <p:sldId id="276" r:id="rId18"/>
    <p:sldId id="278" r:id="rId19"/>
    <p:sldId id="279" r:id="rId20"/>
    <p:sldId id="280" r:id="rId21"/>
    <p:sldId id="281" r:id="rId22"/>
    <p:sldId id="282" r:id="rId23"/>
    <p:sldId id="283" r:id="rId24"/>
    <p:sldId id="284" r:id="rId25"/>
    <p:sldId id="286" r:id="rId26"/>
    <p:sldId id="287" r:id="rId27"/>
    <p:sldId id="288" r:id="rId28"/>
    <p:sldId id="290" r:id="rId29"/>
    <p:sldId id="292" r:id="rId30"/>
    <p:sldId id="293" r:id="rId31"/>
    <p:sldId id="295" r:id="rId32"/>
    <p:sldId id="296" r:id="rId33"/>
    <p:sldId id="297" r:id="rId34"/>
    <p:sldId id="298" r:id="rId35"/>
    <p:sldId id="300" r:id="rId36"/>
    <p:sldId id="301" r:id="rId37"/>
    <p:sldId id="302" r:id="rId38"/>
    <p:sldId id="303" r:id="rId39"/>
    <p:sldId id="305" r:id="rId40"/>
    <p:sldId id="306" r:id="rId41"/>
    <p:sldId id="307"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2" r:id="rId55"/>
    <p:sldId id="323" r:id="rId56"/>
    <p:sldId id="324" r:id="rId57"/>
  </p:sldIdLst>
  <p:sldSz cx="12192000" cy="6858000"/>
  <p:notesSz cx="6858000" cy="9144000"/>
  <p:defaultTextStyle>
    <a:defPPr>
      <a:defRPr lang="x-non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5433" autoAdjust="0"/>
    <p:restoredTop sz="94660" autoAdjust="0"/>
  </p:normalViewPr>
  <p:slideViewPr>
    <p:cSldViewPr snapToGrid="0">
      <p:cViewPr varScale="1">
        <p:scale>
          <a:sx n="78" d="100"/>
          <a:sy n="78" d="100"/>
        </p:scale>
        <p:origin x="-120" y="-3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x-none"/>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3FC665D-EF20-45C6-86CF-C4AF44AF8A5F}" type="datetimeFigureOut">
              <a:rPr lang="x-none" smtClean="0"/>
              <a:t>1/22/18</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x-none"/>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ADDD2655-9DB6-4187-B45E-960246222690}" type="slidenum">
              <a:rPr lang="x-none" smtClean="0"/>
              <a:t>‹#›</a:t>
            </a:fld>
            <a:endParaRPr lang="x-none"/>
          </a:p>
        </p:txBody>
      </p:sp>
    </p:spTree>
    <p:extLst>
      <p:ext uri="{BB962C8B-B14F-4D97-AF65-F5344CB8AC3E}">
        <p14:creationId xmlns:p14="http://schemas.microsoft.com/office/powerpoint/2010/main" val="42311302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a:t>
            </a:fld>
            <a:endParaRPr lang="en-US"/>
          </a:p>
        </p:txBody>
      </p:sp>
    </p:spTree>
    <p:extLst>
      <p:ext uri="{BB962C8B-B14F-4D97-AF65-F5344CB8AC3E}">
        <p14:creationId xmlns:p14="http://schemas.microsoft.com/office/powerpoint/2010/main" val="59582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202286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bwMode="auto">
          <a:noFill/>
          <a:ln>
            <a:solidFill>
              <a:srgbClr val="000000"/>
            </a:solidFill>
            <a:miter lim="800000"/>
            <a:headEnd/>
            <a:tailEnd/>
          </a:ln>
        </p:spPr>
      </p:sp>
      <p:sp>
        <p:nvSpPr>
          <p:cNvPr id="457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57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09757D-E0D8-45E2-9BDB-45F46218D58D}" type="slidenum">
              <a:rPr lang="en-US">
                <a:solidFill>
                  <a:prstClr val="black"/>
                </a:solidFill>
              </a:rPr>
              <a:pPr fontAlgn="base">
                <a:spcBef>
                  <a:spcPct val="0"/>
                </a:spcBef>
                <a:spcAft>
                  <a:spcPct val="0"/>
                </a:spcAft>
              </a:pPr>
              <a:t>39</a:t>
            </a:fld>
            <a:endParaRPr lang="en-US">
              <a:solidFill>
                <a:prstClr val="black"/>
              </a:solidFill>
            </a:endParaRPr>
          </a:p>
        </p:txBody>
      </p:sp>
    </p:spTree>
    <p:extLst>
      <p:ext uri="{BB962C8B-B14F-4D97-AF65-F5344CB8AC3E}">
        <p14:creationId xmlns:p14="http://schemas.microsoft.com/office/powerpoint/2010/main" val="277783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42</a:t>
            </a:fld>
            <a:endParaRPr lang="en-US"/>
          </a:p>
        </p:txBody>
      </p:sp>
    </p:spTree>
    <p:extLst>
      <p:ext uri="{BB962C8B-B14F-4D97-AF65-F5344CB8AC3E}">
        <p14:creationId xmlns:p14="http://schemas.microsoft.com/office/powerpoint/2010/main" val="378746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endParaRPr lang="en-US" dirty="0" smtClean="0"/>
          </a:p>
        </p:txBody>
      </p:sp>
      <p:sp>
        <p:nvSpPr>
          <p:cNvPr id="4" name="Slide Number Placeholder 3"/>
          <p:cNvSpPr>
            <a:spLocks noGrp="1"/>
          </p:cNvSpPr>
          <p:nvPr>
            <p:ph type="sldNum" sz="quarter" idx="10"/>
          </p:nvPr>
        </p:nvSpPr>
        <p:spPr/>
        <p:txBody>
          <a:bodyPr/>
          <a:lstStyle/>
          <a:p>
            <a:fld id="{60FD8B85-B654-4E79-921D-109E6C6E7225}" type="slidenum">
              <a:rPr lang="en-US" smtClean="0"/>
              <a:pPr/>
              <a:t>44</a:t>
            </a:fld>
            <a:endParaRPr lang="en-US"/>
          </a:p>
        </p:txBody>
      </p:sp>
    </p:spTree>
    <p:extLst>
      <p:ext uri="{BB962C8B-B14F-4D97-AF65-F5344CB8AC3E}">
        <p14:creationId xmlns:p14="http://schemas.microsoft.com/office/powerpoint/2010/main" val="2934052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75BB94-31EF-43D1-A7F2-148A2B0CEE28}" type="slidenum">
              <a:rPr lang="en-US">
                <a:solidFill>
                  <a:prstClr val="black"/>
                </a:solidFill>
              </a:rPr>
              <a:pPr fontAlgn="base">
                <a:spcBef>
                  <a:spcPct val="0"/>
                </a:spcBef>
                <a:spcAft>
                  <a:spcPct val="0"/>
                </a:spcAft>
              </a:pPr>
              <a:t>53</a:t>
            </a:fld>
            <a:endParaRPr lang="en-US">
              <a:solidFill>
                <a:prstClr val="black"/>
              </a:solidFill>
            </a:endParaRPr>
          </a:p>
        </p:txBody>
      </p:sp>
    </p:spTree>
    <p:extLst>
      <p:ext uri="{BB962C8B-B14F-4D97-AF65-F5344CB8AC3E}">
        <p14:creationId xmlns:p14="http://schemas.microsoft.com/office/powerpoint/2010/main" val="197390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2</a:t>
            </a:fld>
            <a:endParaRPr lang="en-US"/>
          </a:p>
        </p:txBody>
      </p:sp>
    </p:spTree>
    <p:extLst>
      <p:ext uri="{BB962C8B-B14F-4D97-AF65-F5344CB8AC3E}">
        <p14:creationId xmlns:p14="http://schemas.microsoft.com/office/powerpoint/2010/main" val="1613136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46E532F0-D371-4A01-9E69-0FA156C28E0D}" type="slidenum">
              <a:rPr lang="en-US" smtClean="0">
                <a:latin typeface="Arial" pitchFamily="34" charset="0"/>
              </a:rPr>
              <a:pPr/>
              <a:t>4</a:t>
            </a:fld>
            <a:endParaRPr lang="en-US" smtClean="0">
              <a:latin typeface="Arial"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83132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5</a:t>
            </a:fld>
            <a:endParaRPr lang="en-US"/>
          </a:p>
        </p:txBody>
      </p:sp>
    </p:spTree>
    <p:extLst>
      <p:ext uri="{BB962C8B-B14F-4D97-AF65-F5344CB8AC3E}">
        <p14:creationId xmlns:p14="http://schemas.microsoft.com/office/powerpoint/2010/main" val="278053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pPr/>
              <a:t>16</a:t>
            </a:fld>
            <a:endParaRPr lang="en-US"/>
          </a:p>
        </p:txBody>
      </p:sp>
    </p:spTree>
    <p:extLst>
      <p:ext uri="{BB962C8B-B14F-4D97-AF65-F5344CB8AC3E}">
        <p14:creationId xmlns:p14="http://schemas.microsoft.com/office/powerpoint/2010/main" val="550202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A29847-ECF2-4F57-B422-03DA5923290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07686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bwMode="auto">
          <a:noFill/>
          <a:ln>
            <a:solidFill>
              <a:srgbClr val="000000"/>
            </a:solidFill>
            <a:miter lim="800000"/>
            <a:headEnd/>
            <a:tailEnd/>
          </a:ln>
        </p:spPr>
      </p:sp>
      <p:sp>
        <p:nvSpPr>
          <p:cNvPr id="453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453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C3CF16A-D698-4D82-B4B2-5B51B2EBFD55}" type="slidenum">
              <a:rPr lang="en-US">
                <a:solidFill>
                  <a:prstClr val="black"/>
                </a:solidFill>
              </a:rPr>
              <a:pPr fontAlgn="base">
                <a:spcBef>
                  <a:spcPct val="0"/>
                </a:spcBef>
                <a:spcAft>
                  <a:spcPct val="0"/>
                </a:spcAft>
              </a:pPr>
              <a:t>22</a:t>
            </a:fld>
            <a:endParaRPr lang="en-US">
              <a:solidFill>
                <a:prstClr val="black"/>
              </a:solidFill>
            </a:endParaRPr>
          </a:p>
        </p:txBody>
      </p:sp>
    </p:spTree>
    <p:extLst>
      <p:ext uri="{BB962C8B-B14F-4D97-AF65-F5344CB8AC3E}">
        <p14:creationId xmlns:p14="http://schemas.microsoft.com/office/powerpoint/2010/main" val="392529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198926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FD8B85-B654-4E79-921D-109E6C6E722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700698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x-none"/>
          </a:p>
        </p:txBody>
      </p:sp>
      <p:sp>
        <p:nvSpPr>
          <p:cNvPr id="4" name="Date Placeholder 3"/>
          <p:cNvSpPr>
            <a:spLocks noGrp="1"/>
          </p:cNvSpPr>
          <p:nvPr>
            <p:ph type="dt" sz="half" idx="10"/>
          </p:nvPr>
        </p:nvSpPr>
        <p:spPr/>
        <p:txBody>
          <a:bodyPr/>
          <a:lstStyle/>
          <a:p>
            <a:fld id="{6CDFCEA9-2CF7-4304-ABCD-2F086DE50123}" type="datetimeFigureOut">
              <a:rPr lang="x-none" smtClean="0"/>
              <a:t>1/22/18</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1793997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6CDFCEA9-2CF7-4304-ABCD-2F086DE50123}" type="datetimeFigureOut">
              <a:rPr lang="x-none" smtClean="0"/>
              <a:t>1/22/18</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2891073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6CDFCEA9-2CF7-4304-ABCD-2F086DE50123}" type="datetimeFigureOut">
              <a:rPr lang="x-none" smtClean="0"/>
              <a:t>1/22/18</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3358265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r>
              <a:rPr lang="en-US" smtClean="0"/>
              <a:t>Click icon to add online image</a:t>
            </a:r>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AFAA133B-B006-4D7F-915A-CB4A8A0E254D}" type="slidenum">
              <a:rPr lang="en-US" smtClean="0"/>
              <a:pPr>
                <a:defRPr/>
              </a:pPr>
              <a:t>‹#›</a:t>
            </a:fld>
            <a:endParaRPr lang="en-US"/>
          </a:p>
        </p:txBody>
      </p:sp>
    </p:spTree>
    <p:extLst>
      <p:ext uri="{BB962C8B-B14F-4D97-AF65-F5344CB8AC3E}">
        <p14:creationId xmlns:p14="http://schemas.microsoft.com/office/powerpoint/2010/main" val="1050194515"/>
      </p:ext>
    </p:extLst>
  </p:cSld>
  <p:clrMapOvr>
    <a:masterClrMapping/>
  </p:clrMapOvr>
  <p:transition xmlns:p14="http://schemas.microsoft.com/office/powerpoint/2010/mai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10"/>
          </p:nvPr>
        </p:nvSpPr>
        <p:spPr/>
        <p:txBody>
          <a:bodyPr/>
          <a:lstStyle/>
          <a:p>
            <a:fld id="{6CDFCEA9-2CF7-4304-ABCD-2F086DE50123}" type="datetimeFigureOut">
              <a:rPr lang="x-none" smtClean="0"/>
              <a:t>1/22/18</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363282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FCEA9-2CF7-4304-ABCD-2F086DE50123}" type="datetimeFigureOut">
              <a:rPr lang="x-none" smtClean="0"/>
              <a:t>1/22/18</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2542975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Date Placeholder 4"/>
          <p:cNvSpPr>
            <a:spLocks noGrp="1"/>
          </p:cNvSpPr>
          <p:nvPr>
            <p:ph type="dt" sz="half" idx="10"/>
          </p:nvPr>
        </p:nvSpPr>
        <p:spPr/>
        <p:txBody>
          <a:bodyPr/>
          <a:lstStyle/>
          <a:p>
            <a:fld id="{6CDFCEA9-2CF7-4304-ABCD-2F086DE50123}" type="datetimeFigureOut">
              <a:rPr lang="x-none" smtClean="0"/>
              <a:t>1/22/18</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346114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7" name="Date Placeholder 6"/>
          <p:cNvSpPr>
            <a:spLocks noGrp="1"/>
          </p:cNvSpPr>
          <p:nvPr>
            <p:ph type="dt" sz="half" idx="10"/>
          </p:nvPr>
        </p:nvSpPr>
        <p:spPr/>
        <p:txBody>
          <a:bodyPr/>
          <a:lstStyle/>
          <a:p>
            <a:fld id="{6CDFCEA9-2CF7-4304-ABCD-2F086DE50123}" type="datetimeFigureOut">
              <a:rPr lang="x-none" smtClean="0"/>
              <a:t>1/22/18</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310394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x-none"/>
          </a:p>
        </p:txBody>
      </p:sp>
      <p:sp>
        <p:nvSpPr>
          <p:cNvPr id="3" name="Date Placeholder 2"/>
          <p:cNvSpPr>
            <a:spLocks noGrp="1"/>
          </p:cNvSpPr>
          <p:nvPr>
            <p:ph type="dt" sz="half" idx="10"/>
          </p:nvPr>
        </p:nvSpPr>
        <p:spPr/>
        <p:txBody>
          <a:bodyPr/>
          <a:lstStyle/>
          <a:p>
            <a:fld id="{6CDFCEA9-2CF7-4304-ABCD-2F086DE50123}" type="datetimeFigureOut">
              <a:rPr lang="x-none" smtClean="0"/>
              <a:t>1/22/18</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2455326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FCEA9-2CF7-4304-ABCD-2F086DE50123}" type="datetimeFigureOut">
              <a:rPr lang="x-none" smtClean="0"/>
              <a:t>1/22/18</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29579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FCEA9-2CF7-4304-ABCD-2F086DE50123}" type="datetimeFigureOut">
              <a:rPr lang="x-none" smtClean="0"/>
              <a:t>1/22/18</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2261541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FCEA9-2CF7-4304-ABCD-2F086DE50123}" type="datetimeFigureOut">
              <a:rPr lang="x-none" smtClean="0"/>
              <a:t>1/22/18</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8110F7E0-4048-47D0-93B3-777997F563FF}" type="slidenum">
              <a:rPr lang="x-none" smtClean="0"/>
              <a:t>‹#›</a:t>
            </a:fld>
            <a:endParaRPr lang="x-none"/>
          </a:p>
        </p:txBody>
      </p:sp>
    </p:spTree>
    <p:extLst>
      <p:ext uri="{BB962C8B-B14F-4D97-AF65-F5344CB8AC3E}">
        <p14:creationId xmlns:p14="http://schemas.microsoft.com/office/powerpoint/2010/main" val="12481032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x-non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x-none"/>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CDFCEA9-2CF7-4304-ABCD-2F086DE50123}" type="datetimeFigureOut">
              <a:rPr lang="x-none" smtClean="0"/>
              <a:t>1/22/18</a:t>
            </a:fld>
            <a:endParaRPr 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110F7E0-4048-47D0-93B3-777997F563FF}" type="slidenum">
              <a:rPr lang="x-none" smtClean="0"/>
              <a:t>‹#›</a:t>
            </a:fld>
            <a:endParaRPr lang="x-none"/>
          </a:p>
        </p:txBody>
      </p:sp>
    </p:spTree>
    <p:extLst>
      <p:ext uri="{BB962C8B-B14F-4D97-AF65-F5344CB8AC3E}">
        <p14:creationId xmlns:p14="http://schemas.microsoft.com/office/powerpoint/2010/main" val="2863555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jpeg"/><Relationship Id="rId3"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gif"/><Relationship Id="rId3" Type="http://schemas.openxmlformats.org/officeDocument/2006/relationships/image" Target="../media/image16.gif"/></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File:Bronchiectasis.jpg" TargetMode="External"/><Relationship Id="rId4" Type="http://schemas.openxmlformats.org/officeDocument/2006/relationships/image" Target="../media/image17.jpeg"/><Relationship Id="rId5" Type="http://schemas.openxmlformats.org/officeDocument/2006/relationships/hyperlink" Target="http://www.sciencephoto.com/media/251778/enlarge" TargetMode="External"/><Relationship Id="rId6"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hyperlink" Target="http://www.flickr.com/photos/30950973@N03/4857858493" TargetMode="External"/><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library.med.utah.edu/WebPath/jpeg1/LUNG010.jpg" TargetMode="External"/><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47728" y="3861048"/>
            <a:ext cx="5328592" cy="792088"/>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i="1" dirty="0">
                <a:solidFill>
                  <a:schemeClr val="bg1"/>
                </a:solidFill>
                <a:effectLst>
                  <a:outerShdw blurRad="38100" dist="38100" dir="2700000" algn="tl">
                    <a:srgbClr val="000000">
                      <a:alpha val="43137"/>
                    </a:srgbClr>
                  </a:outerShdw>
                </a:effectLst>
              </a:rPr>
              <a:t>Pathology </a:t>
            </a:r>
            <a:r>
              <a:rPr lang="en-US" sz="4000" b="1" i="1" dirty="0" smtClean="0">
                <a:solidFill>
                  <a:schemeClr val="bg1"/>
                </a:solidFill>
                <a:effectLst>
                  <a:outerShdw blurRad="38100" dist="38100" dir="2700000" algn="tl">
                    <a:srgbClr val="000000">
                      <a:alpha val="43137"/>
                    </a:srgbClr>
                  </a:outerShdw>
                </a:effectLst>
              </a:rPr>
              <a:t>Practical 1</a:t>
            </a:r>
            <a:endParaRPr lang="en-US" sz="4000" b="1" i="1" dirty="0">
              <a:solidFill>
                <a:schemeClr val="bg1"/>
              </a:solidFill>
              <a:effectLst>
                <a:outerShdw blurRad="38100" dist="38100" dir="2700000" algn="tl">
                  <a:srgbClr val="000000">
                    <a:alpha val="43137"/>
                  </a:srgbClr>
                </a:outerShdw>
              </a:effectLst>
            </a:endParaRPr>
          </a:p>
        </p:txBody>
      </p:sp>
      <p:sp>
        <p:nvSpPr>
          <p:cNvPr id="6" name="Rounded Rectangle 5"/>
          <p:cNvSpPr/>
          <p:nvPr/>
        </p:nvSpPr>
        <p:spPr>
          <a:xfrm>
            <a:off x="3071664" y="1268760"/>
            <a:ext cx="6480720" cy="1656184"/>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a:solidFill>
                  <a:schemeClr val="bg1"/>
                </a:solidFill>
                <a:effectLst>
                  <a:outerShdw blurRad="38100" dist="38100" dir="2700000" algn="tl">
                    <a:srgbClr val="000000">
                      <a:alpha val="43137"/>
                    </a:srgbClr>
                  </a:outerShdw>
                </a:effectLst>
                <a:latin typeface="Aharoni" pitchFamily="2" charset="-79"/>
                <a:cs typeface="Aharoni" pitchFamily="2" charset="-79"/>
              </a:rPr>
              <a:t>RESPIRATORY SYSTEM</a:t>
            </a:r>
            <a:br>
              <a:rPr lang="en-US" sz="4000" dirty="0">
                <a:solidFill>
                  <a:schemeClr val="bg1"/>
                </a:solidFill>
                <a:effectLst>
                  <a:outerShdw blurRad="38100" dist="38100" dir="2700000" algn="tl">
                    <a:srgbClr val="000000">
                      <a:alpha val="43137"/>
                    </a:srgbClr>
                  </a:outerShdw>
                </a:effectLst>
                <a:latin typeface="Aharoni" pitchFamily="2" charset="-79"/>
                <a:cs typeface="Aharoni" pitchFamily="2" charset="-79"/>
              </a:rPr>
            </a:br>
            <a:r>
              <a:rPr lang="en-US" sz="4000" dirty="0">
                <a:solidFill>
                  <a:schemeClr val="bg1"/>
                </a:solidFill>
                <a:effectLst>
                  <a:outerShdw blurRad="38100" dist="38100" dir="2700000" algn="tl">
                    <a:srgbClr val="000000">
                      <a:alpha val="43137"/>
                    </a:srgbClr>
                  </a:outerShdw>
                </a:effectLst>
                <a:latin typeface="Aharoni" pitchFamily="2" charset="-79"/>
                <a:cs typeface="Aharoni" pitchFamily="2" charset="-79"/>
              </a:rPr>
              <a:t>BLOCK</a:t>
            </a:r>
            <a:endParaRPr lang="en-US" sz="4000" dirty="0"/>
          </a:p>
        </p:txBody>
      </p:sp>
    </p:spTree>
    <p:extLst>
      <p:ext uri="{BB962C8B-B14F-4D97-AF65-F5344CB8AC3E}">
        <p14:creationId xmlns:p14="http://schemas.microsoft.com/office/powerpoint/2010/main" val="384727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690496" y="1407753"/>
            <a:ext cx="5501504" cy="3150679"/>
          </a:xfrm>
        </p:spPr>
        <p:txBody>
          <a:bodyPr>
            <a:noAutofit/>
          </a:bodyPr>
          <a:lstStyle/>
          <a:p>
            <a:pPr algn="ctr">
              <a:lnSpc>
                <a:spcPts val="2000"/>
              </a:lnSpc>
            </a:pPr>
            <a:endParaRPr lang="en-US" sz="2400" b="1" i="1" dirty="0"/>
          </a:p>
          <a:p>
            <a:pPr algn="ctr">
              <a:lnSpc>
                <a:spcPct val="80000"/>
              </a:lnSpc>
            </a:pPr>
            <a:r>
              <a:rPr lang="en-US" sz="2400" b="1" i="1" dirty="0" smtClean="0"/>
              <a:t> </a:t>
            </a:r>
            <a:r>
              <a:rPr lang="en-US" sz="2400" dirty="0"/>
              <a:t>The gross appearance, as seen here in a patient with organizing diffuse alveolar </a:t>
            </a:r>
            <a:r>
              <a:rPr lang="en-US" sz="2400" dirty="0" smtClean="0"/>
              <a:t>damage, know as “</a:t>
            </a:r>
            <a:r>
              <a:rPr lang="en-US" sz="2400" dirty="0">
                <a:solidFill>
                  <a:srgbClr val="FF0000"/>
                </a:solidFill>
              </a:rPr>
              <a:t>Honeycomb</a:t>
            </a:r>
            <a:r>
              <a:rPr lang="en-US" sz="2400" dirty="0"/>
              <a:t>" </a:t>
            </a:r>
            <a:r>
              <a:rPr lang="en-US" sz="2400" dirty="0" smtClean="0"/>
              <a:t>lung, because the appearance of irregular air </a:t>
            </a:r>
            <a:r>
              <a:rPr lang="en-US" sz="2400" dirty="0" smtClean="0"/>
              <a:t>space </a:t>
            </a:r>
            <a:r>
              <a:rPr lang="en-US" sz="2400" dirty="0" smtClean="0"/>
              <a:t>between bands of dense fibrous connective tissue</a:t>
            </a:r>
            <a:endParaRPr lang="en-US" sz="2400" dirty="0"/>
          </a:p>
        </p:txBody>
      </p:sp>
      <p:sp>
        <p:nvSpPr>
          <p:cNvPr id="8" name="Rounded Rectangle 7"/>
          <p:cNvSpPr/>
          <p:nvPr/>
        </p:nvSpPr>
        <p:spPr>
          <a:xfrm>
            <a:off x="2351584" y="332656"/>
            <a:ext cx="763284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(Honeycomb lung) – Cut section</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3" name="Espace réservé pour une image  2"/>
          <p:cNvPicPr>
            <a:picLocks noGrp="1" noChangeAspect="1"/>
          </p:cNvPicPr>
          <p:nvPr>
            <p:ph type="pic" idx="1"/>
          </p:nvPr>
        </p:nvPicPr>
        <p:blipFill>
          <a:blip r:embed="rId2"/>
          <a:srcRect l="8539" r="8539"/>
          <a:stretch>
            <a:fillRect/>
          </a:stretch>
        </p:blipFill>
        <p:spPr>
          <a:xfrm>
            <a:off x="363379" y="1117666"/>
            <a:ext cx="6172200" cy="4873625"/>
          </a:xfrm>
        </p:spPr>
      </p:pic>
    </p:spTree>
    <p:extLst>
      <p:ext uri="{BB962C8B-B14F-4D97-AF65-F5344CB8AC3E}">
        <p14:creationId xmlns:p14="http://schemas.microsoft.com/office/powerpoint/2010/main" val="344534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878213" y="1298176"/>
            <a:ext cx="6106512" cy="3292817"/>
          </a:xfrm>
        </p:spPr>
        <p:txBody>
          <a:bodyPr>
            <a:noAutofit/>
          </a:bodyPr>
          <a:lstStyle/>
          <a:p>
            <a:pPr algn="ctr">
              <a:lnSpc>
                <a:spcPts val="2000"/>
              </a:lnSpc>
            </a:pPr>
            <a:r>
              <a:rPr lang="en-US" sz="2000" b="1" i="1" dirty="0"/>
              <a:t> </a:t>
            </a:r>
            <a:r>
              <a:rPr lang="en-US" sz="2000" b="1" i="1" dirty="0" smtClean="0"/>
              <a:t>Restrictive Lung Disease</a:t>
            </a:r>
            <a:endParaRPr lang="en-US" sz="2000" b="1" i="1" dirty="0"/>
          </a:p>
          <a:p>
            <a:pPr algn="ctr">
              <a:lnSpc>
                <a:spcPts val="2000"/>
              </a:lnSpc>
            </a:pPr>
            <a:r>
              <a:rPr lang="en-US" sz="2000" b="1" i="1" dirty="0" smtClean="0"/>
              <a:t>Pulmonary </a:t>
            </a:r>
            <a:r>
              <a:rPr lang="en-US" sz="2000" b="1" i="1" dirty="0"/>
              <a:t>fibrosis with extensive interstitial collagen deposition, minimal lymphocytic inflammatory infiltrates, and residual airspace dilation. </a:t>
            </a:r>
          </a:p>
        </p:txBody>
      </p:sp>
      <p:pic>
        <p:nvPicPr>
          <p:cNvPr id="13318" name="Picture 6" descr="http://www.biomedsearch.com/attachments/00/19/39/85/19398592/CPT-62-05-0387-f10.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34776" y="1287545"/>
            <a:ext cx="5789985" cy="514310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2639616" y="332656"/>
            <a:ext cx="691276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(Honeycomb lung) – LPF </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08963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69192" y="179081"/>
            <a:ext cx="7371224" cy="602365"/>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Histopathology &amp; Radiogram</a:t>
            </a:r>
          </a:p>
        </p:txBody>
      </p:sp>
      <p:sp>
        <p:nvSpPr>
          <p:cNvPr id="7" name="Rectangle 6"/>
          <p:cNvSpPr/>
          <p:nvPr/>
        </p:nvSpPr>
        <p:spPr>
          <a:xfrm>
            <a:off x="1775520" y="5733256"/>
            <a:ext cx="8678768" cy="923330"/>
          </a:xfrm>
          <a:prstGeom prst="rect">
            <a:avLst/>
          </a:prstGeom>
          <a:solidFill>
            <a:schemeClr val="bg1"/>
          </a:solidFill>
        </p:spPr>
        <p:txBody>
          <a:bodyPr wrap="square">
            <a:spAutoFit/>
          </a:bodyPr>
          <a:lstStyle/>
          <a:p>
            <a:pPr algn="ctr"/>
            <a:r>
              <a:rPr lang="en-US" b="1" i="1" dirty="0"/>
              <a:t>This case of </a:t>
            </a:r>
            <a:r>
              <a:rPr lang="en-US" b="1" i="1" dirty="0">
                <a:solidFill>
                  <a:srgbClr val="FF0000"/>
                </a:solidFill>
              </a:rPr>
              <a:t>extrinsic</a:t>
            </a:r>
            <a:r>
              <a:rPr lang="en-US" b="1" i="1" dirty="0"/>
              <a:t> </a:t>
            </a:r>
            <a:r>
              <a:rPr lang="en-US" b="1" i="1" dirty="0">
                <a:solidFill>
                  <a:srgbClr val="FF0000"/>
                </a:solidFill>
              </a:rPr>
              <a:t>allergic alveolitis </a:t>
            </a:r>
            <a:r>
              <a:rPr lang="en-US" b="1" i="1" dirty="0"/>
              <a:t>shows interstitial inflammation along alveolar ducts (bronchiolocentric distribution). The inflammation is diffuse, </a:t>
            </a:r>
          </a:p>
          <a:p>
            <a:pPr algn="ctr"/>
            <a:r>
              <a:rPr lang="en-US" b="1" i="1" dirty="0"/>
              <a:t>lacks nodularity, and manifests radiologically as </a:t>
            </a:r>
            <a:r>
              <a:rPr lang="en-US" b="1" i="1" dirty="0">
                <a:solidFill>
                  <a:srgbClr val="FF0000"/>
                </a:solidFill>
              </a:rPr>
              <a:t>a ground-glass pattern</a:t>
            </a:r>
          </a:p>
        </p:txBody>
      </p:sp>
      <p:pic>
        <p:nvPicPr>
          <p:cNvPr id="2" name="Picture 1"/>
          <p:cNvPicPr>
            <a:picLocks noChangeAspect="1"/>
          </p:cNvPicPr>
          <p:nvPr/>
        </p:nvPicPr>
        <p:blipFill>
          <a:blip r:embed="rId2"/>
          <a:stretch>
            <a:fillRect/>
          </a:stretch>
        </p:blipFill>
        <p:spPr>
          <a:xfrm>
            <a:off x="1991544" y="908720"/>
            <a:ext cx="8208913" cy="4800600"/>
          </a:xfrm>
          <a:prstGeom prst="rect">
            <a:avLst/>
          </a:prstGeom>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17908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927062" y="2045185"/>
            <a:ext cx="6150298" cy="3994740"/>
          </a:xfrm>
        </p:spPr>
        <p:txBody>
          <a:bodyPr>
            <a:noAutofit/>
          </a:bodyPr>
          <a:lstStyle/>
          <a:p>
            <a:pPr marL="342900" indent="-342900" algn="ctr">
              <a:lnSpc>
                <a:spcPct val="100000"/>
              </a:lnSpc>
              <a:buFont typeface="Arial"/>
              <a:buChar char="•"/>
            </a:pPr>
            <a:r>
              <a:rPr lang="en-US" sz="2000" dirty="0"/>
              <a:t>Interstitial bronchiolocentric pneumonitis (Extrinsic allergic alveolitis) with lymphocytes, plasma cells and foamy macrophages in alveolar space and terminal airways .  </a:t>
            </a:r>
            <a:endParaRPr lang="en-US" sz="2000" dirty="0" smtClean="0"/>
          </a:p>
          <a:p>
            <a:pPr marL="342900" indent="-342900" algn="ctr">
              <a:lnSpc>
                <a:spcPct val="100000"/>
              </a:lnSpc>
              <a:buFont typeface="Arial"/>
              <a:buChar char="•"/>
            </a:pPr>
            <a:r>
              <a:rPr lang="en-US" sz="2000" dirty="0" smtClean="0"/>
              <a:t>Interstitial </a:t>
            </a:r>
            <a:r>
              <a:rPr lang="en-US" sz="2000" dirty="0"/>
              <a:t>fibrosis, obliterative bronchiolitis and intra-alveolar exudate . </a:t>
            </a:r>
            <a:endParaRPr lang="en-US" sz="2000" dirty="0" smtClean="0"/>
          </a:p>
          <a:p>
            <a:pPr marL="342900" indent="-342900" algn="ctr">
              <a:lnSpc>
                <a:spcPct val="100000"/>
              </a:lnSpc>
              <a:buFont typeface="Arial"/>
              <a:buChar char="•"/>
            </a:pPr>
            <a:r>
              <a:rPr lang="en-US" sz="2000" dirty="0" smtClean="0"/>
              <a:t>Nodules </a:t>
            </a:r>
            <a:r>
              <a:rPr lang="en-US" sz="2000" dirty="0"/>
              <a:t>of organizing fibroblasts, histiocytes and other inflammatory cells</a:t>
            </a:r>
          </a:p>
        </p:txBody>
      </p:sp>
      <p:sp>
        <p:nvSpPr>
          <p:cNvPr id="7" name="Rounded Rectangle 6"/>
          <p:cNvSpPr/>
          <p:nvPr/>
        </p:nvSpPr>
        <p:spPr>
          <a:xfrm>
            <a:off x="3863752" y="195361"/>
            <a:ext cx="4392488" cy="634925"/>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Hypersensitivity Pneumonitis ( HP)</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Image 1"/>
          <p:cNvPicPr>
            <a:picLocks noChangeAspect="1"/>
          </p:cNvPicPr>
          <p:nvPr/>
        </p:nvPicPr>
        <p:blipFill>
          <a:blip r:embed="rId2"/>
          <a:stretch>
            <a:fillRect/>
          </a:stretch>
        </p:blipFill>
        <p:spPr>
          <a:xfrm>
            <a:off x="553011" y="1253568"/>
            <a:ext cx="5276353" cy="5014278"/>
          </a:xfrm>
          <a:prstGeom prst="rect">
            <a:avLst/>
          </a:prstGeom>
        </p:spPr>
      </p:pic>
    </p:spTree>
    <p:extLst>
      <p:ext uri="{BB962C8B-B14F-4D97-AF65-F5344CB8AC3E}">
        <p14:creationId xmlns:p14="http://schemas.microsoft.com/office/powerpoint/2010/main" val="2094085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3683732" y="692696"/>
            <a:ext cx="5832648" cy="2088232"/>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a:solidFill>
                  <a:schemeClr val="bg1"/>
                </a:solidFill>
                <a:effectLst>
                  <a:outerShdw blurRad="38100" dist="38100" dir="2700000" algn="tl">
                    <a:srgbClr val="000000">
                      <a:alpha val="43137"/>
                    </a:srgbClr>
                  </a:outerShdw>
                </a:effectLst>
              </a:rPr>
              <a:t>OBSTRUCTIVE LUNG DISEASES</a:t>
            </a:r>
          </a:p>
        </p:txBody>
      </p:sp>
      <p:sp>
        <p:nvSpPr>
          <p:cNvPr id="6" name="Rounded Rectangle 5"/>
          <p:cNvSpPr/>
          <p:nvPr/>
        </p:nvSpPr>
        <p:spPr>
          <a:xfrm>
            <a:off x="3791744" y="2924944"/>
            <a:ext cx="5616624" cy="28803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514350" indent="-514350" algn="l">
              <a:buFont typeface="+mj-lt"/>
              <a:buAutoNum type="arabicPeriod"/>
            </a:pPr>
            <a:r>
              <a:rPr lang="en-US" sz="3200" b="1" dirty="0">
                <a:effectLst>
                  <a:outerShdw blurRad="38100" dist="38100" dir="2700000" algn="tl">
                    <a:srgbClr val="000000">
                      <a:alpha val="43137"/>
                    </a:srgbClr>
                  </a:outerShdw>
                </a:effectLst>
              </a:rPr>
              <a:t>Bronchial Asthma</a:t>
            </a:r>
          </a:p>
          <a:p>
            <a:pPr marL="514350" indent="-514350" algn="l">
              <a:buFont typeface="+mj-lt"/>
              <a:buAutoNum type="arabicPeriod"/>
            </a:pPr>
            <a:r>
              <a:rPr lang="en-US" sz="3200" b="1" dirty="0">
                <a:effectLst>
                  <a:outerShdw blurRad="38100" dist="38100" dir="2700000" algn="tl">
                    <a:srgbClr val="000000">
                      <a:alpha val="43137"/>
                    </a:srgbClr>
                  </a:outerShdw>
                </a:effectLst>
              </a:rPr>
              <a:t>Bronchiectasis</a:t>
            </a:r>
          </a:p>
          <a:p>
            <a:pPr marL="514350" indent="-514350" algn="l">
              <a:buFont typeface="+mj-lt"/>
              <a:buAutoNum type="arabicPeriod"/>
            </a:pPr>
            <a:r>
              <a:rPr lang="en-US" sz="3200" b="1" dirty="0">
                <a:effectLst>
                  <a:outerShdw blurRad="38100" dist="38100" dir="2700000" algn="tl">
                    <a:srgbClr val="000000">
                      <a:alpha val="43137"/>
                    </a:srgbClr>
                  </a:outerShdw>
                </a:effectLst>
              </a:rPr>
              <a:t>COPD : </a:t>
            </a:r>
          </a:p>
          <a:p>
            <a:pPr marL="574675" indent="-574675" algn="l"/>
            <a:r>
              <a:rPr lang="en-US" sz="3200" b="1" i="1" dirty="0">
                <a:effectLst>
                  <a:outerShdw blurRad="38100" dist="38100" dir="2700000" algn="tl">
                    <a:srgbClr val="000000">
                      <a:alpha val="43137"/>
                    </a:srgbClr>
                  </a:outerShdw>
                </a:effectLst>
              </a:rPr>
              <a:t>      (Chronic Bronchitis &amp; Emphysema)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835035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87688" y="2708920"/>
            <a:ext cx="5544616" cy="122413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solidFill>
                  <a:srgbClr val="000099"/>
                </a:solidFill>
                <a:effectLst>
                  <a:outerShdw blurRad="38100" dist="38100" dir="2700000" algn="tl">
                    <a:srgbClr val="000000">
                      <a:alpha val="43137"/>
                    </a:srgbClr>
                  </a:outerShdw>
                </a:effectLst>
              </a:rPr>
              <a:t>1.  BRONCHIAL ASTHMA</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506323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sth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016" y="1196753"/>
            <a:ext cx="4032448" cy="37444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35560" y="5157193"/>
            <a:ext cx="8136904" cy="1477328"/>
          </a:xfrm>
          <a:prstGeom prst="rect">
            <a:avLst/>
          </a:prstGeom>
        </p:spPr>
        <p:txBody>
          <a:bodyPr wrap="square">
            <a:spAutoFit/>
          </a:bodyPr>
          <a:lstStyle/>
          <a:p>
            <a:pPr algn="ctr"/>
            <a:r>
              <a:rPr lang="en-US" b="1" i="1" dirty="0">
                <a:solidFill>
                  <a:srgbClr val="FF0000"/>
                </a:solidFill>
              </a:rPr>
              <a:t>Bronchial Asthma</a:t>
            </a:r>
            <a:r>
              <a:rPr lang="en-US" b="1" i="1" dirty="0"/>
              <a:t>: Inflammation of the airways causes airflow into and out of the lungs to be restricted. The muscles of the bronchial tree become tight and the lining of the air passages swells, reducing </a:t>
            </a:r>
            <a:r>
              <a:rPr lang="en-US" b="1" i="1" dirty="0" smtClean="0"/>
              <a:t>airflow.</a:t>
            </a:r>
          </a:p>
          <a:p>
            <a:pPr algn="ctr"/>
            <a:r>
              <a:rPr lang="en-US" b="1" i="1" dirty="0" smtClean="0"/>
              <a:t>Clinically characterized by :</a:t>
            </a:r>
          </a:p>
          <a:p>
            <a:pPr algn="ctr"/>
            <a:r>
              <a:rPr lang="en-US" b="1" i="1" dirty="0" smtClean="0">
                <a:solidFill>
                  <a:srgbClr val="FF0000"/>
                </a:solidFill>
              </a:rPr>
              <a:t>Difficult breathing, cough and wheezing </a:t>
            </a:r>
            <a:r>
              <a:rPr lang="en-US" b="1" i="1" dirty="0">
                <a:solidFill>
                  <a:srgbClr val="FF0000"/>
                </a:solidFill>
              </a:rPr>
              <a:t>sound</a:t>
            </a:r>
          </a:p>
        </p:txBody>
      </p:sp>
      <p:pic>
        <p:nvPicPr>
          <p:cNvPr id="3076" name="Picture 4" descr="Asthmatic bronchiole and normal bronchio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524" y="1196754"/>
            <a:ext cx="4364484" cy="37444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flipV="1">
            <a:off x="5735961" y="2276872"/>
            <a:ext cx="1021559" cy="122413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3128664" y="332656"/>
            <a:ext cx="5847656" cy="576064"/>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 Anatomy</a:t>
            </a:r>
          </a:p>
        </p:txBody>
      </p:sp>
      <p:cxnSp>
        <p:nvCxnSpPr>
          <p:cNvPr id="12" name="Straight Arrow Connector 11"/>
          <p:cNvCxnSpPr/>
          <p:nvPr/>
        </p:nvCxnSpPr>
        <p:spPr>
          <a:xfrm flipH="1">
            <a:off x="3863752" y="3789040"/>
            <a:ext cx="936104" cy="720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46191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47528" y="5408056"/>
            <a:ext cx="8496944" cy="1477328"/>
          </a:xfrm>
          <a:prstGeom prst="rect">
            <a:avLst/>
          </a:prstGeom>
        </p:spPr>
        <p:txBody>
          <a:bodyPr wrap="square">
            <a:spAutoFit/>
          </a:bodyPr>
          <a:lstStyle/>
          <a:p>
            <a:pPr algn="ctr"/>
            <a:r>
              <a:rPr lang="en-US" b="1" i="1" dirty="0"/>
              <a:t>Between the bronchial cartilage at the right and the bronchial lumen filled with mucus at the left is a submucosa widened by smooth muscle hypertrophy, edema, and inflammation (</a:t>
            </a:r>
            <a:r>
              <a:rPr lang="en-US" b="1" i="1" dirty="0">
                <a:solidFill>
                  <a:srgbClr val="FF0000"/>
                </a:solidFill>
              </a:rPr>
              <a:t>mainly </a:t>
            </a:r>
            <a:r>
              <a:rPr lang="en-US" b="1" i="1" dirty="0" err="1">
                <a:solidFill>
                  <a:srgbClr val="FF0000"/>
                </a:solidFill>
              </a:rPr>
              <a:t>eosinophils</a:t>
            </a:r>
            <a:r>
              <a:rPr lang="en-US" b="1" i="1" dirty="0" smtClean="0"/>
              <a:t>). </a:t>
            </a:r>
          </a:p>
          <a:p>
            <a:pPr algn="ctr"/>
            <a:r>
              <a:rPr lang="en-US" b="1" i="1" dirty="0" smtClean="0"/>
              <a:t>The </a:t>
            </a:r>
            <a:r>
              <a:rPr lang="en-US" b="1" i="1" dirty="0"/>
              <a:t>peripheral eosinophil count or the sputum eosinophils can be increased during an asthmatic attack.</a:t>
            </a:r>
          </a:p>
        </p:txBody>
      </p:sp>
      <p:pic>
        <p:nvPicPr>
          <p:cNvPr id="39938" name="Picture 2" descr="http://library.med.utah.edu/WebPath/jpeg1/LUNG1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552" y="908721"/>
            <a:ext cx="7992888" cy="442732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719736" y="260648"/>
            <a:ext cx="4824536"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 LPF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17327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61750" y="5923248"/>
            <a:ext cx="7650674" cy="648072"/>
          </a:xfrm>
        </p:spPr>
        <p:txBody>
          <a:bodyPr>
            <a:noAutofit/>
          </a:bodyPr>
          <a:lstStyle/>
          <a:p>
            <a:pPr algn="ctr"/>
            <a:r>
              <a:rPr lang="en-US" b="1" i="1" dirty="0" smtClean="0"/>
              <a:t>Changes </a:t>
            </a:r>
            <a:r>
              <a:rPr lang="en-US" b="1" i="1" dirty="0"/>
              <a:t>of bronchial </a:t>
            </a:r>
            <a:r>
              <a:rPr lang="en-US" b="1" i="1" dirty="0" smtClean="0"/>
              <a:t>asthma: </a:t>
            </a:r>
            <a:r>
              <a:rPr lang="en-US" b="1" i="1" dirty="0"/>
              <a:t>the numerous eosinophils are prominent from their bright red cytoplasmic granules in this case of bronchial asthma</a:t>
            </a:r>
          </a:p>
        </p:txBody>
      </p:sp>
      <p:sp>
        <p:nvSpPr>
          <p:cNvPr id="11" name="Rounded Rectangle 10"/>
          <p:cNvSpPr/>
          <p:nvPr/>
        </p:nvSpPr>
        <p:spPr>
          <a:xfrm>
            <a:off x="3719736" y="332656"/>
            <a:ext cx="5112568" cy="432048"/>
          </a:xfrm>
          <a:prstGeom prst="roundRect">
            <a:avLst/>
          </a:prstGeom>
          <a:solidFill>
            <a:srgbClr val="C751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BRONCHIAL ASTHMA - HPF</a:t>
            </a:r>
          </a:p>
        </p:txBody>
      </p:sp>
      <p:pic>
        <p:nvPicPr>
          <p:cNvPr id="11270" name="Picture 6" descr="http://library.med.utah.edu/WebPath/jpeg1/LUNG18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1750" y="1052736"/>
            <a:ext cx="7650674" cy="475252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20465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x-none" sz="4000" dirty="0">
                <a:solidFill>
                  <a:srgbClr val="C00000"/>
                </a:solidFill>
              </a:rPr>
              <a:t> </a:t>
            </a:r>
            <a:endParaRPr lang="en-US" sz="4000" dirty="0">
              <a:solidFill>
                <a:srgbClr val="C00000"/>
              </a:solidFill>
            </a:endParaRPr>
          </a:p>
        </p:txBody>
      </p:sp>
      <p:sp>
        <p:nvSpPr>
          <p:cNvPr id="6" name="Rounded Rectangle 5"/>
          <p:cNvSpPr/>
          <p:nvPr/>
        </p:nvSpPr>
        <p:spPr>
          <a:xfrm>
            <a:off x="3071664" y="2888940"/>
            <a:ext cx="6192688" cy="108012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b="1" dirty="0">
                <a:solidFill>
                  <a:srgbClr val="000099"/>
                </a:solidFill>
                <a:effectLst>
                  <a:outerShdw blurRad="38100" dist="38100" dir="2700000" algn="tl">
                    <a:srgbClr val="000000">
                      <a:alpha val="43137"/>
                    </a:srgbClr>
                  </a:outerShdw>
                </a:effectLst>
              </a:rPr>
              <a:t>2. BRONCHIECTASIS</a:t>
            </a:r>
            <a:endParaRPr lang="en-US" sz="4000"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959326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63752" y="323282"/>
            <a:ext cx="4968552" cy="1368152"/>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600" b="1" i="1" dirty="0">
                <a:solidFill>
                  <a:prstClr val="white"/>
                </a:solidFill>
                <a:effectLst>
                  <a:outerShdw blurRad="38100" dist="38100" dir="2700000" algn="tl">
                    <a:srgbClr val="000000">
                      <a:alpha val="43137"/>
                    </a:srgbClr>
                  </a:outerShdw>
                </a:effectLst>
              </a:rPr>
              <a:t>First Practical </a:t>
            </a:r>
          </a:p>
          <a:p>
            <a:pPr algn="ctr"/>
            <a:r>
              <a:rPr lang="en-US" sz="3600" b="1" i="1" dirty="0">
                <a:solidFill>
                  <a:prstClr val="white"/>
                </a:solidFill>
                <a:effectLst>
                  <a:outerShdw blurRad="38100" dist="38100" dir="2700000" algn="tl">
                    <a:srgbClr val="000000">
                      <a:alpha val="43137"/>
                    </a:srgbClr>
                  </a:outerShdw>
                </a:effectLst>
              </a:rPr>
              <a:t>Session</a:t>
            </a:r>
          </a:p>
        </p:txBody>
      </p:sp>
      <p:sp>
        <p:nvSpPr>
          <p:cNvPr id="7" name="Rounded Rectangle 6"/>
          <p:cNvSpPr/>
          <p:nvPr/>
        </p:nvSpPr>
        <p:spPr>
          <a:xfrm>
            <a:off x="2855640" y="1916832"/>
            <a:ext cx="7128792" cy="38164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l">
              <a:buFont typeface="Arial" pitchFamily="34" charset="0"/>
              <a:buChar cha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Allergic </a:t>
            </a:r>
            <a:r>
              <a:rPr lang="en-US" sz="28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Alveolitis</a:t>
            </a:r>
            <a:endPar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342900" indent="-342900" algn="l">
              <a:buFont typeface="Arial" pitchFamily="34" charset="0"/>
              <a:buChar char="•"/>
            </a:pP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Bronchial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asthma</a:t>
            </a:r>
          </a:p>
          <a:p>
            <a:pPr algn="l">
              <a:buFont typeface="Arial" pitchFamily="34" charset="0"/>
              <a:buChar cha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Bronchiectasis</a:t>
            </a:r>
          </a:p>
          <a:p>
            <a:pPr algn="l">
              <a:buFont typeface="Arial" pitchFamily="34" charset="0"/>
              <a:buChar cha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Chronic Bronchitis</a:t>
            </a:r>
          </a:p>
          <a:p>
            <a:pPr algn="l">
              <a:buFont typeface="Arial" pitchFamily="34" charset="0"/>
              <a:buChar cha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Emphysema</a:t>
            </a:r>
          </a:p>
          <a:p>
            <a:pPr algn="l">
              <a:buFont typeface="Arial" pitchFamily="34" charset="0"/>
              <a:buChar cha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Lobar Pneumonia</a:t>
            </a:r>
          </a:p>
          <a:p>
            <a:pPr algn="l">
              <a:buFont typeface="Arial" pitchFamily="34" charset="0"/>
              <a:buChar cha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Bronchopneumonia</a:t>
            </a:r>
          </a:p>
          <a:p>
            <a:pPr algn="l">
              <a:buFont typeface="Arial" pitchFamily="34" charset="0"/>
              <a:buChar cha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Pulmonary Embolus &amp; Infarction</a:t>
            </a:r>
          </a:p>
          <a:p>
            <a:pPr algn="l"/>
            <a:endPar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58401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hidden="1"/>
          <p:cNvGraphicFramePr>
            <a:graphicFrameLocks noGrp="1"/>
          </p:cNvGraphicFramePr>
          <p:nvPr/>
        </p:nvGraphicFramePr>
        <p:xfrm>
          <a:off x="2855641" y="2276872"/>
          <a:ext cx="5410767" cy="4291828"/>
        </p:xfrm>
        <a:graphic>
          <a:graphicData uri="http://schemas.openxmlformats.org/drawingml/2006/table">
            <a:tbl>
              <a:tblPr/>
              <a:tblGrid>
                <a:gridCol w="3186074"/>
                <a:gridCol w="660731"/>
                <a:gridCol w="1377286"/>
                <a:gridCol w="186676"/>
              </a:tblGrid>
              <a:tr h="386665">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dirty="0"/>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a:p>
                  </a:txBody>
                  <a:tcPr marL="78154" marR="78154" marT="39077" marB="39077"/>
                </a:tc>
              </a:tr>
              <a:tr h="346528">
                <a:tc gridSpan="2">
                  <a:txBody>
                    <a:bodyPr/>
                    <a:lstStyle/>
                    <a:p>
                      <a:endParaRPr lang="en-US" sz="1500" dirty="0"/>
                    </a:p>
                  </a:txBody>
                  <a:tcPr marL="0" marR="0" marT="0" marB="0" anchor="ctr">
                    <a:lnL>
                      <a:noFill/>
                    </a:lnL>
                    <a:lnR>
                      <a:noFill/>
                    </a:lnR>
                    <a:lnT>
                      <a:noFill/>
                    </a:lnT>
                    <a:lnB>
                      <a:noFill/>
                    </a:lnB>
                  </a:tcPr>
                </a:tc>
                <a:tc hMerge="1">
                  <a:txBody>
                    <a:bodyPr/>
                    <a:lstStyle/>
                    <a:p>
                      <a:endParaRPr lang="en-US" sz="1500"/>
                    </a:p>
                  </a:txBody>
                  <a:tcPr marL="78154" marR="78154" marT="39077" marB="39077">
                    <a:lnL>
                      <a:noFill/>
                    </a:lnL>
                  </a:tcPr>
                </a:tc>
                <a:tc>
                  <a:txBody>
                    <a:bodyPr/>
                    <a:lstStyle/>
                    <a:p>
                      <a:endParaRPr lang="en-US"/>
                    </a:p>
                  </a:txBody>
                  <a:tcPr marL="78154" marR="78154" marT="39077" marB="39077">
                    <a:lnL>
                      <a:noFill/>
                    </a:lnL>
                  </a:tcPr>
                </a:tc>
                <a:tc>
                  <a:txBody>
                    <a:bodyPr/>
                    <a:lstStyle/>
                    <a:p>
                      <a:endParaRPr lang="en-US" sz="1500" dirty="0"/>
                    </a:p>
                  </a:txBody>
                  <a:tcPr marL="78154" marR="78154" marT="39077" marB="39077"/>
                </a:tc>
              </a:tr>
              <a:tr h="224743">
                <a:tc gridSpan="4">
                  <a:txBody>
                    <a:bodyPr/>
                    <a:lstStyle/>
                    <a:p>
                      <a:endParaRPr lang="en-US" sz="15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224743">
                <a:tc>
                  <a:txBody>
                    <a:bodyPr/>
                    <a:lstStyle/>
                    <a:p>
                      <a:endParaRPr lang="en-US" sz="1500"/>
                    </a:p>
                  </a:txBody>
                  <a:tcPr marL="0" marR="0" marT="0" marB="0" anchor="ctr">
                    <a:lnL>
                      <a:noFill/>
                    </a:lnL>
                    <a:lnR>
                      <a:noFill/>
                    </a:lnR>
                    <a:lnT>
                      <a:noFill/>
                    </a:lnT>
                    <a:lnB>
                      <a:noFill/>
                    </a:lnB>
                  </a:tcPr>
                </a:tc>
                <a:tc gridSpan="2">
                  <a:txBody>
                    <a:bodyPr/>
                    <a:lstStyle/>
                    <a:p>
                      <a:endParaRPr lang="en-US" sz="1500"/>
                    </a:p>
                  </a:txBody>
                  <a:tcPr marL="0" marR="0" marT="0" marB="0" anchor="ctr">
                    <a:lnL>
                      <a:noFill/>
                    </a:lnL>
                    <a:lnR>
                      <a:noFill/>
                    </a:lnR>
                    <a:lnT w="9525" cap="flat" cmpd="sng" algn="ctr">
                      <a:solidFill>
                        <a:srgbClr val="CCCCCC"/>
                      </a:solidFill>
                      <a:prstDash val="solid"/>
                      <a:round/>
                      <a:headEnd type="none" w="med" len="med"/>
                      <a:tailEnd type="none" w="med" len="med"/>
                    </a:lnT>
                    <a:lnB>
                      <a:noFill/>
                    </a:lnB>
                  </a:tcPr>
                </a:tc>
                <a:tc hMerge="1">
                  <a:txBody>
                    <a:bodyPr/>
                    <a:lstStyle/>
                    <a:p>
                      <a:endParaRPr lang="en-US"/>
                    </a:p>
                  </a:txBody>
                  <a:tcPr/>
                </a:tc>
                <a:tc>
                  <a:txBody>
                    <a:bodyPr/>
                    <a:lstStyle/>
                    <a:p>
                      <a:endParaRPr lang="en-US" sz="1500"/>
                    </a:p>
                  </a:txBody>
                  <a:tcPr marL="0" marR="0" marT="0" marB="0" anchor="ctr">
                    <a:lnL>
                      <a:noFill/>
                    </a:lnL>
                    <a:lnR>
                      <a:noFill/>
                    </a:lnR>
                    <a:lnT>
                      <a:noFill/>
                    </a:lnT>
                    <a:lnB>
                      <a:noFill/>
                    </a:lnB>
                  </a:tcPr>
                </a:tc>
              </a:tr>
              <a:tr h="224743">
                <a:tc gridSpan="4">
                  <a:txBody>
                    <a:bodyPr/>
                    <a:lstStyle/>
                    <a:p>
                      <a:endParaRPr lang="en-US" sz="150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78861">
                <a:tc>
                  <a:txBody>
                    <a:bodyPr/>
                    <a:lstStyle/>
                    <a:p>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lnT w="9525" cap="flat" cmpd="sng" algn="ctr">
                      <a:solidFill>
                        <a:srgbClr val="CCCCCC"/>
                      </a:solidFill>
                      <a:prstDash val="solid"/>
                      <a:round/>
                      <a:headEnd type="none" w="med" len="med"/>
                      <a:tailEnd type="none" w="med" len="med"/>
                    </a:lnT>
                  </a:tcPr>
                </a:tc>
                <a:tc hMerge="1">
                  <a:txBody>
                    <a:bodyPr/>
                    <a:lstStyle/>
                    <a:p>
                      <a:endParaRPr lang="en-US"/>
                    </a:p>
                  </a:txBody>
                  <a:tcPr/>
                </a:tc>
                <a:tc hMerge="1">
                  <a:txBody>
                    <a:bodyPr/>
                    <a:lstStyle/>
                    <a:p>
                      <a:endParaRPr lang="en-US" sz="1500"/>
                    </a:p>
                  </a:txBody>
                  <a:tcPr marL="78154" marR="78154" marT="39077" marB="39077">
                    <a:lnT w="9525" cap="flat" cmpd="sng" algn="ctr">
                      <a:solidFill>
                        <a:srgbClr val="CCCCCC"/>
                      </a:solidFill>
                      <a:prstDash val="solid"/>
                      <a:round/>
                      <a:headEnd type="none" w="med" len="med"/>
                      <a:tailEnd type="none" w="med" len="med"/>
                    </a:lnT>
                  </a:tcPr>
                </a:tc>
              </a:tr>
              <a:tr h="301579">
                <a:tc>
                  <a:txBody>
                    <a:bodyPr/>
                    <a:lstStyle/>
                    <a:p>
                      <a:pPr algn="ctr"/>
                      <a:endParaRPr lang="en-US" sz="1500" dirty="0"/>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solidFill>
                      <a:schemeClr val="bg1"/>
                    </a:solidFill>
                  </a:tcPr>
                </a:tc>
                <a:tc hMerge="1">
                  <a:txBody>
                    <a:bodyPr/>
                    <a:lstStyle/>
                    <a:p>
                      <a:endParaRPr lang="en-US"/>
                    </a:p>
                  </a:txBody>
                  <a:tcPr/>
                </a:tc>
                <a:tc hMerge="1">
                  <a:txBody>
                    <a:bodyPr/>
                    <a:lstStyle/>
                    <a:p>
                      <a:endParaRPr lang="en-US" sz="1500"/>
                    </a:p>
                  </a:txBody>
                  <a:tcPr marL="78154" marR="78154" marT="39077" marB="39077"/>
                </a:tc>
              </a:tr>
              <a:tr h="1326012">
                <a:tc>
                  <a:txBody>
                    <a:bodyPr/>
                    <a:lstStyle/>
                    <a:p>
                      <a:r>
                        <a:rPr lang="en-US" sz="2000" dirty="0"/>
                        <a:t>In bronchiectasis, mucus production increases, the cilia are destroyed or damaged, and areas of the bronchial wall become chronically inflamed and are destroyed.</a:t>
                      </a:r>
                    </a:p>
                  </a:txBody>
                  <a:tcPr marL="0" marR="0" marT="0" marB="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gridSpan="3">
                  <a:txBody>
                    <a:bodyPr/>
                    <a:lstStyle/>
                    <a:p>
                      <a:endParaRPr lang="en-US" sz="1500" dirty="0"/>
                    </a:p>
                  </a:txBody>
                  <a:tcPr marL="78154" marR="78154" marT="39077" marB="39077">
                    <a:lnL w="9525" cap="flat" cmpd="sng" algn="ctr">
                      <a:solidFill>
                        <a:srgbClr val="CCCCCC"/>
                      </a:solidFill>
                      <a:prstDash val="solid"/>
                      <a:round/>
                      <a:headEnd type="none" w="med" len="med"/>
                      <a:tailEnd type="none" w="med" len="med"/>
                    </a:lnL>
                  </a:tcPr>
                </a:tc>
                <a:tc hMerge="1">
                  <a:txBody>
                    <a:bodyPr/>
                    <a:lstStyle/>
                    <a:p>
                      <a:endParaRPr lang="en-US"/>
                    </a:p>
                  </a:txBody>
                  <a:tcPr/>
                </a:tc>
                <a:tc hMerge="1">
                  <a:txBody>
                    <a:bodyPr/>
                    <a:lstStyle/>
                    <a:p>
                      <a:endParaRPr lang="en-US" sz="1500" dirty="0"/>
                    </a:p>
                  </a:txBody>
                  <a:tcPr marL="78154" marR="78154" marT="39077" marB="39077"/>
                </a:tc>
              </a:tr>
            </a:tbl>
          </a:graphicData>
        </a:graphic>
      </p:graphicFrame>
      <p:pic>
        <p:nvPicPr>
          <p:cNvPr id="75777" name="Picture 1" descr="http://www.merckmanuals.com/site_images/mm/s.gif"/>
          <p:cNvPicPr>
            <a:picLocks noChangeAspect="1" noChangeArrowheads="1"/>
          </p:cNvPicPr>
          <p:nvPr/>
        </p:nvPicPr>
        <p:blipFill>
          <a:blip r:embed="rId2"/>
          <a:srcRect/>
          <a:stretch>
            <a:fillRect/>
          </a:stretch>
        </p:blipFill>
        <p:spPr bwMode="auto">
          <a:xfrm>
            <a:off x="1524001" y="1"/>
            <a:ext cx="9525" cy="9525"/>
          </a:xfrm>
          <a:prstGeom prst="rect">
            <a:avLst/>
          </a:prstGeom>
          <a:noFill/>
        </p:spPr>
      </p:pic>
      <p:pic>
        <p:nvPicPr>
          <p:cNvPr id="75778" name="Picture 2" descr="http://www.merckmanuals.com/site_images/mm/s.gif"/>
          <p:cNvPicPr>
            <a:picLocks noChangeAspect="1" noChangeArrowheads="1"/>
          </p:cNvPicPr>
          <p:nvPr/>
        </p:nvPicPr>
        <p:blipFill>
          <a:blip r:embed="rId2"/>
          <a:srcRect/>
          <a:stretch>
            <a:fillRect/>
          </a:stretch>
        </p:blipFill>
        <p:spPr bwMode="auto">
          <a:xfrm>
            <a:off x="1524001" y="1"/>
            <a:ext cx="9525" cy="9525"/>
          </a:xfrm>
          <a:prstGeom prst="rect">
            <a:avLst/>
          </a:prstGeom>
          <a:noFill/>
        </p:spPr>
      </p:pic>
      <p:pic>
        <p:nvPicPr>
          <p:cNvPr id="75779" name="Picture 3" descr="http://www.merckmanuals.com/site_images/mm/s.gif"/>
          <p:cNvPicPr>
            <a:picLocks noChangeAspect="1" noChangeArrowheads="1"/>
          </p:cNvPicPr>
          <p:nvPr/>
        </p:nvPicPr>
        <p:blipFill>
          <a:blip r:embed="rId2"/>
          <a:srcRect/>
          <a:stretch>
            <a:fillRect/>
          </a:stretch>
        </p:blipFill>
        <p:spPr bwMode="auto">
          <a:xfrm>
            <a:off x="1524001" y="1"/>
            <a:ext cx="9525" cy="9525"/>
          </a:xfrm>
          <a:prstGeom prst="rect">
            <a:avLst/>
          </a:prstGeom>
          <a:noFill/>
        </p:spPr>
      </p:pic>
      <p:pic>
        <p:nvPicPr>
          <p:cNvPr id="75780" name="Picture 4" descr="Understanding Bronchiectasis"/>
          <p:cNvPicPr>
            <a:picLocks noChangeAspect="1" noChangeArrowheads="1"/>
          </p:cNvPicPr>
          <p:nvPr/>
        </p:nvPicPr>
        <p:blipFill>
          <a:blip r:embed="rId3" cstate="print"/>
          <a:srcRect/>
          <a:stretch>
            <a:fillRect/>
          </a:stretch>
        </p:blipFill>
        <p:spPr bwMode="auto">
          <a:xfrm>
            <a:off x="2207568" y="1484784"/>
            <a:ext cx="7992888" cy="3240360"/>
          </a:xfrm>
          <a:prstGeom prst="rect">
            <a:avLst/>
          </a:prstGeom>
          <a:noFill/>
        </p:spPr>
      </p:pic>
      <p:sp>
        <p:nvSpPr>
          <p:cNvPr id="8" name="Subtitle 7"/>
          <p:cNvSpPr>
            <a:spLocks noGrp="1"/>
          </p:cNvSpPr>
          <p:nvPr>
            <p:ph type="subTitle" idx="1"/>
          </p:nvPr>
        </p:nvSpPr>
        <p:spPr>
          <a:xfrm>
            <a:off x="2495600" y="5445224"/>
            <a:ext cx="7416824" cy="1126976"/>
          </a:xfrm>
        </p:spPr>
        <p:txBody>
          <a:bodyPr>
            <a:noAutofit/>
          </a:bodyPr>
          <a:lstStyle/>
          <a:p>
            <a:pPr algn="ctr"/>
            <a:r>
              <a:rPr lang="en-US" b="1" i="1" dirty="0" smtClean="0">
                <a:solidFill>
                  <a:schemeClr val="tx1"/>
                </a:solidFill>
              </a:rPr>
              <a:t>In Bronchiectasis, mucus production increases, the cilia are destroyed or damaged, and areas of the bronchial wall become chronically inflamed and are destroyed .</a:t>
            </a:r>
            <a:endParaRPr lang="en-US" b="1" i="1" dirty="0">
              <a:solidFill>
                <a:schemeClr val="tx1"/>
              </a:solidFill>
            </a:endParaRPr>
          </a:p>
        </p:txBody>
      </p:sp>
      <p:sp>
        <p:nvSpPr>
          <p:cNvPr id="9" name="Rounded Rectangle 8"/>
          <p:cNvSpPr/>
          <p:nvPr/>
        </p:nvSpPr>
        <p:spPr>
          <a:xfrm>
            <a:off x="2351584" y="260648"/>
            <a:ext cx="7560840" cy="720080"/>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Diagram of Normal &amp; Bronchiectatic Bronchus </a:t>
            </a:r>
          </a:p>
        </p:txBody>
      </p:sp>
      <p:sp>
        <p:nvSpPr>
          <p:cNvPr id="11" name="TextBox 10"/>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909519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8/8f/Bronchiectasis.jpg/220px-Bronchiectasis.jpg">
            <a:hlinkClick r:id="rId3"/>
          </p:cNvPr>
          <p:cNvPicPr>
            <a:picLocks noChangeAspect="1" noChangeArrowheads="1"/>
          </p:cNvPicPr>
          <p:nvPr/>
        </p:nvPicPr>
        <p:blipFill>
          <a:blip r:embed="rId4" cstate="print"/>
          <a:srcRect/>
          <a:stretch>
            <a:fillRect/>
          </a:stretch>
        </p:blipFill>
        <p:spPr bwMode="auto">
          <a:xfrm>
            <a:off x="1919536" y="836712"/>
            <a:ext cx="4167100" cy="4792488"/>
          </a:xfrm>
          <a:prstGeom prst="rect">
            <a:avLst/>
          </a:prstGeom>
          <a:noFill/>
          <a:ln w="38100">
            <a:solidFill>
              <a:schemeClr val="tx1"/>
            </a:solidFill>
          </a:ln>
        </p:spPr>
      </p:pic>
      <p:sp>
        <p:nvSpPr>
          <p:cNvPr id="4" name="Rectangle 3"/>
          <p:cNvSpPr/>
          <p:nvPr/>
        </p:nvSpPr>
        <p:spPr>
          <a:xfrm>
            <a:off x="1828800" y="5715000"/>
            <a:ext cx="8515672" cy="923330"/>
          </a:xfrm>
          <a:prstGeom prst="rect">
            <a:avLst/>
          </a:prstGeom>
        </p:spPr>
        <p:txBody>
          <a:bodyPr wrap="square">
            <a:spAutoFit/>
          </a:bodyPr>
          <a:lstStyle/>
          <a:p>
            <a:pPr algn="ctr"/>
            <a:r>
              <a:rPr lang="en-US" b="1" i="1" dirty="0">
                <a:solidFill>
                  <a:prstClr val="black"/>
                </a:solidFill>
              </a:rPr>
              <a:t> Permanent dilatation of bronchi and bronchioles caused by destruction of muscle and elastic tissue resulting from or associated with chronic necrotizing infection -Markedly distended peripheral bronchi.</a:t>
            </a:r>
          </a:p>
        </p:txBody>
      </p:sp>
      <p:sp>
        <p:nvSpPr>
          <p:cNvPr id="2" name="Rounded Rectangle 1"/>
          <p:cNvSpPr/>
          <p:nvPr/>
        </p:nvSpPr>
        <p:spPr>
          <a:xfrm>
            <a:off x="2063552" y="260648"/>
            <a:ext cx="7992888"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Gross pathology &amp; Colored X-ray</a:t>
            </a:r>
          </a:p>
        </p:txBody>
      </p:sp>
      <p:pic>
        <p:nvPicPr>
          <p:cNvPr id="81922" name="Picture 2" descr="Bronchiectasis, X-ra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2024" y="857149"/>
            <a:ext cx="4032448" cy="476523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628725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p:cNvPicPr>
            <a:picLocks noChangeAspect="1"/>
          </p:cNvPicPr>
          <p:nvPr/>
        </p:nvPicPr>
        <p:blipFill>
          <a:blip r:embed="rId3" cstate="print"/>
          <a:srcRect/>
          <a:stretch>
            <a:fillRect/>
          </a:stretch>
        </p:blipFill>
        <p:spPr bwMode="auto">
          <a:xfrm>
            <a:off x="6240016" y="786364"/>
            <a:ext cx="4104456" cy="5018900"/>
          </a:xfrm>
          <a:prstGeom prst="rect">
            <a:avLst/>
          </a:prstGeom>
          <a:noFill/>
          <a:ln w="9525">
            <a:noFill/>
            <a:miter lim="800000"/>
            <a:headEnd/>
            <a:tailEnd/>
          </a:ln>
        </p:spPr>
      </p:pic>
      <p:pic>
        <p:nvPicPr>
          <p:cNvPr id="3" name="Picture 2" descr="http://www.meddean.luc.edu/lumen/bbs/p/pulpathi/pulpath2.jpeg"/>
          <p:cNvPicPr>
            <a:picLocks noChangeAspect="1" noChangeArrowheads="1"/>
          </p:cNvPicPr>
          <p:nvPr/>
        </p:nvPicPr>
        <p:blipFill>
          <a:blip r:embed="rId4" cstate="print"/>
          <a:srcRect/>
          <a:stretch>
            <a:fillRect/>
          </a:stretch>
        </p:blipFill>
        <p:spPr bwMode="auto">
          <a:xfrm>
            <a:off x="1847528" y="786364"/>
            <a:ext cx="4104456" cy="5018900"/>
          </a:xfrm>
          <a:prstGeom prst="rect">
            <a:avLst/>
          </a:prstGeom>
          <a:noFill/>
          <a:ln w="38100">
            <a:solidFill>
              <a:schemeClr val="tx1"/>
            </a:solidFill>
          </a:ln>
        </p:spPr>
      </p:pic>
      <p:cxnSp>
        <p:nvCxnSpPr>
          <p:cNvPr id="7" name="Straight Arrow Connector 6"/>
          <p:cNvCxnSpPr/>
          <p:nvPr/>
        </p:nvCxnSpPr>
        <p:spPr>
          <a:xfrm>
            <a:off x="3215680" y="1916833"/>
            <a:ext cx="785818" cy="955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92154" y="1196752"/>
            <a:ext cx="0" cy="7858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118494" y="2636912"/>
            <a:ext cx="569794" cy="57606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21238" y="1268761"/>
            <a:ext cx="590987" cy="547845"/>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3128664" y="260648"/>
            <a:ext cx="5847656"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Gross pathology</a:t>
            </a:r>
          </a:p>
        </p:txBody>
      </p:sp>
      <p:sp>
        <p:nvSpPr>
          <p:cNvPr id="148485" name="Rectangle 148484"/>
          <p:cNvSpPr/>
          <p:nvPr/>
        </p:nvSpPr>
        <p:spPr>
          <a:xfrm>
            <a:off x="1847528" y="5889467"/>
            <a:ext cx="8496944" cy="646331"/>
          </a:xfrm>
          <a:prstGeom prst="rect">
            <a:avLst/>
          </a:prstGeom>
        </p:spPr>
        <p:txBody>
          <a:bodyPr wrap="square">
            <a:spAutoFit/>
          </a:bodyPr>
          <a:lstStyle/>
          <a:p>
            <a:pPr algn="ctr"/>
            <a:r>
              <a:rPr lang="en-US" b="1" i="1" dirty="0">
                <a:solidFill>
                  <a:prstClr val="black"/>
                </a:solidFill>
              </a:rPr>
              <a:t>Bronchiectasis occurs when there is obstruction or infection with inflammation and destruction of bronchi so that there is permanent dilation. </a:t>
            </a:r>
            <a:endParaRPr lang="en-US" i="1" dirty="0"/>
          </a:p>
        </p:txBody>
      </p:sp>
      <p:sp>
        <p:nvSpPr>
          <p:cNvPr id="14" name="TextBox 13"/>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5" name="TextBox 14"/>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753506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5560" y="5517232"/>
            <a:ext cx="8208912" cy="1169936"/>
          </a:xfrm>
          <a:prstGeom prst="rect">
            <a:avLst/>
          </a:prstGeom>
        </p:spPr>
        <p:txBody>
          <a:bodyPr wrap="square">
            <a:spAutoFit/>
          </a:bodyPr>
          <a:lstStyle/>
          <a:p>
            <a:pPr algn="ctr">
              <a:lnSpc>
                <a:spcPts val="2100"/>
              </a:lnSpc>
            </a:pPr>
            <a:r>
              <a:rPr lang="en-US" b="1" i="1" dirty="0">
                <a:solidFill>
                  <a:prstClr val="black"/>
                </a:solidFill>
              </a:rPr>
              <a:t>Bronchiectasis is seen here. The repeated episodes of inflammation can result in scarring, which has resulted in fibrous adhesions between the lobes. Fibrous pleural adhesions are common in persons who have had past episodes of inflammation of the lung that involve the pleura. </a:t>
            </a:r>
          </a:p>
        </p:txBody>
      </p:sp>
      <p:pic>
        <p:nvPicPr>
          <p:cNvPr id="41986" name="Picture 2" descr="http://library.med.utah.edu/WebPath/jpeg1/LUNG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5640" y="980729"/>
            <a:ext cx="6480720" cy="43456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287688" y="260648"/>
            <a:ext cx="5616624" cy="432048"/>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Gross pathology</a:t>
            </a:r>
          </a:p>
        </p:txBody>
      </p:sp>
      <p:cxnSp>
        <p:nvCxnSpPr>
          <p:cNvPr id="6" name="Straight Arrow Connector 5"/>
          <p:cNvCxnSpPr/>
          <p:nvPr/>
        </p:nvCxnSpPr>
        <p:spPr>
          <a:xfrm flipH="1" flipV="1">
            <a:off x="6167440" y="4365104"/>
            <a:ext cx="576064" cy="504056"/>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892024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imagingpathways.health.wa.gov.au/includes/images/br_ect/bronchiectasis_he.jpg"/>
          <p:cNvPicPr>
            <a:picLocks noChangeAspect="1" noChangeArrowheads="1"/>
          </p:cNvPicPr>
          <p:nvPr/>
        </p:nvPicPr>
        <p:blipFill>
          <a:blip r:embed="rId2" cstate="print"/>
          <a:srcRect/>
          <a:stretch>
            <a:fillRect/>
          </a:stretch>
        </p:blipFill>
        <p:spPr bwMode="auto">
          <a:xfrm>
            <a:off x="2135560" y="935708"/>
            <a:ext cx="7992888" cy="4953759"/>
          </a:xfrm>
          <a:prstGeom prst="rect">
            <a:avLst/>
          </a:prstGeom>
          <a:noFill/>
          <a:ln w="38100">
            <a:solidFill>
              <a:schemeClr val="tx1"/>
            </a:solidFill>
          </a:ln>
        </p:spPr>
      </p:pic>
      <p:sp>
        <p:nvSpPr>
          <p:cNvPr id="4" name="Rectangle 3"/>
          <p:cNvSpPr/>
          <p:nvPr/>
        </p:nvSpPr>
        <p:spPr>
          <a:xfrm>
            <a:off x="2135560" y="6033483"/>
            <a:ext cx="7992888" cy="646331"/>
          </a:xfrm>
          <a:prstGeom prst="rect">
            <a:avLst/>
          </a:prstGeom>
        </p:spPr>
        <p:txBody>
          <a:bodyPr wrap="square">
            <a:spAutoFit/>
          </a:bodyPr>
          <a:lstStyle/>
          <a:p>
            <a:pPr algn="ctr"/>
            <a:r>
              <a:rPr lang="en-US" b="1" i="1" dirty="0">
                <a:solidFill>
                  <a:prstClr val="black"/>
                </a:solidFill>
              </a:rPr>
              <a:t>Section of a dilated bronchus with florid acute on chronic inflammation of the bronchial wall and surrounding interstitial fibrosis. </a:t>
            </a:r>
          </a:p>
        </p:txBody>
      </p:sp>
      <p:sp>
        <p:nvSpPr>
          <p:cNvPr id="5" name="Rounded Rectangle 4"/>
          <p:cNvSpPr/>
          <p:nvPr/>
        </p:nvSpPr>
        <p:spPr>
          <a:xfrm>
            <a:off x="3863752" y="260649"/>
            <a:ext cx="4896544" cy="531043"/>
          </a:xfrm>
          <a:prstGeom prst="roundRect">
            <a:avLst/>
          </a:prstGeom>
          <a:solidFill>
            <a:srgbClr val="721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Bronchiectasis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813711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70599" y="2617666"/>
            <a:ext cx="6552728" cy="923330"/>
          </a:xfrm>
          <a:prstGeom prst="rect">
            <a:avLst/>
          </a:prstGeom>
          <a:ln>
            <a:solidFill>
              <a:schemeClr val="tx1"/>
            </a:solidFill>
          </a:ln>
        </p:spPr>
        <p:txBody>
          <a:bodyPr wrap="square">
            <a:spAutoFit/>
          </a:bodyPr>
          <a:lstStyle/>
          <a:p>
            <a:pPr algn="ctr"/>
            <a:r>
              <a:rPr lang="en-US" b="1" dirty="0"/>
              <a:t>Chronic Obstructive Lung Disease</a:t>
            </a:r>
            <a:r>
              <a:rPr lang="en-US" dirty="0"/>
              <a:t> (</a:t>
            </a:r>
            <a:r>
              <a:rPr lang="en-US" b="1" dirty="0"/>
              <a:t>COLD</a:t>
            </a:r>
            <a:r>
              <a:rPr lang="en-US" dirty="0"/>
              <a:t>),</a:t>
            </a:r>
          </a:p>
          <a:p>
            <a:pPr algn="ctr"/>
            <a:r>
              <a:rPr lang="en-US" b="1" dirty="0"/>
              <a:t>Chronic Obstructive Airway Disease</a:t>
            </a:r>
            <a:r>
              <a:rPr lang="en-US" dirty="0"/>
              <a:t> (</a:t>
            </a:r>
            <a:r>
              <a:rPr lang="en-US" b="1" dirty="0"/>
              <a:t>COAD</a:t>
            </a:r>
            <a:r>
              <a:rPr lang="en-US" dirty="0"/>
              <a:t>), </a:t>
            </a:r>
          </a:p>
          <a:p>
            <a:pPr algn="ctr"/>
            <a:r>
              <a:rPr lang="en-US" b="1" dirty="0"/>
              <a:t>Chronic Obstructive Respiratory Disease</a:t>
            </a:r>
            <a:r>
              <a:rPr lang="en-US" dirty="0"/>
              <a:t> (</a:t>
            </a:r>
            <a:r>
              <a:rPr lang="en-US" b="1" dirty="0"/>
              <a:t>CORD)</a:t>
            </a:r>
            <a:endParaRPr lang="en-US" dirty="0"/>
          </a:p>
        </p:txBody>
      </p:sp>
      <p:sp>
        <p:nvSpPr>
          <p:cNvPr id="9" name="Rounded Rectangle 8"/>
          <p:cNvSpPr/>
          <p:nvPr/>
        </p:nvSpPr>
        <p:spPr>
          <a:xfrm>
            <a:off x="3035660" y="130858"/>
            <a:ext cx="6408712" cy="201622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solidFill>
                  <a:srgbClr val="000099"/>
                </a:solidFill>
                <a:effectLst>
                  <a:outerShdw blurRad="38100" dist="38100" dir="2700000" algn="tl">
                    <a:srgbClr val="000000">
                      <a:alpha val="43137"/>
                    </a:srgbClr>
                  </a:outerShdw>
                </a:effectLst>
              </a:rPr>
              <a:t>Chronic Obstructive Pulmonary Diseases</a:t>
            </a:r>
            <a:r>
              <a:rPr lang="en-US" sz="3600" dirty="0">
                <a:solidFill>
                  <a:srgbClr val="000099"/>
                </a:solidFill>
                <a:effectLst>
                  <a:outerShdw blurRad="38100" dist="38100" dir="2700000" algn="tl">
                    <a:srgbClr val="000000">
                      <a:alpha val="43137"/>
                    </a:srgbClr>
                  </a:outerShdw>
                </a:effectLst>
              </a:rPr>
              <a:t> </a:t>
            </a:r>
          </a:p>
          <a:p>
            <a:pPr algn="ctr"/>
            <a:r>
              <a:rPr lang="en-US" sz="3600" dirty="0">
                <a:solidFill>
                  <a:srgbClr val="000099"/>
                </a:solidFill>
                <a:effectLst>
                  <a:outerShdw blurRad="38100" dist="38100" dir="2700000" algn="tl">
                    <a:srgbClr val="000000">
                      <a:alpha val="43137"/>
                    </a:srgbClr>
                  </a:outerShdw>
                </a:effectLst>
              </a:rPr>
              <a:t>(</a:t>
            </a:r>
            <a:r>
              <a:rPr lang="en-US" sz="3600" b="1" dirty="0">
                <a:solidFill>
                  <a:srgbClr val="000099"/>
                </a:solidFill>
                <a:effectLst>
                  <a:outerShdw blurRad="38100" dist="38100" dir="2700000" algn="tl">
                    <a:srgbClr val="000000">
                      <a:alpha val="43137"/>
                    </a:srgbClr>
                  </a:outerShdw>
                </a:effectLst>
              </a:rPr>
              <a:t>COPD</a:t>
            </a:r>
            <a:r>
              <a:rPr lang="en-US" sz="3600" dirty="0">
                <a:solidFill>
                  <a:srgbClr val="000099"/>
                </a:solidFill>
                <a:effectLst>
                  <a:outerShdw blurRad="38100" dist="38100" dir="2700000" algn="tl">
                    <a:srgbClr val="000000">
                      <a:alpha val="43137"/>
                    </a:srgbClr>
                  </a:outerShdw>
                </a:effectLst>
              </a:rPr>
              <a:t>) </a:t>
            </a:r>
          </a:p>
        </p:txBody>
      </p:sp>
      <p:sp>
        <p:nvSpPr>
          <p:cNvPr id="10" name="Rectangle 9"/>
          <p:cNvSpPr/>
          <p:nvPr/>
        </p:nvSpPr>
        <p:spPr>
          <a:xfrm>
            <a:off x="3638651" y="3933057"/>
            <a:ext cx="5616624" cy="1692771"/>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a:solidFill>
                  <a:srgbClr val="000099"/>
                </a:solidFill>
                <a:effectLst>
                  <a:outerShdw blurRad="38100" dist="38100" dir="2700000" algn="tl">
                    <a:srgbClr val="000000">
                      <a:alpha val="43137"/>
                    </a:srgbClr>
                  </a:outerShdw>
                </a:effectLst>
              </a:rPr>
              <a:t>3. Chronic Bronchitis </a:t>
            </a:r>
          </a:p>
          <a:p>
            <a:pPr algn="ctr"/>
            <a:r>
              <a:rPr lang="en-US" sz="3200" b="1" dirty="0">
                <a:solidFill>
                  <a:srgbClr val="000099"/>
                </a:solidFill>
                <a:effectLst>
                  <a:outerShdw blurRad="38100" dist="38100" dir="2700000" algn="tl">
                    <a:srgbClr val="000000">
                      <a:alpha val="43137"/>
                    </a:srgbClr>
                  </a:outerShdw>
                </a:effectLst>
              </a:rPr>
              <a:t>4.  Emphysema</a:t>
            </a:r>
            <a:r>
              <a:rPr lang="en-US" sz="2800" b="1" dirty="0"/>
              <a:t>, </a:t>
            </a:r>
          </a:p>
          <a:p>
            <a:pPr algn="ctr"/>
            <a:r>
              <a:rPr lang="en-US" sz="2000" b="1" dirty="0"/>
              <a:t>a pair of commonly co-existing diseases of the lungs in which the airways narrow over time.</a:t>
            </a:r>
          </a:p>
        </p:txBody>
      </p:sp>
      <p:sp>
        <p:nvSpPr>
          <p:cNvPr id="11" name="Rectangle 10"/>
          <p:cNvSpPr/>
          <p:nvPr/>
        </p:nvSpPr>
        <p:spPr>
          <a:xfrm>
            <a:off x="5575026" y="2208057"/>
            <a:ext cx="1743874" cy="400110"/>
          </a:xfrm>
          <a:prstGeom prst="rect">
            <a:avLst/>
          </a:prstGeom>
        </p:spPr>
        <p:txBody>
          <a:bodyPr wrap="none">
            <a:spAutoFit/>
          </a:bodyPr>
          <a:lstStyle/>
          <a:p>
            <a:pPr algn="ctr"/>
            <a:r>
              <a:rPr lang="en-US" sz="2000" b="1" dirty="0">
                <a:solidFill>
                  <a:prstClr val="black"/>
                </a:solidFill>
              </a:rPr>
              <a:t>also known as </a:t>
            </a:r>
            <a:endParaRPr lang="en-US" sz="2000" b="1" dirty="0"/>
          </a:p>
        </p:txBody>
      </p:sp>
      <p:sp>
        <p:nvSpPr>
          <p:cNvPr id="13" name="Rectangle 12"/>
          <p:cNvSpPr/>
          <p:nvPr/>
        </p:nvSpPr>
        <p:spPr>
          <a:xfrm>
            <a:off x="5876821" y="3501008"/>
            <a:ext cx="1037463" cy="400110"/>
          </a:xfrm>
          <a:prstGeom prst="rect">
            <a:avLst/>
          </a:prstGeom>
        </p:spPr>
        <p:txBody>
          <a:bodyPr wrap="none">
            <a:spAutoFit/>
          </a:bodyPr>
          <a:lstStyle/>
          <a:p>
            <a:pPr lvl="0" algn="ctr"/>
            <a:r>
              <a:rPr lang="en-US" sz="2000" b="1" dirty="0">
                <a:solidFill>
                  <a:prstClr val="black"/>
                </a:solidFill>
              </a:rPr>
              <a:t>Include:</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2" name="TextBox 11"/>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272071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999656" y="2780928"/>
            <a:ext cx="6264696"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cap="small" dirty="0">
                <a:solidFill>
                  <a:srgbClr val="FFFF00"/>
                </a:solidFill>
                <a:effectLst>
                  <a:outerShdw blurRad="38100" dist="38100" dir="2700000" algn="tl">
                    <a:srgbClr val="000000">
                      <a:alpha val="43137"/>
                    </a:srgbClr>
                  </a:outerShdw>
                </a:effectLst>
              </a:rPr>
              <a:t>3. Chronic Bronchitis</a:t>
            </a:r>
            <a:endParaRPr lang="en-US" sz="4400" i="1"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082983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47728" y="332656"/>
            <a:ext cx="5184576"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a:t>
            </a:r>
            <a:r>
              <a:rPr lang="en-US" sz="2800" b="1" i="1" dirty="0" err="1">
                <a:effectLst>
                  <a:outerShdw blurRad="38100" dist="38100" dir="2700000" algn="tl">
                    <a:srgbClr val="000000">
                      <a:alpha val="43137"/>
                    </a:srgbClr>
                  </a:outerShdw>
                </a:effectLst>
              </a:rPr>
              <a:t>vs</a:t>
            </a:r>
            <a:r>
              <a:rPr lang="en-US" sz="2800" b="1" i="1" dirty="0">
                <a:effectLst>
                  <a:outerShdw blurRad="38100" dist="38100" dir="2700000" algn="tl">
                    <a:srgbClr val="000000">
                      <a:alpha val="43137"/>
                    </a:srgbClr>
                  </a:outerShdw>
                </a:effectLst>
              </a:rPr>
              <a:t> Chronic bronchitis</a:t>
            </a:r>
          </a:p>
        </p:txBody>
      </p:sp>
      <p:pic>
        <p:nvPicPr>
          <p:cNvPr id="6" name="Picture 2" descr="http://t2.gstatic.com/images?q=tbn:ANd9GcSjB6K8c8axtvEJ3TwFZYHjODOhpL9aA8H3zcFln9G77B3H2jeH-g"/>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702" r="702"/>
          <a:stretch>
            <a:fillRect/>
          </a:stretch>
        </p:blipFill>
        <p:spPr bwMode="auto">
          <a:xfrm>
            <a:off x="2855640" y="998732"/>
            <a:ext cx="6696744" cy="472246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419525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6797" y="2130784"/>
            <a:ext cx="6187593" cy="3090077"/>
          </a:xfrm>
          <a:prstGeom prst="rect">
            <a:avLst/>
          </a:prstGeom>
        </p:spPr>
        <p:txBody>
          <a:bodyPr wrap="square">
            <a:spAutoFit/>
          </a:bodyPr>
          <a:lstStyle/>
          <a:p>
            <a:pPr marL="342900" indent="-342900" algn="ctr">
              <a:lnSpc>
                <a:spcPct val="90000"/>
              </a:lnSpc>
              <a:buAutoNum type="alphaUcParenBoth"/>
            </a:pPr>
            <a:r>
              <a:rPr lang="en-US" sz="2400" b="1" i="1" u="sng" dirty="0" smtClean="0">
                <a:solidFill>
                  <a:prstClr val="black"/>
                </a:solidFill>
              </a:rPr>
              <a:t> Early</a:t>
            </a:r>
            <a:r>
              <a:rPr lang="en-US" sz="2400" b="1" i="1" dirty="0" smtClean="0">
                <a:solidFill>
                  <a:prstClr val="black"/>
                </a:solidFill>
              </a:rPr>
              <a:t> -</a:t>
            </a:r>
            <a:r>
              <a:rPr lang="fr-FR" sz="2400" dirty="0"/>
              <a:t>A section of bronchiole </a:t>
            </a:r>
            <a:r>
              <a:rPr lang="fr-FR" sz="2400" dirty="0" err="1"/>
              <a:t>wall</a:t>
            </a:r>
            <a:r>
              <a:rPr lang="fr-FR" sz="2400" dirty="0"/>
              <a:t> </a:t>
            </a:r>
            <a:r>
              <a:rPr lang="fr-FR" sz="2400" dirty="0" err="1"/>
              <a:t>with</a:t>
            </a:r>
            <a:r>
              <a:rPr lang="fr-FR" sz="2400" dirty="0"/>
              <a:t> </a:t>
            </a:r>
            <a:r>
              <a:rPr lang="fr-FR" sz="2400" dirty="0" err="1"/>
              <a:t>luminal</a:t>
            </a:r>
            <a:r>
              <a:rPr lang="fr-FR" sz="2400" dirty="0"/>
              <a:t> accumulation of </a:t>
            </a:r>
            <a:r>
              <a:rPr lang="fr-FR" sz="2400" dirty="0" err="1"/>
              <a:t>mucous</a:t>
            </a:r>
            <a:r>
              <a:rPr lang="fr-FR" sz="2400" dirty="0"/>
              <a:t>, </a:t>
            </a:r>
            <a:r>
              <a:rPr lang="fr-FR" sz="2400" dirty="0" err="1"/>
              <a:t>goblet</a:t>
            </a:r>
            <a:r>
              <a:rPr lang="fr-FR" sz="2400" dirty="0"/>
              <a:t> </a:t>
            </a:r>
            <a:r>
              <a:rPr lang="fr-FR" sz="2400" dirty="0" err="1"/>
              <a:t>cell</a:t>
            </a:r>
            <a:r>
              <a:rPr lang="fr-FR" sz="2400" dirty="0"/>
              <a:t> hyperplasia, </a:t>
            </a:r>
            <a:r>
              <a:rPr lang="fr-FR" sz="2400" dirty="0" err="1"/>
              <a:t>basement</a:t>
            </a:r>
            <a:r>
              <a:rPr lang="fr-FR" sz="2400" dirty="0"/>
              <a:t> membrane </a:t>
            </a:r>
            <a:r>
              <a:rPr lang="fr-FR" sz="2400" dirty="0" err="1"/>
              <a:t>thickening</a:t>
            </a:r>
            <a:r>
              <a:rPr lang="fr-FR" sz="2400" dirty="0"/>
              <a:t> (</a:t>
            </a:r>
            <a:r>
              <a:rPr lang="fr-FR" sz="2400" dirty="0" err="1"/>
              <a:t>arrow</a:t>
            </a:r>
            <a:r>
              <a:rPr lang="fr-FR" sz="2400" dirty="0" smtClean="0"/>
              <a:t>)</a:t>
            </a:r>
            <a:r>
              <a:rPr lang="fr-FR" sz="2400" dirty="0"/>
              <a:t> and </a:t>
            </a:r>
            <a:r>
              <a:rPr lang="fr-FR" sz="2400" dirty="0" err="1"/>
              <a:t>scattered</a:t>
            </a:r>
            <a:r>
              <a:rPr lang="fr-FR" sz="2400" dirty="0"/>
              <a:t> </a:t>
            </a:r>
            <a:r>
              <a:rPr lang="fr-FR" sz="2400" dirty="0" err="1"/>
              <a:t>mononuclear</a:t>
            </a:r>
            <a:r>
              <a:rPr lang="fr-FR" sz="2400" dirty="0"/>
              <a:t> </a:t>
            </a:r>
            <a:r>
              <a:rPr lang="fr-FR" sz="2400" dirty="0" err="1"/>
              <a:t>inflammatory</a:t>
            </a:r>
            <a:r>
              <a:rPr lang="fr-FR" sz="2400" dirty="0"/>
              <a:t> </a:t>
            </a:r>
            <a:r>
              <a:rPr lang="fr-FR" sz="2400" dirty="0" err="1" smtClean="0"/>
              <a:t>cells</a:t>
            </a:r>
            <a:r>
              <a:rPr lang="fr-FR" sz="2400" dirty="0" smtClean="0"/>
              <a:t>.</a:t>
            </a:r>
            <a:endParaRPr lang="fr-FR" sz="2400" dirty="0"/>
          </a:p>
          <a:p>
            <a:pPr marL="342900" indent="-342900" algn="ctr">
              <a:lnSpc>
                <a:spcPct val="90000"/>
              </a:lnSpc>
              <a:buFontTx/>
              <a:buAutoNum type="alphaUcParenBoth"/>
            </a:pPr>
            <a:r>
              <a:rPr lang="en-US" sz="2400" b="1" i="1" dirty="0" smtClean="0">
                <a:solidFill>
                  <a:prstClr val="black"/>
                </a:solidFill>
              </a:rPr>
              <a:t> </a:t>
            </a:r>
            <a:r>
              <a:rPr lang="en-US" sz="2400" b="1" i="1" u="sng" dirty="0">
                <a:solidFill>
                  <a:prstClr val="black"/>
                </a:solidFill>
              </a:rPr>
              <a:t>Later</a:t>
            </a:r>
            <a:r>
              <a:rPr lang="en-US" sz="2400" b="1" i="1" dirty="0">
                <a:solidFill>
                  <a:prstClr val="black"/>
                </a:solidFill>
              </a:rPr>
              <a:t> - </a:t>
            </a:r>
            <a:r>
              <a:rPr lang="fr-FR" sz="2400" dirty="0"/>
              <a:t>A bronchial </a:t>
            </a:r>
            <a:r>
              <a:rPr lang="fr-FR" sz="2400" dirty="0" err="1"/>
              <a:t>wall</a:t>
            </a:r>
            <a:r>
              <a:rPr lang="fr-FR" sz="2400" dirty="0"/>
              <a:t> </a:t>
            </a:r>
            <a:r>
              <a:rPr lang="fr-FR" sz="2400" dirty="0" err="1"/>
              <a:t>with</a:t>
            </a:r>
            <a:r>
              <a:rPr lang="fr-FR" sz="2400" dirty="0"/>
              <a:t> </a:t>
            </a:r>
            <a:r>
              <a:rPr lang="fr-FR" sz="2400" dirty="0" err="1"/>
              <a:t>squamous</a:t>
            </a:r>
            <a:r>
              <a:rPr lang="fr-FR" sz="2400" dirty="0"/>
              <a:t> </a:t>
            </a:r>
            <a:r>
              <a:rPr lang="fr-FR" sz="2400" dirty="0" err="1"/>
              <a:t>metaplasia</a:t>
            </a:r>
            <a:r>
              <a:rPr lang="fr-FR" sz="2400" dirty="0"/>
              <a:t> of the </a:t>
            </a:r>
            <a:r>
              <a:rPr lang="fr-FR" sz="2400" dirty="0" err="1"/>
              <a:t>luminal</a:t>
            </a:r>
            <a:r>
              <a:rPr lang="fr-FR" sz="2400" dirty="0"/>
              <a:t> </a:t>
            </a:r>
            <a:r>
              <a:rPr lang="fr-FR" sz="2400" dirty="0" err="1"/>
              <a:t>epithelium</a:t>
            </a:r>
            <a:r>
              <a:rPr lang="fr-FR" sz="2400" dirty="0"/>
              <a:t> (</a:t>
            </a:r>
            <a:r>
              <a:rPr lang="fr-FR" sz="2400" dirty="0" err="1"/>
              <a:t>arrow</a:t>
            </a:r>
            <a:r>
              <a:rPr lang="fr-FR" sz="2400" dirty="0"/>
              <a:t> </a:t>
            </a:r>
            <a:r>
              <a:rPr lang="fr-FR" sz="2400" dirty="0" err="1"/>
              <a:t>head</a:t>
            </a:r>
            <a:r>
              <a:rPr lang="fr-FR" sz="2400" dirty="0"/>
              <a:t>) and hyperplasia of the </a:t>
            </a:r>
            <a:r>
              <a:rPr lang="fr-FR" sz="2400" dirty="0" err="1"/>
              <a:t>subepithelial</a:t>
            </a:r>
            <a:r>
              <a:rPr lang="fr-FR" sz="2400" dirty="0"/>
              <a:t> </a:t>
            </a:r>
            <a:r>
              <a:rPr lang="fr-FR" sz="2400" dirty="0" err="1"/>
              <a:t>seromucinous</a:t>
            </a:r>
            <a:r>
              <a:rPr lang="fr-FR" sz="2400" dirty="0"/>
              <a:t> glands (</a:t>
            </a:r>
            <a:r>
              <a:rPr lang="fr-FR" sz="2400" dirty="0" err="1"/>
              <a:t>arrow</a:t>
            </a:r>
            <a:r>
              <a:rPr lang="fr-FR" sz="2400" dirty="0"/>
              <a:t>)</a:t>
            </a:r>
            <a:r>
              <a:rPr lang="fr-FR" sz="2400" dirty="0" smtClean="0"/>
              <a:t>.</a:t>
            </a:r>
            <a:endParaRPr lang="fr-FR" sz="2400" dirty="0"/>
          </a:p>
        </p:txBody>
      </p:sp>
      <p:sp>
        <p:nvSpPr>
          <p:cNvPr id="6" name="Rounded Rectangle 5"/>
          <p:cNvSpPr/>
          <p:nvPr/>
        </p:nvSpPr>
        <p:spPr>
          <a:xfrm>
            <a:off x="4223793" y="234238"/>
            <a:ext cx="4176465" cy="504056"/>
          </a:xfrm>
          <a:prstGeom prst="roundRect">
            <a:avLst/>
          </a:prstGeom>
          <a:solidFill>
            <a:srgbClr val="781D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Chronic Bronchitis - LPF</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Image 1"/>
          <p:cNvPicPr>
            <a:picLocks noChangeAspect="1"/>
          </p:cNvPicPr>
          <p:nvPr/>
        </p:nvPicPr>
        <p:blipFill>
          <a:blip r:embed="rId2"/>
          <a:stretch>
            <a:fillRect/>
          </a:stretch>
        </p:blipFill>
        <p:spPr>
          <a:xfrm>
            <a:off x="146548" y="797726"/>
            <a:ext cx="5178038" cy="6060274"/>
          </a:xfrm>
          <a:prstGeom prst="rect">
            <a:avLst/>
          </a:prstGeom>
        </p:spPr>
      </p:pic>
    </p:spTree>
    <p:extLst>
      <p:ext uri="{BB962C8B-B14F-4D97-AF65-F5344CB8AC3E}">
        <p14:creationId xmlns:p14="http://schemas.microsoft.com/office/powerpoint/2010/main" val="329418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79776" y="3429000"/>
            <a:ext cx="4752528" cy="864096"/>
          </a:xfrm>
        </p:spPr>
        <p:txBody>
          <a:bodyPr>
            <a:noAutofit/>
          </a:bodyPr>
          <a:lstStyle/>
          <a:p>
            <a:pPr algn="ctr"/>
            <a:r>
              <a:rPr lang="x-none" sz="4000" dirty="0">
                <a:solidFill>
                  <a:srgbClr val="C00000"/>
                </a:solidFill>
              </a:rPr>
              <a:t> </a:t>
            </a:r>
            <a:endParaRPr lang="en-US" sz="4000" dirty="0">
              <a:solidFill>
                <a:srgbClr val="C00000"/>
              </a:solidFill>
            </a:endParaRPr>
          </a:p>
        </p:txBody>
      </p:sp>
      <p:sp>
        <p:nvSpPr>
          <p:cNvPr id="6" name="Rounded Rectangle 5"/>
          <p:cNvSpPr/>
          <p:nvPr/>
        </p:nvSpPr>
        <p:spPr>
          <a:xfrm>
            <a:off x="3791744" y="2708920"/>
            <a:ext cx="4896544" cy="10081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a:solidFill>
                  <a:srgbClr val="FFFF00"/>
                </a:solidFill>
                <a:effectLst>
                  <a:outerShdw blurRad="38100" dist="38100" dir="2700000" algn="tl">
                    <a:srgbClr val="000000">
                      <a:alpha val="43137"/>
                    </a:srgbClr>
                  </a:outerShdw>
                </a:effectLst>
              </a:rPr>
              <a:t>4. EMPHYSEMA</a:t>
            </a:r>
            <a:endParaRPr lang="en-US" sz="4400" i="1" dirty="0">
              <a:solidFill>
                <a:srgbClr val="FFFF00"/>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3" name="ZoneTexte 2"/>
          <p:cNvSpPr txBox="1"/>
          <p:nvPr/>
        </p:nvSpPr>
        <p:spPr>
          <a:xfrm>
            <a:off x="1444003" y="4102590"/>
            <a:ext cx="9845764" cy="707886"/>
          </a:xfrm>
          <a:prstGeom prst="rect">
            <a:avLst/>
          </a:prstGeom>
          <a:noFill/>
        </p:spPr>
        <p:txBody>
          <a:bodyPr wrap="none" rtlCol="0">
            <a:spAutoFit/>
          </a:bodyPr>
          <a:lstStyle/>
          <a:p>
            <a:pPr algn="ctr"/>
            <a:r>
              <a:rPr lang="fr-FR" sz="2000" b="1" dirty="0" err="1" smtClean="0"/>
              <a:t>Characterized</a:t>
            </a:r>
            <a:r>
              <a:rPr lang="fr-FR" sz="2000" b="1" dirty="0" smtClean="0"/>
              <a:t> by </a:t>
            </a:r>
            <a:r>
              <a:rPr lang="fr-FR" sz="2000" b="1" dirty="0" err="1" smtClean="0"/>
              <a:t>irreversible</a:t>
            </a:r>
            <a:r>
              <a:rPr lang="fr-FR" sz="2000" b="1" dirty="0" smtClean="0"/>
              <a:t> </a:t>
            </a:r>
            <a:r>
              <a:rPr lang="fr-FR" sz="2000" b="1" dirty="0" err="1" smtClean="0"/>
              <a:t>enlargment</a:t>
            </a:r>
            <a:r>
              <a:rPr lang="fr-FR" sz="2000" b="1" dirty="0" smtClean="0"/>
              <a:t> of the </a:t>
            </a:r>
            <a:r>
              <a:rPr lang="fr-FR" sz="2000" b="1" dirty="0" err="1" smtClean="0"/>
              <a:t>airspaces</a:t>
            </a:r>
            <a:r>
              <a:rPr lang="fr-FR" sz="2000" b="1" dirty="0" smtClean="0"/>
              <a:t> distal to the terminal bronchiole, </a:t>
            </a:r>
          </a:p>
          <a:p>
            <a:pPr algn="ctr"/>
            <a:r>
              <a:rPr lang="fr-FR" sz="2000" b="1" dirty="0" err="1" smtClean="0"/>
              <a:t>accompained</a:t>
            </a:r>
            <a:r>
              <a:rPr lang="fr-FR" sz="2000" b="1" dirty="0" smtClean="0"/>
              <a:t> by </a:t>
            </a:r>
            <a:r>
              <a:rPr lang="fr-FR" sz="2000" b="1" dirty="0" err="1" smtClean="0"/>
              <a:t>distruction</a:t>
            </a:r>
            <a:r>
              <a:rPr lang="fr-FR" sz="2000" b="1" dirty="0" smtClean="0"/>
              <a:t> of </a:t>
            </a:r>
            <a:r>
              <a:rPr lang="fr-FR" sz="2000" b="1" dirty="0" err="1" smtClean="0"/>
              <a:t>thier</a:t>
            </a:r>
            <a:r>
              <a:rPr lang="fr-FR" sz="2000" b="1" dirty="0" smtClean="0"/>
              <a:t> </a:t>
            </a:r>
            <a:r>
              <a:rPr lang="fr-FR" sz="2000" b="1" dirty="0" err="1" smtClean="0"/>
              <a:t>walls</a:t>
            </a:r>
            <a:r>
              <a:rPr lang="fr-FR" sz="2000" b="1" dirty="0" smtClean="0"/>
              <a:t> </a:t>
            </a:r>
            <a:r>
              <a:rPr lang="fr-FR" sz="2000" b="1" dirty="0" err="1" smtClean="0"/>
              <a:t>without</a:t>
            </a:r>
            <a:r>
              <a:rPr lang="fr-FR" sz="2000" b="1" dirty="0" smtClean="0"/>
              <a:t> </a:t>
            </a:r>
            <a:r>
              <a:rPr lang="fr-FR" sz="2000" b="1" dirty="0" err="1" smtClean="0"/>
              <a:t>fibrosis</a:t>
            </a:r>
            <a:endParaRPr lang="fr-FR" sz="2000" b="1" dirty="0"/>
          </a:p>
        </p:txBody>
      </p:sp>
    </p:spTree>
    <p:extLst>
      <p:ext uri="{BB962C8B-B14F-4D97-AF65-F5344CB8AC3E}">
        <p14:creationId xmlns:p14="http://schemas.microsoft.com/office/powerpoint/2010/main" val="1726329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21" y="1640930"/>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855640" y="260648"/>
            <a:ext cx="6336704" cy="576064"/>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Anatomy of the Respiratory System</a:t>
            </a:r>
          </a:p>
        </p:txBody>
      </p:sp>
      <p:pic>
        <p:nvPicPr>
          <p:cNvPr id="1030"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890"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71676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809959" y="1294043"/>
            <a:ext cx="4579760" cy="5029200"/>
          </a:xfrm>
          <a:prstGeom prst="rect">
            <a:avLst/>
          </a:prstGeom>
          <a:noFill/>
          <a:ln w="9525">
            <a:noFill/>
            <a:miter lim="800000"/>
            <a:headEnd/>
            <a:tailEnd/>
          </a:ln>
          <a:effectLst/>
        </p:spPr>
      </p:pic>
      <p:sp>
        <p:nvSpPr>
          <p:cNvPr id="5" name="Rounded Rectangle 4"/>
          <p:cNvSpPr/>
          <p:nvPr/>
        </p:nvSpPr>
        <p:spPr>
          <a:xfrm>
            <a:off x="3359697"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 – Clinical Features</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8" name="Rectangle 7"/>
          <p:cNvSpPr/>
          <p:nvPr/>
        </p:nvSpPr>
        <p:spPr>
          <a:xfrm>
            <a:off x="5536267" y="1593078"/>
            <a:ext cx="5813716" cy="2457083"/>
          </a:xfrm>
          <a:prstGeom prst="rect">
            <a:avLst/>
          </a:prstGeom>
        </p:spPr>
        <p:txBody>
          <a:bodyPr wrap="square">
            <a:spAutoFit/>
          </a:bodyPr>
          <a:lstStyle/>
          <a:p>
            <a:pPr algn="ctr">
              <a:lnSpc>
                <a:spcPct val="110000"/>
              </a:lnSpc>
            </a:pPr>
            <a:r>
              <a:rPr lang="en-US" sz="2000" b="1" i="1" dirty="0"/>
              <a:t> Emphysema </a:t>
            </a:r>
            <a:r>
              <a:rPr lang="en-US" sz="2000" b="1" i="1" dirty="0" smtClean="0"/>
              <a:t>patient</a:t>
            </a:r>
          </a:p>
          <a:p>
            <a:pPr marL="285750" indent="-285750" algn="l">
              <a:lnSpc>
                <a:spcPct val="110000"/>
              </a:lnSpc>
              <a:buFont typeface="Arial"/>
              <a:buChar char="•"/>
            </a:pPr>
            <a:r>
              <a:rPr lang="en-US" sz="2000" i="1" dirty="0" smtClean="0"/>
              <a:t>Also known as  pink puffers</a:t>
            </a:r>
          </a:p>
          <a:p>
            <a:pPr marL="285750" indent="-285750" algn="l">
              <a:lnSpc>
                <a:spcPct val="110000"/>
              </a:lnSpc>
              <a:buFont typeface="Arial"/>
              <a:buChar char="•"/>
            </a:pPr>
            <a:r>
              <a:rPr lang="en-US" sz="2000" i="1" dirty="0" smtClean="0"/>
              <a:t> </a:t>
            </a:r>
            <a:r>
              <a:rPr lang="en-US" sz="2000" i="1" dirty="0"/>
              <a:t>exhibit dyspnea without significant hypoxemia </a:t>
            </a:r>
            <a:r>
              <a:rPr lang="en-US" sz="2000" i="1" dirty="0" smtClean="0"/>
              <a:t> </a:t>
            </a:r>
          </a:p>
          <a:p>
            <a:pPr marL="285750" indent="-285750" algn="l">
              <a:lnSpc>
                <a:spcPct val="110000"/>
              </a:lnSpc>
              <a:buFont typeface="Arial"/>
              <a:buChar char="•"/>
            </a:pPr>
            <a:r>
              <a:rPr lang="en-US" sz="2000" i="1" dirty="0" smtClean="0"/>
              <a:t>tend </a:t>
            </a:r>
            <a:r>
              <a:rPr lang="en-US" sz="2000" i="1" dirty="0"/>
              <a:t>to be </a:t>
            </a:r>
            <a:r>
              <a:rPr lang="en-US" sz="2000" i="1" dirty="0" smtClean="0"/>
              <a:t>thin</a:t>
            </a:r>
            <a:endParaRPr lang="en-US" sz="2000" i="1" dirty="0" smtClean="0"/>
          </a:p>
          <a:p>
            <a:pPr marL="285750" indent="-285750" algn="l">
              <a:lnSpc>
                <a:spcPct val="110000"/>
              </a:lnSpc>
              <a:buFont typeface="Arial"/>
              <a:buChar char="•"/>
            </a:pPr>
            <a:r>
              <a:rPr lang="en-US" sz="2000" i="1" dirty="0" smtClean="0"/>
              <a:t>to </a:t>
            </a:r>
            <a:r>
              <a:rPr lang="en-US" sz="2000" i="1" dirty="0"/>
              <a:t>have hyperinflated lung fields at total lung capacity, </a:t>
            </a:r>
            <a:r>
              <a:rPr lang="en-US" sz="2000" i="1" dirty="0" smtClean="0"/>
              <a:t>and</a:t>
            </a:r>
          </a:p>
          <a:p>
            <a:pPr marL="285750" indent="-285750" algn="l">
              <a:lnSpc>
                <a:spcPct val="110000"/>
              </a:lnSpc>
              <a:buFont typeface="Arial"/>
              <a:buChar char="•"/>
            </a:pPr>
            <a:r>
              <a:rPr lang="en-US" sz="2000" i="1" dirty="0" smtClean="0"/>
              <a:t> </a:t>
            </a:r>
            <a:r>
              <a:rPr lang="en-US" sz="2000" i="1" dirty="0"/>
              <a:t>to be free of signs of right heart failure</a:t>
            </a:r>
          </a:p>
        </p:txBody>
      </p:sp>
    </p:spTree>
    <p:extLst>
      <p:ext uri="{BB962C8B-B14F-4D97-AF65-F5344CB8AC3E}">
        <p14:creationId xmlns:p14="http://schemas.microsoft.com/office/powerpoint/2010/main" val="3483301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13255" y="1518548"/>
            <a:ext cx="4717380" cy="2118529"/>
          </a:xfrm>
          <a:prstGeom prst="rect">
            <a:avLst/>
          </a:prstGeom>
        </p:spPr>
        <p:txBody>
          <a:bodyPr wrap="square">
            <a:spAutoFit/>
          </a:bodyPr>
          <a:lstStyle/>
          <a:p>
            <a:pPr algn="ctr">
              <a:lnSpc>
                <a:spcPct val="110000"/>
              </a:lnSpc>
            </a:pPr>
            <a:r>
              <a:rPr lang="en-US" sz="2000" b="1" i="1" dirty="0">
                <a:solidFill>
                  <a:prstClr val="black"/>
                </a:solidFill>
              </a:rPr>
              <a:t>The chest cavity is opened at autopsy to </a:t>
            </a:r>
            <a:r>
              <a:rPr lang="en-US" sz="2000" b="1" i="1" dirty="0" smtClean="0">
                <a:solidFill>
                  <a:prstClr val="black"/>
                </a:solidFill>
              </a:rPr>
              <a:t>reveal:</a:t>
            </a:r>
          </a:p>
          <a:p>
            <a:pPr marL="285750" indent="-285750" algn="ctr">
              <a:lnSpc>
                <a:spcPct val="110000"/>
              </a:lnSpc>
              <a:buFont typeface="Arial"/>
              <a:buChar char="•"/>
            </a:pPr>
            <a:r>
              <a:rPr lang="en-US" sz="2000" b="1" i="1" dirty="0" smtClean="0">
                <a:solidFill>
                  <a:prstClr val="black"/>
                </a:solidFill>
              </a:rPr>
              <a:t> </a:t>
            </a:r>
            <a:r>
              <a:rPr lang="en-US" sz="2000" i="1" dirty="0" smtClean="0">
                <a:solidFill>
                  <a:prstClr val="black"/>
                </a:solidFill>
              </a:rPr>
              <a:t>numerous large emphysematous bullae apparent on the surface of the lungs</a:t>
            </a:r>
          </a:p>
          <a:p>
            <a:pPr marL="285750" indent="-285750" algn="ctr">
              <a:lnSpc>
                <a:spcPct val="110000"/>
              </a:lnSpc>
              <a:buFont typeface="Arial"/>
              <a:buChar char="•"/>
            </a:pPr>
            <a:r>
              <a:rPr lang="en-US" sz="2000" i="1" dirty="0" smtClean="0">
                <a:solidFill>
                  <a:prstClr val="black"/>
                </a:solidFill>
              </a:rPr>
              <a:t> Bullae are large dilated airspaces that bulge out from beneath the pleura. </a:t>
            </a:r>
            <a:endParaRPr lang="en-US" sz="2000" i="1" dirty="0">
              <a:solidFill>
                <a:prstClr val="black"/>
              </a:solidFill>
            </a:endParaRPr>
          </a:p>
        </p:txBody>
      </p:sp>
      <p:pic>
        <p:nvPicPr>
          <p:cNvPr id="43010" name="Picture 2" descr="http://library.med.utah.edu/WebPath/jpeg1/LUNG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014" y="1071522"/>
            <a:ext cx="5472608" cy="52940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3359697" y="188640"/>
            <a:ext cx="5472607"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 – Gross Anatomy</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673566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733256"/>
            <a:ext cx="8352928" cy="923330"/>
          </a:xfrm>
          <a:prstGeom prst="rect">
            <a:avLst/>
          </a:prstGeom>
        </p:spPr>
        <p:txBody>
          <a:bodyPr wrap="square">
            <a:spAutoFit/>
          </a:bodyPr>
          <a:lstStyle/>
          <a:p>
            <a:pPr algn="ctr"/>
            <a:r>
              <a:rPr lang="en-US" b="1" i="1" dirty="0">
                <a:solidFill>
                  <a:prstClr val="black"/>
                </a:solidFill>
              </a:rPr>
              <a:t>Dilated airspaces in emphysematous lung. Although there tends to be some scarring with time because of superimposed infections, </a:t>
            </a:r>
            <a:r>
              <a:rPr lang="en-US" b="1" i="1" dirty="0">
                <a:solidFill>
                  <a:srgbClr val="FF0000"/>
                </a:solidFill>
              </a:rPr>
              <a:t>the emphysematous process is one of loss of lung parenchyma, </a:t>
            </a:r>
            <a:r>
              <a:rPr lang="en-US" b="1" i="1" dirty="0" smtClean="0">
                <a:solidFill>
                  <a:srgbClr val="FF0000"/>
                </a:solidFill>
              </a:rPr>
              <a:t>without </a:t>
            </a:r>
            <a:r>
              <a:rPr lang="en-US" b="1" i="1" dirty="0">
                <a:solidFill>
                  <a:srgbClr val="FF0000"/>
                </a:solidFill>
              </a:rPr>
              <a:t>fibrosis</a:t>
            </a:r>
          </a:p>
        </p:txBody>
      </p:sp>
      <p:pic>
        <p:nvPicPr>
          <p:cNvPr id="44034" name="Picture 2" descr="http://library.med.utah.edu/WebPath/jpeg1/LUNG0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5761" y="980729"/>
            <a:ext cx="4248471" cy="468052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503712" y="252051"/>
            <a:ext cx="518457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Emphysema – Gross pathology</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169227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Flickr">
            <a:hlinkClick r:id="rId3"/>
          </p:cNvPr>
          <p:cNvPicPr>
            <a:picLocks noChangeAspect="1" noChangeArrowheads="1"/>
          </p:cNvPicPr>
          <p:nvPr/>
        </p:nvPicPr>
        <p:blipFill>
          <a:blip r:embed="rId4" cstate="print"/>
          <a:srcRect/>
          <a:stretch>
            <a:fillRect/>
          </a:stretch>
        </p:blipFill>
        <p:spPr bwMode="auto">
          <a:xfrm>
            <a:off x="3719736" y="828115"/>
            <a:ext cx="4824536" cy="5481205"/>
          </a:xfrm>
          <a:prstGeom prst="rect">
            <a:avLst/>
          </a:prstGeom>
          <a:noFill/>
        </p:spPr>
      </p:pic>
      <p:sp>
        <p:nvSpPr>
          <p:cNvPr id="3" name="Rounded Rectangle 2"/>
          <p:cNvSpPr/>
          <p:nvPr/>
        </p:nvSpPr>
        <p:spPr>
          <a:xfrm>
            <a:off x="2927648" y="116633"/>
            <a:ext cx="640871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Bullous Emphysema – Gross pathology</a:t>
            </a:r>
          </a:p>
        </p:txBody>
      </p:sp>
      <p:sp>
        <p:nvSpPr>
          <p:cNvPr id="2" name="Rectangle 1"/>
          <p:cNvSpPr/>
          <p:nvPr/>
        </p:nvSpPr>
        <p:spPr>
          <a:xfrm>
            <a:off x="2063552" y="6309320"/>
            <a:ext cx="7992888" cy="369332"/>
          </a:xfrm>
          <a:prstGeom prst="rect">
            <a:avLst/>
          </a:prstGeom>
        </p:spPr>
        <p:txBody>
          <a:bodyPr wrap="square">
            <a:spAutoFit/>
          </a:bodyPr>
          <a:lstStyle/>
          <a:p>
            <a:pPr algn="ctr"/>
            <a:r>
              <a:rPr lang="en-US" b="1" i="1" dirty="0"/>
              <a:t>A bulla is defined as an emphysematous space larger than 1 cm.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704739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9720" y="5961475"/>
            <a:ext cx="8534752" cy="646331"/>
          </a:xfrm>
          <a:prstGeom prst="rect">
            <a:avLst/>
          </a:prstGeom>
        </p:spPr>
        <p:txBody>
          <a:bodyPr wrap="square">
            <a:spAutoFit/>
          </a:bodyPr>
          <a:lstStyle/>
          <a:p>
            <a:pPr algn="ctr"/>
            <a:r>
              <a:rPr lang="en-US" b="1" i="1" dirty="0">
                <a:solidFill>
                  <a:prstClr val="black"/>
                </a:solidFill>
              </a:rPr>
              <a:t>Centrilobular emphysema : Fixed, cut surface of a lung shows multiple cavities lined by heavy black carbon deposits characteristic of smoking. </a:t>
            </a:r>
          </a:p>
        </p:txBody>
      </p:sp>
      <p:sp>
        <p:nvSpPr>
          <p:cNvPr id="5" name="Rounded Rectangle 4"/>
          <p:cNvSpPr/>
          <p:nvPr/>
        </p:nvSpPr>
        <p:spPr>
          <a:xfrm>
            <a:off x="2469192" y="252052"/>
            <a:ext cx="7443232" cy="500459"/>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Centrilobular Emphysema – Gross pathology</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Image 1"/>
          <p:cNvPicPr>
            <a:picLocks noChangeAspect="1"/>
          </p:cNvPicPr>
          <p:nvPr/>
        </p:nvPicPr>
        <p:blipFill rotWithShape="1">
          <a:blip r:embed="rId2"/>
          <a:srcRect b="16439"/>
          <a:stretch/>
        </p:blipFill>
        <p:spPr>
          <a:xfrm>
            <a:off x="1693447" y="944247"/>
            <a:ext cx="8695196" cy="4770074"/>
          </a:xfrm>
          <a:prstGeom prst="rect">
            <a:avLst/>
          </a:prstGeom>
        </p:spPr>
      </p:pic>
    </p:spTree>
    <p:extLst>
      <p:ext uri="{BB962C8B-B14F-4D97-AF65-F5344CB8AC3E}">
        <p14:creationId xmlns:p14="http://schemas.microsoft.com/office/powerpoint/2010/main" val="2039179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Documents and Settings\Mr. Amer Shafie\My Documents\My Pictures\5569220064_8bcd541645_z.jpg"/>
          <p:cNvPicPr>
            <a:picLocks noChangeAspect="1" noChangeArrowheads="1"/>
          </p:cNvPicPr>
          <p:nvPr/>
        </p:nvPicPr>
        <p:blipFill>
          <a:blip r:embed="rId3" cstate="print"/>
          <a:srcRect/>
          <a:stretch>
            <a:fillRect/>
          </a:stretch>
        </p:blipFill>
        <p:spPr bwMode="auto">
          <a:xfrm>
            <a:off x="2032000" y="980728"/>
            <a:ext cx="8128000" cy="4968552"/>
          </a:xfrm>
          <a:prstGeom prst="rect">
            <a:avLst/>
          </a:prstGeom>
          <a:noFill/>
          <a:ln w="38100">
            <a:solidFill>
              <a:schemeClr val="tx1"/>
            </a:solidFill>
          </a:ln>
        </p:spPr>
      </p:pic>
      <p:sp>
        <p:nvSpPr>
          <p:cNvPr id="2" name="Rectangle 1"/>
          <p:cNvSpPr/>
          <p:nvPr/>
        </p:nvSpPr>
        <p:spPr>
          <a:xfrm>
            <a:off x="1809720" y="5961475"/>
            <a:ext cx="8462744" cy="646331"/>
          </a:xfrm>
          <a:prstGeom prst="rect">
            <a:avLst/>
          </a:prstGeom>
        </p:spPr>
        <p:txBody>
          <a:bodyPr wrap="square">
            <a:spAutoFit/>
          </a:bodyPr>
          <a:lstStyle/>
          <a:p>
            <a:pPr algn="ctr"/>
            <a:r>
              <a:rPr lang="en-US" b="1" i="1" dirty="0">
                <a:solidFill>
                  <a:prstClr val="black"/>
                </a:solidFill>
              </a:rPr>
              <a:t>Some of the alveolar septae are ruptured and the ruptured septa project </a:t>
            </a:r>
          </a:p>
          <a:p>
            <a:pPr algn="ctr"/>
            <a:r>
              <a:rPr lang="en-US" b="1" i="1" dirty="0">
                <a:solidFill>
                  <a:prstClr val="black"/>
                </a:solidFill>
              </a:rPr>
              <a:t>within air spaces on the form of spurs.</a:t>
            </a:r>
          </a:p>
        </p:txBody>
      </p:sp>
      <p:sp>
        <p:nvSpPr>
          <p:cNvPr id="6" name="Rounded Rectangle 5"/>
          <p:cNvSpPr/>
          <p:nvPr/>
        </p:nvSpPr>
        <p:spPr>
          <a:xfrm>
            <a:off x="3719736" y="252051"/>
            <a:ext cx="4824536"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Panacinar Emphysema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656863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www.biologyofhumanaging.com/slides/emp120e1.jpg"/>
          <p:cNvPicPr>
            <a:picLocks noChangeAspect="1" noChangeArrowheads="1"/>
          </p:cNvPicPr>
          <p:nvPr/>
        </p:nvPicPr>
        <p:blipFill>
          <a:blip r:embed="rId3" cstate="print"/>
          <a:srcRect/>
          <a:stretch>
            <a:fillRect/>
          </a:stretch>
        </p:blipFill>
        <p:spPr bwMode="auto">
          <a:xfrm>
            <a:off x="2207568" y="1124745"/>
            <a:ext cx="7776864" cy="4777417"/>
          </a:xfrm>
          <a:prstGeom prst="rect">
            <a:avLst/>
          </a:prstGeom>
          <a:noFill/>
          <a:ln w="28575">
            <a:solidFill>
              <a:schemeClr val="tx1"/>
            </a:solidFill>
          </a:ln>
        </p:spPr>
      </p:pic>
      <p:sp>
        <p:nvSpPr>
          <p:cNvPr id="4" name="Rounded Rectangle 3"/>
          <p:cNvSpPr/>
          <p:nvPr/>
        </p:nvSpPr>
        <p:spPr>
          <a:xfrm>
            <a:off x="3719736" y="252051"/>
            <a:ext cx="4968552" cy="576064"/>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effectLst>
                  <a:outerShdw blurRad="38100" dist="38100" dir="2700000" algn="tl">
                    <a:srgbClr val="000000">
                      <a:alpha val="43137"/>
                    </a:srgbClr>
                  </a:outerShdw>
                </a:effectLst>
              </a:rPr>
              <a:t>Panacinar</a:t>
            </a:r>
            <a:r>
              <a:rPr lang="en-US" sz="2800" b="1" i="1" dirty="0">
                <a:effectLst>
                  <a:outerShdw blurRad="38100" dist="38100" dir="2700000" algn="tl">
                    <a:srgbClr val="000000">
                      <a:alpha val="43137"/>
                    </a:srgbClr>
                  </a:outerShdw>
                </a:effectLst>
              </a:rPr>
              <a:t> Emphysema - HPF</a:t>
            </a:r>
          </a:p>
        </p:txBody>
      </p:sp>
      <p:sp>
        <p:nvSpPr>
          <p:cNvPr id="7" name="Rectangle 6"/>
          <p:cNvSpPr/>
          <p:nvPr/>
        </p:nvSpPr>
        <p:spPr>
          <a:xfrm>
            <a:off x="2207568" y="5949281"/>
            <a:ext cx="7776864" cy="646331"/>
          </a:xfrm>
          <a:prstGeom prst="rect">
            <a:avLst/>
          </a:prstGeom>
        </p:spPr>
        <p:txBody>
          <a:bodyPr wrap="square">
            <a:spAutoFit/>
          </a:bodyPr>
          <a:lstStyle/>
          <a:p>
            <a:pPr algn="ctr"/>
            <a:r>
              <a:rPr lang="en-US" b="1" i="1" dirty="0"/>
              <a:t>Destruction of tissue leaves emphysematous spaces with little surface area, few  capillaries, and large air spaces. Large vessel at lower left  </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541830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90715" y="908720"/>
            <a:ext cx="6480720" cy="158417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i="1" dirty="0">
                <a:effectLst>
                  <a:outerShdw blurRad="38100" dist="38100" dir="2700000" algn="tl">
                    <a:srgbClr val="000000">
                      <a:alpha val="43137"/>
                    </a:srgbClr>
                  </a:outerShdw>
                </a:effectLst>
              </a:rPr>
              <a:t>LOWER RESPIRATORY TRACT INFECTIONS</a:t>
            </a:r>
          </a:p>
        </p:txBody>
      </p:sp>
      <p:sp>
        <p:nvSpPr>
          <p:cNvPr id="6" name="Rounded Rectangle 5"/>
          <p:cNvSpPr/>
          <p:nvPr/>
        </p:nvSpPr>
        <p:spPr>
          <a:xfrm>
            <a:off x="3071664" y="3573016"/>
            <a:ext cx="6192688"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000099"/>
                </a:solidFill>
                <a:effectLst>
                  <a:outerShdw blurRad="38100" dist="38100" dir="2700000" algn="tl">
                    <a:srgbClr val="000000">
                      <a:alpha val="43137"/>
                    </a:srgbClr>
                  </a:outerShdw>
                </a:effectLst>
              </a:rPr>
              <a:t>1. Lobar Pneumonia</a:t>
            </a:r>
            <a:r>
              <a:rPr lang="x-none" sz="4400" b="1" i="1" dirty="0">
                <a:solidFill>
                  <a:srgbClr val="000099"/>
                </a:solidFill>
                <a:effectLst>
                  <a:outerShdw blurRad="38100" dist="38100" dir="2700000" algn="tl">
                    <a:srgbClr val="000000">
                      <a:alpha val="43137"/>
                    </a:srgbClr>
                  </a:outerShdw>
                </a:effectLst>
              </a:rPr>
              <a:t> </a:t>
            </a:r>
            <a:endParaRPr lang="en-US" sz="4400" b="1" i="1" dirty="0">
              <a:solidFill>
                <a:srgbClr val="000099"/>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71832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31704" y="260648"/>
            <a:ext cx="5328592" cy="504056"/>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Lobar Pneumonia  -  Gross pathology</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Picture 1"/>
          <p:cNvPicPr>
            <a:picLocks noChangeAspect="1"/>
          </p:cNvPicPr>
          <p:nvPr/>
        </p:nvPicPr>
        <p:blipFill>
          <a:blip r:embed="rId2"/>
          <a:stretch>
            <a:fillRect/>
          </a:stretch>
        </p:blipFill>
        <p:spPr>
          <a:xfrm>
            <a:off x="406951" y="941760"/>
            <a:ext cx="4836219" cy="4707441"/>
          </a:xfrm>
          <a:prstGeom prst="rect">
            <a:avLst/>
          </a:prstGeom>
        </p:spPr>
      </p:pic>
      <p:sp>
        <p:nvSpPr>
          <p:cNvPr id="4" name="ZoneTexte 3"/>
          <p:cNvSpPr txBox="1"/>
          <p:nvPr/>
        </p:nvSpPr>
        <p:spPr>
          <a:xfrm>
            <a:off x="553627" y="5842337"/>
            <a:ext cx="4217333" cy="1015663"/>
          </a:xfrm>
          <a:prstGeom prst="rect">
            <a:avLst/>
          </a:prstGeom>
          <a:noFill/>
        </p:spPr>
        <p:txBody>
          <a:bodyPr wrap="square" rtlCol="0">
            <a:spAutoFit/>
          </a:bodyPr>
          <a:lstStyle/>
          <a:p>
            <a:pPr algn="l"/>
            <a:r>
              <a:rPr lang="fr-FR" sz="2000" b="1" dirty="0" err="1" smtClean="0"/>
              <a:t>Finrinosuppurative</a:t>
            </a:r>
            <a:r>
              <a:rPr lang="fr-FR" sz="2000" b="1" dirty="0" smtClean="0"/>
              <a:t> consolidation of a large portion of a lobe or of an </a:t>
            </a:r>
            <a:r>
              <a:rPr lang="fr-FR" sz="2000" b="1" dirty="0" err="1" smtClean="0"/>
              <a:t>entire</a:t>
            </a:r>
            <a:r>
              <a:rPr lang="fr-FR" sz="2000" b="1" dirty="0" smtClean="0"/>
              <a:t> lobe</a:t>
            </a:r>
            <a:endParaRPr lang="fr-FR" sz="2000" b="1" dirty="0"/>
          </a:p>
        </p:txBody>
      </p:sp>
      <p:pic>
        <p:nvPicPr>
          <p:cNvPr id="8" name="Picture 8" descr="http://library.med.utah.edu/WebPath/jpeg1/LUNG010.jpg">
            <a:hlinkClick r:id="rId3"/>
          </p:cNvPr>
          <p:cNvPicPr>
            <a:picLocks noChangeAspect="1" noChangeArrowheads="1"/>
          </p:cNvPicPr>
          <p:nvPr/>
        </p:nvPicPr>
        <p:blipFill>
          <a:blip r:embed="rId4" cstate="print"/>
          <a:srcRect/>
          <a:stretch>
            <a:fillRect/>
          </a:stretch>
        </p:blipFill>
        <p:spPr bwMode="auto">
          <a:xfrm>
            <a:off x="6308755" y="999513"/>
            <a:ext cx="4752528" cy="4763649"/>
          </a:xfrm>
          <a:prstGeom prst="rect">
            <a:avLst/>
          </a:prstGeom>
          <a:noFill/>
        </p:spPr>
      </p:pic>
      <p:sp>
        <p:nvSpPr>
          <p:cNvPr id="10" name="Rectangle 9"/>
          <p:cNvSpPr/>
          <p:nvPr/>
        </p:nvSpPr>
        <p:spPr>
          <a:xfrm>
            <a:off x="5585117" y="5934670"/>
            <a:ext cx="6218077" cy="923330"/>
          </a:xfrm>
          <a:prstGeom prst="rect">
            <a:avLst/>
          </a:prstGeom>
        </p:spPr>
        <p:txBody>
          <a:bodyPr wrap="square">
            <a:spAutoFit/>
          </a:bodyPr>
          <a:lstStyle/>
          <a:p>
            <a:pPr algn="ctr"/>
            <a:r>
              <a:rPr lang="en-US" b="1" i="1" dirty="0"/>
              <a:t>A closer view of the lobar pneumonia demonstrates the distinct difference between the upper lobe and the consolidated lower lobe.</a:t>
            </a:r>
          </a:p>
        </p:txBody>
      </p:sp>
    </p:spTree>
    <p:extLst>
      <p:ext uri="{BB962C8B-B14F-4D97-AF65-F5344CB8AC3E}">
        <p14:creationId xmlns:p14="http://schemas.microsoft.com/office/powerpoint/2010/main" val="286144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287688" y="260648"/>
            <a:ext cx="5616624"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Lobar Pneumonia  :  X - Ray</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8" name="Picture 2" descr="http://osp.mans.edu.eg/tmahdy/Students/X-Ray/CHEST/images/LOBAR%20PNEUMONIA.jpg"/>
          <p:cNvPicPr>
            <a:picLocks noChangeAspect="1" noChangeArrowheads="1"/>
          </p:cNvPicPr>
          <p:nvPr/>
        </p:nvPicPr>
        <p:blipFill>
          <a:blip r:embed="rId3"/>
          <a:srcRect/>
          <a:stretch>
            <a:fillRect/>
          </a:stretch>
        </p:blipFill>
        <p:spPr bwMode="auto">
          <a:xfrm>
            <a:off x="6248400" y="1143000"/>
            <a:ext cx="4038600" cy="3886200"/>
          </a:xfrm>
          <a:prstGeom prst="rect">
            <a:avLst/>
          </a:prstGeom>
          <a:noFill/>
        </p:spPr>
      </p:pic>
      <p:graphicFrame>
        <p:nvGraphicFramePr>
          <p:cNvPr id="9" name="Table 8"/>
          <p:cNvGraphicFramePr>
            <a:graphicFrameLocks noGrp="1"/>
          </p:cNvGraphicFramePr>
          <p:nvPr>
            <p:extLst/>
          </p:nvPr>
        </p:nvGraphicFramePr>
        <p:xfrm>
          <a:off x="1828800" y="5562600"/>
          <a:ext cx="8610600" cy="990600"/>
        </p:xfrm>
        <a:graphic>
          <a:graphicData uri="http://schemas.openxmlformats.org/drawingml/2006/table">
            <a:tbl>
              <a:tblPr/>
              <a:tblGrid>
                <a:gridCol w="8610600"/>
              </a:tblGrid>
              <a:tr h="990600">
                <a:tc>
                  <a:txBody>
                    <a:bodyPr/>
                    <a:lstStyle/>
                    <a:p>
                      <a:pPr algn="ctr"/>
                      <a:r>
                        <a:rPr lang="en-US" sz="1800" b="1" i="1" u="none" strike="noStrike" dirty="0">
                          <a:solidFill>
                            <a:schemeClr val="tx1"/>
                          </a:solidFill>
                          <a:latin typeface="arial"/>
                        </a:rPr>
                        <a:t>A </a:t>
                      </a:r>
                      <a:r>
                        <a:rPr lang="en-US" sz="1800" b="1" i="1" u="none" strike="noStrike" dirty="0" err="1">
                          <a:solidFill>
                            <a:schemeClr val="tx1"/>
                          </a:solidFill>
                          <a:latin typeface="arial"/>
                        </a:rPr>
                        <a:t>localised</a:t>
                      </a:r>
                      <a:r>
                        <a:rPr lang="en-US" sz="1800" b="1" i="1" u="none" strike="noStrike" dirty="0">
                          <a:solidFill>
                            <a:schemeClr val="tx1"/>
                          </a:solidFill>
                          <a:latin typeface="arial"/>
                        </a:rPr>
                        <a:t> focus of consolidation </a:t>
                      </a:r>
                      <a:r>
                        <a:rPr lang="en-US" sz="1800" b="1" i="1" u="none" strike="noStrike" dirty="0" smtClean="0">
                          <a:solidFill>
                            <a:schemeClr val="tx1"/>
                          </a:solidFill>
                          <a:latin typeface="arial"/>
                        </a:rPr>
                        <a:t>caused by lobar pneumonia can </a:t>
                      </a:r>
                      <a:r>
                        <a:rPr lang="en-US" sz="1800" b="1" i="1" u="none" strike="noStrike" dirty="0">
                          <a:solidFill>
                            <a:schemeClr val="tx1"/>
                          </a:solidFill>
                          <a:latin typeface="arial"/>
                        </a:rPr>
                        <a:t>be </a:t>
                      </a:r>
                      <a:r>
                        <a:rPr lang="en-US" sz="1800" b="1" i="1" u="none" strike="noStrike" dirty="0" smtClean="0">
                          <a:solidFill>
                            <a:schemeClr val="tx1"/>
                          </a:solidFill>
                          <a:latin typeface="arial"/>
                        </a:rPr>
                        <a:t>seen in both X-ray</a:t>
                      </a:r>
                      <a:r>
                        <a:rPr lang="en-US" sz="1800" b="1" i="1" u="none" strike="noStrike" baseline="0" dirty="0" smtClean="0">
                          <a:solidFill>
                            <a:schemeClr val="tx1"/>
                          </a:solidFill>
                          <a:latin typeface="arial"/>
                        </a:rPr>
                        <a:t> films taken from 2 different patients </a:t>
                      </a:r>
                      <a:r>
                        <a:rPr lang="en-US" sz="1800" b="1" i="1" u="none" strike="noStrike" dirty="0" smtClean="0">
                          <a:solidFill>
                            <a:schemeClr val="tx1"/>
                          </a:solidFill>
                          <a:latin typeface="arial"/>
                        </a:rPr>
                        <a:t>. </a:t>
                      </a:r>
                      <a:endParaRPr lang="en-US" sz="1800" b="1" i="1" u="none" strike="noStrike" dirty="0">
                        <a:solidFill>
                          <a:schemeClr val="tx1"/>
                        </a:solidFill>
                        <a:latin typeface="arial"/>
                      </a:endParaRPr>
                    </a:p>
                  </a:txBody>
                  <a:tcPr anchor="ctr">
                    <a:lnL>
                      <a:noFill/>
                    </a:lnL>
                    <a:lnR>
                      <a:noFill/>
                    </a:lnR>
                    <a:lnT>
                      <a:noFill/>
                    </a:lnT>
                    <a:lnB>
                      <a:noFill/>
                    </a:lnB>
                  </a:tcPr>
                </a:tc>
              </a:tr>
            </a:tbl>
          </a:graphicData>
        </a:graphic>
      </p:graphicFrame>
      <p:pic>
        <p:nvPicPr>
          <p:cNvPr id="88065" name="Picture 1"/>
          <p:cNvPicPr>
            <a:picLocks noChangeAspect="1" noChangeArrowheads="1"/>
          </p:cNvPicPr>
          <p:nvPr/>
        </p:nvPicPr>
        <p:blipFill>
          <a:blip r:embed="rId4"/>
          <a:srcRect/>
          <a:stretch>
            <a:fillRect/>
          </a:stretch>
        </p:blipFill>
        <p:spPr bwMode="auto">
          <a:xfrm>
            <a:off x="1968814" y="1143000"/>
            <a:ext cx="4050987" cy="3886200"/>
          </a:xfrm>
          <a:prstGeom prst="rect">
            <a:avLst/>
          </a:prstGeom>
          <a:noFill/>
          <a:ln w="9525">
            <a:solidFill>
              <a:schemeClr val="tx1"/>
            </a:solidFill>
            <a:miter lim="800000"/>
            <a:headEnd/>
            <a:tailEnd/>
          </a:ln>
          <a:effectLst/>
        </p:spPr>
      </p:pic>
      <p:sp>
        <p:nvSpPr>
          <p:cNvPr id="2" name="TextBox 1"/>
          <p:cNvSpPr txBox="1"/>
          <p:nvPr/>
        </p:nvSpPr>
        <p:spPr>
          <a:xfrm>
            <a:off x="1828800" y="5345668"/>
            <a:ext cx="4114800" cy="369332"/>
          </a:xfrm>
          <a:prstGeom prst="rect">
            <a:avLst/>
          </a:prstGeom>
          <a:noFill/>
        </p:spPr>
        <p:txBody>
          <a:bodyPr wrap="square" rtlCol="0">
            <a:spAutoFit/>
          </a:bodyPr>
          <a:lstStyle/>
          <a:p>
            <a:pPr algn="ctr"/>
            <a:r>
              <a:rPr lang="en-US" dirty="0"/>
              <a:t>Lobar Pneumonia of the right Lower lobe</a:t>
            </a:r>
          </a:p>
        </p:txBody>
      </p:sp>
      <p:sp>
        <p:nvSpPr>
          <p:cNvPr id="10" name="TextBox 9"/>
          <p:cNvSpPr txBox="1"/>
          <p:nvPr/>
        </p:nvSpPr>
        <p:spPr>
          <a:xfrm>
            <a:off x="6265506" y="5257801"/>
            <a:ext cx="4021494" cy="646331"/>
          </a:xfrm>
          <a:prstGeom prst="rect">
            <a:avLst/>
          </a:prstGeom>
          <a:noFill/>
        </p:spPr>
        <p:txBody>
          <a:bodyPr wrap="square" rtlCol="0">
            <a:spAutoFit/>
          </a:bodyPr>
          <a:lstStyle/>
          <a:p>
            <a:pPr algn="ctr"/>
            <a:r>
              <a:rPr lang="en-US" dirty="0"/>
              <a:t>Lobar Pneumonia of the right middle lobe</a:t>
            </a:r>
          </a:p>
        </p:txBody>
      </p:sp>
    </p:spTree>
    <p:extLst>
      <p:ext uri="{BB962C8B-B14F-4D97-AF65-F5344CB8AC3E}">
        <p14:creationId xmlns:p14="http://schemas.microsoft.com/office/powerpoint/2010/main" val="2713574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223792" y="260648"/>
            <a:ext cx="3744416" cy="576064"/>
          </a:xfrm>
          <a:solidFill>
            <a:schemeClr val="accent2"/>
          </a:solidFill>
        </p:spPr>
        <p:style>
          <a:lnRef idx="0">
            <a:schemeClr val="accent4"/>
          </a:lnRef>
          <a:fillRef idx="3">
            <a:schemeClr val="accent4"/>
          </a:fillRef>
          <a:effectRef idx="3">
            <a:schemeClr val="accent4"/>
          </a:effectRef>
          <a:fontRef idx="minor">
            <a:schemeClr val="lt1"/>
          </a:fontRef>
        </p:style>
        <p:txBody>
          <a:bodyPr>
            <a:normAutofit/>
          </a:bodyPr>
          <a:lstStyle/>
          <a:p>
            <a:pPr algn="ctr"/>
            <a:r>
              <a:rPr lang="en-US" sz="2800" b="1" i="1" dirty="0">
                <a:solidFill>
                  <a:schemeClr val="bg1"/>
                </a:solidFill>
                <a:effectLst>
                  <a:outerShdw blurRad="38100" dist="38100" dir="2700000" algn="tl">
                    <a:srgbClr val="000000">
                      <a:alpha val="43137"/>
                    </a:srgbClr>
                  </a:outerShdw>
                </a:effectLst>
              </a:rPr>
              <a:t>Lung Anatomy</a:t>
            </a:r>
          </a:p>
        </p:txBody>
      </p:sp>
      <p:sp>
        <p:nvSpPr>
          <p:cNvPr id="20" name="Rectangle 4"/>
          <p:cNvSpPr>
            <a:spLocks noGrp="1" noChangeArrowheads="1"/>
          </p:cNvSpPr>
          <p:nvPr>
            <p:ph type="body" sz="half" idx="1"/>
          </p:nvPr>
        </p:nvSpPr>
        <p:spPr>
          <a:xfrm>
            <a:off x="1631504" y="2492897"/>
            <a:ext cx="2317036" cy="2570220"/>
          </a:xfrm>
        </p:spPr>
        <p:txBody>
          <a:bodyPr>
            <a:noAutofit/>
          </a:bodyPr>
          <a:lstStyle/>
          <a:p>
            <a:pPr eaLnBrk="1" hangingPunct="1">
              <a:lnSpc>
                <a:spcPct val="90000"/>
              </a:lnSpc>
            </a:pPr>
            <a:r>
              <a:rPr lang="en-GB" sz="2400" b="1" dirty="0" err="1" smtClean="0">
                <a:cs typeface="Arial" pitchFamily="34" charset="0"/>
              </a:rPr>
              <a:t>Broncioles</a:t>
            </a:r>
            <a:r>
              <a:rPr lang="en-GB" sz="2400" b="1" dirty="0" smtClean="0">
                <a:cs typeface="Arial" pitchFamily="34" charset="0"/>
              </a:rPr>
              <a:t> are distinguishes from bronchi by the lack of cartilage and </a:t>
            </a:r>
            <a:r>
              <a:rPr lang="en-GB" sz="2400" b="1" dirty="0" err="1" smtClean="0">
                <a:cs typeface="Arial" pitchFamily="34" charset="0"/>
              </a:rPr>
              <a:t>submucosal</a:t>
            </a:r>
            <a:r>
              <a:rPr lang="en-GB" sz="2400" b="1" dirty="0" smtClean="0">
                <a:cs typeface="Arial" pitchFamily="34" charset="0"/>
              </a:rPr>
              <a:t> glands within their wall.</a:t>
            </a:r>
            <a:endParaRPr lang="en-US" sz="2400" b="1" dirty="0">
              <a:cs typeface="Arial" pitchFamily="34" charset="0"/>
            </a:endParaRPr>
          </a:p>
        </p:txBody>
      </p:sp>
      <p:pic>
        <p:nvPicPr>
          <p:cNvPr id="3" name="Picture 2"/>
          <p:cNvPicPr>
            <a:picLocks noChangeAspect="1"/>
          </p:cNvPicPr>
          <p:nvPr/>
        </p:nvPicPr>
        <p:blipFill>
          <a:blip r:embed="rId3"/>
          <a:stretch>
            <a:fillRect/>
          </a:stretch>
        </p:blipFill>
        <p:spPr>
          <a:xfrm>
            <a:off x="4223793" y="980729"/>
            <a:ext cx="7223253" cy="5563879"/>
          </a:xfrm>
          <a:prstGeom prst="rect">
            <a:avLst/>
          </a:prstGeom>
        </p:spPr>
      </p:pic>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75261954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1.bp.blogspot.com/-zpRzDoXeORM/TZSBYGluuII/AAAAAAAAAeA/_NKw6fMCAtI/s400/lobar_pneumonia_leukocytic_alveolit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682" y="1048354"/>
            <a:ext cx="5905778" cy="547997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340232" y="1063368"/>
            <a:ext cx="5627875" cy="4093428"/>
          </a:xfrm>
          <a:prstGeom prst="rect">
            <a:avLst/>
          </a:prstGeom>
        </p:spPr>
        <p:txBody>
          <a:bodyPr wrap="square">
            <a:spAutoFit/>
          </a:bodyPr>
          <a:lstStyle/>
          <a:p>
            <a:pPr algn="l"/>
            <a:r>
              <a:rPr lang="en-US" sz="2000" b="1" i="1" dirty="0" smtClean="0"/>
              <a:t>4 staged of inflammatory response:</a:t>
            </a:r>
          </a:p>
          <a:p>
            <a:pPr marL="342900" indent="-342900" algn="l">
              <a:buFont typeface="+mj-lt"/>
              <a:buAutoNum type="arabicPeriod"/>
            </a:pPr>
            <a:r>
              <a:rPr lang="en-US" sz="2000" i="1" dirty="0" smtClean="0">
                <a:solidFill>
                  <a:srgbClr val="FF0000"/>
                </a:solidFill>
              </a:rPr>
              <a:t>Congestion</a:t>
            </a:r>
            <a:r>
              <a:rPr lang="en-US" sz="2000" i="1" dirty="0" smtClean="0"/>
              <a:t> </a:t>
            </a:r>
            <a:r>
              <a:rPr lang="en-US" sz="2000" i="1" dirty="0"/>
              <a:t>(first 2 days</a:t>
            </a:r>
            <a:r>
              <a:rPr lang="en-US" sz="2000" i="1" dirty="0" smtClean="0"/>
              <a:t>): heavy and red lung, </a:t>
            </a:r>
            <a:r>
              <a:rPr lang="en-US" sz="2000" i="1" dirty="0" err="1" smtClean="0"/>
              <a:t>chch</a:t>
            </a:r>
            <a:r>
              <a:rPr lang="en-US" sz="2000" i="1" dirty="0" smtClean="0"/>
              <a:t> by Intra-alveolar fluid and few neutrophils</a:t>
            </a:r>
            <a:endParaRPr lang="en-US" sz="2000" i="1" dirty="0"/>
          </a:p>
          <a:p>
            <a:pPr marL="342900" indent="-342900" algn="l">
              <a:buClr>
                <a:srgbClr val="FF0000"/>
              </a:buClr>
              <a:buFont typeface="+mj-lt"/>
              <a:buAutoNum type="arabicPeriod"/>
            </a:pPr>
            <a:r>
              <a:rPr lang="en-US" sz="2000" i="1" dirty="0" smtClean="0"/>
              <a:t> </a:t>
            </a:r>
            <a:r>
              <a:rPr lang="en-US" sz="2000" i="1" dirty="0">
                <a:solidFill>
                  <a:srgbClr val="FF0000"/>
                </a:solidFill>
              </a:rPr>
              <a:t>Red </a:t>
            </a:r>
            <a:r>
              <a:rPr lang="en-US" sz="2000" i="1" dirty="0" err="1">
                <a:solidFill>
                  <a:srgbClr val="FF0000"/>
                </a:solidFill>
              </a:rPr>
              <a:t>hepatisation</a:t>
            </a:r>
            <a:r>
              <a:rPr lang="en-US" sz="2000" i="1" dirty="0">
                <a:solidFill>
                  <a:srgbClr val="FF0000"/>
                </a:solidFill>
              </a:rPr>
              <a:t> </a:t>
            </a:r>
            <a:r>
              <a:rPr lang="en-US" sz="2000" i="1" dirty="0"/>
              <a:t>(fibrinous alveolitis) </a:t>
            </a:r>
            <a:endParaRPr lang="en-US" sz="2000" i="1" dirty="0" smtClean="0"/>
          </a:p>
          <a:p>
            <a:pPr algn="l"/>
            <a:r>
              <a:rPr lang="en-US" sz="2000" i="1" dirty="0" smtClean="0"/>
              <a:t>(</a:t>
            </a:r>
            <a:r>
              <a:rPr lang="en-US" sz="2000" i="1" dirty="0"/>
              <a:t>2nd to 4th day</a:t>
            </a:r>
            <a:r>
              <a:rPr lang="en-US" sz="2000" i="1" dirty="0" smtClean="0"/>
              <a:t>), </a:t>
            </a:r>
            <a:r>
              <a:rPr lang="en-US" sz="2000" i="1" dirty="0" err="1" smtClean="0"/>
              <a:t>chch</a:t>
            </a:r>
            <a:r>
              <a:rPr lang="en-US" sz="2000" i="1" dirty="0" smtClean="0"/>
              <a:t> by massive confluent exudation with neutrophils, red cells, and fibrin filling the alveolar spaces.</a:t>
            </a:r>
            <a:endParaRPr lang="en-US" sz="2000" i="1" dirty="0"/>
          </a:p>
          <a:p>
            <a:pPr marL="457200" indent="-457200" algn="l">
              <a:buClr>
                <a:srgbClr val="FF0000"/>
              </a:buClr>
              <a:buFont typeface="+mj-lt"/>
              <a:buAutoNum type="arabicPeriod" startAt="3"/>
            </a:pPr>
            <a:r>
              <a:rPr lang="en-US" sz="2000" i="1" dirty="0" smtClean="0"/>
              <a:t> </a:t>
            </a:r>
            <a:r>
              <a:rPr lang="en-US" sz="2000" i="1" dirty="0">
                <a:solidFill>
                  <a:srgbClr val="FF0000"/>
                </a:solidFill>
              </a:rPr>
              <a:t>Grey </a:t>
            </a:r>
            <a:r>
              <a:rPr lang="en-US" sz="2000" i="1" dirty="0" err="1">
                <a:solidFill>
                  <a:srgbClr val="FF0000"/>
                </a:solidFill>
              </a:rPr>
              <a:t>hepatisation</a:t>
            </a:r>
            <a:r>
              <a:rPr lang="en-US" sz="2000" i="1" dirty="0">
                <a:solidFill>
                  <a:srgbClr val="FF0000"/>
                </a:solidFill>
              </a:rPr>
              <a:t> </a:t>
            </a:r>
            <a:r>
              <a:rPr lang="en-US" sz="2000" i="1" dirty="0"/>
              <a:t>(</a:t>
            </a:r>
            <a:r>
              <a:rPr lang="en-US" sz="2000" i="1" dirty="0" err="1"/>
              <a:t>leukocytic</a:t>
            </a:r>
            <a:r>
              <a:rPr lang="en-US" sz="2000" i="1" dirty="0"/>
              <a:t> alveolitis) </a:t>
            </a:r>
            <a:endParaRPr lang="en-US" sz="2000" i="1" dirty="0" smtClean="0"/>
          </a:p>
          <a:p>
            <a:pPr algn="l"/>
            <a:r>
              <a:rPr lang="en-US" sz="2000" i="1" dirty="0" smtClean="0"/>
              <a:t>(</a:t>
            </a:r>
            <a:r>
              <a:rPr lang="en-US" sz="2000" i="1" dirty="0"/>
              <a:t>4th to 8th </a:t>
            </a:r>
            <a:r>
              <a:rPr lang="en-US" sz="2000" i="1" dirty="0" smtClean="0"/>
              <a:t>day), RBC destruction and persistence of </a:t>
            </a:r>
            <a:r>
              <a:rPr lang="en-US" sz="2000" i="1" dirty="0" err="1" smtClean="0"/>
              <a:t>fibrinosuppurative</a:t>
            </a:r>
            <a:r>
              <a:rPr lang="en-US" sz="2000" i="1" dirty="0" smtClean="0"/>
              <a:t> exudate.</a:t>
            </a:r>
            <a:endParaRPr lang="en-US" sz="2000" i="1" dirty="0"/>
          </a:p>
          <a:p>
            <a:pPr marL="457200" indent="-457200" algn="l">
              <a:buFont typeface="+mj-lt"/>
              <a:buAutoNum type="arabicPeriod" startAt="4"/>
            </a:pPr>
            <a:r>
              <a:rPr lang="en-US" sz="2000" i="1" dirty="0" smtClean="0">
                <a:solidFill>
                  <a:srgbClr val="FF0000"/>
                </a:solidFill>
              </a:rPr>
              <a:t> </a:t>
            </a:r>
            <a:r>
              <a:rPr lang="en-US" sz="2000" i="1" dirty="0">
                <a:solidFill>
                  <a:srgbClr val="FF0000"/>
                </a:solidFill>
              </a:rPr>
              <a:t>Resolution </a:t>
            </a:r>
            <a:r>
              <a:rPr lang="en-US" sz="2000" i="1" dirty="0"/>
              <a:t>(after 8th day</a:t>
            </a:r>
            <a:r>
              <a:rPr lang="en-US" sz="2000" i="1" dirty="0" smtClean="0"/>
              <a:t>)</a:t>
            </a:r>
          </a:p>
          <a:p>
            <a:pPr algn="l"/>
            <a:r>
              <a:rPr lang="en-US" sz="2000" i="1" dirty="0" smtClean="0"/>
              <a:t>Consolidated exudate with macrophage</a:t>
            </a:r>
            <a:endParaRPr lang="en-US" sz="2000" i="1" dirty="0"/>
          </a:p>
          <a:p>
            <a:pPr algn="l"/>
            <a:r>
              <a:rPr lang="en-US" sz="2000" i="1" dirty="0" smtClean="0"/>
              <a:t> within alveolar spaces</a:t>
            </a:r>
            <a:endParaRPr lang="en-US" sz="2000" i="1" dirty="0"/>
          </a:p>
        </p:txBody>
      </p:sp>
      <p:sp>
        <p:nvSpPr>
          <p:cNvPr id="5" name="Rounded Rectangle 4"/>
          <p:cNvSpPr/>
          <p:nvPr/>
        </p:nvSpPr>
        <p:spPr>
          <a:xfrm>
            <a:off x="3431704" y="260648"/>
            <a:ext cx="5328592" cy="432048"/>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Lobar Pneumonia   - Histopathology</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745445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icroscopyu.com/staticgallery/pathology/images/lobarpneumonia10x04.jpg"/>
          <p:cNvPicPr>
            <a:picLocks noChangeAspect="1" noChangeArrowheads="1"/>
          </p:cNvPicPr>
          <p:nvPr/>
        </p:nvPicPr>
        <p:blipFill>
          <a:blip r:embed="rId2" cstate="print"/>
          <a:srcRect/>
          <a:stretch>
            <a:fillRect/>
          </a:stretch>
        </p:blipFill>
        <p:spPr bwMode="auto">
          <a:xfrm>
            <a:off x="2063552" y="908721"/>
            <a:ext cx="8136904" cy="4721085"/>
          </a:xfrm>
          <a:prstGeom prst="rect">
            <a:avLst/>
          </a:prstGeom>
          <a:noFill/>
          <a:ln w="28575">
            <a:solidFill>
              <a:schemeClr val="tx1"/>
            </a:solidFill>
          </a:ln>
        </p:spPr>
      </p:pic>
      <p:sp>
        <p:nvSpPr>
          <p:cNvPr id="3" name="TextBox 2"/>
          <p:cNvSpPr txBox="1">
            <a:spLocks noChangeArrowheads="1"/>
          </p:cNvSpPr>
          <p:nvPr/>
        </p:nvSpPr>
        <p:spPr bwMode="auto">
          <a:xfrm>
            <a:off x="2423592" y="5797713"/>
            <a:ext cx="7704856" cy="923330"/>
          </a:xfrm>
          <a:prstGeom prst="rect">
            <a:avLst/>
          </a:prstGeom>
          <a:noFill/>
          <a:ln w="9525">
            <a:noFill/>
            <a:miter lim="800000"/>
            <a:headEnd/>
            <a:tailEnd/>
          </a:ln>
        </p:spPr>
        <p:txBody>
          <a:bodyPr wrap="square">
            <a:spAutoFit/>
          </a:bodyPr>
          <a:lstStyle/>
          <a:p>
            <a:pPr algn="ctr"/>
            <a:r>
              <a:rPr lang="en-US" b="1" i="1" dirty="0"/>
              <a:t>All the alveoli are filled with fibrinous exudate containing fibrin threads, polymorphs, macrophages and red cells. Alveolar walls are congested. Pleura is covered by fibrinous exudate.</a:t>
            </a:r>
          </a:p>
        </p:txBody>
      </p:sp>
      <p:sp>
        <p:nvSpPr>
          <p:cNvPr id="6" name="Rounded Rectangle 5"/>
          <p:cNvSpPr/>
          <p:nvPr/>
        </p:nvSpPr>
        <p:spPr>
          <a:xfrm>
            <a:off x="3431704" y="260648"/>
            <a:ext cx="5328592" cy="480164"/>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Lobar Pneumonia   - LPF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013992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microscopyu.com/staticgallery/pathology/images/lobarpneumonia20x04.jpg"/>
          <p:cNvPicPr>
            <a:picLocks noChangeAspect="1" noChangeArrowheads="1"/>
          </p:cNvPicPr>
          <p:nvPr/>
        </p:nvPicPr>
        <p:blipFill>
          <a:blip r:embed="rId3" cstate="print"/>
          <a:srcRect/>
          <a:stretch>
            <a:fillRect/>
          </a:stretch>
        </p:blipFill>
        <p:spPr bwMode="auto">
          <a:xfrm>
            <a:off x="2135560" y="980728"/>
            <a:ext cx="7992888" cy="5040560"/>
          </a:xfrm>
          <a:prstGeom prst="rect">
            <a:avLst/>
          </a:prstGeom>
          <a:noFill/>
          <a:ln w="38100">
            <a:solidFill>
              <a:schemeClr val="tx1"/>
            </a:solidFill>
          </a:ln>
        </p:spPr>
      </p:pic>
      <p:sp>
        <p:nvSpPr>
          <p:cNvPr id="2" name="Rounded Rectangle 1"/>
          <p:cNvSpPr/>
          <p:nvPr/>
        </p:nvSpPr>
        <p:spPr>
          <a:xfrm>
            <a:off x="2474445" y="6225618"/>
            <a:ext cx="7128792" cy="3554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High power field of alveolar exudate and thickened alveolar wall</a:t>
            </a:r>
          </a:p>
        </p:txBody>
      </p:sp>
      <p:sp>
        <p:nvSpPr>
          <p:cNvPr id="6" name="Rounded Rectangle 5"/>
          <p:cNvSpPr/>
          <p:nvPr/>
        </p:nvSpPr>
        <p:spPr>
          <a:xfrm>
            <a:off x="3431704" y="260648"/>
            <a:ext cx="5328592" cy="515750"/>
          </a:xfrm>
          <a:prstGeom prst="roundRect">
            <a:avLst/>
          </a:prstGeom>
          <a:solidFill>
            <a:srgbClr val="4C21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Lobar Pneumonia   - HPF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198304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55640" y="2708920"/>
            <a:ext cx="6696744" cy="1152128"/>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400" b="1" i="1" dirty="0">
                <a:solidFill>
                  <a:srgbClr val="000099"/>
                </a:solidFill>
                <a:effectLst>
                  <a:outerShdw blurRad="38100" dist="38100" dir="2700000" algn="tl">
                    <a:srgbClr val="000000">
                      <a:alpha val="43137"/>
                    </a:srgbClr>
                  </a:outerShdw>
                </a:effectLst>
              </a:rPr>
              <a:t>2. Bronchopneumonia</a:t>
            </a: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7" name="TextBox 6"/>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13673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_OwoEg7Db_AE/TTAiDMInj4I/AAAAAAAABfY/oPbnb7uKJlI/s320/Bronchopneumonia%2B3.png"/>
          <p:cNvPicPr>
            <a:picLocks noChangeAspect="1" noChangeArrowheads="1"/>
          </p:cNvPicPr>
          <p:nvPr/>
        </p:nvPicPr>
        <p:blipFill>
          <a:blip r:embed="rId3" cstate="print"/>
          <a:srcRect/>
          <a:stretch>
            <a:fillRect/>
          </a:stretch>
        </p:blipFill>
        <p:spPr bwMode="auto">
          <a:xfrm>
            <a:off x="1919536" y="836712"/>
            <a:ext cx="4824536" cy="5632311"/>
          </a:xfrm>
          <a:prstGeom prst="rect">
            <a:avLst/>
          </a:prstGeom>
          <a:noFill/>
          <a:ln w="38100">
            <a:solidFill>
              <a:schemeClr val="tx1"/>
            </a:solidFill>
          </a:ln>
        </p:spPr>
      </p:pic>
      <p:sp>
        <p:nvSpPr>
          <p:cNvPr id="2" name="Rectangle 1"/>
          <p:cNvSpPr/>
          <p:nvPr/>
        </p:nvSpPr>
        <p:spPr>
          <a:xfrm>
            <a:off x="6888088" y="1312308"/>
            <a:ext cx="3456384" cy="4708981"/>
          </a:xfrm>
          <a:prstGeom prst="rect">
            <a:avLst/>
          </a:prstGeom>
          <a:ln w="38100">
            <a:noFill/>
          </a:ln>
        </p:spPr>
        <p:txBody>
          <a:bodyPr wrap="square">
            <a:spAutoFit/>
          </a:bodyPr>
          <a:lstStyle/>
          <a:p>
            <a:pPr marL="342900" indent="-342900">
              <a:buFont typeface="Arial" pitchFamily="34" charset="0"/>
              <a:buChar char="•"/>
            </a:pPr>
            <a:endParaRPr lang="en-US" sz="2000" b="1" i="1" dirty="0"/>
          </a:p>
          <a:p>
            <a:pPr marL="342900" indent="-342900" algn="l">
              <a:buFont typeface="Arial" pitchFamily="34" charset="0"/>
              <a:buChar char="•"/>
            </a:pPr>
            <a:r>
              <a:rPr lang="en-US" sz="2000" b="1" i="1" dirty="0" smtClean="0"/>
              <a:t>patchy </a:t>
            </a:r>
            <a:r>
              <a:rPr lang="en-US" sz="2000" b="1" i="1" dirty="0"/>
              <a:t>consolidated areas here very closely match the pattern of lung lobules (hence the term "lobular" pneumonia). </a:t>
            </a:r>
          </a:p>
          <a:p>
            <a:pPr marL="342900" indent="-342900" algn="l">
              <a:buFont typeface="Arial" pitchFamily="34" charset="0"/>
              <a:buChar char="•"/>
            </a:pPr>
            <a:endParaRPr lang="en-US" sz="2000" b="1" i="1" dirty="0"/>
          </a:p>
          <a:p>
            <a:pPr marL="342900" indent="-342900" algn="l">
              <a:buFont typeface="Arial" pitchFamily="34" charset="0"/>
              <a:buChar char="•"/>
            </a:pPr>
            <a:r>
              <a:rPr lang="en-US" sz="2000" b="1" i="1" dirty="0"/>
              <a:t>Bronchopneumonia is classically a "hospital acquired" pneumonia seen in persons already ill from another diseases e.g. DM , old age , immune deficiency process. </a:t>
            </a:r>
          </a:p>
          <a:p>
            <a:pPr marL="342900" indent="-342900" algn="l">
              <a:buFont typeface="Arial" pitchFamily="34" charset="0"/>
              <a:buChar char="•"/>
            </a:pPr>
            <a:endParaRPr lang="en-US" sz="2000" b="1" i="1" dirty="0"/>
          </a:p>
        </p:txBody>
      </p:sp>
      <p:sp>
        <p:nvSpPr>
          <p:cNvPr id="5" name="Rounded Rectangle 4"/>
          <p:cNvSpPr/>
          <p:nvPr/>
        </p:nvSpPr>
        <p:spPr>
          <a:xfrm>
            <a:off x="3431704" y="116633"/>
            <a:ext cx="5688632" cy="57606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Gross pathology</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664295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library.med.utah.edu/WebPath/jpeg1/LUNG0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1744" y="836713"/>
            <a:ext cx="4536504" cy="482453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2907799" y="5733256"/>
            <a:ext cx="6408712" cy="923330"/>
          </a:xfrm>
          <a:prstGeom prst="rect">
            <a:avLst/>
          </a:prstGeom>
        </p:spPr>
        <p:txBody>
          <a:bodyPr wrap="square">
            <a:spAutoFit/>
          </a:bodyPr>
          <a:lstStyle/>
          <a:p>
            <a:pPr algn="ctr"/>
            <a:r>
              <a:rPr lang="en-US" b="1" i="1" dirty="0"/>
              <a:t>This bronchopneumonia is more subtle, but there are areas of lighter tan consolidation. The hilum is seen at the lower left with radiating pulmonary arteries and bronchi</a:t>
            </a:r>
          </a:p>
        </p:txBody>
      </p:sp>
      <p:sp>
        <p:nvSpPr>
          <p:cNvPr id="5" name="Rounded Rectangle 4"/>
          <p:cNvSpPr/>
          <p:nvPr/>
        </p:nvSpPr>
        <p:spPr>
          <a:xfrm>
            <a:off x="3431704" y="18864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Cut section</a:t>
            </a:r>
          </a:p>
        </p:txBody>
      </p:sp>
      <p:cxnSp>
        <p:nvCxnSpPr>
          <p:cNvPr id="3" name="Straight Arrow Connector 2"/>
          <p:cNvCxnSpPr/>
          <p:nvPr/>
        </p:nvCxnSpPr>
        <p:spPr>
          <a:xfrm flipV="1">
            <a:off x="4295800" y="2492896"/>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879976" y="2060848"/>
            <a:ext cx="360040" cy="43204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816080" y="2983215"/>
            <a:ext cx="92772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3" name="TextBox 12"/>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310591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429000" y="381000"/>
            <a:ext cx="5544616" cy="50405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X-Ray</a:t>
            </a:r>
          </a:p>
        </p:txBody>
      </p:sp>
      <p:sp>
        <p:nvSpPr>
          <p:cNvPr id="6" name="Rectangle 5"/>
          <p:cNvSpPr/>
          <p:nvPr/>
        </p:nvSpPr>
        <p:spPr>
          <a:xfrm>
            <a:off x="2438400" y="5410201"/>
            <a:ext cx="7543800" cy="646331"/>
          </a:xfrm>
          <a:prstGeom prst="rect">
            <a:avLst/>
          </a:prstGeom>
        </p:spPr>
        <p:txBody>
          <a:bodyPr wrap="square">
            <a:spAutoFit/>
          </a:bodyPr>
          <a:lstStyle/>
          <a:p>
            <a:pPr algn="ctr"/>
            <a:r>
              <a:rPr lang="en-US" b="1" i="1" dirty="0"/>
              <a:t>This radiograph demonstrates patchy infiltrates consistent with a bronchopneumonia from a bacterial infection.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Picture 2" descr="http://forum.facmedicine.com/attachments/16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066800"/>
            <a:ext cx="4876800" cy="41777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675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1.bp.blogspot.com/-EEPPE1K3hNY/TZSCYMZuNdI/AAAAAAAAAeY/zPmoYnXHFOs/s400/bronchopneumonia_lobular_pneumo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836712"/>
            <a:ext cx="8424936" cy="477534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654160" y="5746030"/>
            <a:ext cx="8496944" cy="923330"/>
          </a:xfrm>
          <a:prstGeom prst="rect">
            <a:avLst/>
          </a:prstGeom>
        </p:spPr>
        <p:txBody>
          <a:bodyPr wrap="square">
            <a:spAutoFit/>
          </a:bodyPr>
          <a:lstStyle/>
          <a:p>
            <a:pPr algn="ctr"/>
            <a:r>
              <a:rPr lang="en-US" b="1" i="1" dirty="0"/>
              <a:t>Bronchopneumonia </a:t>
            </a:r>
            <a:r>
              <a:rPr lang="en-US" b="1" i="1" dirty="0" smtClean="0"/>
              <a:t>is </a:t>
            </a:r>
            <a:r>
              <a:rPr lang="en-US" b="1" i="1" dirty="0"/>
              <a:t>an acute exudative inflammation of the lungs </a:t>
            </a:r>
            <a:r>
              <a:rPr lang="en-US" b="1" i="1" dirty="0" err="1"/>
              <a:t>characterised</a:t>
            </a:r>
            <a:r>
              <a:rPr lang="en-US" b="1" i="1" dirty="0"/>
              <a:t> by foci of consolidation surrounded by normal parenchyma. </a:t>
            </a:r>
          </a:p>
          <a:p>
            <a:pPr algn="ctr"/>
            <a:r>
              <a:rPr lang="en-US" b="1" i="1" dirty="0"/>
              <a:t>Usually, bronchopneumonia affects one or more lobes and is bilateral.</a:t>
            </a:r>
          </a:p>
        </p:txBody>
      </p:sp>
      <p:sp>
        <p:nvSpPr>
          <p:cNvPr id="4" name="Rounded Rectangle 3"/>
          <p:cNvSpPr/>
          <p:nvPr/>
        </p:nvSpPr>
        <p:spPr>
          <a:xfrm>
            <a:off x="3431704" y="260648"/>
            <a:ext cx="5544616" cy="44209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Bronchopneumonia  –  Histopathology</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644945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r. Amer Shafie\Desktop\slides for practical classes\A 4       54\36 c.jpg"/>
          <p:cNvPicPr>
            <a:picLocks noChangeAspect="1" noChangeArrowheads="1"/>
          </p:cNvPicPr>
          <p:nvPr/>
        </p:nvPicPr>
        <p:blipFill>
          <a:blip r:embed="rId2" cstate="print"/>
          <a:srcRect/>
          <a:stretch>
            <a:fillRect/>
          </a:stretch>
        </p:blipFill>
        <p:spPr bwMode="auto">
          <a:xfrm>
            <a:off x="2063552" y="836712"/>
            <a:ext cx="7920880" cy="4752528"/>
          </a:xfrm>
          <a:prstGeom prst="rect">
            <a:avLst/>
          </a:prstGeom>
          <a:noFill/>
          <a:ln w="28575">
            <a:solidFill>
              <a:schemeClr val="tx1"/>
            </a:solidFill>
          </a:ln>
        </p:spPr>
      </p:pic>
      <p:sp>
        <p:nvSpPr>
          <p:cNvPr id="4" name="Rectangle 3"/>
          <p:cNvSpPr/>
          <p:nvPr/>
        </p:nvSpPr>
        <p:spPr>
          <a:xfrm>
            <a:off x="1559496" y="5613048"/>
            <a:ext cx="8892480" cy="1200329"/>
          </a:xfrm>
          <a:prstGeom prst="rect">
            <a:avLst/>
          </a:prstGeom>
        </p:spPr>
        <p:txBody>
          <a:bodyPr wrap="square">
            <a:spAutoFit/>
          </a:bodyPr>
          <a:lstStyle/>
          <a:p>
            <a:pPr algn="ctr"/>
            <a:r>
              <a:rPr lang="en-US" b="1" i="1" dirty="0"/>
              <a:t>Section of the lung shows foci of inflammatory consolidation surrounding bronchioles:</a:t>
            </a:r>
          </a:p>
          <a:p>
            <a:pPr algn="ctr"/>
            <a:r>
              <a:rPr lang="en-US" b="1" i="1" dirty="0"/>
              <a:t>Bronchioles are filled with an inflammatory purulent exudate and show ulceration of mucosa, focal inflammation and necrosis of walls . Surrounding lung parenchyma shows congestion and edema</a:t>
            </a:r>
          </a:p>
        </p:txBody>
      </p:sp>
      <p:sp>
        <p:nvSpPr>
          <p:cNvPr id="7" name="Rounded Rectangle 6"/>
          <p:cNvSpPr/>
          <p:nvPr/>
        </p:nvSpPr>
        <p:spPr>
          <a:xfrm>
            <a:off x="3359696" y="116633"/>
            <a:ext cx="475252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Bronchopneumonia  – LPF</a:t>
            </a:r>
          </a:p>
        </p:txBody>
      </p:sp>
      <p:sp>
        <p:nvSpPr>
          <p:cNvPr id="10" name="TextBox 9"/>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1" name="TextBox 10"/>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127391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r. Amer Shafie\My Documents\most related BOOKS\general books\lectures\M.D.presentation\PRACTICAL SESSIONS\slides for practical classes\A 4       54\36 E.jpg"/>
          <p:cNvPicPr>
            <a:picLocks noChangeAspect="1" noChangeArrowheads="1"/>
          </p:cNvPicPr>
          <p:nvPr/>
        </p:nvPicPr>
        <p:blipFill>
          <a:blip r:embed="rId2" cstate="print"/>
          <a:srcRect/>
          <a:stretch>
            <a:fillRect/>
          </a:stretch>
        </p:blipFill>
        <p:spPr bwMode="auto">
          <a:xfrm>
            <a:off x="1809720" y="764704"/>
            <a:ext cx="8606760" cy="4752528"/>
          </a:xfrm>
          <a:prstGeom prst="rect">
            <a:avLst/>
          </a:prstGeom>
          <a:noFill/>
          <a:ln w="38100">
            <a:solidFill>
              <a:schemeClr val="tx1"/>
            </a:solidFill>
          </a:ln>
        </p:spPr>
      </p:pic>
      <p:sp>
        <p:nvSpPr>
          <p:cNvPr id="2" name="Rectangle 1"/>
          <p:cNvSpPr/>
          <p:nvPr/>
        </p:nvSpPr>
        <p:spPr>
          <a:xfrm>
            <a:off x="1703512" y="5517233"/>
            <a:ext cx="8712968" cy="1200329"/>
          </a:xfrm>
          <a:prstGeom prst="rect">
            <a:avLst/>
          </a:prstGeom>
        </p:spPr>
        <p:txBody>
          <a:bodyPr wrap="square">
            <a:spAutoFit/>
          </a:bodyPr>
          <a:lstStyle/>
          <a:p>
            <a:pPr algn="ctr"/>
            <a:r>
              <a:rPr lang="en-US" b="1" i="1" dirty="0"/>
              <a:t>At high magnification, the alveolar exudate of mainly neutrophils is seen. The surrounding alveolar walls have capillaries that are dilated and filled with RBC's. Such an exudative process is typical for bacterial infection. This exudate gives rise to the productive cough of purulent yellow sputum seen with bacterial pneumonias</a:t>
            </a:r>
          </a:p>
        </p:txBody>
      </p:sp>
      <p:sp>
        <p:nvSpPr>
          <p:cNvPr id="4" name="Rounded Rectangle 3"/>
          <p:cNvSpPr/>
          <p:nvPr/>
        </p:nvSpPr>
        <p:spPr>
          <a:xfrm>
            <a:off x="3467708" y="188640"/>
            <a:ext cx="5184576"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Bronchopneumonia  –  MPF</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255973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153" y="5144518"/>
            <a:ext cx="7056784" cy="1878237"/>
          </a:xfrm>
        </p:spPr>
        <p:txBody>
          <a:bodyPr>
            <a:noAutofit/>
          </a:bodyPr>
          <a:lstStyle/>
          <a:p>
            <a:pPr algn="ctr"/>
            <a:r>
              <a:rPr lang="en-US" sz="1800" b="1" i="1" dirty="0" smtClean="0"/>
              <a:t>The entire respiratory tree, is lined by pseudo stratified, tall, columnar ciliated epithelium, except for the vocal cords, which are covered by stratified squamous epithelium.</a:t>
            </a:r>
            <a:br>
              <a:rPr lang="en-US" sz="1800" b="1" i="1" dirty="0" smtClean="0"/>
            </a:br>
            <a:r>
              <a:rPr lang="en-US" sz="1800" b="1" i="1" dirty="0" smtClean="0"/>
              <a:t>This </a:t>
            </a:r>
            <a:r>
              <a:rPr lang="en-US" sz="1800" b="1" i="1" dirty="0"/>
              <a:t>view shows a </a:t>
            </a:r>
            <a:r>
              <a:rPr lang="en-US" sz="1800" b="1" i="1" dirty="0">
                <a:solidFill>
                  <a:srgbClr val="FF0000"/>
                </a:solidFill>
              </a:rPr>
              <a:t>BRONCHIOLE </a:t>
            </a:r>
            <a:r>
              <a:rPr lang="en-US" sz="1800" b="1" i="1" dirty="0" smtClean="0"/>
              <a:t>and </a:t>
            </a:r>
            <a:r>
              <a:rPr lang="en-US" sz="1800" b="1" i="1" dirty="0">
                <a:solidFill>
                  <a:srgbClr val="FF0000"/>
                </a:solidFill>
              </a:rPr>
              <a:t>Blood </a:t>
            </a:r>
            <a:r>
              <a:rPr lang="en-US" sz="1800" b="1" i="1">
                <a:solidFill>
                  <a:srgbClr val="FF0000"/>
                </a:solidFill>
              </a:rPr>
              <a:t>Vessel </a:t>
            </a:r>
            <a:r>
              <a:rPr lang="en-US" sz="1800" b="1" i="1" smtClean="0"/>
              <a:t>in </a:t>
            </a:r>
            <a:r>
              <a:rPr lang="en-US" sz="1800" b="1" i="1" dirty="0"/>
              <a:t>cross-section as well as numerous </a:t>
            </a:r>
            <a:r>
              <a:rPr lang="en-US" sz="1800" b="1" i="1" dirty="0">
                <a:solidFill>
                  <a:srgbClr val="FF0000"/>
                </a:solidFill>
              </a:rPr>
              <a:t>ALVEOLI</a:t>
            </a:r>
            <a:r>
              <a:rPr lang="en-US" sz="1800" b="1" i="1" dirty="0"/>
              <a:t> in normal lung at 100X magnification. </a:t>
            </a:r>
            <a:br>
              <a:rPr lang="en-US" sz="1800" b="1" i="1" dirty="0"/>
            </a:br>
            <a:endParaRPr lang="en-US" sz="1800" b="1" i="1" dirty="0"/>
          </a:p>
        </p:txBody>
      </p:sp>
      <p:sp>
        <p:nvSpPr>
          <p:cNvPr id="9" name="Rounded Rectangle 8"/>
          <p:cNvSpPr/>
          <p:nvPr/>
        </p:nvSpPr>
        <p:spPr>
          <a:xfrm>
            <a:off x="2639616" y="188640"/>
            <a:ext cx="6912768"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Histology of the Lungs - Bronchiole </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6" name="Espace réservé pour une image  5"/>
          <p:cNvPicPr>
            <a:picLocks noGrp="1" noChangeAspect="1"/>
          </p:cNvPicPr>
          <p:nvPr>
            <p:ph type="pic" idx="1"/>
          </p:nvPr>
        </p:nvPicPr>
        <p:blipFill>
          <a:blip r:embed="rId3"/>
          <a:srcRect l="2508" r="2508"/>
          <a:stretch>
            <a:fillRect/>
          </a:stretch>
        </p:blipFill>
        <p:spPr>
          <a:xfrm>
            <a:off x="911855" y="911686"/>
            <a:ext cx="10404926" cy="4281878"/>
          </a:xfrm>
        </p:spPr>
      </p:pic>
    </p:spTree>
    <p:extLst>
      <p:ext uri="{BB962C8B-B14F-4D97-AF65-F5344CB8AC3E}">
        <p14:creationId xmlns:p14="http://schemas.microsoft.com/office/powerpoint/2010/main" val="1117036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15680" y="3617730"/>
            <a:ext cx="7272808" cy="646331"/>
          </a:xfrm>
          <a:prstGeom prst="rect">
            <a:avLst/>
          </a:prstGeom>
        </p:spPr>
        <p:txBody>
          <a:bodyPr wrap="square">
            <a:spAutoFit/>
          </a:bodyPr>
          <a:lstStyle/>
          <a:p>
            <a:pPr algn="ctr"/>
            <a:r>
              <a:rPr lang="en-US" sz="3600" b="1" dirty="0">
                <a:solidFill>
                  <a:srgbClr val="A50021"/>
                </a:solidFill>
              </a:rPr>
              <a:t> </a:t>
            </a:r>
          </a:p>
        </p:txBody>
      </p:sp>
      <p:sp>
        <p:nvSpPr>
          <p:cNvPr id="9" name="Rounded Rectangle 8"/>
          <p:cNvSpPr/>
          <p:nvPr/>
        </p:nvSpPr>
        <p:spPr>
          <a:xfrm>
            <a:off x="3071664" y="2312493"/>
            <a:ext cx="6552728"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rPr>
              <a:t>PULMONARY EMBOLUS AND INFARCTION</a:t>
            </a:r>
            <a:endParaRPr lang="en-US" sz="36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532980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9616" y="5725705"/>
            <a:ext cx="7272808" cy="923330"/>
          </a:xfrm>
          <a:prstGeom prst="rect">
            <a:avLst/>
          </a:prstGeom>
        </p:spPr>
        <p:txBody>
          <a:bodyPr wrap="square">
            <a:spAutoFit/>
          </a:bodyPr>
          <a:lstStyle/>
          <a:p>
            <a:pPr algn="ctr"/>
            <a:r>
              <a:rPr lang="en-US" b="1" i="1" dirty="0">
                <a:solidFill>
                  <a:prstClr val="black"/>
                </a:solidFill>
              </a:rPr>
              <a:t>A large pulmonary thromboembolus is seen in the pulmonary </a:t>
            </a:r>
          </a:p>
          <a:p>
            <a:pPr algn="ctr"/>
            <a:r>
              <a:rPr lang="en-US" b="1" i="1" dirty="0">
                <a:solidFill>
                  <a:prstClr val="black"/>
                </a:solidFill>
              </a:rPr>
              <a:t>artery to the left lung. Such thromboemboli typically originate in</a:t>
            </a:r>
          </a:p>
          <a:p>
            <a:pPr algn="ctr"/>
            <a:r>
              <a:rPr lang="en-US" b="1" i="1" dirty="0">
                <a:solidFill>
                  <a:prstClr val="black"/>
                </a:solidFill>
              </a:rPr>
              <a:t> the leg veins or pelvic veins of persons who are immobilized</a:t>
            </a:r>
          </a:p>
        </p:txBody>
      </p:sp>
      <p:pic>
        <p:nvPicPr>
          <p:cNvPr id="45058" name="Picture 2" descr="http://library.med.utah.edu/WebPath/jpeg1/LUNG0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7768" y="836712"/>
            <a:ext cx="4176464" cy="478765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83632" y="188640"/>
            <a:ext cx="6696744" cy="5314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Thromboembolism in the Lung – Gross</a:t>
            </a:r>
          </a:p>
        </p:txBody>
      </p:sp>
      <p:sp>
        <p:nvSpPr>
          <p:cNvPr id="6" name="Down Arrow 5"/>
          <p:cNvSpPr/>
          <p:nvPr/>
        </p:nvSpPr>
        <p:spPr>
          <a:xfrm>
            <a:off x="5735960" y="1988840"/>
            <a:ext cx="216024" cy="576064"/>
          </a:xfrm>
          <a:prstGeom prst="downArrow">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4017979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library.med.utah.edu/WebPath/jpeg1/LUNG0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764704"/>
            <a:ext cx="3996444" cy="460851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991544" y="5445225"/>
            <a:ext cx="7992888" cy="1200329"/>
          </a:xfrm>
          <a:prstGeom prst="rect">
            <a:avLst/>
          </a:prstGeom>
        </p:spPr>
        <p:txBody>
          <a:bodyPr wrap="square">
            <a:spAutoFit/>
          </a:bodyPr>
          <a:lstStyle/>
          <a:p>
            <a:pPr algn="ctr"/>
            <a:r>
              <a:rPr lang="en-US" b="1" i="1" dirty="0">
                <a:solidFill>
                  <a:prstClr val="black"/>
                </a:solidFill>
              </a:rPr>
              <a:t>Large thromboemboli can cause death. Medium sized thrombomboli </a:t>
            </a:r>
          </a:p>
          <a:p>
            <a:pPr algn="ctr"/>
            <a:r>
              <a:rPr lang="en-US" b="1" i="1" dirty="0">
                <a:solidFill>
                  <a:prstClr val="black"/>
                </a:solidFill>
              </a:rPr>
              <a:t>(blocking a pulmonary artery to a lobule or set of lobules) can produce the lesion seen here -a hemorrhagic pulmonary infarction which is a wedge-shaped and based on the pleura.</a:t>
            </a:r>
          </a:p>
        </p:txBody>
      </p:sp>
      <p:sp>
        <p:nvSpPr>
          <p:cNvPr id="4" name="Rounded Rectangle 3"/>
          <p:cNvSpPr/>
          <p:nvPr/>
        </p:nvSpPr>
        <p:spPr>
          <a:xfrm>
            <a:off x="2783632" y="188640"/>
            <a:ext cx="6696744" cy="4320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Thromboembolism in the Lung – Gross</a:t>
            </a:r>
          </a:p>
        </p:txBody>
      </p:sp>
      <p:pic>
        <p:nvPicPr>
          <p:cNvPr id="5" name="Picture 4" descr="http://library.med.utah.edu/WebPath/jpeg1/LUNG0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4221" y="764704"/>
            <a:ext cx="3846235" cy="460851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03844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5807968" y="332656"/>
            <a:ext cx="4644008" cy="6120680"/>
          </a:xfrm>
          <a:prstGeom prst="rect">
            <a:avLst/>
          </a:prstGeom>
          <a:noFill/>
          <a:ln w="38100">
            <a:solidFill>
              <a:schemeClr val="tx1"/>
            </a:solidFill>
            <a:miter lim="800000"/>
            <a:headEnd/>
            <a:tailEnd/>
          </a:ln>
        </p:spPr>
      </p:pic>
      <p:sp>
        <p:nvSpPr>
          <p:cNvPr id="3" name="Rectangle 2"/>
          <p:cNvSpPr/>
          <p:nvPr/>
        </p:nvSpPr>
        <p:spPr>
          <a:xfrm>
            <a:off x="1954560" y="1467305"/>
            <a:ext cx="3745240" cy="4832092"/>
          </a:xfrm>
          <a:prstGeom prst="rect">
            <a:avLst/>
          </a:prstGeom>
        </p:spPr>
        <p:txBody>
          <a:bodyPr wrap="square">
            <a:spAutoFit/>
          </a:bodyPr>
          <a:lstStyle/>
          <a:p>
            <a:pPr>
              <a:spcBef>
                <a:spcPct val="0"/>
              </a:spcBef>
            </a:pPr>
            <a:r>
              <a:rPr lang="en-US" sz="2800" b="1" i="1" dirty="0">
                <a:solidFill>
                  <a:prstClr val="black"/>
                </a:solidFill>
              </a:rPr>
              <a:t>A Longitudinal transection of a lung showing a wedge shaped peripheral hemorrhagic infarction .</a:t>
            </a:r>
          </a:p>
          <a:p>
            <a:pPr>
              <a:spcBef>
                <a:spcPct val="0"/>
              </a:spcBef>
            </a:pPr>
            <a:r>
              <a:rPr lang="en-US" sz="2800" b="1" i="1" dirty="0">
                <a:solidFill>
                  <a:prstClr val="black"/>
                </a:solidFill>
              </a:rPr>
              <a:t> </a:t>
            </a:r>
          </a:p>
          <a:p>
            <a:pPr>
              <a:spcBef>
                <a:spcPct val="0"/>
              </a:spcBef>
            </a:pPr>
            <a:r>
              <a:rPr lang="en-US" sz="2800" b="1" i="1" dirty="0">
                <a:solidFill>
                  <a:prstClr val="black"/>
                </a:solidFill>
              </a:rPr>
              <a:t>A thrombus is seen in a major branch of pulmonary artery </a:t>
            </a:r>
          </a:p>
          <a:p>
            <a:pPr>
              <a:spcBef>
                <a:spcPct val="0"/>
              </a:spcBef>
            </a:pPr>
            <a:r>
              <a:rPr lang="en-US" sz="2800" b="1" i="1" dirty="0">
                <a:solidFill>
                  <a:prstClr val="black"/>
                </a:solidFill>
              </a:rPr>
              <a:t>( arrow head ) </a:t>
            </a:r>
            <a:r>
              <a:rPr lang="en-US" b="1" i="1" dirty="0">
                <a:solidFill>
                  <a:prstClr val="black"/>
                </a:solidFill>
              </a:rPr>
              <a:t>.</a:t>
            </a:r>
          </a:p>
        </p:txBody>
      </p:sp>
      <p:sp>
        <p:nvSpPr>
          <p:cNvPr id="5" name="Rounded Rectangle 4"/>
          <p:cNvSpPr/>
          <p:nvPr/>
        </p:nvSpPr>
        <p:spPr>
          <a:xfrm>
            <a:off x="1703512" y="359078"/>
            <a:ext cx="3996288" cy="83767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a:solidFill>
                  <a:prstClr val="white"/>
                </a:solidFill>
                <a:effectLst>
                  <a:outerShdw blurRad="38100" dist="38100" dir="2700000" algn="tl">
                    <a:srgbClr val="000000">
                      <a:alpha val="43137"/>
                    </a:srgbClr>
                  </a:outerShdw>
                </a:effectLst>
              </a:rPr>
              <a:t>Pulmonary embolus and</a:t>
            </a:r>
          </a:p>
          <a:p>
            <a:pPr algn="ctr"/>
            <a:r>
              <a:rPr lang="en-US" sz="2600" b="1" i="1" dirty="0">
                <a:solidFill>
                  <a:prstClr val="white"/>
                </a:solidFill>
                <a:effectLst>
                  <a:outerShdw blurRad="38100" dist="38100" dir="2700000" algn="tl">
                    <a:srgbClr val="000000">
                      <a:alpha val="43137"/>
                    </a:srgbClr>
                  </a:outerShdw>
                </a:effectLst>
              </a:rPr>
              <a:t> infarction in the Lung</a:t>
            </a:r>
          </a:p>
        </p:txBody>
      </p:sp>
      <p:sp>
        <p:nvSpPr>
          <p:cNvPr id="7" name="Left Arrow 6"/>
          <p:cNvSpPr/>
          <p:nvPr/>
        </p:nvSpPr>
        <p:spPr>
          <a:xfrm rot="14682526">
            <a:off x="8053969" y="2010212"/>
            <a:ext cx="740210" cy="300805"/>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9436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1544" y="5797713"/>
            <a:ext cx="8352928" cy="923330"/>
          </a:xfrm>
          <a:prstGeom prst="rect">
            <a:avLst/>
          </a:prstGeom>
        </p:spPr>
        <p:txBody>
          <a:bodyPr wrap="square">
            <a:spAutoFit/>
          </a:bodyPr>
          <a:lstStyle/>
          <a:p>
            <a:pPr algn="ctr"/>
            <a:r>
              <a:rPr lang="en-US" b="1" i="1" dirty="0">
                <a:solidFill>
                  <a:prstClr val="black"/>
                </a:solidFill>
              </a:rPr>
              <a:t>Microscopic appearance of a pulmonary thromboembolus in a large pulmonary artery. There are interdigitating areas of pale pink and red that form the "lines of Zahn" characteristic for a thrombus.</a:t>
            </a:r>
          </a:p>
        </p:txBody>
      </p:sp>
      <p:pic>
        <p:nvPicPr>
          <p:cNvPr id="48130" name="Picture 2" descr="http://library.med.utah.edu/WebPath/jpeg1/LUNG0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1544" y="836712"/>
            <a:ext cx="8208912" cy="496100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423592" y="260649"/>
            <a:ext cx="7344816"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Pulmonary artery thromboembolus - LPF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44795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library.med.utah.edu/WebPath/jpeg1/LUNG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536" y="836712"/>
            <a:ext cx="8352928" cy="498132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063552" y="5890046"/>
            <a:ext cx="8064896" cy="923330"/>
          </a:xfrm>
          <a:prstGeom prst="rect">
            <a:avLst/>
          </a:prstGeom>
        </p:spPr>
        <p:txBody>
          <a:bodyPr wrap="square">
            <a:spAutoFit/>
          </a:bodyPr>
          <a:lstStyle/>
          <a:p>
            <a:pPr algn="ctr"/>
            <a:r>
              <a:rPr lang="en-US" b="1" i="1" dirty="0">
                <a:solidFill>
                  <a:prstClr val="black"/>
                </a:solidFill>
              </a:rPr>
              <a:t>A small peripheral pulmonary artery thromboembolus. If these small PE are showered into the pulmonary circulation at once or over a period of time will lead to pulmonary hypertension.</a:t>
            </a:r>
          </a:p>
        </p:txBody>
      </p:sp>
      <p:sp>
        <p:nvSpPr>
          <p:cNvPr id="3" name="Rounded Rectangle 2"/>
          <p:cNvSpPr/>
          <p:nvPr/>
        </p:nvSpPr>
        <p:spPr>
          <a:xfrm>
            <a:off x="2279576" y="260649"/>
            <a:ext cx="7776864" cy="43204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Small pulmonary artery thromboembolus - HPF</a:t>
            </a:r>
            <a:endParaRPr lang="en-US" sz="2800" i="1"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3597088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5520" y="5589240"/>
            <a:ext cx="8640960" cy="923330"/>
          </a:xfrm>
          <a:prstGeom prst="rect">
            <a:avLst/>
          </a:prstGeom>
        </p:spPr>
        <p:txBody>
          <a:bodyPr wrap="square">
            <a:spAutoFit/>
          </a:bodyPr>
          <a:lstStyle/>
          <a:p>
            <a:pPr algn="ctr"/>
            <a:r>
              <a:rPr lang="en-US" b="1" i="1" dirty="0">
                <a:solidFill>
                  <a:prstClr val="black"/>
                </a:solidFill>
              </a:rPr>
              <a:t>The rounded holes that appear in the vascular spaces here in the lung are fat emboli. Fat embolization syndrome occurs most often following trauma with fracture of long bones that releases fat globules into the circulation which are trapped in pulmonary capillaries</a:t>
            </a:r>
          </a:p>
        </p:txBody>
      </p:sp>
      <p:pic>
        <p:nvPicPr>
          <p:cNvPr id="69634" name="Picture 2" descr="http://library.med.utah.edu/WebPath/jpeg1/LUNG0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472" y="908720"/>
            <a:ext cx="8328992" cy="468052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67608" y="188640"/>
            <a:ext cx="6912768" cy="5040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effectLst>
                  <a:outerShdw blurRad="38100" dist="38100" dir="2700000" algn="tl">
                    <a:srgbClr val="000000">
                      <a:alpha val="43137"/>
                    </a:srgbClr>
                  </a:outerShdw>
                </a:effectLst>
              </a:rPr>
              <a:t>Fat Embolism in the Lung - HPF</a:t>
            </a:r>
          </a:p>
        </p:txBody>
      </p:sp>
      <p:sp>
        <p:nvSpPr>
          <p:cNvPr id="7" name="TextBox 6"/>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8" name="TextBox 7"/>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1371491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5589240"/>
            <a:ext cx="8136904" cy="1008112"/>
          </a:xfrm>
        </p:spPr>
        <p:txBody>
          <a:bodyPr>
            <a:normAutofit fontScale="90000"/>
          </a:bodyPr>
          <a:lstStyle/>
          <a:p>
            <a:pPr algn="ctr"/>
            <a:r>
              <a:rPr lang="en-US" sz="1800" b="1" i="1" dirty="0"/>
              <a:t> </a:t>
            </a:r>
            <a:r>
              <a:rPr lang="en-US" sz="1800" b="1" i="1" dirty="0">
                <a:solidFill>
                  <a:srgbClr val="FF0000"/>
                </a:solidFill>
              </a:rPr>
              <a:t>Normal Alveoli: </a:t>
            </a:r>
            <a:r>
              <a:rPr lang="en-US" sz="1800" b="1" i="1" dirty="0"/>
              <a:t>These oval-shaped alveoli expand with air during inspiration, have very thin epithelial walls and are surrounded by capillaries creating the respiratory membrane where gas exchange occurs between air and blood</a:t>
            </a:r>
          </a:p>
        </p:txBody>
      </p:sp>
      <p:pic>
        <p:nvPicPr>
          <p:cNvPr id="5122" name="Picture 2"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552" y="908720"/>
            <a:ext cx="8136904" cy="47525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711624" y="260648"/>
            <a:ext cx="6480720" cy="504056"/>
          </a:xfrm>
          <a:prstGeom prst="round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Normal Histology of the Lungs - Alveoli</a:t>
            </a:r>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603716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8760" y="896823"/>
            <a:ext cx="10991118" cy="6124753"/>
          </a:xfrm>
          <a:prstGeom prst="rect">
            <a:avLst/>
          </a:prstGeom>
        </p:spPr>
        <p:txBody>
          <a:bodyPr wrap="square">
            <a:spAutoFit/>
          </a:bodyPr>
          <a:lstStyle/>
          <a:p>
            <a:pPr algn="l"/>
            <a:r>
              <a:rPr lang="en-US" sz="2000" b="1" dirty="0" smtClean="0"/>
              <a:t> </a:t>
            </a:r>
            <a:r>
              <a:rPr lang="en-US" sz="2400" b="1" dirty="0">
                <a:solidFill>
                  <a:srgbClr val="990000"/>
                </a:solidFill>
              </a:rPr>
              <a:t>Restrictive lung diseases: </a:t>
            </a:r>
            <a:endParaRPr lang="en-US" sz="2400" b="1" dirty="0" smtClean="0">
              <a:solidFill>
                <a:srgbClr val="990000"/>
              </a:solidFill>
            </a:endParaRPr>
          </a:p>
          <a:p>
            <a:pPr algn="l"/>
            <a:r>
              <a:rPr lang="en-US" sz="2400" dirty="0" smtClean="0"/>
              <a:t>Characterized by reduced expansion of lung parenchyma and decreased total lung capacity</a:t>
            </a:r>
            <a:r>
              <a:rPr lang="en-US" sz="2000" b="1" dirty="0" smtClean="0"/>
              <a:t> </a:t>
            </a:r>
            <a:r>
              <a:rPr lang="en-US" sz="2000" b="1" u="sng" dirty="0"/>
              <a:t>(Allergic Alveolitis) </a:t>
            </a:r>
            <a:endParaRPr lang="en-US" sz="2000" b="1" u="sng" dirty="0" smtClean="0"/>
          </a:p>
          <a:p>
            <a:pPr algn="l"/>
            <a:r>
              <a:rPr lang="en-US" sz="2400" b="1" dirty="0" smtClean="0">
                <a:solidFill>
                  <a:srgbClr val="990000"/>
                </a:solidFill>
              </a:rPr>
              <a:t>Obstructive </a:t>
            </a:r>
            <a:r>
              <a:rPr lang="en-US" sz="2400" b="1" dirty="0">
                <a:solidFill>
                  <a:srgbClr val="990000"/>
                </a:solidFill>
              </a:rPr>
              <a:t>lung diseases </a:t>
            </a:r>
            <a:r>
              <a:rPr lang="en-US" sz="2400" b="1" dirty="0" smtClean="0">
                <a:solidFill>
                  <a:srgbClr val="990000"/>
                </a:solidFill>
              </a:rPr>
              <a:t>or airway diseases</a:t>
            </a:r>
          </a:p>
          <a:p>
            <a:pPr algn="l"/>
            <a:r>
              <a:rPr lang="en-US" sz="2400" dirty="0" smtClean="0">
                <a:solidFill>
                  <a:srgbClr val="000000"/>
                </a:solidFill>
              </a:rPr>
              <a:t>Characterized by an increase in  resistance to airflow due to partial or complete obstruction to ay level from the trachea to respiratory bronchioles</a:t>
            </a:r>
            <a:endParaRPr lang="en-US" sz="2400" dirty="0">
              <a:solidFill>
                <a:srgbClr val="000000"/>
              </a:solidFill>
            </a:endParaRPr>
          </a:p>
          <a:p>
            <a:pPr marL="234950" lvl="1" algn="l"/>
            <a:r>
              <a:rPr lang="en-US" sz="2000" dirty="0"/>
              <a:t>(</a:t>
            </a:r>
            <a:r>
              <a:rPr lang="en-US" sz="2000" b="1" u="sng" dirty="0"/>
              <a:t>Bronchial Asthma</a:t>
            </a:r>
            <a:r>
              <a:rPr lang="en-US" sz="2000" dirty="0"/>
              <a:t>, </a:t>
            </a:r>
            <a:r>
              <a:rPr lang="en-US" sz="2000" b="1" u="sng" dirty="0"/>
              <a:t>Bronchiectasis</a:t>
            </a:r>
            <a:r>
              <a:rPr lang="en-US" sz="2000" dirty="0"/>
              <a:t>, &amp; (</a:t>
            </a:r>
            <a:r>
              <a:rPr lang="en-US" sz="2000" b="1" dirty="0"/>
              <a:t>COPD</a:t>
            </a:r>
            <a:r>
              <a:rPr lang="en-US" sz="2000" dirty="0"/>
              <a:t>- </a:t>
            </a:r>
            <a:r>
              <a:rPr lang="en-US" sz="2000" b="1" u="sng" dirty="0"/>
              <a:t>Ch. Bronchitis</a:t>
            </a:r>
            <a:r>
              <a:rPr lang="en-US" sz="2000" b="1" dirty="0"/>
              <a:t> </a:t>
            </a:r>
            <a:r>
              <a:rPr lang="en-US" sz="2000" dirty="0"/>
              <a:t>&amp; </a:t>
            </a:r>
            <a:r>
              <a:rPr lang="en-US" sz="2000" b="1" u="sng" dirty="0"/>
              <a:t>Emphysema</a:t>
            </a:r>
            <a:r>
              <a:rPr lang="en-US" sz="2000" dirty="0"/>
              <a:t> </a:t>
            </a:r>
            <a:r>
              <a:rPr lang="en-US" sz="2000" dirty="0" smtClean="0"/>
              <a:t>)</a:t>
            </a:r>
            <a:endParaRPr lang="en-US" sz="2000" b="1" dirty="0"/>
          </a:p>
          <a:p>
            <a:pPr indent="-222250" algn="l"/>
            <a:r>
              <a:rPr lang="en-US" sz="2400" b="1" dirty="0" smtClean="0">
                <a:solidFill>
                  <a:srgbClr val="990000"/>
                </a:solidFill>
              </a:rPr>
              <a:t>Respiratory </a:t>
            </a:r>
            <a:r>
              <a:rPr lang="en-US" sz="2400" b="1" dirty="0">
                <a:solidFill>
                  <a:srgbClr val="990000"/>
                </a:solidFill>
              </a:rPr>
              <a:t>tract infections: </a:t>
            </a:r>
            <a:endParaRPr lang="en-US" sz="2000" b="1" dirty="0">
              <a:solidFill>
                <a:srgbClr val="990000"/>
              </a:solidFill>
            </a:endParaRPr>
          </a:p>
          <a:p>
            <a:pPr lvl="1" algn="l"/>
            <a:r>
              <a:rPr lang="en-US" sz="2000" b="1" dirty="0"/>
              <a:t>Upper resp. tract infection </a:t>
            </a:r>
            <a:r>
              <a:rPr lang="en-US" sz="2000" dirty="0"/>
              <a:t>(sinusitis, tonsillitis, otitis media, pharyngitis     </a:t>
            </a:r>
          </a:p>
          <a:p>
            <a:pPr lvl="1" algn="l"/>
            <a:r>
              <a:rPr lang="en-US" sz="2000" dirty="0"/>
              <a:t>&amp; laryngitis )</a:t>
            </a:r>
          </a:p>
          <a:p>
            <a:pPr lvl="1" algn="l"/>
            <a:r>
              <a:rPr lang="en-US" sz="2000" b="1" dirty="0"/>
              <a:t>Lower resp. tract infection </a:t>
            </a:r>
            <a:r>
              <a:rPr lang="en-US" sz="2000" dirty="0"/>
              <a:t>(</a:t>
            </a:r>
            <a:r>
              <a:rPr lang="en-US" sz="2000" b="1" u="sng" dirty="0"/>
              <a:t>Pneumonia</a:t>
            </a:r>
            <a:r>
              <a:rPr lang="en-US" sz="2000" dirty="0"/>
              <a:t> &amp; </a:t>
            </a:r>
            <a:r>
              <a:rPr lang="en-US" sz="2000" b="1" u="sng" dirty="0"/>
              <a:t>Bronchopneumonia , T.B.</a:t>
            </a:r>
            <a:r>
              <a:rPr lang="en-US" sz="2000" dirty="0" smtClean="0"/>
              <a:t>)</a:t>
            </a:r>
          </a:p>
          <a:p>
            <a:pPr algn="l"/>
            <a:r>
              <a:rPr lang="en-US" sz="2400" b="1" dirty="0">
                <a:solidFill>
                  <a:srgbClr val="990000"/>
                </a:solidFill>
              </a:rPr>
              <a:t> </a:t>
            </a:r>
            <a:r>
              <a:rPr lang="en-US" sz="2400" b="1" dirty="0" smtClean="0">
                <a:solidFill>
                  <a:srgbClr val="990000"/>
                </a:solidFill>
              </a:rPr>
              <a:t>Malignant </a:t>
            </a:r>
            <a:r>
              <a:rPr lang="en-US" sz="2400" b="1" dirty="0">
                <a:solidFill>
                  <a:srgbClr val="990000"/>
                </a:solidFill>
              </a:rPr>
              <a:t>tumors</a:t>
            </a:r>
            <a:r>
              <a:rPr lang="en-US" sz="2000" b="1" dirty="0"/>
              <a:t>(</a:t>
            </a:r>
            <a:r>
              <a:rPr lang="en-US" sz="2000" b="1" u="sng" dirty="0" err="1"/>
              <a:t>SquamousCC</a:t>
            </a:r>
            <a:r>
              <a:rPr lang="en-US" sz="2000" dirty="0"/>
              <a:t>, </a:t>
            </a:r>
            <a:r>
              <a:rPr lang="en-US" sz="2000" b="1" u="sng" dirty="0"/>
              <a:t>adenocarcinoma</a:t>
            </a:r>
            <a:r>
              <a:rPr lang="en-US" sz="2000" dirty="0"/>
              <a:t>, </a:t>
            </a:r>
            <a:r>
              <a:rPr lang="en-US" sz="2000" b="1" u="sng" dirty="0"/>
              <a:t>Large CC </a:t>
            </a:r>
            <a:r>
              <a:rPr lang="en-US" sz="2000" dirty="0"/>
              <a:t>&amp; </a:t>
            </a:r>
            <a:r>
              <a:rPr lang="en-US" sz="2000" b="1" u="sng" dirty="0"/>
              <a:t>Small CC</a:t>
            </a:r>
            <a:r>
              <a:rPr lang="en-US" sz="2000" dirty="0" smtClean="0"/>
              <a:t>)</a:t>
            </a:r>
          </a:p>
          <a:p>
            <a:pPr marL="0" lvl="1" algn="l"/>
            <a:r>
              <a:rPr lang="en-US" sz="2000" b="1" dirty="0" smtClean="0"/>
              <a:t> </a:t>
            </a:r>
            <a:r>
              <a:rPr lang="en-US" sz="2400" b="1" dirty="0">
                <a:solidFill>
                  <a:srgbClr val="990000"/>
                </a:solidFill>
              </a:rPr>
              <a:t>Benign tumors </a:t>
            </a:r>
            <a:r>
              <a:rPr lang="en-US" sz="2000" dirty="0"/>
              <a:t>(Pulmonary hamartoma, pulmonary sequestration</a:t>
            </a:r>
            <a:r>
              <a:rPr lang="en-US" sz="2000" dirty="0" smtClean="0"/>
              <a:t>)</a:t>
            </a:r>
          </a:p>
          <a:p>
            <a:pPr marL="0" lvl="1" algn="l"/>
            <a:r>
              <a:rPr lang="en-US" sz="2000" b="1" dirty="0" smtClean="0"/>
              <a:t> </a:t>
            </a:r>
            <a:r>
              <a:rPr lang="en-US" sz="2400" b="1" dirty="0">
                <a:solidFill>
                  <a:srgbClr val="990000"/>
                </a:solidFill>
              </a:rPr>
              <a:t>Pleural cavity diseases </a:t>
            </a:r>
            <a:r>
              <a:rPr lang="en-US" sz="2000" dirty="0"/>
              <a:t>( </a:t>
            </a:r>
            <a:r>
              <a:rPr lang="en-US" sz="2000" dirty="0" err="1"/>
              <a:t>eg</a:t>
            </a:r>
            <a:r>
              <a:rPr lang="en-US" sz="2000" dirty="0"/>
              <a:t>. Mesothelioma, effusion </a:t>
            </a:r>
            <a:r>
              <a:rPr lang="en-US" sz="2000" dirty="0" smtClean="0"/>
              <a:t>)</a:t>
            </a:r>
          </a:p>
          <a:p>
            <a:pPr marL="0" lvl="1" algn="l"/>
            <a:r>
              <a:rPr lang="en-US" sz="2000" b="1" dirty="0" smtClean="0"/>
              <a:t> </a:t>
            </a:r>
            <a:r>
              <a:rPr lang="en-US" sz="2400" b="1" dirty="0">
                <a:solidFill>
                  <a:srgbClr val="990000"/>
                </a:solidFill>
              </a:rPr>
              <a:t>Pulmonary vascular diseases </a:t>
            </a:r>
            <a:r>
              <a:rPr lang="en-US" sz="2000" dirty="0"/>
              <a:t>(Embolism, edema &amp; hypertension</a:t>
            </a:r>
            <a:r>
              <a:rPr lang="en-US" sz="2000" dirty="0" smtClean="0"/>
              <a:t>)</a:t>
            </a:r>
          </a:p>
          <a:p>
            <a:pPr marL="0" lvl="1" algn="l"/>
            <a:r>
              <a:rPr lang="en-US" sz="2000" b="1" dirty="0" smtClean="0"/>
              <a:t> </a:t>
            </a:r>
            <a:r>
              <a:rPr lang="en-US" sz="2400" b="1" dirty="0">
                <a:solidFill>
                  <a:srgbClr val="990000"/>
                </a:solidFill>
              </a:rPr>
              <a:t>Neonatal diseases </a:t>
            </a:r>
            <a:r>
              <a:rPr lang="en-US" sz="2000" dirty="0"/>
              <a:t>(pulmonary hyperplasia.</a:t>
            </a:r>
            <a:r>
              <a:rPr lang="en-US" sz="2000" dirty="0" smtClean="0"/>
              <a:t>)</a:t>
            </a:r>
            <a:r>
              <a:rPr lang="en-US" sz="2400" b="1" dirty="0" smtClean="0">
                <a:solidFill>
                  <a:srgbClr val="990000"/>
                </a:solidFill>
              </a:rPr>
              <a:t> </a:t>
            </a:r>
          </a:p>
          <a:p>
            <a:pPr algn="l"/>
            <a:endParaRPr lang="en-US" sz="2000" dirty="0"/>
          </a:p>
        </p:txBody>
      </p:sp>
      <p:sp>
        <p:nvSpPr>
          <p:cNvPr id="7" name="Rectangle 6"/>
          <p:cNvSpPr/>
          <p:nvPr/>
        </p:nvSpPr>
        <p:spPr>
          <a:xfrm>
            <a:off x="2855640" y="260648"/>
            <a:ext cx="6192688" cy="523220"/>
          </a:xfrm>
          <a:prstGeom prst="rect">
            <a:avLst/>
          </a:prstGeom>
          <a:solidFill>
            <a:srgbClr val="563C9E"/>
          </a:solidFill>
        </p:spPr>
        <p:txBody>
          <a:bodyPr wrap="square">
            <a:spAutoFit/>
          </a:bodyPr>
          <a:lstStyle/>
          <a:p>
            <a:pPr lvl="0" algn="ctr"/>
            <a:r>
              <a:rPr lang="en-US" sz="2800" b="1" i="1" dirty="0">
                <a:solidFill>
                  <a:schemeClr val="bg1"/>
                </a:solidFill>
                <a:effectLst>
                  <a:outerShdw blurRad="38100" dist="38100" dir="2700000" algn="tl">
                    <a:srgbClr val="000000">
                      <a:alpha val="43137"/>
                    </a:srgbClr>
                  </a:outerShdw>
                </a:effectLst>
              </a:rPr>
              <a:t>Classification of Respiratory Diseases </a:t>
            </a:r>
          </a:p>
        </p:txBody>
      </p:sp>
      <p:sp>
        <p:nvSpPr>
          <p:cNvPr id="5" name="TextBox 4"/>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Tree>
    <p:extLst>
      <p:ext uri="{BB962C8B-B14F-4D97-AF65-F5344CB8AC3E}">
        <p14:creationId xmlns:p14="http://schemas.microsoft.com/office/powerpoint/2010/main" val="2068674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143672" y="1772816"/>
            <a:ext cx="6264696" cy="158417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sz="4000" b="1" i="1" cap="small" dirty="0">
                <a:solidFill>
                  <a:srgbClr val="000099"/>
                </a:solidFill>
                <a:effectLst>
                  <a:outerShdw blurRad="38100" dist="38100" dir="2700000" algn="tl">
                    <a:srgbClr val="000000">
                      <a:alpha val="43137"/>
                    </a:srgbClr>
                  </a:outerShdw>
                </a:effectLst>
                <a:latin typeface="+mj-lt"/>
                <a:ea typeface="+mj-ea"/>
                <a:cs typeface="+mj-cs"/>
              </a:rPr>
              <a:t>RESTRICTIVE LUNG DISEASES</a:t>
            </a:r>
          </a:p>
        </p:txBody>
      </p:sp>
      <p:sp>
        <p:nvSpPr>
          <p:cNvPr id="8" name="TextBox 7"/>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9" name="TextBox 8"/>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sp>
        <p:nvSpPr>
          <p:cNvPr id="2" name="Rectangle 1"/>
          <p:cNvSpPr/>
          <p:nvPr/>
        </p:nvSpPr>
        <p:spPr>
          <a:xfrm>
            <a:off x="4480090" y="3993219"/>
            <a:ext cx="3417232" cy="461665"/>
          </a:xfrm>
          <a:prstGeom prst="rect">
            <a:avLst/>
          </a:prstGeom>
          <a:solidFill>
            <a:schemeClr val="accent1"/>
          </a:solidFill>
        </p:spPr>
        <p:txBody>
          <a:bodyPr wrap="square">
            <a:spAutoFit/>
          </a:bodyPr>
          <a:lstStyle/>
          <a:p>
            <a:pPr algn="ctr"/>
            <a:r>
              <a:rPr lang="en-US" sz="2400" b="1" dirty="0"/>
              <a:t>Allergic </a:t>
            </a:r>
            <a:r>
              <a:rPr lang="en-US" sz="2400" b="1" dirty="0" err="1"/>
              <a:t>Alveolitis</a:t>
            </a:r>
            <a:endParaRPr lang="fr-FR" sz="2400" b="1" dirty="0"/>
          </a:p>
        </p:txBody>
      </p:sp>
    </p:spTree>
    <p:extLst>
      <p:ext uri="{BB962C8B-B14F-4D97-AF65-F5344CB8AC3E}">
        <p14:creationId xmlns:p14="http://schemas.microsoft.com/office/powerpoint/2010/main" val="2837491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423592" y="260648"/>
            <a:ext cx="7272808" cy="504056"/>
          </a:xfrm>
          <a:prstGeom prst="roundRect">
            <a:avLst/>
          </a:prstGeom>
          <a:solidFill>
            <a:srgbClr val="000099"/>
          </a:solidFill>
          <a:ln>
            <a:solidFill>
              <a:srgbClr val="563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Restrictive Lung Disease </a:t>
            </a:r>
          </a:p>
        </p:txBody>
      </p:sp>
      <p:sp>
        <p:nvSpPr>
          <p:cNvPr id="5" name="Rectangle 4"/>
          <p:cNvSpPr/>
          <p:nvPr/>
        </p:nvSpPr>
        <p:spPr>
          <a:xfrm>
            <a:off x="0" y="1889673"/>
            <a:ext cx="5585117" cy="3046988"/>
          </a:xfrm>
          <a:prstGeom prst="rect">
            <a:avLst/>
          </a:prstGeom>
        </p:spPr>
        <p:txBody>
          <a:bodyPr wrap="square">
            <a:spAutoFit/>
          </a:bodyPr>
          <a:lstStyle/>
          <a:p>
            <a:pPr marL="285750" indent="-285750" algn="l">
              <a:buFont typeface="Arial" pitchFamily="34" charset="0"/>
              <a:buChar char="•"/>
            </a:pPr>
            <a:r>
              <a:rPr lang="en-US" sz="2400" i="1" dirty="0"/>
              <a:t>Represent 15% of non-infectious diseases of lungs.</a:t>
            </a:r>
          </a:p>
          <a:p>
            <a:pPr marL="285750" indent="-285750" algn="l">
              <a:buFont typeface="Arial" pitchFamily="34" charset="0"/>
              <a:buChar char="•"/>
            </a:pPr>
            <a:r>
              <a:rPr lang="en-US" sz="2400" i="1" dirty="0"/>
              <a:t>End-stage: diffuse interstitial pulmonary fibrosis (</a:t>
            </a:r>
            <a:r>
              <a:rPr lang="en-US" sz="2400" i="1" dirty="0">
                <a:solidFill>
                  <a:srgbClr val="FF0000"/>
                </a:solidFill>
              </a:rPr>
              <a:t>Honeycomb lung</a:t>
            </a:r>
            <a:r>
              <a:rPr lang="en-US" sz="2400" i="1" dirty="0"/>
              <a:t>).</a:t>
            </a:r>
          </a:p>
          <a:p>
            <a:pPr marL="285750" indent="-285750" algn="l">
              <a:buFont typeface="Arial" pitchFamily="34" charset="0"/>
              <a:buChar char="•"/>
            </a:pPr>
            <a:r>
              <a:rPr lang="en-US" sz="2400" i="1" dirty="0"/>
              <a:t>Acute: Acute Respiratory Distress Syndrome </a:t>
            </a:r>
          </a:p>
          <a:p>
            <a:pPr marL="285750" indent="-285750" algn="l">
              <a:buFont typeface="Arial" pitchFamily="34" charset="0"/>
              <a:buChar char="•"/>
            </a:pPr>
            <a:r>
              <a:rPr lang="en-US" sz="2400" i="1" dirty="0"/>
              <a:t>Chronic : Occupational: Asbestosis, silicosis, coal worker pneumoconiosis</a:t>
            </a:r>
            <a:r>
              <a:rPr lang="en-US" sz="2400" i="1" dirty="0" smtClean="0"/>
              <a:t>.</a:t>
            </a:r>
            <a:endParaRPr lang="en-US" sz="2400" i="1" dirty="0"/>
          </a:p>
        </p:txBody>
      </p:sp>
      <p:sp>
        <p:nvSpPr>
          <p:cNvPr id="9" name="TextBox 8"/>
          <p:cNvSpPr txBox="1"/>
          <p:nvPr/>
        </p:nvSpPr>
        <p:spPr>
          <a:xfrm>
            <a:off x="9552384" y="6639164"/>
            <a:ext cx="1115616" cy="246221"/>
          </a:xfrm>
          <a:prstGeom prst="rect">
            <a:avLst/>
          </a:prstGeom>
          <a:noFill/>
        </p:spPr>
        <p:txBody>
          <a:bodyPr wrap="square" rtlCol="0">
            <a:spAutoFit/>
          </a:bodyPr>
          <a:lstStyle/>
          <a:p>
            <a:r>
              <a:rPr lang="en-US" sz="1000" i="1" dirty="0">
                <a:solidFill>
                  <a:srgbClr val="000099"/>
                </a:solidFill>
              </a:rPr>
              <a:t>Respiratory Block</a:t>
            </a:r>
          </a:p>
        </p:txBody>
      </p:sp>
      <p:sp>
        <p:nvSpPr>
          <p:cNvPr id="10" name="TextBox 9"/>
          <p:cNvSpPr txBox="1"/>
          <p:nvPr/>
        </p:nvSpPr>
        <p:spPr>
          <a:xfrm>
            <a:off x="1524000" y="6642731"/>
            <a:ext cx="1331640" cy="246221"/>
          </a:xfrm>
          <a:prstGeom prst="rect">
            <a:avLst/>
          </a:prstGeom>
          <a:noFill/>
        </p:spPr>
        <p:txBody>
          <a:bodyPr wrap="square" rtlCol="0">
            <a:spAutoFit/>
          </a:bodyPr>
          <a:lstStyle/>
          <a:p>
            <a:r>
              <a:rPr lang="en-US" sz="1000" i="1" dirty="0">
                <a:solidFill>
                  <a:srgbClr val="000099"/>
                </a:solidFill>
              </a:rPr>
              <a:t>Pathology Dept. KSU</a:t>
            </a:r>
          </a:p>
        </p:txBody>
      </p:sp>
      <p:pic>
        <p:nvPicPr>
          <p:cNvPr id="2" name="Image 1"/>
          <p:cNvPicPr>
            <a:picLocks noChangeAspect="1"/>
          </p:cNvPicPr>
          <p:nvPr/>
        </p:nvPicPr>
        <p:blipFill>
          <a:blip r:embed="rId2"/>
          <a:stretch>
            <a:fillRect/>
          </a:stretch>
        </p:blipFill>
        <p:spPr>
          <a:xfrm>
            <a:off x="5275737" y="1041927"/>
            <a:ext cx="6916263" cy="5421279"/>
          </a:xfrm>
          <a:prstGeom prst="rect">
            <a:avLst/>
          </a:prstGeom>
        </p:spPr>
      </p:pic>
    </p:spTree>
    <p:extLst>
      <p:ext uri="{BB962C8B-B14F-4D97-AF65-F5344CB8AC3E}">
        <p14:creationId xmlns:p14="http://schemas.microsoft.com/office/powerpoint/2010/main" val="1650365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2277</Words>
  <Application>Microsoft Macintosh PowerPoint</Application>
  <PresentationFormat>Personnalisé</PresentationFormat>
  <Paragraphs>311</Paragraphs>
  <Slides>56</Slides>
  <Notes>14</Notes>
  <HiddenSlides>0</HiddenSlides>
  <MMClips>0</MMClips>
  <ScaleCrop>false</ScaleCrop>
  <HeadingPairs>
    <vt:vector size="4" baseType="variant">
      <vt:variant>
        <vt:lpstr>Thème</vt:lpstr>
      </vt:variant>
      <vt:variant>
        <vt:i4>1</vt:i4>
      </vt:variant>
      <vt:variant>
        <vt:lpstr>Titres des diapositives</vt:lpstr>
      </vt:variant>
      <vt:variant>
        <vt:i4>56</vt:i4>
      </vt:variant>
    </vt:vector>
  </HeadingPairs>
  <TitlesOfParts>
    <vt:vector size="57" baseType="lpstr">
      <vt:lpstr>Office Theme</vt:lpstr>
      <vt:lpstr>Présentation PowerPoint</vt:lpstr>
      <vt:lpstr>Présentation PowerPoint</vt:lpstr>
      <vt:lpstr>Présentation PowerPoint</vt:lpstr>
      <vt:lpstr>Lung Anatomy</vt:lpstr>
      <vt:lpstr>The entire respiratory tree, is lined by pseudo stratified, tall, columnar ciliated epithelium, except for the vocal cords, which are covered by stratified squamous epithelium. This view shows a BRONCHIOLE and Blood Vessel in cross-section as well as numerous ALVEOLI in normal lung at 100X magnification.  </vt:lpstr>
      <vt:lpstr> Normal Alveoli: These oval-shaped alveoli expand with air during inspiration, have very thin epithelial walls and are surrounded by capillaries creating the respiratory membrane where gas exchange occurs between air and blood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Maha Mohammead Arfah</dc:creator>
  <cp:lastModifiedBy>Utilisateur de Microsoft Office</cp:lastModifiedBy>
  <cp:revision>30</cp:revision>
  <cp:lastPrinted>2018-01-22T03:17:17Z</cp:lastPrinted>
  <dcterms:created xsi:type="dcterms:W3CDTF">2018-01-18T10:13:01Z</dcterms:created>
  <dcterms:modified xsi:type="dcterms:W3CDTF">2018-01-22T05:50:35Z</dcterms:modified>
</cp:coreProperties>
</file>