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7"/>
  </p:notesMasterIdLst>
  <p:sldIdLst>
    <p:sldId id="282" r:id="rId2"/>
    <p:sldId id="283" r:id="rId3"/>
    <p:sldId id="291" r:id="rId4"/>
    <p:sldId id="293" r:id="rId5"/>
    <p:sldId id="278" r:id="rId6"/>
    <p:sldId id="297" r:id="rId7"/>
    <p:sldId id="295" r:id="rId8"/>
    <p:sldId id="294" r:id="rId9"/>
    <p:sldId id="257" r:id="rId10"/>
    <p:sldId id="285" r:id="rId11"/>
    <p:sldId id="259" r:id="rId12"/>
    <p:sldId id="281" r:id="rId13"/>
    <p:sldId id="260" r:id="rId14"/>
    <p:sldId id="261" r:id="rId15"/>
    <p:sldId id="280" r:id="rId16"/>
    <p:sldId id="262" r:id="rId17"/>
    <p:sldId id="263" r:id="rId18"/>
    <p:sldId id="264" r:id="rId19"/>
    <p:sldId id="284" r:id="rId20"/>
    <p:sldId id="287" r:id="rId21"/>
    <p:sldId id="288" r:id="rId22"/>
    <p:sldId id="266" r:id="rId23"/>
    <p:sldId id="267" r:id="rId24"/>
    <p:sldId id="268" r:id="rId25"/>
    <p:sldId id="296" r:id="rId26"/>
    <p:sldId id="269" r:id="rId27"/>
    <p:sldId id="274" r:id="rId28"/>
    <p:sldId id="270" r:id="rId29"/>
    <p:sldId id="272" r:id="rId30"/>
    <p:sldId id="277" r:id="rId31"/>
    <p:sldId id="289" r:id="rId32"/>
    <p:sldId id="286" r:id="rId33"/>
    <p:sldId id="275" r:id="rId34"/>
    <p:sldId id="276"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07DE8-3EAE-41E1-BD3E-C10024016D36}" type="datetimeFigureOut">
              <a:rPr lang="en-US" smtClean="0"/>
              <a:pPr/>
              <a:t>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FDFC6-B978-418D-8FA6-BA1B82E12EEE}" type="slidenum">
              <a:rPr lang="en-US" smtClean="0"/>
              <a:pPr/>
              <a:t>‹#›</a:t>
            </a:fld>
            <a:endParaRPr lang="en-US"/>
          </a:p>
        </p:txBody>
      </p:sp>
    </p:spTree>
    <p:extLst>
      <p:ext uri="{BB962C8B-B14F-4D97-AF65-F5344CB8AC3E}">
        <p14:creationId xmlns:p14="http://schemas.microsoft.com/office/powerpoint/2010/main" val="76370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BE4260C7-F400-4525-9BB4-20D094214178}" type="slidenum">
              <a:rPr lang="x-none" smtClean="0"/>
              <a:pPr/>
              <a:t>2</a:t>
            </a:fld>
            <a:endParaRPr 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a:p>
        </p:txBody>
      </p:sp>
    </p:spTree>
    <p:extLst>
      <p:ext uri="{BB962C8B-B14F-4D97-AF65-F5344CB8AC3E}">
        <p14:creationId xmlns:p14="http://schemas.microsoft.com/office/powerpoint/2010/main" val="190183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35511E3D-D9AD-4CE2-9D17-36F98ED6E535}" type="slidenum">
              <a:rPr lang="x-none" smtClean="0"/>
              <a:pPr/>
              <a:t>31</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a:p>
        </p:txBody>
      </p:sp>
    </p:spTree>
    <p:extLst>
      <p:ext uri="{BB962C8B-B14F-4D97-AF65-F5344CB8AC3E}">
        <p14:creationId xmlns:p14="http://schemas.microsoft.com/office/powerpoint/2010/main" val="1016666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A226AF7D-5D78-4C73-BCE1-7B95419F2750}" type="slidenum">
              <a:rPr lang="x-none" smtClean="0"/>
              <a:pPr/>
              <a:t>32</a:t>
            </a:fld>
            <a:endParaRPr 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a:p>
        </p:txBody>
      </p:sp>
    </p:spTree>
    <p:extLst>
      <p:ext uri="{BB962C8B-B14F-4D97-AF65-F5344CB8AC3E}">
        <p14:creationId xmlns:p14="http://schemas.microsoft.com/office/powerpoint/2010/main" val="429565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96D57A3D-0C73-42A3-84D0-6D0770F97102}" type="slidenum">
              <a:rPr lang="x-none" smtClean="0"/>
              <a:pPr/>
              <a:t>35</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a:p>
        </p:txBody>
      </p:sp>
    </p:spTree>
    <p:extLst>
      <p:ext uri="{BB962C8B-B14F-4D97-AF65-F5344CB8AC3E}">
        <p14:creationId xmlns:p14="http://schemas.microsoft.com/office/powerpoint/2010/main" val="172556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4</a:t>
            </a:fld>
            <a:endParaRPr lang="en-US"/>
          </a:p>
        </p:txBody>
      </p:sp>
    </p:spTree>
    <p:extLst>
      <p:ext uri="{BB962C8B-B14F-4D97-AF65-F5344CB8AC3E}">
        <p14:creationId xmlns:p14="http://schemas.microsoft.com/office/powerpoint/2010/main" val="44617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5</a:t>
            </a:fld>
            <a:endParaRPr lang="en-US"/>
          </a:p>
        </p:txBody>
      </p:sp>
    </p:spTree>
    <p:extLst>
      <p:ext uri="{BB962C8B-B14F-4D97-AF65-F5344CB8AC3E}">
        <p14:creationId xmlns:p14="http://schemas.microsoft.com/office/powerpoint/2010/main" val="2310372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7</a:t>
            </a:fld>
            <a:endParaRPr lang="en-US"/>
          </a:p>
        </p:txBody>
      </p:sp>
    </p:spTree>
    <p:extLst>
      <p:ext uri="{BB962C8B-B14F-4D97-AF65-F5344CB8AC3E}">
        <p14:creationId xmlns:p14="http://schemas.microsoft.com/office/powerpoint/2010/main" val="169863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8</a:t>
            </a:fld>
            <a:endParaRPr lang="en-US"/>
          </a:p>
        </p:txBody>
      </p:sp>
    </p:spTree>
    <p:extLst>
      <p:ext uri="{BB962C8B-B14F-4D97-AF65-F5344CB8AC3E}">
        <p14:creationId xmlns:p14="http://schemas.microsoft.com/office/powerpoint/2010/main" val="360086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11</a:t>
            </a:fld>
            <a:endParaRPr lang="en-US"/>
          </a:p>
        </p:txBody>
      </p:sp>
    </p:spTree>
    <p:extLst>
      <p:ext uri="{BB962C8B-B14F-4D97-AF65-F5344CB8AC3E}">
        <p14:creationId xmlns:p14="http://schemas.microsoft.com/office/powerpoint/2010/main" val="3866988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13</a:t>
            </a:fld>
            <a:endParaRPr lang="en-US"/>
          </a:p>
        </p:txBody>
      </p:sp>
    </p:spTree>
    <p:extLst>
      <p:ext uri="{BB962C8B-B14F-4D97-AF65-F5344CB8AC3E}">
        <p14:creationId xmlns:p14="http://schemas.microsoft.com/office/powerpoint/2010/main" val="85890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A651DD3-FC12-40D9-BDD4-00D9C9D10721}" type="slidenum">
              <a:rPr lang="x-none" sz="1200"/>
              <a:pPr algn="r" eaLnBrk="1" hangingPunct="1"/>
              <a:t>19</a:t>
            </a:fld>
            <a:endParaRPr lang="en-US" sz="120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a:p>
        </p:txBody>
      </p:sp>
    </p:spTree>
    <p:extLst>
      <p:ext uri="{BB962C8B-B14F-4D97-AF65-F5344CB8AC3E}">
        <p14:creationId xmlns:p14="http://schemas.microsoft.com/office/powerpoint/2010/main" val="404583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4882504D-C188-401D-B83F-1D8A9D1F33A1}" type="slidenum">
              <a:rPr lang="x-none" smtClean="0"/>
              <a:pPr/>
              <a:t>20</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a:p>
        </p:txBody>
      </p:sp>
    </p:spTree>
    <p:extLst>
      <p:ext uri="{BB962C8B-B14F-4D97-AF65-F5344CB8AC3E}">
        <p14:creationId xmlns:p14="http://schemas.microsoft.com/office/powerpoint/2010/main" val="275643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4D22DB4-8F13-4794-80A1-27360D96B1E0}" type="datetimeFigureOut">
              <a:rPr lang="en-US" smtClean="0"/>
              <a:pPr/>
              <a:t>1/9/2018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478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EC8C8A8-1FB1-4B49-A3F4-CAE288A3A485}" type="slidenum">
              <a:rPr lang="x-none"/>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4D22DB4-8F13-4794-80A1-27360D96B1E0}"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4D22DB4-8F13-4794-80A1-27360D96B1E0}" type="datetimeFigureOut">
              <a:rPr lang="en-US" smtClean="0"/>
              <a:pPr/>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4D22DB4-8F13-4794-80A1-27360D96B1E0}" type="datetimeFigureOut">
              <a:rPr lang="en-US" smtClean="0"/>
              <a:pPr/>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4D22DB4-8F13-4794-80A1-27360D96B1E0}" type="datetimeFigureOut">
              <a:rPr lang="en-US" smtClean="0"/>
              <a:pPr/>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2DB4-8F13-4794-80A1-27360D96B1E0}" type="datetimeFigureOut">
              <a:rPr lang="en-US" smtClean="0"/>
              <a:pPr/>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4D22DB4-8F13-4794-80A1-27360D96B1E0}" type="datetimeFigureOut">
              <a:rPr lang="en-US" smtClean="0"/>
              <a:pPr/>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4D22DB4-8F13-4794-80A1-27360D96B1E0}" type="datetimeFigureOut">
              <a:rPr lang="en-US" smtClean="0"/>
              <a:pPr/>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E9B4660-8023-4CB9-A8AD-D9EBE3EC962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D22DB4-8F13-4794-80A1-27360D96B1E0}" type="datetimeFigureOut">
              <a:rPr lang="en-US" smtClean="0"/>
              <a:pPr/>
              <a:t>1/9/2018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9B4660-8023-4CB9-A8AD-D9EBE3EC962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File:Accommodation_(PSF).svg"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eyetumour.com/images/large/binocular_ophthalmoscopy.jpg"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jewimpharma.hisupplier.com/product/29735/Ipratropium-Bromide-Aerosols/images.html" TargetMode="Externa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hyperlink" Target="http://www.google.com.eg/url?sa=i&amp;rct=j&amp;q=hell&amp;source=images&amp;cd=&amp;cad=rja&amp;uact=8&amp;ved=0CAQQjRw&amp;url=http://patversme.lv/wp-content/two-steps-from-hell-u.htm&amp;ei=JrSzVLaoNYivPM2rgNAO&amp;bvm=bv.83339334,d.ZWU&amp;psig=AFQjCNEAsF4wa3X6jFWLEqSpaZUVNcB4vQ&amp;ust=1421149606910317" TargetMode="External"/><Relationship Id="rId5" Type="http://schemas.openxmlformats.org/officeDocument/2006/relationships/image" Target="../media/image24.gif"/><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219200" y="990600"/>
            <a:ext cx="7056438" cy="1728788"/>
          </a:xfrm>
          <a:prstGeom prst="rect">
            <a:avLst/>
          </a:prstGeom>
          <a:solidFill>
            <a:schemeClr val="accent2">
              <a:lumMod val="60000"/>
              <a:lumOff val="40000"/>
            </a:schemeClr>
          </a:solidFill>
          <a:ln w="38100">
            <a:solidFill>
              <a:schemeClr val="tx1"/>
            </a:solidFill>
            <a:miter lim="800000"/>
            <a:headEnd/>
            <a:tailEnd/>
          </a:ln>
          <a:effectLst>
            <a:prstShdw prst="shdw18" dist="17961" dir="13500000">
              <a:schemeClr val="tx1">
                <a:gamma/>
                <a:shade val="60000"/>
                <a:invGamma/>
              </a:schemeClr>
            </a:prstShdw>
          </a:effectLst>
        </p:spPr>
        <p:txBody>
          <a:bodyPr wrap="none" anchor="ctr"/>
          <a:lstStyle/>
          <a:p>
            <a:pPr algn="ctr" eaLnBrk="1" hangingPunct="1">
              <a:defRPr/>
            </a:pPr>
            <a:r>
              <a:rPr lang="en-US" sz="3200" b="1" dirty="0">
                <a:solidFill>
                  <a:srgbClr val="000000"/>
                </a:solidFill>
                <a:effectLst>
                  <a:outerShdw blurRad="38100" dist="38100" dir="2700000" algn="tl">
                    <a:srgbClr val="C0C0C0"/>
                  </a:outerShdw>
                </a:effectLst>
                <a:latin typeface="Times New Roman" pitchFamily="18" charset="0"/>
                <a:cs typeface="Times New Roman" pitchFamily="18" charset="0"/>
              </a:rPr>
              <a:t>ANTICHOLINERGIC DRUGS</a:t>
            </a:r>
          </a:p>
        </p:txBody>
      </p:sp>
      <p:graphicFrame>
        <p:nvGraphicFramePr>
          <p:cNvPr id="5" name="Group 14"/>
          <p:cNvGraphicFramePr>
            <a:graphicFrameLocks noGrp="1"/>
          </p:cNvGraphicFramePr>
          <p:nvPr/>
        </p:nvGraphicFramePr>
        <p:xfrm>
          <a:off x="1828800" y="3657600"/>
          <a:ext cx="5257800" cy="1834896"/>
        </p:xfrm>
        <a:graphic>
          <a:graphicData uri="http://schemas.openxmlformats.org/drawingml/2006/table">
            <a:tbl>
              <a:tblPr rtl="1"/>
              <a:tblGrid>
                <a:gridCol w="5257800">
                  <a:extLst>
                    <a:ext uri="{9D8B030D-6E8A-4147-A177-3AD203B41FA5}">
                      <a16:colId xmlns:a16="http://schemas.microsoft.com/office/drawing/2014/main" val="20000"/>
                    </a:ext>
                  </a:extLst>
                </a:gridCol>
              </a:tblGrid>
              <a:tr h="1387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Pro</a:t>
                      </a:r>
                      <a:r>
                        <a:rPr kumimoji="0" lang="en-US" sz="2800" b="1" i="0" u="none" strike="noStrike" kern="1200" cap="none" normalizeH="0" baseline="0" dirty="0">
                          <a:ln>
                            <a:noFill/>
                          </a:ln>
                          <a:solidFill>
                            <a:srgbClr val="000000"/>
                          </a:solidFill>
                          <a:effectLst/>
                          <a:latin typeface="Times New Roman" pitchFamily="18" charset="0"/>
                          <a:ea typeface="+mn-ea"/>
                          <a:cs typeface="Times New Roman" pitchFamily="18" charset="0"/>
                        </a:rPr>
                        <a:t>f. Hanan H</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agar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rgbClr val="000000"/>
                          </a:solidFill>
                          <a:effectLst/>
                          <a:latin typeface="Times New Roman" pitchFamily="18" charset="0"/>
                          <a:cs typeface="Times New Roman" pitchFamily="18" charset="0"/>
                        </a:rPr>
                        <a:t>Pharmacology Unit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rgbClr val="000000"/>
                          </a:solidFill>
                          <a:effectLst/>
                          <a:latin typeface="Times New Roman" pitchFamily="18" charset="0"/>
                          <a:cs typeface="Times New Roman" pitchFamily="18" charset="0"/>
                        </a:rPr>
                        <a:t>Medical College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rgbClr val="000000"/>
                          </a:solidFill>
                          <a:effectLst/>
                          <a:latin typeface="Times New Roman" pitchFamily="18" charset="0"/>
                          <a:cs typeface="Times New Roman" pitchFamily="18" charset="0"/>
                        </a:rPr>
                        <a:t>King Saud University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28600" y="2057400"/>
            <a:ext cx="8534400" cy="4462760"/>
          </a:xfrm>
          <a:prstGeom prst="rect">
            <a:avLst/>
          </a:prstGeom>
          <a:noFill/>
          <a:ln w="9525">
            <a:noFill/>
            <a:miter lim="800000"/>
            <a:headEnd/>
            <a:tailEnd/>
          </a:ln>
        </p:spPr>
        <p:txBody>
          <a:bodyPr wrap="square">
            <a:spAutoFit/>
          </a:bodyPr>
          <a:lstStyle/>
          <a:p>
            <a:pPr>
              <a:spcBef>
                <a:spcPts val="1200"/>
              </a:spcBef>
              <a:buClr>
                <a:srgbClr val="C00000"/>
              </a:buClr>
              <a:buSzPct val="80000"/>
              <a:buFont typeface="Courier New" pitchFamily="49" charset="0"/>
              <a:buChar char="o"/>
            </a:pPr>
            <a:r>
              <a:rPr lang="en-US" sz="2800" b="1" dirty="0">
                <a:latin typeface="Times New Roman" pitchFamily="18" charset="0"/>
                <a:ea typeface="Tahoma" pitchFamily="34" charset="0"/>
                <a:cs typeface="Times New Roman" pitchFamily="18" charset="0"/>
              </a:rPr>
              <a:t> </a:t>
            </a:r>
            <a:r>
              <a:rPr lang="en-US" sz="3200" b="1" dirty="0">
                <a:latin typeface="Times New Roman" pitchFamily="18" charset="0"/>
                <a:ea typeface="Tahoma" pitchFamily="34" charset="0"/>
                <a:cs typeface="Times New Roman" pitchFamily="18" charset="0"/>
              </a:rPr>
              <a:t>Atropine (</a:t>
            </a:r>
            <a:r>
              <a:rPr lang="en-US" sz="3200" b="1" i="1" dirty="0">
                <a:latin typeface="Times New Roman" pitchFamily="18" charset="0"/>
                <a:ea typeface="Tahoma" pitchFamily="34" charset="0"/>
                <a:cs typeface="Times New Roman" pitchFamily="18" charset="0"/>
              </a:rPr>
              <a:t>Hyoscyamine</a:t>
            </a:r>
            <a:r>
              <a:rPr lang="en-US" sz="3200" b="1" dirty="0">
                <a:latin typeface="Times New Roman" pitchFamily="18" charset="0"/>
                <a:ea typeface="Tahoma" pitchFamily="34" charset="0"/>
                <a:cs typeface="Times New Roman" pitchFamily="18" charset="0"/>
              </a:rPr>
              <a:t>)</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Hyoscine (</a:t>
            </a:r>
            <a:r>
              <a:rPr lang="en-US" sz="3200" b="1" i="1" dirty="0">
                <a:latin typeface="Times New Roman" pitchFamily="18" charset="0"/>
                <a:ea typeface="Tahoma" pitchFamily="34" charset="0"/>
                <a:cs typeface="Times New Roman" pitchFamily="18" charset="0"/>
              </a:rPr>
              <a:t>scopolamine</a:t>
            </a:r>
            <a:r>
              <a:rPr lang="en-US" sz="3200" b="1" dirty="0">
                <a:latin typeface="Times New Roman" pitchFamily="18" charset="0"/>
                <a:ea typeface="Tahoma" pitchFamily="34" charset="0"/>
                <a:cs typeface="Times New Roman" pitchFamily="18" charset="0"/>
              </a:rPr>
              <a:t>)</a:t>
            </a:r>
            <a:endParaRPr lang="en-US" sz="3200" b="1" dirty="0">
              <a:solidFill>
                <a:srgbClr val="FF0066"/>
              </a:solidFill>
              <a:latin typeface="Times New Roman" pitchFamily="18" charset="0"/>
              <a:ea typeface="Tahoma" pitchFamily="34" charset="0"/>
              <a:cs typeface="Times New Roman" pitchFamily="18" charset="0"/>
            </a:endParaRP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Lipid soluble</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Good oral absorption</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Good distribution</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Cross blood brain barrier</a:t>
            </a:r>
            <a:r>
              <a:rPr lang="en-US" sz="3200" b="1" dirty="0">
                <a:solidFill>
                  <a:srgbClr val="FF0066"/>
                </a:solidFill>
                <a:latin typeface="Times New Roman" pitchFamily="18" charset="0"/>
                <a:ea typeface="Tahoma" pitchFamily="34" charset="0"/>
                <a:cs typeface="Times New Roman" pitchFamily="18" charset="0"/>
              </a:rPr>
              <a:t> </a:t>
            </a:r>
            <a:r>
              <a:rPr lang="en-US" sz="3200" b="1" dirty="0">
                <a:solidFill>
                  <a:srgbClr val="C00000"/>
                </a:solidFill>
                <a:latin typeface="Times New Roman" pitchFamily="18" charset="0"/>
                <a:ea typeface="Tahoma" pitchFamily="34" charset="0"/>
                <a:cs typeface="Times New Roman" pitchFamily="18" charset="0"/>
              </a:rPr>
              <a:t>(have CNS actions)</a:t>
            </a:r>
            <a:endParaRPr lang="en-US" sz="3200" dirty="0">
              <a:solidFill>
                <a:srgbClr val="C00000"/>
              </a:solidFill>
            </a:endParaRPr>
          </a:p>
          <a:p>
            <a:pPr>
              <a:spcBef>
                <a:spcPts val="1200"/>
              </a:spcBef>
              <a:buClr>
                <a:srgbClr val="C00000"/>
              </a:buClr>
              <a:buSzPct val="80000"/>
              <a:buFont typeface="Courier New" pitchFamily="49" charset="0"/>
              <a:buChar char="o"/>
            </a:pPr>
            <a:r>
              <a:rPr lang="en-US" sz="3200" dirty="0"/>
              <a:t> </a:t>
            </a:r>
            <a:r>
              <a:rPr lang="en-US" sz="3200" b="1" dirty="0">
                <a:latin typeface="Times New Roman" pitchFamily="18" charset="0"/>
                <a:ea typeface="Tahoma" pitchFamily="34" charset="0"/>
                <a:cs typeface="Times New Roman" pitchFamily="18" charset="0"/>
              </a:rPr>
              <a:t>Hyoscine has better BBB penetration</a:t>
            </a:r>
            <a:r>
              <a:rPr lang="en-US" sz="2800" b="1" dirty="0">
                <a:latin typeface="Times New Roman" pitchFamily="18" charset="0"/>
                <a:ea typeface="Tahoma" pitchFamily="34" charset="0"/>
                <a:cs typeface="Times New Roman" pitchFamily="18" charset="0"/>
              </a:rPr>
              <a:t>.</a:t>
            </a:r>
          </a:p>
        </p:txBody>
      </p:sp>
      <p:sp>
        <p:nvSpPr>
          <p:cNvPr id="5" name="TextBox 4"/>
          <p:cNvSpPr txBox="1"/>
          <p:nvPr/>
        </p:nvSpPr>
        <p:spPr>
          <a:xfrm>
            <a:off x="762000" y="5334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a:solidFill>
                  <a:schemeClr val="tx1">
                    <a:lumMod val="95000"/>
                    <a:lumOff val="5000"/>
                  </a:schemeClr>
                </a:solidFill>
                <a:latin typeface="Algerian" pitchFamily="82" charset="0"/>
              </a:rPr>
              <a:t>Pharmacokinetics</a:t>
            </a:r>
          </a:p>
        </p:txBody>
      </p:sp>
      <p:sp>
        <p:nvSpPr>
          <p:cNvPr id="6" name="TextBox 5"/>
          <p:cNvSpPr txBox="1"/>
          <p:nvPr/>
        </p:nvSpPr>
        <p:spPr>
          <a:xfrm>
            <a:off x="228600" y="1295400"/>
            <a:ext cx="36576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a:solidFill>
                  <a:srgbClr val="008000"/>
                </a:solidFill>
                <a:latin typeface="Times New Roman" pitchFamily="18" charset="0"/>
                <a:cs typeface="Times New Roman" pitchFamily="18" charset="0"/>
              </a:rPr>
              <a:t>Natural alkaloids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458">
                                            <p:txEl>
                                              <p:pRg st="0" end="0"/>
                                            </p:txEl>
                                          </p:spTgt>
                                        </p:tgtEl>
                                        <p:attrNameLst>
                                          <p:attrName>style.visibility</p:attrName>
                                        </p:attrNameLst>
                                      </p:cBhvr>
                                      <p:to>
                                        <p:strVal val="visible"/>
                                      </p:to>
                                    </p:set>
                                    <p:animEffect transition="in" filter="wipe(left)">
                                      <p:cBhvr>
                                        <p:cTn id="17" dur="500"/>
                                        <p:tgtEl>
                                          <p:spTgt spid="194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458">
                                            <p:txEl>
                                              <p:pRg st="1" end="1"/>
                                            </p:txEl>
                                          </p:spTgt>
                                        </p:tgtEl>
                                        <p:attrNameLst>
                                          <p:attrName>style.visibility</p:attrName>
                                        </p:attrNameLst>
                                      </p:cBhvr>
                                      <p:to>
                                        <p:strVal val="visible"/>
                                      </p:to>
                                    </p:set>
                                    <p:animEffect transition="in" filter="wipe(left)">
                                      <p:cBhvr>
                                        <p:cTn id="22" dur="500"/>
                                        <p:tgtEl>
                                          <p:spTgt spid="194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458">
                                            <p:txEl>
                                              <p:pRg st="2" end="2"/>
                                            </p:txEl>
                                          </p:spTgt>
                                        </p:tgtEl>
                                        <p:attrNameLst>
                                          <p:attrName>style.visibility</p:attrName>
                                        </p:attrNameLst>
                                      </p:cBhvr>
                                      <p:to>
                                        <p:strVal val="visible"/>
                                      </p:to>
                                    </p:set>
                                    <p:animEffect transition="in" filter="wipe(left)">
                                      <p:cBhvr>
                                        <p:cTn id="27" dur="500"/>
                                        <p:tgtEl>
                                          <p:spTgt spid="194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458">
                                            <p:txEl>
                                              <p:pRg st="3" end="3"/>
                                            </p:txEl>
                                          </p:spTgt>
                                        </p:tgtEl>
                                        <p:attrNameLst>
                                          <p:attrName>style.visibility</p:attrName>
                                        </p:attrNameLst>
                                      </p:cBhvr>
                                      <p:to>
                                        <p:strVal val="visible"/>
                                      </p:to>
                                    </p:set>
                                    <p:animEffect transition="in" filter="wipe(left)">
                                      <p:cBhvr>
                                        <p:cTn id="32" dur="500"/>
                                        <p:tgtEl>
                                          <p:spTgt spid="1945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458">
                                            <p:txEl>
                                              <p:pRg st="4" end="4"/>
                                            </p:txEl>
                                          </p:spTgt>
                                        </p:tgtEl>
                                        <p:attrNameLst>
                                          <p:attrName>style.visibility</p:attrName>
                                        </p:attrNameLst>
                                      </p:cBhvr>
                                      <p:to>
                                        <p:strVal val="visible"/>
                                      </p:to>
                                    </p:set>
                                    <p:animEffect transition="in" filter="wipe(left)">
                                      <p:cBhvr>
                                        <p:cTn id="37" dur="500"/>
                                        <p:tgtEl>
                                          <p:spTgt spid="1945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458">
                                            <p:txEl>
                                              <p:pRg st="5" end="5"/>
                                            </p:txEl>
                                          </p:spTgt>
                                        </p:tgtEl>
                                        <p:attrNameLst>
                                          <p:attrName>style.visibility</p:attrName>
                                        </p:attrNameLst>
                                      </p:cBhvr>
                                      <p:to>
                                        <p:strVal val="visible"/>
                                      </p:to>
                                    </p:set>
                                    <p:animEffect transition="in" filter="wipe(left)">
                                      <p:cBhvr>
                                        <p:cTn id="42" dur="500"/>
                                        <p:tgtEl>
                                          <p:spTgt spid="1945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458">
                                            <p:txEl>
                                              <p:pRg st="6" end="6"/>
                                            </p:txEl>
                                          </p:spTgt>
                                        </p:tgtEl>
                                        <p:attrNameLst>
                                          <p:attrName>style.visibility</p:attrName>
                                        </p:attrNameLst>
                                      </p:cBhvr>
                                      <p:to>
                                        <p:strVal val="visible"/>
                                      </p:to>
                                    </p:set>
                                    <p:animEffect transition="in" filter="wipe(left)">
                                      <p:cBhvr>
                                        <p:cTn id="47" dur="500"/>
                                        <p:tgtEl>
                                          <p:spTgt spid="194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a:solidFill>
                  <a:schemeClr val="tx1">
                    <a:lumMod val="95000"/>
                    <a:lumOff val="5000"/>
                  </a:schemeClr>
                </a:solidFill>
                <a:latin typeface="Algerian" pitchFamily="82" charset="0"/>
              </a:rPr>
              <a:t>Pharmacodynamic Actions</a:t>
            </a:r>
          </a:p>
        </p:txBody>
      </p:sp>
      <p:sp>
        <p:nvSpPr>
          <p:cNvPr id="3" name="TextBox 2"/>
          <p:cNvSpPr txBox="1"/>
          <p:nvPr/>
        </p:nvSpPr>
        <p:spPr>
          <a:xfrm>
            <a:off x="152400" y="801469"/>
            <a:ext cx="16002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a:t>CNS:</a:t>
            </a:r>
            <a:endParaRPr lang="en-US" sz="3600" b="1" dirty="0">
              <a:latin typeface="Arial Narrow" pitchFamily="34" charset="0"/>
            </a:endParaRPr>
          </a:p>
        </p:txBody>
      </p:sp>
      <p:sp>
        <p:nvSpPr>
          <p:cNvPr id="9" name="Rectangle 8"/>
          <p:cNvSpPr/>
          <p:nvPr/>
        </p:nvSpPr>
        <p:spPr>
          <a:xfrm>
            <a:off x="76200" y="1524000"/>
            <a:ext cx="9067800" cy="3477875"/>
          </a:xfrm>
          <a:prstGeom prst="rect">
            <a:avLst/>
          </a:prstGeom>
        </p:spPr>
        <p:txBody>
          <a:bodyPr wrap="square">
            <a:spAutoFit/>
          </a:bodyPr>
          <a:lstStyle/>
          <a:p>
            <a:pPr>
              <a:spcBef>
                <a:spcPts val="1800"/>
              </a:spcBef>
              <a:buClr>
                <a:srgbClr val="C00000"/>
              </a:buClr>
              <a:buFont typeface="Courier New" pitchFamily="49" charset="0"/>
              <a:buChar char="o"/>
            </a:pPr>
            <a:r>
              <a:rPr lang="en-US" sz="3200" dirty="0">
                <a:solidFill>
                  <a:srgbClr val="003300"/>
                </a:solidFill>
                <a:sym typeface="Symbol" pitchFamily="18" charset="2"/>
              </a:rPr>
              <a:t> </a:t>
            </a:r>
            <a:r>
              <a:rPr lang="en-US" sz="3200" b="1" dirty="0">
                <a:solidFill>
                  <a:srgbClr val="003300"/>
                </a:solidFill>
                <a:sym typeface="Symbol" pitchFamily="18" charset="2"/>
              </a:rPr>
              <a:t>Atropine</a:t>
            </a:r>
            <a:r>
              <a:rPr lang="en-US" sz="3200" dirty="0">
                <a:solidFill>
                  <a:srgbClr val="003300"/>
                </a:solidFill>
                <a:sym typeface="Symbol" pitchFamily="18" charset="2"/>
              </a:rPr>
              <a:t> at clinical dose, initial stimulation</a:t>
            </a:r>
          </a:p>
          <a:p>
            <a:pPr>
              <a:spcBef>
                <a:spcPts val="1800"/>
              </a:spcBef>
              <a:buClr>
                <a:srgbClr val="C00000"/>
              </a:buClr>
            </a:pPr>
            <a:r>
              <a:rPr lang="en-US" sz="3200" dirty="0">
                <a:solidFill>
                  <a:srgbClr val="003300"/>
                </a:solidFill>
                <a:sym typeface="Symbol" pitchFamily="18" charset="2"/>
              </a:rPr>
              <a:t>   followed by depression </a:t>
            </a:r>
            <a:r>
              <a:rPr lang="en-US" sz="3200" b="1" dirty="0">
                <a:solidFill>
                  <a:srgbClr val="C00000"/>
                </a:solidFill>
                <a:sym typeface="Symbol" pitchFamily="18" charset="2"/>
              </a:rPr>
              <a:t>(sedative effect).</a:t>
            </a:r>
          </a:p>
          <a:p>
            <a:pPr>
              <a:spcBef>
                <a:spcPts val="1800"/>
              </a:spcBef>
              <a:buClr>
                <a:srgbClr val="C00000"/>
              </a:buClr>
              <a:buFont typeface="Courier New" pitchFamily="49" charset="0"/>
              <a:buChar char="o"/>
            </a:pPr>
            <a:r>
              <a:rPr lang="en-US" sz="3200" dirty="0">
                <a:solidFill>
                  <a:srgbClr val="003300"/>
                </a:solidFill>
                <a:sym typeface="Symbol" pitchFamily="18" charset="2"/>
              </a:rPr>
              <a:t> </a:t>
            </a:r>
            <a:r>
              <a:rPr lang="en-US" sz="3200" b="1" dirty="0">
                <a:solidFill>
                  <a:srgbClr val="003300"/>
                </a:solidFill>
                <a:sym typeface="Symbol" pitchFamily="18" charset="2"/>
              </a:rPr>
              <a:t>Hyoscin</a:t>
            </a:r>
            <a:r>
              <a:rPr lang="en-US" sz="3200" b="1" dirty="0">
                <a:sym typeface="Symbol" pitchFamily="18" charset="2"/>
              </a:rPr>
              <a:t>e</a:t>
            </a:r>
            <a:r>
              <a:rPr lang="en-US" sz="3200" dirty="0">
                <a:sym typeface="Symbol" pitchFamily="18" charset="2"/>
              </a:rPr>
              <a:t> sedative effect</a:t>
            </a:r>
          </a:p>
          <a:p>
            <a:pPr>
              <a:spcBef>
                <a:spcPts val="1800"/>
              </a:spcBef>
              <a:buClr>
                <a:srgbClr val="C00000"/>
              </a:buClr>
              <a:buFont typeface="Courier New" pitchFamily="49" charset="0"/>
              <a:buChar char="o"/>
            </a:pPr>
            <a:r>
              <a:rPr lang="en-US" sz="3200" b="1" dirty="0"/>
              <a:t> Antiemetic effect </a:t>
            </a:r>
            <a:r>
              <a:rPr lang="en-US" sz="3200" dirty="0"/>
              <a:t>(block vomiting center).</a:t>
            </a:r>
          </a:p>
          <a:p>
            <a:pPr>
              <a:spcBef>
                <a:spcPts val="1800"/>
              </a:spcBef>
              <a:buClr>
                <a:srgbClr val="C00000"/>
              </a:buClr>
              <a:buFont typeface="Courier New" pitchFamily="49" charset="0"/>
              <a:buChar char="o"/>
            </a:pPr>
            <a:r>
              <a:rPr lang="en-US" sz="3200" dirty="0"/>
              <a:t> </a:t>
            </a:r>
            <a:r>
              <a:rPr lang="en-US" sz="3200" b="1" dirty="0"/>
              <a:t>Antiparkinsonian effect </a:t>
            </a:r>
            <a:r>
              <a:rPr lang="en-US" sz="3200" dirty="0"/>
              <a:t>(block basal ganglia).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a:solidFill>
                  <a:schemeClr val="tx1">
                    <a:lumMod val="95000"/>
                    <a:lumOff val="5000"/>
                  </a:schemeClr>
                </a:solidFill>
                <a:latin typeface="Algerian" pitchFamily="82" charset="0"/>
              </a:rPr>
              <a:t>Pharmacodynamic Actions</a:t>
            </a:r>
          </a:p>
        </p:txBody>
      </p:sp>
      <p:sp>
        <p:nvSpPr>
          <p:cNvPr id="3" name="TextBox 2"/>
          <p:cNvSpPr txBox="1"/>
          <p:nvPr/>
        </p:nvSpPr>
        <p:spPr>
          <a:xfrm>
            <a:off x="152400" y="1524000"/>
            <a:ext cx="16002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a:t>CNS:</a:t>
            </a:r>
            <a:endParaRPr lang="en-US" sz="3600" b="1" dirty="0">
              <a:latin typeface="Arial Narrow" pitchFamily="34" charset="0"/>
            </a:endParaRPr>
          </a:p>
        </p:txBody>
      </p:sp>
      <p:sp>
        <p:nvSpPr>
          <p:cNvPr id="9" name="Rectangle 8"/>
          <p:cNvSpPr/>
          <p:nvPr/>
        </p:nvSpPr>
        <p:spPr>
          <a:xfrm>
            <a:off x="76200" y="2438400"/>
            <a:ext cx="9067800" cy="2856167"/>
          </a:xfrm>
          <a:prstGeom prst="rect">
            <a:avLst/>
          </a:prstGeom>
        </p:spPr>
        <p:txBody>
          <a:bodyPr wrap="square">
            <a:spAutoFit/>
          </a:bodyPr>
          <a:lstStyle/>
          <a:p>
            <a:pPr marL="609600" indent="-609600">
              <a:lnSpc>
                <a:spcPct val="80000"/>
              </a:lnSpc>
              <a:buFont typeface="Wingdings" pitchFamily="2" charset="2"/>
              <a:buNone/>
            </a:pPr>
            <a:r>
              <a:rPr lang="en-US" sz="3200" b="1" dirty="0">
                <a:solidFill>
                  <a:srgbClr val="FFFF00"/>
                </a:solidFill>
                <a:latin typeface="Times New Roman" pitchFamily="18" charset="0"/>
                <a:cs typeface="Times New Roman" pitchFamily="18" charset="0"/>
              </a:rPr>
              <a:t>		</a:t>
            </a:r>
          </a:p>
          <a:p>
            <a:pPr marL="1009650" lvl="1" indent="-609600">
              <a:lnSpc>
                <a:spcPct val="90000"/>
              </a:lnSpc>
              <a:spcBef>
                <a:spcPts val="1200"/>
              </a:spcBef>
              <a:buClr>
                <a:srgbClr val="C00000"/>
              </a:buClr>
              <a:buSzPct val="80000"/>
              <a:buFont typeface="Courier New" pitchFamily="49" charset="0"/>
              <a:buChar char="o"/>
            </a:pPr>
            <a:r>
              <a:rPr lang="en-US" sz="3200" b="1" dirty="0"/>
              <a:t>High doses of atropine </a:t>
            </a:r>
            <a:r>
              <a:rPr lang="en-US" sz="3200" dirty="0"/>
              <a:t>cause cortical excitation, restlessness, disorientation, hallucinations, and delirium followed by respiratory depression and coma.</a:t>
            </a:r>
          </a:p>
          <a:p>
            <a:pPr marL="1009650" lvl="1" indent="-609600">
              <a:lnSpc>
                <a:spcPct val="90000"/>
              </a:lnSpc>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28600"/>
            <a:ext cx="12192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a:t>CVS:</a:t>
            </a:r>
            <a:endParaRPr lang="en-US" sz="2800" b="1" dirty="0">
              <a:solidFill>
                <a:schemeClr val="tx1">
                  <a:lumMod val="95000"/>
                  <a:lumOff val="5000"/>
                </a:schemeClr>
              </a:solidFill>
              <a:latin typeface="Arial Narrow" pitchFamily="34" charset="0"/>
            </a:endParaRPr>
          </a:p>
        </p:txBody>
      </p:sp>
      <p:pic>
        <p:nvPicPr>
          <p:cNvPr id="11" name="Picture 4"/>
          <p:cNvPicPr>
            <a:picLocks noChangeAspect="1" noChangeArrowheads="1"/>
          </p:cNvPicPr>
          <p:nvPr/>
        </p:nvPicPr>
        <p:blipFill>
          <a:blip r:embed="rId3" cstate="print"/>
          <a:srcRect/>
          <a:stretch>
            <a:fillRect/>
          </a:stretch>
        </p:blipFill>
        <p:spPr bwMode="auto">
          <a:xfrm>
            <a:off x="457200" y="4419600"/>
            <a:ext cx="3276600" cy="2087563"/>
          </a:xfrm>
          <a:prstGeom prst="rect">
            <a:avLst/>
          </a:prstGeom>
          <a:noFill/>
          <a:ln w="9525">
            <a:noFill/>
            <a:miter lim="800000"/>
            <a:headEnd/>
            <a:tailEnd/>
          </a:ln>
          <a:effectLst/>
        </p:spPr>
      </p:pic>
      <p:pic>
        <p:nvPicPr>
          <p:cNvPr id="19460" name="Picture 4" descr="Moving illustrated gif animation picture of a heart beating"/>
          <p:cNvPicPr>
            <a:picLocks noChangeAspect="1" noChangeArrowheads="1" noCrop="1"/>
          </p:cNvPicPr>
          <p:nvPr/>
        </p:nvPicPr>
        <p:blipFill>
          <a:blip r:embed="rId4" cstate="print"/>
          <a:srcRect/>
          <a:stretch>
            <a:fillRect/>
          </a:stretch>
        </p:blipFill>
        <p:spPr bwMode="auto">
          <a:xfrm>
            <a:off x="7086600" y="4648200"/>
            <a:ext cx="1676400" cy="1714500"/>
          </a:xfrm>
          <a:prstGeom prst="rect">
            <a:avLst/>
          </a:prstGeom>
          <a:noFill/>
        </p:spPr>
      </p:pic>
      <p:sp>
        <p:nvSpPr>
          <p:cNvPr id="12" name="Rectangle 11"/>
          <p:cNvSpPr/>
          <p:nvPr/>
        </p:nvSpPr>
        <p:spPr>
          <a:xfrm>
            <a:off x="76200" y="838200"/>
            <a:ext cx="8991600" cy="517064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2800" b="1" dirty="0">
                <a:sym typeface="Symbol" pitchFamily="18" charset="2"/>
              </a:rPr>
              <a:t>Atropine</a:t>
            </a:r>
            <a:r>
              <a:rPr lang="en-US" sz="2800" dirty="0">
                <a:sym typeface="Symbol" pitchFamily="18" charset="2"/>
              </a:rPr>
              <a:t>  causes </a:t>
            </a:r>
            <a:r>
              <a:rPr lang="en-US" sz="2800" i="1" dirty="0">
                <a:sym typeface="Symbol" pitchFamily="18" charset="2"/>
              </a:rPr>
              <a:t>initial bradycardia </a:t>
            </a:r>
            <a:r>
              <a:rPr lang="en-US" sz="2800" dirty="0">
                <a:sym typeface="Symbol" pitchFamily="18" charset="2"/>
              </a:rPr>
              <a:t>followed by </a:t>
            </a:r>
            <a:r>
              <a:rPr lang="en-US" sz="2800" i="1" dirty="0">
                <a:sym typeface="Symbol" pitchFamily="18" charset="2"/>
              </a:rPr>
              <a:t>tachycardia</a:t>
            </a:r>
            <a:r>
              <a:rPr lang="en-US" sz="2800" dirty="0">
                <a:sym typeface="Symbol" pitchFamily="18" charset="2"/>
              </a:rPr>
              <a:t> due to blockade of M2-receptors on SA node.</a:t>
            </a:r>
          </a:p>
          <a:p>
            <a:pPr>
              <a:spcBef>
                <a:spcPts val="1200"/>
              </a:spcBef>
              <a:buClr>
                <a:srgbClr val="C00000"/>
              </a:buClr>
              <a:buSzPct val="80000"/>
              <a:buFont typeface="Courier New" pitchFamily="49" charset="0"/>
              <a:buChar char="o"/>
            </a:pPr>
            <a:r>
              <a:rPr lang="en-US" sz="2800" b="1" dirty="0">
                <a:latin typeface="Times New Roman" pitchFamily="18" charset="0"/>
                <a:cs typeface="Times New Roman" pitchFamily="18" charset="0"/>
                <a:sym typeface="Symbol" pitchFamily="18" charset="2"/>
              </a:rPr>
              <a:t></a:t>
            </a:r>
            <a:r>
              <a:rPr lang="en-US" sz="2800" b="1" dirty="0">
                <a:latin typeface="Times New Roman" pitchFamily="18" charset="0"/>
                <a:cs typeface="Times New Roman" pitchFamily="18" charset="0"/>
              </a:rPr>
              <a:t> AV conduction </a:t>
            </a:r>
            <a:r>
              <a:rPr lang="en-US" sz="2800" dirty="0">
                <a:sym typeface="Symbol" pitchFamily="18" charset="2"/>
              </a:rPr>
              <a:t>( + </a:t>
            </a:r>
            <a:r>
              <a:rPr lang="en-US" sz="2800" dirty="0" err="1">
                <a:sym typeface="Symbol" pitchFamily="18" charset="2"/>
              </a:rPr>
              <a:t>ve</a:t>
            </a:r>
            <a:r>
              <a:rPr lang="en-US" sz="2800" dirty="0">
                <a:sym typeface="Symbol" pitchFamily="18" charset="2"/>
              </a:rPr>
              <a:t> dromotropic effect).</a:t>
            </a:r>
          </a:p>
          <a:p>
            <a:pPr>
              <a:spcBef>
                <a:spcPts val="1200"/>
              </a:spcBef>
              <a:buClr>
                <a:srgbClr val="C00000"/>
              </a:buClr>
              <a:buSzPct val="80000"/>
              <a:buFont typeface="Courier New" pitchFamily="49" charset="0"/>
              <a:buChar char="o"/>
            </a:pPr>
            <a:r>
              <a:rPr lang="en-US" sz="2800" dirty="0"/>
              <a:t>Atropine does not influence BP.</a:t>
            </a:r>
          </a:p>
          <a:p>
            <a:pPr>
              <a:spcBef>
                <a:spcPts val="1200"/>
              </a:spcBef>
              <a:buClr>
                <a:srgbClr val="C00000"/>
              </a:buClr>
              <a:buSzPct val="80000"/>
              <a:buFont typeface="Courier New" pitchFamily="49" charset="0"/>
              <a:buChar char="o"/>
            </a:pPr>
            <a:r>
              <a:rPr lang="en-US" sz="2800" b="1" dirty="0">
                <a:latin typeface="Times New Roman" pitchFamily="18" charset="0"/>
                <a:cs typeface="Times New Roman" pitchFamily="18" charset="0"/>
                <a:sym typeface="Symbol" pitchFamily="18" charset="2"/>
              </a:rPr>
              <a:t></a:t>
            </a:r>
            <a:r>
              <a:rPr lang="en-US" sz="2800" b="1" dirty="0">
                <a:latin typeface="Times New Roman" pitchFamily="18" charset="0"/>
                <a:cs typeface="Times New Roman" pitchFamily="18" charset="0"/>
              </a:rPr>
              <a:t> </a:t>
            </a:r>
            <a:r>
              <a:rPr lang="en-US" sz="2800" dirty="0"/>
              <a:t>Vasodilatation induced by cholinergic agonists</a:t>
            </a:r>
            <a:r>
              <a:rPr lang="en-US" sz="2800" b="1" dirty="0">
                <a:latin typeface="Times New Roman" pitchFamily="18" charset="0"/>
                <a:cs typeface="Times New Roman" pitchFamily="18" charset="0"/>
              </a:rPr>
              <a:t>.</a:t>
            </a:r>
          </a:p>
          <a:p>
            <a:pPr>
              <a:spcBef>
                <a:spcPts val="1200"/>
              </a:spcBef>
              <a:buClr>
                <a:srgbClr val="C00000"/>
              </a:buClr>
              <a:buSzPct val="80000"/>
              <a:buFont typeface="Courier New" pitchFamily="49" charset="0"/>
              <a:buChar char="o"/>
            </a:pPr>
            <a:r>
              <a:rPr lang="en-US" sz="2800" b="1" dirty="0">
                <a:solidFill>
                  <a:srgbClr val="C00000"/>
                </a:solidFill>
                <a:latin typeface="Times New Roman" pitchFamily="18" charset="0"/>
                <a:cs typeface="Times New Roman" pitchFamily="18" charset="0"/>
              </a:rPr>
              <a:t>Toxic dose: </a:t>
            </a:r>
            <a:r>
              <a:rPr lang="en-US" sz="2800" dirty="0"/>
              <a:t>Cutaneous vasodilatation</a:t>
            </a:r>
            <a:r>
              <a:rPr lang="en-US" sz="2800" dirty="0">
                <a:sym typeface="Symbol" pitchFamily="18" charset="2"/>
              </a:rPr>
              <a:t></a:t>
            </a:r>
            <a:r>
              <a:rPr lang="en-US" sz="2800" dirty="0"/>
              <a:t> (atropine flush).</a:t>
            </a:r>
            <a:r>
              <a:rPr lang="en-US" sz="2800" b="1" dirty="0">
                <a:latin typeface="Times New Roman" pitchFamily="18" charset="0"/>
                <a:cs typeface="Times New Roman" pitchFamily="18" charset="0"/>
              </a:rPr>
              <a:t>	</a:t>
            </a:r>
            <a:endParaRPr lang="en-US" sz="2800" b="1" dirty="0">
              <a:solidFill>
                <a:srgbClr val="FFFF00"/>
              </a:solidFill>
              <a:latin typeface="Times New Roman" pitchFamily="18" charset="0"/>
              <a:cs typeface="Times New Roman" pitchFamily="18" charset="0"/>
            </a:endParaRPr>
          </a:p>
          <a:p>
            <a:pPr>
              <a:spcBef>
                <a:spcPts val="1200"/>
              </a:spcBef>
              <a:buClr>
                <a:srgbClr val="C00000"/>
              </a:buClr>
              <a:buSzPct val="80000"/>
              <a:buFont typeface="Courier New" pitchFamily="49" charset="0"/>
              <a:buChar char="o"/>
            </a:pPr>
            <a:endParaRPr lang="en-US" sz="2800" b="1" dirty="0">
              <a:solidFill>
                <a:schemeClr val="tx1">
                  <a:lumMod val="95000"/>
                  <a:lumOff val="5000"/>
                </a:schemeClr>
              </a:solidFill>
              <a:latin typeface="Arial Narrow" pitchFamily="34" charset="0"/>
            </a:endParaRPr>
          </a:p>
          <a:p>
            <a:endParaRPr lang="en-US" sz="2800" dirty="0">
              <a:solidFill>
                <a:schemeClr val="tx1">
                  <a:lumMod val="95000"/>
                  <a:lumOff val="5000"/>
                </a:schemeClr>
              </a:solidFill>
              <a:latin typeface="Arial Narrow" pitchFamily="34" charset="0"/>
            </a:endParaRPr>
          </a:p>
          <a:p>
            <a:endParaRPr lang="en-US" sz="2800"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76200"/>
            <a:ext cx="14478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a:t>Eye:</a:t>
            </a:r>
            <a:endParaRPr lang="en-US" sz="2800" b="1" dirty="0">
              <a:latin typeface="Arial Narrow" pitchFamily="34" charset="0"/>
            </a:endParaRPr>
          </a:p>
        </p:txBody>
      </p:sp>
      <p:sp>
        <p:nvSpPr>
          <p:cNvPr id="13" name="Rectangle 12"/>
          <p:cNvSpPr/>
          <p:nvPr/>
        </p:nvSpPr>
        <p:spPr>
          <a:xfrm>
            <a:off x="152400" y="685801"/>
            <a:ext cx="8763000" cy="5749266"/>
          </a:xfrm>
          <a:prstGeom prst="rect">
            <a:avLst/>
          </a:prstGeom>
        </p:spPr>
        <p:txBody>
          <a:bodyPr wrap="square">
            <a:spAutoFit/>
          </a:bodyPr>
          <a:lstStyle/>
          <a:p>
            <a:pPr lvl="1">
              <a:lnSpc>
                <a:spcPct val="110000"/>
              </a:lnSpc>
              <a:spcBef>
                <a:spcPts val="600"/>
              </a:spcBef>
              <a:buClr>
                <a:srgbClr val="C00000"/>
              </a:buClr>
              <a:buSzPct val="70000"/>
              <a:buFont typeface="Courier New" pitchFamily="49" charset="0"/>
              <a:buChar char="o"/>
            </a:pPr>
            <a:r>
              <a:rPr lang="en-US" sz="3200" b="1" dirty="0">
                <a:latin typeface="Times New Roman" pitchFamily="18" charset="0"/>
                <a:cs typeface="Times New Roman" pitchFamily="18" charset="0"/>
              </a:rPr>
              <a:t>Passive mydriasis</a:t>
            </a:r>
          </a:p>
          <a:p>
            <a:pPr lvl="1">
              <a:lnSpc>
                <a:spcPct val="110000"/>
              </a:lnSpc>
              <a:spcBef>
                <a:spcPts val="600"/>
              </a:spcBef>
              <a:buClr>
                <a:srgbClr val="C00000"/>
              </a:buClr>
              <a:buSzPct val="70000"/>
            </a:pPr>
            <a:r>
              <a:rPr lang="en-US" sz="3200" i="1"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due to </a:t>
            </a:r>
            <a:r>
              <a:rPr lang="en-US" sz="3200" u="sng" dirty="0">
                <a:solidFill>
                  <a:srgbClr val="C00000"/>
                </a:solidFill>
                <a:latin typeface="Times New Roman" pitchFamily="18" charset="0"/>
                <a:cs typeface="Times New Roman" pitchFamily="18" charset="0"/>
              </a:rPr>
              <a:t>paralysis</a:t>
            </a:r>
            <a:r>
              <a:rPr lang="en-US" sz="3200" dirty="0">
                <a:solidFill>
                  <a:srgbClr val="C00000"/>
                </a:solidFill>
                <a:latin typeface="Times New Roman" pitchFamily="18" charset="0"/>
                <a:cs typeface="Times New Roman" pitchFamily="18" charset="0"/>
              </a:rPr>
              <a:t> of circular muscle</a:t>
            </a:r>
          </a:p>
          <a:p>
            <a:pPr lvl="1">
              <a:lnSpc>
                <a:spcPct val="110000"/>
              </a:lnSpc>
              <a:spcBef>
                <a:spcPts val="600"/>
              </a:spcBef>
              <a:buClr>
                <a:srgbClr val="C00000"/>
              </a:buClr>
              <a:buSzPct val="70000"/>
              <a:buFont typeface="Courier New" pitchFamily="49" charset="0"/>
              <a:buChar char="o"/>
            </a:pPr>
            <a:r>
              <a:rPr lang="en-US" sz="3200" b="1" dirty="0">
                <a:latin typeface="Times New Roman" pitchFamily="18" charset="0"/>
                <a:cs typeface="Times New Roman" pitchFamily="18" charset="0"/>
              </a:rPr>
              <a:t>Cycloplegia</a:t>
            </a:r>
            <a:r>
              <a:rPr lang="en-US" sz="3200" dirty="0">
                <a:latin typeface="Times New Roman" pitchFamily="18" charset="0"/>
                <a:cs typeface="Times New Roman" pitchFamily="18" charset="0"/>
              </a:rPr>
              <a:t> (loss of near accommodation)</a:t>
            </a:r>
          </a:p>
          <a:p>
            <a:pPr lvl="1">
              <a:lnSpc>
                <a:spcPct val="110000"/>
              </a:lnSpc>
              <a:spcBef>
                <a:spcPts val="600"/>
              </a:spcBef>
              <a:buClr>
                <a:srgbClr val="C00000"/>
              </a:buClr>
              <a:buSzPct val="70000"/>
            </a:pPr>
            <a:r>
              <a:rPr lang="en-US" sz="3200" i="1"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due to </a:t>
            </a:r>
            <a:r>
              <a:rPr lang="en-US" sz="3200" u="sng" dirty="0">
                <a:solidFill>
                  <a:srgbClr val="C00000"/>
                </a:solidFill>
                <a:latin typeface="Times New Roman" pitchFamily="18" charset="0"/>
                <a:cs typeface="Times New Roman" pitchFamily="18" charset="0"/>
              </a:rPr>
              <a:t>paralysis </a:t>
            </a:r>
            <a:r>
              <a:rPr lang="en-US" sz="3200" dirty="0">
                <a:solidFill>
                  <a:srgbClr val="C00000"/>
                </a:solidFill>
                <a:latin typeface="Times New Roman" pitchFamily="18" charset="0"/>
                <a:cs typeface="Times New Roman" pitchFamily="18" charset="0"/>
              </a:rPr>
              <a:t>of ciliary muscle.</a:t>
            </a:r>
          </a:p>
          <a:p>
            <a:pPr lvl="1">
              <a:lnSpc>
                <a:spcPct val="110000"/>
              </a:lnSpc>
              <a:spcBef>
                <a:spcPts val="600"/>
              </a:spcBef>
              <a:buClr>
                <a:srgbClr val="C00000"/>
              </a:buClr>
              <a:buSzPct val="70000"/>
              <a:buFont typeface="Courier New" pitchFamily="49" charset="0"/>
              <a:buChar char="o"/>
            </a:pPr>
            <a:r>
              <a:rPr lang="en-US" sz="3200" dirty="0">
                <a:latin typeface="Times New Roman" pitchFamily="18" charset="0"/>
                <a:cs typeface="Times New Roman" pitchFamily="18" charset="0"/>
              </a:rPr>
              <a:t>Loss of light reflex.</a:t>
            </a:r>
          </a:p>
          <a:p>
            <a:pPr lvl="1">
              <a:lnSpc>
                <a:spcPct val="110000"/>
              </a:lnSpc>
              <a:spcBef>
                <a:spcPts val="600"/>
              </a:spcBef>
              <a:buClr>
                <a:srgbClr val="C00000"/>
              </a:buClr>
              <a:buSzPct val="70000"/>
              <a:buFont typeface="Courier New" pitchFamily="49" charset="0"/>
              <a:buChar char="o"/>
            </a:pPr>
            <a:r>
              <a:rPr lang="en-US" sz="3200" dirty="0">
                <a:latin typeface="Times New Roman" pitchFamily="18" charset="0"/>
                <a:cs typeface="Times New Roman" pitchFamily="18" charset="0"/>
              </a:rPr>
              <a:t> Increase I.O.P # glaucoma.</a:t>
            </a:r>
          </a:p>
          <a:p>
            <a:pPr lvl="1">
              <a:lnSpc>
                <a:spcPct val="110000"/>
              </a:lnSpc>
              <a:spcBef>
                <a:spcPts val="600"/>
              </a:spcBef>
              <a:buClr>
                <a:srgbClr val="C00000"/>
              </a:buClr>
              <a:buSzPct val="70000"/>
              <a:buFont typeface="Courier New" pitchFamily="49" charset="0"/>
              <a:buChar char="o"/>
            </a:pPr>
            <a:r>
              <a:rPr lang="en-US" sz="3200" dirty="0">
                <a:latin typeface="Times New Roman" pitchFamily="18" charset="0"/>
                <a:cs typeface="Times New Roman" pitchFamily="18" charset="0"/>
                <a:sym typeface="Symbol" pitchFamily="18" charset="2"/>
              </a:rPr>
              <a:t></a:t>
            </a:r>
            <a:r>
              <a:rPr lang="en-US" sz="3200" dirty="0">
                <a:latin typeface="Times New Roman" pitchFamily="18" charset="0"/>
                <a:cs typeface="Times New Roman" pitchFamily="18" charset="0"/>
              </a:rPr>
              <a:t> Lacrimal secretion </a:t>
            </a:r>
            <a:r>
              <a:rPr lang="en-US" sz="3200" dirty="0">
                <a:latin typeface="Times New Roman" pitchFamily="18" charset="0"/>
                <a:cs typeface="Times New Roman" pitchFamily="18" charset="0"/>
                <a:sym typeface="Symbol" pitchFamily="18" charset="2"/>
              </a:rPr>
              <a:t></a:t>
            </a:r>
            <a:r>
              <a:rPr lang="en-US" sz="3200" dirty="0">
                <a:latin typeface="Times New Roman" pitchFamily="18" charset="0"/>
                <a:cs typeface="Times New Roman" pitchFamily="18" charset="0"/>
              </a:rPr>
              <a:t> sandy eye</a:t>
            </a:r>
          </a:p>
          <a:p>
            <a:pPr lvl="1">
              <a:lnSpc>
                <a:spcPct val="110000"/>
              </a:lnSpc>
              <a:buClr>
                <a:srgbClr val="C00000"/>
              </a:buClr>
              <a:buSzPct val="70000"/>
            </a:pPr>
            <a:endParaRPr lang="en-US" sz="3200" dirty="0">
              <a:latin typeface="Times New Roman" pitchFamily="18" charset="0"/>
              <a:cs typeface="Times New Roman" pitchFamily="18" charset="0"/>
            </a:endParaRPr>
          </a:p>
          <a:p>
            <a:pPr>
              <a:spcBef>
                <a:spcPts val="1200"/>
              </a:spcBef>
              <a:buClr>
                <a:srgbClr val="C00000"/>
              </a:buClr>
              <a:buSzPct val="80000"/>
              <a:buFont typeface="Courier New" pitchFamily="49" charset="0"/>
              <a:buChar char="o"/>
            </a:pPr>
            <a:endParaRPr lang="en-US" sz="2800" dirty="0"/>
          </a:p>
          <a:p>
            <a:endParaRPr lang="en-US"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left)">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wipe(left)">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wipe(left)">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Effect transition="in" filter="wipe(left)">
                                      <p:cBhvr>
                                        <p:cTn id="37" dur="500"/>
                                        <p:tgtEl>
                                          <p:spTgt spid="1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wipe(left)">
                                      <p:cBhvr>
                                        <p:cTn id="4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381000"/>
            <a:ext cx="14478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a:t>Eye:</a:t>
            </a:r>
            <a:endParaRPr lang="en-US" sz="2800" b="1" dirty="0">
              <a:latin typeface="Arial Narrow" pitchFamily="34" charset="0"/>
            </a:endParaRPr>
          </a:p>
        </p:txBody>
      </p:sp>
      <p:pic>
        <p:nvPicPr>
          <p:cNvPr id="9" name="Picture 2" descr="Accommodation (PSF).svg">
            <a:hlinkClick r:id="rId2"/>
          </p:cNvPr>
          <p:cNvPicPr>
            <a:picLocks noChangeAspect="1" noChangeArrowheads="1"/>
          </p:cNvPicPr>
          <p:nvPr/>
        </p:nvPicPr>
        <p:blipFill>
          <a:blip r:embed="rId3" cstate="print"/>
          <a:srcRect/>
          <a:stretch>
            <a:fillRect/>
          </a:stretch>
        </p:blipFill>
        <p:spPr bwMode="auto">
          <a:xfrm>
            <a:off x="1066800" y="1676400"/>
            <a:ext cx="3962400" cy="3657600"/>
          </a:xfrm>
          <a:prstGeom prst="rect">
            <a:avLst/>
          </a:prstGeom>
          <a:noFill/>
        </p:spPr>
      </p:pic>
      <p:pic>
        <p:nvPicPr>
          <p:cNvPr id="10" name="Picture 4"/>
          <p:cNvPicPr>
            <a:picLocks noChangeAspect="1" noChangeArrowheads="1"/>
          </p:cNvPicPr>
          <p:nvPr/>
        </p:nvPicPr>
        <p:blipFill>
          <a:blip r:embed="rId4" cstate="print"/>
          <a:srcRect/>
          <a:stretch>
            <a:fillRect/>
          </a:stretch>
        </p:blipFill>
        <p:spPr bwMode="auto">
          <a:xfrm>
            <a:off x="5529263" y="3429000"/>
            <a:ext cx="3614737" cy="34290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5" cstate="print"/>
          <a:stretch>
            <a:fillRect/>
          </a:stretch>
        </p:blipFill>
        <p:spPr bwMode="auto">
          <a:xfrm>
            <a:off x="5486400" y="152400"/>
            <a:ext cx="3190875" cy="4286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blinds(horizontal)">
                                      <p:cBhvr>
                                        <p:cTn id="12" dur="5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14339"/>
                                        </p:tgtEl>
                                      </p:cBhvr>
                                    </p:animEffect>
                                    <p:set>
                                      <p:cBhvr>
                                        <p:cTn id="17" dur="1" fill="hold">
                                          <p:stCondLst>
                                            <p:cond delay="499"/>
                                          </p:stCondLst>
                                        </p:cTn>
                                        <p:tgtEl>
                                          <p:spTgt spid="143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nodeType="clickEffect">
                                  <p:stCondLst>
                                    <p:cond delay="0"/>
                                  </p:stCondLst>
                                  <p:childTnLst>
                                    <p:animEffect transition="out" filter="box(in)">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66800"/>
            <a:ext cx="40386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Respiratory system</a:t>
            </a:r>
            <a:endParaRPr lang="en-US" sz="3200" b="1" dirty="0">
              <a:latin typeface="Arial Narrow" pitchFamily="34" charset="0"/>
            </a:endParaRPr>
          </a:p>
        </p:txBody>
      </p:sp>
      <p:pic>
        <p:nvPicPr>
          <p:cNvPr id="17410" name="Picture 2" descr="Moving picture breathing lungs animated gif"/>
          <p:cNvPicPr>
            <a:picLocks noChangeAspect="1" noChangeArrowheads="1" noCrop="1"/>
          </p:cNvPicPr>
          <p:nvPr/>
        </p:nvPicPr>
        <p:blipFill>
          <a:blip r:embed="rId2" cstate="print"/>
          <a:srcRect/>
          <a:stretch>
            <a:fillRect/>
          </a:stretch>
        </p:blipFill>
        <p:spPr bwMode="auto">
          <a:xfrm>
            <a:off x="7239000" y="4953000"/>
            <a:ext cx="1676400" cy="1600200"/>
          </a:xfrm>
          <a:prstGeom prst="rect">
            <a:avLst/>
          </a:prstGeom>
          <a:noFill/>
        </p:spPr>
      </p:pic>
      <p:sp>
        <p:nvSpPr>
          <p:cNvPr id="7" name="Rectangle 6"/>
          <p:cNvSpPr/>
          <p:nvPr/>
        </p:nvSpPr>
        <p:spPr>
          <a:xfrm>
            <a:off x="0" y="2590800"/>
            <a:ext cx="9144000" cy="1231106"/>
          </a:xfrm>
          <a:prstGeom prst="rect">
            <a:avLst/>
          </a:prstGeom>
        </p:spPr>
        <p:txBody>
          <a:bodyPr wrap="square">
            <a:spAutoFit/>
          </a:bodyPr>
          <a:lstStyle/>
          <a:p>
            <a:pPr marL="609600" indent="-609600">
              <a:spcBef>
                <a:spcPts val="1200"/>
              </a:spcBef>
              <a:buClr>
                <a:srgbClr val="C00000"/>
              </a:buClr>
              <a:buSzPct val="80000"/>
            </a:pPr>
            <a:r>
              <a:rPr lang="en-US" sz="3200" dirty="0"/>
              <a:t>Relaxation of bronchial muscles (bronchodilator)</a:t>
            </a:r>
          </a:p>
          <a:p>
            <a:pPr marL="609600" indent="-609600">
              <a:spcBef>
                <a:spcPts val="1200"/>
              </a:spcBef>
              <a:buClr>
                <a:srgbClr val="C00000"/>
              </a:buClr>
              <a:buSzPct val="80000"/>
            </a:pPr>
            <a:r>
              <a:rPr lang="en-US" sz="3200" dirty="0">
                <a:sym typeface="Symbol" pitchFamily="18" charset="2"/>
              </a:rPr>
              <a:t></a:t>
            </a:r>
            <a:r>
              <a:rPr lang="en-US" sz="3200" dirty="0"/>
              <a:t> Bronchial secretion </a:t>
            </a:r>
            <a:r>
              <a:rPr lang="en-US" sz="3200" dirty="0">
                <a:sym typeface="Symbol" pitchFamily="18" charset="2"/>
              </a:rPr>
              <a:t></a:t>
            </a:r>
            <a:r>
              <a:rPr lang="en-US" sz="3200" dirty="0"/>
              <a:t> </a:t>
            </a:r>
            <a:r>
              <a:rPr lang="en-US" sz="3200" dirty="0">
                <a:sym typeface="Symbol" pitchFamily="18" charset="2"/>
              </a:rPr>
              <a:t></a:t>
            </a:r>
            <a:r>
              <a:rPr lang="en-US" sz="3200" dirty="0"/>
              <a:t> viscosity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000" y="304800"/>
            <a:ext cx="11430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GIT:</a:t>
            </a:r>
            <a:endParaRPr lang="en-US" sz="3200" b="1" dirty="0">
              <a:latin typeface="Arial Narrow" pitchFamily="34" charset="0"/>
            </a:endParaRPr>
          </a:p>
        </p:txBody>
      </p:sp>
      <p:pic>
        <p:nvPicPr>
          <p:cNvPr id="5" name="Picture 4"/>
          <p:cNvPicPr>
            <a:picLocks noChangeAspect="1" noChangeArrowheads="1"/>
          </p:cNvPicPr>
          <p:nvPr/>
        </p:nvPicPr>
        <p:blipFill>
          <a:blip r:embed="rId2" cstate="print">
            <a:lum bright="-19000" contrast="12000"/>
          </a:blip>
          <a:stretch>
            <a:fillRect/>
          </a:stretch>
        </p:blipFill>
        <p:spPr bwMode="auto">
          <a:xfrm>
            <a:off x="6705600" y="3657600"/>
            <a:ext cx="2286000" cy="3048000"/>
          </a:xfrm>
          <a:prstGeom prst="rect">
            <a:avLst/>
          </a:prstGeom>
          <a:noFill/>
          <a:ln>
            <a:noFill/>
          </a:ln>
        </p:spPr>
      </p:pic>
      <p:sp>
        <p:nvSpPr>
          <p:cNvPr id="8" name="Rectangle 7"/>
          <p:cNvSpPr/>
          <p:nvPr/>
        </p:nvSpPr>
        <p:spPr>
          <a:xfrm>
            <a:off x="537029" y="1143000"/>
            <a:ext cx="8610600" cy="3520964"/>
          </a:xfrm>
          <a:prstGeom prst="rect">
            <a:avLst/>
          </a:prstGeom>
        </p:spPr>
        <p:txBody>
          <a:bodyPr wrap="square">
            <a:spAutoFit/>
          </a:bodyPr>
          <a:lstStyle/>
          <a:p>
            <a:pPr marL="717550" lvl="1" indent="-457200">
              <a:lnSpc>
                <a:spcPct val="90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sym typeface="Symbol" pitchFamily="18" charset="2"/>
              </a:rPr>
              <a:t>Dryness of mouth</a:t>
            </a:r>
          </a:p>
          <a:p>
            <a:pPr marL="717550" lvl="1" indent="-457200">
              <a:lnSpc>
                <a:spcPct val="90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sym typeface="Symbol" pitchFamily="18" charset="2"/>
              </a:rPr>
              <a:t> Gastric </a:t>
            </a:r>
            <a:r>
              <a:rPr lang="en-US" sz="3200" b="1" dirty="0">
                <a:latin typeface="Times New Roman" pitchFamily="18" charset="0"/>
                <a:cs typeface="Times New Roman" pitchFamily="18" charset="0"/>
              </a:rPr>
              <a:t>acid production </a:t>
            </a:r>
          </a:p>
          <a:p>
            <a:pPr marL="717550" lvl="1" indent="-457200">
              <a:lnSpc>
                <a:spcPct val="90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rPr>
              <a:t>Relaxation of smooth muscles.</a:t>
            </a:r>
            <a:endParaRPr lang="en-US" sz="3200" b="1" dirty="0">
              <a:latin typeface="Times New Roman" pitchFamily="18" charset="0"/>
              <a:cs typeface="Times New Roman" pitchFamily="18" charset="0"/>
              <a:sym typeface="Symbol" pitchFamily="18" charset="2"/>
            </a:endParaRPr>
          </a:p>
          <a:p>
            <a:pPr marL="717550" lvl="1" indent="-457200">
              <a:lnSpc>
                <a:spcPct val="90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sym typeface="Symbol" pitchFamily="18" charset="2"/>
              </a:rPr>
              <a:t></a:t>
            </a:r>
            <a:r>
              <a:rPr lang="en-US" sz="3200" b="1" dirty="0">
                <a:latin typeface="Times New Roman" pitchFamily="18" charset="0"/>
                <a:cs typeface="Times New Roman" pitchFamily="18" charset="0"/>
              </a:rPr>
              <a:t> GIT motility </a:t>
            </a:r>
            <a:r>
              <a:rPr lang="en-US" sz="3200" b="1" dirty="0">
                <a:latin typeface="Times New Roman" pitchFamily="18" charset="0"/>
                <a:cs typeface="Times New Roman" pitchFamily="18" charset="0"/>
                <a:sym typeface="Symbol" pitchFamily="18" charset="2"/>
              </a:rPr>
              <a:t></a:t>
            </a:r>
            <a:r>
              <a:rPr lang="en-US" sz="3200" b="1" dirty="0">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Antispasmodic effect.</a:t>
            </a:r>
            <a:endParaRPr lang="en-US" sz="3200" b="1" dirty="0">
              <a:solidFill>
                <a:srgbClr val="C00000"/>
              </a:solidFill>
              <a:latin typeface="Times New Roman" pitchFamily="18" charset="0"/>
              <a:cs typeface="Times New Roman" pitchFamily="18" charset="0"/>
              <a:sym typeface="Symbol" pitchFamily="18" charset="2"/>
            </a:endParaRPr>
          </a:p>
          <a:p>
            <a:pPr marL="717550" lvl="1" indent="-457200">
              <a:lnSpc>
                <a:spcPct val="90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sym typeface="Symbol" pitchFamily="18" charset="2"/>
              </a:rPr>
              <a:t></a:t>
            </a:r>
            <a:r>
              <a:rPr lang="en-US" sz="3200" b="1" dirty="0">
                <a:latin typeface="Times New Roman" pitchFamily="18" charset="0"/>
                <a:cs typeface="Times New Roman" pitchFamily="18" charset="0"/>
              </a:rPr>
              <a:t> Sphincter contractions</a:t>
            </a:r>
          </a:p>
          <a:p>
            <a:pPr marL="717550" lvl="1" indent="-457200">
              <a:lnSpc>
                <a:spcPct val="90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rPr>
              <a:t>Constipation</a:t>
            </a:r>
            <a:endParaRPr lang="x-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left)">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44958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Genitourinary tract</a:t>
            </a:r>
            <a:r>
              <a:rPr lang="en-US" sz="3200" dirty="0"/>
              <a:t>:</a:t>
            </a:r>
          </a:p>
        </p:txBody>
      </p:sp>
      <p:sp>
        <p:nvSpPr>
          <p:cNvPr id="7" name="Rectangle 6"/>
          <p:cNvSpPr/>
          <p:nvPr/>
        </p:nvSpPr>
        <p:spPr>
          <a:xfrm>
            <a:off x="0" y="1371600"/>
            <a:ext cx="8991600" cy="4136517"/>
          </a:xfrm>
          <a:prstGeom prst="rect">
            <a:avLst/>
          </a:prstGeom>
        </p:spPr>
        <p:txBody>
          <a:bodyPr wrap="square">
            <a:spAutoFit/>
          </a:bodyPr>
          <a:lstStyle/>
          <a:p>
            <a:pPr marL="717550" lvl="1" indent="-457200">
              <a:lnSpc>
                <a:spcPct val="95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rPr>
              <a:t>Relaxation of smooth muscles of urinary bladder.</a:t>
            </a:r>
          </a:p>
          <a:p>
            <a:pPr marL="717550" lvl="1" indent="-457200">
              <a:lnSpc>
                <a:spcPct val="95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rPr>
              <a:t>Sphincter contraction. </a:t>
            </a:r>
          </a:p>
          <a:p>
            <a:pPr marL="717550" lvl="1" indent="-457200">
              <a:lnSpc>
                <a:spcPct val="95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rPr>
              <a:t>Urinary retention</a:t>
            </a:r>
            <a:r>
              <a:rPr lang="en-US" sz="3200" b="1" i="1" dirty="0">
                <a:latin typeface="Times New Roman" pitchFamily="18" charset="0"/>
                <a:cs typeface="Times New Roman" pitchFamily="18" charset="0"/>
              </a:rPr>
              <a:t>.</a:t>
            </a:r>
          </a:p>
          <a:p>
            <a:pPr marL="717550" lvl="1" indent="-457200">
              <a:lnSpc>
                <a:spcPct val="95000"/>
              </a:lnSpc>
              <a:spcBef>
                <a:spcPts val="1200"/>
              </a:spcBef>
              <a:buClr>
                <a:srgbClr val="C00000"/>
              </a:buClr>
              <a:buSzPct val="80000"/>
              <a:buFont typeface="Courier New" pitchFamily="49" charset="0"/>
              <a:buChar char="o"/>
            </a:pPr>
            <a:r>
              <a:rPr lang="en-US" sz="3200" b="1" dirty="0">
                <a:latin typeface="Times New Roman" pitchFamily="18" charset="0"/>
                <a:cs typeface="Times New Roman" pitchFamily="18" charset="0"/>
              </a:rPr>
              <a:t>Urinary retention can occur in old men with </a:t>
            </a:r>
          </a:p>
          <a:p>
            <a:pPr marL="717550" lvl="1" indent="-457200">
              <a:lnSpc>
                <a:spcPct val="95000"/>
              </a:lnSpc>
              <a:spcBef>
                <a:spcPts val="1200"/>
              </a:spcBef>
              <a:buClr>
                <a:srgbClr val="C00000"/>
              </a:buClr>
              <a:buSzPct val="80000"/>
            </a:pPr>
            <a:r>
              <a:rPr lang="en-US" sz="3200" b="1" dirty="0">
                <a:latin typeface="Times New Roman" pitchFamily="18" charset="0"/>
                <a:cs typeface="Times New Roman" pitchFamily="18" charset="0"/>
              </a:rPr>
              <a:t>     prostatic hyperplasia</a:t>
            </a:r>
            <a:r>
              <a:rPr lang="en-US" sz="2800" dirty="0">
                <a:latin typeface="Arial Narrow" pitchFamily="34" charset="0"/>
              </a:rPr>
              <a:t>.</a:t>
            </a:r>
          </a:p>
          <a:p>
            <a:pPr marL="717550" lvl="1" indent="-457200">
              <a:lnSpc>
                <a:spcPct val="95000"/>
              </a:lnSpc>
              <a:spcBef>
                <a:spcPts val="1200"/>
              </a:spcBef>
            </a:pPr>
            <a:endParaRPr lang="en-US" sz="3200" b="1" i="1" dirty="0">
              <a:latin typeface="Times New Roman" pitchFamily="18" charset="0"/>
              <a:cs typeface="Times New Roman" pitchFamily="18" charset="0"/>
            </a:endParaRPr>
          </a:p>
        </p:txBody>
      </p:sp>
      <p:pic>
        <p:nvPicPr>
          <p:cNvPr id="8" name="Picture 2" descr="http://www.bladdercontrol.com.sg/images/prostate.jpg"/>
          <p:cNvPicPr>
            <a:picLocks noChangeAspect="1" noChangeArrowheads="1"/>
          </p:cNvPicPr>
          <p:nvPr/>
        </p:nvPicPr>
        <p:blipFill>
          <a:blip r:embed="rId2" cstate="print"/>
          <a:srcRect/>
          <a:stretch>
            <a:fillRect/>
          </a:stretch>
        </p:blipFill>
        <p:spPr bwMode="auto">
          <a:xfrm>
            <a:off x="5410200" y="4267200"/>
            <a:ext cx="3276600" cy="2400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152400" y="1371600"/>
            <a:ext cx="8839200" cy="3657600"/>
          </a:xfrm>
        </p:spPr>
        <p:txBody>
          <a:bodyPr>
            <a:noAutofit/>
          </a:bodyPr>
          <a:lstStyle/>
          <a:p>
            <a:pPr>
              <a:spcBef>
                <a:spcPts val="1200"/>
              </a:spcBef>
              <a:buNone/>
            </a:pPr>
            <a:r>
              <a:rPr lang="en-US" sz="3200" b="1" dirty="0">
                <a:latin typeface="Times New Roman" pitchFamily="18" charset="0"/>
                <a:cs typeface="Times New Roman" pitchFamily="18" charset="0"/>
                <a:sym typeface="Symbol" pitchFamily="18" charset="2"/>
              </a:rPr>
              <a:t> </a:t>
            </a:r>
            <a:r>
              <a:rPr lang="en-US" sz="3200" b="1" dirty="0">
                <a:latin typeface="Times New Roman" pitchFamily="18" charset="0"/>
                <a:cs typeface="Times New Roman" pitchFamily="18" charset="0"/>
              </a:rPr>
              <a:t>Salivary secretion </a:t>
            </a:r>
            <a:r>
              <a:rPr lang="en-US" sz="3200" b="1" dirty="0">
                <a:latin typeface="Times New Roman" pitchFamily="18" charset="0"/>
                <a:cs typeface="Times New Roman" pitchFamily="18" charset="0"/>
                <a:sym typeface="Symbol" pitchFamily="18" charset="2"/>
              </a:rPr>
              <a:t></a:t>
            </a:r>
            <a:r>
              <a:rPr lang="en-US" sz="3200" b="1" dirty="0">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(Dry mouth).</a:t>
            </a:r>
          </a:p>
          <a:p>
            <a:pPr>
              <a:spcBef>
                <a:spcPts val="1200"/>
              </a:spcBef>
              <a:buNone/>
            </a:pPr>
            <a:r>
              <a:rPr lang="en-US" sz="3200" b="1" dirty="0">
                <a:latin typeface="Times New Roman" pitchFamily="18" charset="0"/>
                <a:cs typeface="Times New Roman" pitchFamily="18" charset="0"/>
                <a:sym typeface="Symbol" pitchFamily="18" charset="2"/>
              </a:rPr>
              <a:t> </a:t>
            </a:r>
            <a:r>
              <a:rPr lang="en-US" sz="3200" b="1" dirty="0">
                <a:latin typeface="Times New Roman" pitchFamily="18" charset="0"/>
                <a:cs typeface="Times New Roman" pitchFamily="18" charset="0"/>
              </a:rPr>
              <a:t>Sweating </a:t>
            </a:r>
            <a:r>
              <a:rPr lang="en-US" sz="3200" b="1" dirty="0">
                <a:latin typeface="Times New Roman" pitchFamily="18" charset="0"/>
                <a:cs typeface="Times New Roman" pitchFamily="18" charset="0"/>
                <a:sym typeface="Symbol" pitchFamily="18" charset="2"/>
              </a:rPr>
              <a:t></a:t>
            </a:r>
            <a:r>
              <a:rPr lang="en-US" sz="3200" b="1" dirty="0">
                <a:latin typeface="Times New Roman" pitchFamily="18" charset="0"/>
                <a:cs typeface="Times New Roman" pitchFamily="18" charset="0"/>
              </a:rPr>
              <a:t> dry skin  </a:t>
            </a:r>
          </a:p>
          <a:p>
            <a:pPr>
              <a:spcBef>
                <a:spcPts val="1200"/>
              </a:spcBef>
              <a:buNone/>
            </a:pPr>
            <a:r>
              <a:rPr lang="en-US" sz="3200" b="1" dirty="0">
                <a:latin typeface="Times New Roman" pitchFamily="18" charset="0"/>
                <a:cs typeface="Times New Roman" pitchFamily="18" charset="0"/>
                <a:sym typeface="Symbol" pitchFamily="18" charset="2"/>
              </a:rPr>
              <a:t>In children modest doses ”atropine fever”</a:t>
            </a:r>
            <a:endParaRPr lang="en-US" sz="3200" b="1" dirty="0">
              <a:latin typeface="Times New Roman" pitchFamily="18" charset="0"/>
              <a:cs typeface="Times New Roman" pitchFamily="18" charset="0"/>
            </a:endParaRPr>
          </a:p>
          <a:p>
            <a:pPr>
              <a:spcBef>
                <a:spcPts val="1200"/>
              </a:spcBef>
              <a:buFont typeface="Symbol" pitchFamily="18" charset="2"/>
              <a:buNone/>
            </a:pPr>
            <a:r>
              <a:rPr lang="en-US" sz="3200" b="1" dirty="0">
                <a:latin typeface="Times New Roman" pitchFamily="18" charset="0"/>
                <a:cs typeface="Times New Roman" pitchFamily="18" charset="0"/>
                <a:sym typeface="Symbol" pitchFamily="18" charset="2"/>
              </a:rPr>
              <a:t></a:t>
            </a:r>
            <a:r>
              <a:rPr lang="en-US" sz="3200" b="1" dirty="0">
                <a:latin typeface="Times New Roman" pitchFamily="18" charset="0"/>
                <a:cs typeface="Times New Roman" pitchFamily="18" charset="0"/>
              </a:rPr>
              <a:t> Bronchial  secretion </a:t>
            </a:r>
            <a:r>
              <a:rPr lang="en-US" sz="3200" b="1" dirty="0">
                <a:latin typeface="Times New Roman" pitchFamily="18" charset="0"/>
                <a:cs typeface="Times New Roman" pitchFamily="18" charset="0"/>
                <a:sym typeface="Symbol" pitchFamily="18" charset="2"/>
              </a:rPr>
              <a:t> </a:t>
            </a:r>
            <a:r>
              <a:rPr lang="en-US" sz="3200" b="1" dirty="0">
                <a:latin typeface="Times New Roman" pitchFamily="18" charset="0"/>
                <a:cs typeface="Times New Roman" pitchFamily="18" charset="0"/>
              </a:rPr>
              <a:t> Viscosity</a:t>
            </a:r>
          </a:p>
          <a:p>
            <a:pPr>
              <a:spcBef>
                <a:spcPts val="1200"/>
              </a:spcBef>
              <a:buNone/>
            </a:pPr>
            <a:r>
              <a:rPr lang="en-US" sz="3200" b="1" dirty="0">
                <a:latin typeface="Times New Roman" pitchFamily="18" charset="0"/>
                <a:cs typeface="Times New Roman" pitchFamily="18" charset="0"/>
                <a:sym typeface="Symbol" pitchFamily="18" charset="2"/>
              </a:rPr>
              <a:t> </a:t>
            </a:r>
            <a:r>
              <a:rPr lang="en-US" sz="3200" b="1" dirty="0">
                <a:latin typeface="Times New Roman" pitchFamily="18" charset="0"/>
                <a:cs typeface="Times New Roman" pitchFamily="18" charset="0"/>
              </a:rPr>
              <a:t>Lacrimal secretion </a:t>
            </a:r>
            <a:r>
              <a:rPr lang="en-US" sz="3200" b="1" dirty="0">
                <a:latin typeface="Times New Roman" pitchFamily="18" charset="0"/>
                <a:cs typeface="Times New Roman" pitchFamily="18" charset="0"/>
                <a:sym typeface="Symbol" pitchFamily="18" charset="2"/>
              </a:rPr>
              <a:t></a:t>
            </a:r>
            <a:r>
              <a:rPr lang="en-US" sz="3200" b="1" dirty="0">
                <a:latin typeface="Times New Roman" pitchFamily="18" charset="0"/>
                <a:cs typeface="Times New Roman" pitchFamily="18" charset="0"/>
              </a:rPr>
              <a:t> Sandy eye</a:t>
            </a:r>
          </a:p>
          <a:p>
            <a:pPr>
              <a:spcBef>
                <a:spcPts val="1200"/>
              </a:spcBef>
              <a:buFont typeface="Symbol" pitchFamily="18" charset="2"/>
              <a:buChar char="¯"/>
            </a:pPr>
            <a:endParaRPr lang="en-US" sz="3200" b="1" dirty="0">
              <a:latin typeface="Times New Roman" pitchFamily="18" charset="0"/>
              <a:cs typeface="Times New Roman" pitchFamily="18" charset="0"/>
            </a:endParaRPr>
          </a:p>
          <a:p>
            <a:pPr>
              <a:lnSpc>
                <a:spcPct val="80000"/>
              </a:lnSpc>
              <a:buFont typeface="Symbol" pitchFamily="18" charset="2"/>
              <a:buNone/>
            </a:pPr>
            <a:endParaRPr lang="en-US" sz="3200" b="1" dirty="0">
              <a:solidFill>
                <a:srgbClr val="C00000"/>
              </a:solidFill>
              <a:latin typeface="Times New Roman" pitchFamily="18" charset="0"/>
              <a:cs typeface="Times New Roman" pitchFamily="18" charset="0"/>
            </a:endParaRPr>
          </a:p>
        </p:txBody>
      </p:sp>
      <p:sp>
        <p:nvSpPr>
          <p:cNvPr id="3" name="TextBox 2"/>
          <p:cNvSpPr txBox="1"/>
          <p:nvPr/>
        </p:nvSpPr>
        <p:spPr>
          <a:xfrm>
            <a:off x="381000" y="533400"/>
            <a:ext cx="25146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Secretions</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wipe(left)">
                                      <p:cBhvr>
                                        <p:cTn id="7" dur="1000"/>
                                        <p:tgtEl>
                                          <p:spTgt spid="256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wipe(left)">
                                      <p:cBhvr>
                                        <p:cTn id="12" dur="1000"/>
                                        <p:tgtEl>
                                          <p:spTgt spid="25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animEffect transition="in" filter="wipe(left)">
                                      <p:cBhvr>
                                        <p:cTn id="17" dur="1000"/>
                                        <p:tgtEl>
                                          <p:spTgt spid="256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5602">
                                            <p:txEl>
                                              <p:pRg st="3" end="3"/>
                                            </p:txEl>
                                          </p:spTgt>
                                        </p:tgtEl>
                                        <p:attrNameLst>
                                          <p:attrName>style.visibility</p:attrName>
                                        </p:attrNameLst>
                                      </p:cBhvr>
                                      <p:to>
                                        <p:strVal val="visible"/>
                                      </p:to>
                                    </p:set>
                                    <p:animEffect transition="in" filter="wipe(left)">
                                      <p:cBhvr>
                                        <p:cTn id="22" dur="1000"/>
                                        <p:tgtEl>
                                          <p:spTgt spid="2560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5602">
                                            <p:txEl>
                                              <p:pRg st="4" end="4"/>
                                            </p:txEl>
                                          </p:spTgt>
                                        </p:tgtEl>
                                        <p:attrNameLst>
                                          <p:attrName>style.visibility</p:attrName>
                                        </p:attrNameLst>
                                      </p:cBhvr>
                                      <p:to>
                                        <p:strVal val="visible"/>
                                      </p:to>
                                    </p:set>
                                    <p:animEffect transition="in" filter="wipe(left)">
                                      <p:cBhvr>
                                        <p:cTn id="27" dur="10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9" name="Text Box 3"/>
          <p:cNvSpPr txBox="1">
            <a:spLocks noChangeArrowheads="1"/>
          </p:cNvSpPr>
          <p:nvPr/>
        </p:nvSpPr>
        <p:spPr bwMode="auto">
          <a:xfrm>
            <a:off x="179388" y="931863"/>
            <a:ext cx="8785225" cy="5262979"/>
          </a:xfrm>
          <a:prstGeom prst="rect">
            <a:avLst/>
          </a:prstGeom>
          <a:noFill/>
          <a:ln w="9525">
            <a:solidFill>
              <a:schemeClr val="tx1"/>
            </a:solidFill>
            <a:miter lim="800000"/>
            <a:headEnd/>
            <a:tailEnd/>
          </a:ln>
          <a:effectLst/>
        </p:spPr>
        <p:txBody>
          <a:bodyPr>
            <a:spAutoFit/>
          </a:bodyPr>
          <a:lstStyle/>
          <a:p>
            <a:pPr eaLnBrk="1" hangingPunct="1">
              <a:defRPr/>
            </a:pPr>
            <a:r>
              <a:rPr lang="en-US" sz="3200" b="1" dirty="0">
                <a:solidFill>
                  <a:srgbClr val="008000"/>
                </a:solidFill>
                <a:effectLst>
                  <a:outerShdw blurRad="38100" dist="38100" dir="2700000" algn="tl">
                    <a:srgbClr val="000000"/>
                  </a:outerShdw>
                </a:effectLst>
                <a:latin typeface="Times New Roman" pitchFamily="18" charset="0"/>
                <a:cs typeface="Times New Roman" pitchFamily="18" charset="0"/>
              </a:rPr>
              <a:t>What students should know:</a:t>
            </a:r>
          </a:p>
          <a:p>
            <a:pPr eaLnBrk="1" hangingPunct="1">
              <a:defRPr/>
            </a:pPr>
            <a:r>
              <a:rPr lang="en-US" sz="2000" b="1" dirty="0">
                <a:effectLst>
                  <a:outerShdw blurRad="38100" dist="38100" dir="2700000" algn="tl">
                    <a:srgbClr val="FFFFFF"/>
                  </a:outerShdw>
                </a:effectLst>
                <a:latin typeface="Times New Roman" pitchFamily="18" charset="0"/>
                <a:cs typeface="Times New Roman" pitchFamily="18" charset="0"/>
              </a:rPr>
              <a:t>Student should be able to : </a:t>
            </a:r>
          </a:p>
          <a:p>
            <a:pPr eaLnBrk="1" hangingPunct="1">
              <a:defRPr/>
            </a:pPr>
            <a:endParaRPr lang="en-US" sz="2000" b="1" dirty="0">
              <a:effectLst>
                <a:outerShdw blurRad="38100" dist="38100" dir="2700000" algn="tl">
                  <a:srgbClr val="FFFFFF"/>
                </a:outerShdw>
              </a:effectLst>
              <a:latin typeface="Times New Roman" pitchFamily="18" charset="0"/>
              <a:cs typeface="Times New Roman" pitchFamily="18" charset="0"/>
            </a:endParaRPr>
          </a:p>
          <a:p>
            <a:pPr eaLnBrk="1" hangingPunct="1">
              <a:buFontTx/>
              <a:buChar char="•"/>
              <a:defRPr/>
            </a:pPr>
            <a:r>
              <a:rPr lang="en-US" sz="2000" b="1" dirty="0">
                <a:effectLst>
                  <a:outerShdw blurRad="38100" dist="38100" dir="2700000" algn="tl">
                    <a:srgbClr val="FFFFFF"/>
                  </a:outerShdw>
                </a:effectLst>
                <a:latin typeface="Times New Roman" pitchFamily="18" charset="0"/>
                <a:cs typeface="Times New Roman" pitchFamily="18" charset="0"/>
              </a:rPr>
              <a:t> </a:t>
            </a:r>
            <a:r>
              <a:rPr lang="en-US" sz="2400" dirty="0">
                <a:effectLst>
                  <a:outerShdw blurRad="38100" dist="38100" dir="2700000" algn="tl">
                    <a:srgbClr val="FFFFFF"/>
                  </a:outerShdw>
                </a:effectLst>
                <a:latin typeface="Times New Roman" pitchFamily="18" charset="0"/>
                <a:cs typeface="Times New Roman" pitchFamily="18" charset="0"/>
              </a:rPr>
              <a:t>Identify the classification of anticholinergic drugs</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Describe pharmacokinetics  and dynamics of muscarinic antagonists </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 Identify the effects of atropine on the major organ systems.</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 list the clinical uses of muscarinic antagonists</a:t>
            </a:r>
            <a:r>
              <a:rPr lang="en-US" sz="2400" dirty="0">
                <a:latin typeface="Times New Roman" pitchFamily="18" charset="0"/>
                <a:cs typeface="Times New Roman" pitchFamily="18" charset="0"/>
              </a:rPr>
              <a:t>.</a:t>
            </a:r>
          </a:p>
          <a:p>
            <a:pPr eaLnBrk="1" hangingPunct="1">
              <a:buFontTx/>
              <a:buChar char="•"/>
              <a:defRPr/>
            </a:pPr>
            <a:r>
              <a:rPr lang="en-US" sz="2400" dirty="0">
                <a:latin typeface="Times New Roman" pitchFamily="18" charset="0"/>
                <a:cs typeface="Times New Roman" pitchFamily="18" charset="0"/>
              </a:rPr>
              <a:t> </a:t>
            </a:r>
            <a:r>
              <a:rPr lang="en-US" sz="2400" dirty="0">
                <a:effectLst>
                  <a:outerShdw blurRad="38100" dist="38100" dir="2700000" algn="tl">
                    <a:srgbClr val="FFFFFF"/>
                  </a:outerShdw>
                </a:effectLst>
                <a:latin typeface="Times New Roman" pitchFamily="18" charset="0"/>
                <a:cs typeface="Times New Roman" pitchFamily="18" charset="0"/>
              </a:rPr>
              <a:t>know adverse effects</a:t>
            </a:r>
            <a:r>
              <a:rPr lang="en-US" sz="2400" dirty="0">
                <a:effectLst>
                  <a:outerShdw blurRad="38100" dist="38100" dir="2700000" algn="tl">
                    <a:srgbClr val="000000"/>
                  </a:outerShdw>
                </a:effectLst>
                <a:latin typeface="Times New Roman" pitchFamily="18" charset="0"/>
                <a:cs typeface="Times New Roman" pitchFamily="18" charset="0"/>
              </a:rPr>
              <a:t> </a:t>
            </a:r>
            <a:r>
              <a:rPr lang="en-US" sz="2400" dirty="0">
                <a:effectLst>
                  <a:outerShdw blurRad="38100" dist="38100" dir="2700000" algn="tl">
                    <a:srgbClr val="FFFFFF"/>
                  </a:outerShdw>
                </a:effectLst>
                <a:latin typeface="Times New Roman" pitchFamily="18" charset="0"/>
                <a:cs typeface="Times New Roman" pitchFamily="18" charset="0"/>
              </a:rPr>
              <a:t>&amp; contraindications of anticholinergic </a:t>
            </a:r>
          </a:p>
          <a:p>
            <a:pPr eaLnBrk="1" hangingPunct="1">
              <a:defRPr/>
            </a:pPr>
            <a:r>
              <a:rPr lang="en-US" sz="2400" dirty="0">
                <a:effectLst>
                  <a:outerShdw blurRad="38100" dist="38100" dir="2700000" algn="tl">
                    <a:srgbClr val="FFFFFF"/>
                  </a:outerShdw>
                </a:effectLst>
                <a:latin typeface="Times New Roman" pitchFamily="18" charset="0"/>
                <a:cs typeface="Times New Roman" pitchFamily="18" charset="0"/>
              </a:rPr>
              <a:t>   drugs.</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 Identify at least one antimuscarinic agent for each of the</a:t>
            </a:r>
          </a:p>
          <a:p>
            <a:pPr eaLnBrk="1" hangingPunct="1">
              <a:defRPr/>
            </a:pPr>
            <a:r>
              <a:rPr lang="en-US" sz="2400" dirty="0">
                <a:effectLst>
                  <a:outerShdw blurRad="38100" dist="38100" dir="2700000" algn="tl">
                    <a:srgbClr val="FFFFFF"/>
                  </a:outerShdw>
                </a:effectLst>
                <a:latin typeface="Times New Roman" pitchFamily="18" charset="0"/>
                <a:cs typeface="Times New Roman" pitchFamily="18" charset="0"/>
              </a:rPr>
              <a:t>  following special uses: mydriasis, cyclopedia, peptic ulcer &amp; </a:t>
            </a:r>
          </a:p>
          <a:p>
            <a:pPr eaLnBrk="1" hangingPunct="1">
              <a:defRPr/>
            </a:pPr>
            <a:r>
              <a:rPr lang="en-US" sz="2400" dirty="0">
                <a:effectLst>
                  <a:outerShdw blurRad="38100" dist="38100" dir="2700000" algn="tl">
                    <a:srgbClr val="FFFFFF"/>
                  </a:outerShdw>
                </a:effectLst>
                <a:latin typeface="Times New Roman" pitchFamily="18" charset="0"/>
                <a:cs typeface="Times New Roman" pitchFamily="18" charset="0"/>
              </a:rPr>
              <a:t>   parkinsonism.</a:t>
            </a:r>
          </a:p>
          <a:p>
            <a:pPr eaLnBrk="1" hangingPunct="1">
              <a:buFontTx/>
              <a:buChar char="•"/>
              <a:defRPr/>
            </a:pPr>
            <a:endParaRPr lang="en-US" sz="2400" b="1" i="1" dirty="0">
              <a:effectLst>
                <a:outerShdw blurRad="38100" dist="38100" dir="2700000" algn="tl">
                  <a:srgbClr val="FFFFFF"/>
                </a:outerShdw>
              </a:effectLst>
              <a:latin typeface="Times New Roman" pitchFamily="18" charset="0"/>
              <a:cs typeface="Times New Roman" pitchFamily="18" charset="0"/>
            </a:endParaRPr>
          </a:p>
          <a:p>
            <a:pPr eaLnBrk="1" hangingPunct="1">
              <a:defRPr/>
            </a:pPr>
            <a:endParaRPr lang="en-US" sz="2400" b="1" i="1" dirty="0">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228600" y="1143000"/>
            <a:ext cx="8458200" cy="5029200"/>
          </a:xfrm>
        </p:spPr>
        <p:txBody>
          <a:bodyPr>
            <a:noAutofit/>
          </a:bodyPr>
          <a:lstStyle/>
          <a:p>
            <a:pPr marL="990600" lvl="1" indent="-533400">
              <a:lnSpc>
                <a:spcPct val="125000"/>
              </a:lnSpc>
            </a:pPr>
            <a:r>
              <a:rPr lang="en-US" sz="3200" b="1" dirty="0">
                <a:latin typeface="Times New Roman" pitchFamily="18" charset="0"/>
                <a:cs typeface="Times New Roman" pitchFamily="18" charset="0"/>
              </a:rPr>
              <a:t>Parkinsonism</a:t>
            </a:r>
          </a:p>
          <a:p>
            <a:pPr marL="990600" lvl="1" indent="-533400">
              <a:lnSpc>
                <a:spcPct val="125000"/>
              </a:lnSpc>
            </a:pPr>
            <a:r>
              <a:rPr lang="en-US" sz="3200" b="1" dirty="0">
                <a:latin typeface="Times New Roman" pitchFamily="18" charset="0"/>
                <a:cs typeface="Times New Roman" pitchFamily="18" charset="0"/>
              </a:rPr>
              <a:t>Vomiting (Motion sickness)</a:t>
            </a:r>
          </a:p>
          <a:p>
            <a:pPr marL="990600" lvl="1" indent="-533400">
              <a:lnSpc>
                <a:spcPct val="125000"/>
              </a:lnSpc>
            </a:pPr>
            <a:r>
              <a:rPr lang="en-US" sz="3200" b="1" dirty="0">
                <a:latin typeface="Times New Roman" pitchFamily="18" charset="0"/>
                <a:cs typeface="Times New Roman" pitchFamily="18" charset="0"/>
              </a:rPr>
              <a:t>Pre-anesthetic medication</a:t>
            </a:r>
          </a:p>
          <a:p>
            <a:pPr marL="990600" lvl="1" indent="-533400">
              <a:lnSpc>
                <a:spcPct val="125000"/>
              </a:lnSpc>
            </a:pPr>
            <a:r>
              <a:rPr lang="en-US" sz="3200" b="1" dirty="0">
                <a:latin typeface="Times New Roman" pitchFamily="18" charset="0"/>
                <a:cs typeface="Times New Roman" pitchFamily="18" charset="0"/>
              </a:rPr>
              <a:t>Asthma &amp; COPD</a:t>
            </a:r>
          </a:p>
          <a:p>
            <a:pPr marL="990600" lvl="1" indent="-533400">
              <a:lnSpc>
                <a:spcPct val="125000"/>
              </a:lnSpc>
            </a:pPr>
            <a:r>
              <a:rPr lang="en-US" sz="3200" b="1" dirty="0">
                <a:latin typeface="Times New Roman" pitchFamily="18" charset="0"/>
                <a:cs typeface="Times New Roman" pitchFamily="18" charset="0"/>
              </a:rPr>
              <a:t>Peptic ulcer</a:t>
            </a:r>
          </a:p>
          <a:p>
            <a:pPr marL="990600" lvl="1" indent="-533400">
              <a:lnSpc>
                <a:spcPct val="125000"/>
              </a:lnSpc>
            </a:pPr>
            <a:r>
              <a:rPr lang="en-US" sz="3200" b="1" dirty="0">
                <a:latin typeface="Times New Roman" pitchFamily="18" charset="0"/>
                <a:cs typeface="Times New Roman" pitchFamily="18" charset="0"/>
              </a:rPr>
              <a:t>Intestinal spasm as antispasmodics</a:t>
            </a:r>
          </a:p>
          <a:p>
            <a:pPr marL="990600" lvl="1" indent="-533400">
              <a:lnSpc>
                <a:spcPct val="125000"/>
              </a:lnSpc>
            </a:pPr>
            <a:r>
              <a:rPr lang="en-US" sz="3200" b="1" dirty="0">
                <a:latin typeface="Times New Roman" pitchFamily="18" charset="0"/>
                <a:cs typeface="Times New Roman" pitchFamily="18" charset="0"/>
              </a:rPr>
              <a:t>Urinary urgency, urinary incontinence</a:t>
            </a:r>
          </a:p>
        </p:txBody>
      </p:sp>
      <p:sp>
        <p:nvSpPr>
          <p:cNvPr id="5" name="TextBox 4"/>
          <p:cNvSpPr txBox="1"/>
          <p:nvPr/>
        </p:nvSpPr>
        <p:spPr>
          <a:xfrm>
            <a:off x="8382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a:solidFill>
                  <a:schemeClr val="tx1">
                    <a:lumMod val="95000"/>
                    <a:lumOff val="5000"/>
                  </a:schemeClr>
                </a:solidFill>
                <a:latin typeface="Algerian" pitchFamily="82" charset="0"/>
              </a:rPr>
              <a:t>Clinical Uses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left)">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wipe(left)">
                                      <p:cBhvr>
                                        <p:cTn id="12" dur="500"/>
                                        <p:tgtEl>
                                          <p:spTgt spid="358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842">
                                            <p:txEl>
                                              <p:pRg st="2" end="2"/>
                                            </p:txEl>
                                          </p:spTgt>
                                        </p:tgtEl>
                                        <p:attrNameLst>
                                          <p:attrName>style.visibility</p:attrName>
                                        </p:attrNameLst>
                                      </p:cBhvr>
                                      <p:to>
                                        <p:strVal val="visible"/>
                                      </p:to>
                                    </p:set>
                                    <p:animEffect transition="in" filter="wipe(left)">
                                      <p:cBhvr>
                                        <p:cTn id="17" dur="500"/>
                                        <p:tgtEl>
                                          <p:spTgt spid="358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5842">
                                            <p:txEl>
                                              <p:pRg st="3" end="3"/>
                                            </p:txEl>
                                          </p:spTgt>
                                        </p:tgtEl>
                                        <p:attrNameLst>
                                          <p:attrName>style.visibility</p:attrName>
                                        </p:attrNameLst>
                                      </p:cBhvr>
                                      <p:to>
                                        <p:strVal val="visible"/>
                                      </p:to>
                                    </p:set>
                                    <p:animEffect transition="in" filter="wipe(left)">
                                      <p:cBhvr>
                                        <p:cTn id="22" dur="500"/>
                                        <p:tgtEl>
                                          <p:spTgt spid="358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842">
                                            <p:txEl>
                                              <p:pRg st="4" end="4"/>
                                            </p:txEl>
                                          </p:spTgt>
                                        </p:tgtEl>
                                        <p:attrNameLst>
                                          <p:attrName>style.visibility</p:attrName>
                                        </p:attrNameLst>
                                      </p:cBhvr>
                                      <p:to>
                                        <p:strVal val="visible"/>
                                      </p:to>
                                    </p:set>
                                    <p:animEffect transition="in" filter="wipe(left)">
                                      <p:cBhvr>
                                        <p:cTn id="27" dur="500"/>
                                        <p:tgtEl>
                                          <p:spTgt spid="358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842">
                                            <p:txEl>
                                              <p:pRg st="5" end="5"/>
                                            </p:txEl>
                                          </p:spTgt>
                                        </p:tgtEl>
                                        <p:attrNameLst>
                                          <p:attrName>style.visibility</p:attrName>
                                        </p:attrNameLst>
                                      </p:cBhvr>
                                      <p:to>
                                        <p:strVal val="visible"/>
                                      </p:to>
                                    </p:set>
                                    <p:animEffect transition="in" filter="wipe(left)">
                                      <p:cBhvr>
                                        <p:cTn id="32" dur="500"/>
                                        <p:tgtEl>
                                          <p:spTgt spid="358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842">
                                            <p:txEl>
                                              <p:pRg st="6" end="6"/>
                                            </p:txEl>
                                          </p:spTgt>
                                        </p:tgtEl>
                                        <p:attrNameLst>
                                          <p:attrName>style.visibility</p:attrName>
                                        </p:attrNameLst>
                                      </p:cBhvr>
                                      <p:to>
                                        <p:strVal val="visible"/>
                                      </p:to>
                                    </p:set>
                                    <p:animEffect transition="in" filter="wipe(left)">
                                      <p:cBhvr>
                                        <p:cTn id="37" dur="500"/>
                                        <p:tgtEl>
                                          <p:spTgt spid="358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a:solidFill>
                  <a:schemeClr val="tx1">
                    <a:lumMod val="95000"/>
                    <a:lumOff val="5000"/>
                  </a:schemeClr>
                </a:solidFill>
                <a:latin typeface="Algerian" pitchFamily="82" charset="0"/>
              </a:rPr>
              <a:t>Clinical Uses</a:t>
            </a:r>
          </a:p>
        </p:txBody>
      </p:sp>
      <p:sp>
        <p:nvSpPr>
          <p:cNvPr id="3" name="TextBox 2"/>
          <p:cNvSpPr txBox="1"/>
          <p:nvPr/>
        </p:nvSpPr>
        <p:spPr>
          <a:xfrm>
            <a:off x="304800" y="1219200"/>
            <a:ext cx="16002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CNS</a:t>
            </a:r>
            <a:r>
              <a:rPr lang="en-US" sz="3200" dirty="0"/>
              <a:t>:</a:t>
            </a:r>
          </a:p>
        </p:txBody>
      </p:sp>
      <p:pic>
        <p:nvPicPr>
          <p:cNvPr id="6" name="Picture 4" descr="img43"/>
          <p:cNvPicPr>
            <a:picLocks noChangeAspect="1" noChangeArrowheads="1"/>
          </p:cNvPicPr>
          <p:nvPr/>
        </p:nvPicPr>
        <p:blipFill>
          <a:blip r:embed="rId2" cstate="print"/>
          <a:srcRect/>
          <a:stretch>
            <a:fillRect/>
          </a:stretch>
        </p:blipFill>
        <p:spPr bwMode="auto">
          <a:xfrm>
            <a:off x="4572000" y="1066800"/>
            <a:ext cx="4267200" cy="5486400"/>
          </a:xfrm>
          <a:prstGeom prst="rect">
            <a:avLst/>
          </a:prstGeom>
          <a:noFill/>
        </p:spPr>
      </p:pic>
      <p:sp>
        <p:nvSpPr>
          <p:cNvPr id="8" name="Rectangle 7"/>
          <p:cNvSpPr/>
          <p:nvPr/>
        </p:nvSpPr>
        <p:spPr>
          <a:xfrm>
            <a:off x="381000" y="2209800"/>
            <a:ext cx="4114800" cy="1938992"/>
          </a:xfrm>
          <a:prstGeom prst="rect">
            <a:avLst/>
          </a:prstGeom>
        </p:spPr>
        <p:txBody>
          <a:bodyPr wrap="square">
            <a:spAutoFit/>
          </a:bodyPr>
          <a:lstStyle/>
          <a:p>
            <a:pPr marL="990600" lvl="1" indent="-533400">
              <a:lnSpc>
                <a:spcPct val="125000"/>
              </a:lnSpc>
            </a:pPr>
            <a:r>
              <a:rPr lang="en-US" sz="3200" b="1" dirty="0">
                <a:latin typeface="Times New Roman" pitchFamily="18" charset="0"/>
                <a:cs typeface="Times New Roman" pitchFamily="18" charset="0"/>
              </a:rPr>
              <a:t>Parkinsonism</a:t>
            </a:r>
          </a:p>
          <a:p>
            <a:pPr marL="990600" lvl="1" indent="-533400">
              <a:lnSpc>
                <a:spcPct val="125000"/>
              </a:lnSpc>
            </a:pPr>
            <a:r>
              <a:rPr lang="en-US" sz="3200" b="1" dirty="0">
                <a:latin typeface="Times New Roman" pitchFamily="18" charset="0"/>
                <a:cs typeface="Times New Roman" pitchFamily="18" charset="0"/>
              </a:rPr>
              <a:t>e.g. Benztropine</a:t>
            </a:r>
          </a:p>
          <a:p>
            <a:pPr marL="990600" lvl="1" indent="-533400">
              <a:lnSpc>
                <a:spcPct val="125000"/>
              </a:lnSpc>
            </a:pP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a:solidFill>
                  <a:schemeClr val="tx1">
                    <a:lumMod val="95000"/>
                    <a:lumOff val="5000"/>
                  </a:schemeClr>
                </a:solidFill>
                <a:latin typeface="Algerian" pitchFamily="82" charset="0"/>
              </a:rPr>
              <a:t>Clinical Uses</a:t>
            </a:r>
          </a:p>
        </p:txBody>
      </p:sp>
      <p:sp>
        <p:nvSpPr>
          <p:cNvPr id="3" name="TextBox 2"/>
          <p:cNvSpPr txBox="1"/>
          <p:nvPr/>
        </p:nvSpPr>
        <p:spPr>
          <a:xfrm>
            <a:off x="304800" y="1219200"/>
            <a:ext cx="16002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CNS</a:t>
            </a:r>
            <a:r>
              <a:rPr lang="en-US" sz="3200" dirty="0"/>
              <a:t>:</a:t>
            </a:r>
          </a:p>
        </p:txBody>
      </p:sp>
      <p:pic>
        <p:nvPicPr>
          <p:cNvPr id="9" name="Picture 8" descr="sea_sick_railing_cartoon"/>
          <p:cNvPicPr>
            <a:picLocks noChangeAspect="1" noChangeArrowheads="1"/>
          </p:cNvPicPr>
          <p:nvPr/>
        </p:nvPicPr>
        <p:blipFill>
          <a:blip r:embed="rId2" cstate="print"/>
          <a:srcRect/>
          <a:stretch>
            <a:fillRect/>
          </a:stretch>
        </p:blipFill>
        <p:spPr bwMode="auto">
          <a:xfrm>
            <a:off x="5181600" y="2971800"/>
            <a:ext cx="3733800" cy="3657601"/>
          </a:xfrm>
          <a:prstGeom prst="rect">
            <a:avLst/>
          </a:prstGeom>
          <a:noFill/>
        </p:spPr>
      </p:pic>
      <p:sp>
        <p:nvSpPr>
          <p:cNvPr id="12" name="Rectangle 11"/>
          <p:cNvSpPr/>
          <p:nvPr/>
        </p:nvSpPr>
        <p:spPr>
          <a:xfrm>
            <a:off x="304800" y="2057400"/>
            <a:ext cx="6781800" cy="650178"/>
          </a:xfrm>
          <a:prstGeom prst="rect">
            <a:avLst/>
          </a:prstGeom>
        </p:spPr>
        <p:txBody>
          <a:bodyPr wrap="square">
            <a:spAutoFit/>
          </a:bodyPr>
          <a:lstStyle/>
          <a:p>
            <a:pPr marL="990600" lvl="1" indent="-533400">
              <a:lnSpc>
                <a:spcPct val="125000"/>
              </a:lnSpc>
            </a:pPr>
            <a:r>
              <a:rPr lang="en-US" sz="3200" b="1" dirty="0">
                <a:latin typeface="Times New Roman" pitchFamily="18" charset="0"/>
                <a:cs typeface="Times New Roman" pitchFamily="18" charset="0"/>
              </a:rPr>
              <a:t>Motion sickness e.g. Hyoscine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45720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Ophthalmic disorders</a:t>
            </a:r>
            <a:r>
              <a:rPr lang="en-US" sz="3200" dirty="0"/>
              <a:t>:</a:t>
            </a:r>
          </a:p>
        </p:txBody>
      </p:sp>
      <p:pic>
        <p:nvPicPr>
          <p:cNvPr id="6" name="Picture 5" descr="Binocular indirect ophthalmoscopy">
            <a:hlinkClick r:id="rId2" tooltip="Click for larger image"/>
          </p:cNvPr>
          <p:cNvPicPr>
            <a:picLocks noChangeAspect="1" noChangeArrowheads="1"/>
          </p:cNvPicPr>
          <p:nvPr/>
        </p:nvPicPr>
        <p:blipFill>
          <a:blip r:embed="rId3" cstate="print"/>
          <a:srcRect/>
          <a:stretch>
            <a:fillRect/>
          </a:stretch>
        </p:blipFill>
        <p:spPr bwMode="auto">
          <a:xfrm>
            <a:off x="5105400" y="3276600"/>
            <a:ext cx="3844925" cy="3429000"/>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381000" y="3505200"/>
            <a:ext cx="4191000" cy="3048000"/>
          </a:xfrm>
          <a:prstGeom prst="rect">
            <a:avLst/>
          </a:prstGeom>
          <a:noFill/>
          <a:ln w="9525">
            <a:noFill/>
            <a:miter lim="800000"/>
            <a:headEnd/>
            <a:tailEnd/>
          </a:ln>
          <a:effectLst/>
        </p:spPr>
      </p:pic>
      <p:sp>
        <p:nvSpPr>
          <p:cNvPr id="8" name="Rectangle 7"/>
          <p:cNvSpPr/>
          <p:nvPr/>
        </p:nvSpPr>
        <p:spPr>
          <a:xfrm>
            <a:off x="723900" y="1395680"/>
            <a:ext cx="7696200" cy="1384995"/>
          </a:xfrm>
          <a:prstGeom prst="rect">
            <a:avLst/>
          </a:prstGeom>
        </p:spPr>
        <p:txBody>
          <a:bodyPr wrap="square">
            <a:spAutoFit/>
          </a:bodyPr>
          <a:lstStyle/>
          <a:p>
            <a:r>
              <a:rPr lang="en-US" sz="2800" dirty="0"/>
              <a:t>Ophthalmoscopic examination of retina</a:t>
            </a:r>
          </a:p>
          <a:p>
            <a:endParaRPr lang="en-US" sz="2800" dirty="0"/>
          </a:p>
          <a:p>
            <a:r>
              <a:rPr lang="en-US" sz="2800" b="1" dirty="0"/>
              <a:t>e.g. Tropicamide, homatropine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2057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GIT</a:t>
            </a:r>
            <a:r>
              <a:rPr lang="en-US" sz="3200" dirty="0"/>
              <a:t>:</a:t>
            </a:r>
          </a:p>
        </p:txBody>
      </p:sp>
      <p:sp>
        <p:nvSpPr>
          <p:cNvPr id="12" name="Rectangle 11"/>
          <p:cNvSpPr/>
          <p:nvPr/>
        </p:nvSpPr>
        <p:spPr>
          <a:xfrm>
            <a:off x="0" y="1524000"/>
            <a:ext cx="8915400" cy="4031873"/>
          </a:xfrm>
          <a:prstGeom prst="rect">
            <a:avLst/>
          </a:prstGeom>
        </p:spPr>
        <p:txBody>
          <a:bodyPr wrap="square">
            <a:spAutoFit/>
          </a:bodyPr>
          <a:lstStyle/>
          <a:p>
            <a:pPr>
              <a:spcBef>
                <a:spcPts val="1200"/>
              </a:spcBef>
              <a:buClr>
                <a:srgbClr val="C00000"/>
              </a:buClr>
              <a:buSzPct val="79000"/>
            </a:pPr>
            <a:r>
              <a:rPr lang="en-US" sz="2800" dirty="0"/>
              <a:t>e.g.</a:t>
            </a:r>
            <a:r>
              <a:rPr lang="en-US" sz="2800" b="1" dirty="0"/>
              <a:t> Glycopyrrolate, Hyocine butyl bromide</a:t>
            </a:r>
            <a:r>
              <a:rPr lang="en-US" sz="2800" dirty="0"/>
              <a:t>. </a:t>
            </a:r>
          </a:p>
          <a:p>
            <a:pPr>
              <a:spcBef>
                <a:spcPts val="1200"/>
              </a:spcBef>
              <a:buClr>
                <a:srgbClr val="C00000"/>
              </a:buClr>
              <a:buSzPct val="79000"/>
              <a:buFont typeface="Courier New" pitchFamily="49" charset="0"/>
              <a:buChar char="o"/>
            </a:pPr>
            <a:r>
              <a:rPr lang="en-US" sz="2800" dirty="0"/>
              <a:t> Intestinal spasm</a:t>
            </a:r>
          </a:p>
          <a:p>
            <a:pPr>
              <a:spcBef>
                <a:spcPts val="1200"/>
              </a:spcBef>
              <a:buClr>
                <a:srgbClr val="C00000"/>
              </a:buClr>
              <a:buSzPct val="79000"/>
              <a:buFont typeface="Courier New" pitchFamily="49" charset="0"/>
              <a:buChar char="o"/>
            </a:pPr>
            <a:r>
              <a:rPr lang="en-US" sz="2800" dirty="0"/>
              <a:t> Biliary and renal colics.</a:t>
            </a:r>
          </a:p>
          <a:p>
            <a:pPr>
              <a:spcBef>
                <a:spcPts val="1200"/>
              </a:spcBef>
              <a:buClr>
                <a:srgbClr val="C00000"/>
              </a:buClr>
              <a:buSzPct val="79000"/>
              <a:buFont typeface="Courier New" pitchFamily="49" charset="0"/>
              <a:buChar char="o"/>
            </a:pPr>
            <a:r>
              <a:rPr lang="en-US" sz="2800" dirty="0"/>
              <a:t>Irritable bowel syndrome </a:t>
            </a:r>
          </a:p>
          <a:p>
            <a:pPr>
              <a:spcBef>
                <a:spcPts val="1200"/>
              </a:spcBef>
              <a:buClr>
                <a:srgbClr val="C00000"/>
              </a:buClr>
              <a:buSzPct val="79000"/>
            </a:pPr>
            <a:r>
              <a:rPr lang="en-US" sz="2800" dirty="0"/>
              <a:t>     </a:t>
            </a:r>
          </a:p>
          <a:p>
            <a:pPr>
              <a:spcBef>
                <a:spcPts val="1200"/>
              </a:spcBef>
              <a:buClr>
                <a:srgbClr val="C00000"/>
              </a:buClr>
              <a:buSzPct val="79000"/>
              <a:buFont typeface="Courier New" pitchFamily="49" charset="0"/>
              <a:buChar char="o"/>
            </a:pPr>
            <a:r>
              <a:rPr lang="en-US" sz="2800" dirty="0"/>
              <a:t> </a:t>
            </a:r>
            <a:r>
              <a:rPr lang="en-US" sz="2800" b="1" dirty="0"/>
              <a:t>Atropine + diphenoxylate</a:t>
            </a:r>
            <a:endParaRPr lang="en-US" sz="2800" dirty="0"/>
          </a:p>
          <a:p>
            <a:pPr>
              <a:spcBef>
                <a:spcPts val="1200"/>
              </a:spcBef>
              <a:buClr>
                <a:srgbClr val="C00000"/>
              </a:buClr>
              <a:buSzPct val="79000"/>
            </a:pPr>
            <a:r>
              <a:rPr lang="en-US" sz="2800" dirty="0"/>
              <a:t>  used for treatment of Traveler's diarrhea with opioid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wipe(left)">
                                      <p:cBhvr>
                                        <p:cTn id="37" dur="500"/>
                                        <p:tgtEl>
                                          <p:spTgt spid="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wipe(left)">
                                      <p:cBhvr>
                                        <p:cTn id="4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3400" y="2209800"/>
            <a:ext cx="8610600" cy="2123658"/>
          </a:xfrm>
          <a:prstGeom prst="rect">
            <a:avLst/>
          </a:prstGeom>
        </p:spPr>
        <p:txBody>
          <a:bodyPr wrap="square">
            <a:spAutoFit/>
          </a:bodyPr>
          <a:lstStyle/>
          <a:p>
            <a:pPr>
              <a:spcBef>
                <a:spcPts val="1200"/>
              </a:spcBef>
            </a:pPr>
            <a:r>
              <a:rPr lang="en-US" sz="2800" dirty="0"/>
              <a:t>Urinary incontinence &amp; Urinary urgency caused by minor inflammatory bladder disorders</a:t>
            </a:r>
          </a:p>
          <a:p>
            <a:pPr>
              <a:spcBef>
                <a:spcPts val="1200"/>
              </a:spcBef>
            </a:pPr>
            <a:r>
              <a:rPr lang="en-US" sz="2800" b="1" dirty="0"/>
              <a:t>e.g. Oxybutynin</a:t>
            </a:r>
          </a:p>
          <a:p>
            <a:pPr>
              <a:spcBef>
                <a:spcPts val="1200"/>
              </a:spcBef>
            </a:pPr>
            <a:r>
              <a:rPr lang="en-US" sz="2800" b="1" dirty="0">
                <a:sym typeface="Symbol" pitchFamily="18" charset="2"/>
              </a:rPr>
              <a:t>e.g. Darifenacin  </a:t>
            </a:r>
          </a:p>
        </p:txBody>
      </p:sp>
      <p:sp>
        <p:nvSpPr>
          <p:cNvPr id="15" name="TextBox 14"/>
          <p:cNvSpPr txBox="1"/>
          <p:nvPr/>
        </p:nvSpPr>
        <p:spPr>
          <a:xfrm>
            <a:off x="304800" y="914400"/>
            <a:ext cx="2057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GUT</a:t>
            </a:r>
            <a:r>
              <a:rPr lang="en-US" sz="3200" dirty="0"/>
              <a:t>:</a:t>
            </a:r>
          </a:p>
        </p:txBody>
      </p:sp>
    </p:spTree>
    <p:extLst>
      <p:ext uri="{BB962C8B-B14F-4D97-AF65-F5344CB8AC3E}">
        <p14:creationId xmlns:p14="http://schemas.microsoft.com/office/powerpoint/2010/main" val="330931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7391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solidFill>
                  <a:srgbClr val="FF0066"/>
                </a:solidFill>
                <a:sym typeface="Symbol" pitchFamily="18" charset="2"/>
              </a:rPr>
              <a:t>Respiratory disorders</a:t>
            </a:r>
            <a:r>
              <a:rPr lang="en-US" sz="3200" dirty="0">
                <a:sym typeface="Symbol" pitchFamily="18" charset="2"/>
              </a:rPr>
              <a:t>: </a:t>
            </a:r>
          </a:p>
        </p:txBody>
      </p:sp>
      <p:pic>
        <p:nvPicPr>
          <p:cNvPr id="9" name="Picture 7" descr="Ipratropium Bromide Aerosols">
            <a:hlinkClick r:id="rId2"/>
          </p:cNvPr>
          <p:cNvPicPr>
            <a:picLocks noChangeAspect="1" noChangeArrowheads="1"/>
          </p:cNvPicPr>
          <p:nvPr/>
        </p:nvPicPr>
        <p:blipFill>
          <a:blip r:embed="rId3" cstate="print"/>
          <a:srcRect/>
          <a:stretch>
            <a:fillRect/>
          </a:stretch>
        </p:blipFill>
        <p:spPr bwMode="auto">
          <a:xfrm>
            <a:off x="3886200" y="3810000"/>
            <a:ext cx="2611437" cy="2854325"/>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6753225" y="2514600"/>
            <a:ext cx="2390775" cy="4124325"/>
          </a:xfrm>
          <a:prstGeom prst="rect">
            <a:avLst/>
          </a:prstGeom>
          <a:noFill/>
          <a:ln w="9525">
            <a:noFill/>
            <a:miter lim="800000"/>
            <a:headEnd/>
            <a:tailEnd/>
          </a:ln>
        </p:spPr>
      </p:pic>
      <p:sp>
        <p:nvSpPr>
          <p:cNvPr id="11" name="Rectangle 10"/>
          <p:cNvSpPr/>
          <p:nvPr/>
        </p:nvSpPr>
        <p:spPr>
          <a:xfrm>
            <a:off x="228600" y="1828800"/>
            <a:ext cx="6400800" cy="1815882"/>
          </a:xfrm>
          <a:prstGeom prst="rect">
            <a:avLst/>
          </a:prstGeom>
        </p:spPr>
        <p:txBody>
          <a:bodyPr wrap="square">
            <a:spAutoFit/>
          </a:bodyPr>
          <a:lstStyle/>
          <a:p>
            <a:pPr>
              <a:spcBef>
                <a:spcPts val="1200"/>
              </a:spcBef>
            </a:pPr>
            <a:r>
              <a:rPr lang="en-US" sz="2800" dirty="0">
                <a:sym typeface="Symbol" pitchFamily="18" charset="2"/>
              </a:rPr>
              <a:t>Bronchial asthma &amp; chronic obstructive pulmonary disease (COPD)</a:t>
            </a:r>
          </a:p>
          <a:p>
            <a:pPr>
              <a:spcBef>
                <a:spcPts val="1200"/>
              </a:spcBef>
            </a:pPr>
            <a:r>
              <a:rPr lang="en-US" sz="2800" b="1" dirty="0">
                <a:sym typeface="Symbol" pitchFamily="18" charset="2"/>
              </a:rPr>
              <a:t>e.g. Ipratropium </a:t>
            </a:r>
            <a:r>
              <a:rPr lang="en-US" sz="2800" dirty="0">
                <a:sym typeface="Symbol" pitchFamily="18" charset="2"/>
              </a:rPr>
              <a:t>(inhalation)</a:t>
            </a:r>
          </a:p>
          <a:p>
            <a:endParaRPr lang="en-US"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25"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3" dur="1000" fill="hold"/>
                                        <p:tgtEl>
                                          <p:spTgt spid="1026"/>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990600"/>
            <a:ext cx="7391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a:t>Cardiovascular effects:</a:t>
            </a:r>
            <a:endParaRPr lang="en-US" sz="3200" b="1" dirty="0">
              <a:latin typeface="Arial Narrow" pitchFamily="34" charset="0"/>
            </a:endParaRPr>
          </a:p>
        </p:txBody>
      </p:sp>
      <p:sp>
        <p:nvSpPr>
          <p:cNvPr id="6" name="TextBox 5"/>
          <p:cNvSpPr txBox="1"/>
          <p:nvPr/>
        </p:nvSpPr>
        <p:spPr>
          <a:xfrm>
            <a:off x="228600" y="2133600"/>
            <a:ext cx="73914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a:t>Sinus bradycardia</a:t>
            </a:r>
            <a:endParaRPr lang="en-US" sz="3600"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a:sym typeface="Symbol" pitchFamily="18" charset="2"/>
              </a:rPr>
              <a:t>Cholinergic poisoning</a:t>
            </a:r>
          </a:p>
        </p:txBody>
      </p:sp>
      <p:pic>
        <p:nvPicPr>
          <p:cNvPr id="1026" name="Picture 2"/>
          <p:cNvPicPr>
            <a:picLocks noChangeAspect="1" noChangeArrowheads="1"/>
          </p:cNvPicPr>
          <p:nvPr/>
        </p:nvPicPr>
        <p:blipFill>
          <a:blip r:embed="rId2" cstate="print"/>
          <a:srcRect/>
          <a:stretch>
            <a:fillRect/>
          </a:stretch>
        </p:blipFill>
        <p:spPr bwMode="auto">
          <a:xfrm>
            <a:off x="6172200" y="3733800"/>
            <a:ext cx="2819400" cy="2895600"/>
          </a:xfrm>
          <a:prstGeom prst="rect">
            <a:avLst/>
          </a:prstGeom>
          <a:noFill/>
          <a:ln w="9525">
            <a:noFill/>
            <a:miter lim="800000"/>
            <a:headEnd/>
            <a:tailEnd/>
          </a:ln>
        </p:spPr>
      </p:pic>
      <p:sp>
        <p:nvSpPr>
          <p:cNvPr id="10" name="Rectangle 9"/>
          <p:cNvSpPr/>
          <p:nvPr/>
        </p:nvSpPr>
        <p:spPr>
          <a:xfrm>
            <a:off x="457200" y="1320969"/>
            <a:ext cx="8084230" cy="1661993"/>
          </a:xfrm>
          <a:prstGeom prst="rect">
            <a:avLst/>
          </a:prstGeom>
        </p:spPr>
        <p:txBody>
          <a:bodyPr wrap="square">
            <a:spAutoFit/>
          </a:bodyPr>
          <a:lstStyle/>
          <a:p>
            <a:r>
              <a:rPr lang="en-US" sz="2800" dirty="0">
                <a:sym typeface="Symbol" pitchFamily="18" charset="2"/>
              </a:rPr>
              <a:t>Cholinesterase inhibitors “insecticides”.</a:t>
            </a:r>
            <a:endParaRPr lang="en-US" sz="2800" dirty="0"/>
          </a:p>
          <a:p>
            <a:endParaRPr lang="en-US" sz="2800" dirty="0">
              <a:sym typeface="Symbol" pitchFamily="18" charset="2"/>
            </a:endParaRPr>
          </a:p>
          <a:p>
            <a:r>
              <a:rPr lang="en-US" sz="2800" dirty="0">
                <a:sym typeface="Symbol" pitchFamily="18" charset="2"/>
              </a:rPr>
              <a:t>Mushroom poisoning.</a:t>
            </a:r>
          </a:p>
          <a:p>
            <a:endParaRPr lang="x-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6000" contrast="25000"/>
                    </a14:imgEffect>
                  </a14:imgLayer>
                </a14:imgProps>
              </a:ext>
            </a:extLst>
          </a:blip>
          <a:srcRect/>
          <a:stretch>
            <a:fillRect/>
          </a:stretch>
        </p:blipFill>
        <p:spPr bwMode="auto">
          <a:xfrm>
            <a:off x="5715000" y="1905000"/>
            <a:ext cx="3276600" cy="4114800"/>
          </a:xfrm>
          <a:prstGeom prst="rect">
            <a:avLst/>
          </a:prstGeom>
          <a:noFill/>
          <a:ln w="9525">
            <a:noFill/>
            <a:miter lim="800000"/>
            <a:headEnd/>
            <a:tailEnd/>
          </a:ln>
        </p:spPr>
      </p:pic>
      <p:sp>
        <p:nvSpPr>
          <p:cNvPr id="2" name="TextBox 1"/>
          <p:cNvSpPr txBox="1"/>
          <p:nvPr/>
        </p:nvSpPr>
        <p:spPr>
          <a:xfrm>
            <a:off x="762000" y="382369"/>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kern="10" dirty="0">
                <a:ln w="9525">
                  <a:noFill/>
                  <a:round/>
                  <a:headEnd/>
                  <a:tailEnd/>
                </a:ln>
                <a:effectLst>
                  <a:outerShdw dist="53882" dir="2700000" algn="ctr" rotWithShape="0">
                    <a:srgbClr val="C0C0C0"/>
                  </a:outerShdw>
                </a:effectLst>
                <a:latin typeface="Algerian" pitchFamily="82" charset="0"/>
                <a:cs typeface="Times New Roman"/>
              </a:rPr>
              <a:t>Adverse Effects</a:t>
            </a:r>
          </a:p>
        </p:txBody>
      </p:sp>
      <p:sp>
        <p:nvSpPr>
          <p:cNvPr id="10" name="Rectangle 9"/>
          <p:cNvSpPr/>
          <p:nvPr/>
        </p:nvSpPr>
        <p:spPr>
          <a:xfrm>
            <a:off x="228600" y="1600200"/>
            <a:ext cx="6248400" cy="4727448"/>
          </a:xfrm>
          <a:prstGeom prst="rect">
            <a:avLst/>
          </a:prstGeom>
        </p:spPr>
        <p:txBody>
          <a:bodyPr wrap="square">
            <a:spAutoFit/>
          </a:bodyPr>
          <a:lstStyle/>
          <a:p>
            <a:pPr>
              <a:lnSpc>
                <a:spcPct val="90000"/>
              </a:lnSpc>
              <a:spcBef>
                <a:spcPts val="1200"/>
              </a:spcBef>
              <a:buClr>
                <a:srgbClr val="C00000"/>
              </a:buClr>
              <a:buSzPct val="80000"/>
              <a:buFont typeface="Courier New" pitchFamily="49" charset="0"/>
              <a:buChar char="o"/>
            </a:pPr>
            <a:r>
              <a:rPr lang="en-US" sz="2800" dirty="0">
                <a:sym typeface="Symbol" pitchFamily="18" charset="2"/>
              </a:rPr>
              <a:t>Mydriasis, blurred vision</a:t>
            </a:r>
          </a:p>
          <a:p>
            <a:pPr>
              <a:lnSpc>
                <a:spcPct val="90000"/>
              </a:lnSpc>
              <a:spcBef>
                <a:spcPts val="1200"/>
              </a:spcBef>
              <a:buClr>
                <a:srgbClr val="C00000"/>
              </a:buClr>
              <a:buSzPct val="80000"/>
              <a:buFont typeface="Courier New" pitchFamily="49" charset="0"/>
              <a:buChar char="o"/>
            </a:pPr>
            <a:r>
              <a:rPr lang="en-US" sz="2800" dirty="0">
                <a:sym typeface="Symbol" pitchFamily="18" charset="2"/>
              </a:rPr>
              <a:t> Confusion, agitation, delirium</a:t>
            </a:r>
          </a:p>
          <a:p>
            <a:pPr>
              <a:lnSpc>
                <a:spcPct val="90000"/>
              </a:lnSpc>
              <a:spcBef>
                <a:spcPts val="1200"/>
              </a:spcBef>
              <a:buClr>
                <a:srgbClr val="C00000"/>
              </a:buClr>
              <a:buSzPct val="80000"/>
              <a:buFont typeface="Courier New" pitchFamily="49" charset="0"/>
              <a:buChar char="o"/>
            </a:pPr>
            <a:r>
              <a:rPr lang="en-US" sz="2800" dirty="0">
                <a:sym typeface="Symbol" pitchFamily="18" charset="2"/>
              </a:rPr>
              <a:t>Dry mouth , hot flushed skin</a:t>
            </a:r>
          </a:p>
          <a:p>
            <a:pPr>
              <a:lnSpc>
                <a:spcPct val="90000"/>
              </a:lnSpc>
              <a:spcBef>
                <a:spcPts val="1200"/>
              </a:spcBef>
              <a:buClr>
                <a:srgbClr val="C00000"/>
              </a:buClr>
              <a:buSzPct val="80000"/>
              <a:buFont typeface="Courier New" pitchFamily="49" charset="0"/>
              <a:buChar char="o"/>
            </a:pPr>
            <a:r>
              <a:rPr lang="en-US" sz="2800" dirty="0">
                <a:sym typeface="Symbol" pitchFamily="18" charset="2"/>
              </a:rPr>
              <a:t> Constipation, urinary retention</a:t>
            </a:r>
          </a:p>
          <a:p>
            <a:pPr>
              <a:lnSpc>
                <a:spcPct val="90000"/>
              </a:lnSpc>
              <a:spcBef>
                <a:spcPts val="1200"/>
              </a:spcBef>
              <a:buClr>
                <a:srgbClr val="C00000"/>
              </a:buClr>
              <a:buSzPct val="80000"/>
              <a:buFont typeface="Courier New" pitchFamily="49" charset="0"/>
              <a:buChar char="o"/>
            </a:pPr>
            <a:r>
              <a:rPr lang="en-US" sz="2800" dirty="0">
                <a:sym typeface="Symbol" pitchFamily="18" charset="2"/>
              </a:rPr>
              <a:t> Tachycardia</a:t>
            </a:r>
          </a:p>
          <a:p>
            <a:pPr>
              <a:lnSpc>
                <a:spcPct val="90000"/>
              </a:lnSpc>
              <a:spcBef>
                <a:spcPts val="1200"/>
              </a:spcBef>
              <a:buClr>
                <a:srgbClr val="C00000"/>
              </a:buClr>
              <a:buSzPct val="80000"/>
              <a:buFont typeface="Courier New" pitchFamily="49" charset="0"/>
              <a:buChar char="o"/>
            </a:pPr>
            <a:r>
              <a:rPr lang="en-US" sz="2800" dirty="0">
                <a:sym typeface="Symbol" pitchFamily="18" charset="2"/>
              </a:rPr>
              <a:t> Body temperature </a:t>
            </a:r>
          </a:p>
          <a:p>
            <a:pPr>
              <a:lnSpc>
                <a:spcPct val="90000"/>
              </a:lnSpc>
              <a:spcBef>
                <a:spcPts val="1200"/>
              </a:spcBef>
              <a:buClr>
                <a:srgbClr val="C00000"/>
              </a:buClr>
              <a:buSzPct val="80000"/>
            </a:pPr>
            <a:r>
              <a:rPr lang="en-US" sz="2800" dirty="0">
                <a:sym typeface="Symbol" pitchFamily="18" charset="2"/>
              </a:rPr>
              <a:t>    (hyperthermia)</a:t>
            </a:r>
          </a:p>
          <a:p>
            <a:pPr>
              <a:lnSpc>
                <a:spcPct val="90000"/>
              </a:lnSpc>
            </a:pPr>
            <a:endParaRPr lang="en-US" dirty="0">
              <a:sym typeface="Symbol" pitchFamily="18" charset="2"/>
            </a:endParaRPr>
          </a:p>
          <a:p>
            <a:pPr>
              <a:lnSpc>
                <a:spcPct val="90000"/>
              </a:lnSpc>
            </a:pPr>
            <a:endParaRPr lang="en-US" dirty="0">
              <a:latin typeface="Arial Narrow" pitchFamily="34" charset="0"/>
            </a:endParaRPr>
          </a:p>
          <a:p>
            <a:pPr>
              <a:lnSpc>
                <a:spcPct val="90000"/>
              </a:lnSpc>
            </a:pPr>
            <a:r>
              <a:rPr lang="en-US" dirty="0"/>
              <a:t> </a:t>
            </a:r>
            <a:endParaRPr lang="en-US" dirty="0">
              <a:latin typeface="Arial Narrow" pitchFamily="34" charset="0"/>
            </a:endParaRPr>
          </a:p>
          <a:p>
            <a:pPr>
              <a:lnSpc>
                <a:spcPct val="90000"/>
              </a:lnSpc>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ipe(down)">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52400" y="152400"/>
            <a:ext cx="8763000" cy="6553200"/>
          </a:xfrm>
        </p:spPr>
        <p:txBody>
          <a:bodyPr/>
          <a:lstStyle/>
          <a:p>
            <a:pPr>
              <a:defRPr/>
            </a:pPr>
            <a:endParaRPr lang="en-US" b="1" kern="1200" dirty="0"/>
          </a:p>
          <a:p>
            <a:pPr>
              <a:buFontTx/>
              <a:buNone/>
              <a:defRPr/>
            </a:pPr>
            <a:endParaRPr lang="en-US" b="1" kern="1200" dirty="0"/>
          </a:p>
          <a:p>
            <a:pPr>
              <a:defRPr/>
            </a:pPr>
            <a:endParaRPr lang="en-US" b="1" kern="1200" dirty="0"/>
          </a:p>
          <a:p>
            <a:pPr>
              <a:defRPr/>
            </a:pPr>
            <a:endParaRPr lang="en-US" b="1" kern="1200" dirty="0"/>
          </a:p>
          <a:p>
            <a:pPr>
              <a:defRPr/>
            </a:pPr>
            <a:endParaRPr lang="en-US" b="1" kern="1200" dirty="0"/>
          </a:p>
          <a:p>
            <a:pPr>
              <a:defRPr/>
            </a:pPr>
            <a:endParaRPr lang="en-US" b="1" kern="1200" dirty="0"/>
          </a:p>
          <a:p>
            <a:pPr>
              <a:defRPr/>
            </a:pPr>
            <a:endParaRPr lang="en-US" b="1" kern="1200" dirty="0"/>
          </a:p>
          <a:p>
            <a:pPr>
              <a:defRPr/>
            </a:pPr>
            <a:endParaRPr lang="en-US" b="1" kern="1200" dirty="0"/>
          </a:p>
          <a:p>
            <a:pPr>
              <a:buFontTx/>
              <a:buNone/>
              <a:defRPr/>
            </a:pPr>
            <a:endParaRPr lang="en-US" sz="1800" b="1" kern="1200" dirty="0"/>
          </a:p>
          <a:p>
            <a:pPr>
              <a:buFontTx/>
              <a:buNone/>
              <a:defRPr/>
            </a:pPr>
            <a:endParaRPr lang="en-US" sz="1800" b="1" kern="1200" dirty="0"/>
          </a:p>
          <a:p>
            <a:pPr>
              <a:buFontTx/>
              <a:buNone/>
              <a:defRPr/>
            </a:pPr>
            <a:r>
              <a:rPr lang="en-US" sz="1800" b="1" kern="1200" dirty="0">
                <a:latin typeface="Times New Roman" pitchFamily="18" charset="0"/>
                <a:cs typeface="Times New Roman" pitchFamily="18" charset="0"/>
              </a:rPr>
              <a:t>   </a:t>
            </a:r>
            <a:endParaRPr lang="en-US" b="1" kern="1200" dirty="0"/>
          </a:p>
          <a:p>
            <a:pPr>
              <a:defRPr/>
            </a:pPr>
            <a:endParaRPr lang="en-US" b="1" kern="1200" dirty="0"/>
          </a:p>
        </p:txBody>
      </p:sp>
      <p:sp>
        <p:nvSpPr>
          <p:cNvPr id="17411" name="Line 5"/>
          <p:cNvSpPr>
            <a:spLocks noChangeShapeType="1"/>
          </p:cNvSpPr>
          <p:nvPr/>
        </p:nvSpPr>
        <p:spPr bwMode="auto">
          <a:xfrm>
            <a:off x="3962400" y="990600"/>
            <a:ext cx="0" cy="7620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2" name="Line 6"/>
          <p:cNvSpPr>
            <a:spLocks noChangeShapeType="1"/>
          </p:cNvSpPr>
          <p:nvPr/>
        </p:nvSpPr>
        <p:spPr bwMode="auto">
          <a:xfrm>
            <a:off x="2362200" y="1752600"/>
            <a:ext cx="4191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3" name="Line 7"/>
          <p:cNvSpPr>
            <a:spLocks noChangeShapeType="1"/>
          </p:cNvSpPr>
          <p:nvPr/>
        </p:nvSpPr>
        <p:spPr bwMode="auto">
          <a:xfrm>
            <a:off x="2362200" y="1752600"/>
            <a:ext cx="0" cy="304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4" name="Line 8"/>
          <p:cNvSpPr>
            <a:spLocks noChangeShapeType="1"/>
          </p:cNvSpPr>
          <p:nvPr/>
        </p:nvSpPr>
        <p:spPr bwMode="auto">
          <a:xfrm>
            <a:off x="6553200" y="1752600"/>
            <a:ext cx="0" cy="304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5" name="Text Box 9"/>
          <p:cNvSpPr txBox="1">
            <a:spLocks noChangeArrowheads="1"/>
          </p:cNvSpPr>
          <p:nvPr/>
        </p:nvSpPr>
        <p:spPr bwMode="auto">
          <a:xfrm>
            <a:off x="1295400" y="1981200"/>
            <a:ext cx="257968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t>Antimuscarinics</a:t>
            </a:r>
          </a:p>
          <a:p>
            <a:pPr algn="ctr" eaLnBrk="1" hangingPunct="1"/>
            <a:endParaRPr lang="en-US" sz="2400" b="1"/>
          </a:p>
        </p:txBody>
      </p:sp>
      <p:sp>
        <p:nvSpPr>
          <p:cNvPr id="17416" name="Text Box 10"/>
          <p:cNvSpPr txBox="1">
            <a:spLocks noChangeArrowheads="1"/>
          </p:cNvSpPr>
          <p:nvPr/>
        </p:nvSpPr>
        <p:spPr bwMode="auto">
          <a:xfrm>
            <a:off x="5387975" y="2057400"/>
            <a:ext cx="21971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t>Antinicotinics</a:t>
            </a:r>
          </a:p>
        </p:txBody>
      </p:sp>
      <p:sp>
        <p:nvSpPr>
          <p:cNvPr id="17417" name="Line 11"/>
          <p:cNvSpPr>
            <a:spLocks noChangeShapeType="1"/>
          </p:cNvSpPr>
          <p:nvPr/>
        </p:nvSpPr>
        <p:spPr bwMode="auto">
          <a:xfrm>
            <a:off x="6553200" y="2514600"/>
            <a:ext cx="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8" name="Line 12"/>
          <p:cNvSpPr>
            <a:spLocks noChangeShapeType="1"/>
          </p:cNvSpPr>
          <p:nvPr/>
        </p:nvSpPr>
        <p:spPr bwMode="auto">
          <a:xfrm>
            <a:off x="5486400" y="2971800"/>
            <a:ext cx="2362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9" name="Line 13"/>
          <p:cNvSpPr>
            <a:spLocks noChangeShapeType="1"/>
          </p:cNvSpPr>
          <p:nvPr/>
        </p:nvSpPr>
        <p:spPr bwMode="auto">
          <a:xfrm>
            <a:off x="5486400" y="2971800"/>
            <a:ext cx="0" cy="3810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20" name="Line 14"/>
          <p:cNvSpPr>
            <a:spLocks noChangeShapeType="1"/>
          </p:cNvSpPr>
          <p:nvPr/>
        </p:nvSpPr>
        <p:spPr bwMode="auto">
          <a:xfrm>
            <a:off x="7848600" y="2971800"/>
            <a:ext cx="0" cy="3810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 name="Rectangle 30"/>
          <p:cNvSpPr/>
          <p:nvPr/>
        </p:nvSpPr>
        <p:spPr>
          <a:xfrm>
            <a:off x="4267200" y="3352800"/>
            <a:ext cx="22860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a:solidFill>
                  <a:schemeClr val="tx1"/>
                </a:solidFill>
              </a:rPr>
              <a:t>Ganglionic </a:t>
            </a:r>
          </a:p>
          <a:p>
            <a:pPr algn="ctr" eaLnBrk="1" hangingPunct="1">
              <a:defRPr/>
            </a:pPr>
            <a:r>
              <a:rPr lang="en-US" sz="2400" b="1">
                <a:solidFill>
                  <a:schemeClr val="tx1"/>
                </a:solidFill>
              </a:rPr>
              <a:t>blockers</a:t>
            </a:r>
            <a:endParaRPr lang="en-US" sz="2400">
              <a:solidFill>
                <a:schemeClr val="tx1"/>
              </a:solidFill>
            </a:endParaRPr>
          </a:p>
        </p:txBody>
      </p:sp>
      <p:sp>
        <p:nvSpPr>
          <p:cNvPr id="32" name="Rectangle 31"/>
          <p:cNvSpPr/>
          <p:nvPr/>
        </p:nvSpPr>
        <p:spPr>
          <a:xfrm>
            <a:off x="6705600" y="3352800"/>
            <a:ext cx="22860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b="1">
                <a:solidFill>
                  <a:schemeClr val="tx1"/>
                </a:solidFill>
              </a:rPr>
              <a:t>Neuromuscular blockers</a:t>
            </a:r>
            <a:endParaRPr lang="en-US" sz="2200">
              <a:solidFill>
                <a:schemeClr val="tx1"/>
              </a:solidFill>
            </a:endParaRPr>
          </a:p>
        </p:txBody>
      </p:sp>
      <p:sp>
        <p:nvSpPr>
          <p:cNvPr id="24" name="TextBox 23"/>
          <p:cNvSpPr txBox="1"/>
          <p:nvPr/>
        </p:nvSpPr>
        <p:spPr>
          <a:xfrm>
            <a:off x="1600200" y="2286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a:latin typeface="Algerian" pitchFamily="82" charset="0"/>
              </a:rPr>
              <a:t>Anticholinergic Drugs</a:t>
            </a:r>
          </a:p>
        </p:txBody>
      </p:sp>
    </p:spTree>
    <p:extLst>
      <p:ext uri="{BB962C8B-B14F-4D97-AF65-F5344CB8AC3E}">
        <p14:creationId xmlns:p14="http://schemas.microsoft.com/office/powerpoint/2010/main" val="1586404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AU" sz="3600" dirty="0">
                <a:solidFill>
                  <a:prstClr val="black"/>
                </a:solidFill>
                <a:latin typeface="Algerian" pitchFamily="82" charset="0"/>
              </a:rPr>
              <a:t>The Mnemonic</a:t>
            </a:r>
            <a:endParaRPr lang="en-US" sz="3600" kern="10" dirty="0">
              <a:ln w="9525">
                <a:noFill/>
                <a:round/>
                <a:headEnd/>
                <a:tailEnd/>
              </a:ln>
              <a:effectLst>
                <a:outerShdw dist="53882" dir="2700000" algn="ctr" rotWithShape="0">
                  <a:srgbClr val="C0C0C0"/>
                </a:outerShdw>
              </a:effectLst>
              <a:latin typeface="Algerian" pitchFamily="82" charset="0"/>
              <a:cs typeface="Times New Roman"/>
            </a:endParaRPr>
          </a:p>
        </p:txBody>
      </p:sp>
      <p:sp>
        <p:nvSpPr>
          <p:cNvPr id="3" name="TextBox 2"/>
          <p:cNvSpPr txBox="1"/>
          <p:nvPr/>
        </p:nvSpPr>
        <p:spPr>
          <a:xfrm>
            <a:off x="6096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3200" dirty="0"/>
              <a:t>Red as a beet </a:t>
            </a:r>
          </a:p>
        </p:txBody>
      </p:sp>
      <p:sp>
        <p:nvSpPr>
          <p:cNvPr id="4" name="TextBox 3"/>
          <p:cNvSpPr txBox="1"/>
          <p:nvPr/>
        </p:nvSpPr>
        <p:spPr>
          <a:xfrm>
            <a:off x="6858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a:solidFill>
                  <a:prstClr val="black"/>
                </a:solidFill>
                <a:latin typeface="Calibri"/>
              </a:rPr>
              <a:t>Dry as a bone</a:t>
            </a:r>
            <a:endParaRPr lang="en-AU" sz="2800" i="1" baseline="30000" dirty="0">
              <a:solidFill>
                <a:prstClr val="black"/>
              </a:solidFill>
              <a:latin typeface="Calibri"/>
            </a:endParaRPr>
          </a:p>
        </p:txBody>
      </p:sp>
      <p:sp>
        <p:nvSpPr>
          <p:cNvPr id="7" name="TextBox 6"/>
          <p:cNvSpPr txBox="1"/>
          <p:nvPr/>
        </p:nvSpPr>
        <p:spPr>
          <a:xfrm>
            <a:off x="7620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a:t>Blind as a bat</a:t>
            </a:r>
          </a:p>
        </p:txBody>
      </p:sp>
      <p:sp>
        <p:nvSpPr>
          <p:cNvPr id="8" name="TextBox 7"/>
          <p:cNvSpPr txBox="1"/>
          <p:nvPr/>
        </p:nvSpPr>
        <p:spPr>
          <a:xfrm>
            <a:off x="609600" y="1600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a:sym typeface="Symbol" pitchFamily="18" charset="2"/>
              </a:rPr>
              <a:t>Mad as a hen</a:t>
            </a:r>
          </a:p>
        </p:txBody>
      </p:sp>
      <p:sp>
        <p:nvSpPr>
          <p:cNvPr id="9" name="TextBox 8"/>
          <p:cNvSpPr txBox="1"/>
          <p:nvPr/>
        </p:nvSpPr>
        <p:spPr>
          <a:xfrm>
            <a:off x="6858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a:solidFill>
                  <a:prstClr val="black"/>
                </a:solidFill>
                <a:latin typeface="Calibri"/>
              </a:rPr>
              <a:t>Full as a Flask</a:t>
            </a:r>
            <a:endParaRPr lang="en-US" sz="2800" dirty="0">
              <a:latin typeface="Arial Narrow" pitchFamily="34" charset="0"/>
            </a:endParaRPr>
          </a:p>
        </p:txBody>
      </p:sp>
      <p:pic>
        <p:nvPicPr>
          <p:cNvPr id="10" name="Picture 9" descr="C:\Users\Anj\Desktop\beet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590800"/>
            <a:ext cx="4495800" cy="3429000"/>
          </a:xfrm>
          <a:prstGeom prst="rect">
            <a:avLst/>
          </a:prstGeom>
          <a:noFill/>
          <a:ln>
            <a:noFill/>
          </a:ln>
        </p:spPr>
      </p:pic>
      <p:pic>
        <p:nvPicPr>
          <p:cNvPr id="28674" name="Picture 2" descr="https://pitchingtheworld.files.wordpress.com/2012/06/4170bone.jpg"/>
          <p:cNvPicPr>
            <a:picLocks noChangeAspect="1" noChangeArrowheads="1"/>
          </p:cNvPicPr>
          <p:nvPr/>
        </p:nvPicPr>
        <p:blipFill>
          <a:blip r:embed="rId3" cstate="print"/>
          <a:srcRect/>
          <a:stretch>
            <a:fillRect/>
          </a:stretch>
        </p:blipFill>
        <p:spPr bwMode="auto">
          <a:xfrm>
            <a:off x="2133600" y="2590800"/>
            <a:ext cx="5054600" cy="2819400"/>
          </a:xfrm>
          <a:prstGeom prst="rect">
            <a:avLst/>
          </a:prstGeom>
          <a:noFill/>
        </p:spPr>
      </p:pic>
      <p:pic>
        <p:nvPicPr>
          <p:cNvPr id="28676" name="Picture 4" descr="http://upload.wikimedia.org/wikipedia/commons/7/77/Big-eared-townsend-fledermaus.jpg"/>
          <p:cNvPicPr>
            <a:picLocks noChangeAspect="1" noChangeArrowheads="1"/>
          </p:cNvPicPr>
          <p:nvPr/>
        </p:nvPicPr>
        <p:blipFill>
          <a:blip r:embed="rId4" cstate="print"/>
          <a:srcRect/>
          <a:stretch>
            <a:fillRect/>
          </a:stretch>
        </p:blipFill>
        <p:spPr bwMode="auto">
          <a:xfrm>
            <a:off x="1219200" y="2362200"/>
            <a:ext cx="6400800" cy="3724275"/>
          </a:xfrm>
          <a:prstGeom prst="rect">
            <a:avLst/>
          </a:prstGeom>
          <a:noFill/>
        </p:spPr>
      </p:pic>
      <p:pic>
        <p:nvPicPr>
          <p:cNvPr id="13" name="Picture 12" descr="Animation__Overflowing_Flask_by_LunaLazuli.gif"/>
          <p:cNvPicPr/>
          <p:nvPr/>
        </p:nvPicPr>
        <p:blipFill>
          <a:blip r:embed="rId5" cstate="print"/>
          <a:stretch>
            <a:fillRect/>
          </a:stretch>
        </p:blipFill>
        <p:spPr>
          <a:xfrm>
            <a:off x="2514600" y="2514600"/>
            <a:ext cx="4114800" cy="3886200"/>
          </a:xfrm>
          <a:prstGeom prst="rect">
            <a:avLst/>
          </a:prstGeom>
        </p:spPr>
      </p:pic>
      <p:sp>
        <p:nvSpPr>
          <p:cNvPr id="15" name="TextBox 14"/>
          <p:cNvSpPr txBox="1"/>
          <p:nvPr/>
        </p:nvSpPr>
        <p:spPr>
          <a:xfrm>
            <a:off x="7620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a:sym typeface="Symbol" pitchFamily="18" charset="2"/>
              </a:rPr>
              <a:t>Hot as Hell fire</a:t>
            </a:r>
          </a:p>
        </p:txBody>
      </p:sp>
      <p:sp>
        <p:nvSpPr>
          <p:cNvPr id="28680" name="AutoShape 8" descr="data:image/jpeg;base64,/9j/4AAQSkZJRgABAQAAAQABAAD/2wCEAAkGBxQTEhUUExQWFhUXGB8aGRgYGR4gIBscICIYHR4cHhwgHyoiGx8lHBwcIjEiJSkrLi4uIR8zODMtNygtLisBCgoKDg0OGxAQGzQmICYsNCwvLDAyLCwsMC8sLCwsLDQvMCwvLC8sLCwwLCwsLCwsLDAsLCwsLywsLCw0LCwsLP/AABEIAMkA+wMBEQACEQEDEQH/xAAcAAADAQEBAQEBAAAAAAAAAAAEBQYDBwIBAAj/xABDEAACAQIEBAQDBQcCBQMFAQABAhEDIQAEEjEFIkFRBhNhcTKBkUKhscHwFCNSYnLR4QczFSRzgvE0wsMWdLKz0jX/xAAaAQADAQEBAQAAAAAAAAAAAAACAwQFAQAG/8QAOREAAQMCBAMHBQACAgIBBQEAAQACEQMhEjFB8ARRYRMicYGRobEywdHh8QUUIzNCwpJDUmJygjT/2gAMAwEAAhEDEQA/AOR5ap0I/wDGJHjVfQcPUk4SN+yr+C8QpoyaqbsdR0mQDq29iDveYM9sY/E0XuBhwH4W218tj5VzkGFektQAQSbdVj9fob4lUdi8t2V7HgdCPynG6eXpP5R810Yki7EdWGiQSQYmJgX2GGMY7ECWwTF9I06eueSjrUTWf37Det9EDwr/AFEXMNozFOmKbEKApJZRaZYQQCfQG25uMXVuHexoGYF7iLch+RfnbNLeBFzSdcec+W/LQfIZDhtSvUohDTas+shiTzDUSdWwFyRpt8W4wqpU4ghrwe60Robeg6ZhEKFThmlzQDNzn8FU78CSrk6lNX/aFWVQBhyWMiZN+voDERAwlprEh4zHxe8btdJ/2sNcYm4Jztnvd0s8HeB6mXcVNIamVIgMrEzIF45YM2U+l98V1XVq4DgwkZ2y169NfZd4njKOA02mD578E04Rwcee9LSEKRrWkYCqdgWa76iCDbYG+I+yqVHERMSOvK3gSu8RxUUQ+ZnKefgLCM8/JNvEmfqUhpoISUEsdMncAAcwJ+1NmiNjimsQyKLSRGus/f45WuIuDosqd6oc8tx4ahcgGUqeaKpqh5bV+8b4rtoIaACZ67zuARGHOqNLSyPT33/V9I0NA6fHlovb1CtNlKKKbN5qAMQDpCg7rzjS3WJnr0ENlwMmcjbmT1sfhetinXJLPDC02zKozMEEklSRMSbepIgbXjFfEginMeqB1Q4Tgz08+a7hwfh9JFR1DKdADMBEwu5A+1tN+n1yWtZmZ1v5ZDqvnuIr1HEtNxNh5/C5p4hzxp5w+WjeXSq02gkjU4K2NoMCRME39sVUGtwzNzPkLrdpMLqAxZkZ9DuVA+J8y9au7sANTFtK7AMSw23sRf2xscK1rWWUXENNmjIQENSClSLzKx7fMfn2wTsQdPimNDS2LnJdSPhGaGXRKoWi4Vnhhdj8QCCSziLsxCqI9cZDuII/5HX38fMrgrAOeMNx42A6xYHlmfRJPFPgmhRYCnVqM0fAFV263gMIsJi9o2nDaHHVDMgRzyH3XGf8wxERvqPwprNcArBGJJ0qJ0tTZSBa8QQBzDrG1zitvFU8QEX8Z38ruCocnW8P6sQDSOmAaikEb2IuRHcE/ccdtUE6H7qkHC3qmGe4qaKLR0wxYVKlMgbEcoHLy8twdwWPXCKfD9o4vm2QN/zf48kD6zWiBd29+Slq1bVULBQASYHafxjGo1uFkErKdUL6s4bL4GIPpj0BGHEGNEfUz7OqK5OlbKBsB1gevfCBRDSS3M5qwVg4XTfhtM6JV1YgMBTlpMqVYgWFheJg7emI6xGKCIyvpnbenurW2AEpLmkfWTUYkwDMmSLRvf0xawsww0KB1OpjOIrOWaSRYen69L4KzclwFz5xCwX5W3J9rb+kY8RyXQ68uy6eyMHDlqNTMhFqC56TeSO1xtbcdL4T25Y1wiSEZ4ZlUggwDmnn7FRo0VDFnFZ5DaYIRTBgm4Jt39uuIhWqVapOWEZTqVV2YYMIuTvmp1cwRaW+TR90WxoFgOg9FNjOh949kFTqIAdYMem/9onDy1xPdWcKlMMId7byRXDcyNQsfkYMd/cb9rYTWpmN7uquGrtNgN/pU/D+LlvMp1JJqJCsptCbcoEk73icZlXhw3C5uhuD1Wg1/fv6+2/BJf8AiR1mqzk1AwBYXmP4ge99jfqDM4t7AYcAFomPxv8AClFdoOKcjFvv+lRZTL0c2jV6mmiy7ukaXMyS6gFwbzqjbfbGe51Th3Ck3vA6HMeBy8vyqBhkPb57O/GycutGotKm7n/cXyjT5rGBLNA5ZP29LDcahvMwVGkuaNLzbflbwTC9wOIDS+/DlY9FX5XiNLUlOiRSfUEJpFTTZiRqkjdhuZuDBuCSVPZAuTNvtB5+eXVZxouIc5/eFzecQ37jrZUmZ4vTSr5KOQ1i/ReYepBFpPKd8NqVuxhtB2eZGR+4Pgc1nU+FqPp9q4W052+fMJpUzVOlTNZmQAgc5i4sBLDpi+jX7Gkali9xibT0kjdlE2nUqvFMA+HzAXIPFXEXXM1GzOVpnUwRXaoF5dUSSjTErv0j0vM1rqtw6+ZETf7+t19PwwY2kAxxt9x18VtxTjqKZSlSqZbV+8UczLB5ah7iLGBKkEA7EqZQxCJIdp15hAGObmTi576/zNeKb5Su1Sl55RYhGqA/uw68yqx2SPstHpJvgw2qIOzB6b5pru1aMRZJ1iNz1HmkfDvCpTNLpKtTLRrUmIJAgWkyJj54c/iw+nDs0YcxrS8CDGRzVHR8V1EyeYNQlCSiICN6jFi0A3gIFm3T1xMKMuwNyOfhb7hKqcLTFdh8Z8NPfL9KJ47nqtR6dSrVAItG1hDBgRIMjr3B3OLuHpsa0ta3eW+icYYYbYb3yQXCaZrVGQsNLHmZtgOrsbkAb9Pph1Yim0O5cvgIA6xtPTfNNM34XrZSpqDrOoor0zqBcQNBBupIK2uCGBEjAOrtqMhwkbv5IaBY4kixsfLdvEXVDwYmvl3TWlOHJGrvzSBFwSzDruDEScZVcNpVJibb8f3dPf3HB0E6b8I3ZN24GrK71TRqZgWplgRzKNLnl+MKDIAm4+nWVME3Ibvf6Urq5xNDAQ3M5eIzynWdEo4dl6ldDli2kKCFYqwqBJBKsSBK2BsY/M3VGtIeBPpG/FOqRTPaD06781hT8FMmbatXdRTDaxpiW0wxtJIEzJP1x1/+QHYCmwXy+38SceM4mZn281P+PabftPmi61aesKRBVCIC+rRN/X0xf/j3A08MRBjp/ED2Oa3nEg+Wce/kVI06Nu09e/oMaZcpGUbcuv4WtJF1HmEgTsbnoNv1BwLi6MkbBTD7GSLr3SVui+osDt1B7YEkalPYHaDfQppw2g0eYFJ5h3EDqZsAJgH39cS1nNnASraTbYig+JJ5ZdCvOGgiRyxMiB6x9Dh1E44INvmVLxBaLtudlLnqQI69cUhs3UL6paMJN16o1iykFZNoaNomxjuOu9hgXNAMz5LlKpUeC0iTz8N+KecGoq9EmJdWJ6XBAk33KqjH54h4hxZU6EfH5JC1uEl1OTmnHijKTk8pXZ9A+zAPwwo5R0IZWF+0g3jE3CEsrvZhmb+5z35JPEFr8zAEfn8JFqYwab6VIECdrX++cWQ0WeJKO7+8x0BJqxHQdI9v8nFjQdVm1SM25RG/FeuGVFVwW6X9/T57Y9Wa4tgb/iHg3sa/vWTLKZ05estVYYAhl1AHaIHoRiZ9MVaZYbHVXOcWOv8ASck98U8FCt5tKlNKpTLsIujTqMwIWLdTIkX6w8HxWIYHu7wMeOnn/Ex1GZkW166zvqpmhXdCwRmCne8SP5hONJzGuAxC+8kmm57XHDl9ltwrzGrqlMkOzQunv8sBXDBTJdkjp1XCoQVTZLjbstYAUwA2oFqYAgljpMconvvci+MypwrWlsz5G+WfP7K0GT4J3mPENKWoaiQSVWBawWDqMMi6gTA1bkz0xK3hHwHxlf58ifRC1neDtd7n2TXw5xypl2DIhqUIWmUW7TIAOm2qwI1AQem8DoOEm9znOXzn5yOmaXxnCNrtgmHXM5bHRKf9SuE1ldtTtUp6mamRfShOzXk83U9QO/LXw7qbHw2L9c95dfJJ4V4q0rCDqOsKK4ecxSZfKuX2WAwaQy/CwINtQNrYtqdk8d7TyhG6m4Zpxls21ZqdMgBngAgRp/nkeki0AD2xG6kKcuGQ3G8yrQWhsrqfBODJTQMjanqU1WQBCgAjWGYhiSDv795xlucSYnn0id8p8ljcRxDnOwuEAH16WBG+iifGmToplvLpuSVqaoMktIuzNcM5brbcAYv4aoTVxEdPJXUS95xEae85dAoeuutaQJIIkHrYsTO02nb9HRacJcRuyNzC6E04ZwfN0tNZAQWBKCxNQX1aVgyLHfex6jCqtak7un+IWht2kzFjyH4V3/p/lXelVy1dVCsCRJDMjKEAKsDIMHbcFemIa9RmLukennvmpuNdhLazZkGOhF9+anfFeXGRqpTplCTT1KwEQAZEi+ogqSCZMWvhtJpqgl2U/pV8PX7RhJEaX31SpOO1c0VSpWMQZBJAMyTDXI622sO+HPoii2QJ5bt+UdHsyZaFdeGH+Gnq11adPWLGRJ0kAkXMHaJxicQ1xmoywJSuKsLiATHt+k645TSrUuKZQwJJ06RfVB+EiZ+ZOFF5xQ3e9VLw2KnT1n1nlOv8SrL8Jy7g0qtMlhdXFwu1g+4jsDf6nBCu9suDo+/iFRWfUs9sRy12VEcT8NrQrvSrVFOuyMEJK7ldIDa9+oDA95xtUuLNRgLREZ3z56R4ZeiEN7QdoBM5ZW89FKZrgzUjOpWBtKkz1F1YBu4uMaTOJa+0R4/qQpG8G8HezyTLgdAqjiuj+UiswO0OdlBPRzYj2jqcT8Q4OcDTIxH4/Sfw1N9IEb8hsLzT4i9QIpZjLDUBuVJgC17GYHSbY8aLWSQNLeP7VAquIEZ6+ad+IPDzZjON5C63mHXV2FOHHXSxb1vq6XxLwvF9nQGPLS3jbxEJTqLRD3e9lPV+DsraKtBxVALBYIkXJLC7G0QBp98WjiARiY628tPlIdRY+7hzy189fJPvB/CngNpp+RU0li4AIBEi5/CSDB2viHj67ZLZOITlv9qjhw0MDxqJATzh3Df2MV2FNKjAf7isoC7QNLGQQLgQQbTiStWFctBNuV/tn15J4h0AWk5Rn6L5x6h+0U6SRTqNSViE1AETsVXUJmAI9e5AwPDVXUnE3AOvzeNF51JmIkjWd/n8LnfnOtlCRNtSAnvcxc4+ghpuZ8jZQubUB7sR1mUbRyLpPmaQhC6pYEEG466hO+EOrNdGGZvGfn0VTaJbOPI58kBmuFwNVMrVQHdJsP5gdv1fFDOIkw4Qev2UL+Di7LidEw8MUNdUKyypNx1HZh2E7x3xPxr8NPEDfdlXwrXTDsuX3Vbmc29OoEVR+7BIEzqphRIPW/5T64yGU2PYXOOfzO/VaFiISSjw41cw5RdDaidDDUg6kswsF9IIxca/Z0hiM9cj5A3lJLLlyX5pFo1FbzVqNe6TC7ixsfW0YoYTUYRhgdcylEta/E5bZqotUny1a2+hDpsBcDVFzJM7YBjXUx3j6m/xomYgcl6rZMGmC7QzXAMBiLmdjadVyZttAt5tQh5DcvbeS64NeIdb0RuVroaKUzWhxqgmYIFwrdQZ2IsRboMJqNcHl2G28t53RU5BgXXYfDdZ6WRo+fuWMA6SCjMqhbagF5wAR0jviWqHNaCGyJPWYAmbSJ9eSweJY2pxLuz5eEEAnpe1+qm+L+G1/wCa8kaS45GCQp1nmAe5jkK8oE6j3BCu2wkFxkA/HplzvpFlo0eJJDA/zvcR0tzm8+spZwfwwlHzEdy1TTDkRpAADFBMGDIB6HY2kY7W4pz4IECdlNdXJhzRbTnyles7xmlSqMpTTUppoVtUwzAQAuxCbCSPcSMCyi94kGQd7hMbRc9szYmY3zUTVlg2gSTYkIABdSLhoFx+umoCARiPv+lS5pKK4cXZk0QXSFMraLmT3XcH0AOF1cLQcWRvvquRzTjM+KKtMKRWZjEeU8MB0IIYGxjYXG0AYTTol1osNfwkO4aleWi+ot8I/wAI8eq1HZ3SmulTp0oFDOxI1GBLkEMeswwwHFU204IO980qtRYWYQTnzJsNBOWypjxlXZaxVmBNNFpkgyQ4VUqdjGoMIMd8WcJTEWGs+U235Ii8CniGRkjzJI9oUtRcTf8AtjQcLKam4AmVaeHuKU6YAd2iRcA2K7WO9vaLz0xjcVQqOJLRsrQ+ttlX0SMxSDASuswOqsJm3SD3vjIcHUXZ3j2SpFN3WPVMuH5mnQpOzFamm8WhR9qYBIAkfXrjrW43Xbc5cjvyUnENfVeGttu0ZBBJ42yubOmtlwtOyLUbTILbgTIKwB9w0nGi+k+m2IE52mQB1z8NOaQzgqjL03eWh5a70KW//TeQfMV1FZ9VZhyuQCGWRyAdL2JJEWGAfxNYNZgFm6xoecEj4ujptq0ZqkTOd7fn8Ksbw3/y1SnUioqqVUqoL7TGojoQImdutona6oe+0ZHQb35JJ4xpqtw2nOcvTrr/AFTXg3wPUy+Yp1ShZASdbLBjppAbUDNrggidoE21+JdWaAQYtlPPf7TuI4iiKTmtPe5fuMt+DXh3BPJzGldVJjILai7aeXmZhCqtoEkG4F4xG51Q2OmcWixRVOJ7SliMOHoJ5DUn8aIjxlxvLZRqatRp1azKSxqLzBBpNz5bTsBBI2HXeqlSf2Ya3MRMi86CD01zjOFHwjKlUk4i0aRl7G3xJXMczmqteozq3mUmeTSWFEAho8sGBMC3WJuZOKsLKbYIh0Z+UZxp7dLLaFMACTbeq3p50aKtPQdDFWB1I3wlnInUABbZY/uo0zia6bi2ozsNPlMzM8lN1c0VclWINySCCZJmJ77XvtjRbTDmwR9kh9WMimq+IaD81XLh3O7F6gn5ARtAxL/p1md1j4HgPyliu03E+ims7VfUVJJHbpf06dPuxpUmtiQp+Le/tC3TfovlGjaZt2x1zrwu0aMNmbJjkuINSuIMiIYSCvUd/vGJqlFtRVtqlmZ3vyVRw3O06jqlUKzssBtgAbhOxEmOkHGXWpPY0uZIAOyqiZyW3iSvSpI1JVJqGmoZ5FwLDb06x0AJwPBsqVHB5NpNkHeIxHK6iqSDcKWO5vYD6foY2iTkSpWxMi6LSnXqAINQp2mA2kAmJPQb74VNJve18pRFryY06J5lOAs1fy1qD93qRHVTUDX2ITVE6i3WJjsDM+u0MuM7xl6b0XohofGmsD1lD8Q4BmcqB+0Kij4YZ0MdoCmRsdr29sN7RjjDc87b+VyjWa64dI8wPgLpnh3xDkzw9MuxDGmCXWXgaTMhmvpJPtftiStVeKeAtmXby1ztGpKz6vCV/wDZNVhgGwNvDLp9rJvx/iaHLzRq+UWBATSQS2xgwDPKR/nE9bsiWmnlmW+2eotr+kvheHeK3/K3FGs6Z5eewuM8W4tmCGQnQjCNCwBE3sOsyDPczvjQo0aVjmRrv2W45kSRnzQ9SpNNAYkDc2gzt1sRfYf3IDvkhNE6phlsoKiIWqrAfTGx0m6mTFpkXHUb3AnfULHGG6e+qKY+Va8JySUqBR5D1FguFiAdl3lmO9pgb9sZ1V5e7EFHVe59QFuQ059eg8cypfiHB/LeWUN1JM6SuwuDcdJW+3riunxBc2B+9+Ksa4PEhXuQCPTDpoWkiF6gAA+FQALnlldMdoa98Rlrib5/v3WNUxMdhdmTA8z9jM87Lj/iKqtXMVHB+J2J69d5iY98b3DBzKYBVtSkIDeQ+EvpokXJX+YdN+nX69cPJdNgkljAyfdaZTMrZTqIn6j0HS8H5YGox2YzXadURhBnftzVVwvjhLujsya0KqywFZhqPmGYhpPSNwLYy6/CgMDmiYMmc9LeH9T7Y4I3vmktTi1TzPNNTQ6wLbMdpIXYlbEweu04sbw7MOACQfb10lJe/CZOlume+cJllchSzYNWlGWZRLm/luZ/iJAQ/Db54ndVqcORTf3wcuY/KIASHs135py2UQ0xrqClUBGiqYLNvIDKSGEgjkuCRI6mVrnBxLRI1Gg8j97cimmpJynp/efVXGWrJluSkTSrEzUVrioZgtqkgGTFvhlZERCLhuLFBFoGeXMZa8stZKzH0zXMv7zdCNPLX76KmqZ9aJWmGHmNcoATubkQDpkmbyMVGu7hGgMdJOYzHlyPMQsttB1cF5FhafD58kZ+z00LV3VdYWC5gEqL3NhE3xVQe1jHV6rZOmk+WV7XAU+N7opNNpmN3XEfHPEqdfMu2bylemw5RDESw5dzKNBG4EHt3Jvalxcxwk58/t8D7r6ChSY2kGB0jQ6b6GVO+Jq9Kgwo06bACDNSpPrEKdIgze8ySDBGGcMx1UY3HpYb31Rvr9nAd+vz8ILL8WInUFAS6LsBrGl4H2jpvM9N8Mdw/LXPyuPD0XRWBnEIyjeqUIeaQZm0f4P6tis5QVICMeIGd9V8WseyfQf2x4tHVAHudeyqf+DGvTSoBBgzPUDb8DfGV/tCi8tW7UotqwSlbZIk2UgdsVCqALlePDzYZIun4ersAVpv9P74UeNpNN3BCaLRaUTkuF1KdVTVpsFH8vb7sKqcQx7CGOumsb1RoomrKMTquUBHSG1DuZ2wnEKfeGWvtHojqCySZUim4bSZUhpBmT0gERvE9oOLny8ROdlKGhs2VL4O4lTV6mYYtSrFoBQygUhmbledRIQ7kja03E3EY6cNYJ9PD7j3lIdTNRuEwQcxfyiIjeljWZ/xjlsvTqVdC1cySFhSUEaYDWWNvTcA2thHDUi+zm3OR0ECMrXn8qWpw1QwAYYPO85b8Oa5VmcyKrPUd3LFvhIDbzudUmBaYxphpZDQPPYVbSD4crKo8LZajSBrVn5lU6UVoCkhluTaRvHvPbGdxT31D2bRY680x+INwt8z0Ebn+ojiPiKnm/2eg+tUpHSKlK5JPwnS3xhfluT6FlOk6myTGXLTe80DKXZl72G50OWXtPnkkPG69Iu/kliNQYG15An1MOSI6je4wygxwAx8oVGJwF0FlaY1BYnaRvfDXkxKNts1X8CySon7S91B/dqQAS0WJ22Fz2HqRjMrvLj2Y8yl1XEns2+fQby6+BSviPFKrPqYv5hBvO03iALEk7dOsmy0U6LQ2NN73d1NgaIAsrvw7ws1qTNnCBRUyJME9/kTHv8AfiANbjlpgbyWbxfEmk8NoCXm292SXxBndDNSy+mlSvYcxZTuRICgkGfpzERhtINd3jJVVCk5zQ+rd3pH33kCopeEvVYqkE7+oA6nrtjS/wBhrBJTalMQSUrzaAWHaPnvJHscU0yTdSVmhvwsMjGsSQIM369x8xhlWcKmohuO9kdRzHlVkcDWgIZJkTEHpsQd/wA8ILO0pluR112FQ5xa6Dlp9008VcJRGWtSQ+VmEZ7CNLmTETI0mDEbDrfE3B8S5wwPPeaY8v2lGkCCAPH2v9z5qdymeelqFNrMINt/qLRJE++NCpSbUjGMlPTqGn9FwV6yGdqB1CsQZGkdJ6W6bnp1xyrSYWkkeKZR4h2LCfIafpV2S41DVUWmnmA6xBYAuCA1p+L4iCNhjJqcNZri4xlplp9pV7XBxgJ/meOp8L1F1ldIZiWZTpkKKgBkaiOZgIBO+JBw73d6DnPjfkY9AhawA2GuWQ9OccrEongviVqB01Q1XKhCtQMdQBOkrqWW0sLggGDM+oc0ZwAScgbDyy8suSVxPCCoMTO6+ZBFj66/ZKf9UspULc5BozqoOF3VgpKmABA1W62FucE18JFN1tRvz585lT0AKtGBY665T8/qeXMsxlmiSDEC/wCEY1mPbMBR16DyJPL+Qtq1c6dB3Ag2g20iD6CIj3wLWDFiCc6oOzwdI66fxecipMqDp1iLje9vbbfHapAvy/CXw7MVspH3svVfyEYr+8cqYLBgoJG5AgwMcb2rgHWE6RP3QPNBpLXEkjlYLvXA+Eo6qgVQFkBlOoW3BJvva/rj42p2jn9T5LQ4nijS7wPlknOW8PUadyonr2HoOmFOc7JxUL/8hWqWBRzZBSIVdsCKZf8ASJU44hwMuKU53h5WeW3UEW+u2Ac1zTcQrqPEB2qmOI5RKP71QDAa3W4iJ6Yro1XP7h6LUp1HVe4el1zzP1UJkG5nWGFybiZ2O8x3x9BSa7I+Se6AlmXzbUWMXU7r37ex9bG57nFT6bareqgl1J0pllKuVaGdK2gyGVXWR7H7W4IJG4i+J3Cs0wCPQ7CYHY2SLH1+EXxjKUstV00yHAYgFm1NbYwV0ixFwpggibThdNzqrST8R958pC6wWBIv1SXPcSapYnkWyqLD3juY3Mmw7YqpUQy+qF1SRu68nXTh/hbVynYgrBkDpuMEMLjAXnEtzXyi/mMs2P2j8/iPfHHDADCOk4PhNOCUPMqbwgkkkkA7/dAM+k4m4h2BvVODibjJPM3xQaCRqgAeUIiLtNTfc2P06ATGyicUHz9rI2tj7/jw3qVjwYgkVKiwAQAR1MzJ9Rc/IfP3ESBgYd7smOkiAreuq1AiGqKSpIupYMSdSspH8tiN7LAjEQIICzWudSc5wbiny6Eet/MoLiL0WQZemodgphwCJuSReSBHe3xRAiejE04973zTqQqBxqvMA6Z/H9ylI6VRaFJgIDNKeYL36JPVVaJcddpAOKS1z3ifGPv4nknkdo4E6aff9HTOCpxMlU1EPSkMLlxaP4g4EAnuZ3xaarMMtdly/C8QCUt4jwtqcmNSzZlII9j2PvGxxVR4hr7a8jZR1aEaL7wmiHqBGBKEwT1Unr9d7G0++OV3FrMQzXabSThiytM9n2pBaaqSEjfZkgFp6RGoXHTGLSotqEuJz9jNvtqq8IupTN5NHrnyVgEiKT2Jm4A9IAvIuZxrU6rm0v8AkPmLhSPpAm3LfgEDVotQqozFFZTIVGBKkXEkT9STh7XCqwhskczqpoa14c+B4LTiGeB1FQVLRrGqdR+IkmOrRbocDSpERN4ytknVKgaLc9/hDnM69+Vtw15N+l473wzs8OWXJD2oq2yO8k/4XmGNFUFVUqSQl41AQQC08hBFpsZ7i8NZjRULsMjXev2VFNz/APyuV1TwvULZENm0ViHYDzlJlCLoGaCTBJklgT1jaOuBTALRafDSTEeotbVZfEA/7EUjEjQ6zaYnwt/ZDxJ4bSlWzBohF0IatJWLcpqaFsbIukkmdRghO04cyuTAdlacsswDmSYIB87lVU3mpTaY71xPUa87xy/C5TUUyQd9z+ON0ERZZzmODsJ8/lPOE1KKeW76mKAtpIAUGGKCb6paDfpa+Iq4qPxNbabczpPgr6OAMF8hr1U29W5sPoMaIbZYjqpxGw9B91/Sfg51RC9JJBjWxlAzECYQgkX62+e+PjHuLXznHPKPFa3Htc8htQ30197el/JVPkM7AkQvUTP0xz/XfVfIEDx+Mv0sntGsbnJ3mj0IA6Y0aTmMGYHSfxvxzUpklZuVeVP69RhZqM4klhy9/EFGMVOHBRHifh4Q6ZABnf8AVsZRpuo1S06L6P8Ax/EdoMS4z4lyjUq2kxtqABnf87Y+n4Oo19OVVxRJcCEBlMnUZQwDMC2gaRPuPe4jvil7gHQpaZdhuf4vVamaNQfvOZTcDVqQjowIgEdRJ7d4ERUae6ug4X/VI35Kp4rxOhmalesAUcqGWVlDMIxIF0csdeolpJ+suF4ifb9+6opswNayZHxy/GijqwIPti1sEJNQOabL9T5iB9Jtjx7olcacZwlHZXLWJO0Sx7L/AHJI+/CHvuBuVWxkC6cjlpcwibBZiFBEie7MApPZD0OJPqdY7/WfmnNbfe7JbSzbEkHZjsPl/aMUOptAnkiaTKZ8P4nzKrSVBtfvcmTv2v0xNWod0kZpkA5IlOJ1qZ0LUsCYBiQOoBIsDe04WaTHiSFw02kyQnPBqprAjZ1M+hN4kD4usTiOuOyPQ78kFSGiTklfifLGlWvMFQyiLC1hHaI+eKuEdjYu0nhzZCnM9nnaRPLtHpaBO9rGO+NClRY2+qTVc7JD5PUp5WaDYgGCfT12wyphOYS6bC3wThf+WqKTpYhQQNpDCSNQNiJjr8sRuHbMIHP46J4P4R4zVN3p+aDrKwkNfS2wJ9ZIB3uZxP2b2Ndgy1tqNyumJ6rzxGpSpJdnFfRpBAIgW0se5K2mRaeoGO0RUqOsBgmfyPBA8kKKNO9iTPp26425WSWQbGZX4qbD88ekZrzmvkNVCvBXp1adFzTRkWSahAVpuynr10iexxEawe1zhN+WY5J1OlAbF4tzm+yhszwfMUb1ctUVRKltDBfRg+xE2B2NvfDsbXCQ7rvcrlOoC8AX0t4evqut+Es9lm4X+y1qvMCylfMUsgvswEBSA2/QkXxn1a+FjhGZBFiPn0z10U1ejVHF9pTG+vXL5XjxhRp5jJhcrXpaS37xXYF5VQGA3hrgkAA9Z7ra2nRcHi4iY1By9D5+iPh+07Qiq0zkCMoJ3ErkOX4ESWLOUgTETC7FixgATtE3j3xpO4sQABP58N/ZOHAkEucY+Y36LzmM9RU6aNMGIHmVBrLRA+FuUC0Dln22BMpVDd7vIWj0v7pE08iPutl45A/2cp86Cz9yxgDwx/8Aud/8kZ7Kcm+67CniDy6agF5mBrYSfyHsAMfMBji4geypdwON5Lo8hv3laUeL1KlGo71GV/LdkUGDpWNRHqFPXbfphtNru0sZ/KRUoU6b2hrbSJO96Izw54qV6CeYdDCFPmWmbqdRtzL366vbDKjCx0Nvu6m4rgD2hLBIN7fjofsnlbiFPynq6rKuqQZi8byRuNu49MHTE4iBeJFv2dfdRtov7RtOMzG8t+KgvHHiak7jQzFDA+gJJHva4wZp9vUxtEQNd+Pkt7/G8I6gyHi65fxjMK7MY/p9ffvbrjX4djmtAVHFObHVLctxCpTcVEYqwEAg3AgrY9LYqNNrhBWR2pmVm2ofFebz32O/XHRhOSIGoLO9eiMyFRlkgkKRpMdRYwe4kC2E1QDZWcOCbnJesyQTyxHoI/vjjJAunOaDlksDTjDMUpJpYSmimKVNbc7az/Stl+/X9cSm73O5CPXYVMGyI45KsKd+UR8xyz8yGPzwvh4cC/e8k3QISjRnrhrnJoamxyYIUIDzXnfsIiMR9qQTiRpk3DSactGoW9ZHT5jEwrgPtkuTdFeGU01Y1x12+1aDPfC+MMsmEqv9BtKc+Jcl59M6mh15QT2ER8r4l4WsabhyU3DEMMNFjfzUd/wMPTBVhrU6SpEWvt6gn78a3+3hdcWN5VThfJJ61I0zpW5vfr7Dt2/8xixrg8SUssw5L3x1z5gAvC6Dbtb8pxzhh3JPilVCQbJYKwLKG22/UX3nFOEgEhINUOIDlv55qMyFgxE6WPWJkT2I/LC8ApgOA8Qu9oahLDnp9/JBIulxJgSD3t8jfDycTbKTDhfcp/wbjFJaj1tiAAuXKB6dQncMBpCpIU6YJ9ZxO+iQADfWfBMbU7TutMaW05Ebt5qz4dxPIKj5ysoR00jyMu66S55pgnfTYkN0aINsSCnjJY4eGfvMkBerdu0BrHWi5Nz4WzPKy59xXidXMtUermC6zMOGHovKoKqYnb1xexjacQ2/l90oAYTBGHle07/KHocQ0upUkQsR6MCDuLjm2Mgye+POoktM73zT+3ZIA5J8nFKNbL5bLuTTqJUYmqF1CG+EMu5vuRJAGxwo0y0kgW8fVeD3BxfPK3hOW/PVacfqUtBppW1MwV6jQSCQPswsqJu07mMTcO1wdiLbCw0+c+iocSWnFZSlTKnVBges2PtG/wAsaQqWsonUMTr267zTbLeHGqLqDSCTf2JB3M7jEj+NDDhITf8AWYcyrOjmfOolgC/PFtpsALbXNz2A74xjT7OpBtZaLiJsjpqjzgjyURFZqa6oLmXEAmxVVB7DtefNiGmMydYyyvuSpSabyJ8gbZZfJjrzSfgLKK7LWPm09YhUOoMIeAQokqJmLdbRIxVU+kFogxraMuadXx4CWGD76e6K/wBSfEQFJMtTdhBOpAVjSI0A6R3+EdgJvEN4Ck55LnDzWdSHYuNQgSRneevrr7Kf4P4XzWZjVpoKAeesdOoW+FTc+8AeuKqlWjSmT5In8Y4iWAnnF1p4q8B18rSFQEVEHxMoNt4J6AHpf8p7Q4przB3v9oG1m1mw36hpz8PwpIZJiCVBPoLn1sOgnFXagGChfRhsymSKtRJUaCqopEE6ztIHQmB6H33ncSx0G8knwVtJuJkhE0sjUGVZwVC6gxQzqYXAaIjSL37mMLNRhrAa5Jje62AEnnripIHNEZcSQD1wt9hIVdKSbqsocEYvliI0hbnpuxj36YyncW0NeDz/AAmOiD0/C8eLOFPTzDSD6etzf6R9cHwlZppwvUHiowPCH4bwJnGo2nbqT7Dt0nrgq3FtbZGXAKmfIHLogA5pMntPb1j6TjM7XtXGUDKgqE8kpTzCpBntHTrHtt9+KzgBkJ1kyp8qDSv70rJn16n5Yld3nXPdlBcnOyJyUkS86bho7Qnwj9DAPgHu7zS3nRuf9QfGaMBUIC6SQDc6h0jucOoOklwv9kVMg94HP2SgKlRgY2E77lYPXqSdP6tXL6YidnconC0FTvFEElpmw9DcevT2xo0CYwwpqzQAXJUU7A/r064rlZrm8gieG1VVx5olbg9wCDt+rYVWa4t7maZRdhPf/i8VQoAOrV6bEdYi/WL++OtxEm0Lji2LGd/xAaoO+KIlZ+PCZlG5Jg13J0bNETEgmJtPX5YTUBGWaspP7RpJNlpxvgj0HIkMtoZTuGGpTpNxK3x6jxDagU1Xh3i419Uvgzp6gx8/fDrRKATOAZ5IhVIXUJgNCnoTY/PvHqO+FkyYVI7rbaERvylG5iqSvmH43Zj6XgyViBPbaItG6WjvYdAqC6GTr+YXjJ5gzqO8hgSLyL29P8Y9UYMh4eqOhUxfV4ifsqE5aqkKrgAACD3gT17zjPx03d4hVyBYfCfeGMg6UyAwTUCVkghtImR9mZNr30n2MfF1Wufzje/FdcWgARMe073mvvDVrDM1GhkW4ZLksAi336C8k9YtJjtRzOyAzPPzKW9oty3CB4pmVpCnWSz1AGcdqi6TJiwkyTb8yG0mmoSw6W8juyazu4mnLTwTKj/qW6iFQNUtDObgdVBESDESb+pjDKfBlp7xt57ChfwFFxzjoN/FlUcL45Szqa2puNSMVYgBqeiA6rUgSBKnVbrMEHEnEUhSdhFxvd/2owx9L6TrBGhnKR689FnkeOHVVydUkVKYJViobzaZGqQIOptBkrEm/wDEwBOpuhtRv8/R05ZSifQaYqNHdOmUHLyvuyTnwV++reQyrSZUYBmaxJjSpW5SGkGf4ZvsX+5jYMQuN67+FQziGsgvkm49PHXmPRRXHOHeVUKVAabg3Akj3B+vrYyMW0KhcJFx6K+WvbiabJaFkGSYi07drd8UTBsuhoIK8rkmAgg+4uPqMdNVpyXGUSBBTrhfCNbjyyZ7MAAfYm3yMHEVbiMLYdvfNPgMuVcPlKiMmsRFttIg3ERYXnpjEL2kGEhtRjmnAfuqqp4dGYC1WjUB3Iki1z1tH0x6mHlsg9IWMP8AIGgTTGU9EiqcIq0qzMwEKvKAQbmADA+Edhjj3y3Cc9Vot4qlVphrTnn8+a24jS1wjAztI94/DfCGOwmQhoOwy5uSbcA8MheeqtxMLvMbE/likNc/NQ8b/k8XcpG3NTWb4a6VmWzNfbfvLRYdMcD+7ELWpcQ19IOyG8kM/I2ljrcKdQUWUfgT+EeuGFsiRYJjTjGIWGnVT3FMy7VdKttEAEG3tOLqDGtZJCe0ABDVHCgSYAIJIIhyNl395PvawwwDEbfxelKeL0y5FRRZrW2BPT26j29MV8OcILTok1mkxCTV2KpdeZvtbfIDYYtaMTs7BZlUmmySLlAasUQs7Hde1JNo6zgSAEbS55iFouVYqXjlmAYMT77SLW9RgS8AwjbRLpdot6mSalzErBAjmF5vJTcWHUdu4wAqNqWjfimik6hN7fmFVcXq5XM1TUplEK0U/dsCqMyrB0tHLDaeUgAw3NiVuNrYIj3PtzVAsACcVzHS8330hRMFSbYvsVnYXUybLekxchTJvYev6AwDgGglUUyajg0reih17gHqW2H6GFuIwqqmwtf15lNvCeQNSs1Z5IpgkyN2gwPXvHoB1GJePrBlMU26/G/zoh4alNQ1HTO99EyHBjV5zrk9xO1t5HbE3+yGd0QrnmHR90ZmM0BlaQg6zTQAnfSsg7dN74UGE13HQEo6LYFkZnXULSp62DFlV1uCEYoCoIsSbRtaZFxhVMGXPi1yPETfeqEk3dbe/wAKe4kWamtKVinGomRBEiL/AJDcnF1GA4v5zG/2vOuEr/Zj5yKQYa5/p3JH/aDirGOzJGnyp62JrwBqrocVdHy7hiKdJ2pNTjlA1XIiwUBkEdh74yuzxNIIkm4Pl97rppNgtAzAv7fN0fmaSvm6wzHmMYDq9PSGUAEDR/CFjfeR64W2oQxjhkLarjJbRApgcoOvPfVMeL0lrcPLjMeYFACsZGq3MGAggkySp2tO2FNxNrS4RfcflI4Wphr4cOefTf5hL/FWYo18qgemNdNUOsTzKdCiGMmxdZtN/wCUjDeGLmv7vXceRTaNE06jgT3STbkb/i37XPGroA4UsDflaSQNzeL9L72PfGrgcSCfVUMqtbLSbjmvhqKyLpkPt6ED17/rrbuEhxnJMD5AwphwpqqkNzACdwSJ9gL7/hieuKbhCc0ki66H4U8Wop8t1NRjtMD7ugjucZFXhzTl8CPPZWbxvA9r3mmFV1/Ea6eSfoIAmDv2/HEuNwWYz/HOxd9KqrUarl2ZNRInQYLadpBv16avfHu95eysY2rRbhaDHW8T4fpFVMmrNKuAPdrz6RthWEc0kVnNbDmyfL8qmyzgJLMDAiRt7Y0KTWCmXvOVrWvoPHVY9QEvhoULx7P6PMKgASYi2o95/O57Riak3G66+k4WjLWznHpv+yufVc8XkSW1X/hVR3PuZufqcbApBsHl5krUs1BvmAg5YP8AMO3VV6hfU37DDgwvN/T7nr0XC5L83UJEqBo7dj2Pr+OKKbYMHNLc61l8yGd0hlixud7bQQJiR0tj1WliIKBjwguI1TVeYhQIUAbC8C2/vvh9ICm2NVDXa577CRCDqZYpGrr07e/b2w4PDvpUhomnGPVfadI6TG/5emOFwlMZQcGGM0TwziNWmylYAUgwRyyDIZhsxB7z0GOVGNI3KCmXEw4W10ssOLZp3dme7MZ1Hdv5o9cdosaGwEPEPcLRHL+BZZOu6k6eqldujCD93XBPa05oKLnTAErTMkGyiO9yb9p+cfLAskXJVFWCMIHitKVHSCx7SPwwLnSYT6dLsxjPirP/AE84OtVajOghwVkn4V/iUQZlrH+nffGR/lOILCGg5X8+vgPlcpvLW44/GymHEM1lsrTOXRGqMJ1erncSPiMWnYesDE1OlW4h4quMfj8KxmL/ALMhoApp+KZpTp1U6cfY/djT1iCZxojh+HdeCeveSjVfOfwichlzGowfLUAavhB6/JXBJPUn54XVeJganz2Qn02ua2Ch6ue8xtTPAUcpIPM5Jk2uNMtFt79ThjaWAQBPPoP3af0hF3TkEuqV9R0iOYjnM39CT+t98UBmESdNFztA50DVNeHFFrAxMKweRIBIItHy+pxLVxGmb62Ty0E+G/smGWyYqM6aiRVYlBPUKhDemoMZ/wC3phTqmFoMZD7n4/KQDBk72VTUuJDzEKcvl0qUNBPxkCoDANmDE7fFfviMsht9Z+8JJpWcHauNvDL7eSn/ABerZTNfujqo1VWo1oDk7ld9J6ibgsZkGDdwgZVpw7MW3vRcpPqVAHCxB8fIpynE6Ry1NEVqqfC2pbrM8rQTBmCpIAJEjtiJ9J7ahOXLfzqjYC6oS4weWx99YXPOPKiuIEctwOnYbm8bj8dztcKXFt0FcsnLRApmiANJIAn78ONOc0DeIwgYckXls8wNxqB7z+Rwp9IHKyrpVjqLJ1k+JqswInbuPnGIalBzs1aCCrzhLt5UPdXAB9C0H5RGMStGPu6KGuAXgjMX9P6kGdrBGNxPb/P+MW02lzclaMk74FxhV+JQeoLPt7WF8TVqPL4UfE8OXixjwHymuc8VJ5SKApLNI5i3pJgGfn2OOdk8swHIX8/NR0v8ce0LibRyhJDXSoG82WBO8xMdFG/uLY7hc0gs34rQwFsBlt6qT41JYIsaSeWwCjoPmNpN8avDRGI/tPiAltXhThjEkjf0+fTFLeIaQgNMG6JyRgkNUptNjKlvq1gfqcLqZWafWPa/wgcFnxzh60ghR0KOC1jOn4SFPyPX8pwfD1TUJxC4Si/TL7pbWdlssqALEHfrNu4vh7Q12d0DnGDFhzROXVHps1RGtbWkRNole9+hE36gnC3lzXgMPkfyjYMTe8js14ZdaQq0dVakwB1eUVI33EyNt7jbAN4tpdhdYjrsJLTeCb8rb+6UVcuSNUR77E+h2n0xQ14BhPczF4rzm6dNkU6iGVbg7E6muvaxFj1m/THWOcHRG4SKtJrruKC8wKvL1/zh0FxukdoymyGLAXN8HkFMO+6CqDgPCXq20FlECO5J5AewLbnaAcQcTxDWa33O+a0WU4pw7L7LqHhBElArfuklTFvMqfvAfQLEsB0EdsYFe75eM/YW8L8ykcWC2mQBc5dBb30UN4zzQpnyiT5gA1kdSSzFierGVmLTq741eBpF3fi2nt7faFUawDJH8GX2soh8yZxsimIWU/inyYKrc/xQOkUlK/CWBiBewDbz62HQAYyqdDC6XnnzW1iOeqS56uTC/CBsB+PckwMWUmgXzSK5J7osh8s+l1KiSCCOsn88MeJaZSGEBwGqdUK2pi7nU7HWV2VvSAL36W9JxE5uEYW2AtOoV7ZIzTXKM9JaVTVdG023CvA1Rv8AEFN98TPwvLmgZ38xsoKjRIPRU2fRqL1HpDSP3ZHaIPfuHk/4xIHh4a13Xfsk0Wip9d8/tPwhvE+VasjpWVqZp0lqo52JAJqD+YEajb+EbTGGcM/snAtvNo+ELQz6mm0wenL0t6rn3mVKTCojMpIsy9RaQfT3xsDA8YCEVZkuxIbimfq1ypqNq0qFWwEKJsAABuTh1NjWZKJ7SRDVhQokxAx1zgmUqLrQEZSowbkCP1thTnSLK6nTwm6YZTMCmbbi8m59gNhO3fE1RhfmqZATnhnHy1B6ZJ8wsGW9rapnuTP3DEdbgw2oHDLVC2HuDhpI+EO2cpvJO8z6ifXBik9mScgKdWGu7CPSY+/FBbLbBcm6JyeZGtTDPB3NgLz7mPcYVUpnCdF6ZRFbjbeYDvaIjb2/tgG8KCyF6ALLXP1NaCtTA0loZf4W3ET07W74Ck3C7s3Z8+i4DHdShA1RjrY6Qbx1PoNp/C56YsMMHdF0JKHzOZX4VFtu4F+nc+p+WGMpuzO98kh7m5LbieWqlqz6QaYfTdh0kL1k8osf74Gk+mGtE3z/ACkuDpymdnwQCBiukCxsPmenYYccIMldAdhwgQFX8CqnL0VC1xTZjrk09SmwgBokEdx67i+M6se0qExMdYKJ1IGxbI8f4i/2jMuKh841edQ+otKCHBEMYYElRym87XwkinIkRY+eX7zXQxjTGEDlAUHmqjhmQkgoTY95Axssa0gO5pNSu6SBmEvNVp3/AAw/CFnGrU5/C9bj1xzIoxLmXXrK0ZIxx7oCPhqOJ4JXUPAFZWoVdCjUgADG5LO2kk7CNMwOk7mTj57/ACFMh8uPllyVdd12XsSZ/wD5v8rTOcR/Y6dBqMFddRtJBOm+kEjfSIj/ALrmTJClTNd7g/O358JP2yhE5oeXCprA++9xznMZ01ar1KvOWYs3TUe1untjeDMDQ1tkkAOkDIfayVNSOKg4LOdRMpia50keoP0/LE2ATK1XPOE87L4aBILDbr6Y7jAMFcNMubiGqxQRcfXBkzZKY3DcL3Tbm9L9d8CRZE17i7oqLw6Krun8AbVewOkEnf4rm/aek4g4rs2NPON+H3VTXFw3qunV84CMqzadHmDUAIZtPKFAm9gtiYvI2xiMwycQy38fhRikQagbnFjoJvPrPwvHH6Rr1GAmQ2kCewNx6MpZYA3IGO0qkGd7tK5QAp0gDqJ9efgbyuTcTymiF12Xa3Ugetj072GN+jUxXjNXVmEixhexw6p5YMCx2Dc228TsN56SJO2OdszFH8XQ0iAhKtIWKmQek3HvbDWuORXsImy+ZpGp2Ig46wh+S9Vd2bbIUPAJ7mPlufyw2LwpO0MyV6o14IIxxzJCbTr4SialcatW0/j/AOcKDDEKk1WgytsrSBJlgLWB6+3TAPdAEBEM19ZqiqAJZCence3XHgGF0mxQkub1XqqSx1QRaf7/AExxsNsjxTdCmowteP1+vphsNKXjIMJk1RWogfbY2A3+f6+uJg0tqdAmk4glbrsDH02xUDqFOWCbp3k283k1QzHlI21RpB+cAbX3xDUHZ96LDP5TdDCCzuWZQJJLQZMHYk3veSPa0d8Pp1A4mMkJaR5LfN5w+TRb7QBVheCAYFvp7WiMLZSBqOGi9JDZK24bnRq0gAipTNJp3H8BP8wOnvYDHqjCBPIz+VyA75SfO5ouumoBqklWPxDcaSeo/DFVNgaZb6aeKnqtxDvWOiVmnGKZlQmnhzX1TBx6JXQQCiKMyCNhf54W7KCqqYuCMlc/6aVgTXor8TJrW+5XcfQ7e+Mf/KMMNefBdqFoa06A/P8AAiPGQqUkoVEaytUEjbdSBcWtIk9j3urgQx7nNIzhMY+XO8BI8lFV9LK1TSqlmiEELMT8OwmRta22NduJrg2Z8c0LWNAMJYE9cUypBTIzKMqZGqqgtTdVaSpYEBgImD1A/PChUYcj0Tw1xlvJeqWVZlZUUsZH32H32+eBNRrXAuMJhpnsyGrCrlmSVqSpgGIveCPqDOGB4ddqT2bgIcVpw/LuQzLTLgQWgAtBMSBvuenpOBqvaCATHLkhZNNuPDPz5fKu6nBRlaRbztQunMpUkmSYHMQPhBiPn1xP9jt3wG79uuavpPxQ0i+ac0eO5dKPlVafmrTskC4aCDEx1EAj+2EdjVc6QYm+/ukv4d5f2jHQTmnHg+iS7O7APoJCnYgw+pSbjYmNrSNsLdd2Fmn29uqm/wAi8BgaBafi1/VSPjbhqDKFtCLVp1zrgQQrnlnvby7/ANXQ40OBqEPDb3HuNlN7TE4yZBAjlPTleVC5CoJ01CNE3IEsP6T0+/2ONSq0xLBf2R0nOuHFUT5WitBqmXqy6kLpZVOoRqGxIUwGHy33xAH1C/DVFvPw34pwqHJseMqfz+c8wl3aalplQAbem0RtGLqdPAMIFkp7mQg8xHKL7Sfcz+UYczVRvMkLxt747mi+jxWyEsPwP5YEgApzS5wWlCAQZB7j8rDAuumMtqmHDdUmCGpkSQfr0vP3d7YmrYYuIO/ZPptOhkLeuEU6WDowPwkA/ObagfQRgG4iJBB37Im1ATcIPOUQolDIm9rjDqby6zguPsLLbIZpLecCwGoT2mBO94ud+g9iFWm6/ZrzX2AKIfgjOnn06iVFltUWZYvJU9CL4AcSGns3CCuGC/cIPhDxUU3s4j1PYewufT3GG8QJYR0QU3CcKa8VznmtJ0262BJvJ9RJO1vuxJQpdmLKkQO6k+bqAWAsBG+/UyPfFlNp1SqjgEur1ybfCPTFLWAXUFaqScOQ6L7VrF7sZP6+/wBccDQ2wXsWJtzkvT09S23H4Y8HYSmPpY2yMwsAmDlIFMHNb08AVQwWTzw9RZMwr0n0ujmI3t26H2NiJxFxNQGnDhYhPbRaQcQtkVbZmpRzQrU3Pla2VQG+AVRqMo94BVSCCLSLmAMZl6WGpTGl/DeV0rC+lhnvRPiQeY1IOozjS6kOL8CalCBHKAlmqaeWLAQQSIsbyJntGNGjXxgvOeUJjXU3wARfqk2d06zBAFrD2GKac4RK7UgOKo81maroFUSArKjKWAK7GG+1tsAvWQdsZ7Gsa6SfGYz8NPfxTA0GeqK4ZwYpoqBdAYgEM/xLy6wB9oarT6j3wFbiMQgmeVvTwXMTbtGfTTkj6PAsznqZq+TSoIYGoggEqpU6R0Bt0gd7Rjxe2icUk36ROfruFM7iKVE9mSSeWZuddypji3Dv2RtMJVLKbidKHYkdSQIgm09Dua6VXtxMxHhfeoCYHOgFojx6Izh2YdzSpuNQW4mIBW8Bdo1Qu8YRVYxoc9pj5vuU4ThNroqgtOhUJrzygMAjCJiR3vImLdBbCnY6rQKevNE9xLO4js7myVq5zLMyU6eqnpY3aAFUm8yQVkWi+8SQZTAcKDxJMH1z+/ipsWFmCpc55Wn9bzQfGVQZd1AYVqtFalQAcsyath0K3Qgdx1Bmmn/2tj6WmBz5JGNz2lx0y55x757tD1KPLqB62j0AJPt/nGoHXgrz6dsTTuLrzSqFSDJB3x1zQRCBjsLgSbr86W1HpvjwOiJ7RGM6I7M10Ngi8sAtebALG+1p9zGEtY4XnP73TA+m4WHihSkmYA/DthgMWQ1InEVstCFkbd2tPsvX9bYAvkxv1XhTcRfJfRUWbgfQfhH5/wBschyYAyUVSVOUyxPWB+W+FOL7hPZhkLNqoBErI7dR8/ywQaSLFE9w1Cx851hxcTpM7H5du/8AnDMLXd0+Kne5zbi4yRCurxyxBGlQWM9YncGeoIwqHN18ck4w8LINUDEBitMQzGIA9YG5vA6+2DhhFxJyUtao+m6y/LxAaw38PwzcfPuTcna/0x40e7HPNMpVWgyT5r3xXPKzEhGWdwSCPQgwCLY5RpENiZXn1iDDhbmhKagm5A++cNJMLzWgnNfK6pJgE/h8seaXRdKqNpk5SfZCM+HAKV1S9l6pOemOOCZSedFopwJTmEg3R+UoCQW2+I+wk/4+YxPUeYMeCrYwAXVx4e4eoTzR/uQSxg7d47zcRuYxi8VWJdg0RVDBjS296IrM8NDsEEhkB1gbF2HO39SqNPaVPfHO1NMRu2iBtSBj0OXhp65+BSLPcBqorIHKo0alkr63UET22OwHbFdPjGkyRddLadS4z5/sKefhbz8BPqJP3zfF4rtjNC6kJTfIVDSbSW002M6TIUjoTEywPfbvfEdQdoJAkjXWfxuE/DrGSv6OcyubyqCpTbWirpYBjomASrERErcRtHbGY5r6BIBvPP8AB3oVmGlXpVi5pGE6Wvv+p9wzMglBpFEoxEIJDIAYJPQFQSDsJ3OFNcMYOmpFjlf0/qjr0yA4zika6GfsYkKC8TcJqVs2HpZdkpBTLRyErPNqA+Ei/MASZ9ANGhVptpEAz8x+ea0uHqYGAPfJ5Te8W8uQWFThwoZd61SqrVHAVUsZW55YN7rOqALfXgearw1ogA+HqnirNXCBbn12cvwpTiJUuStYuSNTbrt9m/UHoJEdbHGlSBw3bHvv28F4kTG7JpwSuas0mdwtZ9RvMKl73EmVXewg4mrMFMhwGQj1/pQuu3ERzQfEc2Xaqx+Jab/RiE2/7p6e2HUqYaGgake10qpAZA5JTw5AWTWQqFlnVtc7x2jFNUwDhuYK5SMgE5ffdkNn2C1DERMggyL4bSBLLqevUDX29Vpl08y3MWgwAJk9OuAeez8E5pFVt8/ZE5mmFd9VhJDQPW4E+oj0wthLmiERwtsTmsxUETEKDyr29+5Pf/GCIvGq80jDJXyohkGxJExe3UY8CIhE7EL76IQU2MtBjr6YdiAspsDzLkfkaQKtqbTsBvuZjYHsfuxPUcQRAlVUhIusXQx+v1ODBErrgcKyo1YJBurDb8/qMG5siRmFK10OvkUwyfCGdVKi085aQqAbkt0kEbX7bjCHVwCQUw0paI57/qe8WyVA5IVKJcqKmgsbDUwB5l7gAwRYCBcknElGpV7fC4afn51TD9RBzjrzH681G1CMaolS1C0BZgk+2O2CUC9xWormIBj1jA4BMpvakjCCv0x1x5FJAzXhaOOlyW2jOq2o0eZQbAnfAOdYwn06Ja4TqmicNOoqxUMD1O/z2xMa4wyMlc2kDmqbg/AvMLIw0syiJsBpKkx3te38Jxn1eJiCDszvzXqr8ADswF0bhGTpUqawDY8rRJLQOb1gXA2EjcycZTqknEVjcRUqVHkHzHTl568/RZf8DZTqUh6bXa5BnqCkE9e/W0YIg4Zz37Jn+60jCbOGWUeu+spZ4jNBYLAtPKeYgzb7Mx0k22j5lRLjZqp4XtSOWuX3Us3GmQlabU6aA2U6CR82E33+eLf9cOu4EnndWdk03dc+a88C4nSpoorZbXQYEKQqliwmAuqChjcyZ7XsyrSLnmH31vHvfXolVm1HR2Zg+ceY1VDmeOBa1OmKZFFwJLIZOowBrGy72j++IG0MVNzpuOo0zSW0DhLibjlkPLmrr9oohPMplWYKEeooB7gQbar/AJYJ+GkxvZ3Md46Ameceawwyq5+B8xMgG38UR4m4uzpUgMaLAKUYXncEQQRYAz1tcXxzh2Q7O/23sra4bhmtifqF5Hpvkobi41VPOp3p8qhtJhTvAEtHtJ6m+51aMBvZuzud5KsA256719kufg1RV8xvgOqTuBHaD1MD374eOJYThGdkAYQ7NG8MQrJAEFOYEbJ1JPTUpO3cjCaxBF+fv+rIhBMb3qg+JIUSoSILtE78ohhfbt7/ACw2iQ5zQNB+lys2GE6lK6tTWNyR/BOxiJE7j8PvxU0YT91G52MXv0Q6UCwJAJKjmHp3/v237wwvAKnwGJIvqn3B6S06VSvDE/CkWCsY1az/AEmB/VNjiLiCajxT8z4aRvTVX0G4bi3RfuNZZ6lQ1SAqFQyj0I1aRNyZJE/PHqD2sbgGcwfyumkXHEUtp6AOdiTFtPQ9zMfr64ecR+kIBhb9VyiaNflCaFgSeY37Tvhbmd7FJT2umBCbZqrmWpgPqdYHNFo+yIiDa8xN943lYKAdax5fP8XYjL8Jbm4ZIFipluxmBI6gDaPX1xSyxk6oSCbICpUk7n5/lhwEaIHOkzK3GT0HXVOiL6Y5m9l6Da7R6Ttj2KRhCnJvLc1r/wASdgIOhFOrTNiYjU38TEWNoiQABbAGmBbmnU5+pxvvJM+E0jXy9WlSMQQ7LIAKid5O4OmPU+tpax7Kq17/AA37pxexwny6pBVyRVQxXlaQpncgidxePTvvi4VQ4wDlmpTRDevmgnBw4Kd4IXhAcdMJTA5FjLM23fqQPxwo1AFYaDneqecI4IrE/vRqjofxYWH54ir8UR/42VLKLWayjOJ+GqlMdzINjuDEE+oJg95B74VS4xjjve/BGzC7JdBy3Alz1CmVZUzFAaHDAHUBtf0Hy32xCw5hvjExb8/1QVOK/wBSqcQljrg8jqmnDeC1V6BgLGm8HreCI1Ce9xb4tzGe+ZGaVW4ymbTH/wCQ+40+PBOaQpso+xoO5v8AI9fSd8CzCeka7/vooXdo1x1lLuJ8PrMqtlaiNAEAN23H0/tgxQGYuOmfvBVNDiKTSW12kT0Uh4qy9SmkimysxlhFr/h2thvDDvw5a/C1GPEBwMfZc7rZtpMzPvjdbTbFlQXQmHD+MGlXDswcg2Upyd9elSI2BixnfrhFThw+nAEDxv4SkOuMBJvbeaG4/wAWqZit5hNh8Im/vIEm8xOGcNw7KVPD6pcFsBuQ3KZVvE9V6aJOygM0/Eo+yY3kmZ+K5uZsgcGwEn2++7dEYaxpxc7+e/KFmheo0Kw1xIj+aRFx2vB/LHjhYLi34VGiZ8DrVsvXZGMJUYxPwEzHxAECwA9DHyn4hrKtMOGYz5+iS8NcJ+11+4lUSRWpUkDVAFqUtRGl1a7RtFu4AkWtbtOfoecsjGY/KJjXgwTMZHpvz6obM5F1rVKVNC0LsQRNjqJ7QRFotF7YNtVpph7jF11p7skrx4uzSVGVUWkNABIXUAbSbA22A2B+uC4Frmgl03S+zcG/UVNotM7rAi8N29wemNElwSRTBJutKeZRTpXWCCDMiQR8gRueuBLC4SV2Wg4M0xr8SpMw0zSi50CUuIPJqtNhvFgI64S2i8CTfxz9V0uI7sSN6ozzKTppNRrEzoHLqOzkMdQMWtIsNrYDCQ6Yjx5crIcbmOjP59VjV4EUXWyk6uYaQzHT3gadG4PMQewthgqyYnLfVCDiPX035LfIZJW+GmQvUkggTcTK3MdJ2jvhVSqBmbpxY5ojFv1+ycVKARI1qFcxKqABANudgsAknlJ/HCBTc44h7oRUEwRvyHyAhqnB6YkhqbBhAPnUwDcESB0kCIM9+2GCo/KLr2KTrboflIc5SajJKGn2ZEO/9bXM+jd8VgOcB9/1+EH/ABuJIud6fkJaFQg/GxNzMA/nJ3+7By4Hf6XWtxhZPXQSAGif4h8vs3wQY4338oH1cIgH+7unPBcv5tOsKToFGnUaoCkk7Qw9QTcjpucScQ7A5peDOkXTaVVpyQNau7EK2oQeQemwMg3mNxvhrWNbceaYypjQ2coNOo9bzM3IvfDabxGEIKtIziQbUbTH6/LDg66kNIRIF0TSgC+xF7bdjhTrqpvdF9VX+C6NQs0vUGgSNLHb+UTHr8vnjL457QBGqNzQG94DlddRqcKSs1NmE/CWNiwsGg9+YX6/U4xw4gwDuFkDiXUmuA6xy5fGX8W3A+HeS9SoOXVsI2H9gOnpg6dVwIOsJfF1+2Y2nnG/dOEzIdPMSINj73nbf78G95cMYEc7AfH7UJpmm/A9TPGsw4QyQf4T1H/cDN/p6HCGuM5rY4Wmwut58j5b8lF56rBDEHe82v1ki7dbmcWMBdZbTGwI3+kU1TMpTbQ+qmVJhgptY7EGdv1GAa+m5wDhBlJLKLnSRBUfmHDMWLEE7gBcarQWiAPlUwEn4jA5qYAhtMSZBiZvfv7XxbSk2csyq/CO7msadQmxJAbc/rt2wRaBlojaSRcZqio8PFLSXI3n4WuImPqFv3xnurF8gD3G+arDRaE9qZVKYqVGKI8TyBuXUYUsDEGSDMHYXxE17nENEkdemaDETAGS9ZTOBCmioHRrOpad5BjlgRvcWnrjj6ZdOIQdETm4geeh3sqj4vwOnVyz16PLqgnSCo0gnW6LuAW3G2xvhVN7muk6b9vZZ1DiXsqijU2bQCecaoXJ+WtB3pS4Ksr1GZQyqd5LfCdVrWiOsxxwe58H00TXkl4D7agXgnyzt5yubVkQh9aOpHNM9ekiJiSLfobjS4EYSDoq3AObdBZmioC6DzaebrJ77dumHMcTOLKVO+nh+k3hEcNK1HZnI1QSdWzEQdM/ZJ6euF1g5jQGi3x+YRUnBxJi6X15VtLWKm/XFDbjENVM598JOSbcMlZc6f4VUgFXNpDdwLGLSYjY4TUiITC0vMLfKcU0sXAcG7E+Zaescoa5MfFNxJOF1KTSITBjwwSPTfwnNfjzAK9WmjlgpVdIAQkSI/m3v0BHUnSsUQ3utN0DWA5SB533vqYcwmaRioh9IBRjOsggjf4LKb7TuZnEuF1Ikk+e80RBYQB/B91O5iafNPITBpkNyxYrfb3NzIkbgUt7xw68979lRAiQts3xBA+qm1RQ4EAfZEkWaZiV2M7mRgqTajReJHupjTa6Rnv9pfmHRyVKemtAFYb/ABU/gj+mPVr4pDtTvewlkO+ke/5S9+FO5/dfvF7oCY6XWNS/MXi04Z2zWCXWSHMNR0CyZZHLN5D06dMmo6qwhSSRqUaZ2HfrOx2tLUeO1DnGwMe2wqyzs6fdz3uCg6FQqvNBQmCOxjdT9k+v1BGGuAc62e9/C8AQAck2/wCHsUC05qqV1kqLoZuPfSVNu/a5k7VodLrGY6FUg2h296LfhGRA8ymFRq0ctN1BlhII94JPuB6wFeqThdJDeY3uV5zWtalFalIC6YKSCD7mfnM9fwxU10GZzXnU5FlV+DHKMFmW+zKtJmRe2mJY9cZvHd7vD7f32QVRNMg7i/irXwznGaur6hApkMm7CJIvsdrN904hMMM9c/JZ/HUwKJbGtjpvmE0zGdJWBPmNyhZkgTJuLEn9b4QpmUAHSfpF56xZCZ3iL0qbUxPKRLAz3m3vP6tjzZPdT6XDsqPFQ66LB+J+cPLVRudRbY9vaPfv8+EYRJTBw3YnGT4JRnMsQ1hdrxI37XU74ax4IVtN4Lc8t80wyuYYUDGkhgVbrvI6ARIJwo2fZTPptdWE6X5fMypWvwPmMBI6co2+mNBvF2vPqtFtQELndck6ibktP4/mcfRNtA6LMqCx8fyiOF8NarcAm4VR3JIED7z7A9sLrVhTsV2gwOGN2W5XQKnh2nllX/nKRYmVHRgYtpNo6Tc9sYzuIdVJOC3uE+lXL7YCB5JzxThlJabJUeKjrEKBDLFhNyxE3gQCottMjHva4EDIpbKrqpkDu+438H0jBw00300mZ9RtAGoR0kwB62M+mNLtg8S8RHorLgJ1xTiJp0Upy2moDyyCV2HxCNJmYIsfaxko0sTy61t5fOvygbTDn4iLj33vmkS5RGLUizUqiryHSVJJtpP8sXn1MdsW9o5oFSJBz12dlFU7wgItvCdapSU6WXSLqVYlhJUsrGxgCyyNhhY41lNx65HLd8ylvq05DSfjl69ZU7xHhdWiwY3BaBZtwBO463HrfF1KvTqNjp0Qua/HIMhOuCtRCc1PmqJGoAwCCeaQOVgLiAbHEXECqXWNgftl1CYGXxNt90g4pwWqNbFDyHmi4G15Exf5CwttjQocVTMNBzyUfEUC7vBeazFYUTycpPS06j13bWb9/bBfVc73ZDRlrOvNbcJpBoVlmSJIn4QQXE+0H0xxx74M2Ti6KZ5/dNqVcVqOlidQYMQBBIbmJJH8zT1tNsRvDm1cfP5TmGBA5IPidcypQMmkSCDadjeB0Cr7AYbSbaHX3srvON7+6N4y4ZKhCwWSm5G51yB77E/fhVEQ5t8iR5L3/iUvplAAqtDgBSCsySTOkibgk39u0lzg8mSLbzXqTm4Z5rXiGX1RBXX0qKbML2iLXsG9IwFJ+HPLkV5zC4yF44NTqZfMCpoJ0AkyDBF1kkfZB+p+46z2VKWEHPfqldgXOvvf7VlwnO06lCoLJmPKOurA0RI0q0HlBgHYLcyALHMrNLXDlNhz57uuPpvbUBzbOWut+ufjqFJ//TFSoXbUCqEAGnDC5v1HQzbuOhxf/vMYAIuedvzsLrm4niTHIb5rxl6xyzlHB5uUqZ5YgzG9iRcfK8Edc0V24m+Pjv8AqcSBEJ7wvOhanmmTUQ2abqZIOoj494mLz6RiKsw4cIyPp08ETmCo3Dpv0Xnif7PWqNBNKpJlyvK39arOncQwB9cFR7RjL3Hx4fhdYKjANen4nPwKO4Z4crsRp8pl6FaykdOhYfhhb6zP6ISqnF0mjvSPI/IBVZwXgdaidVQKovJF994ABY26FiMSVCHXG9+Sg4jjKVUYWmT6e5t7SvOfzTrJo2bqWZQRv8KzMff7YSwAmSjpU2OtUy8DHmUm4XSapVVdVjv2PSPvH1OG1IDbBXV3hjC6FhxHOGkwRBA1XPUnof8AGCpUw9suR02B4xOuvuWzRqwjk9/Y2M/THHs7MSF5zAwYmrTPZxh8BH8383qOs4GnTafqQspj/wAh4dEAuccDY/TDjSYdU7C0qD4oFGYqALC6iQAelzIPba2N+jJpNM3hZxIxQR1/KqvCbillqtVSAyzaJN10pHvz/INtjO4wOfVa05blMjJkdfTY8+aks7nGcgO0lbEzvc/gSb40qdJrRLQhdVmxPir7wnUqHQ9RWelTGoW+EdwIswJ3G4kdZxi8XgBIaYJ36fdMrQWkAwT7+O+q+xS1BMv/ALws8AGSbgEk6oBtHeRgD2kTU+nRNDjcvy/CScZpimGYqP3oEHUYBBOoddmjeCNsWcOS+AD9Ox7ckeMR4L2nFqL00Wu2o0hyEAgspJJUsBuIUT1HsCOOoVA4mmInPK3X5S7NJg5736p9kfGzL5QaGpxqB1AMACVjTcbaSBPQ4kqf4+Zg3B8R6/pTv4NjyS20+ie8Z4cpqoysNNtJKArz6m0k9NhEbED0mNjy1pH63180rh6xwHEL+N7Rfefwr45wpoVqNNDSpVNWlYDMDpBEASbAjftvGH0OIBkPdciJKbSqjJxOIjy3dA8L4Rm6XlZoNrRxpqLUBjSSJGkjm9IEDa8gYpqVaLgWkRBsRqRu/vC9WqU6jjSm+/T1S3xT5IUKlNRUBmWUBYYE+hWCSQDImRFowzg+0JlzrdDy9uhhMDTGWx6hS/B6kVkDOsFoYG4iCDeOxIkY1ngEWChxG+LcJ/wfMUwxLLBgSFDyCJEbGIHXeQPbEFZjoifWFa0ONx+k1pUkGpqSuWYaijkAAyJbRA23OokRcT0Q7EIDzHXXfJdJORiN6/j2SfinFuVkLrqsWNjcRAAv0vNr/XFFGiS4OiyF2BoIGfop3MZ5eiwTuRv6yBYT2BHXfF7aR573zUrqsXOaxp1zBE2ixW21/fp1x0sEzqibWJEaIinWqAagxA6GbnrETcfLAFrDYhVBzj9lW+F8vWzFO5QgEodUgKhkRIEKs9PljK4x1Ok+1tfNF2mAS8X6dPlGnj+UylGqKJNSsW0q0wABPMLaTvPw3JvMQAbwtau4doIG/PpnZJqB73BzzDdR9v3P5UtxziS5iqz8kk3YAydhc2/tjQ4ek6kwC/gnsFMAAIvhzQoIXWG+MqebSLWGwt33gjCKokwTHLknwcwnTcBFRtSRfmkSJtJBG0kbr74kHFFjYchNUN+pUXD+E06YBICsBaNvlc39/pjPq13P1UlSu51m5b391TcPy+qmTKnV01R85sZ+WFBhIkLKr1MNSINun9QXFPDrABlHYnQJO+3faOuGjG3qqOH/AMg0ktcfWyB4VU0t5YUxrJbuIiDgKknvEqniGhze0J0shMzlhVrlhcs0EdfQ4Jry1kJ9Op2VIA6BMeL+HzRywK3eZcjfSBcA9L9ffBg94F2u/wAqPhuP7biIP06eK5vxfiR8sLax3ibz39u2Nbh6HfJWybXQWX42VUCBbD3cIHGVzGEN4rqDzlZYugUkfatcx2k6RHRBh3BD/jIPOd/PmsqsHNcCfDyujeBu6NpF0emvKSpi9j8W8lvW5tfCeJDXCTmDnfl4eCoYMik1HLAOWLAI0/aEjexXcH3Hb3xW55wwBdLp0gHE6K/8I5+jl6Ypr+/qVAWcLYUwLdTDExv2PfGNxdN9Rxc4QBYSu1qbqhzgDLWfwPugPFHFUL/8uoTZgVUDU38x3EC0DcH5YbwtEx/yX0/m9Eym1zG94yV+47x+lmaflkQwWZY2YqskNBHxXvI+zvfHKHDVKT8fxmP5+VxrBTBE5zbfJQdWrEFYmTYfLG21s2KlfVIALOZRXDs2VYLUWzfZI+mntO2FVqYLSWnLd0yhxDg4B9p2F2rI8P8ANyANEzpUHTsdIUkL2LRtbcDbp8x2bjUc46G/T8zfrmkVOIFLioeLHXz+PslXAC/7SWJqeW1MsHK8tjTPN/MBYiOvecFVDeygRIP59t8lVxRb2eG08vUWW6eJlq1RRA0oyHT5ZGxkNKEdLt66CdrY9/rvY3GTrfeunqlf6mFpdMnr7X9vNR/F+HVaNUUFL10FIBRzRc3IBIIveRIFgcaVKoyo3GYBnenzdWU6gcMWGPT36qd4rkWolW0hgQRfcEWIZQZBG31xdQqtqgiYSa7SDiaJRy8S/dCrSAVmkVOYg65MkGBYgggahcmAdM446kcUOPhv9KelUItFgvfD+NGdLafKElgCBAETMfEOkGZmOuE1OGGY+rfPL7Kh1UFpS2vw46wCQFMNqTmAB6i5J9RY98UNrDD15Gy66gXGQi85w2h5Wig/muGUlzyC4vytJMXuCNhbrhTK9TtJeIHLP4XOxlkRvnPglHDuH6mgOBYk2O217GN+tsVVq2ESQk0uFA+lyf8ADuF0QrKMwBWg2BGg7Suq5JM2gRb1gQ1q9QkEs7vv4x+VVTAbGH5vO/4nnBuOPramDSMqZLOpDuANLG9oAIjpJ7CIq3DNwhxn0NhquvYx5nUcs+qj+P8AC6lPQXEFhsCpgwCfh6yTY7Y1uF4hj5DTlvVTcQ3EJGW/VKK0oYMzYj536HscWNh4kKN7zSME331ReRzpW4JBEEEdx/ibYTVpTaFdQ4gOEFV+V8V1AqmnysBBmDJPabme3Q+2Ml3AtDu8qsDKje8LIc8VZ31MSSSNfxQRIkEa4NvQmLYL/XDWwPLL8fdeqUAR3ZB05Ki8LFlZXQEbai4QDV1FhJEE9jI9bQcWRkfLM28/37XTXa9zMD7jpM/KaeJOKV6tVhSZ/KmAKbhJWNwZB1T3tHXC6OACXZ9QTse6kpcGWUxYTrNz90q4dm61OGZ6sWH7wofVh3O5E9/TB1WU32AE9J8t8lWKTn91wG/BBZfIVKr6lDfFuCASNbmbggnTpjbtMAAOfWZTbhPLyyHhrPPwRVGua7ET4Z/b0VJ4gTPDKutZjoK2GpZ2gTpUGZibkfXCaZaKjRHXdypOD/13VpYBN8p+651n69JSwCsQUfSGiEZgsRFxpbWL9l3xrUmVDBnUTncCZnxEZdUVT/ZNjod+KSebGLsKo7WLL6+ZNaqutguoqJiyj2HYXx0MFNhwjJQmricAvGfpvTqMCCqyYn+Gbbb2jbHaRa9gIz+6491RjzOX4W3DytVz5jHU5B1b/L3NhPTAVZpt7osNE2g5rpOpTrKcPp8r0XZyiktspEWvJI6i4t95xFUrPu14iTbMqtohEcPySvSqnVIpsGkTeRdAxFySAB9dhgKlRzXttnb8GN8kRdeIUxmC0ksDMwR2Pb8saTIgQpakySUK+wUb/nhozkqR/wBOAZo3h40FKjAGZIG597GR3FwbYRV7wcwb9f2qeHaYDnLqPgjOqrOtJ/3dRwCrGbMYUKSdwALEyIHe/wA/xQqWDuUGOkG48bz7pnGUmuYHHMSQfL4VbxWqFXSyFjMyCASRABg78pN7H64zwRBac+f534qDh2lxxNPlpuVwziNE5XNsiVFdFaCyi3UGxt1MRIx9ZTIr0QXCDvVVMqVGVJA7p05eK/cbrO4UGozaCSsk2BgwDuO49CvbHOGDWkmM8971TeIokjumNU04RxQqBSzQV6ZKtpYS2q8EHvc2YwR0xNXozL6FjzGW/BGAQBiMHL+7lOuM8DpZc06lIvpqiWpahqAEEOjWkgmehEwd8T0OKNQFjxlrFvNDTJqONrjXn5fPqFNcbyVanpGkFap1Kyi7kdT1DCbraJ2GL6L6Zm/0+g/XVcflLRf0O/lacHyLVTFQ6Sq2Mgn+KCpYSpB6SfTfC69VtMS3X+cs1RTx4e8L7391b0eAsmSqpUpZdysEGmVLMkAETAvsZmZ2HXGa/iGmqC1xHibfzp+VL2rXVQJdBERcCdPv06qF4wtMnRTRqTfC6hpJKkyG6k/OB6406BeBicZGh8eSdVph4hpufsky0hYNO++/0GLC45tShSAAD8+aacIyrq4YBiAJDKu0wAbiDzECD7Ymr1GuYQfQp9NoYbrzxCqtRiWa4BUG5JKiJPUA7R0+UY7SaWCALZ+u9yvVMLh1U9VVpgn5em+NBpGiw6rXgwT5L5SN8dcLL1J3eR1DNMBAY/XCHU2kzC0aPEOAiU0ydemRcGY6mQfwj78SVGPGS06b2uCfcP4gSVRCY3idiP8AxiCrRABc5MIBTfi1PlVgdCqNLDbaSAB36fLElB1y03JuEumYJHmp88R81+YkIuwAmAMaHYdm22ZTRZWOU8Q0aKoQOoktAJiPeB0tO+Mo8LUc9RVeFfVnEf1+Ui4x4hqVlYs9TdSQyEcxIEKSLgczR6jpMXU+HAqSYJM3mfX4SOFc1lXAxoi4lIqq02QnTcqALKJYU5kMADOuJBN7m+wraXtcBOvXLFy8MiP2vVKdXFjHNIWGLwmOAlDZv4/lhtP6Vm1/+weCJ4x8R/pH4DAUMl2v9JQWW6+2GvS+GzPgndH4R/T/AO/ELsz4/wDqtlmQ3qqTh/8A/mH/AKv/APWIKv8A/s8lxn1eRUxxvdPb+2NDhsik8T9QShvi+f54tGSznf8AZ5/dGZb4W/qX/wB2EPzHgfsr6H/l4hWXh3/bpf1N/wDDjH4v6neX/srh9Pp8lXTbZf3X/wDB8Yx/896hQav8/kLjHEf/AFFb/q/3x9fS/wCpvghP/Y7xb8I7NfBR/oP4HCGfU7xVw+lu9Cg87/sp/Ufzw6l/2nwSOK/6x4/ldDzH/pU/6if/AAY+fb/3HwP/ALJtL6vIfdaeLtqP9Tf/AK1wXBfS7eq5w31HepSvL/8Aqsv/ANJfzw1//Q/xTHa+fyrDwb/u5z/7cf8AzY5S+n/5fAWb/kv/AKX/AO33C4pV/wBwfL8sbzfoRu/7vNGcT+NP6R+eE0fpKqrfU3eqY8D/ANtv+pT/AAq4n4n6x4H7JtPIeH3SPO/F9PwGLaeSk4j6j4/hAZnfFDMlmcT9ZWdHcYJ2SRR+oIilvhbslZR+pH08Tla9PJNeBf7gxLxX0FU08lZeMfgb+pfwfGPwH1jw/CRw30jfJQdHrjdcntRNX4h/UfywpuRRFKsvucVvUXD5lNaPwD3/ADxI76irhkluY+Jvc4pZ9IUT/qK//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2" name="AutoShape 10" descr="data:image/jpeg;base64,/9j/4AAQSkZJRgABAQAAAQABAAD/2wCEAAkGBxQTEhUUExQWFhUXGB8aGRgYGR4gIBscICIYHR4cHhwgHyoiGx8lHBwcIjEiJSkrLi4uIR8zODMtNygtLisBCgoKDg0OGxAQGzQmICYsNCwvLDAyLCwsMC8sLCwsLDQvMCwvLC8sLCwwLCwsLCwsLDAsLCwsLywsLCw0LCwsLP/AABEIAMkA+wMBEQACEQEDEQH/xAAcAAADAQEBAQEBAAAAAAAAAAAEBQYDBwIBAAj/xABDEAACAQIEBAQDBQcCBQMFAQABAhEDIQAEEjEFIkFRBhNhcTKBkUKhscHwFCNSYnLR4QczFSRzgvE0wsMWdLKz0jX/xAAaAQADAQEBAQAAAAAAAAAAAAACAwQFAQAG/8QAOREAAQMCBAMHBQACAgIBBQEAAQACEQMhEjFB8ARRYRMicYGRobEywdHh8QUUIzNCwpJDUmJygjT/2gAMAwEAAhEDEQA/AOR5ap0I/wDGJHjVfQcPUk4SN+yr+C8QpoyaqbsdR0mQDq29iDveYM9sY/E0XuBhwH4W218tj5VzkGFektQAQSbdVj9fob4lUdi8t2V7HgdCPynG6eXpP5R810Yki7EdWGiQSQYmJgX2GGMY7ECWwTF9I06eueSjrUTWf37Det9EDwr/AFEXMNozFOmKbEKApJZRaZYQQCfQG25uMXVuHexoGYF7iLch+RfnbNLeBFzSdcec+W/LQfIZDhtSvUohDTas+shiTzDUSdWwFyRpt8W4wqpU4ghrwe60Robeg6ZhEKFThmlzQDNzn8FU78CSrk6lNX/aFWVQBhyWMiZN+voDERAwlprEh4zHxe8btdJ/2sNcYm4Jztnvd0s8HeB6mXcVNIamVIgMrEzIF45YM2U+l98V1XVq4DgwkZ2y169NfZd4njKOA02mD578E04Rwcee9LSEKRrWkYCqdgWa76iCDbYG+I+yqVHERMSOvK3gSu8RxUUQ+ZnKefgLCM8/JNvEmfqUhpoISUEsdMncAAcwJ+1NmiNjimsQyKLSRGus/f45WuIuDosqd6oc8tx4ahcgGUqeaKpqh5bV+8b4rtoIaACZ67zuARGHOqNLSyPT33/V9I0NA6fHlovb1CtNlKKKbN5qAMQDpCg7rzjS3WJnr0ENlwMmcjbmT1sfhetinXJLPDC02zKozMEEklSRMSbepIgbXjFfEginMeqB1Q4Tgz08+a7hwfh9JFR1DKdADMBEwu5A+1tN+n1yWtZmZ1v5ZDqvnuIr1HEtNxNh5/C5p4hzxp5w+WjeXSq02gkjU4K2NoMCRME39sVUGtwzNzPkLrdpMLqAxZkZ9DuVA+J8y9au7sANTFtK7AMSw23sRf2xscK1rWWUXENNmjIQENSClSLzKx7fMfn2wTsQdPimNDS2LnJdSPhGaGXRKoWi4Vnhhdj8QCCSziLsxCqI9cZDuII/5HX38fMrgrAOeMNx42A6xYHlmfRJPFPgmhRYCnVqM0fAFV263gMIsJi9o2nDaHHVDMgRzyH3XGf8wxERvqPwprNcArBGJJ0qJ0tTZSBa8QQBzDrG1zitvFU8QEX8Z38ruCocnW8P6sQDSOmAaikEb2IuRHcE/ccdtUE6H7qkHC3qmGe4qaKLR0wxYVKlMgbEcoHLy8twdwWPXCKfD9o4vm2QN/zf48kD6zWiBd29+Slq1bVULBQASYHafxjGo1uFkErKdUL6s4bL4GIPpj0BGHEGNEfUz7OqK5OlbKBsB1gevfCBRDSS3M5qwVg4XTfhtM6JV1YgMBTlpMqVYgWFheJg7emI6xGKCIyvpnbenurW2AEpLmkfWTUYkwDMmSLRvf0xawsww0KB1OpjOIrOWaSRYen69L4KzclwFz5xCwX5W3J9rb+kY8RyXQ68uy6eyMHDlqNTMhFqC56TeSO1xtbcdL4T25Y1wiSEZ4ZlUggwDmnn7FRo0VDFnFZ5DaYIRTBgm4Jt39uuIhWqVapOWEZTqVV2YYMIuTvmp1cwRaW+TR90WxoFgOg9FNjOh949kFTqIAdYMem/9onDy1xPdWcKlMMId7byRXDcyNQsfkYMd/cb9rYTWpmN7uquGrtNgN/pU/D+LlvMp1JJqJCsptCbcoEk73icZlXhw3C5uhuD1Wg1/fv6+2/BJf8AiR1mqzk1AwBYXmP4ge99jfqDM4t7AYcAFomPxv8AClFdoOKcjFvv+lRZTL0c2jV6mmiy7ukaXMyS6gFwbzqjbfbGe51Th3Ck3vA6HMeBy8vyqBhkPb57O/GycutGotKm7n/cXyjT5rGBLNA5ZP29LDcahvMwVGkuaNLzbflbwTC9wOIDS+/DlY9FX5XiNLUlOiRSfUEJpFTTZiRqkjdhuZuDBuCSVPZAuTNvtB5+eXVZxouIc5/eFzecQ37jrZUmZ4vTSr5KOQ1i/ReYepBFpPKd8NqVuxhtB2eZGR+4Pgc1nU+FqPp9q4W052+fMJpUzVOlTNZmQAgc5i4sBLDpi+jX7Gkali9xibT0kjdlE2nUqvFMA+HzAXIPFXEXXM1GzOVpnUwRXaoF5dUSSjTErv0j0vM1rqtw6+ZETf7+t19PwwY2kAxxt9x18VtxTjqKZSlSqZbV+8UczLB5ah7iLGBKkEA7EqZQxCJIdp15hAGObmTi576/zNeKb5Su1Sl55RYhGqA/uw68yqx2SPstHpJvgw2qIOzB6b5pru1aMRZJ1iNz1HmkfDvCpTNLpKtTLRrUmIJAgWkyJj54c/iw+nDs0YcxrS8CDGRzVHR8V1EyeYNQlCSiICN6jFi0A3gIFm3T1xMKMuwNyOfhb7hKqcLTFdh8Z8NPfL9KJ47nqtR6dSrVAItG1hDBgRIMjr3B3OLuHpsa0ta3eW+icYYYbYb3yQXCaZrVGQsNLHmZtgOrsbkAb9Pph1Yim0O5cvgIA6xtPTfNNM34XrZSpqDrOoor0zqBcQNBBupIK2uCGBEjAOrtqMhwkbv5IaBY4kixsfLdvEXVDwYmvl3TWlOHJGrvzSBFwSzDruDEScZVcNpVJibb8f3dPf3HB0E6b8I3ZN24GrK71TRqZgWplgRzKNLnl+MKDIAm4+nWVME3Ibvf6Urq5xNDAQ3M5eIzynWdEo4dl6ldDli2kKCFYqwqBJBKsSBK2BsY/M3VGtIeBPpG/FOqRTPaD06781hT8FMmbatXdRTDaxpiW0wxtJIEzJP1x1/+QHYCmwXy+38SceM4mZn281P+PabftPmi61aesKRBVCIC+rRN/X0xf/j3A08MRBjp/ED2Oa3nEg+Wce/kVI06Nu09e/oMaZcpGUbcuv4WtJF1HmEgTsbnoNv1BwLi6MkbBTD7GSLr3SVui+osDt1B7YEkalPYHaDfQppw2g0eYFJ5h3EDqZsAJgH39cS1nNnASraTbYig+JJ5ZdCvOGgiRyxMiB6x9Dh1E44INvmVLxBaLtudlLnqQI69cUhs3UL6paMJN16o1iykFZNoaNomxjuOu9hgXNAMz5LlKpUeC0iTz8N+KecGoq9EmJdWJ6XBAk33KqjH54h4hxZU6EfH5JC1uEl1OTmnHijKTk8pXZ9A+zAPwwo5R0IZWF+0g3jE3CEsrvZhmb+5z35JPEFr8zAEfn8JFqYwab6VIECdrX++cWQ0WeJKO7+8x0BJqxHQdI9v8nFjQdVm1SM25RG/FeuGVFVwW6X9/T57Y9Wa4tgb/iHg3sa/vWTLKZ05estVYYAhl1AHaIHoRiZ9MVaZYbHVXOcWOv8ASck98U8FCt5tKlNKpTLsIujTqMwIWLdTIkX6w8HxWIYHu7wMeOnn/Ex1GZkW166zvqpmhXdCwRmCne8SP5hONJzGuAxC+8kmm57XHDl9ltwrzGrqlMkOzQunv8sBXDBTJdkjp1XCoQVTZLjbstYAUwA2oFqYAgljpMconvvci+MypwrWlsz5G+WfP7K0GT4J3mPENKWoaiQSVWBawWDqMMi6gTA1bkz0xK3hHwHxlf58ifRC1neDtd7n2TXw5xypl2DIhqUIWmUW7TIAOm2qwI1AQem8DoOEm9znOXzn5yOmaXxnCNrtgmHXM5bHRKf9SuE1ldtTtUp6mamRfShOzXk83U9QO/LXw7qbHw2L9c95dfJJ4V4q0rCDqOsKK4ecxSZfKuX2WAwaQy/CwINtQNrYtqdk8d7TyhG6m4Zpxls21ZqdMgBngAgRp/nkeki0AD2xG6kKcuGQ3G8yrQWhsrqfBODJTQMjanqU1WQBCgAjWGYhiSDv795xlucSYnn0id8p8ljcRxDnOwuEAH16WBG+iifGmToplvLpuSVqaoMktIuzNcM5brbcAYv4aoTVxEdPJXUS95xEae85dAoeuutaQJIIkHrYsTO02nb9HRacJcRuyNzC6E04ZwfN0tNZAQWBKCxNQX1aVgyLHfex6jCqtak7un+IWht2kzFjyH4V3/p/lXelVy1dVCsCRJDMjKEAKsDIMHbcFemIa9RmLukennvmpuNdhLazZkGOhF9+anfFeXGRqpTplCTT1KwEQAZEi+ogqSCZMWvhtJpqgl2U/pV8PX7RhJEaX31SpOO1c0VSpWMQZBJAMyTDXI622sO+HPoii2QJ5bt+UdHsyZaFdeGH+Gnq11adPWLGRJ0kAkXMHaJxicQ1xmoywJSuKsLiATHt+k645TSrUuKZQwJJ06RfVB+EiZ+ZOFF5xQ3e9VLw2KnT1n1nlOv8SrL8Jy7g0qtMlhdXFwu1g+4jsDf6nBCu9suDo+/iFRWfUs9sRy12VEcT8NrQrvSrVFOuyMEJK7ldIDa9+oDA95xtUuLNRgLREZ3z56R4ZeiEN7QdoBM5ZW89FKZrgzUjOpWBtKkz1F1YBu4uMaTOJa+0R4/qQpG8G8HezyTLgdAqjiuj+UiswO0OdlBPRzYj2jqcT8Q4OcDTIxH4/Sfw1N9IEb8hsLzT4i9QIpZjLDUBuVJgC17GYHSbY8aLWSQNLeP7VAquIEZ6+ad+IPDzZjON5C63mHXV2FOHHXSxb1vq6XxLwvF9nQGPLS3jbxEJTqLRD3e9lPV+DsraKtBxVALBYIkXJLC7G0QBp98WjiARiY628tPlIdRY+7hzy189fJPvB/CngNpp+RU0li4AIBEi5/CSDB2viHj67ZLZOITlv9qjhw0MDxqJATzh3Df2MV2FNKjAf7isoC7QNLGQQLgQQbTiStWFctBNuV/tn15J4h0AWk5Rn6L5x6h+0U6SRTqNSViE1AETsVXUJmAI9e5AwPDVXUnE3AOvzeNF51JmIkjWd/n8LnfnOtlCRNtSAnvcxc4+ghpuZ8jZQubUB7sR1mUbRyLpPmaQhC6pYEEG466hO+EOrNdGGZvGfn0VTaJbOPI58kBmuFwNVMrVQHdJsP5gdv1fFDOIkw4Qev2UL+Di7LidEw8MUNdUKyypNx1HZh2E7x3xPxr8NPEDfdlXwrXTDsuX3Vbmc29OoEVR+7BIEzqphRIPW/5T64yGU2PYXOOfzO/VaFiISSjw41cw5RdDaidDDUg6kswsF9IIxca/Z0hiM9cj5A3lJLLlyX5pFo1FbzVqNe6TC7ixsfW0YoYTUYRhgdcylEta/E5bZqotUny1a2+hDpsBcDVFzJM7YBjXUx3j6m/xomYgcl6rZMGmC7QzXAMBiLmdjadVyZttAt5tQh5DcvbeS64NeIdb0RuVroaKUzWhxqgmYIFwrdQZ2IsRboMJqNcHl2G28t53RU5BgXXYfDdZ6WRo+fuWMA6SCjMqhbagF5wAR0jviWqHNaCGyJPWYAmbSJ9eSweJY2pxLuz5eEEAnpe1+qm+L+G1/wCa8kaS45GCQp1nmAe5jkK8oE6j3BCu2wkFxkA/HplzvpFlo0eJJDA/zvcR0tzm8+spZwfwwlHzEdy1TTDkRpAADFBMGDIB6HY2kY7W4pz4IECdlNdXJhzRbTnyles7xmlSqMpTTUppoVtUwzAQAuxCbCSPcSMCyi94kGQd7hMbRc9szYmY3zUTVlg2gSTYkIABdSLhoFx+umoCARiPv+lS5pKK4cXZk0QXSFMraLmT3XcH0AOF1cLQcWRvvquRzTjM+KKtMKRWZjEeU8MB0IIYGxjYXG0AYTTol1osNfwkO4aleWi+ot8I/wAI8eq1HZ3SmulTp0oFDOxI1GBLkEMeswwwHFU204IO980qtRYWYQTnzJsNBOWypjxlXZaxVmBNNFpkgyQ4VUqdjGoMIMd8WcJTEWGs+U235Ii8CniGRkjzJI9oUtRcTf8AtjQcLKam4AmVaeHuKU6YAd2iRcA2K7WO9vaLz0xjcVQqOJLRsrQ+ttlX0SMxSDASuswOqsJm3SD3vjIcHUXZ3j2SpFN3WPVMuH5mnQpOzFamm8WhR9qYBIAkfXrjrW43Xbc5cjvyUnENfVeGttu0ZBBJ42yubOmtlwtOyLUbTILbgTIKwB9w0nGi+k+m2IE52mQB1z8NOaQzgqjL03eWh5a70KW//TeQfMV1FZ9VZhyuQCGWRyAdL2JJEWGAfxNYNZgFm6xoecEj4ujptq0ZqkTOd7fn8Ksbw3/y1SnUioqqVUqoL7TGojoQImdutona6oe+0ZHQb35JJ4xpqtw2nOcvTrr/AFTXg3wPUy+Yp1ShZASdbLBjppAbUDNrggidoE21+JdWaAQYtlPPf7TuI4iiKTmtPe5fuMt+DXh3BPJzGldVJjILai7aeXmZhCqtoEkG4F4xG51Q2OmcWixRVOJ7SliMOHoJ5DUn8aIjxlxvLZRqatRp1azKSxqLzBBpNz5bTsBBI2HXeqlSf2Ya3MRMi86CD01zjOFHwjKlUk4i0aRl7G3xJXMczmqteozq3mUmeTSWFEAho8sGBMC3WJuZOKsLKbYIh0Z+UZxp7dLLaFMACTbeq3p50aKtPQdDFWB1I3wlnInUABbZY/uo0zia6bi2ozsNPlMzM8lN1c0VclWINySCCZJmJ77XvtjRbTDmwR9kh9WMimq+IaD81XLh3O7F6gn5ARtAxL/p1md1j4HgPyliu03E+ims7VfUVJJHbpf06dPuxpUmtiQp+Le/tC3TfovlGjaZt2x1zrwu0aMNmbJjkuINSuIMiIYSCvUd/vGJqlFtRVtqlmZ3vyVRw3O06jqlUKzssBtgAbhOxEmOkHGXWpPY0uZIAOyqiZyW3iSvSpI1JVJqGmoZ5FwLDb06x0AJwPBsqVHB5NpNkHeIxHK6iqSDcKWO5vYD6foY2iTkSpWxMi6LSnXqAINQp2mA2kAmJPQb74VNJve18pRFryY06J5lOAs1fy1qD93qRHVTUDX2ITVE6i3WJjsDM+u0MuM7xl6b0XohofGmsD1lD8Q4BmcqB+0Kij4YZ0MdoCmRsdr29sN7RjjDc87b+VyjWa64dI8wPgLpnh3xDkzw9MuxDGmCXWXgaTMhmvpJPtftiStVeKeAtmXby1ztGpKz6vCV/wDZNVhgGwNvDLp9rJvx/iaHLzRq+UWBATSQS2xgwDPKR/nE9bsiWmnlmW+2eotr+kvheHeK3/K3FGs6Z5eewuM8W4tmCGQnQjCNCwBE3sOsyDPczvjQo0aVjmRrv2W45kSRnzQ9SpNNAYkDc2gzt1sRfYf3IDvkhNE6phlsoKiIWqrAfTGx0m6mTFpkXHUb3AnfULHGG6e+qKY+Va8JySUqBR5D1FguFiAdl3lmO9pgb9sZ1V5e7EFHVe59QFuQ059eg8cypfiHB/LeWUN1JM6SuwuDcdJW+3riunxBc2B+9+Ksa4PEhXuQCPTDpoWkiF6gAA+FQALnlldMdoa98Rlrib5/v3WNUxMdhdmTA8z9jM87Lj/iKqtXMVHB+J2J69d5iY98b3DBzKYBVtSkIDeQ+EvpokXJX+YdN+nX69cPJdNgkljAyfdaZTMrZTqIn6j0HS8H5YGox2YzXadURhBnftzVVwvjhLujsya0KqywFZhqPmGYhpPSNwLYy6/CgMDmiYMmc9LeH9T7Y4I3vmktTi1TzPNNTQ6wLbMdpIXYlbEweu04sbw7MOACQfb10lJe/CZOlume+cJllchSzYNWlGWZRLm/luZ/iJAQ/Db54ndVqcORTf3wcuY/KIASHs135py2UQ0xrqClUBGiqYLNvIDKSGEgjkuCRI6mVrnBxLRI1Gg8j97cimmpJynp/efVXGWrJluSkTSrEzUVrioZgtqkgGTFvhlZERCLhuLFBFoGeXMZa8stZKzH0zXMv7zdCNPLX76KmqZ9aJWmGHmNcoATubkQDpkmbyMVGu7hGgMdJOYzHlyPMQsttB1cF5FhafD58kZ+z00LV3VdYWC5gEqL3NhE3xVQe1jHV6rZOmk+WV7XAU+N7opNNpmN3XEfHPEqdfMu2bylemw5RDESw5dzKNBG4EHt3Jvalxcxwk58/t8D7r6ChSY2kGB0jQ6b6GVO+Jq9Kgwo06bACDNSpPrEKdIgze8ySDBGGcMx1UY3HpYb31Rvr9nAd+vz8ILL8WInUFAS6LsBrGl4H2jpvM9N8Mdw/LXPyuPD0XRWBnEIyjeqUIeaQZm0f4P6tis5QVICMeIGd9V8WseyfQf2x4tHVAHudeyqf+DGvTSoBBgzPUDb8DfGV/tCi8tW7UotqwSlbZIk2UgdsVCqALlePDzYZIun4ersAVpv9P74UeNpNN3BCaLRaUTkuF1KdVTVpsFH8vb7sKqcQx7CGOumsb1RoomrKMTquUBHSG1DuZ2wnEKfeGWvtHojqCySZUim4bSZUhpBmT0gERvE9oOLny8ROdlKGhs2VL4O4lTV6mYYtSrFoBQygUhmbledRIQ7kja03E3EY6cNYJ9PD7j3lIdTNRuEwQcxfyiIjeljWZ/xjlsvTqVdC1cySFhSUEaYDWWNvTcA2thHDUi+zm3OR0ECMrXn8qWpw1QwAYYPO85b8Oa5VmcyKrPUd3LFvhIDbzudUmBaYxphpZDQPPYVbSD4crKo8LZajSBrVn5lU6UVoCkhluTaRvHvPbGdxT31D2bRY680x+INwt8z0Ebn+ojiPiKnm/2eg+tUpHSKlK5JPwnS3xhfluT6FlOk6myTGXLTe80DKXZl72G50OWXtPnkkPG69Iu/kliNQYG15An1MOSI6je4wygxwAx8oVGJwF0FlaY1BYnaRvfDXkxKNts1X8CySon7S91B/dqQAS0WJ22Fz2HqRjMrvLj2Y8yl1XEns2+fQby6+BSviPFKrPqYv5hBvO03iALEk7dOsmy0U6LQ2NN73d1NgaIAsrvw7ws1qTNnCBRUyJME9/kTHv8AfiANbjlpgbyWbxfEmk8NoCXm292SXxBndDNSy+mlSvYcxZTuRICgkGfpzERhtINd3jJVVCk5zQ+rd3pH33kCopeEvVYqkE7+oA6nrtjS/wBhrBJTalMQSUrzaAWHaPnvJHscU0yTdSVmhvwsMjGsSQIM369x8xhlWcKmohuO9kdRzHlVkcDWgIZJkTEHpsQd/wA8ILO0pluR112FQ5xa6Dlp9008VcJRGWtSQ+VmEZ7CNLmTETI0mDEbDrfE3B8S5wwPPeaY8v2lGkCCAPH2v9z5qdymeelqFNrMINt/qLRJE++NCpSbUjGMlPTqGn9FwV6yGdqB1CsQZGkdJ6W6bnp1xyrSYWkkeKZR4h2LCfIafpV2S41DVUWmnmA6xBYAuCA1p+L4iCNhjJqcNZri4xlplp9pV7XBxgJ/meOp8L1F1ldIZiWZTpkKKgBkaiOZgIBO+JBw73d6DnPjfkY9AhawA2GuWQ9OccrEongviVqB01Q1XKhCtQMdQBOkrqWW0sLggGDM+oc0ZwAScgbDyy8suSVxPCCoMTO6+ZBFj66/ZKf9UspULc5BozqoOF3VgpKmABA1W62FucE18JFN1tRvz585lT0AKtGBY665T8/qeXMsxlmiSDEC/wCEY1mPbMBR16DyJPL+Qtq1c6dB3Ag2g20iD6CIj3wLWDFiCc6oOzwdI66fxecipMqDp1iLje9vbbfHapAvy/CXw7MVspH3svVfyEYr+8cqYLBgoJG5AgwMcb2rgHWE6RP3QPNBpLXEkjlYLvXA+Eo6qgVQFkBlOoW3BJvva/rj42p2jn9T5LQ4nijS7wPlknOW8PUadyonr2HoOmFOc7JxUL/8hWqWBRzZBSIVdsCKZf8ASJU44hwMuKU53h5WeW3UEW+u2Ac1zTcQrqPEB2qmOI5RKP71QDAa3W4iJ6Yro1XP7h6LUp1HVe4el1zzP1UJkG5nWGFybiZ2O8x3x9BSa7I+Se6AlmXzbUWMXU7r37ex9bG57nFT6bareqgl1J0pllKuVaGdK2gyGVXWR7H7W4IJG4i+J3Cs0wCPQ7CYHY2SLH1+EXxjKUstV00yHAYgFm1NbYwV0ixFwpggibThdNzqrST8R958pC6wWBIv1SXPcSapYnkWyqLD3juY3Mmw7YqpUQy+qF1SRu68nXTh/hbVynYgrBkDpuMEMLjAXnEtzXyi/mMs2P2j8/iPfHHDADCOk4PhNOCUPMqbwgkkkkA7/dAM+k4m4h2BvVODibjJPM3xQaCRqgAeUIiLtNTfc2P06ATGyicUHz9rI2tj7/jw3qVjwYgkVKiwAQAR1MzJ9Rc/IfP3ESBgYd7smOkiAreuq1AiGqKSpIupYMSdSspH8tiN7LAjEQIICzWudSc5wbiny6Eet/MoLiL0WQZemodgphwCJuSReSBHe3xRAiejE04973zTqQqBxqvMA6Z/H9ylI6VRaFJgIDNKeYL36JPVVaJcddpAOKS1z3ifGPv4nknkdo4E6aff9HTOCpxMlU1EPSkMLlxaP4g4EAnuZ3xaarMMtdly/C8QCUt4jwtqcmNSzZlII9j2PvGxxVR4hr7a8jZR1aEaL7wmiHqBGBKEwT1Unr9d7G0++OV3FrMQzXabSThiytM9n2pBaaqSEjfZkgFp6RGoXHTGLSotqEuJz9jNvtqq8IupTN5NHrnyVgEiKT2Jm4A9IAvIuZxrU6rm0v8AkPmLhSPpAm3LfgEDVotQqozFFZTIVGBKkXEkT9STh7XCqwhskczqpoa14c+B4LTiGeB1FQVLRrGqdR+IkmOrRbocDSpERN4ytknVKgaLc9/hDnM69+Vtw15N+l473wzs8OWXJD2oq2yO8k/4XmGNFUFVUqSQl41AQQC08hBFpsZ7i8NZjRULsMjXev2VFNz/APyuV1TwvULZENm0ViHYDzlJlCLoGaCTBJklgT1jaOuBTALRafDSTEeotbVZfEA/7EUjEjQ6zaYnwt/ZDxJ4bSlWzBohF0IatJWLcpqaFsbIukkmdRghO04cyuTAdlacsswDmSYIB87lVU3mpTaY71xPUa87xy/C5TUUyQd9z+ON0ERZZzmODsJ8/lPOE1KKeW76mKAtpIAUGGKCb6paDfpa+Iq4qPxNbabczpPgr6OAMF8hr1U29W5sPoMaIbZYjqpxGw9B91/Sfg51RC9JJBjWxlAzECYQgkX62+e+PjHuLXznHPKPFa3Htc8htQ30197el/JVPkM7AkQvUTP0xz/XfVfIEDx+Mv0sntGsbnJ3mj0IA6Y0aTmMGYHSfxvxzUpklZuVeVP69RhZqM4klhy9/EFGMVOHBRHifh4Q6ZABnf8AVsZRpuo1S06L6P8Ax/EdoMS4z4lyjUq2kxtqABnf87Y+n4Oo19OVVxRJcCEBlMnUZQwDMC2gaRPuPe4jvil7gHQpaZdhuf4vVamaNQfvOZTcDVqQjowIgEdRJ7d4ERUae6ug4X/VI35Kp4rxOhmalesAUcqGWVlDMIxIF0csdeolpJ+suF4ifb9+6opswNayZHxy/GijqwIPti1sEJNQOabL9T5iB9Jtjx7olcacZwlHZXLWJO0Sx7L/AHJI+/CHvuBuVWxkC6cjlpcwibBZiFBEie7MApPZD0OJPqdY7/WfmnNbfe7JbSzbEkHZjsPl/aMUOptAnkiaTKZ8P4nzKrSVBtfvcmTv2v0xNWod0kZpkA5IlOJ1qZ0LUsCYBiQOoBIsDe04WaTHiSFw02kyQnPBqprAjZ1M+hN4kD4usTiOuOyPQ78kFSGiTklfifLGlWvMFQyiLC1hHaI+eKuEdjYu0nhzZCnM9nnaRPLtHpaBO9rGO+NClRY2+qTVc7JD5PUp5WaDYgGCfT12wyphOYS6bC3wThf+WqKTpYhQQNpDCSNQNiJjr8sRuHbMIHP46J4P4R4zVN3p+aDrKwkNfS2wJ9ZIB3uZxP2b2Ndgy1tqNyumJ6rzxGpSpJdnFfRpBAIgW0se5K2mRaeoGO0RUqOsBgmfyPBA8kKKNO9iTPp26425WSWQbGZX4qbD88ekZrzmvkNVCvBXp1adFzTRkWSahAVpuynr10iexxEawe1zhN+WY5J1OlAbF4tzm+yhszwfMUb1ctUVRKltDBfRg+xE2B2NvfDsbXCQ7rvcrlOoC8AX0t4evqut+Es9lm4X+y1qvMCylfMUsgvswEBSA2/QkXxn1a+FjhGZBFiPn0z10U1ejVHF9pTG+vXL5XjxhRp5jJhcrXpaS37xXYF5VQGA3hrgkAA9Z7ra2nRcHi4iY1By9D5+iPh+07Qiq0zkCMoJ3ErkOX4ESWLOUgTETC7FixgATtE3j3xpO4sQABP58N/ZOHAkEucY+Y36LzmM9RU6aNMGIHmVBrLRA+FuUC0Dln22BMpVDd7vIWj0v7pE08iPutl45A/2cp86Cz9yxgDwx/8Aud/8kZ7Kcm+67CniDy6agF5mBrYSfyHsAMfMBji4geypdwON5Lo8hv3laUeL1KlGo71GV/LdkUGDpWNRHqFPXbfphtNru0sZ/KRUoU6b2hrbSJO96Izw54qV6CeYdDCFPmWmbqdRtzL366vbDKjCx0Nvu6m4rgD2hLBIN7fjofsnlbiFPynq6rKuqQZi8byRuNu49MHTE4iBeJFv2dfdRtov7RtOMzG8t+KgvHHiak7jQzFDA+gJJHva4wZp9vUxtEQNd+Pkt7/G8I6gyHi65fxjMK7MY/p9ffvbrjX4djmtAVHFObHVLctxCpTcVEYqwEAg3AgrY9LYqNNrhBWR2pmVm2ofFebz32O/XHRhOSIGoLO9eiMyFRlkgkKRpMdRYwe4kC2E1QDZWcOCbnJesyQTyxHoI/vjjJAunOaDlksDTjDMUpJpYSmimKVNbc7az/Stl+/X9cSm73O5CPXYVMGyI45KsKd+UR8xyz8yGPzwvh4cC/e8k3QISjRnrhrnJoamxyYIUIDzXnfsIiMR9qQTiRpk3DSactGoW9ZHT5jEwrgPtkuTdFeGU01Y1x12+1aDPfC+MMsmEqv9BtKc+Jcl59M6mh15QT2ER8r4l4WsabhyU3DEMMNFjfzUd/wMPTBVhrU6SpEWvt6gn78a3+3hdcWN5VThfJJ61I0zpW5vfr7Dt2/8xixrg8SUssw5L3x1z5gAvC6Dbtb8pxzhh3JPilVCQbJYKwLKG22/UX3nFOEgEhINUOIDlv55qMyFgxE6WPWJkT2I/LC8ApgOA8Qu9oahLDnp9/JBIulxJgSD3t8jfDycTbKTDhfcp/wbjFJaj1tiAAuXKB6dQncMBpCpIU6YJ9ZxO+iQADfWfBMbU7TutMaW05Ebt5qz4dxPIKj5ysoR00jyMu66S55pgnfTYkN0aINsSCnjJY4eGfvMkBerdu0BrHWi5Nz4WzPKy59xXidXMtUermC6zMOGHovKoKqYnb1xexjacQ2/l90oAYTBGHle07/KHocQ0upUkQsR6MCDuLjm2Mgye+POoktM73zT+3ZIA5J8nFKNbL5bLuTTqJUYmqF1CG+EMu5vuRJAGxwo0y0kgW8fVeD3BxfPK3hOW/PVacfqUtBppW1MwV6jQSCQPswsqJu07mMTcO1wdiLbCw0+c+iocSWnFZSlTKnVBges2PtG/wAsaQqWsonUMTr267zTbLeHGqLqDSCTf2JB3M7jEj+NDDhITf8AWYcyrOjmfOolgC/PFtpsALbXNz2A74xjT7OpBtZaLiJsjpqjzgjyURFZqa6oLmXEAmxVVB7DtefNiGmMydYyyvuSpSabyJ8gbZZfJjrzSfgLKK7LWPm09YhUOoMIeAQokqJmLdbRIxVU+kFogxraMuadXx4CWGD76e6K/wBSfEQFJMtTdhBOpAVjSI0A6R3+EdgJvEN4Ck55LnDzWdSHYuNQgSRneevrr7Kf4P4XzWZjVpoKAeesdOoW+FTc+8AeuKqlWjSmT5In8Y4iWAnnF1p4q8B18rSFQEVEHxMoNt4J6AHpf8p7Q4przB3v9oG1m1mw36hpz8PwpIZJiCVBPoLn1sOgnFXagGChfRhsymSKtRJUaCqopEE6ztIHQmB6H33ncSx0G8knwVtJuJkhE0sjUGVZwVC6gxQzqYXAaIjSL37mMLNRhrAa5Jje62AEnnripIHNEZcSQD1wt9hIVdKSbqsocEYvliI0hbnpuxj36YyncW0NeDz/AAmOiD0/C8eLOFPTzDSD6etzf6R9cHwlZppwvUHiowPCH4bwJnGo2nbqT7Dt0nrgq3FtbZGXAKmfIHLogA5pMntPb1j6TjM7XtXGUDKgqE8kpTzCpBntHTrHtt9+KzgBkJ1kyp8qDSv70rJn16n5Yld3nXPdlBcnOyJyUkS86bho7Qnwj9DAPgHu7zS3nRuf9QfGaMBUIC6SQDc6h0jucOoOklwv9kVMg94HP2SgKlRgY2E77lYPXqSdP6tXL6YidnconC0FTvFEElpmw9DcevT2xo0CYwwpqzQAXJUU7A/r064rlZrm8gieG1VVx5olbg9wCDt+rYVWa4t7maZRdhPf/i8VQoAOrV6bEdYi/WL++OtxEm0Lji2LGd/xAaoO+KIlZ+PCZlG5Jg13J0bNETEgmJtPX5YTUBGWaspP7RpJNlpxvgj0HIkMtoZTuGGpTpNxK3x6jxDagU1Xh3i419Uvgzp6gx8/fDrRKATOAZ5IhVIXUJgNCnoTY/PvHqO+FkyYVI7rbaERvylG5iqSvmH43Zj6XgyViBPbaItG6WjvYdAqC6GTr+YXjJ5gzqO8hgSLyL29P8Y9UYMh4eqOhUxfV4ifsqE5aqkKrgAACD3gT17zjPx03d4hVyBYfCfeGMg6UyAwTUCVkghtImR9mZNr30n2MfF1Wufzje/FdcWgARMe073mvvDVrDM1GhkW4ZLksAi336C8k9YtJjtRzOyAzPPzKW9oty3CB4pmVpCnWSz1AGcdqi6TJiwkyTb8yG0mmoSw6W8juyazu4mnLTwTKj/qW6iFQNUtDObgdVBESDESb+pjDKfBlp7xt57ChfwFFxzjoN/FlUcL45Szqa2puNSMVYgBqeiA6rUgSBKnVbrMEHEnEUhSdhFxvd/2owx9L6TrBGhnKR689FnkeOHVVydUkVKYJViobzaZGqQIOptBkrEm/wDEwBOpuhtRv8/R05ZSifQaYqNHdOmUHLyvuyTnwV++reQyrSZUYBmaxJjSpW5SGkGf4ZvsX+5jYMQuN67+FQziGsgvkm49PHXmPRRXHOHeVUKVAabg3Akj3B+vrYyMW0KhcJFx6K+WvbiabJaFkGSYi07drd8UTBsuhoIK8rkmAgg+4uPqMdNVpyXGUSBBTrhfCNbjyyZ7MAAfYm3yMHEVbiMLYdvfNPgMuVcPlKiMmsRFttIg3ERYXnpjEL2kGEhtRjmnAfuqqp4dGYC1WjUB3Iki1z1tH0x6mHlsg9IWMP8AIGgTTGU9EiqcIq0qzMwEKvKAQbmADA+Edhjj3y3Cc9Vot4qlVphrTnn8+a24jS1wjAztI94/DfCGOwmQhoOwy5uSbcA8MheeqtxMLvMbE/likNc/NQ8b/k8XcpG3NTWb4a6VmWzNfbfvLRYdMcD+7ELWpcQ19IOyG8kM/I2ljrcKdQUWUfgT+EeuGFsiRYJjTjGIWGnVT3FMy7VdKttEAEG3tOLqDGtZJCe0ABDVHCgSYAIJIIhyNl395PvawwwDEbfxelKeL0y5FRRZrW2BPT26j29MV8OcILTok1mkxCTV2KpdeZvtbfIDYYtaMTs7BZlUmmySLlAasUQs7Hde1JNo6zgSAEbS55iFouVYqXjlmAYMT77SLW9RgS8AwjbRLpdot6mSalzErBAjmF5vJTcWHUdu4wAqNqWjfimik6hN7fmFVcXq5XM1TUplEK0U/dsCqMyrB0tHLDaeUgAw3NiVuNrYIj3PtzVAsACcVzHS8330hRMFSbYvsVnYXUybLekxchTJvYev6AwDgGglUUyajg0reih17gHqW2H6GFuIwqqmwtf15lNvCeQNSs1Z5IpgkyN2gwPXvHoB1GJePrBlMU26/G/zoh4alNQ1HTO99EyHBjV5zrk9xO1t5HbE3+yGd0QrnmHR90ZmM0BlaQg6zTQAnfSsg7dN74UGE13HQEo6LYFkZnXULSp62DFlV1uCEYoCoIsSbRtaZFxhVMGXPi1yPETfeqEk3dbe/wAKe4kWamtKVinGomRBEiL/AJDcnF1GA4v5zG/2vOuEr/Zj5yKQYa5/p3JH/aDirGOzJGnyp62JrwBqrocVdHy7hiKdJ2pNTjlA1XIiwUBkEdh74yuzxNIIkm4Pl97rppNgtAzAv7fN0fmaSvm6wzHmMYDq9PSGUAEDR/CFjfeR64W2oQxjhkLarjJbRApgcoOvPfVMeL0lrcPLjMeYFACsZGq3MGAggkySp2tO2FNxNrS4RfcflI4Wphr4cOefTf5hL/FWYo18qgemNdNUOsTzKdCiGMmxdZtN/wCUjDeGLmv7vXceRTaNE06jgT3STbkb/i37XPGroA4UsDflaSQNzeL9L72PfGrgcSCfVUMqtbLSbjmvhqKyLpkPt6ED17/rrbuEhxnJMD5AwphwpqqkNzACdwSJ9gL7/hieuKbhCc0ki66H4U8Wop8t1NRjtMD7ugjucZFXhzTl8CPPZWbxvA9r3mmFV1/Ea6eSfoIAmDv2/HEuNwWYz/HOxd9KqrUarl2ZNRInQYLadpBv16avfHu95eysY2rRbhaDHW8T4fpFVMmrNKuAPdrz6RthWEc0kVnNbDmyfL8qmyzgJLMDAiRt7Y0KTWCmXvOVrWvoPHVY9QEvhoULx7P6PMKgASYi2o95/O57Riak3G66+k4WjLWznHpv+yufVc8XkSW1X/hVR3PuZufqcbApBsHl5krUs1BvmAg5YP8AMO3VV6hfU37DDgwvN/T7nr0XC5L83UJEqBo7dj2Pr+OKKbYMHNLc61l8yGd0hlixud7bQQJiR0tj1WliIKBjwguI1TVeYhQIUAbC8C2/vvh9ICm2NVDXa577CRCDqZYpGrr07e/b2w4PDvpUhomnGPVfadI6TG/5emOFwlMZQcGGM0TwziNWmylYAUgwRyyDIZhsxB7z0GOVGNI3KCmXEw4W10ssOLZp3dme7MZ1Hdv5o9cdosaGwEPEPcLRHL+BZZOu6k6eqldujCD93XBPa05oKLnTAErTMkGyiO9yb9p+cfLAskXJVFWCMIHitKVHSCx7SPwwLnSYT6dLsxjPirP/AE84OtVajOghwVkn4V/iUQZlrH+nffGR/lOILCGg5X8+vgPlcpvLW44/GymHEM1lsrTOXRGqMJ1erncSPiMWnYesDE1OlW4h4quMfj8KxmL/ALMhoApp+KZpTp1U6cfY/djT1iCZxojh+HdeCeveSjVfOfwichlzGowfLUAavhB6/JXBJPUn54XVeJganz2Qn02ua2Ch6ue8xtTPAUcpIPM5Jk2uNMtFt79ThjaWAQBPPoP3af0hF3TkEuqV9R0iOYjnM39CT+t98UBmESdNFztA50DVNeHFFrAxMKweRIBIItHy+pxLVxGmb62Ty0E+G/smGWyYqM6aiRVYlBPUKhDemoMZ/wC3phTqmFoMZD7n4/KQDBk72VTUuJDzEKcvl0qUNBPxkCoDANmDE7fFfviMsht9Z+8JJpWcHauNvDL7eSn/ABerZTNfujqo1VWo1oDk7ld9J6ibgsZkGDdwgZVpw7MW3vRcpPqVAHCxB8fIpynE6Ry1NEVqqfC2pbrM8rQTBmCpIAJEjtiJ9J7ahOXLfzqjYC6oS4weWx99YXPOPKiuIEctwOnYbm8bj8dztcKXFt0FcsnLRApmiANJIAn78ONOc0DeIwgYckXls8wNxqB7z+Rwp9IHKyrpVjqLJ1k+JqswInbuPnGIalBzs1aCCrzhLt5UPdXAB9C0H5RGMStGPu6KGuAXgjMX9P6kGdrBGNxPb/P+MW02lzclaMk74FxhV+JQeoLPt7WF8TVqPL4UfE8OXixjwHymuc8VJ5SKApLNI5i3pJgGfn2OOdk8swHIX8/NR0v8ce0LibRyhJDXSoG82WBO8xMdFG/uLY7hc0gs34rQwFsBlt6qT41JYIsaSeWwCjoPmNpN8avDRGI/tPiAltXhThjEkjf0+fTFLeIaQgNMG6JyRgkNUptNjKlvq1gfqcLqZWafWPa/wgcFnxzh60ghR0KOC1jOn4SFPyPX8pwfD1TUJxC4Si/TL7pbWdlssqALEHfrNu4vh7Q12d0DnGDFhzROXVHps1RGtbWkRNole9+hE36gnC3lzXgMPkfyjYMTe8js14ZdaQq0dVakwB1eUVI33EyNt7jbAN4tpdhdYjrsJLTeCb8rb+6UVcuSNUR77E+h2n0xQ14BhPczF4rzm6dNkU6iGVbg7E6muvaxFj1m/THWOcHRG4SKtJrruKC8wKvL1/zh0FxukdoymyGLAXN8HkFMO+6CqDgPCXq20FlECO5J5AewLbnaAcQcTxDWa33O+a0WU4pw7L7LqHhBElArfuklTFvMqfvAfQLEsB0EdsYFe75eM/YW8L8ykcWC2mQBc5dBb30UN4zzQpnyiT5gA1kdSSzFierGVmLTq741eBpF3fi2nt7faFUawDJH8GX2soh8yZxsimIWU/inyYKrc/xQOkUlK/CWBiBewDbz62HQAYyqdDC6XnnzW1iOeqS56uTC/CBsB+PckwMWUmgXzSK5J7osh8s+l1KiSCCOsn88MeJaZSGEBwGqdUK2pi7nU7HWV2VvSAL36W9JxE5uEYW2AtOoV7ZIzTXKM9JaVTVdG023CvA1Rv8AEFN98TPwvLmgZ38xsoKjRIPRU2fRqL1HpDSP3ZHaIPfuHk/4xIHh4a13Xfsk0Wip9d8/tPwhvE+VasjpWVqZp0lqo52JAJqD+YEajb+EbTGGcM/snAtvNo+ELQz6mm0wenL0t6rn3mVKTCojMpIsy9RaQfT3xsDA8YCEVZkuxIbimfq1ypqNq0qFWwEKJsAABuTh1NjWZKJ7SRDVhQokxAx1zgmUqLrQEZSowbkCP1thTnSLK6nTwm6YZTMCmbbi8m59gNhO3fE1RhfmqZATnhnHy1B6ZJ8wsGW9rapnuTP3DEdbgw2oHDLVC2HuDhpI+EO2cpvJO8z6ifXBik9mScgKdWGu7CPSY+/FBbLbBcm6JyeZGtTDPB3NgLz7mPcYVUpnCdF6ZRFbjbeYDvaIjb2/tgG8KCyF6ALLXP1NaCtTA0loZf4W3ET07W74Ck3C7s3Z8+i4DHdShA1RjrY6Qbx1PoNp/C56YsMMHdF0JKHzOZX4VFtu4F+nc+p+WGMpuzO98kh7m5LbieWqlqz6QaYfTdh0kL1k8osf74Gk+mGtE3z/ACkuDpymdnwQCBiukCxsPmenYYccIMldAdhwgQFX8CqnL0VC1xTZjrk09SmwgBokEdx67i+M6se0qExMdYKJ1IGxbI8f4i/2jMuKh841edQ+otKCHBEMYYElRym87XwkinIkRY+eX7zXQxjTGEDlAUHmqjhmQkgoTY95Axssa0gO5pNSu6SBmEvNVp3/AAw/CFnGrU5/C9bj1xzIoxLmXXrK0ZIxx7oCPhqOJ4JXUPAFZWoVdCjUgADG5LO2kk7CNMwOk7mTj57/ACFMh8uPllyVdd12XsSZ/wD5v8rTOcR/Y6dBqMFddRtJBOm+kEjfSIj/ALrmTJClTNd7g/O358JP2yhE5oeXCprA++9xznMZ01ar1KvOWYs3TUe1untjeDMDQ1tkkAOkDIfayVNSOKg4LOdRMpia50keoP0/LE2ATK1XPOE87L4aBILDbr6Y7jAMFcNMubiGqxQRcfXBkzZKY3DcL3Tbm9L9d8CRZE17i7oqLw6Krun8AbVewOkEnf4rm/aek4g4rs2NPON+H3VTXFw3qunV84CMqzadHmDUAIZtPKFAm9gtiYvI2xiMwycQy38fhRikQagbnFjoJvPrPwvHH6Rr1GAmQ2kCewNx6MpZYA3IGO0qkGd7tK5QAp0gDqJ9efgbyuTcTymiF12Xa3Ugetj072GN+jUxXjNXVmEixhexw6p5YMCx2Dc228TsN56SJO2OdszFH8XQ0iAhKtIWKmQek3HvbDWuORXsImy+ZpGp2Ig46wh+S9Vd2bbIUPAJ7mPlufyw2LwpO0MyV6o14IIxxzJCbTr4SialcatW0/j/AOcKDDEKk1WgytsrSBJlgLWB6+3TAPdAEBEM19ZqiqAJZCence3XHgGF0mxQkub1XqqSx1QRaf7/AExxsNsjxTdCmowteP1+vphsNKXjIMJk1RWogfbY2A3+f6+uJg0tqdAmk4glbrsDH02xUDqFOWCbp3k283k1QzHlI21RpB+cAbX3xDUHZ96LDP5TdDCCzuWZQJJLQZMHYk3veSPa0d8Pp1A4mMkJaR5LfN5w+TRb7QBVheCAYFvp7WiMLZSBqOGi9JDZK24bnRq0gAipTNJp3H8BP8wOnvYDHqjCBPIz+VyA75SfO5ouumoBqklWPxDcaSeo/DFVNgaZb6aeKnqtxDvWOiVmnGKZlQmnhzX1TBx6JXQQCiKMyCNhf54W7KCqqYuCMlc/6aVgTXor8TJrW+5XcfQ7e+Mf/KMMNefBdqFoa06A/P8AAiPGQqUkoVEaytUEjbdSBcWtIk9j3urgQx7nNIzhMY+XO8BI8lFV9LK1TSqlmiEELMT8OwmRta22NduJrg2Z8c0LWNAMJYE9cUypBTIzKMqZGqqgtTdVaSpYEBgImD1A/PChUYcj0Tw1xlvJeqWVZlZUUsZH32H32+eBNRrXAuMJhpnsyGrCrlmSVqSpgGIveCPqDOGB4ddqT2bgIcVpw/LuQzLTLgQWgAtBMSBvuenpOBqvaCATHLkhZNNuPDPz5fKu6nBRlaRbztQunMpUkmSYHMQPhBiPn1xP9jt3wG79uuavpPxQ0i+ac0eO5dKPlVafmrTskC4aCDEx1EAj+2EdjVc6QYm+/ukv4d5f2jHQTmnHg+iS7O7APoJCnYgw+pSbjYmNrSNsLdd2Fmn29uqm/wAi8BgaBafi1/VSPjbhqDKFtCLVp1zrgQQrnlnvby7/ANXQ40OBqEPDb3HuNlN7TE4yZBAjlPTleVC5CoJ01CNE3IEsP6T0+/2ONSq0xLBf2R0nOuHFUT5WitBqmXqy6kLpZVOoRqGxIUwGHy33xAH1C/DVFvPw34pwqHJseMqfz+c8wl3aalplQAbem0RtGLqdPAMIFkp7mQg8xHKL7Sfcz+UYczVRvMkLxt747mi+jxWyEsPwP5YEgApzS5wWlCAQZB7j8rDAuumMtqmHDdUmCGpkSQfr0vP3d7YmrYYuIO/ZPptOhkLeuEU6WDowPwkA/ObagfQRgG4iJBB37Im1ATcIPOUQolDIm9rjDqby6zguPsLLbIZpLecCwGoT2mBO94ud+g9iFWm6/ZrzX2AKIfgjOnn06iVFltUWZYvJU9CL4AcSGns3CCuGC/cIPhDxUU3s4j1PYewufT3GG8QJYR0QU3CcKa8VznmtJ0262BJvJ9RJO1vuxJQpdmLKkQO6k+bqAWAsBG+/UyPfFlNp1SqjgEur1ybfCPTFLWAXUFaqScOQ6L7VrF7sZP6+/wBccDQ2wXsWJtzkvT09S23H4Y8HYSmPpY2yMwsAmDlIFMHNb08AVQwWTzw9RZMwr0n0ujmI3t26H2NiJxFxNQGnDhYhPbRaQcQtkVbZmpRzQrU3Pla2VQG+AVRqMo94BVSCCLSLmAMZl6WGpTGl/DeV0rC+lhnvRPiQeY1IOozjS6kOL8CalCBHKAlmqaeWLAQQSIsbyJntGNGjXxgvOeUJjXU3wARfqk2d06zBAFrD2GKac4RK7UgOKo81maroFUSArKjKWAK7GG+1tsAvWQdsZ7Gsa6SfGYz8NPfxTA0GeqK4ZwYpoqBdAYgEM/xLy6wB9oarT6j3wFbiMQgmeVvTwXMTbtGfTTkj6PAsznqZq+TSoIYGoggEqpU6R0Bt0gd7Rjxe2icUk36ROfruFM7iKVE9mSSeWZuddypji3Dv2RtMJVLKbidKHYkdSQIgm09Dua6VXtxMxHhfeoCYHOgFojx6Izh2YdzSpuNQW4mIBW8Bdo1Qu8YRVYxoc9pj5vuU4ThNroqgtOhUJrzygMAjCJiR3vImLdBbCnY6rQKevNE9xLO4js7myVq5zLMyU6eqnpY3aAFUm8yQVkWi+8SQZTAcKDxJMH1z+/ipsWFmCpc55Wn9bzQfGVQZd1AYVqtFalQAcsyath0K3Qgdx1Bmmn/2tj6WmBz5JGNz2lx0y55x757tD1KPLqB62j0AJPt/nGoHXgrz6dsTTuLrzSqFSDJB3x1zQRCBjsLgSbr86W1HpvjwOiJ7RGM6I7M10Ngi8sAtebALG+1p9zGEtY4XnP73TA+m4WHihSkmYA/DthgMWQ1InEVstCFkbd2tPsvX9bYAvkxv1XhTcRfJfRUWbgfQfhH5/wBschyYAyUVSVOUyxPWB+W+FOL7hPZhkLNqoBErI7dR8/ywQaSLFE9w1Cx851hxcTpM7H5du/8AnDMLXd0+Kne5zbi4yRCurxyxBGlQWM9YncGeoIwqHN18ck4w8LINUDEBitMQzGIA9YG5vA6+2DhhFxJyUtao+m6y/LxAaw38PwzcfPuTcna/0x40e7HPNMpVWgyT5r3xXPKzEhGWdwSCPQgwCLY5RpENiZXn1iDDhbmhKagm5A++cNJMLzWgnNfK6pJgE/h8seaXRdKqNpk5SfZCM+HAKV1S9l6pOemOOCZSedFopwJTmEg3R+UoCQW2+I+wk/4+YxPUeYMeCrYwAXVx4e4eoTzR/uQSxg7d47zcRuYxi8VWJdg0RVDBjS296IrM8NDsEEhkB1gbF2HO39SqNPaVPfHO1NMRu2iBtSBj0OXhp65+BSLPcBqorIHKo0alkr63UET22OwHbFdPjGkyRddLadS4z5/sKefhbz8BPqJP3zfF4rtjNC6kJTfIVDSbSW002M6TIUjoTEywPfbvfEdQdoJAkjXWfxuE/DrGSv6OcyubyqCpTbWirpYBjomASrERErcRtHbGY5r6BIBvPP8AB3oVmGlXpVi5pGE6Wvv+p9wzMglBpFEoxEIJDIAYJPQFQSDsJ3OFNcMYOmpFjlf0/qjr0yA4zika6GfsYkKC8TcJqVs2HpZdkpBTLRyErPNqA+Ei/MASZ9ANGhVptpEAz8x+ea0uHqYGAPfJ5Te8W8uQWFThwoZd61SqrVHAVUsZW55YN7rOqALfXgearw1ogA+HqnirNXCBbn12cvwpTiJUuStYuSNTbrt9m/UHoJEdbHGlSBw3bHvv28F4kTG7JpwSuas0mdwtZ9RvMKl73EmVXewg4mrMFMhwGQj1/pQuu3ERzQfEc2Xaqx+Jab/RiE2/7p6e2HUqYaGgake10qpAZA5JTw5AWTWQqFlnVtc7x2jFNUwDhuYK5SMgE5ffdkNn2C1DERMggyL4bSBLLqevUDX29Vpl08y3MWgwAJk9OuAeez8E5pFVt8/ZE5mmFd9VhJDQPW4E+oj0wthLmiERwtsTmsxUETEKDyr29+5Pf/GCIvGq80jDJXyohkGxJExe3UY8CIhE7EL76IQU2MtBjr6YdiAspsDzLkfkaQKtqbTsBvuZjYHsfuxPUcQRAlVUhIusXQx+v1ODBErrgcKyo1YJBurDb8/qMG5siRmFK10OvkUwyfCGdVKi085aQqAbkt0kEbX7bjCHVwCQUw0paI57/qe8WyVA5IVKJcqKmgsbDUwB5l7gAwRYCBcknElGpV7fC4afn51TD9RBzjrzH681G1CMaolS1C0BZgk+2O2CUC9xWormIBj1jA4BMpvakjCCv0x1x5FJAzXhaOOlyW2jOq2o0eZQbAnfAOdYwn06Ja4TqmicNOoqxUMD1O/z2xMa4wyMlc2kDmqbg/AvMLIw0syiJsBpKkx3te38Jxn1eJiCDszvzXqr8ADswF0bhGTpUqawDY8rRJLQOb1gXA2EjcycZTqknEVjcRUqVHkHzHTl568/RZf8DZTqUh6bXa5BnqCkE9e/W0YIg4Zz37Jn+60jCbOGWUeu+spZ4jNBYLAtPKeYgzb7Mx0k22j5lRLjZqp4XtSOWuX3Us3GmQlabU6aA2U6CR82E33+eLf9cOu4EnndWdk03dc+a88C4nSpoorZbXQYEKQqliwmAuqChjcyZ7XsyrSLnmH31vHvfXolVm1HR2Zg+ceY1VDmeOBa1OmKZFFwJLIZOowBrGy72j++IG0MVNzpuOo0zSW0DhLibjlkPLmrr9oohPMplWYKEeooB7gQbar/AJYJ+GkxvZ3Md46Ameceawwyq5+B8xMgG38UR4m4uzpUgMaLAKUYXncEQQRYAz1tcXxzh2Q7O/23sra4bhmtifqF5Hpvkobi41VPOp3p8qhtJhTvAEtHtJ6m+51aMBvZuzud5KsA256719kufg1RV8xvgOqTuBHaD1MD374eOJYThGdkAYQ7NG8MQrJAEFOYEbJ1JPTUpO3cjCaxBF+fv+rIhBMb3qg+JIUSoSILtE78ohhfbt7/ACw2iQ5zQNB+lys2GE6lK6tTWNyR/BOxiJE7j8PvxU0YT91G52MXv0Q6UCwJAJKjmHp3/v237wwvAKnwGJIvqn3B6S06VSvDE/CkWCsY1az/AEmB/VNjiLiCajxT8z4aRvTVX0G4bi3RfuNZZ6lQ1SAqFQyj0I1aRNyZJE/PHqD2sbgGcwfyumkXHEUtp6AOdiTFtPQ9zMfr64ecR+kIBhb9VyiaNflCaFgSeY37Tvhbmd7FJT2umBCbZqrmWpgPqdYHNFo+yIiDa8xN943lYKAdax5fP8XYjL8Jbm4ZIFipluxmBI6gDaPX1xSyxk6oSCbICpUk7n5/lhwEaIHOkzK3GT0HXVOiL6Y5m9l6Da7R6Ttj2KRhCnJvLc1r/wASdgIOhFOrTNiYjU38TEWNoiQABbAGmBbmnU5+pxvvJM+E0jXy9WlSMQQ7LIAKid5O4OmPU+tpax7Kq17/AA37pxexwny6pBVyRVQxXlaQpncgidxePTvvi4VQ4wDlmpTRDevmgnBw4Kd4IXhAcdMJTA5FjLM23fqQPxwo1AFYaDneqecI4IrE/vRqjofxYWH54ir8UR/42VLKLWayjOJ+GqlMdzINjuDEE+oJg95B74VS4xjjve/BGzC7JdBy3Alz1CmVZUzFAaHDAHUBtf0Hy32xCw5hvjExb8/1QVOK/wBSqcQljrg8jqmnDeC1V6BgLGm8HreCI1Ce9xb4tzGe+ZGaVW4ymbTH/wCQ+40+PBOaQpso+xoO5v8AI9fSd8CzCeka7/vooXdo1x1lLuJ8PrMqtlaiNAEAN23H0/tgxQGYuOmfvBVNDiKTSW12kT0Uh4qy9SmkimysxlhFr/h2thvDDvw5a/C1GPEBwMfZc7rZtpMzPvjdbTbFlQXQmHD+MGlXDswcg2Upyd9elSI2BixnfrhFThw+nAEDxv4SkOuMBJvbeaG4/wAWqZit5hNh8Im/vIEm8xOGcNw7KVPD6pcFsBuQ3KZVvE9V6aJOygM0/Eo+yY3kmZ+K5uZsgcGwEn2++7dEYaxpxc7+e/KFmheo0Kw1xIj+aRFx2vB/LHjhYLi34VGiZ8DrVsvXZGMJUYxPwEzHxAECwA9DHyn4hrKtMOGYz5+iS8NcJ+11+4lUSRWpUkDVAFqUtRGl1a7RtFu4AkWtbtOfoecsjGY/KJjXgwTMZHpvz6obM5F1rVKVNC0LsQRNjqJ7QRFotF7YNtVpph7jF11p7skrx4uzSVGVUWkNABIXUAbSbA22A2B+uC4Frmgl03S+zcG/UVNotM7rAi8N29wemNElwSRTBJutKeZRTpXWCCDMiQR8gRueuBLC4SV2Wg4M0xr8SpMw0zSi50CUuIPJqtNhvFgI64S2i8CTfxz9V0uI7sSN6ozzKTppNRrEzoHLqOzkMdQMWtIsNrYDCQ6Yjx5crIcbmOjP59VjV4EUXWyk6uYaQzHT3gadG4PMQewthgqyYnLfVCDiPX035LfIZJW+GmQvUkggTcTK3MdJ2jvhVSqBmbpxY5ojFv1+ycVKARI1qFcxKqABANudgsAknlJ/HCBTc44h7oRUEwRvyHyAhqnB6YkhqbBhAPnUwDcESB0kCIM9+2GCo/KLr2KTrboflIc5SajJKGn2ZEO/9bXM+jd8VgOcB9/1+EH/ABuJIud6fkJaFQg/GxNzMA/nJ3+7By4Hf6XWtxhZPXQSAGif4h8vs3wQY4338oH1cIgH+7unPBcv5tOsKToFGnUaoCkk7Qw9QTcjpucScQ7A5peDOkXTaVVpyQNau7EK2oQeQemwMg3mNxvhrWNbceaYypjQ2coNOo9bzM3IvfDabxGEIKtIziQbUbTH6/LDg66kNIRIF0TSgC+xF7bdjhTrqpvdF9VX+C6NQs0vUGgSNLHb+UTHr8vnjL457QBGqNzQG94DlddRqcKSs1NmE/CWNiwsGg9+YX6/U4xw4gwDuFkDiXUmuA6xy5fGX8W3A+HeS9SoOXVsI2H9gOnpg6dVwIOsJfF1+2Y2nnG/dOEzIdPMSINj73nbf78G95cMYEc7AfH7UJpmm/A9TPGsw4QyQf4T1H/cDN/p6HCGuM5rY4Wmwut58j5b8lF56rBDEHe82v1ki7dbmcWMBdZbTGwI3+kU1TMpTbQ+qmVJhgptY7EGdv1GAa+m5wDhBlJLKLnSRBUfmHDMWLEE7gBcarQWiAPlUwEn4jA5qYAhtMSZBiZvfv7XxbSk2csyq/CO7msadQmxJAbc/rt2wRaBlojaSRcZqio8PFLSXI3n4WuImPqFv3xnurF8gD3G+arDRaE9qZVKYqVGKI8TyBuXUYUsDEGSDMHYXxE17nENEkdemaDETAGS9ZTOBCmioHRrOpad5BjlgRvcWnrjj6ZdOIQdETm4geeh3sqj4vwOnVyz16PLqgnSCo0gnW6LuAW3G2xvhVN7muk6b9vZZ1DiXsqijU2bQCecaoXJ+WtB3pS4Ksr1GZQyqd5LfCdVrWiOsxxwe58H00TXkl4D7agXgnyzt5yubVkQh9aOpHNM9ekiJiSLfobjS4EYSDoq3AObdBZmioC6DzaebrJ77dumHMcTOLKVO+nh+k3hEcNK1HZnI1QSdWzEQdM/ZJ6euF1g5jQGi3x+YRUnBxJi6X15VtLWKm/XFDbjENVM598JOSbcMlZc6f4VUgFXNpDdwLGLSYjY4TUiITC0vMLfKcU0sXAcG7E+Zaescoa5MfFNxJOF1KTSITBjwwSPTfwnNfjzAK9WmjlgpVdIAQkSI/m3v0BHUnSsUQ3utN0DWA5SB533vqYcwmaRioh9IBRjOsggjf4LKb7TuZnEuF1Ikk+e80RBYQB/B91O5iafNPITBpkNyxYrfb3NzIkbgUt7xw68979lRAiQts3xBA+qm1RQ4EAfZEkWaZiV2M7mRgqTajReJHupjTa6Rnv9pfmHRyVKemtAFYb/ABU/gj+mPVr4pDtTvewlkO+ke/5S9+FO5/dfvF7oCY6XWNS/MXi04Z2zWCXWSHMNR0CyZZHLN5D06dMmo6qwhSSRqUaZ2HfrOx2tLUeO1DnGwMe2wqyzs6fdz3uCg6FQqvNBQmCOxjdT9k+v1BGGuAc62e9/C8AQAck2/wCHsUC05qqV1kqLoZuPfSVNu/a5k7VodLrGY6FUg2h296LfhGRA8ymFRq0ctN1BlhII94JPuB6wFeqThdJDeY3uV5zWtalFalIC6YKSCD7mfnM9fwxU10GZzXnU5FlV+DHKMFmW+zKtJmRe2mJY9cZvHd7vD7f32QVRNMg7i/irXwznGaur6hApkMm7CJIvsdrN904hMMM9c/JZ/HUwKJbGtjpvmE0zGdJWBPmNyhZkgTJuLEn9b4QpmUAHSfpF56xZCZ3iL0qbUxPKRLAz3m3vP6tjzZPdT6XDsqPFQ66LB+J+cPLVRudRbY9vaPfv8+EYRJTBw3YnGT4JRnMsQ1hdrxI37XU74ax4IVtN4Lc8t80wyuYYUDGkhgVbrvI6ARIJwo2fZTPptdWE6X5fMypWvwPmMBI6co2+mNBvF2vPqtFtQELndck6ibktP4/mcfRNtA6LMqCx8fyiOF8NarcAm4VR3JIED7z7A9sLrVhTsV2gwOGN2W5XQKnh2nllX/nKRYmVHRgYtpNo6Tc9sYzuIdVJOC3uE+lXL7YCB5JzxThlJabJUeKjrEKBDLFhNyxE3gQCottMjHva4EDIpbKrqpkDu+438H0jBw00300mZ9RtAGoR0kwB62M+mNLtg8S8RHorLgJ1xTiJp0Upy2moDyyCV2HxCNJmYIsfaxko0sTy61t5fOvygbTDn4iLj33vmkS5RGLUizUqiryHSVJJtpP8sXn1MdsW9o5oFSJBz12dlFU7wgItvCdapSU6WXSLqVYlhJUsrGxgCyyNhhY41lNx65HLd8ylvq05DSfjl69ZU7xHhdWiwY3BaBZtwBO463HrfF1KvTqNjp0Qua/HIMhOuCtRCc1PmqJGoAwCCeaQOVgLiAbHEXECqXWNgftl1CYGXxNt90g4pwWqNbFDyHmi4G15Exf5CwttjQocVTMNBzyUfEUC7vBeazFYUTycpPS06j13bWb9/bBfVc73ZDRlrOvNbcJpBoVlmSJIn4QQXE+0H0xxx74M2Ti6KZ5/dNqVcVqOlidQYMQBBIbmJJH8zT1tNsRvDm1cfP5TmGBA5IPidcypQMmkSCDadjeB0Cr7AYbSbaHX3srvON7+6N4y4ZKhCwWSm5G51yB77E/fhVEQ5t8iR5L3/iUvplAAqtDgBSCsySTOkibgk39u0lzg8mSLbzXqTm4Z5rXiGX1RBXX0qKbML2iLXsG9IwFJ+HPLkV5zC4yF44NTqZfMCpoJ0AkyDBF1kkfZB+p+46z2VKWEHPfqldgXOvvf7VlwnO06lCoLJmPKOurA0RI0q0HlBgHYLcyALHMrNLXDlNhz57uuPpvbUBzbOWut+ufjqFJ//TFSoXbUCqEAGnDC5v1HQzbuOhxf/vMYAIuedvzsLrm4niTHIb5rxl6xyzlHB5uUqZ5YgzG9iRcfK8Edc0V24m+Pjv8AqcSBEJ7wvOhanmmTUQ2abqZIOoj494mLz6RiKsw4cIyPp08ETmCo3Dpv0Xnif7PWqNBNKpJlyvK39arOncQwB9cFR7RjL3Hx4fhdYKjANen4nPwKO4Z4crsRp8pl6FaykdOhYfhhb6zP6ISqnF0mjvSPI/IBVZwXgdaidVQKovJF994ABY26FiMSVCHXG9+Sg4jjKVUYWmT6e5t7SvOfzTrJo2bqWZQRv8KzMff7YSwAmSjpU2OtUy8DHmUm4XSapVVdVjv2PSPvH1OG1IDbBXV3hjC6FhxHOGkwRBA1XPUnof8AGCpUw9suR02B4xOuvuWzRqwjk9/Y2M/THHs7MSF5zAwYmrTPZxh8BH8383qOs4GnTafqQspj/wAh4dEAuccDY/TDjSYdU7C0qD4oFGYqALC6iQAelzIPba2N+jJpNM3hZxIxQR1/KqvCbillqtVSAyzaJN10pHvz/INtjO4wOfVa05blMjJkdfTY8+aks7nGcgO0lbEzvc/gSb40qdJrRLQhdVmxPir7wnUqHQ9RWelTGoW+EdwIswJ3G4kdZxi8XgBIaYJ36fdMrQWkAwT7+O+q+xS1BMv/ALws8AGSbgEk6oBtHeRgD2kTU+nRNDjcvy/CScZpimGYqP3oEHUYBBOoddmjeCNsWcOS+AD9Ox7ckeMR4L2nFqL00Wu2o0hyEAgspJJUsBuIUT1HsCOOoVA4mmInPK3X5S7NJg5736p9kfGzL5QaGpxqB1AMACVjTcbaSBPQ4kqf4+Zg3B8R6/pTv4NjyS20+ie8Z4cpqoysNNtJKArz6m0k9NhEbED0mNjy1pH63180rh6xwHEL+N7Rfefwr45wpoVqNNDSpVNWlYDMDpBEASbAjftvGH0OIBkPdciJKbSqjJxOIjy3dA8L4Rm6XlZoNrRxpqLUBjSSJGkjm9IEDa8gYpqVaLgWkRBsRqRu/vC9WqU6jjSm+/T1S3xT5IUKlNRUBmWUBYYE+hWCSQDImRFowzg+0JlzrdDy9uhhMDTGWx6hS/B6kVkDOsFoYG4iCDeOxIkY1ngEWChxG+LcJ/wfMUwxLLBgSFDyCJEbGIHXeQPbEFZjoifWFa0ONx+k1pUkGpqSuWYaijkAAyJbRA23OokRcT0Q7EIDzHXXfJdJORiN6/j2SfinFuVkLrqsWNjcRAAv0vNr/XFFGiS4OiyF2BoIGfop3MZ5eiwTuRv6yBYT2BHXfF7aR573zUrqsXOaxp1zBE2ixW21/fp1x0sEzqibWJEaIinWqAagxA6GbnrETcfLAFrDYhVBzj9lW+F8vWzFO5QgEodUgKhkRIEKs9PljK4x1Ok+1tfNF2mAS8X6dPlGnj+UylGqKJNSsW0q0wABPMLaTvPw3JvMQAbwtau4doIG/PpnZJqB73BzzDdR9v3P5UtxziS5iqz8kk3YAydhc2/tjQ4ek6kwC/gnsFMAAIvhzQoIXWG+MqebSLWGwt33gjCKokwTHLknwcwnTcBFRtSRfmkSJtJBG0kbr74kHFFjYchNUN+pUXD+E06YBICsBaNvlc39/pjPq13P1UlSu51m5b391TcPy+qmTKnV01R85sZ+WFBhIkLKr1MNSINun9QXFPDrABlHYnQJO+3faOuGjG3qqOH/AMg0ktcfWyB4VU0t5YUxrJbuIiDgKknvEqniGhze0J0shMzlhVrlhcs0EdfQ4Jry1kJ9Op2VIA6BMeL+HzRywK3eZcjfSBcA9L9ffBg94F2u/wAqPhuP7biIP06eK5vxfiR8sLax3ibz39u2Nbh6HfJWybXQWX42VUCBbD3cIHGVzGEN4rqDzlZYugUkfatcx2k6RHRBh3BD/jIPOd/PmsqsHNcCfDyujeBu6NpF0emvKSpi9j8W8lvW5tfCeJDXCTmDnfl4eCoYMik1HLAOWLAI0/aEjexXcH3Hb3xW55wwBdLp0gHE6K/8I5+jl6Ypr+/qVAWcLYUwLdTDExv2PfGNxdN9Rxc4QBYSu1qbqhzgDLWfwPugPFHFUL/8uoTZgVUDU38x3EC0DcH5YbwtEx/yX0/m9Eym1zG94yV+47x+lmaflkQwWZY2YqskNBHxXvI+zvfHKHDVKT8fxmP5+VxrBTBE5zbfJQdWrEFYmTYfLG21s2KlfVIALOZRXDs2VYLUWzfZI+mntO2FVqYLSWnLd0yhxDg4B9p2F2rI8P8ANyANEzpUHTsdIUkL2LRtbcDbp8x2bjUc46G/T8zfrmkVOIFLioeLHXz+PslXAC/7SWJqeW1MsHK8tjTPN/MBYiOvecFVDeygRIP59t8lVxRb2eG08vUWW6eJlq1RRA0oyHT5ZGxkNKEdLt66CdrY9/rvY3GTrfeunqlf6mFpdMnr7X9vNR/F+HVaNUUFL10FIBRzRc3IBIIveRIFgcaVKoyo3GYBnenzdWU6gcMWGPT36qd4rkWolW0hgQRfcEWIZQZBG31xdQqtqgiYSa7SDiaJRy8S/dCrSAVmkVOYg65MkGBYgggahcmAdM446kcUOPhv9KelUItFgvfD+NGdLafKElgCBAETMfEOkGZmOuE1OGGY+rfPL7Kh1UFpS2vw46wCQFMNqTmAB6i5J9RY98UNrDD15Gy66gXGQi85w2h5Wig/muGUlzyC4vytJMXuCNhbrhTK9TtJeIHLP4XOxlkRvnPglHDuH6mgOBYk2O217GN+tsVVq2ESQk0uFA+lyf8ADuF0QrKMwBWg2BGg7Suq5JM2gRb1gQ1q9QkEs7vv4x+VVTAbGH5vO/4nnBuOPramDSMqZLOpDuANLG9oAIjpJ7CIq3DNwhxn0NhquvYx5nUcs+qj+P8AC6lPQXEFhsCpgwCfh6yTY7Y1uF4hj5DTlvVTcQ3EJGW/VKK0oYMzYj536HscWNh4kKN7zSME331ReRzpW4JBEEEdx/ibYTVpTaFdQ4gOEFV+V8V1AqmnysBBmDJPabme3Q+2Ml3AtDu8qsDKje8LIc8VZ31MSSSNfxQRIkEa4NvQmLYL/XDWwPLL8fdeqUAR3ZB05Ki8LFlZXQEbai4QDV1FhJEE9jI9bQcWRkfLM28/37XTXa9zMD7jpM/KaeJOKV6tVhSZ/KmAKbhJWNwZB1T3tHXC6OACXZ9QTse6kpcGWUxYTrNz90q4dm61OGZ6sWH7wofVh3O5E9/TB1WU32AE9J8t8lWKTn91wG/BBZfIVKr6lDfFuCASNbmbggnTpjbtMAAOfWZTbhPLyyHhrPPwRVGua7ET4Z/b0VJ4gTPDKutZjoK2GpZ2gTpUGZibkfXCaZaKjRHXdypOD/13VpYBN8p+651n69JSwCsQUfSGiEZgsRFxpbWL9l3xrUmVDBnUTncCZnxEZdUVT/ZNjod+KSebGLsKo7WLL6+ZNaqutguoqJiyj2HYXx0MFNhwjJQmricAvGfpvTqMCCqyYn+Gbbb2jbHaRa9gIz+6491RjzOX4W3DytVz5jHU5B1b/L3NhPTAVZpt7osNE2g5rpOpTrKcPp8r0XZyiktspEWvJI6i4t95xFUrPu14iTbMqtohEcPySvSqnVIpsGkTeRdAxFySAB9dhgKlRzXttnb8GN8kRdeIUxmC0ksDMwR2Pb8saTIgQpakySUK+wUb/nhozkqR/wBOAZo3h40FKjAGZIG597GR3FwbYRV7wcwb9f2qeHaYDnLqPgjOqrOtJ/3dRwCrGbMYUKSdwALEyIHe/wA/xQqWDuUGOkG48bz7pnGUmuYHHMSQfL4VbxWqFXSyFjMyCASRABg78pN7H64zwRBac+f534qDh2lxxNPlpuVwziNE5XNsiVFdFaCyi3UGxt1MRIx9ZTIr0QXCDvVVMqVGVJA7p05eK/cbrO4UGozaCSsk2BgwDuO49CvbHOGDWkmM8971TeIokjumNU04RxQqBSzQV6ZKtpYS2q8EHvc2YwR0xNXozL6FjzGW/BGAQBiMHL+7lOuM8DpZc06lIvpqiWpahqAEEOjWkgmehEwd8T0OKNQFjxlrFvNDTJqONrjXn5fPqFNcbyVanpGkFap1Kyi7kdT1DCbraJ2GL6L6Zm/0+g/XVcflLRf0O/lacHyLVTFQ6Sq2Mgn+KCpYSpB6SfTfC69VtMS3X+cs1RTx4e8L7391b0eAsmSqpUpZdysEGmVLMkAETAvsZmZ2HXGa/iGmqC1xHibfzp+VL2rXVQJdBERcCdPv06qF4wtMnRTRqTfC6hpJKkyG6k/OB6406BeBicZGh8eSdVph4hpufsky0hYNO++/0GLC45tShSAAD8+aacIyrq4YBiAJDKu0wAbiDzECD7Ymr1GuYQfQp9NoYbrzxCqtRiWa4BUG5JKiJPUA7R0+UY7SaWCALZ+u9yvVMLh1U9VVpgn5em+NBpGiw6rXgwT5L5SN8dcLL1J3eR1DNMBAY/XCHU2kzC0aPEOAiU0ydemRcGY6mQfwj78SVGPGS06b2uCfcP4gSVRCY3idiP8AxiCrRABc5MIBTfi1PlVgdCqNLDbaSAB36fLElB1y03JuEumYJHmp88R81+YkIuwAmAMaHYdm22ZTRZWOU8Q0aKoQOoktAJiPeB0tO+Mo8LUc9RVeFfVnEf1+Ui4x4hqVlYs9TdSQyEcxIEKSLgczR6jpMXU+HAqSYJM3mfX4SOFc1lXAxoi4lIqq02QnTcqALKJYU5kMADOuJBN7m+wraXtcBOvXLFy8MiP2vVKdXFjHNIWGLwmOAlDZv4/lhtP6Vm1/+weCJ4x8R/pH4DAUMl2v9JQWW6+2GvS+GzPgndH4R/T/AO/ELsz4/wDqtlmQ3qqTh/8A/mH/AKv/APWIKv8A/s8lxn1eRUxxvdPb+2NDhsik8T9QShvi+f54tGSznf8AZ5/dGZb4W/qX/wB2EPzHgfsr6H/l4hWXh3/bpf1N/wDDjH4v6neX/srh9Pp8lXTbZf3X/wDB8Yx/896hQav8/kLjHEf/AFFb/q/3x9fS/wCpvghP/Y7xb8I7NfBR/oP4HCGfU7xVw+lu9Cg87/sp/Ufzw6l/2nwSOK/6x4/ldDzH/pU/6if/AAY+fb/3HwP/ALJtL6vIfdaeLtqP9Tf/AK1wXBfS7eq5w31HepSvL/8Aqsv/ANJfzw1//Q/xTHa+fyrDwb/u5z/7cf8AzY5S+n/5fAWb/kv/AKX/AO33C4pV/wBwfL8sbzfoRu/7vNGcT+NP6R+eE0fpKqrfU3eqY8D/ANtv+pT/AAq4n4n6x4H7JtPIeH3SPO/F9PwGLaeSk4j6j4/hAZnfFDMlmcT9ZWdHcYJ2SRR+oIilvhbslZR+pH08Tla9PJNeBf7gxLxX0FU08lZeMfgb+pfwfGPwH1jw/CRw30jfJQdHrjdcntRNX4h/UfywpuRRFKsvucVvUXD5lNaPwD3/ADxI76irhkluY+Jvc4pZ9IUT/qK//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4" name="AutoShape 12" descr="Hell"/>
          <p:cNvSpPr>
            <a:spLocks noChangeAspect="1" noChangeArrowheads="1"/>
          </p:cNvSpPr>
          <p:nvPr/>
        </p:nvSpPr>
        <p:spPr bwMode="auto">
          <a:xfrm>
            <a:off x="63500" y="-136525"/>
            <a:ext cx="1619250"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6" name="AutoShape 14" descr="Hell"/>
          <p:cNvSpPr>
            <a:spLocks noChangeAspect="1" noChangeArrowheads="1"/>
          </p:cNvSpPr>
          <p:nvPr/>
        </p:nvSpPr>
        <p:spPr bwMode="auto">
          <a:xfrm>
            <a:off x="63500" y="-136525"/>
            <a:ext cx="1619250"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8" name="Picture 16" descr="http://t3.gstatic.com/images?q=tbn:ANd9GcSvL15Qe_pV0OQc_WcblxZ46bCWFsvDjemdqGpVySoDlefoFhbJFZqOlA">
            <a:hlinkClick r:id="rId6"/>
          </p:cNvPr>
          <p:cNvPicPr>
            <a:picLocks noChangeAspect="1" noChangeArrowheads="1"/>
          </p:cNvPicPr>
          <p:nvPr/>
        </p:nvPicPr>
        <p:blipFill>
          <a:blip r:embed="rId7" cstate="print"/>
          <a:srcRect/>
          <a:stretch>
            <a:fillRect/>
          </a:stretch>
        </p:blipFill>
        <p:spPr bwMode="auto">
          <a:xfrm>
            <a:off x="1066800" y="2133600"/>
            <a:ext cx="6048375" cy="4152901"/>
          </a:xfrm>
          <a:prstGeom prst="rect">
            <a:avLst/>
          </a:prstGeom>
          <a:noFill/>
        </p:spPr>
      </p:pic>
      <p:pic>
        <p:nvPicPr>
          <p:cNvPr id="1026" name="Picture 2" descr="http://www.abelincoln.com/cliffhangers/images/sc-21.jpg"/>
          <p:cNvPicPr>
            <a:picLocks noChangeAspect="1" noChangeArrowheads="1"/>
          </p:cNvPicPr>
          <p:nvPr/>
        </p:nvPicPr>
        <p:blipFill>
          <a:blip r:embed="rId8" cstate="print"/>
          <a:srcRect/>
          <a:stretch>
            <a:fillRect/>
          </a:stretch>
        </p:blipFill>
        <p:spPr bwMode="auto">
          <a:xfrm>
            <a:off x="4114800" y="2514600"/>
            <a:ext cx="44196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nodeType="withEffect">
                                  <p:stCondLst>
                                    <p:cond delay="0"/>
                                  </p:stCondLst>
                                  <p:childTnLst>
                                    <p:set>
                                      <p:cBhvr>
                                        <p:cTn id="25" dur="1" fill="hold">
                                          <p:stCondLst>
                                            <p:cond delay="0"/>
                                          </p:stCondLst>
                                        </p:cTn>
                                        <p:tgtEl>
                                          <p:spTgt spid="28674"/>
                                        </p:tgtEl>
                                        <p:attrNameLst>
                                          <p:attrName>style.visibility</p:attrName>
                                        </p:attrNameLst>
                                      </p:cBhvr>
                                      <p:to>
                                        <p:strVal val="visible"/>
                                      </p:to>
                                    </p:set>
                                    <p:animEffect transition="in" filter="blinds(horizontal)">
                                      <p:cBhvr>
                                        <p:cTn id="26" dur="500"/>
                                        <p:tgtEl>
                                          <p:spTgt spid="2867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28674"/>
                                        </p:tgtEl>
                                      </p:cBhvr>
                                    </p:animEffect>
                                    <p:set>
                                      <p:cBhvr>
                                        <p:cTn id="34" dur="1" fill="hold">
                                          <p:stCondLst>
                                            <p:cond delay="499"/>
                                          </p:stCondLst>
                                        </p:cTn>
                                        <p:tgtEl>
                                          <p:spTgt spid="286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par>
                                <p:cTn id="40" presetID="3" presetClass="entr" presetSubtype="10" fill="hold" nodeType="withEffect">
                                  <p:stCondLst>
                                    <p:cond delay="0"/>
                                  </p:stCondLst>
                                  <p:childTnLst>
                                    <p:set>
                                      <p:cBhvr>
                                        <p:cTn id="41" dur="1" fill="hold">
                                          <p:stCondLst>
                                            <p:cond delay="0"/>
                                          </p:stCondLst>
                                        </p:cTn>
                                        <p:tgtEl>
                                          <p:spTgt spid="28676"/>
                                        </p:tgtEl>
                                        <p:attrNameLst>
                                          <p:attrName>style.visibility</p:attrName>
                                        </p:attrNameLst>
                                      </p:cBhvr>
                                      <p:to>
                                        <p:strVal val="visible"/>
                                      </p:to>
                                    </p:set>
                                    <p:animEffect transition="in" filter="blinds(horizontal)">
                                      <p:cBhvr>
                                        <p:cTn id="42" dur="500"/>
                                        <p:tgtEl>
                                          <p:spTgt spid="2867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4" presetClass="exit" presetSubtype="16" fill="hold" nodeType="withEffect">
                                  <p:stCondLst>
                                    <p:cond delay="0"/>
                                  </p:stCondLst>
                                  <p:childTnLst>
                                    <p:animEffect transition="out" filter="box(in)">
                                      <p:cBhvr>
                                        <p:cTn id="49" dur="500"/>
                                        <p:tgtEl>
                                          <p:spTgt spid="28676"/>
                                        </p:tgtEl>
                                      </p:cBhvr>
                                    </p:animEffect>
                                    <p:set>
                                      <p:cBhvr>
                                        <p:cTn id="50" dur="1" fill="hold">
                                          <p:stCondLst>
                                            <p:cond delay="499"/>
                                          </p:stCondLst>
                                        </p:cTn>
                                        <p:tgtEl>
                                          <p:spTgt spid="2867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par>
                                <p:cTn id="56" presetID="3" presetClass="entr" presetSubtype="1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linds(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 nodeType="clickEffect">
                                  <p:stCondLst>
                                    <p:cond delay="0"/>
                                  </p:stCondLst>
                                  <p:childTnLst>
                                    <p:animEffect transition="out" filter="box(in)">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4" presetClass="exit" presetSubtype="16" fill="hold" nodeType="withEffect">
                                  <p:stCondLst>
                                    <p:cond delay="0"/>
                                  </p:stCondLst>
                                  <p:childTnLst>
                                    <p:animEffect transition="out" filter="box(in)">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linds(horizontal)">
                                      <p:cBhvr>
                                        <p:cTn id="71" dur="500"/>
                                        <p:tgtEl>
                                          <p:spTgt spid="8"/>
                                        </p:tgtEl>
                                      </p:cBhvr>
                                    </p:animEffect>
                                  </p:childTnLst>
                                </p:cTn>
                              </p:par>
                              <p:par>
                                <p:cTn id="72" presetID="3" presetClass="entr" presetSubtype="10" fill="hold" nodeType="withEffect">
                                  <p:stCondLst>
                                    <p:cond delay="0"/>
                                  </p:stCondLst>
                                  <p:childTnLst>
                                    <p:set>
                                      <p:cBhvr>
                                        <p:cTn id="73" dur="1" fill="hold">
                                          <p:stCondLst>
                                            <p:cond delay="0"/>
                                          </p:stCondLst>
                                        </p:cTn>
                                        <p:tgtEl>
                                          <p:spTgt spid="1026"/>
                                        </p:tgtEl>
                                        <p:attrNameLst>
                                          <p:attrName>style.visibility</p:attrName>
                                        </p:attrNameLst>
                                      </p:cBhvr>
                                      <p:to>
                                        <p:strVal val="visible"/>
                                      </p:to>
                                    </p:set>
                                    <p:animEffect transition="in" filter="blinds(horizontal)">
                                      <p:cBhvr>
                                        <p:cTn id="74" dur="500"/>
                                        <p:tgtEl>
                                          <p:spTgt spid="1026"/>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xit" presetSubtype="16" fill="hold" grpId="1" nodeType="clickEffect">
                                  <p:stCondLst>
                                    <p:cond delay="0"/>
                                  </p:stCondLst>
                                  <p:childTnLst>
                                    <p:animEffect transition="out" filter="box(in)">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4" presetClass="exit" presetSubtype="16" fill="hold" nodeType="withEffect">
                                  <p:stCondLst>
                                    <p:cond delay="0"/>
                                  </p:stCondLst>
                                  <p:childTnLst>
                                    <p:animEffect transition="out" filter="box(in)">
                                      <p:cBhvr>
                                        <p:cTn id="81" dur="500"/>
                                        <p:tgtEl>
                                          <p:spTgt spid="1026"/>
                                        </p:tgtEl>
                                      </p:cBhvr>
                                    </p:animEffect>
                                    <p:set>
                                      <p:cBhvr>
                                        <p:cTn id="82" dur="1" fill="hold">
                                          <p:stCondLst>
                                            <p:cond delay="499"/>
                                          </p:stCondLst>
                                        </p:cTn>
                                        <p:tgtEl>
                                          <p:spTgt spid="102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linds(horizontal)">
                                      <p:cBhvr>
                                        <p:cTn id="87" dur="500"/>
                                        <p:tgtEl>
                                          <p:spTgt spid="15"/>
                                        </p:tgtEl>
                                      </p:cBhvr>
                                    </p:animEffect>
                                  </p:childTnLst>
                                </p:cTn>
                              </p:par>
                              <p:par>
                                <p:cTn id="88" presetID="3" presetClass="entr" presetSubtype="10" fill="hold" nodeType="withEffect">
                                  <p:stCondLst>
                                    <p:cond delay="0"/>
                                  </p:stCondLst>
                                  <p:childTnLst>
                                    <p:set>
                                      <p:cBhvr>
                                        <p:cTn id="89" dur="1" fill="hold">
                                          <p:stCondLst>
                                            <p:cond delay="0"/>
                                          </p:stCondLst>
                                        </p:cTn>
                                        <p:tgtEl>
                                          <p:spTgt spid="28688"/>
                                        </p:tgtEl>
                                        <p:attrNameLst>
                                          <p:attrName>style.visibility</p:attrName>
                                        </p:attrNameLst>
                                      </p:cBhvr>
                                      <p:to>
                                        <p:strVal val="visible"/>
                                      </p:to>
                                    </p:set>
                                    <p:animEffect transition="in" filter="blinds(horizontal)">
                                      <p:cBhvr>
                                        <p:cTn id="90" dur="500"/>
                                        <p:tgtEl>
                                          <p:spTgt spid="28688"/>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xit" presetSubtype="16" fill="hold" grpId="1" nodeType="clickEffect">
                                  <p:stCondLst>
                                    <p:cond delay="0"/>
                                  </p:stCondLst>
                                  <p:childTnLst>
                                    <p:animEffect transition="out" filter="box(in)">
                                      <p:cBhvr>
                                        <p:cTn id="94" dur="500"/>
                                        <p:tgtEl>
                                          <p:spTgt spid="15"/>
                                        </p:tgtEl>
                                      </p:cBhvr>
                                    </p:animEffect>
                                    <p:set>
                                      <p:cBhvr>
                                        <p:cTn id="95" dur="1" fill="hold">
                                          <p:stCondLst>
                                            <p:cond delay="499"/>
                                          </p:stCondLst>
                                        </p:cTn>
                                        <p:tgtEl>
                                          <p:spTgt spid="15"/>
                                        </p:tgtEl>
                                        <p:attrNameLst>
                                          <p:attrName>style.visibility</p:attrName>
                                        </p:attrNameLst>
                                      </p:cBhvr>
                                      <p:to>
                                        <p:strVal val="hidden"/>
                                      </p:to>
                                    </p:set>
                                  </p:childTnLst>
                                </p:cTn>
                              </p:par>
                              <p:par>
                                <p:cTn id="96" presetID="4" presetClass="exit" presetSubtype="16" fill="hold" nodeType="withEffect">
                                  <p:stCondLst>
                                    <p:cond delay="0"/>
                                  </p:stCondLst>
                                  <p:childTnLst>
                                    <p:animEffect transition="out" filter="box(in)">
                                      <p:cBhvr>
                                        <p:cTn id="97" dur="500"/>
                                        <p:tgtEl>
                                          <p:spTgt spid="28688"/>
                                        </p:tgtEl>
                                      </p:cBhvr>
                                    </p:animEffect>
                                    <p:set>
                                      <p:cBhvr>
                                        <p:cTn id="98" dur="1" fill="hold">
                                          <p:stCondLst>
                                            <p:cond delay="499"/>
                                          </p:stCondLst>
                                        </p:cTn>
                                        <p:tgtEl>
                                          <p:spTgt spid="286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7" grpId="0" animBg="1"/>
      <p:bldP spid="7" grpId="1" animBg="1"/>
      <p:bldP spid="8" grpId="0" animBg="1"/>
      <p:bldP spid="8" grpId="1" animBg="1"/>
      <p:bldP spid="9" grpId="0" animBg="1"/>
      <p:bldP spid="9" grpId="1" animBg="1"/>
      <p:bldP spid="15" grpId="0" animBg="1"/>
      <p:bldP spid="1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228600" y="1752600"/>
            <a:ext cx="8763000" cy="4419600"/>
          </a:xfrm>
        </p:spPr>
        <p:txBody>
          <a:bodyPr/>
          <a:lstStyle/>
          <a:p>
            <a:pPr marL="990600" lvl="1" indent="-533400">
              <a:spcBef>
                <a:spcPts val="1200"/>
              </a:spcBef>
            </a:pPr>
            <a:r>
              <a:rPr lang="en-US" sz="3200" b="1" dirty="0">
                <a:latin typeface="Times New Roman" pitchFamily="18" charset="0"/>
                <a:cs typeface="Times New Roman" pitchFamily="18" charset="0"/>
              </a:rPr>
              <a:t>Glaucoma (</a:t>
            </a:r>
            <a:r>
              <a:rPr lang="en-US" sz="3200" b="1" i="1" dirty="0">
                <a:latin typeface="Times New Roman" pitchFamily="18" charset="0"/>
                <a:cs typeface="Times New Roman" pitchFamily="18" charset="0"/>
              </a:rPr>
              <a:t>angle closure glaucoma</a:t>
            </a:r>
            <a:r>
              <a:rPr lang="en-US" sz="3200" b="1" dirty="0">
                <a:latin typeface="Times New Roman" pitchFamily="18" charset="0"/>
                <a:cs typeface="Times New Roman" pitchFamily="18" charset="0"/>
              </a:rPr>
              <a:t>)</a:t>
            </a:r>
          </a:p>
          <a:p>
            <a:pPr marL="990600" lvl="1" indent="-533400">
              <a:spcBef>
                <a:spcPts val="1200"/>
              </a:spcBef>
            </a:pPr>
            <a:r>
              <a:rPr lang="en-US" sz="3200" b="1" dirty="0">
                <a:latin typeface="Times New Roman" pitchFamily="18" charset="0"/>
                <a:cs typeface="Times New Roman" pitchFamily="18" charset="0"/>
              </a:rPr>
              <a:t>Tachycardia</a:t>
            </a:r>
            <a:r>
              <a:rPr lang="en-US" sz="3200" dirty="0"/>
              <a:t> secondary to thyrotoxicosis or cardiac insufficiency</a:t>
            </a:r>
            <a:endParaRPr lang="en-US" sz="3200" b="1" dirty="0">
              <a:latin typeface="Times New Roman" pitchFamily="18" charset="0"/>
              <a:cs typeface="Times New Roman" pitchFamily="18" charset="0"/>
            </a:endParaRPr>
          </a:p>
          <a:p>
            <a:pPr marL="990600" lvl="1" indent="-533400">
              <a:spcBef>
                <a:spcPts val="1200"/>
              </a:spcBef>
            </a:pPr>
            <a:r>
              <a:rPr lang="en-US" sz="3200" b="1" dirty="0">
                <a:latin typeface="Times New Roman" pitchFamily="18" charset="0"/>
                <a:cs typeface="Times New Roman" pitchFamily="18" charset="0"/>
              </a:rPr>
              <a:t>Old patients with prostate hypertrophy.</a:t>
            </a:r>
          </a:p>
          <a:p>
            <a:pPr marL="990600" lvl="1" indent="-533400">
              <a:spcBef>
                <a:spcPts val="1200"/>
              </a:spcBef>
            </a:pPr>
            <a:r>
              <a:rPr lang="en-US" sz="3200" b="1" dirty="0">
                <a:latin typeface="Times New Roman" pitchFamily="18" charset="0"/>
                <a:cs typeface="Times New Roman" pitchFamily="18" charset="0"/>
              </a:rPr>
              <a:t>Paralytic ileus</a:t>
            </a:r>
          </a:p>
          <a:p>
            <a:pPr marL="990600" lvl="1" indent="-533400">
              <a:spcBef>
                <a:spcPts val="1200"/>
              </a:spcBef>
            </a:pPr>
            <a:r>
              <a:rPr lang="en-US" sz="3200" b="1" dirty="0">
                <a:latin typeface="Times New Roman" pitchFamily="18" charset="0"/>
                <a:cs typeface="Times New Roman" pitchFamily="18" charset="0"/>
              </a:rPr>
              <a:t>Constipation</a:t>
            </a:r>
          </a:p>
          <a:p>
            <a:pPr marL="990600" lvl="1" indent="-533400">
              <a:spcBef>
                <a:spcPts val="1200"/>
              </a:spcBef>
            </a:pPr>
            <a:r>
              <a:rPr lang="en-US" sz="3200" b="1" dirty="0">
                <a:latin typeface="Times New Roman" pitchFamily="18" charset="0"/>
                <a:cs typeface="Times New Roman" pitchFamily="18" charset="0"/>
              </a:rPr>
              <a:t>Children </a:t>
            </a:r>
            <a:r>
              <a:rPr lang="en-US" sz="3200" b="1" i="1" dirty="0">
                <a:latin typeface="Times New Roman" pitchFamily="18" charset="0"/>
                <a:cs typeface="Times New Roman" pitchFamily="18" charset="0"/>
              </a:rPr>
              <a:t>in case of atropine.</a:t>
            </a:r>
          </a:p>
          <a:p>
            <a:pPr marL="990600" lvl="1" indent="-533400">
              <a:spcBef>
                <a:spcPts val="1200"/>
              </a:spcBef>
              <a:buNone/>
            </a:pPr>
            <a:endParaRPr lang="en-US" sz="3200" b="1" i="1" dirty="0">
              <a:latin typeface="Times New Roman" pitchFamily="18" charset="0"/>
              <a:cs typeface="Times New Roman" pitchFamily="18" charset="0"/>
            </a:endParaRPr>
          </a:p>
        </p:txBody>
      </p:sp>
      <p:sp>
        <p:nvSpPr>
          <p:cNvPr id="3" name="TextBox 2"/>
          <p:cNvSpPr txBox="1"/>
          <p:nvPr/>
        </p:nvSpPr>
        <p:spPr>
          <a:xfrm>
            <a:off x="762000" y="6858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a:solidFill>
                  <a:schemeClr val="tx1">
                    <a:lumMod val="95000"/>
                    <a:lumOff val="5000"/>
                  </a:schemeClr>
                </a:solidFill>
                <a:latin typeface="Algerian" pitchFamily="82" charset="0"/>
              </a:rPr>
              <a:t>Contra-indications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wipe(left)">
                                      <p:cBhvr>
                                        <p:cTn id="7" dur="1000"/>
                                        <p:tgtEl>
                                          <p:spTgt spid="296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wipe(left)">
                                      <p:cBhvr>
                                        <p:cTn id="12" dur="1000"/>
                                        <p:tgtEl>
                                          <p:spTgt spid="296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wipe(left)">
                                      <p:cBhvr>
                                        <p:cTn id="17" dur="1000"/>
                                        <p:tgtEl>
                                          <p:spTgt spid="296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9698">
                                            <p:txEl>
                                              <p:pRg st="3" end="3"/>
                                            </p:txEl>
                                          </p:spTgt>
                                        </p:tgtEl>
                                        <p:attrNameLst>
                                          <p:attrName>style.visibility</p:attrName>
                                        </p:attrNameLst>
                                      </p:cBhvr>
                                      <p:to>
                                        <p:strVal val="visible"/>
                                      </p:to>
                                    </p:set>
                                    <p:animEffect transition="in" filter="wipe(left)">
                                      <p:cBhvr>
                                        <p:cTn id="22" dur="1000"/>
                                        <p:tgtEl>
                                          <p:spTgt spid="296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698">
                                            <p:txEl>
                                              <p:pRg st="4" end="4"/>
                                            </p:txEl>
                                          </p:spTgt>
                                        </p:tgtEl>
                                        <p:attrNameLst>
                                          <p:attrName>style.visibility</p:attrName>
                                        </p:attrNameLst>
                                      </p:cBhvr>
                                      <p:to>
                                        <p:strVal val="visible"/>
                                      </p:to>
                                    </p:set>
                                    <p:animEffect transition="in" filter="wipe(left)">
                                      <p:cBhvr>
                                        <p:cTn id="27" dur="1000"/>
                                        <p:tgtEl>
                                          <p:spTgt spid="2969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9698">
                                            <p:txEl>
                                              <p:pRg st="5" end="5"/>
                                            </p:txEl>
                                          </p:spTgt>
                                        </p:tgtEl>
                                        <p:attrNameLst>
                                          <p:attrName>style.visibility</p:attrName>
                                        </p:attrNameLst>
                                      </p:cBhvr>
                                      <p:to>
                                        <p:strVal val="visible"/>
                                      </p:to>
                                    </p:set>
                                    <p:animEffect transition="in" filter="wipe(left)">
                                      <p:cBhvr>
                                        <p:cTn id="32" dur="10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46" name="Group 50"/>
          <p:cNvGraphicFramePr>
            <a:graphicFrameLocks noGrp="1"/>
          </p:cNvGraphicFramePr>
          <p:nvPr>
            <p:ph sz="half" idx="2"/>
            <p:extLst>
              <p:ext uri="{D42A27DB-BD31-4B8C-83A1-F6EECF244321}">
                <p14:modId xmlns:p14="http://schemas.microsoft.com/office/powerpoint/2010/main" val="2995637435"/>
              </p:ext>
            </p:extLst>
          </p:nvPr>
        </p:nvGraphicFramePr>
        <p:xfrm>
          <a:off x="304800" y="762000"/>
          <a:ext cx="8686800" cy="5913681"/>
        </p:xfrm>
        <a:graphic>
          <a:graphicData uri="http://schemas.openxmlformats.org/drawingml/2006/table">
            <a:tbl>
              <a:tblPr rtl="1"/>
              <a:tblGrid>
                <a:gridCol w="4495800">
                  <a:extLst>
                    <a:ext uri="{9D8B030D-6E8A-4147-A177-3AD203B41FA5}">
                      <a16:colId xmlns:a16="http://schemas.microsoft.com/office/drawing/2014/main" val="20000"/>
                    </a:ext>
                  </a:extLst>
                </a:gridCol>
                <a:gridCol w="1870075">
                  <a:extLst>
                    <a:ext uri="{9D8B030D-6E8A-4147-A177-3AD203B41FA5}">
                      <a16:colId xmlns:a16="http://schemas.microsoft.com/office/drawing/2014/main" val="20001"/>
                    </a:ext>
                  </a:extLst>
                </a:gridCol>
                <a:gridCol w="2320925">
                  <a:extLst>
                    <a:ext uri="{9D8B030D-6E8A-4147-A177-3AD203B41FA5}">
                      <a16:colId xmlns:a16="http://schemas.microsoft.com/office/drawing/2014/main" val="20002"/>
                    </a:ext>
                  </a:extLst>
                </a:gridCol>
              </a:tblGrid>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Uses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8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Tahoma" pitchFamily="34" charset="0"/>
                          <a:cs typeface="Times New Roman" pitchFamily="18" charset="0"/>
                        </a:rPr>
                        <a:t>organ</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8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Tahoma" pitchFamily="34" charset="0"/>
                          <a:cs typeface="Times New Roman" pitchFamily="18" charset="0"/>
                        </a:rPr>
                        <a:t>Drugs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8C4"/>
                    </a:solidFill>
                  </a:tcPr>
                </a:tc>
                <a:extLst>
                  <a:ext uri="{0D108BD9-81ED-4DB2-BD59-A6C34878D82A}">
                    <a16:rowId xmlns:a16="http://schemas.microsoft.com/office/drawing/2014/main" val="10000"/>
                  </a:ext>
                </a:extLst>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Tahoma" pitchFamily="34" charset="0"/>
                        </a:rPr>
                        <a:t>Pre-anesthetic medication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Tahoma" pitchFamily="34" charset="0"/>
                        </a:rPr>
                        <a:t>Antispasmodic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C00000"/>
                          </a:solidFill>
                          <a:effectLst/>
                          <a:latin typeface="Arial" pitchFamily="34" charset="0"/>
                          <a:cs typeface="Tahoma" pitchFamily="34" charset="0"/>
                        </a:rPr>
                        <a:t>CNS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Tahoma" pitchFamily="34" charset="0"/>
                        </a:rPr>
                        <a:t>Atropine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Tahoma" pitchFamily="34" charset="0"/>
                        </a:rPr>
                        <a:t>Pre-anesthetic medication,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Tahoma" pitchFamily="34" charset="0"/>
                        </a:rPr>
                        <a:t>Motion sickness, antispasmodic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C00000"/>
                          </a:solidFill>
                          <a:effectLst/>
                          <a:latin typeface="Arial" pitchFamily="34" charset="0"/>
                          <a:cs typeface="Tahoma" pitchFamily="34" charset="0"/>
                        </a:rPr>
                        <a:t>CNS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Hyoscine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Tahoma" pitchFamily="34" charset="0"/>
                        </a:rPr>
                        <a:t>Parkinson's disease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C00000"/>
                          </a:solidFill>
                          <a:effectLst/>
                          <a:latin typeface="Arial" pitchFamily="34" charset="0"/>
                          <a:cs typeface="Tahoma" pitchFamily="34" charset="0"/>
                        </a:rPr>
                        <a:t>CNS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Benz</a:t>
                      </a:r>
                      <a:r>
                        <a:rPr kumimoji="0" lang="en-US" sz="2200" b="1" i="0" u="none" strike="noStrike" cap="none" normalizeH="0" baseline="0" dirty="0">
                          <a:ln>
                            <a:noFill/>
                          </a:ln>
                          <a:solidFill>
                            <a:srgbClr val="008000"/>
                          </a:solidFill>
                          <a:effectLst/>
                          <a:latin typeface="Arial" pitchFamily="34" charset="0"/>
                          <a:cs typeface="Tahoma" pitchFamily="34" charset="0"/>
                        </a:rPr>
                        <a:t>tropine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Fundus examination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C00000"/>
                          </a:solidFill>
                          <a:effectLst/>
                          <a:latin typeface="Arial" pitchFamily="34" charset="0"/>
                          <a:cs typeface="Tahoma" pitchFamily="34" charset="0"/>
                        </a:rPr>
                        <a:t>Eye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Hom</a:t>
                      </a:r>
                      <a:r>
                        <a:rPr kumimoji="0" lang="en-US" sz="2200" b="1" i="0" u="none" strike="noStrike" cap="none" normalizeH="0" baseline="0" dirty="0">
                          <a:ln>
                            <a:noFill/>
                          </a:ln>
                          <a:solidFill>
                            <a:srgbClr val="008000"/>
                          </a:solidFill>
                          <a:effectLst/>
                          <a:latin typeface="Arial" pitchFamily="34" charset="0"/>
                          <a:cs typeface="Tahoma" pitchFamily="34" charset="0"/>
                        </a:rPr>
                        <a:t>atropine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8000"/>
                          </a:solidFill>
                          <a:effectLst/>
                          <a:latin typeface="Arial" pitchFamily="34" charset="0"/>
                          <a:ea typeface="+mn-ea"/>
                          <a:cs typeface="Tahoma" pitchFamily="34" charset="0"/>
                        </a:rPr>
                        <a:t>Tropi</a:t>
                      </a:r>
                      <a:r>
                        <a:rPr kumimoji="0" lang="en-US" sz="2200" b="1" i="0" u="none" strike="noStrike" kern="1200" cap="none" normalizeH="0" baseline="0" dirty="0">
                          <a:ln>
                            <a:noFill/>
                          </a:ln>
                          <a:solidFill>
                            <a:schemeClr val="tx1"/>
                          </a:solidFill>
                          <a:effectLst/>
                          <a:latin typeface="Arial" pitchFamily="34" charset="0"/>
                          <a:ea typeface="+mn-ea"/>
                          <a:cs typeface="Tahoma" pitchFamily="34" charset="0"/>
                        </a:rPr>
                        <a:t>camide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2082">
                <a:tc>
                  <a:txBody>
                    <a:bodyPr/>
                    <a:lstStyle/>
                    <a:p>
                      <a:pPr marL="990600" marR="0" lvl="1" indent="-533400" algn="just"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Arial" pitchFamily="34" charset="0"/>
                        </a:rPr>
                        <a:t>asthma, COPD, inhalation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C00000"/>
                          </a:solidFill>
                          <a:effectLst/>
                          <a:latin typeface="Arial" pitchFamily="34" charset="0"/>
                          <a:cs typeface="Tahoma" pitchFamily="34" charset="0"/>
                        </a:rPr>
                        <a:t>Respiratory system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Ipra</a:t>
                      </a:r>
                      <a:r>
                        <a:rPr kumimoji="0" lang="en-US" sz="2200" b="1" i="0" u="none" strike="noStrike" cap="none" normalizeH="0" baseline="0" dirty="0">
                          <a:ln>
                            <a:noFill/>
                          </a:ln>
                          <a:solidFill>
                            <a:srgbClr val="008000"/>
                          </a:solidFill>
                          <a:effectLst/>
                          <a:latin typeface="Arial" pitchFamily="34" charset="0"/>
                          <a:cs typeface="Tahoma" pitchFamily="34" charset="0"/>
                        </a:rPr>
                        <a:t>tropi</a:t>
                      </a:r>
                      <a:r>
                        <a:rPr kumimoji="0" lang="en-US" sz="2200" b="1" i="0" u="none" strike="noStrike" cap="none" normalizeH="0" baseline="0" dirty="0">
                          <a:ln>
                            <a:noFill/>
                          </a:ln>
                          <a:solidFill>
                            <a:schemeClr val="tx1"/>
                          </a:solidFill>
                          <a:effectLst/>
                          <a:latin typeface="Arial" pitchFamily="34" charset="0"/>
                          <a:cs typeface="Tahoma" pitchFamily="34" charset="0"/>
                        </a:rPr>
                        <a:t>um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6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Tahoma" pitchFamily="34" charset="0"/>
                        </a:rPr>
                        <a:t>Peptic ulcer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C00000"/>
                          </a:solidFill>
                          <a:effectLst/>
                          <a:latin typeface="Arial" pitchFamily="34" charset="0"/>
                          <a:cs typeface="Tahoma" pitchFamily="34" charset="0"/>
                        </a:rPr>
                        <a:t>Stomach</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Pirenzepine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Tahoma" pitchFamily="34" charset="0"/>
                        </a:rPr>
                        <a:t>Antispasmodics in hypermotility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C00000"/>
                          </a:solidFill>
                          <a:effectLst/>
                          <a:latin typeface="Arial" pitchFamily="34" charset="0"/>
                          <a:cs typeface="Tahoma" pitchFamily="34" charset="0"/>
                        </a:rPr>
                        <a:t>GIT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Glycopyyrolate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Urinary urgency, Urinary incontinence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C00000"/>
                          </a:solidFill>
                          <a:effectLst/>
                          <a:latin typeface="Arial" pitchFamily="34" charset="0"/>
                          <a:cs typeface="Tahoma" pitchFamily="34" charset="0"/>
                        </a:rPr>
                        <a:t>UT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Tahoma" pitchFamily="34" charset="0"/>
                        </a:rPr>
                        <a:t>Oxybutynin</a:t>
                      </a:r>
                    </a:p>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ym typeface="Symbol" pitchFamily="18" charset="2"/>
                        </a:rPr>
                        <a:t>Darifenacin </a:t>
                      </a:r>
                      <a:endParaRPr kumimoji="0" lang="en-US" sz="2200" b="1" i="0" u="none" strike="noStrike" cap="none" normalizeH="0" baseline="0" dirty="0">
                        <a:ln>
                          <a:noFill/>
                        </a:ln>
                        <a:solidFill>
                          <a:schemeClr val="tx1"/>
                        </a:solidFill>
                        <a:effectLst/>
                        <a:latin typeface="Arial" pitchFamily="34" charset="0"/>
                        <a:cs typeface="Tahoma"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 name="Rectangle 4"/>
          <p:cNvSpPr>
            <a:spLocks noChangeArrowheads="1"/>
          </p:cNvSpPr>
          <p:nvPr/>
        </p:nvSpPr>
        <p:spPr bwMode="auto">
          <a:xfrm>
            <a:off x="609600" y="76200"/>
            <a:ext cx="7920038" cy="576263"/>
          </a:xfrm>
          <a:prstGeom prst="rect">
            <a:avLst/>
          </a:prstGeom>
          <a:solidFill>
            <a:srgbClr val="008000"/>
          </a:solidFill>
          <a:ln w="9525">
            <a:solidFill>
              <a:srgbClr val="FFFF00"/>
            </a:solidFill>
            <a:miter lim="800000"/>
            <a:headEnd/>
            <a:tailEnd/>
          </a:ln>
          <a:effectLst/>
        </p:spPr>
        <p:txBody>
          <a:bodyPr anchor="ctr" anchorCtr="1"/>
          <a:lstStyle/>
          <a:p>
            <a:pPr eaLnBrk="1" hangingPunct="1">
              <a:defRPr/>
            </a:pPr>
            <a:r>
              <a:rPr lang="en-US" sz="3600" b="1" dirty="0">
                <a:solidFill>
                  <a:srgbClr val="FFFF00"/>
                </a:solidFill>
                <a:effectLst>
                  <a:outerShdw blurRad="38100" dist="38100" dir="2700000" algn="tl">
                    <a:srgbClr val="000000"/>
                  </a:outerShdw>
                </a:effectLst>
                <a:latin typeface="Times New Roman" pitchFamily="18" charset="0"/>
                <a:cs typeface="Times New Roman" pitchFamily="18" charset="0"/>
              </a:rPr>
              <a:t>Uses of antimuscarinic drugs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71683"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71684"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71685"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27088" y="1484313"/>
            <a:ext cx="7391400" cy="319087"/>
            <a:chOff x="144" y="1248"/>
            <a:chExt cx="4656" cy="201"/>
          </a:xfrm>
        </p:grpSpPr>
        <p:sp>
          <p:nvSpPr>
            <p:cNvPr id="71687"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71688"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71689" name="Rectangle 9"/>
          <p:cNvSpPr>
            <a:spLocks noChangeArrowheads="1"/>
          </p:cNvSpPr>
          <p:nvPr/>
        </p:nvSpPr>
        <p:spPr bwMode="auto">
          <a:xfrm>
            <a:off x="1187450" y="908050"/>
            <a:ext cx="7734300" cy="649288"/>
          </a:xfrm>
          <a:prstGeom prst="rect">
            <a:avLst/>
          </a:prstGeom>
          <a:solidFill>
            <a:srgbClr val="FFFFFF"/>
          </a:solidFill>
          <a:ln w="9525">
            <a:solidFill>
              <a:srgbClr val="000000"/>
            </a:solidFill>
            <a:miter lim="800000"/>
            <a:headEnd/>
            <a:tailEnd/>
          </a:ln>
        </p:spPr>
        <p:txBody>
          <a:bodyPr/>
          <a:lstStyle/>
          <a:p>
            <a:pPr>
              <a:lnSpc>
                <a:spcPct val="90000"/>
              </a:lnSpc>
            </a:pPr>
            <a:r>
              <a:rPr lang="en-US" sz="3600" b="1" dirty="0">
                <a:solidFill>
                  <a:schemeClr val="tx2"/>
                </a:solidFill>
              </a:rPr>
              <a:t>Quiz 1?</a:t>
            </a:r>
            <a:endParaRPr lang="en-US" sz="4400" dirty="0">
              <a:solidFill>
                <a:schemeClr val="tx2"/>
              </a:solidFill>
            </a:endParaRPr>
          </a:p>
        </p:txBody>
      </p:sp>
      <p:sp>
        <p:nvSpPr>
          <p:cNvPr id="71690" name="Rectangle 10"/>
          <p:cNvSpPr>
            <a:spLocks noChangeArrowheads="1"/>
          </p:cNvSpPr>
          <p:nvPr/>
        </p:nvSpPr>
        <p:spPr bwMode="auto">
          <a:xfrm>
            <a:off x="755650" y="1773238"/>
            <a:ext cx="8208963" cy="5084762"/>
          </a:xfrm>
          <a:prstGeom prst="rect">
            <a:avLst/>
          </a:prstGeom>
          <a:solidFill>
            <a:srgbClr val="FFFFFF"/>
          </a:solidFill>
          <a:ln w="9525">
            <a:solidFill>
              <a:srgbClr val="000000"/>
            </a:solidFill>
            <a:miter lim="800000"/>
            <a:headEnd/>
            <a:tailEnd/>
          </a:ln>
        </p:spPr>
        <p:txBody>
          <a:bodyPr/>
          <a:lstStyle/>
          <a:p>
            <a:pPr marL="342900" indent="-342900">
              <a:spcBef>
                <a:spcPct val="20000"/>
              </a:spcBef>
              <a:buFontTx/>
              <a:buBlip>
                <a:blip r:embed="rId2"/>
              </a:buBlip>
            </a:pPr>
            <a:r>
              <a:rPr lang="en-US" sz="2400" b="1" dirty="0"/>
              <a:t>A patient is brought into the emergency room. Upon examination you find the following: a high fever, rapid pulse, no bowel sounds and dilated pupils that do not respond to light. His lungs are clear. His face is flushed and his skin is dry. He is confused, disorientated and reports 'seeing monsters'. Based on these symptoms, you suspect he has been 'poisoned'. Which of the following, is the MOST obvious cause of poisoning?</a:t>
            </a:r>
          </a:p>
          <a:p>
            <a:pPr marL="342900" indent="-342900">
              <a:spcBef>
                <a:spcPct val="20000"/>
              </a:spcBef>
              <a:buFontTx/>
              <a:buBlip>
                <a:blip r:embed="rId2"/>
              </a:buBlip>
            </a:pPr>
            <a:r>
              <a:rPr lang="en-US" sz="2400" dirty="0"/>
              <a:t>A. </a:t>
            </a:r>
            <a:r>
              <a:rPr lang="en-US" sz="2400" dirty="0" err="1"/>
              <a:t>Neostigimine</a:t>
            </a:r>
            <a:endParaRPr lang="en-US" sz="2400" dirty="0"/>
          </a:p>
          <a:p>
            <a:pPr marL="342900" indent="-342900">
              <a:spcBef>
                <a:spcPct val="20000"/>
              </a:spcBef>
              <a:buFontTx/>
              <a:buBlip>
                <a:blip r:embed="rId2"/>
              </a:buBlip>
            </a:pPr>
            <a:r>
              <a:rPr lang="en-US" sz="2400" dirty="0"/>
              <a:t>B. </a:t>
            </a:r>
            <a:r>
              <a:rPr lang="en-US" sz="2400" dirty="0" err="1"/>
              <a:t>Physostigmine</a:t>
            </a:r>
            <a:r>
              <a:rPr lang="en-US" sz="2400" dirty="0"/>
              <a:t> </a:t>
            </a:r>
          </a:p>
          <a:p>
            <a:pPr marL="342900" indent="-342900">
              <a:spcBef>
                <a:spcPct val="20000"/>
              </a:spcBef>
              <a:buFontTx/>
              <a:buBlip>
                <a:blip r:embed="rId2"/>
              </a:buBlip>
            </a:pPr>
            <a:r>
              <a:rPr lang="en-US" sz="2400" dirty="0"/>
              <a:t>C. Atropine sulfate</a:t>
            </a:r>
          </a:p>
          <a:p>
            <a:pPr marL="342900" indent="-342900">
              <a:spcBef>
                <a:spcPct val="20000"/>
              </a:spcBef>
              <a:buFontTx/>
              <a:buBlip>
                <a:blip r:embed="rId2"/>
              </a:buBlip>
            </a:pPr>
            <a:r>
              <a:rPr lang="en-US" sz="2400" dirty="0"/>
              <a:t>D. Acetylcholine</a:t>
            </a:r>
          </a:p>
        </p:txBody>
      </p:sp>
      <p:pic>
        <p:nvPicPr>
          <p:cNvPr id="71691" name="Picture 11" descr="QUESTION"/>
          <p:cNvPicPr>
            <a:picLocks noChangeAspect="1" noChangeArrowheads="1"/>
          </p:cNvPicPr>
          <p:nvPr/>
        </p:nvPicPr>
        <p:blipFill>
          <a:blip r:embed="rId3" cstate="print"/>
          <a:srcRect/>
          <a:stretch>
            <a:fillRect/>
          </a:stretch>
        </p:blipFill>
        <p:spPr bwMode="auto">
          <a:xfrm>
            <a:off x="6767513" y="0"/>
            <a:ext cx="2376487" cy="1916113"/>
          </a:xfrm>
          <a:prstGeom prst="rect">
            <a:avLst/>
          </a:prstGeom>
          <a:noFill/>
        </p:spPr>
      </p:pic>
      <p:sp>
        <p:nvSpPr>
          <p:cNvPr id="12" name="Right Arrow 11"/>
          <p:cNvSpPr/>
          <p:nvPr/>
        </p:nvSpPr>
        <p:spPr>
          <a:xfrm>
            <a:off x="0" y="6096000"/>
            <a:ext cx="1066800" cy="304800"/>
          </a:xfrm>
          <a:prstGeom prst="rightArrow">
            <a:avLst/>
          </a:prstGeom>
          <a:solidFill>
            <a:srgbClr val="FF0000"/>
          </a:solidFill>
          <a:ln>
            <a:solidFill>
              <a:srgbClr val="C00000"/>
            </a:solidFill>
          </a:ln>
          <a:scene3d>
            <a:camera prst="orthographicFront"/>
            <a:lightRig rig="threePt" dir="t"/>
          </a:scene3d>
          <a:sp3d>
            <a:bevelT w="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70659"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70660"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70661"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27088" y="1628775"/>
            <a:ext cx="7391400" cy="319088"/>
            <a:chOff x="144" y="1248"/>
            <a:chExt cx="4656" cy="201"/>
          </a:xfrm>
        </p:grpSpPr>
        <p:sp>
          <p:nvSpPr>
            <p:cNvPr id="70663"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70664"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70665" name="Rectangle 9"/>
          <p:cNvSpPr>
            <a:spLocks noChangeArrowheads="1"/>
          </p:cNvSpPr>
          <p:nvPr/>
        </p:nvSpPr>
        <p:spPr bwMode="auto">
          <a:xfrm>
            <a:off x="1181100" y="914400"/>
            <a:ext cx="7734300" cy="785813"/>
          </a:xfrm>
          <a:prstGeom prst="rect">
            <a:avLst/>
          </a:prstGeom>
          <a:solidFill>
            <a:srgbClr val="FFFFFF"/>
          </a:solidFill>
          <a:ln w="9525">
            <a:solidFill>
              <a:srgbClr val="000000"/>
            </a:solidFill>
            <a:miter lim="800000"/>
            <a:headEnd/>
            <a:tailEnd/>
          </a:ln>
        </p:spPr>
        <p:txBody>
          <a:bodyPr/>
          <a:lstStyle/>
          <a:p>
            <a:pPr>
              <a:lnSpc>
                <a:spcPct val="90000"/>
              </a:lnSpc>
            </a:pPr>
            <a:r>
              <a:rPr lang="en-US" sz="3600" b="1" dirty="0">
                <a:solidFill>
                  <a:schemeClr val="tx2"/>
                </a:solidFill>
              </a:rPr>
              <a:t>Quiz 2?</a:t>
            </a:r>
            <a:endParaRPr lang="en-US" sz="4400" dirty="0">
              <a:solidFill>
                <a:schemeClr val="tx2"/>
              </a:solidFill>
            </a:endParaRPr>
          </a:p>
        </p:txBody>
      </p:sp>
      <p:sp>
        <p:nvSpPr>
          <p:cNvPr id="70666" name="Rectangle 10"/>
          <p:cNvSpPr>
            <a:spLocks noChangeArrowheads="1"/>
          </p:cNvSpPr>
          <p:nvPr/>
        </p:nvSpPr>
        <p:spPr bwMode="auto">
          <a:xfrm>
            <a:off x="1042988" y="2205038"/>
            <a:ext cx="7777162" cy="4464050"/>
          </a:xfrm>
          <a:prstGeom prst="rect">
            <a:avLst/>
          </a:prstGeom>
          <a:solidFill>
            <a:srgbClr val="FFFFFF"/>
          </a:solidFill>
          <a:ln w="9525">
            <a:solidFill>
              <a:srgbClr val="000000"/>
            </a:solidFill>
            <a:miter lim="800000"/>
            <a:headEnd/>
            <a:tailEnd/>
          </a:ln>
        </p:spPr>
        <p:txBody>
          <a:bodyPr/>
          <a:lstStyle/>
          <a:p>
            <a:pPr marL="342900" indent="-342900">
              <a:spcBef>
                <a:spcPct val="20000"/>
              </a:spcBef>
              <a:buFontTx/>
              <a:buBlip>
                <a:blip r:embed="rId2"/>
              </a:buBlip>
            </a:pPr>
            <a:r>
              <a:rPr lang="en-US" sz="2400" b="1" dirty="0"/>
              <a:t>You are working in the post anesthesia care unit of a hospital. You have just received a patient back from surgery and you are monitoring his status. Knowing that the patient has received atropine, which of the following statements/observations is UNEXPECTED?</a:t>
            </a:r>
          </a:p>
          <a:p>
            <a:pPr marL="342900" indent="-342900">
              <a:spcBef>
                <a:spcPct val="20000"/>
              </a:spcBef>
              <a:buFontTx/>
              <a:buBlip>
                <a:blip r:embed="rId2"/>
              </a:buBlip>
            </a:pPr>
            <a:r>
              <a:rPr lang="en-US" sz="2400" dirty="0"/>
              <a:t>A. The patient is complaining of extreme thirst.</a:t>
            </a:r>
          </a:p>
          <a:p>
            <a:pPr marL="342900" indent="-342900">
              <a:spcBef>
                <a:spcPct val="20000"/>
              </a:spcBef>
              <a:buFontTx/>
              <a:buBlip>
                <a:blip r:embed="rId2"/>
              </a:buBlip>
            </a:pPr>
            <a:r>
              <a:rPr lang="en-US" sz="2400" dirty="0"/>
              <a:t>B. The patient complains he is unable to clearly see</a:t>
            </a:r>
          </a:p>
          <a:p>
            <a:pPr marL="342900" indent="-342900">
              <a:spcBef>
                <a:spcPct val="20000"/>
              </a:spcBef>
            </a:pPr>
            <a:r>
              <a:rPr lang="en-US" sz="2400" dirty="0"/>
              <a:t>     the clock located just across from him.</a:t>
            </a:r>
          </a:p>
          <a:p>
            <a:pPr marL="342900" indent="-342900">
              <a:spcBef>
                <a:spcPct val="20000"/>
              </a:spcBef>
              <a:buFontTx/>
              <a:buBlip>
                <a:blip r:embed="rId2"/>
              </a:buBlip>
            </a:pPr>
            <a:r>
              <a:rPr lang="en-US" sz="2400" dirty="0"/>
              <a:t>C. The patient's heart rate is elevated.</a:t>
            </a:r>
          </a:p>
          <a:p>
            <a:pPr marL="342900" indent="-342900">
              <a:spcBef>
                <a:spcPct val="20000"/>
              </a:spcBef>
              <a:buFontTx/>
              <a:buBlip>
                <a:blip r:embed="rId2"/>
              </a:buBlip>
            </a:pPr>
            <a:r>
              <a:rPr lang="en-US" sz="2400" dirty="0"/>
              <a:t>D. The patient reports he has cramping and diarrhea.</a:t>
            </a:r>
            <a:endParaRPr lang="en-US" sz="2400" b="1" dirty="0"/>
          </a:p>
        </p:txBody>
      </p:sp>
      <p:pic>
        <p:nvPicPr>
          <p:cNvPr id="70667" name="Picture 11" descr="QUESTION"/>
          <p:cNvPicPr>
            <a:picLocks noChangeAspect="1" noChangeArrowheads="1"/>
          </p:cNvPicPr>
          <p:nvPr/>
        </p:nvPicPr>
        <p:blipFill>
          <a:blip r:embed="rId3" cstate="print"/>
          <a:srcRect/>
          <a:stretch>
            <a:fillRect/>
          </a:stretch>
        </p:blipFill>
        <p:spPr bwMode="auto">
          <a:xfrm>
            <a:off x="6588125" y="0"/>
            <a:ext cx="2376488" cy="1916113"/>
          </a:xfrm>
          <a:prstGeom prst="rect">
            <a:avLst/>
          </a:prstGeom>
          <a:noFill/>
        </p:spPr>
      </p:pic>
      <p:sp>
        <p:nvSpPr>
          <p:cNvPr id="12" name="Right Arrow 11"/>
          <p:cNvSpPr/>
          <p:nvPr/>
        </p:nvSpPr>
        <p:spPr>
          <a:xfrm>
            <a:off x="152400" y="6400800"/>
            <a:ext cx="1066800" cy="304800"/>
          </a:xfrm>
          <a:prstGeom prst="rightArrow">
            <a:avLst/>
          </a:prstGeom>
          <a:solidFill>
            <a:srgbClr val="FF0000"/>
          </a:solidFill>
          <a:ln>
            <a:solidFill>
              <a:srgbClr val="C00000"/>
            </a:solidFill>
          </a:ln>
          <a:scene3d>
            <a:camera prst="orthographicFront"/>
            <a:lightRig rig="threePt" dir="t"/>
          </a:scene3d>
          <a:sp3d>
            <a:bevelT w="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new_pa2"/>
          <p:cNvPicPr>
            <a:picLocks noChangeAspect="1" noChangeArrowheads="1" noCrop="1"/>
          </p:cNvPicPr>
          <p:nvPr/>
        </p:nvPicPr>
        <p:blipFill>
          <a:blip r:embed="rId3" cstate="print"/>
          <a:srcRect/>
          <a:stretch>
            <a:fillRect/>
          </a:stretch>
        </p:blipFill>
        <p:spPr bwMode="auto">
          <a:xfrm>
            <a:off x="250825" y="1231900"/>
            <a:ext cx="8893175" cy="4392613"/>
          </a:xfrm>
          <a:prstGeom prst="rect">
            <a:avLst/>
          </a:prstGeom>
          <a:noFill/>
          <a:ln w="9525">
            <a:noFill/>
            <a:miter lim="800000"/>
            <a:headEnd/>
            <a:tailEnd/>
          </a:ln>
        </p:spPr>
      </p:pic>
      <p:sp>
        <p:nvSpPr>
          <p:cNvPr id="38915" name="Rectangle 3"/>
          <p:cNvSpPr>
            <a:spLocks noGrp="1" noChangeArrowheads="1"/>
          </p:cNvSpPr>
          <p:nvPr>
            <p:ph type="title"/>
          </p:nvPr>
        </p:nvSpPr>
        <p:spPr>
          <a:xfrm>
            <a:off x="323850" y="838200"/>
            <a:ext cx="8439150" cy="5562600"/>
          </a:xfrm>
        </p:spPr>
        <p:txBody>
          <a:bodyPr/>
          <a:lstStyle/>
          <a:p>
            <a:r>
              <a:rPr lang="en-US" sz="7200">
                <a:solidFill>
                  <a:schemeClr val="tx1"/>
                </a:solidFill>
                <a:latin typeface="Bodoni MT Black" pitchFamily="18" charset="0"/>
              </a:rPr>
              <a:t>Thank you</a:t>
            </a:r>
            <a:br>
              <a:rPr lang="en-US" sz="7200">
                <a:solidFill>
                  <a:schemeClr val="tx1"/>
                </a:solidFill>
                <a:latin typeface="Bodoni MT Black" pitchFamily="18" charset="0"/>
              </a:rPr>
            </a:br>
            <a:br>
              <a:rPr lang="en-US" sz="7200">
                <a:solidFill>
                  <a:schemeClr val="tx1"/>
                </a:solidFill>
                <a:latin typeface="Bodoni MT Black" pitchFamily="18" charset="0"/>
              </a:rPr>
            </a:br>
            <a:br>
              <a:rPr lang="en-US" sz="7200">
                <a:solidFill>
                  <a:schemeClr val="tx1"/>
                </a:solidFill>
                <a:latin typeface="Bodoni MT Black" pitchFamily="18" charset="0"/>
              </a:rPr>
            </a:br>
            <a:br>
              <a:rPr lang="en-US" sz="7200">
                <a:solidFill>
                  <a:schemeClr val="tx1"/>
                </a:solidFill>
                <a:latin typeface="Bodoni MT Black" pitchFamily="18" charset="0"/>
              </a:rPr>
            </a:br>
            <a:r>
              <a:rPr lang="en-US" sz="7200">
                <a:solidFill>
                  <a:schemeClr val="tx1"/>
                </a:solidFill>
                <a:latin typeface="Bodoni MT Black" pitchFamily="18" charset="0"/>
              </a:rPr>
              <a:t>Questions ?</a:t>
            </a:r>
            <a:r>
              <a:rPr lang="en-US" sz="4000">
                <a:solidFill>
                  <a:schemeClr val="tx1"/>
                </a:solidFill>
                <a:latin typeface="Bodoni MT Black" pitchFamily="18" charset="0"/>
              </a:rPr>
              <a:t>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228600" y="1219200"/>
            <a:ext cx="8763000" cy="5638800"/>
          </a:xfrm>
          <a:prstGeom prst="rect">
            <a:avLst/>
          </a:prstGeom>
          <a:noFill/>
          <a:ln w="9525">
            <a:noFill/>
            <a:miter lim="800000"/>
            <a:headEnd/>
            <a:tailEnd/>
          </a:ln>
        </p:spPr>
      </p:pic>
      <p:sp>
        <p:nvSpPr>
          <p:cNvPr id="11" name="Striped Right Arrow 10"/>
          <p:cNvSpPr/>
          <p:nvPr/>
        </p:nvSpPr>
        <p:spPr>
          <a:xfrm>
            <a:off x="2743200" y="5334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Ach</a:t>
            </a:r>
          </a:p>
        </p:txBody>
      </p:sp>
      <p:sp>
        <p:nvSpPr>
          <p:cNvPr id="14" name="Striped Right Arrow 13"/>
          <p:cNvSpPr/>
          <p:nvPr/>
        </p:nvSpPr>
        <p:spPr>
          <a:xfrm>
            <a:off x="1752600" y="533400"/>
            <a:ext cx="24384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Muscarinic</a:t>
            </a:r>
            <a:r>
              <a:rPr lang="en-US" b="1" dirty="0">
                <a:solidFill>
                  <a:schemeClr val="tx1"/>
                </a:solidFill>
              </a:rPr>
              <a:t> blocker</a:t>
            </a:r>
          </a:p>
        </p:txBody>
      </p:sp>
      <p:sp>
        <p:nvSpPr>
          <p:cNvPr id="15" name="Striped Right Arrow 14"/>
          <p:cNvSpPr/>
          <p:nvPr/>
        </p:nvSpPr>
        <p:spPr>
          <a:xfrm>
            <a:off x="1676400" y="6096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Ganglionic</a:t>
            </a:r>
            <a:r>
              <a:rPr lang="en-US" b="1" dirty="0">
                <a:solidFill>
                  <a:schemeClr val="tx1"/>
                </a:solidFill>
              </a:rPr>
              <a:t> blockers</a:t>
            </a:r>
          </a:p>
        </p:txBody>
      </p:sp>
      <p:sp>
        <p:nvSpPr>
          <p:cNvPr id="16" name="Striped Right Arrow 15"/>
          <p:cNvSpPr/>
          <p:nvPr/>
        </p:nvSpPr>
        <p:spPr>
          <a:xfrm>
            <a:off x="1143000" y="533400"/>
            <a:ext cx="30480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Neuromuscular blockers</a:t>
            </a:r>
          </a:p>
        </p:txBody>
      </p:sp>
      <p:sp>
        <p:nvSpPr>
          <p:cNvPr id="18" name="Striped Right Arrow 17"/>
          <p:cNvSpPr/>
          <p:nvPr/>
        </p:nvSpPr>
        <p:spPr>
          <a:xfrm>
            <a:off x="2743200" y="5334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Nn</a:t>
            </a:r>
            <a:endParaRPr lang="en-US" b="1" dirty="0">
              <a:solidFill>
                <a:schemeClr val="tx1"/>
              </a:solidFill>
            </a:endParaRPr>
          </a:p>
        </p:txBody>
      </p:sp>
      <p:sp>
        <p:nvSpPr>
          <p:cNvPr id="20" name="Striped Right Arrow 19"/>
          <p:cNvSpPr/>
          <p:nvPr/>
        </p:nvSpPr>
        <p:spPr>
          <a:xfrm>
            <a:off x="27432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t>
            </a:r>
          </a:p>
        </p:txBody>
      </p:sp>
      <p:sp>
        <p:nvSpPr>
          <p:cNvPr id="21" name="Striped Right Arrow 20"/>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Ach</a:t>
            </a:r>
          </a:p>
        </p:txBody>
      </p:sp>
      <p:sp>
        <p:nvSpPr>
          <p:cNvPr id="22" name="Striped Right Arrow 21"/>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Ach</a:t>
            </a:r>
          </a:p>
        </p:txBody>
      </p:sp>
      <p:sp>
        <p:nvSpPr>
          <p:cNvPr id="24" name="Striped Right Arrow 23"/>
          <p:cNvSpPr/>
          <p:nvPr/>
        </p:nvSpPr>
        <p:spPr>
          <a:xfrm>
            <a:off x="2667000" y="6858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Ach</a:t>
            </a:r>
          </a:p>
        </p:txBody>
      </p:sp>
      <p:sp>
        <p:nvSpPr>
          <p:cNvPr id="25" name="Striped Right Arrow 24"/>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Ach</a:t>
            </a:r>
          </a:p>
        </p:txBody>
      </p:sp>
      <p:sp>
        <p:nvSpPr>
          <p:cNvPr id="19" name="Striped Right Arrow 18"/>
          <p:cNvSpPr/>
          <p:nvPr/>
        </p:nvSpPr>
        <p:spPr>
          <a:xfrm>
            <a:off x="28194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Nm</a:t>
            </a:r>
          </a:p>
        </p:txBody>
      </p:sp>
      <p:sp>
        <p:nvSpPr>
          <p:cNvPr id="26" name="Striped Right Arrow 25"/>
          <p:cNvSpPr/>
          <p:nvPr/>
        </p:nvSpPr>
        <p:spPr>
          <a:xfrm>
            <a:off x="2895600" y="6858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Nn</a:t>
            </a:r>
            <a:endParaRPr lang="en-US" b="1" dirty="0">
              <a:solidFill>
                <a:schemeClr val="tx1"/>
              </a:solidFill>
            </a:endParaRPr>
          </a:p>
        </p:txBody>
      </p:sp>
      <p:sp>
        <p:nvSpPr>
          <p:cNvPr id="27" name="Striped Right Arrow 26"/>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Nn</a:t>
            </a:r>
            <a:endParaRPr lang="en-US" b="1" dirty="0">
              <a:solidFill>
                <a:schemeClr val="tx1"/>
              </a:solidFill>
            </a:endParaRPr>
          </a:p>
        </p:txBody>
      </p:sp>
      <p:sp>
        <p:nvSpPr>
          <p:cNvPr id="28" name="Striped Right Arrow 27"/>
          <p:cNvSpPr/>
          <p:nvPr/>
        </p:nvSpPr>
        <p:spPr>
          <a:xfrm>
            <a:off x="1676400" y="6096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Ganglionic blockers</a:t>
            </a:r>
          </a:p>
        </p:txBody>
      </p:sp>
      <p:sp>
        <p:nvSpPr>
          <p:cNvPr id="29" name="Striped Right Arrow 28"/>
          <p:cNvSpPr/>
          <p:nvPr/>
        </p:nvSpPr>
        <p:spPr>
          <a:xfrm>
            <a:off x="1600200" y="5334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Ganglionic blockers</a:t>
            </a:r>
          </a:p>
        </p:txBody>
      </p:sp>
      <p:sp>
        <p:nvSpPr>
          <p:cNvPr id="10" name="TextBox 9"/>
          <p:cNvSpPr txBox="1"/>
          <p:nvPr/>
        </p:nvSpPr>
        <p:spPr>
          <a:xfrm>
            <a:off x="1066800" y="457200"/>
            <a:ext cx="6477000" cy="707886"/>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4000" b="1" dirty="0">
                <a:solidFill>
                  <a:srgbClr val="FF0000"/>
                </a:solidFill>
                <a:latin typeface="Algerian" pitchFamily="82" charset="0"/>
              </a:rPr>
              <a:t>Anticholinergic Drugs</a:t>
            </a:r>
          </a:p>
        </p:txBody>
      </p:sp>
    </p:spTree>
    <p:extLst>
      <p:ext uri="{BB962C8B-B14F-4D97-AF65-F5344CB8AC3E}">
        <p14:creationId xmlns:p14="http://schemas.microsoft.com/office/powerpoint/2010/main" val="332312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4409 -1.11111E-6 C 0.04965 0.00046 0.05521 0.00023 0.06076 0.00162 C 0.06701 0.00324 0.06944 0.01736 0.075 0.02222 C 0.07691 0.03264 0.07656 0.04352 0.07864 0.05394 C 0.07812 0.08171 0.08125 0.10995 0.07152 0.13495 C 0.06927 0.14977 0.0651 0.16366 0.05729 0.17477 C 0.05347 0.18935 0.04722 0.20185 0.04288 0.21597 C 0.04149 0.22014 0.04097 0.22477 0.03941 0.2287 C 0.03767 0.23264 0.03333 0.23982 0.03333 0.24005 C 0.03194 0.24583 0.02882 0.24884 0.02621 0.25394 C 0.02482 0.25949 0.02413 0.26343 0.02152 0.26829 C 0.01857 0.2794 0.02048 0.275 0.01666 0.28264 C 0.01371 0.30046 0.01163 0.31991 0.00364 0.33495 C 0.00069 0.3463 0.0033 0.34259 -0.00226 0.34769 C -0.00382 0.35093 -0.00556 0.35394 -0.00712 0.35695 C -0.01198 0.36667 -0.0092 0.37778 -0.01667 0.38727 C -0.01841 0.3956 -0.02292 0.39931 -0.02604 0.40648 C -0.02691 0.40857 -0.02778 0.41065 -0.02848 0.41273 C -0.02934 0.41574 -0.03091 0.42222 -0.03091 0.42245 C -0.03212 0.43889 -0.02934 0.43449 -0.03334 0.43982 " pathEditMode="relative" rAng="0" ptsTypes="fffffffffffffffffffA">
                                      <p:cBhvr>
                                        <p:cTn id="6" dur="2000" fill="hold"/>
                                        <p:tgtEl>
                                          <p:spTgt spid="29"/>
                                        </p:tgtEl>
                                        <p:attrNameLst>
                                          <p:attrName>ppt_x</p:attrName>
                                          <p:attrName>ppt_y</p:attrName>
                                        </p:attrNameLst>
                                      </p:cBhvr>
                                      <p:rCtr x="-2000" y="22000"/>
                                    </p:animMotion>
                                  </p:childTnLst>
                                </p:cTn>
                              </p:par>
                              <p:par>
                                <p:cTn id="7" presetID="0" presetClass="path" presetSubtype="0" accel="50000" decel="50000" fill="hold" grpId="0" nodeType="withEffect">
                                  <p:stCondLst>
                                    <p:cond delay="0"/>
                                  </p:stCondLst>
                                  <p:childTnLst>
                                    <p:animMotion origin="layout" path="M 0.05278 -0.01111 C 0.05729 -0.00509 0.05955 0.00116 0.06458 0.00625 C 0.06858 0.01644 0.06667 0.01042 0.06944 0.02523 C 0.06979 0.02732 0.07066 0.03172 0.07066 0.03195 C 0.06927 0.05301 0.06563 0.07477 0.05399 0.09028 C 0.05191 0.09861 0.04705 0.10672 0.04323 0.11389 C 0.04063 0.13449 0.04444 0.11528 0.03837 0.12847 C 0.03455 0.13658 0.03733 0.13496 0.0349 0.14283 C 0.0316 0.15324 0.02969 0.15648 0.02778 0.16667 C 0.03003 0.17801 0.03003 0.19028 0.0349 0.2 C 0.03333 0.21158 0.03194 0.21574 0.02778 0.22685 C 0.02622 0.23102 0.0217 0.23797 0.0217 0.2382 C 0.02031 0.24468 0.02031 0.24676 0.0158 0.2507 C 0.01372 0.26134 0.00799 0.26945 0.00625 0.28079 C 0.00434 0.29306 0.00156 0.30509 -0.00087 0.31736 C -0.00278 0.32755 -0.0026 0.33218 -0.00799 0.33959 C -0.01285 0.3588 -0.01858 0.37755 -0.02344 0.39676 C -0.02639 0.40857 -0.02899 0.4213 -0.03177 0.43334 C -0.03385 0.44259 -0.0349 0.45185 -0.03889 0.46019 C -0.04358 0.49005 -0.03906 0.45926 -0.04132 0.53334 C -0.04167 0.54445 -0.04149 0.55533 -0.04844 0.56181 C -0.05 0.56783 -0.04809 0.5956 -0.0401 0.59653 C -0.03177 0.59746 -0.02344 0.59653 -0.0151 0.59653 " pathEditMode="relative" rAng="0" ptsTypes="ffffffffffffffffffffffA">
                                      <p:cBhvr>
                                        <p:cTn id="8" dur="2000" fill="hold"/>
                                        <p:tgtEl>
                                          <p:spTgt spid="28"/>
                                        </p:tgtEl>
                                        <p:attrNameLst>
                                          <p:attrName>ppt_x</p:attrName>
                                          <p:attrName>ppt_y</p:attrName>
                                        </p:attrNameLst>
                                      </p:cBhvr>
                                      <p:rCtr x="-4300" y="30400"/>
                                    </p:animMotion>
                                  </p:childTnLst>
                                </p:cTn>
                              </p:par>
                              <p:par>
                                <p:cTn id="9" presetID="0" presetClass="path" presetSubtype="0" accel="50000" decel="50000" fill="hold" grpId="0" nodeType="withEffect">
                                  <p:stCondLst>
                                    <p:cond delay="0"/>
                                  </p:stCondLst>
                                  <p:childTnLst>
                                    <p:animMotion origin="layout" path="M 0.05069 -0.01111 C 0.05677 -0.00879 0.06007 -0.00324 0.06389 0.00301 C 0.06597 0.00648 0.06979 0.01412 0.06979 0.01435 C 0.07205 0.02593 0.075 0.03727 0.07691 0.04908 C 0.07795 0.07037 0.07639 0.07269 0.08177 0.08727 C 0.08385 0.10023 0.08681 0.11273 0.0901 0.12523 C 0.08906 0.14028 0.0901 0.14422 0.08281 0.15394 C 0.08038 0.16088 0.07795 0.16389 0.07448 0.16968 C 0.07101 0.17523 0.07205 0.17824 0.06736 0.18241 C 0.0658 0.18889 0.06233 0.18889 0.06024 0.19514 C 0.05729 0.20394 0.05608 0.21435 0.05434 0.22361 C 0.0533 0.23634 0.05243 0.25139 0.04948 0.26343 C 0.04861 0.27315 0.04792 0.28241 0.04601 0.2919 C 0.04427 0.31829 0.04566 0.34514 0.04236 0.3713 C 0.0408 0.40347 0.0408 0.43588 0.03767 0.46806 C 0.03819 0.49375 0.03333 0.52801 0.04236 0.55394 C 0.0434 0.56088 0.04531 0.56759 0.04601 0.57454 C 0.04722 0.58565 0.04722 0.59398 0.05191 0.60301 C 0.05503 0.61551 0.05087 0.60023 0.05556 0.6125 C 0.05764 0.61806 0.05729 0.62454 0.05903 0.63009 C 0.06163 0.63797 0.06476 0.64607 0.06736 0.65394 C 0.06979 0.66134 0.07014 0.66783 0.07344 0.67454 C 0.07483 0.68102 0.0776 0.68797 0.08056 0.69352 C 0.08368 0.70602 0.08576 0.71597 0.09115 0.72685 C 0.09323 0.73125 0.10191 0.73334 0.10191 0.73357 C 0.10365 0.73658 0.10521 0.74537 0.10781 0.74746 C 0.11354 0.75209 0.11927 0.7507 0.12569 0.7507 " pathEditMode="relative" rAng="0" ptsTypes="ffffffffffffffffffffffffffA">
                                      <p:cBhvr>
                                        <p:cTn id="10" dur="2000" fill="hold"/>
                                        <p:tgtEl>
                                          <p:spTgt spid="15"/>
                                        </p:tgtEl>
                                        <p:attrNameLst>
                                          <p:attrName>ppt_x</p:attrName>
                                          <p:attrName>ppt_y</p:attrName>
                                        </p:attrNameLst>
                                      </p:cBhvr>
                                      <p:rCtr x="2900" y="381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5.55112E-17 -3.33333E-6 C 0.00503 0.01111 0.00139 0.00486 0.01337 0.01783 C 0.01806 0.02292 0.02274 0.03195 0.02674 0.03866 C 0.03073 0.04537 0.03056 0.05625 0.03247 0.06436 C 0.03385 0.09375 0.03194 0.12778 0.03993 0.15602 C 0.04219 0.1919 0.04444 0.22709 0.0474 0.2625 C 0.04844 0.30973 0.03941 0.39352 0.07396 0.43287 C 0.07656 0.44121 0.08351 0.45394 0.09045 0.4588 C 0.09323 0.46898 0.08906 0.45811 0.09618 0.46667 C 0.09861 0.46968 0.1 0.47315 0.10208 0.47639 C 0.10399 0.47963 0.10816 0.48588 0.10816 0.48611 C 0.10972 0.49352 0.11285 0.50047 0.11684 0.50718 C 0.11927 0.51505 0.12118 0.52431 0.12569 0.53125 C 0.12813 0.53936 0.13229 0.54815 0.13611 0.55533 C 0.13785 0.5588 0.14219 0.56505 0.14219 0.56528 C 0.14427 0.57338 0.14774 0.58195 0.1526 0.58912 C 0.15399 0.59491 0.15625 0.59861 0.15833 0.60371 C 0.16319 0.61528 0.16684 0.62709 0.17326 0.6375 C 0.17483 0.64236 0.175 0.64792 0.1776 0.65209 C 0.17951 0.65533 0.18368 0.66181 0.18368 0.66204 C 0.1875 0.67547 0.18976 0.68959 0.19392 0.70348 C 0.19514 0.70695 0.20017 0.70949 0.20278 0.71135 C 0.2059 0.71366 0.21163 0.71806 0.21163 0.71829 C 0.21337 0.72523 0.21389 0.72848 0.22049 0.73102 C 0.22396 0.74121 0.22917 0.75 0.23542 0.75811 C 0.24219 0.7669 0.2408 0.77454 0.25156 0.78056 C 0.25503 0.78635 0.25747 0.7882 0.26354 0.79028 C 0.26823 0.79792 0.27483 0.79723 0.28281 0.8 C 0.29271 0.79815 0.29288 0.80139 0.2901 0.79514 " pathEditMode="relative" rAng="0" ptsTypes="AAAAAAAAAAAAAAAAAAAAAAAAAAAAA">
                                      <p:cBhvr>
                                        <p:cTn id="14" dur="2000" fill="hold"/>
                                        <p:tgtEl>
                                          <p:spTgt spid="14"/>
                                        </p:tgtEl>
                                        <p:attrNameLst>
                                          <p:attrName>ppt_x</p:attrName>
                                          <p:attrName>ppt_y</p:attrName>
                                        </p:attrNameLst>
                                      </p:cBhvr>
                                      <p:rCtr x="14583" y="4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a:latin typeface="Algerian" pitchFamily="82" charset="0"/>
              </a:rPr>
              <a:t>Anticholinergic Drugs</a:t>
            </a:r>
          </a:p>
        </p:txBody>
      </p:sp>
      <p:sp>
        <p:nvSpPr>
          <p:cNvPr id="6" name="TextBox 5"/>
          <p:cNvSpPr txBox="1"/>
          <p:nvPr/>
        </p:nvSpPr>
        <p:spPr>
          <a:xfrm>
            <a:off x="1943100" y="976594"/>
            <a:ext cx="5257799"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b="1" dirty="0">
                <a:solidFill>
                  <a:srgbClr val="C00000"/>
                </a:solidFill>
              </a:rPr>
              <a:t>Antimuscarinic Drugs</a:t>
            </a:r>
          </a:p>
        </p:txBody>
      </p:sp>
      <p:sp>
        <p:nvSpPr>
          <p:cNvPr id="7" name="TextBox 6"/>
          <p:cNvSpPr txBox="1"/>
          <p:nvPr/>
        </p:nvSpPr>
        <p:spPr>
          <a:xfrm>
            <a:off x="327248" y="1815939"/>
            <a:ext cx="4344537"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a:t>According to source</a:t>
            </a:r>
          </a:p>
        </p:txBody>
      </p:sp>
      <p:sp>
        <p:nvSpPr>
          <p:cNvPr id="8" name="TextBox 7"/>
          <p:cNvSpPr txBox="1"/>
          <p:nvPr/>
        </p:nvSpPr>
        <p:spPr>
          <a:xfrm>
            <a:off x="381000" y="2895600"/>
            <a:ext cx="16002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a:t>Natural</a:t>
            </a:r>
          </a:p>
        </p:txBody>
      </p:sp>
      <p:sp>
        <p:nvSpPr>
          <p:cNvPr id="13" name="TextBox 12"/>
          <p:cNvSpPr txBox="1"/>
          <p:nvPr/>
        </p:nvSpPr>
        <p:spPr>
          <a:xfrm>
            <a:off x="196186" y="4212894"/>
            <a:ext cx="2808027"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a:t>Semisynthetic</a:t>
            </a:r>
          </a:p>
        </p:txBody>
      </p:sp>
      <p:sp>
        <p:nvSpPr>
          <p:cNvPr id="14" name="TextBox 13"/>
          <p:cNvSpPr txBox="1"/>
          <p:nvPr/>
        </p:nvSpPr>
        <p:spPr>
          <a:xfrm>
            <a:off x="327248" y="5530188"/>
            <a:ext cx="2057400"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a:t>Synthetic</a:t>
            </a:r>
          </a:p>
        </p:txBody>
      </p:sp>
      <p:sp>
        <p:nvSpPr>
          <p:cNvPr id="3" name="Rectangle 2"/>
          <p:cNvSpPr/>
          <p:nvPr/>
        </p:nvSpPr>
        <p:spPr>
          <a:xfrm>
            <a:off x="2499516" y="2610911"/>
            <a:ext cx="5726373"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a:t>Atropine (Hyoscyamine)</a:t>
            </a:r>
          </a:p>
          <a:p>
            <a:pPr>
              <a:spcBef>
                <a:spcPts val="1200"/>
              </a:spcBef>
              <a:buClr>
                <a:srgbClr val="C00000"/>
              </a:buClr>
              <a:buSzPct val="80000"/>
              <a:buFont typeface="Courier New" pitchFamily="49" charset="0"/>
              <a:buChar char="o"/>
            </a:pPr>
            <a:r>
              <a:rPr lang="en-US" sz="3200" dirty="0"/>
              <a:t> Hyoscine (scopolamine)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9"/>
          <p:cNvSpPr txBox="1">
            <a:spLocks noChangeArrowheads="1"/>
          </p:cNvSpPr>
          <p:nvPr/>
        </p:nvSpPr>
        <p:spPr bwMode="auto">
          <a:xfrm>
            <a:off x="304800" y="1524000"/>
            <a:ext cx="8686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a:solidFill>
                  <a:srgbClr val="090DB7"/>
                </a:solidFill>
                <a:latin typeface="Times New Roman" panose="02020603050405020304" pitchFamily="18" charset="0"/>
                <a:cs typeface="Times New Roman" panose="02020603050405020304" pitchFamily="18" charset="0"/>
              </a:rPr>
              <a:t>Semisynthetic &amp; Synthetic atropine substitutes</a:t>
            </a:r>
          </a:p>
        </p:txBody>
      </p:sp>
      <p:sp>
        <p:nvSpPr>
          <p:cNvPr id="11" name="Rectangle 4"/>
          <p:cNvSpPr>
            <a:spLocks noChangeArrowheads="1"/>
          </p:cNvSpPr>
          <p:nvPr/>
        </p:nvSpPr>
        <p:spPr bwMode="auto">
          <a:xfrm>
            <a:off x="609600" y="76200"/>
            <a:ext cx="7924800" cy="1219200"/>
          </a:xfrm>
          <a:prstGeom prst="rect">
            <a:avLst/>
          </a:prstGeom>
          <a:solidFill>
            <a:srgbClr val="008000"/>
          </a:solidFill>
          <a:ln w="9525">
            <a:solidFill>
              <a:srgbClr val="FFFF00"/>
            </a:solidFill>
            <a:miter lim="800000"/>
            <a:headEnd/>
            <a:tailEnd/>
          </a:ln>
          <a:effectLst/>
        </p:spPr>
        <p:txBody>
          <a:bodyPr anchor="ctr" anchorCtr="1"/>
          <a:lstStyle/>
          <a:p>
            <a:pPr algn="ctr" eaLnBrk="1" hangingPunct="1">
              <a:defRPr/>
            </a:pPr>
            <a:r>
              <a:rPr lang="en-US" sz="3600" b="1" dirty="0">
                <a:solidFill>
                  <a:srgbClr val="FFFF00"/>
                </a:solidFill>
                <a:effectLst>
                  <a:outerShdw blurRad="38100" dist="38100" dir="2700000" algn="tl">
                    <a:srgbClr val="000000"/>
                  </a:outerShdw>
                </a:effectLst>
                <a:latin typeface="Times New Roman" pitchFamily="18" charset="0"/>
                <a:cs typeface="Times New Roman" pitchFamily="18" charset="0"/>
              </a:rPr>
              <a:t>Antimuscarinics</a:t>
            </a:r>
          </a:p>
          <a:p>
            <a:pPr algn="ctr" eaLnBrk="1" hangingPunct="1">
              <a:defRPr/>
            </a:pPr>
            <a:r>
              <a:rPr lang="en-US" sz="3600" b="1" dirty="0">
                <a:solidFill>
                  <a:srgbClr val="FFFF00"/>
                </a:solidFill>
                <a:effectLst>
                  <a:outerShdw blurRad="38100" dist="38100" dir="2700000" algn="tl">
                    <a:srgbClr val="000000"/>
                  </a:outerShdw>
                </a:effectLst>
                <a:latin typeface="Times New Roman" pitchFamily="18" charset="0"/>
                <a:cs typeface="Times New Roman" pitchFamily="18" charset="0"/>
              </a:rPr>
              <a:t>Muscarinic antagonists</a:t>
            </a:r>
          </a:p>
        </p:txBody>
      </p:sp>
      <p:sp>
        <p:nvSpPr>
          <p:cNvPr id="23556" name="Rectangle 4"/>
          <p:cNvSpPr>
            <a:spLocks noChangeArrowheads="1"/>
          </p:cNvSpPr>
          <p:nvPr/>
        </p:nvSpPr>
        <p:spPr bwMode="auto">
          <a:xfrm>
            <a:off x="304800" y="2133600"/>
            <a:ext cx="8686800" cy="4462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Homa</a:t>
            </a:r>
            <a:r>
              <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tropine </a:t>
            </a:r>
            <a:r>
              <a:rPr lang="en-US" sz="3200" b="1" dirty="0">
                <a:latin typeface="Times New Roman" panose="02020603050405020304" pitchFamily="18" charset="0"/>
                <a:ea typeface="Tahoma" panose="020B0604030504040204" pitchFamily="34" charset="0"/>
                <a:cs typeface="Times New Roman" panose="02020603050405020304" pitchFamily="18" charset="0"/>
              </a:rPr>
              <a:t>(semisynthetic)</a:t>
            </a:r>
          </a:p>
          <a:p>
            <a:pPr>
              <a:spcBef>
                <a:spcPts val="1200"/>
              </a:spcBef>
            </a:pPr>
            <a:r>
              <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a:t>
            </a:r>
            <a:r>
              <a:rPr lang="en-US" sz="3200" b="1" dirty="0">
                <a:latin typeface="Times New Roman" panose="02020603050405020304" pitchFamily="18" charset="0"/>
                <a:ea typeface="Tahoma" panose="020B0604030504040204" pitchFamily="34" charset="0"/>
                <a:cs typeface="Times New Roman" panose="02020603050405020304" pitchFamily="18" charset="0"/>
              </a:rPr>
              <a:t>icamaide</a:t>
            </a:r>
          </a:p>
          <a:p>
            <a:pPr eaLnBrk="1" hangingPunct="1">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Benz</a:t>
            </a:r>
            <a:r>
              <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tropine</a:t>
            </a:r>
          </a:p>
          <a:p>
            <a:pPr eaLnBrk="1" hangingPunct="1">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Pirenzepine</a:t>
            </a:r>
          </a:p>
          <a:p>
            <a:pPr eaLnBrk="1" hangingPunct="1">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Ipra</a:t>
            </a:r>
            <a:r>
              <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tropi</a:t>
            </a:r>
            <a:r>
              <a:rPr lang="en-US" sz="3200" b="1" dirty="0">
                <a:latin typeface="Times New Roman" panose="02020603050405020304" pitchFamily="18" charset="0"/>
                <a:ea typeface="Tahoma" panose="020B0604030504040204" pitchFamily="34" charset="0"/>
                <a:cs typeface="Times New Roman" panose="02020603050405020304" pitchFamily="18" charset="0"/>
              </a:rPr>
              <a:t>um</a:t>
            </a:r>
          </a:p>
          <a:p>
            <a:pPr eaLnBrk="1" hangingPunct="1">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Glycopyrrolate</a:t>
            </a:r>
          </a:p>
          <a:p>
            <a:pPr>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Oxybutynin, Darifenacin</a:t>
            </a:r>
          </a:p>
        </p:txBody>
      </p:sp>
    </p:spTree>
    <p:extLst>
      <p:ext uri="{BB962C8B-B14F-4D97-AF65-F5344CB8AC3E}">
        <p14:creationId xmlns:p14="http://schemas.microsoft.com/office/powerpoint/2010/main" val="4058468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strips(downRight)">
                                      <p:cBhvr>
                                        <p:cTn id="7" dur="500"/>
                                        <p:tgtEl>
                                          <p:spTgt spid="23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3556">
                                            <p:txEl>
                                              <p:pRg st="2" end="2"/>
                                            </p:txEl>
                                          </p:spTgt>
                                        </p:tgtEl>
                                        <p:attrNameLst>
                                          <p:attrName>style.visibility</p:attrName>
                                        </p:attrNameLst>
                                      </p:cBhvr>
                                      <p:to>
                                        <p:strVal val="visible"/>
                                      </p:to>
                                    </p:set>
                                    <p:animEffect transition="in" filter="strips(downRight)">
                                      <p:cBhvr>
                                        <p:cTn id="12" dur="500"/>
                                        <p:tgtEl>
                                          <p:spTgt spid="235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3556">
                                            <p:txEl>
                                              <p:pRg st="1" end="1"/>
                                            </p:txEl>
                                          </p:spTgt>
                                        </p:tgtEl>
                                        <p:attrNameLst>
                                          <p:attrName>style.visibility</p:attrName>
                                        </p:attrNameLst>
                                      </p:cBhvr>
                                      <p:to>
                                        <p:strVal val="visible"/>
                                      </p:to>
                                    </p:set>
                                    <p:animEffect transition="in" filter="strips(downRight)">
                                      <p:cBhvr>
                                        <p:cTn id="17" dur="500"/>
                                        <p:tgtEl>
                                          <p:spTgt spid="2355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3556">
                                            <p:txEl>
                                              <p:pRg st="3" end="3"/>
                                            </p:txEl>
                                          </p:spTgt>
                                        </p:tgtEl>
                                        <p:attrNameLst>
                                          <p:attrName>style.visibility</p:attrName>
                                        </p:attrNameLst>
                                      </p:cBhvr>
                                      <p:to>
                                        <p:strVal val="visible"/>
                                      </p:to>
                                    </p:set>
                                    <p:animEffect transition="in" filter="strips(downRight)">
                                      <p:cBhvr>
                                        <p:cTn id="22" dur="500"/>
                                        <p:tgtEl>
                                          <p:spTgt spid="235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3556">
                                            <p:txEl>
                                              <p:pRg st="4" end="4"/>
                                            </p:txEl>
                                          </p:spTgt>
                                        </p:tgtEl>
                                        <p:attrNameLst>
                                          <p:attrName>style.visibility</p:attrName>
                                        </p:attrNameLst>
                                      </p:cBhvr>
                                      <p:to>
                                        <p:strVal val="visible"/>
                                      </p:to>
                                    </p:set>
                                    <p:animEffect transition="in" filter="strips(downRight)">
                                      <p:cBhvr>
                                        <p:cTn id="27" dur="500"/>
                                        <p:tgtEl>
                                          <p:spTgt spid="2355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23556">
                                            <p:txEl>
                                              <p:pRg st="5" end="5"/>
                                            </p:txEl>
                                          </p:spTgt>
                                        </p:tgtEl>
                                        <p:attrNameLst>
                                          <p:attrName>style.visibility</p:attrName>
                                        </p:attrNameLst>
                                      </p:cBhvr>
                                      <p:to>
                                        <p:strVal val="visible"/>
                                      </p:to>
                                    </p:set>
                                    <p:animEffect transition="in" filter="strips(downRight)">
                                      <p:cBhvr>
                                        <p:cTn id="32" dur="500"/>
                                        <p:tgtEl>
                                          <p:spTgt spid="235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23556">
                                            <p:txEl>
                                              <p:pRg st="6" end="6"/>
                                            </p:txEl>
                                          </p:spTgt>
                                        </p:tgtEl>
                                        <p:attrNameLst>
                                          <p:attrName>style.visibility</p:attrName>
                                        </p:attrNameLst>
                                      </p:cBhvr>
                                      <p:to>
                                        <p:strVal val="visible"/>
                                      </p:to>
                                    </p:set>
                                    <p:animEffect transition="in" filter="strips(downRight)">
                                      <p:cBhvr>
                                        <p:cTn id="37" dur="500"/>
                                        <p:tgtEl>
                                          <p:spTgt spid="235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a:latin typeface="Algerian" pitchFamily="82" charset="0"/>
              </a:rPr>
              <a:t>Anticholinergic Drugs</a:t>
            </a:r>
          </a:p>
        </p:txBody>
      </p:sp>
      <p:sp>
        <p:nvSpPr>
          <p:cNvPr id="6" name="TextBox 5"/>
          <p:cNvSpPr txBox="1"/>
          <p:nvPr/>
        </p:nvSpPr>
        <p:spPr>
          <a:xfrm>
            <a:off x="2057400" y="986136"/>
            <a:ext cx="54864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pPr algn="ctr"/>
            <a:r>
              <a:rPr lang="en-US" sz="3200" b="1" dirty="0">
                <a:solidFill>
                  <a:srgbClr val="C00000"/>
                </a:solidFill>
              </a:rPr>
              <a:t>Antimuscarinic Drugs</a:t>
            </a:r>
          </a:p>
        </p:txBody>
      </p:sp>
      <p:sp>
        <p:nvSpPr>
          <p:cNvPr id="10" name="TextBox 9"/>
          <p:cNvSpPr txBox="1"/>
          <p:nvPr/>
        </p:nvSpPr>
        <p:spPr>
          <a:xfrm>
            <a:off x="266700" y="1671936"/>
            <a:ext cx="45339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a:t>According to structure</a:t>
            </a:r>
          </a:p>
        </p:txBody>
      </p:sp>
      <p:sp>
        <p:nvSpPr>
          <p:cNvPr id="15" name="TextBox 14"/>
          <p:cNvSpPr txBox="1"/>
          <p:nvPr/>
        </p:nvSpPr>
        <p:spPr>
          <a:xfrm>
            <a:off x="299681" y="2598748"/>
            <a:ext cx="3305969"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a:t>Tertiary amines</a:t>
            </a:r>
          </a:p>
        </p:txBody>
      </p:sp>
      <p:sp>
        <p:nvSpPr>
          <p:cNvPr id="17" name="TextBox 16"/>
          <p:cNvSpPr txBox="1"/>
          <p:nvPr/>
        </p:nvSpPr>
        <p:spPr>
          <a:xfrm>
            <a:off x="266699" y="4672786"/>
            <a:ext cx="4817269"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a:t>Quaternary ammonium</a:t>
            </a:r>
          </a:p>
        </p:txBody>
      </p:sp>
      <p:sp>
        <p:nvSpPr>
          <p:cNvPr id="18" name="Rectangle 17"/>
          <p:cNvSpPr/>
          <p:nvPr/>
        </p:nvSpPr>
        <p:spPr>
          <a:xfrm>
            <a:off x="4071013" y="2479625"/>
            <a:ext cx="5726373" cy="1877437"/>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a:t>Atropine (Hyoscyamine)</a:t>
            </a:r>
          </a:p>
          <a:p>
            <a:pPr>
              <a:spcBef>
                <a:spcPts val="1200"/>
              </a:spcBef>
              <a:buClr>
                <a:srgbClr val="C00000"/>
              </a:buClr>
              <a:buSzPct val="80000"/>
              <a:buFont typeface="Courier New" pitchFamily="49" charset="0"/>
              <a:buChar char="o"/>
            </a:pPr>
            <a:r>
              <a:rPr lang="en-US" sz="3200" dirty="0"/>
              <a:t> Hyoscine (scopolamine)</a:t>
            </a:r>
          </a:p>
          <a:p>
            <a:pPr>
              <a:spcBef>
                <a:spcPts val="1200"/>
              </a:spcBef>
              <a:buClr>
                <a:srgbClr val="C00000"/>
              </a:buClr>
              <a:buSzPct val="80000"/>
              <a:buFont typeface="Courier New" pitchFamily="49" charset="0"/>
              <a:buChar char="o"/>
            </a:pPr>
            <a:r>
              <a:rPr lang="en-US" sz="3200" dirty="0"/>
              <a:t> lipid soluble</a:t>
            </a:r>
          </a:p>
        </p:txBody>
      </p:sp>
      <p:sp>
        <p:nvSpPr>
          <p:cNvPr id="19" name="Rectangle 18"/>
          <p:cNvSpPr/>
          <p:nvPr/>
        </p:nvSpPr>
        <p:spPr>
          <a:xfrm>
            <a:off x="4107055" y="5346203"/>
            <a:ext cx="3505200"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a:t> Glycopyrrolate</a:t>
            </a:r>
          </a:p>
          <a:p>
            <a:pPr>
              <a:spcBef>
                <a:spcPts val="1200"/>
              </a:spcBef>
              <a:buClr>
                <a:srgbClr val="C00000"/>
              </a:buClr>
              <a:buSzPct val="80000"/>
              <a:buFont typeface="Courier New" pitchFamily="49" charset="0"/>
              <a:buChar char="o"/>
            </a:pPr>
            <a:r>
              <a:rPr lang="en-US" sz="3200" dirty="0"/>
              <a:t> water soluble</a:t>
            </a:r>
          </a:p>
        </p:txBody>
      </p:sp>
    </p:spTree>
    <p:extLst>
      <p:ext uri="{BB962C8B-B14F-4D97-AF65-F5344CB8AC3E}">
        <p14:creationId xmlns:p14="http://schemas.microsoft.com/office/powerpoint/2010/main" val="426599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5" grpId="0" animBg="1"/>
      <p:bldP spid="17" grpId="0" animBg="1"/>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a:latin typeface="Algerian" pitchFamily="82" charset="0"/>
              </a:rPr>
              <a:t>Anticholinergic Drugs</a:t>
            </a:r>
          </a:p>
        </p:txBody>
      </p:sp>
      <p:sp>
        <p:nvSpPr>
          <p:cNvPr id="6" name="TextBox 5"/>
          <p:cNvSpPr txBox="1"/>
          <p:nvPr/>
        </p:nvSpPr>
        <p:spPr>
          <a:xfrm>
            <a:off x="2171700" y="1103531"/>
            <a:ext cx="47244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pPr algn="ctr"/>
            <a:r>
              <a:rPr lang="en-US" sz="3200" b="1" dirty="0">
                <a:solidFill>
                  <a:srgbClr val="C00000"/>
                </a:solidFill>
              </a:rPr>
              <a:t>Antimuscarinic Drugs</a:t>
            </a:r>
          </a:p>
        </p:txBody>
      </p:sp>
      <p:sp>
        <p:nvSpPr>
          <p:cNvPr id="19" name="TextBox 18"/>
          <p:cNvSpPr txBox="1"/>
          <p:nvPr/>
        </p:nvSpPr>
        <p:spPr>
          <a:xfrm>
            <a:off x="342900" y="1976736"/>
            <a:ext cx="46101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a:t>According to selectivity</a:t>
            </a:r>
          </a:p>
        </p:txBody>
      </p:sp>
      <p:sp>
        <p:nvSpPr>
          <p:cNvPr id="20" name="TextBox 19"/>
          <p:cNvSpPr txBox="1"/>
          <p:nvPr/>
        </p:nvSpPr>
        <p:spPr>
          <a:xfrm>
            <a:off x="342900" y="2924588"/>
            <a:ext cx="2667000"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a:solidFill>
                  <a:schemeClr val="tx1">
                    <a:lumMod val="75000"/>
                    <a:lumOff val="25000"/>
                  </a:schemeClr>
                </a:solidFill>
              </a:rPr>
              <a:t>Non-selective</a:t>
            </a:r>
          </a:p>
        </p:txBody>
      </p:sp>
      <p:sp>
        <p:nvSpPr>
          <p:cNvPr id="24" name="TextBox 23"/>
          <p:cNvSpPr txBox="1"/>
          <p:nvPr/>
        </p:nvSpPr>
        <p:spPr>
          <a:xfrm>
            <a:off x="342900" y="4421903"/>
            <a:ext cx="1981200"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a:solidFill>
                  <a:schemeClr val="tx1">
                    <a:lumMod val="75000"/>
                    <a:lumOff val="25000"/>
                  </a:schemeClr>
                </a:solidFill>
              </a:rPr>
              <a:t>Selective</a:t>
            </a:r>
          </a:p>
        </p:txBody>
      </p:sp>
      <p:sp>
        <p:nvSpPr>
          <p:cNvPr id="22" name="Rectangle 21"/>
          <p:cNvSpPr/>
          <p:nvPr/>
        </p:nvSpPr>
        <p:spPr>
          <a:xfrm>
            <a:off x="3874827" y="2765640"/>
            <a:ext cx="4126173"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a:t>Atropine, Hyoscine </a:t>
            </a:r>
          </a:p>
          <a:p>
            <a:pPr>
              <a:spcBef>
                <a:spcPts val="1200"/>
              </a:spcBef>
              <a:buClr>
                <a:srgbClr val="C00000"/>
              </a:buClr>
              <a:buSzPct val="80000"/>
              <a:buFont typeface="Courier New" pitchFamily="49" charset="0"/>
              <a:buChar char="o"/>
            </a:pPr>
            <a:r>
              <a:rPr lang="en-US" sz="3200" dirty="0"/>
              <a:t> Ipratropium</a:t>
            </a:r>
          </a:p>
        </p:txBody>
      </p:sp>
      <p:sp>
        <p:nvSpPr>
          <p:cNvPr id="23" name="Rectangle 22"/>
          <p:cNvSpPr/>
          <p:nvPr/>
        </p:nvSpPr>
        <p:spPr>
          <a:xfrm>
            <a:off x="3874827" y="4725176"/>
            <a:ext cx="3542732"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a:t> Pirenzepine(M1)</a:t>
            </a:r>
          </a:p>
          <a:p>
            <a:pPr>
              <a:spcBef>
                <a:spcPts val="1200"/>
              </a:spcBef>
              <a:buClr>
                <a:srgbClr val="C00000"/>
              </a:buClr>
              <a:buSzPct val="80000"/>
              <a:buFont typeface="Courier New" pitchFamily="49" charset="0"/>
              <a:buChar char="o"/>
            </a:pPr>
            <a:r>
              <a:rPr lang="en-US" sz="3200" dirty="0"/>
              <a:t> Darifenacin(M3)</a:t>
            </a:r>
          </a:p>
        </p:txBody>
      </p:sp>
    </p:spTree>
    <p:extLst>
      <p:ext uri="{BB962C8B-B14F-4D97-AF65-F5344CB8AC3E}">
        <p14:creationId xmlns:p14="http://schemas.microsoft.com/office/powerpoint/2010/main" val="24497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4" grpId="0" animBg="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69258" y="685800"/>
            <a:ext cx="52578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dirty="0">
                <a:latin typeface="Algerian" pitchFamily="82" charset="0"/>
              </a:rPr>
              <a:t>Mechanism of action</a:t>
            </a:r>
          </a:p>
        </p:txBody>
      </p:sp>
      <p:sp>
        <p:nvSpPr>
          <p:cNvPr id="3" name="TextBox 2"/>
          <p:cNvSpPr txBox="1"/>
          <p:nvPr/>
        </p:nvSpPr>
        <p:spPr>
          <a:xfrm>
            <a:off x="304800" y="1905000"/>
            <a:ext cx="79248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buFontTx/>
              <a:buNone/>
            </a:pPr>
            <a:r>
              <a:rPr lang="en-US" sz="2800" b="1" dirty="0">
                <a:solidFill>
                  <a:schemeClr val="tx1">
                    <a:lumMod val="95000"/>
                    <a:lumOff val="5000"/>
                  </a:schemeClr>
                </a:solidFill>
              </a:rPr>
              <a:t>Competitively </a:t>
            </a:r>
            <a:r>
              <a:rPr lang="en-US" sz="2800" b="1" dirty="0"/>
              <a:t>block muscarinic receptors</a:t>
            </a:r>
          </a:p>
        </p:txBody>
      </p:sp>
      <p:pic>
        <p:nvPicPr>
          <p:cNvPr id="1026" name="Picture 2"/>
          <p:cNvPicPr>
            <a:picLocks noChangeAspect="1" noChangeArrowheads="1"/>
          </p:cNvPicPr>
          <p:nvPr/>
        </p:nvPicPr>
        <p:blipFill>
          <a:blip r:embed="rId3" cstate="print"/>
          <a:srcRect/>
          <a:stretch>
            <a:fillRect/>
          </a:stretch>
        </p:blipFill>
        <p:spPr bwMode="auto">
          <a:xfrm>
            <a:off x="5486400" y="3124200"/>
            <a:ext cx="3429000" cy="3390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25"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0" dur="1000" fill="hold"/>
                                        <p:tgtEl>
                                          <p:spTgt spid="102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11948</TotalTime>
  <Words>1029</Words>
  <Application>Microsoft Office PowerPoint</Application>
  <PresentationFormat>عرض على الشاشة (4:3)</PresentationFormat>
  <Paragraphs>272</Paragraphs>
  <Slides>35</Slides>
  <Notes>12</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35</vt:i4>
      </vt:variant>
    </vt:vector>
  </HeadingPairs>
  <TitlesOfParts>
    <vt:vector size="48" baseType="lpstr">
      <vt:lpstr>Algerian</vt:lpstr>
      <vt:lpstr>Arial</vt:lpstr>
      <vt:lpstr>Arial Narrow</vt:lpstr>
      <vt:lpstr>Bodoni MT Black</vt:lpstr>
      <vt:lpstr>Calibri</vt:lpstr>
      <vt:lpstr>Constantia</vt:lpstr>
      <vt:lpstr>Courier New</vt:lpstr>
      <vt:lpstr>Symbol</vt:lpstr>
      <vt:lpstr>Tahoma</vt:lpstr>
      <vt:lpstr>Times New Roman</vt:lpstr>
      <vt:lpstr>Wingdings</vt:lpstr>
      <vt:lpstr>Wingdings 2</vt:lpstr>
      <vt:lpstr>Flow</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Thank you    Questions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ftomy naje</cp:lastModifiedBy>
  <cp:revision>723</cp:revision>
  <dcterms:created xsi:type="dcterms:W3CDTF">2015-01-08T08:30:36Z</dcterms:created>
  <dcterms:modified xsi:type="dcterms:W3CDTF">2018-01-09T01:34:16Z</dcterms:modified>
</cp:coreProperties>
</file>