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84" r:id="rId9"/>
    <p:sldId id="265" r:id="rId10"/>
    <p:sldId id="266" r:id="rId11"/>
    <p:sldId id="272" r:id="rId12"/>
    <p:sldId id="267" r:id="rId13"/>
    <p:sldId id="268" r:id="rId14"/>
    <p:sldId id="269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1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3978" autoAdjust="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43F63-F9A5-479E-8710-39483491A323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FC6A-7117-452C-931B-DFC16A13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nchus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Mucociliary_clearance#cite_note-1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7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8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86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self-clearing mechanism of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Bronchus"/>
              </a:rPr>
              <a:t>bronchi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36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0729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212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917453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2382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65956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9642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332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1501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313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8337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8894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3868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8147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4623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6254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804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9855-B62D-4184-9ACC-6C00CDD5C6DB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8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340" y="2404534"/>
            <a:ext cx="9662983" cy="164630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Treatment of Acute </a:t>
            </a:r>
            <a:r>
              <a:rPr lang="en-US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&amp;</a:t>
            </a:r>
            <a:r>
              <a:rPr lang="en-US" b="1" dirty="0">
                <a:solidFill>
                  <a:srgbClr val="C00000"/>
                </a:solidFill>
              </a:rPr>
              <a:t> Chronic Rhinitis and Cough</a:t>
            </a:r>
          </a:p>
        </p:txBody>
      </p:sp>
    </p:spTree>
    <p:extLst>
      <p:ext uri="{BB962C8B-B14F-4D97-AF65-F5344CB8AC3E}">
        <p14:creationId xmlns:p14="http://schemas.microsoft.com/office/powerpoint/2010/main" val="1518337238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98033"/>
            <a:ext cx="8596668" cy="56433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Actions: </a:t>
            </a:r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</a:rPr>
              <a:t>The action of all the H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receptor blocker is qualitatively similar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They are much more effective in </a:t>
            </a:r>
            <a:r>
              <a:rPr lang="en-US" sz="2800" b="1" u="sng" dirty="0">
                <a:solidFill>
                  <a:srgbClr val="C00000"/>
                </a:solidFill>
              </a:rPr>
              <a:t>preventing symptoms </a:t>
            </a:r>
            <a:r>
              <a:rPr lang="en-US" sz="2800" b="1" dirty="0">
                <a:solidFill>
                  <a:srgbClr val="C00000"/>
                </a:solidFill>
              </a:rPr>
              <a:t>than reversing them once they have occurred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Most of these drugs have additional effects unrelated to their blocking H1 receptors, which probably reflect binding of H1 antagonists to: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Cholinergic,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Adrenergic or,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Serotonin receptors</a:t>
            </a: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9391722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1066800" y="1981200"/>
            <a:ext cx="6858000" cy="4876800"/>
          </a:xfrm>
          <a:prstGeom prst="trapezoid">
            <a:avLst>
              <a:gd name="adj" fmla="val 3316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E200">
                  <a:alpha val="2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41" t="9677"/>
          <a:stretch>
            <a:fillRect/>
          </a:stretch>
        </p:blipFill>
        <p:spPr bwMode="auto">
          <a:xfrm>
            <a:off x="7162800" y="1676400"/>
            <a:ext cx="3124200" cy="487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93169" y="5791200"/>
            <a:ext cx="132279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 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41853" y="5791200"/>
            <a:ext cx="131157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92752" y="5791200"/>
            <a:ext cx="12954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60336" y="5961888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76400" y="44009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9E00"/>
                </a:solidFill>
                <a:latin typeface="Bernard MT Condensed" pitchFamily="18" charset="0"/>
              </a:rPr>
              <a:t>POOR CONTROL </a:t>
            </a:r>
            <a:r>
              <a:rPr lang="en-US" sz="2000" dirty="0">
                <a:latin typeface="Bernard MT Condensed" pitchFamily="18" charset="0"/>
              </a:rPr>
              <a:t>of Asthma, </a:t>
            </a:r>
            <a:r>
              <a:rPr lang="en-US" sz="2000" dirty="0" err="1">
                <a:latin typeface="Bernard MT Condensed" pitchFamily="18" charset="0"/>
              </a:rPr>
              <a:t>Otitis</a:t>
            </a:r>
            <a:r>
              <a:rPr lang="en-US" sz="2000" dirty="0">
                <a:latin typeface="Bernard MT Condensed" pitchFamily="18" charset="0"/>
              </a:rPr>
              <a:t>, Anaphylaxis, Sinusitis, Atopic dermatitis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96400" y="228152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135290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C00000"/>
                </a:solidFill>
                <a:latin typeface="Bernard MT Condensed" pitchFamily="18" charset="0"/>
              </a:rPr>
              <a:t>GOOD CONTROL </a:t>
            </a:r>
            <a:r>
              <a:rPr lang="en-US" sz="2000" dirty="0">
                <a:latin typeface="Bernard MT Condensed" pitchFamily="18" charset="0"/>
              </a:rPr>
              <a:t>of Rhinitis, Conjunctivitis, </a:t>
            </a:r>
            <a:r>
              <a:rPr lang="en-US" sz="2000" dirty="0" err="1">
                <a:latin typeface="Bernard MT Condensed" pitchFamily="18" charset="0"/>
              </a:rPr>
              <a:t>Urticaria</a:t>
            </a:r>
            <a:r>
              <a:rPr lang="en-US" sz="2000" dirty="0">
                <a:latin typeface="Bernard MT Condensed" pitchFamily="18" charset="0"/>
              </a:rPr>
              <a:t>, Flu (cough &amp; sneezing)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41432" y="1542453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25453" y="914400"/>
            <a:ext cx="409474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INDICATIONS linked to H1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9055458" y="646626"/>
            <a:ext cx="457200" cy="228600"/>
          </a:xfrm>
          <a:prstGeom prst="straightConnector1">
            <a:avLst/>
          </a:prstGeom>
          <a:ln w="57150">
            <a:solidFill>
              <a:srgbClr val="009E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9144001" y="926593"/>
            <a:ext cx="1534883" cy="929457"/>
            <a:chOff x="7620000" y="926592"/>
            <a:chExt cx="1534883" cy="929457"/>
          </a:xfrm>
        </p:grpSpPr>
        <p:sp>
          <p:nvSpPr>
            <p:cNvPr id="25" name="Rectangle 24"/>
            <p:cNvSpPr/>
            <p:nvPr/>
          </p:nvSpPr>
          <p:spPr>
            <a:xfrm>
              <a:off x="8001000" y="926592"/>
              <a:ext cx="9906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E2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9E00"/>
                  </a:solidFill>
                  <a:latin typeface="Bernard MT Condensed" pitchFamily="18" charset="0"/>
                </a:rPr>
                <a:t>ITCHING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1" y="1276403"/>
              <a:ext cx="1306282" cy="5796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Even if</a:t>
              </a:r>
            </a:p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non-allergic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7620000" y="1130121"/>
              <a:ext cx="457200" cy="1588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9156880" y="1269641"/>
            <a:ext cx="1490907" cy="2221116"/>
            <a:chOff x="7632879" y="1269641"/>
            <a:chExt cx="1490907" cy="2221116"/>
          </a:xfrm>
        </p:grpSpPr>
        <p:grpSp>
          <p:nvGrpSpPr>
            <p:cNvPr id="4" name="Group 32"/>
            <p:cNvGrpSpPr/>
            <p:nvPr/>
          </p:nvGrpSpPr>
          <p:grpSpPr>
            <a:xfrm>
              <a:off x="8001000" y="1828800"/>
              <a:ext cx="1122786" cy="1661957"/>
              <a:chOff x="8001000" y="1828800"/>
              <a:chExt cx="1122786" cy="166195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1000" y="1828800"/>
                <a:ext cx="990600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E2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009E00"/>
                    </a:solidFill>
                    <a:latin typeface="Bernard MT Condensed" pitchFamily="18" charset="0"/>
                  </a:rPr>
                  <a:t>Others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056986" y="2180142"/>
                <a:ext cx="1066800" cy="1310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Insomnia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Sleep aid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Vertigo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Anxiety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Cough</a:t>
                </a:r>
              </a:p>
            </p:txBody>
          </p:sp>
        </p:grpSp>
        <p:cxnSp>
          <p:nvCxnSpPr>
            <p:cNvPr id="32" name="Straight Arrow Connector 31"/>
            <p:cNvCxnSpPr>
              <a:endCxn id="26" idx="1"/>
            </p:cNvCxnSpPr>
            <p:nvPr/>
          </p:nvCxnSpPr>
          <p:spPr>
            <a:xfrm rot="16200000" flipH="1">
              <a:off x="7437333" y="1465187"/>
              <a:ext cx="759213" cy="368121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7937679" y="1320084"/>
            <a:ext cx="254358" cy="2039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93726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39000" y="6248400"/>
            <a:ext cx="28956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15200" y="6553200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39000" y="5638800"/>
            <a:ext cx="22098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omnia\Pictures\h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14" y="1699550"/>
            <a:ext cx="5421186" cy="481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051992" y="1563625"/>
            <a:ext cx="2015808" cy="461665"/>
          </a:xfrm>
          <a:prstGeom prst="rect">
            <a:avLst/>
          </a:prstGeom>
          <a:solidFill>
            <a:srgbClr val="6600FF"/>
          </a:solidFill>
          <a:ln w="57150">
            <a:solidFill>
              <a:srgbClr val="00E2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</a:p>
        </p:txBody>
      </p:sp>
    </p:spTree>
    <p:extLst>
      <p:ext uri="{BB962C8B-B14F-4D97-AF65-F5344CB8AC3E}">
        <p14:creationId xmlns:p14="http://schemas.microsoft.com/office/powerpoint/2010/main" val="7022118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54" y="93846"/>
            <a:ext cx="10001250" cy="60542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9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2800" b="1" dirty="0">
                <a:solidFill>
                  <a:srgbClr val="C00000"/>
                </a:solidFill>
              </a:rPr>
              <a:t>Therapeutic uses:</a:t>
            </a:r>
          </a:p>
          <a:p>
            <a:pPr marL="0" indent="0">
              <a:buNone/>
            </a:pPr>
            <a:endParaRPr lang="en-US" sz="1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9600" b="1" dirty="0"/>
              <a:t>1. </a:t>
            </a:r>
            <a:r>
              <a:rPr lang="en-US" sz="9600" b="1" dirty="0">
                <a:solidFill>
                  <a:srgbClr val="C00000"/>
                </a:solidFill>
              </a:rPr>
              <a:t>Allergic rhinitis</a:t>
            </a:r>
            <a:r>
              <a:rPr lang="en-US" sz="9600" dirty="0"/>
              <a:t>, relieves rhinorrhea, sneezing, and itching of eyes</a:t>
            </a:r>
          </a:p>
          <a:p>
            <a:pPr marL="0" indent="0">
              <a:buNone/>
            </a:pPr>
            <a:r>
              <a:rPr lang="en-US" sz="9600" dirty="0"/>
              <a:t>    and nasal mucosa</a:t>
            </a:r>
          </a:p>
          <a:p>
            <a:pPr marL="0" indent="0">
              <a:buNone/>
            </a:pPr>
            <a:r>
              <a:rPr lang="en-US" sz="9600" b="1" dirty="0"/>
              <a:t>2. </a:t>
            </a:r>
            <a:r>
              <a:rPr lang="en-US" sz="9600" b="1" dirty="0">
                <a:solidFill>
                  <a:srgbClr val="C00000"/>
                </a:solidFill>
              </a:rPr>
              <a:t>Common cold: </a:t>
            </a:r>
            <a:r>
              <a:rPr lang="en-US" sz="9600" dirty="0"/>
              <a:t>dries out the nasal mucosa. Often combined with</a:t>
            </a:r>
          </a:p>
          <a:p>
            <a:pPr marL="0" indent="0">
              <a:buNone/>
            </a:pPr>
            <a:r>
              <a:rPr lang="en-US" sz="9600" dirty="0"/>
              <a:t>    nasal decongestant and analgesics</a:t>
            </a:r>
          </a:p>
          <a:p>
            <a:pPr marL="0" indent="0">
              <a:buNone/>
            </a:pPr>
            <a:r>
              <a:rPr lang="en-US" sz="9600" b="1" dirty="0"/>
              <a:t>3. </a:t>
            </a:r>
            <a:r>
              <a:rPr lang="en-US" sz="9600" b="1" dirty="0">
                <a:solidFill>
                  <a:srgbClr val="C00000"/>
                </a:solidFill>
              </a:rPr>
              <a:t>Motion sickness </a:t>
            </a:r>
          </a:p>
          <a:p>
            <a:pPr marL="0" indent="0">
              <a:buNone/>
            </a:pPr>
            <a:r>
              <a:rPr lang="en-US" sz="9600" b="1" dirty="0"/>
              <a:t>4.</a:t>
            </a:r>
            <a:r>
              <a:rPr lang="en-US" sz="9600" b="1" dirty="0">
                <a:solidFill>
                  <a:srgbClr val="C00000"/>
                </a:solidFill>
              </a:rPr>
              <a:t> Allergic </a:t>
            </a:r>
            <a:r>
              <a:rPr lang="en-US" sz="9600" b="1" dirty="0" err="1">
                <a:solidFill>
                  <a:srgbClr val="C00000"/>
                </a:solidFill>
              </a:rPr>
              <a:t>dermatoses</a:t>
            </a:r>
            <a:r>
              <a:rPr lang="en-US" sz="9600" b="1" dirty="0">
                <a:solidFill>
                  <a:srgbClr val="C00000"/>
                </a:solidFill>
              </a:rPr>
              <a:t>: </a:t>
            </a:r>
            <a:r>
              <a:rPr lang="en-US" sz="9600" dirty="0"/>
              <a:t>can control itching associated with insect bites.</a:t>
            </a:r>
          </a:p>
          <a:p>
            <a:pPr marL="0" indent="0">
              <a:buNone/>
            </a:pPr>
            <a:r>
              <a:rPr lang="en-US" sz="9600" b="1" dirty="0"/>
              <a:t>5</a:t>
            </a:r>
            <a:r>
              <a:rPr lang="en-US" sz="9600" b="1" dirty="0">
                <a:solidFill>
                  <a:srgbClr val="C00000"/>
                </a:solidFill>
              </a:rPr>
              <a:t>. Nausea and vomiting </a:t>
            </a:r>
            <a:r>
              <a:rPr lang="en-US" sz="9600" dirty="0"/>
              <a:t>(Promethazine)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04863543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84230"/>
            <a:ext cx="8596668" cy="5966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Pharmacokinetics:</a:t>
            </a:r>
          </a:p>
          <a:p>
            <a:pPr marL="0" indent="0">
              <a:buNone/>
            </a:pP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H</a:t>
            </a:r>
            <a:r>
              <a:rPr lang="en-US" sz="2400" baseline="-250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 receptor blockers are well </a:t>
            </a:r>
            <a:r>
              <a:rPr lang="en-US" sz="2400" b="1" dirty="0">
                <a:solidFill>
                  <a:srgbClr val="C00000"/>
                </a:solidFill>
              </a:rPr>
              <a:t>absorbed after oral </a:t>
            </a:r>
            <a:r>
              <a:rPr lang="en-US" sz="2400" dirty="0">
                <a:solidFill>
                  <a:srgbClr val="002060"/>
                </a:solidFill>
              </a:rPr>
              <a:t>administration</a:t>
            </a:r>
          </a:p>
          <a:p>
            <a:r>
              <a:rPr lang="en-US" sz="2400" dirty="0">
                <a:solidFill>
                  <a:srgbClr val="002060"/>
                </a:solidFill>
              </a:rPr>
              <a:t>Maximum serum levels occurring at </a:t>
            </a:r>
            <a:r>
              <a:rPr lang="en-US" sz="2400" b="1" dirty="0">
                <a:solidFill>
                  <a:srgbClr val="C00000"/>
                </a:solidFill>
              </a:rPr>
              <a:t>1-2</a:t>
            </a:r>
            <a:r>
              <a:rPr lang="en-US" sz="2400" dirty="0">
                <a:solidFill>
                  <a:srgbClr val="002060"/>
                </a:solidFill>
              </a:rPr>
              <a:t>  hours</a:t>
            </a:r>
          </a:p>
          <a:p>
            <a:r>
              <a:rPr lang="en-US" sz="2400" dirty="0">
                <a:solidFill>
                  <a:srgbClr val="002060"/>
                </a:solidFill>
              </a:rPr>
              <a:t>Average plasma half life is </a:t>
            </a:r>
            <a:r>
              <a:rPr lang="en-US" sz="2400" b="1" dirty="0">
                <a:solidFill>
                  <a:srgbClr val="C00000"/>
                </a:solidFill>
              </a:rPr>
              <a:t>4 to 6 </a:t>
            </a:r>
            <a:r>
              <a:rPr lang="en-US" sz="2400" dirty="0">
                <a:solidFill>
                  <a:srgbClr val="002060"/>
                </a:solidFill>
              </a:rPr>
              <a:t>hours</a:t>
            </a:r>
          </a:p>
          <a:p>
            <a:r>
              <a:rPr lang="en-US" sz="2400" dirty="0">
                <a:solidFill>
                  <a:srgbClr val="002060"/>
                </a:solidFill>
              </a:rPr>
              <a:t>H</a:t>
            </a:r>
            <a:r>
              <a:rPr lang="en-US" sz="2400" baseline="-250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- receptor blockers have </a:t>
            </a:r>
            <a:r>
              <a:rPr lang="en-US" sz="2400" b="1" dirty="0">
                <a:solidFill>
                  <a:srgbClr val="C00000"/>
                </a:solidFill>
              </a:rPr>
              <a:t>high bioavailability </a:t>
            </a:r>
            <a:r>
              <a:rPr lang="en-US" sz="2400" dirty="0">
                <a:solidFill>
                  <a:srgbClr val="002060"/>
                </a:solidFill>
              </a:rPr>
              <a:t>and distributed to all tissues including CNS</a:t>
            </a:r>
          </a:p>
          <a:p>
            <a:r>
              <a:rPr lang="en-US" sz="2400" dirty="0">
                <a:solidFill>
                  <a:srgbClr val="002060"/>
                </a:solidFill>
              </a:rPr>
              <a:t>Metabolized by the </a:t>
            </a:r>
            <a:r>
              <a:rPr lang="en-US" sz="2400" b="1" dirty="0">
                <a:solidFill>
                  <a:srgbClr val="C00000"/>
                </a:solidFill>
              </a:rPr>
              <a:t>hepatic cytochrome P450 </a:t>
            </a:r>
            <a:r>
              <a:rPr lang="en-US" sz="2400" dirty="0">
                <a:solidFill>
                  <a:srgbClr val="002060"/>
                </a:solidFill>
              </a:rPr>
              <a:t>system</a:t>
            </a:r>
          </a:p>
          <a:p>
            <a:r>
              <a:rPr lang="en-US" sz="2400" dirty="0">
                <a:solidFill>
                  <a:srgbClr val="002060"/>
                </a:solidFill>
              </a:rPr>
              <a:t>Excretion occur via kidney except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fexofenadine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excreted in feces unchanged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08299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8941"/>
            <a:ext cx="8596668" cy="5772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rgbClr val="C00000"/>
                </a:solidFill>
              </a:rPr>
              <a:t>Adverse effects:</a:t>
            </a:r>
          </a:p>
          <a:p>
            <a:r>
              <a:rPr lang="en-US" sz="3200" dirty="0"/>
              <a:t>Sedation, tinnitus, fatigue, dizziness, blurred vision, dry mouth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Drug interaction: </a:t>
            </a:r>
          </a:p>
          <a:p>
            <a:r>
              <a:rPr lang="en-US" sz="3200" dirty="0"/>
              <a:t>CNS depressants 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&amp;</a:t>
            </a:r>
            <a:r>
              <a:rPr lang="en-US" sz="3200" dirty="0"/>
              <a:t> cholinesterase inhibitors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Overdose: </a:t>
            </a:r>
          </a:p>
          <a:p>
            <a:r>
              <a:rPr lang="en-US" sz="3200" dirty="0"/>
              <a:t>The most common and dangerous effects of acute poisoning are those on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C00000"/>
                </a:solidFill>
              </a:rPr>
              <a:t>CNS</a:t>
            </a:r>
            <a:r>
              <a:rPr lang="en-US" sz="3200" dirty="0">
                <a:solidFill>
                  <a:srgbClr val="C00000"/>
                </a:solidFill>
              </a:rPr>
              <a:t>; </a:t>
            </a:r>
            <a:r>
              <a:rPr lang="en-US" sz="3200" dirty="0">
                <a:solidFill>
                  <a:srgbClr val="002060"/>
                </a:solidFill>
              </a:rPr>
              <a:t>including hallucinations, excitement, ataxia and convulsions</a:t>
            </a:r>
          </a:p>
        </p:txBody>
      </p:sp>
    </p:spTree>
    <p:extLst>
      <p:ext uri="{BB962C8B-B14F-4D97-AF65-F5344CB8AC3E}">
        <p14:creationId xmlns:p14="http://schemas.microsoft.com/office/powerpoint/2010/main" val="2683323620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0" y="152401"/>
            <a:ext cx="223330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2-ANTI-ALLERGICS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9925" y="332499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57476" y="2856434"/>
            <a:ext cx="687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</a:rPr>
              <a:t>LEUKOTRIENE RECEPTOR ANTAGONISTS   </a:t>
            </a:r>
            <a:r>
              <a:rPr lang="en-US" sz="2400" dirty="0" err="1">
                <a:solidFill>
                  <a:srgbClr val="0000FF"/>
                </a:solidFill>
                <a:latin typeface="Bernard MT Condensed" pitchFamily="18" charset="0"/>
              </a:rPr>
              <a:t>Montelukast</a:t>
            </a:r>
            <a:r>
              <a:rPr lang="en-US" sz="20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98865" y="895869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 Histamine release [mast cell stabilizer by inhibiting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Cl</a:t>
            </a:r>
            <a:r>
              <a:rPr lang="en-US" sz="2200" b="1" dirty="0">
                <a:latin typeface="Arial Narrow" pitchFamily="34" charset="0"/>
                <a:sym typeface="Wingdings 3"/>
              </a:rPr>
              <a:t> channels]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i.e. can act only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prophylactic; </a:t>
            </a:r>
            <a:r>
              <a:rPr lang="en-US" sz="2200" b="1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it </a:t>
            </a:r>
            <a:r>
              <a:rPr lang="en-US" sz="2200" b="1" u="sng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does not antagonize the released histamine</a:t>
            </a:r>
            <a:endParaRPr lang="en-US" sz="2200" u="sng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1759117"/>
            <a:ext cx="853440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Used more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in children </a:t>
            </a:r>
            <a:r>
              <a:rPr lang="en-US" sz="2400" b="1" dirty="0">
                <a:latin typeface="Arial Narrow" pitchFamily="34" charset="0"/>
              </a:rPr>
              <a:t>for prophylaxis of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perennial allergic rhinitis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30417" y="2209800"/>
            <a:ext cx="8935971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Should be given on daily base and </a:t>
            </a:r>
            <a:r>
              <a:rPr lang="en-US" sz="2400" b="1" u="sng" dirty="0">
                <a:latin typeface="Arial Narrow" pitchFamily="34" charset="0"/>
              </a:rPr>
              <a:t>never stop abruptly</a:t>
            </a:r>
            <a:r>
              <a:rPr lang="en-US" sz="2200" b="1" u="sng" dirty="0">
                <a:latin typeface="Arial Narrow" pitchFamily="34" charset="0"/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9400" y="272712"/>
            <a:ext cx="3840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Bernard MT Condensed" pitchFamily="18" charset="0"/>
              </a:rPr>
              <a:t>CROMOLYN &amp; NEDOCROMYL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0896" y="3299858"/>
            <a:ext cx="895272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Block </a:t>
            </a:r>
            <a:r>
              <a:rPr lang="en-US" sz="2200" b="1" dirty="0" err="1">
                <a:latin typeface="Arial Narrow" pitchFamily="34" charset="0"/>
              </a:rPr>
              <a:t>leukotriene</a:t>
            </a:r>
            <a:r>
              <a:rPr lang="en-US" sz="2200" b="1" dirty="0">
                <a:latin typeface="Arial Narrow" pitchFamily="34" charset="0"/>
              </a:rPr>
              <a:t> actions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For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prophylaxis </a:t>
            </a:r>
            <a:r>
              <a:rPr lang="en-US" sz="2200" b="1" dirty="0">
                <a:latin typeface="Arial Narrow" pitchFamily="34" charset="0"/>
              </a:rPr>
              <a:t>of lower respiratory [</a:t>
            </a:r>
            <a:r>
              <a:rPr lang="en-US" sz="2200" b="1" dirty="0" err="1">
                <a:latin typeface="Arial Narrow" pitchFamily="34" charset="0"/>
              </a:rPr>
              <a:t>i.e</a:t>
            </a:r>
            <a:r>
              <a:rPr lang="en-US" sz="2200" b="1" dirty="0">
                <a:latin typeface="Arial Narrow" pitchFamily="34" charset="0"/>
              </a:rPr>
              <a:t> perennial allergen, exercise or aspirin-induced asthma] &gt; upper respiratory allergies [chronic </a:t>
            </a:r>
            <a:r>
              <a:rPr lang="en-US" sz="2200" b="1" dirty="0" err="1">
                <a:latin typeface="Arial Narrow" pitchFamily="34" charset="0"/>
              </a:rPr>
              <a:t>rhinosinusitis</a:t>
            </a:r>
            <a:r>
              <a:rPr lang="en-US" sz="2200" b="1" dirty="0">
                <a:latin typeface="Arial Narrow" pitchFamily="34" charset="0"/>
              </a:rPr>
              <a:t>]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ADRs; as in asthma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9202" y="4805032"/>
            <a:ext cx="250581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3-CORTICOSTERIODS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29000" y="4724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Anti-inflammatory</a:t>
            </a:r>
            <a:r>
              <a:rPr lang="en-US" sz="2000" dirty="0">
                <a:latin typeface="Bernard MT Condensed" pitchFamily="18" charset="0"/>
                <a:sym typeface="Wingdings 3"/>
              </a:rPr>
              <a:t> blocks 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phospholipase</a:t>
            </a:r>
            <a:r>
              <a:rPr lang="en-US" sz="2000" dirty="0">
                <a:latin typeface="Bernard MT Condensed" pitchFamily="18" charset="0"/>
                <a:sym typeface="Wingdings 3"/>
              </a:rPr>
              <a:t> A</a:t>
            </a:r>
            <a:r>
              <a:rPr lang="en-US" sz="2000" baseline="-25000" dirty="0">
                <a:latin typeface="Bernard MT Condensed" pitchFamily="18" charset="0"/>
                <a:sym typeface="Wingdings 3"/>
              </a:rPr>
              <a:t>2</a:t>
            </a:r>
            <a:r>
              <a:rPr lang="en-US" sz="2000" dirty="0">
                <a:latin typeface="Bernard MT Condensed" pitchFamily="18" charset="0"/>
                <a:sym typeface="Wingdings 3"/>
              </a:rPr>
              <a:t>  </a:t>
            </a:r>
          </a:p>
          <a:p>
            <a:r>
              <a:rPr lang="en-US" sz="2000" dirty="0">
                <a:latin typeface="Bernard MT Condensed" pitchFamily="18" charset="0"/>
                <a:sym typeface="Wingdings 3"/>
              </a:rPr>
              <a:t>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arachedonic</a:t>
            </a:r>
            <a:r>
              <a:rPr lang="en-US" sz="2000" dirty="0">
                <a:latin typeface="Bernard MT Condensed" pitchFamily="18" charset="0"/>
                <a:sym typeface="Wingdings 3"/>
              </a:rPr>
              <a:t> a. synthesis   prostaglandins &amp;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leukotrienes</a:t>
            </a:r>
            <a:r>
              <a:rPr lang="en-US" sz="2000" dirty="0">
                <a:latin typeface="Bernard MT Condensed" pitchFamily="18" charset="0"/>
                <a:sym typeface="Wingdings 3"/>
              </a:rPr>
              <a:t> 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4564" y="5348509"/>
            <a:ext cx="86953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Topical (inhaled); steroid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cs typeface="Times New Roman" pitchFamily="18" charset="0"/>
              </a:rPr>
              <a:t>spray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200" b="1" dirty="0" err="1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200" b="1" dirty="0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, &amp; fluticasone</a:t>
            </a:r>
            <a:endParaRPr lang="en-US" sz="2200" b="1" dirty="0">
              <a:solidFill>
                <a:srgbClr val="4B12B2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2990" y="6122314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Arial Narrow" pitchFamily="34" charset="0"/>
              </a:rPr>
              <a:t>ADRs; Nasal irritation, fungal infection, hoarseness of voice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648494" y="5745779"/>
            <a:ext cx="70070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if severe intermittent or moderate persistent symptoms </a:t>
            </a:r>
          </a:p>
        </p:txBody>
      </p:sp>
    </p:spTree>
    <p:extLst>
      <p:ext uri="{BB962C8B-B14F-4D97-AF65-F5344CB8AC3E}">
        <p14:creationId xmlns:p14="http://schemas.microsoft.com/office/powerpoint/2010/main" val="20289494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0196" y="124408"/>
            <a:ext cx="2920333" cy="523220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4. DECONGESTANTS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8069760" y="1061396"/>
            <a:ext cx="1928826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IMIDAZOLINE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4984" y="1061396"/>
            <a:ext cx="2857520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/>
              <a:t>PHENYLETHYLAMINES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3646" y="1450618"/>
            <a:ext cx="2428892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Phenylephrine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Methoxamine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7135230" y="932606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H="1">
            <a:off x="7641132" y="918520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67621" y="2784397"/>
            <a:ext cx="47788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" b="1" dirty="0">
              <a:latin typeface="Arial Narrow" pitchFamily="34" charset="0"/>
            </a:endParaRPr>
          </a:p>
          <a:p>
            <a:r>
              <a:rPr lang="en-US" sz="2000" b="1" dirty="0">
                <a:latin typeface="Arial Narrow" pitchFamily="34" charset="0"/>
              </a:rPr>
              <a:t>can cause </a:t>
            </a:r>
            <a:r>
              <a:rPr lang="en-US" sz="2000" dirty="0">
                <a:latin typeface="Bernard MT Condensed" pitchFamily="18" charset="0"/>
              </a:rPr>
              <a:t>Rebound nasal stuffiness </a:t>
            </a:r>
            <a:r>
              <a:rPr lang="en-US" sz="2000" b="1" dirty="0">
                <a:latin typeface="Arial Narrow" pitchFamily="34" charset="0"/>
              </a:rPr>
              <a:t>(repeated administration (10 days -2 weeks)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0058" y="1047901"/>
            <a:ext cx="290273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400" b="1" u="heavy" dirty="0"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PSEUDOEPHEDRINE</a:t>
            </a:r>
            <a:r>
              <a:rPr lang="en-US" sz="2400" b="1" dirty="0">
                <a:latin typeface="Bernard MT Condensed" pitchFamily="18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205" y="971701"/>
            <a:ext cx="2778208" cy="571504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53362" y="1393318"/>
            <a:ext cx="464343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Naphazoline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Oxymetazoline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Xylometazoline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1844" y="1968835"/>
            <a:ext cx="4941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000" b="1" dirty="0">
                <a:latin typeface="Arial Narrow" pitchFamily="34" charset="0"/>
              </a:rPr>
              <a:t>Can cause nervousness, insomnia, tremors, palpitations, hypertension</a:t>
            </a:r>
          </a:p>
          <a:p>
            <a:endParaRPr lang="en-GB" sz="2000" b="1" dirty="0"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GB" sz="2000" b="1" dirty="0">
                <a:latin typeface="Arial Narrow" pitchFamily="34" charset="0"/>
              </a:rPr>
              <a:t>Better avoided in </a:t>
            </a:r>
            <a:r>
              <a:rPr lang="en-US" sz="2000" b="1" dirty="0">
                <a:latin typeface="Arial Narrow" pitchFamily="34" charset="0"/>
              </a:rPr>
              <a:t>hypertension, heart failure, angina pectoris, hyperthyroidism,  glaucoma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91460" y="152400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-Adrenergic agonists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286001" y="60960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SYSTEMIC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86601" y="590490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TOPICAL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05600" y="152400"/>
            <a:ext cx="432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Narrow" pitchFamily="34" charset="0"/>
                <a:sym typeface="Wingdings 3"/>
              </a:rPr>
              <a:t></a:t>
            </a:r>
            <a:r>
              <a:rPr lang="en-US" sz="2400" b="1" dirty="0">
                <a:latin typeface="Arial Narrow" pitchFamily="34" charset="0"/>
              </a:rPr>
              <a:t>For treatment of nasal stuffiness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1524000" y="39623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0196" y="4221540"/>
            <a:ext cx="3599038" cy="523220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5. ANTICHOLINERGICS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722324" y="3124200"/>
            <a:ext cx="13716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55348" y="4858260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as nasal drops to </a:t>
            </a:r>
            <a:r>
              <a:rPr lang="en-US" sz="2200" dirty="0">
                <a:latin typeface="Bernard MT Condensed" pitchFamily="18" charset="0"/>
              </a:rPr>
              <a:t>control rhinorrhea </a:t>
            </a:r>
          </a:p>
          <a:p>
            <a:r>
              <a:rPr lang="en-US" sz="2200" b="1" dirty="0">
                <a:latin typeface="Arial Narrow" pitchFamily="34" charset="0"/>
              </a:rPr>
              <a:t>So very effective </a:t>
            </a:r>
            <a:r>
              <a:rPr lang="en-US" sz="2200" dirty="0">
                <a:latin typeface="Bernard MT Condensed" pitchFamily="18" charset="0"/>
              </a:rPr>
              <a:t>in vasomotor rhinitis </a:t>
            </a:r>
            <a:r>
              <a:rPr lang="en-US" sz="2200" b="1" dirty="0">
                <a:latin typeface="Arial Narrow" pitchFamily="34" charset="0"/>
              </a:rPr>
              <a:t>(watery hyper-secretion).</a:t>
            </a:r>
          </a:p>
          <a:p>
            <a:r>
              <a:rPr lang="en-US" sz="2200" b="1" dirty="0">
                <a:latin typeface="Arial Narrow" pitchFamily="34" charset="0"/>
              </a:rPr>
              <a:t>Its indication as </a:t>
            </a:r>
            <a:r>
              <a:rPr lang="en-US" sz="2200" b="1" dirty="0" err="1">
                <a:latin typeface="Arial Narrow" pitchFamily="34" charset="0"/>
              </a:rPr>
              <a:t>bronchiodilator</a:t>
            </a:r>
            <a:r>
              <a:rPr lang="en-US" sz="2200" b="1" dirty="0">
                <a:latin typeface="Arial Narrow" pitchFamily="34" charset="0"/>
              </a:rPr>
              <a:t> in asthma and ADRs </a:t>
            </a:r>
            <a:r>
              <a:rPr lang="en-US" sz="2200" b="1" dirty="0">
                <a:latin typeface="Arial Narrow" pitchFamily="34" charset="0"/>
                <a:sym typeface="Wingdings 3"/>
              </a:rPr>
              <a:t> see </a:t>
            </a:r>
            <a:r>
              <a:rPr lang="en-US" sz="2200" b="1" dirty="0">
                <a:latin typeface="Arial Narrow" pitchFamily="34" charset="0"/>
              </a:rPr>
              <a:t>asthma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43401" y="4245759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Ipratropium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822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346826" y="4100513"/>
            <a:ext cx="2720975" cy="1968500"/>
            <a:chOff x="5356412" y="4100338"/>
            <a:chExt cx="2720788" cy="1968230"/>
          </a:xfrm>
        </p:grpSpPr>
        <p:sp>
          <p:nvSpPr>
            <p:cNvPr id="25" name="Oval 24"/>
            <p:cNvSpPr/>
            <p:nvPr/>
          </p:nvSpPr>
          <p:spPr>
            <a:xfrm>
              <a:off x="6629500" y="5638414"/>
              <a:ext cx="457169" cy="3809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37" y="4571760"/>
              <a:ext cx="304779" cy="2285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27" name="Picture 3" descr="C:\Documents and Settings\DR.OMNIA\My Documents\My Pictures\goblet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38" t="17021" r="17695" b="18676"/>
            <a:stretch>
              <a:fillRect/>
            </a:stretch>
          </p:blipFill>
          <p:spPr bwMode="auto">
            <a:xfrm>
              <a:off x="5356412" y="4100338"/>
              <a:ext cx="2720788" cy="1968230"/>
            </a:xfrm>
            <a:prstGeom prst="roundRect">
              <a:avLst>
                <a:gd name="adj" fmla="val 31370"/>
              </a:avLst>
            </a:prstGeom>
            <a:noFill/>
          </p:spPr>
        </p:pic>
      </p:grpSp>
      <p:pic>
        <p:nvPicPr>
          <p:cNvPr id="14340" name="Picture 2" descr="C:\Documents and Settings\DR.OMNIA\My Documents\My Pictures\ai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34288" y="3100388"/>
            <a:ext cx="2271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6858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828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TREATMENT OF COUGH</a:t>
            </a:r>
          </a:p>
        </p:txBody>
      </p:sp>
      <p:pic>
        <p:nvPicPr>
          <p:cNvPr id="45059" name="Picture 3" descr="http://i2.cdn.turner.com/cnn/2009/HEALTH/conditions/06/19/chronic.cough/art.cough.gi.jpg"/>
          <p:cNvPicPr>
            <a:picLocks noChangeAspect="1" noChangeArrowheads="1"/>
          </p:cNvPicPr>
          <p:nvPr/>
        </p:nvPicPr>
        <p:blipFill>
          <a:blip r:embed="rId7" cstate="print"/>
          <a:srcRect l="8219" r="9589" b="1370"/>
          <a:stretch>
            <a:fillRect/>
          </a:stretch>
        </p:blipFill>
        <p:spPr bwMode="auto">
          <a:xfrm>
            <a:off x="2438400" y="762000"/>
            <a:ext cx="2540000" cy="2286000"/>
          </a:xfrm>
          <a:prstGeom prst="ellipse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828801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DRUGS USED IN</a:t>
            </a:r>
          </a:p>
        </p:txBody>
      </p:sp>
    </p:spTree>
    <p:extLst>
      <p:ext uri="{BB962C8B-B14F-4D97-AF65-F5344CB8AC3E}">
        <p14:creationId xmlns:p14="http://schemas.microsoft.com/office/powerpoint/2010/main" val="4077006908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3" cstate="print"/>
          <a:srcRect l="18232" r="11050" b="3396"/>
          <a:stretch>
            <a:fillRect/>
          </a:stretch>
        </p:blipFill>
        <p:spPr bwMode="auto">
          <a:xfrm>
            <a:off x="9296400" y="1022656"/>
            <a:ext cx="1447800" cy="2895600"/>
          </a:xfrm>
          <a:prstGeom prst="roundRect">
            <a:avLst/>
          </a:prstGeom>
          <a:noFill/>
          <a:effectLst>
            <a:softEdge rad="63500"/>
          </a:effectLst>
        </p:spPr>
      </p:pic>
      <p:sp>
        <p:nvSpPr>
          <p:cNvPr id="19" name="TextBox 18"/>
          <p:cNvSpPr txBox="1"/>
          <p:nvPr/>
        </p:nvSpPr>
        <p:spPr>
          <a:xfrm>
            <a:off x="581488" y="545376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200" b="1" dirty="0">
                <a:latin typeface="Arial Narrow" pitchFamily="34" charset="0"/>
              </a:rPr>
              <a:t>Coughing is sudden expulsion of air from the lungs through the epiglottis at an amazingly fast speed (~100 miles/ hr) to get of unwanted irritants. 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200" b="1" dirty="0">
                <a:latin typeface="Arial Narrow" pitchFamily="34" charset="0"/>
              </a:rPr>
              <a:t>Abdominal &amp; intercostal muscles contract, against the closed epiglottis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pressure </a:t>
            </a:r>
            <a:r>
              <a:rPr lang="en-US" sz="2200" b="1" dirty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air is forcefully expelled  to dislodge the triggering irritant.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0952" y="2633874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dirty="0">
                <a:latin typeface="Arial Narrow" pitchFamily="34" charset="0"/>
              </a:rPr>
              <a:t>Cough may be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>
                <a:solidFill>
                  <a:srgbClr val="7030A0"/>
                </a:solidFill>
              </a:rPr>
              <a:t>“wet or productive”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 or</a:t>
            </a:r>
          </a:p>
          <a:p>
            <a:pPr>
              <a:lnSpc>
                <a:spcPts val="24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                          </a:t>
            </a:r>
            <a:r>
              <a:rPr lang="en-US" sz="2200" b="1" i="1" dirty="0">
                <a:solidFill>
                  <a:srgbClr val="7030A0"/>
                </a:solidFill>
              </a:rPr>
              <a:t>“dry or irritant”</a:t>
            </a:r>
          </a:p>
          <a:p>
            <a:pPr>
              <a:lnSpc>
                <a:spcPts val="2400"/>
              </a:lnSpc>
            </a:pPr>
            <a:r>
              <a:rPr lang="en-US" sz="2200" b="1" dirty="0">
                <a:latin typeface="Arial Narrow" pitchFamily="34" charset="0"/>
              </a:rPr>
              <a:t>                           2ndry to irritant vapors, gases, infections, cancer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endParaRPr lang="en-US" sz="2200" b="1" i="1" dirty="0">
              <a:solidFill>
                <a:srgbClr val="7030A0"/>
              </a:solidFill>
            </a:endParaRPr>
          </a:p>
          <a:p>
            <a:pPr>
              <a:lnSpc>
                <a:spcPts val="2400"/>
              </a:lnSpc>
            </a:pPr>
            <a:r>
              <a:rPr lang="en-US" sz="2200" b="1" i="1" dirty="0">
                <a:solidFill>
                  <a:srgbClr val="7030A0"/>
                </a:solidFill>
              </a:rPr>
              <a:t> 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1" y="4419569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847088" y="4881234"/>
            <a:ext cx="1588" cy="1290966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52799" y="4776537"/>
            <a:ext cx="381001" cy="577211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752601" y="6096000"/>
            <a:ext cx="7002421" cy="533400"/>
            <a:chOff x="457200" y="2590800"/>
            <a:chExt cx="7002421" cy="533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662535"/>
              <a:ext cx="250619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b="1" dirty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30480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2218" y="2636520"/>
              <a:ext cx="385740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400" dirty="0">
                  <a:solidFill>
                    <a:srgbClr val="7030A0"/>
                  </a:solidFill>
                  <a:latin typeface="Bernard MT Condensed" pitchFamily="18" charset="0"/>
                </a:rPr>
                <a:t>For Non-productive (dry) Cough</a:t>
              </a:r>
            </a:p>
          </p:txBody>
        </p:sp>
      </p:grpSp>
      <p:sp>
        <p:nvSpPr>
          <p:cNvPr id="17" name="Chevron 16"/>
          <p:cNvSpPr/>
          <p:nvPr/>
        </p:nvSpPr>
        <p:spPr>
          <a:xfrm>
            <a:off x="7315200" y="5145238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21648" y="5190958"/>
            <a:ext cx="3568509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400" dirty="0">
                <a:solidFill>
                  <a:srgbClr val="7030A0"/>
                </a:solidFill>
                <a:latin typeface="Bernard MT Condensed" pitchFamily="18" charset="0"/>
              </a:rPr>
              <a:t>For Productive Cough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3801" y="5190958"/>
            <a:ext cx="1915461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1" y="5190744"/>
            <a:ext cx="1556773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0800000">
            <a:off x="741920" y="4038568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350716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828800" y="304800"/>
            <a:ext cx="41148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EXPECTORANTS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19801" y="381001"/>
            <a:ext cx="3865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Act by removal of mucus through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2066586" y="1066800"/>
            <a:ext cx="1972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Reflex stimulation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5000" y="22098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Direct stimulation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8600" y="1057656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Irritate GIT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b="1" dirty="0">
                <a:latin typeface="Arial Narrow" pitchFamily="34" charset="0"/>
              </a:rPr>
              <a:t>stimulate </a:t>
            </a:r>
            <a:r>
              <a:rPr lang="en-US" sz="2000" b="1" dirty="0" err="1">
                <a:latin typeface="Arial Narrow" pitchFamily="34" charset="0"/>
              </a:rPr>
              <a:t>gastropulmonary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vagal</a:t>
            </a:r>
            <a:r>
              <a:rPr lang="en-US" sz="2000" b="1" dirty="0">
                <a:latin typeface="Arial Narrow" pitchFamily="34" charset="0"/>
              </a:rPr>
              <a:t> reflex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l</a:t>
            </a:r>
            <a:r>
              <a:rPr lang="en-US" sz="2000" b="1" dirty="0">
                <a:latin typeface="Arial Narrow" pitchFamily="34" charset="0"/>
              </a:rPr>
              <a:t>oosening &amp; thinning of secretions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Guaifenesin</a:t>
            </a:r>
            <a:endParaRPr lang="en-US" sz="20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1200" y="22098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			Stimulate secretory glands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</a:t>
            </a:r>
            <a:r>
              <a:rPr lang="en-US" sz="2000" b="1" dirty="0">
                <a:latin typeface="Arial Narrow" pitchFamily="34" charset="0"/>
              </a:rPr>
              <a:t> respiratory fluids production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Iodinated glycerol, Na or K iodide / acetate , Ammonium chloride,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Ipecacuahna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1866900" y="1181100"/>
            <a:ext cx="3810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040354" y="1758760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91000" y="3777869"/>
            <a:ext cx="655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Final outcome is that cough is indirectly diminished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1905000" y="4122313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Common cold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Bronchitis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Pharyngitis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>
                <a:latin typeface="Arial Narrow" pitchFamily="34" charset="0"/>
              </a:rPr>
              <a:t>Chronic paranasal sinusitis</a:t>
            </a:r>
          </a:p>
          <a:p>
            <a:pPr>
              <a:lnSpc>
                <a:spcPts val="2300"/>
              </a:lnSpc>
            </a:pP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54240" y="3776348"/>
            <a:ext cx="1349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9220996" y="2895600"/>
            <a:ext cx="2437607" cy="796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9602465" y="3503291"/>
            <a:ext cx="1219848" cy="3177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057400" y="1752600"/>
            <a:ext cx="7696200" cy="425758"/>
            <a:chOff x="533400" y="1752600"/>
            <a:chExt cx="7696200" cy="425758"/>
          </a:xfrm>
        </p:grpSpPr>
        <p:sp>
          <p:nvSpPr>
            <p:cNvPr id="38" name="Rectangle 37"/>
            <p:cNvSpPr/>
            <p:nvPr/>
          </p:nvSpPr>
          <p:spPr>
            <a:xfrm>
              <a:off x="533400" y="1752600"/>
              <a:ext cx="7696200" cy="425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600"/>
                </a:lnSpc>
                <a:defRPr/>
              </a:pPr>
              <a:r>
                <a:rPr lang="en-US" sz="2000" b="1" u="sng" dirty="0">
                  <a:latin typeface="Arial Narrow" pitchFamily="34" charset="0"/>
                </a:rPr>
                <a:t>ADRs ;</a:t>
              </a:r>
              <a:r>
                <a:rPr lang="en-US" sz="2000" b="1" dirty="0">
                  <a:latin typeface="Arial Narrow" pitchFamily="34" charset="0"/>
                </a:rPr>
                <a:t> Dry mouth, chapped lips, risk of kidney stones(</a:t>
              </a:r>
              <a:r>
                <a:rPr lang="en-US" sz="2000" b="1" dirty="0">
                  <a:latin typeface="Arial Narrow" pitchFamily="34" charset="0"/>
                  <a:sym typeface="Wingdings 3"/>
                </a:rPr>
                <a:t></a:t>
              </a:r>
              <a:r>
                <a:rPr lang="en-US" sz="2000" b="1" dirty="0">
                  <a:latin typeface="Arial Narrow" pitchFamily="34" charset="0"/>
                </a:rPr>
                <a:t>uric a. excretion)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7735094" y="1866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286000" y="2971800"/>
            <a:ext cx="7848600" cy="938719"/>
            <a:chOff x="762000" y="2971800"/>
            <a:chExt cx="7848600" cy="938719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>
              <a:off x="877094" y="3009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62000" y="2971800"/>
              <a:ext cx="784860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200"/>
                </a:lnSpc>
                <a:defRPr/>
              </a:pPr>
              <a:r>
                <a:rPr lang="en-US" sz="2000" b="1" u="sng" dirty="0">
                  <a:latin typeface="Arial Narrow" pitchFamily="34" charset="0"/>
                </a:rPr>
                <a:t>ADRs of iodide preparations ;</a:t>
              </a:r>
              <a:r>
                <a:rPr lang="en-US" sz="2000" b="1" dirty="0">
                  <a:latin typeface="Arial Narrow" pitchFamily="34" charset="0"/>
                </a:rPr>
                <a:t> Unpleasant metallic taste, hypersensitivity, hypothyroidism, swollen salivary glands (overstimulation of salivary secretion), &amp; flare of old TB.  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10800000">
            <a:off x="3371088" y="4006468"/>
            <a:ext cx="6858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-Point Star 23"/>
          <p:cNvSpPr/>
          <p:nvPr/>
        </p:nvSpPr>
        <p:spPr>
          <a:xfrm>
            <a:off x="10134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9941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4395"/>
            <a:ext cx="9850624" cy="5836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>
                <a:solidFill>
                  <a:srgbClr val="C00000"/>
                </a:solidFill>
              </a:rPr>
              <a:t>Learning objectives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chemeClr val="accent1"/>
              </a:solidFill>
              <a:cs typeface="Arial" charset="0"/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cs typeface="Arial" charset="0"/>
              </a:rPr>
              <a:t>At the end of the lecture, students should be able to: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Define rhinitis and cough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Classify drugs used in the treatment of </a:t>
            </a:r>
            <a:r>
              <a:rPr lang="en-US" sz="2400" b="1" dirty="0">
                <a:solidFill>
                  <a:srgbClr val="C00000"/>
                </a:solidFill>
              </a:rPr>
              <a:t>rhinitis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Expand on the pharmacology of different drug groups used in      the treatment as; antihistamines, leukotriene antagonists, corticosteroids, decongestants and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anticholinergics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Describe the  pharmacology of different </a:t>
            </a:r>
            <a:r>
              <a:rPr lang="en-US" sz="2400" b="1" dirty="0">
                <a:solidFill>
                  <a:srgbClr val="C00000"/>
                </a:solidFill>
              </a:rPr>
              <a:t>expectorants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and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mucolytics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used in the treatment of </a:t>
            </a:r>
            <a:r>
              <a:rPr lang="en-US" sz="2400" dirty="0">
                <a:solidFill>
                  <a:schemeClr val="tx1"/>
                </a:solidFill>
              </a:rPr>
              <a:t>productive cough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Describe the pharmacology of </a:t>
            </a:r>
            <a:r>
              <a:rPr lang="en-US" sz="2400" b="1" dirty="0">
                <a:solidFill>
                  <a:srgbClr val="C00000"/>
                </a:solidFill>
              </a:rPr>
              <a:t>antitussives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(cough suppressants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)  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30688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1272" y="0"/>
            <a:ext cx="3505200" cy="9144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MUCOLYTICS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59179" y="304800"/>
            <a:ext cx="72309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Mucolytic agents are used to dissolve or breakdown mucus in the respiratory tract. They make the mucus less viscous so that it can be coughed up with more ease.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9050" y="1070809"/>
            <a:ext cx="3261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Bernard MT Condensed" pitchFamily="18" charset="0"/>
              </a:rPr>
              <a:t>MECHANISM OF ACTIONS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93255" y="1524000"/>
            <a:ext cx="1011859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lang="en-US" sz="2400" b="1" dirty="0" err="1">
                <a:latin typeface="Arial Narrow" pitchFamily="34" charset="0"/>
              </a:rPr>
              <a:t>Mucolysis</a:t>
            </a:r>
            <a:r>
              <a:rPr lang="en-US" sz="2400" b="1" dirty="0">
                <a:latin typeface="Arial Narrow" pitchFamily="34" charset="0"/>
              </a:rPr>
              <a:t> occurs by one or more of the following; </a:t>
            </a: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  <a:sym typeface="Wingdings 3"/>
              </a:rPr>
              <a:t>water content</a:t>
            </a:r>
            <a:r>
              <a:rPr lang="en-US" sz="2400" b="1" dirty="0">
                <a:latin typeface="Arial Narrow" pitchFamily="34" charset="0"/>
              </a:rPr>
              <a:t>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Hypertonic Saline &amp; NaHCO</a:t>
            </a:r>
            <a:r>
              <a:rPr lang="en-US" sz="2400" baseline="-25000" dirty="0">
                <a:solidFill>
                  <a:srgbClr val="C00000"/>
                </a:solidFill>
                <a:latin typeface="Bernard MT Condensed" pitchFamily="18" charset="0"/>
              </a:rPr>
              <a:t>3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  <a:sym typeface="Wingdings 3"/>
              </a:rPr>
              <a:t> </a:t>
            </a:r>
            <a:r>
              <a:rPr lang="en-US" sz="2400" b="1" dirty="0" err="1">
                <a:latin typeface="Arial Narrow" pitchFamily="34" charset="0"/>
                <a:sym typeface="Wingdings 3"/>
              </a:rPr>
              <a:t>Adhesivness</a:t>
            </a:r>
            <a:r>
              <a:rPr lang="en-US" sz="2400" b="1" dirty="0">
                <a:latin typeface="Arial Narrow" pitchFamily="34" charset="0"/>
                <a:sym typeface="Wingdings 3"/>
              </a:rPr>
              <a:t>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Steam inhalation</a:t>
            </a:r>
            <a:endParaRPr lang="en-US" sz="2400" baseline="-250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</a:rPr>
              <a:t>Breakdown S-S bonds in glycoproteins </a:t>
            </a:r>
            <a:r>
              <a:rPr lang="en-US" sz="2400" b="1" dirty="0">
                <a:latin typeface="Arial Narrow" pitchFamily="34" charset="0"/>
                <a:sym typeface="Wingdings 3"/>
              </a:rPr>
              <a:t></a:t>
            </a:r>
            <a:r>
              <a:rPr lang="en-US" sz="2400" b="1" dirty="0">
                <a:latin typeface="Arial Narrow" pitchFamily="34" charset="0"/>
              </a:rPr>
              <a:t> less viscid mucous;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N-Acetyl Cysteine</a:t>
            </a: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</a:rPr>
              <a:t>Synthesize serous mucus + activate </a:t>
            </a:r>
            <a:r>
              <a:rPr lang="en-US" sz="2400" b="1" dirty="0" err="1">
                <a:latin typeface="Arial Narrow" pitchFamily="34" charset="0"/>
              </a:rPr>
              <a:t>ciliary</a:t>
            </a:r>
            <a:r>
              <a:rPr lang="en-US" sz="2400" b="1" dirty="0">
                <a:latin typeface="Arial Narrow" pitchFamily="34" charset="0"/>
              </a:rPr>
              <a:t> clearance 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Bromohexine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&amp;  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Ambroxol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b="1" dirty="0">
                <a:latin typeface="Arial Narrow" pitchFamily="34" charset="0"/>
                <a:sym typeface="Wingdings 3"/>
              </a:rPr>
              <a:t>C</a:t>
            </a:r>
            <a:r>
              <a:rPr lang="en-US" sz="2400" b="1" dirty="0">
                <a:latin typeface="Arial Narrow" pitchFamily="34" charset="0"/>
              </a:rPr>
              <a:t>leavage of extracellular bacterial DNA, that contributes to viscosity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of sputum in case of infection; 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rhDNAase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= </a:t>
            </a:r>
            <a:r>
              <a:rPr lang="en-US" sz="2400" b="1" dirty="0">
                <a:latin typeface="Arial Narrow" pitchFamily="34" charset="0"/>
              </a:rPr>
              <a:t>recombinant human </a:t>
            </a:r>
            <a:r>
              <a:rPr lang="en-US" sz="2400" b="1" dirty="0" err="1">
                <a:latin typeface="Arial Narrow" pitchFamily="34" charset="0"/>
              </a:rPr>
              <a:t>deoxyribonuclease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(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Pulmozyme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5234" y="4483761"/>
            <a:ext cx="1580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7480" y="5105400"/>
            <a:ext cx="906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eaLnBrk="0" hangingPunct="0">
              <a:lnSpc>
                <a:spcPts val="2300"/>
              </a:lnSpc>
              <a:buBlip>
                <a:blip r:embed="rId3"/>
              </a:buBlip>
              <a:defRPr/>
            </a:pP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Most </a:t>
            </a:r>
            <a:r>
              <a:rPr lang="en-IN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 </a:t>
            </a:r>
            <a:r>
              <a:rPr lang="en-IN" sz="2200" b="1" dirty="0">
                <a:latin typeface="Arial Narrow" pitchFamily="34" charset="0"/>
              </a:rPr>
              <a:t>effective as adjuvant therapy in COPD, asthma, bronchitis, </a:t>
            </a:r>
            <a:br>
              <a:rPr lang="en-IN" sz="2200" b="1" dirty="0">
                <a:latin typeface="Arial Narrow" pitchFamily="34" charset="0"/>
              </a:rPr>
            </a:br>
            <a:r>
              <a:rPr lang="en-IN" sz="2200" b="1" dirty="0">
                <a:latin typeface="Arial Narrow" pitchFamily="34" charset="0"/>
              </a:rPr>
              <a:t>      …etc. (when there is excessive, thick mucus….) </a:t>
            </a:r>
          </a:p>
        </p:txBody>
      </p:sp>
    </p:spTree>
    <p:extLst>
      <p:ext uri="{BB962C8B-B14F-4D97-AF65-F5344CB8AC3E}">
        <p14:creationId xmlns:p14="http://schemas.microsoft.com/office/powerpoint/2010/main" val="3713752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9401" y="389024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N-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 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  <a:sym typeface="Wingdings 3"/>
              </a:rPr>
              <a:t>  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7696" y="1132714"/>
            <a:ext cx="9304103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buFont typeface="Wingdings 3"/>
              <a:buChar char=""/>
            </a:pPr>
            <a:r>
              <a:rPr lang="en-US" sz="2400" b="1" dirty="0">
                <a:latin typeface="Arial Narrow" pitchFamily="34" charset="0"/>
              </a:rPr>
              <a:t>   It is also a free radical scavenger 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  <a:sym typeface="Wingdings 3"/>
              </a:rPr>
              <a:t> used i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</a:rPr>
              <a:t>n acetaminophen overdose  </a:t>
            </a:r>
            <a:r>
              <a:rPr lang="en-US" sz="2400" b="1" dirty="0">
                <a:latin typeface="Arial Narrow" pitchFamily="34" charset="0"/>
              </a:rPr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4232" y="2057401"/>
            <a:ext cx="8991600" cy="1145635"/>
            <a:chOff x="-228600" y="2057400"/>
            <a:chExt cx="8991600" cy="1145635"/>
          </a:xfrm>
        </p:grpSpPr>
        <p:sp>
          <p:nvSpPr>
            <p:cNvPr id="7" name="Rectangle 6"/>
            <p:cNvSpPr/>
            <p:nvPr/>
          </p:nvSpPr>
          <p:spPr>
            <a:xfrm>
              <a:off x="-228600" y="2057400"/>
              <a:ext cx="6053773" cy="38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>
                <a:lnSpc>
                  <a:spcPct val="80000"/>
                </a:lnSpc>
                <a:buFont typeface="Arial" charset="0"/>
                <a:buNone/>
              </a:pP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2.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Bromhexine</a:t>
              </a:r>
              <a:r>
                <a:rPr lang="en-US" sz="2400" b="1" dirty="0"/>
                <a:t> </a:t>
              </a:r>
              <a:r>
                <a:rPr lang="en-US" sz="2400" b="1" dirty="0">
                  <a:latin typeface="Arial Narrow" pitchFamily="34" charset="0"/>
                </a:rPr>
                <a:t>&amp; its metabolite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Ambroxol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  </a:t>
              </a:r>
              <a:r>
                <a:rPr lang="en-US" sz="2400" b="1" spc="-50" dirty="0">
                  <a:latin typeface="Arial Narrow" pitchFamily="34" charset="0"/>
                  <a:cs typeface="Times New Roman" pitchFamily="18" charset="0"/>
                  <a:sym typeface="Wingdings 3"/>
                </a:rPr>
                <a:t></a:t>
              </a:r>
              <a:endPara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2438399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</a:t>
              </a:r>
              <a:r>
                <a:rPr lang="en-US" sz="2400" b="1" dirty="0" err="1">
                  <a:latin typeface="Arial Narrow" pitchFamily="34" charset="0"/>
                </a:rPr>
                <a:t>immuno</a:t>
              </a:r>
              <a:r>
                <a:rPr lang="en-US" sz="2400" b="1" dirty="0">
                  <a:latin typeface="Arial Narrow" pitchFamily="34" charset="0"/>
                </a:rPr>
                <a:t> </a:t>
              </a:r>
              <a:r>
                <a:rPr lang="en-US" sz="2400" b="1" dirty="0" err="1">
                  <a:latin typeface="Arial Narrow" pitchFamily="34" charset="0"/>
                </a:rPr>
                <a:t>defence</a:t>
              </a:r>
              <a:r>
                <a:rPr lang="en-US" sz="2400" b="1" dirty="0">
                  <a:latin typeface="Arial Narrow" pitchFamily="34" charset="0"/>
                </a:rPr>
                <a:t> so </a:t>
              </a:r>
              <a:r>
                <a:rPr lang="en-US" sz="2400" b="1" dirty="0">
                  <a:latin typeface="Arial Narrow" pitchFamily="34" charset="0"/>
                  <a:sym typeface="Wingdings 3"/>
                </a:rPr>
                <a:t> </a:t>
              </a:r>
              <a:r>
                <a:rPr lang="en-US" sz="2400" b="1" dirty="0">
                  <a:latin typeface="Arial Narrow" pitchFamily="34" charset="0"/>
                </a:rPr>
                <a:t>antibiotics usage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2790101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</a:t>
              </a:r>
              <a:r>
                <a:rPr lang="en-US" sz="2400" b="1" dirty="0">
                  <a:latin typeface="Arial Narrow" pitchFamily="34" charset="0"/>
                </a:rPr>
                <a:t> pain in acute sore throat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0800000">
            <a:off x="1524000" y="19049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524000" y="3886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952" y="4022670"/>
            <a:ext cx="8966552" cy="1262932"/>
            <a:chOff x="177448" y="4022669"/>
            <a:chExt cx="8966552" cy="1262932"/>
          </a:xfrm>
        </p:grpSpPr>
        <p:sp>
          <p:nvSpPr>
            <p:cNvPr id="15" name="Rectangle 14"/>
            <p:cNvSpPr/>
            <p:nvPr/>
          </p:nvSpPr>
          <p:spPr>
            <a:xfrm>
              <a:off x="177448" y="4022669"/>
              <a:ext cx="39629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3.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Pulmozyme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(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Dornase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Alpha)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" y="4491674"/>
              <a:ext cx="8915400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 A</a:t>
              </a:r>
              <a:r>
                <a:rPr lang="en-US" sz="2400" b="1" dirty="0">
                  <a:latin typeface="Arial Narrow" pitchFamily="34" charset="0"/>
                </a:rPr>
                <a:t> recombinant human deoxyribo-nuclease-1 enzyme that is </a:t>
              </a:r>
              <a:r>
                <a:rPr lang="en-US" sz="2400" b="1" dirty="0" err="1">
                  <a:solidFill>
                    <a:srgbClr val="0070C0"/>
                  </a:solidFill>
                  <a:latin typeface="Arial Narrow" pitchFamily="34" charset="0"/>
                </a:rPr>
                <a:t>neubilized</a:t>
              </a:r>
              <a:r>
                <a:rPr lang="en-US" sz="2400" b="1" dirty="0">
                  <a:solidFill>
                    <a:srgbClr val="0070C0"/>
                  </a:solidFill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.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860869"/>
              <a:ext cx="8001000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Wingdings 3"/>
                <a:buChar char=""/>
              </a:pPr>
              <a:r>
                <a:rPr lang="en-IN" sz="2400" b="1" dirty="0">
                  <a:latin typeface="Arial Narrow" pitchFamily="34" charset="0"/>
                </a:rPr>
                <a:t>  Full benefit appears within 3-7 days 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314114" y="412631"/>
            <a:ext cx="4956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Breakdown S-S bonds in glycoproteins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91568" y="1983920"/>
            <a:ext cx="3360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Synthesize serous mucus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6071430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67200" y="838200"/>
            <a:ext cx="63246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2500"/>
              </a:lnSpc>
            </a:pP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</a:rPr>
              <a:t>Stop or reduce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peripherally or centrally</a:t>
            </a:r>
            <a:endParaRPr lang="en-US" sz="2200" b="1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828801" y="914402"/>
            <a:ext cx="3173" cy="685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5488" y="2286000"/>
            <a:ext cx="83058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Demulcents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dirty="0">
                <a:latin typeface="Arial Narrow" pitchFamily="34" charset="0"/>
              </a:rPr>
              <a:t>		</a:t>
            </a:r>
            <a:r>
              <a:rPr lang="en-US" sz="2200" b="1" dirty="0">
                <a:solidFill>
                  <a:srgbClr val="C00000"/>
                </a:solidFill>
                <a:latin typeface="Arial Narrow" pitchFamily="34" charset="0"/>
              </a:rPr>
              <a:t>Lozenges &amp;  Gargles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>
                <a:latin typeface="Arial Narrow" pitchFamily="34" charset="0"/>
              </a:rPr>
              <a:t> Use Emollients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		menthol &amp; eucalyptus</a:t>
            </a:r>
            <a:r>
              <a:rPr lang="en-US" sz="2200" b="1" dirty="0">
                <a:latin typeface="Arial Narrow" pitchFamily="34" charset="0"/>
              </a:rPr>
              <a:t>.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Tracheobronchial Airway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aerosols or inhalational of hot steam 		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tincture benzoin compound &amp;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eucalyptos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lidocaine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and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9137" y="1524001"/>
            <a:ext cx="4640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1. PERIPHERALLY ACTING ANTITUSSIVES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9136" y="1905001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7585" y="5181601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1648" y="5638800"/>
            <a:ext cx="883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Benzonatate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 sensitivity (numbing) of receptors by local anesthetic action.  </a:t>
            </a:r>
            <a:endParaRPr lang="en-US" sz="2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229555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2880" y="1143001"/>
            <a:ext cx="4197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2. CENTRALLY ACTING ANTITUSSIVES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1524001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2800" y="1524000"/>
            <a:ext cx="525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activating µ </a:t>
            </a:r>
            <a:r>
              <a:rPr lang="en-US" sz="2200" b="1" dirty="0" err="1">
                <a:latin typeface="Arial Narrow" pitchFamily="34" charset="0"/>
              </a:rPr>
              <a:t>opioid</a:t>
            </a:r>
            <a:r>
              <a:rPr lang="en-US" sz="2200" b="1" dirty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e.g.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Codeine</a:t>
            </a: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Pholcodine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828801" y="914402"/>
            <a:ext cx="3173" cy="304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60558" y="2159914"/>
            <a:ext cx="17732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71547" y="2770318"/>
            <a:ext cx="24384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Dextromethorphan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509847" y="2638194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9689" y="3090748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It </a:t>
            </a:r>
            <a:r>
              <a:rPr lang="en-US" sz="2200" b="1" dirty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>
                <a:latin typeface="Arial Narrow" pitchFamily="34" charset="0"/>
              </a:rPr>
              <a:t>threshold at cough center. It has benefits over opioids in being </a:t>
            </a:r>
            <a:r>
              <a:rPr lang="en-US" sz="2200" b="1" dirty="0">
                <a:latin typeface="Arial Narrow" pitchFamily="34" charset="0"/>
                <a:sym typeface="Wingdings 3"/>
              </a:rPr>
              <a:t>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11920" y="3489126"/>
            <a:ext cx="5867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1.  As potent as codeine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2-  Less constipating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3-  No respiratory depression.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4-  No inhibition of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 clearance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5-  No addiction.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6240" y="5438667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6589" y="5819666"/>
            <a:ext cx="922421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In normal doses , nausea, vomiting, dizziness, rash &amp; pruritus</a:t>
            </a:r>
          </a:p>
          <a:p>
            <a:pPr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In high doses, hallucinations + opiate like side effects on respiration &amp; GIT 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662247" y="25146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86200" y="2286000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Bernard MT Condensed" pitchFamily="18" charset="0"/>
              </a:rPr>
              <a:t>Antihistaminics</a:t>
            </a:r>
            <a:r>
              <a:rPr lang="en-US" sz="2000" dirty="0">
                <a:latin typeface="Bernard MT Condensed" pitchFamily="18" charset="0"/>
              </a:rPr>
              <a:t> (&gt;sedating)</a:t>
            </a:r>
          </a:p>
        </p:txBody>
      </p:sp>
    </p:spTree>
    <p:extLst>
      <p:ext uri="{BB962C8B-B14F-4D97-AF65-F5344CB8AC3E}">
        <p14:creationId xmlns:p14="http://schemas.microsoft.com/office/powerpoint/2010/main" val="2825251321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1028700" y="1294863"/>
            <a:ext cx="3276600" cy="228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35052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657600" y="2362201"/>
            <a:ext cx="5535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>
                  <a:solidFill>
                    <a:srgbClr val="F279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</a:p>
        </p:txBody>
      </p:sp>
      <p:grpSp>
        <p:nvGrpSpPr>
          <p:cNvPr id="15" name="Group 14"/>
          <p:cNvGrpSpPr/>
          <p:nvPr/>
        </p:nvGrpSpPr>
        <p:grpSpPr>
          <a:xfrm flipV="1">
            <a:off x="3352800" y="0"/>
            <a:ext cx="7315200" cy="990600"/>
            <a:chOff x="1828800" y="5867400"/>
            <a:chExt cx="7315200" cy="990600"/>
          </a:xfrm>
        </p:grpSpPr>
        <p:pic>
          <p:nvPicPr>
            <p:cNvPr id="12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t="2320" b="42671"/>
            <a:stretch>
              <a:fillRect/>
            </a:stretch>
          </p:blipFill>
          <p:spPr bwMode="auto">
            <a:xfrm>
              <a:off x="1828800" y="5867400"/>
              <a:ext cx="3733800" cy="990599"/>
            </a:xfrm>
            <a:prstGeom prst="rect">
              <a:avLst/>
            </a:prstGeom>
            <a:noFill/>
          </p:spPr>
        </p:pic>
        <p:pic>
          <p:nvPicPr>
            <p:cNvPr id="13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b="42671"/>
            <a:stretch>
              <a:fillRect/>
            </a:stretch>
          </p:blipFill>
          <p:spPr bwMode="auto">
            <a:xfrm>
              <a:off x="5562600" y="6019800"/>
              <a:ext cx="3581400" cy="838200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 flipV="1">
            <a:off x="1524000" y="0"/>
            <a:ext cx="18669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19375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37883"/>
            <a:ext cx="8596668" cy="5503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Rhinitis</a:t>
            </a:r>
          </a:p>
          <a:p>
            <a:r>
              <a:rPr lang="en-US" sz="2800" dirty="0"/>
              <a:t> Rhinitis is the irritation and/or inflammation of the mucous  membranes inside the nose</a:t>
            </a:r>
          </a:p>
          <a:p>
            <a:r>
              <a:rPr lang="en-US" sz="2800" b="1" dirty="0"/>
              <a:t> Types: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    1. Allergic (seasonal ; hay fever and  perennial)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    2. infectious (infection with bacteria, fungi  and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                        viruses)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>
                <a:solidFill>
                  <a:srgbClr val="0070C0"/>
                </a:solidFill>
              </a:rPr>
              <a:t> Rhinitis may be: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Acute  (persist 7-14 days)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Chronic (persistent more than 6 weeks)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57276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77733"/>
            <a:ext cx="10184256" cy="5363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Signs and symptoms of rhinitis:</a:t>
            </a: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/>
              <a:t> Runny nose (rhinorrhea</a:t>
            </a:r>
            <a:r>
              <a:rPr lang="en-US" sz="3200" dirty="0">
                <a:latin typeface="Arial Narrow" pitchFamily="34" charset="0"/>
              </a:rPr>
              <a:t>; </a:t>
            </a:r>
            <a:r>
              <a:rPr lang="en-US" sz="3200" dirty="0"/>
              <a:t>excess nasal secretion &amp; discharge )</a:t>
            </a:r>
          </a:p>
          <a:p>
            <a:r>
              <a:rPr lang="en-US" sz="3200" dirty="0"/>
              <a:t> Sneezing</a:t>
            </a:r>
          </a:p>
          <a:p>
            <a:r>
              <a:rPr lang="en-US" sz="3200" dirty="0"/>
              <a:t> Nasal congestion/stuffy blocked nose</a:t>
            </a:r>
          </a:p>
          <a:p>
            <a:r>
              <a:rPr lang="en-US" sz="3200" dirty="0"/>
              <a:t> Post nasal drip</a:t>
            </a:r>
          </a:p>
          <a:p>
            <a:r>
              <a:rPr lang="en-US" sz="3200" dirty="0"/>
              <a:t> Systemic effects may be (fever, body aches,…,...)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630280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92" y="320040"/>
            <a:ext cx="10115948" cy="8058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C00000"/>
                </a:solidFill>
              </a:rPr>
              <a:t>Treatment of Rhinitis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400" b="1" dirty="0"/>
              <a:t>A. Preventive Therapy: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>
                <a:solidFill>
                  <a:srgbClr val="002060"/>
                </a:solidFill>
              </a:rPr>
              <a:t>1. Environmental control ( dust control, pets …..)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2. Allergen immunotherapy 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400" b="1" dirty="0"/>
              <a:t>B.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Pharmacotherapy: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>
                <a:solidFill>
                  <a:srgbClr val="002060"/>
                </a:solidFill>
              </a:rPr>
              <a:t>1. Anti-histamines (H</a:t>
            </a:r>
            <a:r>
              <a:rPr lang="en-US" sz="2400" baseline="-250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- receptor antagonists)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2. Anti-</a:t>
            </a:r>
            <a:r>
              <a:rPr lang="en-US" sz="2400" dirty="0" err="1">
                <a:solidFill>
                  <a:srgbClr val="002060"/>
                </a:solidFill>
              </a:rPr>
              <a:t>allergics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a) </a:t>
            </a:r>
            <a:r>
              <a:rPr lang="en-US" sz="2400" dirty="0" err="1">
                <a:solidFill>
                  <a:srgbClr val="002060"/>
                </a:solidFill>
              </a:rPr>
              <a:t>Cromolyn</a:t>
            </a:r>
            <a:r>
              <a:rPr lang="en-US" sz="2400" dirty="0">
                <a:solidFill>
                  <a:srgbClr val="002060"/>
                </a:solidFill>
              </a:rPr>
              <a:t> sodium (mast cell stabilizer)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b) </a:t>
            </a:r>
            <a:r>
              <a:rPr lang="en-US" sz="2400" dirty="0" err="1">
                <a:solidFill>
                  <a:srgbClr val="002060"/>
                </a:solidFill>
              </a:rPr>
              <a:t>Montelukast</a:t>
            </a:r>
            <a:r>
              <a:rPr lang="en-US" sz="2400" dirty="0">
                <a:solidFill>
                  <a:srgbClr val="002060"/>
                </a:solidFill>
              </a:rPr>
              <a:t> (Leukotriene receptor antagonists)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3. Corticosteroids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4. Decongestants (alpha- adrenergic agonists)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5. Anti-</a:t>
            </a:r>
            <a:r>
              <a:rPr lang="en-US" sz="2400" dirty="0" err="1">
                <a:solidFill>
                  <a:srgbClr val="002060"/>
                </a:solidFill>
              </a:rPr>
              <a:t>cholinergics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6. Antibiotics (if bacterial infection occur)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821953412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22" y="901946"/>
            <a:ext cx="10470278" cy="5004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 What is histamine?</a:t>
            </a:r>
          </a:p>
          <a:p>
            <a:pPr marL="0" indent="0">
              <a:buNone/>
            </a:pPr>
            <a:endParaRPr lang="en-US" sz="1050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Histamine </a:t>
            </a:r>
            <a:r>
              <a:rPr lang="en-US" sz="2400" dirty="0">
                <a:solidFill>
                  <a:srgbClr val="002060"/>
                </a:solidFill>
              </a:rPr>
              <a:t>is a chemical messenger mostly generated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in mast cell that mediates a wide range of cellular  responses,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Including;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-Allergic and inflammatory reactions,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-Gastric acid secretion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- Neurotransmission in parts of the brain</a:t>
            </a:r>
          </a:p>
          <a:p>
            <a:r>
              <a:rPr lang="en-US" sz="2400" dirty="0">
                <a:solidFill>
                  <a:srgbClr val="002060"/>
                </a:solidFill>
              </a:rPr>
              <a:t>Histamine has no clinical application but antihistamines have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important therapeutic applications</a:t>
            </a:r>
          </a:p>
        </p:txBody>
      </p:sp>
    </p:spTree>
    <p:extLst>
      <p:ext uri="{BB962C8B-B14F-4D97-AF65-F5344CB8AC3E}">
        <p14:creationId xmlns:p14="http://schemas.microsoft.com/office/powerpoint/2010/main" val="3623774572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4853"/>
            <a:ext cx="8596668" cy="5546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Antihistamines (H</a:t>
            </a:r>
            <a:r>
              <a:rPr lang="en-US" sz="3200" baseline="-25000" dirty="0">
                <a:solidFill>
                  <a:srgbClr val="C00000"/>
                </a:solidFill>
              </a:rPr>
              <a:t>I</a:t>
            </a:r>
            <a:r>
              <a:rPr lang="en-US" sz="3200" dirty="0">
                <a:solidFill>
                  <a:srgbClr val="C00000"/>
                </a:solidFill>
              </a:rPr>
              <a:t>–receptor antagonists): 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term antihistamine, without modifying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    objective, refers to the </a:t>
            </a:r>
            <a:r>
              <a:rPr lang="en-US" sz="2800" dirty="0">
                <a:solidFill>
                  <a:srgbClr val="C00000"/>
                </a:solidFill>
              </a:rPr>
              <a:t>classic H</a:t>
            </a:r>
            <a:r>
              <a:rPr lang="en-US" sz="2800" baseline="-25000" dirty="0">
                <a:solidFill>
                  <a:srgbClr val="C00000"/>
                </a:solidFill>
              </a:rPr>
              <a:t>1</a:t>
            </a:r>
            <a:r>
              <a:rPr lang="en-US" sz="2800" dirty="0">
                <a:solidFill>
                  <a:srgbClr val="C00000"/>
                </a:solidFill>
              </a:rPr>
              <a:t>– receptor 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     blockers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These drugs do not interfere with the formation or release of histamine</a:t>
            </a:r>
          </a:p>
          <a:p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They block the receptor- mediated response of a target tissue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582768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280280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Bernard MT Condensed" pitchFamily="18" charset="0"/>
              </a:rPr>
              <a:t>		       </a:t>
            </a:r>
            <a:r>
              <a:rPr lang="en-US" dirty="0">
                <a:solidFill>
                  <a:srgbClr val="C00000"/>
                </a:solidFill>
                <a:latin typeface="Bernard MT Condensed" pitchFamily="18" charset="0"/>
              </a:rPr>
              <a:t>First GENERATION       Second GENERATION	 Third GENERATION</a:t>
            </a: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b="1" dirty="0">
                <a:latin typeface="Arial Narrow" pitchFamily="34" charset="0"/>
              </a:rPr>
              <a:t>              </a:t>
            </a:r>
            <a:r>
              <a:rPr lang="en-US" b="1" dirty="0" err="1">
                <a:latin typeface="Arial Narrow" pitchFamily="34" charset="0"/>
              </a:rPr>
              <a:t>Chlorpheniramine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2) ETHANOLAMINES         </a:t>
            </a:r>
            <a:r>
              <a:rPr lang="en-US" b="1" dirty="0" err="1">
                <a:latin typeface="Arial Narrow" pitchFamily="34" charset="0"/>
              </a:rPr>
              <a:t>Dimenhydrinate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latin typeface="Arial Narrow" pitchFamily="34" charset="0"/>
              </a:rPr>
              <a:t>	                 	         Diphenhydramine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b="1" dirty="0" err="1">
                <a:latin typeface="Arial Narrow" pitchFamily="34" charset="0"/>
              </a:rPr>
              <a:t>Antazoline</a:t>
            </a:r>
            <a:r>
              <a:rPr lang="en-US" b="1" dirty="0">
                <a:latin typeface="Arial Narrow" pitchFamily="34" charset="0"/>
              </a:rPr>
              <a:t>`	                 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4) PHENOTHIAZINES        </a:t>
            </a:r>
            <a:r>
              <a:rPr lang="en-US" b="1" dirty="0">
                <a:latin typeface="Arial Narrow" pitchFamily="34" charset="0"/>
              </a:rPr>
              <a:t>Promethazine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5) PIPERAZINE 	         </a:t>
            </a:r>
            <a:r>
              <a:rPr lang="en-US" b="1" dirty="0" err="1">
                <a:latin typeface="Arial Narrow" pitchFamily="34" charset="0"/>
              </a:rPr>
              <a:t>Cyclizine</a:t>
            </a:r>
            <a:r>
              <a:rPr lang="en-US" b="1" dirty="0">
                <a:latin typeface="Arial Narrow" pitchFamily="34" charset="0"/>
              </a:rPr>
              <a:t> 	        Cetirizine	                        </a:t>
            </a:r>
            <a:r>
              <a:rPr lang="en-US" b="1" dirty="0" err="1">
                <a:latin typeface="Arial Narrow" pitchFamily="34" charset="0"/>
              </a:rPr>
              <a:t>Levocetirizine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6) PIPERIDINES 	         </a:t>
            </a:r>
            <a:r>
              <a:rPr lang="en-US" b="1" dirty="0" err="1">
                <a:latin typeface="Arial Narrow" pitchFamily="34" charset="0"/>
              </a:rPr>
              <a:t>Azatidine</a:t>
            </a:r>
            <a:r>
              <a:rPr lang="en-US" b="1" dirty="0">
                <a:latin typeface="Arial Narrow" pitchFamily="34" charset="0"/>
              </a:rPr>
              <a:t> 	    	      		       </a:t>
            </a:r>
            <a:r>
              <a:rPr lang="en-US" b="1" dirty="0" err="1">
                <a:latin typeface="Arial Narrow" pitchFamily="34" charset="0"/>
              </a:rPr>
              <a:t>Fexofenadine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		        </a:t>
            </a:r>
            <a:r>
              <a:rPr lang="en-US" b="1" dirty="0" err="1">
                <a:latin typeface="Arial Narrow" pitchFamily="34" charset="0"/>
              </a:rPr>
              <a:t>Loratadine</a:t>
            </a:r>
            <a:r>
              <a:rPr lang="en-US" b="1" dirty="0">
                <a:latin typeface="Arial Narrow" pitchFamily="34" charset="0"/>
              </a:rPr>
              <a:t> 		       </a:t>
            </a:r>
            <a:r>
              <a:rPr lang="en-US" b="1" dirty="0" err="1">
                <a:latin typeface="Arial Narrow" pitchFamily="34" charset="0"/>
              </a:rPr>
              <a:t>Desoloratadine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        </a:t>
            </a:r>
            <a:r>
              <a:rPr lang="en-US" b="1" dirty="0" err="1">
                <a:latin typeface="Arial Narrow" pitchFamily="34" charset="0"/>
              </a:rPr>
              <a:t>Ketotifen</a:t>
            </a:r>
            <a:r>
              <a:rPr lang="en-US" b="1" dirty="0">
                <a:latin typeface="Arial Narrow" pitchFamily="34" charset="0"/>
              </a:rPr>
              <a:t>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7) MISCELLANEOUS       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Cyproheptadine</a:t>
            </a:r>
            <a:r>
              <a:rPr lang="en-US" b="1" dirty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152401"/>
            <a:ext cx="2566472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Arial Narrow" pitchFamily="34" charset="0"/>
              </a:rPr>
              <a:t>1- ANTIHISTAMINES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4551" y="216243"/>
            <a:ext cx="238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H</a:t>
            </a:r>
            <a:r>
              <a:rPr lang="en-US" sz="2000" baseline="-25000" dirty="0">
                <a:latin typeface="Bernard MT Condensed" pitchFamily="18" charset="0"/>
              </a:rPr>
              <a:t>1</a:t>
            </a:r>
            <a:r>
              <a:rPr lang="en-US" sz="2000" dirty="0">
                <a:latin typeface="Bernard MT Condensed" pitchFamily="18" charset="0"/>
              </a:rPr>
              <a:t> receptor blockers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803969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CLASSIFICATION [</a:t>
            </a: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Chemical / Functional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] 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USES </a:t>
            </a:r>
            <a:r>
              <a:rPr lang="en-US" i="1" spc="300" dirty="0" err="1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vs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 ADVERSE EFFECTS</a:t>
            </a:r>
            <a:endParaRPr lang="en-US" sz="2000" spc="3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153400" y="3140719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153400" y="3378463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53400" y="3616207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5870448" y="4495800"/>
            <a:ext cx="3502152" cy="571704"/>
            <a:chOff x="4156485" y="1295400"/>
            <a:chExt cx="3502152" cy="571704"/>
          </a:xfrm>
        </p:grpSpPr>
        <p:sp>
          <p:nvSpPr>
            <p:cNvPr id="40" name="Right Brace 39"/>
            <p:cNvSpPr/>
            <p:nvPr/>
          </p:nvSpPr>
          <p:spPr>
            <a:xfrm rot="5400000" flipV="1">
              <a:off x="5753100" y="38100"/>
              <a:ext cx="304800" cy="2819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56485" y="1518291"/>
              <a:ext cx="3502152" cy="3488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i="1" dirty="0">
                  <a:solidFill>
                    <a:srgbClr val="C00000"/>
                  </a:solidFill>
                  <a:latin typeface="Arial Narrow" pitchFamily="34" charset="0"/>
                </a:rPr>
                <a:t>Longer duration = better control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038600" y="4724401"/>
            <a:ext cx="1632178" cy="3488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Short duration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30625" y="6051988"/>
            <a:ext cx="333456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All are used systemic or topical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6400" y="5053914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Interactions; with enzyme inhibitors </a:t>
            </a:r>
          </a:p>
          <a:p>
            <a:pPr>
              <a:lnSpc>
                <a:spcPts val="2000"/>
              </a:lnSpc>
            </a:pPr>
            <a:r>
              <a:rPr lang="en-US" sz="1600" b="1" i="1" dirty="0">
                <a:latin typeface="Arial Narrow" pitchFamily="34" charset="0"/>
              </a:rPr>
              <a:t>[ </a:t>
            </a:r>
            <a:r>
              <a:rPr lang="en-US" sz="1600" b="1" i="1" dirty="0" err="1">
                <a:latin typeface="Arial Narrow" pitchFamily="34" charset="0"/>
              </a:rPr>
              <a:t>macrolides</a:t>
            </a:r>
            <a:r>
              <a:rPr lang="en-US" sz="1600" b="1" i="1" dirty="0">
                <a:latin typeface="Arial Narrow" pitchFamily="34" charset="0"/>
              </a:rPr>
              <a:t>, </a:t>
            </a:r>
            <a:r>
              <a:rPr lang="en-US" sz="1600" b="1" i="1" dirty="0" err="1">
                <a:latin typeface="Arial Narrow" pitchFamily="34" charset="0"/>
              </a:rPr>
              <a:t>antifungals</a:t>
            </a:r>
            <a:r>
              <a:rPr lang="en-US" sz="1600" b="1" i="1" dirty="0">
                <a:latin typeface="Arial Narrow" pitchFamily="34" charset="0"/>
              </a:rPr>
              <a:t>, calcium antagonists]</a:t>
            </a:r>
          </a:p>
          <a:p>
            <a:pPr>
              <a:lnSpc>
                <a:spcPts val="2000"/>
              </a:lnSpc>
            </a:pPr>
            <a:r>
              <a:rPr lang="en-US" b="1" dirty="0">
                <a:latin typeface="Arial Narrow" pitchFamily="34" charset="0"/>
              </a:rPr>
              <a:t>+ additive </a:t>
            </a:r>
            <a:r>
              <a:rPr lang="en-US" b="1" dirty="0" err="1">
                <a:latin typeface="Arial Narrow" pitchFamily="34" charset="0"/>
              </a:rPr>
              <a:t>pharmacodynamic</a:t>
            </a:r>
            <a:r>
              <a:rPr lang="en-US" b="1" dirty="0">
                <a:latin typeface="Arial Narrow" pitchFamily="34" charset="0"/>
              </a:rPr>
              <a:t> ADRs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404616" y="3660648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1524000" y="4523793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5029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No drug interactions &amp; minimal ADRs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432048" y="3639431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671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19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7" y="235946"/>
            <a:ext cx="8596668" cy="50086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older </a:t>
            </a:r>
            <a:r>
              <a:rPr lang="en-US" sz="2800" b="1" dirty="0">
                <a:solidFill>
                  <a:srgbClr val="C00000"/>
                </a:solidFill>
              </a:rPr>
              <a:t>first generation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drugs still widely used because they are </a:t>
            </a:r>
            <a:r>
              <a:rPr lang="en-US" sz="2800" b="1" dirty="0">
                <a:solidFill>
                  <a:srgbClr val="0070C0"/>
                </a:solidFill>
              </a:rPr>
              <a:t>effective and inexpensive.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These drugs </a:t>
            </a:r>
            <a:r>
              <a:rPr lang="en-US" sz="2800" b="1" dirty="0">
                <a:solidFill>
                  <a:srgbClr val="C00000"/>
                </a:solidFill>
              </a:rPr>
              <a:t>penetrate the blood brain barrier (BBB)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and cause </a:t>
            </a:r>
            <a:r>
              <a:rPr lang="en-US" sz="2800" b="1" dirty="0">
                <a:solidFill>
                  <a:schemeClr val="tx1"/>
                </a:solidFill>
              </a:rPr>
              <a:t>sedation</a:t>
            </a:r>
            <a:r>
              <a:rPr lang="en-US" sz="2800" dirty="0">
                <a:solidFill>
                  <a:schemeClr val="tx1"/>
                </a:solidFill>
              </a:rPr>
              <a:t>. Furthermore, they tend to interact with other receptors, producing a variety of </a:t>
            </a:r>
            <a:r>
              <a:rPr lang="en-US" sz="2800" b="1" dirty="0">
                <a:solidFill>
                  <a:schemeClr val="tx1"/>
                </a:solidFill>
              </a:rPr>
              <a:t>unwanted adverse effects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Second generation </a:t>
            </a:r>
            <a:r>
              <a:rPr lang="en-US" sz="2800" b="1" dirty="0">
                <a:solidFill>
                  <a:schemeClr val="tx1"/>
                </a:solidFill>
              </a:rPr>
              <a:t>(Non-sedating) </a:t>
            </a:r>
            <a:r>
              <a:rPr lang="en-US" sz="2800" dirty="0">
                <a:solidFill>
                  <a:schemeClr val="tx1"/>
                </a:solidFill>
              </a:rPr>
              <a:t>agents are specific for H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receptors and they carry </a:t>
            </a:r>
            <a:r>
              <a:rPr lang="en-US" sz="2800" b="1" dirty="0">
                <a:solidFill>
                  <a:schemeClr val="tx1"/>
                </a:solidFill>
              </a:rPr>
              <a:t>polar groups</a:t>
            </a:r>
            <a:r>
              <a:rPr lang="en-US" sz="2800" dirty="0">
                <a:solidFill>
                  <a:schemeClr val="tx1"/>
                </a:solidFill>
              </a:rPr>
              <a:t>, they </a:t>
            </a:r>
            <a:r>
              <a:rPr lang="en-US" sz="2800" b="1" dirty="0">
                <a:solidFill>
                  <a:srgbClr val="C00000"/>
                </a:solidFill>
              </a:rPr>
              <a:t>do not penetrate the BBB </a:t>
            </a:r>
            <a:r>
              <a:rPr lang="en-US" sz="2800" dirty="0">
                <a:solidFill>
                  <a:schemeClr val="tx1"/>
                </a:solidFill>
              </a:rPr>
              <a:t>causing less CNS depression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9617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Facet">
  <a:themeElements>
    <a:clrScheme name="Custom 3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2063</TotalTime>
  <Words>1580</Words>
  <Application>Microsoft Office PowerPoint</Application>
  <PresentationFormat>شاشة عريضة</PresentationFormat>
  <Paragraphs>275</Paragraphs>
  <Slides>24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37" baseType="lpstr">
      <vt:lpstr>Aharoni</vt:lpstr>
      <vt:lpstr>Arial</vt:lpstr>
      <vt:lpstr>Arial Narrow</vt:lpstr>
      <vt:lpstr>Arial Rounded MT Bold</vt:lpstr>
      <vt:lpstr>Bernard MT Condensed</vt:lpstr>
      <vt:lpstr>Calibri</vt:lpstr>
      <vt:lpstr>French Script MT</vt:lpstr>
      <vt:lpstr>Symbol</vt:lpstr>
      <vt:lpstr>Times New Roman</vt:lpstr>
      <vt:lpstr>Trebuchet MS</vt:lpstr>
      <vt:lpstr>Wingdings</vt:lpstr>
      <vt:lpstr>Wingdings 3</vt:lpstr>
      <vt:lpstr>Facet</vt:lpstr>
      <vt:lpstr>Treatment of Acute &amp; Chronic Rhinitis and Cough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Acute and Chronic Rhinitis and Cough</dc:title>
  <dc:creator>User</dc:creator>
  <cp:lastModifiedBy>ftomy naje</cp:lastModifiedBy>
  <cp:revision>119</cp:revision>
  <dcterms:created xsi:type="dcterms:W3CDTF">2016-02-01T05:08:06Z</dcterms:created>
  <dcterms:modified xsi:type="dcterms:W3CDTF">2018-01-09T01:45:02Z</dcterms:modified>
</cp:coreProperties>
</file>