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8" r:id="rId3"/>
    <p:sldId id="349" r:id="rId4"/>
    <p:sldId id="395" r:id="rId5"/>
    <p:sldId id="405" r:id="rId6"/>
    <p:sldId id="406" r:id="rId7"/>
    <p:sldId id="399" r:id="rId8"/>
    <p:sldId id="402" r:id="rId9"/>
    <p:sldId id="396" r:id="rId10"/>
    <p:sldId id="403" r:id="rId11"/>
    <p:sldId id="388" r:id="rId12"/>
    <p:sldId id="387" r:id="rId13"/>
    <p:sldId id="394" r:id="rId14"/>
    <p:sldId id="363" r:id="rId15"/>
    <p:sldId id="404" r:id="rId16"/>
    <p:sldId id="389" r:id="rId17"/>
    <p:sldId id="391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54" autoAdjust="0"/>
  </p:normalViewPr>
  <p:slideViewPr>
    <p:cSldViewPr>
      <p:cViewPr varScale="1">
        <p:scale>
          <a:sx n="75" d="100"/>
          <a:sy n="75" d="100"/>
        </p:scale>
        <p:origin x="124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munogenicity" TargetMode="External"/><Relationship Id="rId7" Type="http://schemas.openxmlformats.org/officeDocument/2006/relationships/hyperlink" Target="https://en.wikipedia.org/wiki/Adduc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ntibody" TargetMode="External"/><Relationship Id="rId5" Type="http://schemas.openxmlformats.org/officeDocument/2006/relationships/hyperlink" Target="https://en.wikipedia.org/wiki/Immune_response" TargetMode="External"/><Relationship Id="rId4" Type="http://schemas.openxmlformats.org/officeDocument/2006/relationships/hyperlink" Target="https://en.wikipedia.org/wiki/Protei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Biphasic anaphylaxis is a recurrence of anaphylaxis after appropriate treatment. It happens with no additional exposure to the allergen. As anaphylaxis, part 2.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Bernard MT Condensed" pitchFamily="18" charset="0"/>
              </a:rPr>
              <a:t>Biphasic phenomenon </a:t>
            </a:r>
            <a:r>
              <a:rPr lang="en-US" sz="1200" dirty="0">
                <a:latin typeface="+mn-lt"/>
              </a:rPr>
              <a:t>is</a:t>
            </a:r>
            <a:r>
              <a:rPr lang="en-US" sz="1200" baseline="0" dirty="0">
                <a:latin typeface="+mn-lt"/>
              </a:rPr>
              <a:t> variable &amp; dependent on the patient &amp; the type of allergen. Some allergens have like double action, or the remaining free allergens may trigger further </a:t>
            </a:r>
            <a:r>
              <a:rPr lang="en-US" sz="1200" baseline="0" dirty="0" err="1">
                <a:latin typeface="+mn-lt"/>
              </a:rPr>
              <a:t>rx</a:t>
            </a:r>
            <a:endParaRPr lang="en-US" sz="1200" baseline="0" dirty="0">
              <a:latin typeface="+mn-lt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Symptoms of the second phase of anaphylaxis are typically mild or moderate. Recurrent symptoms generally appear in the first 4-6 hours.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 activates α, β1, and β2 receptors, all of which may be important in reversing the pathophysiologic processes underlying anaphylaxis.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recommended that patients at risk for anaphylaxis carry epinephrine in 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autoinjector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EpiPen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Auvi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-Q) for self-administration.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will be discussed in &gt; detail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agonists &amp; bronchodilators.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Arial Narrow" pitchFamily="34" charset="0"/>
              </a:rPr>
              <a:t>Auto </a:t>
            </a:r>
            <a:r>
              <a:rPr lang="en-US" sz="1200" b="0" dirty="0">
                <a:latin typeface="Arial Narrow" pitchFamily="34" charset="0"/>
              </a:rPr>
              <a:t>injector kit for patients with history of anaphylaxis</a:t>
            </a:r>
          </a:p>
          <a:p>
            <a:r>
              <a:rPr lang="en-US" sz="1200" b="1" dirty="0">
                <a:latin typeface="Arial Narrow" pitchFamily="34" charset="0"/>
              </a:rPr>
              <a:t>IV </a:t>
            </a:r>
            <a:r>
              <a:rPr lang="en-US" sz="1200" b="1" dirty="0" err="1">
                <a:latin typeface="Arial Narrow" pitchFamily="34" charset="0"/>
              </a:rPr>
              <a:t>Adr</a:t>
            </a:r>
            <a:r>
              <a:rPr lang="en-US" sz="1200" b="1" dirty="0">
                <a:latin typeface="Arial Narrow" pitchFamily="34" charset="0"/>
              </a:rPr>
              <a:t> </a:t>
            </a:r>
            <a:r>
              <a:rPr lang="en-US" sz="1200" b="0" dirty="0">
                <a:latin typeface="Arial Narrow" pitchFamily="34" charset="0"/>
              </a:rPr>
              <a:t>can</a:t>
            </a:r>
            <a:r>
              <a:rPr lang="en-US" sz="1200" b="0" baseline="0" dirty="0">
                <a:latin typeface="Arial Narrow" pitchFamily="34" charset="0"/>
              </a:rPr>
              <a:t> cause cardiac arrest.</a:t>
            </a:r>
          </a:p>
          <a:p>
            <a:r>
              <a:rPr lang="en-US" sz="1200" b="0" baseline="0" dirty="0">
                <a:latin typeface="Arial Narrow" pitchFamily="34" charset="0"/>
              </a:rPr>
              <a:t>Rebound HTN as a </a:t>
            </a:r>
            <a:r>
              <a:rPr lang="en-US" sz="1200" b="0" baseline="0" dirty="0" err="1">
                <a:latin typeface="Arial Narrow" pitchFamily="34" charset="0"/>
              </a:rPr>
              <a:t>reflext</a:t>
            </a:r>
            <a:r>
              <a:rPr lang="en-US" sz="1200" b="0" baseline="0" dirty="0">
                <a:latin typeface="Arial Narrow" pitchFamily="34" charset="0"/>
              </a:rPr>
              <a:t> compensatory mechanism </a:t>
            </a:r>
            <a:r>
              <a:rPr lang="en-US" sz="1200" b="0" baseline="0" dirty="0" err="1">
                <a:latin typeface="Arial Narrow" pitchFamily="34" charset="0"/>
              </a:rPr>
              <a:t>bec</a:t>
            </a:r>
            <a:r>
              <a:rPr lang="en-US" sz="1200" b="0" baseline="0" dirty="0">
                <a:latin typeface="Arial Narrow" pitchFamily="34" charset="0"/>
              </a:rPr>
              <a:t> u r blocking B &amp; the alpha still active.</a:t>
            </a:r>
          </a:p>
          <a:p>
            <a:r>
              <a:rPr lang="en-US" sz="1200" b="0" baseline="0" dirty="0">
                <a:latin typeface="Arial Narrow" pitchFamily="34" charset="0"/>
              </a:rPr>
              <a:t>If Ad didn’t work in patients taking b-</a:t>
            </a:r>
            <a:r>
              <a:rPr lang="en-US" sz="1200" b="0" baseline="0" dirty="0" err="1">
                <a:latin typeface="Arial Narrow" pitchFamily="34" charset="0"/>
              </a:rPr>
              <a:t>blokers</a:t>
            </a:r>
            <a:r>
              <a:rPr lang="en-US" sz="1200" b="0" baseline="0" dirty="0">
                <a:latin typeface="Arial Narrow" pitchFamily="34" charset="0"/>
              </a:rPr>
              <a:t> NA a selective alpha is not going to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GC Anti-inflammatory</a:t>
            </a:r>
          </a:p>
          <a:p>
            <a:r>
              <a:rPr lang="en-US" dirty="0"/>
              <a:t>GC glucocorticoids in mast cells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mast cells the action of GC will be acute Non genomic</a:t>
            </a:r>
            <a:r>
              <a:rPr lang="en-US" baseline="0" dirty="0"/>
              <a:t> : surface action  thru R &amp; 2</a:t>
            </a:r>
            <a:r>
              <a:rPr lang="en-US" baseline="30000" dirty="0"/>
              <a:t>nd</a:t>
            </a:r>
            <a:r>
              <a:rPr lang="en-US" baseline="0" dirty="0"/>
              <a:t> messenger.</a:t>
            </a:r>
            <a:endParaRPr lang="en-US" dirty="0"/>
          </a:p>
          <a:p>
            <a:r>
              <a:rPr lang="en-US" dirty="0"/>
              <a:t>Genomic with chronic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Bronchodilators:</a:t>
            </a:r>
            <a:r>
              <a:rPr lang="en-US" baseline="0" dirty="0">
                <a:effectLst/>
              </a:rPr>
              <a:t> to treat bronchospasm. </a:t>
            </a:r>
            <a:endParaRPr lang="en-US" b="1" baseline="0" dirty="0">
              <a:effectLst/>
            </a:endParaRPr>
          </a:p>
          <a:p>
            <a:r>
              <a:rPr lang="en-US" dirty="0"/>
              <a:t>Studies have shown that treatment with a combination of H1 and H2 antagonists is more effective than treatment with H1 antagonists alone.</a:t>
            </a:r>
          </a:p>
          <a:p>
            <a:r>
              <a:rPr lang="en-US" dirty="0"/>
              <a:t>Cimetidine is no more recommended </a:t>
            </a:r>
            <a:r>
              <a:rPr lang="en-US" dirty="0" err="1"/>
              <a:t>bec</a:t>
            </a:r>
            <a:r>
              <a:rPr lang="en-US" baseline="0" dirty="0"/>
              <a:t> of its DI (</a:t>
            </a:r>
            <a:r>
              <a:rPr lang="en-US" baseline="0" dirty="0" err="1"/>
              <a:t>Cyt</a:t>
            </a:r>
            <a:r>
              <a:rPr lang="en-US" baseline="0" dirty="0"/>
              <a:t> P450 </a:t>
            </a:r>
            <a:r>
              <a:rPr lang="en-US" baseline="0" dirty="0" err="1"/>
              <a:t>enz</a:t>
            </a:r>
            <a:r>
              <a:rPr lang="en-US" baseline="0" dirty="0"/>
              <a:t> inhibition) &amp; liver toxicity.</a:t>
            </a:r>
          </a:p>
          <a:p>
            <a:r>
              <a:rPr lang="en-US" baseline="0" dirty="0"/>
              <a:t>H2 blocker is given only in </a:t>
            </a:r>
            <a:r>
              <a:rPr lang="en-US" baseline="0" dirty="0" err="1"/>
              <a:t>epigastric</a:t>
            </a:r>
            <a:r>
              <a:rPr lang="en-US" baseline="0" dirty="0"/>
              <a:t>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>
                <a:effectLst/>
              </a:rPr>
              <a:t>Salbutamol</a:t>
            </a:r>
            <a:r>
              <a:rPr lang="en-US" baseline="0" dirty="0">
                <a:effectLst/>
              </a:rPr>
              <a:t>: </a:t>
            </a:r>
            <a:r>
              <a:rPr lang="en-US" dirty="0">
                <a:effectLst/>
              </a:rPr>
              <a:t>highly selective β2-adrenergic R stimulating drug that has a bronchodilator effect. </a:t>
            </a:r>
            <a:r>
              <a:rPr lang="en-US" dirty="0"/>
              <a:t>Salbutamol </a:t>
            </a:r>
            <a:r>
              <a:rPr lang="en-US" dirty="0" err="1"/>
              <a:t>Nebuliser</a:t>
            </a:r>
            <a:r>
              <a:rPr lang="en-US" dirty="0"/>
              <a:t> Solution is indicated for use in the routine management of chronic bronchospasm unresponsive to conventional therapy &amp; the treatment of acute severe asthma. Should be administered by a suitable </a:t>
            </a:r>
            <a:r>
              <a:rPr lang="en-US" dirty="0" err="1"/>
              <a:t>nebuliser</a:t>
            </a:r>
            <a:r>
              <a:rPr lang="en-US" dirty="0"/>
              <a:t>, via a face mask or T piece or via an endotracheal tube.</a:t>
            </a:r>
          </a:p>
          <a:p>
            <a:r>
              <a:rPr lang="en-US" b="1" dirty="0"/>
              <a:t>Ipratropium bromide</a:t>
            </a:r>
            <a:r>
              <a:rPr lang="en-US" dirty="0"/>
              <a:t> is an anticholinergic agent, blocks muscarinic cholinergic </a:t>
            </a:r>
            <a:r>
              <a:rPr lang="en-US" dirty="0" err="1"/>
              <a:t>Rs</a:t>
            </a:r>
            <a:r>
              <a:rPr lang="en-US" dirty="0"/>
              <a:t>, without specificity for subtypes, resulting in a decrease in the formation of cyclic </a:t>
            </a:r>
            <a:r>
              <a:rPr lang="en-US" dirty="0" err="1"/>
              <a:t>guanosine</a:t>
            </a:r>
            <a:r>
              <a:rPr lang="en-US" dirty="0"/>
              <a:t> monophosphate (</a:t>
            </a:r>
            <a:r>
              <a:rPr lang="en-US" dirty="0" err="1"/>
              <a:t>cGMP</a:t>
            </a:r>
            <a:r>
              <a:rPr lang="en-US" dirty="0"/>
              <a:t>). Most likely due to actions of </a:t>
            </a:r>
            <a:r>
              <a:rPr lang="en-US" dirty="0" err="1"/>
              <a:t>cGMP</a:t>
            </a:r>
            <a:r>
              <a:rPr lang="en-US" dirty="0"/>
              <a:t> on intracellular calcium, this </a:t>
            </a:r>
            <a:r>
              <a:rPr lang="en-US" u="sng" dirty="0"/>
              <a:t>results in decreased contractility</a:t>
            </a:r>
            <a:r>
              <a:rPr lang="en-US" dirty="0"/>
              <a:t> of smooth muscle.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Aminophylline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by increasing concentrations of intracellular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some tissues,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Cyclic AMP regulates many cellular functions including, but not limited to, stimulation of cardiac function, relaxation of smooth muscle, &amp; reduction in the immune &amp; inflammatory activity of specific cells.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Glucagon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raise blood glucose at the expense of stored hepatic glycogen.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Glucagon is sometimes useful for reversing the cardiac effects of an overdose of β-blocking agents because of its ability to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</a:t>
            </a:r>
            <a:r>
              <a:rPr lang="en-US" sz="1200" b="0" i="0" u="sng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production in the heart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Glucagon increase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has a potent inotropic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chronotropic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on the heart, mediated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mechanism. Thus, it produces an effect very similar to that of β-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adrenoceptor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agonists without requiring functioning β receptors.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</a:t>
            </a:r>
            <a:r>
              <a:rPr lang="en-US" baseline="0" dirty="0"/>
              <a:t> adrenergic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Anaphylactic shock &amp; /related immediate (type I)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-mediated reactions affect both the respiratory &amp; the CVS.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syndrome of bronchospasm, mucous membrane congestion, angioedema, &amp; severe hypotension usually responds rapidly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parenteral administration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epinephrine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0.3–0.5 mg (0.3–0.5 mL of a 1:1000 epinephrine solution). IM injection may be the preferred route of administration, since skin blood flow (&amp; hence systemic drug absorption from subcutaneous injection) is unpredictable in hypotensive patients. In some patients with impaired cardiovascular function, IV injection of epinephrine may be required.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Anaphylactic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(caused by allergic reaction)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Cardiogeni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shock (due to heart problems)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Hypovolemic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(caused by too little blood volume)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Septic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(due to infections)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Neurogenic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(caused by damage to the nervous system)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No. of different things that can cause allergic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to allergen causes synthesis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binds to mast cells in the airway mucosa. </a:t>
            </a:r>
          </a:p>
          <a:p>
            <a:r>
              <a:rPr lang="en-US" b="1" dirty="0" err="1"/>
              <a:t>Haptens</a:t>
            </a:r>
            <a:r>
              <a:rPr lang="en-US" dirty="0"/>
              <a:t> (antigen itself) are small molecules that </a:t>
            </a:r>
            <a:r>
              <a:rPr lang="en-US" dirty="0">
                <a:hlinkClick r:id="rId3" tooltip="Immunogenicity"/>
              </a:rPr>
              <a:t>elicit an immune response</a:t>
            </a:r>
            <a:r>
              <a:rPr lang="en-US" dirty="0"/>
              <a:t> only when attached to a large carrier such as a </a:t>
            </a:r>
            <a:r>
              <a:rPr lang="en-US" dirty="0">
                <a:hlinkClick r:id="rId4" tooltip="Protein"/>
              </a:rPr>
              <a:t>protein</a:t>
            </a:r>
            <a:r>
              <a:rPr lang="en-US" dirty="0"/>
              <a:t>; the carrier may be one that also does not elicit an immune response by itself. (In general, only large molecules, infectious agents, or insoluble foreign matter can elicit an </a:t>
            </a:r>
            <a:r>
              <a:rPr lang="en-US" dirty="0">
                <a:hlinkClick r:id="rId5" tooltip="Immune response"/>
              </a:rPr>
              <a:t>immune response</a:t>
            </a:r>
            <a:r>
              <a:rPr lang="en-US" dirty="0"/>
              <a:t> in the body.) Once the body has generated </a:t>
            </a:r>
            <a:r>
              <a:rPr lang="en-US" dirty="0">
                <a:hlinkClick r:id="rId6" tooltip="Antibody"/>
              </a:rPr>
              <a:t>antibodies</a:t>
            </a:r>
            <a:r>
              <a:rPr lang="en-US" dirty="0"/>
              <a:t> to a </a:t>
            </a:r>
            <a:r>
              <a:rPr lang="en-US" dirty="0" err="1"/>
              <a:t>hapten</a:t>
            </a:r>
            <a:r>
              <a:rPr lang="en-US" dirty="0"/>
              <a:t>-carrier </a:t>
            </a:r>
            <a:r>
              <a:rPr lang="en-US" dirty="0">
                <a:hlinkClick r:id="rId7" tooltip="Adduct"/>
              </a:rPr>
              <a:t>adduct</a:t>
            </a:r>
            <a:r>
              <a:rPr lang="en-US" dirty="0"/>
              <a:t>, the small-molecule </a:t>
            </a:r>
            <a:r>
              <a:rPr lang="en-US" dirty="0" err="1"/>
              <a:t>hapten</a:t>
            </a:r>
            <a:r>
              <a:rPr lang="en-US" dirty="0"/>
              <a:t> may also be able to bind to the antibody, but it will usually not initiate an immune response; usually only the </a:t>
            </a:r>
            <a:r>
              <a:rPr lang="en-US" dirty="0" err="1"/>
              <a:t>hapten</a:t>
            </a:r>
            <a:r>
              <a:rPr lang="en-US" dirty="0"/>
              <a:t>-carrier adduct can do this. </a:t>
            </a:r>
          </a:p>
          <a:p>
            <a:r>
              <a:rPr lang="en-US" dirty="0"/>
              <a:t>It can be mild like the seasonal allergy or severe that can lead to</a:t>
            </a:r>
            <a:r>
              <a:rPr lang="en-US" baseline="0" dirty="0"/>
              <a:t> shock.</a:t>
            </a:r>
            <a:endParaRPr lang="en-US" dirty="0"/>
          </a:p>
          <a:p>
            <a:r>
              <a:rPr lang="en-US" dirty="0"/>
              <a:t>There are </a:t>
            </a:r>
            <a:r>
              <a:rPr lang="en-US" b="1" dirty="0"/>
              <a:t>2 types of anaphylaxis</a:t>
            </a:r>
            <a:r>
              <a:rPr lang="en-US" dirty="0"/>
              <a:t>: </a:t>
            </a:r>
            <a:r>
              <a:rPr lang="en-US" b="1" dirty="0"/>
              <a:t>1-</a:t>
            </a:r>
            <a:r>
              <a:rPr lang="en-US" dirty="0"/>
              <a:t> Immunologic</a:t>
            </a:r>
            <a:r>
              <a:rPr lang="en-US" baseline="0" dirty="0"/>
              <a:t> &amp; that’s actually the most common type. Caused by allergic material that’s in the food (like peanut), or sting (bee) &gt;&gt;&gt; activating allergic response. Caused by allergen, when first get into </a:t>
            </a:r>
            <a:r>
              <a:rPr lang="en-US" baseline="0" dirty="0" err="1"/>
              <a:t>ur</a:t>
            </a:r>
            <a:r>
              <a:rPr lang="en-US" baseline="0" dirty="0"/>
              <a:t> body it interact with B cells, also macrophages are taking place. </a:t>
            </a:r>
            <a:r>
              <a:rPr lang="en-US" dirty="0"/>
              <a:t>Macrophages, the characteristic cell type in inflammatory reactions, participate in a variety of immunological events.</a:t>
            </a:r>
          </a:p>
          <a:p>
            <a:r>
              <a:rPr lang="en-US" dirty="0"/>
              <a:t>B cells create </a:t>
            </a:r>
            <a:r>
              <a:rPr lang="en-US" dirty="0" err="1"/>
              <a:t>Ab</a:t>
            </a:r>
            <a:r>
              <a:rPr lang="en-US" dirty="0"/>
              <a:t> which are Y-shaped</a:t>
            </a:r>
            <a:r>
              <a:rPr lang="en-US" baseline="0" dirty="0"/>
              <a:t> that react with the allergen. These </a:t>
            </a:r>
            <a:r>
              <a:rPr lang="en-US" baseline="0" dirty="0" err="1"/>
              <a:t>Ab</a:t>
            </a:r>
            <a:r>
              <a:rPr lang="en-US" baseline="0" dirty="0"/>
              <a:t> that are created in response to allergen are called </a:t>
            </a:r>
            <a:r>
              <a:rPr lang="en-US" baseline="0" dirty="0" err="1"/>
              <a:t>IgE</a:t>
            </a:r>
            <a:r>
              <a:rPr lang="en-US" baseline="0" dirty="0"/>
              <a:t>. </a:t>
            </a:r>
            <a:r>
              <a:rPr lang="en-US" dirty="0" err="1"/>
              <a:t>IgE</a:t>
            </a:r>
            <a:r>
              <a:rPr lang="en-US" dirty="0"/>
              <a:t> produced in plasma stimulate mast cells. This is called sensitization  </a:t>
            </a:r>
            <a:r>
              <a:rPr lang="en-US" dirty="0" err="1"/>
              <a:t>i.e</a:t>
            </a:r>
            <a:r>
              <a:rPr lang="en-US" dirty="0"/>
              <a:t> the immune system sensitized to this allergen.</a:t>
            </a:r>
          </a:p>
          <a:p>
            <a:r>
              <a:rPr lang="en-US" dirty="0"/>
              <a:t>Immunoglobulin class E means immune protein binds to other immune cells which are called mast cells, these are mediators of the immune system.</a:t>
            </a:r>
          </a:p>
          <a:p>
            <a:r>
              <a:rPr lang="en-US" b="1" dirty="0"/>
              <a:t>2-</a:t>
            </a:r>
            <a:r>
              <a:rPr lang="en-US" dirty="0"/>
              <a:t> Non-immunological. Same as immunologic but</a:t>
            </a:r>
            <a:r>
              <a:rPr lang="en-US" baseline="0" dirty="0"/>
              <a:t> here the allergen are toxic to mast cells, specifically target the R on mast cells instead of mast cells being stimulated by </a:t>
            </a:r>
            <a:r>
              <a:rPr lang="en-US" baseline="0" dirty="0" err="1"/>
              <a:t>IgE</a:t>
            </a:r>
            <a:r>
              <a:rPr lang="en-US" baseline="0" dirty="0"/>
              <a:t> &amp; same process </a:t>
            </a:r>
            <a:r>
              <a:rPr lang="en-US" baseline="0" dirty="0" err="1"/>
              <a:t>hist</a:t>
            </a:r>
            <a:r>
              <a:rPr lang="en-US" baseline="0" dirty="0"/>
              <a:t> &amp; cytokines will be released.</a:t>
            </a:r>
          </a:p>
          <a:p>
            <a:r>
              <a:rPr lang="en-US" dirty="0"/>
              <a:t>Dextran is a polysaccharide that is frequently used for volume expansion. Possible side effects of dextran infusion include allergic reactions.</a:t>
            </a:r>
          </a:p>
          <a:p>
            <a:r>
              <a:rPr lang="en-US" dirty="0"/>
              <a:t>The frequency of life-threatening anaphylactic or </a:t>
            </a:r>
            <a:r>
              <a:rPr lang="en-US" dirty="0" err="1"/>
              <a:t>anaphylactoid</a:t>
            </a:r>
            <a:r>
              <a:rPr lang="en-US" dirty="0"/>
              <a:t> reactions occurring during anesthesia has been estimated to be between 1 in 1000 &amp; 1 in 25,000 anesthetic procedures, with the neuromuscular blockers being involved in 80% of cases. The mortality from such serious reactions is reported to be in the range of 3.4 to 6%. The highly immunogenic drug, </a:t>
            </a:r>
            <a:r>
              <a:rPr lang="en-US" dirty="0" err="1"/>
              <a:t>suxamethonium</a:t>
            </a:r>
            <a:r>
              <a:rPr lang="en-US" dirty="0"/>
              <a:t> chloride (succinylcholine), was found to be the most hazardous agent.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in the next exposure to this allergen this allergen will bind to these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causing rapid allergic response from these sensitized cells.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interaction on mast cell surfaces triggers release of mediators of anaphylaxis: histamine,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tryptase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prostaglandin D2 (PGD2), leukotriene (LT) C4, &amp; platelet-activating factor (PAF). Mast cells will release immune molecules called CYTOKINEs (cellular communicators) to communicate with WBCs. These WBCs become recruited &amp; activated.</a:t>
            </a:r>
          </a:p>
          <a:p>
            <a:r>
              <a:rPr lang="en-US" dirty="0"/>
              <a:t>There will be massive release of histamine in anaphylaxis which is potent inflammatory mediator &amp; VD</a:t>
            </a:r>
            <a:r>
              <a:rPr lang="en-US" baseline="0" dirty="0"/>
              <a:t> so </a:t>
            </a:r>
            <a:r>
              <a:rPr lang="en-US" dirty="0"/>
              <a:t>dilate blood vessels</a:t>
            </a:r>
          </a:p>
          <a:p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Leukotrienes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LTC4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LTD4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potent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bronchoconstrictors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are recognized as the primary components of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slow-reacting substance of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anaphylaxis (SRS-A)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secreted in asthma &amp; anaphylaxis.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agents provoke contraction of airway smooth muscle, causing the immediate fall in forced expiratory volume in 1 sec (FEV1).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Reexposure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allergen also causes the synthesis &amp; release of a variety of cytokines: interleukins (IL) 4 and 5, granulocyte-macrophage colony-stimulating factor (GM-CSF), TNF, &amp; tissue growth factor (TGF) from T cells &amp; mast cells.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cytokines in turn attract &amp; activate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neutrophils, whose products include eosinophil cationic protein (ECP), major basic protein (MBP), proteases, &amp; PAF. These mediators cause the edema, mucus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hypersecretion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smooth muscle contraction, &amp; increase in bronchial reactivity associated with the late asthmatic response, indicated by a second fall in FEV1 3–6 hours after the exposure.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drop in BP &amp; the blood vessels become leaky, so the fluid escaping from the vasculature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are the prevalence or %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affected</a:t>
            </a:r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if NOT treated.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if u check the patient: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responsive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Flushing &amp; severe swelling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able to breath &amp; wheezing sound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low BP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Heart: BC/ TC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involvement of the skin, mucosal tissue, or both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generalized hives, pruritus or flushing, swollen lips-tongue.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compromise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dyspnea, wheeze-bronchospasm, reduced PEF, hypoxemia)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or associated symptoms of end-organ dysfunction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hypotonia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[collapse], syncope, incontinence)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C: IV fluid replacement to increase plasma volume</a:t>
            </a:r>
          </a:p>
          <a:p>
            <a:r>
              <a:rPr lang="en-GB" dirty="0" err="1"/>
              <a:t>Chlorphenamine</a:t>
            </a:r>
            <a:r>
              <a:rPr lang="en-GB" dirty="0"/>
              <a:t>: Antihistamine;</a:t>
            </a:r>
            <a:r>
              <a:rPr lang="en-GB" baseline="0" dirty="0"/>
              <a:t> H1 blocker, </a:t>
            </a:r>
            <a:r>
              <a:rPr lang="en-GB" baseline="0" dirty="0" err="1"/>
              <a:t>antiallergic</a:t>
            </a:r>
            <a:endParaRPr lang="en-GB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commonly used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crystalloid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is normal saline,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sodium chloride at 0.9% concentration, which is close to the concentration in the blood (isotonic). 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Adjuvent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supportive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423-87E9-4BF3-A8B3-6AB74BA4E36B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97E-0713-4042-9ABB-E3BBB848F3A5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A366-CD3F-4A36-AE1C-60BEC341A67C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3AB3-AC47-4F45-9C33-669E670CA492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FB5-2FB3-4ACA-A3BD-9B11A7C0FE10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1FC-733C-4AB5-93A8-18FC93CE380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D9F-7BE9-4A40-A4AD-4DCDFA019FF7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D34-1B25-4B10-9DFF-92B989A8E0EA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D97F-C21D-4DCB-AF7A-4F01F3C9CE39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23D-7461-434D-963A-A151C4188615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3C25-DF9A-47BA-BA36-62B64BC2E58D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9CA3-A9EC-4784-BA6B-334CD4CC6FC2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7" Type="http://schemas.openxmlformats.org/officeDocument/2006/relationships/image" Target="http://media.pearsoncmg.com/bc/bc_martini_fap_6/ebook/fig/big/22-21bd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12" Type="http://schemas.openxmlformats.org/officeDocument/2006/relationships/image" Target="../media/image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4395992" y="2175574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267200"/>
            <a:ext cx="35016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Dr. </a:t>
            </a:r>
            <a:r>
              <a:rPr lang="en-US" sz="6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Ishfaq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Dr. </a:t>
            </a:r>
            <a:r>
              <a:rPr lang="en-US" sz="6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Aliah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461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5207" y="381000"/>
            <a:ext cx="1521204" cy="1295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584" y="4047708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</a:rPr>
              <a:t>2</a:t>
            </a:r>
            <a:r>
              <a:rPr lang="en-US" sz="2400" b="1" baseline="30000" dirty="0">
                <a:latin typeface="Arial Narrow" pitchFamily="34" charset="0"/>
              </a:rPr>
              <a:t>nd</a:t>
            </a:r>
            <a:r>
              <a:rPr lang="en-US" sz="2400" b="1" dirty="0">
                <a:latin typeface="Arial Narrow" pitchFamily="34" charset="0"/>
              </a:rPr>
              <a:t>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</a:rPr>
              <a:t>Clinically evident 3-4 h after the initial manifestations clear.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Reverses</a:t>
            </a:r>
            <a:r>
              <a:rPr lang="en-US" sz="2200" b="1" dirty="0">
                <a:latin typeface="Arial Narrow" pitchFamily="34" charset="0"/>
              </a:rPr>
              <a:t> peripheral </a:t>
            </a:r>
            <a:r>
              <a:rPr lang="en-US" sz="2200" b="1" dirty="0" err="1">
                <a:latin typeface="Arial Narrow" pitchFamily="34" charset="0"/>
              </a:rPr>
              <a:t>vasodilation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>
                <a:latin typeface="Arial Narrow" pitchFamily="34" charset="0"/>
              </a:rPr>
              <a:t>edema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>
                <a:latin typeface="Arial Narrow" pitchFamily="34" charset="0"/>
              </a:rPr>
              <a:t>reverse hives, swelling around face &amp; lips &amp; angioedema in </a:t>
            </a:r>
            <a:r>
              <a:rPr lang="en-US" sz="2200" b="1" dirty="0" err="1">
                <a:latin typeface="Arial Narrow" pitchFamily="34" charset="0"/>
              </a:rPr>
              <a:t>nasopharynex</a:t>
            </a:r>
            <a:r>
              <a:rPr lang="en-US" sz="2200" b="1" dirty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endParaRPr lang="en-US" sz="2200" b="1" u="heavy" dirty="0"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</a:t>
            </a: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Dilates</a:t>
            </a:r>
            <a:r>
              <a:rPr lang="en-US" sz="2200" b="1" dirty="0">
                <a:latin typeface="Arial Narrow" pitchFamily="34" charset="0"/>
              </a:rPr>
              <a:t> bronchial airways  +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>
                <a:latin typeface="Arial Narrow" pitchFamily="34" charset="0"/>
              </a:rPr>
              <a:t>histamine &amp; leukotriene release from mast </a:t>
            </a:r>
            <a:br>
              <a:rPr lang="en-US" sz="2200" b="1" dirty="0">
                <a:latin typeface="Arial Narrow" pitchFamily="34" charset="0"/>
              </a:rPr>
            </a:br>
            <a:r>
              <a:rPr lang="en-US" sz="2200" b="1" dirty="0">
                <a:latin typeface="Arial Narrow" pitchFamily="34" charset="0"/>
              </a:rPr>
              <a:t>    cells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Symbol" pitchFamily="18" charset="2"/>
              </a:rPr>
              <a:t> b</a:t>
            </a:r>
            <a:r>
              <a:rPr lang="en-US" sz="2200" b="1" baseline="-25000" dirty="0"/>
              <a:t>2 </a:t>
            </a:r>
            <a:r>
              <a:rPr lang="en-US" sz="2200" b="1" dirty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>
                <a:latin typeface="Arial Narrow" pitchFamily="34" charset="0"/>
              </a:rPr>
              <a:t>force of myocardial contraction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Symbol" pitchFamily="18" charset="2"/>
              </a:rPr>
              <a:t> b</a:t>
            </a:r>
            <a:r>
              <a:rPr lang="en-US" sz="2200" b="1" baseline="-25000" dirty="0">
                <a:latin typeface="Symbol" pitchFamily="18" charset="2"/>
              </a:rPr>
              <a:t>1</a:t>
            </a:r>
            <a:r>
              <a:rPr lang="en-US" sz="2200" b="1" baseline="-25000" dirty="0"/>
              <a:t> </a:t>
            </a:r>
            <a:r>
              <a:rPr lang="en-US" sz="2200" b="1" dirty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Attenuates the severity of </a:t>
            </a:r>
            <a:r>
              <a:rPr lang="en-US" sz="2200" b="1" dirty="0" err="1">
                <a:latin typeface="Arial Narrow" pitchFamily="34" charset="0"/>
              </a:rPr>
              <a:t>IgE</a:t>
            </a:r>
            <a:r>
              <a:rPr lang="en-US" sz="2200" b="1" dirty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 nonselective AD agonist  </a:t>
            </a:r>
            <a:r>
              <a:rPr lang="en-US" sz="2200" b="1" dirty="0"/>
              <a:t>[</a:t>
            </a:r>
            <a:r>
              <a:rPr lang="en-US" sz="2200" b="1" dirty="0">
                <a:latin typeface="Symbol" pitchFamily="18" charset="2"/>
              </a:rPr>
              <a:t>a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dirty="0">
                <a:latin typeface="Symbol" pitchFamily="18" charset="2"/>
              </a:rPr>
              <a:t>a</a:t>
            </a:r>
            <a:r>
              <a:rPr lang="en-US" sz="2200" b="1" baseline="-25000" dirty="0"/>
              <a:t>2</a:t>
            </a:r>
            <a:r>
              <a:rPr lang="en-US" sz="2200" b="1" dirty="0"/>
              <a:t>,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baseline="-25000" dirty="0"/>
              <a:t>2</a:t>
            </a:r>
            <a:r>
              <a:rPr lang="en-US" sz="2200" b="1" dirty="0"/>
              <a:t> 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 </a:t>
            </a:r>
            <a:r>
              <a:rPr lang="en-US" sz="2400" b="1" dirty="0" err="1">
                <a:latin typeface="Arial Narrow" pitchFamily="34" charset="0"/>
              </a:rPr>
              <a:t>Sympathomimetic</a:t>
            </a:r>
            <a:r>
              <a:rPr lang="en-US" sz="2400" b="1" dirty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5107029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564229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Rare in a setting of </a:t>
            </a:r>
            <a:r>
              <a:rPr lang="en-US" sz="2200" b="1" dirty="0" err="1">
                <a:latin typeface="Arial Narrow" pitchFamily="34" charset="0"/>
              </a:rPr>
              <a:t>anaphylaxsis</a:t>
            </a:r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Not given &gt; 40 y cardiac patient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9042" y="6326229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6350913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Arial Narrow" pitchFamily="34" charset="0"/>
              </a:rPr>
              <a:t>Dysrrhythmias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If hypotension persist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  <a:sym typeface="Wingdings 3"/>
              </a:rPr>
              <a:t>Best is (IM) route in anaphylaxis. Why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Greater margin of safety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>
                <a:latin typeface="Arial Narrow" pitchFamily="34" charset="0"/>
                <a:sym typeface="Wingdings 3"/>
              </a:rPr>
              <a:t> as with IV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No need to wait for IV line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>
                  <a:latin typeface="Arial Narrow" pitchFamily="34" charset="0"/>
                </a:rPr>
                <a:t>devices </a:t>
              </a:r>
              <a:r>
                <a:rPr lang="en-US" sz="2200" b="1" dirty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>
                  <a:latin typeface="Arial Narrow" pitchFamily="34" charset="0"/>
                </a:rPr>
                <a:t>automatically administer a single dose of epinephrine in emergency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>
                <a:latin typeface="Arial Narrow" pitchFamily="34" charset="0"/>
              </a:rPr>
              <a:t>Patients taking </a:t>
            </a:r>
            <a:r>
              <a:rPr lang="en-US" sz="22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-blockers </a:t>
            </a:r>
            <a:r>
              <a:rPr lang="en-US" sz="2200" b="1" dirty="0">
                <a:latin typeface="Arial Narrow" pitchFamily="34" charset="0"/>
              </a:rPr>
              <a:t>either are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Refractory; as it may antagonize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>
                <a:latin typeface="Arial Narrow" pitchFamily="34" charset="0"/>
              </a:rPr>
              <a:t>hypertension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 [unopposed </a:t>
            </a:r>
            <a:r>
              <a:rPr lang="en-US" sz="2200" b="1" dirty="0">
                <a:latin typeface="Symbol" pitchFamily="18" charset="2"/>
              </a:rPr>
              <a:t>a</a:t>
            </a:r>
            <a:r>
              <a:rPr lang="en-US" sz="2200" b="1" dirty="0">
                <a:latin typeface="Arial Narrow" pitchFamily="34" charset="0"/>
              </a:rPr>
              <a:t> effect], specially when adrenaline </a:t>
            </a:r>
            <a:br>
              <a:rPr lang="en-US" sz="2200" b="1" dirty="0">
                <a:latin typeface="Arial Narrow" pitchFamily="34" charset="0"/>
              </a:rPr>
            </a:br>
            <a:r>
              <a:rPr lang="en-US" sz="2200" b="1" dirty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>
                <a:latin typeface="Arial Narrow" pitchFamily="34" charset="0"/>
              </a:rPr>
              <a:t>Fear of biphasic anaphylaxis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67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Reverse hypotension &amp; bronchoconstriction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>
                <a:latin typeface="Arial Narrow" pitchFamily="34" charset="0"/>
              </a:rPr>
              <a:t>release of inflammatory mediators (</a:t>
            </a:r>
            <a:r>
              <a:rPr lang="en-US" sz="2200" b="1" dirty="0"/>
              <a:t>anti-chemotactic &amp; mast cell stabilizing effects)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Also decrease mucosal swelling and skin reaction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>
                <a:latin typeface="Arial Narrow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</a:rPr>
              <a:t>This is through immediate GCs action on </a:t>
            </a:r>
            <a:r>
              <a:rPr lang="en-US" sz="2200" u="heavy" spc="-30" dirty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>
                <a:latin typeface="Bernard MT Condensed" pitchFamily="18" charset="0"/>
              </a:rPr>
              <a:t>rs </a:t>
            </a:r>
            <a:r>
              <a:rPr lang="en-US" sz="2200" b="1" spc="-30" dirty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(genomic action is slow may take </a:t>
            </a:r>
            <a:r>
              <a:rPr lang="en-US" sz="2200" u="heavy" spc="-30" dirty="0" err="1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hrs</a:t>
            </a:r>
            <a:r>
              <a:rPr lang="en-US" sz="2200" u="heavy" spc="-30" dirty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 - days)</a:t>
            </a:r>
            <a:r>
              <a:rPr lang="en-US" sz="2200" u="heavy" spc="-30" dirty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4" cstate="print"/>
          <a:srcRect t="43333" b="8333"/>
          <a:stretch>
            <a:fillRect/>
          </a:stretch>
        </p:blipFill>
        <p:spPr bwMode="auto">
          <a:xfrm>
            <a:off x="295072" y="4131888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4" cstate="print"/>
          <a:srcRect b="56667"/>
          <a:stretch>
            <a:fillRect/>
          </a:stretch>
        </p:blipFill>
        <p:spPr bwMode="auto">
          <a:xfrm>
            <a:off x="4627531" y="4141828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It can not be used alone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Given slowly IV or IM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602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>
                <a:latin typeface="Arial Narrow" pitchFamily="34" charset="0"/>
              </a:rPr>
              <a:t>May help to limit biphasic reactions</a:t>
            </a:r>
            <a:r>
              <a:rPr lang="en-US" sz="2200" b="1" spc="-30" dirty="0">
                <a:latin typeface="Arial Narrow" pitchFamily="34" charset="0"/>
                <a:sym typeface="Wingdings 3"/>
              </a:rPr>
              <a:t>   allergic mediators.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>
                <a:latin typeface="Arial Narrow" pitchFamily="34" charset="0"/>
              </a:rPr>
              <a:t>help to counteract histamine-mediated vasodilatation &amp; bronchoconstriction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It can not be used alone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Given slowly IV or IM (</a:t>
            </a:r>
            <a:r>
              <a:rPr lang="en-US" sz="2400" b="1" dirty="0" err="1">
                <a:latin typeface="Arial Narrow" pitchFamily="34" charset="0"/>
              </a:rPr>
              <a:t>e.g</a:t>
            </a:r>
            <a:r>
              <a:rPr lang="en-US" sz="2400" b="1" dirty="0">
                <a:latin typeface="Arial Narrow" pitchFamily="34" charset="0"/>
              </a:rPr>
              <a:t>  </a:t>
            </a:r>
            <a:r>
              <a:rPr lang="en-US" sz="2400" b="1" dirty="0" err="1">
                <a:latin typeface="Arial Narrow" pitchFamily="34" charset="0"/>
              </a:rPr>
              <a:t>phenaramine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May help to limit biphasic reactions</a:t>
            </a:r>
            <a:r>
              <a:rPr lang="en-US" sz="2400" b="1" dirty="0">
                <a:latin typeface="Arial Narrow" pitchFamily="34" charset="0"/>
                <a:sym typeface="Wingdings 3"/>
              </a:rPr>
              <a:t> by blocking histamine receptors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02" y="4583668"/>
            <a:ext cx="8788398" cy="120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 Narrow" pitchFamily="34" charset="0"/>
              </a:rPr>
              <a:t>The significance of H2 blockers is not established, these drugs are associated with serious adverse drug interactions. Proton pump inhibitor (e.g. </a:t>
            </a:r>
            <a:r>
              <a:rPr lang="en-US" sz="2400" b="1" dirty="0"/>
              <a:t>Pantoprazole</a:t>
            </a:r>
            <a:r>
              <a:rPr lang="en-US" sz="2400" b="1" dirty="0">
                <a:latin typeface="Arial Narrow" pitchFamily="34" charset="0"/>
              </a:rPr>
              <a:t>) is safer and given once.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195943" y="1351059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39486" y="1548041"/>
            <a:ext cx="8980714" cy="4471759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>
                <a:latin typeface="Bernard MT Condensed" pitchFamily="18" charset="0"/>
              </a:rPr>
              <a:t>Bronchodilators : 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 nebulizer / Ipratropium nebulizer / Aminophylline IV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>
                <a:latin typeface="Bernard MT Condensed" pitchFamily="18" charset="0"/>
              </a:rPr>
              <a:t>Glucagon: 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</a:p>
          <a:p>
            <a:pPr marL="342900" lvl="1" indent="-34290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>
                <a:latin typeface="Bernard MT Condensed" pitchFamily="18" charset="0"/>
              </a:rPr>
              <a:t>H</a:t>
            </a:r>
            <a:r>
              <a:rPr lang="en-US" sz="2800" spc="-40" baseline="-25000" dirty="0">
                <a:latin typeface="Bernard MT Condensed" pitchFamily="18" charset="0"/>
              </a:rPr>
              <a:t>2</a:t>
            </a:r>
            <a:r>
              <a:rPr lang="en-US" sz="2800" spc="-40" dirty="0">
                <a:latin typeface="Bernard MT Condensed" pitchFamily="18" charset="0"/>
              </a:rPr>
              <a:t> blocker: </a:t>
            </a:r>
            <a:r>
              <a:rPr lang="en-US" sz="2800" b="1" spc="-40" dirty="0">
                <a:latin typeface="Arial Narrow" pitchFamily="34" charset="0"/>
              </a:rPr>
              <a:t>Ranitidine 150 mg IV / No cimetidine in elderly, renal/ hepatic failure, or if on </a:t>
            </a:r>
            <a:r>
              <a:rPr lang="en-US" sz="2800" b="1" spc="-40" dirty="0">
                <a:latin typeface="Symbol" pitchFamily="18" charset="2"/>
              </a:rPr>
              <a:t>b</a:t>
            </a:r>
            <a:r>
              <a:rPr lang="en-US" sz="2800" b="1" spc="-40" dirty="0">
                <a:latin typeface="Arial Narrow" pitchFamily="34" charset="0"/>
              </a:rPr>
              <a:t>-blockers.??</a:t>
            </a:r>
            <a:endParaRPr kumimoji="0" lang="el-GR" sz="2800" b="1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Bronchodilators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88" y="1347788"/>
            <a:ext cx="8737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3"/>
              </a:buBlip>
            </a:pPr>
            <a:r>
              <a:rPr lang="en-US" sz="2400" dirty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>
                <a:latin typeface="Arial Narrow" pitchFamily="34" charset="0"/>
              </a:rPr>
              <a:t>relax bronchial smooth muscle &amp; may decrease mediators release from mast cells &amp; basophils </a:t>
            </a:r>
          </a:p>
          <a:p>
            <a:pPr>
              <a:buSzPct val="81000"/>
            </a:pPr>
            <a:r>
              <a:rPr lang="en-US" sz="2400" b="1" dirty="0">
                <a:latin typeface="Arial Narrow" pitchFamily="34" charset="0"/>
              </a:rPr>
              <a:t>It may also inhibit airway </a:t>
            </a:r>
            <a:r>
              <a:rPr lang="en-US" sz="2400" b="1" dirty="0" err="1">
                <a:latin typeface="Arial Narrow" pitchFamily="34" charset="0"/>
              </a:rPr>
              <a:t>microvascular</a:t>
            </a:r>
            <a:r>
              <a:rPr lang="en-US" sz="2400" b="1" dirty="0">
                <a:latin typeface="Arial Narrow" pitchFamily="34" charset="0"/>
              </a:rPr>
              <a:t> leakage</a:t>
            </a:r>
            <a:r>
              <a:rPr lang="en-US" sz="2400" b="1" dirty="0">
                <a:latin typeface="Arial Narrow" pitchFamily="34" charset="0"/>
                <a:sym typeface="Wingdings 3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388" y="2895600"/>
            <a:ext cx="8889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3"/>
              </a:buBlip>
            </a:pPr>
            <a:r>
              <a:rPr lang="en-US" sz="2400" dirty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>
                <a:latin typeface="Arial Narrow" pitchFamily="34" charset="0"/>
                <a:sym typeface="Wingdings 3"/>
              </a:rPr>
              <a:t> </a:t>
            </a:r>
            <a:r>
              <a:rPr lang="en-US" sz="2400" b="1" spc="-50" dirty="0">
                <a:latin typeface="Arial Narrow" pitchFamily="34" charset="0"/>
                <a:sym typeface="Wingdings 3"/>
              </a:rPr>
              <a:t>Anticholinergic longer duration of action   secretion</a:t>
            </a:r>
          </a:p>
          <a:p>
            <a:pPr>
              <a:buSzPct val="81000"/>
            </a:pPr>
            <a:r>
              <a:rPr lang="en-US" sz="2400" b="1" spc="-50" dirty="0">
                <a:latin typeface="Arial Narrow" pitchFamily="34" charset="0"/>
                <a:sym typeface="Wingdings 3"/>
              </a:rPr>
              <a:t>   Less rapid in action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88" y="4341158"/>
            <a:ext cx="868680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Aminophylline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IV </a:t>
            </a:r>
            <a:r>
              <a:rPr lang="en-US" sz="2400" b="1" spc="-50" dirty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>
                <a:latin typeface="Arial Narrow" pitchFamily="34" charset="0"/>
              </a:rPr>
              <a:t>broncho</a:t>
            </a:r>
            <a:r>
              <a:rPr lang="en-US" sz="2400" b="1" dirty="0">
                <a:latin typeface="Arial Narrow" pitchFamily="34" charset="0"/>
              </a:rPr>
              <a:t>-dilators are not effective &amp; bronchospasm is persistent</a:t>
            </a:r>
          </a:p>
          <a:p>
            <a:r>
              <a:rPr lang="en-US" sz="2400" b="1" dirty="0">
                <a:latin typeface="Arial Narrow" pitchFamily="34" charset="0"/>
              </a:rPr>
              <a:t>Given </a:t>
            </a:r>
            <a:r>
              <a:rPr lang="en-US" sz="2400" b="1" u="heavy" dirty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>
                <a:latin typeface="Arial Narrow" pitchFamily="34" charset="0"/>
              </a:rPr>
              <a:t>as levels of drug should be </a:t>
            </a:r>
            <a:r>
              <a:rPr lang="en-US" sz="2400" dirty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>
                <a:latin typeface="Arial Narrow" pitchFamily="34" charset="0"/>
                <a:sym typeface="Wingdings 3"/>
              </a:rPr>
              <a:t>(has </a:t>
            </a:r>
            <a:r>
              <a:rPr lang="en-US" sz="2400" b="1" u="heavy" dirty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2" y="1008186"/>
            <a:ext cx="89407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 Narrow" pitchFamily="34" charset="0"/>
              </a:rPr>
              <a:t>Drug of choice for severe anaphylaxis in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patients taking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-blockers</a:t>
            </a:r>
          </a:p>
          <a:p>
            <a:endParaRPr lang="en-US" sz="2600" b="1" dirty="0">
              <a:latin typeface="Arial Narrow" pitchFamily="34" charset="0"/>
            </a:endParaRPr>
          </a:p>
          <a:p>
            <a:r>
              <a:rPr lang="en-US" sz="2600" b="1" dirty="0">
                <a:latin typeface="Arial Narrow" pitchFamily="34" charset="0"/>
              </a:rPr>
              <a:t>Has both positive inotropic &amp; </a:t>
            </a:r>
            <a:r>
              <a:rPr lang="en-US" sz="2600" b="1" dirty="0" err="1">
                <a:latin typeface="Arial Narrow" pitchFamily="34" charset="0"/>
              </a:rPr>
              <a:t>chronotropic</a:t>
            </a:r>
            <a:r>
              <a:rPr lang="en-US" sz="2600" b="1" dirty="0">
                <a:latin typeface="Arial Narrow" pitchFamily="34" charset="0"/>
              </a:rPr>
              <a:t> effects on heart </a:t>
            </a:r>
            <a:r>
              <a:rPr lang="en-US" sz="2600" b="1" dirty="0">
                <a:latin typeface="Arial Narrow" pitchFamily="34" charset="0"/>
                <a:sym typeface="Wingdings 3"/>
              </a:rPr>
              <a:t>  </a:t>
            </a:r>
            <a:r>
              <a:rPr lang="en-US" sz="2600" b="1" dirty="0">
                <a:latin typeface="Arial Narrow" pitchFamily="34" charset="0"/>
              </a:rPr>
              <a:t> cardiac cyclic AMP </a:t>
            </a:r>
            <a:r>
              <a:rPr lang="en-US" sz="2600" b="1" dirty="0">
                <a:latin typeface="Arial Narrow" pitchFamily="34" charset="0"/>
                <a:sym typeface="Wingdings 3"/>
              </a:rPr>
              <a:t> an</a:t>
            </a:r>
            <a:r>
              <a:rPr lang="en-US" sz="2600" b="1" dirty="0">
                <a:latin typeface="Arial Narrow" pitchFamily="34" charset="0"/>
              </a:rPr>
              <a:t> effect entirely independent of adrenergic receptors, t</a:t>
            </a:r>
            <a:r>
              <a:rPr lang="en-US" sz="2600" b="1" dirty="0">
                <a:latin typeface="Arial Narrow" pitchFamily="34" charset="0"/>
                <a:sym typeface="Wingdings 3"/>
              </a:rPr>
              <a:t>hat is why </a:t>
            </a:r>
            <a:r>
              <a:rPr lang="en-US" sz="2600" b="1" dirty="0">
                <a:latin typeface="Arial Narrow" pitchFamily="34" charset="0"/>
              </a:rPr>
              <a:t>effective in spite of </a:t>
            </a:r>
            <a:r>
              <a:rPr lang="el-GR" sz="2600" b="1" dirty="0">
                <a:latin typeface="Arial Narrow" pitchFamily="34" charset="0"/>
              </a:rPr>
              <a:t>β</a:t>
            </a:r>
            <a:r>
              <a:rPr lang="en-US" sz="2600" b="1" dirty="0">
                <a:latin typeface="Arial Narrow" pitchFamily="34" charset="0"/>
              </a:rPr>
              <a:t>-adrenergic blockade. </a:t>
            </a:r>
          </a:p>
          <a:p>
            <a:r>
              <a:rPr lang="en-US" sz="2600" b="1" dirty="0">
                <a:latin typeface="Arial Narrow" pitchFamily="34" charset="0"/>
              </a:rPr>
              <a:t>Efficacy of acting on bronchi &lt; heart </a:t>
            </a:r>
            <a:r>
              <a:rPr lang="en-US" sz="2600" b="1" dirty="0">
                <a:latin typeface="Arial Narrow" pitchFamily="34" charset="0"/>
                <a:sym typeface="Wingdings 3"/>
              </a:rPr>
              <a:t> no evident </a:t>
            </a:r>
            <a:r>
              <a:rPr lang="en-US" sz="2600" b="1" dirty="0" err="1">
                <a:latin typeface="Arial Narrow" pitchFamily="34" charset="0"/>
                <a:sym typeface="Wingdings 3"/>
              </a:rPr>
              <a:t>bronchodilation</a:t>
            </a:r>
            <a:r>
              <a:rPr lang="en-US" sz="2600" b="1" dirty="0">
                <a:latin typeface="Arial Narrow" pitchFamily="34" charset="0"/>
                <a:sym typeface="Wingdings 3"/>
              </a:rPr>
              <a:t>.</a:t>
            </a:r>
            <a:endParaRPr lang="en-US" sz="26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04730" y="3547343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Arial Narrow" pitchFamily="34" charset="0"/>
                </a:rPr>
                <a:t>M</a:t>
              </a:r>
              <a:r>
                <a:rPr lang="it-IT" sz="2000" b="1" baseline="-25000" dirty="0">
                  <a:latin typeface="Arial Narrow" pitchFamily="34" charset="0"/>
                </a:rPr>
                <a:t>2</a:t>
              </a:r>
              <a:r>
                <a:rPr lang="it-IT" sz="2000" b="1" dirty="0">
                  <a:latin typeface="Arial Narrow" pitchFamily="34" charset="0"/>
                </a:rPr>
                <a:t> &amp; M</a:t>
              </a:r>
              <a:r>
                <a:rPr lang="it-IT" sz="2000" b="1" baseline="-25000" dirty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3463022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just">
              <a:lnSpc>
                <a:spcPts val="3000"/>
              </a:lnSpc>
            </a:pPr>
            <a:r>
              <a:rPr lang="en-US" sz="2400" u="heavy" dirty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>
                <a:latin typeface="Arial Narrow" pitchFamily="34" charset="0"/>
              </a:rPr>
              <a:t>Perceive the differences between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anaphylactic shock </a:t>
            </a:r>
            <a:r>
              <a:rPr lang="en-US" sz="2400" b="1" dirty="0">
                <a:latin typeface="Arial Narrow" pitchFamily="34" charset="0"/>
              </a:rPr>
              <a:t>&amp; other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types of shock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>
                <a:latin typeface="Arial Narrow" pitchFamily="34" charset="0"/>
              </a:rPr>
              <a:t>Recognize its nature, causes &amp; characteristics 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>
                <a:latin typeface="Arial Narrow" pitchFamily="34" charset="0"/>
              </a:rPr>
              <a:t>Specify its diagnostic features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>
                <a:latin typeface="Arial Narrow" pitchFamily="34" charset="0"/>
              </a:rPr>
              <a:t>Identify its standard emergency management protocol 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>
                <a:latin typeface="Arial Narrow" pitchFamily="34" charset="0"/>
              </a:rPr>
              <a:t>Justify the mechanism of action &amp; method of administration of each of the different used drugs to limit its morbid outcomes.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 Narrow" pitchFamily="34" charset="0"/>
              </a:rPr>
              <a:t>Is a sudden, severe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sz="2400" b="1" dirty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sz="2400" b="1" dirty="0" err="1">
                <a:latin typeface="Arial" charset="0"/>
                <a:cs typeface="Arial" charset="0"/>
              </a:rPr>
              <a:t>hypoperfusion</a:t>
            </a:r>
            <a:r>
              <a:rPr lang="en-US" sz="2400" b="1" dirty="0">
                <a:latin typeface="Arial" charset="0"/>
                <a:cs typeface="Arial" charset="0"/>
              </a:rPr>
              <a:t>) and airway swelling.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600" y="4876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>
                <a:latin typeface="Arial Narrow" pitchFamily="34" charset="0"/>
              </a:rPr>
              <a:t>[Inadequate oxygen delivery to meet metabolic demands] &amp; strong sympathetic activation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</a:rPr>
              <a:t>     </a:t>
            </a:r>
            <a:r>
              <a:rPr lang="en-US" sz="2400" b="1" dirty="0" err="1">
                <a:latin typeface="Arial Narrow" pitchFamily="34" charset="0"/>
              </a:rPr>
              <a:t>Extracardiac</a:t>
            </a:r>
            <a:r>
              <a:rPr lang="en-US" sz="2400" b="1" dirty="0">
                <a:latin typeface="Arial Narrow" pitchFamily="34" charset="0"/>
              </a:rPr>
              <a:t> obstruction </a:t>
            </a:r>
            <a:r>
              <a:rPr lang="en-US" sz="2400" b="1" spc="-40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>
                <a:latin typeface="Arial Narrow" pitchFamily="34" charset="0"/>
              </a:rPr>
              <a:t>ardiac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tamponade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>
                <a:latin typeface="Arial Narrow" pitchFamily="34" charset="0"/>
              </a:rPr>
              <a:t> </a:t>
            </a:r>
            <a:r>
              <a:rPr lang="en-US" sz="2400" b="1" spc="-40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>
                <a:latin typeface="Arial Narrow" pitchFamily="34" charset="0"/>
              </a:rPr>
              <a:t> septic shock, neurogenic, anaphylactic shock.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>
                  <a:latin typeface="Arial Narrow" pitchFamily="34" charset="0"/>
                </a:rPr>
                <a:t>                 when intense or sustained enough, irreversible derangements sets </a:t>
              </a:r>
              <a:r>
                <a:rPr lang="en-US" sz="2400" b="1" spc="-30" dirty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5720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>
                <a:latin typeface="Arial Narrow" pitchFamily="34" charset="0"/>
              </a:rPr>
              <a:t>in response to allergen.</a:t>
            </a:r>
            <a:endParaRPr lang="en-US" sz="2400" b="1" i="1" spc="-40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>
                <a:sym typeface="Wingdings 2"/>
              </a:rPr>
              <a:t> </a:t>
            </a:r>
            <a:r>
              <a:rPr lang="en-US" sz="2400" dirty="0"/>
              <a:t>Belong to </a:t>
            </a:r>
            <a:r>
              <a:rPr lang="en-US" sz="2000" dirty="0">
                <a:latin typeface="Cooper Black" pitchFamily="18" charset="0"/>
              </a:rPr>
              <a:t>TYPE I HYPERSENSITIVITY REACTION 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Nature</a:t>
            </a: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>
                <a:latin typeface="Arial Narrow" pitchFamily="34" charset="0"/>
              </a:rPr>
              <a:t>   </a:t>
            </a:r>
            <a:br>
              <a:rPr lang="en-US" sz="2400" spc="-40" dirty="0">
                <a:latin typeface="Arial Narrow" pitchFamily="34" charset="0"/>
              </a:rPr>
            </a:br>
            <a:r>
              <a:rPr lang="en-US" sz="2400" spc="-40" dirty="0">
                <a:latin typeface="Arial Narrow" pitchFamily="34" charset="0"/>
              </a:rPr>
              <a:t>   </a:t>
            </a:r>
            <a:r>
              <a:rPr lang="en-US" sz="2200" b="1" i="1" spc="-40" dirty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6" r:link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Mast Cell</a:t>
                </a:r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>
                <a:latin typeface="Arial Narrow" pitchFamily="34" charset="0"/>
              </a:rPr>
              <a:t>N.B</a:t>
            </a:r>
            <a:r>
              <a:rPr lang="en-US" sz="2200" b="1" u="sng" dirty="0">
                <a:latin typeface="Arial Narrow" pitchFamily="34" charset="0"/>
              </a:rPr>
              <a:t>.</a:t>
            </a:r>
            <a:r>
              <a:rPr lang="en-US" sz="2200" b="1" dirty="0">
                <a:latin typeface="Arial Narrow" pitchFamily="34" charset="0"/>
              </a:rPr>
              <a:t>  </a:t>
            </a:r>
            <a:r>
              <a:rPr lang="en-US" sz="2200" b="1" dirty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>
                <a:latin typeface="Arial Narrow" pitchFamily="34" charset="0"/>
              </a:rPr>
              <a:t>Exogenous substances directly </a:t>
            </a:r>
            <a:r>
              <a:rPr lang="en-US" sz="2000" b="1" dirty="0" err="1">
                <a:latin typeface="Arial Narrow" pitchFamily="34" charset="0"/>
              </a:rPr>
              <a:t>degranulate</a:t>
            </a:r>
            <a:r>
              <a:rPr lang="en-US" sz="2000" b="1" dirty="0">
                <a:latin typeface="Arial Narrow" pitchFamily="34" charset="0"/>
              </a:rPr>
              <a:t> mast cells</a:t>
            </a:r>
            <a:r>
              <a:rPr lang="en-US" sz="2000" b="1" dirty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>
                <a:latin typeface="Arial Narrow" pitchFamily="34" charset="0"/>
              </a:rPr>
              <a:t>Radiocontrast</a:t>
            </a:r>
            <a:r>
              <a:rPr lang="en-US" sz="2000" b="1" dirty="0">
                <a:latin typeface="Arial Narrow" pitchFamily="34" charset="0"/>
              </a:rPr>
              <a:t> dye, Opiates, Depolarizing drugs, </a:t>
            </a:r>
            <a:r>
              <a:rPr lang="en-US" sz="2000" b="1" dirty="0" err="1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Second or later exposure</a:t>
            </a: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Antigen Re-exposure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latin typeface="Bernard MT Condensed" pitchFamily="18" charset="0"/>
                </a:rPr>
                <a:t>Mast Cell DEGRANULATION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Characters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Histamine, </a:t>
            </a:r>
            <a:r>
              <a:rPr lang="en-US" dirty="0" err="1">
                <a:latin typeface="Bernard MT Condensed" pitchFamily="18" charset="0"/>
              </a:rPr>
              <a:t>Leukotrienes</a:t>
            </a:r>
            <a:r>
              <a:rPr lang="en-US" dirty="0">
                <a:latin typeface="Bernard MT Condensed" pitchFamily="18" charset="0"/>
              </a:rPr>
              <a:t>, others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ernard MT Condensed" pitchFamily="18" charset="0"/>
              </a:rPr>
              <a:t>1.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ernard MT Condensed" pitchFamily="18" charset="0"/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ernard MT Condensed" pitchFamily="18" charset="0"/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ernard MT Condensed" pitchFamily="18" charset="0"/>
              </a:rPr>
              <a:t>4.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28600" y="5509657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>
                <a:latin typeface="Arial Narrow" pitchFamily="34" charset="0"/>
              </a:rPr>
              <a:t> Rapidly developing [ 5/30 min. </a:t>
            </a:r>
            <a:r>
              <a:rPr lang="en-US" sz="2200" b="1" dirty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>
                <a:latin typeface="Arial Narrow" pitchFamily="34" charset="0"/>
              </a:rPr>
              <a:t>can be hours ]</a:t>
            </a:r>
          </a:p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>
                <a:latin typeface="Arial Narrow" pitchFamily="34" charset="0"/>
              </a:rPr>
              <a:t> Mortality: due to respiratory (70%) or cardiovascular (25%).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Fainting, Syncope</a:t>
              </a:r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IS A MEDICAL EMERGENCY WHERE IMMEDIATE TREATMENT IS NEEDED TO PREVENT POTENTIAL DEATH. </a:t>
            </a: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7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627" name="Object" r:id="rId2" imgW="1828800" imgH="1828800"/>
        </mc:Choice>
        <mc:Fallback>
          <p:control name="Object" r:id="rId2" imgW="1828800" imgH="1828800">
            <p:pic>
              <p:nvPicPr>
                <p:cNvPr id="2" name="Object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Circulatory Support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O</a:t>
            </a:r>
            <a:r>
              <a:rPr lang="en-US" sz="2200" b="1" baseline="-25000" dirty="0">
                <a:latin typeface="Arial Narrow" pitchFamily="34" charset="0"/>
              </a:rPr>
              <a:t>2</a:t>
            </a:r>
            <a:r>
              <a:rPr lang="en-US" sz="2200" b="1" dirty="0">
                <a:latin typeface="Arial Narrow" pitchFamily="34" charset="0"/>
              </a:rPr>
              <a:t> Inhalation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</a:p>
        </p:txBody>
      </p:sp>
      <p:pic>
        <p:nvPicPr>
          <p:cNvPr id="25602" name="Picture 2" descr="http://t3.gstatic.com/images?q=tbn:ANd9GcS7EucNp21yE0ppnBTZElCEn_ZFV73b_riNTvgoJN1uB-VYz41Pi22pT7A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7. Glucagon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6. Bronchodilators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8. H</a:t>
              </a:r>
              <a:r>
                <a:rPr lang="en-US" sz="2000" b="1" baseline="-25000" dirty="0">
                  <a:latin typeface="+mj-lt"/>
                </a:rPr>
                <a:t>2</a:t>
              </a:r>
              <a:r>
                <a:rPr lang="en-US" sz="2000" b="1" dirty="0">
                  <a:latin typeface="+mj-lt"/>
                </a:rPr>
                <a:t> Blockers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10400" y="6096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12326</TotalTime>
  <Words>2669</Words>
  <Application>Microsoft Office PowerPoint</Application>
  <PresentationFormat>On-screen Show (4:3)</PresentationFormat>
  <Paragraphs>291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新細明體</vt:lpstr>
      <vt:lpstr>Arial</vt:lpstr>
      <vt:lpstr>Arial Narrow</vt:lpstr>
      <vt:lpstr>Bernard MT Condensed</vt:lpstr>
      <vt:lpstr>Calibri</vt:lpstr>
      <vt:lpstr>Cooper Black</vt:lpstr>
      <vt:lpstr>Symbol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Dana Al-Kadi</cp:lastModifiedBy>
  <cp:revision>275</cp:revision>
  <cp:lastPrinted>2018-01-07T11:09:25Z</cp:lastPrinted>
  <dcterms:created xsi:type="dcterms:W3CDTF">2011-01-22T16:46:32Z</dcterms:created>
  <dcterms:modified xsi:type="dcterms:W3CDTF">2018-01-10T08:06:23Z</dcterms:modified>
</cp:coreProperties>
</file>