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8" r:id="rId3"/>
    <p:sldId id="259" r:id="rId4"/>
    <p:sldId id="260" r:id="rId5"/>
    <p:sldId id="262" r:id="rId6"/>
    <p:sldId id="263" r:id="rId7"/>
    <p:sldId id="261" r:id="rId8"/>
    <p:sldId id="264" r:id="rId9"/>
    <p:sldId id="265" r:id="rId10"/>
    <p:sldId id="266" r:id="rId11"/>
    <p:sldId id="267" r:id="rId12"/>
    <p:sldId id="268" r:id="rId13"/>
    <p:sldId id="270"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6"/>
      </p:cViewPr>
      <p:guideLst>
        <p:guide orient="horz" pos="2160"/>
        <p:guide pos="2880"/>
      </p:guideLst>
    </p:cSldViewPr>
  </p:slideViewPr>
  <p:notesTextViewPr>
    <p:cViewPr>
      <p:scale>
        <a:sx n="100" d="100"/>
        <a:sy n="100" d="100"/>
      </p:scale>
      <p:origin x="0" y="0"/>
    </p:cViewPr>
  </p:notesTextViewPr>
  <p:notesViewPr>
    <p:cSldViewPr>
      <p:cViewPr varScale="1">
        <p:scale>
          <a:sx n="31" d="100"/>
          <a:sy n="31" d="100"/>
        </p:scale>
        <p:origin x="-152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92650F2-5EF5-4D84-8D10-E44C7F4A9D07}" type="datetimeFigureOut">
              <a:rPr lang="en-US" smtClean="0"/>
              <a:pPr/>
              <a:t>1/2/2018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A15E83-84A3-4F95-B30A-924F9D7FBB9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D67B043-377D-4808-B5E0-DCF09B3DB5B4}" type="datetimeFigureOut">
              <a:rPr lang="en-US" smtClean="0"/>
              <a:pPr/>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67B043-377D-4808-B5E0-DCF09B3DB5B4}" type="datetimeFigureOut">
              <a:rPr lang="en-US" smtClean="0"/>
              <a:pPr/>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67B043-377D-4808-B5E0-DCF09B3DB5B4}" type="datetimeFigureOut">
              <a:rPr lang="en-US" smtClean="0"/>
              <a:pPr/>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67B043-377D-4808-B5E0-DCF09B3DB5B4}" type="datetimeFigureOut">
              <a:rPr lang="en-US" smtClean="0"/>
              <a:pPr/>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67B043-377D-4808-B5E0-DCF09B3DB5B4}" type="datetimeFigureOut">
              <a:rPr lang="en-US" smtClean="0"/>
              <a:pPr/>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D67B043-377D-4808-B5E0-DCF09B3DB5B4}" type="datetimeFigureOut">
              <a:rPr lang="en-US" smtClean="0"/>
              <a:pPr/>
              <a:t>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D67B043-377D-4808-B5E0-DCF09B3DB5B4}" type="datetimeFigureOut">
              <a:rPr lang="en-US" smtClean="0"/>
              <a:pPr/>
              <a:t>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67B043-377D-4808-B5E0-DCF09B3DB5B4}" type="datetimeFigureOut">
              <a:rPr lang="en-US" smtClean="0"/>
              <a:pPr/>
              <a:t>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67B043-377D-4808-B5E0-DCF09B3DB5B4}" type="datetimeFigureOut">
              <a:rPr lang="en-US" smtClean="0"/>
              <a:pPr/>
              <a:t>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67B043-377D-4808-B5E0-DCF09B3DB5B4}" type="datetimeFigureOut">
              <a:rPr lang="en-US" smtClean="0"/>
              <a:pPr/>
              <a:t>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67B043-377D-4808-B5E0-DCF09B3DB5B4}" type="datetimeFigureOut">
              <a:rPr lang="en-US" smtClean="0"/>
              <a:pPr/>
              <a:t>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67B043-377D-4808-B5E0-DCF09B3DB5B4}" type="datetimeFigureOut">
              <a:rPr lang="en-US" smtClean="0"/>
              <a:pPr/>
              <a:t>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0AF816-8D6C-4488-B53C-4D2237CD78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google.com.sa/url?url=http://www.planwallpaper.com/thank-you&amp;rct=j&amp;frm=1&amp;q=&amp;esrc=s&amp;sa=U&amp;ved=0ahUKEwjt7onG0NrRAhUBCCwKHQ0iAz4QwW4IKTAK&amp;usg=AFQjCNGgJuAk7SD7_Id4KlY-ljzutJFKx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Respiratory ventilation</a:t>
            </a:r>
          </a:p>
        </p:txBody>
      </p:sp>
      <p:sp>
        <p:nvSpPr>
          <p:cNvPr id="3" name="Subtitle 2"/>
          <p:cNvSpPr>
            <a:spLocks noGrp="1"/>
          </p:cNvSpPr>
          <p:nvPr>
            <p:ph type="subTitle" idx="1"/>
          </p:nvPr>
        </p:nvSpPr>
        <p:spPr/>
        <p:txBody>
          <a:bodyPr/>
          <a:lstStyle/>
          <a:p>
            <a:r>
              <a:rPr lang="en-US" dirty="0"/>
              <a:t>Dr. </a:t>
            </a:r>
            <a:r>
              <a:rPr lang="en-US" dirty="0" err="1"/>
              <a:t>Laila</a:t>
            </a:r>
            <a:r>
              <a:rPr lang="en-US" dirty="0"/>
              <a:t> Al-</a:t>
            </a:r>
            <a:r>
              <a:rPr lang="en-US" dirty="0" err="1"/>
              <a:t>Dokhi</a:t>
            </a:r>
            <a:endParaRPr lang="en-US" dirty="0"/>
          </a:p>
          <a:p>
            <a:r>
              <a:rPr lang="en-US" dirty="0"/>
              <a:t>Assistant professor</a:t>
            </a:r>
          </a:p>
          <a:p>
            <a:r>
              <a:rPr lang="en-US" dirty="0"/>
              <a:t>Physiology Department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Text Box 2"/>
          <p:cNvSpPr txBox="1">
            <a:spLocks noChangeArrowheads="1"/>
          </p:cNvSpPr>
          <p:nvPr/>
        </p:nvSpPr>
        <p:spPr bwMode="auto">
          <a:xfrm>
            <a:off x="3554413" y="296863"/>
            <a:ext cx="1271587" cy="517525"/>
          </a:xfrm>
          <a:prstGeom prst="rect">
            <a:avLst/>
          </a:prstGeom>
          <a:noFill/>
          <a:ln w="9525">
            <a:noFill/>
            <a:miter lim="800000"/>
            <a:headEnd/>
            <a:tailEnd/>
          </a:ln>
          <a:effectLst/>
        </p:spPr>
        <p:txBody>
          <a:bodyPr wrap="none">
            <a:spAutoFit/>
          </a:bodyPr>
          <a:lstStyle/>
          <a:p>
            <a:pPr algn="ctr">
              <a:defRPr/>
            </a:pPr>
            <a:r>
              <a:rPr lang="en-US" sz="1400" b="1">
                <a:effectLst>
                  <a:outerShdw blurRad="38100" dist="38100" dir="2700000" algn="tl">
                    <a:srgbClr val="C0C0C0"/>
                  </a:outerShdw>
                </a:effectLst>
              </a:rPr>
              <a:t>FORCED</a:t>
            </a:r>
          </a:p>
          <a:p>
            <a:pPr algn="ctr">
              <a:defRPr/>
            </a:pPr>
            <a:r>
              <a:rPr lang="en-US" sz="1400" b="1">
                <a:effectLst>
                  <a:outerShdw blurRad="38100" dist="38100" dir="2700000" algn="tl">
                    <a:srgbClr val="C0C0C0"/>
                  </a:outerShdw>
                </a:effectLst>
              </a:rPr>
              <a:t>EXPIRATION</a:t>
            </a:r>
          </a:p>
        </p:txBody>
      </p:sp>
      <p:pic>
        <p:nvPicPr>
          <p:cNvPr id="18435" name="Picture 3" descr="f-expiration"/>
          <p:cNvPicPr>
            <a:picLocks noChangeAspect="1" noChangeArrowheads="1"/>
          </p:cNvPicPr>
          <p:nvPr/>
        </p:nvPicPr>
        <p:blipFill>
          <a:blip r:embed="rId2" cstate="print"/>
          <a:srcRect/>
          <a:stretch>
            <a:fillRect/>
          </a:stretch>
        </p:blipFill>
        <p:spPr bwMode="auto">
          <a:xfrm>
            <a:off x="2124075" y="492125"/>
            <a:ext cx="3227388" cy="6070600"/>
          </a:xfrm>
          <a:prstGeom prst="rect">
            <a:avLst/>
          </a:prstGeom>
          <a:noFill/>
          <a:ln w="9525">
            <a:noFill/>
            <a:miter lim="800000"/>
            <a:headEnd/>
            <a:tailEnd/>
          </a:ln>
        </p:spPr>
      </p:pic>
      <p:sp>
        <p:nvSpPr>
          <p:cNvPr id="273412" name="Text Box 4"/>
          <p:cNvSpPr txBox="1">
            <a:spLocks noChangeArrowheads="1"/>
          </p:cNvSpPr>
          <p:nvPr/>
        </p:nvSpPr>
        <p:spPr bwMode="auto">
          <a:xfrm>
            <a:off x="5286375" y="860425"/>
            <a:ext cx="1555750" cy="1155700"/>
          </a:xfrm>
          <a:prstGeom prst="rect">
            <a:avLst/>
          </a:prstGeom>
          <a:noFill/>
          <a:ln w="9525">
            <a:noFill/>
            <a:miter lim="800000"/>
            <a:headEnd/>
            <a:tailEnd/>
          </a:ln>
          <a:effectLst/>
        </p:spPr>
        <p:txBody>
          <a:bodyPr wrap="none">
            <a:spAutoFit/>
          </a:bodyPr>
          <a:lstStyle/>
          <a:p>
            <a:pPr>
              <a:defRPr/>
            </a:pPr>
            <a:r>
              <a:rPr lang="en-US" sz="1400" b="1">
                <a:effectLst>
                  <a:outerShdw blurRad="38100" dist="38100" dir="2700000" algn="tl">
                    <a:srgbClr val="C0C0C0"/>
                  </a:outerShdw>
                </a:effectLst>
              </a:rPr>
              <a:t>NORMAL</a:t>
            </a:r>
          </a:p>
          <a:p>
            <a:pPr>
              <a:defRPr/>
            </a:pPr>
            <a:endParaRPr lang="en-US" sz="1400" b="1">
              <a:effectLst>
                <a:outerShdw blurRad="38100" dist="38100" dir="2700000" algn="tl">
                  <a:srgbClr val="C0C0C0"/>
                </a:outerShdw>
              </a:effectLst>
            </a:endParaRPr>
          </a:p>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r>
              <a:rPr lang="en-US" sz="1400" b="1">
                <a:effectLst>
                  <a:outerShdw blurRad="38100" dist="38100" dir="2700000" algn="tl">
                    <a:srgbClr val="C0C0C0"/>
                  </a:outerShdw>
                </a:effectLst>
              </a:rPr>
              <a:t> = 3.0L</a:t>
            </a:r>
          </a:p>
          <a:p>
            <a:pPr>
              <a:defRPr/>
            </a:pPr>
            <a:r>
              <a:rPr lang="en-US" sz="1400" b="1">
                <a:effectLst>
                  <a:outerShdw blurRad="38100" dist="38100" dir="2700000" algn="tl">
                    <a:srgbClr val="C0C0C0"/>
                  </a:outerShdw>
                </a:effectLst>
              </a:rPr>
              <a:t>FVC = 4.2L</a:t>
            </a:r>
          </a:p>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r>
              <a:rPr lang="en-US" sz="1400" b="1">
                <a:effectLst>
                  <a:outerShdw blurRad="38100" dist="38100" dir="2700000" algn="tl">
                    <a:srgbClr val="C0C0C0"/>
                  </a:outerShdw>
                </a:effectLst>
              </a:rPr>
              <a:t>/FVC = 72%</a:t>
            </a:r>
          </a:p>
        </p:txBody>
      </p:sp>
      <p:sp>
        <p:nvSpPr>
          <p:cNvPr id="273413" name="Text Box 5"/>
          <p:cNvSpPr txBox="1">
            <a:spLocks noChangeArrowheads="1"/>
          </p:cNvSpPr>
          <p:nvPr/>
        </p:nvSpPr>
        <p:spPr bwMode="auto">
          <a:xfrm>
            <a:off x="5278438" y="3271838"/>
            <a:ext cx="1555750" cy="1155700"/>
          </a:xfrm>
          <a:prstGeom prst="rect">
            <a:avLst/>
          </a:prstGeom>
          <a:noFill/>
          <a:ln w="9525">
            <a:noFill/>
            <a:miter lim="800000"/>
            <a:headEnd/>
            <a:tailEnd/>
          </a:ln>
          <a:effectLst/>
        </p:spPr>
        <p:txBody>
          <a:bodyPr wrap="none">
            <a:spAutoFit/>
          </a:bodyPr>
          <a:lstStyle/>
          <a:p>
            <a:pPr>
              <a:defRPr/>
            </a:pPr>
            <a:r>
              <a:rPr lang="en-US" sz="1400" b="1">
                <a:effectLst>
                  <a:outerShdw blurRad="38100" dist="38100" dir="2700000" algn="tl">
                    <a:srgbClr val="C0C0C0"/>
                  </a:outerShdw>
                </a:effectLst>
              </a:rPr>
              <a:t>OBSTRUCTIVE</a:t>
            </a:r>
          </a:p>
          <a:p>
            <a:pPr>
              <a:defRPr/>
            </a:pPr>
            <a:endParaRPr lang="en-US" sz="1400" b="1">
              <a:effectLst>
                <a:outerShdw blurRad="38100" dist="38100" dir="2700000" algn="tl">
                  <a:srgbClr val="C0C0C0"/>
                </a:outerShdw>
              </a:effectLst>
            </a:endParaRPr>
          </a:p>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r>
              <a:rPr lang="en-US" sz="1400" b="1">
                <a:effectLst>
                  <a:outerShdw blurRad="38100" dist="38100" dir="2700000" algn="tl">
                    <a:srgbClr val="C0C0C0"/>
                  </a:outerShdw>
                </a:effectLst>
              </a:rPr>
              <a:t> = 0.9L</a:t>
            </a:r>
          </a:p>
          <a:p>
            <a:pPr>
              <a:defRPr/>
            </a:pPr>
            <a:r>
              <a:rPr lang="en-US" sz="1400" b="1">
                <a:effectLst>
                  <a:outerShdw blurRad="38100" dist="38100" dir="2700000" algn="tl">
                    <a:srgbClr val="C0C0C0"/>
                  </a:outerShdw>
                </a:effectLst>
              </a:rPr>
              <a:t>FVC = 2.3L</a:t>
            </a:r>
          </a:p>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r>
              <a:rPr lang="en-US" sz="1400" b="1">
                <a:effectLst>
                  <a:outerShdw blurRad="38100" dist="38100" dir="2700000" algn="tl">
                    <a:srgbClr val="C0C0C0"/>
                  </a:outerShdw>
                </a:effectLst>
              </a:rPr>
              <a:t>/FVC = 40%</a:t>
            </a:r>
          </a:p>
        </p:txBody>
      </p:sp>
      <p:sp>
        <p:nvSpPr>
          <p:cNvPr id="273414" name="Text Box 6"/>
          <p:cNvSpPr txBox="1">
            <a:spLocks noChangeArrowheads="1"/>
          </p:cNvSpPr>
          <p:nvPr/>
        </p:nvSpPr>
        <p:spPr bwMode="auto">
          <a:xfrm>
            <a:off x="5270500" y="4983163"/>
            <a:ext cx="1555750" cy="1155700"/>
          </a:xfrm>
          <a:prstGeom prst="rect">
            <a:avLst/>
          </a:prstGeom>
          <a:noFill/>
          <a:ln w="9525">
            <a:noFill/>
            <a:miter lim="800000"/>
            <a:headEnd/>
            <a:tailEnd/>
          </a:ln>
          <a:effectLst/>
        </p:spPr>
        <p:txBody>
          <a:bodyPr wrap="none">
            <a:spAutoFit/>
          </a:bodyPr>
          <a:lstStyle/>
          <a:p>
            <a:pPr>
              <a:defRPr/>
            </a:pPr>
            <a:r>
              <a:rPr lang="en-US" sz="1400" b="1">
                <a:effectLst>
                  <a:outerShdw blurRad="38100" dist="38100" dir="2700000" algn="tl">
                    <a:srgbClr val="C0C0C0"/>
                  </a:outerShdw>
                </a:effectLst>
              </a:rPr>
              <a:t>RESTRICTIVE</a:t>
            </a:r>
          </a:p>
          <a:p>
            <a:pPr>
              <a:defRPr/>
            </a:pPr>
            <a:endParaRPr lang="en-US" sz="1400" b="1">
              <a:effectLst>
                <a:outerShdw blurRad="38100" dist="38100" dir="2700000" algn="tl">
                  <a:srgbClr val="C0C0C0"/>
                </a:outerShdw>
              </a:effectLst>
            </a:endParaRPr>
          </a:p>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r>
              <a:rPr lang="en-US" sz="1400" b="1">
                <a:effectLst>
                  <a:outerShdw blurRad="38100" dist="38100" dir="2700000" algn="tl">
                    <a:srgbClr val="C0C0C0"/>
                  </a:outerShdw>
                </a:effectLst>
              </a:rPr>
              <a:t> =1.8L</a:t>
            </a:r>
          </a:p>
          <a:p>
            <a:pPr>
              <a:defRPr/>
            </a:pPr>
            <a:r>
              <a:rPr lang="en-US" sz="1400" b="1">
                <a:effectLst>
                  <a:outerShdw blurRad="38100" dist="38100" dir="2700000" algn="tl">
                    <a:srgbClr val="C0C0C0"/>
                  </a:outerShdw>
                </a:effectLst>
              </a:rPr>
              <a:t>FVC = 2.3L</a:t>
            </a:r>
          </a:p>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r>
              <a:rPr lang="en-US" sz="1400" b="1">
                <a:effectLst>
                  <a:outerShdw blurRad="38100" dist="38100" dir="2700000" algn="tl">
                    <a:srgbClr val="C0C0C0"/>
                  </a:outerShdw>
                </a:effectLst>
              </a:rPr>
              <a:t>/FVC = 78%</a:t>
            </a:r>
          </a:p>
        </p:txBody>
      </p:sp>
      <p:sp>
        <p:nvSpPr>
          <p:cNvPr id="273415" name="Text Box 7"/>
          <p:cNvSpPr txBox="1">
            <a:spLocks noChangeArrowheads="1"/>
          </p:cNvSpPr>
          <p:nvPr/>
        </p:nvSpPr>
        <p:spPr bwMode="auto">
          <a:xfrm>
            <a:off x="2293938" y="6243638"/>
            <a:ext cx="1093787" cy="304800"/>
          </a:xfrm>
          <a:prstGeom prst="rect">
            <a:avLst/>
          </a:prstGeom>
          <a:noFill/>
          <a:ln w="9525">
            <a:noFill/>
            <a:miter lim="800000"/>
            <a:headEnd/>
            <a:tailEnd/>
          </a:ln>
          <a:effectLst/>
        </p:spPr>
        <p:txBody>
          <a:bodyPr wrap="none">
            <a:spAutoFit/>
          </a:bodyPr>
          <a:lstStyle/>
          <a:p>
            <a:pPr>
              <a:defRPr/>
            </a:pPr>
            <a:r>
              <a:rPr lang="en-US" sz="1400" b="1">
                <a:effectLst>
                  <a:outerShdw blurRad="38100" dist="38100" dir="2700000" algn="tl">
                    <a:srgbClr val="C0C0C0"/>
                  </a:outerShdw>
                </a:effectLst>
              </a:rPr>
              <a:t>1 SECOND</a:t>
            </a:r>
          </a:p>
        </p:txBody>
      </p:sp>
      <p:sp>
        <p:nvSpPr>
          <p:cNvPr id="273416" name="Text Box 8"/>
          <p:cNvSpPr txBox="1">
            <a:spLocks noChangeArrowheads="1"/>
          </p:cNvSpPr>
          <p:nvPr/>
        </p:nvSpPr>
        <p:spPr bwMode="auto">
          <a:xfrm>
            <a:off x="4356100" y="5265738"/>
            <a:ext cx="593725" cy="304800"/>
          </a:xfrm>
          <a:prstGeom prst="rect">
            <a:avLst/>
          </a:prstGeom>
          <a:noFill/>
          <a:ln w="9525">
            <a:noFill/>
            <a:miter lim="800000"/>
            <a:headEnd/>
            <a:tailEnd/>
          </a:ln>
          <a:effectLst/>
        </p:spPr>
        <p:txBody>
          <a:bodyPr wrap="none">
            <a:spAutoFit/>
          </a:bodyPr>
          <a:lstStyle/>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p>
        </p:txBody>
      </p:sp>
      <p:sp>
        <p:nvSpPr>
          <p:cNvPr id="273417" name="Text Box 9"/>
          <p:cNvSpPr txBox="1">
            <a:spLocks noChangeArrowheads="1"/>
          </p:cNvSpPr>
          <p:nvPr/>
        </p:nvSpPr>
        <p:spPr bwMode="auto">
          <a:xfrm>
            <a:off x="4364038" y="3411538"/>
            <a:ext cx="593725" cy="304800"/>
          </a:xfrm>
          <a:prstGeom prst="rect">
            <a:avLst/>
          </a:prstGeom>
          <a:noFill/>
          <a:ln w="9525">
            <a:noFill/>
            <a:miter lim="800000"/>
            <a:headEnd/>
            <a:tailEnd/>
          </a:ln>
          <a:effectLst/>
        </p:spPr>
        <p:txBody>
          <a:bodyPr wrap="none">
            <a:spAutoFit/>
          </a:bodyPr>
          <a:lstStyle/>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p>
        </p:txBody>
      </p:sp>
      <p:sp>
        <p:nvSpPr>
          <p:cNvPr id="273418" name="Text Box 10"/>
          <p:cNvSpPr txBox="1">
            <a:spLocks noChangeArrowheads="1"/>
          </p:cNvSpPr>
          <p:nvPr/>
        </p:nvSpPr>
        <p:spPr bwMode="auto">
          <a:xfrm>
            <a:off x="4371975" y="1592263"/>
            <a:ext cx="593725" cy="304800"/>
          </a:xfrm>
          <a:prstGeom prst="rect">
            <a:avLst/>
          </a:prstGeom>
          <a:noFill/>
          <a:ln w="9525">
            <a:noFill/>
            <a:miter lim="800000"/>
            <a:headEnd/>
            <a:tailEnd/>
          </a:ln>
          <a:effectLst/>
        </p:spPr>
        <p:txBody>
          <a:bodyPr wrap="none">
            <a:spAutoFit/>
          </a:bodyPr>
          <a:lstStyle/>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p>
        </p:txBody>
      </p:sp>
      <p:sp>
        <p:nvSpPr>
          <p:cNvPr id="18443" name="AutoShape 11"/>
          <p:cNvSpPr>
            <a:spLocks/>
          </p:cNvSpPr>
          <p:nvPr/>
        </p:nvSpPr>
        <p:spPr bwMode="auto">
          <a:xfrm>
            <a:off x="4054475" y="850900"/>
            <a:ext cx="288925" cy="1765300"/>
          </a:xfrm>
          <a:prstGeom prst="rightBrace">
            <a:avLst>
              <a:gd name="adj1" fmla="val 50916"/>
              <a:gd name="adj2" fmla="val 50000"/>
            </a:avLst>
          </a:prstGeom>
          <a:noFill/>
          <a:ln w="19050">
            <a:solidFill>
              <a:schemeClr val="tx1"/>
            </a:solidFill>
            <a:round/>
            <a:headEnd/>
            <a:tailEnd/>
          </a:ln>
        </p:spPr>
        <p:txBody>
          <a:bodyPr wrap="none" anchor="ctr"/>
          <a:lstStyle/>
          <a:p>
            <a:endParaRPr lang="ar-SA"/>
          </a:p>
        </p:txBody>
      </p:sp>
      <p:sp>
        <p:nvSpPr>
          <p:cNvPr id="18444" name="AutoShape 12"/>
          <p:cNvSpPr>
            <a:spLocks/>
          </p:cNvSpPr>
          <p:nvPr/>
        </p:nvSpPr>
        <p:spPr bwMode="auto">
          <a:xfrm>
            <a:off x="4054475" y="3300413"/>
            <a:ext cx="288925" cy="503237"/>
          </a:xfrm>
          <a:prstGeom prst="rightBrace">
            <a:avLst>
              <a:gd name="adj1" fmla="val 14515"/>
              <a:gd name="adj2" fmla="val 50000"/>
            </a:avLst>
          </a:prstGeom>
          <a:noFill/>
          <a:ln w="19050">
            <a:solidFill>
              <a:schemeClr val="tx1"/>
            </a:solidFill>
            <a:round/>
            <a:headEnd/>
            <a:tailEnd/>
          </a:ln>
        </p:spPr>
        <p:txBody>
          <a:bodyPr wrap="none" anchor="ctr"/>
          <a:lstStyle/>
          <a:p>
            <a:endParaRPr lang="ar-SA"/>
          </a:p>
        </p:txBody>
      </p:sp>
      <p:sp>
        <p:nvSpPr>
          <p:cNvPr id="18445" name="AutoShape 13"/>
          <p:cNvSpPr>
            <a:spLocks/>
          </p:cNvSpPr>
          <p:nvPr/>
        </p:nvSpPr>
        <p:spPr bwMode="auto">
          <a:xfrm>
            <a:off x="4054475" y="4956175"/>
            <a:ext cx="288925" cy="900113"/>
          </a:xfrm>
          <a:prstGeom prst="rightBrace">
            <a:avLst>
              <a:gd name="adj1" fmla="val 25962"/>
              <a:gd name="adj2" fmla="val 50000"/>
            </a:avLst>
          </a:prstGeom>
          <a:noFill/>
          <a:ln w="19050">
            <a:solidFill>
              <a:schemeClr val="tx1"/>
            </a:solidFill>
            <a:round/>
            <a:headEnd/>
            <a:tailEnd/>
          </a:ln>
        </p:spPr>
        <p:txBody>
          <a:bodyPr wrap="none" anchor="ctr"/>
          <a:lstStyle/>
          <a:p>
            <a:endParaRPr lang="ar-SA"/>
          </a:p>
        </p:txBody>
      </p:sp>
      <p:sp>
        <p:nvSpPr>
          <p:cNvPr id="273422" name="Text Box 14"/>
          <p:cNvSpPr txBox="1">
            <a:spLocks noChangeArrowheads="1"/>
          </p:cNvSpPr>
          <p:nvPr/>
        </p:nvSpPr>
        <p:spPr bwMode="auto">
          <a:xfrm>
            <a:off x="2273300" y="384175"/>
            <a:ext cx="1241425" cy="517525"/>
          </a:xfrm>
          <a:prstGeom prst="rect">
            <a:avLst/>
          </a:prstGeom>
          <a:noFill/>
          <a:ln w="9525">
            <a:noFill/>
            <a:miter lim="800000"/>
            <a:headEnd/>
            <a:tailEnd/>
          </a:ln>
          <a:effectLst/>
        </p:spPr>
        <p:txBody>
          <a:bodyPr wrap="none">
            <a:spAutoFit/>
          </a:bodyPr>
          <a:lstStyle/>
          <a:p>
            <a:pPr algn="ctr">
              <a:defRPr/>
            </a:pPr>
            <a:r>
              <a:rPr lang="en-US" sz="1400" b="1">
                <a:effectLst>
                  <a:outerShdw blurRad="38100" dist="38100" dir="2700000" algn="tl">
                    <a:srgbClr val="C0C0C0"/>
                  </a:outerShdw>
                </a:effectLst>
              </a:rPr>
              <a:t>TIDAL</a:t>
            </a:r>
          </a:p>
          <a:p>
            <a:pPr algn="ctr">
              <a:defRPr/>
            </a:pPr>
            <a:r>
              <a:rPr lang="en-US" sz="1400" b="1">
                <a:effectLst>
                  <a:outerShdw blurRad="38100" dist="38100" dir="2700000" algn="tl">
                    <a:srgbClr val="C0C0C0"/>
                  </a:outerShdw>
                </a:effectLst>
              </a:rPr>
              <a:t>BREATHING</a:t>
            </a:r>
          </a:p>
        </p:txBody>
      </p:sp>
      <p:sp>
        <p:nvSpPr>
          <p:cNvPr id="18447" name="Line 15"/>
          <p:cNvSpPr>
            <a:spLocks noChangeShapeType="1"/>
          </p:cNvSpPr>
          <p:nvPr/>
        </p:nvSpPr>
        <p:spPr bwMode="auto">
          <a:xfrm>
            <a:off x="2722563" y="887413"/>
            <a:ext cx="0" cy="1081087"/>
          </a:xfrm>
          <a:prstGeom prst="line">
            <a:avLst/>
          </a:prstGeom>
          <a:noFill/>
          <a:ln w="19050">
            <a:solidFill>
              <a:schemeClr val="tx1"/>
            </a:solidFill>
            <a:round/>
            <a:headEnd/>
            <a:tailEnd type="triangle" w="med" len="med"/>
          </a:ln>
        </p:spPr>
        <p:txBody>
          <a:bodyPr/>
          <a:lstStyle/>
          <a:p>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Times New Roman" pitchFamily="18" charset="0"/>
                <a:cs typeface="Times New Roman" pitchFamily="18" charset="0"/>
              </a:rPr>
              <a:t>Minute respiratory volume</a:t>
            </a:r>
            <a:endParaRPr lang="en-US" dirty="0"/>
          </a:p>
        </p:txBody>
      </p:sp>
      <p:sp>
        <p:nvSpPr>
          <p:cNvPr id="3" name="Content Placeholder 2"/>
          <p:cNvSpPr>
            <a:spLocks noGrp="1"/>
          </p:cNvSpPr>
          <p:nvPr>
            <p:ph idx="1"/>
          </p:nvPr>
        </p:nvSpPr>
        <p:spPr/>
        <p:txBody>
          <a:bodyPr/>
          <a:lstStyle/>
          <a:p>
            <a:r>
              <a:rPr lang="en-US" altLang="en-US" b="1" i="1" dirty="0"/>
              <a:t>MRV = Respiratory rate x Tidal volume</a:t>
            </a:r>
          </a:p>
          <a:p>
            <a:pPr>
              <a:buNone/>
            </a:pPr>
            <a:r>
              <a:rPr lang="en-US" altLang="en-US" b="1" i="1" dirty="0"/>
              <a:t>               =  RR X TV</a:t>
            </a:r>
          </a:p>
          <a:p>
            <a:pPr>
              <a:buNone/>
            </a:pPr>
            <a:r>
              <a:rPr lang="en-US" altLang="en-US" b="1" i="1" dirty="0"/>
              <a:t>               = 12 X 500    = 6L/min.</a:t>
            </a:r>
          </a:p>
          <a:p>
            <a:pPr>
              <a:buNone/>
            </a:pPr>
            <a:r>
              <a:rPr lang="en-US" altLang="en-US" b="1" i="1" dirty="0"/>
              <a:t>   it could rise to 200 L/min or more than 30 times normal if  RR = 40   TV = </a:t>
            </a:r>
            <a:r>
              <a:rPr lang="en-US" altLang="en-US" dirty="0"/>
              <a:t>4600 ml in young adults man</a:t>
            </a:r>
            <a:endParaRPr lang="en-US" altLang="en-US" b="1" i="1"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467600" cy="6096000"/>
          </a:xfrm>
        </p:spPr>
        <p:txBody>
          <a:bodyPr>
            <a:normAutofit fontScale="92500" lnSpcReduction="10000"/>
          </a:bodyPr>
          <a:lstStyle/>
          <a:p>
            <a:pPr lvl="0"/>
            <a:r>
              <a:rPr lang="en-US" b="1" dirty="0"/>
              <a:t>Anatomical dead space:-</a:t>
            </a:r>
          </a:p>
          <a:p>
            <a:pPr lvl="1"/>
            <a:r>
              <a:rPr lang="en-US" dirty="0"/>
              <a:t>Occupies the air-conducting system down to the terminal bronchioles</a:t>
            </a:r>
          </a:p>
          <a:p>
            <a:pPr lvl="1"/>
            <a:r>
              <a:rPr lang="en-US" dirty="0"/>
              <a:t>No gas exchange</a:t>
            </a:r>
          </a:p>
          <a:p>
            <a:pPr lvl="1"/>
            <a:r>
              <a:rPr lang="en-US" dirty="0"/>
              <a:t>Volume </a:t>
            </a:r>
            <a:r>
              <a:rPr lang="en-US" dirty="0">
                <a:sym typeface="Symbol"/>
              </a:rPr>
              <a:t></a:t>
            </a:r>
            <a:r>
              <a:rPr lang="en-US" dirty="0"/>
              <a:t> 150ml</a:t>
            </a:r>
          </a:p>
          <a:p>
            <a:pPr lvl="1"/>
            <a:r>
              <a:rPr lang="en-US" dirty="0"/>
              <a:t>Physiological dead space = </a:t>
            </a:r>
          </a:p>
          <a:p>
            <a:pPr lvl="1">
              <a:buNone/>
            </a:pPr>
            <a:r>
              <a:rPr lang="en-US" dirty="0"/>
              <a:t>	anatomical dead space + alveolar dead space</a:t>
            </a:r>
          </a:p>
          <a:p>
            <a:endParaRPr lang="en-US" dirty="0"/>
          </a:p>
          <a:p>
            <a:pPr lvl="0"/>
            <a:r>
              <a:rPr lang="en-US" b="1" dirty="0"/>
              <a:t>Respiratory zone:-</a:t>
            </a:r>
          </a:p>
          <a:p>
            <a:pPr lvl="1"/>
            <a:r>
              <a:rPr lang="en-US" dirty="0"/>
              <a:t>Occupies the space distal to the terminal bronchioles start from the respiratory bronchioles down to the alveolar sacs</a:t>
            </a:r>
          </a:p>
          <a:p>
            <a:pPr lvl="1"/>
            <a:r>
              <a:rPr lang="en-US" dirty="0"/>
              <a:t>Gas exchange takes place</a:t>
            </a:r>
          </a:p>
          <a:p>
            <a:pPr lvl="1"/>
            <a:r>
              <a:rPr lang="en-US" dirty="0"/>
              <a:t>Volume </a:t>
            </a:r>
            <a:r>
              <a:rPr lang="en-US" dirty="0">
                <a:sym typeface="Symbol"/>
              </a:rPr>
              <a:t></a:t>
            </a:r>
            <a:r>
              <a:rPr lang="en-US" dirty="0"/>
              <a:t> 350ml/min</a:t>
            </a:r>
          </a:p>
          <a:p>
            <a:pPr lvl="1">
              <a:buNone/>
            </a:pPr>
            <a:endParaRPr lang="en-US" dirty="0"/>
          </a:p>
          <a:p>
            <a:endParaRPr lang="en-US" dirty="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p:txBody>
          <a:bodyPr/>
          <a:lstStyle/>
          <a:p>
            <a:pPr eaLnBrk="1" hangingPunct="1"/>
            <a:r>
              <a:rPr lang="en-US"/>
              <a:t>The rate of alveolar ventilation</a:t>
            </a:r>
          </a:p>
        </p:txBody>
      </p:sp>
      <p:sp>
        <p:nvSpPr>
          <p:cNvPr id="22531" name="Rectangle 5"/>
          <p:cNvSpPr>
            <a:spLocks noChangeArrowheads="1"/>
          </p:cNvSpPr>
          <p:nvPr/>
        </p:nvSpPr>
        <p:spPr bwMode="auto">
          <a:xfrm>
            <a:off x="503238" y="1665288"/>
            <a:ext cx="8101012" cy="2647950"/>
          </a:xfrm>
          <a:prstGeom prst="rect">
            <a:avLst/>
          </a:prstGeom>
          <a:noFill/>
          <a:ln w="9525">
            <a:noFill/>
            <a:miter lim="800000"/>
            <a:headEnd/>
            <a:tailEnd/>
          </a:ln>
        </p:spPr>
        <p:txBody>
          <a:bodyPr anchor="ctr">
            <a:spAutoFit/>
          </a:bodyPr>
          <a:lstStyle/>
          <a:p>
            <a:r>
              <a:rPr lang="en-US" sz="2400" b="1"/>
              <a:t>Alveolar ventilation per minute is the total volume of new air entering the alveoli and other adjacent gas exchange areas each minute.</a:t>
            </a:r>
          </a:p>
          <a:p>
            <a:endParaRPr lang="en-US" sz="2400" b="1"/>
          </a:p>
          <a:p>
            <a:r>
              <a:rPr lang="en-US" sz="2400" b="1"/>
              <a:t>Va = Respiratory rate X (Vt – Vd)</a:t>
            </a:r>
          </a:p>
          <a:p>
            <a:r>
              <a:rPr lang="en-US" sz="2400" b="1"/>
              <a:t>      = Respiratory rate X (Vtidal volume – Vdead space)</a:t>
            </a:r>
          </a:p>
          <a:p>
            <a:r>
              <a:rPr lang="en-US" sz="2400" b="1"/>
              <a:t>      = 12 X (500 – 150) = 4200ml</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4580" name="Picture 4" descr="نتيجة بحث الصور عن ‪thank you‬‏">
            <a:hlinkClick r:id="rId2"/>
          </p:cNvPr>
          <p:cNvPicPr>
            <a:picLocks noChangeAspect="1" noChangeArrowheads="1"/>
          </p:cNvPicPr>
          <p:nvPr/>
        </p:nvPicPr>
        <p:blipFill>
          <a:blip r:embed="rId3" cstate="print"/>
          <a:srcRect/>
          <a:stretch>
            <a:fillRect/>
          </a:stretch>
        </p:blipFill>
        <p:spPr bwMode="auto">
          <a:xfrm>
            <a:off x="1752600" y="2971800"/>
            <a:ext cx="4842925" cy="2133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Learning objectives</a:t>
            </a:r>
            <a:endParaRPr lang="en-US" dirty="0"/>
          </a:p>
        </p:txBody>
      </p:sp>
      <p:sp>
        <p:nvSpPr>
          <p:cNvPr id="3" name="Content Placeholder 2"/>
          <p:cNvSpPr>
            <a:spLocks noGrp="1"/>
          </p:cNvSpPr>
          <p:nvPr>
            <p:ph idx="1"/>
          </p:nvPr>
        </p:nvSpPr>
        <p:spPr/>
        <p:txBody>
          <a:bodyPr>
            <a:normAutofit fontScale="77500" lnSpcReduction="20000"/>
          </a:bodyPr>
          <a:lstStyle/>
          <a:p>
            <a:pPr>
              <a:defRPr/>
            </a:pPr>
            <a:r>
              <a:rPr lang="en-US" b="1" dirty="0">
                <a:latin typeface="Times New Roman" pitchFamily="18" charset="0"/>
                <a:cs typeface="Times New Roman" pitchFamily="18" charset="0"/>
              </a:rPr>
              <a:t>By the end of the lecture you should be able to: -</a:t>
            </a:r>
            <a:endParaRPr lang="en-US" dirty="0">
              <a:latin typeface="Times New Roman" pitchFamily="18" charset="0"/>
              <a:cs typeface="Times New Roman" pitchFamily="18" charset="0"/>
            </a:endParaRPr>
          </a:p>
          <a:p>
            <a:pPr>
              <a:buNone/>
              <a:defRPr/>
            </a:pPr>
            <a:r>
              <a:rPr lang="en-US" dirty="0">
                <a:latin typeface="Times New Roman" pitchFamily="18" charset="0"/>
                <a:cs typeface="Times New Roman" pitchFamily="18" charset="0"/>
              </a:rPr>
              <a:t>1-Define the various lung volumes and capacities and provide typical values for each.</a:t>
            </a:r>
          </a:p>
          <a:p>
            <a:pPr>
              <a:buNone/>
              <a:defRPr/>
            </a:pPr>
            <a:r>
              <a:rPr lang="en-US" dirty="0">
                <a:latin typeface="Times New Roman" pitchFamily="18" charset="0"/>
                <a:cs typeface="Times New Roman" pitchFamily="18" charset="0"/>
              </a:rPr>
              <a:t>2-Define ventilation rates, their typical values, and their measurement.</a:t>
            </a:r>
          </a:p>
          <a:p>
            <a:pPr>
              <a:buNone/>
              <a:defRPr/>
            </a:pPr>
            <a:r>
              <a:rPr lang="en-US" dirty="0">
                <a:latin typeface="Times New Roman" pitchFamily="18" charset="0"/>
                <a:cs typeface="Times New Roman" pitchFamily="18" charset="0"/>
              </a:rPr>
              <a:t>3- Describe FEV</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and its role in differentiating obstructive and restrictive lung diseases.</a:t>
            </a:r>
          </a:p>
          <a:p>
            <a:pPr>
              <a:buNone/>
              <a:defRPr/>
            </a:pPr>
            <a:r>
              <a:rPr lang="en-US" dirty="0">
                <a:latin typeface="Times New Roman" pitchFamily="18" charset="0"/>
                <a:cs typeface="Times New Roman" pitchFamily="18" charset="0"/>
              </a:rPr>
              <a:t>4- Describe the types of dead space. State a volume for the anatomical dead space.</a:t>
            </a:r>
          </a:p>
          <a:p>
            <a:pPr>
              <a:buNone/>
              <a:defRPr/>
            </a:pPr>
            <a:r>
              <a:rPr lang="en-US" dirty="0">
                <a:latin typeface="Times New Roman" pitchFamily="18" charset="0"/>
                <a:cs typeface="Times New Roman" pitchFamily="18" charset="0"/>
              </a:rPr>
              <a:t>5- Define the term minute ventilation and state a typical value.</a:t>
            </a:r>
          </a:p>
          <a:p>
            <a:pPr>
              <a:buNone/>
              <a:defRPr/>
            </a:pPr>
            <a:r>
              <a:rPr lang="en-US" dirty="0">
                <a:latin typeface="Times New Roman" pitchFamily="18" charset="0"/>
                <a:cs typeface="Times New Roman" pitchFamily="18" charset="0"/>
              </a:rPr>
              <a:t>6- Distinguish minute ventilation from alveolar ventilation.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pPr eaLnBrk="1" hangingPunct="1"/>
            <a:endParaRPr lang="ar-SA"/>
          </a:p>
        </p:txBody>
      </p:sp>
      <p:pic>
        <p:nvPicPr>
          <p:cNvPr id="19459" name="Picture 5" descr="fig27-4"/>
          <p:cNvPicPr>
            <a:picLocks noChangeAspect="1" noChangeArrowheads="1"/>
          </p:cNvPicPr>
          <p:nvPr/>
        </p:nvPicPr>
        <p:blipFill>
          <a:blip r:embed="rId2" cstate="print"/>
          <a:srcRect/>
          <a:stretch>
            <a:fillRect/>
          </a:stretch>
        </p:blipFill>
        <p:spPr bwMode="auto">
          <a:xfrm>
            <a:off x="431800" y="939800"/>
            <a:ext cx="8229600" cy="4973638"/>
          </a:xfrm>
          <a:prstGeom prst="rect">
            <a:avLst/>
          </a:prstGeom>
          <a:noFill/>
          <a:ln w="9525">
            <a:noFill/>
            <a:miter lim="800000"/>
            <a:headEnd/>
            <a:tailEnd/>
          </a:ln>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1" descr="fig27-5"/>
          <p:cNvPicPr>
            <a:picLocks noChangeAspect="1" noChangeArrowheads="1"/>
          </p:cNvPicPr>
          <p:nvPr/>
        </p:nvPicPr>
        <p:blipFill>
          <a:blip r:embed="rId2" cstate="print"/>
          <a:srcRect/>
          <a:stretch>
            <a:fillRect/>
          </a:stretch>
        </p:blipFill>
        <p:spPr bwMode="auto">
          <a:xfrm>
            <a:off x="1" y="378540"/>
            <a:ext cx="9106820" cy="6098460"/>
          </a:xfrm>
          <a:prstGeom prst="rect">
            <a:avLst/>
          </a:prstGeom>
          <a:noFill/>
          <a:ln w="9525">
            <a:noFill/>
            <a:miter lim="800000"/>
            <a:headEnd/>
            <a:tailEnd/>
          </a:ln>
        </p:spPr>
      </p:pic>
      <p:sp>
        <p:nvSpPr>
          <p:cNvPr id="20483" name="Line 5"/>
          <p:cNvSpPr>
            <a:spLocks noChangeShapeType="1"/>
          </p:cNvSpPr>
          <p:nvPr/>
        </p:nvSpPr>
        <p:spPr bwMode="auto">
          <a:xfrm flipV="1">
            <a:off x="2303463" y="1304925"/>
            <a:ext cx="0" cy="719138"/>
          </a:xfrm>
          <a:prstGeom prst="line">
            <a:avLst/>
          </a:prstGeom>
          <a:noFill/>
          <a:ln w="19050">
            <a:solidFill>
              <a:schemeClr val="tx1"/>
            </a:solidFill>
            <a:round/>
            <a:headEnd/>
            <a:tailEnd type="arrow" w="med" len="med"/>
          </a:ln>
        </p:spPr>
        <p:txBody>
          <a:bodyPr/>
          <a:lstStyle/>
          <a:p>
            <a:endParaRPr lang="en-US"/>
          </a:p>
        </p:txBody>
      </p:sp>
      <p:sp>
        <p:nvSpPr>
          <p:cNvPr id="20484" name="Line 6"/>
          <p:cNvSpPr>
            <a:spLocks noChangeShapeType="1"/>
          </p:cNvSpPr>
          <p:nvPr/>
        </p:nvSpPr>
        <p:spPr bwMode="auto">
          <a:xfrm>
            <a:off x="2303463" y="2781300"/>
            <a:ext cx="0" cy="684213"/>
          </a:xfrm>
          <a:prstGeom prst="line">
            <a:avLst/>
          </a:prstGeom>
          <a:noFill/>
          <a:ln w="19050">
            <a:solidFill>
              <a:schemeClr val="tx1"/>
            </a:solidFill>
            <a:round/>
            <a:headEnd/>
            <a:tailEnd type="arrow" w="med" len="med"/>
          </a:ln>
        </p:spPr>
        <p:txBody>
          <a:bodyPr/>
          <a:lstStyle/>
          <a:p>
            <a:endParaRPr lang="en-US"/>
          </a:p>
        </p:txBody>
      </p:sp>
      <p:sp>
        <p:nvSpPr>
          <p:cNvPr id="20485" name="Line 7"/>
          <p:cNvSpPr>
            <a:spLocks noChangeShapeType="1"/>
          </p:cNvSpPr>
          <p:nvPr/>
        </p:nvSpPr>
        <p:spPr bwMode="auto">
          <a:xfrm flipV="1">
            <a:off x="5580063" y="1304925"/>
            <a:ext cx="0" cy="611188"/>
          </a:xfrm>
          <a:prstGeom prst="line">
            <a:avLst/>
          </a:prstGeom>
          <a:noFill/>
          <a:ln w="19050">
            <a:solidFill>
              <a:schemeClr val="tx1"/>
            </a:solidFill>
            <a:round/>
            <a:headEnd/>
            <a:tailEnd type="arrow" w="med" len="med"/>
          </a:ln>
        </p:spPr>
        <p:txBody>
          <a:bodyPr/>
          <a:lstStyle/>
          <a:p>
            <a:endParaRPr lang="en-US"/>
          </a:p>
        </p:txBody>
      </p:sp>
      <p:sp>
        <p:nvSpPr>
          <p:cNvPr id="20486" name="Line 8"/>
          <p:cNvSpPr>
            <a:spLocks noChangeShapeType="1"/>
          </p:cNvSpPr>
          <p:nvPr/>
        </p:nvSpPr>
        <p:spPr bwMode="auto">
          <a:xfrm>
            <a:off x="5580063" y="2457450"/>
            <a:ext cx="0" cy="2195513"/>
          </a:xfrm>
          <a:prstGeom prst="line">
            <a:avLst/>
          </a:prstGeom>
          <a:noFill/>
          <a:ln w="19050">
            <a:solidFill>
              <a:schemeClr val="tx1"/>
            </a:solidFill>
            <a:round/>
            <a:headEnd/>
            <a:tailEnd/>
          </a:ln>
        </p:spPr>
        <p:txBody>
          <a:bodyPr/>
          <a:lstStyle/>
          <a:p>
            <a:endParaRPr lang="en-US"/>
          </a:p>
        </p:txBody>
      </p:sp>
      <p:sp>
        <p:nvSpPr>
          <p:cNvPr id="20487" name="Line 9"/>
          <p:cNvSpPr>
            <a:spLocks noChangeShapeType="1"/>
          </p:cNvSpPr>
          <p:nvPr/>
        </p:nvSpPr>
        <p:spPr bwMode="auto">
          <a:xfrm>
            <a:off x="5184775" y="3321050"/>
            <a:ext cx="0" cy="539750"/>
          </a:xfrm>
          <a:prstGeom prst="line">
            <a:avLst/>
          </a:prstGeom>
          <a:noFill/>
          <a:ln w="19050">
            <a:solidFill>
              <a:schemeClr val="tx1"/>
            </a:solidFill>
            <a:round/>
            <a:headEnd/>
            <a:tailEnd type="arrow" w="med" len="med"/>
          </a:ln>
        </p:spPr>
        <p:txBody>
          <a:bodyPr/>
          <a:lstStyle/>
          <a:p>
            <a:endParaRPr lang="en-US"/>
          </a:p>
        </p:txBody>
      </p:sp>
      <p:sp>
        <p:nvSpPr>
          <p:cNvPr id="20488" name="Line 10"/>
          <p:cNvSpPr>
            <a:spLocks noChangeShapeType="1"/>
          </p:cNvSpPr>
          <p:nvPr/>
        </p:nvSpPr>
        <p:spPr bwMode="auto">
          <a:xfrm flipV="1">
            <a:off x="5184775" y="1304925"/>
            <a:ext cx="0" cy="1654175"/>
          </a:xfrm>
          <a:prstGeom prst="line">
            <a:avLst/>
          </a:prstGeom>
          <a:noFill/>
          <a:ln w="19050">
            <a:solidFill>
              <a:schemeClr val="tx1"/>
            </a:solidFill>
            <a:round/>
            <a:headEnd/>
            <a:tailEnd type="arrow" w="med" len="med"/>
          </a:ln>
        </p:spPr>
        <p:txBody>
          <a:bodyPr/>
          <a:lstStyle/>
          <a:p>
            <a:endParaRPr lang="en-US"/>
          </a:p>
        </p:txBody>
      </p:sp>
      <p:sp>
        <p:nvSpPr>
          <p:cNvPr id="20489" name="Line 11"/>
          <p:cNvSpPr>
            <a:spLocks noChangeShapeType="1"/>
          </p:cNvSpPr>
          <p:nvPr/>
        </p:nvSpPr>
        <p:spPr bwMode="auto">
          <a:xfrm flipV="1">
            <a:off x="2916238" y="3500438"/>
            <a:ext cx="0" cy="360362"/>
          </a:xfrm>
          <a:prstGeom prst="line">
            <a:avLst/>
          </a:prstGeom>
          <a:noFill/>
          <a:ln w="19050">
            <a:solidFill>
              <a:schemeClr val="tx1"/>
            </a:solidFill>
            <a:round/>
            <a:headEnd type="arrow" w="med" len="med"/>
            <a:tailEnd type="arrow" w="med" len="med"/>
          </a:ln>
        </p:spPr>
        <p:txBody>
          <a:bodyPr/>
          <a:lstStyle/>
          <a:p>
            <a:endParaRPr lang="en-US"/>
          </a:p>
        </p:txBody>
      </p:sp>
      <p:sp>
        <p:nvSpPr>
          <p:cNvPr id="20490" name="Line 12"/>
          <p:cNvSpPr>
            <a:spLocks noChangeShapeType="1"/>
          </p:cNvSpPr>
          <p:nvPr/>
        </p:nvSpPr>
        <p:spPr bwMode="auto">
          <a:xfrm flipV="1">
            <a:off x="2303463" y="3897313"/>
            <a:ext cx="0" cy="142875"/>
          </a:xfrm>
          <a:prstGeom prst="line">
            <a:avLst/>
          </a:prstGeom>
          <a:noFill/>
          <a:ln w="19050">
            <a:solidFill>
              <a:schemeClr val="tx1"/>
            </a:solidFill>
            <a:round/>
            <a:headEnd/>
            <a:tailEnd type="arrow" w="med" len="med"/>
          </a:ln>
        </p:spPr>
        <p:txBody>
          <a:bodyPr/>
          <a:lstStyle/>
          <a:p>
            <a:endParaRPr lang="en-US"/>
          </a:p>
        </p:txBody>
      </p:sp>
      <p:sp>
        <p:nvSpPr>
          <p:cNvPr id="20491" name="Line 13"/>
          <p:cNvSpPr>
            <a:spLocks noChangeShapeType="1"/>
          </p:cNvSpPr>
          <p:nvPr/>
        </p:nvSpPr>
        <p:spPr bwMode="auto">
          <a:xfrm>
            <a:off x="2303463" y="4508500"/>
            <a:ext cx="0" cy="215900"/>
          </a:xfrm>
          <a:prstGeom prst="line">
            <a:avLst/>
          </a:prstGeom>
          <a:noFill/>
          <a:ln w="19050">
            <a:solidFill>
              <a:schemeClr val="tx1"/>
            </a:solidFill>
            <a:round/>
            <a:headEnd/>
            <a:tailEnd type="arrow" w="med" len="med"/>
          </a:ln>
        </p:spPr>
        <p:txBody>
          <a:bodyPr/>
          <a:lstStyle/>
          <a:p>
            <a:endParaRPr lang="en-US"/>
          </a:p>
        </p:txBody>
      </p:sp>
      <p:sp>
        <p:nvSpPr>
          <p:cNvPr id="20492" name="Line 15"/>
          <p:cNvSpPr>
            <a:spLocks noChangeShapeType="1"/>
          </p:cNvSpPr>
          <p:nvPr/>
        </p:nvSpPr>
        <p:spPr bwMode="auto">
          <a:xfrm flipV="1">
            <a:off x="2303463" y="4724400"/>
            <a:ext cx="0" cy="217488"/>
          </a:xfrm>
          <a:prstGeom prst="line">
            <a:avLst/>
          </a:prstGeom>
          <a:noFill/>
          <a:ln w="19050">
            <a:solidFill>
              <a:schemeClr val="tx1"/>
            </a:solidFill>
            <a:round/>
            <a:headEnd/>
            <a:tailEnd type="arrow" w="med" len="med"/>
          </a:ln>
        </p:spPr>
        <p:txBody>
          <a:bodyPr/>
          <a:lstStyle/>
          <a:p>
            <a:endParaRPr lang="en-US"/>
          </a:p>
        </p:txBody>
      </p:sp>
      <p:sp>
        <p:nvSpPr>
          <p:cNvPr id="20493" name="Line 16"/>
          <p:cNvSpPr>
            <a:spLocks noChangeShapeType="1"/>
          </p:cNvSpPr>
          <p:nvPr/>
        </p:nvSpPr>
        <p:spPr bwMode="auto">
          <a:xfrm>
            <a:off x="2303463" y="5408613"/>
            <a:ext cx="0" cy="215900"/>
          </a:xfrm>
          <a:prstGeom prst="line">
            <a:avLst/>
          </a:prstGeom>
          <a:noFill/>
          <a:ln w="19050">
            <a:solidFill>
              <a:schemeClr val="tx1"/>
            </a:solidFill>
            <a:round/>
            <a:headEnd/>
            <a:tailEnd type="arrow" w="med" len="med"/>
          </a:ln>
        </p:spPr>
        <p:txBody>
          <a:bodyPr/>
          <a:lstStyle/>
          <a:p>
            <a:endParaRPr lang="en-US"/>
          </a:p>
        </p:txBody>
      </p:sp>
      <p:sp>
        <p:nvSpPr>
          <p:cNvPr id="20494" name="Line 17"/>
          <p:cNvSpPr>
            <a:spLocks noChangeShapeType="1"/>
          </p:cNvSpPr>
          <p:nvPr/>
        </p:nvSpPr>
        <p:spPr bwMode="auto">
          <a:xfrm flipV="1">
            <a:off x="6300788" y="3897313"/>
            <a:ext cx="0" cy="142875"/>
          </a:xfrm>
          <a:prstGeom prst="line">
            <a:avLst/>
          </a:prstGeom>
          <a:noFill/>
          <a:ln w="19050">
            <a:solidFill>
              <a:schemeClr val="tx1"/>
            </a:solidFill>
            <a:round/>
            <a:headEnd/>
            <a:tailEnd type="arrow" w="med" len="med"/>
          </a:ln>
        </p:spPr>
        <p:txBody>
          <a:bodyPr/>
          <a:lstStyle/>
          <a:p>
            <a:endParaRPr lang="en-US"/>
          </a:p>
        </p:txBody>
      </p:sp>
      <p:sp>
        <p:nvSpPr>
          <p:cNvPr id="20495" name="Line 18"/>
          <p:cNvSpPr>
            <a:spLocks noChangeShapeType="1"/>
          </p:cNvSpPr>
          <p:nvPr/>
        </p:nvSpPr>
        <p:spPr bwMode="auto">
          <a:xfrm>
            <a:off x="6300788" y="4724400"/>
            <a:ext cx="0" cy="900113"/>
          </a:xfrm>
          <a:prstGeom prst="line">
            <a:avLst/>
          </a:prstGeom>
          <a:noFill/>
          <a:ln w="19050">
            <a:solidFill>
              <a:schemeClr val="tx1"/>
            </a:solidFill>
            <a:round/>
            <a:headEnd/>
            <a:tailEnd type="arrow" w="med" len="med"/>
          </a:ln>
        </p:spPr>
        <p:txBody>
          <a:bodyPr/>
          <a:lstStyle/>
          <a:p>
            <a:endParaRPr lang="en-US"/>
          </a:p>
        </p:txBody>
      </p:sp>
      <p:sp>
        <p:nvSpPr>
          <p:cNvPr id="20496" name="Line 19"/>
          <p:cNvSpPr>
            <a:spLocks noChangeShapeType="1"/>
          </p:cNvSpPr>
          <p:nvPr/>
        </p:nvSpPr>
        <p:spPr bwMode="auto">
          <a:xfrm flipH="1">
            <a:off x="7272338" y="3140075"/>
            <a:ext cx="0" cy="2484438"/>
          </a:xfrm>
          <a:prstGeom prst="line">
            <a:avLst/>
          </a:prstGeom>
          <a:noFill/>
          <a:ln w="19050">
            <a:solidFill>
              <a:schemeClr val="tx1"/>
            </a:solidFill>
            <a:round/>
            <a:headEnd/>
            <a:tailEnd type="arrow" w="med" len="med"/>
          </a:ln>
        </p:spPr>
        <p:txBody>
          <a:bodyPr/>
          <a:lstStyle/>
          <a:p>
            <a:endParaRPr lang="en-US"/>
          </a:p>
        </p:txBody>
      </p:sp>
      <p:sp>
        <p:nvSpPr>
          <p:cNvPr id="20497" name="Line 20"/>
          <p:cNvSpPr>
            <a:spLocks noChangeShapeType="1"/>
          </p:cNvSpPr>
          <p:nvPr/>
        </p:nvSpPr>
        <p:spPr bwMode="auto">
          <a:xfrm flipV="1">
            <a:off x="7272338" y="1304925"/>
            <a:ext cx="0" cy="971550"/>
          </a:xfrm>
          <a:prstGeom prst="line">
            <a:avLst/>
          </a:prstGeom>
          <a:noFill/>
          <a:ln w="19050">
            <a:solidFill>
              <a:schemeClr val="tx1"/>
            </a:solidFill>
            <a:round/>
            <a:headEnd/>
            <a:tailEnd type="arrow" w="med" len="med"/>
          </a:ln>
        </p:spPr>
        <p:txBody>
          <a:bodyPr/>
          <a:lstStyle/>
          <a:p>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pPr eaLnBrk="1" hangingPunct="1"/>
            <a:r>
              <a:rPr lang="en-US"/>
              <a:t>Pulmonary volumes and capacities</a:t>
            </a:r>
          </a:p>
        </p:txBody>
      </p:sp>
      <p:sp>
        <p:nvSpPr>
          <p:cNvPr id="16387" name="Rectangle 5"/>
          <p:cNvSpPr>
            <a:spLocks noChangeArrowheads="1"/>
          </p:cNvSpPr>
          <p:nvPr/>
        </p:nvSpPr>
        <p:spPr bwMode="auto">
          <a:xfrm>
            <a:off x="431800" y="1122363"/>
            <a:ext cx="8280400" cy="5230812"/>
          </a:xfrm>
          <a:prstGeom prst="rect">
            <a:avLst/>
          </a:prstGeom>
          <a:noFill/>
          <a:ln w="9525">
            <a:noFill/>
            <a:miter lim="800000"/>
            <a:headEnd/>
            <a:tailEnd/>
          </a:ln>
        </p:spPr>
        <p:txBody>
          <a:bodyPr anchor="ctr">
            <a:spAutoFit/>
          </a:bodyPr>
          <a:lstStyle/>
          <a:p>
            <a:pPr marL="457200" indent="-457200">
              <a:tabLst>
                <a:tab pos="457200" algn="l"/>
              </a:tabLst>
            </a:pPr>
            <a:r>
              <a:rPr lang="en-US" sz="3200" b="1" dirty="0"/>
              <a:t>Pulmonary volumes </a:t>
            </a:r>
            <a:r>
              <a:rPr lang="en-US" sz="3200" dirty="0"/>
              <a:t>(by using </a:t>
            </a:r>
            <a:r>
              <a:rPr lang="en-US" sz="3200" dirty="0" err="1"/>
              <a:t>spirometer</a:t>
            </a:r>
            <a:r>
              <a:rPr lang="en-US" sz="3200" dirty="0"/>
              <a:t>):</a:t>
            </a:r>
          </a:p>
          <a:p>
            <a:pPr marL="457200" indent="-457200">
              <a:tabLst>
                <a:tab pos="457200" algn="l"/>
              </a:tabLst>
            </a:pPr>
            <a:endParaRPr lang="en-US" sz="2000" dirty="0"/>
          </a:p>
          <a:p>
            <a:pPr marL="457200" indent="-457200">
              <a:buFontTx/>
              <a:buAutoNum type="arabicParenR"/>
              <a:tabLst>
                <a:tab pos="457200" algn="l"/>
              </a:tabLst>
            </a:pPr>
            <a:r>
              <a:rPr lang="en-US" sz="2400" b="1" dirty="0"/>
              <a:t>Tidal volume – </a:t>
            </a:r>
            <a:r>
              <a:rPr lang="en-US" sz="2200" i="1" dirty="0"/>
              <a:t>is the volume of air inspired or expired with each normal breath = 500ml in young adult man.</a:t>
            </a:r>
          </a:p>
          <a:p>
            <a:pPr marL="457200" indent="-457200">
              <a:buFontTx/>
              <a:buAutoNum type="arabicParenR"/>
              <a:tabLst>
                <a:tab pos="457200" algn="l"/>
              </a:tabLst>
            </a:pPr>
            <a:endParaRPr lang="en-US" i="1" dirty="0"/>
          </a:p>
          <a:p>
            <a:pPr marL="457200" indent="-457200">
              <a:buFontTx/>
              <a:buAutoNum type="arabicParenR"/>
              <a:tabLst>
                <a:tab pos="457200" algn="l"/>
              </a:tabLst>
            </a:pPr>
            <a:r>
              <a:rPr lang="en-US" sz="2400" b="1" dirty="0"/>
              <a:t>Inspiratory reserve volume – </a:t>
            </a:r>
            <a:r>
              <a:rPr lang="en-US" sz="2200" i="1" dirty="0"/>
              <a:t>is the extra volume of air that can be inspired over and beyond the normal tidal volume = 3000ml.</a:t>
            </a:r>
          </a:p>
          <a:p>
            <a:pPr marL="457200" indent="-457200">
              <a:buFontTx/>
              <a:buAutoNum type="arabicParenR"/>
              <a:tabLst>
                <a:tab pos="457200" algn="l"/>
              </a:tabLst>
            </a:pPr>
            <a:endParaRPr lang="en-US" i="1" dirty="0"/>
          </a:p>
          <a:p>
            <a:pPr marL="457200" indent="-457200">
              <a:buFontTx/>
              <a:buAutoNum type="arabicParenR"/>
              <a:tabLst>
                <a:tab pos="457200" algn="l"/>
              </a:tabLst>
            </a:pPr>
            <a:r>
              <a:rPr lang="en-US" sz="2400" b="1" dirty="0"/>
              <a:t>Expiratory reserve volume – </a:t>
            </a:r>
            <a:r>
              <a:rPr lang="en-US" sz="2200" i="1" dirty="0"/>
              <a:t>is the extra amount of air that can be expired by forceful expiration after the end of a normal tidal expiration ~ 1100ml.</a:t>
            </a:r>
          </a:p>
          <a:p>
            <a:pPr marL="457200" indent="-457200">
              <a:buFontTx/>
              <a:buAutoNum type="arabicParenR"/>
              <a:tabLst>
                <a:tab pos="457200" algn="l"/>
              </a:tabLst>
            </a:pPr>
            <a:endParaRPr lang="en-US" b="1" dirty="0"/>
          </a:p>
          <a:p>
            <a:pPr marL="457200" indent="-457200">
              <a:buFontTx/>
              <a:buAutoNum type="arabicParenR"/>
              <a:tabLst>
                <a:tab pos="457200" algn="l"/>
              </a:tabLst>
            </a:pPr>
            <a:r>
              <a:rPr lang="en-US" sz="2400" b="1" dirty="0"/>
              <a:t>Residual volume – </a:t>
            </a:r>
            <a:r>
              <a:rPr lang="en-US" sz="2200" i="1" dirty="0"/>
              <a:t>is the volume of air that still remain in the lungs after the most forceful expiration ~ 1200ml.</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t>The pulmonary capacities</a:t>
            </a:r>
          </a:p>
        </p:txBody>
      </p:sp>
      <p:sp>
        <p:nvSpPr>
          <p:cNvPr id="17411" name="Rectangle 3"/>
          <p:cNvSpPr>
            <a:spLocks noGrp="1" noChangeArrowheads="1"/>
          </p:cNvSpPr>
          <p:nvPr>
            <p:ph type="body" idx="1"/>
          </p:nvPr>
        </p:nvSpPr>
        <p:spPr>
          <a:xfrm>
            <a:off x="431800" y="1447800"/>
            <a:ext cx="8280400" cy="5029200"/>
          </a:xfrm>
        </p:spPr>
        <p:txBody>
          <a:bodyPr/>
          <a:lstStyle/>
          <a:p>
            <a:pPr marL="463550" indent="-463550" eaLnBrk="1" hangingPunct="1">
              <a:lnSpc>
                <a:spcPct val="80000"/>
              </a:lnSpc>
              <a:buFontTx/>
              <a:buNone/>
            </a:pPr>
            <a:r>
              <a:rPr lang="en-US" sz="2800" dirty="0"/>
              <a:t>Comprises more than one volume:</a:t>
            </a:r>
          </a:p>
          <a:p>
            <a:pPr marL="463550" indent="-463550" eaLnBrk="1" hangingPunct="1">
              <a:lnSpc>
                <a:spcPct val="80000"/>
              </a:lnSpc>
              <a:buFontTx/>
              <a:buNone/>
            </a:pPr>
            <a:endParaRPr lang="en-US" sz="1800" dirty="0"/>
          </a:p>
          <a:p>
            <a:pPr marL="463550" indent="-463550" eaLnBrk="1" hangingPunct="1">
              <a:lnSpc>
                <a:spcPct val="80000"/>
              </a:lnSpc>
              <a:buFontTx/>
              <a:buAutoNum type="arabicParenR"/>
            </a:pPr>
            <a:r>
              <a:rPr lang="en-US" sz="1800" dirty="0"/>
              <a:t>Inspiratory capacity –</a:t>
            </a:r>
            <a:r>
              <a:rPr lang="en-US" sz="1800" b="0" dirty="0"/>
              <a:t> is the volume of air inspired by a maximal </a:t>
            </a:r>
            <a:r>
              <a:rPr lang="en-US" sz="1800" b="0" dirty="0" err="1"/>
              <a:t>inspiratory</a:t>
            </a:r>
            <a:r>
              <a:rPr lang="en-US" sz="1800" b="0" dirty="0"/>
              <a:t> effort after normal expiration = 3500ml = </a:t>
            </a:r>
            <a:r>
              <a:rPr lang="en-US" sz="1800" b="0" dirty="0" err="1"/>
              <a:t>inspiratory</a:t>
            </a:r>
            <a:r>
              <a:rPr lang="en-US" sz="1800" b="0" dirty="0"/>
              <a:t> reserve volume + tidal volume.</a:t>
            </a:r>
          </a:p>
          <a:p>
            <a:pPr marL="463550" indent="-463550" eaLnBrk="1" hangingPunct="1">
              <a:lnSpc>
                <a:spcPct val="80000"/>
              </a:lnSpc>
              <a:buFontTx/>
              <a:buAutoNum type="arabicParenR"/>
            </a:pPr>
            <a:endParaRPr lang="en-US" sz="1000" b="0" dirty="0"/>
          </a:p>
          <a:p>
            <a:pPr marL="463550" indent="-463550" eaLnBrk="1" hangingPunct="1">
              <a:lnSpc>
                <a:spcPct val="80000"/>
              </a:lnSpc>
              <a:buFontTx/>
              <a:buAutoNum type="arabicParenR"/>
            </a:pPr>
            <a:r>
              <a:rPr lang="en-US" sz="1800" dirty="0"/>
              <a:t>The functional residual capacity –</a:t>
            </a:r>
            <a:r>
              <a:rPr lang="en-US" sz="1800" b="0" dirty="0"/>
              <a:t> is the volume of air remaining in the lungs after normal expiration = 2300ml = expiratory reserve volume + residual volume.</a:t>
            </a:r>
          </a:p>
          <a:p>
            <a:pPr marL="463550" indent="-463550" eaLnBrk="1" hangingPunct="1">
              <a:lnSpc>
                <a:spcPct val="80000"/>
              </a:lnSpc>
              <a:buFontTx/>
              <a:buAutoNum type="arabicParenR"/>
            </a:pPr>
            <a:endParaRPr lang="en-US" sz="1000" b="0" dirty="0"/>
          </a:p>
          <a:p>
            <a:pPr marL="463550" indent="-463550" eaLnBrk="1" hangingPunct="1">
              <a:lnSpc>
                <a:spcPct val="80000"/>
              </a:lnSpc>
              <a:buFontTx/>
              <a:buAutoNum type="arabicParenR"/>
            </a:pPr>
            <a:r>
              <a:rPr lang="en-US" sz="1800" dirty="0"/>
              <a:t>The vital capacity –</a:t>
            </a:r>
            <a:r>
              <a:rPr lang="en-US" sz="1800" b="0" dirty="0"/>
              <a:t> is the volume of air expired by a maximal expiratory effort after filling the lung to  maximal inspiration then expiring to </a:t>
            </a:r>
            <a:r>
              <a:rPr lang="en-US" sz="1800" b="0"/>
              <a:t>maximum extent~ </a:t>
            </a:r>
            <a:r>
              <a:rPr lang="en-US" sz="1800" b="0" dirty="0"/>
              <a:t>4600ml = </a:t>
            </a:r>
            <a:r>
              <a:rPr lang="en-US" sz="1800" b="0" dirty="0" err="1"/>
              <a:t>inspiratory</a:t>
            </a:r>
            <a:r>
              <a:rPr lang="en-US" sz="1800" b="0" dirty="0"/>
              <a:t> reserve volume + tidal volume + expiratory reserve volume.</a:t>
            </a:r>
          </a:p>
          <a:p>
            <a:pPr marL="463550" indent="-463550" eaLnBrk="1" hangingPunct="1">
              <a:lnSpc>
                <a:spcPct val="80000"/>
              </a:lnSpc>
              <a:buFontTx/>
              <a:buAutoNum type="arabicParenR"/>
            </a:pPr>
            <a:endParaRPr lang="en-US" sz="1000" b="0" dirty="0"/>
          </a:p>
          <a:p>
            <a:pPr marL="463550" indent="-463550" eaLnBrk="1" hangingPunct="1">
              <a:lnSpc>
                <a:spcPct val="80000"/>
              </a:lnSpc>
              <a:buFontTx/>
              <a:buAutoNum type="arabicParenR"/>
            </a:pPr>
            <a:r>
              <a:rPr lang="en-US" sz="1800" dirty="0"/>
              <a:t>Total lung capacity –</a:t>
            </a:r>
            <a:r>
              <a:rPr lang="en-US" sz="1800" b="0" dirty="0"/>
              <a:t> is the maximum volume of air that can be accommodated in the lungs ~ 5800ml = vital capacity + residual volume.  </a:t>
            </a:r>
          </a:p>
          <a:p>
            <a:pPr marL="463550" indent="-463550" eaLnBrk="1" hangingPunct="1">
              <a:lnSpc>
                <a:spcPct val="80000"/>
              </a:lnSpc>
              <a:buFontTx/>
              <a:buAutoNum type="arabicParenR"/>
            </a:pPr>
            <a:endParaRPr lang="en-US" sz="1000" b="0" dirty="0"/>
          </a:p>
          <a:p>
            <a:pPr marL="463550" indent="-463550" eaLnBrk="1" hangingPunct="1">
              <a:lnSpc>
                <a:spcPct val="80000"/>
              </a:lnSpc>
              <a:buFontTx/>
              <a:buAutoNum type="arabicParenR"/>
            </a:pPr>
            <a:r>
              <a:rPr lang="en-US" sz="1800" dirty="0"/>
              <a:t>Minute respiratory volume –</a:t>
            </a:r>
            <a:r>
              <a:rPr lang="en-US" sz="1800" b="0" dirty="0"/>
              <a:t> is the volume of air breathed in or out of the lungs each minute = respiratory rate x tidal volume = 12 X 500ml = 6000ml/min.</a:t>
            </a:r>
          </a:p>
          <a:p>
            <a:pPr marL="463550" indent="-463550" eaLnBrk="1" hangingPunct="1">
              <a:lnSpc>
                <a:spcPct val="80000"/>
              </a:lnSpc>
              <a:buFontTx/>
              <a:buNone/>
            </a:pPr>
            <a:endParaRPr lang="en-US" sz="1000" b="0" dirty="0"/>
          </a:p>
          <a:p>
            <a:pPr marL="463550" indent="-463550" eaLnBrk="1" hangingPunct="1">
              <a:lnSpc>
                <a:spcPct val="80000"/>
              </a:lnSpc>
              <a:buFontTx/>
              <a:buNone/>
            </a:pPr>
            <a:r>
              <a:rPr lang="en-US" sz="1800" b="0" dirty="0"/>
              <a:t>All lung volume and capacity are about 20 to 25% less in women than in men and are greater in athletic persons than in small and </a:t>
            </a:r>
            <a:r>
              <a:rPr lang="en-US" sz="1800" b="0" dirty="0" err="1"/>
              <a:t>asthenic</a:t>
            </a:r>
            <a:r>
              <a:rPr lang="en-US" sz="1800" b="0" dirty="0"/>
              <a:t> persons.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5638"/>
            <a:ext cx="8229600" cy="715962"/>
          </a:xfrm>
        </p:spPr>
        <p:txBody>
          <a:bodyPr>
            <a:normAutofit fontScale="90000"/>
          </a:bodyPr>
          <a:lstStyle/>
          <a:p>
            <a:r>
              <a:rPr lang="en-US" altLang="en-US" b="1" i="1" dirty="0"/>
              <a:t>Closed circuit Helium Dilution Method</a:t>
            </a:r>
            <a:br>
              <a:rPr lang="en-US" altLang="en-US" b="1" i="1" dirty="0"/>
            </a:br>
            <a:endParaRPr lang="en-US" dirty="0"/>
          </a:p>
        </p:txBody>
      </p:sp>
      <p:sp>
        <p:nvSpPr>
          <p:cNvPr id="4" name="Rectangle 3"/>
          <p:cNvSpPr>
            <a:spLocks noGrp="1" noChangeArrowheads="1"/>
          </p:cNvSpPr>
          <p:nvPr>
            <p:ph idx="1"/>
          </p:nvPr>
        </p:nvSpPr>
        <p:spPr>
          <a:xfrm>
            <a:off x="304800" y="2819400"/>
            <a:ext cx="4038600" cy="3657600"/>
          </a:xfrm>
          <a:ln w="22225">
            <a:solidFill>
              <a:schemeClr val="accent1"/>
            </a:solidFill>
          </a:ln>
        </p:spPr>
        <p:txBody>
          <a:bodyPr>
            <a:normAutofit/>
          </a:bodyPr>
          <a:lstStyle/>
          <a:p>
            <a:pPr eaLnBrk="1" hangingPunct="1"/>
            <a:r>
              <a:rPr lang="en-US" altLang="en-US" sz="2400" b="1" i="1" dirty="0">
                <a:latin typeface="Times New Roman" pitchFamily="18" charset="0"/>
                <a:cs typeface="Times New Roman" pitchFamily="18" charset="0"/>
              </a:rPr>
              <a:t>C1xV1 = C2xV2</a:t>
            </a:r>
          </a:p>
          <a:p>
            <a:pPr algn="just" eaLnBrk="1" hangingPunct="1">
              <a:buFont typeface="Arial" charset="0"/>
              <a:buNone/>
            </a:pPr>
            <a:r>
              <a:rPr lang="en-US" altLang="en-US" sz="2000" dirty="0">
                <a:latin typeface="Times New Roman" pitchFamily="18" charset="0"/>
                <a:cs typeface="Times New Roman" pitchFamily="18" charset="0"/>
              </a:rPr>
              <a:t>C1: concentration of Hi in </a:t>
            </a:r>
            <a:r>
              <a:rPr lang="en-US" altLang="en-US" sz="2000" dirty="0" err="1">
                <a:latin typeface="Times New Roman" pitchFamily="18" charset="0"/>
                <a:cs typeface="Times New Roman" pitchFamily="18" charset="0"/>
              </a:rPr>
              <a:t>spirometry</a:t>
            </a:r>
            <a:endParaRPr lang="en-US" altLang="en-US" sz="2000" dirty="0">
              <a:latin typeface="Times New Roman" pitchFamily="18" charset="0"/>
              <a:cs typeface="Times New Roman" pitchFamily="18" charset="0"/>
            </a:endParaRPr>
          </a:p>
          <a:p>
            <a:pPr algn="just" eaLnBrk="1" hangingPunct="1">
              <a:buFont typeface="Arial" charset="0"/>
              <a:buNone/>
            </a:pPr>
            <a:r>
              <a:rPr lang="en-US" altLang="en-US" sz="2000" dirty="0">
                <a:latin typeface="Times New Roman" pitchFamily="18" charset="0"/>
                <a:cs typeface="Times New Roman" pitchFamily="18" charset="0"/>
              </a:rPr>
              <a:t>V1: volume of air in the </a:t>
            </a:r>
            <a:r>
              <a:rPr lang="en-US" altLang="en-US" sz="2000" dirty="0" err="1">
                <a:latin typeface="Times New Roman" pitchFamily="18" charset="0"/>
                <a:cs typeface="Times New Roman" pitchFamily="18" charset="0"/>
              </a:rPr>
              <a:t>spirometry</a:t>
            </a:r>
            <a:r>
              <a:rPr lang="en-US" altLang="en-US" sz="2000" dirty="0">
                <a:latin typeface="Times New Roman" pitchFamily="18" charset="0"/>
                <a:cs typeface="Times New Roman" pitchFamily="18" charset="0"/>
              </a:rPr>
              <a:t>.</a:t>
            </a:r>
          </a:p>
          <a:p>
            <a:pPr algn="just" eaLnBrk="1" hangingPunct="1">
              <a:buFont typeface="Arial" charset="0"/>
              <a:buNone/>
            </a:pPr>
            <a:r>
              <a:rPr lang="en-US" altLang="en-US" sz="2000" dirty="0">
                <a:latin typeface="Times New Roman" pitchFamily="18" charset="0"/>
                <a:cs typeface="Times New Roman" pitchFamily="18" charset="0"/>
              </a:rPr>
              <a:t>C2: Final concentration of helium</a:t>
            </a:r>
          </a:p>
          <a:p>
            <a:pPr algn="just" eaLnBrk="1" hangingPunct="1">
              <a:buFont typeface="Arial" charset="0"/>
              <a:buNone/>
            </a:pPr>
            <a:r>
              <a:rPr lang="en-US" altLang="en-US" sz="2000" dirty="0">
                <a:latin typeface="Times New Roman" pitchFamily="18" charset="0"/>
                <a:cs typeface="Times New Roman" pitchFamily="18" charset="0"/>
              </a:rPr>
              <a:t>V2 :Volume of </a:t>
            </a:r>
            <a:r>
              <a:rPr lang="en-US" altLang="en-US" sz="2000" dirty="0" err="1">
                <a:latin typeface="Times New Roman" pitchFamily="18" charset="0"/>
                <a:cs typeface="Times New Roman" pitchFamily="18" charset="0"/>
              </a:rPr>
              <a:t>spirometry</a:t>
            </a:r>
            <a:r>
              <a:rPr lang="en-US" altLang="en-US" sz="2000" dirty="0">
                <a:latin typeface="Times New Roman" pitchFamily="18" charset="0"/>
                <a:cs typeface="Times New Roman" pitchFamily="18" charset="0"/>
              </a:rPr>
              <a:t>+ FRC</a:t>
            </a:r>
          </a:p>
          <a:p>
            <a:pPr eaLnBrk="1" hangingPunct="1">
              <a:buFont typeface="Arial" charset="0"/>
              <a:buNone/>
            </a:pPr>
            <a:endParaRPr lang="en-US" altLang="en-US" sz="2000" b="1" i="1" dirty="0">
              <a:latin typeface="Times New Roman" pitchFamily="18" charset="0"/>
              <a:cs typeface="Times New Roman" pitchFamily="18" charset="0"/>
            </a:endParaRPr>
          </a:p>
          <a:p>
            <a:pPr eaLnBrk="1" hangingPunct="1">
              <a:buFont typeface="Arial" charset="0"/>
              <a:buNone/>
            </a:pPr>
            <a:r>
              <a:rPr lang="en-US" altLang="en-US" sz="2000" b="1" i="1" dirty="0">
                <a:latin typeface="Times New Roman" pitchFamily="18" charset="0"/>
                <a:cs typeface="Times New Roman" pitchFamily="18" charset="0"/>
              </a:rPr>
              <a:t>FRC = ( </a:t>
            </a:r>
            <a:r>
              <a:rPr lang="en-US" altLang="en-US" sz="2000" b="1" i="1" u="sng" dirty="0" err="1">
                <a:latin typeface="Times New Roman" pitchFamily="18" charset="0"/>
                <a:cs typeface="Times New Roman" pitchFamily="18" charset="0"/>
              </a:rPr>
              <a:t>Ci</a:t>
            </a:r>
            <a:r>
              <a:rPr lang="en-US" altLang="en-US" sz="2000" b="1" i="1" u="sng" dirty="0">
                <a:latin typeface="Times New Roman" pitchFamily="18" charset="0"/>
                <a:cs typeface="Times New Roman" pitchFamily="18" charset="0"/>
              </a:rPr>
              <a:t> He (C1</a:t>
            </a:r>
            <a:r>
              <a:rPr lang="en-US" altLang="en-US" sz="2000" b="1" i="1" dirty="0">
                <a:latin typeface="Times New Roman" pitchFamily="18" charset="0"/>
                <a:cs typeface="Times New Roman" pitchFamily="18" charset="0"/>
              </a:rPr>
              <a:t>)  - 1)  Vi </a:t>
            </a:r>
            <a:r>
              <a:rPr lang="en-US" altLang="en-US" sz="2000" b="1" i="1" dirty="0" err="1">
                <a:latin typeface="Times New Roman" pitchFamily="18" charset="0"/>
                <a:cs typeface="Times New Roman" pitchFamily="18" charset="0"/>
              </a:rPr>
              <a:t>Spi</a:t>
            </a:r>
            <a:r>
              <a:rPr lang="en-US" altLang="en-US" sz="2000" b="1" i="1" dirty="0">
                <a:latin typeface="Times New Roman" pitchFamily="18" charset="0"/>
                <a:cs typeface="Times New Roman" pitchFamily="18" charset="0"/>
              </a:rPr>
              <a:t> (V1)     </a:t>
            </a:r>
          </a:p>
          <a:p>
            <a:pPr eaLnBrk="1" hangingPunct="1">
              <a:buFontTx/>
              <a:buNone/>
            </a:pPr>
            <a:r>
              <a:rPr lang="en-US" altLang="en-US" sz="2000" b="1" i="1" dirty="0">
                <a:latin typeface="Times New Roman" pitchFamily="18" charset="0"/>
                <a:cs typeface="Times New Roman" pitchFamily="18" charset="0"/>
              </a:rPr>
              <a:t>              </a:t>
            </a:r>
            <a:r>
              <a:rPr lang="en-US" altLang="en-US" sz="2000" b="1" i="1" dirty="0" err="1">
                <a:latin typeface="Times New Roman" pitchFamily="18" charset="0"/>
                <a:cs typeface="Times New Roman" pitchFamily="18" charset="0"/>
              </a:rPr>
              <a:t>Cf</a:t>
            </a:r>
            <a:r>
              <a:rPr lang="en-US" altLang="en-US" sz="2000" b="1" i="1" dirty="0">
                <a:latin typeface="Times New Roman" pitchFamily="18" charset="0"/>
                <a:cs typeface="Times New Roman" pitchFamily="18" charset="0"/>
              </a:rPr>
              <a:t> He (C2)  </a:t>
            </a:r>
          </a:p>
        </p:txBody>
      </p:sp>
      <p:pic>
        <p:nvPicPr>
          <p:cNvPr id="5124" name="Picture 4" descr="image"/>
          <p:cNvPicPr>
            <a:picLocks noChangeAspect="1" noChangeArrowheads="1"/>
          </p:cNvPicPr>
          <p:nvPr/>
        </p:nvPicPr>
        <p:blipFill>
          <a:blip r:embed="rId2" cstate="print"/>
          <a:srcRect/>
          <a:stretch>
            <a:fillRect/>
          </a:stretch>
        </p:blipFill>
        <p:spPr bwMode="auto">
          <a:xfrm>
            <a:off x="4416293" y="1143000"/>
            <a:ext cx="4675455" cy="55911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2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20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20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2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a:t>Forced Vital Capacity (FVC) and FEV1</a:t>
            </a:r>
            <a:endParaRPr lang="en-US" dirty="0"/>
          </a:p>
        </p:txBody>
      </p:sp>
      <p:sp>
        <p:nvSpPr>
          <p:cNvPr id="3" name="Content Placeholder 2"/>
          <p:cNvSpPr>
            <a:spLocks noGrp="1"/>
          </p:cNvSpPr>
          <p:nvPr>
            <p:ph idx="1"/>
          </p:nvPr>
        </p:nvSpPr>
        <p:spPr/>
        <p:txBody>
          <a:bodyPr/>
          <a:lstStyle/>
          <a:p>
            <a:pPr>
              <a:buNone/>
            </a:pPr>
            <a:r>
              <a:rPr lang="en-US" altLang="en-US" dirty="0"/>
              <a:t>(Timed vital capacity) </a:t>
            </a:r>
          </a:p>
          <a:p>
            <a:r>
              <a:rPr lang="en-US" altLang="en-US" i="1" dirty="0"/>
              <a:t>The person is asked to inspire as deeply as possible and then to  breath out as hard and as fast as he can.</a:t>
            </a:r>
            <a:r>
              <a:rPr lang="en-US" altLang="en-US" dirty="0"/>
              <a:t> The expiration is continued until he expired all the air out and thus forced vital capacity is obtained. During this process the volume of air expired in the first second is collected and  is known as </a:t>
            </a:r>
            <a:r>
              <a:rPr lang="en-US" altLang="en-US" b="1" dirty="0"/>
              <a:t>FEV1.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j-ea"/>
              </a:rPr>
              <a:t>FEV1/FVC ratio</a:t>
            </a:r>
            <a:endParaRPr lang="en-US" dirty="0"/>
          </a:p>
        </p:txBody>
      </p:sp>
      <p:sp>
        <p:nvSpPr>
          <p:cNvPr id="3" name="Content Placeholder 2"/>
          <p:cNvSpPr>
            <a:spLocks noGrp="1"/>
          </p:cNvSpPr>
          <p:nvPr>
            <p:ph idx="1"/>
          </p:nvPr>
        </p:nvSpPr>
        <p:spPr/>
        <p:txBody>
          <a:bodyPr/>
          <a:lstStyle/>
          <a:p>
            <a:pPr>
              <a:buNone/>
            </a:pPr>
            <a:r>
              <a:rPr lang="en-US" altLang="en-US" dirty="0">
                <a:latin typeface="Aparajita" pitchFamily="34" charset="0"/>
              </a:rPr>
              <a:t>Normally it is about 80%.</a:t>
            </a:r>
          </a:p>
          <a:p>
            <a:pPr algn="just"/>
            <a:r>
              <a:rPr lang="en-US" altLang="en-US" dirty="0"/>
              <a:t>This ratio differentiate between obstructive and restrictive lung diseases</a:t>
            </a:r>
          </a:p>
          <a:p>
            <a:pPr algn="just"/>
            <a:r>
              <a:rPr lang="en-US" altLang="en-US" dirty="0"/>
              <a:t>Is normal in restrictive lung diseases (</a:t>
            </a:r>
            <a:r>
              <a:rPr lang="en-US" altLang="en-US" dirty="0" err="1"/>
              <a:t>e.g</a:t>
            </a:r>
            <a:r>
              <a:rPr lang="en-US" altLang="en-US" dirty="0"/>
              <a:t> interstitial pulmonary fibrosis)</a:t>
            </a:r>
            <a:endParaRPr lang="ar-SA" altLang="en-US" dirty="0">
              <a:latin typeface="Arial" charset="0"/>
            </a:endParaRPr>
          </a:p>
          <a:p>
            <a:pPr algn="just"/>
            <a:r>
              <a:rPr lang="en-US" altLang="en-US" dirty="0"/>
              <a:t>It decreases in obstructive (bronchial asthma, emphysema)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764</Words>
  <Application>Microsoft Office PowerPoint</Application>
  <PresentationFormat>عرض على الشاشة (4:3)</PresentationFormat>
  <Paragraphs>99</Paragraphs>
  <Slides>14</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14</vt:i4>
      </vt:variant>
    </vt:vector>
  </HeadingPairs>
  <TitlesOfParts>
    <vt:vector size="20" baseType="lpstr">
      <vt:lpstr>Aparajita</vt:lpstr>
      <vt:lpstr>Arial</vt:lpstr>
      <vt:lpstr>Calibri</vt:lpstr>
      <vt:lpstr>Symbol</vt:lpstr>
      <vt:lpstr>Times New Roman</vt:lpstr>
      <vt:lpstr>Office Theme</vt:lpstr>
      <vt:lpstr>Respiratory ventilation</vt:lpstr>
      <vt:lpstr>Learning objectives</vt:lpstr>
      <vt:lpstr>عرض تقديمي في PowerPoint</vt:lpstr>
      <vt:lpstr>عرض تقديمي في PowerPoint</vt:lpstr>
      <vt:lpstr>Pulmonary volumes and capacities</vt:lpstr>
      <vt:lpstr>The pulmonary capacities</vt:lpstr>
      <vt:lpstr>Closed circuit Helium Dilution Method </vt:lpstr>
      <vt:lpstr>Forced Vital Capacity (FVC) and FEV1</vt:lpstr>
      <vt:lpstr>FEV1/FVC ratio</vt:lpstr>
      <vt:lpstr>عرض تقديمي في PowerPoint</vt:lpstr>
      <vt:lpstr>Minute respiratory volume</vt:lpstr>
      <vt:lpstr>عرض تقديمي في PowerPoint</vt:lpstr>
      <vt:lpstr>The rate of alveolar ventilation</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DR.LAILA</dc:creator>
  <cp:lastModifiedBy>ftomy naje</cp:lastModifiedBy>
  <cp:revision>13</cp:revision>
  <dcterms:created xsi:type="dcterms:W3CDTF">2017-01-24T10:34:03Z</dcterms:created>
  <dcterms:modified xsi:type="dcterms:W3CDTF">2018-01-02T19:27:46Z</dcterms:modified>
</cp:coreProperties>
</file>