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8" r:id="rId7"/>
    <p:sldId id="274" r:id="rId8"/>
    <p:sldId id="273" r:id="rId9"/>
    <p:sldId id="272" r:id="rId10"/>
    <p:sldId id="269" r:id="rId11"/>
    <p:sldId id="270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A8C9-927F-4589-A959-2CCF0B5D3BDA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756A-779C-4311-8DD2-FF16EE8F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82AF-3E68-4E06-88A9-AE01E40A6A4C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pPr marL="365760" indent="-256032">
              <a:defRPr/>
            </a:pPr>
            <a:r>
              <a:rPr lang="en-US" sz="6000" dirty="0"/>
              <a:t>Gas Transfer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b="1" dirty="0"/>
              <a:t>(Diffusion of O2 and CO2)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Laila</a:t>
            </a:r>
            <a:r>
              <a:rPr lang="en-US" dirty="0"/>
              <a:t> Al-</a:t>
            </a:r>
            <a:r>
              <a:rPr lang="en-US" dirty="0" err="1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54563"/>
          </a:xfrm>
        </p:spPr>
        <p:txBody>
          <a:bodyPr>
            <a:normAutofit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sz="2600" b="1" dirty="0">
                <a:cs typeface="Times New Roman" pitchFamily="18" charset="0"/>
                <a:sym typeface="Symbol" pitchFamily="18" charset="2"/>
              </a:rPr>
              <a:t>Surface area of the membrane (A).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Removal of an entire lung decreases the surface area to half normal.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In emphysema with dissolution of the alveolar wall </a:t>
            </a:r>
            <a:r>
              <a:rPr lang="en-US" sz="2200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S.A. to 5-folds because of loss of the alveolar walls.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sz="2400" b="1" dirty="0">
                <a:cs typeface="Times New Roman" pitchFamily="18" charset="0"/>
              </a:rPr>
              <a:t>The thickness of the respiratory membrane</a:t>
            </a:r>
            <a:r>
              <a:rPr lang="en-US" sz="1800" b="1" dirty="0">
                <a:cs typeface="Times New Roman" pitchFamily="18" charset="0"/>
              </a:rPr>
              <a:t> (</a:t>
            </a:r>
            <a:r>
              <a:rPr lang="en-AU" altLang="en-US" sz="2600" b="1" dirty="0">
                <a:cs typeface="Times New Roman" pitchFamily="18" charset="0"/>
                <a:sym typeface="Symbol" pitchFamily="18" charset="2"/>
              </a:rPr>
              <a:t>d</a:t>
            </a:r>
            <a:r>
              <a:rPr lang="en-AU" altLang="en-US" sz="1800" dirty="0">
                <a:latin typeface="Times New Roman" pitchFamily="18" charset="0"/>
                <a:cs typeface="Times New Roman" pitchFamily="18" charset="0"/>
              </a:rPr>
              <a:t>:Diffusion distance)</a:t>
            </a:r>
            <a:endParaRPr lang="en-US" sz="1800" b="1" dirty="0">
              <a:cs typeface="Times New Roman" pitchFamily="18" charset="0"/>
            </a:endParaRP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200" b="1" dirty="0">
                <a:cs typeface="Times New Roman" pitchFamily="18" charset="0"/>
              </a:rPr>
              <a:t> thickness of the respiratory membrane e.g., edema </a:t>
            </a:r>
            <a:r>
              <a:rPr lang="en-US" sz="2200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>
                <a:cs typeface="Times New Roman" pitchFamily="18" charset="0"/>
              </a:rPr>
              <a:t> rate of diffusion.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The thickness of the respiratory membrane is inversely proportional to the rate of diffusion through the membrane.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fig28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377950"/>
            <a:ext cx="36226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331913" y="369888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Epithelial basement membrane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439863" y="12334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Alveolar epithelium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816350" y="6286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Interstitial space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400675" y="376238"/>
            <a:ext cx="2195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basement membrane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65750" y="101123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endothelium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95513" y="1952625"/>
            <a:ext cx="1296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Fluid and surfactant layer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761038" y="1881188"/>
            <a:ext cx="863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blood cell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167063" y="3157538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Alveolus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787900" y="3157538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275013" y="34893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132138" y="39211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787900" y="39211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860925" y="35020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</a:t>
            </a:r>
          </a:p>
        </p:txBody>
      </p:sp>
      <p:sp>
        <p:nvSpPr>
          <p:cNvPr id="68624" name="Line 18"/>
          <p:cNvSpPr>
            <a:spLocks noChangeShapeType="1"/>
          </p:cNvSpPr>
          <p:nvPr/>
        </p:nvSpPr>
        <p:spPr bwMode="auto">
          <a:xfrm flipH="1" flipV="1">
            <a:off x="4500563" y="1270000"/>
            <a:ext cx="71437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 flipV="1">
            <a:off x="5040313" y="76517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 flipV="1">
            <a:off x="5256213" y="1270000"/>
            <a:ext cx="179387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 flipV="1">
            <a:off x="3348038" y="2386013"/>
            <a:ext cx="755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>
            <a:off x="3492500" y="944563"/>
            <a:ext cx="3952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>
            <a:off x="3527425" y="1520825"/>
            <a:ext cx="325438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936625" y="1089025"/>
            <a:ext cx="72358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/>
              <a:t>Composition of alveolar air and its relation to atmospheric air: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Alveolar air is partially replaced by atmospheric air with each breath.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O</a:t>
            </a:r>
            <a:r>
              <a:rPr lang="en-US" sz="2800" b="1" baseline="-25000"/>
              <a:t>2</a:t>
            </a:r>
            <a:r>
              <a:rPr lang="en-US" sz="2800" b="1"/>
              <a:t> is constantly absorbed from the alveolar air.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CO</a:t>
            </a:r>
            <a:r>
              <a:rPr lang="en-US" sz="2800" b="1" baseline="-25000"/>
              <a:t>2</a:t>
            </a:r>
            <a:r>
              <a:rPr lang="en-US" sz="2800" b="1"/>
              <a:t> constantly diffuses from the pulmonary blood into the alveoli.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The dry atmospheric air enters the respiratory passage is humidified before it reaches the alveoli.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Partial pressures of respiratory gases as they enter and leave the lungs (at sea level)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25438" y="2146300"/>
            <a:ext cx="19494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Air*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Humidified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Alveolar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Expired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320925" y="2143125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597.0  (78.62%)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563.4  (74.09%)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569.0  (74.9%)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566.0  (74.5%)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4041775" y="2146300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159.0  (20.84%)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149.3  (19.67%)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104.0  (13.6%)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120.0  (15.7%)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5751513" y="2149475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40.0  (5.3%)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27.0  (3.6%)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7300913" y="2152650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3.7  (0.50%)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2830513" y="1736725"/>
            <a:ext cx="417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4551363" y="1739900"/>
            <a:ext cx="430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6091238" y="1743075"/>
            <a:ext cx="5857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7667625" y="1746250"/>
            <a:ext cx="5857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Partial Pressure of O2 and CO2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92500"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Oxygen concentration in the atmosphere is 21%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So PO2 in atmosphere =760mmHg x 21%=160 mmHg.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This mixes with “old” air already present in alveolus to arrive at PO2 of 104 mmHg in alveoli.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Carbon dioxide concentration in the atmosphere is 0.04%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So PCO2 in atmosphere =760 mmHg x 0.04% = 0.3 mm Hg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This mixes with high CO2 levels from residual volume in the alveoli to arrive at PCO2 of 40 mmHg in the alveoli.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p:\Stacy_Patch\Seeley A&amp;P 2003\DCM\DCM-Working\Chapt23 add to PPT\Art Library\Color Art Library\23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10891" cy="50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PO2 and PCO2 in air, lung and tissues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80671"/>
            <a:ext cx="6592922" cy="51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/>
              <a:t>PO2 and PCO2 in various potions of normal expired air</a:t>
            </a:r>
          </a:p>
        </p:txBody>
      </p:sp>
      <p:pic>
        <p:nvPicPr>
          <p:cNvPr id="4" name="Content Placeholder 3" descr="PO2 in various expired 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1" y="892573"/>
            <a:ext cx="6695872" cy="573682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n-US" sz="2000" dirty="0"/>
              <a:t>2</a:t>
            </a:r>
            <a:r>
              <a:rPr lang="en-US" sz="3600" dirty="0"/>
              <a:t> concentration in the 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At resting condition 250 ml of oxygen enter the pulmonary capillaries/min at </a:t>
            </a:r>
            <a:r>
              <a:rPr lang="en-US" altLang="en-US" b="1" dirty="0" err="1">
                <a:cs typeface="Times New Roman" pitchFamily="18" charset="0"/>
                <a:sym typeface="Symbol" pitchFamily="18" charset="2"/>
              </a:rPr>
              <a:t>ventilatory</a:t>
            </a: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 rate of 4.2 L/min.</a:t>
            </a:r>
            <a:endParaRPr lang="ar-SA" altLang="en-US" b="1" dirty="0">
              <a:cs typeface="Times New Roman" pitchFamily="18" charset="0"/>
              <a:sym typeface="Symbol" pitchFamily="18" charset="2"/>
            </a:endParaRP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During exercise 1000 ml of oxygen is absorbed by the pulmonary capillaries per minute, the rate of alveolar ventilation must increase 4 times to maintain the alveolar PO2 at the normal value of 104 mmHg</a:t>
            </a:r>
            <a:r>
              <a:rPr lang="ar-SA" altLang="en-US" b="1" dirty="0"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dirty="0">
              <a:cs typeface="Times New Roman" pitchFamily="18" charset="0"/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2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649288"/>
            <a:ext cx="83883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1-Define </a:t>
            </a:r>
            <a:r>
              <a:rPr lang="en-US" altLang="en-US" dirty="0">
                <a:solidFill>
                  <a:srgbClr val="00206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 of a gas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2- Understand that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pressure exerted by each gas in a mixture</a:t>
            </a:r>
            <a:r>
              <a:rPr lang="en-US" altLang="en-US" dirty="0">
                <a:solidFill>
                  <a:srgbClr val="FFFF0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of gases is independent of  the pressure exerted by the other gases (Dalton's Law)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3- Understand that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gases in a liquid diffuse from higher partial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pressure to lower partial pressure (Henry’s Law)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4- Describe the factors that determine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the concentration of a gas in a liquid.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5- Describe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components of the alveolar-capillary membrane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(i.e., what does a molecule of gas pass through).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6- Knew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various factors determining gas transfer: -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    Surface area, thickness, partial pressure difference, and diffusion coefficient of gas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7- State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pressures of oxygen and carbon dioxide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in the atmosphere, alveolar gas, at the end of the pulmonary capillary, in systemic capillaries, and at the beginning of a pulmonary capillary.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sz="2800" dirty="0"/>
              <a:t>2</a:t>
            </a:r>
            <a:r>
              <a:rPr lang="en-US" dirty="0"/>
              <a:t> concentration in the 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solid curve represents the normal rate of CO</a:t>
            </a:r>
            <a:r>
              <a:rPr lang="en-US" b="1" baseline="-25000" dirty="0"/>
              <a:t>2</a:t>
            </a:r>
            <a:r>
              <a:rPr lang="en-US" b="1" dirty="0"/>
              <a:t> excretion of 200ml/min at normal ventilation of 4.2 liters/min,</a:t>
            </a:r>
          </a:p>
          <a:p>
            <a:r>
              <a:rPr lang="en-US" b="1" dirty="0"/>
              <a:t>The operating point for alveolar PCO</a:t>
            </a:r>
            <a:r>
              <a:rPr lang="en-US" b="1" baseline="-25000" dirty="0"/>
              <a:t>2</a:t>
            </a:r>
            <a:r>
              <a:rPr lang="en-US" b="1" dirty="0"/>
              <a:t> is at point A at 40mmHg.  </a:t>
            </a:r>
          </a:p>
          <a:p>
            <a:r>
              <a:rPr lang="en-US" b="1" dirty="0"/>
              <a:t>Alveolar PCO</a:t>
            </a:r>
            <a:r>
              <a:rPr lang="en-US" b="1" baseline="-25000" dirty="0"/>
              <a:t>2</a:t>
            </a:r>
            <a:r>
              <a:rPr lang="en-US" b="1" dirty="0"/>
              <a:t> increases directly in proportion to the rate of CO</a:t>
            </a:r>
            <a:r>
              <a:rPr lang="en-US" b="1" baseline="-25000" dirty="0"/>
              <a:t>2</a:t>
            </a:r>
            <a:r>
              <a:rPr lang="en-US" b="1" dirty="0"/>
              <a:t> excretion, as represented by the dotted curve for 800ml CO</a:t>
            </a:r>
            <a:r>
              <a:rPr lang="en-US" b="1" baseline="-25000" dirty="0"/>
              <a:t>2</a:t>
            </a:r>
            <a:r>
              <a:rPr lang="en-US" b="1" dirty="0"/>
              <a:t> excretion/min.  </a:t>
            </a:r>
          </a:p>
          <a:p>
            <a:r>
              <a:rPr lang="en-US" b="1" dirty="0"/>
              <a:t>Alveolar PCO</a:t>
            </a:r>
            <a:r>
              <a:rPr lang="en-US" b="1" baseline="-25000" dirty="0"/>
              <a:t>2</a:t>
            </a:r>
            <a:r>
              <a:rPr lang="en-US" b="1" dirty="0"/>
              <a:t> decreases in inverse proportion to alveolar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2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04813"/>
            <a:ext cx="820896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Gas exchange through the respiratory membrane</a:t>
            </a:r>
            <a:endParaRPr lang="en-US" sz="3600" dirty="0"/>
          </a:p>
        </p:txBody>
      </p:sp>
      <p:pic>
        <p:nvPicPr>
          <p:cNvPr id="4" name="Picture 5" descr="1008_GasExchangeInLungs_1.jpg                                  0003AF46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61"/>
          <a:stretch>
            <a:fillRect/>
          </a:stretch>
        </p:blipFill>
        <p:spPr bwMode="auto">
          <a:xfrm>
            <a:off x="1066801" y="1600199"/>
            <a:ext cx="7252640" cy="50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31800" y="1347788"/>
            <a:ext cx="8280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b="1" dirty="0"/>
              <a:t>The pressure of gas is caused by the constant kinetic movement of gas molecules against the surface.  </a:t>
            </a:r>
          </a:p>
          <a:p>
            <a:pPr>
              <a:buFont typeface="Wingdings" pitchFamily="2" charset="2"/>
              <a:buChar char="§"/>
            </a:pPr>
            <a:r>
              <a:rPr lang="en-US" sz="2600" b="1" dirty="0"/>
              <a:t>In respiratory physiology, there is a mixture of gases mainly of O</a:t>
            </a:r>
            <a:r>
              <a:rPr lang="en-US" sz="2600" b="1" baseline="-25000" dirty="0"/>
              <a:t>2</a:t>
            </a:r>
            <a:r>
              <a:rPr lang="en-US" sz="2600" b="1" dirty="0"/>
              <a:t>, N</a:t>
            </a:r>
            <a:r>
              <a:rPr lang="en-US" sz="2600" b="1" baseline="-25000" dirty="0"/>
              <a:t>2</a:t>
            </a:r>
            <a:r>
              <a:rPr lang="en-US" sz="2600" b="1" dirty="0"/>
              <a:t>, and CO</a:t>
            </a:r>
            <a:r>
              <a:rPr lang="en-US" sz="2600" b="1" baseline="-25000" dirty="0"/>
              <a:t>2</a:t>
            </a:r>
            <a:r>
              <a:rPr lang="en-US" sz="2600" b="1" dirty="0"/>
              <a:t>.  </a:t>
            </a:r>
          </a:p>
          <a:p>
            <a:pPr>
              <a:buFont typeface="Wingdings" pitchFamily="2" charset="2"/>
              <a:buChar char="§"/>
            </a:pPr>
            <a:r>
              <a:rPr lang="en-US" sz="2600" b="1" dirty="0"/>
              <a:t>The rate of diffusion of each of these gases is directly proportional with the partial pressure of the gas.</a:t>
            </a:r>
          </a:p>
          <a:p>
            <a:endParaRPr lang="en-US" sz="2600" b="1" dirty="0"/>
          </a:p>
          <a:p>
            <a:r>
              <a:rPr lang="en-US" sz="2600" b="1" dirty="0"/>
              <a:t>Pressure of gases dissolved in water and tissue:</a:t>
            </a:r>
          </a:p>
          <a:p>
            <a:r>
              <a:rPr lang="en-US" sz="2600" b="1" dirty="0"/>
              <a:t>The pressure of gases dissolved in fluid is similar to their pressure in the gaseous phase and they exert their own individual partial pressure.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Partial pressure of gases </a:t>
            </a:r>
            <a:r>
              <a:rPr lang="en-US" sz="3600">
                <a:solidFill>
                  <a:schemeClr val="tx2"/>
                </a:solidFill>
                <a:latin typeface="Impact" pitchFamily="34" charset="0"/>
              </a:rPr>
              <a:t>(in a mixture)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2-Dalton's Law of Partial Pressures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states that the total pressure exerted by a mixture of gases is the sum of partial pressure of each individual gas present. 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total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3</a:t>
            </a:r>
            <a:r>
              <a:rPr lang="en-US" dirty="0"/>
              <a:t> + .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3-Henry's Law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solubility is proportional to the gas partial pressure. If the temperature stays constant increasing the pressure will increase the amount of dissolved gas. </a:t>
            </a:r>
          </a:p>
        </p:txBody>
      </p:sp>
      <p:pic>
        <p:nvPicPr>
          <p:cNvPr id="1029" name="Picture 5" descr="http://www.800mainstreet.com/9/0009-006-lo-hen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1809750" cy="2057400"/>
          </a:xfrm>
          <a:prstGeom prst="rect">
            <a:avLst/>
          </a:prstGeom>
          <a:noFill/>
        </p:spPr>
      </p:pic>
      <p:pic>
        <p:nvPicPr>
          <p:cNvPr id="1030" name="Picture 6" descr="http://www.800mainstreet.com/9/0009-006-hi-hen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1809750" cy="1695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95800" y="567826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Double the pressure equilibrium</a:t>
            </a:r>
          </a:p>
          <a:p>
            <a:pPr algn="ctr"/>
            <a:r>
              <a:rPr lang="en-US" dirty="0"/>
              <a:t>Double the concentration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7193" y="5629870"/>
            <a:ext cx="256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pressure equilibrium</a:t>
            </a:r>
          </a:p>
          <a:p>
            <a:pPr algn="ctr"/>
            <a:r>
              <a:rPr lang="en-US" dirty="0"/>
              <a:t>Low concentration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A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</a:rPr>
              <a:t>D     </a:t>
            </a:r>
            <a:r>
              <a:rPr lang="el-GR" altLang="en-US" b="1" i="1" dirty="0">
                <a:solidFill>
                  <a:srgbClr val="0000FF"/>
                </a:solidFill>
              </a:rPr>
              <a:t>α </a:t>
            </a:r>
            <a:r>
              <a:rPr lang="en-US" altLang="en-US" b="1" i="1" dirty="0">
                <a:solidFill>
                  <a:srgbClr val="0000FF"/>
                </a:solidFill>
              </a:rPr>
              <a:t>      </a:t>
            </a:r>
            <a:r>
              <a:rPr lang="el-GR" altLang="en-US" b="1" i="1" u="sng" dirty="0">
                <a:solidFill>
                  <a:srgbClr val="0000FF"/>
                </a:solidFill>
              </a:rPr>
              <a:t>Δ</a:t>
            </a:r>
            <a:r>
              <a:rPr lang="en-US" altLang="en-US" b="1" i="1" u="sng" dirty="0">
                <a:solidFill>
                  <a:srgbClr val="0000FF"/>
                </a:solidFill>
              </a:rPr>
              <a:t>P x A x S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                d x √MW      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</a:rPr>
              <a:t>D: diffusion rate 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A: Surface area for gas exchange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S: Solubility of gas</a:t>
            </a:r>
            <a:endParaRPr lang="en-US" dirty="0"/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d:  Diffusion distance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MW: Molecular weight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ym typeface="Symbol" pitchFamily="18" charset="2"/>
              </a:rPr>
              <a:t>The diffusion rate of the specific gas:</a:t>
            </a:r>
          </a:p>
          <a:p>
            <a:pPr>
              <a:buNone/>
            </a:pPr>
            <a:r>
              <a:rPr lang="en-US" b="1" dirty="0">
                <a:sym typeface="Symbol" pitchFamily="18" charset="2"/>
              </a:rPr>
              <a:t>Diffusion coefficient for the transfer of each gas through the respiratory membrane depends on: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>
                <a:sym typeface="Symbol" pitchFamily="18" charset="2"/>
              </a:rPr>
              <a:t>Directly on its solubility </a:t>
            </a:r>
            <a:r>
              <a:rPr lang="en-US" sz="2800" b="1" dirty="0">
                <a:sym typeface="Symbol" pitchFamily="18" charset="2"/>
              </a:rPr>
              <a:t>(S) </a:t>
            </a:r>
            <a:r>
              <a:rPr lang="en-US" sz="3200" b="1" dirty="0">
                <a:sym typeface="Symbol" pitchFamily="18" charset="2"/>
              </a:rPr>
              <a:t>through the membrane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>
                <a:sym typeface="Symbol" pitchFamily="18" charset="2"/>
              </a:rPr>
              <a:t>Inversely on the square root of its molecular weight </a:t>
            </a:r>
            <a:r>
              <a:rPr lang="en-US" sz="2800" b="1" dirty="0">
                <a:sym typeface="Symbol" pitchFamily="18" charset="2"/>
              </a:rPr>
              <a:t>(MW).  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sym typeface="Symbol" pitchFamily="18" charset="2"/>
              </a:rPr>
              <a:t>CO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 diffuses 20 times as rapidly as O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576263" y="1697772"/>
            <a:ext cx="79565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en-AU" altLang="en-US" sz="3200" dirty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2600" b="1" dirty="0"/>
              <a:t>The pressure difference between the two sides of the membrane (between the alveoli and the blood).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/>
              <a:t>When the pressure of the gas in the alveoli is greater than the pressure of the gas in the blood as for 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alveoli into the blood occurs.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/>
              <a:t>When the pressure of the gas in the blood is greater than the pressure in the alveoli as for CO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blood into the alveoli occurs.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1121</Words>
  <Application>Microsoft Office PowerPoint</Application>
  <PresentationFormat>عرض على الشاشة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Aparajita</vt:lpstr>
      <vt:lpstr>Arial</vt:lpstr>
      <vt:lpstr>Calibri</vt:lpstr>
      <vt:lpstr>Impact</vt:lpstr>
      <vt:lpstr>Symbol</vt:lpstr>
      <vt:lpstr>Times New Roman</vt:lpstr>
      <vt:lpstr>Wingdings</vt:lpstr>
      <vt:lpstr>Office Theme</vt:lpstr>
      <vt:lpstr>Gas Transfer (Diffusion of O2 and CO2) </vt:lpstr>
      <vt:lpstr>objectives:</vt:lpstr>
      <vt:lpstr>Gas exchange through the respiratory membrane</vt:lpstr>
      <vt:lpstr>عرض تقديمي في PowerPoint</vt:lpstr>
      <vt:lpstr>2-Dalton's Law of Partial Pressures </vt:lpstr>
      <vt:lpstr>3-Henry's Law 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عرض تقديمي في PowerPoint</vt:lpstr>
      <vt:lpstr>عرض تقديمي في PowerPoint</vt:lpstr>
      <vt:lpstr>عرض تقديمي في PowerPoint</vt:lpstr>
      <vt:lpstr>Partial Pressure of O2 and CO2</vt:lpstr>
      <vt:lpstr>عرض تقديمي في PowerPoint</vt:lpstr>
      <vt:lpstr>PO2 and PCO2 in air, lung and tissues</vt:lpstr>
      <vt:lpstr>PO2 and PCO2 in various potions of normal expired air</vt:lpstr>
      <vt:lpstr>O2 concentration in the alveoli</vt:lpstr>
      <vt:lpstr>عرض تقديمي في PowerPoint</vt:lpstr>
      <vt:lpstr>CO2 concentration in the alveoli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Transfer (Diffusion of O2 and CO2)</dc:title>
  <dc:creator>DR.LAILA</dc:creator>
  <cp:lastModifiedBy>ftomy naje</cp:lastModifiedBy>
  <cp:revision>45</cp:revision>
  <dcterms:created xsi:type="dcterms:W3CDTF">2017-01-29T10:28:01Z</dcterms:created>
  <dcterms:modified xsi:type="dcterms:W3CDTF">2018-01-02T19:35:26Z</dcterms:modified>
</cp:coreProperties>
</file>