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EDDA6F5-68FB-4502-A07E-D928939FDAAF}" type="datetimeFigureOut">
              <a:rPr lang="en-US" smtClean="0"/>
              <a:t>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CA7C-1BC4-47A3-A720-68DD78A70EB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DDA6F5-68FB-4502-A07E-D928939FDAAF}" type="datetimeFigureOut">
              <a:rPr lang="en-US" smtClean="0"/>
              <a:t>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CA7C-1BC4-47A3-A720-68DD78A70E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DDA6F5-68FB-4502-A07E-D928939FDAAF}" type="datetimeFigureOut">
              <a:rPr lang="en-US" smtClean="0"/>
              <a:t>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CA7C-1BC4-47A3-A720-68DD78A70E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DDA6F5-68FB-4502-A07E-D928939FDAAF}" type="datetimeFigureOut">
              <a:rPr lang="en-US" smtClean="0"/>
              <a:t>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CA7C-1BC4-47A3-A720-68DD78A70E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DDA6F5-68FB-4502-A07E-D928939FDAAF}" type="datetimeFigureOut">
              <a:rPr lang="en-US" smtClean="0"/>
              <a:t>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CA7C-1BC4-47A3-A720-68DD78A70EB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DDA6F5-68FB-4502-A07E-D928939FDAAF}" type="datetimeFigureOut">
              <a:rPr lang="en-US" smtClean="0"/>
              <a:t>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8CA7C-1BC4-47A3-A720-68DD78A70EB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DDA6F5-68FB-4502-A07E-D928939FDAAF}" type="datetimeFigureOut">
              <a:rPr lang="en-US" smtClean="0"/>
              <a:t>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48CA7C-1BC4-47A3-A720-68DD78A70E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DDA6F5-68FB-4502-A07E-D928939FDAAF}" type="datetimeFigureOut">
              <a:rPr lang="en-US" smtClean="0"/>
              <a:t>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48CA7C-1BC4-47A3-A720-68DD78A70E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DDA6F5-68FB-4502-A07E-D928939FDAAF}" type="datetimeFigureOut">
              <a:rPr lang="en-US" smtClean="0"/>
              <a:t>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48CA7C-1BC4-47A3-A720-68DD78A70E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DDA6F5-68FB-4502-A07E-D928939FDAAF}" type="datetimeFigureOut">
              <a:rPr lang="en-US" smtClean="0"/>
              <a:t>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8CA7C-1BC4-47A3-A720-68DD78A70E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DDA6F5-68FB-4502-A07E-D928939FDAAF}" type="datetimeFigureOut">
              <a:rPr lang="en-US" smtClean="0"/>
              <a:t>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8CA7C-1BC4-47A3-A720-68DD78A70E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DA6F5-68FB-4502-A07E-D928939FDAAF}" type="datetimeFigureOut">
              <a:rPr lang="en-US" smtClean="0"/>
              <a:t>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8CA7C-1BC4-47A3-A720-68DD78A70EB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Hypoxia  and cyanosis</a:t>
            </a:r>
          </a:p>
        </p:txBody>
      </p:sp>
      <p:sp>
        <p:nvSpPr>
          <p:cNvPr id="3" name="Subtitle 2"/>
          <p:cNvSpPr>
            <a:spLocks noGrp="1"/>
          </p:cNvSpPr>
          <p:nvPr>
            <p:ph type="subTitle" idx="1"/>
          </p:nvPr>
        </p:nvSpPr>
        <p:spPr/>
        <p:txBody>
          <a:bodyPr/>
          <a:lstStyle/>
          <a:p>
            <a:r>
              <a:rPr lang="en-US" dirty="0"/>
              <a:t>Dr. </a:t>
            </a:r>
            <a:r>
              <a:rPr lang="en-US" dirty="0" err="1"/>
              <a:t>Laila</a:t>
            </a:r>
            <a:r>
              <a:rPr lang="en-US" dirty="0"/>
              <a:t> Al-</a:t>
            </a:r>
            <a:r>
              <a:rPr lang="en-US" dirty="0" err="1"/>
              <a:t>Dokhi</a:t>
            </a:r>
            <a:endParaRPr lang="en-US" dirty="0"/>
          </a:p>
          <a:p>
            <a:r>
              <a:rPr lang="en-US" dirty="0"/>
              <a:t>Assistant Professor </a:t>
            </a:r>
          </a:p>
          <a:p>
            <a:r>
              <a:rPr lang="en-US" dirty="0"/>
              <a:t>Physiology Department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Hypercapnea</a:t>
            </a:r>
            <a:endParaRPr lang="en-US" dirty="0"/>
          </a:p>
        </p:txBody>
      </p:sp>
      <p:sp>
        <p:nvSpPr>
          <p:cNvPr id="5" name="Content Placeholder 4"/>
          <p:cNvSpPr>
            <a:spLocks noGrp="1"/>
          </p:cNvSpPr>
          <p:nvPr>
            <p:ph idx="1"/>
          </p:nvPr>
        </p:nvSpPr>
        <p:spPr>
          <a:xfrm>
            <a:off x="457200" y="1524000"/>
            <a:ext cx="8229600" cy="4525963"/>
          </a:xfrm>
        </p:spPr>
        <p:txBody>
          <a:bodyPr>
            <a:normAutofit fontScale="92500" lnSpcReduction="10000"/>
          </a:bodyPr>
          <a:lstStyle/>
          <a:p>
            <a:pPr>
              <a:buFont typeface="Wingdings" pitchFamily="2" charset="2"/>
              <a:buChar char="§"/>
              <a:defRPr/>
            </a:pPr>
            <a:r>
              <a:rPr lang="en-US" altLang="en-US" dirty="0">
                <a:latin typeface="Times New Roman" pitchFamily="18" charset="0"/>
                <a:cs typeface="Times New Roman" pitchFamily="18" charset="0"/>
              </a:rPr>
              <a:t>Excess of CO2 in body fluids, it usually occurs with hypoxia, PCO2 increases above 52 mmHg, it  decreases the PH</a:t>
            </a:r>
          </a:p>
          <a:p>
            <a:pPr>
              <a:buFont typeface="Wingdings" pitchFamily="2" charset="2"/>
              <a:buChar char="§"/>
              <a:defRPr/>
            </a:pPr>
            <a:r>
              <a:rPr lang="en-US" altLang="en-US" dirty="0">
                <a:latin typeface="Times New Roman" pitchFamily="18" charset="0"/>
                <a:cs typeface="Times New Roman" pitchFamily="18" charset="0"/>
              </a:rPr>
              <a:t> </a:t>
            </a:r>
            <a:r>
              <a:rPr lang="en-US" altLang="en-US" dirty="0">
                <a:solidFill>
                  <a:srgbClr val="C00000"/>
                </a:solidFill>
                <a:latin typeface="Times New Roman" pitchFamily="18" charset="0"/>
                <a:cs typeface="Times New Roman" pitchFamily="18" charset="0"/>
              </a:rPr>
              <a:t>Features of </a:t>
            </a:r>
            <a:r>
              <a:rPr lang="en-US" altLang="en-US" dirty="0" err="1">
                <a:solidFill>
                  <a:srgbClr val="C00000"/>
                </a:solidFill>
                <a:latin typeface="Times New Roman" pitchFamily="18" charset="0"/>
                <a:cs typeface="Times New Roman" pitchFamily="18" charset="0"/>
              </a:rPr>
              <a:t>hypercapnea</a:t>
            </a:r>
            <a:endParaRPr lang="en-US" altLang="en-US" dirty="0">
              <a:solidFill>
                <a:srgbClr val="C00000"/>
              </a:solidFill>
              <a:latin typeface="Times New Roman" pitchFamily="18" charset="0"/>
              <a:cs typeface="Times New Roman" pitchFamily="18" charset="0"/>
            </a:endParaRPr>
          </a:p>
          <a:p>
            <a:pPr lvl="1">
              <a:buFont typeface="Wingdings" pitchFamily="2" charset="2"/>
              <a:buChar char="§"/>
              <a:defRPr/>
            </a:pPr>
            <a:r>
              <a:rPr lang="en-US" altLang="en-US" dirty="0">
                <a:latin typeface="Times New Roman" pitchFamily="18" charset="0"/>
                <a:cs typeface="Times New Roman" pitchFamily="18" charset="0"/>
              </a:rPr>
              <a:t>Peripheral vasodilatation</a:t>
            </a:r>
          </a:p>
          <a:p>
            <a:pPr lvl="1">
              <a:buFont typeface="Wingdings" pitchFamily="2" charset="2"/>
              <a:buChar char="§"/>
              <a:defRPr/>
            </a:pPr>
            <a:r>
              <a:rPr lang="en-US" altLang="en-US" dirty="0">
                <a:latin typeface="Times New Roman" pitchFamily="18" charset="0"/>
                <a:cs typeface="Times New Roman" pitchFamily="18" charset="0"/>
              </a:rPr>
              <a:t>Sweating</a:t>
            </a:r>
          </a:p>
          <a:p>
            <a:pPr lvl="1">
              <a:buFont typeface="Wingdings" pitchFamily="2" charset="2"/>
              <a:buChar char="§"/>
              <a:defRPr/>
            </a:pPr>
            <a:r>
              <a:rPr lang="en-US" altLang="en-US" dirty="0">
                <a:latin typeface="Times New Roman" pitchFamily="18" charset="0"/>
                <a:cs typeface="Times New Roman" pitchFamily="18" charset="0"/>
              </a:rPr>
              <a:t>Warm extremities and bounding pulse</a:t>
            </a:r>
          </a:p>
          <a:p>
            <a:pPr lvl="1">
              <a:buFont typeface="Wingdings" pitchFamily="2" charset="2"/>
              <a:buChar char="§"/>
              <a:defRPr/>
            </a:pPr>
            <a:r>
              <a:rPr lang="en-US" altLang="en-US" dirty="0">
                <a:latin typeface="Times New Roman" pitchFamily="18" charset="0"/>
                <a:cs typeface="Times New Roman" pitchFamily="18" charset="0"/>
              </a:rPr>
              <a:t>Muscle twitching</a:t>
            </a:r>
          </a:p>
          <a:p>
            <a:pPr lvl="1">
              <a:buFont typeface="Wingdings" pitchFamily="2" charset="2"/>
              <a:buChar char="§"/>
              <a:defRPr/>
            </a:pPr>
            <a:r>
              <a:rPr lang="en-US" altLang="en-US" dirty="0">
                <a:latin typeface="Times New Roman" pitchFamily="18" charset="0"/>
                <a:cs typeface="Times New Roman" pitchFamily="18" charset="0"/>
              </a:rPr>
              <a:t>Headache, drowsiness and com</a:t>
            </a:r>
          </a:p>
          <a:p>
            <a:pPr lvl="1">
              <a:buFont typeface="Wingdings" pitchFamily="2" charset="2"/>
              <a:buChar char="§"/>
              <a:defRPr/>
            </a:pPr>
            <a:r>
              <a:rPr lang="en-US" altLang="en-US" dirty="0" err="1">
                <a:latin typeface="Times New Roman" pitchFamily="18" charset="0"/>
                <a:cs typeface="Times New Roman" pitchFamily="18" charset="0"/>
              </a:rPr>
              <a:t>Papilledema</a:t>
            </a:r>
            <a:r>
              <a:rPr lang="en-US" altLang="en-US" dirty="0">
                <a:latin typeface="Times New Roman" pitchFamily="18" charset="0"/>
                <a:cs typeface="Times New Roman" pitchFamily="18" charset="0"/>
              </a:rPr>
              <a:t> ( swelling of optic disc)</a:t>
            </a: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Cyanosis </a:t>
            </a:r>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cstate="print"/>
          <a:srcRect/>
          <a:stretch>
            <a:fillRect/>
          </a:stretch>
        </p:blipFill>
        <p:spPr>
          <a:xfrm>
            <a:off x="971550" y="4149725"/>
            <a:ext cx="3671888" cy="2513013"/>
          </a:xfrm>
          <a:prstGeom prst="rect">
            <a:avLst/>
          </a:prstGeom>
        </p:spPr>
      </p:pic>
      <p:pic>
        <p:nvPicPr>
          <p:cNvPr id="5" name="Picture 4"/>
          <p:cNvPicPr>
            <a:picLocks noChangeAspect="1" noChangeArrowheads="1"/>
          </p:cNvPicPr>
          <p:nvPr/>
        </p:nvPicPr>
        <p:blipFill>
          <a:blip r:embed="rId3" cstate="print"/>
          <a:srcRect/>
          <a:stretch>
            <a:fillRect/>
          </a:stretch>
        </p:blipFill>
        <p:spPr bwMode="auto">
          <a:xfrm>
            <a:off x="5651500" y="4295775"/>
            <a:ext cx="3492500" cy="2562225"/>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5651500" y="1412875"/>
            <a:ext cx="3313113" cy="2781300"/>
          </a:xfrm>
          <a:prstGeom prst="rect">
            <a:avLst/>
          </a:prstGeom>
          <a:noFill/>
          <a:ln w="9525">
            <a:noFill/>
            <a:miter lim="800000"/>
            <a:headEnd/>
            <a:tailEnd/>
          </a:ln>
        </p:spPr>
      </p:pic>
      <p:pic>
        <p:nvPicPr>
          <p:cNvPr id="7" name="Picture 6"/>
          <p:cNvPicPr>
            <a:picLocks noChangeAspect="1" noChangeArrowheads="1"/>
          </p:cNvPicPr>
          <p:nvPr/>
        </p:nvPicPr>
        <p:blipFill>
          <a:blip r:embed="rId5" cstate="print"/>
          <a:srcRect/>
          <a:stretch>
            <a:fillRect/>
          </a:stretch>
        </p:blipFill>
        <p:spPr bwMode="auto">
          <a:xfrm>
            <a:off x="971550" y="1268413"/>
            <a:ext cx="3671888" cy="285273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Cyanosis</a:t>
            </a:r>
            <a:endParaRPr lang="en-US" dirty="0"/>
          </a:p>
        </p:txBody>
      </p:sp>
      <p:sp>
        <p:nvSpPr>
          <p:cNvPr id="3" name="Content Placeholder 2"/>
          <p:cNvSpPr>
            <a:spLocks noGrp="1"/>
          </p:cNvSpPr>
          <p:nvPr>
            <p:ph idx="1"/>
          </p:nvPr>
        </p:nvSpPr>
        <p:spPr/>
        <p:txBody>
          <a:bodyPr/>
          <a:lstStyle/>
          <a:p>
            <a:pPr algn="just"/>
            <a:r>
              <a:rPr lang="en-US" altLang="en-US" dirty="0">
                <a:solidFill>
                  <a:srgbClr val="002060"/>
                </a:solidFill>
                <a:latin typeface="Times New Roman" pitchFamily="18" charset="0"/>
                <a:cs typeface="Times New Roman" pitchFamily="18" charset="0"/>
              </a:rPr>
              <a:t>Blue discoloration of the skin and mucus membrane due to more than 5 g/dl of reduced (deoxygenated) hemoglobin in blood. </a:t>
            </a:r>
          </a:p>
          <a:p>
            <a:pPr algn="just"/>
            <a:r>
              <a:rPr lang="en-US" altLang="en-US" dirty="0">
                <a:solidFill>
                  <a:srgbClr val="002060"/>
                </a:solidFill>
                <a:latin typeface="Times New Roman" pitchFamily="18" charset="0"/>
                <a:cs typeface="Times New Roman" pitchFamily="18" charset="0"/>
              </a:rPr>
              <a:t>A person with anemia almost never develop cyanosis due to low amount of </a:t>
            </a:r>
            <a:r>
              <a:rPr lang="en-US" altLang="en-US" dirty="0" err="1">
                <a:solidFill>
                  <a:srgbClr val="002060"/>
                </a:solidFill>
                <a:latin typeface="Times New Roman" pitchFamily="18" charset="0"/>
                <a:cs typeface="Times New Roman" pitchFamily="18" charset="0"/>
              </a:rPr>
              <a:t>Hb</a:t>
            </a:r>
            <a:r>
              <a:rPr lang="en-US" altLang="en-US" dirty="0">
                <a:solidFill>
                  <a:srgbClr val="002060"/>
                </a:solidFill>
                <a:latin typeface="Times New Roman" pitchFamily="18" charset="0"/>
                <a:cs typeface="Times New Roman" pitchFamily="18" charset="0"/>
              </a:rPr>
              <a:t> for 5 grams to be deoxygenated /100ml blood.</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Ventilation –perfusion ratio (V/Q)</a:t>
            </a:r>
            <a:endParaRPr lang="en-US" dirty="0"/>
          </a:p>
        </p:txBody>
      </p:sp>
      <p:sp>
        <p:nvSpPr>
          <p:cNvPr id="3" name="Content Placeholder 2"/>
          <p:cNvSpPr>
            <a:spLocks noGrp="1"/>
          </p:cNvSpPr>
          <p:nvPr>
            <p:ph idx="1"/>
          </p:nvPr>
        </p:nvSpPr>
        <p:spPr/>
        <p:txBody>
          <a:bodyPr>
            <a:normAutofit lnSpcReduction="10000"/>
          </a:bodyPr>
          <a:lstStyle/>
          <a:p>
            <a:pPr>
              <a:lnSpc>
                <a:spcPct val="90000"/>
              </a:lnSpc>
            </a:pPr>
            <a:r>
              <a:rPr lang="en-US" altLang="en-US" dirty="0">
                <a:solidFill>
                  <a:srgbClr val="002060"/>
                </a:solidFill>
                <a:latin typeface="Times New Roman" pitchFamily="18" charset="0"/>
                <a:cs typeface="Times New Roman" pitchFamily="18" charset="0"/>
              </a:rPr>
              <a:t>It is the ratio of alveolar ventilation to pulmonary blood flow per minute. </a:t>
            </a:r>
          </a:p>
          <a:p>
            <a:pPr>
              <a:lnSpc>
                <a:spcPct val="90000"/>
              </a:lnSpc>
              <a:buNone/>
            </a:pPr>
            <a:endParaRPr lang="en-US" altLang="en-US" dirty="0">
              <a:solidFill>
                <a:srgbClr val="002060"/>
              </a:solidFill>
              <a:latin typeface="Times New Roman" pitchFamily="18" charset="0"/>
              <a:cs typeface="Times New Roman" pitchFamily="18" charset="0"/>
            </a:endParaRPr>
          </a:p>
          <a:p>
            <a:pPr>
              <a:lnSpc>
                <a:spcPct val="90000"/>
              </a:lnSpc>
              <a:buNone/>
            </a:pPr>
            <a:r>
              <a:rPr lang="en-US" altLang="en-US" dirty="0">
                <a:solidFill>
                  <a:srgbClr val="002060"/>
                </a:solidFill>
                <a:latin typeface="Times New Roman" pitchFamily="18" charset="0"/>
                <a:cs typeface="Times New Roman" pitchFamily="18" charset="0"/>
              </a:rPr>
              <a:t>   The alveolar ventilation at rest (4.2 L/min)</a:t>
            </a:r>
            <a:endParaRPr lang="ar-SA" altLang="en-US" dirty="0">
              <a:solidFill>
                <a:srgbClr val="002060"/>
              </a:solidFill>
              <a:latin typeface="Times New Roman" pitchFamily="18" charset="0"/>
              <a:cs typeface="Times New Roman" pitchFamily="18" charset="0"/>
            </a:endParaRPr>
          </a:p>
          <a:p>
            <a:pPr>
              <a:lnSpc>
                <a:spcPct val="90000"/>
              </a:lnSpc>
            </a:pPr>
            <a:r>
              <a:rPr lang="en-US" altLang="en-US" dirty="0">
                <a:solidFill>
                  <a:srgbClr val="002060"/>
                </a:solidFill>
                <a:latin typeface="Times New Roman" pitchFamily="18" charset="0"/>
                <a:cs typeface="Times New Roman" pitchFamily="18" charset="0"/>
              </a:rPr>
              <a:t>The pulmonary blood flow is equal to right ventricular output per minute (5L/min)</a:t>
            </a:r>
          </a:p>
          <a:p>
            <a:pPr>
              <a:lnSpc>
                <a:spcPct val="90000"/>
              </a:lnSpc>
              <a:buNone/>
            </a:pPr>
            <a:endParaRPr lang="en-US" altLang="en-US" dirty="0">
              <a:solidFill>
                <a:srgbClr val="002060"/>
              </a:solidFill>
              <a:latin typeface="Times New Roman" pitchFamily="18" charset="0"/>
              <a:cs typeface="Times New Roman" pitchFamily="18" charset="0"/>
            </a:endParaRPr>
          </a:p>
          <a:p>
            <a:pPr>
              <a:lnSpc>
                <a:spcPct val="90000"/>
              </a:lnSpc>
              <a:buNone/>
            </a:pPr>
            <a:r>
              <a:rPr lang="en-US" altLang="en-US" dirty="0">
                <a:solidFill>
                  <a:srgbClr val="002060"/>
                </a:solidFill>
                <a:latin typeface="Times New Roman" pitchFamily="18" charset="0"/>
                <a:cs typeface="Times New Roman" pitchFamily="18" charset="0"/>
              </a:rPr>
              <a:t>            SO     V/Q ratio =</a:t>
            </a:r>
            <a:r>
              <a:rPr lang="en-US" altLang="en-US" u="sng" dirty="0">
                <a:solidFill>
                  <a:srgbClr val="002060"/>
                </a:solidFill>
                <a:latin typeface="Times New Roman" pitchFamily="18" charset="0"/>
                <a:cs typeface="Times New Roman" pitchFamily="18" charset="0"/>
              </a:rPr>
              <a:t> 4.2  </a:t>
            </a:r>
            <a:r>
              <a:rPr lang="en-US" altLang="en-US" dirty="0">
                <a:solidFill>
                  <a:srgbClr val="002060"/>
                </a:solidFill>
                <a:latin typeface="Times New Roman" pitchFamily="18" charset="0"/>
                <a:cs typeface="Times New Roman" pitchFamily="18" charset="0"/>
              </a:rPr>
              <a:t>= 0.84</a:t>
            </a:r>
          </a:p>
          <a:p>
            <a:pPr>
              <a:lnSpc>
                <a:spcPct val="90000"/>
              </a:lnSpc>
              <a:buNone/>
            </a:pPr>
            <a:r>
              <a:rPr lang="en-US" altLang="en-US" dirty="0">
                <a:solidFill>
                  <a:srgbClr val="002060"/>
                </a:solidFill>
                <a:latin typeface="Times New Roman" pitchFamily="18" charset="0"/>
                <a:cs typeface="Times New Roman" pitchFamily="18" charset="0"/>
              </a:rPr>
              <a:t>                                           5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Cont…V/Q ratio </a:t>
            </a:r>
            <a:endParaRPr lang="en-US" dirty="0"/>
          </a:p>
        </p:txBody>
      </p:sp>
      <p:sp>
        <p:nvSpPr>
          <p:cNvPr id="3" name="Content Placeholder 2"/>
          <p:cNvSpPr>
            <a:spLocks noGrp="1"/>
          </p:cNvSpPr>
          <p:nvPr>
            <p:ph idx="1"/>
          </p:nvPr>
        </p:nvSpPr>
        <p:spPr/>
        <p:txBody>
          <a:bodyPr>
            <a:normAutofit/>
          </a:bodyPr>
          <a:lstStyle/>
          <a:p>
            <a:r>
              <a:rPr lang="en-US" altLang="en-US" dirty="0">
                <a:solidFill>
                  <a:srgbClr val="002060"/>
                </a:solidFill>
                <a:latin typeface="Times New Roman" pitchFamily="18" charset="0"/>
                <a:cs typeface="Times New Roman" pitchFamily="18" charset="0"/>
              </a:rPr>
              <a:t>Average V/Q ratio across the lung is 0.8.</a:t>
            </a:r>
          </a:p>
          <a:p>
            <a:r>
              <a:rPr lang="en-US" altLang="en-US" dirty="0">
                <a:solidFill>
                  <a:srgbClr val="002060"/>
                </a:solidFill>
                <a:latin typeface="Times New Roman" pitchFamily="18" charset="0"/>
                <a:cs typeface="Times New Roman" pitchFamily="18" charset="0"/>
              </a:rPr>
              <a:t>At the apex V/Q ratio = 3</a:t>
            </a:r>
          </a:p>
          <a:p>
            <a:r>
              <a:rPr lang="en-US" altLang="en-US" dirty="0">
                <a:solidFill>
                  <a:srgbClr val="002060"/>
                </a:solidFill>
                <a:latin typeface="Times New Roman" pitchFamily="18" charset="0"/>
                <a:cs typeface="Times New Roman" pitchFamily="18" charset="0"/>
              </a:rPr>
              <a:t>At the base V/Q ratio=0.6 </a:t>
            </a:r>
          </a:p>
          <a:p>
            <a:pPr>
              <a:buNone/>
            </a:pPr>
            <a:r>
              <a:rPr lang="en-US" altLang="en-US" dirty="0">
                <a:solidFill>
                  <a:srgbClr val="002060"/>
                </a:solidFill>
                <a:latin typeface="Times New Roman" pitchFamily="18" charset="0"/>
                <a:cs typeface="Times New Roman" pitchFamily="18" charset="0"/>
              </a:rPr>
              <a:t>    So the apex is more ventilated than </a:t>
            </a:r>
            <a:r>
              <a:rPr lang="en-US" altLang="en-US" dirty="0" err="1">
                <a:solidFill>
                  <a:srgbClr val="002060"/>
                </a:solidFill>
                <a:latin typeface="Times New Roman" pitchFamily="18" charset="0"/>
                <a:cs typeface="Times New Roman" pitchFamily="18" charset="0"/>
              </a:rPr>
              <a:t>perfused</a:t>
            </a:r>
            <a:r>
              <a:rPr lang="en-US" altLang="en-US" dirty="0">
                <a:solidFill>
                  <a:srgbClr val="002060"/>
                </a:solidFill>
                <a:latin typeface="Times New Roman" pitchFamily="18" charset="0"/>
                <a:cs typeface="Times New Roman" pitchFamily="18" charset="0"/>
              </a:rPr>
              <a:t> and the base is more </a:t>
            </a:r>
            <a:r>
              <a:rPr lang="en-US" altLang="en-US" dirty="0" err="1">
                <a:solidFill>
                  <a:srgbClr val="002060"/>
                </a:solidFill>
                <a:latin typeface="Times New Roman" pitchFamily="18" charset="0"/>
                <a:cs typeface="Times New Roman" pitchFamily="18" charset="0"/>
              </a:rPr>
              <a:t>perfused</a:t>
            </a:r>
            <a:r>
              <a:rPr lang="en-US" altLang="en-US" dirty="0">
                <a:solidFill>
                  <a:srgbClr val="002060"/>
                </a:solidFill>
                <a:latin typeface="Times New Roman" pitchFamily="18" charset="0"/>
                <a:cs typeface="Times New Roman" pitchFamily="18" charset="0"/>
              </a:rPr>
              <a:t> than ventilated.</a:t>
            </a:r>
          </a:p>
          <a:p>
            <a:r>
              <a:rPr lang="en-US" altLang="en-US" dirty="0">
                <a:solidFill>
                  <a:srgbClr val="002060"/>
                </a:solidFill>
                <a:latin typeface="Times New Roman" pitchFamily="18" charset="0"/>
                <a:cs typeface="Times New Roman" pitchFamily="18" charset="0"/>
              </a:rPr>
              <a:t>During exercise the V/Q ratio becomes more homogenous among different parts of the lung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Ventilation/perfusion abnormalities</a:t>
            </a:r>
            <a:endParaRPr lang="en-US" dirty="0"/>
          </a:p>
        </p:txBody>
      </p:sp>
      <p:pic>
        <p:nvPicPr>
          <p:cNvPr id="4" name="Picture 7"/>
          <p:cNvPicPr>
            <a:picLocks noGrp="1" noChangeAspect="1" noChangeArrowheads="1"/>
          </p:cNvPicPr>
          <p:nvPr>
            <p:ph idx="1"/>
          </p:nvPr>
        </p:nvPicPr>
        <p:blipFill>
          <a:blip r:embed="rId2" cstate="print"/>
          <a:srcRect/>
          <a:stretch>
            <a:fillRect/>
          </a:stretch>
        </p:blipFill>
        <p:spPr bwMode="auto">
          <a:xfrm>
            <a:off x="1019175" y="1629569"/>
            <a:ext cx="7105650" cy="4467225"/>
          </a:xfrm>
          <a:prstGeom prst="rect">
            <a:avLst/>
          </a:prstGeom>
          <a:noFill/>
          <a:ln w="22225">
            <a:solidFill>
              <a:schemeClr val="tx1"/>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Cont… V/Q ratio</a:t>
            </a:r>
            <a:endParaRPr lang="en-US" dirty="0"/>
          </a:p>
        </p:txBody>
      </p:sp>
      <p:sp>
        <p:nvSpPr>
          <p:cNvPr id="3" name="Content Placeholder 2"/>
          <p:cNvSpPr>
            <a:spLocks noGrp="1"/>
          </p:cNvSpPr>
          <p:nvPr>
            <p:ph idx="1"/>
          </p:nvPr>
        </p:nvSpPr>
        <p:spPr>
          <a:xfrm>
            <a:off x="457200" y="1600200"/>
            <a:ext cx="8229600" cy="4800600"/>
          </a:xfrm>
        </p:spPr>
        <p:txBody>
          <a:bodyPr>
            <a:noAutofit/>
          </a:bodyPr>
          <a:lstStyle/>
          <a:p>
            <a:pPr>
              <a:lnSpc>
                <a:spcPct val="90000"/>
              </a:lnSpc>
            </a:pPr>
            <a:r>
              <a:rPr lang="en-US" altLang="en-US" sz="2800" dirty="0">
                <a:solidFill>
                  <a:srgbClr val="002060"/>
                </a:solidFill>
                <a:latin typeface="Times New Roman" pitchFamily="18" charset="0"/>
                <a:cs typeface="Times New Roman" pitchFamily="18" charset="0"/>
              </a:rPr>
              <a:t>The main function of this ratio is to determine the state of oxygenation in the body. </a:t>
            </a:r>
          </a:p>
          <a:p>
            <a:pPr>
              <a:lnSpc>
                <a:spcPct val="90000"/>
              </a:lnSpc>
            </a:pPr>
            <a:r>
              <a:rPr lang="en-US" altLang="en-US" sz="2800" dirty="0">
                <a:solidFill>
                  <a:srgbClr val="002060"/>
                </a:solidFill>
                <a:latin typeface="Times New Roman" pitchFamily="18" charset="0"/>
                <a:cs typeface="Times New Roman" pitchFamily="18" charset="0"/>
              </a:rPr>
              <a:t>Any mismatch in the ratio can result in hypoxia.</a:t>
            </a:r>
          </a:p>
          <a:p>
            <a:pPr>
              <a:lnSpc>
                <a:spcPct val="90000"/>
              </a:lnSpc>
            </a:pPr>
            <a:r>
              <a:rPr lang="en-US" altLang="en-US" sz="2800" dirty="0">
                <a:solidFill>
                  <a:srgbClr val="002060"/>
                </a:solidFill>
                <a:latin typeface="Times New Roman" pitchFamily="18" charset="0"/>
                <a:cs typeface="Times New Roman" pitchFamily="18" charset="0"/>
              </a:rPr>
              <a:t>When the V/Q ratio is less than normal this is called physiologic shunt (a certain fraction of the venous blood is passing through the pulmonary capillaries without being oxygenated </a:t>
            </a:r>
            <a:r>
              <a:rPr lang="en-US" altLang="en-US" sz="2800" dirty="0" err="1">
                <a:solidFill>
                  <a:srgbClr val="002060"/>
                </a:solidFill>
                <a:latin typeface="Times New Roman" pitchFamily="18" charset="0"/>
                <a:cs typeface="Times New Roman" pitchFamily="18" charset="0"/>
              </a:rPr>
              <a:t>i.e</a:t>
            </a:r>
            <a:r>
              <a:rPr lang="en-US" altLang="en-US" sz="2800" dirty="0">
                <a:solidFill>
                  <a:srgbClr val="002060"/>
                </a:solidFill>
                <a:latin typeface="Times New Roman" pitchFamily="18" charset="0"/>
                <a:cs typeface="Times New Roman" pitchFamily="18" charset="0"/>
              </a:rPr>
              <a:t> shunted blood).</a:t>
            </a:r>
          </a:p>
          <a:p>
            <a:pPr>
              <a:lnSpc>
                <a:spcPct val="90000"/>
              </a:lnSpc>
            </a:pPr>
            <a:r>
              <a:rPr lang="en-US" altLang="en-US" sz="2800" dirty="0">
                <a:solidFill>
                  <a:srgbClr val="002060"/>
                </a:solidFill>
                <a:latin typeface="Times New Roman" pitchFamily="18" charset="0"/>
                <a:cs typeface="Times New Roman" pitchFamily="18" charset="0"/>
              </a:rPr>
              <a:t>When V/Q is more than normal this is called Physiologic dead space (when the ventilation of some of the alveoli is great but the alveolar blood flow is low, ventilation of these alveoli is wasted).</a:t>
            </a:r>
          </a:p>
          <a:p>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Ventilation- Perfusion Lung Scan</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a:xfrm>
            <a:off x="566723" y="1600200"/>
            <a:ext cx="8010554" cy="452596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solidFill>
                  <a:srgbClr val="C00000"/>
                </a:solidFill>
              </a:rPr>
              <a:t>Abnormalities of the V/Q ratio</a:t>
            </a:r>
            <a:endParaRPr lang="en-US" dirty="0"/>
          </a:p>
        </p:txBody>
      </p:sp>
      <p:sp>
        <p:nvSpPr>
          <p:cNvPr id="3" name="Content Placeholder 2"/>
          <p:cNvSpPr>
            <a:spLocks noGrp="1"/>
          </p:cNvSpPr>
          <p:nvPr>
            <p:ph idx="1"/>
          </p:nvPr>
        </p:nvSpPr>
        <p:spPr>
          <a:xfrm>
            <a:off x="457200" y="1295400"/>
            <a:ext cx="8229600" cy="4830763"/>
          </a:xfrm>
        </p:spPr>
        <p:txBody>
          <a:bodyPr>
            <a:noAutofit/>
          </a:bodyPr>
          <a:lstStyle/>
          <a:p>
            <a:pPr>
              <a:lnSpc>
                <a:spcPct val="80000"/>
              </a:lnSpc>
              <a:defRPr/>
            </a:pPr>
            <a:r>
              <a:rPr lang="en-US" altLang="en-US" sz="2400" dirty="0">
                <a:solidFill>
                  <a:srgbClr val="002060"/>
                </a:solidFill>
                <a:latin typeface="Times New Roman" pitchFamily="18" charset="0"/>
                <a:cs typeface="Times New Roman" pitchFamily="18" charset="0"/>
              </a:rPr>
              <a:t>In the Upper and Lower regions of the normal lung</a:t>
            </a:r>
          </a:p>
          <a:p>
            <a:pPr>
              <a:lnSpc>
                <a:spcPct val="80000"/>
              </a:lnSpc>
              <a:buNone/>
              <a:defRPr/>
            </a:pPr>
            <a:r>
              <a:rPr lang="en-US" altLang="en-US" sz="2400" dirty="0">
                <a:solidFill>
                  <a:srgbClr val="002060"/>
                </a:solidFill>
                <a:latin typeface="Times New Roman" pitchFamily="18" charset="0"/>
                <a:cs typeface="Times New Roman" pitchFamily="18" charset="0"/>
              </a:rPr>
              <a:t>   Apex V/Q ratio = 3 (moderate degree of physiologic dead space)</a:t>
            </a:r>
          </a:p>
          <a:p>
            <a:pPr marL="114300" indent="-46038">
              <a:lnSpc>
                <a:spcPct val="80000"/>
              </a:lnSpc>
              <a:buNone/>
              <a:defRPr/>
            </a:pPr>
            <a:r>
              <a:rPr lang="en-US" altLang="en-US" sz="2400" dirty="0">
                <a:solidFill>
                  <a:srgbClr val="002060"/>
                </a:solidFill>
                <a:latin typeface="Times New Roman" pitchFamily="18" charset="0"/>
                <a:cs typeface="Times New Roman" pitchFamily="18" charset="0"/>
              </a:rPr>
              <a:t>   Base V/Q ratio= 0.6 ( represent a physiologic shunt).</a:t>
            </a:r>
          </a:p>
          <a:p>
            <a:pPr marL="114300" indent="-46038">
              <a:lnSpc>
                <a:spcPct val="80000"/>
              </a:lnSpc>
              <a:buNone/>
              <a:defRPr/>
            </a:pPr>
            <a:endParaRPr lang="en-US" altLang="en-US" sz="2400" dirty="0">
              <a:solidFill>
                <a:srgbClr val="002060"/>
              </a:solidFill>
              <a:latin typeface="Times New Roman" pitchFamily="18" charset="0"/>
              <a:cs typeface="Times New Roman" pitchFamily="18" charset="0"/>
            </a:endParaRPr>
          </a:p>
          <a:p>
            <a:pPr>
              <a:lnSpc>
                <a:spcPct val="80000"/>
              </a:lnSpc>
              <a:defRPr/>
            </a:pPr>
            <a:r>
              <a:rPr lang="en-US" altLang="en-US" sz="2400" dirty="0">
                <a:solidFill>
                  <a:srgbClr val="002060"/>
                </a:solidFill>
                <a:latin typeface="Times New Roman" pitchFamily="18" charset="0"/>
                <a:cs typeface="Times New Roman" pitchFamily="18" charset="0"/>
              </a:rPr>
              <a:t>In Chronic Obstructive Lung disease COPD.</a:t>
            </a:r>
          </a:p>
          <a:p>
            <a:pPr>
              <a:lnSpc>
                <a:spcPct val="80000"/>
              </a:lnSpc>
              <a:buNone/>
              <a:defRPr/>
            </a:pPr>
            <a:r>
              <a:rPr lang="en-US" altLang="en-US" sz="2400" dirty="0">
                <a:solidFill>
                  <a:srgbClr val="002060"/>
                </a:solidFill>
                <a:latin typeface="Times New Roman" pitchFamily="18" charset="0"/>
                <a:cs typeface="Times New Roman" pitchFamily="18" charset="0"/>
              </a:rPr>
              <a:t>      because of bronchial obstruction in some areas and destruction of the alveolar septa in other areas with patent alveoli  those people  has some areas of the lung exhibit serious physiologic shunt  and other areas serious physiologic dead space.</a:t>
            </a:r>
          </a:p>
          <a:p>
            <a:pPr>
              <a:lnSpc>
                <a:spcPct val="80000"/>
              </a:lnSpc>
              <a:buNone/>
              <a:defRPr/>
            </a:pPr>
            <a:r>
              <a:rPr lang="en-US" altLang="en-US" sz="2400" dirty="0">
                <a:solidFill>
                  <a:srgbClr val="002060"/>
                </a:solidFill>
                <a:latin typeface="Times New Roman" pitchFamily="18" charset="0"/>
                <a:cs typeface="Times New Roman" pitchFamily="18" charset="0"/>
              </a:rPr>
              <a:t>      COPD is the most prevalent cause of pulmonary disability today, lung effectiveness as a gas exchange organ may decrease </a:t>
            </a:r>
            <a:r>
              <a:rPr lang="en-US" altLang="en-US" sz="2400" dirty="0">
                <a:solidFill>
                  <a:srgbClr val="C00000"/>
                </a:solidFill>
                <a:latin typeface="Times New Roman" pitchFamily="18" charset="0"/>
                <a:cs typeface="Times New Roman" pitchFamily="18" charset="0"/>
              </a:rPr>
              <a:t>to 10%</a:t>
            </a:r>
          </a:p>
          <a:p>
            <a:endParaRPr lang="en-US" altLang="en-US" sz="2400" dirty="0">
              <a:solidFill>
                <a:srgbClr val="00206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r>
              <a:rPr lang="en-US" altLang="en-US" sz="2700" dirty="0">
                <a:latin typeface="Times New Roman" pitchFamily="18" charset="0"/>
                <a:cs typeface="Times New Roman" pitchFamily="18" charset="0"/>
              </a:rPr>
              <a:t>By the end of this lecture you should be able to: </a:t>
            </a:r>
          </a:p>
          <a:p>
            <a:pPr algn="just"/>
            <a:r>
              <a:rPr lang="en-US" altLang="en-US" sz="2700" dirty="0">
                <a:latin typeface="Times New Roman" pitchFamily="18" charset="0"/>
                <a:cs typeface="Times New Roman" pitchFamily="18" charset="0"/>
              </a:rPr>
              <a:t>Define hypoxia and list its various physiological and pathological causes. </a:t>
            </a:r>
          </a:p>
          <a:p>
            <a:pPr algn="just"/>
            <a:r>
              <a:rPr lang="en-US" altLang="en-US" sz="2700" dirty="0">
                <a:latin typeface="Times New Roman" pitchFamily="18" charset="0"/>
                <a:cs typeface="Times New Roman" pitchFamily="18" charset="0"/>
              </a:rPr>
              <a:t>Define hypo and hyper-ventilation in terms of arterial PCO2 and PO2.</a:t>
            </a:r>
          </a:p>
          <a:p>
            <a:pPr algn="just"/>
            <a:r>
              <a:rPr lang="en-US" altLang="en-US" sz="2700" dirty="0">
                <a:latin typeface="Times New Roman" pitchFamily="18" charset="0"/>
                <a:cs typeface="Times New Roman" pitchFamily="18" charset="0"/>
              </a:rPr>
              <a:t>Define cyanosis and its clinical presentation</a:t>
            </a:r>
          </a:p>
          <a:p>
            <a:pPr algn="just"/>
            <a:r>
              <a:rPr lang="en-US" altLang="en-US" sz="2700" dirty="0">
                <a:latin typeface="Times New Roman" pitchFamily="18" charset="0"/>
                <a:cs typeface="Times New Roman" pitchFamily="18" charset="0"/>
              </a:rPr>
              <a:t>Define ventilation/perfusion (V͎/Q) ratio and its normal values.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Hypoxia</a:t>
            </a:r>
            <a:endParaRPr lang="en-US" dirty="0"/>
          </a:p>
        </p:txBody>
      </p:sp>
      <p:sp>
        <p:nvSpPr>
          <p:cNvPr id="4" name="Content Placeholder 3"/>
          <p:cNvSpPr>
            <a:spLocks noGrp="1"/>
          </p:cNvSpPr>
          <p:nvPr>
            <p:ph sz="half" idx="1"/>
          </p:nvPr>
        </p:nvSpPr>
        <p:spPr>
          <a:xfrm>
            <a:off x="457200" y="1295400"/>
            <a:ext cx="4038600" cy="4830763"/>
          </a:xfrm>
        </p:spPr>
        <p:txBody>
          <a:bodyPr>
            <a:noAutofit/>
          </a:bodyPr>
          <a:lstStyle/>
          <a:p>
            <a:pPr>
              <a:buNone/>
            </a:pPr>
            <a:r>
              <a:rPr lang="en-US" altLang="en-US" dirty="0">
                <a:latin typeface="Times New Roman" pitchFamily="18" charset="0"/>
                <a:cs typeface="Times New Roman" pitchFamily="18" charset="0"/>
              </a:rPr>
              <a:t> Is defined as deficiency of oxygen in the tissue cells.</a:t>
            </a:r>
          </a:p>
          <a:p>
            <a:pPr>
              <a:buNone/>
            </a:pPr>
            <a:r>
              <a:rPr lang="en-US" altLang="en-US" dirty="0">
                <a:latin typeface="Times New Roman" pitchFamily="18" charset="0"/>
                <a:cs typeface="Times New Roman" pitchFamily="18" charset="0"/>
              </a:rPr>
              <a:t>    It can be classified into the following groups:-</a:t>
            </a:r>
          </a:p>
          <a:p>
            <a:r>
              <a:rPr lang="en-US" altLang="en-US" dirty="0">
                <a:latin typeface="Times New Roman" pitchFamily="18" charset="0"/>
                <a:cs typeface="Times New Roman" pitchFamily="18" charset="0"/>
              </a:rPr>
              <a:t>Hypoxic or arterial hypoxia</a:t>
            </a:r>
          </a:p>
          <a:p>
            <a:r>
              <a:rPr lang="en-US" altLang="en-US" dirty="0">
                <a:latin typeface="Times New Roman" pitchFamily="18" charset="0"/>
                <a:cs typeface="Times New Roman" pitchFamily="18" charset="0"/>
              </a:rPr>
              <a:t>Anemic hypoxia</a:t>
            </a:r>
          </a:p>
          <a:p>
            <a:r>
              <a:rPr lang="en-US" altLang="en-US" dirty="0">
                <a:latin typeface="Times New Roman" pitchFamily="18" charset="0"/>
                <a:cs typeface="Times New Roman" pitchFamily="18" charset="0"/>
              </a:rPr>
              <a:t>Stagnant hypoxia</a:t>
            </a:r>
          </a:p>
          <a:p>
            <a:r>
              <a:rPr lang="en-US" altLang="en-US" dirty="0" err="1">
                <a:latin typeface="Times New Roman" pitchFamily="18" charset="0"/>
                <a:cs typeface="Times New Roman" pitchFamily="18" charset="0"/>
              </a:rPr>
              <a:t>Histiotoxic</a:t>
            </a:r>
            <a:r>
              <a:rPr lang="en-US" altLang="en-US" dirty="0">
                <a:latin typeface="Times New Roman" pitchFamily="18" charset="0"/>
                <a:cs typeface="Times New Roman" pitchFamily="18" charset="0"/>
              </a:rPr>
              <a:t> hypoxia</a:t>
            </a:r>
          </a:p>
        </p:txBody>
      </p:sp>
      <p:pic>
        <p:nvPicPr>
          <p:cNvPr id="6" name="Picture 2"/>
          <p:cNvPicPr>
            <a:picLocks noGrp="1" noChangeAspect="1" noChangeArrowheads="1"/>
          </p:cNvPicPr>
          <p:nvPr>
            <p:ph sz="half" idx="2"/>
          </p:nvPr>
        </p:nvPicPr>
        <p:blipFill>
          <a:blip r:embed="rId2" cstate="print"/>
          <a:srcRect/>
          <a:stretch>
            <a:fillRect/>
          </a:stretch>
        </p:blipFill>
        <p:spPr>
          <a:xfrm>
            <a:off x="4169295" y="1981200"/>
            <a:ext cx="4956372" cy="37338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C00000"/>
                </a:solidFill>
              </a:rPr>
              <a:t>I-Hypoxic or arterial hypoxia</a:t>
            </a:r>
            <a:endParaRPr lang="en-US" dirty="0"/>
          </a:p>
        </p:txBody>
      </p:sp>
      <p:sp>
        <p:nvSpPr>
          <p:cNvPr id="5" name="Content Placeholder 4"/>
          <p:cNvSpPr>
            <a:spLocks noGrp="1"/>
          </p:cNvSpPr>
          <p:nvPr>
            <p:ph idx="1"/>
          </p:nvPr>
        </p:nvSpPr>
        <p:spPr/>
        <p:txBody>
          <a:bodyPr/>
          <a:lstStyle/>
          <a:p>
            <a:pPr marL="660400" indent="-660400">
              <a:lnSpc>
                <a:spcPct val="90000"/>
              </a:lnSpc>
              <a:buNone/>
            </a:pPr>
            <a:r>
              <a:rPr lang="en-US" altLang="en-US" sz="3600" dirty="0">
                <a:latin typeface="Times New Roman" pitchFamily="18" charset="0"/>
                <a:cs typeface="Times New Roman" pitchFamily="18" charset="0"/>
              </a:rPr>
              <a:t>Reduced arterial PO2 it can be due to</a:t>
            </a:r>
          </a:p>
          <a:p>
            <a:pPr marL="660400" indent="-660400">
              <a:lnSpc>
                <a:spcPct val="90000"/>
              </a:lnSpc>
            </a:pPr>
            <a:r>
              <a:rPr lang="en-US" altLang="en-US" sz="3600" dirty="0">
                <a:latin typeface="Times New Roman" pitchFamily="18" charset="0"/>
                <a:cs typeface="Times New Roman" pitchFamily="18" charset="0"/>
              </a:rPr>
              <a:t>Alveolar hypoventilation</a:t>
            </a:r>
          </a:p>
          <a:p>
            <a:pPr marL="660400" indent="-660400">
              <a:lnSpc>
                <a:spcPct val="90000"/>
              </a:lnSpc>
            </a:pPr>
            <a:r>
              <a:rPr lang="en-US" altLang="en-US" sz="3600" dirty="0">
                <a:latin typeface="Times New Roman" pitchFamily="18" charset="0"/>
                <a:cs typeface="Times New Roman" pitchFamily="18" charset="0"/>
              </a:rPr>
              <a:t>Diffusion abnormalities</a:t>
            </a:r>
          </a:p>
          <a:p>
            <a:pPr marL="660400" indent="-660400">
              <a:lnSpc>
                <a:spcPct val="90000"/>
              </a:lnSpc>
            </a:pPr>
            <a:r>
              <a:rPr lang="en-US" altLang="en-US" sz="3600" dirty="0">
                <a:latin typeface="Times New Roman" pitchFamily="18" charset="0"/>
                <a:cs typeface="Times New Roman" pitchFamily="18" charset="0"/>
              </a:rPr>
              <a:t>Right to left shunt</a:t>
            </a:r>
          </a:p>
          <a:p>
            <a:pPr marL="660400" indent="-660400">
              <a:lnSpc>
                <a:spcPct val="90000"/>
              </a:lnSpc>
            </a:pPr>
            <a:r>
              <a:rPr lang="en-US" altLang="en-US" sz="3600" dirty="0">
                <a:latin typeface="Times New Roman" pitchFamily="18" charset="0"/>
                <a:cs typeface="Times New Roman" pitchFamily="18" charset="0"/>
              </a:rPr>
              <a:t>Ventilation-perfusion imbalance</a:t>
            </a:r>
          </a:p>
          <a:p>
            <a:pPr marL="660400" indent="-660400">
              <a:lnSpc>
                <a:spcPct val="90000"/>
              </a:lnSpc>
              <a:buNone/>
            </a:pPr>
            <a:r>
              <a:rPr lang="en-US" altLang="en-US" sz="3600" dirty="0">
                <a:latin typeface="Times New Roman" pitchFamily="18" charset="0"/>
                <a:cs typeface="Times New Roman" pitchFamily="18" charset="0"/>
              </a:rPr>
              <a:t> ( including increased physiological dead space and physiological shunt).</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altLang="en-US" b="1" dirty="0"/>
              <a:t>II-Anemic hypoxia</a:t>
            </a:r>
            <a:endParaRPr lang="en-US" dirty="0"/>
          </a:p>
        </p:txBody>
      </p:sp>
      <p:sp>
        <p:nvSpPr>
          <p:cNvPr id="3" name="Content Placeholder 2"/>
          <p:cNvSpPr>
            <a:spLocks noGrp="1"/>
          </p:cNvSpPr>
          <p:nvPr>
            <p:ph idx="1"/>
          </p:nvPr>
        </p:nvSpPr>
        <p:spPr>
          <a:xfrm>
            <a:off x="457200" y="1295400"/>
            <a:ext cx="8229600" cy="5105400"/>
          </a:xfrm>
        </p:spPr>
        <p:txBody>
          <a:bodyPr>
            <a:noAutofit/>
          </a:bodyPr>
          <a:lstStyle/>
          <a:p>
            <a:pPr marL="660400" indent="-660400">
              <a:lnSpc>
                <a:spcPct val="90000"/>
              </a:lnSpc>
            </a:pPr>
            <a:r>
              <a:rPr lang="en-US" altLang="en-US" dirty="0">
                <a:latin typeface="Times New Roman" pitchFamily="18" charset="0"/>
                <a:cs typeface="Times New Roman" pitchFamily="18" charset="0"/>
              </a:rPr>
              <a:t>It is caused by reduction in the oxygen carrying capacity of the blood, due to decreased amount of  </a:t>
            </a:r>
            <a:r>
              <a:rPr lang="en-US" altLang="en-US" dirty="0" err="1">
                <a:latin typeface="Times New Roman" pitchFamily="18" charset="0"/>
                <a:cs typeface="Times New Roman" pitchFamily="18" charset="0"/>
              </a:rPr>
              <a:t>Hb</a:t>
            </a:r>
            <a:r>
              <a:rPr lang="en-US" altLang="en-US" dirty="0">
                <a:latin typeface="Times New Roman" pitchFamily="18" charset="0"/>
                <a:cs typeface="Times New Roman" pitchFamily="18" charset="0"/>
              </a:rPr>
              <a:t> or abnormal type of </a:t>
            </a:r>
            <a:r>
              <a:rPr lang="en-US" altLang="en-US" dirty="0" err="1">
                <a:latin typeface="Times New Roman" pitchFamily="18" charset="0"/>
                <a:cs typeface="Times New Roman" pitchFamily="18" charset="0"/>
              </a:rPr>
              <a:t>Hb</a:t>
            </a:r>
            <a:r>
              <a:rPr lang="en-US" altLang="en-US" dirty="0">
                <a:latin typeface="Times New Roman" pitchFamily="18" charset="0"/>
                <a:cs typeface="Times New Roman" pitchFamily="18" charset="0"/>
              </a:rPr>
              <a:t> which is unable to carry oxygen. </a:t>
            </a:r>
          </a:p>
          <a:p>
            <a:pPr marL="660400" indent="-660400">
              <a:lnSpc>
                <a:spcPct val="90000"/>
              </a:lnSpc>
            </a:pPr>
            <a:r>
              <a:rPr lang="en-US" altLang="en-US" dirty="0">
                <a:latin typeface="Times New Roman" pitchFamily="18" charset="0"/>
                <a:cs typeface="Times New Roman" pitchFamily="18" charset="0"/>
              </a:rPr>
              <a:t>The PO2 and % Hb-O2 is normal.</a:t>
            </a:r>
          </a:p>
          <a:p>
            <a:pPr marL="660400" indent="-660400">
              <a:lnSpc>
                <a:spcPct val="90000"/>
              </a:lnSpc>
            </a:pPr>
            <a:r>
              <a:rPr lang="en-US" altLang="en-US" dirty="0">
                <a:latin typeface="Times New Roman" pitchFamily="18" charset="0"/>
                <a:cs typeface="Times New Roman" pitchFamily="18" charset="0"/>
              </a:rPr>
              <a:t>Causes: </a:t>
            </a:r>
          </a:p>
          <a:p>
            <a:pPr marL="660400" indent="-660400">
              <a:lnSpc>
                <a:spcPct val="90000"/>
              </a:lnSpc>
            </a:pPr>
            <a:r>
              <a:rPr lang="en-US" altLang="en-US" dirty="0">
                <a:latin typeface="Times New Roman" pitchFamily="18" charset="0"/>
                <a:cs typeface="Times New Roman" pitchFamily="18" charset="0"/>
              </a:rPr>
              <a:t>1- Anemia</a:t>
            </a:r>
          </a:p>
          <a:p>
            <a:pPr marL="660400" indent="-660400">
              <a:lnSpc>
                <a:spcPct val="90000"/>
              </a:lnSpc>
            </a:pPr>
            <a:r>
              <a:rPr lang="en-US" altLang="en-US" dirty="0">
                <a:latin typeface="Times New Roman" pitchFamily="18" charset="0"/>
                <a:cs typeface="Times New Roman" pitchFamily="18" charset="0"/>
              </a:rPr>
              <a:t>2-Abnormal </a:t>
            </a:r>
            <a:r>
              <a:rPr lang="en-US" altLang="en-US" dirty="0" err="1">
                <a:latin typeface="Times New Roman" pitchFamily="18" charset="0"/>
                <a:cs typeface="Times New Roman" pitchFamily="18" charset="0"/>
              </a:rPr>
              <a:t>Hb</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e.g</a:t>
            </a:r>
            <a:r>
              <a:rPr lang="en-US" altLang="en-US" dirty="0">
                <a:latin typeface="Times New Roman" pitchFamily="18" charset="0"/>
                <a:cs typeface="Times New Roman" pitchFamily="18" charset="0"/>
              </a:rPr>
              <a:t> met hemoglobin, </a:t>
            </a:r>
            <a:r>
              <a:rPr lang="en-US" altLang="en-US" dirty="0" err="1">
                <a:latin typeface="Times New Roman" pitchFamily="18" charset="0"/>
                <a:cs typeface="Times New Roman" pitchFamily="18" charset="0"/>
              </a:rPr>
              <a:t>carboxyhemoglobin</a:t>
            </a:r>
            <a:endParaRPr lang="en-US" alt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III-Stagnant  hypoxia:</a:t>
            </a:r>
            <a:endParaRPr lang="en-US" dirty="0"/>
          </a:p>
        </p:txBody>
      </p:sp>
      <p:sp>
        <p:nvSpPr>
          <p:cNvPr id="3" name="Content Placeholder 2"/>
          <p:cNvSpPr>
            <a:spLocks noGrp="1"/>
          </p:cNvSpPr>
          <p:nvPr>
            <p:ph idx="1"/>
          </p:nvPr>
        </p:nvSpPr>
        <p:spPr/>
        <p:txBody>
          <a:bodyPr>
            <a:normAutofit fontScale="85000" lnSpcReduction="20000"/>
          </a:bodyPr>
          <a:lstStyle/>
          <a:p>
            <a:r>
              <a:rPr lang="en-US" altLang="en-US" sz="3500" dirty="0">
                <a:latin typeface="Times New Roman" pitchFamily="18" charset="0"/>
                <a:cs typeface="Times New Roman" pitchFamily="18" charset="0"/>
              </a:rPr>
              <a:t>Caused by reduced blood flow through the tissues,</a:t>
            </a:r>
          </a:p>
          <a:p>
            <a:pPr>
              <a:buNone/>
            </a:pPr>
            <a:r>
              <a:rPr lang="en-US" altLang="en-US" sz="3500" dirty="0">
                <a:latin typeface="Times New Roman" pitchFamily="18" charset="0"/>
                <a:cs typeface="Times New Roman" pitchFamily="18" charset="0"/>
              </a:rPr>
              <a:t>    so more and more oxygen is extracted from the blood, and due to slow circulation less oxygen is carried by the blood at the lung , leading to hypoxia.</a:t>
            </a:r>
          </a:p>
          <a:p>
            <a:r>
              <a:rPr lang="en-US" altLang="en-US" sz="3500" dirty="0">
                <a:latin typeface="Times New Roman" pitchFamily="18" charset="0"/>
                <a:cs typeface="Times New Roman" pitchFamily="18" charset="0"/>
              </a:rPr>
              <a:t>Causes:</a:t>
            </a:r>
          </a:p>
          <a:p>
            <a:r>
              <a:rPr lang="en-US" altLang="en-US" sz="3500" dirty="0">
                <a:latin typeface="Times New Roman" pitchFamily="18" charset="0"/>
                <a:cs typeface="Times New Roman" pitchFamily="18" charset="0"/>
              </a:rPr>
              <a:t>1-General slowing  of the circulation, as in heart failure and shock</a:t>
            </a:r>
          </a:p>
          <a:p>
            <a:r>
              <a:rPr lang="en-US" altLang="en-US" sz="3500" dirty="0">
                <a:latin typeface="Times New Roman" pitchFamily="18" charset="0"/>
                <a:cs typeface="Times New Roman" pitchFamily="18" charset="0"/>
              </a:rPr>
              <a:t>2-Local slowing </a:t>
            </a:r>
            <a:r>
              <a:rPr lang="en-US" altLang="en-US" sz="3500" dirty="0" err="1">
                <a:latin typeface="Times New Roman" pitchFamily="18" charset="0"/>
                <a:cs typeface="Times New Roman" pitchFamily="18" charset="0"/>
              </a:rPr>
              <a:t>e.g</a:t>
            </a:r>
            <a:r>
              <a:rPr lang="en-US" altLang="en-US" sz="3500" dirty="0">
                <a:latin typeface="Times New Roman" pitchFamily="18" charset="0"/>
                <a:cs typeface="Times New Roman" pitchFamily="18" charset="0"/>
              </a:rPr>
              <a:t> vasoconstriction, cold, arterial wall spasm.</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itchFamily="18" charset="0"/>
                <a:cs typeface="Times New Roman" pitchFamily="18" charset="0"/>
              </a:rPr>
              <a:t>IV- </a:t>
            </a:r>
            <a:r>
              <a:rPr lang="en-US" altLang="en-US" dirty="0" err="1">
                <a:latin typeface="Times New Roman" pitchFamily="18" charset="0"/>
                <a:cs typeface="Times New Roman" pitchFamily="18" charset="0"/>
              </a:rPr>
              <a:t>Histiotoxic</a:t>
            </a:r>
            <a:r>
              <a:rPr lang="en-US" altLang="en-US" dirty="0">
                <a:latin typeface="Times New Roman" pitchFamily="18" charset="0"/>
                <a:cs typeface="Times New Roman" pitchFamily="18" charset="0"/>
              </a:rPr>
              <a:t> hypoxia</a:t>
            </a:r>
            <a:endParaRPr lang="en-US" dirty="0"/>
          </a:p>
        </p:txBody>
      </p:sp>
      <p:sp>
        <p:nvSpPr>
          <p:cNvPr id="3" name="Content Placeholder 2"/>
          <p:cNvSpPr>
            <a:spLocks noGrp="1"/>
          </p:cNvSpPr>
          <p:nvPr>
            <p:ph idx="1"/>
          </p:nvPr>
        </p:nvSpPr>
        <p:spPr/>
        <p:txBody>
          <a:bodyPr/>
          <a:lstStyle/>
          <a:p>
            <a:pPr>
              <a:lnSpc>
                <a:spcPct val="80000"/>
              </a:lnSpc>
            </a:pPr>
            <a:r>
              <a:rPr lang="en-US" altLang="en-US" dirty="0">
                <a:latin typeface="Times New Roman" pitchFamily="18" charset="0"/>
                <a:cs typeface="Times New Roman" pitchFamily="18" charset="0"/>
              </a:rPr>
              <a:t>This is inability of the tissues to use oxygen due to inhibition of the oxidative enzyme activity </a:t>
            </a:r>
          </a:p>
          <a:p>
            <a:pPr>
              <a:lnSpc>
                <a:spcPct val="80000"/>
              </a:lnSpc>
            </a:pPr>
            <a:r>
              <a:rPr lang="en-US" altLang="en-US" dirty="0" err="1">
                <a:latin typeface="Times New Roman" pitchFamily="18" charset="0"/>
                <a:cs typeface="Times New Roman" pitchFamily="18" charset="0"/>
              </a:rPr>
              <a:t>e.g</a:t>
            </a:r>
            <a:r>
              <a:rPr lang="en-US" altLang="en-US" dirty="0">
                <a:latin typeface="Times New Roman" pitchFamily="18" charset="0"/>
                <a:cs typeface="Times New Roman" pitchFamily="18" charset="0"/>
              </a:rPr>
              <a:t> cyanide poisoning causing blockade of the </a:t>
            </a:r>
            <a:r>
              <a:rPr lang="en-US" altLang="en-US" dirty="0" err="1">
                <a:latin typeface="Times New Roman" pitchFamily="18" charset="0"/>
                <a:cs typeface="Times New Roman" pitchFamily="18" charset="0"/>
              </a:rPr>
              <a:t>cytochrome</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oxidase</a:t>
            </a:r>
            <a:r>
              <a:rPr lang="en-US" altLang="en-US" dirty="0">
                <a:latin typeface="Times New Roman" pitchFamily="18" charset="0"/>
                <a:cs typeface="Times New Roman" pitchFamily="18" charset="0"/>
              </a:rPr>
              <a:t> activity</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Effects of hypoxia</a:t>
            </a:r>
            <a:endParaRPr lang="en-US" dirty="0"/>
          </a:p>
        </p:txBody>
      </p:sp>
      <p:sp>
        <p:nvSpPr>
          <p:cNvPr id="3" name="Content Placeholder 2"/>
          <p:cNvSpPr>
            <a:spLocks noGrp="1"/>
          </p:cNvSpPr>
          <p:nvPr>
            <p:ph idx="1"/>
          </p:nvPr>
        </p:nvSpPr>
        <p:spPr/>
        <p:txBody>
          <a:bodyPr/>
          <a:lstStyle/>
          <a:p>
            <a:r>
              <a:rPr lang="en-US" altLang="en-US" sz="3000" dirty="0">
                <a:latin typeface="Times New Roman" pitchFamily="18" charset="0"/>
                <a:cs typeface="Times New Roman" pitchFamily="18" charset="0"/>
              </a:rPr>
              <a:t>According to the degree of hypoxia  it could lead to:</a:t>
            </a:r>
          </a:p>
          <a:p>
            <a:pPr>
              <a:buFont typeface="Wingdings" pitchFamily="2" charset="2"/>
              <a:buChar char="§"/>
            </a:pPr>
            <a:r>
              <a:rPr lang="en-US" altLang="en-US" sz="3000" dirty="0">
                <a:latin typeface="Times New Roman" pitchFamily="18" charset="0"/>
                <a:cs typeface="Times New Roman" pitchFamily="18" charset="0"/>
              </a:rPr>
              <a:t>Impairment of judgment,</a:t>
            </a:r>
          </a:p>
          <a:p>
            <a:pPr>
              <a:buFont typeface="Wingdings" pitchFamily="2" charset="2"/>
              <a:buChar char="§"/>
            </a:pPr>
            <a:r>
              <a:rPr lang="en-US" altLang="en-US" sz="3000" dirty="0">
                <a:latin typeface="Times New Roman" pitchFamily="18" charset="0"/>
                <a:cs typeface="Times New Roman" pitchFamily="18" charset="0"/>
              </a:rPr>
              <a:t>Inability to perform complex calculations,</a:t>
            </a:r>
          </a:p>
          <a:p>
            <a:pPr>
              <a:buFont typeface="Wingdings" pitchFamily="2" charset="2"/>
              <a:buChar char="§"/>
            </a:pPr>
            <a:r>
              <a:rPr lang="en-US" altLang="en-US" sz="3000" dirty="0">
                <a:latin typeface="Times New Roman" pitchFamily="18" charset="0"/>
                <a:cs typeface="Times New Roman" pitchFamily="18" charset="0"/>
              </a:rPr>
              <a:t>Headache, nausea, irritability, </a:t>
            </a:r>
            <a:r>
              <a:rPr lang="en-US" altLang="en-US" sz="3000" dirty="0" err="1">
                <a:latin typeface="Times New Roman" pitchFamily="18" charset="0"/>
                <a:cs typeface="Times New Roman" pitchFamily="18" charset="0"/>
              </a:rPr>
              <a:t>dyspnea</a:t>
            </a:r>
            <a:r>
              <a:rPr lang="en-US" altLang="en-US" sz="3000" dirty="0">
                <a:latin typeface="Times New Roman" pitchFamily="18" charset="0"/>
                <a:cs typeface="Times New Roman" pitchFamily="18" charset="0"/>
              </a:rPr>
              <a:t>, increased heart rate,</a:t>
            </a:r>
          </a:p>
          <a:p>
            <a:pPr>
              <a:buFont typeface="Wingdings" pitchFamily="2" charset="2"/>
              <a:buChar char="§"/>
            </a:pPr>
            <a:r>
              <a:rPr lang="en-US" altLang="en-US" sz="3000" dirty="0">
                <a:latin typeface="Times New Roman" pitchFamily="18" charset="0"/>
                <a:cs typeface="Times New Roman" pitchFamily="18" charset="0"/>
              </a:rPr>
              <a:t>Reduction in muscle working capacity,</a:t>
            </a:r>
          </a:p>
          <a:p>
            <a:pPr>
              <a:buFont typeface="Wingdings" pitchFamily="2" charset="2"/>
              <a:buChar char="§"/>
            </a:pPr>
            <a:r>
              <a:rPr lang="en-US" altLang="en-US" sz="3000" dirty="0">
                <a:latin typeface="Times New Roman" pitchFamily="18" charset="0"/>
                <a:cs typeface="Times New Roman" pitchFamily="18" charset="0"/>
              </a:rPr>
              <a:t>Coma and death may result.</a:t>
            </a:r>
          </a:p>
          <a:p>
            <a:pPr>
              <a:buFont typeface="Wingdings" pitchFamily="2" charset="2"/>
              <a:buChar cha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Treatment of hypoxia</a:t>
            </a:r>
            <a:endParaRPr lang="en-US" dirty="0"/>
          </a:p>
        </p:txBody>
      </p:sp>
      <p:sp>
        <p:nvSpPr>
          <p:cNvPr id="8" name="Content Placeholder 7"/>
          <p:cNvSpPr>
            <a:spLocks noGrp="1"/>
          </p:cNvSpPr>
          <p:nvPr>
            <p:ph sz="half" idx="1"/>
          </p:nvPr>
        </p:nvSpPr>
        <p:spPr>
          <a:xfrm>
            <a:off x="457200" y="1295400"/>
            <a:ext cx="4038600" cy="4525963"/>
          </a:xfrm>
        </p:spPr>
        <p:txBody>
          <a:bodyPr>
            <a:normAutofit fontScale="92500" lnSpcReduction="10000"/>
          </a:bodyPr>
          <a:lstStyle/>
          <a:p>
            <a:pPr>
              <a:buFont typeface="Wingdings" pitchFamily="2" charset="2"/>
              <a:buChar char="§"/>
            </a:pPr>
            <a:r>
              <a:rPr lang="en-US" altLang="en-US" sz="3000" dirty="0">
                <a:latin typeface="Times New Roman" pitchFamily="18" charset="0"/>
                <a:cs typeface="Times New Roman" pitchFamily="18" charset="0"/>
              </a:rPr>
              <a:t>Is by giving oxygen therapy in a tent or high oxygen tension mask.</a:t>
            </a:r>
          </a:p>
          <a:p>
            <a:pPr>
              <a:buFont typeface="Wingdings" pitchFamily="2" charset="2"/>
              <a:buChar char="§"/>
            </a:pPr>
            <a:r>
              <a:rPr lang="en-US" altLang="en-US" sz="3000" dirty="0">
                <a:latin typeface="Times New Roman" pitchFamily="18" charset="0"/>
                <a:cs typeface="Times New Roman" pitchFamily="18" charset="0"/>
              </a:rPr>
              <a:t>This is useful in hypoxic hypoxia, but of less value in other types of hypoxia .</a:t>
            </a:r>
          </a:p>
          <a:p>
            <a:pPr>
              <a:buFont typeface="Wingdings" pitchFamily="2" charset="2"/>
              <a:buChar char="§"/>
            </a:pPr>
            <a:r>
              <a:rPr lang="en-US" altLang="en-US" sz="3000" dirty="0" err="1">
                <a:latin typeface="Times New Roman" pitchFamily="18" charset="0"/>
                <a:cs typeface="Times New Roman" pitchFamily="18" charset="0"/>
              </a:rPr>
              <a:t>Histiotoxic</a:t>
            </a:r>
            <a:r>
              <a:rPr lang="en-US" altLang="en-US" sz="3000" dirty="0">
                <a:latin typeface="Times New Roman" pitchFamily="18" charset="0"/>
                <a:cs typeface="Times New Roman" pitchFamily="18" charset="0"/>
              </a:rPr>
              <a:t> hypoxia will not benefit from O2 therapy.</a:t>
            </a:r>
          </a:p>
          <a:p>
            <a:endParaRPr lang="en-US" dirty="0"/>
          </a:p>
        </p:txBody>
      </p:sp>
      <p:sp>
        <p:nvSpPr>
          <p:cNvPr id="9" name="Content Placeholder 8"/>
          <p:cNvSpPr>
            <a:spLocks noGrp="1"/>
          </p:cNvSpPr>
          <p:nvPr>
            <p:ph sz="half" idx="2"/>
          </p:nvPr>
        </p:nvSpPr>
        <p:spPr/>
        <p:txBody>
          <a:bodyPr>
            <a:normAutofit fontScale="92500" lnSpcReduction="10000"/>
          </a:bodyPr>
          <a:lstStyle/>
          <a:p>
            <a:endParaRPr lang="en-US" dirty="0"/>
          </a:p>
        </p:txBody>
      </p:sp>
      <p:pic>
        <p:nvPicPr>
          <p:cNvPr id="10" name="Picture 1"/>
          <p:cNvPicPr>
            <a:picLocks noChangeAspect="1" noChangeArrowheads="1"/>
          </p:cNvPicPr>
          <p:nvPr/>
        </p:nvPicPr>
        <p:blipFill>
          <a:blip r:embed="rId2" cstate="print"/>
          <a:srcRect/>
          <a:stretch>
            <a:fillRect/>
          </a:stretch>
        </p:blipFill>
        <p:spPr bwMode="auto">
          <a:xfrm>
            <a:off x="2362200" y="5107172"/>
            <a:ext cx="2895600" cy="1750828"/>
          </a:xfrm>
          <a:prstGeom prst="rect">
            <a:avLst/>
          </a:prstGeom>
          <a:noFill/>
          <a:ln w="9525">
            <a:noFill/>
            <a:miter lim="800000"/>
            <a:headEnd/>
            <a:tailEnd/>
          </a:ln>
        </p:spPr>
      </p:pic>
      <p:pic>
        <p:nvPicPr>
          <p:cNvPr id="11" name="Picture 2" descr="http://www.buzzle.com/img/articleImages/448520-55311-0.jpg"/>
          <p:cNvPicPr>
            <a:picLocks noChangeAspect="1" noChangeArrowheads="1"/>
          </p:cNvPicPr>
          <p:nvPr/>
        </p:nvPicPr>
        <p:blipFill>
          <a:blip r:embed="rId3" cstate="print"/>
          <a:srcRect/>
          <a:stretch>
            <a:fillRect/>
          </a:stretch>
        </p:blipFill>
        <p:spPr>
          <a:xfrm>
            <a:off x="5867400" y="1341438"/>
            <a:ext cx="3025775" cy="2374900"/>
          </a:xfrm>
          <a:prstGeom prst="rect">
            <a:avLst/>
          </a:prstGeom>
        </p:spPr>
      </p:pic>
      <p:pic>
        <p:nvPicPr>
          <p:cNvPr id="12" name="Picture 7"/>
          <p:cNvPicPr>
            <a:picLocks noChangeAspect="1" noChangeArrowheads="1"/>
          </p:cNvPicPr>
          <p:nvPr/>
        </p:nvPicPr>
        <p:blipFill>
          <a:blip r:embed="rId4" cstate="print"/>
          <a:srcRect/>
          <a:stretch>
            <a:fillRect/>
          </a:stretch>
        </p:blipFill>
        <p:spPr bwMode="auto">
          <a:xfrm>
            <a:off x="5867400" y="3833813"/>
            <a:ext cx="3025775" cy="276383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810</Words>
  <Application>Microsoft Office PowerPoint</Application>
  <PresentationFormat>عرض على الشاشة (4:3)</PresentationFormat>
  <Paragraphs>92</Paragraphs>
  <Slides>18</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18</vt:i4>
      </vt:variant>
    </vt:vector>
  </HeadingPairs>
  <TitlesOfParts>
    <vt:vector size="23" baseType="lpstr">
      <vt:lpstr>Arial</vt:lpstr>
      <vt:lpstr>Calibri</vt:lpstr>
      <vt:lpstr>Times New Roman</vt:lpstr>
      <vt:lpstr>Wingdings</vt:lpstr>
      <vt:lpstr>Office Theme</vt:lpstr>
      <vt:lpstr>Hypoxia  and cyanosis</vt:lpstr>
      <vt:lpstr>Objectives</vt:lpstr>
      <vt:lpstr>Hypoxia</vt:lpstr>
      <vt:lpstr>I-Hypoxic or arterial hypoxia</vt:lpstr>
      <vt:lpstr>II-Anemic hypoxia</vt:lpstr>
      <vt:lpstr>III-Stagnant  hypoxia:</vt:lpstr>
      <vt:lpstr>IV- Histiotoxic hypoxia</vt:lpstr>
      <vt:lpstr>Effects of hypoxia</vt:lpstr>
      <vt:lpstr>Treatment of hypoxia</vt:lpstr>
      <vt:lpstr>Hypercapnea</vt:lpstr>
      <vt:lpstr>Cyanosis </vt:lpstr>
      <vt:lpstr>Cyanosis</vt:lpstr>
      <vt:lpstr>Ventilation –perfusion ratio (V/Q)</vt:lpstr>
      <vt:lpstr>Cont…V/Q ratio </vt:lpstr>
      <vt:lpstr>Ventilation/perfusion abnormalities</vt:lpstr>
      <vt:lpstr>Cont… V/Q ratio</vt:lpstr>
      <vt:lpstr>Ventilation- Perfusion Lung Scan</vt:lpstr>
      <vt:lpstr>Abnormalities of the V/Q ratio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Hypoxia  and cyanosis</dc:title>
  <dc:creator>DR.LAILA</dc:creator>
  <cp:lastModifiedBy>ftomy naje</cp:lastModifiedBy>
  <cp:revision>5</cp:revision>
  <dcterms:created xsi:type="dcterms:W3CDTF">2017-02-12T10:20:44Z</dcterms:created>
  <dcterms:modified xsi:type="dcterms:W3CDTF">2018-01-02T19:42:08Z</dcterms:modified>
</cp:coreProperties>
</file>