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55" r:id="rId1"/>
  </p:sldMasterIdLst>
  <p:notesMasterIdLst>
    <p:notesMasterId r:id="rId35"/>
  </p:notesMasterIdLst>
  <p:handoutMasterIdLst>
    <p:handoutMasterId r:id="rId36"/>
  </p:handoutMasterIdLst>
  <p:sldIdLst>
    <p:sldId id="309" r:id="rId2"/>
    <p:sldId id="291" r:id="rId3"/>
    <p:sldId id="298" r:id="rId4"/>
    <p:sldId id="287" r:id="rId5"/>
    <p:sldId id="288" r:id="rId6"/>
    <p:sldId id="289" r:id="rId7"/>
    <p:sldId id="290" r:id="rId8"/>
    <p:sldId id="271" r:id="rId9"/>
    <p:sldId id="275" r:id="rId10"/>
    <p:sldId id="296" r:id="rId11"/>
    <p:sldId id="297" r:id="rId12"/>
    <p:sldId id="273" r:id="rId13"/>
    <p:sldId id="274" r:id="rId14"/>
    <p:sldId id="277" r:id="rId15"/>
    <p:sldId id="278" r:id="rId16"/>
    <p:sldId id="279" r:id="rId17"/>
    <p:sldId id="280" r:id="rId18"/>
    <p:sldId id="284" r:id="rId19"/>
    <p:sldId id="286" r:id="rId20"/>
    <p:sldId id="304" r:id="rId21"/>
    <p:sldId id="308" r:id="rId22"/>
    <p:sldId id="305" r:id="rId23"/>
    <p:sldId id="306" r:id="rId24"/>
    <p:sldId id="307" r:id="rId25"/>
    <p:sldId id="299" r:id="rId26"/>
    <p:sldId id="300" r:id="rId27"/>
    <p:sldId id="295" r:id="rId28"/>
    <p:sldId id="292" r:id="rId29"/>
    <p:sldId id="294" r:id="rId30"/>
    <p:sldId id="303" r:id="rId31"/>
    <p:sldId id="302" r:id="rId32"/>
    <p:sldId id="293" r:id="rId33"/>
    <p:sldId id="310"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110"/>
    <a:srgbClr val="FFFFFF"/>
    <a:srgbClr val="FFFF99"/>
    <a:srgbClr val="FFFF66"/>
    <a:srgbClr val="7BBF26"/>
    <a:srgbClr val="993366"/>
    <a:srgbClr val="CC0099"/>
    <a:srgbClr val="FFCC00"/>
    <a:srgbClr val="BFBFBF"/>
    <a:srgbClr val="568D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2" autoAdjust="0"/>
    <p:restoredTop sz="94652"/>
  </p:normalViewPr>
  <p:slideViewPr>
    <p:cSldViewPr snapToGrid="0">
      <p:cViewPr>
        <p:scale>
          <a:sx n="82" d="100"/>
          <a:sy n="82" d="100"/>
        </p:scale>
        <p:origin x="832" y="10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9A33E339-982C-D94E-9F15-D8CEA3134CBD}" type="datetimeFigureOut">
              <a:rPr lang="ar-SA" smtClean="0"/>
              <a:t>27 جمادى الأولى، 1439</a:t>
            </a:fld>
            <a:endParaRPr lang="ar-SA" dirty="0"/>
          </a:p>
        </p:txBody>
      </p:sp>
      <p:sp>
        <p:nvSpPr>
          <p:cNvPr id="4" name="عنصر نائب للتذييل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5" name="عنصر نائب لرقم الشريحة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90468A0B-CA70-8645-8941-A8D77B10BE4A}" type="slidenum">
              <a:rPr lang="ar-SA" smtClean="0"/>
              <a:t>‹#›</a:t>
            </a:fld>
            <a:endParaRPr lang="ar-SA" dirty="0"/>
          </a:p>
        </p:txBody>
      </p:sp>
    </p:spTree>
    <p:extLst>
      <p:ext uri="{BB962C8B-B14F-4D97-AF65-F5344CB8AC3E}">
        <p14:creationId xmlns:p14="http://schemas.microsoft.com/office/powerpoint/2010/main" val="1552110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25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7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158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dirty="0">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8113" y="2280499"/>
            <a:ext cx="8939396" cy="2578487"/>
          </a:xfrm>
        </p:spPr>
        <p:txBody>
          <a:bodyPr>
            <a:noAutofit/>
          </a:bodyPr>
          <a:lstStyle/>
          <a:p>
            <a:pPr algn="ctr"/>
            <a:r>
              <a:rPr lang="en-US" sz="9600" b="1" dirty="0">
                <a:solidFill>
                  <a:schemeClr val="accent1">
                    <a:lumMod val="75000"/>
                  </a:schemeClr>
                </a:solidFill>
                <a:latin typeface="+mn-lt"/>
              </a:rPr>
              <a:t>OSPE</a:t>
            </a:r>
            <a:br>
              <a:rPr lang="en-US" sz="9600" b="1" dirty="0">
                <a:solidFill>
                  <a:schemeClr val="accent1">
                    <a:lumMod val="75000"/>
                  </a:schemeClr>
                </a:solidFill>
                <a:latin typeface="+mn-lt"/>
              </a:rPr>
            </a:br>
            <a:r>
              <a:rPr lang="en-US" sz="9600" dirty="0">
                <a:solidFill>
                  <a:schemeClr val="accent1">
                    <a:lumMod val="75000"/>
                  </a:schemeClr>
                </a:solidFill>
                <a:latin typeface="+mn-lt"/>
              </a:rPr>
              <a:t> Anatomy</a:t>
            </a:r>
          </a:p>
        </p:txBody>
      </p:sp>
      <p:sp>
        <p:nvSpPr>
          <p:cNvPr id="4" name="Subtitle 3"/>
          <p:cNvSpPr>
            <a:spLocks noGrp="1"/>
          </p:cNvSpPr>
          <p:nvPr>
            <p:ph type="subTitle" idx="1"/>
          </p:nvPr>
        </p:nvSpPr>
        <p:spPr>
          <a:xfrm>
            <a:off x="1515811" y="5202238"/>
            <a:ext cx="9144000" cy="1655762"/>
          </a:xfrm>
        </p:spPr>
        <p:txBody>
          <a:bodyPr/>
          <a:lstStyle/>
          <a:p>
            <a:r>
              <a:rPr lang="en-US" dirty="0">
                <a:solidFill>
                  <a:schemeClr val="bg2">
                    <a:lumMod val="50000"/>
                  </a:schemeClr>
                </a:solidFill>
              </a:rPr>
              <a:t>Respiratory Block</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566" t="31818" r="25859" b="31515"/>
          <a:stretch/>
        </p:blipFill>
        <p:spPr>
          <a:xfrm>
            <a:off x="10224655" y="2997"/>
            <a:ext cx="1967345" cy="151623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755" y="2997"/>
            <a:ext cx="1618112" cy="1520782"/>
          </a:xfrm>
          <a:prstGeom prst="rect">
            <a:avLst/>
          </a:prstGeom>
        </p:spPr>
      </p:pic>
      <p:cxnSp>
        <p:nvCxnSpPr>
          <p:cNvPr id="5"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9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81927C-EE14-4EFB-97C0-7E27A6B781CC}"/>
              </a:ext>
            </a:extLst>
          </p:cNvPr>
          <p:cNvPicPr>
            <a:picLocks noGrp="1" noChangeAspect="1"/>
          </p:cNvPicPr>
          <p:nvPr>
            <p:ph idx="1"/>
          </p:nvPr>
        </p:nvPicPr>
        <p:blipFill>
          <a:blip r:embed="rId2"/>
          <a:stretch>
            <a:fillRect/>
          </a:stretch>
        </p:blipFill>
        <p:spPr>
          <a:xfrm>
            <a:off x="8229841" y="0"/>
            <a:ext cx="3962159" cy="5099595"/>
          </a:xfrm>
        </p:spPr>
      </p:pic>
      <p:pic>
        <p:nvPicPr>
          <p:cNvPr id="7" name="Picture 6">
            <a:extLst>
              <a:ext uri="{FF2B5EF4-FFF2-40B4-BE49-F238E27FC236}">
                <a16:creationId xmlns:a16="http://schemas.microsoft.com/office/drawing/2014/main" id="{87E1DE88-786B-45DD-B879-C2BFB4CB5D11}"/>
              </a:ext>
            </a:extLst>
          </p:cNvPr>
          <p:cNvPicPr>
            <a:picLocks noChangeAspect="1"/>
          </p:cNvPicPr>
          <p:nvPr/>
        </p:nvPicPr>
        <p:blipFill>
          <a:blip r:embed="rId3"/>
          <a:stretch>
            <a:fillRect/>
          </a:stretch>
        </p:blipFill>
        <p:spPr>
          <a:xfrm>
            <a:off x="3382390" y="621535"/>
            <a:ext cx="4603439" cy="5898903"/>
          </a:xfrm>
          <a:prstGeom prst="rect">
            <a:avLst/>
          </a:prstGeom>
        </p:spPr>
      </p:pic>
      <p:sp>
        <p:nvSpPr>
          <p:cNvPr id="8" name="TextBox 7">
            <a:extLst>
              <a:ext uri="{FF2B5EF4-FFF2-40B4-BE49-F238E27FC236}">
                <a16:creationId xmlns:a16="http://schemas.microsoft.com/office/drawing/2014/main" id="{15A7555D-42EC-4F4F-854D-58F8C54C904D}"/>
              </a:ext>
            </a:extLst>
          </p:cNvPr>
          <p:cNvSpPr txBox="1"/>
          <p:nvPr/>
        </p:nvSpPr>
        <p:spPr>
          <a:xfrm>
            <a:off x="622782" y="364907"/>
            <a:ext cx="2427769" cy="6155531"/>
          </a:xfrm>
          <a:prstGeom prst="rect">
            <a:avLst/>
          </a:prstGeom>
          <a:noFill/>
          <a:ln w="28575">
            <a:solidFill>
              <a:schemeClr val="accent1"/>
            </a:solidFill>
            <a:prstDash val="dashDot"/>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800" dirty="0">
                <a:solidFill>
                  <a:schemeClr val="accent1">
                    <a:lumMod val="75000"/>
                  </a:schemeClr>
                </a:solidFill>
              </a:rPr>
              <a:t>1 Nasal septum</a:t>
            </a:r>
          </a:p>
          <a:p>
            <a:r>
              <a:rPr lang="en-US" sz="1800" dirty="0">
                <a:solidFill>
                  <a:schemeClr val="accent1">
                    <a:lumMod val="75000"/>
                  </a:schemeClr>
                </a:solidFill>
              </a:rPr>
              <a:t>2 Uvula</a:t>
            </a:r>
          </a:p>
          <a:p>
            <a:r>
              <a:rPr lang="en-US" sz="1800" dirty="0">
                <a:solidFill>
                  <a:schemeClr val="accent1">
                    <a:lumMod val="75000"/>
                  </a:schemeClr>
                </a:solidFill>
              </a:rPr>
              <a:t>3 Genioglossus muscle</a:t>
            </a:r>
          </a:p>
          <a:p>
            <a:r>
              <a:rPr lang="en-US" sz="1800" dirty="0">
                <a:solidFill>
                  <a:schemeClr val="accent1">
                    <a:lumMod val="75000"/>
                  </a:schemeClr>
                </a:solidFill>
              </a:rPr>
              <a:t>4 Mandible</a:t>
            </a:r>
          </a:p>
          <a:p>
            <a:r>
              <a:rPr lang="en-US" sz="1800" dirty="0">
                <a:solidFill>
                  <a:schemeClr val="accent1">
                    <a:lumMod val="75000"/>
                  </a:schemeClr>
                </a:solidFill>
              </a:rPr>
              <a:t>5 Geniohyoid muscle</a:t>
            </a:r>
          </a:p>
          <a:p>
            <a:r>
              <a:rPr lang="en-US" sz="1800" dirty="0">
                <a:solidFill>
                  <a:schemeClr val="accent1">
                    <a:lumMod val="75000"/>
                  </a:schemeClr>
                </a:solidFill>
              </a:rPr>
              <a:t>6 Mylohyoid muscle</a:t>
            </a:r>
          </a:p>
          <a:p>
            <a:r>
              <a:rPr lang="en-US" sz="1800" dirty="0">
                <a:solidFill>
                  <a:schemeClr val="accent1">
                    <a:lumMod val="75000"/>
                  </a:schemeClr>
                </a:solidFill>
              </a:rPr>
              <a:t>7 Hyoid bone</a:t>
            </a:r>
          </a:p>
          <a:p>
            <a:r>
              <a:rPr lang="en-US" sz="1800" dirty="0">
                <a:solidFill>
                  <a:schemeClr val="accent1">
                    <a:lumMod val="75000"/>
                  </a:schemeClr>
                </a:solidFill>
              </a:rPr>
              <a:t>8 Thyroid cartilage</a:t>
            </a:r>
          </a:p>
          <a:p>
            <a:r>
              <a:rPr lang="en-US" sz="1800" dirty="0">
                <a:solidFill>
                  <a:schemeClr val="accent1">
                    <a:lumMod val="75000"/>
                  </a:schemeClr>
                </a:solidFill>
              </a:rPr>
              <a:t>9 Manubrium sterni</a:t>
            </a:r>
          </a:p>
          <a:p>
            <a:r>
              <a:rPr lang="en-US" sz="1800" dirty="0">
                <a:solidFill>
                  <a:schemeClr val="accent1">
                    <a:lumMod val="75000"/>
                  </a:schemeClr>
                </a:solidFill>
              </a:rPr>
              <a:t>10 Sphenoidal sinus</a:t>
            </a:r>
          </a:p>
          <a:p>
            <a:r>
              <a:rPr lang="en-US" sz="1800" dirty="0">
                <a:solidFill>
                  <a:schemeClr val="accent1">
                    <a:lumMod val="75000"/>
                  </a:schemeClr>
                </a:solidFill>
              </a:rPr>
              <a:t>11 Nasopharynx</a:t>
            </a:r>
          </a:p>
          <a:p>
            <a:r>
              <a:rPr lang="en-US" sz="1800" dirty="0">
                <a:solidFill>
                  <a:schemeClr val="accent1">
                    <a:lumMod val="75000"/>
                  </a:schemeClr>
                </a:solidFill>
              </a:rPr>
              <a:t>12 Oropharynx</a:t>
            </a:r>
          </a:p>
          <a:p>
            <a:r>
              <a:rPr lang="en-US" sz="1800" dirty="0">
                <a:solidFill>
                  <a:schemeClr val="accent1">
                    <a:lumMod val="75000"/>
                  </a:schemeClr>
                </a:solidFill>
              </a:rPr>
              <a:t>13 Epiglottis</a:t>
            </a:r>
          </a:p>
          <a:p>
            <a:r>
              <a:rPr lang="en-US" sz="1800" dirty="0">
                <a:solidFill>
                  <a:schemeClr val="accent1">
                    <a:lumMod val="75000"/>
                  </a:schemeClr>
                </a:solidFill>
              </a:rPr>
              <a:t>14 Laryngopharynx</a:t>
            </a:r>
          </a:p>
          <a:p>
            <a:r>
              <a:rPr lang="en-US" sz="1800" dirty="0">
                <a:solidFill>
                  <a:schemeClr val="accent1">
                    <a:lumMod val="75000"/>
                  </a:schemeClr>
                </a:solidFill>
              </a:rPr>
              <a:t>15 Arytenoid muscle</a:t>
            </a:r>
          </a:p>
          <a:p>
            <a:r>
              <a:rPr lang="en-US" sz="1800" dirty="0">
                <a:solidFill>
                  <a:schemeClr val="accent1">
                    <a:lumMod val="75000"/>
                  </a:schemeClr>
                </a:solidFill>
              </a:rPr>
              <a:t>16 Vocal fold</a:t>
            </a:r>
          </a:p>
          <a:p>
            <a:r>
              <a:rPr lang="en-US" sz="1800" dirty="0">
                <a:solidFill>
                  <a:schemeClr val="accent1">
                    <a:lumMod val="75000"/>
                  </a:schemeClr>
                </a:solidFill>
              </a:rPr>
              <a:t>17 Cricoid cartilage</a:t>
            </a:r>
          </a:p>
          <a:p>
            <a:r>
              <a:rPr lang="en-US" sz="1800" dirty="0">
                <a:solidFill>
                  <a:schemeClr val="accent1">
                    <a:lumMod val="75000"/>
                  </a:schemeClr>
                </a:solidFill>
              </a:rPr>
              <a:t>18 Trachea</a:t>
            </a:r>
          </a:p>
          <a:p>
            <a:r>
              <a:rPr lang="en-US" sz="1800" dirty="0">
                <a:solidFill>
                  <a:schemeClr val="accent1">
                    <a:lumMod val="75000"/>
                  </a:schemeClr>
                </a:solidFill>
              </a:rPr>
              <a:t>19 Left brachiocephalic vein</a:t>
            </a:r>
          </a:p>
          <a:p>
            <a:r>
              <a:rPr lang="en-US" sz="1800" dirty="0">
                <a:solidFill>
                  <a:schemeClr val="accent1">
                    <a:lumMod val="75000"/>
                  </a:schemeClr>
                </a:solidFill>
              </a:rPr>
              <a:t>20 Thymus</a:t>
            </a:r>
          </a:p>
          <a:p>
            <a:r>
              <a:rPr lang="en-US" sz="1600" dirty="0">
                <a:solidFill>
                  <a:schemeClr val="accent1">
                    <a:lumMod val="75000"/>
                  </a:schemeClr>
                </a:solidFill>
                <a:latin typeface="Comic Sans MS" panose="030F0702030302020204" pitchFamily="66" charset="0"/>
              </a:rPr>
              <a:t>21 Esophagus</a:t>
            </a:r>
          </a:p>
        </p:txBody>
      </p:sp>
      <p:sp>
        <p:nvSpPr>
          <p:cNvPr id="2" name="Slide Number Placeholder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10</a:t>
            </a:fld>
            <a:endParaRPr lang="en-GB" sz="1200" b="0" i="0" u="none" strike="noStrike" cap="none" dirty="0">
              <a:solidFill>
                <a:srgbClr val="888888"/>
              </a:solidFill>
              <a:latin typeface="Calibri"/>
              <a:ea typeface="Calibri"/>
              <a:cs typeface="Calibri"/>
              <a:sym typeface="Calibri"/>
            </a:endParaRPr>
          </a:p>
        </p:txBody>
      </p:sp>
      <p:cxnSp>
        <p:nvCxnSpPr>
          <p:cNvPr id="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21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AD8F-AD2E-4D2D-8EA4-3CFCA7417D2F}"/>
              </a:ext>
            </a:extLst>
          </p:cNvPr>
          <p:cNvSpPr>
            <a:spLocks noGrp="1"/>
          </p:cNvSpPr>
          <p:nvPr>
            <p:ph type="title"/>
          </p:nvPr>
        </p:nvSpPr>
        <p:spPr>
          <a:xfrm>
            <a:off x="-3973797" y="-818030"/>
            <a:ext cx="4177862" cy="7828430"/>
          </a:xfrm>
        </p:spPr>
        <p:txBody>
          <a:bodyPr>
            <a:noAutofit/>
          </a:bodyPr>
          <a:lstStyle/>
          <a:p>
            <a:r>
              <a:rPr lang="en-US" sz="1100" dirty="0"/>
              <a:t>1 </a:t>
            </a:r>
            <a:r>
              <a:rPr lang="en-US" sz="1200" dirty="0"/>
              <a:t>Scalenus anterior muscle</a:t>
            </a:r>
            <a:br>
              <a:rPr lang="en-US" sz="1200" dirty="0"/>
            </a:br>
            <a:r>
              <a:rPr lang="en-US" sz="1200" dirty="0"/>
              <a:t>2 Scalenus medius and posterior muscles</a:t>
            </a:r>
            <a:br>
              <a:rPr lang="en-US" sz="1200" dirty="0"/>
            </a:br>
            <a:r>
              <a:rPr lang="en-US" sz="1200" dirty="0"/>
              <a:t>3 Right recurrent laryngeal nerve</a:t>
            </a:r>
            <a:br>
              <a:rPr lang="en-US" sz="1200" dirty="0"/>
            </a:br>
            <a:r>
              <a:rPr lang="en-US" sz="1200" dirty="0"/>
              <a:t>4 Right subclavian artery</a:t>
            </a:r>
            <a:br>
              <a:rPr lang="en-US" sz="1200" dirty="0"/>
            </a:br>
            <a:r>
              <a:rPr lang="en-US" sz="1200" dirty="0"/>
              <a:t>5 Brachiocephalic trunk</a:t>
            </a:r>
            <a:br>
              <a:rPr lang="en-US" sz="1200" dirty="0"/>
            </a:br>
            <a:r>
              <a:rPr lang="en-US" sz="1200" dirty="0"/>
              <a:t>6 Aortic arch</a:t>
            </a:r>
            <a:br>
              <a:rPr lang="en-US" sz="1200" dirty="0"/>
            </a:br>
            <a:r>
              <a:rPr lang="en-US" sz="1200" dirty="0"/>
              <a:t>7 Hyoid bone</a:t>
            </a:r>
            <a:br>
              <a:rPr lang="en-US" sz="1200" dirty="0"/>
            </a:br>
            <a:r>
              <a:rPr lang="en-US" sz="1200" dirty="0"/>
              <a:t>8 Internal branch of superior</a:t>
            </a:r>
            <a:br>
              <a:rPr lang="en-US" sz="1200" dirty="0"/>
            </a:br>
            <a:r>
              <a:rPr lang="en-US" sz="1200" dirty="0"/>
              <a:t>laryngeal nerve</a:t>
            </a:r>
            <a:br>
              <a:rPr lang="en-US" sz="1200" dirty="0"/>
            </a:br>
            <a:r>
              <a:rPr lang="en-US" sz="1200" dirty="0"/>
              <a:t>9 Thyrohyoid membrane</a:t>
            </a:r>
            <a:br>
              <a:rPr lang="en-US" sz="1200" dirty="0"/>
            </a:br>
            <a:r>
              <a:rPr lang="en-US" sz="1200" dirty="0"/>
              <a:t>10 External branch of superior laryngeal</a:t>
            </a:r>
            <a:br>
              <a:rPr lang="en-US" sz="1200" dirty="0"/>
            </a:br>
            <a:r>
              <a:rPr lang="en-US" sz="1200" dirty="0"/>
              <a:t>nerve</a:t>
            </a:r>
            <a:br>
              <a:rPr lang="en-US" sz="1200" dirty="0"/>
            </a:br>
            <a:r>
              <a:rPr lang="en-US" sz="1200" dirty="0"/>
              <a:t>11 Vagus nerve</a:t>
            </a:r>
            <a:br>
              <a:rPr lang="en-US" sz="1200" dirty="0"/>
            </a:br>
            <a:r>
              <a:rPr lang="en-US" sz="1200" dirty="0"/>
              <a:t>12 Thyroid cartilage</a:t>
            </a:r>
            <a:br>
              <a:rPr lang="en-US" sz="1200" dirty="0"/>
            </a:br>
            <a:r>
              <a:rPr lang="en-US" sz="1200" dirty="0"/>
              <a:t>13 Cricothyroid muscle</a:t>
            </a:r>
            <a:br>
              <a:rPr lang="en-US" sz="1200" dirty="0"/>
            </a:br>
            <a:r>
              <a:rPr lang="en-US" sz="1200" dirty="0"/>
              <a:t>14 Trachea</a:t>
            </a:r>
            <a:br>
              <a:rPr lang="en-US" sz="1200" dirty="0"/>
            </a:br>
            <a:r>
              <a:rPr lang="en-US" sz="1200" dirty="0"/>
              <a:t>15 Left recurrent laryngeal nerve</a:t>
            </a:r>
            <a:br>
              <a:rPr lang="en-US" sz="1200" dirty="0"/>
            </a:br>
            <a:r>
              <a:rPr lang="en-US" sz="1200" dirty="0"/>
              <a:t>16 Esophagus</a:t>
            </a:r>
            <a:br>
              <a:rPr lang="en-US" sz="1200" dirty="0"/>
            </a:br>
            <a:r>
              <a:rPr lang="en-US" sz="1200" dirty="0"/>
              <a:t>17 Left subclavian artery</a:t>
            </a:r>
            <a:br>
              <a:rPr lang="en-US" sz="1200" dirty="0"/>
            </a:br>
            <a:r>
              <a:rPr lang="en-US" sz="1200" dirty="0"/>
              <a:t>18 Left common carotid artery</a:t>
            </a:r>
            <a:br>
              <a:rPr lang="en-US" sz="1200" dirty="0"/>
            </a:br>
            <a:r>
              <a:rPr lang="en-US" sz="1200" dirty="0"/>
              <a:t>19 Second rib</a:t>
            </a:r>
            <a:br>
              <a:rPr lang="en-US" sz="1200" dirty="0"/>
            </a:br>
            <a:r>
              <a:rPr lang="en-US" sz="1200" dirty="0"/>
              <a:t>20 Tongue</a:t>
            </a:r>
            <a:br>
              <a:rPr lang="en-US" sz="1200" dirty="0"/>
            </a:br>
            <a:r>
              <a:rPr lang="en-US" sz="1200" dirty="0"/>
              <a:t>21 Superior cervical ganglion</a:t>
            </a:r>
            <a:br>
              <a:rPr lang="en-US" sz="1200" dirty="0"/>
            </a:br>
            <a:r>
              <a:rPr lang="en-US" sz="1200" dirty="0"/>
              <a:t>22 Sympathetic trunk</a:t>
            </a:r>
            <a:br>
              <a:rPr lang="en-US" sz="1200" dirty="0"/>
            </a:br>
            <a:r>
              <a:rPr lang="en-US" sz="1200" dirty="0"/>
              <a:t>23 Inferior constrictor muscle of pharynx</a:t>
            </a:r>
            <a:br>
              <a:rPr lang="en-US" sz="1200" dirty="0"/>
            </a:br>
            <a:r>
              <a:rPr lang="en-US" sz="1200" dirty="0"/>
              <a:t>24 Inferior thyroid artery</a:t>
            </a:r>
            <a:br>
              <a:rPr lang="en-US" sz="1200" dirty="0"/>
            </a:br>
            <a:r>
              <a:rPr lang="en-US" sz="1200" dirty="0"/>
              <a:t>25 Glossopharyngeal nerve</a:t>
            </a:r>
            <a:br>
              <a:rPr lang="en-US" sz="1200" dirty="0"/>
            </a:br>
            <a:r>
              <a:rPr lang="en-US" sz="1200" dirty="0"/>
              <a:t>26 Superior laryngeal nerve</a:t>
            </a:r>
            <a:br>
              <a:rPr lang="en-US" sz="1200" dirty="0"/>
            </a:br>
            <a:r>
              <a:rPr lang="en-US" sz="1200" dirty="0"/>
              <a:t>27 Epiglottis</a:t>
            </a:r>
            <a:br>
              <a:rPr lang="en-US" sz="1200" dirty="0"/>
            </a:br>
            <a:r>
              <a:rPr lang="en-US" sz="1200" dirty="0"/>
              <a:t>28 Posterior crico-arytenoid muscle and</a:t>
            </a:r>
            <a:br>
              <a:rPr lang="en-US" sz="1200" dirty="0"/>
            </a:br>
            <a:r>
              <a:rPr lang="en-US" sz="1200" dirty="0"/>
              <a:t>cricoid cartilage</a:t>
            </a:r>
            <a:br>
              <a:rPr lang="en-US" sz="1200" dirty="0"/>
            </a:br>
            <a:r>
              <a:rPr lang="en-US" sz="1200" dirty="0"/>
              <a:t>29 Inferior laryngeal branch of recurrent</a:t>
            </a:r>
            <a:br>
              <a:rPr lang="en-US" sz="1200" dirty="0"/>
            </a:br>
            <a:r>
              <a:rPr lang="en-US" sz="1200" dirty="0"/>
              <a:t>laryngeal nerve</a:t>
            </a:r>
            <a:br>
              <a:rPr lang="en-US" sz="1200" dirty="0"/>
            </a:br>
            <a:r>
              <a:rPr lang="en-US" sz="1200" dirty="0"/>
              <a:t>30 Thyroid gland</a:t>
            </a:r>
            <a:br>
              <a:rPr lang="en-US" sz="1200" dirty="0"/>
            </a:br>
            <a:r>
              <a:rPr lang="en-US" sz="1200" dirty="0"/>
              <a:t>31 Superior thyroid artery</a:t>
            </a:r>
            <a:br>
              <a:rPr lang="en-US" sz="1200" dirty="0"/>
            </a:br>
            <a:r>
              <a:rPr lang="en-US" sz="1200" dirty="0"/>
              <a:t>32 Thyrocervical trunk</a:t>
            </a:r>
            <a:br>
              <a:rPr lang="en-US" sz="1200" dirty="0"/>
            </a:br>
            <a:r>
              <a:rPr lang="en-US" sz="1200" dirty="0"/>
              <a:t>33 Internal thoracic artery</a:t>
            </a:r>
            <a:br>
              <a:rPr lang="en-US" sz="1200" dirty="0"/>
            </a:br>
            <a:r>
              <a:rPr lang="en-US" sz="1200" dirty="0"/>
              <a:t>34 Phrenic nerve</a:t>
            </a:r>
            <a:br>
              <a:rPr lang="en-US" sz="1200" dirty="0"/>
            </a:br>
            <a:r>
              <a:rPr lang="en-US" sz="1200" dirty="0"/>
              <a:t>35 Hypoglossal nerve</a:t>
            </a:r>
            <a:br>
              <a:rPr lang="en-US" sz="1200" dirty="0"/>
            </a:br>
            <a:r>
              <a:rPr lang="en-US" sz="1200" dirty="0"/>
              <a:t>36 Transverse cervical artery</a:t>
            </a:r>
            <a:br>
              <a:rPr lang="en-US" sz="1200" dirty="0"/>
            </a:br>
            <a:r>
              <a:rPr lang="en-US" sz="1200" dirty="0"/>
              <a:t>37 Middle cervical ganglion</a:t>
            </a:r>
            <a:br>
              <a:rPr lang="en-US" sz="1200" dirty="0"/>
            </a:br>
            <a:r>
              <a:rPr lang="en-US" sz="1200" dirty="0"/>
              <a:t>38 Middle cervical cardiac nerves</a:t>
            </a:r>
            <a:br>
              <a:rPr lang="en-US" sz="1200" dirty="0"/>
            </a:br>
            <a:r>
              <a:rPr lang="en-US" sz="1200" dirty="0"/>
              <a:t>(branches of sympathetic trunk)</a:t>
            </a:r>
            <a:br>
              <a:rPr lang="en-US" sz="1200" dirty="0"/>
            </a:br>
            <a:r>
              <a:rPr lang="en-US" sz="1200" dirty="0"/>
              <a:t>39 Ligamentum arteriosum</a:t>
            </a:r>
          </a:p>
        </p:txBody>
      </p:sp>
      <p:pic>
        <p:nvPicPr>
          <p:cNvPr id="5" name="Content Placeholder 4">
            <a:extLst>
              <a:ext uri="{FF2B5EF4-FFF2-40B4-BE49-F238E27FC236}">
                <a16:creationId xmlns:a16="http://schemas.microsoft.com/office/drawing/2014/main" id="{2C6ACD17-1AEE-45E8-9309-4B7866578378}"/>
              </a:ext>
            </a:extLst>
          </p:cNvPr>
          <p:cNvPicPr>
            <a:picLocks noGrp="1" noChangeAspect="1"/>
          </p:cNvPicPr>
          <p:nvPr>
            <p:ph idx="1"/>
          </p:nvPr>
        </p:nvPicPr>
        <p:blipFill>
          <a:blip r:embed="rId3"/>
          <a:stretch>
            <a:fillRect/>
          </a:stretch>
        </p:blipFill>
        <p:spPr>
          <a:xfrm>
            <a:off x="4892072" y="139485"/>
            <a:ext cx="7171536" cy="6513270"/>
          </a:xfrm>
        </p:spPr>
      </p:pic>
      <p:sp>
        <p:nvSpPr>
          <p:cNvPr id="4" name="TextBox 3">
            <a:extLst>
              <a:ext uri="{FF2B5EF4-FFF2-40B4-BE49-F238E27FC236}">
                <a16:creationId xmlns:a16="http://schemas.microsoft.com/office/drawing/2014/main" id="{846ABB75-04E9-45F3-8C63-F9E16DB5E457}"/>
              </a:ext>
            </a:extLst>
          </p:cNvPr>
          <p:cNvSpPr txBox="1"/>
          <p:nvPr/>
        </p:nvSpPr>
        <p:spPr>
          <a:xfrm>
            <a:off x="531879" y="6129535"/>
            <a:ext cx="4474073" cy="523220"/>
          </a:xfrm>
          <a:prstGeom prst="rect">
            <a:avLst/>
          </a:prstGeom>
          <a:noFill/>
          <a:ln>
            <a:noFill/>
            <a:prstDash val="dashDot"/>
          </a:ln>
        </p:spPr>
        <p:txBody>
          <a:bodyPr wrap="square" rtlCol="0">
            <a:spAutoFit/>
          </a:bodyPr>
          <a:lstStyle/>
          <a:p>
            <a:pPr marL="285750" indent="-285750">
              <a:buFont typeface="Arial" charset="0"/>
              <a:buChar char="•"/>
            </a:pPr>
            <a:r>
              <a:rPr lang="en-US" dirty="0">
                <a:solidFill>
                  <a:srgbClr val="C00000"/>
                </a:solidFill>
              </a:rPr>
              <a:t>Note the thyroid gland covering the cartilage </a:t>
            </a:r>
          </a:p>
          <a:p>
            <a:r>
              <a:rPr lang="en-US" dirty="0">
                <a:solidFill>
                  <a:srgbClr val="C00000"/>
                </a:solidFill>
              </a:rPr>
              <a:t>(he said he’s going to use a picture without the gland)</a:t>
            </a:r>
          </a:p>
        </p:txBody>
      </p:sp>
      <p:sp>
        <p:nvSpPr>
          <p:cNvPr id="7" name="Title 1">
            <a:extLst>
              <a:ext uri="{FF2B5EF4-FFF2-40B4-BE49-F238E27FC236}">
                <a16:creationId xmlns:a16="http://schemas.microsoft.com/office/drawing/2014/main" id="{BB19AD8F-AD2E-4D2D-8EA4-3CFCA7417D2F}"/>
              </a:ext>
            </a:extLst>
          </p:cNvPr>
          <p:cNvSpPr txBox="1">
            <a:spLocks/>
          </p:cNvSpPr>
          <p:nvPr/>
        </p:nvSpPr>
        <p:spPr>
          <a:xfrm>
            <a:off x="889039" y="952074"/>
            <a:ext cx="3231181" cy="428822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rPr>
              <a:t>1 Scalenus anterior muscle</a:t>
            </a:r>
            <a:br>
              <a:rPr lang="en-US" sz="1800" dirty="0">
                <a:solidFill>
                  <a:schemeClr val="accent1">
                    <a:lumMod val="75000"/>
                  </a:schemeClr>
                </a:solidFill>
              </a:rPr>
            </a:br>
            <a:r>
              <a:rPr lang="en-US" sz="1800" dirty="0">
                <a:solidFill>
                  <a:schemeClr val="accent1">
                    <a:lumMod val="75000"/>
                  </a:schemeClr>
                </a:solidFill>
              </a:rPr>
              <a:t>3. Right recurrent laryngeal nerve</a:t>
            </a:r>
            <a:br>
              <a:rPr lang="en-US" sz="1800" dirty="0">
                <a:solidFill>
                  <a:schemeClr val="accent1">
                    <a:lumMod val="75000"/>
                  </a:schemeClr>
                </a:solidFill>
              </a:rPr>
            </a:br>
            <a:r>
              <a:rPr lang="en-US" sz="1800" dirty="0">
                <a:solidFill>
                  <a:schemeClr val="accent1">
                    <a:lumMod val="75000"/>
                  </a:schemeClr>
                </a:solidFill>
              </a:rPr>
              <a:t>6 Aortic arch</a:t>
            </a:r>
            <a:br>
              <a:rPr lang="en-US" sz="1800" dirty="0">
                <a:solidFill>
                  <a:schemeClr val="accent1">
                    <a:lumMod val="75000"/>
                  </a:schemeClr>
                </a:solidFill>
              </a:rPr>
            </a:br>
            <a:r>
              <a:rPr lang="en-US" sz="1800" dirty="0">
                <a:solidFill>
                  <a:schemeClr val="accent1">
                    <a:lumMod val="75000"/>
                  </a:schemeClr>
                </a:solidFill>
              </a:rPr>
              <a:t>8 Internal branch of superior</a:t>
            </a:r>
            <a:br>
              <a:rPr lang="en-US" sz="1800" dirty="0">
                <a:solidFill>
                  <a:schemeClr val="accent1">
                    <a:lumMod val="75000"/>
                  </a:schemeClr>
                </a:solidFill>
              </a:rPr>
            </a:br>
            <a:r>
              <a:rPr lang="en-US" sz="1800" dirty="0">
                <a:solidFill>
                  <a:schemeClr val="accent1">
                    <a:lumMod val="75000"/>
                  </a:schemeClr>
                </a:solidFill>
              </a:rPr>
              <a:t>laryngeal nerve</a:t>
            </a:r>
            <a:br>
              <a:rPr lang="en-US" sz="1800" dirty="0">
                <a:solidFill>
                  <a:schemeClr val="accent1">
                    <a:lumMod val="75000"/>
                  </a:schemeClr>
                </a:solidFill>
              </a:rPr>
            </a:br>
            <a:r>
              <a:rPr lang="en-US" sz="1800" dirty="0">
                <a:solidFill>
                  <a:schemeClr val="accent1">
                    <a:lumMod val="75000"/>
                  </a:schemeClr>
                </a:solidFill>
              </a:rPr>
              <a:t>10 External branch of superior laryngeal</a:t>
            </a:r>
            <a:br>
              <a:rPr lang="en-US" sz="1800" dirty="0">
                <a:solidFill>
                  <a:schemeClr val="accent1">
                    <a:lumMod val="75000"/>
                  </a:schemeClr>
                </a:solidFill>
              </a:rPr>
            </a:br>
            <a:r>
              <a:rPr lang="en-US" sz="1800" dirty="0">
                <a:solidFill>
                  <a:schemeClr val="accent1">
                    <a:lumMod val="75000"/>
                  </a:schemeClr>
                </a:solidFill>
              </a:rPr>
              <a:t>nerve</a:t>
            </a:r>
            <a:br>
              <a:rPr lang="en-US" sz="1800" dirty="0">
                <a:solidFill>
                  <a:schemeClr val="accent1">
                    <a:lumMod val="75000"/>
                  </a:schemeClr>
                </a:solidFill>
              </a:rPr>
            </a:br>
            <a:r>
              <a:rPr lang="en-US" sz="1800" dirty="0">
                <a:solidFill>
                  <a:schemeClr val="accent1">
                    <a:lumMod val="75000"/>
                  </a:schemeClr>
                </a:solidFill>
              </a:rPr>
              <a:t>11 Vagus nerve</a:t>
            </a:r>
            <a:br>
              <a:rPr lang="en-US" sz="1800" dirty="0">
                <a:solidFill>
                  <a:schemeClr val="accent1">
                    <a:lumMod val="75000"/>
                  </a:schemeClr>
                </a:solidFill>
              </a:rPr>
            </a:br>
            <a:r>
              <a:rPr lang="en-US" sz="1800" dirty="0">
                <a:solidFill>
                  <a:schemeClr val="accent1">
                    <a:lumMod val="75000"/>
                  </a:schemeClr>
                </a:solidFill>
              </a:rPr>
              <a:t>12 Thyroid cartilage</a:t>
            </a:r>
            <a:br>
              <a:rPr lang="en-US" sz="1800" dirty="0">
                <a:solidFill>
                  <a:schemeClr val="accent1">
                    <a:lumMod val="75000"/>
                  </a:schemeClr>
                </a:solidFill>
              </a:rPr>
            </a:br>
            <a:r>
              <a:rPr lang="en-US" sz="1800" dirty="0">
                <a:solidFill>
                  <a:schemeClr val="accent1">
                    <a:lumMod val="75000"/>
                  </a:schemeClr>
                </a:solidFill>
              </a:rPr>
              <a:t>13 Cricothyroid muscle</a:t>
            </a:r>
            <a:br>
              <a:rPr lang="en-US" sz="1800" dirty="0">
                <a:solidFill>
                  <a:schemeClr val="accent1">
                    <a:lumMod val="75000"/>
                  </a:schemeClr>
                </a:solidFill>
              </a:rPr>
            </a:br>
            <a:r>
              <a:rPr lang="en-US" sz="1800" dirty="0">
                <a:solidFill>
                  <a:schemeClr val="accent1">
                    <a:lumMod val="75000"/>
                  </a:schemeClr>
                </a:solidFill>
              </a:rPr>
              <a:t>14 Trachea</a:t>
            </a:r>
            <a:br>
              <a:rPr lang="en-US" sz="1800" dirty="0">
                <a:solidFill>
                  <a:schemeClr val="accent1">
                    <a:lumMod val="75000"/>
                  </a:schemeClr>
                </a:solidFill>
              </a:rPr>
            </a:br>
            <a:r>
              <a:rPr lang="en-US" sz="1800" dirty="0">
                <a:solidFill>
                  <a:schemeClr val="accent1">
                    <a:lumMod val="75000"/>
                  </a:schemeClr>
                </a:solidFill>
              </a:rPr>
              <a:t>15 Left recurrent laryngeal nerve</a:t>
            </a:r>
            <a:br>
              <a:rPr lang="en-US" sz="1800" dirty="0">
                <a:solidFill>
                  <a:schemeClr val="accent1">
                    <a:lumMod val="75000"/>
                  </a:schemeClr>
                </a:solidFill>
              </a:rPr>
            </a:br>
            <a:r>
              <a:rPr lang="en-US" sz="1800" dirty="0">
                <a:solidFill>
                  <a:schemeClr val="accent1">
                    <a:lumMod val="75000"/>
                  </a:schemeClr>
                </a:solidFill>
              </a:rPr>
              <a:t>17 Left subclavian artery</a:t>
            </a:r>
            <a:br>
              <a:rPr lang="en-US" sz="1800" dirty="0">
                <a:solidFill>
                  <a:schemeClr val="accent1">
                    <a:lumMod val="75000"/>
                  </a:schemeClr>
                </a:solidFill>
              </a:rPr>
            </a:br>
            <a:r>
              <a:rPr lang="en-US" sz="1800" dirty="0">
                <a:solidFill>
                  <a:schemeClr val="accent1">
                    <a:lumMod val="75000"/>
                  </a:schemeClr>
                </a:solidFill>
              </a:rPr>
              <a:t>22 Sympathetic trunk</a:t>
            </a:r>
            <a:br>
              <a:rPr lang="en-US" sz="1800" dirty="0">
                <a:solidFill>
                  <a:schemeClr val="accent1">
                    <a:lumMod val="75000"/>
                  </a:schemeClr>
                </a:solidFill>
              </a:rPr>
            </a:br>
            <a:r>
              <a:rPr lang="en-US" sz="1800" dirty="0">
                <a:solidFill>
                  <a:schemeClr val="accent1">
                    <a:lumMod val="75000"/>
                  </a:schemeClr>
                </a:solidFill>
              </a:rPr>
              <a:t>24 Inferior thyroid artery</a:t>
            </a:r>
            <a:br>
              <a:rPr lang="en-US" sz="1800" dirty="0">
                <a:solidFill>
                  <a:schemeClr val="accent1">
                    <a:lumMod val="75000"/>
                  </a:schemeClr>
                </a:solidFill>
              </a:rPr>
            </a:br>
            <a:r>
              <a:rPr lang="en-US" sz="1800" dirty="0">
                <a:solidFill>
                  <a:schemeClr val="accent1">
                    <a:lumMod val="75000"/>
                  </a:schemeClr>
                </a:solidFill>
              </a:rPr>
              <a:t>30 Thyroid gland</a:t>
            </a:r>
            <a:br>
              <a:rPr lang="en-US" sz="1800" dirty="0">
                <a:solidFill>
                  <a:schemeClr val="accent1">
                    <a:lumMod val="75000"/>
                  </a:schemeClr>
                </a:solidFill>
              </a:rPr>
            </a:br>
            <a:r>
              <a:rPr lang="en-US" sz="1800" dirty="0">
                <a:solidFill>
                  <a:schemeClr val="accent1">
                    <a:lumMod val="75000"/>
                  </a:schemeClr>
                </a:solidFill>
              </a:rPr>
              <a:t>31 Superior thyroid artery</a:t>
            </a:r>
            <a:br>
              <a:rPr lang="en-US" sz="1800" dirty="0">
                <a:solidFill>
                  <a:schemeClr val="accent1">
                    <a:lumMod val="75000"/>
                  </a:schemeClr>
                </a:solidFill>
              </a:rPr>
            </a:br>
            <a:r>
              <a:rPr lang="en-US" sz="1800" dirty="0">
                <a:solidFill>
                  <a:schemeClr val="accent1">
                    <a:lumMod val="75000"/>
                  </a:schemeClr>
                </a:solidFill>
              </a:rPr>
              <a:t>33 Internal thoracic artery</a:t>
            </a:r>
            <a:br>
              <a:rPr lang="en-US" sz="1800" dirty="0">
                <a:solidFill>
                  <a:schemeClr val="accent1">
                    <a:lumMod val="75000"/>
                  </a:schemeClr>
                </a:solidFill>
              </a:rPr>
            </a:br>
            <a:r>
              <a:rPr lang="en-US" sz="1800" dirty="0">
                <a:solidFill>
                  <a:schemeClr val="accent1">
                    <a:lumMod val="75000"/>
                  </a:schemeClr>
                </a:solidFill>
              </a:rPr>
              <a:t>34 Phrenic nerve</a:t>
            </a:r>
            <a:br>
              <a:rPr lang="en-US" sz="1800" dirty="0">
                <a:solidFill>
                  <a:schemeClr val="accent1">
                    <a:lumMod val="75000"/>
                  </a:schemeClr>
                </a:solidFill>
              </a:rPr>
            </a:br>
            <a:r>
              <a:rPr lang="en-US" sz="1800" dirty="0">
                <a:solidFill>
                  <a:schemeClr val="accent1">
                    <a:lumMod val="75000"/>
                  </a:schemeClr>
                </a:solidFill>
              </a:rPr>
              <a:t>35 Hypoglossal nerve</a:t>
            </a:r>
            <a:br>
              <a:rPr lang="en-US" sz="1800" dirty="0">
                <a:solidFill>
                  <a:schemeClr val="accent1">
                    <a:lumMod val="75000"/>
                  </a:schemeClr>
                </a:solidFill>
              </a:rPr>
            </a:br>
            <a:r>
              <a:rPr lang="en-US" sz="1800" dirty="0">
                <a:solidFill>
                  <a:schemeClr val="accent1">
                    <a:lumMod val="75000"/>
                  </a:schemeClr>
                </a:solidFill>
              </a:rPr>
              <a:t>39 Ligamentum arteriosum</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11</a:t>
            </a:fld>
            <a:endParaRPr lang="en-GB" sz="1200" b="0" i="0" u="none" strike="noStrike" cap="none" dirty="0">
              <a:solidFill>
                <a:srgbClr val="888888"/>
              </a:solidFill>
              <a:latin typeface="Calibri"/>
              <a:ea typeface="Calibri"/>
              <a:cs typeface="Calibri"/>
              <a:sym typeface="Calibri"/>
            </a:endParaRPr>
          </a:p>
        </p:txBody>
      </p:sp>
      <p:cxnSp>
        <p:nvCxnSpPr>
          <p:cNvPr id="8"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72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7981" y="-20833"/>
            <a:ext cx="5012151" cy="889711"/>
          </a:xfrm>
        </p:spPr>
        <p:txBody>
          <a:bodyPr>
            <a:normAutofit/>
          </a:body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LARYNX, TRACHEA</a:t>
            </a:r>
          </a:p>
        </p:txBody>
      </p:sp>
      <p:pic>
        <p:nvPicPr>
          <p:cNvPr id="4" name="Picture 5" descr="C:\Documents and Settings\user\My Documents\My Pictures\Larynx%20front.jpg"/>
          <p:cNvPicPr>
            <a:picLocks noGrp="1" noChangeAspect="1" noChangeArrowheads="1"/>
          </p:cNvPicPr>
          <p:nvPr>
            <p:ph idx="1"/>
          </p:nvPr>
        </p:nvPicPr>
        <p:blipFill>
          <a:blip r:embed="rId2" cstate="print"/>
          <a:srcRect l="1961" t="6728" r="3922" b="9180"/>
          <a:stretch>
            <a:fillRect/>
          </a:stretch>
        </p:blipFill>
        <p:spPr>
          <a:xfrm>
            <a:off x="7926036" y="1059076"/>
            <a:ext cx="3471618" cy="3636788"/>
          </a:xfrm>
          <a:prstGeom prst="rect">
            <a:avLst/>
          </a:prstGeom>
          <a:ln w="9525" cap="sq">
            <a:noFill/>
            <a:prstDash val="solid"/>
            <a:miter lim="800000"/>
          </a:ln>
          <a:effectLst/>
        </p:spPr>
      </p:pic>
      <p:sp>
        <p:nvSpPr>
          <p:cNvPr id="3" name="TextBox 2"/>
          <p:cNvSpPr txBox="1"/>
          <p:nvPr/>
        </p:nvSpPr>
        <p:spPr>
          <a:xfrm>
            <a:off x="1100238" y="6223000"/>
            <a:ext cx="6877564" cy="584775"/>
          </a:xfrm>
          <a:prstGeom prst="rect">
            <a:avLst/>
          </a:prstGeom>
          <a:noFill/>
          <a:ln>
            <a:noFill/>
            <a:prstDash val="dash"/>
          </a:ln>
        </p:spPr>
        <p:txBody>
          <a:bodyPr wrap="square" rtlCol="0">
            <a:spAutoFit/>
          </a:bodyPr>
          <a:lstStyle/>
          <a:p>
            <a:pPr marL="285750" indent="-285750">
              <a:buFont typeface="Arial" charset="0"/>
              <a:buChar char="•"/>
            </a:pPr>
            <a:r>
              <a:rPr lang="en-US" sz="1600" dirty="0">
                <a:solidFill>
                  <a:srgbClr val="C00000"/>
                </a:solidFill>
                <a:latin typeface="+mn-lt"/>
              </a:rPr>
              <a:t>Level of beginning and termination of larynx, trachea and pharynx</a:t>
            </a:r>
          </a:p>
          <a:p>
            <a:pPr marL="285750" indent="-285750">
              <a:buFont typeface="Arial" charset="0"/>
              <a:buChar char="•"/>
            </a:pPr>
            <a:r>
              <a:rPr lang="en-US" sz="1600" dirty="0">
                <a:solidFill>
                  <a:srgbClr val="C00000"/>
                </a:solidFill>
                <a:latin typeface="+mn-lt"/>
              </a:rPr>
              <a:t>Cartilages of larynx</a:t>
            </a:r>
          </a:p>
        </p:txBody>
      </p:sp>
      <p:grpSp>
        <p:nvGrpSpPr>
          <p:cNvPr id="31" name="Group 30"/>
          <p:cNvGrpSpPr/>
          <p:nvPr/>
        </p:nvGrpSpPr>
        <p:grpSpPr>
          <a:xfrm>
            <a:off x="966523" y="705913"/>
            <a:ext cx="6959514" cy="3989951"/>
            <a:chOff x="5566024" y="645713"/>
            <a:chExt cx="6509911" cy="4053714"/>
          </a:xfrm>
        </p:grpSpPr>
        <p:sp>
          <p:nvSpPr>
            <p:cNvPr id="5" name="Rectangle 4"/>
            <p:cNvSpPr/>
            <p:nvPr/>
          </p:nvSpPr>
          <p:spPr>
            <a:xfrm>
              <a:off x="5691101" y="645713"/>
              <a:ext cx="6096000" cy="2016884"/>
            </a:xfrm>
            <a:prstGeom prst="rect">
              <a:avLst/>
            </a:prstGeom>
          </p:spPr>
          <p:txBody>
            <a:bodyPr>
              <a:spAutoFit/>
            </a:bodyPr>
            <a:lstStyle/>
            <a:p>
              <a:pPr marL="177800" indent="-177800">
                <a:spcAft>
                  <a:spcPts val="600"/>
                </a:spcAft>
                <a:buClr>
                  <a:schemeClr val="dk1"/>
                </a:buClr>
                <a:buSzPct val="100000"/>
                <a:buFont typeface="Courier New" panose="02070309020205020404" pitchFamily="49" charset="0"/>
                <a:buChar char="o"/>
              </a:pPr>
              <a:r>
                <a:rPr lang="en-GB" sz="1800" dirty="0">
                  <a:latin typeface="Calibri"/>
                  <a:ea typeface="Calibri"/>
                  <a:cs typeface="Calibri"/>
                  <a:sym typeface="Calibri"/>
                </a:rPr>
                <a:t>The cartilaginous skeleton</a:t>
              </a:r>
              <a:r>
                <a:rPr lang="en-GB" sz="1800" b="1" dirty="0">
                  <a:latin typeface="Calibri"/>
                  <a:ea typeface="Calibri"/>
                  <a:cs typeface="Calibri"/>
                  <a:sym typeface="Calibri"/>
                </a:rPr>
                <a:t> </a:t>
              </a:r>
              <a:r>
                <a:rPr lang="en-GB" sz="1800" dirty="0">
                  <a:latin typeface="Calibri"/>
                  <a:ea typeface="Calibri"/>
                  <a:cs typeface="Calibri"/>
                  <a:sym typeface="Calibri"/>
                </a:rPr>
                <a:t>is  composed of </a:t>
              </a:r>
              <a:r>
                <a:rPr lang="en-GB" sz="1800" dirty="0">
                  <a:solidFill>
                    <a:schemeClr val="bg1">
                      <a:lumMod val="65000"/>
                    </a:schemeClr>
                  </a:solidFill>
                  <a:latin typeface="Calibri"/>
                  <a:ea typeface="Calibri"/>
                  <a:cs typeface="Calibri"/>
                  <a:sym typeface="Calibri"/>
                </a:rPr>
                <a:t>9 cartilages</a:t>
              </a:r>
              <a:r>
                <a:rPr lang="en-GB" sz="1800" dirty="0">
                  <a:latin typeface="Calibri"/>
                  <a:ea typeface="Calibri"/>
                  <a:cs typeface="Calibri"/>
                  <a:sym typeface="Calibri"/>
                </a:rPr>
                <a:t>:</a:t>
              </a:r>
            </a:p>
            <a:p>
              <a:pPr>
                <a:spcAft>
                  <a:spcPts val="600"/>
                </a:spcAft>
                <a:buClr>
                  <a:schemeClr val="dk1"/>
                </a:buClr>
                <a:buSzPct val="78571"/>
              </a:pPr>
              <a:r>
                <a:rPr lang="en-GB" sz="1800" b="1" i="1" u="sng" dirty="0">
                  <a:latin typeface="Calibri"/>
                  <a:ea typeface="Calibri"/>
                  <a:cs typeface="Calibri"/>
                  <a:sym typeface="Calibri"/>
                </a:rPr>
                <a:t>3 Single</a:t>
              </a:r>
              <a:r>
                <a:rPr lang="en-GB" sz="1800" b="1" i="1" dirty="0">
                  <a:latin typeface="Calibri"/>
                  <a:ea typeface="Calibri"/>
                  <a:cs typeface="Calibri"/>
                  <a:sym typeface="Calibri"/>
                </a:rPr>
                <a:t>: </a:t>
              </a:r>
              <a:endParaRPr lang="en-GB" sz="1800" i="1" dirty="0">
                <a:latin typeface="Calibri"/>
                <a:ea typeface="Calibri"/>
                <a:cs typeface="Calibri"/>
                <a:sym typeface="Calibri"/>
              </a:endParaRPr>
            </a:p>
            <a:p>
              <a:pPr marL="342900" indent="-342900">
                <a:spcAft>
                  <a:spcPts val="600"/>
                </a:spcAft>
                <a:buClr>
                  <a:schemeClr val="dk1"/>
                </a:buClr>
                <a:buSzPct val="78571"/>
                <a:buAutoNum type="arabicPeriod"/>
              </a:pPr>
              <a:r>
                <a:rPr lang="en-GB" sz="1800" b="1" dirty="0">
                  <a:latin typeface="Calibri"/>
                  <a:ea typeface="Calibri"/>
                  <a:cs typeface="Calibri"/>
                  <a:sym typeface="Calibri"/>
                </a:rPr>
                <a:t>Thyroid	</a:t>
              </a:r>
              <a:r>
                <a:rPr lang="en-GB" sz="1800" dirty="0">
                  <a:latin typeface="Calibri"/>
                  <a:ea typeface="Calibri"/>
                  <a:cs typeface="Calibri"/>
                  <a:sym typeface="Calibri"/>
                </a:rPr>
                <a:t>2. </a:t>
              </a:r>
              <a:r>
                <a:rPr lang="en-GB" sz="1800" b="1" dirty="0">
                  <a:latin typeface="Calibri"/>
                  <a:ea typeface="Calibri"/>
                  <a:cs typeface="Calibri"/>
                  <a:sym typeface="Calibri"/>
                </a:rPr>
                <a:t>Cricoid 	</a:t>
              </a:r>
              <a:r>
                <a:rPr lang="en-GB" sz="1800" dirty="0">
                  <a:latin typeface="Calibri"/>
                  <a:ea typeface="Calibri"/>
                  <a:cs typeface="Calibri"/>
                  <a:sym typeface="Calibri"/>
                </a:rPr>
                <a:t>3. </a:t>
              </a:r>
              <a:r>
                <a:rPr lang="en-GB" sz="1800" b="1" dirty="0">
                  <a:latin typeface="Calibri"/>
                  <a:ea typeface="Calibri"/>
                  <a:cs typeface="Calibri"/>
                  <a:sym typeface="Calibri"/>
                </a:rPr>
                <a:t>Epiglottis</a:t>
              </a:r>
            </a:p>
            <a:p>
              <a:pPr>
                <a:spcAft>
                  <a:spcPts val="600"/>
                </a:spcAft>
                <a:buClr>
                  <a:schemeClr val="dk1"/>
                </a:buClr>
                <a:buSzPct val="78571"/>
              </a:pPr>
              <a:r>
                <a:rPr lang="en-GB" sz="1800" b="1" i="1" u="sng" dirty="0">
                  <a:latin typeface="Calibri"/>
                  <a:ea typeface="Calibri"/>
                  <a:cs typeface="Calibri"/>
                  <a:sym typeface="Calibri"/>
                </a:rPr>
                <a:t>3 Paired</a:t>
              </a:r>
              <a:r>
                <a:rPr lang="en-GB" sz="1800" b="1" i="1" dirty="0">
                  <a:latin typeface="Calibri"/>
                  <a:ea typeface="Calibri"/>
                  <a:cs typeface="Calibri"/>
                  <a:sym typeface="Calibri"/>
                </a:rPr>
                <a:t>:</a:t>
              </a:r>
            </a:p>
            <a:p>
              <a:pPr>
                <a:spcAft>
                  <a:spcPts val="600"/>
                </a:spcAft>
                <a:buClr>
                  <a:schemeClr val="dk1"/>
                </a:buClr>
                <a:buSzPct val="78571"/>
              </a:pPr>
              <a:r>
                <a:rPr lang="en-GB" sz="1800" dirty="0">
                  <a:latin typeface="Calibri"/>
                  <a:ea typeface="Calibri"/>
                  <a:cs typeface="Calibri"/>
                  <a:sym typeface="Calibri"/>
                </a:rPr>
                <a:t>4. </a:t>
              </a:r>
              <a:r>
                <a:rPr lang="en-GB" sz="1800" b="1" dirty="0">
                  <a:latin typeface="Calibri"/>
                  <a:ea typeface="Calibri"/>
                  <a:cs typeface="Calibri"/>
                  <a:sym typeface="Calibri"/>
                </a:rPr>
                <a:t>Arytenoid 	</a:t>
              </a:r>
              <a:r>
                <a:rPr lang="en-GB" sz="1800" dirty="0">
                  <a:latin typeface="Calibri"/>
                  <a:ea typeface="Calibri"/>
                  <a:cs typeface="Calibri"/>
                  <a:sym typeface="Calibri"/>
                </a:rPr>
                <a:t>5. </a:t>
              </a:r>
              <a:r>
                <a:rPr lang="en-GB" sz="1800" b="1" dirty="0">
                  <a:latin typeface="Calibri"/>
                  <a:ea typeface="Calibri"/>
                  <a:cs typeface="Calibri"/>
                  <a:sym typeface="Calibri"/>
                </a:rPr>
                <a:t>Corniculate    	</a:t>
              </a:r>
              <a:r>
                <a:rPr lang="en-GB" sz="1800" dirty="0">
                  <a:latin typeface="Calibri"/>
                  <a:ea typeface="Calibri"/>
                  <a:cs typeface="Calibri"/>
                  <a:sym typeface="Calibri"/>
                </a:rPr>
                <a:t>6. </a:t>
              </a:r>
              <a:r>
                <a:rPr lang="en-GB" sz="1800" b="1" dirty="0">
                  <a:latin typeface="Calibri"/>
                  <a:ea typeface="Calibri"/>
                  <a:cs typeface="Calibri"/>
                  <a:sym typeface="Calibri"/>
                </a:rPr>
                <a:t>Cuneiform</a:t>
              </a:r>
            </a:p>
            <a:p>
              <a:pPr>
                <a:spcAft>
                  <a:spcPts val="600"/>
                </a:spcAft>
              </a:pPr>
              <a:endParaRPr lang="en-GB" sz="800" dirty="0">
                <a:latin typeface="Calibri"/>
                <a:ea typeface="Calibri"/>
                <a:cs typeface="Calibri"/>
                <a:sym typeface="Calibri"/>
              </a:endParaRPr>
            </a:p>
          </p:txBody>
        </p:sp>
        <p:grpSp>
          <p:nvGrpSpPr>
            <p:cNvPr id="8" name="Group 7"/>
            <p:cNvGrpSpPr/>
            <p:nvPr/>
          </p:nvGrpSpPr>
          <p:grpSpPr>
            <a:xfrm>
              <a:off x="8577479" y="2504515"/>
              <a:ext cx="3498456" cy="2194912"/>
              <a:chOff x="4724400" y="145598"/>
              <a:chExt cx="4098925" cy="3269056"/>
            </a:xfrm>
          </p:grpSpPr>
          <p:pic>
            <p:nvPicPr>
              <p:cNvPr id="9" name="Picture 8" descr="C:\Documents and Settings\user\My Documents\My Pictures\bvn.jpg"/>
              <p:cNvPicPr>
                <a:picLocks noChangeAspect="1" noChangeArrowheads="1"/>
              </p:cNvPicPr>
              <p:nvPr/>
            </p:nvPicPr>
            <p:blipFill rotWithShape="1">
              <a:blip r:embed="rId3">
                <a:extLst>
                  <a:ext uri="{28A0092B-C50C-407E-A947-70E740481C1C}">
                    <a14:useLocalDpi xmlns:a14="http://schemas.microsoft.com/office/drawing/2010/main" val="0"/>
                  </a:ext>
                </a:extLst>
              </a:blip>
              <a:srcRect b="4664"/>
              <a:stretch/>
            </p:blipFill>
            <p:spPr bwMode="auto">
              <a:xfrm>
                <a:off x="4724400" y="145598"/>
                <a:ext cx="4098925" cy="3269056"/>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Lst>
            </p:spPr>
          </p:pic>
          <p:sp>
            <p:nvSpPr>
              <p:cNvPr id="10" name="TextBox 6"/>
              <p:cNvSpPr txBox="1">
                <a:spLocks noChangeArrowheads="1"/>
              </p:cNvSpPr>
              <p:nvPr/>
            </p:nvSpPr>
            <p:spPr bwMode="auto">
              <a:xfrm>
                <a:off x="7239001" y="1447800"/>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506AC8"/>
                    </a:solidFill>
                  </a:rPr>
                  <a:t>1</a:t>
                </a:r>
              </a:p>
            </p:txBody>
          </p:sp>
          <p:sp>
            <p:nvSpPr>
              <p:cNvPr id="11" name="TextBox 9"/>
              <p:cNvSpPr txBox="1">
                <a:spLocks noChangeArrowheads="1"/>
              </p:cNvSpPr>
              <p:nvPr/>
            </p:nvSpPr>
            <p:spPr bwMode="auto">
              <a:xfrm>
                <a:off x="7648385" y="1993252"/>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chemeClr val="accent3"/>
                    </a:solidFill>
                  </a:rPr>
                  <a:t>2</a:t>
                </a:r>
              </a:p>
            </p:txBody>
          </p:sp>
          <p:sp>
            <p:nvSpPr>
              <p:cNvPr id="12" name="TextBox 11"/>
              <p:cNvSpPr txBox="1">
                <a:spLocks noChangeArrowheads="1"/>
              </p:cNvSpPr>
              <p:nvPr/>
            </p:nvSpPr>
            <p:spPr bwMode="auto">
              <a:xfrm>
                <a:off x="5600700" y="1458778"/>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506AC8"/>
                    </a:solidFill>
                  </a:rPr>
                  <a:t>1</a:t>
                </a:r>
              </a:p>
            </p:txBody>
          </p:sp>
          <p:sp>
            <p:nvSpPr>
              <p:cNvPr id="13" name="TextBox 6"/>
              <p:cNvSpPr txBox="1">
                <a:spLocks noChangeArrowheads="1"/>
              </p:cNvSpPr>
              <p:nvPr/>
            </p:nvSpPr>
            <p:spPr bwMode="auto">
              <a:xfrm>
                <a:off x="7815724" y="1443777"/>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FFC000"/>
                    </a:solidFill>
                  </a:rPr>
                  <a:t>4</a:t>
                </a:r>
              </a:p>
            </p:txBody>
          </p:sp>
          <p:sp>
            <p:nvSpPr>
              <p:cNvPr id="14" name="TextBox 6"/>
              <p:cNvSpPr txBox="1">
                <a:spLocks noChangeArrowheads="1"/>
              </p:cNvSpPr>
              <p:nvPr/>
            </p:nvSpPr>
            <p:spPr bwMode="auto">
              <a:xfrm>
                <a:off x="7505699" y="1458284"/>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FFC000"/>
                    </a:solidFill>
                  </a:rPr>
                  <a:t>4</a:t>
                </a:r>
              </a:p>
            </p:txBody>
          </p:sp>
          <p:sp>
            <p:nvSpPr>
              <p:cNvPr id="15" name="TextBox 1"/>
              <p:cNvSpPr txBox="1">
                <a:spLocks noChangeArrowheads="1"/>
              </p:cNvSpPr>
              <p:nvPr/>
            </p:nvSpPr>
            <p:spPr bwMode="auto">
              <a:xfrm>
                <a:off x="5264150" y="1981200"/>
                <a:ext cx="37465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chemeClr val="accent3"/>
                    </a:solidFill>
                  </a:rPr>
                  <a:t>2</a:t>
                </a:r>
              </a:p>
            </p:txBody>
          </p:sp>
          <p:sp>
            <p:nvSpPr>
              <p:cNvPr id="16" name="TextBox 3"/>
              <p:cNvSpPr txBox="1">
                <a:spLocks noChangeArrowheads="1"/>
              </p:cNvSpPr>
              <p:nvPr/>
            </p:nvSpPr>
            <p:spPr bwMode="auto">
              <a:xfrm>
                <a:off x="5334000" y="457200"/>
                <a:ext cx="336550" cy="59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000" b="1" dirty="0">
                    <a:solidFill>
                      <a:srgbClr val="FF66CC"/>
                    </a:solidFill>
                  </a:rPr>
                  <a:t>3</a:t>
                </a:r>
              </a:p>
            </p:txBody>
          </p:sp>
          <p:sp>
            <p:nvSpPr>
              <p:cNvPr id="17" name="TextBox 4"/>
              <p:cNvSpPr txBox="1">
                <a:spLocks noChangeArrowheads="1"/>
              </p:cNvSpPr>
              <p:nvPr/>
            </p:nvSpPr>
            <p:spPr bwMode="auto">
              <a:xfrm>
                <a:off x="7635303" y="708418"/>
                <a:ext cx="366613" cy="59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000" b="1" dirty="0">
                    <a:solidFill>
                      <a:srgbClr val="FF66CC"/>
                    </a:solidFill>
                  </a:rPr>
                  <a:t>3</a:t>
                </a:r>
              </a:p>
            </p:txBody>
          </p:sp>
        </p:grpSp>
        <p:grpSp>
          <p:nvGrpSpPr>
            <p:cNvPr id="18" name="Group 17"/>
            <p:cNvGrpSpPr/>
            <p:nvPr/>
          </p:nvGrpSpPr>
          <p:grpSpPr>
            <a:xfrm>
              <a:off x="5566024" y="2514087"/>
              <a:ext cx="2897640" cy="1988195"/>
              <a:chOff x="4701962" y="3421060"/>
              <a:chExt cx="3938588" cy="2961176"/>
            </a:xfrm>
          </p:grpSpPr>
          <p:pic>
            <p:nvPicPr>
              <p:cNvPr id="19" name="Picture 5" descr="C:\Documents and Settings\user\My Documents\My Pictures\IntrisicM.gif"/>
              <p:cNvPicPr>
                <a:picLocks noChangeAspect="1" noChangeArrowheads="1"/>
              </p:cNvPicPr>
              <p:nvPr/>
            </p:nvPicPr>
            <p:blipFill>
              <a:blip r:embed="rId4">
                <a:extLst>
                  <a:ext uri="{28A0092B-C50C-407E-A947-70E740481C1C}">
                    <a14:useLocalDpi xmlns:a14="http://schemas.microsoft.com/office/drawing/2010/main" val="0"/>
                  </a:ext>
                </a:extLst>
              </a:blip>
              <a:srcRect t="9427"/>
              <a:stretch>
                <a:fillRect/>
              </a:stretch>
            </p:blipFill>
            <p:spPr bwMode="auto">
              <a:xfrm>
                <a:off x="4701962" y="3462824"/>
                <a:ext cx="3938588" cy="29194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4890055" y="3902527"/>
                <a:ext cx="717550" cy="366712"/>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le 20"/>
              <p:cNvSpPr/>
              <p:nvPr/>
            </p:nvSpPr>
            <p:spPr>
              <a:xfrm>
                <a:off x="4724400" y="4530923"/>
                <a:ext cx="796926" cy="368301"/>
              </a:xfrm>
              <a:prstGeom prst="round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5"/>
              <p:cNvSpPr txBox="1">
                <a:spLocks noChangeArrowheads="1"/>
              </p:cNvSpPr>
              <p:nvPr/>
            </p:nvSpPr>
            <p:spPr bwMode="auto">
              <a:xfrm>
                <a:off x="4932362" y="4157710"/>
                <a:ext cx="354013" cy="45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400" b="1" dirty="0">
                    <a:solidFill>
                      <a:srgbClr val="990099"/>
                    </a:solidFill>
                  </a:rPr>
                  <a:t>5</a:t>
                </a:r>
              </a:p>
            </p:txBody>
          </p:sp>
          <p:sp>
            <p:nvSpPr>
              <p:cNvPr id="23" name="TextBox 6"/>
              <p:cNvSpPr txBox="1">
                <a:spLocks noChangeArrowheads="1"/>
              </p:cNvSpPr>
              <p:nvPr/>
            </p:nvSpPr>
            <p:spPr bwMode="auto">
              <a:xfrm>
                <a:off x="5122864" y="3421060"/>
                <a:ext cx="327026" cy="45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400" b="1" dirty="0">
                    <a:solidFill>
                      <a:schemeClr val="accent6">
                        <a:lumMod val="50000"/>
                      </a:schemeClr>
                    </a:solidFill>
                  </a:rPr>
                  <a:t>6</a:t>
                </a:r>
              </a:p>
            </p:txBody>
          </p:sp>
        </p:grpSp>
        <p:cxnSp>
          <p:nvCxnSpPr>
            <p:cNvPr id="24" name="Straight Connector 23"/>
            <p:cNvCxnSpPr/>
            <p:nvPr/>
          </p:nvCxnSpPr>
          <p:spPr>
            <a:xfrm>
              <a:off x="6081371" y="1766332"/>
              <a:ext cx="701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84575" y="1767595"/>
              <a:ext cx="6400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26378" y="1792260"/>
              <a:ext cx="86868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68358" y="2464929"/>
              <a:ext cx="960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02556" y="2464269"/>
              <a:ext cx="1051560" cy="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9" name="Straight Connector 32"/>
            <p:cNvCxnSpPr/>
            <p:nvPr/>
          </p:nvCxnSpPr>
          <p:spPr>
            <a:xfrm>
              <a:off x="9369140" y="2470206"/>
              <a:ext cx="96012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0" name="Table 29"/>
          <p:cNvGraphicFramePr>
            <a:graphicFrameLocks noGrp="1"/>
          </p:cNvGraphicFramePr>
          <p:nvPr>
            <p:extLst>
              <p:ext uri="{D42A27DB-BD31-4B8C-83A1-F6EECF244321}">
                <p14:modId xmlns:p14="http://schemas.microsoft.com/office/powerpoint/2010/main" val="605981173"/>
              </p:ext>
            </p:extLst>
          </p:nvPr>
        </p:nvGraphicFramePr>
        <p:xfrm>
          <a:off x="984171" y="4755167"/>
          <a:ext cx="10413483" cy="1440280"/>
        </p:xfrm>
        <a:graphic>
          <a:graphicData uri="http://schemas.openxmlformats.org/drawingml/2006/table">
            <a:tbl>
              <a:tblPr firstRow="1" bandRow="1">
                <a:tableStyleId>{5940675A-B579-460E-94D1-54222C63F5DA}</a:tableStyleId>
              </a:tblPr>
              <a:tblGrid>
                <a:gridCol w="2536641">
                  <a:extLst>
                    <a:ext uri="{9D8B030D-6E8A-4147-A177-3AD203B41FA5}">
                      <a16:colId xmlns:a16="http://schemas.microsoft.com/office/drawing/2014/main" val="20000"/>
                    </a:ext>
                  </a:extLst>
                </a:gridCol>
                <a:gridCol w="4125796">
                  <a:extLst>
                    <a:ext uri="{9D8B030D-6E8A-4147-A177-3AD203B41FA5}">
                      <a16:colId xmlns:a16="http://schemas.microsoft.com/office/drawing/2014/main" val="20001"/>
                    </a:ext>
                  </a:extLst>
                </a:gridCol>
                <a:gridCol w="3751046">
                  <a:extLst>
                    <a:ext uri="{9D8B030D-6E8A-4147-A177-3AD203B41FA5}">
                      <a16:colId xmlns:a16="http://schemas.microsoft.com/office/drawing/2014/main" val="20002"/>
                    </a:ext>
                  </a:extLst>
                </a:gridCol>
              </a:tblGrid>
              <a:tr h="360070">
                <a:tc>
                  <a:txBody>
                    <a:bodyPr/>
                    <a:lstStyle/>
                    <a:p>
                      <a:pPr algn="ctr"/>
                      <a:r>
                        <a:rPr lang="en-US" sz="1600" dirty="0"/>
                        <a:t>Structure</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90000"/>
                      </a:schemeClr>
                    </a:solidFill>
                  </a:tcPr>
                </a:tc>
                <a:tc>
                  <a:txBody>
                    <a:bodyPr/>
                    <a:lstStyle/>
                    <a:p>
                      <a:pPr algn="ctr"/>
                      <a:r>
                        <a:rPr lang="en-US" sz="1600" dirty="0"/>
                        <a:t>Beginning</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90000"/>
                      </a:schemeClr>
                    </a:solidFill>
                  </a:tcPr>
                </a:tc>
                <a:tc>
                  <a:txBody>
                    <a:bodyPr/>
                    <a:lstStyle/>
                    <a:p>
                      <a:pPr algn="ctr"/>
                      <a:r>
                        <a:rPr lang="en-US" sz="1600" dirty="0"/>
                        <a:t>Termination</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60070">
                <a:tc>
                  <a:txBody>
                    <a:bodyPr/>
                    <a:lstStyle/>
                    <a:p>
                      <a:pPr algn="ctr"/>
                      <a:r>
                        <a:rPr lang="en-US" sz="1600" dirty="0"/>
                        <a:t>Pharynx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0000"/>
                      </a:schemeClr>
                    </a:solidFill>
                  </a:tcPr>
                </a:tc>
                <a:tc>
                  <a:txBody>
                    <a:bodyPr/>
                    <a:lstStyle/>
                    <a:p>
                      <a:pPr algn="ctr"/>
                      <a:r>
                        <a:rPr lang="en-US" sz="1600" dirty="0"/>
                        <a:t>Base of skull</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C6 vertebra</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60070">
                <a:tc>
                  <a:txBody>
                    <a:bodyPr/>
                    <a:lstStyle/>
                    <a:p>
                      <a:pPr algn="ctr"/>
                      <a:r>
                        <a:rPr lang="en-US" sz="1600" dirty="0"/>
                        <a:t>Larynx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0000"/>
                      </a:schemeClr>
                    </a:solidFill>
                  </a:tcPr>
                </a:tc>
                <a:tc>
                  <a:txBody>
                    <a:bodyPr/>
                    <a:lstStyle/>
                    <a:p>
                      <a:pPr algn="ctr"/>
                      <a:r>
                        <a:rPr lang="en-US" sz="1600" dirty="0"/>
                        <a:t>Laryngeal inlet</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Lower border</a:t>
                      </a:r>
                      <a:r>
                        <a:rPr lang="en-US" sz="1600" baseline="0" dirty="0"/>
                        <a:t> of cricoid (C6)</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60070">
                <a:tc>
                  <a:txBody>
                    <a:bodyPr/>
                    <a:lstStyle/>
                    <a:p>
                      <a:pPr algn="ctr"/>
                      <a:r>
                        <a:rPr lang="en-US" sz="1600" dirty="0"/>
                        <a:t>Trachea</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Lower border</a:t>
                      </a:r>
                      <a:r>
                        <a:rPr lang="en-US" sz="1600" baseline="0" dirty="0"/>
                        <a:t> of cricoid (C6)</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Sternal</a:t>
                      </a:r>
                      <a:r>
                        <a:rPr lang="en-US" sz="1600" baseline="0" dirty="0"/>
                        <a:t> Angle (T4)</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12</a:t>
            </a:fld>
            <a:endParaRPr lang="en-GB" sz="1200" b="0" i="0" u="none" strike="noStrike" cap="none" dirty="0">
              <a:solidFill>
                <a:srgbClr val="888888"/>
              </a:solidFill>
              <a:latin typeface="Calibri"/>
              <a:ea typeface="Calibri"/>
              <a:cs typeface="Calibri"/>
              <a:sym typeface="Calibri"/>
            </a:endParaRPr>
          </a:p>
        </p:txBody>
      </p:sp>
      <p:cxnSp>
        <p:nvCxnSpPr>
          <p:cNvPr id="33"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795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30393" y="397483"/>
            <a:ext cx="2786062" cy="3714280"/>
            <a:chOff x="6310314" y="1000125"/>
            <a:chExt cx="2786062" cy="3714280"/>
          </a:xfrm>
        </p:grpSpPr>
        <p:pic>
          <p:nvPicPr>
            <p:cNvPr id="4098" name="Picture 2" descr="C:\Users\user\Desktop\sanaa.jpg"/>
            <p:cNvPicPr>
              <a:picLocks noChangeAspect="1" noChangeArrowheads="1"/>
            </p:cNvPicPr>
            <p:nvPr/>
          </p:nvPicPr>
          <p:blipFill rotWithShape="1">
            <a:blip r:embed="rId2">
              <a:extLst>
                <a:ext uri="{28A0092B-C50C-407E-A947-70E740481C1C}">
                  <a14:useLocalDpi xmlns:a14="http://schemas.microsoft.com/office/drawing/2010/main" val="0"/>
                </a:ext>
              </a:extLst>
            </a:blip>
            <a:srcRect r="23529" b="7155"/>
            <a:stretch/>
          </p:blipFill>
          <p:spPr bwMode="auto">
            <a:xfrm>
              <a:off x="6310314" y="1000125"/>
              <a:ext cx="2786062" cy="37142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099" name="TextBox 2"/>
            <p:cNvSpPr txBox="1">
              <a:spLocks noChangeArrowheads="1"/>
            </p:cNvSpPr>
            <p:nvPr/>
          </p:nvSpPr>
          <p:spPr bwMode="auto">
            <a:xfrm>
              <a:off x="8024814" y="1285876"/>
              <a:ext cx="357187"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a</a:t>
              </a:r>
            </a:p>
          </p:txBody>
        </p:sp>
        <p:sp>
          <p:nvSpPr>
            <p:cNvPr id="4100" name="TextBox 3"/>
            <p:cNvSpPr txBox="1">
              <a:spLocks noChangeArrowheads="1"/>
            </p:cNvSpPr>
            <p:nvPr/>
          </p:nvSpPr>
          <p:spPr bwMode="auto">
            <a:xfrm>
              <a:off x="8667750" y="1857376"/>
              <a:ext cx="2857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b</a:t>
              </a:r>
            </a:p>
          </p:txBody>
        </p:sp>
        <p:sp>
          <p:nvSpPr>
            <p:cNvPr id="4101" name="TextBox 4"/>
            <p:cNvSpPr txBox="1">
              <a:spLocks noChangeArrowheads="1"/>
            </p:cNvSpPr>
            <p:nvPr/>
          </p:nvSpPr>
          <p:spPr bwMode="auto">
            <a:xfrm>
              <a:off x="8810625" y="2928939"/>
              <a:ext cx="2857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c</a:t>
              </a:r>
            </a:p>
          </p:txBody>
        </p:sp>
        <p:sp>
          <p:nvSpPr>
            <p:cNvPr id="4102" name="TextBox 5"/>
            <p:cNvSpPr txBox="1">
              <a:spLocks noChangeArrowheads="1"/>
            </p:cNvSpPr>
            <p:nvPr/>
          </p:nvSpPr>
          <p:spPr bwMode="auto">
            <a:xfrm>
              <a:off x="8739188" y="3571876"/>
              <a:ext cx="2857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d</a:t>
              </a:r>
            </a:p>
          </p:txBody>
        </p:sp>
        <p:sp>
          <p:nvSpPr>
            <p:cNvPr id="4103" name="TextBox 6"/>
            <p:cNvSpPr txBox="1">
              <a:spLocks noChangeArrowheads="1"/>
            </p:cNvSpPr>
            <p:nvPr/>
          </p:nvSpPr>
          <p:spPr bwMode="auto">
            <a:xfrm>
              <a:off x="8167688" y="4214814"/>
              <a:ext cx="500062"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e</a:t>
              </a:r>
            </a:p>
          </p:txBody>
        </p:sp>
      </p:grpSp>
      <p:sp>
        <p:nvSpPr>
          <p:cNvPr id="4104" name="TextBox 7"/>
          <p:cNvSpPr txBox="1">
            <a:spLocks noChangeArrowheads="1"/>
          </p:cNvSpPr>
          <p:nvPr/>
        </p:nvSpPr>
        <p:spPr bwMode="auto">
          <a:xfrm>
            <a:off x="462886" y="383444"/>
            <a:ext cx="6068514"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a:solidFill>
                  <a:schemeClr val="accent1">
                    <a:lumMod val="75000"/>
                  </a:schemeClr>
                </a:solidFill>
                <a:latin typeface="+mn-lt"/>
              </a:rPr>
              <a:t>- Identify the following labelled structures :</a:t>
            </a:r>
          </a:p>
          <a:p>
            <a:pPr eaLnBrk="1" hangingPunct="1"/>
            <a:endParaRPr lang="en-US" altLang="en-US" sz="1600" dirty="0">
              <a:solidFill>
                <a:schemeClr val="accent1">
                  <a:lumMod val="75000"/>
                </a:schemeClr>
              </a:solidFill>
              <a:latin typeface="+mn-lt"/>
            </a:endParaRPr>
          </a:p>
          <a:p>
            <a:pPr eaLnBrk="1" hangingPunct="1"/>
            <a:r>
              <a:rPr lang="en-US" altLang="en-US" sz="1600" dirty="0">
                <a:solidFill>
                  <a:schemeClr val="accent1">
                    <a:lumMod val="75000"/>
                  </a:schemeClr>
                </a:solidFill>
                <a:latin typeface="+mn-lt"/>
              </a:rPr>
              <a:t>a ………………………….</a:t>
            </a:r>
          </a:p>
          <a:p>
            <a:pPr eaLnBrk="1" hangingPunct="1"/>
            <a:endParaRPr lang="en-US" altLang="en-US" sz="1600" dirty="0">
              <a:solidFill>
                <a:schemeClr val="accent1">
                  <a:lumMod val="75000"/>
                </a:schemeClr>
              </a:solidFill>
              <a:latin typeface="+mn-lt"/>
            </a:endParaRPr>
          </a:p>
          <a:p>
            <a:pPr eaLnBrk="1" hangingPunct="1"/>
            <a:r>
              <a:rPr lang="en-US" altLang="en-US" sz="1600" dirty="0">
                <a:solidFill>
                  <a:schemeClr val="accent1">
                    <a:lumMod val="75000"/>
                  </a:schemeClr>
                </a:solidFill>
                <a:latin typeface="+mn-lt"/>
              </a:rPr>
              <a:t>b…………………………..</a:t>
            </a:r>
          </a:p>
          <a:p>
            <a:pPr eaLnBrk="1" hangingPunct="1"/>
            <a:endParaRPr lang="en-US" altLang="en-US" sz="1600" dirty="0">
              <a:solidFill>
                <a:schemeClr val="accent1">
                  <a:lumMod val="75000"/>
                </a:schemeClr>
              </a:solidFill>
              <a:latin typeface="+mn-lt"/>
            </a:endParaRPr>
          </a:p>
          <a:p>
            <a:pPr eaLnBrk="1" hangingPunct="1"/>
            <a:r>
              <a:rPr lang="en-US" altLang="en-US" sz="1600" dirty="0">
                <a:solidFill>
                  <a:schemeClr val="accent1">
                    <a:lumMod val="75000"/>
                  </a:schemeClr>
                </a:solidFill>
                <a:latin typeface="+mn-lt"/>
              </a:rPr>
              <a:t>c……………………………..</a:t>
            </a:r>
          </a:p>
          <a:p>
            <a:pPr eaLnBrk="1" hangingPunct="1"/>
            <a:endParaRPr lang="en-US" altLang="en-US" sz="1600" dirty="0">
              <a:solidFill>
                <a:schemeClr val="accent1">
                  <a:lumMod val="75000"/>
                </a:schemeClr>
              </a:solidFill>
              <a:latin typeface="+mn-lt"/>
            </a:endParaRPr>
          </a:p>
          <a:p>
            <a:pPr eaLnBrk="1" hangingPunct="1"/>
            <a:r>
              <a:rPr lang="en-US" altLang="en-US" sz="1600" dirty="0">
                <a:solidFill>
                  <a:schemeClr val="accent1">
                    <a:lumMod val="75000"/>
                  </a:schemeClr>
                </a:solidFill>
                <a:latin typeface="+mn-lt"/>
              </a:rPr>
              <a:t>d……………………………….</a:t>
            </a:r>
          </a:p>
          <a:p>
            <a:pPr eaLnBrk="1" hangingPunct="1"/>
            <a:endParaRPr lang="en-US" altLang="en-US" sz="1600" dirty="0">
              <a:solidFill>
                <a:schemeClr val="accent1">
                  <a:lumMod val="75000"/>
                </a:schemeClr>
              </a:solidFill>
              <a:latin typeface="+mn-lt"/>
            </a:endParaRPr>
          </a:p>
          <a:p>
            <a:pPr eaLnBrk="1" hangingPunct="1"/>
            <a:r>
              <a:rPr lang="en-US" altLang="en-US" sz="1600" dirty="0">
                <a:solidFill>
                  <a:schemeClr val="accent1">
                    <a:lumMod val="75000"/>
                  </a:schemeClr>
                </a:solidFill>
                <a:latin typeface="+mn-lt"/>
              </a:rPr>
              <a:t>e……………………………….</a:t>
            </a:r>
          </a:p>
          <a:p>
            <a:pPr eaLnBrk="1" hangingPunct="1"/>
            <a:endParaRPr lang="en-US" altLang="en-US" sz="1600" dirty="0"/>
          </a:p>
        </p:txBody>
      </p:sp>
      <p:sp>
        <p:nvSpPr>
          <p:cNvPr id="9" name="TextBox 10"/>
          <p:cNvSpPr txBox="1">
            <a:spLocks noChangeArrowheads="1"/>
          </p:cNvSpPr>
          <p:nvPr/>
        </p:nvSpPr>
        <p:spPr bwMode="auto">
          <a:xfrm>
            <a:off x="611686" y="4629531"/>
            <a:ext cx="2464594" cy="1569660"/>
          </a:xfrm>
          <a:prstGeom prst="rect">
            <a:avLst/>
          </a:prstGeom>
          <a:noFill/>
          <a:ln w="9525">
            <a:noFill/>
            <a:miter lim="800000"/>
            <a:headEnd/>
            <a:tailEnd/>
          </a:ln>
        </p:spPr>
        <p:txBody>
          <a:bodyPr wrap="square">
            <a:spAutoFit/>
          </a:bodyPr>
          <a:lstStyle/>
          <a:p>
            <a:pPr>
              <a:defRPr/>
            </a:pPr>
            <a:r>
              <a:rPr lang="en-US" sz="1600" dirty="0">
                <a:solidFill>
                  <a:schemeClr val="bg2">
                    <a:lumMod val="50000"/>
                  </a:schemeClr>
                </a:solidFill>
                <a:latin typeface="Calibri" pitchFamily="34" charset="0"/>
              </a:rPr>
              <a:t>- Answers :</a:t>
            </a:r>
          </a:p>
          <a:p>
            <a:pPr marL="342900" indent="-342900">
              <a:buFontTx/>
              <a:buAutoNum type="alphaLcPeriod"/>
              <a:defRPr/>
            </a:pPr>
            <a:r>
              <a:rPr lang="en-US" sz="1600" dirty="0">
                <a:solidFill>
                  <a:schemeClr val="bg2">
                    <a:lumMod val="50000"/>
                  </a:schemeClr>
                </a:solidFill>
                <a:latin typeface="Calibri" pitchFamily="34" charset="0"/>
              </a:rPr>
              <a:t>epiglottis.</a:t>
            </a:r>
          </a:p>
          <a:p>
            <a:pPr marL="342900" indent="-342900">
              <a:buFontTx/>
              <a:buAutoNum type="alphaLcPeriod"/>
              <a:defRPr/>
            </a:pPr>
            <a:r>
              <a:rPr lang="en-US" sz="1600" dirty="0">
                <a:solidFill>
                  <a:schemeClr val="bg2">
                    <a:lumMod val="50000"/>
                  </a:schemeClr>
                </a:solidFill>
                <a:latin typeface="Calibri" pitchFamily="34" charset="0"/>
              </a:rPr>
              <a:t>Vocal cord.</a:t>
            </a:r>
          </a:p>
          <a:p>
            <a:pPr marL="342900" indent="-342900">
              <a:buFontTx/>
              <a:buAutoNum type="alphaLcPeriod"/>
              <a:defRPr/>
            </a:pPr>
            <a:r>
              <a:rPr lang="en-US" sz="1600" dirty="0">
                <a:solidFill>
                  <a:schemeClr val="bg2">
                    <a:lumMod val="50000"/>
                  </a:schemeClr>
                </a:solidFill>
                <a:latin typeface="Calibri" pitchFamily="34" charset="0"/>
              </a:rPr>
              <a:t>Aryepiglottic fold.</a:t>
            </a:r>
          </a:p>
          <a:p>
            <a:pPr marL="342900" indent="-342900">
              <a:buFontTx/>
              <a:buAutoNum type="alphaLcPeriod"/>
              <a:defRPr/>
            </a:pPr>
            <a:r>
              <a:rPr lang="en-US" sz="1600" dirty="0">
                <a:solidFill>
                  <a:schemeClr val="bg2">
                    <a:lumMod val="50000"/>
                  </a:schemeClr>
                </a:solidFill>
                <a:latin typeface="Calibri" pitchFamily="34" charset="0"/>
              </a:rPr>
              <a:t>Cuniform cartilage.</a:t>
            </a:r>
          </a:p>
          <a:p>
            <a:pPr marL="342900" indent="-342900">
              <a:buFontTx/>
              <a:buAutoNum type="alphaLcPeriod"/>
              <a:defRPr/>
            </a:pPr>
            <a:r>
              <a:rPr lang="en-US" sz="1600" dirty="0">
                <a:solidFill>
                  <a:schemeClr val="bg2">
                    <a:lumMod val="50000"/>
                  </a:schemeClr>
                </a:solidFill>
                <a:latin typeface="Calibri" pitchFamily="34" charset="0"/>
              </a:rPr>
              <a:t>Corniculate cartilage.</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13</a:t>
            </a:fld>
            <a:endParaRPr lang="en-GB" sz="1200" b="0" i="0" u="none" strike="noStrike" cap="none" dirty="0">
              <a:solidFill>
                <a:srgbClr val="888888"/>
              </a:solidFill>
              <a:latin typeface="Calibri"/>
              <a:ea typeface="Calibri"/>
              <a:cs typeface="Calibri"/>
              <a:sym typeface="Calibri"/>
            </a:endParaRPr>
          </a:p>
        </p:txBody>
      </p:sp>
      <p:cxnSp>
        <p:nvCxnSpPr>
          <p:cNvPr id="12"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4"/>
          <p:cNvCxnSpPr/>
          <p:nvPr/>
        </p:nvCxnSpPr>
        <p:spPr>
          <a:xfrm flipH="1">
            <a:off x="6442520" y="-18000"/>
            <a:ext cx="12700" cy="6876000"/>
          </a:xfrm>
          <a:prstGeom prst="straightConnector1">
            <a:avLst/>
          </a:prstGeom>
          <a:ln w="25400">
            <a:prstDash val="dashDot"/>
          </a:ln>
        </p:spPr>
        <p:style>
          <a:lnRef idx="1">
            <a:schemeClr val="accent1"/>
          </a:lnRef>
          <a:fillRef idx="0">
            <a:schemeClr val="accent1"/>
          </a:fillRef>
          <a:effectRef idx="0">
            <a:schemeClr val="accent1"/>
          </a:effectRef>
          <a:fontRef idx="minor">
            <a:schemeClr val="tx1"/>
          </a:fontRef>
        </p:style>
      </p:cxnSp>
      <p:pic>
        <p:nvPicPr>
          <p:cNvPr id="15" name="Picture 5" descr="md3"/>
          <p:cNvPicPr>
            <a:picLocks noChangeAspect="1" noChangeArrowheads="1"/>
          </p:cNvPicPr>
          <p:nvPr/>
        </p:nvPicPr>
        <p:blipFill>
          <a:blip r:embed="rId3" cstate="print"/>
          <a:srcRect t="2296" r="1994" b="6667"/>
          <a:stretch>
            <a:fillRect/>
          </a:stretch>
        </p:blipFill>
        <p:spPr>
          <a:xfrm>
            <a:off x="6614536" y="950361"/>
            <a:ext cx="5391620" cy="5248830"/>
          </a:xfrm>
          <a:prstGeom prst="rect">
            <a:avLst/>
          </a:prstGeom>
          <a:ln w="9525" cap="sq">
            <a:noFill/>
            <a:prstDash val="solid"/>
            <a:miter lim="800000"/>
          </a:ln>
          <a:effectLst/>
        </p:spPr>
      </p:pic>
      <p:sp>
        <p:nvSpPr>
          <p:cNvPr id="16" name="Title 1"/>
          <p:cNvSpPr txBox="1">
            <a:spLocks/>
          </p:cNvSpPr>
          <p:nvPr/>
        </p:nvSpPr>
        <p:spPr>
          <a:xfrm>
            <a:off x="7057243" y="350372"/>
            <a:ext cx="437344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effectLst>
                  <a:outerShdw blurRad="38100" dist="38100" dir="2700000" algn="tl">
                    <a:srgbClr val="000000">
                      <a:alpha val="43137"/>
                    </a:srgbClr>
                  </a:outerShdw>
                </a:effectLst>
                <a:latin typeface="+mn-lt"/>
              </a:rPr>
              <a:t>TRACHEA &amp; BRONCHI</a:t>
            </a:r>
          </a:p>
        </p:txBody>
      </p:sp>
    </p:spTree>
    <p:extLst>
      <p:ext uri="{BB962C8B-B14F-4D97-AF65-F5344CB8AC3E}">
        <p14:creationId xmlns:p14="http://schemas.microsoft.com/office/powerpoint/2010/main" val="179032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818" y="2997"/>
            <a:ext cx="6643564" cy="1160459"/>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LUNG &amp; PLEURA</a:t>
            </a:r>
          </a:p>
        </p:txBody>
      </p:sp>
      <p:sp>
        <p:nvSpPr>
          <p:cNvPr id="17" name="TextBox 16"/>
          <p:cNvSpPr txBox="1"/>
          <p:nvPr/>
        </p:nvSpPr>
        <p:spPr>
          <a:xfrm>
            <a:off x="8536932" y="1163456"/>
            <a:ext cx="2890535" cy="307777"/>
          </a:xfrm>
          <a:prstGeom prst="rect">
            <a:avLst/>
          </a:prstGeom>
          <a:noFill/>
        </p:spPr>
        <p:txBody>
          <a:bodyPr wrap="none" rtlCol="0">
            <a:spAutoFit/>
          </a:bodyPr>
          <a:lstStyle/>
          <a:p>
            <a:r>
              <a:rPr lang="en-US" b="1" dirty="0"/>
              <a:t>Nerve supply- Surface Anatomy</a:t>
            </a:r>
          </a:p>
        </p:txBody>
      </p:sp>
      <p:graphicFrame>
        <p:nvGraphicFramePr>
          <p:cNvPr id="19" name="Table 18"/>
          <p:cNvGraphicFramePr>
            <a:graphicFrameLocks noGrp="1"/>
          </p:cNvGraphicFramePr>
          <p:nvPr>
            <p:extLst>
              <p:ext uri="{D42A27DB-BD31-4B8C-83A1-F6EECF244321}">
                <p14:modId xmlns:p14="http://schemas.microsoft.com/office/powerpoint/2010/main" val="996311217"/>
              </p:ext>
            </p:extLst>
          </p:nvPr>
        </p:nvGraphicFramePr>
        <p:xfrm>
          <a:off x="664777" y="1096983"/>
          <a:ext cx="7165848" cy="5491480"/>
        </p:xfrm>
        <a:graphic>
          <a:graphicData uri="http://schemas.openxmlformats.org/drawingml/2006/table">
            <a:tbl>
              <a:tblPr firstRow="1" bandRow="1">
                <a:tableStyleId>{1108BE60-98E1-4CA7-AB5B-2BF94F43183B}</a:tableStyleId>
              </a:tblPr>
              <a:tblGrid>
                <a:gridCol w="1133856">
                  <a:extLst>
                    <a:ext uri="{9D8B030D-6E8A-4147-A177-3AD203B41FA5}">
                      <a16:colId xmlns:a16="http://schemas.microsoft.com/office/drawing/2014/main" val="20000"/>
                    </a:ext>
                  </a:extLst>
                </a:gridCol>
                <a:gridCol w="1121772">
                  <a:extLst>
                    <a:ext uri="{9D8B030D-6E8A-4147-A177-3AD203B41FA5}">
                      <a16:colId xmlns:a16="http://schemas.microsoft.com/office/drawing/2014/main" val="20001"/>
                    </a:ext>
                  </a:extLst>
                </a:gridCol>
                <a:gridCol w="1554480">
                  <a:extLst>
                    <a:ext uri="{9D8B030D-6E8A-4147-A177-3AD203B41FA5}">
                      <a16:colId xmlns:a16="http://schemas.microsoft.com/office/drawing/2014/main" val="20002"/>
                    </a:ext>
                  </a:extLst>
                </a:gridCol>
                <a:gridCol w="3355740">
                  <a:extLst>
                    <a:ext uri="{9D8B030D-6E8A-4147-A177-3AD203B41FA5}">
                      <a16:colId xmlns:a16="http://schemas.microsoft.com/office/drawing/2014/main" val="20003"/>
                    </a:ext>
                  </a:extLst>
                </a:gridCol>
              </a:tblGrid>
              <a:tr h="370840">
                <a:tc gridSpan="4">
                  <a:txBody>
                    <a:bodyPr/>
                    <a:lstStyle/>
                    <a:p>
                      <a:pPr algn="ctr"/>
                      <a:r>
                        <a:rPr lang="en-US" dirty="0">
                          <a:solidFill>
                            <a:schemeClr val="tx1"/>
                          </a:solidFill>
                        </a:rPr>
                        <a:t>Nerve Supply</a:t>
                      </a:r>
                      <a:endParaRPr lang="en-GB"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370840">
                <a:tc rowSpan="4">
                  <a:txBody>
                    <a:bodyPr/>
                    <a:lstStyle/>
                    <a:p>
                      <a:pPr algn="ctr"/>
                      <a:r>
                        <a:rPr lang="en-US" dirty="0"/>
                        <a:t>Pleura </a:t>
                      </a:r>
                      <a:endParaRPr lang="en-GB"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96000"/>
                      </a:schemeClr>
                    </a:solidFill>
                  </a:tcPr>
                </a:tc>
                <a:tc gridSpan="2">
                  <a:txBody>
                    <a:bodyPr/>
                    <a:lstStyle/>
                    <a:p>
                      <a:pPr algn="ctr"/>
                      <a:r>
                        <a:rPr lang="en-US" dirty="0"/>
                        <a:t>Visceral</a:t>
                      </a:r>
                      <a:r>
                        <a:rPr lang="en-US" baseline="0" dirty="0"/>
                        <a:t>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GB"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cs typeface="Arabic Transparent" pitchFamily="2" charset="-78"/>
                        </a:rPr>
                        <a:t>supplied by the </a:t>
                      </a:r>
                      <a:r>
                        <a:rPr lang="en-US" sz="1800" b="1" dirty="0">
                          <a:cs typeface="Arabic Transparent" pitchFamily="2" charset="-78"/>
                        </a:rPr>
                        <a:t>autonomic fibers </a:t>
                      </a:r>
                      <a:r>
                        <a:rPr lang="en-US" sz="1800" dirty="0">
                          <a:cs typeface="Arabic Transparent" pitchFamily="2" charset="-78"/>
                        </a:rPr>
                        <a:t>from the </a:t>
                      </a:r>
                      <a:r>
                        <a:rPr lang="en-US" sz="1800" b="1" dirty="0">
                          <a:solidFill>
                            <a:srgbClr val="DDB110"/>
                          </a:solidFill>
                          <a:cs typeface="Arabic Transparent" pitchFamily="2" charset="-78"/>
                        </a:rPr>
                        <a:t>pulmonary plexus. </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en-GB"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dirty="0"/>
                        <a:t>Parietal</a:t>
                      </a:r>
                      <a:r>
                        <a:rPr lang="en-US" baseline="0" dirty="0"/>
                        <a:t>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dirty="0"/>
                        <a:t>Costal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86000"/>
                      </a:schemeClr>
                    </a:solidFill>
                  </a:tcPr>
                </a:tc>
                <a:tc>
                  <a:txBody>
                    <a:bodyPr/>
                    <a:lstStyle/>
                    <a:p>
                      <a:r>
                        <a:rPr lang="en-US" sz="1800" dirty="0">
                          <a:cs typeface="Arabic Transparent" pitchFamily="2" charset="-78"/>
                        </a:rPr>
                        <a:t>segmentally supplied by the </a:t>
                      </a:r>
                      <a:r>
                        <a:rPr lang="en-US" sz="1800" b="1" dirty="0">
                          <a:solidFill>
                            <a:srgbClr val="DDB110"/>
                          </a:solidFill>
                          <a:cs typeface="Arabic Transparent" pitchFamily="2" charset="-78"/>
                        </a:rPr>
                        <a:t>intercostal nerves.</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en-GB"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tc>
                <a:tc>
                  <a:txBody>
                    <a:bodyPr/>
                    <a:lstStyle/>
                    <a:p>
                      <a:pPr algn="ctr"/>
                      <a:r>
                        <a:rPr lang="en-US" dirty="0"/>
                        <a:t>Mediastinal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86000"/>
                      </a:schemeClr>
                    </a:solidFill>
                  </a:tcPr>
                </a:tc>
                <a:tc>
                  <a:txBody>
                    <a:bodyPr/>
                    <a:lstStyle/>
                    <a:p>
                      <a:r>
                        <a:rPr lang="en-US" sz="1800" b="1" dirty="0">
                          <a:solidFill>
                            <a:srgbClr val="DDB110"/>
                          </a:solidFill>
                          <a:cs typeface="Arabic Transparent" pitchFamily="2" charset="-78"/>
                        </a:rPr>
                        <a:t>phrenic nerves</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en-GB"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tc>
                <a:tc>
                  <a:txBody>
                    <a:bodyPr/>
                    <a:lstStyle/>
                    <a:p>
                      <a:pPr algn="ctr"/>
                      <a:r>
                        <a:rPr lang="en-US" dirty="0"/>
                        <a:t>Diaphragmatic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86000"/>
                      </a:schemeClr>
                    </a:solidFill>
                  </a:tcPr>
                </a:tc>
                <a:tc>
                  <a:txBody>
                    <a:bodyPr/>
                    <a:lstStyle/>
                    <a:p>
                      <a:r>
                        <a:rPr lang="en-US" sz="1800" dirty="0">
                          <a:cs typeface="Arabic Transparent" pitchFamily="2" charset="-78"/>
                        </a:rPr>
                        <a:t>central part by </a:t>
                      </a:r>
                      <a:r>
                        <a:rPr lang="en-US" sz="1800" b="1" dirty="0">
                          <a:solidFill>
                            <a:srgbClr val="DDB110"/>
                          </a:solidFill>
                          <a:cs typeface="Arabic Transparent" pitchFamily="2" charset="-78"/>
                        </a:rPr>
                        <a:t>phrenic nerves</a:t>
                      </a:r>
                      <a:r>
                        <a:rPr lang="en-US" sz="1800" dirty="0">
                          <a:cs typeface="Arabic Transparent" pitchFamily="2" charset="-78"/>
                        </a:rPr>
                        <a:t>, around the periphery </a:t>
                      </a:r>
                      <a:r>
                        <a:rPr lang="en-US" sz="1800" dirty="0">
                          <a:solidFill>
                            <a:schemeClr val="tx1"/>
                          </a:solidFill>
                          <a:cs typeface="Arabic Transparent" pitchFamily="2" charset="-78"/>
                        </a:rPr>
                        <a:t>by </a:t>
                      </a:r>
                      <a:r>
                        <a:rPr lang="en-US" sz="1800" b="1" dirty="0">
                          <a:solidFill>
                            <a:schemeClr val="tx1"/>
                          </a:solidFill>
                          <a:cs typeface="Arabic Transparent" pitchFamily="2" charset="-78"/>
                        </a:rPr>
                        <a:t>lowe</a:t>
                      </a:r>
                      <a:r>
                        <a:rPr lang="en-US" sz="1800" dirty="0">
                          <a:solidFill>
                            <a:schemeClr val="tx1"/>
                          </a:solidFill>
                          <a:cs typeface="Arabic Transparent" pitchFamily="2" charset="-78"/>
                        </a:rPr>
                        <a:t>r </a:t>
                      </a:r>
                      <a:r>
                        <a:rPr lang="en-US" sz="1800" b="1" dirty="0">
                          <a:solidFill>
                            <a:schemeClr val="tx1"/>
                          </a:solidFill>
                          <a:cs typeface="Arabic Transparent" pitchFamily="2" charset="-78"/>
                        </a:rPr>
                        <a:t>6 </a:t>
                      </a:r>
                      <a:r>
                        <a:rPr lang="en-US" sz="1800" b="1" dirty="0">
                          <a:solidFill>
                            <a:srgbClr val="DDB110"/>
                          </a:solidFill>
                          <a:cs typeface="Arabic Transparent" pitchFamily="2" charset="-78"/>
                        </a:rPr>
                        <a:t>intercostal nerves</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Lungs</a:t>
                      </a:r>
                      <a:endParaRPr lang="en-GB"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96000"/>
                      </a:schemeClr>
                    </a:solidFill>
                  </a:tcPr>
                </a:tc>
                <a:tc hMerge="1">
                  <a:txBody>
                    <a:bodyPr/>
                    <a:lstStyle/>
                    <a:p>
                      <a:pPr algn="ctr"/>
                      <a:endParaRPr lang="en-GB"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u="none" dirty="0">
                          <a:solidFill>
                            <a:schemeClr val="tx1"/>
                          </a:solidFill>
                        </a:rPr>
                        <a:t>Pulmonary plexus at the root of lung….is formed of autonomic N.S. from sympathetic &amp; parasympathetic fibers.</a:t>
                      </a:r>
                    </a:p>
                    <a:p>
                      <a:r>
                        <a:rPr lang="en-US" altLang="en-US" sz="1800" b="0" i="0" u="none" kern="1200" dirty="0">
                          <a:solidFill>
                            <a:schemeClr val="tx1"/>
                          </a:solidFill>
                          <a:latin typeface="Calibri"/>
                          <a:ea typeface="Calibri"/>
                          <a:cs typeface="Calibri"/>
                        </a:rPr>
                        <a:t>1- Sympathetic  Fibers </a:t>
                      </a:r>
                    </a:p>
                    <a:p>
                      <a:r>
                        <a:rPr lang="en-US" altLang="en-US" sz="1800" b="0" i="0" u="none" kern="1200" dirty="0">
                          <a:solidFill>
                            <a:schemeClr val="tx1"/>
                          </a:solidFill>
                          <a:latin typeface="Calibri"/>
                          <a:ea typeface="Calibri"/>
                          <a:cs typeface="Calibri"/>
                        </a:rPr>
                        <a:t>From: </a:t>
                      </a:r>
                      <a:r>
                        <a:rPr lang="en-US" altLang="en-US" sz="1800" b="1" i="0" u="none" kern="1200" dirty="0">
                          <a:solidFill>
                            <a:srgbClr val="DDB110"/>
                          </a:solidFill>
                          <a:latin typeface="Calibri"/>
                          <a:ea typeface="Calibri"/>
                          <a:cs typeface="Calibri"/>
                        </a:rPr>
                        <a:t>sympathetic trunk</a:t>
                      </a:r>
                    </a:p>
                    <a:p>
                      <a:r>
                        <a:rPr lang="en-US" altLang="en-US" sz="1800" b="0" i="0" u="none" kern="1200" dirty="0">
                          <a:solidFill>
                            <a:schemeClr val="tx1"/>
                          </a:solidFill>
                          <a:latin typeface="Calibri"/>
                          <a:ea typeface="Calibri"/>
                          <a:cs typeface="Calibri"/>
                        </a:rPr>
                        <a:t>2- Parasympathetic Fibers</a:t>
                      </a:r>
                    </a:p>
                    <a:p>
                      <a:r>
                        <a:rPr lang="en-US" altLang="en-US" sz="1800" b="0" i="0" u="none" kern="1200" dirty="0">
                          <a:solidFill>
                            <a:schemeClr val="tx1"/>
                          </a:solidFill>
                          <a:latin typeface="Calibri"/>
                          <a:ea typeface="Calibri"/>
                          <a:cs typeface="Calibri"/>
                        </a:rPr>
                        <a:t>From: </a:t>
                      </a:r>
                      <a:r>
                        <a:rPr lang="en-US" altLang="en-US" sz="1800" b="1" i="0" u="none" kern="1200" dirty="0">
                          <a:solidFill>
                            <a:srgbClr val="DDB110"/>
                          </a:solidFill>
                          <a:latin typeface="Calibri"/>
                          <a:ea typeface="Calibri"/>
                          <a:cs typeface="Calibri"/>
                        </a:rPr>
                        <a:t>Vagus nerve</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24" name="Group 23"/>
          <p:cNvGrpSpPr/>
          <p:nvPr/>
        </p:nvGrpSpPr>
        <p:grpSpPr>
          <a:xfrm>
            <a:off x="8000999" y="1471233"/>
            <a:ext cx="3962400" cy="4583466"/>
            <a:chOff x="7901827" y="1690688"/>
            <a:chExt cx="3962400" cy="4583466"/>
          </a:xfrm>
        </p:grpSpPr>
        <p:pic>
          <p:nvPicPr>
            <p:cNvPr id="22" name="Picture 7" descr="partsofparietalpleura"/>
            <p:cNvPicPr>
              <a:picLocks noChangeAspect="1" noChangeArrowheads="1"/>
            </p:cNvPicPr>
            <p:nvPr/>
          </p:nvPicPr>
          <p:blipFill>
            <a:blip r:embed="rId2" cstate="print"/>
            <a:srcRect/>
            <a:stretch>
              <a:fillRect/>
            </a:stretch>
          </p:blipFill>
          <p:spPr bwMode="auto">
            <a:xfrm>
              <a:off x="7901827" y="1690688"/>
              <a:ext cx="3962400" cy="4583466"/>
            </a:xfrm>
            <a:prstGeom prst="rect">
              <a:avLst/>
            </a:prstGeom>
            <a:noFill/>
            <a:ln w="9525">
              <a:solidFill>
                <a:schemeClr val="tx1"/>
              </a:solidFill>
              <a:miter lim="800000"/>
              <a:headEnd/>
              <a:tailEnd/>
            </a:ln>
          </p:spPr>
        </p:pic>
        <p:sp>
          <p:nvSpPr>
            <p:cNvPr id="23" name="TextBox 22"/>
            <p:cNvSpPr txBox="1"/>
            <p:nvPr/>
          </p:nvSpPr>
          <p:spPr>
            <a:xfrm>
              <a:off x="8097012" y="1690688"/>
              <a:ext cx="864108" cy="307777"/>
            </a:xfrm>
            <a:prstGeom prst="rect">
              <a:avLst/>
            </a:prstGeom>
            <a:solidFill>
              <a:schemeClr val="bg1"/>
            </a:solidFill>
          </p:spPr>
          <p:txBody>
            <a:bodyPr wrap="square" rtlCol="0">
              <a:spAutoFit/>
            </a:bodyPr>
            <a:lstStyle/>
            <a:p>
              <a:r>
                <a:rPr lang="en-US" dirty="0"/>
                <a:t>Cervical</a:t>
              </a:r>
            </a:p>
          </p:txBody>
        </p:sp>
      </p:gr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14</a:t>
            </a:fld>
            <a:endParaRPr lang="en-GB" sz="1200" b="0" i="0" u="none" strike="noStrike" cap="none" dirty="0">
              <a:solidFill>
                <a:srgbClr val="888888"/>
              </a:solidFill>
              <a:latin typeface="Calibri"/>
              <a:ea typeface="Calibri"/>
              <a:cs typeface="Calibri"/>
              <a:sym typeface="Calibri"/>
            </a:endParaRPr>
          </a:p>
        </p:txBody>
      </p:sp>
      <p:cxnSp>
        <p:nvCxnSpPr>
          <p:cNvPr id="9"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46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105" y="277616"/>
            <a:ext cx="6127865" cy="13255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LUNG &amp; PLEURA</a:t>
            </a:r>
            <a:endParaRPr lang="en-US" sz="3600" dirty="0">
              <a:solidFill>
                <a:schemeClr val="bg2">
                  <a:lumMod val="50000"/>
                </a:schemeClr>
              </a:solidFill>
              <a:latin typeface="+mn-lt"/>
            </a:endParaRPr>
          </a:p>
        </p:txBody>
      </p:sp>
      <p:pic>
        <p:nvPicPr>
          <p:cNvPr id="4" name="Picture 5" descr="lobesofleftlung"/>
          <p:cNvPicPr>
            <a:picLocks noGrp="1" noChangeAspect="1" noChangeArrowheads="1"/>
          </p:cNvPicPr>
          <p:nvPr>
            <p:ph idx="1"/>
          </p:nvPr>
        </p:nvPicPr>
        <p:blipFill>
          <a:blip r:embed="rId2" cstate="print"/>
          <a:srcRect/>
          <a:stretch>
            <a:fillRect/>
          </a:stretch>
        </p:blipFill>
        <p:spPr bwMode="auto">
          <a:xfrm>
            <a:off x="6629400" y="2667001"/>
            <a:ext cx="2762250" cy="3369945"/>
          </a:xfrm>
          <a:prstGeom prst="rect">
            <a:avLst/>
          </a:prstGeom>
          <a:noFill/>
          <a:ln w="9525">
            <a:solidFill>
              <a:schemeClr val="tx1"/>
            </a:solidFill>
            <a:miter lim="800000"/>
            <a:headEnd/>
            <a:tailEnd/>
          </a:ln>
        </p:spPr>
      </p:pic>
      <p:pic>
        <p:nvPicPr>
          <p:cNvPr id="5" name="Picture 5" descr="lobesofrightlung"/>
          <p:cNvPicPr>
            <a:picLocks noChangeAspect="1" noChangeArrowheads="1"/>
          </p:cNvPicPr>
          <p:nvPr/>
        </p:nvPicPr>
        <p:blipFill>
          <a:blip r:embed="rId3" cstate="print"/>
          <a:srcRect/>
          <a:stretch>
            <a:fillRect/>
          </a:stretch>
        </p:blipFill>
        <p:spPr bwMode="auto">
          <a:xfrm>
            <a:off x="2438400" y="2667000"/>
            <a:ext cx="2971800" cy="3467100"/>
          </a:xfrm>
          <a:prstGeom prst="rect">
            <a:avLst/>
          </a:prstGeom>
          <a:noFill/>
          <a:ln w="9525">
            <a:solidFill>
              <a:schemeClr val="tx1"/>
            </a:solidFill>
            <a:miter lim="800000"/>
            <a:headEnd/>
            <a:tailEnd/>
          </a:ln>
        </p:spPr>
      </p:pic>
      <p:sp>
        <p:nvSpPr>
          <p:cNvPr id="6" name="TextBox 5"/>
          <p:cNvSpPr txBox="1"/>
          <p:nvPr/>
        </p:nvSpPr>
        <p:spPr>
          <a:xfrm>
            <a:off x="1905001" y="1981201"/>
            <a:ext cx="2848857"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Transverse (horizontal)  fissure</a:t>
            </a:r>
          </a:p>
        </p:txBody>
      </p:sp>
      <p:sp>
        <p:nvSpPr>
          <p:cNvPr id="7" name="TextBox 6"/>
          <p:cNvSpPr txBox="1"/>
          <p:nvPr/>
        </p:nvSpPr>
        <p:spPr>
          <a:xfrm>
            <a:off x="5334000" y="2133601"/>
            <a:ext cx="1486304" cy="307777"/>
          </a:xfrm>
          <a:prstGeom prst="rect">
            <a:avLst/>
          </a:prstGeom>
          <a:solidFill>
            <a:schemeClr val="bg2"/>
          </a:solidFill>
          <a:ln>
            <a:solidFill>
              <a:schemeClr val="bg2">
                <a:lumMod val="50000"/>
              </a:schemeClr>
            </a:solidFill>
          </a:ln>
        </p:spPr>
        <p:txBody>
          <a:bodyPr wrap="none" rtlCol="0">
            <a:spAutoFit/>
          </a:bodyPr>
          <a:lstStyle/>
          <a:p>
            <a:r>
              <a:rPr lang="en-US" b="1" dirty="0">
                <a:solidFill>
                  <a:schemeClr val="bg2">
                    <a:lumMod val="50000"/>
                  </a:schemeClr>
                </a:solidFill>
              </a:rPr>
              <a:t>Oblique fissure</a:t>
            </a:r>
          </a:p>
        </p:txBody>
      </p:sp>
      <p:cxnSp>
        <p:nvCxnSpPr>
          <p:cNvPr id="9" name="Straight Arrow Connector 8"/>
          <p:cNvCxnSpPr>
            <a:stCxn id="7" idx="2"/>
          </p:cNvCxnSpPr>
          <p:nvPr/>
        </p:nvCxnSpPr>
        <p:spPr>
          <a:xfrm flipH="1">
            <a:off x="3657602" y="2441377"/>
            <a:ext cx="2419551" cy="1749624"/>
          </a:xfrm>
          <a:prstGeom prst="straightConnector1">
            <a:avLst/>
          </a:prstGeom>
          <a:ln w="28575">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2"/>
          </p:cNvCxnSpPr>
          <p:nvPr/>
        </p:nvCxnSpPr>
        <p:spPr>
          <a:xfrm>
            <a:off x="6077153" y="2441378"/>
            <a:ext cx="2000047" cy="2054423"/>
          </a:xfrm>
          <a:prstGeom prst="straightConnector1">
            <a:avLst/>
          </a:prstGeom>
          <a:ln w="28575">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3329429" y="2288978"/>
            <a:ext cx="1394970" cy="2511623"/>
          </a:xfrm>
          <a:prstGeom prst="straightConnector1">
            <a:avLst/>
          </a:prstGeom>
          <a:ln w="28575">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21980" y="1301215"/>
            <a:ext cx="4160113" cy="307777"/>
          </a:xfrm>
          <a:prstGeom prst="rect">
            <a:avLst/>
          </a:prstGeom>
          <a:noFill/>
        </p:spPr>
        <p:txBody>
          <a:bodyPr wrap="none" rtlCol="0">
            <a:spAutoFit/>
          </a:bodyPr>
          <a:lstStyle/>
          <a:p>
            <a:r>
              <a:rPr lang="en-US" b="1" dirty="0"/>
              <a:t>Surface anatomy of fissures and cardiac notch</a:t>
            </a:r>
          </a:p>
        </p:txBody>
      </p:sp>
      <p:sp>
        <p:nvSpPr>
          <p:cNvPr id="8" name="Slide Number Placeholder 7"/>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15</a:t>
            </a:fld>
            <a:endParaRPr lang="en-GB" sz="1200" b="0" i="0" u="none" strike="noStrike" cap="none" dirty="0">
              <a:solidFill>
                <a:srgbClr val="888888"/>
              </a:solidFill>
              <a:latin typeface="Calibri"/>
              <a:ea typeface="Calibri"/>
              <a:cs typeface="Calibri"/>
              <a:sym typeface="Calibri"/>
            </a:endParaRPr>
          </a:p>
        </p:txBody>
      </p:sp>
      <p:cxnSp>
        <p:nvCxnSpPr>
          <p:cNvPr id="12"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09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105" y="184065"/>
            <a:ext cx="10515600" cy="1004611"/>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RIGHT LUNG</a:t>
            </a:r>
          </a:p>
        </p:txBody>
      </p:sp>
      <p:pic>
        <p:nvPicPr>
          <p:cNvPr id="4" name="Picture 5" descr="relationshipsofrightrootoflung"/>
          <p:cNvPicPr>
            <a:picLocks noGrp="1" noChangeAspect="1" noChangeArrowheads="1"/>
          </p:cNvPicPr>
          <p:nvPr>
            <p:ph idx="1"/>
          </p:nvPr>
        </p:nvPicPr>
        <p:blipFill>
          <a:blip r:embed="rId2" cstate="print"/>
          <a:srcRect/>
          <a:stretch>
            <a:fillRect/>
          </a:stretch>
        </p:blipFill>
        <p:spPr bwMode="auto">
          <a:xfrm>
            <a:off x="3810000" y="1478123"/>
            <a:ext cx="4114800" cy="5151730"/>
          </a:xfrm>
          <a:prstGeom prst="rect">
            <a:avLst/>
          </a:prstGeom>
          <a:noFill/>
          <a:ln w="9525">
            <a:solidFill>
              <a:schemeClr val="tx1"/>
            </a:solidFill>
            <a:miter lim="800000"/>
            <a:headEnd/>
            <a:tailEnd/>
          </a:ln>
        </p:spPr>
      </p:pic>
      <p:sp>
        <p:nvSpPr>
          <p:cNvPr id="5" name="TextBox 4"/>
          <p:cNvSpPr txBox="1"/>
          <p:nvPr/>
        </p:nvSpPr>
        <p:spPr>
          <a:xfrm>
            <a:off x="8001001" y="2590801"/>
            <a:ext cx="2273379"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Superior lobar bronchus</a:t>
            </a:r>
          </a:p>
        </p:txBody>
      </p:sp>
      <p:sp>
        <p:nvSpPr>
          <p:cNvPr id="6" name="TextBox 5"/>
          <p:cNvSpPr txBox="1"/>
          <p:nvPr/>
        </p:nvSpPr>
        <p:spPr>
          <a:xfrm>
            <a:off x="8077200" y="3352801"/>
            <a:ext cx="2153154"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Inferior lobar bronchus</a:t>
            </a:r>
          </a:p>
        </p:txBody>
      </p:sp>
      <p:sp>
        <p:nvSpPr>
          <p:cNvPr id="7" name="TextBox 6"/>
          <p:cNvSpPr txBox="1"/>
          <p:nvPr/>
        </p:nvSpPr>
        <p:spPr>
          <a:xfrm>
            <a:off x="8458201" y="4191001"/>
            <a:ext cx="1683474" cy="338554"/>
          </a:xfrm>
          <a:prstGeom prst="rect">
            <a:avLst/>
          </a:prstGeom>
          <a:noFill/>
          <a:ln w="28575">
            <a:solidFill>
              <a:srgbClr val="CC0099"/>
            </a:solidFill>
          </a:ln>
        </p:spPr>
        <p:txBody>
          <a:bodyPr wrap="none" rtlCol="0">
            <a:spAutoFit/>
          </a:bodyPr>
          <a:lstStyle/>
          <a:p>
            <a:r>
              <a:rPr lang="en-US" sz="1600" b="1" dirty="0">
                <a:solidFill>
                  <a:srgbClr val="993366"/>
                </a:solidFill>
                <a:latin typeface="+mn-lt"/>
                <a:ea typeface="+mn-ea"/>
                <a:cs typeface="+mn-cs"/>
              </a:rPr>
              <a:t>Pulmonary</a:t>
            </a:r>
            <a:r>
              <a:rPr lang="en-US" b="1" dirty="0">
                <a:solidFill>
                  <a:schemeClr val="accent6"/>
                </a:solidFill>
              </a:rPr>
              <a:t> </a:t>
            </a:r>
            <a:r>
              <a:rPr lang="en-US" sz="1600" b="1" dirty="0">
                <a:solidFill>
                  <a:srgbClr val="993366"/>
                </a:solidFill>
                <a:latin typeface="+mn-lt"/>
                <a:ea typeface="+mn-ea"/>
                <a:cs typeface="+mn-cs"/>
              </a:rPr>
              <a:t>artery</a:t>
            </a:r>
          </a:p>
        </p:txBody>
      </p:sp>
      <p:sp>
        <p:nvSpPr>
          <p:cNvPr id="8" name="TextBox 7"/>
          <p:cNvSpPr txBox="1"/>
          <p:nvPr/>
        </p:nvSpPr>
        <p:spPr>
          <a:xfrm>
            <a:off x="1524001" y="3886200"/>
            <a:ext cx="1936749" cy="523220"/>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rgbClr val="0C779D"/>
                </a:solidFill>
              </a:rPr>
              <a:t>Superior pulmonary </a:t>
            </a:r>
          </a:p>
          <a:p>
            <a:r>
              <a:rPr lang="en-US" b="1" dirty="0">
                <a:solidFill>
                  <a:srgbClr val="0C779D"/>
                </a:solidFill>
              </a:rPr>
              <a:t>vein</a:t>
            </a:r>
          </a:p>
        </p:txBody>
      </p:sp>
      <p:sp>
        <p:nvSpPr>
          <p:cNvPr id="9" name="TextBox 8"/>
          <p:cNvSpPr txBox="1"/>
          <p:nvPr/>
        </p:nvSpPr>
        <p:spPr>
          <a:xfrm>
            <a:off x="1562100" y="4495055"/>
            <a:ext cx="1766830" cy="523220"/>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rgbClr val="0C779D"/>
                </a:solidFill>
              </a:rPr>
              <a:t>Inferior pulmonary</a:t>
            </a:r>
          </a:p>
          <a:p>
            <a:r>
              <a:rPr lang="en-US" b="1" dirty="0">
                <a:solidFill>
                  <a:srgbClr val="0C779D"/>
                </a:solidFill>
              </a:rPr>
              <a:t> vein</a:t>
            </a:r>
          </a:p>
        </p:txBody>
      </p:sp>
      <p:sp>
        <p:nvSpPr>
          <p:cNvPr id="10" name="TextBox 9"/>
          <p:cNvSpPr txBox="1"/>
          <p:nvPr/>
        </p:nvSpPr>
        <p:spPr>
          <a:xfrm>
            <a:off x="1524000" y="5867401"/>
            <a:ext cx="1846980"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Cardiac</a:t>
            </a:r>
            <a:r>
              <a:rPr lang="en-US" b="1" dirty="0">
                <a:solidFill>
                  <a:schemeClr val="bg1"/>
                </a:solidFill>
              </a:rPr>
              <a:t> </a:t>
            </a:r>
            <a:r>
              <a:rPr lang="en-US" b="1" dirty="0">
                <a:solidFill>
                  <a:schemeClr val="bg2">
                    <a:lumMod val="50000"/>
                  </a:schemeClr>
                </a:solidFill>
              </a:rPr>
              <a:t>impression</a:t>
            </a:r>
          </a:p>
        </p:txBody>
      </p:sp>
      <p:sp>
        <p:nvSpPr>
          <p:cNvPr id="11" name="Rounded Rectangle 10"/>
          <p:cNvSpPr/>
          <p:nvPr/>
        </p:nvSpPr>
        <p:spPr>
          <a:xfrm>
            <a:off x="6324600" y="3429000"/>
            <a:ext cx="228600" cy="9906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610601" y="5181601"/>
            <a:ext cx="1148071"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Esophagus</a:t>
            </a:r>
          </a:p>
        </p:txBody>
      </p:sp>
      <p:sp>
        <p:nvSpPr>
          <p:cNvPr id="14" name="Rounded Rectangle 13"/>
          <p:cNvSpPr/>
          <p:nvPr/>
        </p:nvSpPr>
        <p:spPr>
          <a:xfrm>
            <a:off x="5334000" y="4800600"/>
            <a:ext cx="457200" cy="838200"/>
          </a:xfrm>
          <a:prstGeom prst="round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57800" y="2362200"/>
            <a:ext cx="381000" cy="1371600"/>
          </a:xfrm>
          <a:prstGeom prst="round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16" name="TextBox 15"/>
          <p:cNvSpPr txBox="1"/>
          <p:nvPr/>
        </p:nvSpPr>
        <p:spPr>
          <a:xfrm>
            <a:off x="5277723" y="2705476"/>
            <a:ext cx="351378" cy="923330"/>
          </a:xfrm>
          <a:prstGeom prst="rect">
            <a:avLst/>
          </a:prstGeom>
          <a:noFill/>
        </p:spPr>
        <p:txBody>
          <a:bodyPr wrap="none" rtlCol="0">
            <a:spAutoFit/>
          </a:bodyPr>
          <a:lstStyle/>
          <a:p>
            <a:r>
              <a:rPr lang="en-US" sz="1800" b="1" dirty="0">
                <a:effectLst>
                  <a:outerShdw blurRad="38100" dist="38100" dir="2700000" algn="tl">
                    <a:srgbClr val="000000">
                      <a:alpha val="43137"/>
                    </a:srgbClr>
                  </a:outerShdw>
                </a:effectLst>
              </a:rPr>
              <a:t>S</a:t>
            </a:r>
          </a:p>
          <a:p>
            <a:r>
              <a:rPr lang="en-US" sz="1800" b="1" dirty="0">
                <a:effectLst>
                  <a:outerShdw blurRad="38100" dist="38100" dir="2700000" algn="tl">
                    <a:srgbClr val="000000">
                      <a:alpha val="43137"/>
                    </a:srgbClr>
                  </a:outerShdw>
                </a:effectLst>
              </a:rPr>
              <a:t>V</a:t>
            </a:r>
          </a:p>
          <a:p>
            <a:r>
              <a:rPr lang="en-US" sz="1800" b="1" dirty="0">
                <a:effectLst>
                  <a:outerShdw blurRad="38100" dist="38100" dir="2700000" algn="tl">
                    <a:srgbClr val="000000">
                      <a:alpha val="43137"/>
                    </a:srgbClr>
                  </a:outerShdw>
                </a:effectLst>
              </a:rPr>
              <a:t>C</a:t>
            </a:r>
          </a:p>
        </p:txBody>
      </p:sp>
      <p:sp>
        <p:nvSpPr>
          <p:cNvPr id="17" name="TextBox 16"/>
          <p:cNvSpPr txBox="1"/>
          <p:nvPr/>
        </p:nvSpPr>
        <p:spPr>
          <a:xfrm>
            <a:off x="5410200" y="4790900"/>
            <a:ext cx="314510" cy="738664"/>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I</a:t>
            </a:r>
          </a:p>
          <a:p>
            <a:r>
              <a:rPr lang="en-US" b="1" dirty="0">
                <a:effectLst>
                  <a:outerShdw blurRad="38100" dist="38100" dir="2700000" algn="tl">
                    <a:srgbClr val="000000">
                      <a:alpha val="43137"/>
                    </a:srgbClr>
                  </a:outerShdw>
                </a:effectLst>
              </a:rPr>
              <a:t>V</a:t>
            </a:r>
          </a:p>
          <a:p>
            <a:r>
              <a:rPr lang="en-US" b="1" dirty="0">
                <a:effectLst>
                  <a:outerShdw blurRad="38100" dist="38100" dir="2700000" algn="tl">
                    <a:srgbClr val="000000">
                      <a:alpha val="43137"/>
                    </a:srgbClr>
                  </a:outerShdw>
                </a:effectLst>
              </a:rPr>
              <a:t>C</a:t>
            </a:r>
          </a:p>
        </p:txBody>
      </p:sp>
      <p:cxnSp>
        <p:nvCxnSpPr>
          <p:cNvPr id="19" name="Straight Arrow Connector 18"/>
          <p:cNvCxnSpPr>
            <a:stCxn id="5" idx="1"/>
          </p:cNvCxnSpPr>
          <p:nvPr/>
        </p:nvCxnSpPr>
        <p:spPr>
          <a:xfrm flipH="1">
            <a:off x="6096000" y="2744690"/>
            <a:ext cx="1905000" cy="6843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1"/>
          </p:cNvCxnSpPr>
          <p:nvPr/>
        </p:nvCxnSpPr>
        <p:spPr>
          <a:xfrm flipH="1">
            <a:off x="6172200" y="3506690"/>
            <a:ext cx="1905000" cy="76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1"/>
          </p:cNvCxnSpPr>
          <p:nvPr/>
        </p:nvCxnSpPr>
        <p:spPr>
          <a:xfrm flipH="1" flipV="1">
            <a:off x="5867401" y="3962402"/>
            <a:ext cx="2590800" cy="397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p:cNvCxnSpPr>
          <p:nvPr/>
        </p:nvCxnSpPr>
        <p:spPr>
          <a:xfrm>
            <a:off x="3460750" y="4147810"/>
            <a:ext cx="2254251" cy="1955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367030" y="4603894"/>
            <a:ext cx="2728970" cy="1967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1"/>
          </p:cNvCxnSpPr>
          <p:nvPr/>
        </p:nvCxnSpPr>
        <p:spPr>
          <a:xfrm flipH="1" flipV="1">
            <a:off x="6172200" y="2744690"/>
            <a:ext cx="2438401" cy="2590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3370980" y="5410201"/>
            <a:ext cx="1429620" cy="6110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45879" y="6368535"/>
            <a:ext cx="1486304"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Oblique fissure</a:t>
            </a:r>
          </a:p>
        </p:txBody>
      </p:sp>
      <p:cxnSp>
        <p:nvCxnSpPr>
          <p:cNvPr id="18" name="Straight Arrow Connector 17"/>
          <p:cNvCxnSpPr>
            <a:stCxn id="3" idx="3"/>
          </p:cNvCxnSpPr>
          <p:nvPr/>
        </p:nvCxnSpPr>
        <p:spPr>
          <a:xfrm flipV="1">
            <a:off x="3532184" y="5731135"/>
            <a:ext cx="1420817" cy="7912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59765" y="3001666"/>
            <a:ext cx="1776448"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Transverse fissure</a:t>
            </a:r>
          </a:p>
        </p:txBody>
      </p:sp>
      <p:cxnSp>
        <p:nvCxnSpPr>
          <p:cNvPr id="24" name="Straight Arrow Connector 23"/>
          <p:cNvCxnSpPr>
            <a:stCxn id="20" idx="3"/>
          </p:cNvCxnSpPr>
          <p:nvPr/>
        </p:nvCxnSpPr>
        <p:spPr>
          <a:xfrm>
            <a:off x="3536214" y="3155554"/>
            <a:ext cx="1492987" cy="14047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38900" y="6021289"/>
            <a:ext cx="872836" cy="584775"/>
          </a:xfrm>
          <a:prstGeom prst="rect">
            <a:avLst/>
          </a:prstGeom>
          <a:solidFill>
            <a:srgbClr val="82B8B6"/>
          </a:solidFill>
        </p:spPr>
        <p:txBody>
          <a:bodyPr wrap="square" rtlCol="0">
            <a:spAutoFit/>
          </a:bodyPr>
          <a:lstStyle/>
          <a:p>
            <a:r>
              <a:rPr lang="en-US" sz="1600" b="1" dirty="0">
                <a:solidFill>
                  <a:srgbClr val="FFCC00"/>
                </a:solidFill>
                <a:latin typeface="+mn-lt"/>
              </a:rPr>
              <a:t>Vagus nerve</a:t>
            </a:r>
            <a:endParaRPr lang="en-GB" sz="1600" b="1" dirty="0">
              <a:solidFill>
                <a:srgbClr val="FFCC00"/>
              </a:solidFill>
              <a:latin typeface="+mn-lt"/>
            </a:endParaRPr>
          </a:p>
        </p:txBody>
      </p:sp>
      <p:grpSp>
        <p:nvGrpSpPr>
          <p:cNvPr id="22" name="Group 21"/>
          <p:cNvGrpSpPr/>
          <p:nvPr/>
        </p:nvGrpSpPr>
        <p:grpSpPr>
          <a:xfrm>
            <a:off x="3894620" y="2818786"/>
            <a:ext cx="693255" cy="610214"/>
            <a:chOff x="3894620" y="2818786"/>
            <a:chExt cx="693255" cy="610214"/>
          </a:xfrm>
        </p:grpSpPr>
        <p:sp>
          <p:nvSpPr>
            <p:cNvPr id="30" name="TextBox 29"/>
            <p:cNvSpPr txBox="1"/>
            <p:nvPr/>
          </p:nvSpPr>
          <p:spPr>
            <a:xfrm>
              <a:off x="3894620" y="2905283"/>
              <a:ext cx="455708" cy="523717"/>
            </a:xfrm>
            <a:prstGeom prst="rect">
              <a:avLst/>
            </a:prstGeom>
            <a:solidFill>
              <a:srgbClr val="82B8B6"/>
            </a:solidFill>
          </p:spPr>
          <p:txBody>
            <a:bodyPr wrap="square" rtlCol="0">
              <a:spAutoFit/>
            </a:bodyPr>
            <a:lstStyle/>
            <a:p>
              <a:endParaRPr lang="en-GB" b="1" dirty="0">
                <a:solidFill>
                  <a:srgbClr val="0C779D"/>
                </a:solidFill>
                <a:latin typeface="+mn-lt"/>
              </a:endParaRPr>
            </a:p>
          </p:txBody>
        </p:sp>
        <p:sp>
          <p:nvSpPr>
            <p:cNvPr id="32" name="TextBox 31"/>
            <p:cNvSpPr txBox="1"/>
            <p:nvPr/>
          </p:nvSpPr>
          <p:spPr>
            <a:xfrm>
              <a:off x="4132167" y="2818786"/>
              <a:ext cx="455708" cy="365760"/>
            </a:xfrm>
            <a:prstGeom prst="rect">
              <a:avLst/>
            </a:prstGeom>
            <a:solidFill>
              <a:srgbClr val="82B8B6"/>
            </a:solidFill>
          </p:spPr>
          <p:txBody>
            <a:bodyPr wrap="square" rtlCol="0">
              <a:spAutoFit/>
            </a:bodyPr>
            <a:lstStyle/>
            <a:p>
              <a:endParaRPr lang="en-GB" b="1" dirty="0">
                <a:solidFill>
                  <a:srgbClr val="0C779D"/>
                </a:solidFill>
                <a:latin typeface="+mn-lt"/>
              </a:endParaRPr>
            </a:p>
          </p:txBody>
        </p:sp>
      </p:grpSp>
      <p:sp>
        <p:nvSpPr>
          <p:cNvPr id="28" name="TextBox 27"/>
          <p:cNvSpPr txBox="1"/>
          <p:nvPr/>
        </p:nvSpPr>
        <p:spPr>
          <a:xfrm>
            <a:off x="3854867" y="2955946"/>
            <a:ext cx="824345" cy="584775"/>
          </a:xfrm>
          <a:prstGeom prst="rect">
            <a:avLst/>
          </a:prstGeom>
          <a:noFill/>
        </p:spPr>
        <p:txBody>
          <a:bodyPr wrap="square" rtlCol="0">
            <a:spAutoFit/>
          </a:bodyPr>
          <a:lstStyle/>
          <a:p>
            <a:r>
              <a:rPr lang="en-US" sz="1600" b="1" dirty="0">
                <a:solidFill>
                  <a:srgbClr val="0C779D"/>
                </a:solidFill>
                <a:latin typeface="+mn-lt"/>
              </a:rPr>
              <a:t>Azygos vein</a:t>
            </a:r>
            <a:endParaRPr lang="en-GB" sz="1600" b="1" dirty="0">
              <a:solidFill>
                <a:srgbClr val="0C779D"/>
              </a:solidFill>
              <a:latin typeface="+mn-lt"/>
            </a:endParaRPr>
          </a:p>
        </p:txBody>
      </p:sp>
      <p:sp>
        <p:nvSpPr>
          <p:cNvPr id="33" name="TextBox 32"/>
          <p:cNvSpPr txBox="1"/>
          <p:nvPr/>
        </p:nvSpPr>
        <p:spPr>
          <a:xfrm>
            <a:off x="3875809" y="1545958"/>
            <a:ext cx="872836" cy="584775"/>
          </a:xfrm>
          <a:prstGeom prst="rect">
            <a:avLst/>
          </a:prstGeom>
          <a:solidFill>
            <a:srgbClr val="82B8B6"/>
          </a:solidFill>
        </p:spPr>
        <p:txBody>
          <a:bodyPr wrap="square" rtlCol="0">
            <a:spAutoFit/>
          </a:bodyPr>
          <a:lstStyle/>
          <a:p>
            <a:r>
              <a:rPr lang="en-US" sz="1600" b="1" dirty="0">
                <a:solidFill>
                  <a:srgbClr val="FFCC00"/>
                </a:solidFill>
                <a:latin typeface="+mn-lt"/>
              </a:rPr>
              <a:t>Phrenicnerve</a:t>
            </a:r>
            <a:endParaRPr lang="en-GB" sz="1600" b="1" dirty="0">
              <a:solidFill>
                <a:srgbClr val="FFCC00"/>
              </a:solidFill>
              <a:latin typeface="+mn-lt"/>
            </a:endParaRPr>
          </a:p>
        </p:txBody>
      </p:sp>
      <p:sp>
        <p:nvSpPr>
          <p:cNvPr id="26" name="TextBox 25"/>
          <p:cNvSpPr txBox="1"/>
          <p:nvPr/>
        </p:nvSpPr>
        <p:spPr>
          <a:xfrm>
            <a:off x="8610601" y="1381782"/>
            <a:ext cx="2417618"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rgbClr val="0C779D"/>
                </a:solidFill>
                <a:latin typeface="+mn-lt"/>
              </a:rPr>
              <a:t>SVC = Superior Vena Cava</a:t>
            </a:r>
          </a:p>
          <a:p>
            <a:r>
              <a:rPr lang="en-US" sz="1600" dirty="0">
                <a:solidFill>
                  <a:srgbClr val="0C779D"/>
                </a:solidFill>
                <a:latin typeface="+mn-lt"/>
              </a:rPr>
              <a:t>IVC = Inferior Vena Cava</a:t>
            </a:r>
            <a:endParaRPr lang="en-GB" sz="1600" dirty="0">
              <a:solidFill>
                <a:srgbClr val="0C779D"/>
              </a:solidFill>
              <a:latin typeface="+mn-lt"/>
            </a:endParaRPr>
          </a:p>
        </p:txBody>
      </p:sp>
      <p:sp>
        <p:nvSpPr>
          <p:cNvPr id="34" name="Slide Number Placeholder 3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16</a:t>
            </a:fld>
            <a:endParaRPr lang="en-GB" sz="1200" b="0" i="0" u="none" strike="noStrike" cap="none" dirty="0">
              <a:solidFill>
                <a:srgbClr val="888888"/>
              </a:solidFill>
              <a:latin typeface="Calibri"/>
              <a:ea typeface="Calibri"/>
              <a:cs typeface="Calibri"/>
              <a:sym typeface="Calibri"/>
            </a:endParaRPr>
          </a:p>
        </p:txBody>
      </p:sp>
      <p:cxnSp>
        <p:nvCxnSpPr>
          <p:cNvPr id="35"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i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ox(i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ox(in)">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linds(horizont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blinds(horizontal)">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ox(in)">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blinds(horizontal)">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ox(in)">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4" grpId="0" animBg="1"/>
      <p:bldP spid="15" grpId="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80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LEFT LUNG</a:t>
            </a:r>
            <a:endParaRPr lang="en-US" sz="3600" dirty="0">
              <a:solidFill>
                <a:schemeClr val="bg2">
                  <a:lumMod val="50000"/>
                </a:schemeClr>
              </a:solidFill>
              <a:latin typeface="+mn-lt"/>
            </a:endParaRPr>
          </a:p>
        </p:txBody>
      </p:sp>
      <p:pic>
        <p:nvPicPr>
          <p:cNvPr id="5" name="Picture 5" descr="relationshipswithleftrootoflung"/>
          <p:cNvPicPr>
            <a:picLocks noGrp="1" noChangeAspect="1" noChangeArrowheads="1"/>
          </p:cNvPicPr>
          <p:nvPr>
            <p:ph idx="1"/>
          </p:nvPr>
        </p:nvPicPr>
        <p:blipFill>
          <a:blip r:embed="rId2" cstate="print"/>
          <a:srcRect/>
          <a:stretch>
            <a:fillRect/>
          </a:stretch>
        </p:blipFill>
        <p:spPr bwMode="auto">
          <a:xfrm>
            <a:off x="3929088" y="1406494"/>
            <a:ext cx="4224312" cy="5238147"/>
          </a:xfrm>
          <a:prstGeom prst="rect">
            <a:avLst/>
          </a:prstGeom>
          <a:noFill/>
          <a:ln w="9525">
            <a:solidFill>
              <a:schemeClr val="tx1"/>
            </a:solidFill>
            <a:miter lim="800000"/>
            <a:headEnd/>
            <a:tailEnd/>
          </a:ln>
        </p:spPr>
      </p:pic>
      <p:sp>
        <p:nvSpPr>
          <p:cNvPr id="6" name="TextBox 5"/>
          <p:cNvSpPr txBox="1"/>
          <p:nvPr/>
        </p:nvSpPr>
        <p:spPr>
          <a:xfrm>
            <a:off x="5029200" y="2514601"/>
            <a:ext cx="1130438" cy="307777"/>
          </a:xfrm>
          <a:prstGeom prst="rect">
            <a:avLst/>
          </a:prstGeom>
          <a:noFill/>
        </p:spPr>
        <p:txBody>
          <a:bodyPr wrap="none" rtlCol="0">
            <a:spAutoFit/>
          </a:bodyPr>
          <a:lstStyle/>
          <a:p>
            <a:r>
              <a:rPr lang="en-US" b="1" dirty="0"/>
              <a:t>Aortic arch</a:t>
            </a:r>
          </a:p>
        </p:txBody>
      </p:sp>
      <p:sp>
        <p:nvSpPr>
          <p:cNvPr id="7" name="TextBox 6"/>
          <p:cNvSpPr txBox="1"/>
          <p:nvPr/>
        </p:nvSpPr>
        <p:spPr>
          <a:xfrm>
            <a:off x="8458200" y="4419601"/>
            <a:ext cx="1846980"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Cardiac impression</a:t>
            </a:r>
          </a:p>
        </p:txBody>
      </p:sp>
      <p:sp>
        <p:nvSpPr>
          <p:cNvPr id="8" name="TextBox 7"/>
          <p:cNvSpPr txBox="1"/>
          <p:nvPr/>
        </p:nvSpPr>
        <p:spPr>
          <a:xfrm>
            <a:off x="8839201" y="6248401"/>
            <a:ext cx="819455"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Lingula</a:t>
            </a:r>
          </a:p>
        </p:txBody>
      </p:sp>
      <p:sp>
        <p:nvSpPr>
          <p:cNvPr id="9" name="TextBox 8"/>
          <p:cNvSpPr txBox="1"/>
          <p:nvPr/>
        </p:nvSpPr>
        <p:spPr>
          <a:xfrm>
            <a:off x="2209801" y="3048001"/>
            <a:ext cx="1019831" cy="307777"/>
          </a:xfrm>
          <a:prstGeom prst="rect">
            <a:avLst/>
          </a:prstGeom>
          <a:noFill/>
        </p:spPr>
        <p:txBody>
          <a:bodyPr wrap="none" rtlCol="0">
            <a:spAutoFit/>
          </a:bodyPr>
          <a:lstStyle/>
          <a:p>
            <a:r>
              <a:rPr lang="en-US" b="1" dirty="0"/>
              <a:t>Bronchus</a:t>
            </a:r>
          </a:p>
        </p:txBody>
      </p:sp>
      <p:sp>
        <p:nvSpPr>
          <p:cNvPr id="10" name="TextBox 9"/>
          <p:cNvSpPr txBox="1"/>
          <p:nvPr/>
        </p:nvSpPr>
        <p:spPr>
          <a:xfrm>
            <a:off x="1828800" y="3962400"/>
            <a:ext cx="1507144" cy="523220"/>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rgbClr val="0C779D"/>
                </a:solidFill>
              </a:rPr>
              <a:t>Inferior</a:t>
            </a:r>
          </a:p>
          <a:p>
            <a:r>
              <a:rPr lang="en-US" b="1" dirty="0">
                <a:solidFill>
                  <a:srgbClr val="0C779D"/>
                </a:solidFill>
              </a:rPr>
              <a:t>pulmonary vein</a:t>
            </a:r>
          </a:p>
        </p:txBody>
      </p:sp>
      <p:sp>
        <p:nvSpPr>
          <p:cNvPr id="11" name="TextBox 10"/>
          <p:cNvSpPr txBox="1"/>
          <p:nvPr/>
        </p:nvSpPr>
        <p:spPr>
          <a:xfrm>
            <a:off x="8458201" y="2438401"/>
            <a:ext cx="1659429" cy="307777"/>
          </a:xfrm>
          <a:prstGeom prst="rect">
            <a:avLst/>
          </a:prstGeom>
          <a:noFill/>
          <a:ln w="28575">
            <a:solidFill>
              <a:srgbClr val="CC0099"/>
            </a:solidFill>
          </a:ln>
        </p:spPr>
        <p:txBody>
          <a:bodyPr wrap="none" rtlCol="0">
            <a:spAutoFit/>
          </a:bodyPr>
          <a:lstStyle/>
          <a:p>
            <a:r>
              <a:rPr lang="en-US" b="1" dirty="0">
                <a:solidFill>
                  <a:srgbClr val="993366"/>
                </a:solidFill>
              </a:rPr>
              <a:t>Pulmonary artery</a:t>
            </a:r>
          </a:p>
        </p:txBody>
      </p:sp>
      <p:sp>
        <p:nvSpPr>
          <p:cNvPr id="12" name="TextBox 11"/>
          <p:cNvSpPr txBox="1"/>
          <p:nvPr/>
        </p:nvSpPr>
        <p:spPr>
          <a:xfrm>
            <a:off x="8305801" y="3352800"/>
            <a:ext cx="1936749" cy="523220"/>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rgbClr val="0C779D"/>
                </a:solidFill>
              </a:rPr>
              <a:t>Superior pulmonary </a:t>
            </a:r>
          </a:p>
          <a:p>
            <a:r>
              <a:rPr lang="en-US" b="1" dirty="0">
                <a:solidFill>
                  <a:srgbClr val="0C779D"/>
                </a:solidFill>
              </a:rPr>
              <a:t>vein</a:t>
            </a:r>
          </a:p>
        </p:txBody>
      </p:sp>
      <p:cxnSp>
        <p:nvCxnSpPr>
          <p:cNvPr id="14" name="Straight Arrow Connector 13"/>
          <p:cNvCxnSpPr>
            <a:stCxn id="9" idx="3"/>
          </p:cNvCxnSpPr>
          <p:nvPr/>
        </p:nvCxnSpPr>
        <p:spPr>
          <a:xfrm>
            <a:off x="3229632" y="3201890"/>
            <a:ext cx="2104369" cy="379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1"/>
          </p:cNvCxnSpPr>
          <p:nvPr/>
        </p:nvCxnSpPr>
        <p:spPr>
          <a:xfrm flipH="1">
            <a:off x="5638800" y="2592290"/>
            <a:ext cx="2819400" cy="6843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1"/>
          </p:cNvCxnSpPr>
          <p:nvPr/>
        </p:nvCxnSpPr>
        <p:spPr>
          <a:xfrm flipH="1">
            <a:off x="5638800" y="3614410"/>
            <a:ext cx="2667000" cy="2717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p:cNvCxnSpPr>
          <p:nvPr/>
        </p:nvCxnSpPr>
        <p:spPr>
          <a:xfrm>
            <a:off x="3335944" y="4224010"/>
            <a:ext cx="1617056" cy="1193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1"/>
          </p:cNvCxnSpPr>
          <p:nvPr/>
        </p:nvCxnSpPr>
        <p:spPr>
          <a:xfrm flipH="1">
            <a:off x="6920682" y="4573490"/>
            <a:ext cx="1537518" cy="4996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1"/>
          </p:cNvCxnSpPr>
          <p:nvPr/>
        </p:nvCxnSpPr>
        <p:spPr>
          <a:xfrm flipH="1" flipV="1">
            <a:off x="7467600" y="6248401"/>
            <a:ext cx="1371600" cy="1538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33600" y="5715000"/>
            <a:ext cx="1487908" cy="523220"/>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Area related to </a:t>
            </a:r>
          </a:p>
          <a:p>
            <a:r>
              <a:rPr lang="en-US" b="1" dirty="0">
                <a:solidFill>
                  <a:schemeClr val="bg2">
                    <a:lumMod val="50000"/>
                  </a:schemeClr>
                </a:solidFill>
              </a:rPr>
              <a:t>diaphragm</a:t>
            </a:r>
          </a:p>
        </p:txBody>
      </p:sp>
      <p:cxnSp>
        <p:nvCxnSpPr>
          <p:cNvPr id="13" name="Straight Arrow Connector 12"/>
          <p:cNvCxnSpPr>
            <a:stCxn id="3" idx="3"/>
          </p:cNvCxnSpPr>
          <p:nvPr/>
        </p:nvCxnSpPr>
        <p:spPr>
          <a:xfrm flipV="1">
            <a:off x="3621508" y="5791200"/>
            <a:ext cx="1560092" cy="1854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507365" y="5073135"/>
            <a:ext cx="1896673"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Pulmonary ligament</a:t>
            </a:r>
          </a:p>
        </p:txBody>
      </p:sp>
      <p:cxnSp>
        <p:nvCxnSpPr>
          <p:cNvPr id="19" name="Straight Arrow Connector 18"/>
          <p:cNvCxnSpPr>
            <a:stCxn id="15" idx="1"/>
          </p:cNvCxnSpPr>
          <p:nvPr/>
        </p:nvCxnSpPr>
        <p:spPr>
          <a:xfrm flipH="1" flipV="1">
            <a:off x="5334000" y="4114801"/>
            <a:ext cx="3173364" cy="11122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10600" y="5791201"/>
            <a:ext cx="1486304"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Oblique</a:t>
            </a:r>
            <a:r>
              <a:rPr lang="en-US" b="1" dirty="0">
                <a:solidFill>
                  <a:schemeClr val="bg1"/>
                </a:solidFill>
              </a:rPr>
              <a:t> </a:t>
            </a:r>
            <a:r>
              <a:rPr lang="en-US" b="1" dirty="0">
                <a:solidFill>
                  <a:schemeClr val="bg2">
                    <a:lumMod val="50000"/>
                  </a:schemeClr>
                </a:solidFill>
              </a:rPr>
              <a:t>fissure</a:t>
            </a:r>
          </a:p>
        </p:txBody>
      </p:sp>
      <p:cxnSp>
        <p:nvCxnSpPr>
          <p:cNvPr id="25" name="Straight Arrow Connector 24"/>
          <p:cNvCxnSpPr>
            <a:stCxn id="21" idx="1"/>
          </p:cNvCxnSpPr>
          <p:nvPr/>
        </p:nvCxnSpPr>
        <p:spPr>
          <a:xfrm flipH="1" flipV="1">
            <a:off x="6019800" y="5442467"/>
            <a:ext cx="2590800" cy="5026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64956" y="6197265"/>
            <a:ext cx="872836" cy="365760"/>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23" name="TextBox 22"/>
          <p:cNvSpPr txBox="1"/>
          <p:nvPr/>
        </p:nvSpPr>
        <p:spPr>
          <a:xfrm>
            <a:off x="5541156" y="6109901"/>
            <a:ext cx="872836" cy="584775"/>
          </a:xfrm>
          <a:prstGeom prst="rect">
            <a:avLst/>
          </a:prstGeom>
          <a:noFill/>
        </p:spPr>
        <p:txBody>
          <a:bodyPr wrap="square" rtlCol="0">
            <a:spAutoFit/>
          </a:bodyPr>
          <a:lstStyle/>
          <a:p>
            <a:r>
              <a:rPr lang="en-US" sz="1600" b="1" dirty="0">
                <a:solidFill>
                  <a:srgbClr val="FFCC00"/>
                </a:solidFill>
                <a:latin typeface="+mn-lt"/>
              </a:rPr>
              <a:t>Vagus nerve</a:t>
            </a:r>
            <a:endParaRPr lang="en-GB" sz="1600" b="1" dirty="0">
              <a:solidFill>
                <a:srgbClr val="FFCC00"/>
              </a:solidFill>
              <a:latin typeface="+mn-lt"/>
            </a:endParaRPr>
          </a:p>
        </p:txBody>
      </p:sp>
      <p:sp>
        <p:nvSpPr>
          <p:cNvPr id="27" name="TextBox 26"/>
          <p:cNvSpPr txBox="1"/>
          <p:nvPr/>
        </p:nvSpPr>
        <p:spPr>
          <a:xfrm>
            <a:off x="4080164" y="6170175"/>
            <a:ext cx="1356420" cy="365760"/>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28" name="TextBox 27"/>
          <p:cNvSpPr txBox="1"/>
          <p:nvPr/>
        </p:nvSpPr>
        <p:spPr>
          <a:xfrm>
            <a:off x="4129889" y="6034179"/>
            <a:ext cx="1268861" cy="584775"/>
          </a:xfrm>
          <a:prstGeom prst="rect">
            <a:avLst/>
          </a:prstGeom>
          <a:noFill/>
        </p:spPr>
        <p:txBody>
          <a:bodyPr wrap="square" rtlCol="0">
            <a:spAutoFit/>
          </a:bodyPr>
          <a:lstStyle/>
          <a:p>
            <a:r>
              <a:rPr lang="en-US" sz="1600" b="1" dirty="0">
                <a:solidFill>
                  <a:srgbClr val="C00000"/>
                </a:solidFill>
                <a:latin typeface="+mn-lt"/>
              </a:rPr>
              <a:t>Descending aorta</a:t>
            </a:r>
            <a:endParaRPr lang="en-GB" sz="1600" b="1" dirty="0">
              <a:solidFill>
                <a:srgbClr val="C00000"/>
              </a:solidFill>
              <a:latin typeface="+mn-lt"/>
            </a:endParaRPr>
          </a:p>
        </p:txBody>
      </p:sp>
      <p:sp>
        <p:nvSpPr>
          <p:cNvPr id="29" name="TextBox 28"/>
          <p:cNvSpPr txBox="1"/>
          <p:nvPr/>
        </p:nvSpPr>
        <p:spPr>
          <a:xfrm>
            <a:off x="7025580" y="1432649"/>
            <a:ext cx="760675" cy="460089"/>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30" name="TextBox 29"/>
          <p:cNvSpPr txBox="1"/>
          <p:nvPr/>
        </p:nvSpPr>
        <p:spPr>
          <a:xfrm>
            <a:off x="7242464" y="1429138"/>
            <a:ext cx="872836" cy="584775"/>
          </a:xfrm>
          <a:prstGeom prst="rect">
            <a:avLst/>
          </a:prstGeom>
          <a:noFill/>
        </p:spPr>
        <p:txBody>
          <a:bodyPr wrap="square" rtlCol="0">
            <a:spAutoFit/>
          </a:bodyPr>
          <a:lstStyle/>
          <a:p>
            <a:r>
              <a:rPr lang="en-US" sz="1600" b="1" dirty="0">
                <a:solidFill>
                  <a:srgbClr val="FFCC00"/>
                </a:solidFill>
                <a:latin typeface="+mn-lt"/>
              </a:rPr>
              <a:t>Phrenic nerve</a:t>
            </a:r>
            <a:endParaRPr lang="en-GB" sz="1600" b="1" dirty="0">
              <a:solidFill>
                <a:srgbClr val="FFCC00"/>
              </a:solidFill>
              <a:latin typeface="+mn-lt"/>
            </a:endParaRPr>
          </a:p>
        </p:txBody>
      </p:sp>
      <p:sp>
        <p:nvSpPr>
          <p:cNvPr id="31" name="TextBox 30"/>
          <p:cNvSpPr txBox="1"/>
          <p:nvPr/>
        </p:nvSpPr>
        <p:spPr>
          <a:xfrm>
            <a:off x="4061369" y="1421789"/>
            <a:ext cx="1645920" cy="182880"/>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32" name="TextBox 31"/>
          <p:cNvSpPr txBox="1"/>
          <p:nvPr/>
        </p:nvSpPr>
        <p:spPr>
          <a:xfrm>
            <a:off x="3972017" y="1643479"/>
            <a:ext cx="731520" cy="182880"/>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33" name="TextBox 32"/>
          <p:cNvSpPr txBox="1"/>
          <p:nvPr/>
        </p:nvSpPr>
        <p:spPr>
          <a:xfrm>
            <a:off x="3966394" y="2073761"/>
            <a:ext cx="731520" cy="182880"/>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34" name="TextBox 33"/>
          <p:cNvSpPr txBox="1"/>
          <p:nvPr/>
        </p:nvSpPr>
        <p:spPr>
          <a:xfrm>
            <a:off x="3969003" y="1824569"/>
            <a:ext cx="1097280" cy="182880"/>
          </a:xfrm>
          <a:prstGeom prst="rect">
            <a:avLst/>
          </a:prstGeom>
          <a:solidFill>
            <a:srgbClr val="82B8B6"/>
          </a:solidFill>
        </p:spPr>
        <p:txBody>
          <a:bodyPr wrap="square" rtlCol="0">
            <a:spAutoFit/>
          </a:bodyPr>
          <a:lstStyle/>
          <a:p>
            <a:endParaRPr lang="en-GB" sz="1600" b="1" dirty="0">
              <a:solidFill>
                <a:srgbClr val="FFCC00"/>
              </a:solidFill>
              <a:latin typeface="+mn-lt"/>
            </a:endParaRPr>
          </a:p>
        </p:txBody>
      </p:sp>
      <p:sp>
        <p:nvSpPr>
          <p:cNvPr id="35" name="TextBox 34"/>
          <p:cNvSpPr txBox="1"/>
          <p:nvPr/>
        </p:nvSpPr>
        <p:spPr>
          <a:xfrm>
            <a:off x="3966394" y="1323251"/>
            <a:ext cx="1665225" cy="584775"/>
          </a:xfrm>
          <a:prstGeom prst="rect">
            <a:avLst/>
          </a:prstGeom>
          <a:noFill/>
        </p:spPr>
        <p:txBody>
          <a:bodyPr wrap="square" rtlCol="0">
            <a:spAutoFit/>
          </a:bodyPr>
          <a:lstStyle/>
          <a:p>
            <a:r>
              <a:rPr lang="en-US" sz="1600" b="1" dirty="0">
                <a:solidFill>
                  <a:srgbClr val="C00000"/>
                </a:solidFill>
                <a:latin typeface="+mn-lt"/>
              </a:rPr>
              <a:t>Common carotid artery</a:t>
            </a:r>
            <a:endParaRPr lang="en-GB" sz="1600" b="1" dirty="0">
              <a:solidFill>
                <a:srgbClr val="C00000"/>
              </a:solidFill>
              <a:latin typeface="+mn-lt"/>
            </a:endParaRPr>
          </a:p>
        </p:txBody>
      </p:sp>
      <p:sp>
        <p:nvSpPr>
          <p:cNvPr id="36" name="TextBox 35"/>
          <p:cNvSpPr txBox="1"/>
          <p:nvPr/>
        </p:nvSpPr>
        <p:spPr>
          <a:xfrm>
            <a:off x="3928294" y="1804603"/>
            <a:ext cx="1089996" cy="584775"/>
          </a:xfrm>
          <a:prstGeom prst="rect">
            <a:avLst/>
          </a:prstGeom>
          <a:noFill/>
        </p:spPr>
        <p:txBody>
          <a:bodyPr wrap="square" rtlCol="0">
            <a:spAutoFit/>
          </a:bodyPr>
          <a:lstStyle/>
          <a:p>
            <a:r>
              <a:rPr lang="en-US" sz="1600" b="1" dirty="0">
                <a:solidFill>
                  <a:srgbClr val="C00000"/>
                </a:solidFill>
                <a:latin typeface="+mn-lt"/>
              </a:rPr>
              <a:t>Subclavian artery</a:t>
            </a:r>
            <a:endParaRPr lang="en-GB" sz="1600" b="1" dirty="0">
              <a:solidFill>
                <a:srgbClr val="C00000"/>
              </a:solidFill>
              <a:latin typeface="+mn-lt"/>
            </a:endParaRPr>
          </a:p>
        </p:txBody>
      </p:sp>
      <p:sp>
        <p:nvSpPr>
          <p:cNvPr id="4" name="Slide Number Placeholder 3"/>
          <p:cNvSpPr>
            <a:spLocks noGrp="1"/>
          </p:cNvSpPr>
          <p:nvPr>
            <p:ph type="sldNum" sz="quarter" idx="12"/>
          </p:nvPr>
        </p:nvSpPr>
        <p:spPr>
          <a:xfrm>
            <a:off x="10117630" y="6402290"/>
            <a:ext cx="1236170" cy="319185"/>
          </a:xfr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17</a:t>
            </a:fld>
            <a:endParaRPr lang="en-GB" sz="1200" b="0" i="0" u="none" strike="noStrike" cap="none" dirty="0">
              <a:solidFill>
                <a:srgbClr val="888888"/>
              </a:solidFill>
              <a:latin typeface="Calibri"/>
              <a:ea typeface="Calibri"/>
              <a:cs typeface="Calibri"/>
              <a:sym typeface="Calibri"/>
            </a:endParaRPr>
          </a:p>
        </p:txBody>
      </p:sp>
      <p:cxnSp>
        <p:nvCxnSpPr>
          <p:cNvPr id="37"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ox(i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ox(i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linds(horizont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ox(in)">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MEDIASTINUM</a:t>
            </a:r>
            <a:br>
              <a:rPr lang="en-US" sz="3600" b="1" dirty="0">
                <a:solidFill>
                  <a:schemeClr val="bg2">
                    <a:lumMod val="50000"/>
                  </a:schemeClr>
                </a:solidFill>
                <a:effectLst>
                  <a:outerShdw blurRad="38100" dist="38100" dir="2700000" algn="tl">
                    <a:srgbClr val="000000">
                      <a:alpha val="43137"/>
                    </a:srgbClr>
                  </a:outerShdw>
                </a:effectLst>
                <a:latin typeface="+mn-lt"/>
              </a:rPr>
            </a:br>
            <a:r>
              <a:rPr lang="en-US" sz="3600" b="1" dirty="0">
                <a:solidFill>
                  <a:schemeClr val="bg2">
                    <a:lumMod val="50000"/>
                  </a:schemeClr>
                </a:solidFill>
                <a:effectLst>
                  <a:outerShdw blurRad="38100" dist="38100" dir="2700000" algn="tl">
                    <a:srgbClr val="000000">
                      <a:alpha val="43137"/>
                    </a:srgbClr>
                  </a:outerShdw>
                </a:effectLst>
                <a:latin typeface="+mn-lt"/>
              </a:rPr>
              <a:t>Contents</a:t>
            </a:r>
          </a:p>
        </p:txBody>
      </p:sp>
      <p:pic>
        <p:nvPicPr>
          <p:cNvPr id="4" name="Picture 4" descr="C:\Documents and Settings\user1\My Documents\My Pictures\media2.jpg"/>
          <p:cNvPicPr>
            <a:picLocks noGrp="1" noChangeAspect="1" noChangeArrowheads="1"/>
          </p:cNvPicPr>
          <p:nvPr>
            <p:ph idx="1"/>
          </p:nvPr>
        </p:nvPicPr>
        <p:blipFill>
          <a:blip r:embed="rId2" cstate="print"/>
          <a:srcRect/>
          <a:stretch>
            <a:fillRect/>
          </a:stretch>
        </p:blipFill>
        <p:spPr bwMode="auto">
          <a:xfrm>
            <a:off x="324193" y="1329900"/>
            <a:ext cx="5995442" cy="4993200"/>
          </a:xfrm>
          <a:prstGeom prst="rect">
            <a:avLst/>
          </a:prstGeom>
          <a:ln w="9525" cap="sq">
            <a:solidFill>
              <a:srgbClr val="000000"/>
            </a:solidFill>
            <a:prstDash val="solid"/>
            <a:miter lim="800000"/>
          </a:ln>
          <a:effectLst/>
        </p:spPr>
      </p:pic>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18</a:t>
            </a:fld>
            <a:endParaRPr lang="en-GB" sz="1200" b="0" i="0" u="none" strike="noStrike" cap="none" dirty="0">
              <a:solidFill>
                <a:srgbClr val="888888"/>
              </a:solidFill>
              <a:latin typeface="Calibri"/>
              <a:ea typeface="Calibri"/>
              <a:cs typeface="Calibri"/>
              <a:sym typeface="Calibri"/>
            </a:endParaRPr>
          </a:p>
        </p:txBody>
      </p:sp>
      <p:cxnSp>
        <p:nvCxnSpPr>
          <p:cNvPr id="5"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descr="C:\Documents and Settings\user1\My Documents\My Pictures\media5.jpg"/>
          <p:cNvPicPr>
            <a:picLocks noChangeAspect="1" noChangeArrowheads="1"/>
          </p:cNvPicPr>
          <p:nvPr/>
        </p:nvPicPr>
        <p:blipFill>
          <a:blip r:embed="rId3" cstate="print"/>
          <a:srcRect/>
          <a:stretch>
            <a:fillRect/>
          </a:stretch>
        </p:blipFill>
        <p:spPr bwMode="auto">
          <a:xfrm>
            <a:off x="6286385" y="1330036"/>
            <a:ext cx="5905615" cy="4993064"/>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9068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861" y="39265"/>
            <a:ext cx="10515600" cy="13255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MEDIASTINUM</a:t>
            </a:r>
            <a:br>
              <a:rPr lang="en-US" sz="3600" b="1" dirty="0">
                <a:solidFill>
                  <a:schemeClr val="bg2">
                    <a:lumMod val="50000"/>
                  </a:schemeClr>
                </a:solidFill>
                <a:effectLst>
                  <a:outerShdw blurRad="38100" dist="38100" dir="2700000" algn="tl">
                    <a:srgbClr val="000000">
                      <a:alpha val="43137"/>
                    </a:srgbClr>
                  </a:outerShdw>
                </a:effectLst>
                <a:latin typeface="+mn-lt"/>
              </a:rPr>
            </a:br>
            <a:r>
              <a:rPr lang="en-US" sz="3600" b="1" dirty="0">
                <a:solidFill>
                  <a:schemeClr val="bg2">
                    <a:lumMod val="50000"/>
                  </a:schemeClr>
                </a:solidFill>
                <a:effectLst>
                  <a:outerShdw blurRad="38100" dist="38100" dir="2700000" algn="tl">
                    <a:srgbClr val="000000">
                      <a:alpha val="43137"/>
                    </a:srgbClr>
                  </a:outerShdw>
                </a:effectLst>
                <a:latin typeface="+mn-lt"/>
              </a:rPr>
              <a:t>Contents</a:t>
            </a:r>
            <a:endParaRPr lang="en-US" sz="3600" dirty="0">
              <a:solidFill>
                <a:schemeClr val="bg2">
                  <a:lumMod val="50000"/>
                </a:schemeClr>
              </a:solidFill>
              <a:latin typeface="+mn-lt"/>
            </a:endParaRPr>
          </a:p>
        </p:txBody>
      </p:sp>
      <p:pic>
        <p:nvPicPr>
          <p:cNvPr id="4" name="Picture 5" descr="C:\Documents and Settings\user1\My Documents\My Pictures\media4.jpg"/>
          <p:cNvPicPr>
            <a:picLocks noGrp="1" noChangeAspect="1" noChangeArrowheads="1"/>
          </p:cNvPicPr>
          <p:nvPr>
            <p:ph idx="1"/>
          </p:nvPr>
        </p:nvPicPr>
        <p:blipFill>
          <a:blip r:embed="rId2" cstate="print"/>
          <a:srcRect/>
          <a:stretch>
            <a:fillRect/>
          </a:stretch>
        </p:blipFill>
        <p:spPr bwMode="auto">
          <a:xfrm>
            <a:off x="5137265" y="1395512"/>
            <a:ext cx="6212196" cy="4930154"/>
          </a:xfrm>
          <a:prstGeom prst="rect">
            <a:avLst/>
          </a:prstGeom>
          <a:ln w="9525" cap="sq">
            <a:noFill/>
            <a:prstDash val="solid"/>
            <a:miter lim="800000"/>
          </a:ln>
          <a:effectLst/>
        </p:spPr>
      </p:pic>
      <p:sp>
        <p:nvSpPr>
          <p:cNvPr id="5" name="TextBox 4"/>
          <p:cNvSpPr txBox="1"/>
          <p:nvPr/>
        </p:nvSpPr>
        <p:spPr>
          <a:xfrm>
            <a:off x="10506923" y="5720077"/>
            <a:ext cx="1685077" cy="307777"/>
          </a:xfrm>
          <a:prstGeom prst="rect">
            <a:avLst/>
          </a:prstGeom>
          <a:noFill/>
        </p:spPr>
        <p:txBody>
          <a:bodyPr wrap="none" rtlCol="0">
            <a:spAutoFit/>
          </a:bodyPr>
          <a:lstStyle/>
          <a:p>
            <a:r>
              <a:rPr lang="en-US" b="1" dirty="0"/>
              <a:t>Descending aorta</a:t>
            </a:r>
          </a:p>
        </p:txBody>
      </p:sp>
      <p:cxnSp>
        <p:nvCxnSpPr>
          <p:cNvPr id="7" name="Straight Arrow Connector 6"/>
          <p:cNvCxnSpPr/>
          <p:nvPr/>
        </p:nvCxnSpPr>
        <p:spPr>
          <a:xfrm flipH="1" flipV="1">
            <a:off x="8875131" y="5391582"/>
            <a:ext cx="1631792" cy="4823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321" y="6251978"/>
            <a:ext cx="3650638" cy="461665"/>
          </a:xfrm>
          <a:prstGeom prst="rect">
            <a:avLst/>
          </a:prstGeom>
          <a:noFill/>
        </p:spPr>
        <p:txBody>
          <a:bodyPr wrap="square" rtlCol="0">
            <a:spAutoFit/>
          </a:bodyPr>
          <a:lstStyle/>
          <a:p>
            <a:pPr marL="342900" indent="-342900" algn="ctr">
              <a:buFont typeface="Arial" charset="0"/>
              <a:buChar char="•"/>
            </a:pPr>
            <a:r>
              <a:rPr lang="en-US" sz="2400" b="1" dirty="0">
                <a:solidFill>
                  <a:srgbClr val="C00000"/>
                </a:solidFill>
                <a:effectLst>
                  <a:outerShdw blurRad="38100" dist="38100" dir="2700000" algn="tl">
                    <a:srgbClr val="000000">
                      <a:alpha val="43137"/>
                    </a:srgbClr>
                  </a:outerShdw>
                </a:effectLst>
              </a:rPr>
              <a:t>N.B:. LEVEL OF T4</a:t>
            </a:r>
          </a:p>
        </p:txBody>
      </p:sp>
      <p:sp>
        <p:nvSpPr>
          <p:cNvPr id="6" name="TextBox 5"/>
          <p:cNvSpPr txBox="1"/>
          <p:nvPr/>
        </p:nvSpPr>
        <p:spPr>
          <a:xfrm>
            <a:off x="931216" y="1977403"/>
            <a:ext cx="3743168" cy="2554545"/>
          </a:xfrm>
          <a:prstGeom prst="rect">
            <a:avLst/>
          </a:prstGeom>
          <a:noFill/>
          <a:ln w="28575">
            <a:noFill/>
          </a:ln>
        </p:spPr>
        <p:txBody>
          <a:bodyPr wrap="square" rtlCol="0">
            <a:spAutoFit/>
          </a:bodyPr>
          <a:lstStyle/>
          <a:p>
            <a:r>
              <a:rPr lang="en-US" sz="2000" dirty="0">
                <a:solidFill>
                  <a:schemeClr val="bg2">
                    <a:lumMod val="50000"/>
                  </a:schemeClr>
                </a:solidFill>
                <a:latin typeface="+mn-lt"/>
              </a:rPr>
              <a:t>T4 is the level of: </a:t>
            </a:r>
          </a:p>
          <a:p>
            <a:r>
              <a:rPr lang="en-GB" sz="2000" dirty="0">
                <a:solidFill>
                  <a:schemeClr val="bg2">
                    <a:lumMod val="50000"/>
                  </a:schemeClr>
                </a:solidFill>
                <a:latin typeface="+mn-lt"/>
              </a:rPr>
              <a:t>Sternal angle </a:t>
            </a:r>
          </a:p>
          <a:p>
            <a:r>
              <a:rPr lang="en-GB" sz="2000" dirty="0">
                <a:solidFill>
                  <a:schemeClr val="bg2">
                    <a:lumMod val="50000"/>
                  </a:schemeClr>
                </a:solidFill>
                <a:latin typeface="+mn-lt"/>
              </a:rPr>
              <a:t>Second costal cartilage</a:t>
            </a:r>
          </a:p>
          <a:p>
            <a:endParaRPr lang="en-GB" sz="2000" dirty="0">
              <a:solidFill>
                <a:schemeClr val="bg2">
                  <a:lumMod val="50000"/>
                </a:schemeClr>
              </a:solidFill>
              <a:latin typeface="+mn-lt"/>
            </a:endParaRPr>
          </a:p>
          <a:p>
            <a:r>
              <a:rPr lang="en-GB" sz="2000" dirty="0">
                <a:solidFill>
                  <a:schemeClr val="bg2">
                    <a:lumMod val="50000"/>
                  </a:schemeClr>
                </a:solidFill>
                <a:latin typeface="+mn-lt"/>
              </a:rPr>
              <a:t>1.Bifurcation of trachea </a:t>
            </a:r>
          </a:p>
          <a:p>
            <a:r>
              <a:rPr lang="en-GB" sz="2000" dirty="0">
                <a:solidFill>
                  <a:schemeClr val="bg2">
                    <a:lumMod val="50000"/>
                  </a:schemeClr>
                </a:solidFill>
                <a:latin typeface="+mn-lt"/>
              </a:rPr>
              <a:t>2. Bifurcation of pulmonary trunk </a:t>
            </a:r>
          </a:p>
          <a:p>
            <a:r>
              <a:rPr lang="en-GB" sz="2000" dirty="0">
                <a:solidFill>
                  <a:schemeClr val="bg2">
                    <a:lumMod val="50000"/>
                  </a:schemeClr>
                </a:solidFill>
                <a:latin typeface="+mn-lt"/>
              </a:rPr>
              <a:t>3. Beginning &amp; termination of arch of aorta  </a:t>
            </a:r>
          </a:p>
        </p:txBody>
      </p:sp>
      <p:sp>
        <p:nvSpPr>
          <p:cNvPr id="8" name="Slide Number Placeholder 7"/>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19</a:t>
            </a:fld>
            <a:endParaRPr lang="en-GB" sz="1200" b="0" i="0" u="none" strike="noStrike" cap="none" dirty="0">
              <a:solidFill>
                <a:srgbClr val="888888"/>
              </a:solidFill>
              <a:latin typeface="Calibri"/>
              <a:ea typeface="Calibri"/>
              <a:cs typeface="Calibri"/>
              <a:sym typeface="Calibri"/>
            </a:endParaRPr>
          </a:p>
        </p:txBody>
      </p:sp>
      <p:cxnSp>
        <p:nvCxnSpPr>
          <p:cNvPr id="9"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95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1408" y="1506851"/>
            <a:ext cx="7924800" cy="2739211"/>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rPr>
              <a:t>Please note that these figures are not necessarily</a:t>
            </a:r>
          </a:p>
          <a:p>
            <a:pPr algn="ctr"/>
            <a:r>
              <a:rPr lang="en-US" sz="2800" b="1" dirty="0">
                <a:solidFill>
                  <a:srgbClr val="C00000"/>
                </a:solidFill>
                <a:effectLst>
                  <a:outerShdw blurRad="38100" dist="38100" dir="2700000" algn="tl">
                    <a:srgbClr val="000000">
                      <a:alpha val="43137"/>
                    </a:srgbClr>
                  </a:outerShdw>
                </a:effectLst>
              </a:rPr>
              <a:t>those present in the exam</a:t>
            </a:r>
          </a:p>
          <a:p>
            <a:pPr algn="ctr"/>
            <a:endParaRPr lang="en-US" sz="2800" b="1" dirty="0">
              <a:solidFill>
                <a:srgbClr val="C00000"/>
              </a:solidFill>
              <a:effectLst>
                <a:outerShdw blurRad="38100" dist="38100" dir="2700000" algn="tl">
                  <a:srgbClr val="000000">
                    <a:alpha val="43137"/>
                  </a:srgbClr>
                </a:outerShdw>
              </a:effectLst>
            </a:endParaRPr>
          </a:p>
          <a:p>
            <a:pPr algn="ctr"/>
            <a:r>
              <a:rPr lang="en-US" sz="6000" b="1" dirty="0">
                <a:solidFill>
                  <a:srgbClr val="C00000"/>
                </a:solidFill>
                <a:effectLst>
                  <a:outerShdw blurRad="38100" dist="38100" dir="2700000" algn="tl">
                    <a:srgbClr val="000000">
                      <a:alpha val="43137"/>
                    </a:srgbClr>
                  </a:outerShdw>
                </a:effectLst>
              </a:rPr>
              <a:t>THANK YOU</a:t>
            </a:r>
          </a:p>
        </p:txBody>
      </p:sp>
      <p:sp>
        <p:nvSpPr>
          <p:cNvPr id="5" name="Subtitle 2"/>
          <p:cNvSpPr>
            <a:spLocks noGrp="1"/>
          </p:cNvSpPr>
          <p:nvPr/>
        </p:nvSpPr>
        <p:spPr>
          <a:xfrm>
            <a:off x="2883408" y="4975273"/>
            <a:ext cx="6400800" cy="59228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a:solidFill>
                  <a:srgbClr val="C00000"/>
                </a:solidFill>
                <a:effectLst>
                  <a:outerShdw blurRad="38100" dist="38100" dir="2700000" algn="tl">
                    <a:srgbClr val="000000">
                      <a:alpha val="43137"/>
                    </a:srgbClr>
                  </a:outerShdw>
                </a:effectLst>
              </a:rPr>
              <a:t>PROF. AHMED FATHALLA IBRAHIM</a:t>
            </a:r>
          </a:p>
        </p:txBody>
      </p:sp>
      <p:sp>
        <p:nvSpPr>
          <p:cNvPr id="2" name="Slide Number Placeholder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a:t>
            </a:fld>
            <a:endParaRPr lang="en-GB" sz="1200" b="0" i="0" u="none" strike="noStrike" cap="none" dirty="0">
              <a:solidFill>
                <a:srgbClr val="888888"/>
              </a:solidFill>
              <a:latin typeface="Calibri"/>
              <a:ea typeface="Calibri"/>
              <a:cs typeface="Calibri"/>
              <a:sym typeface="Calibri"/>
            </a:endParaRPr>
          </a:p>
        </p:txBody>
      </p:sp>
      <p:cxnSp>
        <p:nvCxnSpPr>
          <p:cNvPr id="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68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4EA0-B4E7-43C0-8D80-0A25A07A1970}"/>
              </a:ext>
            </a:extLst>
          </p:cNvPr>
          <p:cNvSpPr>
            <a:spLocks noGrp="1"/>
          </p:cNvSpPr>
          <p:nvPr>
            <p:ph type="title"/>
          </p:nvPr>
        </p:nvSpPr>
        <p:spPr>
          <a:xfrm>
            <a:off x="1422728" y="-260533"/>
            <a:ext cx="8904890" cy="1154216"/>
          </a:xfrm>
        </p:spPr>
        <p:txBody>
          <a:bodyPr>
            <a:normAutofit/>
          </a:bodyPr>
          <a:lstStyle/>
          <a:p>
            <a:pPr algn="ctr"/>
            <a:r>
              <a:rPr lang="en-US" sz="3600" b="1" dirty="0">
                <a:solidFill>
                  <a:schemeClr val="bg2">
                    <a:lumMod val="50000"/>
                  </a:schemeClr>
                </a:solidFill>
                <a:latin typeface="+mn-lt"/>
              </a:rPr>
              <a:t>Superior-Posterior Mediastinum</a:t>
            </a:r>
          </a:p>
        </p:txBody>
      </p:sp>
      <p:pic>
        <p:nvPicPr>
          <p:cNvPr id="9" name="Picture 8">
            <a:extLst>
              <a:ext uri="{FF2B5EF4-FFF2-40B4-BE49-F238E27FC236}">
                <a16:creationId xmlns:a16="http://schemas.microsoft.com/office/drawing/2014/main" id="{E6828D05-F769-4D80-8363-E5BB5BFE3077}"/>
              </a:ext>
            </a:extLst>
          </p:cNvPr>
          <p:cNvPicPr>
            <a:picLocks noChangeAspect="1"/>
          </p:cNvPicPr>
          <p:nvPr/>
        </p:nvPicPr>
        <p:blipFill>
          <a:blip r:embed="rId2"/>
          <a:stretch>
            <a:fillRect/>
          </a:stretch>
        </p:blipFill>
        <p:spPr>
          <a:xfrm>
            <a:off x="2471538" y="518487"/>
            <a:ext cx="6646231" cy="6363863"/>
          </a:xfrm>
          <a:prstGeom prst="rect">
            <a:avLst/>
          </a:prstGeom>
        </p:spPr>
      </p:pic>
      <p:sp>
        <p:nvSpPr>
          <p:cNvPr id="6" name="TextBox 5"/>
          <p:cNvSpPr txBox="1"/>
          <p:nvPr/>
        </p:nvSpPr>
        <p:spPr>
          <a:xfrm>
            <a:off x="510387" y="893683"/>
            <a:ext cx="1836462" cy="276999"/>
          </a:xfrm>
          <a:prstGeom prst="rect">
            <a:avLst/>
          </a:prstGeom>
          <a:noFill/>
          <a:ln w="28575">
            <a:solidFill>
              <a:srgbClr val="FFCC00"/>
            </a:solidFill>
          </a:ln>
        </p:spPr>
        <p:txBody>
          <a:bodyPr wrap="square" rtlCol="0">
            <a:spAutoFit/>
          </a:bodyPr>
          <a:lstStyle/>
          <a:p>
            <a:r>
              <a:rPr lang="en-US" sz="1200" b="1" dirty="0">
                <a:solidFill>
                  <a:srgbClr val="DDB110"/>
                </a:solidFill>
              </a:rPr>
              <a:t>1 .Right vagus nerve</a:t>
            </a:r>
          </a:p>
        </p:txBody>
      </p:sp>
      <p:sp>
        <p:nvSpPr>
          <p:cNvPr id="10" name="TextBox 9"/>
          <p:cNvSpPr txBox="1"/>
          <p:nvPr/>
        </p:nvSpPr>
        <p:spPr>
          <a:xfrm>
            <a:off x="341570" y="1324851"/>
            <a:ext cx="2152248" cy="276999"/>
          </a:xfrm>
          <a:prstGeom prst="rect">
            <a:avLst/>
          </a:prstGeom>
          <a:solidFill>
            <a:schemeClr val="bg2"/>
          </a:solidFill>
          <a:ln>
            <a:solidFill>
              <a:schemeClr val="bg2">
                <a:lumMod val="25000"/>
              </a:schemeClr>
            </a:solidFill>
          </a:ln>
        </p:spPr>
        <p:txBody>
          <a:bodyPr wrap="square" rtlCol="0">
            <a:spAutoFit/>
          </a:bodyPr>
          <a:lstStyle/>
          <a:p>
            <a:r>
              <a:rPr lang="en-US" sz="1200" b="1" dirty="0">
                <a:solidFill>
                  <a:schemeClr val="bg2">
                    <a:lumMod val="50000"/>
                  </a:schemeClr>
                </a:solidFill>
              </a:rPr>
              <a:t>2. Thyroid gland &amp; Trachea</a:t>
            </a:r>
          </a:p>
        </p:txBody>
      </p:sp>
      <p:sp>
        <p:nvSpPr>
          <p:cNvPr id="12" name="TextBox 11"/>
          <p:cNvSpPr txBox="1"/>
          <p:nvPr/>
        </p:nvSpPr>
        <p:spPr>
          <a:xfrm>
            <a:off x="461684" y="2023878"/>
            <a:ext cx="1836462" cy="276999"/>
          </a:xfrm>
          <a:prstGeom prst="rect">
            <a:avLst/>
          </a:prstGeom>
          <a:noFill/>
          <a:ln w="28575">
            <a:solidFill>
              <a:srgbClr val="FFCC00"/>
            </a:solidFill>
          </a:ln>
        </p:spPr>
        <p:txBody>
          <a:bodyPr wrap="square" rtlCol="0">
            <a:spAutoFit/>
          </a:bodyPr>
          <a:lstStyle/>
          <a:p>
            <a:r>
              <a:rPr lang="en-US" sz="1200" b="1" dirty="0">
                <a:solidFill>
                  <a:srgbClr val="DDB110"/>
                </a:solidFill>
              </a:rPr>
              <a:t>3. Intercostal nerve</a:t>
            </a:r>
          </a:p>
        </p:txBody>
      </p:sp>
      <p:sp>
        <p:nvSpPr>
          <p:cNvPr id="7" name="TextBox 6"/>
          <p:cNvSpPr txBox="1"/>
          <p:nvPr/>
        </p:nvSpPr>
        <p:spPr>
          <a:xfrm>
            <a:off x="1187557" y="2593546"/>
            <a:ext cx="1183160" cy="276999"/>
          </a:xfrm>
          <a:prstGeom prst="rect">
            <a:avLst/>
          </a:prstGeom>
          <a:noFill/>
          <a:ln w="28575">
            <a:solidFill>
              <a:srgbClr val="993366"/>
            </a:solidFill>
          </a:ln>
        </p:spPr>
        <p:txBody>
          <a:bodyPr wrap="square" rtlCol="0">
            <a:spAutoFit/>
          </a:bodyPr>
          <a:lstStyle/>
          <a:p>
            <a:r>
              <a:rPr lang="en-US" sz="1200" dirty="0">
                <a:solidFill>
                  <a:srgbClr val="CC0099"/>
                </a:solidFill>
              </a:rPr>
              <a:t>4. Aortic arch</a:t>
            </a:r>
          </a:p>
        </p:txBody>
      </p:sp>
      <p:sp>
        <p:nvSpPr>
          <p:cNvPr id="14" name="TextBox 13"/>
          <p:cNvSpPr txBox="1"/>
          <p:nvPr/>
        </p:nvSpPr>
        <p:spPr>
          <a:xfrm>
            <a:off x="1042142" y="3939572"/>
            <a:ext cx="1213944" cy="27699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70C0"/>
                </a:solidFill>
              </a:rPr>
              <a:t>5.Azygos vein </a:t>
            </a:r>
          </a:p>
        </p:txBody>
      </p:sp>
      <p:sp>
        <p:nvSpPr>
          <p:cNvPr id="15" name="TextBox 14"/>
          <p:cNvSpPr txBox="1"/>
          <p:nvPr/>
        </p:nvSpPr>
        <p:spPr>
          <a:xfrm>
            <a:off x="1187557" y="4957960"/>
            <a:ext cx="1159292" cy="276999"/>
          </a:xfrm>
          <a:prstGeom prst="rect">
            <a:avLst/>
          </a:prstGeom>
          <a:solidFill>
            <a:schemeClr val="bg2"/>
          </a:solidFill>
        </p:spPr>
        <p:txBody>
          <a:bodyPr wrap="none" rtlCol="0">
            <a:spAutoFit/>
          </a:bodyPr>
          <a:lstStyle/>
          <a:p>
            <a:r>
              <a:rPr lang="en-US" sz="1200" b="1" dirty="0">
                <a:solidFill>
                  <a:schemeClr val="bg2">
                    <a:lumMod val="50000"/>
                  </a:schemeClr>
                </a:solidFill>
              </a:rPr>
              <a:t>8. Diaphragm</a:t>
            </a:r>
          </a:p>
        </p:txBody>
      </p:sp>
      <p:sp>
        <p:nvSpPr>
          <p:cNvPr id="16" name="TextBox 15"/>
          <p:cNvSpPr txBox="1"/>
          <p:nvPr/>
        </p:nvSpPr>
        <p:spPr>
          <a:xfrm>
            <a:off x="1577522" y="5385553"/>
            <a:ext cx="723275" cy="276999"/>
          </a:xfrm>
          <a:prstGeom prst="rect">
            <a:avLst/>
          </a:prstGeom>
          <a:solidFill>
            <a:schemeClr val="bg2"/>
          </a:solidFill>
          <a:ln>
            <a:solidFill>
              <a:schemeClr val="bg2">
                <a:lumMod val="25000"/>
              </a:schemeClr>
            </a:solidFill>
          </a:ln>
        </p:spPr>
        <p:txBody>
          <a:bodyPr wrap="none" rtlCol="0">
            <a:spAutoFit/>
          </a:bodyPr>
          <a:lstStyle/>
          <a:p>
            <a:r>
              <a:rPr lang="en-US" sz="1200" b="1" dirty="0">
                <a:solidFill>
                  <a:schemeClr val="bg2">
                    <a:lumMod val="50000"/>
                  </a:schemeClr>
                </a:solidFill>
              </a:rPr>
              <a:t>9. Liver</a:t>
            </a:r>
          </a:p>
        </p:txBody>
      </p:sp>
      <p:sp>
        <p:nvSpPr>
          <p:cNvPr id="18" name="TextBox 17"/>
          <p:cNvSpPr txBox="1"/>
          <p:nvPr/>
        </p:nvSpPr>
        <p:spPr>
          <a:xfrm>
            <a:off x="9218591" y="1512782"/>
            <a:ext cx="2092852" cy="461665"/>
          </a:xfrm>
          <a:prstGeom prst="rect">
            <a:avLst/>
          </a:prstGeom>
          <a:noFill/>
          <a:ln w="28575">
            <a:solidFill>
              <a:srgbClr val="FFCC00"/>
            </a:solidFill>
          </a:ln>
        </p:spPr>
        <p:txBody>
          <a:bodyPr wrap="square" rtlCol="0">
            <a:spAutoFit/>
          </a:bodyPr>
          <a:lstStyle/>
          <a:p>
            <a:r>
              <a:rPr lang="en-US" sz="1200" b="1" dirty="0">
                <a:solidFill>
                  <a:srgbClr val="DDB110"/>
                </a:solidFill>
              </a:rPr>
              <a:t>11. Left recurrent laryngeal nerve</a:t>
            </a:r>
          </a:p>
        </p:txBody>
      </p:sp>
      <p:sp>
        <p:nvSpPr>
          <p:cNvPr id="20" name="TextBox 19"/>
          <p:cNvSpPr txBox="1"/>
          <p:nvPr/>
        </p:nvSpPr>
        <p:spPr>
          <a:xfrm>
            <a:off x="9218591" y="2736779"/>
            <a:ext cx="2561179" cy="461665"/>
          </a:xfrm>
          <a:prstGeom prst="rect">
            <a:avLst/>
          </a:prstGeom>
          <a:noFill/>
          <a:ln w="28575">
            <a:solidFill>
              <a:srgbClr val="FFCC00"/>
            </a:solidFill>
          </a:ln>
        </p:spPr>
        <p:txBody>
          <a:bodyPr wrap="square" rtlCol="0">
            <a:spAutoFit/>
          </a:bodyPr>
          <a:lstStyle/>
          <a:p>
            <a:r>
              <a:rPr lang="en-US" sz="1200" b="1" dirty="0">
                <a:solidFill>
                  <a:srgbClr val="DDB110"/>
                </a:solidFill>
              </a:rPr>
              <a:t>13. Left vagus &amp; left recurrent laryngeal nerve</a:t>
            </a:r>
          </a:p>
        </p:txBody>
      </p:sp>
      <p:sp>
        <p:nvSpPr>
          <p:cNvPr id="21" name="TextBox 20"/>
          <p:cNvSpPr txBox="1"/>
          <p:nvPr/>
        </p:nvSpPr>
        <p:spPr>
          <a:xfrm>
            <a:off x="9286860" y="3369034"/>
            <a:ext cx="2074607" cy="276999"/>
          </a:xfrm>
          <a:prstGeom prst="rect">
            <a:avLst/>
          </a:prstGeom>
          <a:solidFill>
            <a:schemeClr val="bg2"/>
          </a:solidFill>
          <a:ln>
            <a:solidFill>
              <a:schemeClr val="bg2">
                <a:lumMod val="25000"/>
              </a:schemeClr>
            </a:solidFill>
          </a:ln>
        </p:spPr>
        <p:txBody>
          <a:bodyPr wrap="none" rtlCol="0">
            <a:spAutoFit/>
          </a:bodyPr>
          <a:lstStyle/>
          <a:p>
            <a:r>
              <a:rPr lang="en-US" sz="1200" b="1" dirty="0">
                <a:solidFill>
                  <a:schemeClr val="bg2">
                    <a:lumMod val="50000"/>
                  </a:schemeClr>
                </a:solidFill>
              </a:rPr>
              <a:t>14. Left primary bronchus</a:t>
            </a:r>
          </a:p>
        </p:txBody>
      </p:sp>
      <p:sp>
        <p:nvSpPr>
          <p:cNvPr id="22" name="TextBox 21"/>
          <p:cNvSpPr txBox="1"/>
          <p:nvPr/>
        </p:nvSpPr>
        <p:spPr>
          <a:xfrm>
            <a:off x="9218591" y="3939572"/>
            <a:ext cx="2007538" cy="276999"/>
          </a:xfrm>
          <a:prstGeom prst="rect">
            <a:avLst/>
          </a:prstGeom>
          <a:noFill/>
          <a:ln w="28575">
            <a:solidFill>
              <a:srgbClr val="993366"/>
            </a:solidFill>
          </a:ln>
        </p:spPr>
        <p:txBody>
          <a:bodyPr wrap="square" rtlCol="0">
            <a:spAutoFit/>
          </a:bodyPr>
          <a:lstStyle/>
          <a:p>
            <a:r>
              <a:rPr lang="en-US" sz="1200" dirty="0">
                <a:solidFill>
                  <a:srgbClr val="CC0099"/>
                </a:solidFill>
              </a:rPr>
              <a:t>15. Thoracic aorta</a:t>
            </a:r>
          </a:p>
        </p:txBody>
      </p:sp>
      <p:sp>
        <p:nvSpPr>
          <p:cNvPr id="23" name="TextBox 22"/>
          <p:cNvSpPr txBox="1"/>
          <p:nvPr/>
        </p:nvSpPr>
        <p:spPr>
          <a:xfrm>
            <a:off x="9137888" y="4306687"/>
            <a:ext cx="3054112" cy="276999"/>
          </a:xfrm>
          <a:prstGeom prst="rect">
            <a:avLst/>
          </a:prstGeom>
          <a:solidFill>
            <a:schemeClr val="bg2"/>
          </a:solidFill>
          <a:ln>
            <a:solidFill>
              <a:schemeClr val="bg2">
                <a:lumMod val="25000"/>
              </a:schemeClr>
            </a:solidFill>
          </a:ln>
        </p:spPr>
        <p:txBody>
          <a:bodyPr wrap="square" rtlCol="0">
            <a:spAutoFit/>
          </a:bodyPr>
          <a:lstStyle/>
          <a:p>
            <a:r>
              <a:rPr lang="en-US" sz="1200" b="1" dirty="0">
                <a:solidFill>
                  <a:schemeClr val="bg2">
                    <a:lumMod val="50000"/>
                  </a:schemeClr>
                </a:solidFill>
              </a:rPr>
              <a:t>16. Esophagus &amp; esophageal plexuses</a:t>
            </a:r>
          </a:p>
        </p:txBody>
      </p:sp>
      <p:sp>
        <p:nvSpPr>
          <p:cNvPr id="24" name="TextBox 23"/>
          <p:cNvSpPr txBox="1"/>
          <p:nvPr/>
        </p:nvSpPr>
        <p:spPr>
          <a:xfrm>
            <a:off x="9320394" y="4739056"/>
            <a:ext cx="2007538" cy="276999"/>
          </a:xfrm>
          <a:prstGeom prst="rect">
            <a:avLst/>
          </a:prstGeom>
          <a:noFill/>
          <a:ln w="28575">
            <a:solidFill>
              <a:srgbClr val="7BBF26"/>
            </a:solidFill>
          </a:ln>
        </p:spPr>
        <p:txBody>
          <a:bodyPr wrap="square" rtlCol="0">
            <a:spAutoFit/>
          </a:bodyPr>
          <a:lstStyle/>
          <a:p>
            <a:r>
              <a:rPr lang="en-US" sz="1200" dirty="0">
                <a:solidFill>
                  <a:schemeClr val="accent3">
                    <a:lumMod val="75000"/>
                  </a:schemeClr>
                </a:solidFill>
              </a:rPr>
              <a:t>17. Thoracic duct</a:t>
            </a:r>
          </a:p>
        </p:txBody>
      </p:sp>
      <p:sp>
        <p:nvSpPr>
          <p:cNvPr id="25" name="TextBox 24"/>
          <p:cNvSpPr txBox="1"/>
          <p:nvPr/>
        </p:nvSpPr>
        <p:spPr>
          <a:xfrm>
            <a:off x="9237293" y="5247053"/>
            <a:ext cx="1304707" cy="261610"/>
          </a:xfrm>
          <a:prstGeom prst="rect">
            <a:avLst/>
          </a:prstGeom>
          <a:solidFill>
            <a:schemeClr val="bg2"/>
          </a:solidFill>
          <a:ln>
            <a:solidFill>
              <a:schemeClr val="bg2">
                <a:lumMod val="25000"/>
              </a:schemeClr>
            </a:solidFill>
          </a:ln>
        </p:spPr>
        <p:txBody>
          <a:bodyPr wrap="square" rtlCol="0">
            <a:spAutoFit/>
          </a:bodyPr>
          <a:lstStyle/>
          <a:p>
            <a:r>
              <a:rPr lang="en-US" sz="1100" b="1" dirty="0">
                <a:solidFill>
                  <a:schemeClr val="bg2">
                    <a:lumMod val="50000"/>
                  </a:schemeClr>
                </a:solidFill>
              </a:rPr>
              <a:t>18. Spleen</a:t>
            </a:r>
          </a:p>
        </p:txBody>
      </p:sp>
      <p:sp>
        <p:nvSpPr>
          <p:cNvPr id="26" name="TextBox 25"/>
          <p:cNvSpPr txBox="1"/>
          <p:nvPr/>
        </p:nvSpPr>
        <p:spPr>
          <a:xfrm>
            <a:off x="9117769" y="5608856"/>
            <a:ext cx="2868648" cy="261610"/>
          </a:xfrm>
          <a:prstGeom prst="rect">
            <a:avLst/>
          </a:prstGeom>
          <a:noFill/>
          <a:ln w="28575">
            <a:solidFill>
              <a:srgbClr val="FFCC00"/>
            </a:solidFill>
          </a:ln>
        </p:spPr>
        <p:txBody>
          <a:bodyPr wrap="square" rtlCol="0">
            <a:spAutoFit/>
          </a:bodyPr>
          <a:lstStyle/>
          <a:p>
            <a:r>
              <a:rPr lang="en-US" sz="1100" b="1" dirty="0">
                <a:solidFill>
                  <a:srgbClr val="DDB110"/>
                </a:solidFill>
              </a:rPr>
              <a:t>19. Anterior gastric plexus of stomach</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20</a:t>
            </a:fld>
            <a:endParaRPr lang="en-GB" sz="1200" b="0" i="0" u="none" strike="noStrike" cap="none" dirty="0">
              <a:solidFill>
                <a:srgbClr val="888888"/>
              </a:solidFill>
              <a:latin typeface="Calibri"/>
              <a:ea typeface="Calibri"/>
              <a:cs typeface="Calibri"/>
              <a:sym typeface="Calibri"/>
            </a:endParaRPr>
          </a:p>
        </p:txBody>
      </p:sp>
      <p:cxnSp>
        <p:nvCxnSpPr>
          <p:cNvPr id="27"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22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C32624-0ACC-487D-BAC1-0211BE51F2AB}"/>
              </a:ext>
            </a:extLst>
          </p:cNvPr>
          <p:cNvSpPr>
            <a:spLocks noGrp="1"/>
          </p:cNvSpPr>
          <p:nvPr>
            <p:ph idx="1"/>
          </p:nvPr>
        </p:nvSpPr>
        <p:spPr>
          <a:xfrm>
            <a:off x="-3402810" y="-469380"/>
            <a:ext cx="10515600" cy="7841129"/>
          </a:xfrm>
        </p:spPr>
        <p:txBody>
          <a:bodyPr>
            <a:normAutofit fontScale="25000" lnSpcReduction="20000"/>
          </a:bodyPr>
          <a:lstStyle/>
          <a:p>
            <a:r>
              <a:rPr lang="en-US" dirty="0"/>
              <a:t>1 Right vagus nerve</a:t>
            </a:r>
          </a:p>
          <a:p>
            <a:r>
              <a:rPr lang="en-US" dirty="0"/>
              <a:t>2 Thyroid gland and trache</a:t>
            </a:r>
          </a:p>
          <a:p>
            <a:r>
              <a:rPr lang="en-US" dirty="0"/>
              <a:t>3 Intercostal nerve</a:t>
            </a:r>
          </a:p>
          <a:p>
            <a:r>
              <a:rPr lang="en-US" dirty="0"/>
              <a:t>4 Aortic arch</a:t>
            </a:r>
          </a:p>
          <a:p>
            <a:r>
              <a:rPr lang="en-US" dirty="0"/>
              <a:t>5 Azygos vein</a:t>
            </a:r>
          </a:p>
          <a:p>
            <a:r>
              <a:rPr lang="en-US" dirty="0"/>
              <a:t>6 Posterior intercostal artery</a:t>
            </a:r>
          </a:p>
          <a:p>
            <a:r>
              <a:rPr lang="en-US" dirty="0"/>
              <a:t>7 Greater splanchnic nerve</a:t>
            </a:r>
          </a:p>
          <a:p>
            <a:r>
              <a:rPr lang="en-US" dirty="0"/>
              <a:t>8 Diaphragm</a:t>
            </a:r>
          </a:p>
          <a:p>
            <a:r>
              <a:rPr lang="en-US" dirty="0"/>
              <a:t>9 Liver</a:t>
            </a:r>
          </a:p>
          <a:p>
            <a:r>
              <a:rPr lang="en-US" dirty="0"/>
              <a:t>10 Proper hepatic artery and hepatic plexus</a:t>
            </a:r>
          </a:p>
          <a:p>
            <a:r>
              <a:rPr lang="en-US" dirty="0"/>
              <a:t>11 Left recurrent laryngeal nerve</a:t>
            </a:r>
          </a:p>
          <a:p>
            <a:r>
              <a:rPr lang="en-US" dirty="0"/>
              <a:t>12 Inferior cervical cardiac nerves</a:t>
            </a:r>
          </a:p>
          <a:p>
            <a:r>
              <a:rPr lang="en-US" dirty="0"/>
              <a:t>13 Left vagus nerve and left recurrent laryngeal</a:t>
            </a:r>
          </a:p>
          <a:p>
            <a:r>
              <a:rPr lang="en-US" dirty="0"/>
              <a:t>nerve</a:t>
            </a:r>
          </a:p>
          <a:p>
            <a:r>
              <a:rPr lang="en-US" dirty="0"/>
              <a:t>14 Left primary bronchus</a:t>
            </a:r>
          </a:p>
          <a:p>
            <a:r>
              <a:rPr lang="en-US" dirty="0"/>
              <a:t>15 Thoracic aorta and left vagus nerve</a:t>
            </a:r>
          </a:p>
          <a:p>
            <a:r>
              <a:rPr lang="en-US" dirty="0"/>
              <a:t>16 Esophagus and esophageal plexus</a:t>
            </a:r>
          </a:p>
          <a:p>
            <a:r>
              <a:rPr lang="en-US" dirty="0"/>
              <a:t>17 Thoracic duct</a:t>
            </a:r>
          </a:p>
          <a:p>
            <a:r>
              <a:rPr lang="en-US" dirty="0"/>
              <a:t>18 Spleen</a:t>
            </a:r>
          </a:p>
          <a:p>
            <a:r>
              <a:rPr lang="en-US" dirty="0"/>
              <a:t>19 Anterior gastric plexus and stomach (divided)</a:t>
            </a:r>
          </a:p>
          <a:p>
            <a:r>
              <a:rPr lang="en-US" dirty="0"/>
              <a:t>20 Splenic artery and splenic plexus</a:t>
            </a:r>
          </a:p>
          <a:p>
            <a:r>
              <a:rPr lang="en-US" dirty="0"/>
              <a:t>21 Celiac trunk and celiac plexus</a:t>
            </a:r>
          </a:p>
          <a:p>
            <a:r>
              <a:rPr lang="en-US" dirty="0"/>
              <a:t>22 Pancreas</a:t>
            </a:r>
          </a:p>
          <a:p>
            <a:r>
              <a:rPr lang="en-US" dirty="0"/>
              <a:t>23 Ramus communicans</a:t>
            </a:r>
          </a:p>
          <a:p>
            <a:r>
              <a:rPr lang="en-US" dirty="0"/>
              <a:t>24 Sympathetic trunk and sympathetic ganglion</a:t>
            </a:r>
          </a:p>
          <a:p>
            <a:r>
              <a:rPr lang="en-US" dirty="0"/>
              <a:t>25 Posterior intercostal vein and artery</a:t>
            </a:r>
          </a:p>
          <a:p>
            <a:r>
              <a:rPr lang="en-US" dirty="0"/>
              <a:t>and intercostal nerve</a:t>
            </a:r>
          </a:p>
          <a:p>
            <a:r>
              <a:rPr lang="en-US" dirty="0"/>
              <a:t>26 Right brachiocephalic vein</a:t>
            </a:r>
          </a:p>
          <a:p>
            <a:r>
              <a:rPr lang="en-US" dirty="0"/>
              <a:t>27 Superior vena cava</a:t>
            </a:r>
          </a:p>
          <a:p>
            <a:r>
              <a:rPr lang="en-US" dirty="0"/>
              <a:t>28 Ascending lumbar vein</a:t>
            </a:r>
          </a:p>
          <a:p>
            <a:r>
              <a:rPr lang="en-US" dirty="0"/>
              <a:t>29 Lumbar veins</a:t>
            </a:r>
          </a:p>
          <a:p>
            <a:r>
              <a:rPr lang="en-US" dirty="0"/>
              <a:t>30 Right external iliac vein</a:t>
            </a:r>
          </a:p>
          <a:p>
            <a:r>
              <a:rPr lang="en-US" dirty="0"/>
              <a:t>31 Trachea</a:t>
            </a:r>
          </a:p>
          <a:p>
            <a:r>
              <a:rPr lang="en-US" dirty="0"/>
              <a:t>32 Accessory hemiazygos vein</a:t>
            </a:r>
          </a:p>
          <a:p>
            <a:r>
              <a:rPr lang="en-US" dirty="0"/>
              <a:t>33 Posterior intercostal veins</a:t>
            </a:r>
          </a:p>
          <a:p>
            <a:r>
              <a:rPr lang="en-US" dirty="0"/>
              <a:t>34 Hemiazygos vein</a:t>
            </a:r>
          </a:p>
          <a:p>
            <a:r>
              <a:rPr lang="en-US" dirty="0"/>
              <a:t>35 Inferior vena cava</a:t>
            </a:r>
          </a:p>
          <a:p>
            <a:r>
              <a:rPr lang="en-US" dirty="0"/>
              <a:t>36 Median sacral vein</a:t>
            </a:r>
          </a:p>
          <a:p>
            <a:r>
              <a:rPr lang="en-US" dirty="0"/>
              <a:t>37 Internal iliac vein</a:t>
            </a:r>
          </a:p>
        </p:txBody>
      </p:sp>
      <p:pic>
        <p:nvPicPr>
          <p:cNvPr id="5" name="Picture 4">
            <a:extLst>
              <a:ext uri="{FF2B5EF4-FFF2-40B4-BE49-F238E27FC236}">
                <a16:creationId xmlns:a16="http://schemas.microsoft.com/office/drawing/2014/main" id="{B2ADC684-3586-4346-AA0E-19EEBF9A5A34}"/>
              </a:ext>
            </a:extLst>
          </p:cNvPr>
          <p:cNvPicPr>
            <a:picLocks noChangeAspect="1"/>
          </p:cNvPicPr>
          <p:nvPr/>
        </p:nvPicPr>
        <p:blipFill>
          <a:blip r:embed="rId2"/>
          <a:stretch>
            <a:fillRect/>
          </a:stretch>
        </p:blipFill>
        <p:spPr>
          <a:xfrm>
            <a:off x="2384377" y="678387"/>
            <a:ext cx="7755757" cy="5822593"/>
          </a:xfrm>
          <a:prstGeom prst="rect">
            <a:avLst/>
          </a:prstGeom>
        </p:spPr>
      </p:pic>
      <p:sp>
        <p:nvSpPr>
          <p:cNvPr id="6" name="Title 1">
            <a:extLst>
              <a:ext uri="{FF2B5EF4-FFF2-40B4-BE49-F238E27FC236}">
                <a16:creationId xmlns:a16="http://schemas.microsoft.com/office/drawing/2014/main" id="{B4314EA0-B4E7-43C0-8D80-0A25A07A1970}"/>
              </a:ext>
            </a:extLst>
          </p:cNvPr>
          <p:cNvSpPr>
            <a:spLocks noGrp="1"/>
          </p:cNvSpPr>
          <p:nvPr>
            <p:ph type="title"/>
          </p:nvPr>
        </p:nvSpPr>
        <p:spPr>
          <a:xfrm>
            <a:off x="1854990" y="-198675"/>
            <a:ext cx="8904890" cy="1154216"/>
          </a:xfrm>
        </p:spPr>
        <p:txBody>
          <a:bodyPr>
            <a:normAutofit/>
          </a:bodyPr>
          <a:lstStyle/>
          <a:p>
            <a:pPr algn="ctr"/>
            <a:r>
              <a:rPr lang="en-US" sz="3600" b="1" dirty="0">
                <a:solidFill>
                  <a:schemeClr val="bg2">
                    <a:lumMod val="50000"/>
                  </a:schemeClr>
                </a:solidFill>
                <a:latin typeface="+mn-lt"/>
              </a:rPr>
              <a:t>Inferior-Posterior Mediastinum</a:t>
            </a:r>
          </a:p>
        </p:txBody>
      </p:sp>
      <p:sp>
        <p:nvSpPr>
          <p:cNvPr id="7" name="TextBox 6"/>
          <p:cNvSpPr txBox="1"/>
          <p:nvPr/>
        </p:nvSpPr>
        <p:spPr>
          <a:xfrm>
            <a:off x="716118" y="1990564"/>
            <a:ext cx="1836462" cy="276999"/>
          </a:xfrm>
          <a:prstGeom prst="rect">
            <a:avLst/>
          </a:prstGeom>
          <a:noFill/>
          <a:ln w="28575">
            <a:solidFill>
              <a:srgbClr val="FFCC00"/>
            </a:solidFill>
          </a:ln>
        </p:spPr>
        <p:txBody>
          <a:bodyPr wrap="square" rtlCol="0">
            <a:spAutoFit/>
          </a:bodyPr>
          <a:lstStyle/>
          <a:p>
            <a:r>
              <a:rPr lang="en-US" sz="1200" b="1" dirty="0">
                <a:solidFill>
                  <a:srgbClr val="DDB110"/>
                </a:solidFill>
              </a:rPr>
              <a:t>1 .Right vagus nerve</a:t>
            </a:r>
          </a:p>
        </p:txBody>
      </p:sp>
      <p:sp>
        <p:nvSpPr>
          <p:cNvPr id="8" name="TextBox 7"/>
          <p:cNvSpPr txBox="1"/>
          <p:nvPr/>
        </p:nvSpPr>
        <p:spPr>
          <a:xfrm>
            <a:off x="10117393" y="1831943"/>
            <a:ext cx="1925527" cy="276999"/>
          </a:xfrm>
          <a:prstGeom prst="rect">
            <a:avLst/>
          </a:prstGeom>
          <a:solidFill>
            <a:schemeClr val="bg2"/>
          </a:solidFill>
          <a:ln>
            <a:solidFill>
              <a:schemeClr val="bg2">
                <a:lumMod val="25000"/>
              </a:schemeClr>
            </a:solidFill>
          </a:ln>
        </p:spPr>
        <p:txBody>
          <a:bodyPr wrap="none" rtlCol="0">
            <a:spAutoFit/>
          </a:bodyPr>
          <a:lstStyle/>
          <a:p>
            <a:r>
              <a:rPr lang="en-US" sz="1200" dirty="0">
                <a:ln w="0"/>
                <a:solidFill>
                  <a:schemeClr val="bg2">
                    <a:lumMod val="50000"/>
                  </a:schemeClr>
                </a:solidFill>
                <a:effectLst>
                  <a:outerShdw blurRad="38100" dist="25400" dir="5400000" algn="ctr" rotWithShape="0">
                    <a:srgbClr val="6E747A">
                      <a:alpha val="43000"/>
                    </a:srgbClr>
                  </a:outerShdw>
                </a:effectLst>
              </a:rPr>
              <a:t>14. Left primary bronchus</a:t>
            </a:r>
          </a:p>
        </p:txBody>
      </p:sp>
      <p:sp>
        <p:nvSpPr>
          <p:cNvPr id="9" name="TextBox 8"/>
          <p:cNvSpPr txBox="1"/>
          <p:nvPr/>
        </p:nvSpPr>
        <p:spPr>
          <a:xfrm>
            <a:off x="10117393" y="3123843"/>
            <a:ext cx="2007538" cy="276999"/>
          </a:xfrm>
          <a:prstGeom prst="rect">
            <a:avLst/>
          </a:prstGeom>
          <a:noFill/>
          <a:ln w="28575">
            <a:solidFill>
              <a:srgbClr val="993366"/>
            </a:solidFill>
          </a:ln>
        </p:spPr>
        <p:txBody>
          <a:bodyPr wrap="square" rtlCol="0">
            <a:spAutoFit/>
          </a:bodyPr>
          <a:lstStyle/>
          <a:p>
            <a:r>
              <a:rPr lang="en-US" sz="1200" dirty="0">
                <a:solidFill>
                  <a:srgbClr val="CC0099"/>
                </a:solidFill>
              </a:rPr>
              <a:t>15. Thoracic aorta</a:t>
            </a:r>
          </a:p>
        </p:txBody>
      </p:sp>
      <p:sp>
        <p:nvSpPr>
          <p:cNvPr id="10" name="TextBox 9"/>
          <p:cNvSpPr txBox="1"/>
          <p:nvPr/>
        </p:nvSpPr>
        <p:spPr>
          <a:xfrm>
            <a:off x="10202931" y="2765388"/>
            <a:ext cx="1836462" cy="276999"/>
          </a:xfrm>
          <a:prstGeom prst="rect">
            <a:avLst/>
          </a:prstGeom>
          <a:noFill/>
          <a:ln w="28575">
            <a:solidFill>
              <a:srgbClr val="FFCC00"/>
            </a:solidFill>
          </a:ln>
        </p:spPr>
        <p:txBody>
          <a:bodyPr wrap="square" rtlCol="0">
            <a:spAutoFit/>
          </a:bodyPr>
          <a:lstStyle/>
          <a:p>
            <a:r>
              <a:rPr lang="en-US" sz="1200" b="1" dirty="0">
                <a:solidFill>
                  <a:srgbClr val="DDB110"/>
                </a:solidFill>
              </a:rPr>
              <a:t>15. Left vagus nerve</a:t>
            </a:r>
          </a:p>
        </p:txBody>
      </p:sp>
      <p:sp>
        <p:nvSpPr>
          <p:cNvPr id="11" name="TextBox 10"/>
          <p:cNvSpPr txBox="1"/>
          <p:nvPr/>
        </p:nvSpPr>
        <p:spPr>
          <a:xfrm>
            <a:off x="10036694" y="3608296"/>
            <a:ext cx="2168936" cy="461665"/>
          </a:xfrm>
          <a:prstGeom prst="rect">
            <a:avLst/>
          </a:prstGeom>
          <a:solidFill>
            <a:schemeClr val="bg2"/>
          </a:solidFill>
          <a:ln>
            <a:solidFill>
              <a:schemeClr val="bg2">
                <a:lumMod val="25000"/>
              </a:schemeClr>
            </a:solidFill>
          </a:ln>
        </p:spPr>
        <p:txBody>
          <a:bodyPr wrap="square" rtlCol="0">
            <a:spAutoFit/>
          </a:bodyPr>
          <a:lstStyle/>
          <a:p>
            <a:r>
              <a:rPr lang="en-US" sz="1200" dirty="0">
                <a:ln w="0"/>
                <a:solidFill>
                  <a:schemeClr val="bg2">
                    <a:lumMod val="50000"/>
                  </a:schemeClr>
                </a:solidFill>
                <a:effectLst>
                  <a:outerShdw blurRad="38100" dist="25400" dir="5400000" algn="ctr" rotWithShape="0">
                    <a:srgbClr val="6E747A">
                      <a:alpha val="43000"/>
                    </a:srgbClr>
                  </a:outerShdw>
                </a:effectLst>
              </a:rPr>
              <a:t>16. Esophagus &amp; esophageal plexuses</a:t>
            </a:r>
          </a:p>
        </p:txBody>
      </p:sp>
      <p:sp>
        <p:nvSpPr>
          <p:cNvPr id="13" name="TextBox 12"/>
          <p:cNvSpPr txBox="1"/>
          <p:nvPr/>
        </p:nvSpPr>
        <p:spPr>
          <a:xfrm>
            <a:off x="427217" y="2457146"/>
            <a:ext cx="2024709" cy="276999"/>
          </a:xfrm>
          <a:prstGeom prst="rect">
            <a:avLst/>
          </a:prstGeom>
          <a:noFill/>
          <a:ln w="28575">
            <a:solidFill>
              <a:srgbClr val="FFCC00"/>
            </a:solidFill>
          </a:ln>
        </p:spPr>
        <p:txBody>
          <a:bodyPr wrap="square" rtlCol="0">
            <a:spAutoFit/>
          </a:bodyPr>
          <a:lstStyle/>
          <a:p>
            <a:r>
              <a:rPr lang="en-US" sz="1200" b="1" dirty="0">
                <a:solidFill>
                  <a:srgbClr val="DDB110"/>
                </a:solidFill>
              </a:rPr>
              <a:t>23. Ramus communicans</a:t>
            </a:r>
          </a:p>
        </p:txBody>
      </p:sp>
      <p:sp>
        <p:nvSpPr>
          <p:cNvPr id="14" name="TextBox 13"/>
          <p:cNvSpPr txBox="1"/>
          <p:nvPr/>
        </p:nvSpPr>
        <p:spPr>
          <a:xfrm>
            <a:off x="465601" y="2970724"/>
            <a:ext cx="1860698" cy="461665"/>
          </a:xfrm>
          <a:prstGeom prst="rect">
            <a:avLst/>
          </a:prstGeom>
          <a:noFill/>
          <a:ln w="28575">
            <a:solidFill>
              <a:srgbClr val="FFCC00"/>
            </a:solidFill>
          </a:ln>
        </p:spPr>
        <p:txBody>
          <a:bodyPr wrap="square" rtlCol="0">
            <a:spAutoFit/>
          </a:bodyPr>
          <a:lstStyle/>
          <a:p>
            <a:r>
              <a:rPr lang="en-US" sz="1200" b="1" dirty="0">
                <a:solidFill>
                  <a:srgbClr val="DDB110"/>
                </a:solidFill>
              </a:rPr>
              <a:t>24. Sympathetic trunk &amp; ganglia</a:t>
            </a:r>
          </a:p>
        </p:txBody>
      </p:sp>
      <p:sp>
        <p:nvSpPr>
          <p:cNvPr id="15" name="TextBox 14"/>
          <p:cNvSpPr txBox="1"/>
          <p:nvPr/>
        </p:nvSpPr>
        <p:spPr>
          <a:xfrm>
            <a:off x="395515" y="3582401"/>
            <a:ext cx="2087408" cy="261610"/>
          </a:xfrm>
          <a:prstGeom prst="rect">
            <a:avLst/>
          </a:prstGeom>
          <a:noFill/>
          <a:ln w="28575">
            <a:solidFill>
              <a:srgbClr val="993366"/>
            </a:solidFill>
          </a:ln>
        </p:spPr>
        <p:txBody>
          <a:bodyPr wrap="square" rtlCol="0">
            <a:spAutoFit/>
          </a:bodyPr>
          <a:lstStyle/>
          <a:p>
            <a:r>
              <a:rPr lang="en-US" sz="1100" dirty="0">
                <a:solidFill>
                  <a:srgbClr val="CC0099"/>
                </a:solidFill>
              </a:rPr>
              <a:t>25. Posterior intercostal artery</a:t>
            </a:r>
          </a:p>
        </p:txBody>
      </p:sp>
      <p:sp>
        <p:nvSpPr>
          <p:cNvPr id="16" name="TextBox 15"/>
          <p:cNvSpPr txBox="1"/>
          <p:nvPr/>
        </p:nvSpPr>
        <p:spPr>
          <a:xfrm>
            <a:off x="368742" y="3980145"/>
            <a:ext cx="2066043" cy="27699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70C0"/>
                </a:solidFill>
              </a:rPr>
              <a:t>25. Posterior intercostal vein</a:t>
            </a:r>
          </a:p>
        </p:txBody>
      </p:sp>
      <p:sp>
        <p:nvSpPr>
          <p:cNvPr id="17" name="TextBox 16"/>
          <p:cNvSpPr txBox="1"/>
          <p:nvPr/>
        </p:nvSpPr>
        <p:spPr>
          <a:xfrm>
            <a:off x="1222485" y="4365827"/>
            <a:ext cx="1213944" cy="27699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70C0"/>
                </a:solidFill>
              </a:rPr>
              <a:t>5.Azygos vein </a:t>
            </a:r>
          </a:p>
        </p:txBody>
      </p:sp>
      <p:sp>
        <p:nvSpPr>
          <p:cNvPr id="2" name="Slide Number Placeholder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21</a:t>
            </a:fld>
            <a:endParaRPr lang="en-GB" sz="1200" b="0" i="0" u="none" strike="noStrike" cap="none" dirty="0">
              <a:solidFill>
                <a:srgbClr val="888888"/>
              </a:solidFill>
              <a:latin typeface="Calibri"/>
              <a:ea typeface="Calibri"/>
              <a:cs typeface="Calibri"/>
              <a:sym typeface="Calibri"/>
            </a:endParaRPr>
          </a:p>
        </p:txBody>
      </p:sp>
      <p:cxnSp>
        <p:nvCxnSpPr>
          <p:cNvPr id="18"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245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338"/>
            <a:ext cx="10515600" cy="13255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RADIOLOGY</a:t>
            </a:r>
          </a:p>
        </p:txBody>
      </p:sp>
      <p:pic>
        <p:nvPicPr>
          <p:cNvPr id="4" name="Picture 2" descr="http://www.meddean.luc.edu/lumen/medEd/Radio/curriculum/Pulmonary/image1o.jpg"/>
          <p:cNvPicPr>
            <a:picLocks noGrp="1" noChangeAspect="1" noChangeArrowheads="1"/>
          </p:cNvPicPr>
          <p:nvPr>
            <p:ph idx="1"/>
          </p:nvPr>
        </p:nvPicPr>
        <p:blipFill>
          <a:blip r:embed="rId2" cstate="print"/>
          <a:srcRect b="3786"/>
          <a:stretch>
            <a:fillRect/>
          </a:stretch>
        </p:blipFill>
        <p:spPr>
          <a:xfrm>
            <a:off x="2895601" y="1600201"/>
            <a:ext cx="6096000" cy="4666561"/>
          </a:xfrm>
          <a:noFill/>
        </p:spPr>
      </p:pic>
      <p:sp>
        <p:nvSpPr>
          <p:cNvPr id="5" name="TextBox 4"/>
          <p:cNvSpPr txBox="1"/>
          <p:nvPr/>
        </p:nvSpPr>
        <p:spPr>
          <a:xfrm>
            <a:off x="1828801" y="2133601"/>
            <a:ext cx="861133"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Clavicle</a:t>
            </a:r>
          </a:p>
        </p:txBody>
      </p:sp>
      <p:sp>
        <p:nvSpPr>
          <p:cNvPr id="6" name="TextBox 5"/>
          <p:cNvSpPr txBox="1"/>
          <p:nvPr/>
        </p:nvSpPr>
        <p:spPr>
          <a:xfrm>
            <a:off x="1981201" y="3276601"/>
            <a:ext cx="870751"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Scapula</a:t>
            </a:r>
          </a:p>
        </p:txBody>
      </p:sp>
      <p:sp>
        <p:nvSpPr>
          <p:cNvPr id="8" name="TextBox 7"/>
          <p:cNvSpPr txBox="1"/>
          <p:nvPr/>
        </p:nvSpPr>
        <p:spPr>
          <a:xfrm>
            <a:off x="9448801" y="2438400"/>
            <a:ext cx="1415511" cy="307777"/>
          </a:xfrm>
          <a:prstGeom prst="rect">
            <a:avLst/>
          </a:prstGeom>
          <a:solidFill>
            <a:schemeClr val="bg2"/>
          </a:solidFill>
          <a:ln>
            <a:solidFill>
              <a:schemeClr val="bg2">
                <a:lumMod val="25000"/>
              </a:schemeClr>
            </a:solidFill>
          </a:ln>
        </p:spPr>
        <p:txBody>
          <a:bodyPr wrap="square" rtlCol="0">
            <a:spAutoFit/>
          </a:bodyPr>
          <a:lstStyle/>
          <a:p>
            <a:r>
              <a:rPr lang="en-US" b="1" dirty="0">
                <a:solidFill>
                  <a:schemeClr val="bg2">
                    <a:lumMod val="50000"/>
                  </a:schemeClr>
                </a:solidFill>
              </a:rPr>
              <a:t>Aortic knuckle</a:t>
            </a:r>
          </a:p>
        </p:txBody>
      </p:sp>
      <p:sp>
        <p:nvSpPr>
          <p:cNvPr id="9" name="TextBox 8"/>
          <p:cNvSpPr txBox="1"/>
          <p:nvPr/>
        </p:nvSpPr>
        <p:spPr>
          <a:xfrm>
            <a:off x="9205997" y="4191000"/>
            <a:ext cx="1317990" cy="523220"/>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Left dome </a:t>
            </a:r>
          </a:p>
          <a:p>
            <a:r>
              <a:rPr lang="en-US" b="1" dirty="0">
                <a:solidFill>
                  <a:schemeClr val="bg2">
                    <a:lumMod val="50000"/>
                  </a:schemeClr>
                </a:solidFill>
              </a:rPr>
              <a:t>of diaphragm</a:t>
            </a:r>
          </a:p>
        </p:txBody>
      </p:sp>
      <p:sp>
        <p:nvSpPr>
          <p:cNvPr id="10" name="TextBox 9"/>
          <p:cNvSpPr txBox="1"/>
          <p:nvPr/>
        </p:nvSpPr>
        <p:spPr>
          <a:xfrm>
            <a:off x="1752600" y="4648200"/>
            <a:ext cx="1317990" cy="523220"/>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Right dome </a:t>
            </a:r>
          </a:p>
          <a:p>
            <a:r>
              <a:rPr lang="en-US" b="1" dirty="0">
                <a:solidFill>
                  <a:schemeClr val="bg2">
                    <a:lumMod val="50000"/>
                  </a:schemeClr>
                </a:solidFill>
              </a:rPr>
              <a:t>of diaphragm</a:t>
            </a:r>
          </a:p>
        </p:txBody>
      </p:sp>
      <p:sp>
        <p:nvSpPr>
          <p:cNvPr id="12" name="TextBox 11"/>
          <p:cNvSpPr txBox="1"/>
          <p:nvPr/>
        </p:nvSpPr>
        <p:spPr>
          <a:xfrm>
            <a:off x="4038601" y="3810001"/>
            <a:ext cx="1914307" cy="307777"/>
          </a:xfrm>
          <a:prstGeom prst="rect">
            <a:avLst/>
          </a:prstGeom>
          <a:solidFill>
            <a:schemeClr val="bg1"/>
          </a:solidFill>
        </p:spPr>
        <p:txBody>
          <a:bodyPr wrap="none" rtlCol="0">
            <a:spAutoFit/>
          </a:bodyPr>
          <a:lstStyle/>
          <a:p>
            <a:r>
              <a:rPr lang="en-US" b="1" dirty="0"/>
              <a:t>Cardiophrenic angle</a:t>
            </a:r>
          </a:p>
        </p:txBody>
      </p:sp>
      <p:cxnSp>
        <p:nvCxnSpPr>
          <p:cNvPr id="14" name="Straight Arrow Connector 13"/>
          <p:cNvCxnSpPr>
            <a:stCxn id="8" idx="1"/>
          </p:cNvCxnSpPr>
          <p:nvPr/>
        </p:nvCxnSpPr>
        <p:spPr>
          <a:xfrm flipH="1">
            <a:off x="6629401" y="2592289"/>
            <a:ext cx="2819400" cy="8367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2"/>
          </p:cNvCxnSpPr>
          <p:nvPr/>
        </p:nvCxnSpPr>
        <p:spPr>
          <a:xfrm>
            <a:off x="4995754" y="4117778"/>
            <a:ext cx="643046" cy="13686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p:cNvCxnSpPr>
          <p:nvPr/>
        </p:nvCxnSpPr>
        <p:spPr>
          <a:xfrm>
            <a:off x="3070590" y="4909810"/>
            <a:ext cx="1425210" cy="5765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196607" y="4832866"/>
            <a:ext cx="1009390" cy="8411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19400" y="2362200"/>
            <a:ext cx="20574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p:cNvCxnSpPr>
          <p:nvPr/>
        </p:nvCxnSpPr>
        <p:spPr>
          <a:xfrm flipV="1">
            <a:off x="2851952" y="3429001"/>
            <a:ext cx="1110449" cy="14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077756" y="3447722"/>
            <a:ext cx="1356462" cy="523220"/>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Apex of heart</a:t>
            </a:r>
          </a:p>
          <a:p>
            <a:r>
              <a:rPr lang="en-US" b="1" dirty="0">
                <a:solidFill>
                  <a:schemeClr val="bg2">
                    <a:lumMod val="50000"/>
                  </a:schemeClr>
                </a:solidFill>
              </a:rPr>
              <a:t>(left ventricle</a:t>
            </a:r>
            <a:r>
              <a:rPr lang="en-US" dirty="0">
                <a:solidFill>
                  <a:schemeClr val="bg2">
                    <a:lumMod val="50000"/>
                  </a:schemeClr>
                </a:solidFill>
              </a:rPr>
              <a:t>)</a:t>
            </a:r>
          </a:p>
        </p:txBody>
      </p:sp>
      <p:cxnSp>
        <p:nvCxnSpPr>
          <p:cNvPr id="11" name="Straight Arrow Connector 10"/>
          <p:cNvCxnSpPr>
            <a:stCxn id="3" idx="1"/>
          </p:cNvCxnSpPr>
          <p:nvPr/>
        </p:nvCxnSpPr>
        <p:spPr>
          <a:xfrm flipH="1">
            <a:off x="7507994" y="3709332"/>
            <a:ext cx="1569762" cy="17947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205998" y="1708667"/>
            <a:ext cx="870751" cy="307777"/>
          </a:xfrm>
          <a:prstGeom prst="rect">
            <a:avLst/>
          </a:prstGeom>
          <a:solidFill>
            <a:schemeClr val="bg2"/>
          </a:solidFill>
          <a:ln>
            <a:solidFill>
              <a:schemeClr val="bg2">
                <a:lumMod val="25000"/>
              </a:schemeClr>
            </a:solidFill>
          </a:ln>
        </p:spPr>
        <p:txBody>
          <a:bodyPr wrap="none" rtlCol="0">
            <a:spAutoFit/>
          </a:bodyPr>
          <a:lstStyle/>
          <a:p>
            <a:r>
              <a:rPr lang="en-US" b="1" dirty="0">
                <a:solidFill>
                  <a:schemeClr val="bg2">
                    <a:lumMod val="50000"/>
                  </a:schemeClr>
                </a:solidFill>
              </a:rPr>
              <a:t>Trachea</a:t>
            </a:r>
          </a:p>
        </p:txBody>
      </p:sp>
      <p:cxnSp>
        <p:nvCxnSpPr>
          <p:cNvPr id="21" name="Straight Arrow Connector 20"/>
          <p:cNvCxnSpPr>
            <a:stCxn id="17" idx="1"/>
          </p:cNvCxnSpPr>
          <p:nvPr/>
        </p:nvCxnSpPr>
        <p:spPr>
          <a:xfrm flipH="1">
            <a:off x="6324601" y="1862556"/>
            <a:ext cx="2881396" cy="21544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24400" y="4832865"/>
            <a:ext cx="1066800" cy="44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02128" y="4545737"/>
            <a:ext cx="1239442" cy="307777"/>
          </a:xfrm>
          <a:prstGeom prst="rect">
            <a:avLst/>
          </a:prstGeom>
          <a:solidFill>
            <a:schemeClr val="bg1"/>
          </a:solidFill>
        </p:spPr>
        <p:txBody>
          <a:bodyPr wrap="none" rtlCol="0">
            <a:spAutoFit/>
          </a:bodyPr>
          <a:lstStyle/>
          <a:p>
            <a:r>
              <a:rPr lang="en-US" b="1" dirty="0"/>
              <a:t>Right atrium</a:t>
            </a:r>
          </a:p>
        </p:txBody>
      </p:sp>
      <p:cxnSp>
        <p:nvCxnSpPr>
          <p:cNvPr id="19" name="Straight Arrow Connector 18">
            <a:extLst>
              <a:ext uri="{FF2B5EF4-FFF2-40B4-BE49-F238E27FC236}">
                <a16:creationId xmlns:a16="http://schemas.microsoft.com/office/drawing/2014/main" id="{9F3D89AC-2E43-48CA-AE3B-E2F08098EFAA}"/>
              </a:ext>
            </a:extLst>
          </p:cNvPr>
          <p:cNvCxnSpPr/>
          <p:nvPr/>
        </p:nvCxnSpPr>
        <p:spPr>
          <a:xfrm>
            <a:off x="6855012" y="6084047"/>
            <a:ext cx="1757082" cy="47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4C9DBA1-10F7-4C4F-AAF2-B8479A1D65C3}"/>
              </a:ext>
            </a:extLst>
          </p:cNvPr>
          <p:cNvCxnSpPr/>
          <p:nvPr/>
        </p:nvCxnSpPr>
        <p:spPr>
          <a:xfrm flipH="1">
            <a:off x="3812988" y="6030259"/>
            <a:ext cx="12729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22</a:t>
            </a:fld>
            <a:endParaRPr lang="en-GB" sz="1200" b="0" i="0" u="none" strike="noStrike" cap="none" dirty="0">
              <a:solidFill>
                <a:srgbClr val="888888"/>
              </a:solidFill>
              <a:latin typeface="Calibri"/>
              <a:ea typeface="Calibri"/>
              <a:cs typeface="Calibri"/>
              <a:sym typeface="Calibri"/>
            </a:endParaRPr>
          </a:p>
        </p:txBody>
      </p:sp>
      <p:cxnSp>
        <p:nvCxnSpPr>
          <p:cNvPr id="2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4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ox(i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ox(i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ox(in)">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138"/>
            <a:ext cx="10515600" cy="13255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RADIOLOGY</a:t>
            </a:r>
            <a:endParaRPr lang="en-US" sz="3600" dirty="0">
              <a:solidFill>
                <a:schemeClr val="bg2">
                  <a:lumMod val="50000"/>
                </a:schemeClr>
              </a:solidFill>
              <a:latin typeface="+mn-lt"/>
            </a:endParaRPr>
          </a:p>
        </p:txBody>
      </p:sp>
      <p:pic>
        <p:nvPicPr>
          <p:cNvPr id="4" name="Picture 2" descr="C:\Users\user\Pictures\C3FF61.png"/>
          <p:cNvPicPr>
            <a:picLocks noGrp="1" noChangeAspect="1" noChangeArrowheads="1"/>
          </p:cNvPicPr>
          <p:nvPr>
            <p:ph idx="1"/>
          </p:nvPr>
        </p:nvPicPr>
        <p:blipFill>
          <a:blip r:embed="rId2" cstate="print"/>
          <a:srcRect/>
          <a:stretch>
            <a:fillRect/>
          </a:stretch>
        </p:blipFill>
        <p:spPr>
          <a:xfrm>
            <a:off x="4008320" y="1600201"/>
            <a:ext cx="4175360" cy="4525963"/>
          </a:xfrm>
          <a:noFill/>
        </p:spPr>
      </p:pic>
      <p:sp>
        <p:nvSpPr>
          <p:cNvPr id="5" name="TextBox 4"/>
          <p:cNvSpPr txBox="1"/>
          <p:nvPr/>
        </p:nvSpPr>
        <p:spPr>
          <a:xfrm>
            <a:off x="5867400" y="2133601"/>
            <a:ext cx="372218" cy="461665"/>
          </a:xfrm>
          <a:prstGeom prst="rect">
            <a:avLst/>
          </a:prstGeom>
          <a:noFill/>
        </p:spPr>
        <p:txBody>
          <a:bodyPr wrap="none" rtlCol="0">
            <a:spAutoFit/>
          </a:bodyPr>
          <a:lstStyle/>
          <a:p>
            <a:r>
              <a:rPr lang="en-US" sz="2400" b="1" dirty="0">
                <a:solidFill>
                  <a:srgbClr val="C00000"/>
                </a:solidFill>
                <a:effectLst>
                  <a:outerShdw blurRad="38100" dist="38100" dir="2700000" algn="tl">
                    <a:srgbClr val="000000">
                      <a:alpha val="43137"/>
                    </a:srgbClr>
                  </a:outerShdw>
                </a:effectLst>
              </a:rPr>
              <a:t>T</a:t>
            </a:r>
          </a:p>
        </p:txBody>
      </p:sp>
      <p:sp>
        <p:nvSpPr>
          <p:cNvPr id="6" name="TextBox 5"/>
          <p:cNvSpPr txBox="1"/>
          <p:nvPr/>
        </p:nvSpPr>
        <p:spPr>
          <a:xfrm>
            <a:off x="5638800" y="3048000"/>
            <a:ext cx="370614" cy="400110"/>
          </a:xfrm>
          <a:prstGeom prst="rect">
            <a:avLst/>
          </a:prstGeom>
          <a:noFill/>
        </p:spPr>
        <p:txBody>
          <a:bodyPr wrap="none" rtlCol="0">
            <a:spAutoFit/>
          </a:bodyPr>
          <a:lstStyle/>
          <a:p>
            <a:r>
              <a:rPr lang="en-US" sz="2000" b="1" dirty="0">
                <a:solidFill>
                  <a:srgbClr val="C00000"/>
                </a:solidFill>
                <a:effectLst>
                  <a:outerShdw blurRad="38100" dist="38100" dir="2700000" algn="tl">
                    <a:srgbClr val="000000">
                      <a:alpha val="43137"/>
                    </a:srgbClr>
                  </a:outerShdw>
                </a:effectLst>
              </a:rPr>
              <a:t>B</a:t>
            </a:r>
          </a:p>
        </p:txBody>
      </p:sp>
      <p:sp>
        <p:nvSpPr>
          <p:cNvPr id="8" name="TextBox 7"/>
          <p:cNvSpPr txBox="1"/>
          <p:nvPr/>
        </p:nvSpPr>
        <p:spPr>
          <a:xfrm>
            <a:off x="687098" y="2796342"/>
            <a:ext cx="2925066" cy="646331"/>
          </a:xfrm>
          <a:prstGeom prst="rect">
            <a:avLst/>
          </a:prstGeom>
          <a:solidFill>
            <a:schemeClr val="bg2"/>
          </a:solidFill>
          <a:ln w="28575">
            <a:solidFill>
              <a:schemeClr val="bg2">
                <a:lumMod val="25000"/>
              </a:schemeClr>
            </a:solidFill>
          </a:ln>
        </p:spPr>
        <p:txBody>
          <a:bodyPr wrap="square" rtlCol="0">
            <a:spAutoFit/>
          </a:bodyPr>
          <a:lstStyle/>
          <a:p>
            <a:r>
              <a:rPr lang="en-US" sz="1800" b="1" dirty="0">
                <a:solidFill>
                  <a:schemeClr val="bg2">
                    <a:lumMod val="50000"/>
                  </a:schemeClr>
                </a:solidFill>
                <a:latin typeface="+mn-lt"/>
              </a:rPr>
              <a:t>T</a:t>
            </a:r>
            <a:r>
              <a:rPr lang="en-GB" sz="1800" b="1" dirty="0">
                <a:solidFill>
                  <a:schemeClr val="bg2">
                    <a:lumMod val="50000"/>
                  </a:schemeClr>
                </a:solidFill>
                <a:latin typeface="+mn-lt"/>
              </a:rPr>
              <a:t>: Trachea</a:t>
            </a:r>
          </a:p>
          <a:p>
            <a:r>
              <a:rPr lang="en-US" sz="1800" b="1" dirty="0">
                <a:solidFill>
                  <a:schemeClr val="bg2">
                    <a:lumMod val="50000"/>
                  </a:schemeClr>
                </a:solidFill>
                <a:latin typeface="+mn-lt"/>
              </a:rPr>
              <a:t>B: Bronchus (primary)</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23</a:t>
            </a:fld>
            <a:endParaRPr lang="en-GB" sz="1200" b="0" i="0" u="none" strike="noStrike" cap="none" dirty="0">
              <a:solidFill>
                <a:srgbClr val="888888"/>
              </a:solidFill>
              <a:latin typeface="Calibri"/>
              <a:ea typeface="Calibri"/>
              <a:cs typeface="Calibri"/>
              <a:sym typeface="Calibri"/>
            </a:endParaRPr>
          </a:p>
        </p:txBody>
      </p:sp>
      <p:cxnSp>
        <p:nvCxnSpPr>
          <p:cNvPr id="9"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4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47361"/>
            <a:ext cx="10515600" cy="1325563"/>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RADIOLOGY</a:t>
            </a:r>
            <a:endParaRPr lang="en-US" sz="3600" dirty="0">
              <a:solidFill>
                <a:schemeClr val="bg2">
                  <a:lumMod val="50000"/>
                </a:schemeClr>
              </a:solidFill>
              <a:latin typeface="+mn-lt"/>
            </a:endParaRPr>
          </a:p>
        </p:txBody>
      </p:sp>
      <p:pic>
        <p:nvPicPr>
          <p:cNvPr id="4" name="Content Placeholder 3" descr="C:\Users\user\Pictures\C3FF59.png"/>
          <p:cNvPicPr>
            <a:picLocks noGrp="1" noChangeAspect="1" noChangeArrowheads="1"/>
          </p:cNvPicPr>
          <p:nvPr>
            <p:ph sz="half" idx="4294967295"/>
          </p:nvPr>
        </p:nvPicPr>
        <p:blipFill>
          <a:blip r:embed="rId2" cstate="print"/>
          <a:srcRect/>
          <a:stretch>
            <a:fillRect/>
          </a:stretch>
        </p:blipFill>
        <p:spPr>
          <a:xfrm>
            <a:off x="4343400" y="1676400"/>
            <a:ext cx="3810000" cy="4445000"/>
          </a:xfrm>
          <a:noFill/>
        </p:spPr>
      </p:pic>
      <p:pic>
        <p:nvPicPr>
          <p:cNvPr id="5" name="Picture 3" descr="C:\Users\user\Pictures\C3FF59.png"/>
          <p:cNvPicPr>
            <a:picLocks noGrp="1" noChangeAspect="1" noChangeArrowheads="1"/>
          </p:cNvPicPr>
          <p:nvPr>
            <p:ph idx="1"/>
          </p:nvPr>
        </p:nvPicPr>
        <p:blipFill>
          <a:blip r:embed="rId2" cstate="print"/>
          <a:srcRect/>
          <a:stretch>
            <a:fillRect/>
          </a:stretch>
        </p:blipFill>
        <p:spPr>
          <a:xfrm>
            <a:off x="4155540" y="1600200"/>
            <a:ext cx="4302660" cy="5017800"/>
          </a:xfrm>
          <a:noFill/>
        </p:spPr>
      </p:pic>
      <p:sp>
        <p:nvSpPr>
          <p:cNvPr id="6" name="TextBox 5"/>
          <p:cNvSpPr txBox="1"/>
          <p:nvPr/>
        </p:nvSpPr>
        <p:spPr>
          <a:xfrm>
            <a:off x="2514601" y="3733801"/>
            <a:ext cx="1338828" cy="369332"/>
          </a:xfrm>
          <a:prstGeom prst="rect">
            <a:avLst/>
          </a:prstGeom>
          <a:solidFill>
            <a:schemeClr val="bg2"/>
          </a:solidFill>
          <a:ln>
            <a:solidFill>
              <a:schemeClr val="bg2">
                <a:lumMod val="25000"/>
              </a:schemeClr>
            </a:solidFill>
          </a:ln>
        </p:spPr>
        <p:txBody>
          <a:bodyPr wrap="none" rtlCol="0">
            <a:spAutoFit/>
          </a:bodyPr>
          <a:lstStyle/>
          <a:p>
            <a:r>
              <a:rPr lang="en-US" sz="1800" dirty="0">
                <a:solidFill>
                  <a:schemeClr val="bg2">
                    <a:lumMod val="50000"/>
                  </a:schemeClr>
                </a:solidFill>
              </a:rPr>
              <a:t>Esophagus</a:t>
            </a:r>
          </a:p>
        </p:txBody>
      </p:sp>
      <p:cxnSp>
        <p:nvCxnSpPr>
          <p:cNvPr id="8" name="Straight Arrow Connector 7"/>
          <p:cNvCxnSpPr>
            <a:stCxn id="6" idx="3"/>
          </p:cNvCxnSpPr>
          <p:nvPr/>
        </p:nvCxnSpPr>
        <p:spPr>
          <a:xfrm>
            <a:off x="3853429" y="3918467"/>
            <a:ext cx="2242572" cy="439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27013" y="1103600"/>
            <a:ext cx="2119491" cy="400110"/>
          </a:xfrm>
          <a:prstGeom prst="rect">
            <a:avLst/>
          </a:prstGeom>
          <a:noFill/>
          <a:ln>
            <a:solidFill>
              <a:srgbClr val="FF0000"/>
            </a:solidFill>
          </a:ln>
        </p:spPr>
        <p:txBody>
          <a:bodyPr wrap="none" rtlCol="0">
            <a:spAutoFit/>
          </a:bodyPr>
          <a:lstStyle/>
          <a:p>
            <a:r>
              <a:rPr lang="en-US" sz="2000" b="1" dirty="0">
                <a:solidFill>
                  <a:srgbClr val="C00000"/>
                </a:solidFill>
              </a:rPr>
              <a:t>Barium swallow</a:t>
            </a: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24</a:t>
            </a:fld>
            <a:endParaRPr lang="en-GB" sz="1200" b="0" i="0" u="none" strike="noStrike" cap="none" dirty="0">
              <a:solidFill>
                <a:srgbClr val="888888"/>
              </a:solidFill>
              <a:latin typeface="Calibri"/>
              <a:ea typeface="Calibri"/>
              <a:cs typeface="Calibri"/>
              <a:sym typeface="Calibri"/>
            </a:endParaRPr>
          </a:p>
        </p:txBody>
      </p:sp>
      <p:cxnSp>
        <p:nvCxnSpPr>
          <p:cNvPr id="9"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925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824C-B276-4D22-B9F0-BCB1FB1B95DA}"/>
              </a:ext>
            </a:extLst>
          </p:cNvPr>
          <p:cNvSpPr>
            <a:spLocks noGrp="1"/>
          </p:cNvSpPr>
          <p:nvPr>
            <p:ph type="title"/>
          </p:nvPr>
        </p:nvSpPr>
        <p:spPr>
          <a:xfrm>
            <a:off x="838200" y="2766218"/>
            <a:ext cx="10515600" cy="1325563"/>
          </a:xfrm>
        </p:spPr>
        <p:txBody>
          <a:bodyPr>
            <a:noAutofit/>
          </a:bodyPr>
          <a:lstStyle/>
          <a:p>
            <a:pPr algn="ctr"/>
            <a:r>
              <a:rPr lang="en-US" sz="11500" b="1" dirty="0">
                <a:solidFill>
                  <a:schemeClr val="bg2">
                    <a:lumMod val="50000"/>
                  </a:schemeClr>
                </a:solidFill>
                <a:latin typeface="+mn-lt"/>
                <a:cs typeface="Arial" panose="020B0604020202020204" pitchFamily="34" charset="0"/>
              </a:rPr>
              <a:t>SAQ</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25</a:t>
            </a:fld>
            <a:endParaRPr lang="en-GB" sz="1200" b="0" i="0" u="none" strike="noStrike" cap="none" dirty="0">
              <a:solidFill>
                <a:srgbClr val="888888"/>
              </a:solidFill>
              <a:latin typeface="Calibri"/>
              <a:ea typeface="Calibri"/>
              <a:cs typeface="Calibri"/>
              <a:sym typeface="Calibri"/>
            </a:endParaRPr>
          </a:p>
        </p:txBody>
      </p:sp>
      <p:cxnSp>
        <p:nvCxnSpPr>
          <p:cNvPr id="4"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D8AD-71D8-43B3-878D-157519AC67C4}"/>
              </a:ext>
            </a:extLst>
          </p:cNvPr>
          <p:cNvSpPr>
            <a:spLocks noGrp="1"/>
          </p:cNvSpPr>
          <p:nvPr>
            <p:ph type="title"/>
          </p:nvPr>
        </p:nvSpPr>
        <p:spPr>
          <a:xfrm>
            <a:off x="838200" y="2997"/>
            <a:ext cx="10515600" cy="1325563"/>
          </a:xfrm>
        </p:spPr>
        <p:txBody>
          <a:bodyPr>
            <a:normAutofit/>
          </a:bodyPr>
          <a:lstStyle/>
          <a:p>
            <a:pPr algn="ctr"/>
            <a:r>
              <a:rPr lang="en-US" sz="3600" b="1" dirty="0">
                <a:solidFill>
                  <a:schemeClr val="bg2">
                    <a:lumMod val="50000"/>
                  </a:schemeClr>
                </a:solidFill>
                <a:latin typeface="+mn-lt"/>
              </a:rPr>
              <a:t>Intercostals &amp; Abdominal Muscles</a:t>
            </a:r>
          </a:p>
        </p:txBody>
      </p:sp>
      <p:sp>
        <p:nvSpPr>
          <p:cNvPr id="5" name="Rectangle 4">
            <a:extLst>
              <a:ext uri="{FF2B5EF4-FFF2-40B4-BE49-F238E27FC236}">
                <a16:creationId xmlns:a16="http://schemas.microsoft.com/office/drawing/2014/main" id="{119D054A-8C64-4F73-A7C3-E5B48B2DF3A0}"/>
              </a:ext>
            </a:extLst>
          </p:cNvPr>
          <p:cNvSpPr/>
          <p:nvPr/>
        </p:nvSpPr>
        <p:spPr>
          <a:xfrm>
            <a:off x="2325398" y="1473395"/>
            <a:ext cx="3558988" cy="4247317"/>
          </a:xfrm>
          <a:prstGeom prst="rect">
            <a:avLst/>
          </a:prstGeom>
          <a:ln w="28575">
            <a:solidFill>
              <a:schemeClr val="accent1"/>
            </a:solidFill>
            <a:prstDash val="dashDot"/>
          </a:ln>
        </p:spPr>
        <p:txBody>
          <a:bodyPr wrap="square">
            <a:spAutoFit/>
          </a:bodyPr>
          <a:lstStyle/>
          <a:p>
            <a:pPr algn="ctr"/>
            <a:endParaRPr lang="en-US" sz="1800" b="1" dirty="0">
              <a:latin typeface="+mn-lt"/>
            </a:endParaRPr>
          </a:p>
          <a:p>
            <a:pPr algn="ctr"/>
            <a:r>
              <a:rPr lang="en-US" sz="1800" b="1" dirty="0">
                <a:latin typeface="+mn-lt"/>
              </a:rPr>
              <a:t>Intercostal Muscles</a:t>
            </a:r>
          </a:p>
          <a:p>
            <a:pPr algn="ctr"/>
            <a:endParaRPr lang="en-US" sz="1800" b="1" dirty="0">
              <a:latin typeface="+mn-lt"/>
            </a:endParaRPr>
          </a:p>
          <a:p>
            <a:r>
              <a:rPr lang="en-US" sz="1800" dirty="0">
                <a:solidFill>
                  <a:srgbClr val="C00000"/>
                </a:solidFill>
                <a:latin typeface="+mn-lt"/>
              </a:rPr>
              <a:t>External Intercostal Muscle</a:t>
            </a:r>
            <a:endParaRPr lang="en-GB" sz="1800" dirty="0">
              <a:solidFill>
                <a:srgbClr val="C00000"/>
              </a:solidFill>
              <a:latin typeface="+mn-lt"/>
            </a:endParaRPr>
          </a:p>
          <a:p>
            <a:r>
              <a:rPr lang="en-GB" sz="1800" u="sng" dirty="0">
                <a:latin typeface="+mn-lt"/>
              </a:rPr>
              <a:t>Nerve supply</a:t>
            </a:r>
            <a:r>
              <a:rPr lang="en-GB" sz="1800" dirty="0">
                <a:latin typeface="+mn-lt"/>
              </a:rPr>
              <a:t>: </a:t>
            </a:r>
            <a:r>
              <a:rPr lang="en-GB" sz="1800" dirty="0">
                <a:solidFill>
                  <a:srgbClr val="DDB110"/>
                </a:solidFill>
                <a:latin typeface="+mn-lt"/>
              </a:rPr>
              <a:t>intercostal nerves</a:t>
            </a:r>
          </a:p>
          <a:p>
            <a:r>
              <a:rPr lang="en-GB" sz="1800" u="sng" dirty="0">
                <a:latin typeface="+mn-lt"/>
              </a:rPr>
              <a:t>Action</a:t>
            </a:r>
            <a:r>
              <a:rPr lang="en-GB" sz="1800" dirty="0">
                <a:latin typeface="+mn-lt"/>
              </a:rPr>
              <a:t>: rib elevators (inspiratory)</a:t>
            </a:r>
          </a:p>
          <a:p>
            <a:endParaRPr lang="en-GB" sz="1800" dirty="0">
              <a:solidFill>
                <a:srgbClr val="C00000"/>
              </a:solidFill>
              <a:latin typeface="+mn-lt"/>
            </a:endParaRPr>
          </a:p>
          <a:p>
            <a:r>
              <a:rPr lang="en-US" sz="1800" dirty="0">
                <a:solidFill>
                  <a:srgbClr val="C00000"/>
                </a:solidFill>
                <a:latin typeface="+mn-lt"/>
              </a:rPr>
              <a:t>Internal Intercostal Muscle</a:t>
            </a:r>
            <a:endParaRPr lang="en-GB" sz="1800" dirty="0">
              <a:solidFill>
                <a:srgbClr val="C00000"/>
              </a:solidFill>
              <a:latin typeface="+mn-lt"/>
            </a:endParaRPr>
          </a:p>
          <a:p>
            <a:r>
              <a:rPr lang="en-GB" sz="1800" u="sng" dirty="0">
                <a:latin typeface="+mn-lt"/>
              </a:rPr>
              <a:t>Nerve supply</a:t>
            </a:r>
            <a:r>
              <a:rPr lang="en-GB" sz="1800" dirty="0">
                <a:latin typeface="+mn-lt"/>
              </a:rPr>
              <a:t>: </a:t>
            </a:r>
            <a:r>
              <a:rPr lang="en-GB" sz="1800" dirty="0">
                <a:solidFill>
                  <a:srgbClr val="DDB110"/>
                </a:solidFill>
                <a:latin typeface="+mn-lt"/>
              </a:rPr>
              <a:t>intercostal nerves</a:t>
            </a:r>
          </a:p>
          <a:p>
            <a:r>
              <a:rPr lang="en-GB" sz="1800" u="sng" dirty="0">
                <a:latin typeface="+mn-lt"/>
              </a:rPr>
              <a:t>Action</a:t>
            </a:r>
            <a:r>
              <a:rPr lang="en-GB" sz="1800" dirty="0">
                <a:latin typeface="+mn-lt"/>
              </a:rPr>
              <a:t>: rib depressors</a:t>
            </a:r>
          </a:p>
          <a:p>
            <a:endParaRPr lang="en-GB" sz="1800" dirty="0">
              <a:latin typeface="+mn-lt"/>
            </a:endParaRPr>
          </a:p>
          <a:p>
            <a:r>
              <a:rPr lang="en-US" sz="1800" dirty="0">
                <a:solidFill>
                  <a:srgbClr val="C00000"/>
                </a:solidFill>
                <a:latin typeface="+mn-lt"/>
              </a:rPr>
              <a:t>Innermost Intercostal Muscle</a:t>
            </a:r>
            <a:endParaRPr lang="en-GB" sz="1800" dirty="0">
              <a:solidFill>
                <a:srgbClr val="C00000"/>
              </a:solidFill>
              <a:latin typeface="+mn-lt"/>
            </a:endParaRPr>
          </a:p>
          <a:p>
            <a:r>
              <a:rPr lang="en-GB" sz="1800" u="sng" dirty="0">
                <a:latin typeface="+mn-lt"/>
              </a:rPr>
              <a:t>Nerve supply</a:t>
            </a:r>
            <a:r>
              <a:rPr lang="en-GB" sz="1800" dirty="0">
                <a:latin typeface="+mn-lt"/>
              </a:rPr>
              <a:t>: </a:t>
            </a:r>
            <a:r>
              <a:rPr lang="en-GB" sz="1800" dirty="0">
                <a:solidFill>
                  <a:srgbClr val="DDB110"/>
                </a:solidFill>
                <a:latin typeface="+mn-lt"/>
              </a:rPr>
              <a:t>intercostal nerves</a:t>
            </a:r>
          </a:p>
          <a:p>
            <a:r>
              <a:rPr lang="en-GB" sz="1800" u="sng" dirty="0">
                <a:latin typeface="+mn-lt"/>
              </a:rPr>
              <a:t>Action</a:t>
            </a:r>
            <a:r>
              <a:rPr lang="en-GB" sz="1800" dirty="0">
                <a:latin typeface="+mn-lt"/>
              </a:rPr>
              <a:t>: rib depressors</a:t>
            </a:r>
          </a:p>
          <a:p>
            <a:endParaRPr lang="en-GB" sz="1800" dirty="0">
              <a:latin typeface="+mn-lt"/>
            </a:endParaRPr>
          </a:p>
        </p:txBody>
      </p:sp>
      <p:sp>
        <p:nvSpPr>
          <p:cNvPr id="7" name="Rectangle 6">
            <a:extLst>
              <a:ext uri="{FF2B5EF4-FFF2-40B4-BE49-F238E27FC236}">
                <a16:creationId xmlns:a16="http://schemas.microsoft.com/office/drawing/2014/main" id="{2508FCCE-3C3E-46DE-A21C-DF6408E86EFF}"/>
              </a:ext>
            </a:extLst>
          </p:cNvPr>
          <p:cNvSpPr/>
          <p:nvPr/>
        </p:nvSpPr>
        <p:spPr>
          <a:xfrm>
            <a:off x="6569989" y="1473395"/>
            <a:ext cx="3599330" cy="4247317"/>
          </a:xfrm>
          <a:prstGeom prst="rect">
            <a:avLst/>
          </a:prstGeom>
          <a:ln w="28575">
            <a:solidFill>
              <a:schemeClr val="accent1"/>
            </a:solidFill>
            <a:prstDash val="dashDot"/>
          </a:ln>
        </p:spPr>
        <p:txBody>
          <a:bodyPr wrap="square">
            <a:spAutoFit/>
          </a:bodyPr>
          <a:lstStyle/>
          <a:p>
            <a:pPr algn="ctr"/>
            <a:r>
              <a:rPr lang="en-US" sz="1800" b="1" dirty="0">
                <a:latin typeface="+mn-lt"/>
              </a:rPr>
              <a:t>Anterior Abdominal Wall Muscles</a:t>
            </a:r>
          </a:p>
          <a:p>
            <a:pPr algn="ctr"/>
            <a:endParaRPr lang="en-US" sz="1800" b="1" dirty="0">
              <a:latin typeface="+mn-lt"/>
            </a:endParaRPr>
          </a:p>
          <a:p>
            <a:r>
              <a:rPr lang="en-US" sz="1800" dirty="0">
                <a:solidFill>
                  <a:srgbClr val="C00000"/>
                </a:solidFill>
                <a:latin typeface="+mn-lt"/>
              </a:rPr>
              <a:t>Transversus Abdominis</a:t>
            </a:r>
          </a:p>
          <a:p>
            <a:r>
              <a:rPr lang="en-US" sz="1800" dirty="0">
                <a:solidFill>
                  <a:srgbClr val="C00000"/>
                </a:solidFill>
                <a:latin typeface="+mn-lt"/>
              </a:rPr>
              <a:t>External oblique muscle </a:t>
            </a:r>
          </a:p>
          <a:p>
            <a:r>
              <a:rPr lang="en-US" sz="1800" dirty="0">
                <a:solidFill>
                  <a:srgbClr val="C00000"/>
                </a:solidFill>
                <a:latin typeface="+mn-lt"/>
              </a:rPr>
              <a:t>Internal oblique muscle</a:t>
            </a:r>
          </a:p>
          <a:p>
            <a:endParaRPr lang="en-US" sz="1800" dirty="0">
              <a:solidFill>
                <a:srgbClr val="C00000"/>
              </a:solidFill>
              <a:latin typeface="+mn-lt"/>
            </a:endParaRPr>
          </a:p>
          <a:p>
            <a:r>
              <a:rPr lang="en-GB" sz="1800" u="sng" dirty="0">
                <a:latin typeface="+mn-lt"/>
              </a:rPr>
              <a:t>Nerve supply</a:t>
            </a:r>
            <a:r>
              <a:rPr lang="en-GB" sz="1800" dirty="0">
                <a:latin typeface="+mn-lt"/>
              </a:rPr>
              <a:t>: </a:t>
            </a:r>
          </a:p>
          <a:p>
            <a:r>
              <a:rPr lang="en-GB" sz="1800" dirty="0">
                <a:solidFill>
                  <a:srgbClr val="DDB110"/>
                </a:solidFill>
                <a:latin typeface="+mn-lt"/>
              </a:rPr>
              <a:t>lower intercostal nerves (T7 – T11), </a:t>
            </a:r>
          </a:p>
          <a:p>
            <a:r>
              <a:rPr lang="en-GB" sz="1800" dirty="0">
                <a:solidFill>
                  <a:srgbClr val="DDB110"/>
                </a:solidFill>
                <a:latin typeface="+mn-lt"/>
              </a:rPr>
              <a:t>subcostal nerve (T12), and </a:t>
            </a:r>
          </a:p>
          <a:p>
            <a:r>
              <a:rPr lang="en-GB" sz="1800" dirty="0">
                <a:solidFill>
                  <a:srgbClr val="DDB110"/>
                </a:solidFill>
                <a:latin typeface="+mn-lt"/>
              </a:rPr>
              <a:t>first lumbar nerve.</a:t>
            </a:r>
          </a:p>
          <a:p>
            <a:endParaRPr lang="en-GB" sz="1800" dirty="0">
              <a:solidFill>
                <a:srgbClr val="FFCC00"/>
              </a:solidFill>
              <a:latin typeface="+mn-lt"/>
            </a:endParaRPr>
          </a:p>
          <a:p>
            <a:r>
              <a:rPr lang="en-GB" sz="1800" u="sng" dirty="0">
                <a:latin typeface="+mn-lt"/>
              </a:rPr>
              <a:t>Action</a:t>
            </a:r>
            <a:r>
              <a:rPr lang="en-GB" sz="1800" dirty="0">
                <a:latin typeface="+mn-lt"/>
              </a:rPr>
              <a:t>: </a:t>
            </a:r>
          </a:p>
          <a:p>
            <a:r>
              <a:rPr lang="en-GB" sz="1800" dirty="0">
                <a:latin typeface="+mn-lt"/>
              </a:rPr>
              <a:t>Compression of abdominal viscera to help in ascent of diaphragm (during forced expiration)</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26</a:t>
            </a:fld>
            <a:endParaRPr lang="en-GB" sz="1200" b="0" i="0" u="none" strike="noStrike" cap="none" dirty="0">
              <a:solidFill>
                <a:srgbClr val="888888"/>
              </a:solidFill>
              <a:latin typeface="Calibri"/>
              <a:ea typeface="Calibri"/>
              <a:cs typeface="Calibri"/>
              <a:sym typeface="Calibri"/>
            </a:endParaRPr>
          </a:p>
        </p:txBody>
      </p:sp>
      <p:cxnSp>
        <p:nvCxnSpPr>
          <p:cNvPr id="8"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077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1790739" y="4460337"/>
            <a:ext cx="8660333" cy="1508105"/>
          </a:xfrm>
          <a:prstGeom prst="rect">
            <a:avLst/>
          </a:prstGeom>
          <a:noFill/>
          <a:ln w="28575">
            <a:noFill/>
          </a:ln>
        </p:spPr>
        <p:txBody>
          <a:bodyPr wrap="square" rtlCol="0">
            <a:spAutoFit/>
          </a:bodyPr>
          <a:lstStyle/>
          <a:p>
            <a:r>
              <a:rPr lang="en-US" sz="1800" dirty="0">
                <a:solidFill>
                  <a:schemeClr val="tx1"/>
                </a:solidFill>
                <a:latin typeface="+mn-lt"/>
              </a:rPr>
              <a:t>The thoracic spinal levels at which the three major structures pass through the diaphragm can be remembered by the number of letters contained in each structure:</a:t>
            </a:r>
          </a:p>
          <a:p>
            <a:endParaRPr lang="en-US" sz="600" dirty="0">
              <a:solidFill>
                <a:schemeClr val="tx1"/>
              </a:solidFill>
              <a:latin typeface="+mn-lt"/>
            </a:endParaRPr>
          </a:p>
          <a:p>
            <a:pPr marL="285750" indent="-285750">
              <a:buFont typeface="Arial" charset="0"/>
              <a:buChar char="•"/>
            </a:pPr>
            <a:r>
              <a:rPr lang="en-US" sz="1600" dirty="0">
                <a:solidFill>
                  <a:schemeClr val="bg2">
                    <a:lumMod val="50000"/>
                  </a:schemeClr>
                </a:solidFill>
                <a:latin typeface="+mn-lt"/>
              </a:rPr>
              <a:t> Vena Cava (8 letters) – Passes through the diaphragm at T8.</a:t>
            </a:r>
          </a:p>
          <a:p>
            <a:pPr marL="285750" indent="-285750">
              <a:buFont typeface="Arial" charset="0"/>
              <a:buChar char="•"/>
            </a:pPr>
            <a:r>
              <a:rPr lang="en-US" sz="1600" dirty="0">
                <a:solidFill>
                  <a:schemeClr val="bg2">
                    <a:lumMod val="50000"/>
                  </a:schemeClr>
                </a:solidFill>
                <a:latin typeface="+mn-lt"/>
              </a:rPr>
              <a:t>Esophagus (10 letters) – Passes through the diaphragm at T10.</a:t>
            </a:r>
          </a:p>
          <a:p>
            <a:pPr marL="285750" indent="-285750">
              <a:buFont typeface="Arial" charset="0"/>
              <a:buChar char="•"/>
            </a:pPr>
            <a:r>
              <a:rPr lang="en-US" sz="1600" dirty="0">
                <a:solidFill>
                  <a:schemeClr val="bg2">
                    <a:lumMod val="50000"/>
                  </a:schemeClr>
                </a:solidFill>
                <a:latin typeface="+mn-lt"/>
              </a:rPr>
              <a:t>Aortic Hiatus (12 letters) – "Passes" through the diaphragm at T12</a:t>
            </a:r>
          </a:p>
        </p:txBody>
      </p:sp>
      <p:sp>
        <p:nvSpPr>
          <p:cNvPr id="5" name="Rectangle 8"/>
          <p:cNvSpPr/>
          <p:nvPr/>
        </p:nvSpPr>
        <p:spPr>
          <a:xfrm>
            <a:off x="1560873" y="149464"/>
            <a:ext cx="8324668" cy="3847207"/>
          </a:xfrm>
          <a:prstGeom prst="rect">
            <a:avLst/>
          </a:prstGeom>
          <a:ln w="28575">
            <a:noFill/>
          </a:ln>
        </p:spPr>
        <p:txBody>
          <a:bodyPr wrap="square">
            <a:spAutoFit/>
          </a:bodyPr>
          <a:lstStyle/>
          <a:p>
            <a:pPr algn="ctr"/>
            <a:r>
              <a:rPr lang="en-US" sz="2800" b="1" dirty="0">
                <a:solidFill>
                  <a:srgbClr val="C00000"/>
                </a:solidFill>
                <a:latin typeface="+mn-lt"/>
              </a:rPr>
              <a:t>Diaphragm</a:t>
            </a:r>
          </a:p>
          <a:p>
            <a:r>
              <a:rPr lang="en-GB" sz="1800" u="sng" dirty="0">
                <a:latin typeface="+mn-lt"/>
              </a:rPr>
              <a:t>Nerve supply</a:t>
            </a:r>
            <a:r>
              <a:rPr lang="en-GB" sz="1800" dirty="0">
                <a:latin typeface="+mn-lt"/>
              </a:rPr>
              <a:t>: </a:t>
            </a:r>
          </a:p>
          <a:p>
            <a:r>
              <a:rPr lang="en-GB" sz="1800" dirty="0">
                <a:solidFill>
                  <a:srgbClr val="DDB110"/>
                </a:solidFill>
                <a:latin typeface="+mn-lt"/>
              </a:rPr>
              <a:t>Phrenic nerve (C3,4,5),</a:t>
            </a:r>
          </a:p>
          <a:p>
            <a:r>
              <a:rPr lang="en-GB" sz="1800" u="sng" dirty="0">
                <a:latin typeface="+mn-lt"/>
              </a:rPr>
              <a:t>Action</a:t>
            </a:r>
            <a:r>
              <a:rPr lang="en-GB" sz="1800" dirty="0">
                <a:latin typeface="+mn-lt"/>
              </a:rPr>
              <a:t>: </a:t>
            </a:r>
          </a:p>
          <a:p>
            <a:r>
              <a:rPr lang="en-GB" sz="1800" dirty="0">
                <a:solidFill>
                  <a:schemeClr val="bg2">
                    <a:lumMod val="50000"/>
                  </a:schemeClr>
                </a:solidFill>
                <a:latin typeface="+mn-lt"/>
              </a:rPr>
              <a:t>contraction (descent) of diaphragm increase vertical diameter of thoracic cavity essential for normal breathing.</a:t>
            </a:r>
          </a:p>
          <a:p>
            <a:r>
              <a:rPr lang="en-US" sz="1800" u="sng" dirty="0">
                <a:latin typeface="+mn-lt"/>
              </a:rPr>
              <a:t>Origin</a:t>
            </a:r>
            <a:r>
              <a:rPr lang="en-US" sz="1800" dirty="0">
                <a:latin typeface="+mn-lt"/>
              </a:rPr>
              <a:t>:</a:t>
            </a:r>
          </a:p>
          <a:p>
            <a:r>
              <a:rPr lang="en-US" sz="1800" dirty="0">
                <a:solidFill>
                  <a:schemeClr val="bg2">
                    <a:lumMod val="50000"/>
                  </a:schemeClr>
                </a:solidFill>
                <a:latin typeface="+mn-lt"/>
              </a:rPr>
              <a:t>1) Costal: lower 6 costal cartilages     </a:t>
            </a:r>
          </a:p>
          <a:p>
            <a:r>
              <a:rPr lang="en-US" sz="1800" dirty="0">
                <a:solidFill>
                  <a:schemeClr val="bg2">
                    <a:lumMod val="50000"/>
                  </a:schemeClr>
                </a:solidFill>
                <a:latin typeface="+mn-lt"/>
              </a:rPr>
              <a:t>2) Vertebral: upper 3 lumbar vertebrae</a:t>
            </a:r>
          </a:p>
          <a:p>
            <a:r>
              <a:rPr lang="en-US" sz="1800" dirty="0">
                <a:solidFill>
                  <a:schemeClr val="bg2">
                    <a:lumMod val="50000"/>
                  </a:schemeClr>
                </a:solidFill>
                <a:latin typeface="+mn-lt"/>
              </a:rPr>
              <a:t> (right &amp; left crus + arcuate ligaments)</a:t>
            </a:r>
          </a:p>
          <a:p>
            <a:r>
              <a:rPr lang="en-US" sz="1800" dirty="0">
                <a:solidFill>
                  <a:schemeClr val="bg2">
                    <a:lumMod val="50000"/>
                  </a:schemeClr>
                </a:solidFill>
                <a:latin typeface="+mn-lt"/>
              </a:rPr>
              <a:t>3) Sternal: xiphoid process of sternum</a:t>
            </a:r>
            <a:endParaRPr lang="en-US" sz="1800" u="sng" dirty="0">
              <a:solidFill>
                <a:schemeClr val="bg2">
                  <a:lumMod val="50000"/>
                </a:schemeClr>
              </a:solidFill>
              <a:latin typeface="+mn-lt"/>
            </a:endParaRPr>
          </a:p>
          <a:p>
            <a:r>
              <a:rPr lang="en-US" sz="1800" u="sng" dirty="0">
                <a:latin typeface="+mn-lt"/>
              </a:rPr>
              <a:t>Insertion:</a:t>
            </a:r>
          </a:p>
          <a:p>
            <a:r>
              <a:rPr lang="en-US" sz="1800" dirty="0">
                <a:solidFill>
                  <a:schemeClr val="bg2">
                    <a:lumMod val="50000"/>
                  </a:schemeClr>
                </a:solidFill>
                <a:latin typeface="+mn-lt"/>
              </a:rPr>
              <a:t>Central Tendon (lies at the level of  xiphisternal joint , at 9</a:t>
            </a:r>
            <a:r>
              <a:rPr lang="en-US" sz="1800" baseline="30000" dirty="0">
                <a:solidFill>
                  <a:schemeClr val="bg2">
                    <a:lumMod val="50000"/>
                  </a:schemeClr>
                </a:solidFill>
                <a:latin typeface="+mn-lt"/>
              </a:rPr>
              <a:t>th</a:t>
            </a:r>
            <a:r>
              <a:rPr lang="en-US" sz="1800" dirty="0">
                <a:solidFill>
                  <a:schemeClr val="bg2">
                    <a:lumMod val="50000"/>
                  </a:schemeClr>
                </a:solidFill>
                <a:latin typeface="+mn-lt"/>
              </a:rPr>
              <a:t> thoracic vertebra) </a:t>
            </a:r>
          </a:p>
        </p:txBody>
      </p:sp>
      <p:sp>
        <p:nvSpPr>
          <p:cNvPr id="6" name="TextBox 2"/>
          <p:cNvSpPr txBox="1"/>
          <p:nvPr/>
        </p:nvSpPr>
        <p:spPr>
          <a:xfrm>
            <a:off x="4136228" y="4082937"/>
            <a:ext cx="3969356" cy="461665"/>
          </a:xfrm>
          <a:prstGeom prst="rect">
            <a:avLst/>
          </a:prstGeom>
          <a:noFill/>
        </p:spPr>
        <p:txBody>
          <a:bodyPr wrap="none" rtlCol="0">
            <a:spAutoFit/>
          </a:bodyPr>
          <a:lstStyle/>
          <a:p>
            <a:r>
              <a:rPr lang="en-US" sz="2400" b="1" dirty="0">
                <a:solidFill>
                  <a:schemeClr val="bg2">
                    <a:lumMod val="50000"/>
                  </a:schemeClr>
                </a:solidFill>
                <a:latin typeface="+mn-lt"/>
              </a:rPr>
              <a:t>Major openings of diaphragm</a:t>
            </a:r>
          </a:p>
        </p:txBody>
      </p:sp>
      <p:sp>
        <p:nvSpPr>
          <p:cNvPr id="7" name="TextBox 3"/>
          <p:cNvSpPr txBox="1"/>
          <p:nvPr/>
        </p:nvSpPr>
        <p:spPr>
          <a:xfrm>
            <a:off x="695283" y="5910074"/>
            <a:ext cx="4776946" cy="892552"/>
          </a:xfrm>
          <a:prstGeom prst="rect">
            <a:avLst/>
          </a:prstGeom>
          <a:noFill/>
        </p:spPr>
        <p:txBody>
          <a:bodyPr wrap="square" rtlCol="0">
            <a:spAutoFit/>
          </a:bodyPr>
          <a:lstStyle/>
          <a:p>
            <a:r>
              <a:rPr lang="en-US" sz="1300" dirty="0">
                <a:solidFill>
                  <a:schemeClr val="bg1">
                    <a:lumMod val="65000"/>
                  </a:schemeClr>
                </a:solidFill>
                <a:latin typeface="+mn-lt"/>
              </a:rPr>
              <a:t>Mnemonic of major openings of diaphragm</a:t>
            </a:r>
            <a:r>
              <a:rPr lang="en-US" sz="1300" dirty="0">
                <a:solidFill>
                  <a:schemeClr val="bg1">
                    <a:lumMod val="50000"/>
                  </a:schemeClr>
                </a:solidFill>
                <a:latin typeface="+mn-lt"/>
              </a:rPr>
              <a:t>: </a:t>
            </a:r>
            <a:r>
              <a:rPr lang="en-US" sz="1300" b="1" dirty="0">
                <a:solidFill>
                  <a:schemeClr val="bg1">
                    <a:lumMod val="50000"/>
                  </a:schemeClr>
                </a:solidFill>
                <a:latin typeface="+mn-lt"/>
              </a:rPr>
              <a:t>I ate (8) 10 Eggs At 12</a:t>
            </a:r>
            <a:r>
              <a:rPr lang="en-US" sz="1300" b="1" dirty="0">
                <a:solidFill>
                  <a:schemeClr val="bg1">
                    <a:lumMod val="65000"/>
                  </a:schemeClr>
                </a:solidFill>
                <a:latin typeface="+mn-lt"/>
              </a:rPr>
              <a:t>.</a:t>
            </a:r>
            <a:r>
              <a:rPr lang="en-US" sz="1300" dirty="0">
                <a:solidFill>
                  <a:schemeClr val="bg1">
                    <a:lumMod val="65000"/>
                  </a:schemeClr>
                </a:solidFill>
                <a:latin typeface="+mn-lt"/>
              </a:rPr>
              <a:t> </a:t>
            </a:r>
          </a:p>
          <a:p>
            <a:r>
              <a:rPr lang="en-US" sz="1300" dirty="0">
                <a:solidFill>
                  <a:schemeClr val="bg1">
                    <a:lumMod val="65000"/>
                  </a:schemeClr>
                </a:solidFill>
                <a:latin typeface="+mn-lt"/>
              </a:rPr>
              <a:t>(I 8= inferior vena cava pierce at T8, </a:t>
            </a:r>
          </a:p>
          <a:p>
            <a:r>
              <a:rPr lang="en-US" sz="1300" dirty="0">
                <a:solidFill>
                  <a:schemeClr val="bg1">
                    <a:lumMod val="65000"/>
                  </a:schemeClr>
                </a:solidFill>
                <a:latin typeface="+mn-lt"/>
              </a:rPr>
              <a:t>10 Eggs= Esophagus pierces at T10 , </a:t>
            </a:r>
          </a:p>
          <a:p>
            <a:r>
              <a:rPr lang="en-US" sz="1300" dirty="0">
                <a:solidFill>
                  <a:schemeClr val="bg1">
                    <a:lumMod val="65000"/>
                  </a:schemeClr>
                </a:solidFill>
                <a:latin typeface="+mn-lt"/>
              </a:rPr>
              <a:t>At 12 = Aorta pierces at T12)</a:t>
            </a:r>
          </a:p>
        </p:txBody>
      </p:sp>
      <p:sp>
        <p:nvSpPr>
          <p:cNvPr id="2" name="Slide Number Placeholder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27</a:t>
            </a:fld>
            <a:endParaRPr lang="en-GB" sz="1200" b="0" i="0" u="none" strike="noStrike" cap="none" dirty="0">
              <a:solidFill>
                <a:srgbClr val="888888"/>
              </a:solidFill>
              <a:latin typeface="Calibri"/>
              <a:ea typeface="Calibri"/>
              <a:cs typeface="Calibri"/>
              <a:sym typeface="Calibri"/>
            </a:endParaRPr>
          </a:p>
        </p:txBody>
      </p:sp>
      <p:cxnSp>
        <p:nvCxnSpPr>
          <p:cNvPr id="8"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4"/>
          <p:cNvCxnSpPr/>
          <p:nvPr/>
        </p:nvCxnSpPr>
        <p:spPr>
          <a:xfrm flipH="1" flipV="1">
            <a:off x="1231174" y="4012349"/>
            <a:ext cx="9152690" cy="1712"/>
          </a:xfrm>
          <a:prstGeom prst="straightConnector1">
            <a:avLst/>
          </a:prstGeom>
          <a:ln w="34925">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862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hape 184"/>
          <p:cNvGraphicFramePr/>
          <p:nvPr>
            <p:extLst>
              <p:ext uri="{D42A27DB-BD31-4B8C-83A1-F6EECF244321}">
                <p14:modId xmlns:p14="http://schemas.microsoft.com/office/powerpoint/2010/main" val="1072628460"/>
              </p:ext>
            </p:extLst>
          </p:nvPr>
        </p:nvGraphicFramePr>
        <p:xfrm>
          <a:off x="1116879" y="1439120"/>
          <a:ext cx="9986542" cy="2334593"/>
        </p:xfrm>
        <a:graphic>
          <a:graphicData uri="http://schemas.openxmlformats.org/drawingml/2006/table">
            <a:tbl>
              <a:tblPr>
                <a:tableStyleId>{ED083AE6-46FA-4A59-8FB0-9F97EB10719F}</a:tableStyleId>
              </a:tblPr>
              <a:tblGrid>
                <a:gridCol w="928255">
                  <a:extLst>
                    <a:ext uri="{9D8B030D-6E8A-4147-A177-3AD203B41FA5}">
                      <a16:colId xmlns:a16="http://schemas.microsoft.com/office/drawing/2014/main" val="20000"/>
                    </a:ext>
                  </a:extLst>
                </a:gridCol>
                <a:gridCol w="1179262">
                  <a:extLst>
                    <a:ext uri="{9D8B030D-6E8A-4147-A177-3AD203B41FA5}">
                      <a16:colId xmlns:a16="http://schemas.microsoft.com/office/drawing/2014/main" val="20001"/>
                    </a:ext>
                  </a:extLst>
                </a:gridCol>
                <a:gridCol w="7879025">
                  <a:extLst>
                    <a:ext uri="{9D8B030D-6E8A-4147-A177-3AD203B41FA5}">
                      <a16:colId xmlns:a16="http://schemas.microsoft.com/office/drawing/2014/main" val="20002"/>
                    </a:ext>
                  </a:extLst>
                </a:gridCol>
              </a:tblGrid>
              <a:tr h="1037611">
                <a:tc rowSpan="3">
                  <a:txBody>
                    <a:bodyPr/>
                    <a:lstStyle/>
                    <a:p>
                      <a:pPr lvl="0" algn="ctr">
                        <a:spcBef>
                          <a:spcPts val="0"/>
                        </a:spcBef>
                        <a:buNone/>
                      </a:pPr>
                      <a:r>
                        <a:rPr lang="en" sz="1600" i="1" dirty="0"/>
                        <a:t>Pharynx</a:t>
                      </a:r>
                    </a:p>
                  </a:txBody>
                  <a:tcPr marL="121900" marR="121900" marT="121900" marB="1219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lvl="0" algn="ctr">
                        <a:spcBef>
                          <a:spcPts val="0"/>
                        </a:spcBef>
                        <a:buNone/>
                      </a:pPr>
                      <a:r>
                        <a:rPr lang="en" sz="1600" i="1" dirty="0">
                          <a:solidFill>
                            <a:schemeClr val="bg1"/>
                          </a:solidFill>
                        </a:rPr>
                        <a:t>Arterial supply</a:t>
                      </a:r>
                    </a:p>
                  </a:txBody>
                  <a:tcPr marL="121900" marR="121900" marT="121900" marB="1219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pPr lvl="0">
                        <a:spcBef>
                          <a:spcPts val="0"/>
                        </a:spcBef>
                        <a:buNone/>
                      </a:pPr>
                      <a:r>
                        <a:rPr lang="en" sz="1600" dirty="0"/>
                        <a:t> from branches of the following arteries: </a:t>
                      </a:r>
                    </a:p>
                    <a:p>
                      <a:pPr lvl="0">
                        <a:spcBef>
                          <a:spcPts val="0"/>
                        </a:spcBef>
                        <a:buNone/>
                      </a:pPr>
                      <a:r>
                        <a:rPr lang="en" sz="1600" dirty="0"/>
                        <a:t>1- </a:t>
                      </a:r>
                      <a:r>
                        <a:rPr lang="en" sz="1600" dirty="0">
                          <a:solidFill>
                            <a:srgbClr val="993366"/>
                          </a:solidFill>
                        </a:rPr>
                        <a:t>Ascending pharyngeal            </a:t>
                      </a:r>
                      <a:r>
                        <a:rPr lang="en" sz="1600" dirty="0"/>
                        <a:t>2- </a:t>
                      </a:r>
                      <a:r>
                        <a:rPr lang="en" sz="1600" dirty="0">
                          <a:solidFill>
                            <a:srgbClr val="993366"/>
                          </a:solidFill>
                        </a:rPr>
                        <a:t>Ascending palatine </a:t>
                      </a:r>
                      <a:r>
                        <a:rPr lang="en" sz="1600" baseline="0" dirty="0">
                          <a:solidFill>
                            <a:srgbClr val="993366"/>
                          </a:solidFill>
                        </a:rPr>
                        <a:t>                </a:t>
                      </a:r>
                      <a:r>
                        <a:rPr lang="en" sz="1600" dirty="0"/>
                        <a:t>3-</a:t>
                      </a:r>
                      <a:r>
                        <a:rPr lang="en" sz="1600" dirty="0">
                          <a:solidFill>
                            <a:srgbClr val="993366"/>
                          </a:solidFill>
                        </a:rPr>
                        <a:t> Facial  </a:t>
                      </a:r>
                      <a:r>
                        <a:rPr lang="en" sz="1600" dirty="0">
                          <a:solidFill>
                            <a:srgbClr val="CC0099"/>
                          </a:solidFill>
                        </a:rPr>
                        <a:t>     </a:t>
                      </a:r>
                      <a:r>
                        <a:rPr lang="en" sz="1600" dirty="0"/>
                        <a:t>                               4- </a:t>
                      </a:r>
                      <a:r>
                        <a:rPr lang="en" sz="1600" dirty="0">
                          <a:solidFill>
                            <a:srgbClr val="993366"/>
                          </a:solidFill>
                        </a:rPr>
                        <a:t>Maxillary </a:t>
                      </a:r>
                      <a:r>
                        <a:rPr lang="en" sz="1600" dirty="0"/>
                        <a:t>                     </a:t>
                      </a:r>
                      <a:r>
                        <a:rPr lang="en" sz="1600" baseline="0" dirty="0"/>
                        <a:t>     </a:t>
                      </a:r>
                      <a:r>
                        <a:rPr lang="en" sz="1600" dirty="0"/>
                        <a:t>5- </a:t>
                      </a:r>
                      <a:r>
                        <a:rPr lang="en" sz="1600" dirty="0">
                          <a:solidFill>
                            <a:srgbClr val="993366"/>
                          </a:solidFill>
                        </a:rPr>
                        <a:t>Lingual  </a:t>
                      </a:r>
                    </a:p>
                  </a:txBody>
                  <a:tcPr marL="121900" marR="121900" marT="121900" marB="1219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18784">
                <a:tc vMerge="1">
                  <a:txBody>
                    <a:bodyPr/>
                    <a:lstStyle/>
                    <a:p>
                      <a:pPr lvl="0" algn="ctr">
                        <a:spcBef>
                          <a:spcPts val="0"/>
                        </a:spcBef>
                        <a:buNone/>
                      </a:pPr>
                      <a:endParaRPr lang="en" sz="1600" i="1" dirty="0"/>
                    </a:p>
                  </a:txBody>
                  <a:tcPr marL="121900" marR="121900" marT="121900" marB="1219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lvl="0" algn="ctr">
                        <a:spcBef>
                          <a:spcPts val="0"/>
                        </a:spcBef>
                        <a:buNone/>
                      </a:pPr>
                      <a:r>
                        <a:rPr lang="en" sz="1600" i="1" dirty="0">
                          <a:solidFill>
                            <a:schemeClr val="bg1"/>
                          </a:solidFill>
                        </a:rPr>
                        <a:t>Veins</a:t>
                      </a:r>
                    </a:p>
                  </a:txBody>
                  <a:tcPr marL="121900" marR="121900" marT="121900" marB="1219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25000"/>
                      </a:schemeClr>
                    </a:solidFill>
                  </a:tcPr>
                </a:tc>
                <a:tc>
                  <a:txBody>
                    <a:bodyPr/>
                    <a:lstStyle/>
                    <a:p>
                      <a:pPr lvl="0">
                        <a:spcBef>
                          <a:spcPts val="0"/>
                        </a:spcBef>
                        <a:buNone/>
                      </a:pPr>
                      <a:r>
                        <a:rPr lang="en" sz="1600" dirty="0"/>
                        <a:t>drain into </a:t>
                      </a:r>
                      <a:r>
                        <a:rPr lang="en" sz="1600" u="none" dirty="0">
                          <a:solidFill>
                            <a:srgbClr val="0C779D"/>
                          </a:solidFill>
                        </a:rPr>
                        <a:t>pharyngeal venous plexus</a:t>
                      </a:r>
                      <a:r>
                        <a:rPr lang="en" sz="1600" dirty="0"/>
                        <a:t>, which drains into the </a:t>
                      </a:r>
                      <a:r>
                        <a:rPr lang="en" sz="1600" u="none" dirty="0">
                          <a:solidFill>
                            <a:srgbClr val="0C779D"/>
                          </a:solidFill>
                        </a:rPr>
                        <a:t>internal jugular vein </a:t>
                      </a:r>
                    </a:p>
                  </a:txBody>
                  <a:tcPr marL="121900" marR="121900" marT="121900" marB="1219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778198">
                <a:tc vMerge="1">
                  <a:txBody>
                    <a:bodyPr/>
                    <a:lstStyle/>
                    <a:p>
                      <a:pPr lvl="0" algn="ctr">
                        <a:spcBef>
                          <a:spcPts val="0"/>
                        </a:spcBef>
                        <a:buNone/>
                      </a:pPr>
                      <a:endParaRPr lang="en" sz="1600" i="1" dirty="0"/>
                    </a:p>
                  </a:txBody>
                  <a:tcPr marL="121900" marR="121900" marT="121900" marB="1219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lvl="0" algn="ctr">
                        <a:spcBef>
                          <a:spcPts val="0"/>
                        </a:spcBef>
                        <a:buNone/>
                      </a:pPr>
                      <a:r>
                        <a:rPr lang="en" sz="1600" i="1" dirty="0">
                          <a:solidFill>
                            <a:schemeClr val="bg1"/>
                          </a:solidFill>
                        </a:rPr>
                        <a:t>Lymphatics</a:t>
                      </a:r>
                    </a:p>
                  </a:txBody>
                  <a:tcPr marL="121900" marR="121900" marT="121900" marB="1219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75000"/>
                      </a:schemeClr>
                    </a:solidFill>
                  </a:tcPr>
                </a:tc>
                <a:tc>
                  <a:txBody>
                    <a:bodyPr/>
                    <a:lstStyle/>
                    <a:p>
                      <a:pPr lvl="0">
                        <a:spcBef>
                          <a:spcPts val="0"/>
                        </a:spcBef>
                        <a:buNone/>
                      </a:pPr>
                      <a:r>
                        <a:rPr lang="en" sz="1600" dirty="0"/>
                        <a:t>drain into the </a:t>
                      </a:r>
                      <a:r>
                        <a:rPr lang="en" sz="1600" u="none" dirty="0">
                          <a:solidFill>
                            <a:srgbClr val="568D11"/>
                          </a:solidFill>
                        </a:rPr>
                        <a:t>deep cervical lymph nodes</a:t>
                      </a:r>
                      <a:r>
                        <a:rPr lang="en" sz="1600" u="none" dirty="0">
                          <a:solidFill>
                            <a:srgbClr val="92D050"/>
                          </a:solidFill>
                        </a:rPr>
                        <a:t> </a:t>
                      </a:r>
                      <a:r>
                        <a:rPr lang="en" sz="1600" dirty="0"/>
                        <a:t>either directly, or indirectly via the </a:t>
                      </a:r>
                      <a:r>
                        <a:rPr lang="en" sz="1600" u="none" dirty="0">
                          <a:solidFill>
                            <a:srgbClr val="568D11"/>
                          </a:solidFill>
                        </a:rPr>
                        <a:t>retropharyngeal </a:t>
                      </a:r>
                      <a:r>
                        <a:rPr lang="en" sz="1600" dirty="0"/>
                        <a:t>or </a:t>
                      </a:r>
                      <a:r>
                        <a:rPr lang="en" sz="1600" u="none" dirty="0">
                          <a:solidFill>
                            <a:srgbClr val="568D11"/>
                          </a:solidFill>
                        </a:rPr>
                        <a:t>paratracheal lymph nodes </a:t>
                      </a:r>
                    </a:p>
                  </a:txBody>
                  <a:tcPr marL="121900" marR="121900" marT="121900" marB="1219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5" name="Title 1"/>
          <p:cNvSpPr txBox="1">
            <a:spLocks/>
          </p:cNvSpPr>
          <p:nvPr/>
        </p:nvSpPr>
        <p:spPr>
          <a:xfrm>
            <a:off x="1116879" y="533805"/>
            <a:ext cx="9986542" cy="6881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NASAL CAVITY, LARYNX, PHARYNX, TRACHEA</a:t>
            </a:r>
          </a:p>
        </p:txBody>
      </p:sp>
      <p:graphicFrame>
        <p:nvGraphicFramePr>
          <p:cNvPr id="8" name="Table 7"/>
          <p:cNvGraphicFramePr>
            <a:graphicFrameLocks noGrp="1"/>
          </p:cNvGraphicFramePr>
          <p:nvPr>
            <p:extLst>
              <p:ext uri="{D42A27DB-BD31-4B8C-83A1-F6EECF244321}">
                <p14:modId xmlns:p14="http://schemas.microsoft.com/office/powerpoint/2010/main" val="244517449"/>
              </p:ext>
            </p:extLst>
          </p:nvPr>
        </p:nvGraphicFramePr>
        <p:xfrm>
          <a:off x="1147876" y="4009860"/>
          <a:ext cx="9955545" cy="2448996"/>
        </p:xfrm>
        <a:graphic>
          <a:graphicData uri="http://schemas.openxmlformats.org/drawingml/2006/table">
            <a:tbl>
              <a:tblPr firstRow="1" bandRow="1">
                <a:tableStyleId>{5940675A-B579-460E-94D1-54222C63F5DA}</a:tableStyleId>
              </a:tblPr>
              <a:tblGrid>
                <a:gridCol w="1590951">
                  <a:extLst>
                    <a:ext uri="{9D8B030D-6E8A-4147-A177-3AD203B41FA5}">
                      <a16:colId xmlns:a16="http://schemas.microsoft.com/office/drawing/2014/main" val="20000"/>
                    </a:ext>
                  </a:extLst>
                </a:gridCol>
                <a:gridCol w="2457281">
                  <a:extLst>
                    <a:ext uri="{9D8B030D-6E8A-4147-A177-3AD203B41FA5}">
                      <a16:colId xmlns:a16="http://schemas.microsoft.com/office/drawing/2014/main" val="20001"/>
                    </a:ext>
                  </a:extLst>
                </a:gridCol>
                <a:gridCol w="5907313">
                  <a:extLst>
                    <a:ext uri="{9D8B030D-6E8A-4147-A177-3AD203B41FA5}">
                      <a16:colId xmlns:a16="http://schemas.microsoft.com/office/drawing/2014/main" val="20002"/>
                    </a:ext>
                  </a:extLst>
                </a:gridCol>
              </a:tblGrid>
              <a:tr h="453748">
                <a:tc gridSpan="3">
                  <a:txBody>
                    <a:bodyPr/>
                    <a:lstStyle/>
                    <a:p>
                      <a:pPr algn="ctr"/>
                      <a:r>
                        <a:rPr lang="en-US" sz="1600" b="0" dirty="0"/>
                        <a:t>Larynx:</a:t>
                      </a:r>
                      <a:r>
                        <a:rPr lang="en-US" sz="1600" b="0" baseline="0" dirty="0"/>
                        <a:t> Nerve Supply</a:t>
                      </a:r>
                      <a:endParaRPr lang="en-GB" sz="1600" b="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DB11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ea typeface="Calibri"/>
                        <a:cs typeface="Calibri"/>
                        <a:sym typeface="Calibri"/>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1588" lvl="1" indent="-1588">
                        <a:lnSpc>
                          <a:spcPct val="100000"/>
                        </a:lnSpc>
                        <a:spcBef>
                          <a:spcPts val="400"/>
                        </a:spcBef>
                        <a:buClr>
                          <a:schemeClr val="dk1"/>
                        </a:buClr>
                        <a:buSzPct val="25000"/>
                        <a:buFont typeface="Arial" panose="020B0604020202020204" pitchFamily="34" charset="0"/>
                        <a:buNone/>
                      </a:pPr>
                      <a:endParaRPr lang="en-GB" sz="1600" dirty="0">
                        <a:ea typeface="Calibri"/>
                        <a:cs typeface="Calibri"/>
                        <a:sym typeface="Calibri"/>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0750">
                <a:tc rowSpan="2">
                  <a:txBody>
                    <a:bodyPr/>
                    <a:lstStyle/>
                    <a:p>
                      <a:pPr algn="ctr"/>
                      <a:r>
                        <a:rPr lang="en-US" sz="1600" b="0" dirty="0"/>
                        <a:t>Sensory</a:t>
                      </a:r>
                      <a:endParaRPr lang="en-GB" sz="1600" b="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DB110">
                        <a:alpha val="4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u="none" dirty="0">
                          <a:ea typeface="Calibri"/>
                          <a:cs typeface="Calibri"/>
                          <a:sym typeface="Calibri"/>
                        </a:rPr>
                        <a:t>Above the vocal cords: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88" lvl="1" indent="-1588">
                        <a:lnSpc>
                          <a:spcPct val="100000"/>
                        </a:lnSpc>
                        <a:spcBef>
                          <a:spcPts val="400"/>
                        </a:spcBef>
                        <a:buClr>
                          <a:schemeClr val="dk1"/>
                        </a:buClr>
                        <a:buSzPct val="25000"/>
                        <a:buFont typeface="Arial" panose="020B0604020202020204" pitchFamily="34" charset="0"/>
                        <a:buNone/>
                      </a:pPr>
                      <a:r>
                        <a:rPr lang="en-GB" sz="1600" dirty="0">
                          <a:solidFill>
                            <a:schemeClr val="tx1"/>
                          </a:solidFill>
                          <a:ea typeface="Calibri"/>
                          <a:cs typeface="Calibri"/>
                          <a:sym typeface="Calibri"/>
                        </a:rPr>
                        <a:t>- </a:t>
                      </a:r>
                      <a:r>
                        <a:rPr lang="en-GB" sz="1600" b="1" dirty="0">
                          <a:solidFill>
                            <a:srgbClr val="DDB110"/>
                          </a:solidFill>
                          <a:ea typeface="Calibri"/>
                          <a:cs typeface="Calibri"/>
                          <a:sym typeface="Calibri"/>
                        </a:rPr>
                        <a:t>Internal laryngeal nerve</a:t>
                      </a:r>
                    </a:p>
                    <a:p>
                      <a:pPr marL="1588" lvl="1" indent="-1588">
                        <a:lnSpc>
                          <a:spcPct val="100000"/>
                        </a:lnSpc>
                        <a:spcBef>
                          <a:spcPts val="400"/>
                        </a:spcBef>
                        <a:buClr>
                          <a:schemeClr val="dk1"/>
                        </a:buClr>
                        <a:buSzPct val="25000"/>
                        <a:buFont typeface="Arial" panose="020B0604020202020204" pitchFamily="34" charset="0"/>
                        <a:buNone/>
                      </a:pPr>
                      <a:r>
                        <a:rPr lang="en-GB" sz="1600" dirty="0">
                          <a:ea typeface="Calibri"/>
                          <a:cs typeface="Calibri"/>
                          <a:sym typeface="Calibri"/>
                        </a:rPr>
                        <a:t>- branch of the </a:t>
                      </a:r>
                      <a:r>
                        <a:rPr lang="en-GB" sz="1600" b="1" dirty="0">
                          <a:solidFill>
                            <a:srgbClr val="DDB110"/>
                          </a:solidFill>
                          <a:ea typeface="Calibri"/>
                          <a:cs typeface="Calibri"/>
                          <a:sym typeface="Calibri"/>
                        </a:rPr>
                        <a:t>superior laryngeal </a:t>
                      </a:r>
                      <a:r>
                        <a:rPr lang="en-GB" sz="1600" dirty="0">
                          <a:ea typeface="Calibri"/>
                          <a:cs typeface="Calibri"/>
                          <a:sym typeface="Calibri"/>
                        </a:rPr>
                        <a:t>of the</a:t>
                      </a:r>
                      <a:r>
                        <a:rPr lang="en-GB" sz="1600" b="1" dirty="0">
                          <a:solidFill>
                            <a:srgbClr val="DDB110"/>
                          </a:solidFill>
                          <a:ea typeface="Calibri"/>
                          <a:cs typeface="Calibri"/>
                          <a:sym typeface="Calibri"/>
                        </a:rPr>
                        <a:t> vagus nerve</a:t>
                      </a:r>
                      <a:r>
                        <a:rPr lang="en-GB" sz="1600" dirty="0">
                          <a:ea typeface="Calibri"/>
                          <a:cs typeface="Calibri"/>
                          <a:sym typeface="Calibri"/>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453748">
                <a:tc vMerge="1">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u="none" dirty="0">
                          <a:ea typeface="Calibri"/>
                          <a:cs typeface="Calibri"/>
                          <a:sym typeface="Calibri"/>
                        </a:rPr>
                        <a:t>Below the vocal cords: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1" dirty="0">
                          <a:solidFill>
                            <a:srgbClr val="DDB110"/>
                          </a:solidFill>
                          <a:ea typeface="Calibri"/>
                          <a:cs typeface="Calibri"/>
                          <a:sym typeface="Calibri"/>
                        </a:rPr>
                        <a:t>Recurrent laryngeal nerve</a:t>
                      </a:r>
                      <a:r>
                        <a:rPr lang="en-GB" sz="1600" dirty="0">
                          <a:ea typeface="Calibri"/>
                          <a:cs typeface="Calibri"/>
                          <a:sym typeface="Calibri"/>
                        </a:rPr>
                        <a:t> of the </a:t>
                      </a:r>
                      <a:r>
                        <a:rPr lang="en-GB" sz="1600" b="1" dirty="0">
                          <a:solidFill>
                            <a:srgbClr val="DDB110"/>
                          </a:solidFill>
                          <a:ea typeface="Calibri"/>
                          <a:cs typeface="Calibri"/>
                          <a:sym typeface="Calibri"/>
                        </a:rPr>
                        <a:t>vagus nerve</a:t>
                      </a:r>
                      <a:endParaRPr lang="en-GB" sz="1600" b="1" dirty="0">
                        <a:solidFill>
                          <a:srgbClr val="DDB110"/>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770750">
                <a:tc>
                  <a:txBody>
                    <a:bodyPr/>
                    <a:lstStyle/>
                    <a:p>
                      <a:pPr algn="ctr"/>
                      <a:r>
                        <a:rPr lang="en-GB" sz="1600" b="0" dirty="0">
                          <a:ea typeface="Calibri"/>
                          <a:cs typeface="Calibri"/>
                          <a:sym typeface="Calibri"/>
                        </a:rPr>
                        <a:t>Motor</a:t>
                      </a:r>
                      <a:endParaRPr lang="en-GB" sz="1600" b="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DB110">
                        <a:alpha val="45000"/>
                      </a:srgbClr>
                    </a:solidFill>
                  </a:tcPr>
                </a:tc>
                <a:tc gridSpan="2">
                  <a:txBody>
                    <a:bodyPr/>
                    <a:lstStyle/>
                    <a:p>
                      <a:pPr marL="0" lvl="1" indent="0">
                        <a:lnSpc>
                          <a:spcPct val="100000"/>
                        </a:lnSpc>
                        <a:spcBef>
                          <a:spcPts val="400"/>
                        </a:spcBef>
                        <a:buClr>
                          <a:srgbClr val="FF99FF"/>
                        </a:buClr>
                        <a:buSzPct val="25000"/>
                        <a:buFont typeface="Arial" panose="020B0604020202020204" pitchFamily="34" charset="0"/>
                        <a:buNone/>
                      </a:pPr>
                      <a:r>
                        <a:rPr lang="en-GB" sz="1600" u="sng" dirty="0">
                          <a:ea typeface="Calibri"/>
                          <a:cs typeface="Calibri"/>
                          <a:sym typeface="Calibri"/>
                        </a:rPr>
                        <a:t>All</a:t>
                      </a:r>
                      <a:r>
                        <a:rPr lang="en-GB" sz="1600" dirty="0">
                          <a:ea typeface="Calibri"/>
                          <a:cs typeface="Calibri"/>
                          <a:sym typeface="Calibri"/>
                        </a:rPr>
                        <a:t> </a:t>
                      </a:r>
                      <a:r>
                        <a:rPr lang="en-GB" sz="1600" dirty="0">
                          <a:solidFill>
                            <a:srgbClr val="C00000"/>
                          </a:solidFill>
                          <a:ea typeface="Calibri"/>
                          <a:cs typeface="Calibri"/>
                          <a:sym typeface="Calibri"/>
                        </a:rPr>
                        <a:t>intrinsic muscles </a:t>
                      </a:r>
                      <a:r>
                        <a:rPr lang="en-GB" sz="1600" dirty="0">
                          <a:ea typeface="Calibri"/>
                          <a:cs typeface="Calibri"/>
                          <a:sym typeface="Calibri"/>
                        </a:rPr>
                        <a:t>supplied by the </a:t>
                      </a:r>
                      <a:r>
                        <a:rPr lang="en-GB" sz="1600" b="1" dirty="0">
                          <a:solidFill>
                            <a:srgbClr val="DDB110"/>
                          </a:solidFill>
                          <a:ea typeface="Calibri"/>
                          <a:cs typeface="Calibri"/>
                          <a:sym typeface="Calibri"/>
                        </a:rPr>
                        <a:t>recurrent laryngeal nerve </a:t>
                      </a:r>
                      <a:r>
                        <a:rPr lang="en-GB" sz="1600" u="sng" dirty="0">
                          <a:ea typeface="Calibri"/>
                          <a:cs typeface="Calibri"/>
                          <a:sym typeface="Calibri"/>
                        </a:rPr>
                        <a:t>except</a:t>
                      </a:r>
                      <a:r>
                        <a:rPr lang="en-GB" sz="1600" dirty="0">
                          <a:ea typeface="Calibri"/>
                          <a:cs typeface="Calibri"/>
                          <a:sym typeface="Calibri"/>
                        </a:rPr>
                        <a:t> the </a:t>
                      </a:r>
                      <a:r>
                        <a:rPr lang="en-GB" sz="1600" u="sng" dirty="0">
                          <a:solidFill>
                            <a:srgbClr val="C00000"/>
                          </a:solidFill>
                          <a:ea typeface="Calibri"/>
                          <a:cs typeface="Calibri"/>
                          <a:sym typeface="Calibri"/>
                        </a:rPr>
                        <a:t>cricothyroid</a:t>
                      </a:r>
                    </a:p>
                    <a:p>
                      <a:pPr marL="0" lvl="1" indent="0">
                        <a:lnSpc>
                          <a:spcPct val="100000"/>
                        </a:lnSpc>
                        <a:spcBef>
                          <a:spcPts val="400"/>
                        </a:spcBef>
                        <a:buClr>
                          <a:srgbClr val="FF99FF"/>
                        </a:buClr>
                        <a:buSzPct val="25000"/>
                        <a:buFont typeface="Arial" panose="020B0604020202020204" pitchFamily="34" charset="0"/>
                        <a:buNone/>
                      </a:pPr>
                      <a:r>
                        <a:rPr lang="en-GB" sz="1600" dirty="0">
                          <a:ea typeface="Calibri"/>
                          <a:cs typeface="Calibri"/>
                          <a:sym typeface="Calibri"/>
                        </a:rPr>
                        <a:t>The </a:t>
                      </a:r>
                      <a:r>
                        <a:rPr lang="en-GB" sz="1600" u="sng" dirty="0">
                          <a:solidFill>
                            <a:srgbClr val="C00000"/>
                          </a:solidFill>
                          <a:ea typeface="Calibri"/>
                          <a:cs typeface="Calibri"/>
                          <a:sym typeface="Calibri"/>
                        </a:rPr>
                        <a:t>cricothyroid</a:t>
                      </a:r>
                      <a:r>
                        <a:rPr lang="en-GB" sz="1600" dirty="0">
                          <a:ea typeface="Calibri"/>
                          <a:cs typeface="Calibri"/>
                          <a:sym typeface="Calibri"/>
                        </a:rPr>
                        <a:t> is supplied by the </a:t>
                      </a:r>
                      <a:r>
                        <a:rPr lang="en-GB" sz="1600" b="1" dirty="0">
                          <a:solidFill>
                            <a:srgbClr val="DDB110"/>
                          </a:solidFill>
                          <a:ea typeface="Calibri"/>
                          <a:cs typeface="Calibri"/>
                          <a:sym typeface="Calibri"/>
                        </a:rPr>
                        <a:t>external laryngeal nerve</a:t>
                      </a:r>
                      <a:r>
                        <a:rPr lang="en-GB" sz="1600" dirty="0">
                          <a:ea typeface="Calibri"/>
                          <a:cs typeface="Calibri"/>
                          <a:sym typeface="Calibri"/>
                        </a:rPr>
                        <a:t> of </a:t>
                      </a:r>
                      <a:r>
                        <a:rPr lang="en-GB" sz="1600" b="1" dirty="0">
                          <a:solidFill>
                            <a:srgbClr val="DDB110"/>
                          </a:solidFill>
                          <a:ea typeface="Calibri"/>
                          <a:cs typeface="Calibri"/>
                          <a:sym typeface="Calibri"/>
                        </a:rPr>
                        <a:t>superior laryngeal of vagus.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28</a:t>
            </a:fld>
            <a:endParaRPr lang="en-GB" sz="1200" b="0" i="0" u="none" strike="noStrike" cap="none" dirty="0">
              <a:solidFill>
                <a:srgbClr val="888888"/>
              </a:solidFill>
              <a:latin typeface="Calibri"/>
              <a:ea typeface="Calibri"/>
              <a:cs typeface="Calibri"/>
              <a:sym typeface="Calibri"/>
            </a:endParaRPr>
          </a:p>
        </p:txBody>
      </p:sp>
      <p:cxnSp>
        <p:nvCxnSpPr>
          <p:cNvPr id="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442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hape 129"/>
          <p:cNvGraphicFramePr/>
          <p:nvPr>
            <p:extLst>
              <p:ext uri="{D42A27DB-BD31-4B8C-83A1-F6EECF244321}">
                <p14:modId xmlns:p14="http://schemas.microsoft.com/office/powerpoint/2010/main" val="1468548632"/>
              </p:ext>
            </p:extLst>
          </p:nvPr>
        </p:nvGraphicFramePr>
        <p:xfrm>
          <a:off x="6197574" y="1821888"/>
          <a:ext cx="5269220" cy="3374227"/>
        </p:xfrm>
        <a:graphic>
          <a:graphicData uri="http://schemas.openxmlformats.org/drawingml/2006/table">
            <a:tbl>
              <a:tblPr>
                <a:tableStyleId>{ED083AE6-46FA-4A59-8FB0-9F97EB10719F}</a:tableStyleId>
              </a:tblPr>
              <a:tblGrid>
                <a:gridCol w="2424800">
                  <a:extLst>
                    <a:ext uri="{9D8B030D-6E8A-4147-A177-3AD203B41FA5}">
                      <a16:colId xmlns:a16="http://schemas.microsoft.com/office/drawing/2014/main" val="20000"/>
                    </a:ext>
                  </a:extLst>
                </a:gridCol>
                <a:gridCol w="2844420">
                  <a:extLst>
                    <a:ext uri="{9D8B030D-6E8A-4147-A177-3AD203B41FA5}">
                      <a16:colId xmlns:a16="http://schemas.microsoft.com/office/drawing/2014/main" val="20001"/>
                    </a:ext>
                  </a:extLst>
                </a:gridCol>
              </a:tblGrid>
              <a:tr h="531929">
                <a:tc>
                  <a:txBody>
                    <a:bodyPr/>
                    <a:lstStyle/>
                    <a:p>
                      <a:pPr lvl="0" rtl="0">
                        <a:lnSpc>
                          <a:spcPct val="100000"/>
                        </a:lnSpc>
                        <a:spcBef>
                          <a:spcPts val="0"/>
                        </a:spcBef>
                        <a:buNone/>
                      </a:pPr>
                      <a:r>
                        <a:rPr lang="en" sz="1600" b="1" u="none" dirty="0">
                          <a:solidFill>
                            <a:schemeClr val="tx1"/>
                          </a:solidFill>
                          <a:latin typeface="+mn-lt"/>
                          <a:ea typeface="Calibri"/>
                          <a:cs typeface="Calibri"/>
                          <a:sym typeface="Calibri"/>
                        </a:rPr>
                        <a:t>Site of Drainage</a:t>
                      </a:r>
                    </a:p>
                  </a:txBody>
                  <a:tcPr marL="121900" marR="121900" marT="121900" marB="121900">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89000"/>
                      </a:schemeClr>
                    </a:solidFill>
                  </a:tcPr>
                </a:tc>
                <a:tc>
                  <a:txBody>
                    <a:bodyPr/>
                    <a:lstStyle/>
                    <a:p>
                      <a:pPr lvl="0" rtl="0">
                        <a:lnSpc>
                          <a:spcPct val="100000"/>
                        </a:lnSpc>
                        <a:spcBef>
                          <a:spcPts val="0"/>
                        </a:spcBef>
                        <a:buNone/>
                      </a:pPr>
                      <a:r>
                        <a:rPr lang="en" sz="1600" b="1" u="none" dirty="0">
                          <a:solidFill>
                            <a:schemeClr val="tx1"/>
                          </a:solidFill>
                          <a:latin typeface="+mn-lt"/>
                          <a:ea typeface="Calibri"/>
                          <a:cs typeface="Calibri"/>
                          <a:sym typeface="Calibri"/>
                        </a:rPr>
                        <a:t>Sinus</a:t>
                      </a:r>
                    </a:p>
                  </a:txBody>
                  <a:tcPr marL="121900" marR="121900" marT="121900" marB="121900">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560628">
                <a:tc>
                  <a:txBody>
                    <a:bodyPr/>
                    <a:lstStyle/>
                    <a:p>
                      <a:pPr lvl="0" rtl="0">
                        <a:lnSpc>
                          <a:spcPct val="100000"/>
                        </a:lnSpc>
                        <a:spcBef>
                          <a:spcPts val="0"/>
                        </a:spcBef>
                        <a:buNone/>
                      </a:pPr>
                      <a:r>
                        <a:rPr lang="en" sz="1600" dirty="0">
                          <a:sym typeface="Calibri"/>
                        </a:rPr>
                        <a:t>Spheno-ethmoidal recess</a:t>
                      </a:r>
                      <a:endParaRPr lang="en" sz="1600" dirty="0">
                        <a:solidFill>
                          <a:srgbClr val="FF0000"/>
                        </a:solidFill>
                        <a:latin typeface="+mn-lt"/>
                        <a:ea typeface="Calibri"/>
                        <a:cs typeface="Calibri"/>
                        <a:sym typeface="Calibri"/>
                      </a:endParaRPr>
                    </a:p>
                  </a:txBody>
                  <a:tcPr marL="121900" marR="121900" marT="121900" marB="121900">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73000"/>
                      </a:schemeClr>
                    </a:solidFill>
                  </a:tcPr>
                </a:tc>
                <a:tc>
                  <a:txBody>
                    <a:bodyPr/>
                    <a:lstStyle/>
                    <a:p>
                      <a:pPr lvl="0" rtl="0">
                        <a:lnSpc>
                          <a:spcPct val="100000"/>
                        </a:lnSpc>
                        <a:spcBef>
                          <a:spcPts val="0"/>
                        </a:spcBef>
                        <a:buNone/>
                      </a:pPr>
                      <a:r>
                        <a:rPr lang="en" sz="1600" dirty="0">
                          <a:sym typeface="Calibri"/>
                        </a:rPr>
                        <a:t>sphenoidal </a:t>
                      </a:r>
                      <a:r>
                        <a:rPr lang="en" sz="1600" u="sng" dirty="0">
                          <a:sym typeface="Calibri"/>
                        </a:rPr>
                        <a:t>sinus</a:t>
                      </a:r>
                      <a:endParaRPr lang="en" sz="1600" b="1" u="sng" dirty="0">
                        <a:latin typeface="+mn-lt"/>
                        <a:ea typeface="Calibri"/>
                        <a:cs typeface="Calibri"/>
                        <a:sym typeface="Calibri"/>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0628">
                <a:tc>
                  <a:txBody>
                    <a:bodyPr/>
                    <a:lstStyle/>
                    <a:p>
                      <a:pPr lvl="0" rtl="0">
                        <a:lnSpc>
                          <a:spcPct val="100000"/>
                        </a:lnSpc>
                        <a:spcBef>
                          <a:spcPts val="0"/>
                        </a:spcBef>
                        <a:buNone/>
                      </a:pPr>
                      <a:r>
                        <a:rPr lang="en" sz="1600" dirty="0">
                          <a:sym typeface="Calibri"/>
                        </a:rPr>
                        <a:t>Superior meatus</a:t>
                      </a:r>
                      <a:endParaRPr lang="en" sz="1600" dirty="0">
                        <a:solidFill>
                          <a:srgbClr val="FF0000"/>
                        </a:solidFill>
                        <a:latin typeface="+mn-lt"/>
                        <a:ea typeface="Calibri"/>
                        <a:cs typeface="Calibri"/>
                        <a:sym typeface="Calibri"/>
                      </a:endParaRPr>
                    </a:p>
                  </a:txBody>
                  <a:tcPr marL="121900" marR="121900" marT="121900" marB="121900">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73000"/>
                      </a:schemeClr>
                    </a:solidFill>
                  </a:tcPr>
                </a:tc>
                <a:tc>
                  <a:txBody>
                    <a:bodyPr/>
                    <a:lstStyle/>
                    <a:p>
                      <a:pPr lvl="0" rtl="0">
                        <a:lnSpc>
                          <a:spcPct val="100000"/>
                        </a:lnSpc>
                        <a:spcBef>
                          <a:spcPts val="0"/>
                        </a:spcBef>
                        <a:buNone/>
                      </a:pPr>
                      <a:r>
                        <a:rPr lang="en" sz="1600" dirty="0">
                          <a:sym typeface="Calibri"/>
                        </a:rPr>
                        <a:t>posterior ethmoidal </a:t>
                      </a:r>
                      <a:r>
                        <a:rPr lang="en" sz="1600" u="sng" dirty="0">
                          <a:sym typeface="Calibri"/>
                        </a:rPr>
                        <a:t>sinus</a:t>
                      </a:r>
                      <a:endParaRPr lang="en" sz="1600" b="1" u="sng" dirty="0">
                        <a:latin typeface="+mn-lt"/>
                        <a:ea typeface="Calibri"/>
                        <a:cs typeface="Calibri"/>
                        <a:sym typeface="Calibri"/>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60414">
                <a:tc>
                  <a:txBody>
                    <a:bodyPr/>
                    <a:lstStyle/>
                    <a:p>
                      <a:pPr lvl="0" rtl="0">
                        <a:lnSpc>
                          <a:spcPct val="100000"/>
                        </a:lnSpc>
                        <a:spcBef>
                          <a:spcPts val="0"/>
                        </a:spcBef>
                        <a:buNone/>
                      </a:pPr>
                      <a:r>
                        <a:rPr lang="en" sz="1600" dirty="0">
                          <a:sym typeface="Calibri"/>
                        </a:rPr>
                        <a:t>Middle meatus</a:t>
                      </a:r>
                      <a:endParaRPr lang="en" sz="1600" dirty="0">
                        <a:solidFill>
                          <a:srgbClr val="FF0000"/>
                        </a:solidFill>
                        <a:latin typeface="+mn-lt"/>
                        <a:ea typeface="Calibri"/>
                        <a:cs typeface="Calibri"/>
                        <a:sym typeface="Calibri"/>
                      </a:endParaRPr>
                    </a:p>
                  </a:txBody>
                  <a:tcPr marL="121900" marR="121900" marT="121900" marB="121900">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73000"/>
                      </a:schemeClr>
                    </a:solidFill>
                  </a:tcPr>
                </a:tc>
                <a:tc>
                  <a:txBody>
                    <a:bodyPr/>
                    <a:lstStyle/>
                    <a:p>
                      <a:pPr lvl="0" rtl="0">
                        <a:lnSpc>
                          <a:spcPct val="100000"/>
                        </a:lnSpc>
                        <a:spcBef>
                          <a:spcPts val="0"/>
                        </a:spcBef>
                        <a:buNone/>
                      </a:pPr>
                      <a:r>
                        <a:rPr lang="en" sz="1600" dirty="0">
                          <a:sym typeface="Calibri"/>
                        </a:rPr>
                        <a:t>middle ethmoidal, </a:t>
                      </a:r>
                    </a:p>
                    <a:p>
                      <a:pPr lvl="0" rtl="0">
                        <a:lnSpc>
                          <a:spcPct val="100000"/>
                        </a:lnSpc>
                        <a:spcBef>
                          <a:spcPts val="0"/>
                        </a:spcBef>
                        <a:buNone/>
                      </a:pPr>
                      <a:r>
                        <a:rPr lang="en" sz="1600" dirty="0">
                          <a:sym typeface="Calibri"/>
                        </a:rPr>
                        <a:t>anterior ethmoidal , </a:t>
                      </a:r>
                    </a:p>
                    <a:p>
                      <a:pPr lvl="0" rtl="0">
                        <a:lnSpc>
                          <a:spcPct val="100000"/>
                        </a:lnSpc>
                        <a:spcBef>
                          <a:spcPts val="0"/>
                        </a:spcBef>
                        <a:buNone/>
                      </a:pPr>
                      <a:r>
                        <a:rPr lang="en" sz="1600" dirty="0">
                          <a:sym typeface="Calibri"/>
                        </a:rPr>
                        <a:t>maxillary, and</a:t>
                      </a:r>
                      <a:r>
                        <a:rPr lang="en" sz="1600" baseline="0" dirty="0">
                          <a:sym typeface="Calibri"/>
                        </a:rPr>
                        <a:t> </a:t>
                      </a:r>
                      <a:r>
                        <a:rPr lang="en" sz="1600" dirty="0">
                          <a:sym typeface="Calibri"/>
                        </a:rPr>
                        <a:t>frontal </a:t>
                      </a:r>
                      <a:r>
                        <a:rPr lang="en" sz="1600" u="sng" dirty="0">
                          <a:sym typeface="Calibri"/>
                        </a:rPr>
                        <a:t>sinuses</a:t>
                      </a:r>
                      <a:endParaRPr lang="en" sz="1600" b="1" u="sng" dirty="0">
                        <a:latin typeface="+mn-lt"/>
                        <a:ea typeface="Calibri"/>
                        <a:cs typeface="Calibri"/>
                        <a:sym typeface="Calibri"/>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60628">
                <a:tc>
                  <a:txBody>
                    <a:bodyPr/>
                    <a:lstStyle/>
                    <a:p>
                      <a:pPr lvl="0" rtl="0">
                        <a:lnSpc>
                          <a:spcPct val="100000"/>
                        </a:lnSpc>
                        <a:spcBef>
                          <a:spcPts val="0"/>
                        </a:spcBef>
                        <a:buNone/>
                      </a:pPr>
                      <a:r>
                        <a:rPr lang="en" sz="1600" dirty="0">
                          <a:sym typeface="Calibri"/>
                        </a:rPr>
                        <a:t>Inferior meatus</a:t>
                      </a:r>
                      <a:endParaRPr lang="en" sz="1600" dirty="0">
                        <a:solidFill>
                          <a:srgbClr val="FF0000"/>
                        </a:solidFill>
                        <a:latin typeface="+mn-lt"/>
                        <a:ea typeface="Calibri"/>
                        <a:cs typeface="Calibri"/>
                        <a:sym typeface="Calibri"/>
                      </a:endParaRPr>
                    </a:p>
                  </a:txBody>
                  <a:tcPr marL="121900" marR="121900" marT="121900" marB="121900">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2">
                        <a:lumMod val="75000"/>
                        <a:alpha val="73000"/>
                      </a:schemeClr>
                    </a:solidFill>
                  </a:tcPr>
                </a:tc>
                <a:tc>
                  <a:txBody>
                    <a:bodyPr/>
                    <a:lstStyle/>
                    <a:p>
                      <a:pPr lvl="0" rtl="0">
                        <a:lnSpc>
                          <a:spcPct val="100000"/>
                        </a:lnSpc>
                        <a:spcBef>
                          <a:spcPts val="0"/>
                        </a:spcBef>
                        <a:buNone/>
                      </a:pPr>
                      <a:r>
                        <a:rPr lang="en" sz="1600" dirty="0">
                          <a:sym typeface="Calibri"/>
                        </a:rPr>
                        <a:t>nasolacrimal </a:t>
                      </a:r>
                      <a:r>
                        <a:rPr lang="en" sz="1600" u="sng" dirty="0">
                          <a:sym typeface="Calibri"/>
                        </a:rPr>
                        <a:t>duct</a:t>
                      </a:r>
                      <a:r>
                        <a:rPr lang="en" sz="1600" dirty="0">
                          <a:sym typeface="Calibri"/>
                        </a:rPr>
                        <a:t>. </a:t>
                      </a:r>
                    </a:p>
                  </a:txBody>
                  <a:tcPr marL="121900" marR="121900" marT="121900" marB="121900">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90899582"/>
              </p:ext>
            </p:extLst>
          </p:nvPr>
        </p:nvGraphicFramePr>
        <p:xfrm>
          <a:off x="991373" y="1821888"/>
          <a:ext cx="4451484" cy="3374226"/>
        </p:xfrm>
        <a:graphic>
          <a:graphicData uri="http://schemas.openxmlformats.org/drawingml/2006/table">
            <a:tbl>
              <a:tblPr firstRow="1" bandRow="1">
                <a:tableStyleId>{ED083AE6-46FA-4A59-8FB0-9F97EB10719F}</a:tableStyleId>
              </a:tblPr>
              <a:tblGrid>
                <a:gridCol w="1637340">
                  <a:extLst>
                    <a:ext uri="{9D8B030D-6E8A-4147-A177-3AD203B41FA5}">
                      <a16:colId xmlns:a16="http://schemas.microsoft.com/office/drawing/2014/main" val="20000"/>
                    </a:ext>
                  </a:extLst>
                </a:gridCol>
                <a:gridCol w="2814144">
                  <a:extLst>
                    <a:ext uri="{9D8B030D-6E8A-4147-A177-3AD203B41FA5}">
                      <a16:colId xmlns:a16="http://schemas.microsoft.com/office/drawing/2014/main" val="20001"/>
                    </a:ext>
                  </a:extLst>
                </a:gridCol>
              </a:tblGrid>
              <a:tr h="359822">
                <a:tc>
                  <a:txBody>
                    <a:bodyPr/>
                    <a:lstStyle/>
                    <a:p>
                      <a:pPr algn="ctr"/>
                      <a:r>
                        <a:rPr lang="en-US" sz="1600" dirty="0"/>
                        <a:t>Pharynx</a:t>
                      </a:r>
                      <a:endParaRPr lang="en-GB" sz="16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89000"/>
                      </a:schemeClr>
                    </a:solidFill>
                  </a:tcPr>
                </a:tc>
                <a:tc>
                  <a:txBody>
                    <a:bodyPr/>
                    <a:lstStyle/>
                    <a:p>
                      <a:pPr algn="ctr"/>
                      <a:r>
                        <a:rPr lang="en-US" sz="1600" dirty="0"/>
                        <a:t>Structures in the lateral wall</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668265">
                <a:tc>
                  <a:txBody>
                    <a:bodyPr/>
                    <a:lstStyle/>
                    <a:p>
                      <a:r>
                        <a:rPr lang="en-US" sz="1600" dirty="0"/>
                        <a:t>Nasopharynx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73000"/>
                      </a:schemeClr>
                    </a:solidFill>
                  </a:tcPr>
                </a:tc>
                <a:tc>
                  <a:txBody>
                    <a:bodyPr/>
                    <a:lstStyle/>
                    <a:p>
                      <a:r>
                        <a:rPr lang="en-US" sz="1600" dirty="0"/>
                        <a:t>Opening of auditory tube </a:t>
                      </a:r>
                    </a:p>
                    <a:p>
                      <a:r>
                        <a:rPr lang="en-US" sz="1600" dirty="0"/>
                        <a:t>Tubal elevation</a:t>
                      </a:r>
                      <a:r>
                        <a:rPr lang="en-US" sz="1600" baseline="0" dirty="0"/>
                        <a:t> </a:t>
                      </a:r>
                    </a:p>
                    <a:p>
                      <a:r>
                        <a:rPr lang="en-US" sz="1600" baseline="0" dirty="0"/>
                        <a:t>Pharyngeal recess</a:t>
                      </a:r>
                    </a:p>
                    <a:p>
                      <a:r>
                        <a:rPr lang="en-US" sz="1600" baseline="0" dirty="0"/>
                        <a:t>Salpingopharyngeal fold</a:t>
                      </a:r>
                    </a:p>
                    <a:p>
                      <a:r>
                        <a:rPr lang="en-US" sz="1600" dirty="0"/>
                        <a:t>Pharyngeal  Tonsil</a:t>
                      </a:r>
                    </a:p>
                    <a:p>
                      <a:r>
                        <a:rPr lang="en-US" sz="1600" dirty="0"/>
                        <a:t>Tubal Tonsil</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83199">
                <a:tc>
                  <a:txBody>
                    <a:bodyPr/>
                    <a:lstStyle/>
                    <a:p>
                      <a:r>
                        <a:rPr lang="en-US" sz="1600" dirty="0"/>
                        <a:t>Oropharynx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73000"/>
                      </a:schemeClr>
                    </a:solidFill>
                  </a:tcPr>
                </a:tc>
                <a:tc>
                  <a:txBody>
                    <a:bodyPr/>
                    <a:lstStyle/>
                    <a:p>
                      <a:r>
                        <a:rPr lang="en-US" sz="1600" dirty="0"/>
                        <a:t>Palatopharyngeal</a:t>
                      </a:r>
                      <a:r>
                        <a:rPr lang="en-US" sz="1600" baseline="0" dirty="0"/>
                        <a:t> fold</a:t>
                      </a:r>
                    </a:p>
                    <a:p>
                      <a:r>
                        <a:rPr lang="en-US" sz="1600" baseline="0" dirty="0"/>
                        <a:t>Palatoglossal fold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Palatine</a:t>
                      </a:r>
                      <a:r>
                        <a:rPr lang="en-GB" sz="1600" baseline="0" dirty="0"/>
                        <a:t> Tonsil</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2940">
                <a:tc>
                  <a:txBody>
                    <a:bodyPr/>
                    <a:lstStyle/>
                    <a:p>
                      <a:r>
                        <a:rPr lang="en-US" sz="1600" dirty="0"/>
                        <a:t>Laryngopharynx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75000"/>
                        <a:alpha val="73000"/>
                      </a:schemeClr>
                    </a:solidFill>
                  </a:tcPr>
                </a:tc>
                <a:tc>
                  <a:txBody>
                    <a:bodyPr/>
                    <a:lstStyle/>
                    <a:p>
                      <a:r>
                        <a:rPr lang="en-US" sz="1600" dirty="0"/>
                        <a:t>Piriform</a:t>
                      </a:r>
                      <a:r>
                        <a:rPr lang="en-US" sz="1600" baseline="0" dirty="0"/>
                        <a:t> Fossa</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991372" y="762344"/>
            <a:ext cx="10475421" cy="6881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NASAL CAVITY, LARYNX, PHARYNX, TRACHEA</a:t>
            </a:r>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29</a:t>
            </a:fld>
            <a:endParaRPr lang="en-GB" sz="1200" b="0" i="0" u="none" strike="noStrike" cap="none" dirty="0">
              <a:solidFill>
                <a:srgbClr val="888888"/>
              </a:solidFill>
              <a:latin typeface="Calibri"/>
              <a:ea typeface="Calibri"/>
              <a:cs typeface="Calibri"/>
              <a:sym typeface="Calibri"/>
            </a:endParaRPr>
          </a:p>
        </p:txBody>
      </p:sp>
      <p:cxnSp>
        <p:nvCxnSpPr>
          <p:cNvPr id="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50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DF7D95-39A5-4740-BFA0-B60446B6FCF6}"/>
              </a:ext>
            </a:extLst>
          </p:cNvPr>
          <p:cNvSpPr txBox="1"/>
          <p:nvPr/>
        </p:nvSpPr>
        <p:spPr>
          <a:xfrm>
            <a:off x="1883976" y="2042289"/>
            <a:ext cx="8479466" cy="3170099"/>
          </a:xfrm>
          <a:prstGeom prst="rect">
            <a:avLst/>
          </a:prstGeom>
          <a:noFill/>
        </p:spPr>
        <p:txBody>
          <a:bodyPr wrap="square" rtlCol="0">
            <a:spAutoFit/>
          </a:bodyPr>
          <a:lstStyle/>
          <a:p>
            <a:pPr algn="ctr"/>
            <a:r>
              <a:rPr lang="en-US" sz="6000" b="1" dirty="0">
                <a:solidFill>
                  <a:schemeClr val="accent1">
                    <a:lumMod val="75000"/>
                  </a:schemeClr>
                </a:solidFill>
                <a:latin typeface="+mn-lt"/>
              </a:rPr>
              <a:t>OSPE</a:t>
            </a:r>
          </a:p>
          <a:p>
            <a:pPr algn="ctr"/>
            <a:endParaRPr lang="en-US" sz="4400" b="1" dirty="0">
              <a:solidFill>
                <a:schemeClr val="accent1">
                  <a:lumMod val="75000"/>
                </a:schemeClr>
              </a:solidFill>
              <a:latin typeface="+mn-lt"/>
            </a:endParaRPr>
          </a:p>
          <a:p>
            <a:pPr marL="342900" indent="-342900" algn="ctr">
              <a:buFont typeface="Arial" charset="0"/>
              <a:buChar char="•"/>
            </a:pPr>
            <a:r>
              <a:rPr lang="en-US" sz="2400" dirty="0">
                <a:solidFill>
                  <a:schemeClr val="bg2">
                    <a:lumMod val="50000"/>
                  </a:schemeClr>
                </a:solidFill>
                <a:latin typeface="+mj-lt"/>
              </a:rPr>
              <a:t>According to Prof. Ahmed the OSPE will only be identifying structures (theoretical questions are in the SAQ)</a:t>
            </a:r>
          </a:p>
          <a:p>
            <a:pPr marL="342900" indent="-342900" algn="ctr">
              <a:buFont typeface="Arial" charset="0"/>
              <a:buChar char="•"/>
            </a:pPr>
            <a:endParaRPr lang="en-US" sz="2400" dirty="0">
              <a:solidFill>
                <a:schemeClr val="bg2">
                  <a:lumMod val="50000"/>
                </a:schemeClr>
              </a:solidFill>
              <a:latin typeface="+mj-lt"/>
            </a:endParaRPr>
          </a:p>
          <a:p>
            <a:pPr marL="342900" indent="-342900" algn="ctr">
              <a:buFont typeface="Arial" charset="0"/>
              <a:buChar char="•"/>
            </a:pPr>
            <a:r>
              <a:rPr lang="en-US" sz="2400" dirty="0">
                <a:solidFill>
                  <a:schemeClr val="bg2">
                    <a:lumMod val="50000"/>
                  </a:schemeClr>
                </a:solidFill>
                <a:latin typeface="+mj-lt"/>
              </a:rPr>
              <a:t>SAQ content is at the end of this document</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3</a:t>
            </a:fld>
            <a:endParaRPr lang="en-GB" sz="1200" b="0" i="0" u="none" strike="noStrike" cap="none" dirty="0">
              <a:solidFill>
                <a:srgbClr val="888888"/>
              </a:solidFill>
              <a:latin typeface="Calibri"/>
              <a:ea typeface="Calibri"/>
              <a:cs typeface="Calibri"/>
              <a:sym typeface="Calibri"/>
            </a:endParaRPr>
          </a:p>
        </p:txBody>
      </p:sp>
      <p:cxnSp>
        <p:nvCxnSpPr>
          <p:cNvPr id="4"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648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713" y="229842"/>
            <a:ext cx="10515600" cy="889711"/>
          </a:xfrm>
        </p:spPr>
        <p:txBody>
          <a:bodyPr>
            <a:normAutofit/>
          </a:body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LARYNX, TRACHEA</a:t>
            </a:r>
          </a:p>
        </p:txBody>
      </p:sp>
      <p:sp>
        <p:nvSpPr>
          <p:cNvPr id="3" name="TextBox 2"/>
          <p:cNvSpPr txBox="1"/>
          <p:nvPr/>
        </p:nvSpPr>
        <p:spPr>
          <a:xfrm>
            <a:off x="610361" y="5997020"/>
            <a:ext cx="9700301" cy="523220"/>
          </a:xfrm>
          <a:prstGeom prst="rect">
            <a:avLst/>
          </a:prstGeom>
          <a:noFill/>
        </p:spPr>
        <p:txBody>
          <a:bodyPr wrap="square" rtlCol="0">
            <a:spAutoFit/>
          </a:bodyPr>
          <a:lstStyle/>
          <a:p>
            <a:pPr marL="285750" indent="-285750">
              <a:buFont typeface="Arial" charset="0"/>
              <a:buChar char="•"/>
            </a:pPr>
            <a:r>
              <a:rPr lang="en-US" b="1" dirty="0">
                <a:solidFill>
                  <a:srgbClr val="C00000"/>
                </a:solidFill>
              </a:rPr>
              <a:t>Level of beginning and termination of larynx, trachea and pharynx</a:t>
            </a:r>
          </a:p>
          <a:p>
            <a:pPr marL="285750" indent="-285750">
              <a:buFont typeface="Arial" charset="0"/>
              <a:buChar char="•"/>
            </a:pPr>
            <a:r>
              <a:rPr lang="en-US" b="1" dirty="0">
                <a:solidFill>
                  <a:srgbClr val="C00000"/>
                </a:solidFill>
              </a:rPr>
              <a:t>Cartilages of larynx</a:t>
            </a:r>
          </a:p>
        </p:txBody>
      </p:sp>
      <p:grpSp>
        <p:nvGrpSpPr>
          <p:cNvPr id="31" name="Group 30"/>
          <p:cNvGrpSpPr/>
          <p:nvPr/>
        </p:nvGrpSpPr>
        <p:grpSpPr>
          <a:xfrm>
            <a:off x="514713" y="1745484"/>
            <a:ext cx="6493404" cy="3959457"/>
            <a:chOff x="5582531" y="779711"/>
            <a:chExt cx="6493404" cy="3959457"/>
          </a:xfrm>
        </p:grpSpPr>
        <p:sp>
          <p:nvSpPr>
            <p:cNvPr id="5" name="Rectangle 4"/>
            <p:cNvSpPr/>
            <p:nvPr/>
          </p:nvSpPr>
          <p:spPr>
            <a:xfrm>
              <a:off x="5677263" y="779711"/>
              <a:ext cx="6096000" cy="1985159"/>
            </a:xfrm>
            <a:prstGeom prst="rect">
              <a:avLst/>
            </a:prstGeom>
          </p:spPr>
          <p:txBody>
            <a:bodyPr>
              <a:spAutoFit/>
            </a:bodyPr>
            <a:lstStyle/>
            <a:p>
              <a:pPr marL="177800" indent="-177800">
                <a:spcAft>
                  <a:spcPts val="600"/>
                </a:spcAft>
                <a:buClr>
                  <a:schemeClr val="dk1"/>
                </a:buClr>
                <a:buSzPct val="100000"/>
                <a:buFont typeface="Courier New" panose="02070309020205020404" pitchFamily="49" charset="0"/>
                <a:buChar char="o"/>
              </a:pPr>
              <a:r>
                <a:rPr lang="en-GB" sz="1800" dirty="0">
                  <a:latin typeface="Calibri"/>
                  <a:ea typeface="Calibri"/>
                  <a:cs typeface="Calibri"/>
                  <a:sym typeface="Calibri"/>
                </a:rPr>
                <a:t>The cartilaginous skeleton</a:t>
              </a:r>
              <a:r>
                <a:rPr lang="en-GB" sz="1800" b="1" dirty="0">
                  <a:latin typeface="Calibri"/>
                  <a:ea typeface="Calibri"/>
                  <a:cs typeface="Calibri"/>
                  <a:sym typeface="Calibri"/>
                </a:rPr>
                <a:t> </a:t>
              </a:r>
              <a:r>
                <a:rPr lang="en-GB" sz="1800" dirty="0">
                  <a:latin typeface="Calibri"/>
                  <a:ea typeface="Calibri"/>
                  <a:cs typeface="Calibri"/>
                  <a:sym typeface="Calibri"/>
                </a:rPr>
                <a:t>is  composed of </a:t>
              </a:r>
              <a:r>
                <a:rPr lang="en-GB" sz="1800" dirty="0">
                  <a:solidFill>
                    <a:schemeClr val="bg1">
                      <a:lumMod val="65000"/>
                    </a:schemeClr>
                  </a:solidFill>
                  <a:latin typeface="Calibri"/>
                  <a:ea typeface="Calibri"/>
                  <a:cs typeface="Calibri"/>
                  <a:sym typeface="Calibri"/>
                </a:rPr>
                <a:t>9 cartilages</a:t>
              </a:r>
              <a:r>
                <a:rPr lang="en-GB" sz="1800" dirty="0">
                  <a:latin typeface="Calibri"/>
                  <a:ea typeface="Calibri"/>
                  <a:cs typeface="Calibri"/>
                  <a:sym typeface="Calibri"/>
                </a:rPr>
                <a:t>:</a:t>
              </a:r>
            </a:p>
            <a:p>
              <a:pPr>
                <a:spcAft>
                  <a:spcPts val="600"/>
                </a:spcAft>
                <a:buClr>
                  <a:schemeClr val="dk1"/>
                </a:buClr>
                <a:buSzPct val="78571"/>
              </a:pPr>
              <a:r>
                <a:rPr lang="en-GB" sz="1800" b="1" i="1" u="sng" dirty="0">
                  <a:latin typeface="Calibri"/>
                  <a:ea typeface="Calibri"/>
                  <a:cs typeface="Calibri"/>
                  <a:sym typeface="Calibri"/>
                </a:rPr>
                <a:t>3 Single</a:t>
              </a:r>
              <a:r>
                <a:rPr lang="en-GB" sz="1800" b="1" i="1" dirty="0">
                  <a:latin typeface="Calibri"/>
                  <a:ea typeface="Calibri"/>
                  <a:cs typeface="Calibri"/>
                  <a:sym typeface="Calibri"/>
                </a:rPr>
                <a:t>: </a:t>
              </a:r>
              <a:endParaRPr lang="en-GB" sz="1800" i="1" dirty="0">
                <a:latin typeface="Calibri"/>
                <a:ea typeface="Calibri"/>
                <a:cs typeface="Calibri"/>
                <a:sym typeface="Calibri"/>
              </a:endParaRPr>
            </a:p>
            <a:p>
              <a:pPr marL="342900" indent="-342900">
                <a:spcAft>
                  <a:spcPts val="600"/>
                </a:spcAft>
                <a:buClr>
                  <a:schemeClr val="dk1"/>
                </a:buClr>
                <a:buSzPct val="78571"/>
                <a:buAutoNum type="arabicPeriod"/>
              </a:pPr>
              <a:r>
                <a:rPr lang="en-GB" sz="1800" b="1" dirty="0">
                  <a:latin typeface="Calibri"/>
                  <a:ea typeface="Calibri"/>
                  <a:cs typeface="Calibri"/>
                  <a:sym typeface="Calibri"/>
                </a:rPr>
                <a:t>Thyroid	</a:t>
              </a:r>
              <a:r>
                <a:rPr lang="en-GB" sz="1800" dirty="0">
                  <a:latin typeface="Calibri"/>
                  <a:ea typeface="Calibri"/>
                  <a:cs typeface="Calibri"/>
                  <a:sym typeface="Calibri"/>
                </a:rPr>
                <a:t>2. </a:t>
              </a:r>
              <a:r>
                <a:rPr lang="en-GB" sz="1800" b="1" dirty="0">
                  <a:latin typeface="Calibri"/>
                  <a:ea typeface="Calibri"/>
                  <a:cs typeface="Calibri"/>
                  <a:sym typeface="Calibri"/>
                </a:rPr>
                <a:t>Cricoid 	</a:t>
              </a:r>
              <a:r>
                <a:rPr lang="en-GB" sz="1800" dirty="0">
                  <a:latin typeface="Calibri"/>
                  <a:ea typeface="Calibri"/>
                  <a:cs typeface="Calibri"/>
                  <a:sym typeface="Calibri"/>
                </a:rPr>
                <a:t>3. </a:t>
              </a:r>
              <a:r>
                <a:rPr lang="en-GB" sz="1800" b="1" dirty="0">
                  <a:latin typeface="Calibri"/>
                  <a:ea typeface="Calibri"/>
                  <a:cs typeface="Calibri"/>
                  <a:sym typeface="Calibri"/>
                </a:rPr>
                <a:t>Epiglottis</a:t>
              </a:r>
            </a:p>
            <a:p>
              <a:pPr>
                <a:spcAft>
                  <a:spcPts val="600"/>
                </a:spcAft>
                <a:buClr>
                  <a:schemeClr val="dk1"/>
                </a:buClr>
                <a:buSzPct val="78571"/>
              </a:pPr>
              <a:r>
                <a:rPr lang="en-GB" sz="1800" b="1" i="1" u="sng" dirty="0">
                  <a:latin typeface="Calibri"/>
                  <a:ea typeface="Calibri"/>
                  <a:cs typeface="Calibri"/>
                  <a:sym typeface="Calibri"/>
                </a:rPr>
                <a:t>3 Paired</a:t>
              </a:r>
              <a:r>
                <a:rPr lang="en-GB" sz="1800" b="1" i="1" dirty="0">
                  <a:latin typeface="Calibri"/>
                  <a:ea typeface="Calibri"/>
                  <a:cs typeface="Calibri"/>
                  <a:sym typeface="Calibri"/>
                </a:rPr>
                <a:t>:</a:t>
              </a:r>
            </a:p>
            <a:p>
              <a:pPr>
                <a:spcAft>
                  <a:spcPts val="600"/>
                </a:spcAft>
                <a:buClr>
                  <a:schemeClr val="dk1"/>
                </a:buClr>
                <a:buSzPct val="78571"/>
              </a:pPr>
              <a:r>
                <a:rPr lang="en-GB" sz="1800" dirty="0">
                  <a:latin typeface="Calibri"/>
                  <a:ea typeface="Calibri"/>
                  <a:cs typeface="Calibri"/>
                  <a:sym typeface="Calibri"/>
                </a:rPr>
                <a:t>4. </a:t>
              </a:r>
              <a:r>
                <a:rPr lang="en-GB" sz="1800" b="1" dirty="0">
                  <a:latin typeface="Calibri"/>
                  <a:ea typeface="Calibri"/>
                  <a:cs typeface="Calibri"/>
                  <a:sym typeface="Calibri"/>
                </a:rPr>
                <a:t>Arytenoid 	</a:t>
              </a:r>
              <a:r>
                <a:rPr lang="en-GB" sz="1800" dirty="0">
                  <a:latin typeface="Calibri"/>
                  <a:ea typeface="Calibri"/>
                  <a:cs typeface="Calibri"/>
                  <a:sym typeface="Calibri"/>
                </a:rPr>
                <a:t>5. </a:t>
              </a:r>
              <a:r>
                <a:rPr lang="en-GB" sz="1800" b="1" dirty="0">
                  <a:latin typeface="Calibri"/>
                  <a:ea typeface="Calibri"/>
                  <a:cs typeface="Calibri"/>
                  <a:sym typeface="Calibri"/>
                </a:rPr>
                <a:t>Corniculate    	</a:t>
              </a:r>
              <a:r>
                <a:rPr lang="en-GB" sz="1800" dirty="0">
                  <a:latin typeface="Calibri"/>
                  <a:ea typeface="Calibri"/>
                  <a:cs typeface="Calibri"/>
                  <a:sym typeface="Calibri"/>
                </a:rPr>
                <a:t>6. </a:t>
              </a:r>
              <a:r>
                <a:rPr lang="en-GB" sz="1800" b="1" dirty="0">
                  <a:latin typeface="Calibri"/>
                  <a:ea typeface="Calibri"/>
                  <a:cs typeface="Calibri"/>
                  <a:sym typeface="Calibri"/>
                </a:rPr>
                <a:t>Cuneiform</a:t>
              </a:r>
            </a:p>
            <a:p>
              <a:pPr>
                <a:spcAft>
                  <a:spcPts val="600"/>
                </a:spcAft>
              </a:pPr>
              <a:endParaRPr lang="en-GB" sz="800" dirty="0">
                <a:latin typeface="Calibri"/>
                <a:ea typeface="Calibri"/>
                <a:cs typeface="Calibri"/>
                <a:sym typeface="Calibri"/>
              </a:endParaRPr>
            </a:p>
          </p:txBody>
        </p:sp>
        <p:grpSp>
          <p:nvGrpSpPr>
            <p:cNvPr id="8" name="Group 7"/>
            <p:cNvGrpSpPr/>
            <p:nvPr/>
          </p:nvGrpSpPr>
          <p:grpSpPr>
            <a:xfrm>
              <a:off x="8577479" y="2544256"/>
              <a:ext cx="3498456" cy="2194912"/>
              <a:chOff x="4724400" y="204788"/>
              <a:chExt cx="4098925" cy="3269056"/>
            </a:xfrm>
          </p:grpSpPr>
          <p:pic>
            <p:nvPicPr>
              <p:cNvPr id="9" name="Picture 8" descr="C:\Documents and Settings\user\My Documents\My Pictures\bvn.jpg"/>
              <p:cNvPicPr>
                <a:picLocks noChangeAspect="1" noChangeArrowheads="1"/>
              </p:cNvPicPr>
              <p:nvPr/>
            </p:nvPicPr>
            <p:blipFill rotWithShape="1">
              <a:blip r:embed="rId2">
                <a:extLst>
                  <a:ext uri="{28A0092B-C50C-407E-A947-70E740481C1C}">
                    <a14:useLocalDpi xmlns:a14="http://schemas.microsoft.com/office/drawing/2010/main" val="0"/>
                  </a:ext>
                </a:extLst>
              </a:blip>
              <a:srcRect b="4664"/>
              <a:stretch/>
            </p:blipFill>
            <p:spPr bwMode="auto">
              <a:xfrm>
                <a:off x="4724400" y="204788"/>
                <a:ext cx="4098925" cy="3269056"/>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Lst>
            </p:spPr>
          </p:pic>
          <p:sp>
            <p:nvSpPr>
              <p:cNvPr id="10" name="TextBox 6"/>
              <p:cNvSpPr txBox="1">
                <a:spLocks noChangeArrowheads="1"/>
              </p:cNvSpPr>
              <p:nvPr/>
            </p:nvSpPr>
            <p:spPr bwMode="auto">
              <a:xfrm>
                <a:off x="7239001" y="1447800"/>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506AC8"/>
                    </a:solidFill>
                  </a:rPr>
                  <a:t>1</a:t>
                </a:r>
              </a:p>
            </p:txBody>
          </p:sp>
          <p:sp>
            <p:nvSpPr>
              <p:cNvPr id="11" name="TextBox 9"/>
              <p:cNvSpPr txBox="1">
                <a:spLocks noChangeArrowheads="1"/>
              </p:cNvSpPr>
              <p:nvPr/>
            </p:nvSpPr>
            <p:spPr bwMode="auto">
              <a:xfrm>
                <a:off x="7648385" y="1993252"/>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chemeClr val="accent3"/>
                    </a:solidFill>
                  </a:rPr>
                  <a:t>2</a:t>
                </a:r>
              </a:p>
            </p:txBody>
          </p:sp>
          <p:sp>
            <p:nvSpPr>
              <p:cNvPr id="12" name="TextBox 11"/>
              <p:cNvSpPr txBox="1">
                <a:spLocks noChangeArrowheads="1"/>
              </p:cNvSpPr>
              <p:nvPr/>
            </p:nvSpPr>
            <p:spPr bwMode="auto">
              <a:xfrm>
                <a:off x="5600700" y="1458778"/>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506AC8"/>
                    </a:solidFill>
                  </a:rPr>
                  <a:t>1</a:t>
                </a:r>
              </a:p>
            </p:txBody>
          </p:sp>
          <p:sp>
            <p:nvSpPr>
              <p:cNvPr id="13" name="TextBox 6"/>
              <p:cNvSpPr txBox="1">
                <a:spLocks noChangeArrowheads="1"/>
              </p:cNvSpPr>
              <p:nvPr/>
            </p:nvSpPr>
            <p:spPr bwMode="auto">
              <a:xfrm>
                <a:off x="7815724" y="1443777"/>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FFC000"/>
                    </a:solidFill>
                  </a:rPr>
                  <a:t>4</a:t>
                </a:r>
              </a:p>
            </p:txBody>
          </p:sp>
          <p:sp>
            <p:nvSpPr>
              <p:cNvPr id="14" name="TextBox 6"/>
              <p:cNvSpPr txBox="1">
                <a:spLocks noChangeArrowheads="1"/>
              </p:cNvSpPr>
              <p:nvPr/>
            </p:nvSpPr>
            <p:spPr bwMode="auto">
              <a:xfrm>
                <a:off x="7505699" y="1458284"/>
                <a:ext cx="38100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rgbClr val="FFC000"/>
                    </a:solidFill>
                  </a:rPr>
                  <a:t>4</a:t>
                </a:r>
              </a:p>
            </p:txBody>
          </p:sp>
          <p:sp>
            <p:nvSpPr>
              <p:cNvPr id="15" name="TextBox 1"/>
              <p:cNvSpPr txBox="1">
                <a:spLocks noChangeArrowheads="1"/>
              </p:cNvSpPr>
              <p:nvPr/>
            </p:nvSpPr>
            <p:spPr bwMode="auto">
              <a:xfrm>
                <a:off x="5264150" y="1981200"/>
                <a:ext cx="374650" cy="5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dirty="0">
                    <a:solidFill>
                      <a:schemeClr val="accent3"/>
                    </a:solidFill>
                  </a:rPr>
                  <a:t>2</a:t>
                </a:r>
              </a:p>
            </p:txBody>
          </p:sp>
          <p:sp>
            <p:nvSpPr>
              <p:cNvPr id="16" name="TextBox 3"/>
              <p:cNvSpPr txBox="1">
                <a:spLocks noChangeArrowheads="1"/>
              </p:cNvSpPr>
              <p:nvPr/>
            </p:nvSpPr>
            <p:spPr bwMode="auto">
              <a:xfrm>
                <a:off x="5334000" y="457200"/>
                <a:ext cx="336550" cy="59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000" b="1" dirty="0">
                    <a:solidFill>
                      <a:srgbClr val="FF66CC"/>
                    </a:solidFill>
                  </a:rPr>
                  <a:t>3</a:t>
                </a:r>
              </a:p>
            </p:txBody>
          </p:sp>
          <p:sp>
            <p:nvSpPr>
              <p:cNvPr id="17" name="TextBox 4"/>
              <p:cNvSpPr txBox="1">
                <a:spLocks noChangeArrowheads="1"/>
              </p:cNvSpPr>
              <p:nvPr/>
            </p:nvSpPr>
            <p:spPr bwMode="auto">
              <a:xfrm>
                <a:off x="7635303" y="708418"/>
                <a:ext cx="366613" cy="59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000" b="1" dirty="0">
                    <a:solidFill>
                      <a:srgbClr val="FF66CC"/>
                    </a:solidFill>
                  </a:rPr>
                  <a:t>3</a:t>
                </a:r>
              </a:p>
            </p:txBody>
          </p:sp>
        </p:grpSp>
        <p:grpSp>
          <p:nvGrpSpPr>
            <p:cNvPr id="18" name="Group 17"/>
            <p:cNvGrpSpPr/>
            <p:nvPr/>
          </p:nvGrpSpPr>
          <p:grpSpPr>
            <a:xfrm>
              <a:off x="5582531" y="2665790"/>
              <a:ext cx="2897640" cy="1960154"/>
              <a:chOff x="4724399" y="3647006"/>
              <a:chExt cx="3938588" cy="2919412"/>
            </a:xfrm>
          </p:grpSpPr>
          <p:pic>
            <p:nvPicPr>
              <p:cNvPr id="19" name="Picture 5" descr="C:\Documents and Settings\user\My Documents\My Pictures\IntrisicM.gif"/>
              <p:cNvPicPr>
                <a:picLocks noChangeAspect="1" noChangeArrowheads="1"/>
              </p:cNvPicPr>
              <p:nvPr/>
            </p:nvPicPr>
            <p:blipFill>
              <a:blip r:embed="rId3">
                <a:extLst>
                  <a:ext uri="{28A0092B-C50C-407E-A947-70E740481C1C}">
                    <a14:useLocalDpi xmlns:a14="http://schemas.microsoft.com/office/drawing/2010/main" val="0"/>
                  </a:ext>
                </a:extLst>
              </a:blip>
              <a:srcRect t="9427"/>
              <a:stretch>
                <a:fillRect/>
              </a:stretch>
            </p:blipFill>
            <p:spPr bwMode="auto">
              <a:xfrm>
                <a:off x="4724399" y="3647006"/>
                <a:ext cx="3938588" cy="29194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4935736" y="4090716"/>
                <a:ext cx="717550" cy="366712"/>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le 20"/>
              <p:cNvSpPr/>
              <p:nvPr/>
            </p:nvSpPr>
            <p:spPr>
              <a:xfrm>
                <a:off x="4724400" y="4724400"/>
                <a:ext cx="796925" cy="368300"/>
              </a:xfrm>
              <a:prstGeom prst="round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5"/>
              <p:cNvSpPr txBox="1">
                <a:spLocks noChangeArrowheads="1"/>
              </p:cNvSpPr>
              <p:nvPr/>
            </p:nvSpPr>
            <p:spPr bwMode="auto">
              <a:xfrm>
                <a:off x="4932362" y="4382965"/>
                <a:ext cx="354013" cy="45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400" b="1" dirty="0">
                    <a:solidFill>
                      <a:srgbClr val="990099"/>
                    </a:solidFill>
                  </a:rPr>
                  <a:t>5</a:t>
                </a:r>
              </a:p>
            </p:txBody>
          </p:sp>
          <p:sp>
            <p:nvSpPr>
              <p:cNvPr id="23" name="TextBox 6"/>
              <p:cNvSpPr txBox="1">
                <a:spLocks noChangeArrowheads="1"/>
              </p:cNvSpPr>
              <p:nvPr/>
            </p:nvSpPr>
            <p:spPr bwMode="auto">
              <a:xfrm>
                <a:off x="5122863" y="3694583"/>
                <a:ext cx="327025" cy="45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400" b="1" dirty="0">
                    <a:solidFill>
                      <a:schemeClr val="accent6">
                        <a:lumMod val="50000"/>
                      </a:schemeClr>
                    </a:solidFill>
                  </a:rPr>
                  <a:t>6</a:t>
                </a:r>
              </a:p>
            </p:txBody>
          </p:sp>
        </p:grpSp>
        <p:cxnSp>
          <p:nvCxnSpPr>
            <p:cNvPr id="24" name="Straight Connector 23"/>
            <p:cNvCxnSpPr/>
            <p:nvPr/>
          </p:nvCxnSpPr>
          <p:spPr>
            <a:xfrm>
              <a:off x="6133211" y="1766332"/>
              <a:ext cx="701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40091" y="1767595"/>
              <a:ext cx="6400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59650" y="1792260"/>
              <a:ext cx="86868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68358" y="2464929"/>
              <a:ext cx="960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845115" y="2464269"/>
              <a:ext cx="1051560" cy="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9" name="Straight Connector 32"/>
            <p:cNvCxnSpPr/>
            <p:nvPr/>
          </p:nvCxnSpPr>
          <p:spPr>
            <a:xfrm>
              <a:off x="9654256" y="2470206"/>
              <a:ext cx="96012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30</a:t>
            </a:fld>
            <a:endParaRPr lang="en-GB" sz="1200" b="0" i="0" u="none" strike="noStrike" cap="none" dirty="0">
              <a:solidFill>
                <a:srgbClr val="888888"/>
              </a:solidFill>
              <a:latin typeface="Calibri"/>
              <a:ea typeface="Calibri"/>
              <a:cs typeface="Calibri"/>
              <a:sym typeface="Calibri"/>
            </a:endParaRPr>
          </a:p>
        </p:txBody>
      </p:sp>
      <p:cxnSp>
        <p:nvCxnSpPr>
          <p:cNvPr id="33"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5" name="Table 34"/>
          <p:cNvGraphicFramePr>
            <a:graphicFrameLocks noGrp="1"/>
          </p:cNvGraphicFramePr>
          <p:nvPr>
            <p:extLst>
              <p:ext uri="{D42A27DB-BD31-4B8C-83A1-F6EECF244321}">
                <p14:modId xmlns:p14="http://schemas.microsoft.com/office/powerpoint/2010/main" val="705262337"/>
              </p:ext>
            </p:extLst>
          </p:nvPr>
        </p:nvGraphicFramePr>
        <p:xfrm>
          <a:off x="7067246" y="1644848"/>
          <a:ext cx="4912944" cy="4150936"/>
        </p:xfrm>
        <a:graphic>
          <a:graphicData uri="http://schemas.openxmlformats.org/drawingml/2006/table">
            <a:tbl>
              <a:tblPr firstRow="1" bandRow="1">
                <a:tableStyleId>{5940675A-B579-460E-94D1-54222C63F5DA}</a:tableStyleId>
              </a:tblPr>
              <a:tblGrid>
                <a:gridCol w="1196754">
                  <a:extLst>
                    <a:ext uri="{9D8B030D-6E8A-4147-A177-3AD203B41FA5}">
                      <a16:colId xmlns:a16="http://schemas.microsoft.com/office/drawing/2014/main" val="20000"/>
                    </a:ext>
                  </a:extLst>
                </a:gridCol>
                <a:gridCol w="1946496">
                  <a:extLst>
                    <a:ext uri="{9D8B030D-6E8A-4147-A177-3AD203B41FA5}">
                      <a16:colId xmlns:a16="http://schemas.microsoft.com/office/drawing/2014/main" val="20001"/>
                    </a:ext>
                  </a:extLst>
                </a:gridCol>
                <a:gridCol w="1769694">
                  <a:extLst>
                    <a:ext uri="{9D8B030D-6E8A-4147-A177-3AD203B41FA5}">
                      <a16:colId xmlns:a16="http://schemas.microsoft.com/office/drawing/2014/main" val="20002"/>
                    </a:ext>
                  </a:extLst>
                </a:gridCol>
              </a:tblGrid>
              <a:tr h="1037734">
                <a:tc>
                  <a:txBody>
                    <a:bodyPr/>
                    <a:lstStyle/>
                    <a:p>
                      <a:pPr algn="ctr"/>
                      <a:r>
                        <a:rPr lang="en-US" sz="1600" dirty="0"/>
                        <a:t>Structure</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90000"/>
                      </a:schemeClr>
                    </a:solidFill>
                  </a:tcPr>
                </a:tc>
                <a:tc>
                  <a:txBody>
                    <a:bodyPr/>
                    <a:lstStyle/>
                    <a:p>
                      <a:pPr algn="ctr"/>
                      <a:r>
                        <a:rPr lang="en-US" sz="1600" dirty="0"/>
                        <a:t>Beginning</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90000"/>
                      </a:schemeClr>
                    </a:solidFill>
                  </a:tcPr>
                </a:tc>
                <a:tc>
                  <a:txBody>
                    <a:bodyPr/>
                    <a:lstStyle/>
                    <a:p>
                      <a:pPr algn="ctr"/>
                      <a:r>
                        <a:rPr lang="en-US" sz="1600" dirty="0"/>
                        <a:t>Termination</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1037734">
                <a:tc>
                  <a:txBody>
                    <a:bodyPr/>
                    <a:lstStyle/>
                    <a:p>
                      <a:pPr algn="ctr"/>
                      <a:r>
                        <a:rPr lang="en-US" sz="1600" dirty="0"/>
                        <a:t>Pharynx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0000"/>
                      </a:schemeClr>
                    </a:solidFill>
                  </a:tcPr>
                </a:tc>
                <a:tc>
                  <a:txBody>
                    <a:bodyPr/>
                    <a:lstStyle/>
                    <a:p>
                      <a:pPr algn="ctr"/>
                      <a:r>
                        <a:rPr lang="en-US" sz="1600" dirty="0"/>
                        <a:t>Base of skull</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C6 vertebra</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1037734">
                <a:tc>
                  <a:txBody>
                    <a:bodyPr/>
                    <a:lstStyle/>
                    <a:p>
                      <a:pPr algn="ctr"/>
                      <a:r>
                        <a:rPr lang="en-US" sz="1600" dirty="0"/>
                        <a:t>Larynx</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0000"/>
                      </a:schemeClr>
                    </a:solidFill>
                  </a:tcPr>
                </a:tc>
                <a:tc>
                  <a:txBody>
                    <a:bodyPr/>
                    <a:lstStyle/>
                    <a:p>
                      <a:pPr algn="ctr"/>
                      <a:r>
                        <a:rPr lang="en-US" sz="1600" dirty="0"/>
                        <a:t>Laryngeal inlet</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Lower border</a:t>
                      </a:r>
                      <a:r>
                        <a:rPr lang="en-US" sz="1600" baseline="0" dirty="0"/>
                        <a:t> of cricoid (C6)</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1037734">
                <a:tc>
                  <a:txBody>
                    <a:bodyPr/>
                    <a:lstStyle/>
                    <a:p>
                      <a:pPr algn="ctr"/>
                      <a:r>
                        <a:rPr lang="en-US" sz="1600" dirty="0"/>
                        <a:t>Trachea</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Lower border</a:t>
                      </a:r>
                      <a:r>
                        <a:rPr lang="en-US" sz="1600" baseline="0" dirty="0"/>
                        <a:t> of cricoid (C6)</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t>Sternal</a:t>
                      </a:r>
                      <a:r>
                        <a:rPr lang="en-US" sz="1600" baseline="0" dirty="0"/>
                        <a:t> Angle (T4)</a:t>
                      </a:r>
                      <a:endParaRPr lang="en-GB"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38041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693"/>
            <a:ext cx="10515600" cy="1325563"/>
          </a:xfrm>
        </p:spPr>
        <p:txBody>
          <a:bodyPr>
            <a:normAutofit/>
          </a:bodyPr>
          <a:lstStyle/>
          <a:p>
            <a:pPr algn="ctr"/>
            <a:r>
              <a:rPr lang="en-US" sz="3600" b="1" dirty="0">
                <a:effectLst>
                  <a:outerShdw blurRad="38100" dist="38100" dir="2700000" algn="tl">
                    <a:srgbClr val="000000">
                      <a:alpha val="43137"/>
                    </a:srgbClr>
                  </a:outerShdw>
                </a:effectLst>
              </a:rPr>
              <a:t>LUNG &amp; PLEURA</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31</a:t>
            </a:fld>
            <a:endParaRPr lang="en-GB" sz="1200" b="0" i="0" u="none" strike="noStrike" cap="none" dirty="0">
              <a:solidFill>
                <a:srgbClr val="888888"/>
              </a:solidFill>
              <a:latin typeface="Calibri"/>
              <a:ea typeface="Calibri"/>
              <a:cs typeface="Calibri"/>
              <a:sym typeface="Calibri"/>
            </a:endParaRPr>
          </a:p>
        </p:txBody>
      </p:sp>
      <p:cxnSp>
        <p:nvCxnSpPr>
          <p:cNvPr id="5"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518478322"/>
              </p:ext>
            </p:extLst>
          </p:nvPr>
        </p:nvGraphicFramePr>
        <p:xfrm>
          <a:off x="2513076" y="1165063"/>
          <a:ext cx="7165848" cy="5491480"/>
        </p:xfrm>
        <a:graphic>
          <a:graphicData uri="http://schemas.openxmlformats.org/drawingml/2006/table">
            <a:tbl>
              <a:tblPr firstRow="1" bandRow="1">
                <a:tableStyleId>{1108BE60-98E1-4CA7-AB5B-2BF94F43183B}</a:tableStyleId>
              </a:tblPr>
              <a:tblGrid>
                <a:gridCol w="1133856">
                  <a:extLst>
                    <a:ext uri="{9D8B030D-6E8A-4147-A177-3AD203B41FA5}">
                      <a16:colId xmlns:a16="http://schemas.microsoft.com/office/drawing/2014/main" val="20000"/>
                    </a:ext>
                  </a:extLst>
                </a:gridCol>
                <a:gridCol w="1121772">
                  <a:extLst>
                    <a:ext uri="{9D8B030D-6E8A-4147-A177-3AD203B41FA5}">
                      <a16:colId xmlns:a16="http://schemas.microsoft.com/office/drawing/2014/main" val="20001"/>
                    </a:ext>
                  </a:extLst>
                </a:gridCol>
                <a:gridCol w="1554480">
                  <a:extLst>
                    <a:ext uri="{9D8B030D-6E8A-4147-A177-3AD203B41FA5}">
                      <a16:colId xmlns:a16="http://schemas.microsoft.com/office/drawing/2014/main" val="20002"/>
                    </a:ext>
                  </a:extLst>
                </a:gridCol>
                <a:gridCol w="3355740">
                  <a:extLst>
                    <a:ext uri="{9D8B030D-6E8A-4147-A177-3AD203B41FA5}">
                      <a16:colId xmlns:a16="http://schemas.microsoft.com/office/drawing/2014/main" val="20003"/>
                    </a:ext>
                  </a:extLst>
                </a:gridCol>
              </a:tblGrid>
              <a:tr h="370840">
                <a:tc gridSpan="4">
                  <a:txBody>
                    <a:bodyPr/>
                    <a:lstStyle/>
                    <a:p>
                      <a:pPr algn="ctr"/>
                      <a:r>
                        <a:rPr lang="en-US" dirty="0">
                          <a:solidFill>
                            <a:schemeClr val="tx1"/>
                          </a:solidFill>
                        </a:rPr>
                        <a:t>Nerve Supply</a:t>
                      </a:r>
                      <a:endParaRPr lang="en-GB"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370840">
                <a:tc rowSpan="4">
                  <a:txBody>
                    <a:bodyPr/>
                    <a:lstStyle/>
                    <a:p>
                      <a:pPr algn="ctr"/>
                      <a:r>
                        <a:rPr lang="en-US" dirty="0"/>
                        <a:t>Pleura </a:t>
                      </a:r>
                      <a:endParaRPr lang="en-GB"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96000"/>
                      </a:schemeClr>
                    </a:solidFill>
                  </a:tcPr>
                </a:tc>
                <a:tc gridSpan="2">
                  <a:txBody>
                    <a:bodyPr/>
                    <a:lstStyle/>
                    <a:p>
                      <a:pPr algn="ctr"/>
                      <a:r>
                        <a:rPr lang="en-US" dirty="0"/>
                        <a:t>Visceral</a:t>
                      </a:r>
                      <a:r>
                        <a:rPr lang="en-US" baseline="0" dirty="0"/>
                        <a:t>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GB"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cs typeface="Arabic Transparent" pitchFamily="2" charset="-78"/>
                        </a:rPr>
                        <a:t>supplied by the </a:t>
                      </a:r>
                      <a:r>
                        <a:rPr lang="en-US" sz="1800" b="1" dirty="0">
                          <a:cs typeface="Arabic Transparent" pitchFamily="2" charset="-78"/>
                        </a:rPr>
                        <a:t>autonomic fibers </a:t>
                      </a:r>
                      <a:r>
                        <a:rPr lang="en-US" sz="1800" dirty="0">
                          <a:cs typeface="Arabic Transparent" pitchFamily="2" charset="-78"/>
                        </a:rPr>
                        <a:t>from the </a:t>
                      </a:r>
                      <a:r>
                        <a:rPr lang="en-US" sz="1800" b="1" dirty="0">
                          <a:solidFill>
                            <a:srgbClr val="DDB110"/>
                          </a:solidFill>
                          <a:cs typeface="Arabic Transparent" pitchFamily="2" charset="-78"/>
                        </a:rPr>
                        <a:t>pulmonary plexus. </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en-GB"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dirty="0"/>
                        <a:t>Parietal</a:t>
                      </a:r>
                      <a:r>
                        <a:rPr lang="en-US" baseline="0" dirty="0"/>
                        <a:t>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dirty="0"/>
                        <a:t>Costal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86000"/>
                      </a:schemeClr>
                    </a:solidFill>
                  </a:tcPr>
                </a:tc>
                <a:tc>
                  <a:txBody>
                    <a:bodyPr/>
                    <a:lstStyle/>
                    <a:p>
                      <a:r>
                        <a:rPr lang="en-US" sz="1800" dirty="0">
                          <a:cs typeface="Arabic Transparent" pitchFamily="2" charset="-78"/>
                        </a:rPr>
                        <a:t>segmentally supplied by the </a:t>
                      </a:r>
                      <a:r>
                        <a:rPr lang="en-US" sz="1800" b="1" dirty="0">
                          <a:solidFill>
                            <a:srgbClr val="DDB110"/>
                          </a:solidFill>
                          <a:cs typeface="Arabic Transparent" pitchFamily="2" charset="-78"/>
                        </a:rPr>
                        <a:t>intercostal nerves.</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en-GB"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tc>
                <a:tc>
                  <a:txBody>
                    <a:bodyPr/>
                    <a:lstStyle/>
                    <a:p>
                      <a:pPr algn="ctr"/>
                      <a:r>
                        <a:rPr lang="en-US" dirty="0"/>
                        <a:t>Mediastinal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86000"/>
                      </a:schemeClr>
                    </a:solidFill>
                  </a:tcPr>
                </a:tc>
                <a:tc>
                  <a:txBody>
                    <a:bodyPr/>
                    <a:lstStyle/>
                    <a:p>
                      <a:r>
                        <a:rPr lang="en-US" sz="1800" b="1" dirty="0">
                          <a:solidFill>
                            <a:srgbClr val="DDB110"/>
                          </a:solidFill>
                          <a:cs typeface="Arabic Transparent" pitchFamily="2" charset="-78"/>
                        </a:rPr>
                        <a:t>phrenic nerves</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en-GB"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tc>
                <a:tc>
                  <a:txBody>
                    <a:bodyPr/>
                    <a:lstStyle/>
                    <a:p>
                      <a:pPr algn="ctr"/>
                      <a:r>
                        <a:rPr lang="en-US" dirty="0"/>
                        <a:t>Diaphragmatic pleura</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86000"/>
                      </a:schemeClr>
                    </a:solidFill>
                  </a:tcPr>
                </a:tc>
                <a:tc>
                  <a:txBody>
                    <a:bodyPr/>
                    <a:lstStyle/>
                    <a:p>
                      <a:r>
                        <a:rPr lang="en-US" sz="1800" dirty="0">
                          <a:cs typeface="Arabic Transparent" pitchFamily="2" charset="-78"/>
                        </a:rPr>
                        <a:t>central part by </a:t>
                      </a:r>
                      <a:r>
                        <a:rPr lang="en-US" sz="1800" b="1" dirty="0">
                          <a:solidFill>
                            <a:srgbClr val="DDB110"/>
                          </a:solidFill>
                          <a:cs typeface="Arabic Transparent" pitchFamily="2" charset="-78"/>
                        </a:rPr>
                        <a:t>phrenic nerves</a:t>
                      </a:r>
                      <a:r>
                        <a:rPr lang="en-US" sz="1800" b="1" dirty="0">
                          <a:cs typeface="Arabic Transparent" pitchFamily="2" charset="-78"/>
                        </a:rPr>
                        <a:t>, </a:t>
                      </a:r>
                      <a:r>
                        <a:rPr lang="en-US" sz="1800" dirty="0">
                          <a:cs typeface="Arabic Transparent" pitchFamily="2" charset="-78"/>
                        </a:rPr>
                        <a:t>around the periphery </a:t>
                      </a:r>
                      <a:r>
                        <a:rPr lang="en-US" sz="1800" dirty="0">
                          <a:solidFill>
                            <a:schemeClr val="tx1"/>
                          </a:solidFill>
                          <a:cs typeface="Arabic Transparent" pitchFamily="2" charset="-78"/>
                        </a:rPr>
                        <a:t>by </a:t>
                      </a:r>
                      <a:r>
                        <a:rPr lang="en-US" sz="1800" b="1" dirty="0">
                          <a:solidFill>
                            <a:schemeClr val="tx1"/>
                          </a:solidFill>
                          <a:cs typeface="Arabic Transparent" pitchFamily="2" charset="-78"/>
                        </a:rPr>
                        <a:t>lowe</a:t>
                      </a:r>
                      <a:r>
                        <a:rPr lang="en-US" sz="1800" dirty="0">
                          <a:solidFill>
                            <a:schemeClr val="tx1"/>
                          </a:solidFill>
                          <a:cs typeface="Arabic Transparent" pitchFamily="2" charset="-78"/>
                        </a:rPr>
                        <a:t>r </a:t>
                      </a:r>
                      <a:r>
                        <a:rPr lang="en-US" sz="1800" b="1" dirty="0">
                          <a:solidFill>
                            <a:schemeClr val="tx1"/>
                          </a:solidFill>
                          <a:cs typeface="Arabic Transparent" pitchFamily="2" charset="-78"/>
                        </a:rPr>
                        <a:t>6 </a:t>
                      </a:r>
                      <a:r>
                        <a:rPr lang="en-US" sz="1800" b="1" dirty="0">
                          <a:solidFill>
                            <a:srgbClr val="DDB110"/>
                          </a:solidFill>
                          <a:cs typeface="Arabic Transparent" pitchFamily="2" charset="-78"/>
                        </a:rPr>
                        <a:t>intercostal nerves</a:t>
                      </a:r>
                      <a:endParaRPr lang="en-GB" dirty="0">
                        <a:solidFill>
                          <a:srgbClr val="DDB110"/>
                        </a:solidFill>
                      </a:endParaRP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Lungs</a:t>
                      </a:r>
                      <a:endParaRPr lang="en-GB"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96000"/>
                      </a:schemeClr>
                    </a:solidFill>
                  </a:tcPr>
                </a:tc>
                <a:tc hMerge="1">
                  <a:txBody>
                    <a:bodyPr/>
                    <a:lstStyle/>
                    <a:p>
                      <a:pPr algn="ctr"/>
                      <a:endParaRPr lang="en-GB"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u="none" dirty="0">
                          <a:solidFill>
                            <a:schemeClr val="tx1"/>
                          </a:solidFill>
                        </a:rPr>
                        <a:t>Pulmonary plexus at the root of lung….is formed of autonomic N.S. from sympathetic &amp; parasympathetic fibers.</a:t>
                      </a:r>
                    </a:p>
                    <a:p>
                      <a:r>
                        <a:rPr lang="en-US" altLang="en-US" sz="1800" b="0" i="0" u="none" kern="1200" dirty="0">
                          <a:solidFill>
                            <a:schemeClr val="tx1"/>
                          </a:solidFill>
                          <a:latin typeface="Calibri"/>
                          <a:ea typeface="Calibri"/>
                          <a:cs typeface="Calibri"/>
                        </a:rPr>
                        <a:t>1- Sympathetic  Fibers </a:t>
                      </a:r>
                    </a:p>
                    <a:p>
                      <a:r>
                        <a:rPr lang="en-US" altLang="en-US" sz="1800" b="0" i="0" u="none" kern="1200" dirty="0">
                          <a:solidFill>
                            <a:schemeClr val="tx1"/>
                          </a:solidFill>
                          <a:latin typeface="Calibri"/>
                          <a:ea typeface="Calibri"/>
                          <a:cs typeface="Calibri"/>
                        </a:rPr>
                        <a:t>From: </a:t>
                      </a:r>
                      <a:r>
                        <a:rPr lang="en-US" altLang="en-US" sz="1800" b="1" i="0" u="none" kern="1200" dirty="0">
                          <a:solidFill>
                            <a:srgbClr val="DDB110"/>
                          </a:solidFill>
                          <a:latin typeface="Calibri"/>
                          <a:ea typeface="Calibri"/>
                          <a:cs typeface="Calibri"/>
                        </a:rPr>
                        <a:t>sympathetic trunk</a:t>
                      </a:r>
                    </a:p>
                    <a:p>
                      <a:r>
                        <a:rPr lang="en-US" altLang="en-US" sz="1800" b="0" i="0" u="none" kern="1200" dirty="0">
                          <a:solidFill>
                            <a:schemeClr val="tx1"/>
                          </a:solidFill>
                          <a:latin typeface="Calibri"/>
                          <a:ea typeface="Calibri"/>
                          <a:cs typeface="Calibri"/>
                        </a:rPr>
                        <a:t>2- Parasympathetic Fibers</a:t>
                      </a:r>
                    </a:p>
                    <a:p>
                      <a:r>
                        <a:rPr lang="en-US" altLang="en-US" sz="1800" b="0" i="0" u="none" kern="1200" dirty="0">
                          <a:solidFill>
                            <a:schemeClr val="tx1"/>
                          </a:solidFill>
                          <a:latin typeface="Calibri"/>
                          <a:ea typeface="Calibri"/>
                          <a:cs typeface="Calibri"/>
                        </a:rPr>
                        <a:t>From: </a:t>
                      </a:r>
                      <a:r>
                        <a:rPr lang="en-US" altLang="en-US" sz="1800" b="1" i="0" u="none" kern="1200" dirty="0">
                          <a:solidFill>
                            <a:srgbClr val="DDB110"/>
                          </a:solidFill>
                          <a:latin typeface="Calibri"/>
                          <a:ea typeface="Calibri"/>
                          <a:cs typeface="Calibri"/>
                        </a:rPr>
                        <a:t>Vagus nerve</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12513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64" descr="Grays 3.104b.jpg"/>
          <p:cNvPicPr preferRelativeResize="0"/>
          <p:nvPr/>
        </p:nvPicPr>
        <p:blipFill rotWithShape="1">
          <a:blip r:embed="rId2">
            <a:alphaModFix/>
          </a:blip>
          <a:srcRect l="612" t="12316" r="-1" b="9540"/>
          <a:stretch/>
        </p:blipFill>
        <p:spPr>
          <a:xfrm>
            <a:off x="8446574" y="4146306"/>
            <a:ext cx="3719761" cy="2598374"/>
          </a:xfrm>
          <a:prstGeom prst="rect">
            <a:avLst/>
          </a:prstGeom>
          <a:noFill/>
          <a:ln>
            <a:noFill/>
          </a:ln>
        </p:spPr>
      </p:pic>
      <p:pic>
        <p:nvPicPr>
          <p:cNvPr id="8" name="Picture 7"/>
          <p:cNvPicPr>
            <a:picLocks noChangeAspect="1"/>
          </p:cNvPicPr>
          <p:nvPr/>
        </p:nvPicPr>
        <p:blipFill>
          <a:blip r:embed="rId3"/>
          <a:stretch>
            <a:fillRect/>
          </a:stretch>
        </p:blipFill>
        <p:spPr>
          <a:xfrm>
            <a:off x="8446575" y="866872"/>
            <a:ext cx="3745425" cy="3181310"/>
          </a:xfrm>
          <a:prstGeom prst="rect">
            <a:avLst/>
          </a:prstGeom>
        </p:spPr>
      </p:pic>
      <p:sp>
        <p:nvSpPr>
          <p:cNvPr id="11" name="Title 1"/>
          <p:cNvSpPr txBox="1">
            <a:spLocks/>
          </p:cNvSpPr>
          <p:nvPr/>
        </p:nvSpPr>
        <p:spPr>
          <a:xfrm>
            <a:off x="424609" y="291015"/>
            <a:ext cx="10515600" cy="6445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50000"/>
                  </a:schemeClr>
                </a:solidFill>
                <a:effectLst>
                  <a:outerShdw blurRad="38100" dist="38100" dir="2700000" algn="tl">
                    <a:srgbClr val="000000">
                      <a:alpha val="43137"/>
                    </a:srgbClr>
                  </a:outerShdw>
                </a:effectLst>
                <a:latin typeface="+mn-lt"/>
              </a:rPr>
              <a:t>Surface Anatomy</a:t>
            </a:r>
          </a:p>
        </p:txBody>
      </p:sp>
      <p:sp>
        <p:nvSpPr>
          <p:cNvPr id="5" name="Rectangle 3"/>
          <p:cNvSpPr txBox="1">
            <a:spLocks noChangeArrowheads="1"/>
          </p:cNvSpPr>
          <p:nvPr/>
        </p:nvSpPr>
        <p:spPr>
          <a:xfrm>
            <a:off x="420053" y="1089556"/>
            <a:ext cx="3872978" cy="4985775"/>
          </a:xfrm>
          <a:prstGeom prst="rect">
            <a:avLst/>
          </a:prstGeom>
          <a:solidFill>
            <a:schemeClr val="bg1"/>
          </a:solidFill>
          <a:ln w="28575">
            <a:solidFill>
              <a:schemeClr val="accent1"/>
            </a:solidFill>
            <a:prstDash val="dash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00" b="1" dirty="0"/>
          </a:p>
          <a:p>
            <a:pPr marL="0" indent="0">
              <a:buNone/>
              <a:defRPr/>
            </a:pPr>
            <a:r>
              <a:rPr lang="en-US" sz="1500" b="1" dirty="0"/>
              <a:t>Describe the SUFACE ANATOMY OF PLEURA??</a:t>
            </a:r>
            <a:endParaRPr lang="en-US" sz="1500" b="1" u="sng" dirty="0"/>
          </a:p>
          <a:p>
            <a:pPr>
              <a:defRPr/>
            </a:pPr>
            <a:r>
              <a:rPr lang="en-US" sz="1400" b="1" u="sng" dirty="0"/>
              <a:t>Apex: </a:t>
            </a:r>
            <a:r>
              <a:rPr lang="en-US" sz="1400" b="1" dirty="0"/>
              <a:t> </a:t>
            </a:r>
            <a:r>
              <a:rPr lang="en-US" sz="1400" dirty="0"/>
              <a:t>lies </a:t>
            </a:r>
            <a:r>
              <a:rPr lang="en-US" sz="1400" u="sng" dirty="0"/>
              <a:t>one inch </a:t>
            </a:r>
            <a:r>
              <a:rPr lang="en-US" sz="1400" dirty="0"/>
              <a:t>above the medial 1/3 of the clavicle.</a:t>
            </a:r>
          </a:p>
          <a:p>
            <a:pPr>
              <a:defRPr/>
            </a:pPr>
            <a:r>
              <a:rPr lang="en-US" sz="1400" b="1" u="sng" dirty="0"/>
              <a:t>Right pleura: </a:t>
            </a:r>
            <a:r>
              <a:rPr lang="en-US" sz="1400" b="1" dirty="0"/>
              <a:t>The anterior margin </a:t>
            </a:r>
            <a:r>
              <a:rPr lang="en-US" sz="1400" dirty="0"/>
              <a:t>extends vertically from </a:t>
            </a:r>
            <a:r>
              <a:rPr lang="en-US" sz="1400" b="1" dirty="0"/>
              <a:t>sterno-clavicular joint </a:t>
            </a:r>
            <a:r>
              <a:rPr lang="en-US" sz="1400" dirty="0"/>
              <a:t>to</a:t>
            </a:r>
            <a:r>
              <a:rPr lang="en-US" sz="1400" u="sng" dirty="0"/>
              <a:t> </a:t>
            </a:r>
            <a:r>
              <a:rPr lang="en-US" sz="1400" b="1" u="sng" dirty="0"/>
              <a:t>6</a:t>
            </a:r>
            <a:r>
              <a:rPr lang="en-US" sz="1400" b="1" u="sng" baseline="30000" dirty="0"/>
              <a:t>th</a:t>
            </a:r>
            <a:r>
              <a:rPr lang="en-US" sz="1400" b="1" u="sng" dirty="0"/>
              <a:t> costal cartilage.</a:t>
            </a:r>
          </a:p>
          <a:p>
            <a:pPr>
              <a:defRPr/>
            </a:pPr>
            <a:r>
              <a:rPr lang="en-US" sz="1400" b="1" u="sng" dirty="0"/>
              <a:t>Left pleura</a:t>
            </a:r>
            <a:r>
              <a:rPr lang="en-US" sz="1400" b="1" dirty="0"/>
              <a:t>: The anterior margin </a:t>
            </a:r>
            <a:r>
              <a:rPr lang="en-US" sz="1400" dirty="0"/>
              <a:t>extends from </a:t>
            </a:r>
            <a:r>
              <a:rPr lang="en-US" sz="1400" b="1" dirty="0"/>
              <a:t>sternoclavicular joint </a:t>
            </a:r>
            <a:r>
              <a:rPr lang="en-US" sz="1400" dirty="0"/>
              <a:t>to the </a:t>
            </a:r>
            <a:r>
              <a:rPr lang="en-US" sz="1400" b="1" u="sng" dirty="0"/>
              <a:t>4</a:t>
            </a:r>
            <a:r>
              <a:rPr lang="en-US" sz="1400" b="1" u="sng" baseline="30000" dirty="0"/>
              <a:t>th</a:t>
            </a:r>
            <a:r>
              <a:rPr lang="en-US" sz="1400" b="1" u="sng" dirty="0"/>
              <a:t> costal cartilage</a:t>
            </a:r>
            <a:r>
              <a:rPr lang="en-US" sz="1400" u="sng" dirty="0"/>
              <a:t>, </a:t>
            </a:r>
            <a:r>
              <a:rPr lang="en-US" sz="1400" dirty="0"/>
              <a:t>then deviates for about 1 inch to left at </a:t>
            </a:r>
            <a:r>
              <a:rPr lang="en-US" sz="1400" b="1" u="sng" dirty="0"/>
              <a:t>6</a:t>
            </a:r>
            <a:r>
              <a:rPr lang="en-US" sz="1400" b="1" u="sng" baseline="30000" dirty="0"/>
              <a:t>th</a:t>
            </a:r>
            <a:r>
              <a:rPr lang="en-US" sz="1400" b="1" u="sng" dirty="0"/>
              <a:t>  costal cartilage</a:t>
            </a:r>
            <a:r>
              <a:rPr lang="en-US" sz="1400" u="sng" dirty="0"/>
              <a:t> </a:t>
            </a:r>
            <a:r>
              <a:rPr lang="en-US" sz="1400" dirty="0"/>
              <a:t>to form </a:t>
            </a:r>
            <a:r>
              <a:rPr lang="en-US" sz="1400" b="1" dirty="0"/>
              <a:t>cardiac notch  </a:t>
            </a:r>
          </a:p>
          <a:p>
            <a:pPr>
              <a:defRPr/>
            </a:pPr>
            <a:r>
              <a:rPr lang="en-US" sz="1400" b="1" u="sng" dirty="0"/>
              <a:t>Inferior margin </a:t>
            </a:r>
            <a:r>
              <a:rPr lang="en-US" sz="1400" b="1" dirty="0"/>
              <a:t>: </a:t>
            </a:r>
            <a:r>
              <a:rPr lang="en-US" sz="1400" dirty="0"/>
              <a:t>passes around the chest wall, on </a:t>
            </a:r>
            <a:r>
              <a:rPr lang="en-US" sz="1400" u="sng" dirty="0"/>
              <a:t>the </a:t>
            </a:r>
            <a:r>
              <a:rPr lang="en-US" sz="1400" b="1" u="sng" dirty="0"/>
              <a:t>8</a:t>
            </a:r>
            <a:r>
              <a:rPr lang="en-US" sz="1400" b="1" u="sng" baseline="30000" dirty="0"/>
              <a:t>th</a:t>
            </a:r>
            <a:r>
              <a:rPr lang="en-US" sz="1400" u="sng" dirty="0"/>
              <a:t> rib in midclavicular line, </a:t>
            </a:r>
            <a:r>
              <a:rPr lang="en-US" sz="1400" b="1" u="sng" dirty="0"/>
              <a:t>10</a:t>
            </a:r>
            <a:r>
              <a:rPr lang="en-US" sz="1400" b="1" u="sng" baseline="30000" dirty="0"/>
              <a:t>th</a:t>
            </a:r>
            <a:r>
              <a:rPr lang="en-US" sz="1400" u="sng" dirty="0"/>
              <a:t> rib in </a:t>
            </a:r>
            <a:r>
              <a:rPr lang="en-US" sz="1400" b="1" u="sng" dirty="0"/>
              <a:t>mid-axillary line </a:t>
            </a:r>
            <a:r>
              <a:rPr lang="en-US" sz="1400" dirty="0"/>
              <a:t>and finally reaching  to </a:t>
            </a:r>
            <a:r>
              <a:rPr lang="en-US" sz="1400" b="1" dirty="0"/>
              <a:t>the last thoracic spine (T12 spine).</a:t>
            </a:r>
          </a:p>
          <a:p>
            <a:pPr>
              <a:defRPr/>
            </a:pPr>
            <a:r>
              <a:rPr lang="en-US" sz="1400" b="1" u="sng" dirty="0"/>
              <a:t>Posterior margin </a:t>
            </a:r>
            <a:r>
              <a:rPr lang="en-US" sz="1400" b="1" dirty="0"/>
              <a:t>: along the vertebral column </a:t>
            </a:r>
            <a:r>
              <a:rPr lang="en-US" sz="1400" dirty="0"/>
              <a:t>from the  </a:t>
            </a:r>
            <a:r>
              <a:rPr lang="en-US" sz="1400" b="1" dirty="0"/>
              <a:t>apex</a:t>
            </a:r>
            <a:r>
              <a:rPr lang="en-US" sz="1400" dirty="0"/>
              <a:t> to the </a:t>
            </a:r>
            <a:r>
              <a:rPr lang="en-US" sz="1400" b="1" dirty="0"/>
              <a:t>inferior margin ( T12 spine).</a:t>
            </a:r>
          </a:p>
          <a:p>
            <a:pPr>
              <a:defRPr/>
            </a:pPr>
            <a:endParaRPr lang="en-US" sz="1400" dirty="0"/>
          </a:p>
        </p:txBody>
      </p:sp>
      <p:sp>
        <p:nvSpPr>
          <p:cNvPr id="6" name="Rectangle 3"/>
          <p:cNvSpPr txBox="1">
            <a:spLocks noChangeArrowheads="1"/>
          </p:cNvSpPr>
          <p:nvPr/>
        </p:nvSpPr>
        <p:spPr>
          <a:xfrm>
            <a:off x="4419961" y="4931976"/>
            <a:ext cx="3899683" cy="1865642"/>
          </a:xfrm>
          <a:prstGeom prst="rect">
            <a:avLst/>
          </a:prstGeom>
          <a:solidFill>
            <a:schemeClr val="bg1"/>
          </a:solidFill>
          <a:ln w="28575">
            <a:solidFill>
              <a:schemeClr val="accent1"/>
            </a:solidFill>
            <a:prstDash val="dash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00" b="1" dirty="0"/>
          </a:p>
          <a:p>
            <a:pPr marL="0" indent="0">
              <a:buNone/>
              <a:defRPr/>
            </a:pPr>
            <a:r>
              <a:rPr lang="en-US" sz="1500" b="1" dirty="0"/>
              <a:t>Describe the SUFACE ANATOMY OF the lung??</a:t>
            </a:r>
            <a:endParaRPr lang="en-US" sz="1500" b="1" u="sng" dirty="0"/>
          </a:p>
          <a:p>
            <a:pPr>
              <a:defRPr/>
            </a:pPr>
            <a:r>
              <a:rPr lang="en-US" sz="1400" b="1" dirty="0"/>
              <a:t>Apex, anterior border and posterior border: </a:t>
            </a:r>
            <a:r>
              <a:rPr lang="en-US" sz="1400" dirty="0"/>
              <a:t>correspond nearly to the lines of pleura but are slightly</a:t>
            </a:r>
            <a:r>
              <a:rPr lang="en-US" sz="1400" u="sng" dirty="0"/>
              <a:t> away from the median plane.</a:t>
            </a:r>
          </a:p>
          <a:p>
            <a:pPr>
              <a:defRPr/>
            </a:pPr>
            <a:r>
              <a:rPr lang="en-US" sz="1400" b="1" dirty="0"/>
              <a:t>Inferior margin : </a:t>
            </a:r>
            <a:r>
              <a:rPr lang="en-US" sz="1400" dirty="0"/>
              <a:t>as the pleura but more horizontally  and finally reaching to </a:t>
            </a:r>
            <a:r>
              <a:rPr lang="en-US" sz="1400" u="sng" dirty="0"/>
              <a:t>the 10</a:t>
            </a:r>
            <a:r>
              <a:rPr lang="en-US" sz="1400" u="sng" baseline="30000" dirty="0"/>
              <a:t>th</a:t>
            </a:r>
            <a:r>
              <a:rPr lang="en-US" sz="1400" u="sng" dirty="0"/>
              <a:t> thoracic spine.</a:t>
            </a:r>
          </a:p>
        </p:txBody>
      </p:sp>
      <p:sp>
        <p:nvSpPr>
          <p:cNvPr id="9" name="Rectangle 3"/>
          <p:cNvSpPr txBox="1">
            <a:spLocks noChangeArrowheads="1"/>
          </p:cNvSpPr>
          <p:nvPr/>
        </p:nvSpPr>
        <p:spPr>
          <a:xfrm>
            <a:off x="4422141" y="872537"/>
            <a:ext cx="3897503" cy="2180630"/>
          </a:xfrm>
          <a:prstGeom prst="rect">
            <a:avLst/>
          </a:prstGeom>
          <a:solidFill>
            <a:schemeClr val="bg1"/>
          </a:solidFill>
          <a:ln w="28575">
            <a:solidFill>
              <a:schemeClr val="accent1"/>
            </a:solidFill>
            <a:prstDash val="dash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00" b="1" dirty="0"/>
          </a:p>
          <a:p>
            <a:pPr marL="0" indent="0">
              <a:buNone/>
              <a:defRPr/>
            </a:pPr>
            <a:r>
              <a:rPr lang="en-US" sz="1500" b="1" dirty="0"/>
              <a:t>Describe the SUFACE ANATOMY OF  lung fissures??</a:t>
            </a:r>
            <a:endParaRPr lang="en-US" sz="1500" b="1" u="sng" dirty="0"/>
          </a:p>
          <a:p>
            <a:pPr>
              <a:defRPr/>
            </a:pPr>
            <a:r>
              <a:rPr lang="en-US" sz="1400" b="1" u="sng" dirty="0"/>
              <a:t>Oblique fissure: </a:t>
            </a:r>
            <a:r>
              <a:rPr lang="en-US" sz="1400" dirty="0"/>
              <a:t>Represented by a line extending from</a:t>
            </a:r>
            <a:r>
              <a:rPr lang="en-US" sz="1400" u="sng" dirty="0"/>
              <a:t> 3</a:t>
            </a:r>
            <a:r>
              <a:rPr lang="en-US" sz="1400" u="sng" baseline="30000" dirty="0"/>
              <a:t>rd</a:t>
            </a:r>
            <a:r>
              <a:rPr lang="en-US" sz="1400" u="sng" dirty="0"/>
              <a:t> thoracic spine</a:t>
            </a:r>
            <a:r>
              <a:rPr lang="en-US" sz="1400" dirty="0"/>
              <a:t>, obliquely </a:t>
            </a:r>
            <a:r>
              <a:rPr lang="en-US" sz="1400" u="sng" dirty="0"/>
              <a:t>ending at 6</a:t>
            </a:r>
            <a:r>
              <a:rPr lang="en-US" sz="1400" u="sng" baseline="30000" dirty="0"/>
              <a:t>th</a:t>
            </a:r>
            <a:r>
              <a:rPr lang="en-US" sz="1400" u="sng" dirty="0"/>
              <a:t> costal cartilage.</a:t>
            </a:r>
          </a:p>
          <a:p>
            <a:pPr>
              <a:defRPr/>
            </a:pPr>
            <a:r>
              <a:rPr lang="en-US" sz="1400" b="1" u="sng" dirty="0"/>
              <a:t>Transverse fissure: O</a:t>
            </a:r>
            <a:r>
              <a:rPr lang="en-US" sz="1400" b="1" dirty="0"/>
              <a:t>nly in the right lung: </a:t>
            </a:r>
            <a:r>
              <a:rPr lang="en-US" sz="1400" dirty="0"/>
              <a:t>represented by a line extending </a:t>
            </a:r>
            <a:r>
              <a:rPr lang="en-US" sz="1400" u="sng" dirty="0"/>
              <a:t>from 4</a:t>
            </a:r>
            <a:r>
              <a:rPr lang="en-US" sz="1400" u="sng" baseline="30000" dirty="0"/>
              <a:t>th</a:t>
            </a:r>
            <a:r>
              <a:rPr lang="en-US" sz="1400" u="sng" dirty="0"/>
              <a:t> right costal cartilage </a:t>
            </a:r>
            <a:r>
              <a:rPr lang="en-US" sz="1400" dirty="0"/>
              <a:t>to  meet </a:t>
            </a:r>
            <a:r>
              <a:rPr lang="en-US" sz="1400" u="sng" dirty="0"/>
              <a:t>the oblique fissure.</a:t>
            </a:r>
          </a:p>
        </p:txBody>
      </p:sp>
      <p:sp>
        <p:nvSpPr>
          <p:cNvPr id="10" name="Rectangle 3"/>
          <p:cNvSpPr txBox="1">
            <a:spLocks noChangeArrowheads="1"/>
          </p:cNvSpPr>
          <p:nvPr/>
        </p:nvSpPr>
        <p:spPr>
          <a:xfrm>
            <a:off x="4419962" y="3211664"/>
            <a:ext cx="3899682" cy="1592811"/>
          </a:xfrm>
          <a:prstGeom prst="rect">
            <a:avLst/>
          </a:prstGeom>
          <a:solidFill>
            <a:schemeClr val="bg1"/>
          </a:solidFill>
          <a:ln w="28575">
            <a:solidFill>
              <a:schemeClr val="accent1"/>
            </a:solidFill>
            <a:prstDash val="dash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00" b="1" dirty="0"/>
          </a:p>
          <a:p>
            <a:pPr marL="0" indent="0">
              <a:buNone/>
              <a:defRPr/>
            </a:pPr>
            <a:r>
              <a:rPr lang="en-US" sz="1500" b="1" dirty="0"/>
              <a:t>Describe the SUFACE ANATOMY OF cardiac notch??</a:t>
            </a:r>
          </a:p>
          <a:p>
            <a:pPr marL="0" indent="0">
              <a:buNone/>
              <a:defRPr/>
            </a:pPr>
            <a:r>
              <a:rPr lang="en-US" sz="1400" b="1" dirty="0"/>
              <a:t>The anterior margin of left pleura </a:t>
            </a:r>
            <a:r>
              <a:rPr lang="en-US" sz="1400" dirty="0"/>
              <a:t>extends from </a:t>
            </a:r>
            <a:r>
              <a:rPr lang="en-US" sz="1400" b="1" dirty="0"/>
              <a:t>sternoclavicular joint </a:t>
            </a:r>
            <a:r>
              <a:rPr lang="en-US" sz="1400" dirty="0"/>
              <a:t>to the </a:t>
            </a:r>
            <a:r>
              <a:rPr lang="en-US" sz="1400" b="1" u="sng" dirty="0"/>
              <a:t>4</a:t>
            </a:r>
            <a:r>
              <a:rPr lang="en-US" sz="1400" b="1" u="sng" baseline="30000" dirty="0"/>
              <a:t>th</a:t>
            </a:r>
            <a:r>
              <a:rPr lang="en-US" sz="1400" b="1" u="sng" dirty="0"/>
              <a:t> costal cartilage</a:t>
            </a:r>
            <a:r>
              <a:rPr lang="en-US" sz="1400" u="sng" dirty="0"/>
              <a:t>, </a:t>
            </a:r>
            <a:r>
              <a:rPr lang="en-US" sz="1400" dirty="0"/>
              <a:t>then deviates for about 1 inch to left at </a:t>
            </a:r>
            <a:r>
              <a:rPr lang="en-US" sz="1400" b="1" u="sng" dirty="0"/>
              <a:t>6</a:t>
            </a:r>
            <a:r>
              <a:rPr lang="en-US" sz="1400" b="1" u="sng" baseline="30000" dirty="0"/>
              <a:t>th</a:t>
            </a:r>
            <a:r>
              <a:rPr lang="en-US" sz="1400" b="1" u="sng" dirty="0"/>
              <a:t>  costal cartilage</a:t>
            </a:r>
            <a:r>
              <a:rPr lang="en-US" sz="1400" u="sng" dirty="0"/>
              <a:t> </a:t>
            </a:r>
            <a:r>
              <a:rPr lang="en-US" sz="1400" dirty="0"/>
              <a:t>to form </a:t>
            </a:r>
            <a:r>
              <a:rPr lang="en-US" sz="1400" b="1" dirty="0"/>
              <a:t>cardiac notch  </a:t>
            </a:r>
          </a:p>
          <a:p>
            <a:pPr marL="0" indent="0">
              <a:buNone/>
              <a:defRPr/>
            </a:pPr>
            <a:endParaRPr lang="en-US" sz="1500" b="1" dirty="0"/>
          </a:p>
          <a:p>
            <a:pPr marL="0" indent="0">
              <a:buNone/>
              <a:defRPr/>
            </a:pPr>
            <a:endParaRPr lang="en-US" sz="1500" b="1" u="sng" dirty="0"/>
          </a:p>
          <a:p>
            <a:pPr marL="0" indent="0">
              <a:buNone/>
              <a:defRPr/>
            </a:pPr>
            <a:endParaRPr lang="en-US" sz="1400" dirty="0"/>
          </a:p>
        </p:txBody>
      </p:sp>
      <p:sp>
        <p:nvSpPr>
          <p:cNvPr id="2" name="TextBox 1"/>
          <p:cNvSpPr txBox="1"/>
          <p:nvPr/>
        </p:nvSpPr>
        <p:spPr>
          <a:xfrm>
            <a:off x="7479349" y="430452"/>
            <a:ext cx="840295" cy="307777"/>
          </a:xfrm>
          <a:prstGeom prst="rect">
            <a:avLst/>
          </a:prstGeom>
          <a:noFill/>
        </p:spPr>
        <p:txBody>
          <a:bodyPr wrap="none" rtlCol="0">
            <a:spAutoFit/>
          </a:bodyPr>
          <a:lstStyle/>
          <a:p>
            <a:r>
              <a:rPr lang="ar-SA" b="1" dirty="0">
                <a:solidFill>
                  <a:srgbClr val="C00000"/>
                </a:solidFill>
                <a:latin typeface="+mn-lt"/>
              </a:rPr>
              <a:t>435</a:t>
            </a:r>
            <a:r>
              <a:rPr lang="en-US" b="1" dirty="0">
                <a:solidFill>
                  <a:srgbClr val="C00000"/>
                </a:solidFill>
                <a:latin typeface="+mn-lt"/>
              </a:rPr>
              <a:t> SAQ</a:t>
            </a:r>
            <a:endParaRPr lang="en-GB" b="1" dirty="0">
              <a:solidFill>
                <a:srgbClr val="C00000"/>
              </a:solidFill>
              <a:latin typeface="+mn-lt"/>
            </a:endParaRP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32</a:t>
            </a:fld>
            <a:endParaRPr lang="en-GB" sz="1200" b="0" i="0" u="none" strike="noStrike" cap="none" dirty="0">
              <a:solidFill>
                <a:srgbClr val="888888"/>
              </a:solidFill>
              <a:latin typeface="Calibri"/>
              <a:ea typeface="Calibri"/>
              <a:cs typeface="Calibri"/>
              <a:sym typeface="Calibri"/>
            </a:endParaRPr>
          </a:p>
        </p:txBody>
      </p:sp>
      <p:cxnSp>
        <p:nvCxnSpPr>
          <p:cNvPr id="12"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740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997" y="5009741"/>
            <a:ext cx="4056759" cy="677072"/>
          </a:xfrm>
        </p:spPr>
        <p:txBody>
          <a:bodyPr>
            <a:noAutofit/>
          </a:bodyPr>
          <a:lstStyle/>
          <a:p>
            <a:r>
              <a:rPr lang="en-US" sz="4800" b="1" dirty="0">
                <a:solidFill>
                  <a:schemeClr val="bg2">
                    <a:lumMod val="50000"/>
                  </a:schemeClr>
                </a:solidFill>
                <a:latin typeface="+mn-lt"/>
              </a:rPr>
              <a:t>GOOD LUCK!</a:t>
            </a:r>
          </a:p>
        </p:txBody>
      </p:sp>
      <p:sp>
        <p:nvSpPr>
          <p:cNvPr id="4" name="Content Placeholder 2"/>
          <p:cNvSpPr txBox="1">
            <a:spLocks/>
          </p:cNvSpPr>
          <p:nvPr/>
        </p:nvSpPr>
        <p:spPr>
          <a:xfrm>
            <a:off x="5836389" y="2560018"/>
            <a:ext cx="5665075" cy="13430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r>
              <a:rPr lang="en-US" sz="2000" dirty="0">
                <a:solidFill>
                  <a:schemeClr val="tx1"/>
                </a:solidFill>
              </a:rPr>
              <a:t> Mohammed </a:t>
            </a:r>
            <a:r>
              <a:rPr lang="en-US" sz="2000" dirty="0" err="1">
                <a:solidFill>
                  <a:schemeClr val="tx1"/>
                </a:solidFill>
              </a:rPr>
              <a:t>BinMayouf</a:t>
            </a:r>
            <a:endParaRPr lang="en-US" sz="2000" dirty="0">
              <a:solidFill>
                <a:schemeClr val="tx1"/>
              </a:solidFill>
            </a:endParaRPr>
          </a:p>
          <a:p>
            <a:pPr algn="ctr"/>
            <a:r>
              <a:rPr lang="en-US" sz="2000" dirty="0">
                <a:solidFill>
                  <a:schemeClr val="tx1"/>
                </a:solidFill>
              </a:rPr>
              <a:t>Faisal </a:t>
            </a:r>
            <a:r>
              <a:rPr lang="en-US" sz="2000" dirty="0" err="1">
                <a:solidFill>
                  <a:schemeClr val="tx1"/>
                </a:solidFill>
              </a:rPr>
              <a:t>Al-Saif</a:t>
            </a:r>
            <a:endParaRPr lang="en-US" sz="2000" dirty="0">
              <a:solidFill>
                <a:schemeClr val="tx1"/>
              </a:solidFill>
            </a:endParaRPr>
          </a:p>
          <a:p>
            <a:pPr algn="ctr"/>
            <a:r>
              <a:rPr lang="en-US" sz="2000" dirty="0" err="1">
                <a:solidFill>
                  <a:schemeClr val="tx1"/>
                </a:solidFill>
              </a:rPr>
              <a:t>Abduljabbar</a:t>
            </a:r>
            <a:r>
              <a:rPr lang="en-US" sz="2000" dirty="0">
                <a:solidFill>
                  <a:schemeClr val="tx1"/>
                </a:solidFill>
              </a:rPr>
              <a:t> </a:t>
            </a:r>
            <a:r>
              <a:rPr lang="en-US" sz="2000" dirty="0" err="1">
                <a:solidFill>
                  <a:schemeClr val="tx1"/>
                </a:solidFill>
              </a:rPr>
              <a:t>Alyamane</a:t>
            </a:r>
            <a:endParaRPr lang="en-US" sz="2000" dirty="0">
              <a:solidFill>
                <a:schemeClr val="tx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566" t="31818" r="25859" b="31515"/>
          <a:stretch/>
        </p:blipFill>
        <p:spPr>
          <a:xfrm>
            <a:off x="9819095" y="2997"/>
            <a:ext cx="2372905"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91" y="2997"/>
            <a:ext cx="1787871" cy="1680330"/>
          </a:xfrm>
          <a:prstGeom prst="rect">
            <a:avLst/>
          </a:prstGeom>
        </p:spPr>
      </p:pic>
      <p:sp>
        <p:nvSpPr>
          <p:cNvPr id="7" name="Title 1"/>
          <p:cNvSpPr txBox="1">
            <a:spLocks/>
          </p:cNvSpPr>
          <p:nvPr/>
        </p:nvSpPr>
        <p:spPr>
          <a:xfrm>
            <a:off x="3200839" y="6191854"/>
            <a:ext cx="5271100" cy="347058"/>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600" b="1" dirty="0">
                <a:solidFill>
                  <a:schemeClr val="bg2">
                    <a:lumMod val="50000"/>
                  </a:schemeClr>
                </a:solidFill>
                <a:latin typeface="+mn-lt"/>
              </a:rPr>
              <a:t>Special thanks for team 436.</a:t>
            </a:r>
          </a:p>
        </p:txBody>
      </p:sp>
      <p:sp>
        <p:nvSpPr>
          <p:cNvPr id="3" name="Slide Number Placeholder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33</a:t>
            </a:fld>
            <a:endParaRPr lang="en-GB" sz="1200" b="0" i="0" u="none" strike="noStrike" cap="none" dirty="0">
              <a:solidFill>
                <a:srgbClr val="888888"/>
              </a:solidFill>
              <a:latin typeface="Calibri"/>
              <a:ea typeface="Calibri"/>
              <a:cs typeface="Calibri"/>
              <a:sym typeface="Calibri"/>
            </a:endParaRPr>
          </a:p>
        </p:txBody>
      </p:sp>
      <p:cxnSp>
        <p:nvCxnSpPr>
          <p:cNvPr id="8"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D872444C-DEB0-A345-BB90-F61F3079FD72}"/>
              </a:ext>
            </a:extLst>
          </p:cNvPr>
          <p:cNvSpPr txBox="1">
            <a:spLocks/>
          </p:cNvSpPr>
          <p:nvPr/>
        </p:nvSpPr>
        <p:spPr>
          <a:xfrm>
            <a:off x="1031692" y="2806403"/>
            <a:ext cx="5665075" cy="8502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r>
              <a:rPr lang="en-US" sz="2000" dirty="0">
                <a:solidFill>
                  <a:schemeClr val="tx1"/>
                </a:solidFill>
              </a:rPr>
              <a:t> Lamia Alkuwaiz</a:t>
            </a:r>
          </a:p>
          <a:p>
            <a:pPr algn="ctr"/>
            <a:r>
              <a:rPr lang="en-US" sz="2000" dirty="0">
                <a:solidFill>
                  <a:schemeClr val="tx1"/>
                </a:solidFill>
              </a:rPr>
              <a:t>Alanoud AlMufarrej </a:t>
            </a:r>
          </a:p>
        </p:txBody>
      </p:sp>
    </p:spTree>
    <p:extLst>
      <p:ext uri="{BB962C8B-B14F-4D97-AF65-F5344CB8AC3E}">
        <p14:creationId xmlns:p14="http://schemas.microsoft.com/office/powerpoint/2010/main" val="161135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91" y="32682"/>
            <a:ext cx="12163575" cy="652090"/>
          </a:xfrm>
        </p:spPr>
        <p:txBody>
          <a:bodyPr>
            <a:noAutofit/>
          </a:body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MUSCLES INVOLVED IN RESPIRATION: Action- Nerve supply</a:t>
            </a:r>
          </a:p>
        </p:txBody>
      </p:sp>
      <p:pic>
        <p:nvPicPr>
          <p:cNvPr id="4" name="Content Placeholder 8" descr="F66122-003-f027.jpg"/>
          <p:cNvPicPr>
            <a:picLocks noGrp="1" noChangeAspect="1"/>
          </p:cNvPicPr>
          <p:nvPr>
            <p:ph idx="1"/>
          </p:nvPr>
        </p:nvPicPr>
        <p:blipFill rotWithShape="1">
          <a:blip r:embed="rId3" cstate="print"/>
          <a:srcRect l="2" r="221" b="14658"/>
          <a:stretch/>
        </p:blipFill>
        <p:spPr>
          <a:xfrm>
            <a:off x="1023993" y="652090"/>
            <a:ext cx="4575494" cy="2728419"/>
          </a:xfrm>
          <a:prstGeom prst="rect">
            <a:avLst/>
          </a:prstGeom>
          <a:ln w="9525" cap="sq">
            <a:noFill/>
            <a:prstDash val="solid"/>
            <a:miter lim="800000"/>
          </a:ln>
          <a:effectLst/>
        </p:spPr>
      </p:pic>
      <p:sp>
        <p:nvSpPr>
          <p:cNvPr id="3" name="Rectangle 2"/>
          <p:cNvSpPr/>
          <p:nvPr/>
        </p:nvSpPr>
        <p:spPr>
          <a:xfrm>
            <a:off x="1293639" y="3533667"/>
            <a:ext cx="4183117" cy="3262432"/>
          </a:xfrm>
          <a:prstGeom prst="rect">
            <a:avLst/>
          </a:prstGeom>
          <a:ln w="31750">
            <a:solidFill>
              <a:schemeClr val="accent1"/>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a:latin typeface="+mj-lt"/>
              </a:rPr>
              <a:t>Intercostal Muscles</a:t>
            </a:r>
          </a:p>
          <a:p>
            <a:r>
              <a:rPr lang="en-US" sz="1800" dirty="0">
                <a:solidFill>
                  <a:srgbClr val="C00000"/>
                </a:solidFill>
                <a:latin typeface="+mj-lt"/>
              </a:rPr>
              <a:t>External Intercostal Muscle</a:t>
            </a:r>
            <a:endParaRPr lang="en-GB" sz="1800" dirty="0">
              <a:solidFill>
                <a:srgbClr val="C00000"/>
              </a:solidFill>
              <a:latin typeface="+mj-lt"/>
            </a:endParaRPr>
          </a:p>
          <a:p>
            <a:r>
              <a:rPr lang="en-GB" sz="1800" u="sng" dirty="0">
                <a:latin typeface="+mj-lt"/>
              </a:rPr>
              <a:t>Nerve supply</a:t>
            </a:r>
            <a:r>
              <a:rPr lang="en-GB" sz="1800" dirty="0">
                <a:latin typeface="+mj-lt"/>
              </a:rPr>
              <a:t>: </a:t>
            </a:r>
            <a:r>
              <a:rPr lang="en-GB" sz="1800" dirty="0">
                <a:solidFill>
                  <a:srgbClr val="DDB110"/>
                </a:solidFill>
                <a:latin typeface="+mj-lt"/>
              </a:rPr>
              <a:t>intercostal nerves</a:t>
            </a:r>
          </a:p>
          <a:p>
            <a:r>
              <a:rPr lang="en-GB" sz="1800" u="sng" dirty="0">
                <a:latin typeface="+mj-lt"/>
              </a:rPr>
              <a:t>Action</a:t>
            </a:r>
            <a:r>
              <a:rPr lang="en-GB" sz="1800" dirty="0">
                <a:latin typeface="+mj-lt"/>
              </a:rPr>
              <a:t>: rib elevators (inspiratory)</a:t>
            </a:r>
          </a:p>
          <a:p>
            <a:endParaRPr lang="en-GB" sz="1000" dirty="0">
              <a:solidFill>
                <a:srgbClr val="C00000"/>
              </a:solidFill>
              <a:latin typeface="+mj-lt"/>
            </a:endParaRPr>
          </a:p>
          <a:p>
            <a:r>
              <a:rPr lang="en-US" sz="1800" dirty="0">
                <a:solidFill>
                  <a:srgbClr val="C00000"/>
                </a:solidFill>
                <a:latin typeface="+mj-lt"/>
              </a:rPr>
              <a:t>Internal Intercostal Muscle</a:t>
            </a:r>
            <a:endParaRPr lang="en-GB" sz="1800" dirty="0">
              <a:solidFill>
                <a:srgbClr val="C00000"/>
              </a:solidFill>
              <a:latin typeface="+mj-lt"/>
            </a:endParaRPr>
          </a:p>
          <a:p>
            <a:r>
              <a:rPr lang="en-GB" sz="1800" u="sng" dirty="0">
                <a:latin typeface="+mj-lt"/>
              </a:rPr>
              <a:t>Nerve supply</a:t>
            </a:r>
            <a:r>
              <a:rPr lang="en-GB" sz="1800" dirty="0">
                <a:latin typeface="+mj-lt"/>
              </a:rPr>
              <a:t>: </a:t>
            </a:r>
            <a:r>
              <a:rPr lang="en-GB" sz="1800" dirty="0">
                <a:solidFill>
                  <a:srgbClr val="DDB110"/>
                </a:solidFill>
                <a:latin typeface="+mj-lt"/>
              </a:rPr>
              <a:t>intercostal nerves</a:t>
            </a:r>
          </a:p>
          <a:p>
            <a:r>
              <a:rPr lang="en-GB" sz="1800" u="sng" dirty="0">
                <a:latin typeface="+mj-lt"/>
              </a:rPr>
              <a:t>Action</a:t>
            </a:r>
            <a:r>
              <a:rPr lang="en-GB" sz="1800" dirty="0">
                <a:latin typeface="+mj-lt"/>
              </a:rPr>
              <a:t>: rib depressors</a:t>
            </a:r>
          </a:p>
          <a:p>
            <a:endParaRPr lang="en-GB" sz="1200" dirty="0">
              <a:latin typeface="+mj-lt"/>
            </a:endParaRPr>
          </a:p>
          <a:p>
            <a:r>
              <a:rPr lang="en-US" sz="1800" dirty="0">
                <a:solidFill>
                  <a:srgbClr val="C00000"/>
                </a:solidFill>
                <a:latin typeface="+mj-lt"/>
              </a:rPr>
              <a:t>Innermost Intercostal Muscle</a:t>
            </a:r>
            <a:endParaRPr lang="en-GB" sz="1800" dirty="0">
              <a:solidFill>
                <a:srgbClr val="C00000"/>
              </a:solidFill>
              <a:latin typeface="+mj-lt"/>
            </a:endParaRPr>
          </a:p>
          <a:p>
            <a:r>
              <a:rPr lang="en-GB" sz="1800" u="sng" dirty="0">
                <a:latin typeface="+mj-lt"/>
              </a:rPr>
              <a:t>Nerve supply</a:t>
            </a:r>
            <a:r>
              <a:rPr lang="en-GB" sz="1800" dirty="0">
                <a:latin typeface="+mj-lt"/>
              </a:rPr>
              <a:t>: </a:t>
            </a:r>
            <a:r>
              <a:rPr lang="en-GB" sz="1800" dirty="0">
                <a:solidFill>
                  <a:srgbClr val="DDB110"/>
                </a:solidFill>
                <a:latin typeface="+mj-lt"/>
              </a:rPr>
              <a:t>intercostal nerves</a:t>
            </a:r>
          </a:p>
          <a:p>
            <a:r>
              <a:rPr lang="en-GB" sz="1800" u="sng" dirty="0">
                <a:latin typeface="+mj-lt"/>
              </a:rPr>
              <a:t>Action</a:t>
            </a:r>
            <a:r>
              <a:rPr lang="en-GB" sz="1800" dirty="0">
                <a:latin typeface="+mj-lt"/>
              </a:rPr>
              <a:t>: rib depressors</a:t>
            </a:r>
          </a:p>
        </p:txBody>
      </p:sp>
      <p:sp>
        <p:nvSpPr>
          <p:cNvPr id="7" name="مربع نص 6"/>
          <p:cNvSpPr txBox="1"/>
          <p:nvPr/>
        </p:nvSpPr>
        <p:spPr>
          <a:xfrm>
            <a:off x="7338029" y="6064481"/>
            <a:ext cx="3303944" cy="738664"/>
          </a:xfrm>
          <a:prstGeom prst="rect">
            <a:avLst/>
          </a:prstGeom>
          <a:noFill/>
          <a:ln w="31750">
            <a:solidFill>
              <a:schemeClr val="accent1"/>
            </a:solidFill>
            <a:prstDash val="dashDot"/>
          </a:ln>
        </p:spPr>
        <p:txBody>
          <a:bodyPr wrap="square" rtlCol="1">
            <a:spAutoFit/>
          </a:bodyPr>
          <a:lstStyle/>
          <a:p>
            <a:r>
              <a:rPr lang="en-US" b="1" dirty="0">
                <a:latin typeface="+mj-lt"/>
              </a:rPr>
              <a:t>Yellow :external intercostal muscle</a:t>
            </a:r>
          </a:p>
          <a:p>
            <a:r>
              <a:rPr lang="en-US" b="1" dirty="0">
                <a:latin typeface="+mj-lt"/>
              </a:rPr>
              <a:t>White : internal intercostal muscle</a:t>
            </a:r>
          </a:p>
          <a:p>
            <a:r>
              <a:rPr lang="en-US" b="1" dirty="0">
                <a:solidFill>
                  <a:srgbClr val="FF0000"/>
                </a:solidFill>
                <a:latin typeface="+mj-lt"/>
              </a:rPr>
              <a:t>Note the directions of the fibers</a:t>
            </a:r>
            <a:endParaRPr lang="ar-SA" b="1" dirty="0">
              <a:solidFill>
                <a:srgbClr val="FF0000"/>
              </a:solidFill>
              <a:latin typeface="+mj-lt"/>
            </a:endParaRPr>
          </a:p>
        </p:txBody>
      </p:sp>
      <p:grpSp>
        <p:nvGrpSpPr>
          <p:cNvPr id="8" name="Group 7"/>
          <p:cNvGrpSpPr/>
          <p:nvPr/>
        </p:nvGrpSpPr>
        <p:grpSpPr>
          <a:xfrm>
            <a:off x="6039663" y="611944"/>
            <a:ext cx="5900676" cy="5370867"/>
            <a:chOff x="4951686" y="803846"/>
            <a:chExt cx="5900676" cy="5315490"/>
          </a:xfrm>
        </p:grpSpPr>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686" y="803846"/>
              <a:ext cx="5900676" cy="5315490"/>
            </a:xfrm>
            <a:prstGeom prst="rect">
              <a:avLst/>
            </a:prstGeom>
          </p:spPr>
        </p:pic>
        <p:sp>
          <p:nvSpPr>
            <p:cNvPr id="10" name="Freeform 9"/>
            <p:cNvSpPr/>
            <p:nvPr/>
          </p:nvSpPr>
          <p:spPr>
            <a:xfrm rot="20842324">
              <a:off x="8327693" y="3881070"/>
              <a:ext cx="551793" cy="220842"/>
            </a:xfrm>
            <a:custGeom>
              <a:avLst/>
              <a:gdLst>
                <a:gd name="connsiteX0" fmla="*/ 551793 w 551793"/>
                <a:gd name="connsiteY0" fmla="*/ 0 h 220842"/>
                <a:gd name="connsiteX1" fmla="*/ 425669 w 551793"/>
                <a:gd name="connsiteY1" fmla="*/ 94593 h 220842"/>
                <a:gd name="connsiteX2" fmla="*/ 378372 w 551793"/>
                <a:gd name="connsiteY2" fmla="*/ 110359 h 220842"/>
                <a:gd name="connsiteX3" fmla="*/ 331075 w 551793"/>
                <a:gd name="connsiteY3" fmla="*/ 141890 h 220842"/>
                <a:gd name="connsiteX4" fmla="*/ 236482 w 551793"/>
                <a:gd name="connsiteY4" fmla="*/ 173421 h 220842"/>
                <a:gd name="connsiteX5" fmla="*/ 189186 w 551793"/>
                <a:gd name="connsiteY5" fmla="*/ 189186 h 220842"/>
                <a:gd name="connsiteX6" fmla="*/ 141889 w 551793"/>
                <a:gd name="connsiteY6" fmla="*/ 204952 h 220842"/>
                <a:gd name="connsiteX7" fmla="*/ 0 w 551793"/>
                <a:gd name="connsiteY7" fmla="*/ 220717 h 22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93" h="220842">
                  <a:moveTo>
                    <a:pt x="551793" y="0"/>
                  </a:moveTo>
                  <a:cubicBezTo>
                    <a:pt x="532460" y="15466"/>
                    <a:pt x="459131" y="77862"/>
                    <a:pt x="425669" y="94593"/>
                  </a:cubicBezTo>
                  <a:cubicBezTo>
                    <a:pt x="410805" y="102025"/>
                    <a:pt x="393236" y="102927"/>
                    <a:pt x="378372" y="110359"/>
                  </a:cubicBezTo>
                  <a:cubicBezTo>
                    <a:pt x="361424" y="118833"/>
                    <a:pt x="348390" y="134195"/>
                    <a:pt x="331075" y="141890"/>
                  </a:cubicBezTo>
                  <a:cubicBezTo>
                    <a:pt x="300703" y="155389"/>
                    <a:pt x="268013" y="162911"/>
                    <a:pt x="236482" y="173421"/>
                  </a:cubicBezTo>
                  <a:lnTo>
                    <a:pt x="189186" y="189186"/>
                  </a:lnTo>
                  <a:cubicBezTo>
                    <a:pt x="173420" y="194441"/>
                    <a:pt x="158281" y="202220"/>
                    <a:pt x="141889" y="204952"/>
                  </a:cubicBezTo>
                  <a:cubicBezTo>
                    <a:pt x="31745" y="223309"/>
                    <a:pt x="79262" y="220717"/>
                    <a:pt x="0" y="220717"/>
                  </a:cubicBezTo>
                </a:path>
              </a:pathLst>
            </a:custGeom>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1" name="Freeform 10"/>
            <p:cNvSpPr/>
            <p:nvPr/>
          </p:nvSpPr>
          <p:spPr>
            <a:xfrm>
              <a:off x="7374148" y="3602582"/>
              <a:ext cx="551793" cy="220842"/>
            </a:xfrm>
            <a:custGeom>
              <a:avLst/>
              <a:gdLst>
                <a:gd name="connsiteX0" fmla="*/ 551793 w 551793"/>
                <a:gd name="connsiteY0" fmla="*/ 0 h 220842"/>
                <a:gd name="connsiteX1" fmla="*/ 425669 w 551793"/>
                <a:gd name="connsiteY1" fmla="*/ 94593 h 220842"/>
                <a:gd name="connsiteX2" fmla="*/ 378372 w 551793"/>
                <a:gd name="connsiteY2" fmla="*/ 110359 h 220842"/>
                <a:gd name="connsiteX3" fmla="*/ 331075 w 551793"/>
                <a:gd name="connsiteY3" fmla="*/ 141890 h 220842"/>
                <a:gd name="connsiteX4" fmla="*/ 236482 w 551793"/>
                <a:gd name="connsiteY4" fmla="*/ 173421 h 220842"/>
                <a:gd name="connsiteX5" fmla="*/ 189186 w 551793"/>
                <a:gd name="connsiteY5" fmla="*/ 189186 h 220842"/>
                <a:gd name="connsiteX6" fmla="*/ 141889 w 551793"/>
                <a:gd name="connsiteY6" fmla="*/ 204952 h 220842"/>
                <a:gd name="connsiteX7" fmla="*/ 0 w 551793"/>
                <a:gd name="connsiteY7" fmla="*/ 220717 h 22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93" h="220842">
                  <a:moveTo>
                    <a:pt x="551793" y="0"/>
                  </a:moveTo>
                  <a:cubicBezTo>
                    <a:pt x="532460" y="15466"/>
                    <a:pt x="459131" y="77862"/>
                    <a:pt x="425669" y="94593"/>
                  </a:cubicBezTo>
                  <a:cubicBezTo>
                    <a:pt x="410805" y="102025"/>
                    <a:pt x="393236" y="102927"/>
                    <a:pt x="378372" y="110359"/>
                  </a:cubicBezTo>
                  <a:cubicBezTo>
                    <a:pt x="361424" y="118833"/>
                    <a:pt x="348390" y="134195"/>
                    <a:pt x="331075" y="141890"/>
                  </a:cubicBezTo>
                  <a:cubicBezTo>
                    <a:pt x="300703" y="155389"/>
                    <a:pt x="268013" y="162911"/>
                    <a:pt x="236482" y="173421"/>
                  </a:cubicBezTo>
                  <a:lnTo>
                    <a:pt x="189186" y="189186"/>
                  </a:lnTo>
                  <a:cubicBezTo>
                    <a:pt x="173420" y="194441"/>
                    <a:pt x="158281" y="202220"/>
                    <a:pt x="141889" y="204952"/>
                  </a:cubicBezTo>
                  <a:cubicBezTo>
                    <a:pt x="31745" y="223309"/>
                    <a:pt x="79262" y="220717"/>
                    <a:pt x="0" y="220717"/>
                  </a:cubicBezTo>
                </a:path>
              </a:pathLst>
            </a:custGeom>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3" name="Freeform 12"/>
            <p:cNvSpPr/>
            <p:nvPr/>
          </p:nvSpPr>
          <p:spPr>
            <a:xfrm rot="20842324">
              <a:off x="7842186" y="3770648"/>
              <a:ext cx="551793" cy="220842"/>
            </a:xfrm>
            <a:custGeom>
              <a:avLst/>
              <a:gdLst>
                <a:gd name="connsiteX0" fmla="*/ 551793 w 551793"/>
                <a:gd name="connsiteY0" fmla="*/ 0 h 220842"/>
                <a:gd name="connsiteX1" fmla="*/ 425669 w 551793"/>
                <a:gd name="connsiteY1" fmla="*/ 94593 h 220842"/>
                <a:gd name="connsiteX2" fmla="*/ 378372 w 551793"/>
                <a:gd name="connsiteY2" fmla="*/ 110359 h 220842"/>
                <a:gd name="connsiteX3" fmla="*/ 331075 w 551793"/>
                <a:gd name="connsiteY3" fmla="*/ 141890 h 220842"/>
                <a:gd name="connsiteX4" fmla="*/ 236482 w 551793"/>
                <a:gd name="connsiteY4" fmla="*/ 173421 h 220842"/>
                <a:gd name="connsiteX5" fmla="*/ 189186 w 551793"/>
                <a:gd name="connsiteY5" fmla="*/ 189186 h 220842"/>
                <a:gd name="connsiteX6" fmla="*/ 141889 w 551793"/>
                <a:gd name="connsiteY6" fmla="*/ 204952 h 220842"/>
                <a:gd name="connsiteX7" fmla="*/ 0 w 551793"/>
                <a:gd name="connsiteY7" fmla="*/ 220717 h 22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93" h="220842">
                  <a:moveTo>
                    <a:pt x="551793" y="0"/>
                  </a:moveTo>
                  <a:cubicBezTo>
                    <a:pt x="532460" y="15466"/>
                    <a:pt x="459131" y="77862"/>
                    <a:pt x="425669" y="94593"/>
                  </a:cubicBezTo>
                  <a:cubicBezTo>
                    <a:pt x="410805" y="102025"/>
                    <a:pt x="393236" y="102927"/>
                    <a:pt x="378372" y="110359"/>
                  </a:cubicBezTo>
                  <a:cubicBezTo>
                    <a:pt x="361424" y="118833"/>
                    <a:pt x="348390" y="134195"/>
                    <a:pt x="331075" y="141890"/>
                  </a:cubicBezTo>
                  <a:cubicBezTo>
                    <a:pt x="300703" y="155389"/>
                    <a:pt x="268013" y="162911"/>
                    <a:pt x="236482" y="173421"/>
                  </a:cubicBezTo>
                  <a:lnTo>
                    <a:pt x="189186" y="189186"/>
                  </a:lnTo>
                  <a:cubicBezTo>
                    <a:pt x="173420" y="194441"/>
                    <a:pt x="158281" y="202220"/>
                    <a:pt x="141889" y="204952"/>
                  </a:cubicBezTo>
                  <a:cubicBezTo>
                    <a:pt x="31745" y="223309"/>
                    <a:pt x="79262" y="220717"/>
                    <a:pt x="0" y="220717"/>
                  </a:cubicBezTo>
                </a:path>
              </a:pathLst>
            </a:custGeom>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4" name="Freeform 13"/>
            <p:cNvSpPr/>
            <p:nvPr/>
          </p:nvSpPr>
          <p:spPr>
            <a:xfrm>
              <a:off x="7726624" y="1911887"/>
              <a:ext cx="175400" cy="819807"/>
            </a:xfrm>
            <a:custGeom>
              <a:avLst/>
              <a:gdLst>
                <a:gd name="connsiteX0" fmla="*/ 175400 w 175400"/>
                <a:gd name="connsiteY0" fmla="*/ 0 h 819807"/>
                <a:gd name="connsiteX1" fmla="*/ 112338 w 175400"/>
                <a:gd name="connsiteY1" fmla="*/ 110359 h 819807"/>
                <a:gd name="connsiteX2" fmla="*/ 49276 w 175400"/>
                <a:gd name="connsiteY2" fmla="*/ 204952 h 819807"/>
                <a:gd name="connsiteX3" fmla="*/ 1980 w 175400"/>
                <a:gd name="connsiteY3" fmla="*/ 378373 h 819807"/>
                <a:gd name="connsiteX4" fmla="*/ 1980 w 175400"/>
                <a:gd name="connsiteY4" fmla="*/ 819807 h 819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00" h="819807">
                  <a:moveTo>
                    <a:pt x="175400" y="0"/>
                  </a:moveTo>
                  <a:cubicBezTo>
                    <a:pt x="143769" y="158160"/>
                    <a:pt x="190522" y="21006"/>
                    <a:pt x="112338" y="110359"/>
                  </a:cubicBezTo>
                  <a:cubicBezTo>
                    <a:pt x="87384" y="138878"/>
                    <a:pt x="49276" y="204952"/>
                    <a:pt x="49276" y="204952"/>
                  </a:cubicBezTo>
                  <a:cubicBezTo>
                    <a:pt x="35067" y="247579"/>
                    <a:pt x="3466" y="329346"/>
                    <a:pt x="1980" y="378373"/>
                  </a:cubicBezTo>
                  <a:cubicBezTo>
                    <a:pt x="-2477" y="525450"/>
                    <a:pt x="1980" y="672662"/>
                    <a:pt x="1980" y="819807"/>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7849355" y="1957239"/>
              <a:ext cx="175400" cy="819807"/>
            </a:xfrm>
            <a:custGeom>
              <a:avLst/>
              <a:gdLst>
                <a:gd name="connsiteX0" fmla="*/ 175400 w 175400"/>
                <a:gd name="connsiteY0" fmla="*/ 0 h 819807"/>
                <a:gd name="connsiteX1" fmla="*/ 112338 w 175400"/>
                <a:gd name="connsiteY1" fmla="*/ 110359 h 819807"/>
                <a:gd name="connsiteX2" fmla="*/ 49276 w 175400"/>
                <a:gd name="connsiteY2" fmla="*/ 204952 h 819807"/>
                <a:gd name="connsiteX3" fmla="*/ 1980 w 175400"/>
                <a:gd name="connsiteY3" fmla="*/ 378373 h 819807"/>
                <a:gd name="connsiteX4" fmla="*/ 1980 w 175400"/>
                <a:gd name="connsiteY4" fmla="*/ 819807 h 819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00" h="819807">
                  <a:moveTo>
                    <a:pt x="175400" y="0"/>
                  </a:moveTo>
                  <a:cubicBezTo>
                    <a:pt x="143769" y="158160"/>
                    <a:pt x="190522" y="21006"/>
                    <a:pt x="112338" y="110359"/>
                  </a:cubicBezTo>
                  <a:cubicBezTo>
                    <a:pt x="87384" y="138878"/>
                    <a:pt x="49276" y="204952"/>
                    <a:pt x="49276" y="204952"/>
                  </a:cubicBezTo>
                  <a:cubicBezTo>
                    <a:pt x="35067" y="247579"/>
                    <a:pt x="3466" y="329346"/>
                    <a:pt x="1980" y="378373"/>
                  </a:cubicBezTo>
                  <a:cubicBezTo>
                    <a:pt x="-2477" y="525450"/>
                    <a:pt x="1980" y="672662"/>
                    <a:pt x="1980" y="819807"/>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4</a:t>
            </a:fld>
            <a:endParaRPr lang="en-GB" sz="1200" b="0" i="0" u="none" strike="noStrike" cap="none" dirty="0">
              <a:solidFill>
                <a:srgbClr val="888888"/>
              </a:solidFill>
              <a:latin typeface="Calibri"/>
              <a:ea typeface="Calibri"/>
              <a:cs typeface="Calibri"/>
              <a:sym typeface="Calibri"/>
            </a:endParaRPr>
          </a:p>
        </p:txBody>
      </p:sp>
      <p:cxnSp>
        <p:nvCxnSpPr>
          <p:cNvPr id="1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07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888" y="365126"/>
            <a:ext cx="9967912" cy="935038"/>
          </a:xfrm>
        </p:spPr>
        <p:txBody>
          <a:bodyPr>
            <a:noAutofit/>
          </a:body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MUSCLES INVOLVED IN RESPIRATION</a:t>
            </a:r>
            <a:br>
              <a:rPr lang="en-US" sz="3600" b="1" dirty="0">
                <a:solidFill>
                  <a:schemeClr val="accent1">
                    <a:lumMod val="75000"/>
                  </a:schemeClr>
                </a:solidFill>
                <a:effectLst>
                  <a:outerShdw blurRad="38100" dist="38100" dir="2700000" algn="tl">
                    <a:srgbClr val="000000">
                      <a:alpha val="43137"/>
                    </a:srgbClr>
                  </a:outerShdw>
                </a:effectLst>
                <a:latin typeface="+mn-lt"/>
              </a:rPr>
            </a:br>
            <a:r>
              <a:rPr lang="en-US" sz="3600" b="1" dirty="0">
                <a:solidFill>
                  <a:schemeClr val="accent1">
                    <a:lumMod val="75000"/>
                  </a:schemeClr>
                </a:solidFill>
                <a:effectLst>
                  <a:outerShdw blurRad="38100" dist="38100" dir="2700000" algn="tl">
                    <a:srgbClr val="000000">
                      <a:alpha val="43137"/>
                    </a:srgbClr>
                  </a:outerShdw>
                </a:effectLst>
                <a:latin typeface="+mn-lt"/>
              </a:rPr>
              <a:t>Action- Nerve supply</a:t>
            </a:r>
            <a:endParaRPr lang="en-US" sz="3600" dirty="0">
              <a:solidFill>
                <a:schemeClr val="accent1">
                  <a:lumMod val="75000"/>
                </a:schemeClr>
              </a:solidFill>
              <a:latin typeface="+mn-lt"/>
            </a:endParaRPr>
          </a:p>
        </p:txBody>
      </p:sp>
      <p:pic>
        <p:nvPicPr>
          <p:cNvPr id="4" name="Content Placeholder 9" descr="respiration 013.jpg"/>
          <p:cNvPicPr>
            <a:picLocks noGrp="1" noChangeAspect="1"/>
          </p:cNvPicPr>
          <p:nvPr>
            <p:ph idx="1"/>
          </p:nvPr>
        </p:nvPicPr>
        <p:blipFill>
          <a:blip r:embed="rId2" cstate="print"/>
          <a:stretch>
            <a:fillRect/>
          </a:stretch>
        </p:blipFill>
        <p:spPr>
          <a:xfrm>
            <a:off x="7000097" y="1690688"/>
            <a:ext cx="2593633" cy="3838575"/>
          </a:xfrm>
          <a:prstGeom prst="rect">
            <a:avLst/>
          </a:prstGeom>
          <a:ln w="9525" cap="sq">
            <a:solidFill>
              <a:srgbClr val="000000"/>
            </a:solidFill>
            <a:prstDash val="solid"/>
            <a:miter lim="800000"/>
          </a:ln>
          <a:effectLst/>
        </p:spPr>
      </p:pic>
      <p:pic>
        <p:nvPicPr>
          <p:cNvPr id="5" name="Content Placeholder 10" descr="respiration 015.jpg"/>
          <p:cNvPicPr>
            <a:picLocks noChangeAspect="1"/>
          </p:cNvPicPr>
          <p:nvPr/>
        </p:nvPicPr>
        <p:blipFill>
          <a:blip r:embed="rId3" cstate="print"/>
          <a:stretch>
            <a:fillRect/>
          </a:stretch>
        </p:blipFill>
        <p:spPr>
          <a:xfrm>
            <a:off x="9601199" y="1690688"/>
            <a:ext cx="2596981" cy="3838575"/>
          </a:xfrm>
          <a:prstGeom prst="rect">
            <a:avLst/>
          </a:prstGeom>
          <a:ln w="9525" cap="sq">
            <a:solidFill>
              <a:srgbClr val="000000"/>
            </a:solidFill>
            <a:prstDash val="solid"/>
            <a:miter lim="800000"/>
          </a:ln>
          <a:effectLst/>
        </p:spPr>
      </p:pic>
      <p:sp>
        <p:nvSpPr>
          <p:cNvPr id="6" name="Rectangle 5"/>
          <p:cNvSpPr/>
          <p:nvPr/>
        </p:nvSpPr>
        <p:spPr>
          <a:xfrm>
            <a:off x="386502" y="1690687"/>
            <a:ext cx="2704506" cy="3970318"/>
          </a:xfrm>
          <a:prstGeom prst="rect">
            <a:avLst/>
          </a:prstGeom>
          <a:ln w="31750">
            <a:solidFill>
              <a:schemeClr val="accent1"/>
            </a:solidFill>
            <a:prstDash val="dashDot"/>
          </a:ln>
        </p:spPr>
        <p:txBody>
          <a:bodyPr wrap="square">
            <a:spAutoFit/>
          </a:bodyPr>
          <a:lstStyle/>
          <a:p>
            <a:pPr algn="ctr"/>
            <a:r>
              <a:rPr lang="en-US" sz="1800" b="1" dirty="0">
                <a:latin typeface="+mn-lt"/>
              </a:rPr>
              <a:t>Anterior Abdominal Wall Muscles</a:t>
            </a:r>
          </a:p>
          <a:p>
            <a:r>
              <a:rPr lang="en-US" sz="1800" dirty="0">
                <a:solidFill>
                  <a:srgbClr val="C00000"/>
                </a:solidFill>
                <a:latin typeface="+mn-lt"/>
              </a:rPr>
              <a:t>External Oblique Muscle</a:t>
            </a:r>
            <a:r>
              <a:rPr lang="en-GB" sz="1800" dirty="0">
                <a:solidFill>
                  <a:srgbClr val="C00000"/>
                </a:solidFill>
                <a:latin typeface="+mn-lt"/>
              </a:rPr>
              <a:t> &amp;</a:t>
            </a:r>
          </a:p>
          <a:p>
            <a:r>
              <a:rPr lang="en-US" sz="1800" dirty="0">
                <a:solidFill>
                  <a:srgbClr val="C00000"/>
                </a:solidFill>
                <a:latin typeface="+mn-lt"/>
              </a:rPr>
              <a:t>Internal Oblique Muscle</a:t>
            </a:r>
            <a:endParaRPr lang="en-GB" sz="1800" dirty="0">
              <a:solidFill>
                <a:srgbClr val="C00000"/>
              </a:solidFill>
              <a:latin typeface="+mn-lt"/>
            </a:endParaRPr>
          </a:p>
          <a:p>
            <a:r>
              <a:rPr lang="en-GB" sz="1800" u="sng" dirty="0">
                <a:latin typeface="+mn-lt"/>
              </a:rPr>
              <a:t>Nerve supply</a:t>
            </a:r>
            <a:r>
              <a:rPr lang="en-GB" sz="1800" dirty="0">
                <a:latin typeface="+mn-lt"/>
              </a:rPr>
              <a:t>: </a:t>
            </a:r>
          </a:p>
          <a:p>
            <a:r>
              <a:rPr lang="en-GB" sz="1800" dirty="0">
                <a:solidFill>
                  <a:srgbClr val="DDB110"/>
                </a:solidFill>
                <a:latin typeface="+mn-lt"/>
              </a:rPr>
              <a:t>lower intercostal nerves (T7 – T11), </a:t>
            </a:r>
          </a:p>
          <a:p>
            <a:r>
              <a:rPr lang="en-GB" sz="1800" dirty="0">
                <a:solidFill>
                  <a:srgbClr val="DDB110"/>
                </a:solidFill>
                <a:latin typeface="+mn-lt"/>
              </a:rPr>
              <a:t>subcostal nerve (T12), and </a:t>
            </a:r>
          </a:p>
          <a:p>
            <a:r>
              <a:rPr lang="en-GB" sz="1800" dirty="0">
                <a:solidFill>
                  <a:srgbClr val="DDB110"/>
                </a:solidFill>
                <a:latin typeface="+mn-lt"/>
              </a:rPr>
              <a:t>first lumbar nerve.</a:t>
            </a:r>
          </a:p>
          <a:p>
            <a:r>
              <a:rPr lang="en-GB" sz="1800" u="sng" dirty="0">
                <a:solidFill>
                  <a:srgbClr val="DDB110"/>
                </a:solidFill>
                <a:latin typeface="+mn-lt"/>
              </a:rPr>
              <a:t>Action</a:t>
            </a:r>
            <a:r>
              <a:rPr lang="en-GB" sz="1800" dirty="0">
                <a:solidFill>
                  <a:srgbClr val="DDB110"/>
                </a:solidFill>
                <a:latin typeface="+mn-lt"/>
              </a:rPr>
              <a:t>: </a:t>
            </a:r>
          </a:p>
          <a:p>
            <a:r>
              <a:rPr lang="en-GB" sz="1800" dirty="0">
                <a:latin typeface="+mn-lt"/>
              </a:rPr>
              <a:t>Compression of abdominal viscera to help in ascent of diaphragm (during forced expiration)</a:t>
            </a:r>
          </a:p>
        </p:txBody>
      </p:sp>
      <p:pic>
        <p:nvPicPr>
          <p:cNvPr id="3" name="صورة 2"/>
          <p:cNvPicPr>
            <a:picLocks noChangeAspect="1"/>
          </p:cNvPicPr>
          <p:nvPr/>
        </p:nvPicPr>
        <p:blipFill rotWithShape="1">
          <a:blip r:embed="rId4">
            <a:extLst>
              <a:ext uri="{28A0092B-C50C-407E-A947-70E740481C1C}">
                <a14:useLocalDpi xmlns:a14="http://schemas.microsoft.com/office/drawing/2010/main" val="0"/>
              </a:ext>
            </a:extLst>
          </a:blip>
          <a:srcRect t="15109" r="35491"/>
          <a:stretch/>
        </p:blipFill>
        <p:spPr>
          <a:xfrm>
            <a:off x="3132573" y="1690687"/>
            <a:ext cx="3867524" cy="3970318"/>
          </a:xfrm>
          <a:prstGeom prst="rect">
            <a:avLst/>
          </a:prstGeom>
        </p:spPr>
      </p:pic>
      <p:sp>
        <p:nvSpPr>
          <p:cNvPr id="7" name="TextBox 6">
            <a:extLst>
              <a:ext uri="{FF2B5EF4-FFF2-40B4-BE49-F238E27FC236}">
                <a16:creationId xmlns:a16="http://schemas.microsoft.com/office/drawing/2014/main" id="{A795073B-2B67-45AD-9C62-96FD6FEBCE37}"/>
              </a:ext>
            </a:extLst>
          </p:cNvPr>
          <p:cNvSpPr txBox="1"/>
          <p:nvPr/>
        </p:nvSpPr>
        <p:spPr>
          <a:xfrm>
            <a:off x="630437" y="6231135"/>
            <a:ext cx="6369660" cy="369332"/>
          </a:xfrm>
          <a:prstGeom prst="rect">
            <a:avLst/>
          </a:prstGeom>
          <a:noFill/>
        </p:spPr>
        <p:txBody>
          <a:bodyPr wrap="square" rtlCol="0">
            <a:spAutoFit/>
          </a:bodyPr>
          <a:lstStyle/>
          <a:p>
            <a:pPr marL="285750" indent="-285750">
              <a:buFont typeface="Arial" charset="0"/>
              <a:buChar char="•"/>
            </a:pPr>
            <a:r>
              <a:rPr lang="en-US" sz="1800" dirty="0">
                <a:solidFill>
                  <a:schemeClr val="accent1">
                    <a:lumMod val="75000"/>
                  </a:schemeClr>
                </a:solidFill>
                <a:latin typeface="+mn-lt"/>
              </a:rPr>
              <a:t>You only need to be able to identify the muscles for the OSPE</a:t>
            </a:r>
          </a:p>
        </p:txBody>
      </p:sp>
      <p:sp>
        <p:nvSpPr>
          <p:cNvPr id="8" name="Slide Number Placeholder 7"/>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5</a:t>
            </a:fld>
            <a:endParaRPr lang="en-GB" sz="1200" b="0" i="0" u="none" strike="noStrike" cap="none" dirty="0">
              <a:solidFill>
                <a:srgbClr val="888888"/>
              </a:solidFill>
              <a:latin typeface="Calibri"/>
              <a:ea typeface="Calibri"/>
              <a:cs typeface="Calibri"/>
              <a:sym typeface="Calibri"/>
            </a:endParaRPr>
          </a:p>
        </p:txBody>
      </p:sp>
      <p:cxnSp>
        <p:nvCxnSpPr>
          <p:cNvPr id="9"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98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770"/>
            <a:ext cx="10515600" cy="1325563"/>
          </a:xfrm>
        </p:spPr>
        <p:txBody>
          <a:bodyPr>
            <a:normAutofit/>
          </a:body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MUSCLES INVOLVED IN RESPIRATION</a:t>
            </a:r>
            <a:br>
              <a:rPr lang="en-US" sz="3600" b="1" dirty="0">
                <a:solidFill>
                  <a:schemeClr val="accent1">
                    <a:lumMod val="75000"/>
                  </a:schemeClr>
                </a:solidFill>
                <a:effectLst>
                  <a:outerShdw blurRad="38100" dist="38100" dir="2700000" algn="tl">
                    <a:srgbClr val="000000">
                      <a:alpha val="43137"/>
                    </a:srgbClr>
                  </a:outerShdw>
                </a:effectLst>
                <a:latin typeface="+mn-lt"/>
              </a:rPr>
            </a:br>
            <a:r>
              <a:rPr lang="en-US" sz="3600" b="1" dirty="0">
                <a:solidFill>
                  <a:schemeClr val="accent1">
                    <a:lumMod val="75000"/>
                  </a:schemeClr>
                </a:solidFill>
                <a:effectLst>
                  <a:outerShdw blurRad="38100" dist="38100" dir="2700000" algn="tl">
                    <a:srgbClr val="000000">
                      <a:alpha val="43137"/>
                    </a:srgbClr>
                  </a:outerShdw>
                </a:effectLst>
                <a:latin typeface="+mn-lt"/>
              </a:rPr>
              <a:t>Action- Nerve supply</a:t>
            </a:r>
            <a:endParaRPr lang="en-US" sz="3600" dirty="0">
              <a:solidFill>
                <a:schemeClr val="accent1">
                  <a:lumMod val="75000"/>
                </a:schemeClr>
              </a:solidFill>
              <a:latin typeface="+mn-lt"/>
            </a:endParaRPr>
          </a:p>
        </p:txBody>
      </p:sp>
      <p:pic>
        <p:nvPicPr>
          <p:cNvPr id="4" name="Content Placeholder 6" descr="respiration 017.jpg"/>
          <p:cNvPicPr>
            <a:picLocks noGrp="1" noChangeAspect="1"/>
          </p:cNvPicPr>
          <p:nvPr>
            <p:ph idx="1"/>
          </p:nvPr>
        </p:nvPicPr>
        <p:blipFill>
          <a:blip r:embed="rId2" cstate="print"/>
          <a:stretch>
            <a:fillRect/>
          </a:stretch>
        </p:blipFill>
        <p:spPr>
          <a:xfrm>
            <a:off x="7715249" y="1461333"/>
            <a:ext cx="4180093" cy="4524315"/>
          </a:xfrm>
          <a:prstGeom prst="rect">
            <a:avLst/>
          </a:prstGeom>
          <a:ln w="9525" cap="sq">
            <a:noFill/>
            <a:prstDash val="solid"/>
            <a:miter lim="800000"/>
          </a:ln>
          <a:effectLst/>
        </p:spPr>
      </p:pic>
      <p:sp>
        <p:nvSpPr>
          <p:cNvPr id="5" name="Rectangle 4"/>
          <p:cNvSpPr/>
          <p:nvPr/>
        </p:nvSpPr>
        <p:spPr>
          <a:xfrm>
            <a:off x="537183" y="1475188"/>
            <a:ext cx="3478649" cy="4524315"/>
          </a:xfrm>
          <a:prstGeom prst="rect">
            <a:avLst/>
          </a:prstGeom>
          <a:ln w="31750">
            <a:solidFill>
              <a:schemeClr val="accent1"/>
            </a:solidFill>
            <a:prstDash val="dashDot"/>
          </a:ln>
        </p:spPr>
        <p:txBody>
          <a:bodyPr wrap="square">
            <a:spAutoFit/>
          </a:bodyPr>
          <a:lstStyle/>
          <a:p>
            <a:pPr algn="ctr"/>
            <a:endParaRPr lang="en-US" sz="1800" b="1" dirty="0">
              <a:latin typeface="+mn-lt"/>
            </a:endParaRPr>
          </a:p>
          <a:p>
            <a:pPr algn="ctr"/>
            <a:r>
              <a:rPr lang="en-US" sz="1800" b="1" dirty="0">
                <a:latin typeface="+mn-lt"/>
              </a:rPr>
              <a:t>Anterior Abdominal Wall Muscles</a:t>
            </a:r>
          </a:p>
          <a:p>
            <a:pPr algn="ctr"/>
            <a:endParaRPr lang="en-US" sz="1800" b="1" dirty="0">
              <a:latin typeface="+mn-lt"/>
            </a:endParaRPr>
          </a:p>
          <a:p>
            <a:pPr algn="ctr"/>
            <a:endParaRPr lang="en-US" sz="1800" b="1" dirty="0">
              <a:latin typeface="+mn-lt"/>
            </a:endParaRPr>
          </a:p>
          <a:p>
            <a:r>
              <a:rPr lang="en-US" sz="1800" dirty="0">
                <a:solidFill>
                  <a:srgbClr val="C00000"/>
                </a:solidFill>
                <a:latin typeface="+mn-lt"/>
              </a:rPr>
              <a:t>Transversus Abdominis</a:t>
            </a:r>
          </a:p>
          <a:p>
            <a:endParaRPr lang="en-US" sz="1800" dirty="0">
              <a:solidFill>
                <a:srgbClr val="C00000"/>
              </a:solidFill>
              <a:latin typeface="+mn-lt"/>
            </a:endParaRPr>
          </a:p>
          <a:p>
            <a:r>
              <a:rPr lang="en-GB" sz="1800" u="sng" dirty="0">
                <a:latin typeface="+mn-lt"/>
              </a:rPr>
              <a:t>Nerve supply</a:t>
            </a:r>
            <a:r>
              <a:rPr lang="en-GB" sz="1800" dirty="0">
                <a:latin typeface="+mn-lt"/>
              </a:rPr>
              <a:t>: </a:t>
            </a:r>
          </a:p>
          <a:p>
            <a:r>
              <a:rPr lang="en-GB" sz="1800" dirty="0">
                <a:solidFill>
                  <a:srgbClr val="DDB110"/>
                </a:solidFill>
                <a:latin typeface="+mn-lt"/>
              </a:rPr>
              <a:t>lower intercostal nerves (T7 – T11), </a:t>
            </a:r>
          </a:p>
          <a:p>
            <a:r>
              <a:rPr lang="en-GB" sz="1800" dirty="0">
                <a:solidFill>
                  <a:srgbClr val="DDB110"/>
                </a:solidFill>
                <a:latin typeface="+mn-lt"/>
              </a:rPr>
              <a:t>subcostal nerve (T12), and </a:t>
            </a:r>
          </a:p>
          <a:p>
            <a:r>
              <a:rPr lang="en-GB" sz="1800" dirty="0">
                <a:solidFill>
                  <a:srgbClr val="DDB110"/>
                </a:solidFill>
                <a:latin typeface="+mn-lt"/>
              </a:rPr>
              <a:t>first lumbar nerve.</a:t>
            </a:r>
          </a:p>
          <a:p>
            <a:endParaRPr lang="en-GB" sz="1800" u="sng" dirty="0">
              <a:latin typeface="+mn-lt"/>
            </a:endParaRPr>
          </a:p>
          <a:p>
            <a:r>
              <a:rPr lang="en-GB" sz="1800" u="sng" dirty="0">
                <a:latin typeface="+mn-lt"/>
              </a:rPr>
              <a:t>Action</a:t>
            </a:r>
            <a:r>
              <a:rPr lang="en-GB" sz="1800" dirty="0">
                <a:latin typeface="+mn-lt"/>
              </a:rPr>
              <a:t>: </a:t>
            </a:r>
          </a:p>
          <a:p>
            <a:r>
              <a:rPr lang="en-GB" sz="1800" dirty="0">
                <a:latin typeface="+mn-lt"/>
              </a:rPr>
              <a:t>Compression of abdominal viscera to help in ascent of diaphragm (during forced expiration)</a:t>
            </a:r>
          </a:p>
          <a:p>
            <a:endParaRPr lang="en-GB" sz="1800" dirty="0">
              <a:latin typeface="+mn-lt"/>
            </a:endParaRPr>
          </a:p>
        </p:txBody>
      </p:sp>
      <p:pic>
        <p:nvPicPr>
          <p:cNvPr id="6" name="صورة 5"/>
          <p:cNvPicPr>
            <a:picLocks noChangeAspect="1"/>
          </p:cNvPicPr>
          <p:nvPr/>
        </p:nvPicPr>
        <p:blipFill rotWithShape="1">
          <a:blip r:embed="rId3">
            <a:extLst>
              <a:ext uri="{28A0092B-C50C-407E-A947-70E740481C1C}">
                <a14:useLocalDpi xmlns:a14="http://schemas.microsoft.com/office/drawing/2010/main" val="0"/>
              </a:ext>
            </a:extLst>
          </a:blip>
          <a:srcRect l="65752" t="15814" b="7064"/>
          <a:stretch/>
        </p:blipFill>
        <p:spPr>
          <a:xfrm>
            <a:off x="4071936" y="1461334"/>
            <a:ext cx="3643313" cy="4524314"/>
          </a:xfrm>
          <a:prstGeom prst="rect">
            <a:avLst/>
          </a:prstGeom>
        </p:spPr>
      </p:pic>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6</a:t>
            </a:fld>
            <a:endParaRPr lang="en-GB" sz="1200" b="0" i="0" u="none" strike="noStrike" cap="none" dirty="0">
              <a:solidFill>
                <a:srgbClr val="888888"/>
              </a:solidFill>
              <a:latin typeface="Calibri"/>
              <a:ea typeface="Calibri"/>
              <a:cs typeface="Calibri"/>
              <a:sym typeface="Calibri"/>
            </a:endParaRPr>
          </a:p>
        </p:txBody>
      </p:sp>
      <p:cxnSp>
        <p:nvCxnSpPr>
          <p:cNvPr id="8"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795073B-2B67-45AD-9C62-96FD6FEBCE37}"/>
              </a:ext>
            </a:extLst>
          </p:cNvPr>
          <p:cNvSpPr txBox="1"/>
          <p:nvPr/>
        </p:nvSpPr>
        <p:spPr>
          <a:xfrm>
            <a:off x="600534" y="6358797"/>
            <a:ext cx="6354448" cy="369332"/>
          </a:xfrm>
          <a:prstGeom prst="rect">
            <a:avLst/>
          </a:prstGeom>
          <a:noFill/>
        </p:spPr>
        <p:txBody>
          <a:bodyPr wrap="square" rtlCol="0">
            <a:spAutoFit/>
          </a:bodyPr>
          <a:lstStyle/>
          <a:p>
            <a:pPr marL="285750" indent="-285750">
              <a:buFont typeface="Arial" charset="0"/>
              <a:buChar char="•"/>
            </a:pPr>
            <a:r>
              <a:rPr lang="en-US" sz="1800" dirty="0">
                <a:solidFill>
                  <a:schemeClr val="accent1">
                    <a:lumMod val="75000"/>
                  </a:schemeClr>
                </a:solidFill>
                <a:latin typeface="+mn-lt"/>
              </a:rPr>
              <a:t>You only need to be able to identify the muscles for the OSPE</a:t>
            </a:r>
          </a:p>
        </p:txBody>
      </p:sp>
    </p:spTree>
    <p:extLst>
      <p:ext uri="{BB962C8B-B14F-4D97-AF65-F5344CB8AC3E}">
        <p14:creationId xmlns:p14="http://schemas.microsoft.com/office/powerpoint/2010/main" val="268020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08" y="145019"/>
            <a:ext cx="3680524" cy="938573"/>
          </a:xfrm>
        </p:spPr>
        <p:txBody>
          <a:bodyPr>
            <a:normAutofit fontScale="90000"/>
          </a:body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DIAPHRAGM</a:t>
            </a:r>
            <a:br>
              <a:rPr lang="en-US" sz="3600" b="1" dirty="0">
                <a:solidFill>
                  <a:schemeClr val="accent1">
                    <a:lumMod val="75000"/>
                  </a:schemeClr>
                </a:solidFill>
                <a:effectLst>
                  <a:outerShdw blurRad="38100" dist="38100" dir="2700000" algn="tl">
                    <a:srgbClr val="000000">
                      <a:alpha val="43137"/>
                    </a:srgbClr>
                  </a:outerShdw>
                </a:effectLst>
              </a:rPr>
            </a:br>
            <a:endParaRPr lang="en-US" sz="3600" b="1" dirty="0">
              <a:solidFill>
                <a:schemeClr val="accent1">
                  <a:lumMod val="7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90" t="1727" r="3659" b="4419"/>
          <a:stretch/>
        </p:blipFill>
        <p:spPr bwMode="auto">
          <a:xfrm>
            <a:off x="616443" y="777627"/>
            <a:ext cx="5402701" cy="31167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44" y="3627600"/>
            <a:ext cx="5291946" cy="2659574"/>
          </a:xfrm>
          <a:prstGeom prst="rect">
            <a:avLst/>
          </a:prstGeom>
        </p:spPr>
      </p:pic>
      <p:sp>
        <p:nvSpPr>
          <p:cNvPr id="3" name="TextBox 2">
            <a:extLst>
              <a:ext uri="{FF2B5EF4-FFF2-40B4-BE49-F238E27FC236}">
                <a16:creationId xmlns:a16="http://schemas.microsoft.com/office/drawing/2014/main" id="{6CF8CEA5-8157-4A30-A443-8AB9DAC73B24}"/>
              </a:ext>
            </a:extLst>
          </p:cNvPr>
          <p:cNvSpPr txBox="1"/>
          <p:nvPr/>
        </p:nvSpPr>
        <p:spPr>
          <a:xfrm>
            <a:off x="3719029" y="6356350"/>
            <a:ext cx="6315347" cy="369332"/>
          </a:xfrm>
          <a:prstGeom prst="rect">
            <a:avLst/>
          </a:prstGeom>
          <a:noFill/>
          <a:ln>
            <a:noFill/>
            <a:prstDash val="dash"/>
          </a:ln>
        </p:spPr>
        <p:txBody>
          <a:bodyPr wrap="square" rtlCol="0">
            <a:spAutoFit/>
          </a:bodyPr>
          <a:lstStyle/>
          <a:p>
            <a:pPr marL="285750" indent="-285750">
              <a:buFont typeface="Arial" charset="0"/>
              <a:buChar char="•"/>
            </a:pPr>
            <a:r>
              <a:rPr lang="en-US" sz="1800" dirty="0">
                <a:solidFill>
                  <a:schemeClr val="accent1">
                    <a:lumMod val="75000"/>
                  </a:schemeClr>
                </a:solidFill>
                <a:latin typeface="+mn-lt"/>
              </a:rPr>
              <a:t>We must know the structures passing through the diaphragm</a:t>
            </a:r>
          </a:p>
        </p:txBody>
      </p:sp>
      <p:grpSp>
        <p:nvGrpSpPr>
          <p:cNvPr id="25" name="Group 24"/>
          <p:cNvGrpSpPr/>
          <p:nvPr/>
        </p:nvGrpSpPr>
        <p:grpSpPr>
          <a:xfrm>
            <a:off x="5855727" y="752243"/>
            <a:ext cx="6176370" cy="5534931"/>
            <a:chOff x="6015630" y="591731"/>
            <a:chExt cx="6176370" cy="4626655"/>
          </a:xfrm>
        </p:grpSpPr>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127" y="591731"/>
              <a:ext cx="6168873" cy="4626655"/>
            </a:xfrm>
            <a:prstGeom prst="rect">
              <a:avLst/>
            </a:prstGeom>
          </p:spPr>
        </p:pic>
        <p:sp>
          <p:nvSpPr>
            <p:cNvPr id="4" name="Rounded Rectangle 3"/>
            <p:cNvSpPr/>
            <p:nvPr/>
          </p:nvSpPr>
          <p:spPr>
            <a:xfrm>
              <a:off x="7263736" y="4566090"/>
              <a:ext cx="1969443" cy="461571"/>
            </a:xfrm>
            <a:prstGeom prst="roundRect">
              <a:avLst>
                <a:gd name="adj" fmla="val 5000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Aortic aperture</a:t>
              </a:r>
            </a:p>
            <a:p>
              <a:pPr algn="ctr"/>
              <a:r>
                <a:rPr lang="en-US" dirty="0"/>
                <a:t>T12</a:t>
              </a:r>
            </a:p>
          </p:txBody>
        </p:sp>
        <p:sp>
          <p:nvSpPr>
            <p:cNvPr id="8" name="Rounded Rectangle 7"/>
            <p:cNvSpPr/>
            <p:nvPr/>
          </p:nvSpPr>
          <p:spPr>
            <a:xfrm>
              <a:off x="9883878" y="4410791"/>
              <a:ext cx="1956171" cy="551793"/>
            </a:xfrm>
            <a:prstGeom prst="roundRect">
              <a:avLst>
                <a:gd name="adj" fmla="val 5000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Esophageal aperture</a:t>
              </a:r>
            </a:p>
            <a:p>
              <a:pPr algn="ctr"/>
              <a:r>
                <a:rPr lang="en-US" dirty="0"/>
                <a:t>T10</a:t>
              </a:r>
            </a:p>
          </p:txBody>
        </p:sp>
        <p:sp>
          <p:nvSpPr>
            <p:cNvPr id="9" name="Rounded Rectangle 8"/>
            <p:cNvSpPr/>
            <p:nvPr/>
          </p:nvSpPr>
          <p:spPr>
            <a:xfrm>
              <a:off x="6015630" y="1547348"/>
              <a:ext cx="1797384" cy="667361"/>
            </a:xfrm>
            <a:prstGeom prst="roundRect">
              <a:avLst>
                <a:gd name="adj" fmla="val 5000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Caval aperture </a:t>
              </a:r>
            </a:p>
            <a:p>
              <a:pPr algn="ctr"/>
              <a:r>
                <a:rPr lang="en-US" dirty="0"/>
                <a:t>(inferior vena cava)</a:t>
              </a:r>
            </a:p>
            <a:p>
              <a:pPr algn="ctr"/>
              <a:r>
                <a:rPr lang="en-US" dirty="0"/>
                <a:t>T8</a:t>
              </a:r>
            </a:p>
          </p:txBody>
        </p:sp>
        <p:sp>
          <p:nvSpPr>
            <p:cNvPr id="10" name="Rounded Rectangle 9"/>
            <p:cNvSpPr/>
            <p:nvPr/>
          </p:nvSpPr>
          <p:spPr>
            <a:xfrm>
              <a:off x="10563245" y="643523"/>
              <a:ext cx="1628755" cy="254862"/>
            </a:xfrm>
            <a:prstGeom prst="roundRect">
              <a:avLst>
                <a:gd name="adj" fmla="val 5000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Central tendon</a:t>
              </a:r>
            </a:p>
          </p:txBody>
        </p:sp>
        <p:cxnSp>
          <p:nvCxnSpPr>
            <p:cNvPr id="11" name="Straight Arrow Connector 10"/>
            <p:cNvCxnSpPr/>
            <p:nvPr/>
          </p:nvCxnSpPr>
          <p:spPr>
            <a:xfrm flipV="1">
              <a:off x="7820511" y="1863985"/>
              <a:ext cx="1150068" cy="3408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364717" y="938573"/>
              <a:ext cx="1497247" cy="376049"/>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680351" y="3003342"/>
              <a:ext cx="552828" cy="153124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9364717" y="2154513"/>
              <a:ext cx="1095465" cy="2185413"/>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7</a:t>
            </a:fld>
            <a:endParaRPr lang="en-GB" sz="1200" b="0" i="0" u="none" strike="noStrike" cap="none" dirty="0">
              <a:solidFill>
                <a:srgbClr val="888888"/>
              </a:solidFill>
              <a:latin typeface="Calibri"/>
              <a:ea typeface="Calibri"/>
              <a:cs typeface="Calibri"/>
              <a:sym typeface="Calibri"/>
            </a:endParaRPr>
          </a:p>
        </p:txBody>
      </p:sp>
      <p:cxnSp>
        <p:nvCxnSpPr>
          <p:cNvPr id="16"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793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796" y="27946"/>
            <a:ext cx="9625149" cy="930238"/>
          </a:xfrm>
        </p:spPr>
        <p:txBody>
          <a:bodyPr>
            <a:normAutofit/>
          </a:body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NASAL CAVITY</a:t>
            </a:r>
          </a:p>
        </p:txBody>
      </p:sp>
      <p:pic>
        <p:nvPicPr>
          <p:cNvPr id="4" name="Picture 5" descr="C:\Documents and Settings\user\My Documents\My Pictures\f0417-01.jpg"/>
          <p:cNvPicPr>
            <a:picLocks noGrp="1" noChangeAspect="1" noChangeArrowheads="1"/>
          </p:cNvPicPr>
          <p:nvPr>
            <p:ph idx="1"/>
          </p:nvPr>
        </p:nvPicPr>
        <p:blipFill>
          <a:blip r:embed="rId2" cstate="print"/>
          <a:srcRect/>
          <a:stretch>
            <a:fillRect/>
          </a:stretch>
        </p:blipFill>
        <p:spPr bwMode="auto">
          <a:xfrm>
            <a:off x="788267" y="1255483"/>
            <a:ext cx="6208278" cy="5100867"/>
          </a:xfrm>
          <a:prstGeom prst="rect">
            <a:avLst/>
          </a:prstGeom>
          <a:noFill/>
          <a:ln w="9525">
            <a:noFill/>
            <a:miter lim="800000"/>
            <a:headEnd/>
            <a:tailEnd/>
          </a:ln>
        </p:spPr>
      </p:pic>
      <p:sp>
        <p:nvSpPr>
          <p:cNvPr id="3" name="TextBox 2"/>
          <p:cNvSpPr txBox="1"/>
          <p:nvPr/>
        </p:nvSpPr>
        <p:spPr>
          <a:xfrm>
            <a:off x="2360692" y="6210213"/>
            <a:ext cx="1159292" cy="307777"/>
          </a:xfrm>
          <a:prstGeom prst="rect">
            <a:avLst/>
          </a:prstGeom>
          <a:noFill/>
        </p:spPr>
        <p:txBody>
          <a:bodyPr wrap="none" rtlCol="0">
            <a:spAutoFit/>
          </a:bodyPr>
          <a:lstStyle/>
          <a:p>
            <a:r>
              <a:rPr lang="en-US" b="1" dirty="0"/>
              <a:t>Hard palate</a:t>
            </a:r>
          </a:p>
        </p:txBody>
      </p:sp>
      <p:cxnSp>
        <p:nvCxnSpPr>
          <p:cNvPr id="6" name="Straight Arrow Connector 5"/>
          <p:cNvCxnSpPr/>
          <p:nvPr/>
        </p:nvCxnSpPr>
        <p:spPr>
          <a:xfrm flipV="1">
            <a:off x="3189000" y="5001491"/>
            <a:ext cx="547258" cy="12192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30182" y="5769391"/>
            <a:ext cx="1098378" cy="307777"/>
          </a:xfrm>
          <a:prstGeom prst="rect">
            <a:avLst/>
          </a:prstGeom>
          <a:noFill/>
        </p:spPr>
        <p:txBody>
          <a:bodyPr wrap="none" rtlCol="0">
            <a:spAutoFit/>
          </a:bodyPr>
          <a:lstStyle/>
          <a:p>
            <a:r>
              <a:rPr lang="en-US" b="1" dirty="0"/>
              <a:t>Soft palate</a:t>
            </a:r>
          </a:p>
        </p:txBody>
      </p:sp>
      <p:cxnSp>
        <p:nvCxnSpPr>
          <p:cNvPr id="9" name="Straight Arrow Connector 8"/>
          <p:cNvCxnSpPr/>
          <p:nvPr/>
        </p:nvCxnSpPr>
        <p:spPr>
          <a:xfrm flipH="1" flipV="1">
            <a:off x="4803055" y="5252224"/>
            <a:ext cx="974290" cy="5457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صورة 7"/>
          <p:cNvPicPr>
            <a:picLocks noChangeAspect="1"/>
          </p:cNvPicPr>
          <p:nvPr/>
        </p:nvPicPr>
        <p:blipFill rotWithShape="1">
          <a:blip r:embed="rId3">
            <a:extLst>
              <a:ext uri="{28A0092B-C50C-407E-A947-70E740481C1C}">
                <a14:useLocalDpi xmlns:a14="http://schemas.microsoft.com/office/drawing/2010/main" val="0"/>
              </a:ext>
            </a:extLst>
          </a:blip>
          <a:srcRect l="16231" t="65524" r="18114" b="7809"/>
          <a:stretch/>
        </p:blipFill>
        <p:spPr>
          <a:xfrm>
            <a:off x="6996545" y="1093842"/>
            <a:ext cx="5056910" cy="4983325"/>
          </a:xfrm>
          <a:prstGeom prst="rect">
            <a:avLst/>
          </a:prstGeom>
        </p:spPr>
      </p:pic>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8</a:t>
            </a:fld>
            <a:endParaRPr lang="en-GB" sz="1200" b="0" i="0" u="none" strike="noStrike" cap="none" dirty="0">
              <a:solidFill>
                <a:srgbClr val="888888"/>
              </a:solidFill>
              <a:latin typeface="Calibri"/>
              <a:ea typeface="Calibri"/>
              <a:cs typeface="Calibri"/>
              <a:sym typeface="Calibri"/>
            </a:endParaRPr>
          </a:p>
        </p:txBody>
      </p:sp>
      <p:cxnSp>
        <p:nvCxnSpPr>
          <p:cNvPr id="10"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74" y="13179"/>
            <a:ext cx="10176657" cy="1143000"/>
          </a:xfrm>
        </p:spPr>
        <p:txBody>
          <a:bodyPr>
            <a:normAutofit/>
          </a:bodyPr>
          <a:lstStyle/>
          <a:p>
            <a:r>
              <a:rPr lang="en-US" sz="3600" b="1" dirty="0">
                <a:solidFill>
                  <a:schemeClr val="accent1">
                    <a:lumMod val="75000"/>
                  </a:schemeClr>
                </a:solidFill>
                <a:effectLst>
                  <a:outerShdw blurRad="38100" dist="38100" dir="2700000" algn="tl">
                    <a:srgbClr val="000000">
                      <a:alpha val="43137"/>
                    </a:srgbClr>
                  </a:outerShdw>
                </a:effectLst>
                <a:latin typeface="+mn-lt"/>
              </a:rPr>
              <a:t>NASAL CAVITY, LARYNX, PHARYNX, TRACHEA</a:t>
            </a:r>
          </a:p>
        </p:txBody>
      </p:sp>
      <p:pic>
        <p:nvPicPr>
          <p:cNvPr id="4" name="Content Placeholder 3" descr="C:\Users\Zeenat\Pictures\ghj.jpg"/>
          <p:cNvPicPr>
            <a:picLocks noGrp="1" noChangeAspect="1" noChangeArrowheads="1"/>
          </p:cNvPicPr>
          <p:nvPr>
            <p:ph idx="1"/>
          </p:nvPr>
        </p:nvPicPr>
        <p:blipFill rotWithShape="1">
          <a:blip r:embed="rId2" cstate="print"/>
          <a:srcRect l="7576" t="4465" r="6061" b="22597"/>
          <a:stretch/>
        </p:blipFill>
        <p:spPr bwMode="auto">
          <a:xfrm>
            <a:off x="1541758" y="1059312"/>
            <a:ext cx="3581400" cy="4106125"/>
          </a:xfrm>
          <a:prstGeom prst="rect">
            <a:avLst/>
          </a:prstGeom>
          <a:ln w="38100" cap="sq">
            <a:noFill/>
            <a:prstDash val="solid"/>
            <a:miter lim="800000"/>
          </a:ln>
          <a:effectLst/>
        </p:spPr>
      </p:pic>
      <p:grpSp>
        <p:nvGrpSpPr>
          <p:cNvPr id="38" name="Group 37"/>
          <p:cNvGrpSpPr/>
          <p:nvPr/>
        </p:nvGrpSpPr>
        <p:grpSpPr>
          <a:xfrm>
            <a:off x="375464" y="1321798"/>
            <a:ext cx="5886776" cy="3571051"/>
            <a:chOff x="768434" y="1490019"/>
            <a:chExt cx="5886776" cy="3571051"/>
          </a:xfrm>
        </p:grpSpPr>
        <p:sp>
          <p:nvSpPr>
            <p:cNvPr id="3" name="TextBox 2"/>
            <p:cNvSpPr txBox="1"/>
            <p:nvPr/>
          </p:nvSpPr>
          <p:spPr>
            <a:xfrm>
              <a:off x="768434" y="1490019"/>
              <a:ext cx="1576072" cy="307777"/>
            </a:xfrm>
            <a:prstGeom prst="rect">
              <a:avLst/>
            </a:prstGeom>
            <a:noFill/>
          </p:spPr>
          <p:txBody>
            <a:bodyPr wrap="none" rtlCol="0">
              <a:spAutoFit/>
            </a:bodyPr>
            <a:lstStyle/>
            <a:p>
              <a:r>
                <a:rPr lang="en-US" b="1" dirty="0"/>
                <a:t>Frontal air sinus</a:t>
              </a:r>
            </a:p>
          </p:txBody>
        </p:sp>
        <p:cxnSp>
          <p:nvCxnSpPr>
            <p:cNvPr id="6" name="Straight Arrow Connector 5"/>
            <p:cNvCxnSpPr/>
            <p:nvPr/>
          </p:nvCxnSpPr>
          <p:spPr>
            <a:xfrm flipV="1">
              <a:off x="2267956" y="1530533"/>
              <a:ext cx="608042" cy="786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11150" y="1897038"/>
              <a:ext cx="1933543" cy="307777"/>
            </a:xfrm>
            <a:prstGeom prst="rect">
              <a:avLst/>
            </a:prstGeom>
            <a:noFill/>
          </p:spPr>
          <p:txBody>
            <a:bodyPr wrap="none" rtlCol="0">
              <a:spAutoFit/>
            </a:bodyPr>
            <a:lstStyle/>
            <a:p>
              <a:r>
                <a:rPr lang="en-US" b="1" dirty="0"/>
                <a:t>Sphenoidal air sinus</a:t>
              </a:r>
            </a:p>
          </p:txBody>
        </p:sp>
        <p:cxnSp>
          <p:nvCxnSpPr>
            <p:cNvPr id="10" name="Straight Arrow Connector 9"/>
            <p:cNvCxnSpPr/>
            <p:nvPr/>
          </p:nvCxnSpPr>
          <p:spPr>
            <a:xfrm flipH="1" flipV="1">
              <a:off x="3866598" y="1987734"/>
              <a:ext cx="725937" cy="576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73912" y="2536520"/>
              <a:ext cx="1159292" cy="307777"/>
            </a:xfrm>
            <a:prstGeom prst="rect">
              <a:avLst/>
            </a:prstGeom>
            <a:noFill/>
          </p:spPr>
          <p:txBody>
            <a:bodyPr wrap="none" rtlCol="0">
              <a:spAutoFit/>
            </a:bodyPr>
            <a:lstStyle/>
            <a:p>
              <a:r>
                <a:rPr lang="en-US" b="1" dirty="0"/>
                <a:t>Hard palate</a:t>
              </a:r>
            </a:p>
          </p:txBody>
        </p:sp>
        <p:cxnSp>
          <p:nvCxnSpPr>
            <p:cNvPr id="13" name="Straight Arrow Connector 12"/>
            <p:cNvCxnSpPr/>
            <p:nvPr/>
          </p:nvCxnSpPr>
          <p:spPr>
            <a:xfrm>
              <a:off x="2292921" y="2675020"/>
              <a:ext cx="659277" cy="307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04649" y="2608382"/>
              <a:ext cx="2050561" cy="523220"/>
            </a:xfrm>
            <a:prstGeom prst="rect">
              <a:avLst/>
            </a:prstGeom>
            <a:noFill/>
          </p:spPr>
          <p:txBody>
            <a:bodyPr wrap="none" rtlCol="0">
              <a:spAutoFit/>
            </a:bodyPr>
            <a:lstStyle/>
            <a:p>
              <a:r>
                <a:rPr lang="en-US" b="1" dirty="0"/>
                <a:t>Opening of pharyngo-</a:t>
              </a:r>
            </a:p>
            <a:p>
              <a:r>
                <a:rPr lang="en-US" b="1" dirty="0"/>
                <a:t>tympanic tube</a:t>
              </a:r>
            </a:p>
          </p:txBody>
        </p:sp>
        <p:cxnSp>
          <p:nvCxnSpPr>
            <p:cNvPr id="16" name="Straight Arrow Connector 15"/>
            <p:cNvCxnSpPr/>
            <p:nvPr/>
          </p:nvCxnSpPr>
          <p:spPr>
            <a:xfrm flipH="1" flipV="1">
              <a:off x="3866599" y="2521131"/>
              <a:ext cx="725936" cy="2743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93526" y="3442673"/>
              <a:ext cx="1396536" cy="307777"/>
            </a:xfrm>
            <a:prstGeom prst="rect">
              <a:avLst/>
            </a:prstGeom>
            <a:noFill/>
          </p:spPr>
          <p:txBody>
            <a:bodyPr wrap="none" rtlCol="0">
              <a:spAutoFit/>
            </a:bodyPr>
            <a:lstStyle/>
            <a:p>
              <a:r>
                <a:rPr lang="en-US" b="1" dirty="0"/>
                <a:t>Palatine tonsil</a:t>
              </a:r>
            </a:p>
          </p:txBody>
        </p:sp>
        <p:cxnSp>
          <p:nvCxnSpPr>
            <p:cNvPr id="19" name="Straight Arrow Connector 18"/>
            <p:cNvCxnSpPr/>
            <p:nvPr/>
          </p:nvCxnSpPr>
          <p:spPr>
            <a:xfrm flipH="1" flipV="1">
              <a:off x="3866599" y="3206934"/>
              <a:ext cx="556554" cy="3282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45944" y="3646637"/>
              <a:ext cx="998991" cy="307777"/>
            </a:xfrm>
            <a:prstGeom prst="rect">
              <a:avLst/>
            </a:prstGeom>
            <a:noFill/>
          </p:spPr>
          <p:txBody>
            <a:bodyPr wrap="none" rtlCol="0">
              <a:spAutoFit/>
            </a:bodyPr>
            <a:lstStyle/>
            <a:p>
              <a:r>
                <a:rPr lang="en-US" b="1" dirty="0"/>
                <a:t>Epiglottis</a:t>
              </a:r>
            </a:p>
          </p:txBody>
        </p:sp>
        <p:cxnSp>
          <p:nvCxnSpPr>
            <p:cNvPr id="22" name="Straight Arrow Connector 21"/>
            <p:cNvCxnSpPr/>
            <p:nvPr/>
          </p:nvCxnSpPr>
          <p:spPr>
            <a:xfrm flipV="1">
              <a:off x="3011242" y="3756467"/>
              <a:ext cx="855357" cy="367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16822" y="4753293"/>
              <a:ext cx="870751" cy="307777"/>
            </a:xfrm>
            <a:prstGeom prst="rect">
              <a:avLst/>
            </a:prstGeom>
            <a:noFill/>
          </p:spPr>
          <p:txBody>
            <a:bodyPr wrap="none" rtlCol="0">
              <a:spAutoFit/>
            </a:bodyPr>
            <a:lstStyle/>
            <a:p>
              <a:r>
                <a:rPr lang="en-US" b="1" dirty="0"/>
                <a:t>Trachea</a:t>
              </a:r>
            </a:p>
          </p:txBody>
        </p:sp>
        <p:cxnSp>
          <p:nvCxnSpPr>
            <p:cNvPr id="26" name="Straight Arrow Connector 25"/>
            <p:cNvCxnSpPr/>
            <p:nvPr/>
          </p:nvCxnSpPr>
          <p:spPr>
            <a:xfrm>
              <a:off x="3350854" y="4904211"/>
              <a:ext cx="820545" cy="7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95961" y="2074855"/>
              <a:ext cx="1348446" cy="307777"/>
            </a:xfrm>
            <a:prstGeom prst="rect">
              <a:avLst/>
            </a:prstGeom>
            <a:noFill/>
          </p:spPr>
          <p:txBody>
            <a:bodyPr wrap="none" rtlCol="0">
              <a:spAutoFit/>
            </a:bodyPr>
            <a:lstStyle/>
            <a:p>
              <a:r>
                <a:rPr lang="en-US" b="1" dirty="0"/>
                <a:t>Nasal septum</a:t>
              </a:r>
            </a:p>
          </p:txBody>
        </p:sp>
        <p:cxnSp>
          <p:nvCxnSpPr>
            <p:cNvPr id="29" name="Straight Arrow Connector 28"/>
            <p:cNvCxnSpPr/>
            <p:nvPr/>
          </p:nvCxnSpPr>
          <p:spPr>
            <a:xfrm>
              <a:off x="2595514" y="2172026"/>
              <a:ext cx="661484" cy="3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027718" y="5661258"/>
            <a:ext cx="10469043" cy="338554"/>
          </a:xfrm>
          <a:prstGeom prst="rect">
            <a:avLst/>
          </a:prstGeom>
          <a:noFill/>
        </p:spPr>
        <p:txBody>
          <a:bodyPr wrap="square" rtlCol="0">
            <a:spAutoFit/>
          </a:bodyPr>
          <a:lstStyle/>
          <a:p>
            <a:pPr marL="285750" indent="-285750">
              <a:buFont typeface="Arial" charset="0"/>
              <a:buChar char="•"/>
            </a:pPr>
            <a:r>
              <a:rPr lang="en-US" sz="1600" b="1" dirty="0">
                <a:solidFill>
                  <a:srgbClr val="C00000"/>
                </a:solidFill>
                <a:effectLst>
                  <a:outerShdw blurRad="38100" dist="38100" dir="2700000" algn="tl">
                    <a:srgbClr val="000000">
                      <a:alpha val="43137"/>
                    </a:srgbClr>
                  </a:outerShdw>
                </a:effectLst>
                <a:latin typeface="+mj-lt"/>
              </a:rPr>
              <a:t>N.B.: Site of drainage of the sinuses – important structures in the wall of pharynx- blood supply – lymphatic drainage</a:t>
            </a:r>
          </a:p>
        </p:txBody>
      </p:sp>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l="1333" b="8373"/>
          <a:stretch/>
        </p:blipFill>
        <p:spPr>
          <a:xfrm>
            <a:off x="6488981" y="1321798"/>
            <a:ext cx="5488813" cy="3982923"/>
          </a:xfrm>
          <a:prstGeom prst="rect">
            <a:avLst/>
          </a:prstGeom>
        </p:spPr>
      </p:pic>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9</a:t>
            </a:fld>
            <a:endParaRPr lang="en-GB" sz="1200" b="0" i="0" u="none" strike="noStrike" cap="none" dirty="0">
              <a:solidFill>
                <a:srgbClr val="888888"/>
              </a:solidFill>
              <a:latin typeface="Calibri"/>
              <a:ea typeface="Calibri"/>
              <a:cs typeface="Calibri"/>
              <a:sym typeface="Calibri"/>
            </a:endParaRPr>
          </a:p>
        </p:txBody>
      </p:sp>
      <p:cxnSp>
        <p:nvCxnSpPr>
          <p:cNvPr id="23" name="Straight Connector 4"/>
          <p:cNvCxnSpPr/>
          <p:nvPr/>
        </p:nvCxnSpPr>
        <p:spPr>
          <a:xfrm flipH="1">
            <a:off x="118341" y="6350"/>
            <a:ext cx="12700" cy="6876000"/>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77089" y="2997"/>
            <a:ext cx="13854" cy="6879353"/>
          </a:xfrm>
          <a:prstGeom prst="line">
            <a:avLst/>
          </a:prstGeom>
          <a:ln w="762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353620"/>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D68DEAC5-4141-4CFF-86BA-4175D5B86C88}" vid="{240C028D-75B1-4A7F-A9EA-0C28CBE645D1}"/>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مكتب">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مكتب">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كتب">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2679</TotalTime>
  <Words>2004</Words>
  <Application>Microsoft Office PowerPoint</Application>
  <PresentationFormat>Widescreen</PresentationFormat>
  <Paragraphs>523</Paragraphs>
  <Slides>33</Slides>
  <Notes>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OSPE  Anatomy</vt:lpstr>
      <vt:lpstr>PowerPoint Presentation</vt:lpstr>
      <vt:lpstr>PowerPoint Presentation</vt:lpstr>
      <vt:lpstr>MUSCLES INVOLVED IN RESPIRATION: Action- Nerve supply</vt:lpstr>
      <vt:lpstr>MUSCLES INVOLVED IN RESPIRATION Action- Nerve supply</vt:lpstr>
      <vt:lpstr>MUSCLES INVOLVED IN RESPIRATION Action- Nerve supply</vt:lpstr>
      <vt:lpstr>DIAPHRAGM </vt:lpstr>
      <vt:lpstr>NASAL CAVITY</vt:lpstr>
      <vt:lpstr>NASAL CAVITY, LARYNX, PHARYNX, TRACHEA</vt:lpstr>
      <vt:lpstr>PowerPoint Presentation</vt:lpstr>
      <vt:lpstr>1 Scalenus anterior muscle 2 Scalenus medius and posterior muscles 3 Right recurrent laryngeal nerve 4 Right subclavian artery 5 Brachiocephalic trunk 6 Aortic arch 7 Hyoid bone 8 Internal branch of superior laryngeal nerve 9 Thyrohyoid membrane 10 External branch of superior laryngeal nerve 11 Vagus nerve 12 Thyroid cartilage 13 Cricothyroid muscle 14 Trachea 15 Left recurrent laryngeal nerve 16 Esophagus 17 Left subclavian artery 18 Left common carotid artery 19 Second rib 20 Tongue 21 Superior cervical ganglion 22 Sympathetic trunk 23 Inferior constrictor muscle of pharynx 24 Inferior thyroid artery 25 Glossopharyngeal nerve 26 Superior laryngeal nerve 27 Epiglottis 28 Posterior crico-arytenoid muscle and cricoid cartilage 29 Inferior laryngeal branch of recurrent laryngeal nerve 30 Thyroid gland 31 Superior thyroid artery 32 Thyrocervical trunk 33 Internal thoracic artery 34 Phrenic nerve 35 Hypoglossal nerve 36 Transverse cervical artery 37 Middle cervical ganglion 38 Middle cervical cardiac nerves (branches of sympathetic trunk) 39 Ligamentum arteriosum</vt:lpstr>
      <vt:lpstr>LARYNX, TRACHEA</vt:lpstr>
      <vt:lpstr>PowerPoint Presentation</vt:lpstr>
      <vt:lpstr>LUNG &amp; PLEURA</vt:lpstr>
      <vt:lpstr>LUNG &amp; PLEURA</vt:lpstr>
      <vt:lpstr>RIGHT LUNG</vt:lpstr>
      <vt:lpstr>LEFT LUNG</vt:lpstr>
      <vt:lpstr>MEDIASTINUM Contents</vt:lpstr>
      <vt:lpstr>MEDIASTINUM Contents</vt:lpstr>
      <vt:lpstr>Superior-Posterior Mediastinum</vt:lpstr>
      <vt:lpstr>Inferior-Posterior Mediastinum</vt:lpstr>
      <vt:lpstr>RADIOLOGY</vt:lpstr>
      <vt:lpstr>RADIOLOGY</vt:lpstr>
      <vt:lpstr>RADIOLOGY</vt:lpstr>
      <vt:lpstr>SAQ</vt:lpstr>
      <vt:lpstr>Intercostals &amp; Abdominal Muscles</vt:lpstr>
      <vt:lpstr>PowerPoint Presentation</vt:lpstr>
      <vt:lpstr>PowerPoint Presentation</vt:lpstr>
      <vt:lpstr>PowerPoint Presentation</vt:lpstr>
      <vt:lpstr>LARYNX, TRACHEA</vt:lpstr>
      <vt:lpstr>LUNG &amp; PLEURA</vt:lpstr>
      <vt:lpstr>PowerPoint Presentation</vt:lpstr>
      <vt:lpstr>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Dr.Ghandour ...</dc:creator>
  <cp:lastModifiedBy>العنود</cp:lastModifiedBy>
  <cp:revision>135</cp:revision>
  <cp:lastPrinted>2018-01-29T20:07:23Z</cp:lastPrinted>
  <dcterms:created xsi:type="dcterms:W3CDTF">2016-12-24T18:56:49Z</dcterms:created>
  <dcterms:modified xsi:type="dcterms:W3CDTF">2018-02-12T19:02:31Z</dcterms:modified>
</cp:coreProperties>
</file>