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9" r:id="rId11"/>
    <p:sldId id="275" r:id="rId12"/>
    <p:sldId id="276" r:id="rId13"/>
    <p:sldId id="277" r:id="rId14"/>
    <p:sldId id="278" r:id="rId15"/>
    <p:sldId id="281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>
        <p:scale>
          <a:sx n="69" d="100"/>
          <a:sy n="69" d="100"/>
        </p:scale>
        <p:origin x="81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docs.google.com/presentation/d/1-9Lz5G9E5wlQJQA-E09JqmIDmC2fj9ynaxo_4LBYsXA/edit#slide=id.g3330fde4f2_1_0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rot="10800000">
            <a:off x="-19901" y="0"/>
            <a:ext cx="12208725" cy="6849533"/>
            <a:chOff x="0" y="0"/>
            <a:chExt cx="12208725" cy="6849533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10800000" flipH="1" flipV="1">
              <a:off x="9880600" y="1"/>
              <a:ext cx="709609" cy="6039151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  <a:endCxn id="23" idx="2"/>
            </p:cNvCxnSpPr>
            <p:nvPr/>
          </p:nvCxnSpPr>
          <p:spPr>
            <a:xfrm rot="10800000" flipV="1">
              <a:off x="9527866" y="2862564"/>
              <a:ext cx="2660959" cy="31765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750810" y="3"/>
              <a:ext cx="2457915" cy="6039152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10076364" y="0"/>
              <a:ext cx="2115636" cy="6039152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9527866" y="2229152"/>
              <a:ext cx="2664135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855977" y="1"/>
              <a:ext cx="2332849" cy="6039153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0"/>
              <a:ext cx="1290094" cy="6039152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1167339" y="0"/>
              <a:ext cx="1021486" cy="6039152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703657" y="2771020"/>
              <a:ext cx="148516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68495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DE06E8-5654-482D-A316-3D1E362B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646" y="2766023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D46BEB-4A9B-45D5-8486-7D960F08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603" y="2766023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06FDBA-00A5-415E-AEA3-095BBE9C5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3" y="90361"/>
            <a:ext cx="1635938" cy="628473"/>
          </a:xfrm>
          <a:prstGeom prst="rect">
            <a:avLst/>
          </a:prstGeom>
        </p:spPr>
      </p:pic>
      <p:sp>
        <p:nvSpPr>
          <p:cNvPr id="33" name="مستطيل 6">
            <a:extLst>
              <a:ext uri="{FF2B5EF4-FFF2-40B4-BE49-F238E27FC236}">
                <a16:creationId xmlns:a16="http://schemas.microsoft.com/office/drawing/2014/main" id="{22EDFB3C-F370-4205-8317-592F8BF50635}"/>
              </a:ext>
            </a:extLst>
          </p:cNvPr>
          <p:cNvSpPr/>
          <p:nvPr userDrawn="1"/>
        </p:nvSpPr>
        <p:spPr>
          <a:xfrm>
            <a:off x="2848738" y="2364666"/>
            <a:ext cx="7418121" cy="300308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l"/>
            <a:r>
              <a:rPr lang="en-US" sz="1800" b="0" dirty="0">
                <a:solidFill>
                  <a:srgbClr val="FF0000"/>
                </a:solidFill>
                <a:effectLst/>
              </a:rPr>
              <a:t>Red: questions. </a:t>
            </a:r>
          </a:p>
          <a:p>
            <a:pPr algn="l"/>
            <a:r>
              <a:rPr lang="en-US" sz="1800" b="0" u="dbl" baseline="0" dirty="0">
                <a:solidFill>
                  <a:srgbClr val="820000"/>
                </a:solidFill>
                <a:effectLst/>
              </a:rPr>
              <a:t>Dark red: very important.</a:t>
            </a:r>
          </a:p>
          <a:p>
            <a:pPr algn="l"/>
            <a:r>
              <a:rPr lang="en-US" sz="1800" b="0" dirty="0">
                <a:effectLst/>
              </a:rPr>
              <a:t>Black: complete answers. </a:t>
            </a:r>
          </a:p>
          <a:p>
            <a:pPr algn="l"/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Gray: notes|extra. </a:t>
            </a:r>
            <a:endParaRPr lang="ar-SA" sz="18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cxnSp>
        <p:nvCxnSpPr>
          <p:cNvPr id="34" name="رابط مستقيم 27">
            <a:extLst>
              <a:ext uri="{FF2B5EF4-FFF2-40B4-BE49-F238E27FC236}">
                <a16:creationId xmlns:a16="http://schemas.microsoft.com/office/drawing/2014/main" id="{26AB48EB-A322-4C00-AA50-9C08FAE8178C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398904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مربع نص 1">
            <a:extLst>
              <a:ext uri="{FF2B5EF4-FFF2-40B4-BE49-F238E27FC236}">
                <a16:creationId xmlns:a16="http://schemas.microsoft.com/office/drawing/2014/main" id="{9C862F8E-C488-4094-AB9E-8E92D55EDCE8}"/>
              </a:ext>
            </a:extLst>
          </p:cNvPr>
          <p:cNvSpPr txBox="1"/>
          <p:nvPr userDrawn="1"/>
        </p:nvSpPr>
        <p:spPr>
          <a:xfrm>
            <a:off x="2833955" y="2605942"/>
            <a:ext cx="74181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All lecture of practical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OSPE file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(Respiratory block) </a:t>
            </a:r>
            <a:endParaRPr lang="ar-SA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03B7D-E4D9-4268-935C-1EF5F10BB636}"/>
              </a:ext>
            </a:extLst>
          </p:cNvPr>
          <p:cNvSpPr txBox="1"/>
          <p:nvPr userDrawn="1"/>
        </p:nvSpPr>
        <p:spPr>
          <a:xfrm>
            <a:off x="2848738" y="5430654"/>
            <a:ext cx="741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Editing file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903898" y="1896533"/>
            <a:ext cx="8148637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</a:rPr>
              <a:t>You should know before the exam: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+mj-lt"/>
              </a:rPr>
              <a:t>The diagrams in these slides are going to be the </a:t>
            </a:r>
            <a:r>
              <a:rPr lang="en-GB" sz="2400" b="1" dirty="0">
                <a:latin typeface="+mj-lt"/>
              </a:rPr>
              <a:t>same</a:t>
            </a:r>
            <a:r>
              <a:rPr lang="en-GB" sz="2400" b="0" dirty="0">
                <a:latin typeface="+mj-lt"/>
              </a:rPr>
              <a:t> in the exam however, it may not be coloured.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+mj-lt"/>
              </a:rPr>
              <a:t>You have to </a:t>
            </a:r>
            <a:r>
              <a:rPr lang="en-GB" sz="2400" b="1" u="sng" dirty="0">
                <a:latin typeface="+mj-lt"/>
              </a:rPr>
              <a:t>mention the full name</a:t>
            </a:r>
            <a:r>
              <a:rPr lang="en-GB" sz="2400" b="1" dirty="0">
                <a:latin typeface="+mj-lt"/>
              </a:rPr>
              <a:t> </a:t>
            </a:r>
            <a:r>
              <a:rPr lang="en-GB" sz="2400" b="0" dirty="0">
                <a:latin typeface="+mj-lt"/>
              </a:rPr>
              <a:t>always and </a:t>
            </a:r>
            <a:r>
              <a:rPr lang="en-GB" sz="2400" b="1" dirty="0">
                <a:latin typeface="+mj-lt"/>
              </a:rPr>
              <a:t>don’t use shortcuts</a:t>
            </a:r>
            <a:r>
              <a:rPr lang="en-GB" sz="2400" b="0" dirty="0">
                <a:latin typeface="+mj-lt"/>
              </a:rPr>
              <a:t> you could lose marks because of that.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+mj-lt"/>
              </a:rPr>
              <a:t>The </a:t>
            </a:r>
            <a:r>
              <a:rPr lang="en-GB" sz="2400" b="1" dirty="0">
                <a:latin typeface="+mj-lt"/>
              </a:rPr>
              <a:t>Arrows</a:t>
            </a:r>
            <a:r>
              <a:rPr lang="en-GB" sz="2400" b="0" dirty="0">
                <a:latin typeface="+mj-lt"/>
              </a:rPr>
              <a:t> in the diagrams are </a:t>
            </a:r>
            <a:r>
              <a:rPr lang="en-GB" sz="2400" b="1" dirty="0">
                <a:latin typeface="+mj-lt"/>
              </a:rPr>
              <a:t>very important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+mj-lt"/>
              </a:rPr>
              <a:t>So please study them well.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1DA0B8-34B0-4A18-BB4F-65DE8F45D1BD}"/>
              </a:ext>
            </a:extLst>
          </p:cNvPr>
          <p:cNvGrpSpPr/>
          <p:nvPr userDrawn="1"/>
        </p:nvGrpSpPr>
        <p:grpSpPr>
          <a:xfrm>
            <a:off x="9511141" y="-11963"/>
            <a:ext cx="2680859" cy="6861495"/>
            <a:chOff x="9527866" y="0"/>
            <a:chExt cx="2680859" cy="603915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5C01C3-1E30-4826-B495-142C7833F07D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9880600" y="1"/>
              <a:ext cx="709609" cy="6039151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C76C62-CAC0-4A12-96E6-1B2FF12B208D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rot="10800000" flipV="1">
              <a:off x="9527866" y="2862564"/>
              <a:ext cx="2660959" cy="31765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7FB90F93-1432-441A-93A7-4423157ACAC5}"/>
                </a:ext>
              </a:extLst>
            </p:cNvPr>
            <p:cNvSpPr/>
            <p:nvPr/>
          </p:nvSpPr>
          <p:spPr>
            <a:xfrm>
              <a:off x="9750810" y="3"/>
              <a:ext cx="2457915" cy="6039152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B6DFB5B7-DA87-490F-8DDD-CC4338F9B965}"/>
                </a:ext>
              </a:extLst>
            </p:cNvPr>
            <p:cNvSpPr/>
            <p:nvPr/>
          </p:nvSpPr>
          <p:spPr>
            <a:xfrm>
              <a:off x="10076364" y="0"/>
              <a:ext cx="2115636" cy="6039152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C5164DA0-E80B-4867-A470-718F1052318F}"/>
                </a:ext>
              </a:extLst>
            </p:cNvPr>
            <p:cNvSpPr/>
            <p:nvPr/>
          </p:nvSpPr>
          <p:spPr>
            <a:xfrm>
              <a:off x="9527866" y="2229152"/>
              <a:ext cx="2664135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E02BDA46-51A4-42A1-A7C8-CDF0AF4BCB42}"/>
                </a:ext>
              </a:extLst>
            </p:cNvPr>
            <p:cNvSpPr/>
            <p:nvPr/>
          </p:nvSpPr>
          <p:spPr>
            <a:xfrm>
              <a:off x="9855977" y="1"/>
              <a:ext cx="2332849" cy="6039153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D17009B2-E2CC-481A-834B-AB37931CA542}"/>
                </a:ext>
              </a:extLst>
            </p:cNvPr>
            <p:cNvSpPr/>
            <p:nvPr/>
          </p:nvSpPr>
          <p:spPr>
            <a:xfrm>
              <a:off x="10898730" y="0"/>
              <a:ext cx="1290094" cy="6039152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56F6C669-84FB-43B5-A98B-593AEF7BF767}"/>
                </a:ext>
              </a:extLst>
            </p:cNvPr>
            <p:cNvSpPr/>
            <p:nvPr/>
          </p:nvSpPr>
          <p:spPr>
            <a:xfrm>
              <a:off x="11167339" y="0"/>
              <a:ext cx="1021486" cy="6039152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D29F3CC3-3A32-4DEE-98B3-FF4FAD77736E}"/>
                </a:ext>
              </a:extLst>
            </p:cNvPr>
            <p:cNvSpPr/>
            <p:nvPr/>
          </p:nvSpPr>
          <p:spPr>
            <a:xfrm>
              <a:off x="10703657" y="2771020"/>
              <a:ext cx="148516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8" name="صورة 7">
            <a:extLst>
              <a:ext uri="{FF2B5EF4-FFF2-40B4-BE49-F238E27FC236}">
                <a16:creationId xmlns:a16="http://schemas.microsoft.com/office/drawing/2014/main" id="{B535A1B8-A01D-41B2-B9CC-1766F139F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474" y="5750315"/>
            <a:ext cx="909991" cy="947218"/>
          </a:xfrm>
          <a:prstGeom prst="rect">
            <a:avLst/>
          </a:prstGeom>
        </p:spPr>
      </p:pic>
      <p:sp>
        <p:nvSpPr>
          <p:cNvPr id="29" name="مربع نص 21">
            <a:extLst>
              <a:ext uri="{FF2B5EF4-FFF2-40B4-BE49-F238E27FC236}">
                <a16:creationId xmlns:a16="http://schemas.microsoft.com/office/drawing/2014/main" id="{A3049F46-B829-429B-BE4C-9CF7FF1581C2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Practical histology (OSPE) team 437 | Respiratory block 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9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D1DA0B8-34B0-4A18-BB4F-65DE8F45D1BD}"/>
              </a:ext>
            </a:extLst>
          </p:cNvPr>
          <p:cNvGrpSpPr/>
          <p:nvPr userDrawn="1"/>
        </p:nvGrpSpPr>
        <p:grpSpPr>
          <a:xfrm>
            <a:off x="9511141" y="-11963"/>
            <a:ext cx="2680859" cy="6861495"/>
            <a:chOff x="9527866" y="0"/>
            <a:chExt cx="2680859" cy="603915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5C01C3-1E30-4826-B495-142C7833F07D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9880600" y="1"/>
              <a:ext cx="709609" cy="6039151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C76C62-CAC0-4A12-96E6-1B2FF12B208D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rot="10800000" flipV="1">
              <a:off x="9527866" y="2862564"/>
              <a:ext cx="2660959" cy="31765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7FB90F93-1432-441A-93A7-4423157ACAC5}"/>
                </a:ext>
              </a:extLst>
            </p:cNvPr>
            <p:cNvSpPr/>
            <p:nvPr/>
          </p:nvSpPr>
          <p:spPr>
            <a:xfrm>
              <a:off x="9750810" y="3"/>
              <a:ext cx="2457915" cy="6039152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B6DFB5B7-DA87-490F-8DDD-CC4338F9B965}"/>
                </a:ext>
              </a:extLst>
            </p:cNvPr>
            <p:cNvSpPr/>
            <p:nvPr/>
          </p:nvSpPr>
          <p:spPr>
            <a:xfrm>
              <a:off x="10076364" y="0"/>
              <a:ext cx="2115636" cy="6039152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C5164DA0-E80B-4867-A470-718F1052318F}"/>
                </a:ext>
              </a:extLst>
            </p:cNvPr>
            <p:cNvSpPr/>
            <p:nvPr/>
          </p:nvSpPr>
          <p:spPr>
            <a:xfrm>
              <a:off x="9527866" y="2229152"/>
              <a:ext cx="2664135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E02BDA46-51A4-42A1-A7C8-CDF0AF4BCB42}"/>
                </a:ext>
              </a:extLst>
            </p:cNvPr>
            <p:cNvSpPr/>
            <p:nvPr/>
          </p:nvSpPr>
          <p:spPr>
            <a:xfrm>
              <a:off x="9855977" y="1"/>
              <a:ext cx="2332849" cy="6039153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D17009B2-E2CC-481A-834B-AB37931CA542}"/>
                </a:ext>
              </a:extLst>
            </p:cNvPr>
            <p:cNvSpPr/>
            <p:nvPr/>
          </p:nvSpPr>
          <p:spPr>
            <a:xfrm>
              <a:off x="10898730" y="0"/>
              <a:ext cx="1290094" cy="6039152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56F6C669-84FB-43B5-A98B-593AEF7BF767}"/>
                </a:ext>
              </a:extLst>
            </p:cNvPr>
            <p:cNvSpPr/>
            <p:nvPr/>
          </p:nvSpPr>
          <p:spPr>
            <a:xfrm>
              <a:off x="11167339" y="0"/>
              <a:ext cx="1021486" cy="6039152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D29F3CC3-3A32-4DEE-98B3-FF4FAD77736E}"/>
                </a:ext>
              </a:extLst>
            </p:cNvPr>
            <p:cNvSpPr/>
            <p:nvPr/>
          </p:nvSpPr>
          <p:spPr>
            <a:xfrm>
              <a:off x="10703657" y="2771020"/>
              <a:ext cx="148516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9" name="مربع نص 21">
            <a:extLst>
              <a:ext uri="{FF2B5EF4-FFF2-40B4-BE49-F238E27FC236}">
                <a16:creationId xmlns:a16="http://schemas.microsoft.com/office/drawing/2014/main" id="{A3049F46-B829-429B-BE4C-9CF7FF1581C2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Practical histology (OSPE) team 437 | Respiratory block 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FF9503C-AC8B-4203-9D18-A3A4F779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34" y="2935589"/>
            <a:ext cx="9457266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6" name="صورة 7">
            <a:extLst>
              <a:ext uri="{FF2B5EF4-FFF2-40B4-BE49-F238E27FC236}">
                <a16:creationId xmlns:a16="http://schemas.microsoft.com/office/drawing/2014/main" id="{C822F22F-3D4A-48CA-8F4C-DC8CA46A4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474" y="5750315"/>
            <a:ext cx="909991" cy="9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6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8587775-7ECF-48E5-8A59-DA0EC945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392" y="533400"/>
            <a:ext cx="9457266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8587775-7ECF-48E5-8A59-DA0EC945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392" y="533400"/>
            <a:ext cx="9457266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2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ECC8DA-5CCA-4997-8FA0-5C4964DFE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A5E8-EA7C-47B4-9DC5-0D5938D7AF59}" type="datetimeFigureOut">
              <a:rPr lang="en-US"/>
              <a:pPr>
                <a:defRPr/>
              </a:pPr>
              <a:t>12/02/18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C77E93-1E3E-4675-AD1C-D29A9A12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400E9B-A757-4F9A-8E03-3332D467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54EDB-125B-4145-AD15-BD0801E5534A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2581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>
            <a:extLst>
              <a:ext uri="{FF2B5EF4-FFF2-40B4-BE49-F238E27FC236}">
                <a16:creationId xmlns:a16="http://schemas.microsoft.com/office/drawing/2014/main" id="{B48713C3-7C22-42DE-BF30-E82E5E7D043C}"/>
              </a:ext>
            </a:extLst>
          </p:cNvPr>
          <p:cNvSpPr/>
          <p:nvPr userDrawn="1"/>
        </p:nvSpPr>
        <p:spPr>
          <a:xfrm>
            <a:off x="2848738" y="2133600"/>
            <a:ext cx="7418121" cy="320915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8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8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8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8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8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leaders 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i="0" dirty="0">
                <a:effectLst/>
                <a:latin typeface="+mn-lt"/>
              </a:rPr>
              <a:t>Rawan Mohammad Alharbi</a:t>
            </a:r>
          </a:p>
          <a:p>
            <a:pPr algn="ctr"/>
            <a:r>
              <a:rPr lang="en-GB" sz="2000" b="0" i="0" dirty="0">
                <a:effectLst/>
                <a:latin typeface="+mn-lt"/>
              </a:rPr>
              <a:t>Khalid Fayez </a:t>
            </a:r>
            <a:r>
              <a:rPr lang="en-GB" sz="2000" b="0" i="0" dirty="0" err="1">
                <a:effectLst/>
                <a:latin typeface="+mn-lt"/>
              </a:rPr>
              <a:t>Alshehri</a:t>
            </a:r>
            <a:endParaRPr lang="en-GB" sz="2000" b="0" i="0" dirty="0">
              <a:effectLst/>
              <a:latin typeface="+mn-lt"/>
            </a:endParaRPr>
          </a:p>
          <a:p>
            <a:pPr algn="ctr"/>
            <a:endParaRPr lang="en-GB" sz="16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05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5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5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effectLst/>
                <a:latin typeface="+mn-lt"/>
              </a:rPr>
              <a:t>         </a:t>
            </a: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Twitter.com</a:t>
            </a:r>
            <a:r>
              <a:rPr lang="ar-SA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/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Histology437</a:t>
            </a: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      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HistologyTeam437@gmail.com</a:t>
            </a:r>
            <a:endParaRPr lang="en-GB" sz="16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50" name="صورة 49">
            <a:extLst>
              <a:ext uri="{FF2B5EF4-FFF2-40B4-BE49-F238E27FC236}">
                <a16:creationId xmlns:a16="http://schemas.microsoft.com/office/drawing/2014/main" id="{79A8F2E9-0BAF-4D45-A543-517AF3B8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4452667"/>
            <a:ext cx="833791" cy="867901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029126C-CA5C-4F22-91FA-7D12E5E4B91A}"/>
              </a:ext>
            </a:extLst>
          </p:cNvPr>
          <p:cNvGrpSpPr/>
          <p:nvPr userDrawn="1"/>
        </p:nvGrpSpPr>
        <p:grpSpPr>
          <a:xfrm>
            <a:off x="2961699" y="4602373"/>
            <a:ext cx="404082" cy="718195"/>
            <a:chOff x="3955103" y="5434210"/>
            <a:chExt cx="404082" cy="718195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FAC2F646-9B5B-4528-8747-7F37BF5676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D48FB618-CEC2-4A62-93F6-226D5910F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28C2AB07-EF2B-4462-93DB-02FAE2F59763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444419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C50ACC4-38A8-424B-8DD4-4AEB19DDA5DD}"/>
              </a:ext>
            </a:extLst>
          </p:cNvPr>
          <p:cNvSpPr txBox="1"/>
          <p:nvPr userDrawn="1"/>
        </p:nvSpPr>
        <p:spPr>
          <a:xfrm>
            <a:off x="3233228" y="1226539"/>
            <a:ext cx="74426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altLang="ar-SA" sz="2400" b="1" u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"</a:t>
            </a:r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سنين الجهد إن طالت ستطوى .. لها أمدٌ وللأمد إنقضاءُ</a:t>
            </a:r>
            <a:b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altLang="ar-SA" sz="2400" b="1" u="none" dirty="0">
                <a:solidFill>
                  <a:schemeClr val="bg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ز</a:t>
            </a:r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لنا بالله آمال وسلوى .. وعند الله ما خاب الرجاء</a:t>
            </a:r>
            <a:r>
              <a:rPr lang="ar-SA" altLang="ar-SA" sz="2400" b="1" u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" </a:t>
            </a:r>
            <a:endParaRPr lang="ar-SA" sz="2400" u="none" dirty="0">
              <a:solidFill>
                <a:schemeClr val="accent2">
                  <a:lumMod val="60000"/>
                  <a:lumOff val="4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D852CB2-50B1-4CE9-9E69-769181560C3D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Practical histology (OSPE) team 437 | Respiratory block 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5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0546" y="5750315"/>
            <a:ext cx="909991" cy="947218"/>
          </a:xfrm>
          <a:prstGeom prst="rect">
            <a:avLst/>
          </a:prstGeom>
        </p:spPr>
      </p:pic>
      <p:sp>
        <p:nvSpPr>
          <p:cNvPr id="12" name="مربع نص 21">
            <a:extLst>
              <a:ext uri="{FF2B5EF4-FFF2-40B4-BE49-F238E27FC236}">
                <a16:creationId xmlns:a16="http://schemas.microsoft.com/office/drawing/2014/main" id="{B2A2273F-96D6-4F38-915A-8CEB0655AF78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Practical histology (OSPE) team 437 | Respiratory block 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6A7B99-7F7E-4755-9C73-6E20D5EBB55E}"/>
              </a:ext>
            </a:extLst>
          </p:cNvPr>
          <p:cNvGrpSpPr/>
          <p:nvPr userDrawn="1"/>
        </p:nvGrpSpPr>
        <p:grpSpPr>
          <a:xfrm rot="10800000">
            <a:off x="0" y="-8467"/>
            <a:ext cx="1823508" cy="6866467"/>
            <a:chOff x="10368492" y="-8467"/>
            <a:chExt cx="1823508" cy="6866467"/>
          </a:xfrm>
        </p:grpSpPr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D54CB51-2D46-4415-B8B6-0A285EA30E3B}"/>
                </a:ext>
              </a:extLst>
            </p:cNvPr>
            <p:cNvSpPr/>
            <p:nvPr/>
          </p:nvSpPr>
          <p:spPr>
            <a:xfrm>
              <a:off x="10371666" y="-8467"/>
              <a:ext cx="182033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1CEB4A6-0D81-4575-AB9A-68056884CB95}"/>
                </a:ext>
              </a:extLst>
            </p:cNvPr>
            <p:cNvSpPr/>
            <p:nvPr/>
          </p:nvSpPr>
          <p:spPr>
            <a:xfrm>
              <a:off x="10371666" y="-8467"/>
              <a:ext cx="181716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C29CAFC-E755-46F2-9BF5-81D69A7FA7B8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44798857-7571-407D-86C7-F48FB73AB637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FD2A39D-9642-4FDA-B770-437902E4059E}"/>
                </a:ext>
              </a:extLst>
            </p:cNvPr>
            <p:cNvSpPr/>
            <p:nvPr/>
          </p:nvSpPr>
          <p:spPr>
            <a:xfrm>
              <a:off x="10368492" y="3589867"/>
              <a:ext cx="1820333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5" r:id="rId3"/>
    <p:sldLayoutId id="2147483651" r:id="rId4"/>
    <p:sldLayoutId id="2147483673" r:id="rId5"/>
    <p:sldLayoutId id="2147483676" r:id="rId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7">
            <a:extLst>
              <a:ext uri="{FF2B5EF4-FFF2-40B4-BE49-F238E27FC236}">
                <a16:creationId xmlns:a16="http://schemas.microsoft.com/office/drawing/2014/main" id="{3A9391EE-DBE6-4303-BE57-7CAEDC1A26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9" name="مربع نص 21">
            <a:extLst>
              <a:ext uri="{FF2B5EF4-FFF2-40B4-BE49-F238E27FC236}">
                <a16:creationId xmlns:a16="http://schemas.microsoft.com/office/drawing/2014/main" id="{71DEE733-1312-4E9F-8078-6A3CCB750F90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Practical histology (OSPE) team 437 | Respiratory block 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0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29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392" y="533400"/>
            <a:ext cx="9457266" cy="609600"/>
          </a:xfrm>
        </p:spPr>
        <p:txBody>
          <a:bodyPr/>
          <a:lstStyle/>
          <a:p>
            <a:r>
              <a:rPr lang="en-US" altLang="en-US" dirty="0"/>
              <a:t>Lung</a:t>
            </a:r>
            <a:endParaRPr lang="ar-SA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519724"/>
            <a:ext cx="5197475" cy="511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Q1: Identify the structure?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2000" dirty="0"/>
              <a:t>The Lung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sz="2000" dirty="0"/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Q2: What are the contents of the structure?</a:t>
            </a:r>
            <a:endParaRPr lang="en-US" sz="2000" dirty="0"/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Intrapulmonary bronchi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Bronchioles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Pulmonary Alveoli</a:t>
            </a:r>
          </a:p>
          <a:p>
            <a:pPr marL="0" indent="0" algn="r" rtl="0">
              <a:spcBef>
                <a:spcPts val="0"/>
              </a:spcBef>
              <a:buNone/>
              <a:defRPr/>
            </a:pPr>
            <a:endParaRPr lang="en-US" sz="2000" dirty="0">
              <a:latin typeface="+mj-lt"/>
            </a:endParaRP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0B4892D3-40F4-4FAA-BCDB-4FD0184A2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27274" r="7777" b="11955"/>
          <a:stretch>
            <a:fillRect/>
          </a:stretch>
        </p:blipFill>
        <p:spPr bwMode="auto">
          <a:xfrm>
            <a:off x="7102372" y="2036970"/>
            <a:ext cx="4116388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948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392" y="533400"/>
            <a:ext cx="9457266" cy="609600"/>
          </a:xfrm>
        </p:spPr>
        <p:txBody>
          <a:bodyPr/>
          <a:lstStyle/>
          <a:p>
            <a:r>
              <a:rPr lang="en-US" altLang="ar-SA" dirty="0"/>
              <a:t>Intrapulmonary bronchus</a:t>
            </a:r>
            <a:endParaRPr lang="ar-SA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519724"/>
            <a:ext cx="5197475" cy="511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en-US" altLang="ar-SA" sz="2000" dirty="0">
              <a:solidFill>
                <a:srgbClr val="FF0000"/>
              </a:solidFill>
              <a:latin typeface="+mj-lt"/>
            </a:endParaRPr>
          </a:p>
          <a:p>
            <a:pPr algn="l">
              <a:spcBef>
                <a:spcPct val="0"/>
              </a:spcBef>
              <a:buFontTx/>
              <a:buNone/>
            </a:pPr>
            <a:endParaRPr lang="en-US" altLang="ar-SA" sz="2000" dirty="0">
              <a:solidFill>
                <a:srgbClr val="FF0000"/>
              </a:solidFill>
              <a:latin typeface="+mj-lt"/>
            </a:endParaRPr>
          </a:p>
          <a:p>
            <a:pPr algn="l">
              <a:spcBef>
                <a:spcPct val="0"/>
              </a:spcBef>
              <a:buFontTx/>
              <a:buNone/>
            </a:pPr>
            <a:endParaRPr lang="en-US" altLang="ar-SA" sz="2000" dirty="0">
              <a:solidFill>
                <a:srgbClr val="FF0000"/>
              </a:solidFill>
              <a:latin typeface="+mj-lt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ar-SA" sz="2000" dirty="0">
                <a:solidFill>
                  <a:srgbClr val="FF0000"/>
                </a:solidFill>
                <a:latin typeface="+mj-lt"/>
              </a:rPr>
              <a:t>Q1: Identify the structure?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ar-SA" sz="2000" dirty="0">
                <a:latin typeface="+mj-lt"/>
              </a:rPr>
              <a:t>Intrapulmonary bronchus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altLang="ar-SA" sz="2000" dirty="0">
              <a:latin typeface="+mj-lt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ar-SA" sz="2000" dirty="0">
                <a:solidFill>
                  <a:srgbClr val="FF0000"/>
                </a:solidFill>
                <a:latin typeface="+mj-lt"/>
              </a:rPr>
              <a:t>Q2: What is the lining epithelium?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ar-SA" sz="2000" dirty="0">
                <a:latin typeface="+mj-lt"/>
              </a:rPr>
              <a:t>Pseudo-stratified ciliated columnar epithelium with goblet cells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altLang="ar-SA" sz="2000" dirty="0">
              <a:solidFill>
                <a:srgbClr val="FF0000"/>
              </a:solidFill>
              <a:latin typeface="+mj-lt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ar-SA" sz="2000" dirty="0">
                <a:solidFill>
                  <a:srgbClr val="FF0000"/>
                </a:solidFill>
                <a:latin typeface="+mj-lt"/>
              </a:rPr>
              <a:t>Q3: What is the type of cartilage found in this structure?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ar-SA" sz="2000" dirty="0">
                <a:latin typeface="+mj-lt"/>
              </a:rPr>
              <a:t>Plates of hyaline cartilage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sz="2000" dirty="0">
              <a:latin typeface="+mj-lt"/>
            </a:endParaRPr>
          </a:p>
        </p:txBody>
      </p:sp>
      <p:pic>
        <p:nvPicPr>
          <p:cNvPr id="6" name="Picture 1" descr="Lung-02.jpg">
            <a:extLst>
              <a:ext uri="{FF2B5EF4-FFF2-40B4-BE49-F238E27FC236}">
                <a16:creationId xmlns:a16="http://schemas.microsoft.com/office/drawing/2014/main" id="{2A92EE97-28ED-4E12-AE3E-0E8D8BCABF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47" y="2325895"/>
            <a:ext cx="4062413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37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392" y="533400"/>
            <a:ext cx="9457266" cy="609600"/>
          </a:xfrm>
        </p:spPr>
        <p:txBody>
          <a:bodyPr/>
          <a:lstStyle/>
          <a:p>
            <a:r>
              <a:rPr lang="en-US" altLang="ar-SA" dirty="0"/>
              <a:t>Terminal bronchiole</a:t>
            </a:r>
            <a:endParaRPr lang="ar-SA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519724"/>
            <a:ext cx="5197475" cy="511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Q1: Identify the structure?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/>
              <a:t>Terminal Bronchiole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endParaRPr lang="en-US" sz="2000" dirty="0"/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Q2: What is the lining epithelium? 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/>
              <a:t>Simple cuboidal partially ciliated epithelium with Clara cells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C00000"/>
                </a:solidFill>
              </a:rPr>
              <a:t>NO GOLBET CELLS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Q3: What is the function of </a:t>
            </a:r>
            <a:r>
              <a:rPr lang="en-US" sz="2000" dirty="0" err="1">
                <a:solidFill>
                  <a:srgbClr val="FF0000"/>
                </a:solidFill>
              </a:rPr>
              <a:t>clara</a:t>
            </a:r>
            <a:r>
              <a:rPr lang="en-US" sz="2000" dirty="0">
                <a:solidFill>
                  <a:srgbClr val="FF0000"/>
                </a:solidFill>
              </a:rPr>
              <a:t> cells? 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Degrade toxins in inhaled air </a:t>
            </a:r>
            <a:br>
              <a:rPr lang="en-US" sz="2000" dirty="0"/>
            </a:br>
            <a:r>
              <a:rPr lang="en-US" sz="2000" dirty="0"/>
              <a:t>(immune cell like function) 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Divide to regenerate the bronchiolar epithelium 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Produce surfactant-like material </a:t>
            </a:r>
            <a:endParaRPr lang="ar-SA" sz="2000" dirty="0"/>
          </a:p>
        </p:txBody>
      </p:sp>
      <p:pic>
        <p:nvPicPr>
          <p:cNvPr id="5" name="Picture 1" descr="Lung-03.jpg">
            <a:extLst>
              <a:ext uri="{FF2B5EF4-FFF2-40B4-BE49-F238E27FC236}">
                <a16:creationId xmlns:a16="http://schemas.microsoft.com/office/drawing/2014/main" id="{41F072C8-1ADF-4CEB-ABA3-B4373FB182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65" y="2380664"/>
            <a:ext cx="442277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0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392" y="533400"/>
            <a:ext cx="9457266" cy="609600"/>
          </a:xfrm>
        </p:spPr>
        <p:txBody>
          <a:bodyPr/>
          <a:lstStyle/>
          <a:p>
            <a:r>
              <a:rPr lang="en-US" altLang="ar-SA" dirty="0"/>
              <a:t>Pulmonary alveoli</a:t>
            </a:r>
            <a:endParaRPr lang="ar-SA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185695"/>
            <a:ext cx="5197475" cy="511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Q1: Identify the structure?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dirty="0"/>
              <a:t>Pulmonary Alveoli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Q2: What is the lining epithelium? 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dirty="0"/>
              <a:t>Simple squamous epithelium 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Q3: What are the types of cells found 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in the Alveolar epithelium?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Type I Pneumocytes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Type II Pneumocytes 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Q4: What are the compartment of the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blood-gas barrier?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Surfactant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Type I Pneumocyte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Fused basement membrane of </a:t>
            </a:r>
            <a:r>
              <a:rPr lang="en-US" dirty="0">
                <a:solidFill>
                  <a:srgbClr val="C00000"/>
                </a:solidFill>
              </a:rPr>
              <a:t>both type I pneumocyte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endothelial cells of pulmonary capillaries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Endothelial cells</a:t>
            </a:r>
            <a:endParaRPr lang="ar-SA" dirty="0"/>
          </a:p>
        </p:txBody>
      </p:sp>
      <p:pic>
        <p:nvPicPr>
          <p:cNvPr id="6" name="Picture 1" descr="Lung-06.jpg">
            <a:extLst>
              <a:ext uri="{FF2B5EF4-FFF2-40B4-BE49-F238E27FC236}">
                <a16:creationId xmlns:a16="http://schemas.microsoft.com/office/drawing/2014/main" id="{4931F218-F7E6-470E-8AA2-EA444AD4B4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28" y="2270333"/>
            <a:ext cx="43307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شكل بيضاوي 1">
            <a:extLst>
              <a:ext uri="{FF2B5EF4-FFF2-40B4-BE49-F238E27FC236}">
                <a16:creationId xmlns:a16="http://schemas.microsoft.com/office/drawing/2014/main" id="{DC56B45D-F72F-40E6-9608-455D63A483E1}"/>
              </a:ext>
            </a:extLst>
          </p:cNvPr>
          <p:cNvSpPr/>
          <p:nvPr/>
        </p:nvSpPr>
        <p:spPr>
          <a:xfrm>
            <a:off x="9876666" y="3122820"/>
            <a:ext cx="1452562" cy="85407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cxnSp>
        <p:nvCxnSpPr>
          <p:cNvPr id="9" name="رابط كسهم مستقيم 4">
            <a:extLst>
              <a:ext uri="{FF2B5EF4-FFF2-40B4-BE49-F238E27FC236}">
                <a16:creationId xmlns:a16="http://schemas.microsoft.com/office/drawing/2014/main" id="{8F3F24E9-9E27-405F-8FC4-7265CC4B4FB2}"/>
              </a:ext>
            </a:extLst>
          </p:cNvPr>
          <p:cNvCxnSpPr>
            <a:cxnSpLocks/>
          </p:cNvCxnSpPr>
          <p:nvPr/>
        </p:nvCxnSpPr>
        <p:spPr>
          <a:xfrm flipH="1" flipV="1">
            <a:off x="9876666" y="1924260"/>
            <a:ext cx="479426" cy="11985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5">
            <a:extLst>
              <a:ext uri="{FF2B5EF4-FFF2-40B4-BE49-F238E27FC236}">
                <a16:creationId xmlns:a16="http://schemas.microsoft.com/office/drawing/2014/main" id="{61BDFF66-D87D-417F-9256-563196331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453" y="1627187"/>
            <a:ext cx="2084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800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Alveolar duct </a:t>
            </a:r>
            <a:endParaRPr lang="ar-SA" altLang="ar-SA" sz="1800" dirty="0">
              <a:solidFill>
                <a:srgbClr val="0070C0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11" name="مستطيل 6">
            <a:extLst>
              <a:ext uri="{FF2B5EF4-FFF2-40B4-BE49-F238E27FC236}">
                <a16:creationId xmlns:a16="http://schemas.microsoft.com/office/drawing/2014/main" id="{08BF8BBC-7666-4528-AF80-F4B5F4BF9100}"/>
              </a:ext>
            </a:extLst>
          </p:cNvPr>
          <p:cNvSpPr/>
          <p:nvPr/>
        </p:nvSpPr>
        <p:spPr>
          <a:xfrm>
            <a:off x="7177916" y="4054683"/>
            <a:ext cx="3971925" cy="1073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cxnSp>
        <p:nvCxnSpPr>
          <p:cNvPr id="12" name="رابط كسهم مستقيم 8">
            <a:extLst>
              <a:ext uri="{FF2B5EF4-FFF2-40B4-BE49-F238E27FC236}">
                <a16:creationId xmlns:a16="http://schemas.microsoft.com/office/drawing/2014/main" id="{7D1C076B-22C1-4879-AAD4-3B4065E46939}"/>
              </a:ext>
            </a:extLst>
          </p:cNvPr>
          <p:cNvCxnSpPr>
            <a:cxnSpLocks/>
          </p:cNvCxnSpPr>
          <p:nvPr/>
        </p:nvCxnSpPr>
        <p:spPr>
          <a:xfrm>
            <a:off x="7806566" y="5127833"/>
            <a:ext cx="125412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1">
            <a:extLst>
              <a:ext uri="{FF2B5EF4-FFF2-40B4-BE49-F238E27FC236}">
                <a16:creationId xmlns:a16="http://schemas.microsoft.com/office/drawing/2014/main" id="{C2BF0387-0EF6-40A1-932D-CEAD44215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608" y="5775533"/>
            <a:ext cx="208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800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Alveoli</a:t>
            </a:r>
            <a:endParaRPr lang="ar-SA" altLang="ar-SA" sz="1800" dirty="0">
              <a:solidFill>
                <a:srgbClr val="FF0000"/>
              </a:solidFill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936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2944A9-9209-49EB-B0A1-C59B2E337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2121"/>
              </p:ext>
            </p:extLst>
          </p:nvPr>
        </p:nvGraphicFramePr>
        <p:xfrm>
          <a:off x="2618641" y="1360643"/>
          <a:ext cx="7989864" cy="1752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54962">
                  <a:extLst>
                    <a:ext uri="{9D8B030D-6E8A-4147-A177-3AD203B41FA5}">
                      <a16:colId xmlns:a16="http://schemas.microsoft.com/office/drawing/2014/main" val="1282508482"/>
                    </a:ext>
                  </a:extLst>
                </a:gridCol>
                <a:gridCol w="3417451">
                  <a:extLst>
                    <a:ext uri="{9D8B030D-6E8A-4147-A177-3AD203B41FA5}">
                      <a16:colId xmlns:a16="http://schemas.microsoft.com/office/drawing/2014/main" val="1301218930"/>
                    </a:ext>
                  </a:extLst>
                </a:gridCol>
                <a:gridCol w="3417451">
                  <a:extLst>
                    <a:ext uri="{9D8B030D-6E8A-4147-A177-3AD203B41FA5}">
                      <a16:colId xmlns:a16="http://schemas.microsoft.com/office/drawing/2014/main" val="1572349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I Pneumocytes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Type II Pneumocytes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3838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Structure</a:t>
                      </a: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Simple squamous “flattened”</a:t>
                      </a:r>
                      <a:br>
                        <a:rPr lang="en-US" dirty="0"/>
                      </a:br>
                      <a:r>
                        <a:rPr lang="en-US" dirty="0"/>
                        <a:t>no lamellar bodies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Cuboidal “rounded”</a:t>
                      </a:r>
                      <a:br>
                        <a:rPr lang="en-US" dirty="0"/>
                      </a:br>
                      <a:r>
                        <a:rPr lang="en-US" dirty="0"/>
                        <a:t>have lamellar bodies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38722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Number</a:t>
                      </a: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 than type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More numerous than type 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71369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Function</a:t>
                      </a: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Gas exchange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Secrete surfactant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51116454"/>
                  </a:ext>
                </a:extLst>
              </a:tr>
            </a:tbl>
          </a:graphicData>
        </a:graphic>
      </p:graphicFrame>
      <p:sp>
        <p:nvSpPr>
          <p:cNvPr id="3" name="مربع نص 1">
            <a:extLst>
              <a:ext uri="{FF2B5EF4-FFF2-40B4-BE49-F238E27FC236}">
                <a16:creationId xmlns:a16="http://schemas.microsoft.com/office/drawing/2014/main" id="{4B0DF62D-0987-4191-B0DF-A6BB14AF5F9E}"/>
              </a:ext>
            </a:extLst>
          </p:cNvPr>
          <p:cNvSpPr txBox="1"/>
          <p:nvPr/>
        </p:nvSpPr>
        <p:spPr>
          <a:xfrm>
            <a:off x="2618640" y="3758323"/>
            <a:ext cx="7989863" cy="23558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What is the differences between intrapulmonary bronchus and the bronchiole?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1. Bronchiole has not cartilage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2. Bronchiole is more rich in smooth muscle bundles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3. No seromucous glands or lymphoid nodules in bronchioles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4. in bronchioles the lining epithelium is simple type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5. Goblet cells are less in number in the bronchioles 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ar-SA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945C4E0-76A5-4FFA-B59A-7750CEC57F08}"/>
              </a:ext>
            </a:extLst>
          </p:cNvPr>
          <p:cNvSpPr/>
          <p:nvPr/>
        </p:nvSpPr>
        <p:spPr>
          <a:xfrm>
            <a:off x="1690255" y="127080"/>
            <a:ext cx="2078181" cy="864161"/>
          </a:xfrm>
          <a:prstGeom prst="rightArrow">
            <a:avLst/>
          </a:prstGeom>
          <a:solidFill>
            <a:srgbClr val="FFFF00"/>
          </a:solidFill>
          <a:ln>
            <a:solidFill>
              <a:srgbClr val="EFEA2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7D7D6-9257-44FC-A126-50BAA11E16F1}"/>
              </a:ext>
            </a:extLst>
          </p:cNvPr>
          <p:cNvSpPr txBox="1"/>
          <p:nvPr/>
        </p:nvSpPr>
        <p:spPr>
          <a:xfrm>
            <a:off x="1690255" y="374495"/>
            <a:ext cx="313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From Dr.Raeesa </a:t>
            </a:r>
          </a:p>
        </p:txBody>
      </p:sp>
    </p:spTree>
    <p:extLst>
      <p:ext uri="{BB962C8B-B14F-4D97-AF65-F5344CB8AC3E}">
        <p14:creationId xmlns:p14="http://schemas.microsoft.com/office/powerpoint/2010/main" val="77873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99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77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Nasal cavity and septum</a:t>
            </a:r>
            <a:endParaRPr lang="en-US" dirty="0"/>
          </a:p>
        </p:txBody>
      </p:sp>
      <p:pic>
        <p:nvPicPr>
          <p:cNvPr id="3" name="Picture 1" descr="Nasal Septum-01.jpg">
            <a:extLst>
              <a:ext uri="{FF2B5EF4-FFF2-40B4-BE49-F238E27FC236}">
                <a16:creationId xmlns:a16="http://schemas.microsoft.com/office/drawing/2014/main" id="{ED4840CB-33FA-462D-8496-EDCAADFEAE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r="11887"/>
          <a:stretch>
            <a:fillRect/>
          </a:stretch>
        </p:blipFill>
        <p:spPr bwMode="auto">
          <a:xfrm>
            <a:off x="7587422" y="2385391"/>
            <a:ext cx="35814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1">
            <a:extLst>
              <a:ext uri="{FF2B5EF4-FFF2-40B4-BE49-F238E27FC236}">
                <a16:creationId xmlns:a16="http://schemas.microsoft.com/office/drawing/2014/main" id="{464EABE3-07C6-41B2-9260-9A2201B789EA}"/>
              </a:ext>
            </a:extLst>
          </p:cNvPr>
          <p:cNvSpPr/>
          <p:nvPr/>
        </p:nvSpPr>
        <p:spPr>
          <a:xfrm>
            <a:off x="9098722" y="3083891"/>
            <a:ext cx="368300" cy="144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5" name="مربع نص 3">
            <a:extLst>
              <a:ext uri="{FF2B5EF4-FFF2-40B4-BE49-F238E27FC236}">
                <a16:creationId xmlns:a16="http://schemas.microsoft.com/office/drawing/2014/main" id="{FE57DDC4-CEF6-4B14-9B4E-59D21D8EC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7422" y="2073447"/>
            <a:ext cx="1649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800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Nasal Septum</a:t>
            </a:r>
            <a:endParaRPr lang="ar-SA" altLang="ar-SA" sz="1800" dirty="0">
              <a:solidFill>
                <a:srgbClr val="FF0000"/>
              </a:solidFill>
              <a:highlight>
                <a:srgbClr val="FFFF00"/>
              </a:highlight>
              <a:latin typeface="+mj-lt"/>
            </a:endParaRPr>
          </a:p>
        </p:txBody>
      </p: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1AC5A983-8403-4840-8AFF-A8EDE0B9A5C3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8412129" y="2443335"/>
            <a:ext cx="621506" cy="6421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519724"/>
            <a:ext cx="5197475" cy="511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en-US" altLang="ar-SA" sz="2000" dirty="0">
              <a:solidFill>
                <a:srgbClr val="FF0000"/>
              </a:solidFill>
              <a:latin typeface="+mj-lt"/>
            </a:endParaRPr>
          </a:p>
          <a:p>
            <a:pPr algn="l">
              <a:spcBef>
                <a:spcPct val="0"/>
              </a:spcBef>
              <a:buFontTx/>
              <a:buNone/>
            </a:pPr>
            <a:endParaRPr lang="en-US" altLang="ar-SA" sz="2000" dirty="0">
              <a:solidFill>
                <a:srgbClr val="FF0000"/>
              </a:solidFill>
              <a:latin typeface="+mj-lt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ar-SA" sz="2000" dirty="0">
                <a:solidFill>
                  <a:srgbClr val="FF0000"/>
                </a:solidFill>
                <a:latin typeface="+mj-lt"/>
              </a:rPr>
              <a:t>Q1: Identify the structure?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ar-SA" sz="2000" dirty="0">
                <a:latin typeface="+mj-lt"/>
              </a:rPr>
              <a:t>Nasal cavity and septum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altLang="ar-SA" sz="2000" dirty="0">
              <a:latin typeface="+mj-lt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ar-SA" sz="2000" dirty="0">
                <a:solidFill>
                  <a:srgbClr val="FF0000"/>
                </a:solidFill>
                <a:latin typeface="+mj-lt"/>
              </a:rPr>
              <a:t>Q2: What is the lining epithelium?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ar-SA" sz="2000" dirty="0">
                <a:latin typeface="+mj-lt"/>
              </a:rPr>
              <a:t>Pseudo-stratified ciliated columnar epithelium with goblet cells 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altLang="ar-SA" sz="2000" dirty="0">
              <a:latin typeface="+mj-lt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ar-SA" sz="2000" dirty="0">
                <a:solidFill>
                  <a:srgbClr val="FF0000"/>
                </a:solidFill>
                <a:latin typeface="+mj-lt"/>
              </a:rPr>
              <a:t>Q3: What is the type of cartilage found in this structure?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ar-SA" sz="2000" dirty="0">
                <a:latin typeface="+mj-lt"/>
              </a:rPr>
              <a:t>Hyaline cartilage</a:t>
            </a:r>
            <a:endParaRPr lang="ar-SA" altLang="ar-SA" sz="2000" dirty="0">
              <a:latin typeface="+mj-lt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669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Olfactory mucosa</a:t>
            </a:r>
            <a:endParaRPr lang="ar-SA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519724"/>
            <a:ext cx="5197475" cy="511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Q1: Identify the structure? 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altLang="en-US" sz="2000" dirty="0">
                <a:latin typeface="+mj-lt"/>
              </a:rPr>
              <a:t>Olfactory Mucosa</a:t>
            </a:r>
            <a:endParaRPr lang="ar-SA" altLang="en-US" sz="2000" dirty="0">
              <a:latin typeface="+mj-lt"/>
            </a:endParaRPr>
          </a:p>
          <a:p>
            <a:pPr marL="0" indent="0" algn="l">
              <a:spcBef>
                <a:spcPts val="0"/>
              </a:spcBef>
              <a:buNone/>
              <a:defRPr/>
            </a:pPr>
            <a:endParaRPr lang="en-US" sz="2000" dirty="0">
              <a:latin typeface="+mj-lt"/>
            </a:endParaRP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Q2: What is the lining epithelium?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>
                <a:latin typeface="+mj-lt"/>
              </a:rPr>
              <a:t>pseudo-stratified columnar epithelium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This type of epithelium is found on roof of nasal cavity.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endParaRPr lang="en-US" sz="2000" dirty="0">
              <a:latin typeface="+mj-lt"/>
            </a:endParaRP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Q3: What are the type of cells found in olfactory epithelium? 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</a:rPr>
              <a:t>Bipolar neurons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</a:rPr>
              <a:t>Sustentacular (supporting) cells 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</a:rPr>
              <a:t>Basal cells </a:t>
            </a:r>
          </a:p>
          <a:p>
            <a:pPr marL="0" indent="0" algn="l">
              <a:spcBef>
                <a:spcPts val="0"/>
              </a:spcBef>
              <a:buNone/>
            </a:pPr>
            <a:endParaRPr lang="en-US" sz="2000" dirty="0">
              <a:latin typeface="+mj-lt"/>
            </a:endParaRPr>
          </a:p>
        </p:txBody>
      </p:sp>
      <p:pic>
        <p:nvPicPr>
          <p:cNvPr id="9" name="صورة 1">
            <a:extLst>
              <a:ext uri="{FF2B5EF4-FFF2-40B4-BE49-F238E27FC236}">
                <a16:creationId xmlns:a16="http://schemas.microsoft.com/office/drawing/2014/main" id="{0A160FFE-D47A-4024-8306-C9989923F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45" y="1640105"/>
            <a:ext cx="3106416" cy="261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صورة 2">
            <a:extLst>
              <a:ext uri="{FF2B5EF4-FFF2-40B4-BE49-F238E27FC236}">
                <a16:creationId xmlns:a16="http://schemas.microsoft.com/office/drawing/2014/main" id="{01113196-EDE9-4BDE-BD9E-282DBFB51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4"/>
          <a:stretch/>
        </p:blipFill>
        <p:spPr bwMode="auto">
          <a:xfrm>
            <a:off x="7580245" y="4276608"/>
            <a:ext cx="3106417" cy="178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6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Respiratory mucosa</a:t>
            </a:r>
            <a:endParaRPr lang="ar-SA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519724"/>
            <a:ext cx="5197475" cy="511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Q1: Identify the structure? 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/>
              <a:t>Respiratory mucosa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endParaRPr lang="en-US" altLang="ar-SA" sz="2000" dirty="0"/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Q2: What is main structure of this mucosa? </a:t>
            </a:r>
          </a:p>
          <a:p>
            <a:pPr marL="288000" indent="-288000" algn="l" rtl="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000" dirty="0"/>
              <a:t>Lining respiratory epithelium</a:t>
            </a:r>
          </a:p>
          <a:p>
            <a:pPr marL="288000" indent="-288000" algn="l" rtl="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000" dirty="0"/>
              <a:t>C.T. lamina propria rich in seromucous glands, vascular plexuses, and lymphoid elements</a:t>
            </a:r>
            <a:endParaRPr lang="en-US" altLang="ar-SA" sz="2000" dirty="0"/>
          </a:p>
          <a:p>
            <a:pPr marL="0" indent="0" algn="l">
              <a:spcBef>
                <a:spcPts val="0"/>
              </a:spcBef>
              <a:buNone/>
              <a:defRPr/>
            </a:pPr>
            <a:endParaRPr lang="en-US" sz="2000" dirty="0"/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Q3: What is the lining epithelium?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/>
              <a:t>Pseudo-stratified ciliated columnar epithelium with goblet cells</a:t>
            </a:r>
          </a:p>
        </p:txBody>
      </p:sp>
      <p:pic>
        <p:nvPicPr>
          <p:cNvPr id="11" name="Picture 1" descr="Nasal Septum-04.jpg">
            <a:extLst>
              <a:ext uri="{FF2B5EF4-FFF2-40B4-BE49-F238E27FC236}">
                <a16:creationId xmlns:a16="http://schemas.microsoft.com/office/drawing/2014/main" id="{9787821F-2247-48C6-80A3-58419DA7E4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31" y="1519724"/>
            <a:ext cx="3362531" cy="224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">
            <a:extLst>
              <a:ext uri="{FF2B5EF4-FFF2-40B4-BE49-F238E27FC236}">
                <a16:creationId xmlns:a16="http://schemas.microsoft.com/office/drawing/2014/main" id="{80514F5A-9EB6-4FAB-949F-6B81CD457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/>
          <a:stretch>
            <a:fillRect/>
          </a:stretch>
        </p:blipFill>
        <p:spPr bwMode="auto">
          <a:xfrm>
            <a:off x="7465931" y="4234639"/>
            <a:ext cx="3362531" cy="191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مربع نص 5">
            <a:extLst>
              <a:ext uri="{FF2B5EF4-FFF2-40B4-BE49-F238E27FC236}">
                <a16:creationId xmlns:a16="http://schemas.microsoft.com/office/drawing/2014/main" id="{FD0C8395-4F4A-4A8D-83DA-1CBE2FE68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7196" y="3710699"/>
            <a:ext cx="2303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800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Seromucous glands </a:t>
            </a:r>
            <a:endParaRPr lang="ar-SA" altLang="ar-SA" sz="1800" dirty="0">
              <a:solidFill>
                <a:srgbClr val="FF0000"/>
              </a:solidFill>
              <a:highlight>
                <a:srgbClr val="FFFF00"/>
              </a:highlight>
              <a:latin typeface="+mj-lt"/>
            </a:endParaRPr>
          </a:p>
        </p:txBody>
      </p:sp>
      <p:cxnSp>
        <p:nvCxnSpPr>
          <p:cNvPr id="14" name="رابط كسهم مستقيم 6">
            <a:extLst>
              <a:ext uri="{FF2B5EF4-FFF2-40B4-BE49-F238E27FC236}">
                <a16:creationId xmlns:a16="http://schemas.microsoft.com/office/drawing/2014/main" id="{39C5EF3E-E0AD-4510-BFED-E5CED3520390}"/>
              </a:ext>
            </a:extLst>
          </p:cNvPr>
          <p:cNvCxnSpPr>
            <a:cxnSpLocks/>
          </p:cNvCxnSpPr>
          <p:nvPr/>
        </p:nvCxnSpPr>
        <p:spPr>
          <a:xfrm flipH="1" flipV="1">
            <a:off x="9426009" y="3092531"/>
            <a:ext cx="433387" cy="667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1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Epiglottis</a:t>
            </a:r>
            <a:endParaRPr lang="ar-SA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519724"/>
            <a:ext cx="5197475" cy="511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Q1: Identify the structure? 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2000" dirty="0"/>
              <a:t>The epiglottis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sz="2000" dirty="0"/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Q2: What is the lining epithelium?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Anterior: stratified squamous epithelium non keratinized 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Posterior: pseudo stratified columnar epithelium 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sz="1600" dirty="0"/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Q3: What is the type of cartilage found in this structure? 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2000" dirty="0"/>
              <a:t>Elastic cartilages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 algn="r" rtl="0">
              <a:spcBef>
                <a:spcPts val="0"/>
              </a:spcBef>
              <a:buNone/>
              <a:defRPr/>
            </a:pPr>
            <a:endParaRPr lang="en-US" sz="2000" dirty="0">
              <a:latin typeface="+mj-lt"/>
            </a:endParaRPr>
          </a:p>
        </p:txBody>
      </p:sp>
      <p:pic>
        <p:nvPicPr>
          <p:cNvPr id="9" name="صورة 4">
            <a:extLst>
              <a:ext uri="{FF2B5EF4-FFF2-40B4-BE49-F238E27FC236}">
                <a16:creationId xmlns:a16="http://schemas.microsoft.com/office/drawing/2014/main" id="{E50F52E5-62C6-4B0E-B375-B4AB442AB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799" y="2394417"/>
            <a:ext cx="4339811" cy="29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23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392" y="533400"/>
            <a:ext cx="9457266" cy="609600"/>
          </a:xfrm>
        </p:spPr>
        <p:txBody>
          <a:bodyPr/>
          <a:lstStyle/>
          <a:p>
            <a:r>
              <a:rPr lang="en-US" altLang="en-US" dirty="0"/>
              <a:t>Trachea</a:t>
            </a:r>
            <a:endParaRPr lang="ar-SA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519724"/>
            <a:ext cx="5197475" cy="511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altLang="ar-SA" sz="2000" dirty="0">
                <a:solidFill>
                  <a:srgbClr val="FF0000"/>
                </a:solidFill>
              </a:rPr>
              <a:t>Q1: Identify the structure? 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altLang="ar-SA" sz="2000" dirty="0"/>
              <a:t>Trachea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altLang="ar-SA" sz="2000" dirty="0"/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altLang="ar-SA" sz="2000" dirty="0">
                <a:solidFill>
                  <a:srgbClr val="FF0000"/>
                </a:solidFill>
              </a:rPr>
              <a:t>Q2: What is the lining epithelium?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altLang="ar-SA" sz="2000" dirty="0"/>
              <a:t>Pseudo-stratified ciliated columnar epithelium with goblet cells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altLang="ar-SA" sz="2000" dirty="0"/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altLang="ar-SA" sz="2000" dirty="0">
                <a:solidFill>
                  <a:srgbClr val="FF0000"/>
                </a:solidFill>
              </a:rPr>
              <a:t>Q3: What are the layers of this structure? 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ar-SA" sz="2000" dirty="0"/>
              <a:t>Mucosa 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ar-SA" sz="2000" dirty="0"/>
              <a:t>Submucosa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ar-SA" sz="2000" dirty="0"/>
              <a:t>adventitia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altLang="ar-SA" sz="2000" dirty="0"/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altLang="ar-SA" sz="2000" dirty="0">
                <a:solidFill>
                  <a:srgbClr val="FF0000"/>
                </a:solidFill>
              </a:rPr>
              <a:t>Q4: What is the type of cartilage found in this structure? 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altLang="ar-SA" sz="2000" dirty="0"/>
              <a:t>C-shaped rings of hyaline cartilage in the adventitia</a:t>
            </a:r>
          </a:p>
          <a:p>
            <a:pPr marL="0" indent="0" algn="r" rtl="0">
              <a:spcBef>
                <a:spcPts val="0"/>
              </a:spcBef>
              <a:buNone/>
              <a:defRPr/>
            </a:pPr>
            <a:endParaRPr lang="en-US" sz="2000" dirty="0">
              <a:latin typeface="+mj-lt"/>
            </a:endParaRPr>
          </a:p>
        </p:txBody>
      </p:sp>
      <p:pic>
        <p:nvPicPr>
          <p:cNvPr id="5" name="Picture 1" descr="Trachea-02.jpg">
            <a:extLst>
              <a:ext uri="{FF2B5EF4-FFF2-40B4-BE49-F238E27FC236}">
                <a16:creationId xmlns:a16="http://schemas.microsoft.com/office/drawing/2014/main" id="{6D56C003-55B2-438E-BC00-1D6F51D8FE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41" y="2165558"/>
            <a:ext cx="40830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9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392" y="533400"/>
            <a:ext cx="9457266" cy="609600"/>
          </a:xfrm>
        </p:spPr>
        <p:txBody>
          <a:bodyPr/>
          <a:lstStyle/>
          <a:p>
            <a:r>
              <a:rPr lang="en-US" altLang="en-US" dirty="0"/>
              <a:t>Tracheal mucosa</a:t>
            </a:r>
            <a:endParaRPr lang="ar-SA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519724"/>
            <a:ext cx="5197475" cy="511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Q1: Identify the structure?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/>
              <a:t> Tracheal mucosa 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endParaRPr lang="en-US" sz="2000" dirty="0"/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Q2: What is the lining epithelium?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/>
              <a:t>Pseudo-stratified ciliated columnar epithelium with goblet cells 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Q3: What are the contents of the submucosa of this structure?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Numerous Mucous &amp; seromucous glands 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Lymphoid elements</a:t>
            </a:r>
          </a:p>
          <a:p>
            <a:pPr marL="288000" indent="-288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Connective tissue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sz="2000" dirty="0">
              <a:latin typeface="+mj-lt"/>
            </a:endParaRPr>
          </a:p>
        </p:txBody>
      </p:sp>
      <p:pic>
        <p:nvPicPr>
          <p:cNvPr id="6" name="Picture 1" descr="Trachea-04.jpg">
            <a:extLst>
              <a:ext uri="{FF2B5EF4-FFF2-40B4-BE49-F238E27FC236}">
                <a16:creationId xmlns:a16="http://schemas.microsoft.com/office/drawing/2014/main" id="{9A07FB78-58E2-400C-9888-D3A0D8E14D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72" y="2261601"/>
            <a:ext cx="439578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68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3EC531-B45D-4472-ABC1-DF94E1FD4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639100"/>
              </p:ext>
            </p:extLst>
          </p:nvPr>
        </p:nvGraphicFramePr>
        <p:xfrm>
          <a:off x="2369258" y="583807"/>
          <a:ext cx="7989864" cy="569038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989864">
                  <a:extLst>
                    <a:ext uri="{9D8B030D-6E8A-4147-A177-3AD203B41FA5}">
                      <a16:colId xmlns:a16="http://schemas.microsoft.com/office/drawing/2014/main" val="3285648599"/>
                    </a:ext>
                  </a:extLst>
                </a:gridCol>
              </a:tblGrid>
              <a:tr h="404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dirty="0"/>
                        <a:t>YOU SHOULD KNOW THE DIFFERENT STRUCTURES IN THIS PICTURE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70850"/>
                  </a:ext>
                </a:extLst>
              </a:tr>
              <a:tr h="17621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409245"/>
                  </a:ext>
                </a:extLst>
              </a:tr>
              <a:tr h="17621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79115"/>
                  </a:ext>
                </a:extLst>
              </a:tr>
              <a:tr h="17621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493600"/>
                  </a:ext>
                </a:extLst>
              </a:tr>
            </a:tbl>
          </a:graphicData>
        </a:graphic>
      </p:graphicFrame>
      <p:pic>
        <p:nvPicPr>
          <p:cNvPr id="13" name="Picture 1" descr="Lung-06.jpg">
            <a:extLst>
              <a:ext uri="{FF2B5EF4-FFF2-40B4-BE49-F238E27FC236}">
                <a16:creationId xmlns:a16="http://schemas.microsoft.com/office/drawing/2014/main" id="{314019BB-A298-4991-9DBA-079A2B71BE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94" y="1067376"/>
            <a:ext cx="3645655" cy="160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Lung-06.jpg">
            <a:extLst>
              <a:ext uri="{FF2B5EF4-FFF2-40B4-BE49-F238E27FC236}">
                <a16:creationId xmlns:a16="http://schemas.microsoft.com/office/drawing/2014/main" id="{15F340EA-9169-421A-8B3B-EF1004C82E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55"/>
          <a:stretch>
            <a:fillRect/>
          </a:stretch>
        </p:blipFill>
        <p:spPr bwMode="auto">
          <a:xfrm>
            <a:off x="4442594" y="4810153"/>
            <a:ext cx="3645655" cy="1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2CA28C-E73F-46E4-9FCE-D6476310FDF0}"/>
              </a:ext>
            </a:extLst>
          </p:cNvPr>
          <p:cNvSpPr txBox="1"/>
          <p:nvPr/>
        </p:nvSpPr>
        <p:spPr>
          <a:xfrm>
            <a:off x="3351326" y="1664656"/>
            <a:ext cx="174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Lung</a:t>
            </a:r>
          </a:p>
        </p:txBody>
      </p:sp>
      <p:pic>
        <p:nvPicPr>
          <p:cNvPr id="20" name="Picture 1" descr="Lung-06.jpg">
            <a:extLst>
              <a:ext uri="{FF2B5EF4-FFF2-40B4-BE49-F238E27FC236}">
                <a16:creationId xmlns:a16="http://schemas.microsoft.com/office/drawing/2014/main" id="{FF5D70F3-996E-4052-8492-4C5214DE68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7" b="36147"/>
          <a:stretch>
            <a:fillRect/>
          </a:stretch>
        </p:blipFill>
        <p:spPr bwMode="auto">
          <a:xfrm>
            <a:off x="4442594" y="3078486"/>
            <a:ext cx="3645655" cy="113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مستطيل 14">
            <a:extLst>
              <a:ext uri="{FF2B5EF4-FFF2-40B4-BE49-F238E27FC236}">
                <a16:creationId xmlns:a16="http://schemas.microsoft.com/office/drawing/2014/main" id="{4C0B18B3-6847-461C-9E01-9BC24DA5D03E}"/>
              </a:ext>
            </a:extLst>
          </p:cNvPr>
          <p:cNvSpPr/>
          <p:nvPr/>
        </p:nvSpPr>
        <p:spPr>
          <a:xfrm>
            <a:off x="4520246" y="3439744"/>
            <a:ext cx="1445492" cy="661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2" name="شكل بيضاوي 16">
            <a:extLst>
              <a:ext uri="{FF2B5EF4-FFF2-40B4-BE49-F238E27FC236}">
                <a16:creationId xmlns:a16="http://schemas.microsoft.com/office/drawing/2014/main" id="{5C2971F1-7217-4B71-8507-D0D6BFF89E11}"/>
              </a:ext>
            </a:extLst>
          </p:cNvPr>
          <p:cNvSpPr/>
          <p:nvPr/>
        </p:nvSpPr>
        <p:spPr>
          <a:xfrm>
            <a:off x="6793681" y="3114999"/>
            <a:ext cx="1249434" cy="78898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87853E-81ED-4341-94DB-FD683B889BA5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4106142" y="3764652"/>
            <a:ext cx="414105" cy="56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2CA2D3A-E997-4F30-872B-0074A346510D}"/>
              </a:ext>
            </a:extLst>
          </p:cNvPr>
          <p:cNvCxnSpPr>
            <a:stCxn id="22" idx="6"/>
          </p:cNvCxnSpPr>
          <p:nvPr/>
        </p:nvCxnSpPr>
        <p:spPr>
          <a:xfrm flipV="1">
            <a:off x="8043116" y="3504904"/>
            <a:ext cx="448337" cy="458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F26DEC-C729-4328-83FE-853D161A3DC2}"/>
              </a:ext>
            </a:extLst>
          </p:cNvPr>
          <p:cNvCxnSpPr/>
          <p:nvPr/>
        </p:nvCxnSpPr>
        <p:spPr>
          <a:xfrm flipH="1" flipV="1">
            <a:off x="4015592" y="1863182"/>
            <a:ext cx="414105" cy="56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FC46494-14B2-4BBA-9116-984D1A66997E}"/>
              </a:ext>
            </a:extLst>
          </p:cNvPr>
          <p:cNvSpPr txBox="1"/>
          <p:nvPr/>
        </p:nvSpPr>
        <p:spPr>
          <a:xfrm>
            <a:off x="2930603" y="3504903"/>
            <a:ext cx="136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ar-SA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Terminal </a:t>
            </a:r>
          </a:p>
          <a:p>
            <a:pPr algn="ctr"/>
            <a:r>
              <a:rPr lang="en-US" altLang="ar-SA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Bronchiole</a:t>
            </a:r>
            <a:endParaRPr lang="ar-SA" altLang="ar-SA" dirty="0">
              <a:solidFill>
                <a:srgbClr val="FF0000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4FDB90-5BBD-46D1-9BB5-9B26498AA1A4}"/>
              </a:ext>
            </a:extLst>
          </p:cNvPr>
          <p:cNvSpPr txBox="1"/>
          <p:nvPr/>
        </p:nvSpPr>
        <p:spPr>
          <a:xfrm>
            <a:off x="8316825" y="3313139"/>
            <a:ext cx="180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ar-SA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Alveolar duct</a:t>
            </a:r>
            <a:endParaRPr lang="ar-SA" altLang="ar-SA" dirty="0">
              <a:solidFill>
                <a:srgbClr val="FF0000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E7FD84-BB29-42E7-AA51-E686ECF3BA1D}"/>
              </a:ext>
            </a:extLst>
          </p:cNvPr>
          <p:cNvSpPr txBox="1"/>
          <p:nvPr/>
        </p:nvSpPr>
        <p:spPr>
          <a:xfrm>
            <a:off x="2951848" y="4955084"/>
            <a:ext cx="136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ar-SA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Pulmonary </a:t>
            </a:r>
          </a:p>
          <a:p>
            <a:pPr algn="ctr"/>
            <a:r>
              <a:rPr lang="en-US" altLang="ar-SA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alveoli</a:t>
            </a:r>
            <a:endParaRPr lang="ar-SA" altLang="ar-SA" dirty="0">
              <a:solidFill>
                <a:srgbClr val="FF0000"/>
              </a:solidFill>
              <a:highlight>
                <a:srgbClr val="FFFF00"/>
              </a:highlight>
              <a:latin typeface="+mj-lt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5CC3063-9FEC-49D7-8279-C4398C07238C}"/>
              </a:ext>
            </a:extLst>
          </p:cNvPr>
          <p:cNvCxnSpPr/>
          <p:nvPr/>
        </p:nvCxnSpPr>
        <p:spPr>
          <a:xfrm flipH="1" flipV="1">
            <a:off x="4015592" y="5383732"/>
            <a:ext cx="414105" cy="56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794857"/>
      </p:ext>
    </p:extLst>
  </p:cSld>
  <p:clrMapOvr>
    <a:masterClrMapping/>
  </p:clrMapOvr>
</p:sld>
</file>

<file path=ppt/theme/theme1.xml><?xml version="1.0" encoding="utf-8"?>
<a:theme xmlns:a="http://schemas.openxmlformats.org/drawingml/2006/main" name="Histology team437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logy team437" id="{000AD7A5-8B25-4CCA-8170-5D29BF6B4F9C}" vid="{3E8A66D0-33B0-4BD4-8133-2A2667530472}"/>
    </a:ext>
  </a:extLst>
</a:theme>
</file>

<file path=ppt/theme/theme2.xml><?xml version="1.0" encoding="utf-8"?>
<a:theme xmlns:a="http://schemas.openxmlformats.org/drawingml/2006/main" name="Custom Desig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Histology team437</Template>
  <TotalTime>346</TotalTime>
  <Words>603</Words>
  <Application>Microsoft Office PowerPoint</Application>
  <PresentationFormat>Widescreen</PresentationFormat>
  <Paragraphs>157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Aldhabi</vt:lpstr>
      <vt:lpstr>Arabic Typesetting</vt:lpstr>
      <vt:lpstr>Arial</vt:lpstr>
      <vt:lpstr>Calibri</vt:lpstr>
      <vt:lpstr>Tahoma</vt:lpstr>
      <vt:lpstr>Trebuchet MS</vt:lpstr>
      <vt:lpstr>Wingdings</vt:lpstr>
      <vt:lpstr>Wingdings 3</vt:lpstr>
      <vt:lpstr>Histology team437</vt:lpstr>
      <vt:lpstr>Custom Design</vt:lpstr>
      <vt:lpstr>PowerPoint Presentation</vt:lpstr>
      <vt:lpstr>PowerPoint Presentation</vt:lpstr>
      <vt:lpstr>Nasal cavity and septum</vt:lpstr>
      <vt:lpstr>Olfactory mucosa</vt:lpstr>
      <vt:lpstr>Respiratory mucosa</vt:lpstr>
      <vt:lpstr>The Epiglottis</vt:lpstr>
      <vt:lpstr>Trachea</vt:lpstr>
      <vt:lpstr>Tracheal mucosa</vt:lpstr>
      <vt:lpstr>PowerPoint Presentation</vt:lpstr>
      <vt:lpstr>Lung</vt:lpstr>
      <vt:lpstr>Intrapulmonary bronchus</vt:lpstr>
      <vt:lpstr>Terminal bronchiole</vt:lpstr>
      <vt:lpstr>Pulmonary alveoli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rawan Alharbi.</dc:creator>
  <cp:lastModifiedBy>rawan Alharbi.</cp:lastModifiedBy>
  <cp:revision>31</cp:revision>
  <dcterms:created xsi:type="dcterms:W3CDTF">2017-12-13T17:07:20Z</dcterms:created>
  <dcterms:modified xsi:type="dcterms:W3CDTF">2018-02-12T21:20:31Z</dcterms:modified>
</cp:coreProperties>
</file>