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5143500" cx="9144000"/>
  <p:notesSz cx="6858000" cy="9144000"/>
  <p:embeddedFontLst>
    <p:embeddedFont>
      <p:font typeface="Economica"/>
      <p:regular r:id="rId29"/>
      <p:bold r:id="rId30"/>
      <p:italic r:id="rId31"/>
      <p:boldItalic r:id="rId32"/>
    </p:embeddedFont>
    <p:embeddedFont>
      <p:font typeface="Bree Serif"/>
      <p:regular r:id="rId33"/>
    </p:embeddedFont>
    <p:embeddedFont>
      <p:font typeface="Open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D7B4A627-1B1E-4C23-A1D2-12E12FC41C78}">
  <a:tblStyle styleId="{D7B4A627-1B1E-4C23-A1D2-12E12FC41C78}" styleName="Table_0">
    <a:wholeTbl>
      <a:tcTxStyle>
        <a:font>
          <a:latin typeface="Arial"/>
          <a:ea typeface="Arial"/>
          <a:cs typeface="Arial"/>
        </a:font>
        <a:srgbClr val="000000"/>
      </a:tcTxStyle>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Economica-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Economica-italic.fntdata"/><Relationship Id="rId30" Type="http://schemas.openxmlformats.org/officeDocument/2006/relationships/font" Target="fonts/Economica-bold.fntdata"/><Relationship Id="rId11" Type="http://schemas.openxmlformats.org/officeDocument/2006/relationships/slide" Target="slides/slide5.xml"/><Relationship Id="rId33" Type="http://schemas.openxmlformats.org/officeDocument/2006/relationships/font" Target="fonts/BreeSerif-regular.fntdata"/><Relationship Id="rId10" Type="http://schemas.openxmlformats.org/officeDocument/2006/relationships/slide" Target="slides/slide4.xml"/><Relationship Id="rId32" Type="http://schemas.openxmlformats.org/officeDocument/2006/relationships/font" Target="fonts/Economica-boldItalic.fntdata"/><Relationship Id="rId13" Type="http://schemas.openxmlformats.org/officeDocument/2006/relationships/slide" Target="slides/slide7.xml"/><Relationship Id="rId35" Type="http://schemas.openxmlformats.org/officeDocument/2006/relationships/font" Target="fonts/OpenSans-bold.fntdata"/><Relationship Id="rId12" Type="http://schemas.openxmlformats.org/officeDocument/2006/relationships/slide" Target="slides/slide6.xml"/><Relationship Id="rId34" Type="http://schemas.openxmlformats.org/officeDocument/2006/relationships/font" Target="fonts/OpenSans-regular.fntdata"/><Relationship Id="rId15" Type="http://schemas.openxmlformats.org/officeDocument/2006/relationships/slide" Target="slides/slide9.xml"/><Relationship Id="rId37" Type="http://schemas.openxmlformats.org/officeDocument/2006/relationships/font" Target="fonts/OpenSans-boldItalic.fntdata"/><Relationship Id="rId14" Type="http://schemas.openxmlformats.org/officeDocument/2006/relationships/slide" Target="slides/slide8.xml"/><Relationship Id="rId36" Type="http://schemas.openxmlformats.org/officeDocument/2006/relationships/font" Target="fonts/OpenSans-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9" name="Shape 19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0" name="Shape 22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Shape 2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1" name="Shape 23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Shape 2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0" name="Shape 24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Shape 2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0" name="Shape 25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Shape 2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7" name="Shape 26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Shape 2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2" name="Shape 2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Shape 2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8" name="Shape 28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Shape 3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6" name="Shape 32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Shape 3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8" name="Shape 33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Shape 3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4" name="Shape 34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Shape 3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0" name="Shape 35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Shape 3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7" name="Shape 3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2" name="Shape 19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54" name="Shape 54"/>
        <p:cNvGrpSpPr/>
        <p:nvPr/>
      </p:nvGrpSpPr>
      <p:grpSpPr>
        <a:xfrm>
          <a:off x="0" y="0"/>
          <a:ext cx="0" cy="0"/>
          <a:chOff x="0" y="0"/>
          <a:chExt cx="0" cy="0"/>
        </a:xfrm>
      </p:grpSpPr>
      <p:sp>
        <p:nvSpPr>
          <p:cNvPr id="55" name="Shape 55"/>
          <p:cNvSpPr/>
          <p:nvPr/>
        </p:nvSpPr>
        <p:spPr>
          <a:xfrm>
            <a:off x="2744013" y="756700"/>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med" w="med" type="none"/>
            <a:tailEnd len="med" w="med" type="none"/>
          </a:ln>
        </p:spPr>
      </p:sp>
      <p:sp>
        <p:nvSpPr>
          <p:cNvPr id="56" name="Shape 56"/>
          <p:cNvSpPr/>
          <p:nvPr/>
        </p:nvSpPr>
        <p:spPr>
          <a:xfrm rot="10800000">
            <a:off x="5318350" y="32667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med" w="med" type="none"/>
            <a:tailEnd len="med" w="med" type="none"/>
          </a:ln>
        </p:spPr>
      </p:sp>
      <p:sp>
        <p:nvSpPr>
          <p:cNvPr id="57" name="Shape 57"/>
          <p:cNvSpPr txBox="1"/>
          <p:nvPr>
            <p:ph type="ctrTitle"/>
          </p:nvPr>
        </p:nvSpPr>
        <p:spPr>
          <a:xfrm>
            <a:off x="3044700" y="1444255"/>
            <a:ext cx="3054600" cy="1537200"/>
          </a:xfrm>
          <a:prstGeom prst="rect">
            <a:avLst/>
          </a:prstGeom>
        </p:spPr>
        <p:txBody>
          <a:bodyPr anchorCtr="0" anchor="b" bIns="91425" lIns="91425"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58" name="Shape 58"/>
          <p:cNvSpPr txBox="1"/>
          <p:nvPr>
            <p:ph idx="1" type="subTitle"/>
          </p:nvPr>
        </p:nvSpPr>
        <p:spPr>
          <a:xfrm>
            <a:off x="3044700" y="3116580"/>
            <a:ext cx="3054600" cy="701400"/>
          </a:xfrm>
          <a:prstGeom prst="rect">
            <a:avLst/>
          </a:prstGeom>
        </p:spPr>
        <p:txBody>
          <a:bodyPr anchorCtr="0" anchor="t" bIns="91425" lIns="91425" rIns="91425" wrap="square" tIns="91425"/>
          <a:lstStyle>
            <a:lvl1pPr lvl="0" rt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rtl="0"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rtl="0"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rtl="0"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rtl="0"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rtl="0"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rtl="0"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rtl="0"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rtl="0"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59" name="Shape 5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60" name="Shape 60"/>
        <p:cNvGrpSpPr/>
        <p:nvPr/>
      </p:nvGrpSpPr>
      <p:grpSpPr>
        <a:xfrm>
          <a:off x="0" y="0"/>
          <a:ext cx="0" cy="0"/>
          <a:chOff x="0" y="0"/>
          <a:chExt cx="0" cy="0"/>
        </a:xfrm>
      </p:grpSpPr>
      <p:sp>
        <p:nvSpPr>
          <p:cNvPr id="61" name="Shape 61"/>
          <p:cNvSpPr/>
          <p:nvPr/>
        </p:nvSpPr>
        <p:spPr>
          <a:xfrm flipH="1">
            <a:off x="7595938" y="4602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med" w="med" type="none"/>
            <a:tailEnd len="med" w="med" type="none"/>
          </a:ln>
        </p:spPr>
      </p:sp>
      <p:sp>
        <p:nvSpPr>
          <p:cNvPr id="62" name="Shape 62"/>
          <p:cNvSpPr/>
          <p:nvPr/>
        </p:nvSpPr>
        <p:spPr>
          <a:xfrm flipH="1" rot="10800000">
            <a:off x="466425" y="35583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med" w="med" type="none"/>
            <a:tailEnd len="med" w="med" type="none"/>
          </a:ln>
        </p:spPr>
      </p:sp>
      <p:sp>
        <p:nvSpPr>
          <p:cNvPr id="63" name="Shape 63"/>
          <p:cNvSpPr txBox="1"/>
          <p:nvPr>
            <p:ph type="title"/>
          </p:nvPr>
        </p:nvSpPr>
        <p:spPr>
          <a:xfrm>
            <a:off x="773700" y="1806450"/>
            <a:ext cx="7596600" cy="1530600"/>
          </a:xfrm>
          <a:prstGeom prst="rect">
            <a:avLst/>
          </a:prstGeom>
        </p:spPr>
        <p:txBody>
          <a:bodyPr anchorCtr="0" anchor="ctr" bIns="91425" lIns="91425"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64" name="Shape 6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65" name="Shape 65"/>
        <p:cNvGrpSpPr/>
        <p:nvPr/>
      </p:nvGrpSpPr>
      <p:grpSpPr>
        <a:xfrm>
          <a:off x="0" y="0"/>
          <a:ext cx="0" cy="0"/>
          <a:chOff x="0" y="0"/>
          <a:chExt cx="0" cy="0"/>
        </a:xfrm>
      </p:grpSpPr>
      <p:sp>
        <p:nvSpPr>
          <p:cNvPr id="66" name="Shape 66"/>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spcAft>
                <a:spcPts val="0"/>
              </a:spcAft>
              <a:buNone/>
            </a:pPr>
            <a:r>
              <a:t/>
            </a:r>
            <a:endParaRPr/>
          </a:p>
        </p:txBody>
      </p:sp>
      <p:sp>
        <p:nvSpPr>
          <p:cNvPr id="67" name="Shape 67"/>
          <p:cNvSpPr txBox="1"/>
          <p:nvPr>
            <p:ph type="title"/>
          </p:nvPr>
        </p:nvSpPr>
        <p:spPr>
          <a:xfrm>
            <a:off x="311700" y="315925"/>
            <a:ext cx="8520600" cy="831300"/>
          </a:xfrm>
          <a:prstGeom prst="rect">
            <a:avLst/>
          </a:prstGeom>
        </p:spPr>
        <p:txBody>
          <a:bodyPr anchorCtr="0" anchor="b" bIns="91425" lIns="91425"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68" name="Shape 68"/>
          <p:cNvSpPr txBox="1"/>
          <p:nvPr>
            <p:ph idx="1" type="body"/>
          </p:nvPr>
        </p:nvSpPr>
        <p:spPr>
          <a:xfrm>
            <a:off x="311700" y="1225225"/>
            <a:ext cx="8520600" cy="3354000"/>
          </a:xfrm>
          <a:prstGeom prst="rect">
            <a:avLst/>
          </a:prstGeom>
        </p:spPr>
        <p:txBody>
          <a:bodyPr anchorCtr="0" anchor="t" bIns="91425" lIns="91425"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9" name="Shape 6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70" name="Shape 70"/>
        <p:cNvGrpSpPr/>
        <p:nvPr/>
      </p:nvGrpSpPr>
      <p:grpSpPr>
        <a:xfrm>
          <a:off x="0" y="0"/>
          <a:ext cx="0" cy="0"/>
          <a:chOff x="0" y="0"/>
          <a:chExt cx="0" cy="0"/>
        </a:xfrm>
      </p:grpSpPr>
      <p:sp>
        <p:nvSpPr>
          <p:cNvPr id="71" name="Shape 71"/>
          <p:cNvSpPr txBox="1"/>
          <p:nvPr>
            <p:ph type="title"/>
          </p:nvPr>
        </p:nvSpPr>
        <p:spPr>
          <a:xfrm>
            <a:off x="311700" y="315925"/>
            <a:ext cx="8520600" cy="831300"/>
          </a:xfrm>
          <a:prstGeom prst="rect">
            <a:avLst/>
          </a:prstGeom>
        </p:spPr>
        <p:txBody>
          <a:bodyPr anchorCtr="0" anchor="b" bIns="91425" lIns="91425"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72" name="Shape 72"/>
          <p:cNvSpPr txBox="1"/>
          <p:nvPr>
            <p:ph idx="1" type="body"/>
          </p:nvPr>
        </p:nvSpPr>
        <p:spPr>
          <a:xfrm>
            <a:off x="311700" y="1225225"/>
            <a:ext cx="3999900" cy="3354000"/>
          </a:xfrm>
          <a:prstGeom prst="rect">
            <a:avLst/>
          </a:prstGeom>
        </p:spPr>
        <p:txBody>
          <a:bodyPr anchorCtr="0" anchor="t" bIns="91425" lIns="91425"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3" name="Shape 73"/>
          <p:cNvSpPr txBox="1"/>
          <p:nvPr>
            <p:ph idx="2" type="body"/>
          </p:nvPr>
        </p:nvSpPr>
        <p:spPr>
          <a:xfrm>
            <a:off x="4832400" y="1225225"/>
            <a:ext cx="3999900" cy="3354000"/>
          </a:xfrm>
          <a:prstGeom prst="rect">
            <a:avLst/>
          </a:prstGeom>
        </p:spPr>
        <p:txBody>
          <a:bodyPr anchorCtr="0" anchor="t" bIns="91425" lIns="91425"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4" name="Shape 7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75" name="Shape 75"/>
        <p:cNvGrpSpPr/>
        <p:nvPr/>
      </p:nvGrpSpPr>
      <p:grpSpPr>
        <a:xfrm>
          <a:off x="0" y="0"/>
          <a:ext cx="0" cy="0"/>
          <a:chOff x="0" y="0"/>
          <a:chExt cx="0" cy="0"/>
        </a:xfrm>
      </p:grpSpPr>
      <p:sp>
        <p:nvSpPr>
          <p:cNvPr id="76" name="Shape 76"/>
          <p:cNvSpPr txBox="1"/>
          <p:nvPr>
            <p:ph type="title"/>
          </p:nvPr>
        </p:nvSpPr>
        <p:spPr>
          <a:xfrm>
            <a:off x="311700" y="315925"/>
            <a:ext cx="8520600" cy="831300"/>
          </a:xfrm>
          <a:prstGeom prst="rect">
            <a:avLst/>
          </a:prstGeom>
        </p:spPr>
        <p:txBody>
          <a:bodyPr anchorCtr="0" anchor="b" bIns="91425" lIns="91425"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77" name="Shape 7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78" name="Shape 78"/>
        <p:cNvGrpSpPr/>
        <p:nvPr/>
      </p:nvGrpSpPr>
      <p:grpSpPr>
        <a:xfrm>
          <a:off x="0" y="0"/>
          <a:ext cx="0" cy="0"/>
          <a:chOff x="0" y="0"/>
          <a:chExt cx="0" cy="0"/>
        </a:xfrm>
      </p:grpSpPr>
      <p:sp>
        <p:nvSpPr>
          <p:cNvPr id="79" name="Shape 79"/>
          <p:cNvSpPr txBox="1"/>
          <p:nvPr>
            <p:ph type="title"/>
          </p:nvPr>
        </p:nvSpPr>
        <p:spPr>
          <a:xfrm>
            <a:off x="311700" y="555600"/>
            <a:ext cx="2808000" cy="755700"/>
          </a:xfrm>
          <a:prstGeom prst="rect">
            <a:avLst/>
          </a:prstGeom>
        </p:spPr>
        <p:txBody>
          <a:bodyPr anchorCtr="0" anchor="b" bIns="91425" lIns="91425"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80" name="Shape 80"/>
          <p:cNvSpPr txBox="1"/>
          <p:nvPr>
            <p:ph idx="1" type="body"/>
          </p:nvPr>
        </p:nvSpPr>
        <p:spPr>
          <a:xfrm>
            <a:off x="311700" y="1399400"/>
            <a:ext cx="2808000" cy="2784900"/>
          </a:xfrm>
          <a:prstGeom prst="rect">
            <a:avLst/>
          </a:prstGeom>
        </p:spPr>
        <p:txBody>
          <a:bodyPr anchorCtr="0" anchor="t" bIns="91425" lIns="91425"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1" name="Shape 8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82" name="Shape 82"/>
        <p:cNvGrpSpPr/>
        <p:nvPr/>
      </p:nvGrpSpPr>
      <p:grpSpPr>
        <a:xfrm>
          <a:off x="0" y="0"/>
          <a:ext cx="0" cy="0"/>
          <a:chOff x="0" y="0"/>
          <a:chExt cx="0" cy="0"/>
        </a:xfrm>
      </p:grpSpPr>
      <p:sp>
        <p:nvSpPr>
          <p:cNvPr id="83" name="Shape 83"/>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spcAft>
                <a:spcPts val="0"/>
              </a:spcAft>
              <a:buNone/>
            </a:pPr>
            <a:r>
              <a:t/>
            </a:r>
            <a:endParaRPr/>
          </a:p>
        </p:txBody>
      </p:sp>
      <p:sp>
        <p:nvSpPr>
          <p:cNvPr id="84" name="Shape 84"/>
          <p:cNvSpPr txBox="1"/>
          <p:nvPr>
            <p:ph type="title"/>
          </p:nvPr>
        </p:nvSpPr>
        <p:spPr>
          <a:xfrm>
            <a:off x="490250" y="450150"/>
            <a:ext cx="5878800" cy="4090800"/>
          </a:xfrm>
          <a:prstGeom prst="rect">
            <a:avLst/>
          </a:prstGeom>
        </p:spPr>
        <p:txBody>
          <a:bodyPr anchorCtr="0" anchor="ctr" bIns="91425" lIns="91425"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5" name="Shape 8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86" name="Shape 86"/>
        <p:cNvGrpSpPr/>
        <p:nvPr/>
      </p:nvGrpSpPr>
      <p:grpSpPr>
        <a:xfrm>
          <a:off x="0" y="0"/>
          <a:ext cx="0" cy="0"/>
          <a:chOff x="0" y="0"/>
          <a:chExt cx="0" cy="0"/>
        </a:xfrm>
      </p:grpSpPr>
      <p:sp>
        <p:nvSpPr>
          <p:cNvPr id="87" name="Shape 87"/>
          <p:cNvSpPr/>
          <p:nvPr/>
        </p:nvSpPr>
        <p:spPr>
          <a:xfrm>
            <a:off x="4572000" y="-25"/>
            <a:ext cx="4572000" cy="51435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spcAft>
                <a:spcPts val="0"/>
              </a:spcAft>
              <a:buNone/>
            </a:pPr>
            <a:r>
              <a:t/>
            </a:r>
            <a:endParaRPr/>
          </a:p>
        </p:txBody>
      </p:sp>
      <p:cxnSp>
        <p:nvCxnSpPr>
          <p:cNvPr id="88" name="Shape 88"/>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89" name="Shape 89"/>
          <p:cNvSpPr txBox="1"/>
          <p:nvPr>
            <p:ph type="title"/>
          </p:nvPr>
        </p:nvSpPr>
        <p:spPr>
          <a:xfrm>
            <a:off x="265500" y="929275"/>
            <a:ext cx="4045200" cy="1786200"/>
          </a:xfrm>
          <a:prstGeom prst="rect">
            <a:avLst/>
          </a:prstGeom>
        </p:spPr>
        <p:txBody>
          <a:bodyPr anchorCtr="0" anchor="b" bIns="91425" lIns="91425" rIns="91425" wrap="square" tIns="91425"/>
          <a:lstStyle>
            <a:lvl1pPr lvl="0" rtl="0" algn="ctr">
              <a:spcBef>
                <a:spcPts val="0"/>
              </a:spcBef>
              <a:spcAft>
                <a:spcPts val="0"/>
              </a:spcAft>
              <a:buClr>
                <a:schemeClr val="lt2"/>
              </a:buClr>
              <a:buSzPts val="4200"/>
              <a:buNone/>
              <a:defRPr>
                <a:solidFill>
                  <a:schemeClr val="lt2"/>
                </a:solidFill>
              </a:defRPr>
            </a:lvl1pPr>
            <a:lvl2pPr lvl="1" rtl="0" algn="ctr">
              <a:spcBef>
                <a:spcPts val="0"/>
              </a:spcBef>
              <a:spcAft>
                <a:spcPts val="0"/>
              </a:spcAft>
              <a:buClr>
                <a:schemeClr val="lt2"/>
              </a:buClr>
              <a:buSzPts val="4200"/>
              <a:buNone/>
              <a:defRPr>
                <a:solidFill>
                  <a:schemeClr val="lt2"/>
                </a:solidFill>
              </a:defRPr>
            </a:lvl2pPr>
            <a:lvl3pPr lvl="2" rtl="0" algn="ctr">
              <a:spcBef>
                <a:spcPts val="0"/>
              </a:spcBef>
              <a:spcAft>
                <a:spcPts val="0"/>
              </a:spcAft>
              <a:buClr>
                <a:schemeClr val="lt2"/>
              </a:buClr>
              <a:buSzPts val="4200"/>
              <a:buNone/>
              <a:defRPr>
                <a:solidFill>
                  <a:schemeClr val="lt2"/>
                </a:solidFill>
              </a:defRPr>
            </a:lvl3pPr>
            <a:lvl4pPr lvl="3" rtl="0" algn="ctr">
              <a:spcBef>
                <a:spcPts val="0"/>
              </a:spcBef>
              <a:spcAft>
                <a:spcPts val="0"/>
              </a:spcAft>
              <a:buClr>
                <a:schemeClr val="lt2"/>
              </a:buClr>
              <a:buSzPts val="4200"/>
              <a:buNone/>
              <a:defRPr>
                <a:solidFill>
                  <a:schemeClr val="lt2"/>
                </a:solidFill>
              </a:defRPr>
            </a:lvl4pPr>
            <a:lvl5pPr lvl="4" rtl="0" algn="ctr">
              <a:spcBef>
                <a:spcPts val="0"/>
              </a:spcBef>
              <a:spcAft>
                <a:spcPts val="0"/>
              </a:spcAft>
              <a:buClr>
                <a:schemeClr val="lt2"/>
              </a:buClr>
              <a:buSzPts val="4200"/>
              <a:buNone/>
              <a:defRPr>
                <a:solidFill>
                  <a:schemeClr val="lt2"/>
                </a:solidFill>
              </a:defRPr>
            </a:lvl5pPr>
            <a:lvl6pPr lvl="5" rtl="0" algn="ctr">
              <a:spcBef>
                <a:spcPts val="0"/>
              </a:spcBef>
              <a:spcAft>
                <a:spcPts val="0"/>
              </a:spcAft>
              <a:buClr>
                <a:schemeClr val="lt2"/>
              </a:buClr>
              <a:buSzPts val="4200"/>
              <a:buNone/>
              <a:defRPr>
                <a:solidFill>
                  <a:schemeClr val="lt2"/>
                </a:solidFill>
              </a:defRPr>
            </a:lvl6pPr>
            <a:lvl7pPr lvl="6" rtl="0" algn="ctr">
              <a:spcBef>
                <a:spcPts val="0"/>
              </a:spcBef>
              <a:spcAft>
                <a:spcPts val="0"/>
              </a:spcAft>
              <a:buClr>
                <a:schemeClr val="lt2"/>
              </a:buClr>
              <a:buSzPts val="4200"/>
              <a:buNone/>
              <a:defRPr>
                <a:solidFill>
                  <a:schemeClr val="lt2"/>
                </a:solidFill>
              </a:defRPr>
            </a:lvl7pPr>
            <a:lvl8pPr lvl="7" rtl="0" algn="ctr">
              <a:spcBef>
                <a:spcPts val="0"/>
              </a:spcBef>
              <a:spcAft>
                <a:spcPts val="0"/>
              </a:spcAft>
              <a:buClr>
                <a:schemeClr val="lt2"/>
              </a:buClr>
              <a:buSzPts val="4200"/>
              <a:buNone/>
              <a:defRPr>
                <a:solidFill>
                  <a:schemeClr val="lt2"/>
                </a:solidFill>
              </a:defRPr>
            </a:lvl8pPr>
            <a:lvl9pPr lvl="8" rtl="0" algn="ctr">
              <a:spcBef>
                <a:spcPts val="0"/>
              </a:spcBef>
              <a:spcAft>
                <a:spcPts val="0"/>
              </a:spcAft>
              <a:buClr>
                <a:schemeClr val="lt2"/>
              </a:buClr>
              <a:buSzPts val="4200"/>
              <a:buNone/>
              <a:defRPr>
                <a:solidFill>
                  <a:schemeClr val="lt2"/>
                </a:solidFill>
              </a:defRPr>
            </a:lvl9pPr>
          </a:lstStyle>
          <a:p/>
        </p:txBody>
      </p:sp>
      <p:sp>
        <p:nvSpPr>
          <p:cNvPr id="90" name="Shape 90"/>
          <p:cNvSpPr txBox="1"/>
          <p:nvPr>
            <p:ph idx="1" type="subTitle"/>
          </p:nvPr>
        </p:nvSpPr>
        <p:spPr>
          <a:xfrm>
            <a:off x="265500" y="2769001"/>
            <a:ext cx="4045200" cy="1574100"/>
          </a:xfrm>
          <a:prstGeom prst="rect">
            <a:avLst/>
          </a:prstGeom>
        </p:spPr>
        <p:txBody>
          <a:bodyPr anchorCtr="0" anchor="t" bIns="91425" lIns="91425" rIns="91425" wrap="square" tIns="91425"/>
          <a:lstStyle>
            <a:lvl1pPr lvl="0" rt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rtl="0"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rtl="0"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rtl="0"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rtl="0"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rtl="0"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rtl="0"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rtl="0"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rtl="0"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91" name="Shape 91"/>
          <p:cNvSpPr txBox="1"/>
          <p:nvPr>
            <p:ph idx="2" type="body"/>
          </p:nvPr>
        </p:nvSpPr>
        <p:spPr>
          <a:xfrm>
            <a:off x="4939500" y="724200"/>
            <a:ext cx="3837000" cy="3695100"/>
          </a:xfrm>
          <a:prstGeom prst="rect">
            <a:avLst/>
          </a:prstGeom>
        </p:spPr>
        <p:txBody>
          <a:bodyPr anchorCtr="0" anchor="ctr" bIns="91425" lIns="91425"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92" name="Shape 9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spcAft>
                <a:spcPts val="0"/>
              </a:spcAft>
              <a:buNone/>
            </a:pPr>
            <a:fld id="{00000000-1234-1234-1234-123412341234}" type="slidenum">
              <a:rPr lang="ar">
                <a:solidFill>
                  <a:schemeClr val="lt1"/>
                </a:solidFill>
              </a:rPr>
              <a:t>‹#›</a:t>
            </a:fld>
            <a:endParaRPr>
              <a:solidFill>
                <a:schemeClr val="lt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93" name="Shape 93"/>
        <p:cNvGrpSpPr/>
        <p:nvPr/>
      </p:nvGrpSpPr>
      <p:grpSpPr>
        <a:xfrm>
          <a:off x="0" y="0"/>
          <a:ext cx="0" cy="0"/>
          <a:chOff x="0" y="0"/>
          <a:chExt cx="0" cy="0"/>
        </a:xfrm>
      </p:grpSpPr>
      <p:sp>
        <p:nvSpPr>
          <p:cNvPr id="94" name="Shape 94"/>
          <p:cNvSpPr txBox="1"/>
          <p:nvPr>
            <p:ph idx="1" type="body"/>
          </p:nvPr>
        </p:nvSpPr>
        <p:spPr>
          <a:xfrm>
            <a:off x="319500" y="4218925"/>
            <a:ext cx="5998800" cy="598800"/>
          </a:xfrm>
          <a:prstGeom prst="rect">
            <a:avLst/>
          </a:prstGeom>
        </p:spPr>
        <p:txBody>
          <a:bodyPr anchorCtr="0" anchor="ctr" bIns="91425" lIns="91425" rIns="91425" wrap="square" tIns="91425"/>
          <a:lstStyle>
            <a:lvl1pPr indent="-228600" lvl="0" marL="4572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95" name="Shape 9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96" name="Shape 96"/>
        <p:cNvGrpSpPr/>
        <p:nvPr/>
      </p:nvGrpSpPr>
      <p:grpSpPr>
        <a:xfrm>
          <a:off x="0" y="0"/>
          <a:ext cx="0" cy="0"/>
          <a:chOff x="0" y="0"/>
          <a:chExt cx="0" cy="0"/>
        </a:xfrm>
      </p:grpSpPr>
      <p:sp>
        <p:nvSpPr>
          <p:cNvPr id="97" name="Shape 97"/>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spcAft>
                <a:spcPts val="0"/>
              </a:spcAft>
              <a:buNone/>
            </a:pPr>
            <a:r>
              <a:t/>
            </a:r>
            <a:endParaRPr/>
          </a:p>
        </p:txBody>
      </p:sp>
      <p:sp>
        <p:nvSpPr>
          <p:cNvPr id="98" name="Shape 98"/>
          <p:cNvSpPr txBox="1"/>
          <p:nvPr>
            <p:ph type="title"/>
          </p:nvPr>
        </p:nvSpPr>
        <p:spPr>
          <a:xfrm>
            <a:off x="311700" y="957125"/>
            <a:ext cx="8520600" cy="2128800"/>
          </a:xfrm>
          <a:prstGeom prst="rect">
            <a:avLst/>
          </a:prstGeom>
        </p:spPr>
        <p:txBody>
          <a:bodyPr anchorCtr="0" anchor="ctr" bIns="91425" lIns="91425" rIns="91425" wrap="square" tIns="91425"/>
          <a:lstStyle>
            <a:lvl1pPr lvl="0" rtl="0" algn="ctr">
              <a:spcBef>
                <a:spcPts val="0"/>
              </a:spcBef>
              <a:spcAft>
                <a:spcPts val="0"/>
              </a:spcAft>
              <a:buClr>
                <a:schemeClr val="lt2"/>
              </a:buClr>
              <a:buSzPts val="16000"/>
              <a:buNone/>
              <a:defRPr sz="16000">
                <a:solidFill>
                  <a:schemeClr val="lt2"/>
                </a:solidFill>
              </a:defRPr>
            </a:lvl1pPr>
            <a:lvl2pPr lvl="1" rtl="0" algn="ctr">
              <a:spcBef>
                <a:spcPts val="0"/>
              </a:spcBef>
              <a:spcAft>
                <a:spcPts val="0"/>
              </a:spcAft>
              <a:buClr>
                <a:schemeClr val="lt2"/>
              </a:buClr>
              <a:buSzPts val="16000"/>
              <a:buNone/>
              <a:defRPr sz="16000">
                <a:solidFill>
                  <a:schemeClr val="lt2"/>
                </a:solidFill>
              </a:defRPr>
            </a:lvl2pPr>
            <a:lvl3pPr lvl="2" rtl="0" algn="ctr">
              <a:spcBef>
                <a:spcPts val="0"/>
              </a:spcBef>
              <a:spcAft>
                <a:spcPts val="0"/>
              </a:spcAft>
              <a:buClr>
                <a:schemeClr val="lt2"/>
              </a:buClr>
              <a:buSzPts val="16000"/>
              <a:buNone/>
              <a:defRPr sz="16000">
                <a:solidFill>
                  <a:schemeClr val="lt2"/>
                </a:solidFill>
              </a:defRPr>
            </a:lvl3pPr>
            <a:lvl4pPr lvl="3" rtl="0" algn="ctr">
              <a:spcBef>
                <a:spcPts val="0"/>
              </a:spcBef>
              <a:spcAft>
                <a:spcPts val="0"/>
              </a:spcAft>
              <a:buClr>
                <a:schemeClr val="lt2"/>
              </a:buClr>
              <a:buSzPts val="16000"/>
              <a:buNone/>
              <a:defRPr sz="16000">
                <a:solidFill>
                  <a:schemeClr val="lt2"/>
                </a:solidFill>
              </a:defRPr>
            </a:lvl4pPr>
            <a:lvl5pPr lvl="4" rtl="0" algn="ctr">
              <a:spcBef>
                <a:spcPts val="0"/>
              </a:spcBef>
              <a:spcAft>
                <a:spcPts val="0"/>
              </a:spcAft>
              <a:buClr>
                <a:schemeClr val="lt2"/>
              </a:buClr>
              <a:buSzPts val="16000"/>
              <a:buNone/>
              <a:defRPr sz="16000">
                <a:solidFill>
                  <a:schemeClr val="lt2"/>
                </a:solidFill>
              </a:defRPr>
            </a:lvl5pPr>
            <a:lvl6pPr lvl="5" rtl="0" algn="ctr">
              <a:spcBef>
                <a:spcPts val="0"/>
              </a:spcBef>
              <a:spcAft>
                <a:spcPts val="0"/>
              </a:spcAft>
              <a:buClr>
                <a:schemeClr val="lt2"/>
              </a:buClr>
              <a:buSzPts val="16000"/>
              <a:buNone/>
              <a:defRPr sz="16000">
                <a:solidFill>
                  <a:schemeClr val="lt2"/>
                </a:solidFill>
              </a:defRPr>
            </a:lvl6pPr>
            <a:lvl7pPr lvl="6" rtl="0" algn="ctr">
              <a:spcBef>
                <a:spcPts val="0"/>
              </a:spcBef>
              <a:spcAft>
                <a:spcPts val="0"/>
              </a:spcAft>
              <a:buClr>
                <a:schemeClr val="lt2"/>
              </a:buClr>
              <a:buSzPts val="16000"/>
              <a:buNone/>
              <a:defRPr sz="16000">
                <a:solidFill>
                  <a:schemeClr val="lt2"/>
                </a:solidFill>
              </a:defRPr>
            </a:lvl7pPr>
            <a:lvl8pPr lvl="7" rtl="0" algn="ctr">
              <a:spcBef>
                <a:spcPts val="0"/>
              </a:spcBef>
              <a:spcAft>
                <a:spcPts val="0"/>
              </a:spcAft>
              <a:buClr>
                <a:schemeClr val="lt2"/>
              </a:buClr>
              <a:buSzPts val="16000"/>
              <a:buNone/>
              <a:defRPr sz="16000">
                <a:solidFill>
                  <a:schemeClr val="lt2"/>
                </a:solidFill>
              </a:defRPr>
            </a:lvl8pPr>
            <a:lvl9pPr lvl="8" rtl="0" algn="ctr">
              <a:spcBef>
                <a:spcPts val="0"/>
              </a:spcBef>
              <a:spcAft>
                <a:spcPts val="0"/>
              </a:spcAft>
              <a:buClr>
                <a:schemeClr val="lt2"/>
              </a:buClr>
              <a:buSzPts val="16000"/>
              <a:buNone/>
              <a:defRPr sz="16000">
                <a:solidFill>
                  <a:schemeClr val="lt2"/>
                </a:solidFill>
              </a:defRPr>
            </a:lvl9pPr>
          </a:lstStyle>
          <a:p/>
        </p:txBody>
      </p:sp>
      <p:sp>
        <p:nvSpPr>
          <p:cNvPr id="99" name="Shape 99"/>
          <p:cNvSpPr txBox="1"/>
          <p:nvPr>
            <p:ph idx="1" type="body"/>
          </p:nvPr>
        </p:nvSpPr>
        <p:spPr>
          <a:xfrm>
            <a:off x="311700" y="3162000"/>
            <a:ext cx="8520600" cy="1071600"/>
          </a:xfrm>
          <a:prstGeom prst="rect">
            <a:avLst/>
          </a:prstGeom>
        </p:spPr>
        <p:txBody>
          <a:bodyPr anchorCtr="0" anchor="t" bIns="91425" lIns="91425"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00" name="Shape 10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01" name="Shape 101"/>
        <p:cNvGrpSpPr/>
        <p:nvPr/>
      </p:nvGrpSpPr>
      <p:grpSpPr>
        <a:xfrm>
          <a:off x="0" y="0"/>
          <a:ext cx="0" cy="0"/>
          <a:chOff x="0" y="0"/>
          <a:chExt cx="0" cy="0"/>
        </a:xfrm>
      </p:grpSpPr>
      <p:sp>
        <p:nvSpPr>
          <p:cNvPr id="102" name="Shape 10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a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spcAft>
                <a:spcPts val="0"/>
              </a:spcAft>
              <a:buNone/>
            </a:pPr>
            <a:fld id="{00000000-1234-1234-1234-123412341234}" type="slidenum">
              <a:rPr lang="a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0" lvl="0" marL="0" algn="r">
              <a:spcBef>
                <a:spcPts val="0"/>
              </a:spcBef>
              <a:spcAft>
                <a:spcPts val="0"/>
              </a:spcAft>
              <a:buNone/>
            </a:pPr>
            <a:fld id="{00000000-1234-1234-1234-123412341234}" type="slidenum">
              <a:rPr lang="ar" sz="1000">
                <a:solidFill>
                  <a:schemeClr val="dk2"/>
                </a:solidFill>
              </a:rPr>
              <a:t>‹#›</a:t>
            </a:fld>
            <a:endParaRPr sz="1000">
              <a:solidFill>
                <a:schemeClr val="dk2"/>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311700" y="315925"/>
            <a:ext cx="8520600" cy="831300"/>
          </a:xfrm>
          <a:prstGeom prst="rect">
            <a:avLst/>
          </a:prstGeom>
          <a:noFill/>
          <a:ln>
            <a:noFill/>
          </a:ln>
        </p:spPr>
        <p:txBody>
          <a:bodyPr anchorCtr="0" anchor="b" bIns="91425" lIns="91425" rIns="91425" wrap="square" tIns="91425"/>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52" name="Shape 52"/>
          <p:cNvSpPr txBox="1"/>
          <p:nvPr>
            <p:ph idx="1" type="body"/>
          </p:nvPr>
        </p:nvSpPr>
        <p:spPr>
          <a:xfrm>
            <a:off x="311700" y="1225225"/>
            <a:ext cx="8520600" cy="3354000"/>
          </a:xfrm>
          <a:prstGeom prst="rect">
            <a:avLst/>
          </a:prstGeom>
          <a:noFill/>
          <a:ln>
            <a:noFill/>
          </a:ln>
        </p:spPr>
        <p:txBody>
          <a:bodyPr anchorCtr="0" anchor="t" bIns="91425" lIns="91425" rIns="91425" wrap="square" tIns="91425"/>
          <a:lstStyle>
            <a:lvl1pPr indent="-342900" lvl="0" marL="457200" rtl="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53" name="Shape 53"/>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0" lvl="0" marL="0" rtl="0" algn="r">
              <a:spcBef>
                <a:spcPts val="0"/>
              </a:spcBef>
              <a:spcAft>
                <a:spcPts val="0"/>
              </a:spcAft>
              <a:buNone/>
            </a:pPr>
            <a:fld id="{00000000-1234-1234-1234-123412341234}" type="slidenum">
              <a:rPr lang="ar" sz="1000">
                <a:solidFill>
                  <a:schemeClr val="dk1"/>
                </a:solidFill>
                <a:latin typeface="Economica"/>
                <a:ea typeface="Economica"/>
                <a:cs typeface="Economica"/>
                <a:sym typeface="Economica"/>
              </a:rPr>
              <a:t>‹#›</a:t>
            </a:fld>
            <a:endParaRPr sz="1000">
              <a:solidFill>
                <a:schemeClr val="dk1"/>
              </a:solidFill>
              <a:latin typeface="Economica"/>
              <a:ea typeface="Economica"/>
              <a:cs typeface="Economica"/>
              <a:sym typeface="Economica"/>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hyperlink" Target="https://docs.google.com/presentation/d/16JogOj7G5yTa9YH5t98ACvEA2yqEZsiLbin7maoDdjI" TargetMode="External"/><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2.jpg"/><Relationship Id="rId4" Type="http://schemas.openxmlformats.org/officeDocument/2006/relationships/image" Target="../media/image14.jpg"/><Relationship Id="rId5" Type="http://schemas.openxmlformats.org/officeDocument/2006/relationships/image" Target="../media/image24.jpg"/><Relationship Id="rId6"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20.jpg"/><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29.jpg"/><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25.jpg"/><Relationship Id="rId4" Type="http://schemas.openxmlformats.org/officeDocument/2006/relationships/image" Target="../media/image32.jpg"/><Relationship Id="rId5" Type="http://schemas.openxmlformats.org/officeDocument/2006/relationships/image" Target="../media/image37.jpg"/><Relationship Id="rId6" Type="http://schemas.openxmlformats.org/officeDocument/2006/relationships/image" Target="../media/image3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34.jpg"/><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35.jpg"/><Relationship Id="rId4" Type="http://schemas.openxmlformats.org/officeDocument/2006/relationships/image" Target="../media/image38.jpg"/><Relationship Id="rId5" Type="http://schemas.openxmlformats.org/officeDocument/2006/relationships/image" Target="../media/image23.jpg"/><Relationship Id="rId6" Type="http://schemas.openxmlformats.org/officeDocument/2006/relationships/image" Target="../media/image33.jpg"/><Relationship Id="rId7" Type="http://schemas.openxmlformats.org/officeDocument/2006/relationships/image" Target="../media/image31.jpg"/><Relationship Id="rId8" Type="http://schemas.openxmlformats.org/officeDocument/2006/relationships/image" Target="../media/image2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3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image" Target="../media/image3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hyperlink" Target="https://youtu.be/Y_5tkl_askY" TargetMode="External"/><Relationship Id="rId4" Type="http://schemas.openxmlformats.org/officeDocument/2006/relationships/image" Target="../media/image40.jpg"/><Relationship Id="rId5" Type="http://schemas.openxmlformats.org/officeDocument/2006/relationships/image" Target="../media/image8.png"/><Relationship Id="rId6"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9.gif"/><Relationship Id="rId4" Type="http://schemas.openxmlformats.org/officeDocument/2006/relationships/image" Target="../media/image11.png"/><Relationship Id="rId5" Type="http://schemas.openxmlformats.org/officeDocument/2006/relationships/image" Target="../media/image13.png"/><Relationship Id="rId6"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Shape 107"/>
          <p:cNvSpPr txBox="1"/>
          <p:nvPr/>
        </p:nvSpPr>
        <p:spPr>
          <a:xfrm>
            <a:off x="12" y="4339038"/>
            <a:ext cx="6552300" cy="571500"/>
          </a:xfrm>
          <a:prstGeom prst="rect">
            <a:avLst/>
          </a:prstGeom>
          <a:noFill/>
          <a:ln>
            <a:noFill/>
          </a:ln>
        </p:spPr>
        <p:txBody>
          <a:bodyPr anchorCtr="0" anchor="t" bIns="91425" lIns="91425" rIns="91425" wrap="square" tIns="91425">
            <a:noAutofit/>
          </a:bodyPr>
          <a:lstStyle/>
          <a:p>
            <a:pPr indent="0" lvl="0" marL="0" rtl="0">
              <a:spcBef>
                <a:spcPts val="0"/>
              </a:spcBef>
              <a:spcAft>
                <a:spcPts val="0"/>
              </a:spcAft>
              <a:buNone/>
            </a:pPr>
            <a:r>
              <a:rPr lang="ar"/>
              <a:t>Please check our </a:t>
            </a:r>
            <a:r>
              <a:rPr lang="ar" u="sng">
                <a:solidFill>
                  <a:srgbClr val="57BB8A"/>
                </a:solidFill>
                <a:hlinkClick r:id="rId3"/>
              </a:rPr>
              <a:t>Editing File</a:t>
            </a:r>
            <a:r>
              <a:rPr lang="ar"/>
              <a:t>.</a:t>
            </a:r>
            <a:endParaRPr/>
          </a:p>
        </p:txBody>
      </p:sp>
      <p:sp>
        <p:nvSpPr>
          <p:cNvPr id="108" name="Shape 108"/>
          <p:cNvSpPr txBox="1"/>
          <p:nvPr>
            <p:ph type="ctrTitle"/>
          </p:nvPr>
        </p:nvSpPr>
        <p:spPr>
          <a:xfrm>
            <a:off x="3044700" y="1447805"/>
            <a:ext cx="3054600" cy="1537200"/>
          </a:xfrm>
          <a:prstGeom prst="rect">
            <a:avLst/>
          </a:prstGeom>
        </p:spPr>
        <p:txBody>
          <a:bodyPr anchorCtr="0" anchor="b" bIns="91425" lIns="91425" rIns="91425" wrap="square" tIns="91425">
            <a:noAutofit/>
          </a:bodyPr>
          <a:lstStyle/>
          <a:p>
            <a:pPr indent="0" lvl="0" marL="0" rtl="0">
              <a:spcBef>
                <a:spcPts val="0"/>
              </a:spcBef>
              <a:spcAft>
                <a:spcPts val="0"/>
              </a:spcAft>
              <a:buNone/>
            </a:pPr>
            <a:r>
              <a:rPr lang="ar"/>
              <a:t>Muscles involved in respiration</a:t>
            </a:r>
            <a:endParaRPr/>
          </a:p>
        </p:txBody>
      </p:sp>
      <p:sp>
        <p:nvSpPr>
          <p:cNvPr id="109" name="Shape 109"/>
          <p:cNvSpPr txBox="1"/>
          <p:nvPr>
            <p:ph idx="1" type="subTitle"/>
          </p:nvPr>
        </p:nvSpPr>
        <p:spPr>
          <a:xfrm>
            <a:off x="3044700" y="3116580"/>
            <a:ext cx="3054600" cy="701400"/>
          </a:xfrm>
          <a:prstGeom prst="rect">
            <a:avLst/>
          </a:prstGeom>
        </p:spPr>
        <p:txBody>
          <a:bodyPr anchorCtr="0" anchor="t" bIns="91425" lIns="91425" rIns="91425" wrap="square" tIns="91425">
            <a:noAutofit/>
          </a:bodyPr>
          <a:lstStyle/>
          <a:p>
            <a:pPr indent="0" lvl="0" marL="0" rtl="0">
              <a:spcBef>
                <a:spcPts val="0"/>
              </a:spcBef>
              <a:spcAft>
                <a:spcPts val="0"/>
              </a:spcAft>
              <a:buNone/>
            </a:pPr>
            <a:r>
              <a:rPr lang="ar"/>
              <a:t>Lecture 1</a:t>
            </a:r>
            <a:endParaRPr/>
          </a:p>
        </p:txBody>
      </p:sp>
      <p:pic>
        <p:nvPicPr>
          <p:cNvPr id="110" name="Shape 110"/>
          <p:cNvPicPr preferRelativeResize="0"/>
          <p:nvPr/>
        </p:nvPicPr>
        <p:blipFill>
          <a:blip r:embed="rId4">
            <a:alphaModFix/>
          </a:blip>
          <a:stretch>
            <a:fillRect/>
          </a:stretch>
        </p:blipFill>
        <p:spPr>
          <a:xfrm>
            <a:off x="0" y="0"/>
            <a:ext cx="1171575" cy="1104900"/>
          </a:xfrm>
          <a:prstGeom prst="rect">
            <a:avLst/>
          </a:prstGeom>
          <a:noFill/>
          <a:ln>
            <a:noFill/>
          </a:ln>
        </p:spPr>
      </p:pic>
      <p:pic>
        <p:nvPicPr>
          <p:cNvPr id="111" name="Shape 111"/>
          <p:cNvPicPr preferRelativeResize="0"/>
          <p:nvPr/>
        </p:nvPicPr>
        <p:blipFill>
          <a:blip r:embed="rId5">
            <a:alphaModFix/>
          </a:blip>
          <a:stretch>
            <a:fillRect/>
          </a:stretch>
        </p:blipFill>
        <p:spPr>
          <a:xfrm>
            <a:off x="7572375" y="0"/>
            <a:ext cx="1571625" cy="1447800"/>
          </a:xfrm>
          <a:prstGeom prst="rect">
            <a:avLst/>
          </a:prstGeom>
          <a:noFill/>
          <a:ln>
            <a:noFill/>
          </a:ln>
        </p:spPr>
      </p:pic>
      <p:sp>
        <p:nvSpPr>
          <p:cNvPr id="112" name="Shape 112"/>
          <p:cNvSpPr txBox="1"/>
          <p:nvPr/>
        </p:nvSpPr>
        <p:spPr>
          <a:xfrm>
            <a:off x="0" y="4675900"/>
            <a:ext cx="3562500" cy="467700"/>
          </a:xfrm>
          <a:prstGeom prst="rect">
            <a:avLst/>
          </a:prstGeom>
          <a:noFill/>
          <a:ln cap="flat" cmpd="sng" w="9525">
            <a:solidFill>
              <a:srgbClr val="980000"/>
            </a:solidFill>
            <a:prstDash val="solid"/>
            <a:round/>
            <a:headEnd len="med" w="med" type="none"/>
            <a:tailEnd len="med" w="med" type="none"/>
          </a:ln>
        </p:spPr>
        <p:txBody>
          <a:bodyPr anchorCtr="0" anchor="t" bIns="91425" lIns="91425" rIns="91425" wrap="square" tIns="91425">
            <a:noAutofit/>
          </a:bodyPr>
          <a:lstStyle/>
          <a:p>
            <a:pPr indent="0" lvl="0" marL="0" rtl="0" algn="ctr">
              <a:spcBef>
                <a:spcPts val="0"/>
              </a:spcBef>
              <a:spcAft>
                <a:spcPts val="0"/>
              </a:spcAft>
              <a:buNone/>
            </a:pPr>
            <a:r>
              <a:rPr b="1" lang="ar">
                <a:latin typeface="Bree Serif"/>
                <a:ea typeface="Bree Serif"/>
                <a:cs typeface="Bree Serif"/>
                <a:sym typeface="Bree Serif"/>
              </a:rPr>
              <a:t>هذا العمل لا يغني عن المصدر الأساسي للمذاكرة</a:t>
            </a:r>
            <a:endParaRPr b="1">
              <a:latin typeface="Bree Serif"/>
              <a:ea typeface="Bree Serif"/>
              <a:cs typeface="Bree Serif"/>
              <a:sym typeface="Bree Serif"/>
            </a:endParaRPr>
          </a:p>
        </p:txBody>
      </p:sp>
      <p:pic>
        <p:nvPicPr>
          <p:cNvPr id="113" name="Shape 113"/>
          <p:cNvPicPr preferRelativeResize="0"/>
          <p:nvPr/>
        </p:nvPicPr>
        <p:blipFill>
          <a:blip r:embed="rId6">
            <a:alphaModFix/>
          </a:blip>
          <a:stretch>
            <a:fillRect/>
          </a:stretch>
        </p:blipFill>
        <p:spPr>
          <a:xfrm>
            <a:off x="7312108" y="3422875"/>
            <a:ext cx="1720725" cy="1720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pic>
        <p:nvPicPr>
          <p:cNvPr descr="respiration 010.jpg" id="201" name="Shape 201"/>
          <p:cNvPicPr preferRelativeResize="0"/>
          <p:nvPr/>
        </p:nvPicPr>
        <p:blipFill rotWithShape="1">
          <a:blip r:embed="rId3">
            <a:alphaModFix/>
          </a:blip>
          <a:srcRect b="0" l="0" r="0" t="0"/>
          <a:stretch/>
        </p:blipFill>
        <p:spPr>
          <a:xfrm>
            <a:off x="7491075" y="2534652"/>
            <a:ext cx="1624200" cy="2482200"/>
          </a:xfrm>
          <a:prstGeom prst="rect">
            <a:avLst/>
          </a:prstGeom>
          <a:noFill/>
          <a:ln>
            <a:noFill/>
          </a:ln>
          <a:effectLst>
            <a:outerShdw blurRad="50800" rotWithShape="0" algn="tl" dir="2700000" dist="38100">
              <a:srgbClr val="000000">
                <a:alpha val="42750"/>
              </a:srgbClr>
            </a:outerShdw>
          </a:effectLst>
        </p:spPr>
      </p:pic>
      <p:pic>
        <p:nvPicPr>
          <p:cNvPr descr="F66122-003-f017.jpg" id="202" name="Shape 202"/>
          <p:cNvPicPr preferRelativeResize="0"/>
          <p:nvPr/>
        </p:nvPicPr>
        <p:blipFill rotWithShape="1">
          <a:blip r:embed="rId4">
            <a:alphaModFix/>
          </a:blip>
          <a:srcRect b="0" l="0" r="0" t="0"/>
          <a:stretch/>
        </p:blipFill>
        <p:spPr>
          <a:xfrm>
            <a:off x="5353175" y="3022162"/>
            <a:ext cx="2334600" cy="1857300"/>
          </a:xfrm>
          <a:prstGeom prst="rect">
            <a:avLst/>
          </a:prstGeom>
          <a:noFill/>
          <a:ln cap="sq" cmpd="sng" w="9525">
            <a:solidFill>
              <a:schemeClr val="lt2"/>
            </a:solidFill>
            <a:prstDash val="solid"/>
            <a:miter lim="800000"/>
            <a:headEnd len="med" w="med" type="none"/>
            <a:tailEnd len="med" w="med" type="none"/>
          </a:ln>
          <a:effectLst>
            <a:outerShdw blurRad="50800" rotWithShape="0" algn="tl" dir="2700000" dist="38100">
              <a:srgbClr val="000000">
                <a:alpha val="42750"/>
              </a:srgbClr>
            </a:outerShdw>
          </a:effectLst>
        </p:spPr>
      </p:pic>
      <p:graphicFrame>
        <p:nvGraphicFramePr>
          <p:cNvPr id="203" name="Shape 203"/>
          <p:cNvGraphicFramePr/>
          <p:nvPr/>
        </p:nvGraphicFramePr>
        <p:xfrm>
          <a:off x="133124" y="2903820"/>
          <a:ext cx="3000000" cy="3000000"/>
        </p:xfrm>
        <a:graphic>
          <a:graphicData uri="http://schemas.openxmlformats.org/drawingml/2006/table">
            <a:tbl>
              <a:tblPr>
                <a:noFill/>
                <a:tableStyleId>{D7B4A627-1B1E-4C23-A1D2-12E12FC41C78}</a:tableStyleId>
              </a:tblPr>
              <a:tblGrid>
                <a:gridCol w="1316600"/>
                <a:gridCol w="796500"/>
                <a:gridCol w="1071825"/>
                <a:gridCol w="1934375"/>
              </a:tblGrid>
              <a:tr h="381000">
                <a:tc>
                  <a:txBody>
                    <a:bodyPr>
                      <a:noAutofit/>
                    </a:bodyPr>
                    <a:lstStyle/>
                    <a:p>
                      <a:pPr indent="0" lvl="0" marL="0" rtl="0">
                        <a:spcBef>
                          <a:spcPts val="0"/>
                        </a:spcBef>
                        <a:spcAft>
                          <a:spcPts val="0"/>
                        </a:spcAft>
                        <a:buNone/>
                      </a:pPr>
                      <a:r>
                        <a:rPr lang="ar">
                          <a:solidFill>
                            <a:schemeClr val="dk1"/>
                          </a:solidFill>
                          <a:latin typeface="Economica"/>
                          <a:ea typeface="Economica"/>
                          <a:cs typeface="Economica"/>
                          <a:sym typeface="Economica"/>
                        </a:rPr>
                        <a:t>Accessory muscles in forced Inspiration:</a:t>
                      </a:r>
                      <a:endParaRPr>
                        <a:solidFill>
                          <a:schemeClr val="dk1"/>
                        </a:solidFill>
                        <a:latin typeface="Economica"/>
                        <a:ea typeface="Economica"/>
                        <a:cs typeface="Economica"/>
                        <a:sym typeface="Economica"/>
                      </a:endParaRP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solidFill>
                      <a:prstDash val="solid"/>
                      <a:round/>
                      <a:headEnd len="med" w="med" type="none"/>
                      <a:tailEnd len="med" w="med" type="none"/>
                    </a:lnB>
                  </a:tcPr>
                </a:tc>
                <a:tc>
                  <a:txBody>
                    <a:bodyPr>
                      <a:noAutofit/>
                    </a:bodyPr>
                    <a:lstStyle/>
                    <a:p>
                      <a:pPr indent="0" lvl="0" marL="0" rtl="0">
                        <a:spcBef>
                          <a:spcPts val="0"/>
                        </a:spcBef>
                        <a:spcAft>
                          <a:spcPts val="0"/>
                        </a:spcAft>
                        <a:buNone/>
                      </a:pPr>
                      <a:r>
                        <a:rPr lang="ar">
                          <a:latin typeface="Economica"/>
                          <a:ea typeface="Economica"/>
                          <a:cs typeface="Economica"/>
                          <a:sym typeface="Economica"/>
                        </a:rPr>
                        <a:t>Origin</a:t>
                      </a:r>
                      <a:endParaRPr>
                        <a:latin typeface="Economica"/>
                        <a:ea typeface="Economica"/>
                        <a:cs typeface="Economica"/>
                        <a:sym typeface="Economica"/>
                      </a:endParaRP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tcPr>
                </a:tc>
                <a:tc>
                  <a:txBody>
                    <a:bodyPr>
                      <a:noAutofit/>
                    </a:bodyPr>
                    <a:lstStyle/>
                    <a:p>
                      <a:pPr indent="0" lvl="0" marL="0" rtl="0">
                        <a:spcBef>
                          <a:spcPts val="0"/>
                        </a:spcBef>
                        <a:spcAft>
                          <a:spcPts val="0"/>
                        </a:spcAft>
                        <a:buNone/>
                      </a:pPr>
                      <a:r>
                        <a:rPr lang="ar">
                          <a:latin typeface="Economica"/>
                          <a:ea typeface="Economica"/>
                          <a:cs typeface="Economica"/>
                          <a:sym typeface="Economica"/>
                        </a:rPr>
                        <a:t>Insertion</a:t>
                      </a:r>
                      <a:endParaRPr>
                        <a:latin typeface="Economica"/>
                        <a:ea typeface="Economica"/>
                        <a:cs typeface="Economica"/>
                        <a:sym typeface="Economica"/>
                      </a:endParaRPr>
                    </a:p>
                  </a:txBody>
                  <a:tcPr marT="91425" marB="91425" marR="91425" marL="91425">
                    <a:lnL cap="flat" cmpd="sng" w="9525">
                      <a:solidFill>
                        <a:srgbClr val="9E9E9E"/>
                      </a:solidFill>
                      <a:prstDash val="solid"/>
                      <a:round/>
                      <a:headEnd len="med" w="med" type="none"/>
                      <a:tailEnd len="med" w="med" type="none"/>
                    </a:lnL>
                  </a:tcPr>
                </a:tc>
                <a:tc>
                  <a:txBody>
                    <a:bodyPr>
                      <a:noAutofit/>
                    </a:bodyPr>
                    <a:lstStyle/>
                    <a:p>
                      <a:pPr indent="0" lvl="0" marL="0" rtl="0">
                        <a:spcBef>
                          <a:spcPts val="0"/>
                        </a:spcBef>
                        <a:spcAft>
                          <a:spcPts val="0"/>
                        </a:spcAft>
                        <a:buNone/>
                      </a:pPr>
                      <a:r>
                        <a:rPr lang="ar">
                          <a:latin typeface="Economica"/>
                          <a:ea typeface="Economica"/>
                          <a:cs typeface="Economica"/>
                          <a:sym typeface="Economica"/>
                        </a:rPr>
                        <a:t>Action</a:t>
                      </a:r>
                      <a:endParaRPr>
                        <a:latin typeface="Economica"/>
                        <a:ea typeface="Economica"/>
                        <a:cs typeface="Economica"/>
                        <a:sym typeface="Economica"/>
                      </a:endParaRPr>
                    </a:p>
                  </a:txBody>
                  <a:tcPr marT="91425" marB="91425" marR="91425" marL="91425"/>
                </a:tc>
              </a:tr>
              <a:tr h="381000">
                <a:tc>
                  <a:txBody>
                    <a:bodyPr>
                      <a:noAutofit/>
                    </a:bodyPr>
                    <a:lstStyle/>
                    <a:p>
                      <a:pPr indent="0" lvl="0" marL="0" rtl="0" algn="ctr">
                        <a:spcBef>
                          <a:spcPts val="0"/>
                        </a:spcBef>
                        <a:spcAft>
                          <a:spcPts val="0"/>
                        </a:spcAft>
                        <a:buNone/>
                      </a:pPr>
                      <a:r>
                        <a:rPr b="1" lang="ar">
                          <a:latin typeface="Economica"/>
                          <a:ea typeface="Economica"/>
                          <a:cs typeface="Economica"/>
                          <a:sym typeface="Economica"/>
                        </a:rPr>
                        <a:t>PECTORALIS MAJOR</a:t>
                      </a:r>
                      <a:endParaRPr b="1">
                        <a:latin typeface="Economica"/>
                        <a:ea typeface="Economica"/>
                        <a:cs typeface="Economica"/>
                        <a:sym typeface="Economica"/>
                      </a:endParaRP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tcPr>
                </a:tc>
                <a:tc>
                  <a:txBody>
                    <a:bodyPr>
                      <a:noAutofit/>
                    </a:bodyPr>
                    <a:lstStyle/>
                    <a:p>
                      <a:pPr indent="0" lvl="0" marL="0" rtl="0">
                        <a:spcBef>
                          <a:spcPts val="0"/>
                        </a:spcBef>
                        <a:spcAft>
                          <a:spcPts val="0"/>
                        </a:spcAft>
                        <a:buNone/>
                      </a:pPr>
                      <a:r>
                        <a:rPr lang="ar" sz="1000">
                          <a:latin typeface="Open Sans"/>
                          <a:ea typeface="Open Sans"/>
                          <a:cs typeface="Open Sans"/>
                          <a:sym typeface="Open Sans"/>
                        </a:rPr>
                        <a:t>Sternum + costal cartilages.</a:t>
                      </a:r>
                      <a:endParaRPr sz="1000">
                        <a:latin typeface="Open Sans"/>
                        <a:ea typeface="Open Sans"/>
                        <a:cs typeface="Open Sans"/>
                        <a:sym typeface="Open Sans"/>
                      </a:endParaRPr>
                    </a:p>
                  </a:txBody>
                  <a:tcPr marT="91425" marB="91425" marR="91425" marL="91425">
                    <a:lnL cap="flat" cmpd="sng" w="9525">
                      <a:solidFill>
                        <a:srgbClr val="9E9E9E"/>
                      </a:solidFill>
                      <a:prstDash val="solid"/>
                      <a:round/>
                      <a:headEnd len="med" w="med" type="none"/>
                      <a:tailEnd len="med" w="med" type="none"/>
                    </a:lnL>
                    <a:lnT cap="flat" cmpd="sng" w="9525">
                      <a:solidFill>
                        <a:srgbClr val="9E9E9E"/>
                      </a:solidFill>
                      <a:prstDash val="solid"/>
                      <a:round/>
                      <a:headEnd len="med" w="med" type="none"/>
                      <a:tailEnd len="med" w="med" type="none"/>
                    </a:lnT>
                  </a:tcPr>
                </a:tc>
                <a:tc>
                  <a:txBody>
                    <a:bodyPr>
                      <a:noAutofit/>
                    </a:bodyPr>
                    <a:lstStyle/>
                    <a:p>
                      <a:pPr indent="0" lvl="0" marL="0" rtl="0">
                        <a:spcBef>
                          <a:spcPts val="480"/>
                        </a:spcBef>
                        <a:spcAft>
                          <a:spcPts val="0"/>
                        </a:spcAft>
                        <a:buNone/>
                      </a:pPr>
                      <a:r>
                        <a:rPr lang="ar" sz="1000">
                          <a:solidFill>
                            <a:srgbClr val="999999"/>
                          </a:solidFill>
                          <a:latin typeface="Open Sans"/>
                          <a:ea typeface="Open Sans"/>
                          <a:cs typeface="Open Sans"/>
                          <a:sym typeface="Open Sans"/>
                        </a:rPr>
                        <a:t>Bicipital groove of</a:t>
                      </a:r>
                      <a:r>
                        <a:rPr lang="ar" sz="1000">
                          <a:latin typeface="Open Sans"/>
                          <a:ea typeface="Open Sans"/>
                          <a:cs typeface="Open Sans"/>
                          <a:sym typeface="Open Sans"/>
                        </a:rPr>
                        <a:t> Humerus.</a:t>
                      </a:r>
                      <a:endParaRPr sz="1000">
                        <a:latin typeface="Open Sans"/>
                        <a:ea typeface="Open Sans"/>
                        <a:cs typeface="Open Sans"/>
                        <a:sym typeface="Open Sans"/>
                      </a:endParaRPr>
                    </a:p>
                  </a:txBody>
                  <a:tcPr marT="91425" marB="91425" marR="91425" marL="91425"/>
                </a:tc>
                <a:tc>
                  <a:txBody>
                    <a:bodyPr>
                      <a:noAutofit/>
                    </a:bodyPr>
                    <a:lstStyle/>
                    <a:p>
                      <a:pPr indent="0" lvl="0" marL="0" rtl="0">
                        <a:lnSpc>
                          <a:spcPct val="90000"/>
                        </a:lnSpc>
                        <a:spcBef>
                          <a:spcPts val="0"/>
                        </a:spcBef>
                        <a:spcAft>
                          <a:spcPts val="0"/>
                        </a:spcAft>
                        <a:buNone/>
                      </a:pPr>
                      <a:r>
                        <a:rPr lang="ar" sz="1000" u="sng">
                          <a:solidFill>
                            <a:srgbClr val="FF0000"/>
                          </a:solidFill>
                          <a:latin typeface="Open Sans"/>
                          <a:ea typeface="Open Sans"/>
                          <a:cs typeface="Open Sans"/>
                          <a:sym typeface="Open Sans"/>
                        </a:rPr>
                        <a:t>Increases anteroposterior diameter</a:t>
                      </a:r>
                      <a:r>
                        <a:rPr lang="ar" sz="1000">
                          <a:latin typeface="Open Sans"/>
                          <a:ea typeface="Open Sans"/>
                          <a:cs typeface="Open Sans"/>
                          <a:sym typeface="Open Sans"/>
                        </a:rPr>
                        <a:t> of thoracic cavity, when arm is fixed (inspiratory).</a:t>
                      </a:r>
                      <a:endParaRPr sz="1000">
                        <a:latin typeface="Open Sans"/>
                        <a:ea typeface="Open Sans"/>
                        <a:cs typeface="Open Sans"/>
                        <a:sym typeface="Open Sans"/>
                      </a:endParaRPr>
                    </a:p>
                  </a:txBody>
                  <a:tcPr marT="91425" marB="91425" marR="91425" marL="91425"/>
                </a:tc>
              </a:tr>
              <a:tr h="699575">
                <a:tc>
                  <a:txBody>
                    <a:bodyPr>
                      <a:noAutofit/>
                    </a:bodyPr>
                    <a:lstStyle/>
                    <a:p>
                      <a:pPr indent="0" lvl="0" marL="0" rtl="0" algn="ctr">
                        <a:spcBef>
                          <a:spcPts val="0"/>
                        </a:spcBef>
                        <a:spcAft>
                          <a:spcPts val="0"/>
                        </a:spcAft>
                        <a:buNone/>
                      </a:pPr>
                      <a:r>
                        <a:rPr b="1" lang="ar">
                          <a:latin typeface="Economica"/>
                          <a:ea typeface="Economica"/>
                          <a:cs typeface="Economica"/>
                          <a:sym typeface="Economica"/>
                        </a:rPr>
                        <a:t>SCALENE MUSCLES</a:t>
                      </a:r>
                      <a:endParaRPr b="1">
                        <a:latin typeface="Economica"/>
                        <a:ea typeface="Economica"/>
                        <a:cs typeface="Economica"/>
                        <a:sym typeface="Economica"/>
                      </a:endParaRPr>
                    </a:p>
                  </a:txBody>
                  <a:tcPr marT="91425" marB="91425" marR="91425" marL="91425">
                    <a:lnT cap="flat" cmpd="sng" w="9525">
                      <a:solidFill>
                        <a:srgbClr val="9E9E9E"/>
                      </a:solidFill>
                      <a:prstDash val="solid"/>
                      <a:round/>
                      <a:headEnd len="med" w="med" type="none"/>
                      <a:tailEnd len="med" w="med" type="none"/>
                    </a:lnT>
                  </a:tcPr>
                </a:tc>
                <a:tc>
                  <a:txBody>
                    <a:bodyPr>
                      <a:noAutofit/>
                    </a:bodyPr>
                    <a:lstStyle/>
                    <a:p>
                      <a:pPr indent="0" lvl="0" marL="0" rtl="0">
                        <a:spcBef>
                          <a:spcPts val="0"/>
                        </a:spcBef>
                        <a:spcAft>
                          <a:spcPts val="0"/>
                        </a:spcAft>
                        <a:buNone/>
                      </a:pPr>
                      <a:r>
                        <a:rPr lang="ar" sz="1000">
                          <a:latin typeface="Open Sans"/>
                          <a:ea typeface="Open Sans"/>
                          <a:cs typeface="Open Sans"/>
                          <a:sym typeface="Open Sans"/>
                        </a:rPr>
                        <a:t>Cervical vertebrae.</a:t>
                      </a:r>
                      <a:endParaRPr sz="1000">
                        <a:latin typeface="Open Sans"/>
                        <a:ea typeface="Open Sans"/>
                        <a:cs typeface="Open Sans"/>
                        <a:sym typeface="Open Sans"/>
                      </a:endParaRPr>
                    </a:p>
                  </a:txBody>
                  <a:tcPr marT="91425" marB="91425" marR="91425" marL="91425"/>
                </a:tc>
                <a:tc>
                  <a:txBody>
                    <a:bodyPr>
                      <a:noAutofit/>
                    </a:bodyPr>
                    <a:lstStyle/>
                    <a:p>
                      <a:pPr indent="0" lvl="0" marL="0" rtl="0">
                        <a:spcBef>
                          <a:spcPts val="560"/>
                        </a:spcBef>
                        <a:spcAft>
                          <a:spcPts val="0"/>
                        </a:spcAft>
                        <a:buNone/>
                      </a:pPr>
                      <a:r>
                        <a:rPr lang="ar" sz="1000">
                          <a:latin typeface="Open Sans"/>
                          <a:ea typeface="Open Sans"/>
                          <a:cs typeface="Open Sans"/>
                          <a:sym typeface="Open Sans"/>
                        </a:rPr>
                        <a:t>1</a:t>
                      </a:r>
                      <a:r>
                        <a:rPr baseline="30000" lang="ar" sz="1000">
                          <a:latin typeface="Open Sans"/>
                          <a:ea typeface="Open Sans"/>
                          <a:cs typeface="Open Sans"/>
                          <a:sym typeface="Open Sans"/>
                        </a:rPr>
                        <a:t>st</a:t>
                      </a:r>
                      <a:r>
                        <a:rPr lang="ar" sz="1000">
                          <a:latin typeface="Open Sans"/>
                          <a:ea typeface="Open Sans"/>
                          <a:cs typeface="Open Sans"/>
                          <a:sym typeface="Open Sans"/>
                        </a:rPr>
                        <a:t> (anterior and medius) &amp; 2</a:t>
                      </a:r>
                      <a:r>
                        <a:rPr baseline="30000" lang="ar" sz="1000">
                          <a:latin typeface="Open Sans"/>
                          <a:ea typeface="Open Sans"/>
                          <a:cs typeface="Open Sans"/>
                          <a:sym typeface="Open Sans"/>
                        </a:rPr>
                        <a:t>nd</a:t>
                      </a:r>
                      <a:r>
                        <a:rPr lang="ar" sz="1000">
                          <a:latin typeface="Open Sans"/>
                          <a:ea typeface="Open Sans"/>
                          <a:cs typeface="Open Sans"/>
                          <a:sym typeface="Open Sans"/>
                        </a:rPr>
                        <a:t> (posterior) ribs.</a:t>
                      </a:r>
                      <a:endParaRPr sz="1000">
                        <a:latin typeface="Open Sans"/>
                        <a:ea typeface="Open Sans"/>
                        <a:cs typeface="Open Sans"/>
                        <a:sym typeface="Open Sans"/>
                      </a:endParaRPr>
                    </a:p>
                  </a:txBody>
                  <a:tcPr marT="91425" marB="91425" marR="91425" marL="91425"/>
                </a:tc>
                <a:tc>
                  <a:txBody>
                    <a:bodyPr>
                      <a:noAutofit/>
                    </a:bodyPr>
                    <a:lstStyle/>
                    <a:p>
                      <a:pPr indent="0" lvl="0" marL="0" rtl="0">
                        <a:spcBef>
                          <a:spcPts val="560"/>
                        </a:spcBef>
                        <a:spcAft>
                          <a:spcPts val="0"/>
                        </a:spcAft>
                        <a:buNone/>
                      </a:pPr>
                      <a:r>
                        <a:rPr lang="ar" sz="1000" u="sng">
                          <a:solidFill>
                            <a:srgbClr val="FF0000"/>
                          </a:solidFill>
                          <a:latin typeface="Open Sans"/>
                          <a:ea typeface="Open Sans"/>
                          <a:cs typeface="Open Sans"/>
                          <a:sym typeface="Open Sans"/>
                        </a:rPr>
                        <a:t>Elevates</a:t>
                      </a:r>
                      <a:r>
                        <a:rPr lang="ar" sz="1000">
                          <a:latin typeface="Open Sans"/>
                          <a:ea typeface="Open Sans"/>
                          <a:cs typeface="Open Sans"/>
                          <a:sym typeface="Open Sans"/>
                        </a:rPr>
                        <a:t> 1</a:t>
                      </a:r>
                      <a:r>
                        <a:rPr baseline="30000" lang="ar" sz="1000">
                          <a:latin typeface="Open Sans"/>
                          <a:ea typeface="Open Sans"/>
                          <a:cs typeface="Open Sans"/>
                          <a:sym typeface="Open Sans"/>
                        </a:rPr>
                        <a:t>st</a:t>
                      </a:r>
                      <a:r>
                        <a:rPr lang="ar" sz="1000">
                          <a:latin typeface="Open Sans"/>
                          <a:ea typeface="Open Sans"/>
                          <a:cs typeface="Open Sans"/>
                          <a:sym typeface="Open Sans"/>
                        </a:rPr>
                        <a:t> &amp; 2</a:t>
                      </a:r>
                      <a:r>
                        <a:rPr baseline="30000" lang="ar" sz="1000">
                          <a:latin typeface="Open Sans"/>
                          <a:ea typeface="Open Sans"/>
                          <a:cs typeface="Open Sans"/>
                          <a:sym typeface="Open Sans"/>
                        </a:rPr>
                        <a:t>nd</a:t>
                      </a:r>
                      <a:r>
                        <a:rPr lang="ar" sz="1000">
                          <a:latin typeface="Open Sans"/>
                          <a:ea typeface="Open Sans"/>
                          <a:cs typeface="Open Sans"/>
                          <a:sym typeface="Open Sans"/>
                        </a:rPr>
                        <a:t> ribs (inspiratory)</a:t>
                      </a:r>
                      <a:r>
                        <a:rPr lang="ar" sz="1000">
                          <a:solidFill>
                            <a:srgbClr val="999999"/>
                          </a:solidFill>
                          <a:latin typeface="Open Sans"/>
                          <a:ea typeface="Open Sans"/>
                          <a:cs typeface="Open Sans"/>
                          <a:sym typeface="Open Sans"/>
                        </a:rPr>
                        <a:t>, main action is lateral flexion of the neck.</a:t>
                      </a:r>
                      <a:endParaRPr sz="1000">
                        <a:solidFill>
                          <a:srgbClr val="999999"/>
                        </a:solidFill>
                        <a:latin typeface="Open Sans"/>
                        <a:ea typeface="Open Sans"/>
                        <a:cs typeface="Open Sans"/>
                        <a:sym typeface="Open Sans"/>
                      </a:endParaRPr>
                    </a:p>
                  </a:txBody>
                  <a:tcPr marT="91425" marB="91425" marR="91425" marL="91425"/>
                </a:tc>
              </a:tr>
            </a:tbl>
          </a:graphicData>
        </a:graphic>
      </p:graphicFrame>
      <p:sp>
        <p:nvSpPr>
          <p:cNvPr id="204" name="Shape 204"/>
          <p:cNvSpPr txBox="1"/>
          <p:nvPr/>
        </p:nvSpPr>
        <p:spPr>
          <a:xfrm>
            <a:off x="8115975" y="2660700"/>
            <a:ext cx="1080000" cy="5934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rPr b="1" lang="ar" sz="1000">
                <a:solidFill>
                  <a:srgbClr val="0070C0"/>
                </a:solidFill>
                <a:latin typeface="Economica"/>
                <a:ea typeface="Economica"/>
                <a:cs typeface="Economica"/>
                <a:sym typeface="Economica"/>
              </a:rPr>
              <a:t>5- Scalenus anterior</a:t>
            </a:r>
            <a:endParaRPr sz="1000">
              <a:latin typeface="Economica"/>
              <a:ea typeface="Economica"/>
              <a:cs typeface="Economica"/>
              <a:sym typeface="Economica"/>
            </a:endParaRPr>
          </a:p>
          <a:p>
            <a:pPr indent="0" lvl="0" marL="0" marR="0" rtl="0" algn="l">
              <a:spcBef>
                <a:spcPts val="0"/>
              </a:spcBef>
              <a:spcAft>
                <a:spcPts val="0"/>
              </a:spcAft>
              <a:buNone/>
            </a:pPr>
            <a:r>
              <a:rPr b="1" lang="ar" sz="1000">
                <a:solidFill>
                  <a:srgbClr val="0070C0"/>
                </a:solidFill>
                <a:latin typeface="Economica"/>
                <a:ea typeface="Economica"/>
                <a:cs typeface="Economica"/>
                <a:sym typeface="Economica"/>
              </a:rPr>
              <a:t>6. Scalenus medius</a:t>
            </a:r>
            <a:endParaRPr b="1" sz="1000">
              <a:solidFill>
                <a:srgbClr val="0070C0"/>
              </a:solidFill>
              <a:latin typeface="Economica"/>
              <a:ea typeface="Economica"/>
              <a:cs typeface="Economica"/>
              <a:sym typeface="Economica"/>
            </a:endParaRPr>
          </a:p>
          <a:p>
            <a:pPr indent="0" lvl="0" marL="0" marR="0" rtl="0" algn="l">
              <a:spcBef>
                <a:spcPts val="0"/>
              </a:spcBef>
              <a:spcAft>
                <a:spcPts val="0"/>
              </a:spcAft>
              <a:buNone/>
            </a:pPr>
            <a:r>
              <a:rPr b="1" lang="ar" sz="1000">
                <a:solidFill>
                  <a:srgbClr val="0070C0"/>
                </a:solidFill>
                <a:latin typeface="Economica"/>
                <a:ea typeface="Economica"/>
                <a:cs typeface="Economica"/>
                <a:sym typeface="Economica"/>
              </a:rPr>
              <a:t>7. Scalenus posterior</a:t>
            </a:r>
            <a:endParaRPr b="1" sz="1000">
              <a:solidFill>
                <a:srgbClr val="0070C0"/>
              </a:solidFill>
              <a:latin typeface="Economica"/>
              <a:ea typeface="Economica"/>
              <a:cs typeface="Economica"/>
              <a:sym typeface="Economica"/>
            </a:endParaRPr>
          </a:p>
        </p:txBody>
      </p:sp>
      <p:sp>
        <p:nvSpPr>
          <p:cNvPr id="205" name="Shape 205"/>
          <p:cNvSpPr txBox="1"/>
          <p:nvPr/>
        </p:nvSpPr>
        <p:spPr>
          <a:xfrm>
            <a:off x="8465775" y="3296225"/>
            <a:ext cx="645600" cy="4578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rPr b="1" lang="ar" sz="1000">
                <a:solidFill>
                  <a:srgbClr val="0070C0"/>
                </a:solidFill>
                <a:latin typeface="Economica"/>
                <a:ea typeface="Economica"/>
                <a:cs typeface="Economica"/>
                <a:sym typeface="Economica"/>
              </a:rPr>
              <a:t>Cervical vertebrae</a:t>
            </a:r>
            <a:endParaRPr b="1" sz="1000">
              <a:solidFill>
                <a:srgbClr val="0070C0"/>
              </a:solidFill>
              <a:latin typeface="Economica"/>
              <a:ea typeface="Economica"/>
              <a:cs typeface="Economica"/>
              <a:sym typeface="Economica"/>
            </a:endParaRPr>
          </a:p>
        </p:txBody>
      </p:sp>
      <p:sp>
        <p:nvSpPr>
          <p:cNvPr id="206" name="Shape 206"/>
          <p:cNvSpPr txBox="1"/>
          <p:nvPr/>
        </p:nvSpPr>
        <p:spPr>
          <a:xfrm>
            <a:off x="3577475" y="1119575"/>
            <a:ext cx="2425200" cy="1415100"/>
          </a:xfrm>
          <a:prstGeom prst="rect">
            <a:avLst/>
          </a:prstGeom>
          <a:noFill/>
          <a:ln cap="flat" cmpd="sng" w="9525">
            <a:solidFill>
              <a:schemeClr val="lt2"/>
            </a:solidFill>
            <a:prstDash val="solid"/>
            <a:round/>
            <a:headEnd len="med" w="med" type="none"/>
            <a:tailEnd len="med" w="med" type="none"/>
          </a:ln>
        </p:spPr>
        <p:txBody>
          <a:bodyPr anchorCtr="0" anchor="t" bIns="45700" lIns="91425" rIns="91425" wrap="square" tIns="45700">
            <a:noAutofit/>
          </a:bodyPr>
          <a:lstStyle/>
          <a:p>
            <a:pPr indent="-304800" lvl="0" marL="457200" rtl="0">
              <a:lnSpc>
                <a:spcPct val="80000"/>
              </a:lnSpc>
              <a:spcBef>
                <a:spcPts val="0"/>
              </a:spcBef>
              <a:spcAft>
                <a:spcPts val="0"/>
              </a:spcAft>
              <a:buSzPts val="1200"/>
              <a:buFont typeface="Economica"/>
              <a:buChar char="●"/>
            </a:pPr>
            <a:r>
              <a:rPr lang="ar" sz="1200">
                <a:latin typeface="Economica"/>
                <a:ea typeface="Economica"/>
                <a:cs typeface="Economica"/>
                <a:sym typeface="Economica"/>
              </a:rPr>
              <a:t>11 muscles.</a:t>
            </a:r>
            <a:endParaRPr sz="1200">
              <a:latin typeface="Economica"/>
              <a:ea typeface="Economica"/>
              <a:cs typeface="Economica"/>
              <a:sym typeface="Economica"/>
            </a:endParaRPr>
          </a:p>
          <a:p>
            <a:pPr indent="-304800" lvl="0" marL="457200" rtl="0">
              <a:lnSpc>
                <a:spcPct val="80000"/>
              </a:lnSpc>
              <a:spcBef>
                <a:spcPts val="0"/>
              </a:spcBef>
              <a:spcAft>
                <a:spcPts val="0"/>
              </a:spcAft>
              <a:buSzPts val="1200"/>
              <a:buFont typeface="Economica"/>
              <a:buChar char="●"/>
            </a:pPr>
            <a:r>
              <a:rPr lang="ar" sz="1200">
                <a:latin typeface="Economica"/>
                <a:ea typeface="Economica"/>
                <a:cs typeface="Economica"/>
                <a:sym typeface="Economica"/>
              </a:rPr>
              <a:t>Attachments: from lower border of rib above to upper border of rib below.</a:t>
            </a:r>
            <a:endParaRPr sz="1200">
              <a:latin typeface="Economica"/>
              <a:ea typeface="Economica"/>
              <a:cs typeface="Economica"/>
              <a:sym typeface="Economica"/>
            </a:endParaRPr>
          </a:p>
          <a:p>
            <a:pPr indent="-304800" lvl="0" marL="457200" rtl="0">
              <a:lnSpc>
                <a:spcPct val="80000"/>
              </a:lnSpc>
              <a:spcBef>
                <a:spcPts val="0"/>
              </a:spcBef>
              <a:spcAft>
                <a:spcPts val="0"/>
              </a:spcAft>
              <a:buSzPts val="1200"/>
              <a:buFont typeface="Economica"/>
              <a:buChar char="●"/>
            </a:pPr>
            <a:r>
              <a:rPr lang="ar" sz="1200">
                <a:latin typeface="Economica"/>
                <a:ea typeface="Economica"/>
                <a:cs typeface="Economica"/>
                <a:sym typeface="Economica"/>
              </a:rPr>
              <a:t>Direction of fibers: downward &amp; medially </a:t>
            </a:r>
            <a:r>
              <a:rPr lang="ar" sz="1200">
                <a:solidFill>
                  <a:srgbClr val="999999"/>
                </a:solidFill>
                <a:latin typeface="Economica"/>
                <a:ea typeface="Economica"/>
                <a:cs typeface="Economica"/>
                <a:sym typeface="Economica"/>
              </a:rPr>
              <a:t>(and forward).</a:t>
            </a:r>
            <a:endParaRPr sz="1200">
              <a:solidFill>
                <a:srgbClr val="999999"/>
              </a:solidFill>
              <a:latin typeface="Economica"/>
              <a:ea typeface="Economica"/>
              <a:cs typeface="Economica"/>
              <a:sym typeface="Economica"/>
            </a:endParaRPr>
          </a:p>
          <a:p>
            <a:pPr indent="-304800" lvl="0" marL="457200" rtl="0">
              <a:lnSpc>
                <a:spcPct val="90000"/>
              </a:lnSpc>
              <a:spcBef>
                <a:spcPts val="0"/>
              </a:spcBef>
              <a:spcAft>
                <a:spcPts val="0"/>
              </a:spcAft>
              <a:buSzPts val="1200"/>
              <a:buFont typeface="Economica"/>
              <a:buChar char="●"/>
            </a:pPr>
            <a:r>
              <a:rPr lang="ar" sz="1200">
                <a:latin typeface="Economica"/>
                <a:ea typeface="Economica"/>
                <a:cs typeface="Economica"/>
                <a:sym typeface="Economica"/>
              </a:rPr>
              <a:t>Nerve supply: intercostal nerves </a:t>
            </a:r>
            <a:r>
              <a:rPr lang="ar" sz="1200">
                <a:solidFill>
                  <a:srgbClr val="999999"/>
                </a:solidFill>
                <a:latin typeface="Economica"/>
                <a:ea typeface="Economica"/>
                <a:cs typeface="Economica"/>
                <a:sym typeface="Economica"/>
              </a:rPr>
              <a:t>(T1-T11), subcostal nerve (T12).</a:t>
            </a:r>
            <a:endParaRPr sz="1200">
              <a:solidFill>
                <a:srgbClr val="999999"/>
              </a:solidFill>
              <a:latin typeface="Economica"/>
              <a:ea typeface="Economica"/>
              <a:cs typeface="Economica"/>
              <a:sym typeface="Economica"/>
            </a:endParaRPr>
          </a:p>
          <a:p>
            <a:pPr indent="-304800" lvl="0" marL="457200" rtl="0">
              <a:lnSpc>
                <a:spcPct val="90000"/>
              </a:lnSpc>
              <a:spcBef>
                <a:spcPts val="0"/>
              </a:spcBef>
              <a:spcAft>
                <a:spcPts val="0"/>
              </a:spcAft>
              <a:buSzPts val="1200"/>
              <a:buFont typeface="Economica"/>
              <a:buChar char="●"/>
            </a:pPr>
            <a:r>
              <a:rPr lang="ar" sz="1200">
                <a:latin typeface="Economica"/>
                <a:ea typeface="Economica"/>
                <a:cs typeface="Economica"/>
                <a:sym typeface="Economica"/>
              </a:rPr>
              <a:t>Action: rib elevators (inspiratory).</a:t>
            </a:r>
            <a:endParaRPr sz="1200">
              <a:latin typeface="Economica"/>
              <a:ea typeface="Economica"/>
              <a:cs typeface="Economica"/>
              <a:sym typeface="Economica"/>
            </a:endParaRPr>
          </a:p>
        </p:txBody>
      </p:sp>
      <p:sp>
        <p:nvSpPr>
          <p:cNvPr id="207" name="Shape 207"/>
          <p:cNvSpPr txBox="1"/>
          <p:nvPr/>
        </p:nvSpPr>
        <p:spPr>
          <a:xfrm>
            <a:off x="3522725" y="276377"/>
            <a:ext cx="2534700" cy="890400"/>
          </a:xfrm>
          <a:prstGeom prst="rect">
            <a:avLst/>
          </a:prstGeom>
          <a:noFill/>
          <a:ln>
            <a:noFill/>
          </a:ln>
        </p:spPr>
        <p:txBody>
          <a:bodyPr anchorCtr="0" anchor="ctr" bIns="45700" lIns="91425" rIns="91425" wrap="square" tIns="45700">
            <a:noAutofit/>
          </a:bodyPr>
          <a:lstStyle/>
          <a:p>
            <a:pPr indent="0" lvl="0" marL="0" rtl="0" algn="ctr">
              <a:spcBef>
                <a:spcPts val="0"/>
              </a:spcBef>
              <a:spcAft>
                <a:spcPts val="0"/>
              </a:spcAft>
              <a:buNone/>
            </a:pPr>
            <a:r>
              <a:rPr b="1" lang="ar" sz="2400">
                <a:latin typeface="Economica"/>
                <a:ea typeface="Economica"/>
                <a:cs typeface="Economica"/>
                <a:sym typeface="Economica"/>
              </a:rPr>
              <a:t>EXTERNAL INTERCOSTAL MUSCLES</a:t>
            </a:r>
            <a:endParaRPr b="1" sz="2400">
              <a:latin typeface="Economica"/>
              <a:ea typeface="Economica"/>
              <a:cs typeface="Economica"/>
              <a:sym typeface="Economica"/>
            </a:endParaRPr>
          </a:p>
        </p:txBody>
      </p:sp>
      <p:pic>
        <p:nvPicPr>
          <p:cNvPr descr="F66122-003-f027.jpg" id="208" name="Shape 208"/>
          <p:cNvPicPr preferRelativeResize="0"/>
          <p:nvPr/>
        </p:nvPicPr>
        <p:blipFill rotWithShape="1">
          <a:blip r:embed="rId5">
            <a:alphaModFix/>
          </a:blip>
          <a:srcRect b="0" l="0" r="0" t="0"/>
          <a:stretch/>
        </p:blipFill>
        <p:spPr>
          <a:xfrm>
            <a:off x="290920" y="299670"/>
            <a:ext cx="2534700" cy="2358600"/>
          </a:xfrm>
          <a:prstGeom prst="rect">
            <a:avLst/>
          </a:prstGeom>
          <a:noFill/>
          <a:ln cap="sq" cmpd="sng" w="9525">
            <a:solidFill>
              <a:schemeClr val="lt2"/>
            </a:solidFill>
            <a:prstDash val="solid"/>
            <a:miter lim="800000"/>
            <a:headEnd len="med" w="med" type="none"/>
            <a:tailEnd len="med" w="med" type="none"/>
          </a:ln>
          <a:effectLst>
            <a:outerShdw blurRad="50800" rotWithShape="0" algn="tl" dir="2700000" dist="38100">
              <a:srgbClr val="000000">
                <a:alpha val="42750"/>
              </a:srgbClr>
            </a:outerShdw>
          </a:effectLst>
        </p:spPr>
      </p:pic>
      <p:pic>
        <p:nvPicPr>
          <p:cNvPr descr="F66122-003-f026a.jpg" id="209" name="Shape 209"/>
          <p:cNvPicPr preferRelativeResize="0"/>
          <p:nvPr/>
        </p:nvPicPr>
        <p:blipFill rotWithShape="1">
          <a:blip r:embed="rId6">
            <a:alphaModFix/>
          </a:blip>
          <a:srcRect b="0" l="0" r="0" t="0"/>
          <a:stretch/>
        </p:blipFill>
        <p:spPr>
          <a:xfrm>
            <a:off x="6754531" y="176053"/>
            <a:ext cx="2029200" cy="2358600"/>
          </a:xfrm>
          <a:prstGeom prst="rect">
            <a:avLst/>
          </a:prstGeom>
          <a:noFill/>
          <a:ln cap="sq" cmpd="sng" w="9525">
            <a:solidFill>
              <a:schemeClr val="lt2"/>
            </a:solidFill>
            <a:prstDash val="solid"/>
            <a:miter lim="800000"/>
            <a:headEnd len="med" w="med" type="none"/>
            <a:tailEnd len="med" w="med" type="none"/>
          </a:ln>
          <a:effectLst>
            <a:outerShdw blurRad="50800" rotWithShape="0" algn="tl" dir="2700000" dist="38100">
              <a:srgbClr val="000000">
                <a:alpha val="42750"/>
              </a:srgbClr>
            </a:outerShdw>
          </a:effectLst>
        </p:spPr>
      </p:pic>
      <p:cxnSp>
        <p:nvCxnSpPr>
          <p:cNvPr id="210" name="Shape 210"/>
          <p:cNvCxnSpPr>
            <a:stCxn id="205" idx="1"/>
          </p:cNvCxnSpPr>
          <p:nvPr/>
        </p:nvCxnSpPr>
        <p:spPr>
          <a:xfrm rot="10800000">
            <a:off x="8115975" y="2985125"/>
            <a:ext cx="349800" cy="540000"/>
          </a:xfrm>
          <a:prstGeom prst="straightConnector1">
            <a:avLst/>
          </a:prstGeom>
          <a:noFill/>
          <a:ln cap="flat" cmpd="sng" w="9525">
            <a:solidFill>
              <a:srgbClr val="000000"/>
            </a:solidFill>
            <a:prstDash val="solid"/>
            <a:round/>
            <a:headEnd len="med" w="med" type="none"/>
            <a:tailEnd len="lg" w="lg" type="stealth"/>
          </a:ln>
        </p:spPr>
      </p:cxnSp>
      <p:cxnSp>
        <p:nvCxnSpPr>
          <p:cNvPr id="211" name="Shape 211"/>
          <p:cNvCxnSpPr/>
          <p:nvPr/>
        </p:nvCxnSpPr>
        <p:spPr>
          <a:xfrm rot="10800000">
            <a:off x="2825623" y="1348295"/>
            <a:ext cx="742200" cy="14100"/>
          </a:xfrm>
          <a:prstGeom prst="straightConnector1">
            <a:avLst/>
          </a:prstGeom>
          <a:noFill/>
          <a:ln cap="flat" cmpd="sng" w="9525">
            <a:solidFill>
              <a:srgbClr val="000000"/>
            </a:solidFill>
            <a:prstDash val="solid"/>
            <a:round/>
            <a:headEnd len="med" w="med" type="none"/>
            <a:tailEnd len="lg" w="lg" type="stealth"/>
          </a:ln>
        </p:spPr>
      </p:cxnSp>
      <p:cxnSp>
        <p:nvCxnSpPr>
          <p:cNvPr id="212" name="Shape 212"/>
          <p:cNvCxnSpPr>
            <a:endCxn id="209" idx="1"/>
          </p:cNvCxnSpPr>
          <p:nvPr/>
        </p:nvCxnSpPr>
        <p:spPr>
          <a:xfrm flipH="1" rot="10800000">
            <a:off x="6007831" y="1355353"/>
            <a:ext cx="746700" cy="1800"/>
          </a:xfrm>
          <a:prstGeom prst="straightConnector1">
            <a:avLst/>
          </a:prstGeom>
          <a:noFill/>
          <a:ln cap="flat" cmpd="sng" w="9525">
            <a:solidFill>
              <a:srgbClr val="000000"/>
            </a:solidFill>
            <a:prstDash val="solid"/>
            <a:round/>
            <a:headEnd len="med" w="med" type="none"/>
            <a:tailEnd len="lg" w="lg" type="stealth"/>
          </a:ln>
        </p:spPr>
      </p:cxnSp>
      <p:sp>
        <p:nvSpPr>
          <p:cNvPr id="213" name="Shape 213"/>
          <p:cNvSpPr/>
          <p:nvPr/>
        </p:nvSpPr>
        <p:spPr>
          <a:xfrm>
            <a:off x="6838599" y="1853250"/>
            <a:ext cx="519600" cy="127500"/>
          </a:xfrm>
          <a:prstGeom prst="ellipse">
            <a:avLst/>
          </a:prstGeom>
          <a:noFill/>
          <a:ln cap="flat" cmpd="sng" w="9525">
            <a:solidFill>
              <a:schemeClr val="dk1"/>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spcAft>
                <a:spcPts val="0"/>
              </a:spcAft>
              <a:buNone/>
            </a:pPr>
            <a:r>
              <a:t/>
            </a:r>
            <a:endParaRPr/>
          </a:p>
        </p:txBody>
      </p:sp>
      <p:sp>
        <p:nvSpPr>
          <p:cNvPr id="214" name="Shape 214"/>
          <p:cNvSpPr/>
          <p:nvPr/>
        </p:nvSpPr>
        <p:spPr>
          <a:xfrm flipH="1" rot="10800000">
            <a:off x="2021400" y="2154100"/>
            <a:ext cx="614100" cy="152400"/>
          </a:xfrm>
          <a:prstGeom prst="ellipse">
            <a:avLst/>
          </a:prstGeom>
          <a:noFill/>
          <a:ln cap="flat" cmpd="sng" w="9525">
            <a:solidFill>
              <a:schemeClr val="dk1"/>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spcAft>
                <a:spcPts val="0"/>
              </a:spcAft>
              <a:buNone/>
            </a:pPr>
            <a:r>
              <a:t/>
            </a:r>
            <a:endParaRPr/>
          </a:p>
        </p:txBody>
      </p:sp>
      <p:sp>
        <p:nvSpPr>
          <p:cNvPr id="215" name="Shape 215"/>
          <p:cNvSpPr/>
          <p:nvPr/>
        </p:nvSpPr>
        <p:spPr>
          <a:xfrm>
            <a:off x="249322" y="276375"/>
            <a:ext cx="697200" cy="152400"/>
          </a:xfrm>
          <a:prstGeom prst="ellipse">
            <a:avLst/>
          </a:prstGeom>
          <a:noFill/>
          <a:ln cap="flat" cmpd="sng" w="9525">
            <a:solidFill>
              <a:schemeClr val="dk1"/>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spcAft>
                <a:spcPts val="0"/>
              </a:spcAft>
              <a:buNone/>
            </a:pPr>
            <a:r>
              <a:t/>
            </a:r>
            <a:endParaRPr/>
          </a:p>
        </p:txBody>
      </p:sp>
      <p:sp>
        <p:nvSpPr>
          <p:cNvPr id="216" name="Shape 216"/>
          <p:cNvSpPr/>
          <p:nvPr/>
        </p:nvSpPr>
        <p:spPr>
          <a:xfrm>
            <a:off x="5629027" y="3149688"/>
            <a:ext cx="428400" cy="127500"/>
          </a:xfrm>
          <a:prstGeom prst="ellipse">
            <a:avLst/>
          </a:prstGeom>
          <a:noFill/>
          <a:ln cap="flat" cmpd="sng" w="9525">
            <a:solidFill>
              <a:schemeClr val="dk1"/>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spcAft>
                <a:spcPts val="0"/>
              </a:spcAft>
              <a:buNone/>
            </a:pPr>
            <a:r>
              <a:t/>
            </a:r>
            <a:endParaRPr/>
          </a:p>
        </p:txBody>
      </p:sp>
      <p:sp>
        <p:nvSpPr>
          <p:cNvPr id="217" name="Shape 217"/>
          <p:cNvSpPr txBox="1"/>
          <p:nvPr/>
        </p:nvSpPr>
        <p:spPr>
          <a:xfrm>
            <a:off x="3666125" y="2"/>
            <a:ext cx="2247900" cy="355800"/>
          </a:xfrm>
          <a:prstGeom prst="rect">
            <a:avLst/>
          </a:prstGeom>
          <a:noFill/>
          <a:ln>
            <a:noFill/>
          </a:ln>
        </p:spPr>
        <p:txBody>
          <a:bodyPr anchorCtr="0" anchor="t" bIns="91425" lIns="91425" rIns="91425" wrap="square" tIns="91425">
            <a:noAutofit/>
          </a:bodyPr>
          <a:lstStyle/>
          <a:p>
            <a:pPr indent="0" lvl="0" marL="0" rtl="0" algn="ctr">
              <a:spcBef>
                <a:spcPts val="0"/>
              </a:spcBef>
              <a:spcAft>
                <a:spcPts val="0"/>
              </a:spcAft>
              <a:buNone/>
            </a:pPr>
            <a:r>
              <a:rPr lang="ar" sz="1500">
                <a:latin typeface="Economica"/>
                <a:ea typeface="Economica"/>
                <a:cs typeface="Economica"/>
                <a:sym typeface="Economica"/>
              </a:rPr>
              <a:t>Inspiratory muscles</a:t>
            </a:r>
            <a:endParaRPr sz="1500">
              <a:latin typeface="Economica"/>
              <a:ea typeface="Economica"/>
              <a:cs typeface="Economica"/>
              <a:sym typeface="Economic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Shape 222"/>
          <p:cNvSpPr txBox="1"/>
          <p:nvPr/>
        </p:nvSpPr>
        <p:spPr>
          <a:xfrm>
            <a:off x="344650" y="-6725"/>
            <a:ext cx="3402300" cy="724800"/>
          </a:xfrm>
          <a:prstGeom prst="rect">
            <a:avLst/>
          </a:prstGeom>
          <a:noFill/>
          <a:ln>
            <a:noFill/>
          </a:ln>
        </p:spPr>
        <p:txBody>
          <a:bodyPr anchorCtr="0" anchor="t" bIns="91425" lIns="91425" rIns="91425" wrap="square" tIns="91425">
            <a:noAutofit/>
          </a:bodyPr>
          <a:lstStyle/>
          <a:p>
            <a:pPr indent="0" lvl="0" marL="0">
              <a:spcBef>
                <a:spcPts val="0"/>
              </a:spcBef>
              <a:spcAft>
                <a:spcPts val="0"/>
              </a:spcAft>
              <a:buNone/>
            </a:pPr>
            <a:r>
              <a:rPr lang="ar" sz="4200">
                <a:latin typeface="Economica"/>
                <a:ea typeface="Economica"/>
                <a:cs typeface="Economica"/>
                <a:sym typeface="Economica"/>
              </a:rPr>
              <a:t>Expiratory Muscles</a:t>
            </a:r>
            <a:endParaRPr sz="4200">
              <a:latin typeface="Economica"/>
              <a:ea typeface="Economica"/>
              <a:cs typeface="Economica"/>
              <a:sym typeface="Economica"/>
            </a:endParaRPr>
          </a:p>
        </p:txBody>
      </p:sp>
      <p:sp>
        <p:nvSpPr>
          <p:cNvPr id="223" name="Shape 223"/>
          <p:cNvSpPr txBox="1"/>
          <p:nvPr/>
        </p:nvSpPr>
        <p:spPr>
          <a:xfrm>
            <a:off x="197750" y="880350"/>
            <a:ext cx="8121900" cy="724800"/>
          </a:xfrm>
          <a:prstGeom prst="rect">
            <a:avLst/>
          </a:prstGeom>
          <a:noFill/>
          <a:ln cap="flat" cmpd="sng" w="9525">
            <a:solidFill>
              <a:schemeClr val="lt2"/>
            </a:solidFill>
            <a:prstDash val="dash"/>
            <a:round/>
            <a:headEnd len="med" w="med" type="none"/>
            <a:tailEnd len="med" w="med" type="none"/>
          </a:ln>
        </p:spPr>
        <p:txBody>
          <a:bodyPr anchorCtr="0" anchor="t" bIns="91425" lIns="91425" rIns="91425" wrap="square" tIns="91425">
            <a:noAutofit/>
          </a:bodyPr>
          <a:lstStyle/>
          <a:p>
            <a:pPr indent="0" lvl="0" marL="0" algn="ctr">
              <a:spcBef>
                <a:spcPts val="0"/>
              </a:spcBef>
              <a:spcAft>
                <a:spcPts val="0"/>
              </a:spcAft>
              <a:buNone/>
            </a:pPr>
            <a:r>
              <a:rPr lang="ar">
                <a:latin typeface="Open Sans"/>
                <a:ea typeface="Open Sans"/>
                <a:cs typeface="Open Sans"/>
                <a:sym typeface="Open Sans"/>
              </a:rPr>
              <a:t>in quiet/normal expiration there is no need for muscles (</a:t>
            </a:r>
            <a:r>
              <a:rPr lang="ar">
                <a:solidFill>
                  <a:srgbClr val="FF0000"/>
                </a:solidFill>
                <a:latin typeface="Open Sans"/>
                <a:ea typeface="Open Sans"/>
                <a:cs typeface="Open Sans"/>
                <a:sym typeface="Open Sans"/>
              </a:rPr>
              <a:t>passive</a:t>
            </a:r>
            <a:r>
              <a:rPr lang="ar">
                <a:latin typeface="Open Sans"/>
                <a:ea typeface="Open Sans"/>
                <a:cs typeface="Open Sans"/>
                <a:sym typeface="Open Sans"/>
              </a:rPr>
              <a:t>) , However </a:t>
            </a:r>
            <a:endParaRPr>
              <a:latin typeface="Open Sans"/>
              <a:ea typeface="Open Sans"/>
              <a:cs typeface="Open Sans"/>
              <a:sym typeface="Open Sans"/>
            </a:endParaRPr>
          </a:p>
          <a:p>
            <a:pPr indent="0" lvl="0" marL="0" algn="ctr">
              <a:spcBef>
                <a:spcPts val="0"/>
              </a:spcBef>
              <a:spcAft>
                <a:spcPts val="0"/>
              </a:spcAft>
              <a:buNone/>
            </a:pPr>
            <a:r>
              <a:rPr lang="ar" u="sng">
                <a:latin typeface="Open Sans"/>
                <a:ea typeface="Open Sans"/>
                <a:cs typeface="Open Sans"/>
                <a:sym typeface="Open Sans"/>
              </a:rPr>
              <a:t>ONLY</a:t>
            </a:r>
            <a:r>
              <a:rPr lang="ar">
                <a:latin typeface="Open Sans"/>
                <a:ea typeface="Open Sans"/>
                <a:cs typeface="Open Sans"/>
                <a:sym typeface="Open Sans"/>
              </a:rPr>
              <a:t> in forced </a:t>
            </a:r>
            <a:r>
              <a:rPr lang="ar">
                <a:solidFill>
                  <a:schemeClr val="dk1"/>
                </a:solidFill>
                <a:latin typeface="Open Sans"/>
                <a:ea typeface="Open Sans"/>
                <a:cs typeface="Open Sans"/>
                <a:sym typeface="Open Sans"/>
              </a:rPr>
              <a:t>expiration</a:t>
            </a:r>
            <a:r>
              <a:rPr lang="ar">
                <a:latin typeface="Open Sans"/>
                <a:ea typeface="Open Sans"/>
                <a:cs typeface="Open Sans"/>
                <a:sym typeface="Open Sans"/>
              </a:rPr>
              <a:t> (exercising,running,etc.. ) these muscles is needed and will be </a:t>
            </a:r>
            <a:r>
              <a:rPr lang="ar">
                <a:solidFill>
                  <a:srgbClr val="FF0000"/>
                </a:solidFill>
                <a:latin typeface="Open Sans"/>
                <a:ea typeface="Open Sans"/>
                <a:cs typeface="Open Sans"/>
                <a:sym typeface="Open Sans"/>
              </a:rPr>
              <a:t>Active</a:t>
            </a:r>
            <a:r>
              <a:rPr lang="ar">
                <a:latin typeface="Open Sans"/>
                <a:ea typeface="Open Sans"/>
                <a:cs typeface="Open Sans"/>
                <a:sym typeface="Open Sans"/>
              </a:rPr>
              <a:t>.</a:t>
            </a:r>
            <a:endParaRPr>
              <a:latin typeface="Open Sans"/>
              <a:ea typeface="Open Sans"/>
              <a:cs typeface="Open Sans"/>
              <a:sym typeface="Open Sans"/>
            </a:endParaRPr>
          </a:p>
          <a:p>
            <a:pPr indent="0" lvl="0" marL="0" algn="ctr">
              <a:spcBef>
                <a:spcPts val="0"/>
              </a:spcBef>
              <a:spcAft>
                <a:spcPts val="0"/>
              </a:spcAft>
              <a:buNone/>
            </a:pPr>
            <a:r>
              <a:t/>
            </a:r>
            <a:endParaRPr>
              <a:latin typeface="Open Sans"/>
              <a:ea typeface="Open Sans"/>
              <a:cs typeface="Open Sans"/>
              <a:sym typeface="Open Sans"/>
            </a:endParaRPr>
          </a:p>
          <a:p>
            <a:pPr indent="0" lvl="0" marL="0" algn="ctr">
              <a:spcBef>
                <a:spcPts val="0"/>
              </a:spcBef>
              <a:spcAft>
                <a:spcPts val="0"/>
              </a:spcAft>
              <a:buNone/>
            </a:pPr>
            <a:r>
              <a:t/>
            </a:r>
            <a:endParaRPr>
              <a:solidFill>
                <a:schemeClr val="dk1"/>
              </a:solidFill>
              <a:latin typeface="Open Sans"/>
              <a:ea typeface="Open Sans"/>
              <a:cs typeface="Open Sans"/>
              <a:sym typeface="Open Sans"/>
            </a:endParaRPr>
          </a:p>
          <a:p>
            <a:pPr indent="0" lvl="0" marL="0" algn="ctr">
              <a:spcBef>
                <a:spcPts val="0"/>
              </a:spcBef>
              <a:spcAft>
                <a:spcPts val="0"/>
              </a:spcAft>
              <a:buNone/>
            </a:pPr>
            <a:r>
              <a:t/>
            </a:r>
            <a:endParaRPr>
              <a:solidFill>
                <a:schemeClr val="dk1"/>
              </a:solidFill>
              <a:latin typeface="Open Sans"/>
              <a:ea typeface="Open Sans"/>
              <a:cs typeface="Open Sans"/>
              <a:sym typeface="Open Sans"/>
            </a:endParaRPr>
          </a:p>
        </p:txBody>
      </p:sp>
      <p:sp>
        <p:nvSpPr>
          <p:cNvPr id="224" name="Shape 224"/>
          <p:cNvSpPr txBox="1"/>
          <p:nvPr/>
        </p:nvSpPr>
        <p:spPr>
          <a:xfrm>
            <a:off x="4819800" y="2564125"/>
            <a:ext cx="4200300" cy="2200200"/>
          </a:xfrm>
          <a:prstGeom prst="rect">
            <a:avLst/>
          </a:prstGeom>
          <a:noFill/>
          <a:ln cap="flat" cmpd="sng" w="19050">
            <a:solidFill>
              <a:schemeClr val="lt2"/>
            </a:solidFill>
            <a:prstDash val="dashDot"/>
            <a:round/>
            <a:headEnd len="med" w="med" type="none"/>
            <a:tailEnd len="med" w="med" type="none"/>
          </a:ln>
        </p:spPr>
        <p:txBody>
          <a:bodyPr anchorCtr="0" anchor="t" bIns="91425" lIns="91425" rIns="91425" wrap="square" tIns="91425">
            <a:noAutofit/>
          </a:bodyPr>
          <a:lstStyle/>
          <a:p>
            <a:pPr indent="0" lvl="0" marL="0">
              <a:spcBef>
                <a:spcPts val="0"/>
              </a:spcBef>
              <a:spcAft>
                <a:spcPts val="0"/>
              </a:spcAft>
              <a:buClr>
                <a:schemeClr val="dk1"/>
              </a:buClr>
              <a:buSzPts val="1100"/>
              <a:buFont typeface="Arial"/>
              <a:buNone/>
            </a:pPr>
            <a:r>
              <a:rPr b="1" lang="ar" sz="2200">
                <a:solidFill>
                  <a:schemeClr val="dk1"/>
                </a:solidFill>
                <a:latin typeface="Economica"/>
                <a:ea typeface="Economica"/>
                <a:cs typeface="Economica"/>
                <a:sym typeface="Economica"/>
              </a:rPr>
              <a:t>B- Anterior abdominal wall muscles:</a:t>
            </a:r>
            <a:endParaRPr b="1" sz="2200">
              <a:solidFill>
                <a:schemeClr val="dk1"/>
              </a:solidFill>
              <a:latin typeface="Economica"/>
              <a:ea typeface="Economica"/>
              <a:cs typeface="Economica"/>
              <a:sym typeface="Economica"/>
            </a:endParaRPr>
          </a:p>
          <a:p>
            <a:pPr indent="0" lvl="0" marL="0">
              <a:spcBef>
                <a:spcPts val="0"/>
              </a:spcBef>
              <a:spcAft>
                <a:spcPts val="0"/>
              </a:spcAft>
              <a:buClr>
                <a:schemeClr val="dk1"/>
              </a:buClr>
              <a:buSzPts val="1100"/>
              <a:buFont typeface="Arial"/>
              <a:buNone/>
            </a:pPr>
            <a:r>
              <a:rPr lang="ar">
                <a:solidFill>
                  <a:srgbClr val="0000FF"/>
                </a:solidFill>
                <a:latin typeface="Open Sans"/>
                <a:ea typeface="Open Sans"/>
                <a:cs typeface="Open Sans"/>
                <a:sym typeface="Open Sans"/>
              </a:rPr>
              <a:t>Function</a:t>
            </a:r>
            <a:r>
              <a:rPr lang="ar">
                <a:solidFill>
                  <a:schemeClr val="dk1"/>
                </a:solidFill>
                <a:latin typeface="Open Sans"/>
                <a:ea typeface="Open Sans"/>
                <a:cs typeface="Open Sans"/>
                <a:sym typeface="Open Sans"/>
              </a:rPr>
              <a:t>:(Compression of abdominal viscera to help in ascent diaphragm)</a:t>
            </a:r>
            <a:endParaRPr>
              <a:solidFill>
                <a:schemeClr val="dk1"/>
              </a:solidFill>
              <a:latin typeface="Open Sans"/>
              <a:ea typeface="Open Sans"/>
              <a:cs typeface="Open Sans"/>
              <a:sym typeface="Open Sans"/>
            </a:endParaRPr>
          </a:p>
          <a:p>
            <a:pPr indent="0" lvl="0" marL="0">
              <a:spcBef>
                <a:spcPts val="0"/>
              </a:spcBef>
              <a:spcAft>
                <a:spcPts val="0"/>
              </a:spcAft>
              <a:buClr>
                <a:schemeClr val="dk1"/>
              </a:buClr>
              <a:buSzPts val="1100"/>
              <a:buFont typeface="Arial"/>
              <a:buNone/>
            </a:pPr>
            <a:r>
              <a:rPr lang="ar">
                <a:solidFill>
                  <a:schemeClr val="dk1"/>
                </a:solidFill>
                <a:latin typeface="Open Sans"/>
                <a:ea typeface="Open Sans"/>
                <a:cs typeface="Open Sans"/>
                <a:sym typeface="Open Sans"/>
              </a:rPr>
              <a:t>1-external oblique</a:t>
            </a:r>
            <a:endParaRPr>
              <a:solidFill>
                <a:schemeClr val="dk1"/>
              </a:solidFill>
              <a:latin typeface="Open Sans"/>
              <a:ea typeface="Open Sans"/>
              <a:cs typeface="Open Sans"/>
              <a:sym typeface="Open Sans"/>
            </a:endParaRPr>
          </a:p>
          <a:p>
            <a:pPr indent="0" lvl="0" marL="0">
              <a:spcBef>
                <a:spcPts val="0"/>
              </a:spcBef>
              <a:spcAft>
                <a:spcPts val="0"/>
              </a:spcAft>
              <a:buClr>
                <a:schemeClr val="dk1"/>
              </a:buClr>
              <a:buSzPts val="1100"/>
              <a:buFont typeface="Arial"/>
              <a:buNone/>
            </a:pPr>
            <a:r>
              <a:rPr lang="ar">
                <a:solidFill>
                  <a:schemeClr val="dk1"/>
                </a:solidFill>
                <a:latin typeface="Open Sans"/>
                <a:ea typeface="Open Sans"/>
                <a:cs typeface="Open Sans"/>
                <a:sym typeface="Open Sans"/>
              </a:rPr>
              <a:t>2-internal oblique</a:t>
            </a:r>
            <a:endParaRPr>
              <a:solidFill>
                <a:schemeClr val="dk1"/>
              </a:solidFill>
              <a:latin typeface="Open Sans"/>
              <a:ea typeface="Open Sans"/>
              <a:cs typeface="Open Sans"/>
              <a:sym typeface="Open Sans"/>
            </a:endParaRPr>
          </a:p>
          <a:p>
            <a:pPr indent="0" lvl="0" marL="0">
              <a:spcBef>
                <a:spcPts val="0"/>
              </a:spcBef>
              <a:spcAft>
                <a:spcPts val="0"/>
              </a:spcAft>
              <a:buClr>
                <a:schemeClr val="dk1"/>
              </a:buClr>
              <a:buSzPts val="1100"/>
              <a:buFont typeface="Arial"/>
              <a:buNone/>
            </a:pPr>
            <a:r>
              <a:rPr lang="ar">
                <a:solidFill>
                  <a:schemeClr val="dk1"/>
                </a:solidFill>
                <a:latin typeface="Open Sans"/>
                <a:ea typeface="Open Sans"/>
                <a:cs typeface="Open Sans"/>
                <a:sym typeface="Open Sans"/>
              </a:rPr>
              <a:t>3-transversus abdominis</a:t>
            </a:r>
            <a:endParaRPr>
              <a:solidFill>
                <a:schemeClr val="dk1"/>
              </a:solidFill>
              <a:latin typeface="Open Sans"/>
              <a:ea typeface="Open Sans"/>
              <a:cs typeface="Open Sans"/>
              <a:sym typeface="Open Sans"/>
            </a:endParaRPr>
          </a:p>
          <a:p>
            <a:pPr indent="0" lvl="0" marL="0" rtl="0">
              <a:spcBef>
                <a:spcPts val="0"/>
              </a:spcBef>
              <a:spcAft>
                <a:spcPts val="0"/>
              </a:spcAft>
              <a:buClr>
                <a:schemeClr val="dk1"/>
              </a:buClr>
              <a:buSzPts val="1100"/>
              <a:buFont typeface="Arial"/>
              <a:buNone/>
            </a:pPr>
            <a:r>
              <a:rPr lang="ar">
                <a:solidFill>
                  <a:schemeClr val="dk1"/>
                </a:solidFill>
                <a:latin typeface="Open Sans"/>
                <a:ea typeface="Open Sans"/>
                <a:cs typeface="Open Sans"/>
                <a:sym typeface="Open Sans"/>
              </a:rPr>
              <a:t>4-rectus abdominis</a:t>
            </a:r>
            <a:endParaRPr>
              <a:latin typeface="Open Sans"/>
              <a:ea typeface="Open Sans"/>
              <a:cs typeface="Open Sans"/>
              <a:sym typeface="Open Sans"/>
            </a:endParaRPr>
          </a:p>
        </p:txBody>
      </p:sp>
      <p:sp>
        <p:nvSpPr>
          <p:cNvPr id="225" name="Shape 225"/>
          <p:cNvSpPr txBox="1"/>
          <p:nvPr/>
        </p:nvSpPr>
        <p:spPr>
          <a:xfrm>
            <a:off x="381000" y="2602375"/>
            <a:ext cx="3686100" cy="2200200"/>
          </a:xfrm>
          <a:prstGeom prst="rect">
            <a:avLst/>
          </a:prstGeom>
          <a:noFill/>
          <a:ln cap="flat" cmpd="sng" w="19050">
            <a:solidFill>
              <a:schemeClr val="lt2"/>
            </a:solidFill>
            <a:prstDash val="dashDot"/>
            <a:round/>
            <a:headEnd len="med" w="med" type="none"/>
            <a:tailEnd len="med" w="med" type="none"/>
          </a:ln>
        </p:spPr>
        <p:txBody>
          <a:bodyPr anchorCtr="0" anchor="t" bIns="91425" lIns="91425" rIns="91425" wrap="square" tIns="91425">
            <a:noAutofit/>
          </a:bodyPr>
          <a:lstStyle/>
          <a:p>
            <a:pPr indent="0" lvl="0" marL="0">
              <a:spcBef>
                <a:spcPts val="0"/>
              </a:spcBef>
              <a:spcAft>
                <a:spcPts val="0"/>
              </a:spcAft>
              <a:buClr>
                <a:schemeClr val="dk1"/>
              </a:buClr>
              <a:buSzPts val="1100"/>
              <a:buFont typeface="Arial"/>
              <a:buNone/>
            </a:pPr>
            <a:r>
              <a:rPr b="1" lang="ar" sz="2200">
                <a:solidFill>
                  <a:schemeClr val="dk1"/>
                </a:solidFill>
                <a:latin typeface="Economica"/>
                <a:ea typeface="Economica"/>
                <a:cs typeface="Economica"/>
                <a:sym typeface="Economica"/>
              </a:rPr>
              <a:t>A-Rib Depressors: </a:t>
            </a:r>
            <a:endParaRPr b="1" sz="2200">
              <a:solidFill>
                <a:schemeClr val="dk1"/>
              </a:solidFill>
              <a:latin typeface="Economica"/>
              <a:ea typeface="Economica"/>
              <a:cs typeface="Economica"/>
              <a:sym typeface="Economica"/>
            </a:endParaRPr>
          </a:p>
          <a:p>
            <a:pPr indent="0" lvl="0" marL="0">
              <a:spcBef>
                <a:spcPts val="0"/>
              </a:spcBef>
              <a:spcAft>
                <a:spcPts val="0"/>
              </a:spcAft>
              <a:buClr>
                <a:schemeClr val="dk1"/>
              </a:buClr>
              <a:buSzPts val="1100"/>
              <a:buFont typeface="Arial"/>
              <a:buNone/>
            </a:pPr>
            <a:r>
              <a:rPr lang="ar">
                <a:solidFill>
                  <a:srgbClr val="0000FF"/>
                </a:solidFill>
                <a:latin typeface="Open Sans"/>
                <a:ea typeface="Open Sans"/>
                <a:cs typeface="Open Sans"/>
                <a:sym typeface="Open Sans"/>
              </a:rPr>
              <a:t>Function</a:t>
            </a:r>
            <a:r>
              <a:rPr lang="ar">
                <a:solidFill>
                  <a:schemeClr val="dk1"/>
                </a:solidFill>
                <a:latin typeface="Open Sans"/>
                <a:ea typeface="Open Sans"/>
                <a:cs typeface="Open Sans"/>
                <a:sym typeface="Open Sans"/>
              </a:rPr>
              <a:t>: (depress/bring down the ribs)</a:t>
            </a:r>
            <a:endParaRPr>
              <a:solidFill>
                <a:schemeClr val="dk1"/>
              </a:solidFill>
              <a:latin typeface="Open Sans"/>
              <a:ea typeface="Open Sans"/>
              <a:cs typeface="Open Sans"/>
              <a:sym typeface="Open Sans"/>
            </a:endParaRPr>
          </a:p>
          <a:p>
            <a:pPr indent="0" lvl="0" marL="0">
              <a:spcBef>
                <a:spcPts val="0"/>
              </a:spcBef>
              <a:spcAft>
                <a:spcPts val="0"/>
              </a:spcAft>
              <a:buClr>
                <a:schemeClr val="dk1"/>
              </a:buClr>
              <a:buSzPts val="1100"/>
              <a:buFont typeface="Arial"/>
              <a:buNone/>
            </a:pPr>
            <a:r>
              <a:rPr lang="ar">
                <a:solidFill>
                  <a:srgbClr val="0000FF"/>
                </a:solidFill>
                <a:latin typeface="Open Sans"/>
                <a:ea typeface="Open Sans"/>
                <a:cs typeface="Open Sans"/>
                <a:sym typeface="Open Sans"/>
              </a:rPr>
              <a:t>Nerve supply: </a:t>
            </a:r>
            <a:r>
              <a:rPr lang="ar">
                <a:solidFill>
                  <a:schemeClr val="dk1"/>
                </a:solidFill>
                <a:latin typeface="Open Sans"/>
                <a:ea typeface="Open Sans"/>
                <a:cs typeface="Open Sans"/>
                <a:sym typeface="Open Sans"/>
              </a:rPr>
              <a:t>Intercostal nerves (ventral rami of </a:t>
            </a:r>
            <a:r>
              <a:rPr b="1" lang="ar" u="sng">
                <a:solidFill>
                  <a:schemeClr val="dk1"/>
                </a:solidFill>
                <a:latin typeface="Open Sans"/>
                <a:ea typeface="Open Sans"/>
                <a:cs typeface="Open Sans"/>
                <a:sym typeface="Open Sans"/>
              </a:rPr>
              <a:t>T1-T11</a:t>
            </a:r>
            <a:r>
              <a:rPr lang="ar">
                <a:solidFill>
                  <a:schemeClr val="dk1"/>
                </a:solidFill>
                <a:latin typeface="Open Sans"/>
                <a:ea typeface="Open Sans"/>
                <a:cs typeface="Open Sans"/>
                <a:sym typeface="Open Sans"/>
              </a:rPr>
              <a:t>)</a:t>
            </a:r>
            <a:endParaRPr>
              <a:solidFill>
                <a:schemeClr val="dk1"/>
              </a:solidFill>
              <a:latin typeface="Open Sans"/>
              <a:ea typeface="Open Sans"/>
              <a:cs typeface="Open Sans"/>
              <a:sym typeface="Open Sans"/>
            </a:endParaRPr>
          </a:p>
          <a:p>
            <a:pPr indent="0" lvl="0" marL="0">
              <a:spcBef>
                <a:spcPts val="0"/>
              </a:spcBef>
              <a:spcAft>
                <a:spcPts val="0"/>
              </a:spcAft>
              <a:buClr>
                <a:schemeClr val="dk1"/>
              </a:buClr>
              <a:buSzPts val="1100"/>
              <a:buFont typeface="Arial"/>
              <a:buNone/>
            </a:pPr>
            <a:r>
              <a:rPr lang="ar">
                <a:solidFill>
                  <a:schemeClr val="dk1"/>
                </a:solidFill>
                <a:latin typeface="Open Sans"/>
                <a:ea typeface="Open Sans"/>
                <a:cs typeface="Open Sans"/>
                <a:sym typeface="Open Sans"/>
              </a:rPr>
              <a:t>1-internal intercostal </a:t>
            </a:r>
            <a:endParaRPr>
              <a:solidFill>
                <a:schemeClr val="dk1"/>
              </a:solidFill>
              <a:latin typeface="Open Sans"/>
              <a:ea typeface="Open Sans"/>
              <a:cs typeface="Open Sans"/>
              <a:sym typeface="Open Sans"/>
            </a:endParaRPr>
          </a:p>
          <a:p>
            <a:pPr indent="0" lvl="0" marL="0">
              <a:spcBef>
                <a:spcPts val="0"/>
              </a:spcBef>
              <a:spcAft>
                <a:spcPts val="0"/>
              </a:spcAft>
              <a:buClr>
                <a:schemeClr val="dk1"/>
              </a:buClr>
              <a:buSzPts val="1100"/>
              <a:buFont typeface="Arial"/>
              <a:buNone/>
            </a:pPr>
            <a:r>
              <a:rPr lang="ar">
                <a:solidFill>
                  <a:schemeClr val="dk1"/>
                </a:solidFill>
                <a:latin typeface="Open Sans"/>
                <a:ea typeface="Open Sans"/>
                <a:cs typeface="Open Sans"/>
                <a:sym typeface="Open Sans"/>
              </a:rPr>
              <a:t>2-innermost intercostal</a:t>
            </a:r>
            <a:endParaRPr>
              <a:solidFill>
                <a:schemeClr val="dk1"/>
              </a:solidFill>
              <a:latin typeface="Open Sans"/>
              <a:ea typeface="Open Sans"/>
              <a:cs typeface="Open Sans"/>
              <a:sym typeface="Open Sans"/>
            </a:endParaRPr>
          </a:p>
          <a:p>
            <a:pPr indent="0" lvl="0" marL="0">
              <a:spcBef>
                <a:spcPts val="0"/>
              </a:spcBef>
              <a:spcAft>
                <a:spcPts val="0"/>
              </a:spcAft>
              <a:buClr>
                <a:schemeClr val="dk1"/>
              </a:buClr>
              <a:buSzPts val="1100"/>
              <a:buFont typeface="Arial"/>
              <a:buNone/>
            </a:pPr>
            <a:r>
              <a:rPr lang="ar">
                <a:solidFill>
                  <a:schemeClr val="dk1"/>
                </a:solidFill>
                <a:latin typeface="Open Sans"/>
                <a:ea typeface="Open Sans"/>
                <a:cs typeface="Open Sans"/>
                <a:sym typeface="Open Sans"/>
              </a:rPr>
              <a:t>3-subcostals</a:t>
            </a:r>
            <a:endParaRPr>
              <a:solidFill>
                <a:schemeClr val="dk1"/>
              </a:solidFill>
              <a:latin typeface="Open Sans"/>
              <a:ea typeface="Open Sans"/>
              <a:cs typeface="Open Sans"/>
              <a:sym typeface="Open Sans"/>
            </a:endParaRPr>
          </a:p>
          <a:p>
            <a:pPr indent="0" lvl="0" marL="0">
              <a:spcBef>
                <a:spcPts val="0"/>
              </a:spcBef>
              <a:spcAft>
                <a:spcPts val="0"/>
              </a:spcAft>
              <a:buClr>
                <a:schemeClr val="dk1"/>
              </a:buClr>
              <a:buSzPts val="1100"/>
              <a:buFont typeface="Arial"/>
              <a:buNone/>
            </a:pPr>
            <a:r>
              <a:rPr lang="ar">
                <a:solidFill>
                  <a:schemeClr val="dk1"/>
                </a:solidFill>
                <a:latin typeface="Open Sans"/>
                <a:ea typeface="Open Sans"/>
                <a:cs typeface="Open Sans"/>
                <a:sym typeface="Open Sans"/>
              </a:rPr>
              <a:t>4-transversus thoracis (or sterno costalis)</a:t>
            </a:r>
            <a:endParaRPr>
              <a:latin typeface="Open Sans"/>
              <a:ea typeface="Open Sans"/>
              <a:cs typeface="Open Sans"/>
              <a:sym typeface="Open Sans"/>
            </a:endParaRPr>
          </a:p>
        </p:txBody>
      </p:sp>
      <p:sp>
        <p:nvSpPr>
          <p:cNvPr id="226" name="Shape 226"/>
          <p:cNvSpPr txBox="1"/>
          <p:nvPr/>
        </p:nvSpPr>
        <p:spPr>
          <a:xfrm>
            <a:off x="3076575" y="1769763"/>
            <a:ext cx="2876400" cy="514200"/>
          </a:xfrm>
          <a:prstGeom prst="rect">
            <a:avLst/>
          </a:prstGeom>
          <a:noFill/>
          <a:ln>
            <a:noFill/>
          </a:ln>
        </p:spPr>
        <p:txBody>
          <a:bodyPr anchorCtr="0" anchor="t" bIns="91425" lIns="91425" rIns="91425" wrap="square" tIns="91425">
            <a:noAutofit/>
          </a:bodyPr>
          <a:lstStyle/>
          <a:p>
            <a:pPr indent="0" lvl="0" marL="0" algn="ctr">
              <a:spcBef>
                <a:spcPts val="0"/>
              </a:spcBef>
              <a:spcAft>
                <a:spcPts val="0"/>
              </a:spcAft>
              <a:buClr>
                <a:schemeClr val="dk1"/>
              </a:buClr>
              <a:buSzPts val="1100"/>
              <a:buFont typeface="Arial"/>
              <a:buNone/>
            </a:pPr>
            <a:r>
              <a:rPr lang="ar" sz="1800">
                <a:latin typeface="Economica"/>
                <a:ea typeface="Economica"/>
                <a:cs typeface="Economica"/>
                <a:sym typeface="Economica"/>
              </a:rPr>
              <a:t>Expiratory Muscles is divided into:~</a:t>
            </a:r>
            <a:endParaRPr/>
          </a:p>
        </p:txBody>
      </p:sp>
      <p:cxnSp>
        <p:nvCxnSpPr>
          <p:cNvPr id="227" name="Shape 227"/>
          <p:cNvCxnSpPr>
            <a:stCxn id="226" idx="2"/>
            <a:endCxn id="225" idx="0"/>
          </p:cNvCxnSpPr>
          <p:nvPr/>
        </p:nvCxnSpPr>
        <p:spPr>
          <a:xfrm rot="5400000">
            <a:off x="3210225" y="1297713"/>
            <a:ext cx="318300" cy="2290800"/>
          </a:xfrm>
          <a:prstGeom prst="bentConnector3">
            <a:avLst>
              <a:gd fmla="val -1755" name="adj1"/>
            </a:avLst>
          </a:prstGeom>
          <a:noFill/>
          <a:ln cap="flat" cmpd="sng" w="28575">
            <a:solidFill>
              <a:srgbClr val="666666"/>
            </a:solidFill>
            <a:prstDash val="solid"/>
            <a:round/>
            <a:headEnd len="lg" w="lg" type="none"/>
            <a:tailEnd len="lg" w="lg" type="triangle"/>
          </a:ln>
        </p:spPr>
      </p:cxnSp>
      <p:cxnSp>
        <p:nvCxnSpPr>
          <p:cNvPr id="228" name="Shape 228"/>
          <p:cNvCxnSpPr>
            <a:endCxn id="224" idx="0"/>
          </p:cNvCxnSpPr>
          <p:nvPr/>
        </p:nvCxnSpPr>
        <p:spPr>
          <a:xfrm>
            <a:off x="4133850" y="2278225"/>
            <a:ext cx="2786100" cy="285900"/>
          </a:xfrm>
          <a:prstGeom prst="bentConnector2">
            <a:avLst/>
          </a:prstGeom>
          <a:noFill/>
          <a:ln cap="flat" cmpd="sng" w="28575">
            <a:solidFill>
              <a:srgbClr val="666666"/>
            </a:solidFill>
            <a:prstDash val="solid"/>
            <a:round/>
            <a:headEnd len="lg" w="lg" type="none"/>
            <a:tailEnd len="lg" w="lg"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Shape 233"/>
          <p:cNvSpPr txBox="1"/>
          <p:nvPr/>
        </p:nvSpPr>
        <p:spPr>
          <a:xfrm>
            <a:off x="494900" y="-97250"/>
            <a:ext cx="8649000" cy="800100"/>
          </a:xfrm>
          <a:prstGeom prst="rect">
            <a:avLst/>
          </a:prstGeom>
          <a:noFill/>
          <a:ln>
            <a:noFill/>
          </a:ln>
        </p:spPr>
        <p:txBody>
          <a:bodyPr anchorCtr="0" anchor="t" bIns="91425" lIns="91425" rIns="91425" wrap="square" tIns="91425">
            <a:noAutofit/>
          </a:bodyPr>
          <a:lstStyle/>
          <a:p>
            <a:pPr indent="0" lvl="0" marL="0">
              <a:spcBef>
                <a:spcPts val="0"/>
              </a:spcBef>
              <a:spcAft>
                <a:spcPts val="0"/>
              </a:spcAft>
              <a:buNone/>
            </a:pPr>
            <a:r>
              <a:rPr lang="ar" sz="4200">
                <a:latin typeface="Economica"/>
                <a:ea typeface="Economica"/>
                <a:cs typeface="Economica"/>
                <a:sym typeface="Economica"/>
              </a:rPr>
              <a:t>Rib Depressors (the rest of intercostal muscles):</a:t>
            </a:r>
            <a:endParaRPr sz="1800">
              <a:solidFill>
                <a:srgbClr val="999999"/>
              </a:solidFill>
              <a:latin typeface="Economica"/>
              <a:ea typeface="Economica"/>
              <a:cs typeface="Economica"/>
              <a:sym typeface="Economica"/>
            </a:endParaRPr>
          </a:p>
          <a:p>
            <a:pPr indent="0" lvl="0" marL="0">
              <a:spcBef>
                <a:spcPts val="0"/>
              </a:spcBef>
              <a:spcAft>
                <a:spcPts val="0"/>
              </a:spcAft>
              <a:buClr>
                <a:schemeClr val="dk1"/>
              </a:buClr>
              <a:buSzPts val="1100"/>
              <a:buFont typeface="Arial"/>
              <a:buNone/>
            </a:pPr>
            <a:r>
              <a:t/>
            </a:r>
            <a:endParaRPr sz="1800">
              <a:solidFill>
                <a:schemeClr val="dk1"/>
              </a:solidFill>
              <a:latin typeface="Economica"/>
              <a:ea typeface="Economica"/>
              <a:cs typeface="Economica"/>
              <a:sym typeface="Economica"/>
            </a:endParaRPr>
          </a:p>
        </p:txBody>
      </p:sp>
      <p:pic>
        <p:nvPicPr>
          <p:cNvPr id="234" name="Shape 234"/>
          <p:cNvPicPr preferRelativeResize="0"/>
          <p:nvPr/>
        </p:nvPicPr>
        <p:blipFill>
          <a:blip r:embed="rId3">
            <a:alphaModFix/>
          </a:blip>
          <a:stretch>
            <a:fillRect/>
          </a:stretch>
        </p:blipFill>
        <p:spPr>
          <a:xfrm>
            <a:off x="494900" y="2565075"/>
            <a:ext cx="3143124" cy="2444774"/>
          </a:xfrm>
          <a:prstGeom prst="rect">
            <a:avLst/>
          </a:prstGeom>
          <a:noFill/>
          <a:ln>
            <a:noFill/>
          </a:ln>
        </p:spPr>
      </p:pic>
      <p:pic>
        <p:nvPicPr>
          <p:cNvPr id="235" name="Shape 235"/>
          <p:cNvPicPr preferRelativeResize="0"/>
          <p:nvPr/>
        </p:nvPicPr>
        <p:blipFill rotWithShape="1">
          <a:blip r:embed="rId4">
            <a:alphaModFix/>
          </a:blip>
          <a:srcRect b="1089" l="1500" r="2896" t="1624"/>
          <a:stretch/>
        </p:blipFill>
        <p:spPr>
          <a:xfrm>
            <a:off x="5305425" y="702950"/>
            <a:ext cx="3790950" cy="4152900"/>
          </a:xfrm>
          <a:prstGeom prst="rect">
            <a:avLst/>
          </a:prstGeom>
          <a:noFill/>
          <a:ln>
            <a:noFill/>
          </a:ln>
        </p:spPr>
      </p:pic>
      <p:cxnSp>
        <p:nvCxnSpPr>
          <p:cNvPr id="236" name="Shape 236"/>
          <p:cNvCxnSpPr/>
          <p:nvPr/>
        </p:nvCxnSpPr>
        <p:spPr>
          <a:xfrm flipH="1">
            <a:off x="1155075" y="2265050"/>
            <a:ext cx="2035800" cy="1728300"/>
          </a:xfrm>
          <a:prstGeom prst="straightConnector1">
            <a:avLst/>
          </a:prstGeom>
          <a:noFill/>
          <a:ln cap="flat" cmpd="sng" w="19050">
            <a:solidFill>
              <a:srgbClr val="980000"/>
            </a:solidFill>
            <a:prstDash val="solid"/>
            <a:round/>
            <a:headEnd len="lg" w="lg" type="none"/>
            <a:tailEnd len="lg" w="lg" type="triangle"/>
          </a:ln>
        </p:spPr>
      </p:cxnSp>
      <p:sp>
        <p:nvSpPr>
          <p:cNvPr id="237" name="Shape 237"/>
          <p:cNvSpPr txBox="1"/>
          <p:nvPr/>
        </p:nvSpPr>
        <p:spPr>
          <a:xfrm>
            <a:off x="133350" y="779150"/>
            <a:ext cx="5172000" cy="1753800"/>
          </a:xfrm>
          <a:prstGeom prst="rect">
            <a:avLst/>
          </a:prstGeom>
          <a:noFill/>
          <a:ln>
            <a:noFill/>
          </a:ln>
        </p:spPr>
        <p:txBody>
          <a:bodyPr anchorCtr="0" anchor="t" bIns="91425" lIns="91425" rIns="91425" wrap="square" tIns="91425">
            <a:noAutofit/>
          </a:bodyPr>
          <a:lstStyle/>
          <a:p>
            <a:pPr indent="0" lvl="0" marL="0">
              <a:spcBef>
                <a:spcPts val="0"/>
              </a:spcBef>
              <a:spcAft>
                <a:spcPts val="0"/>
              </a:spcAft>
              <a:buClr>
                <a:schemeClr val="dk1"/>
              </a:buClr>
              <a:buSzPts val="1100"/>
              <a:buFont typeface="Arial"/>
              <a:buNone/>
            </a:pPr>
            <a:r>
              <a:rPr lang="ar" sz="1800">
                <a:solidFill>
                  <a:schemeClr val="dk1"/>
                </a:solidFill>
                <a:latin typeface="Economica"/>
                <a:ea typeface="Economica"/>
                <a:cs typeface="Economica"/>
                <a:sym typeface="Economica"/>
              </a:rPr>
              <a:t>1-internal intercostal </a:t>
            </a:r>
            <a:endParaRPr sz="1800">
              <a:solidFill>
                <a:schemeClr val="dk1"/>
              </a:solidFill>
              <a:latin typeface="Economica"/>
              <a:ea typeface="Economica"/>
              <a:cs typeface="Economica"/>
              <a:sym typeface="Economica"/>
            </a:endParaRPr>
          </a:p>
          <a:p>
            <a:pPr indent="0" lvl="0" marL="0">
              <a:spcBef>
                <a:spcPts val="0"/>
              </a:spcBef>
              <a:spcAft>
                <a:spcPts val="0"/>
              </a:spcAft>
              <a:buClr>
                <a:schemeClr val="dk1"/>
              </a:buClr>
              <a:buSzPts val="1100"/>
              <a:buFont typeface="Arial"/>
              <a:buNone/>
            </a:pPr>
            <a:r>
              <a:rPr lang="ar" sz="1800">
                <a:solidFill>
                  <a:schemeClr val="dk1"/>
                </a:solidFill>
                <a:latin typeface="Economica"/>
                <a:ea typeface="Economica"/>
                <a:cs typeface="Economica"/>
                <a:sym typeface="Economica"/>
              </a:rPr>
              <a:t>2-innermost intercostal</a:t>
            </a:r>
            <a:endParaRPr sz="1800">
              <a:solidFill>
                <a:schemeClr val="dk1"/>
              </a:solidFill>
              <a:latin typeface="Economica"/>
              <a:ea typeface="Economica"/>
              <a:cs typeface="Economica"/>
              <a:sym typeface="Economica"/>
            </a:endParaRPr>
          </a:p>
          <a:p>
            <a:pPr indent="0" lvl="0" marL="0">
              <a:spcBef>
                <a:spcPts val="0"/>
              </a:spcBef>
              <a:spcAft>
                <a:spcPts val="0"/>
              </a:spcAft>
              <a:buClr>
                <a:schemeClr val="dk1"/>
              </a:buClr>
              <a:buSzPts val="1100"/>
              <a:buFont typeface="Arial"/>
              <a:buNone/>
            </a:pPr>
            <a:r>
              <a:rPr lang="ar" sz="1800">
                <a:solidFill>
                  <a:schemeClr val="dk1"/>
                </a:solidFill>
                <a:latin typeface="Economica"/>
                <a:ea typeface="Economica"/>
                <a:cs typeface="Economica"/>
                <a:sym typeface="Economica"/>
              </a:rPr>
              <a:t>(</a:t>
            </a:r>
            <a:r>
              <a:rPr lang="ar" sz="1800">
                <a:solidFill>
                  <a:srgbClr val="0000FF"/>
                </a:solidFill>
                <a:latin typeface="Economica"/>
                <a:ea typeface="Economica"/>
                <a:cs typeface="Economica"/>
                <a:sym typeface="Economica"/>
              </a:rPr>
              <a:t>Direction</a:t>
            </a:r>
            <a:r>
              <a:rPr lang="ar" sz="1800">
                <a:solidFill>
                  <a:schemeClr val="dk1"/>
                </a:solidFill>
                <a:latin typeface="Economica"/>
                <a:ea typeface="Economica"/>
                <a:cs typeface="Economica"/>
                <a:sym typeface="Economica"/>
              </a:rPr>
              <a:t>:Upward and Medially)</a:t>
            </a:r>
            <a:endParaRPr sz="1800">
              <a:solidFill>
                <a:schemeClr val="dk1"/>
              </a:solidFill>
              <a:latin typeface="Economica"/>
              <a:ea typeface="Economica"/>
              <a:cs typeface="Economica"/>
              <a:sym typeface="Economica"/>
            </a:endParaRPr>
          </a:p>
          <a:p>
            <a:pPr indent="-342900" lvl="0" marL="457200" rtl="0">
              <a:spcBef>
                <a:spcPts val="0"/>
              </a:spcBef>
              <a:spcAft>
                <a:spcPts val="0"/>
              </a:spcAft>
              <a:buClr>
                <a:schemeClr val="dk1"/>
              </a:buClr>
              <a:buSzPts val="1800"/>
              <a:buFont typeface="Economica"/>
              <a:buChar char="●"/>
            </a:pPr>
            <a:r>
              <a:rPr lang="ar" sz="1800">
                <a:solidFill>
                  <a:schemeClr val="dk1"/>
                </a:solidFill>
                <a:latin typeface="Economica"/>
                <a:ea typeface="Economica"/>
                <a:cs typeface="Economica"/>
                <a:sym typeface="Economica"/>
              </a:rPr>
              <a:t>Lies between these two muscles the </a:t>
            </a:r>
            <a:r>
              <a:rPr lang="ar" sz="1800">
                <a:solidFill>
                  <a:srgbClr val="FF0000"/>
                </a:solidFill>
                <a:latin typeface="Economica"/>
                <a:ea typeface="Economica"/>
                <a:cs typeface="Economica"/>
                <a:sym typeface="Economica"/>
              </a:rPr>
              <a:t>intercostal vessels and nerves </a:t>
            </a:r>
            <a:r>
              <a:rPr lang="ar" sz="1800">
                <a:solidFill>
                  <a:schemeClr val="dk1"/>
                </a:solidFill>
                <a:latin typeface="Economica"/>
                <a:ea typeface="Economica"/>
                <a:cs typeface="Economica"/>
                <a:sym typeface="Economica"/>
              </a:rPr>
              <a:t>in a space  called the </a:t>
            </a:r>
            <a:r>
              <a:rPr lang="ar" sz="1800">
                <a:solidFill>
                  <a:srgbClr val="FF0000"/>
                </a:solidFill>
                <a:latin typeface="Economica"/>
                <a:ea typeface="Economica"/>
                <a:cs typeface="Economica"/>
                <a:sym typeface="Economica"/>
              </a:rPr>
              <a:t>intercostal space</a:t>
            </a:r>
            <a:r>
              <a:rPr lang="ar" sz="1800">
                <a:solidFill>
                  <a:schemeClr val="dk1"/>
                </a:solidFill>
                <a:latin typeface="Economica"/>
                <a:ea typeface="Economica"/>
                <a:cs typeface="Economica"/>
                <a:sym typeface="Economica"/>
              </a:rPr>
              <a:t> behind internal intercostal muscle.</a:t>
            </a:r>
            <a:endParaRPr sz="1800">
              <a:solidFill>
                <a:schemeClr val="dk1"/>
              </a:solidFill>
              <a:latin typeface="Economica"/>
              <a:ea typeface="Economica"/>
              <a:cs typeface="Economica"/>
              <a:sym typeface="Economica"/>
            </a:endParaRPr>
          </a:p>
          <a:p>
            <a:pPr indent="0" lvl="0" marL="0">
              <a:spcBef>
                <a:spcPts val="0"/>
              </a:spcBef>
              <a:spcAft>
                <a:spcPts val="0"/>
              </a:spcAft>
              <a:buClr>
                <a:schemeClr val="dk1"/>
              </a:buClr>
              <a:buSzPts val="1100"/>
              <a:buFont typeface="Arial"/>
              <a:buNone/>
            </a:pPr>
            <a:r>
              <a:rPr lang="ar" sz="1800">
                <a:solidFill>
                  <a:schemeClr val="dk1"/>
                </a:solidFill>
                <a:latin typeface="Economica"/>
                <a:ea typeface="Economica"/>
                <a:cs typeface="Economica"/>
                <a:sym typeface="Economica"/>
              </a:rPr>
              <a:t> </a:t>
            </a:r>
            <a:endParaRPr sz="1800">
              <a:solidFill>
                <a:schemeClr val="dk1"/>
              </a:solidFill>
              <a:latin typeface="Economica"/>
              <a:ea typeface="Economica"/>
              <a:cs typeface="Economica"/>
              <a:sym typeface="Economica"/>
            </a:endParaRPr>
          </a:p>
          <a:p>
            <a:pPr indent="0" lvl="0" marL="0">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Shape 242"/>
          <p:cNvSpPr txBox="1"/>
          <p:nvPr/>
        </p:nvSpPr>
        <p:spPr>
          <a:xfrm>
            <a:off x="61875" y="88375"/>
            <a:ext cx="9082200" cy="848400"/>
          </a:xfrm>
          <a:prstGeom prst="rect">
            <a:avLst/>
          </a:prstGeom>
          <a:noFill/>
          <a:ln>
            <a:noFill/>
          </a:ln>
        </p:spPr>
        <p:txBody>
          <a:bodyPr anchorCtr="0" anchor="t" bIns="91425" lIns="91425" rIns="91425" wrap="square" tIns="91425">
            <a:noAutofit/>
          </a:bodyPr>
          <a:lstStyle/>
          <a:p>
            <a:pPr indent="0" lvl="0" marL="0">
              <a:spcBef>
                <a:spcPts val="0"/>
              </a:spcBef>
              <a:spcAft>
                <a:spcPts val="0"/>
              </a:spcAft>
              <a:buClr>
                <a:schemeClr val="dk1"/>
              </a:buClr>
              <a:buSzPts val="1100"/>
              <a:buFont typeface="Arial"/>
              <a:buNone/>
            </a:pPr>
            <a:r>
              <a:rPr lang="ar" sz="4200">
                <a:solidFill>
                  <a:schemeClr val="dk1"/>
                </a:solidFill>
                <a:latin typeface="Economica"/>
                <a:ea typeface="Economica"/>
                <a:cs typeface="Economica"/>
                <a:sym typeface="Economica"/>
              </a:rPr>
              <a:t>Rib Depressors (the rest of intercostal muscles):</a:t>
            </a:r>
            <a:endParaRPr sz="4200">
              <a:solidFill>
                <a:schemeClr val="dk1"/>
              </a:solidFill>
              <a:latin typeface="Economica"/>
              <a:ea typeface="Economica"/>
              <a:cs typeface="Economica"/>
              <a:sym typeface="Economica"/>
            </a:endParaRPr>
          </a:p>
          <a:p>
            <a:pPr indent="0" lvl="0" marL="0">
              <a:spcBef>
                <a:spcPts val="0"/>
              </a:spcBef>
              <a:spcAft>
                <a:spcPts val="0"/>
              </a:spcAft>
              <a:buNone/>
            </a:pPr>
            <a:r>
              <a:t/>
            </a:r>
            <a:endParaRPr sz="4200">
              <a:latin typeface="Economica"/>
              <a:ea typeface="Economica"/>
              <a:cs typeface="Economica"/>
              <a:sym typeface="Economica"/>
            </a:endParaRPr>
          </a:p>
        </p:txBody>
      </p:sp>
      <p:sp>
        <p:nvSpPr>
          <p:cNvPr id="243" name="Shape 243"/>
          <p:cNvSpPr txBox="1"/>
          <p:nvPr/>
        </p:nvSpPr>
        <p:spPr>
          <a:xfrm>
            <a:off x="176750" y="1025175"/>
            <a:ext cx="2121000" cy="583200"/>
          </a:xfrm>
          <a:prstGeom prst="rect">
            <a:avLst/>
          </a:prstGeom>
          <a:noFill/>
          <a:ln>
            <a:noFill/>
          </a:ln>
        </p:spPr>
        <p:txBody>
          <a:bodyPr anchorCtr="0" anchor="t" bIns="91425" lIns="91425" rIns="91425" wrap="square" tIns="91425">
            <a:noAutofit/>
          </a:bodyPr>
          <a:lstStyle/>
          <a:p>
            <a:pPr indent="0" lvl="0" marL="0">
              <a:spcBef>
                <a:spcPts val="0"/>
              </a:spcBef>
              <a:spcAft>
                <a:spcPts val="0"/>
              </a:spcAft>
              <a:buNone/>
            </a:pPr>
            <a:r>
              <a:rPr lang="ar" sz="2400">
                <a:latin typeface="Economica"/>
                <a:ea typeface="Economica"/>
                <a:cs typeface="Economica"/>
                <a:sym typeface="Economica"/>
              </a:rPr>
              <a:t>3- Subcostal muscle</a:t>
            </a:r>
            <a:endParaRPr sz="2400">
              <a:latin typeface="Economica"/>
              <a:ea typeface="Economica"/>
              <a:cs typeface="Economica"/>
              <a:sym typeface="Economica"/>
            </a:endParaRPr>
          </a:p>
          <a:p>
            <a:pPr indent="0" lvl="0" marL="0">
              <a:spcBef>
                <a:spcPts val="0"/>
              </a:spcBef>
              <a:spcAft>
                <a:spcPts val="0"/>
              </a:spcAft>
              <a:buNone/>
            </a:pPr>
            <a:r>
              <a:t/>
            </a:r>
            <a:endParaRPr sz="2400">
              <a:latin typeface="Economica"/>
              <a:ea typeface="Economica"/>
              <a:cs typeface="Economica"/>
              <a:sym typeface="Economica"/>
            </a:endParaRPr>
          </a:p>
        </p:txBody>
      </p:sp>
      <p:pic>
        <p:nvPicPr>
          <p:cNvPr id="244" name="Shape 244"/>
          <p:cNvPicPr preferRelativeResize="0"/>
          <p:nvPr/>
        </p:nvPicPr>
        <p:blipFill>
          <a:blip r:embed="rId3">
            <a:alphaModFix/>
          </a:blip>
          <a:stretch>
            <a:fillRect/>
          </a:stretch>
        </p:blipFill>
        <p:spPr>
          <a:xfrm>
            <a:off x="106050" y="1522625"/>
            <a:ext cx="2960600" cy="2590525"/>
          </a:xfrm>
          <a:prstGeom prst="rect">
            <a:avLst/>
          </a:prstGeom>
          <a:noFill/>
          <a:ln>
            <a:noFill/>
          </a:ln>
        </p:spPr>
      </p:pic>
      <p:pic>
        <p:nvPicPr>
          <p:cNvPr id="245" name="Shape 245"/>
          <p:cNvPicPr preferRelativeResize="0"/>
          <p:nvPr/>
        </p:nvPicPr>
        <p:blipFill>
          <a:blip r:embed="rId4">
            <a:alphaModFix/>
          </a:blip>
          <a:stretch>
            <a:fillRect/>
          </a:stretch>
        </p:blipFill>
        <p:spPr>
          <a:xfrm>
            <a:off x="5539900" y="1431625"/>
            <a:ext cx="3297725" cy="2633625"/>
          </a:xfrm>
          <a:prstGeom prst="rect">
            <a:avLst/>
          </a:prstGeom>
          <a:noFill/>
          <a:ln>
            <a:noFill/>
          </a:ln>
        </p:spPr>
      </p:pic>
      <p:sp>
        <p:nvSpPr>
          <p:cNvPr id="246" name="Shape 246"/>
          <p:cNvSpPr txBox="1"/>
          <p:nvPr/>
        </p:nvSpPr>
        <p:spPr>
          <a:xfrm>
            <a:off x="5541200" y="936800"/>
            <a:ext cx="3508500" cy="495000"/>
          </a:xfrm>
          <a:prstGeom prst="rect">
            <a:avLst/>
          </a:prstGeom>
          <a:noFill/>
          <a:ln>
            <a:noFill/>
          </a:ln>
        </p:spPr>
        <p:txBody>
          <a:bodyPr anchorCtr="0" anchor="t" bIns="91425" lIns="91425" rIns="91425" wrap="square" tIns="91425">
            <a:noAutofit/>
          </a:bodyPr>
          <a:lstStyle/>
          <a:p>
            <a:pPr indent="0" lvl="0" marL="0">
              <a:spcBef>
                <a:spcPts val="0"/>
              </a:spcBef>
              <a:spcAft>
                <a:spcPts val="0"/>
              </a:spcAft>
              <a:buNone/>
            </a:pPr>
            <a:r>
              <a:rPr lang="ar" sz="2400">
                <a:latin typeface="Economica"/>
                <a:ea typeface="Economica"/>
                <a:cs typeface="Economica"/>
                <a:sym typeface="Economica"/>
              </a:rPr>
              <a:t>4-transversus thoracis</a:t>
            </a:r>
            <a:endParaRPr sz="2400">
              <a:latin typeface="Economica"/>
              <a:ea typeface="Economica"/>
              <a:cs typeface="Economica"/>
              <a:sym typeface="Economica"/>
            </a:endParaRPr>
          </a:p>
        </p:txBody>
      </p:sp>
      <p:sp>
        <p:nvSpPr>
          <p:cNvPr id="247" name="Shape 247"/>
          <p:cNvSpPr txBox="1"/>
          <p:nvPr/>
        </p:nvSpPr>
        <p:spPr>
          <a:xfrm>
            <a:off x="106050" y="4113150"/>
            <a:ext cx="8227800" cy="848400"/>
          </a:xfrm>
          <a:prstGeom prst="rect">
            <a:avLst/>
          </a:prstGeom>
          <a:noFill/>
          <a:ln>
            <a:noFill/>
          </a:ln>
        </p:spPr>
        <p:txBody>
          <a:bodyPr anchorCtr="0" anchor="t" bIns="91425" lIns="91425" rIns="91425" wrap="square" tIns="91425">
            <a:noAutofit/>
          </a:bodyPr>
          <a:lstStyle/>
          <a:p>
            <a:pPr indent="0" lvl="0" marL="0">
              <a:spcBef>
                <a:spcPts val="0"/>
              </a:spcBef>
              <a:spcAft>
                <a:spcPts val="0"/>
              </a:spcAft>
              <a:buNone/>
            </a:pPr>
            <a:r>
              <a:rPr lang="ar">
                <a:solidFill>
                  <a:srgbClr val="FF0000"/>
                </a:solidFill>
              </a:rPr>
              <a:t>‘’note</a:t>
            </a:r>
            <a:r>
              <a:rPr lang="ar">
                <a:solidFill>
                  <a:schemeClr val="dk2"/>
                </a:solidFill>
              </a:rPr>
              <a:t>,the intercostal muscles are</a:t>
            </a:r>
            <a:r>
              <a:rPr lang="ar">
                <a:solidFill>
                  <a:schemeClr val="accent5"/>
                </a:solidFill>
              </a:rPr>
              <a:t> 5</a:t>
            </a:r>
            <a:r>
              <a:rPr lang="ar">
                <a:solidFill>
                  <a:schemeClr val="dk2"/>
                </a:solidFill>
              </a:rPr>
              <a:t>:-  (with same nerve supply, intercostal nerves)</a:t>
            </a:r>
            <a:endParaRPr>
              <a:solidFill>
                <a:schemeClr val="dk2"/>
              </a:solidFill>
            </a:endParaRPr>
          </a:p>
          <a:p>
            <a:pPr indent="0" lvl="0" marL="0">
              <a:spcBef>
                <a:spcPts val="0"/>
              </a:spcBef>
              <a:spcAft>
                <a:spcPts val="0"/>
              </a:spcAft>
              <a:buNone/>
            </a:pPr>
            <a:r>
              <a:rPr lang="ar" sz="1800">
                <a:solidFill>
                  <a:schemeClr val="dk2"/>
                </a:solidFill>
                <a:latin typeface="Economica"/>
                <a:ea typeface="Economica"/>
                <a:cs typeface="Economica"/>
                <a:sym typeface="Economica"/>
              </a:rPr>
              <a:t>1-External intercostal (Rib elevator~inspiratory)</a:t>
            </a:r>
            <a:endParaRPr sz="1800">
              <a:solidFill>
                <a:schemeClr val="dk2"/>
              </a:solidFill>
              <a:latin typeface="Economica"/>
              <a:ea typeface="Economica"/>
              <a:cs typeface="Economica"/>
              <a:sym typeface="Economica"/>
            </a:endParaRPr>
          </a:p>
          <a:p>
            <a:pPr indent="0" lvl="0" marL="0">
              <a:spcBef>
                <a:spcPts val="0"/>
              </a:spcBef>
              <a:spcAft>
                <a:spcPts val="0"/>
              </a:spcAft>
              <a:buClr>
                <a:schemeClr val="dk1"/>
              </a:buClr>
              <a:buSzPts val="1100"/>
              <a:buFont typeface="Arial"/>
              <a:buNone/>
            </a:pPr>
            <a:r>
              <a:rPr lang="ar" sz="1800">
                <a:solidFill>
                  <a:schemeClr val="dk2"/>
                </a:solidFill>
                <a:latin typeface="Economica"/>
                <a:ea typeface="Economica"/>
                <a:cs typeface="Economica"/>
                <a:sym typeface="Economica"/>
              </a:rPr>
              <a:t>2-internal intercostal , 3-innermost intercostal ,4-subcostalis  ,5-transversus thoracis (rib depressors~expiratory)</a:t>
            </a:r>
            <a:endParaRPr sz="1800">
              <a:solidFill>
                <a:schemeClr val="dk2"/>
              </a:solidFill>
              <a:latin typeface="Economica"/>
              <a:ea typeface="Economica"/>
              <a:cs typeface="Economica"/>
              <a:sym typeface="Economic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Shape 252"/>
          <p:cNvSpPr txBox="1"/>
          <p:nvPr>
            <p:ph type="title"/>
          </p:nvPr>
        </p:nvSpPr>
        <p:spPr>
          <a:xfrm>
            <a:off x="178123" y="11620"/>
            <a:ext cx="8520600" cy="831300"/>
          </a:xfrm>
          <a:prstGeom prst="rect">
            <a:avLst/>
          </a:prstGeom>
        </p:spPr>
        <p:txBody>
          <a:bodyPr anchorCtr="0" anchor="b" bIns="91425" lIns="91425" rIns="91425" wrap="square" tIns="91425">
            <a:noAutofit/>
          </a:bodyPr>
          <a:lstStyle/>
          <a:p>
            <a:pPr indent="0" lvl="0" marL="0">
              <a:spcBef>
                <a:spcPts val="0"/>
              </a:spcBef>
              <a:spcAft>
                <a:spcPts val="0"/>
              </a:spcAft>
              <a:buNone/>
            </a:pPr>
            <a:r>
              <a:rPr lang="ar"/>
              <a:t>Anterior Abdominal wall</a:t>
            </a:r>
            <a:endParaRPr/>
          </a:p>
        </p:txBody>
      </p:sp>
      <p:cxnSp>
        <p:nvCxnSpPr>
          <p:cNvPr id="253" name="Shape 253"/>
          <p:cNvCxnSpPr/>
          <p:nvPr/>
        </p:nvCxnSpPr>
        <p:spPr>
          <a:xfrm flipH="1">
            <a:off x="4502573" y="845366"/>
            <a:ext cx="2700" cy="4211400"/>
          </a:xfrm>
          <a:prstGeom prst="straightConnector1">
            <a:avLst/>
          </a:prstGeom>
          <a:noFill/>
          <a:ln cap="flat" cmpd="sng" w="9525">
            <a:solidFill>
              <a:schemeClr val="lt2"/>
            </a:solidFill>
            <a:prstDash val="dashDot"/>
            <a:round/>
            <a:headEnd len="lg" w="lg" type="none"/>
            <a:tailEnd len="lg" w="lg" type="none"/>
          </a:ln>
        </p:spPr>
      </p:cxnSp>
      <p:cxnSp>
        <p:nvCxnSpPr>
          <p:cNvPr id="254" name="Shape 254"/>
          <p:cNvCxnSpPr/>
          <p:nvPr/>
        </p:nvCxnSpPr>
        <p:spPr>
          <a:xfrm>
            <a:off x="-4" y="3057023"/>
            <a:ext cx="8901600" cy="24600"/>
          </a:xfrm>
          <a:prstGeom prst="straightConnector1">
            <a:avLst/>
          </a:prstGeom>
          <a:noFill/>
          <a:ln cap="flat" cmpd="sng" w="9525">
            <a:solidFill>
              <a:schemeClr val="lt2"/>
            </a:solidFill>
            <a:prstDash val="dashDot"/>
            <a:round/>
            <a:headEnd len="lg" w="lg" type="none"/>
            <a:tailEnd len="lg" w="lg" type="none"/>
          </a:ln>
        </p:spPr>
      </p:cxnSp>
      <p:pic>
        <p:nvPicPr>
          <p:cNvPr id="255" name="Shape 255"/>
          <p:cNvPicPr preferRelativeResize="0"/>
          <p:nvPr/>
        </p:nvPicPr>
        <p:blipFill rotWithShape="1">
          <a:blip r:embed="rId3">
            <a:alphaModFix/>
          </a:blip>
          <a:srcRect b="0" l="0" r="2657" t="0"/>
          <a:stretch/>
        </p:blipFill>
        <p:spPr>
          <a:xfrm>
            <a:off x="178125" y="965400"/>
            <a:ext cx="1741675" cy="2050799"/>
          </a:xfrm>
          <a:prstGeom prst="rect">
            <a:avLst/>
          </a:prstGeom>
          <a:noFill/>
          <a:ln>
            <a:noFill/>
          </a:ln>
        </p:spPr>
      </p:pic>
      <p:sp>
        <p:nvSpPr>
          <p:cNvPr id="256" name="Shape 256"/>
          <p:cNvSpPr txBox="1"/>
          <p:nvPr/>
        </p:nvSpPr>
        <p:spPr>
          <a:xfrm>
            <a:off x="1919800" y="924575"/>
            <a:ext cx="2564100" cy="2050800"/>
          </a:xfrm>
          <a:prstGeom prst="rect">
            <a:avLst/>
          </a:prstGeom>
          <a:noFill/>
          <a:ln>
            <a:noFill/>
          </a:ln>
        </p:spPr>
        <p:txBody>
          <a:bodyPr anchorCtr="0" anchor="t" bIns="91425" lIns="91425" rIns="91425" wrap="square" tIns="91425">
            <a:noAutofit/>
          </a:bodyPr>
          <a:lstStyle/>
          <a:p>
            <a:pPr indent="0" lvl="0" marL="0">
              <a:spcBef>
                <a:spcPts val="0"/>
              </a:spcBef>
              <a:spcAft>
                <a:spcPts val="0"/>
              </a:spcAft>
              <a:buNone/>
            </a:pPr>
            <a:r>
              <a:rPr lang="ar" sz="1800">
                <a:solidFill>
                  <a:schemeClr val="dk1"/>
                </a:solidFill>
                <a:latin typeface="Economica"/>
                <a:ea typeface="Economica"/>
                <a:cs typeface="Economica"/>
                <a:sym typeface="Economica"/>
              </a:rPr>
              <a:t>1-External Oblique (outer layer)</a:t>
            </a:r>
            <a:endParaRPr sz="1800">
              <a:solidFill>
                <a:schemeClr val="dk1"/>
              </a:solidFill>
              <a:latin typeface="Economica"/>
              <a:ea typeface="Economica"/>
              <a:cs typeface="Economica"/>
              <a:sym typeface="Economica"/>
            </a:endParaRPr>
          </a:p>
          <a:p>
            <a:pPr indent="0" lvl="0" marL="0">
              <a:spcBef>
                <a:spcPts val="0"/>
              </a:spcBef>
              <a:spcAft>
                <a:spcPts val="0"/>
              </a:spcAft>
              <a:buNone/>
            </a:pPr>
            <a:r>
              <a:t/>
            </a:r>
            <a:endParaRPr sz="1800">
              <a:solidFill>
                <a:schemeClr val="dk1"/>
              </a:solidFill>
              <a:latin typeface="Economica"/>
              <a:ea typeface="Economica"/>
              <a:cs typeface="Economica"/>
              <a:sym typeface="Economica"/>
            </a:endParaRPr>
          </a:p>
          <a:p>
            <a:pPr indent="0" lvl="0" marL="0">
              <a:spcBef>
                <a:spcPts val="0"/>
              </a:spcBef>
              <a:spcAft>
                <a:spcPts val="0"/>
              </a:spcAft>
              <a:buNone/>
            </a:pPr>
            <a:r>
              <a:rPr lang="ar" sz="1800">
                <a:solidFill>
                  <a:schemeClr val="dk1"/>
                </a:solidFill>
                <a:latin typeface="Economica"/>
                <a:ea typeface="Economica"/>
                <a:cs typeface="Economica"/>
                <a:sym typeface="Economica"/>
              </a:rPr>
              <a:t>Direction: </a:t>
            </a:r>
            <a:r>
              <a:rPr lang="ar" sz="1800">
                <a:solidFill>
                  <a:srgbClr val="FF0000"/>
                </a:solidFill>
                <a:latin typeface="Economica"/>
                <a:ea typeface="Economica"/>
                <a:cs typeface="Economica"/>
                <a:sym typeface="Economica"/>
              </a:rPr>
              <a:t>Downward &amp; Medialy</a:t>
            </a:r>
            <a:endParaRPr sz="1800">
              <a:solidFill>
                <a:srgbClr val="FF0000"/>
              </a:solidFill>
              <a:latin typeface="Economica"/>
              <a:ea typeface="Economica"/>
              <a:cs typeface="Economica"/>
              <a:sym typeface="Economica"/>
            </a:endParaRPr>
          </a:p>
          <a:p>
            <a:pPr indent="0" lvl="0" marL="0">
              <a:spcBef>
                <a:spcPts val="0"/>
              </a:spcBef>
              <a:spcAft>
                <a:spcPts val="0"/>
              </a:spcAft>
              <a:buClr>
                <a:schemeClr val="dk1"/>
              </a:buClr>
              <a:buSzPts val="1100"/>
              <a:buFont typeface="Arial"/>
              <a:buNone/>
            </a:pPr>
            <a:r>
              <a:t/>
            </a:r>
            <a:endParaRPr>
              <a:solidFill>
                <a:schemeClr val="dk1"/>
              </a:solidFill>
              <a:latin typeface="Economica"/>
              <a:ea typeface="Economica"/>
              <a:cs typeface="Economica"/>
              <a:sym typeface="Economica"/>
            </a:endParaRPr>
          </a:p>
        </p:txBody>
      </p:sp>
      <p:pic>
        <p:nvPicPr>
          <p:cNvPr id="257" name="Shape 257"/>
          <p:cNvPicPr preferRelativeResize="0"/>
          <p:nvPr/>
        </p:nvPicPr>
        <p:blipFill rotWithShape="1">
          <a:blip r:embed="rId4">
            <a:alphaModFix/>
          </a:blip>
          <a:srcRect b="2754" l="2523" r="2599" t="2923"/>
          <a:stretch/>
        </p:blipFill>
        <p:spPr>
          <a:xfrm>
            <a:off x="4624550" y="1041050"/>
            <a:ext cx="1515350" cy="1934326"/>
          </a:xfrm>
          <a:prstGeom prst="rect">
            <a:avLst/>
          </a:prstGeom>
          <a:noFill/>
          <a:ln>
            <a:noFill/>
          </a:ln>
        </p:spPr>
      </p:pic>
      <p:sp>
        <p:nvSpPr>
          <p:cNvPr id="258" name="Shape 258"/>
          <p:cNvSpPr txBox="1"/>
          <p:nvPr/>
        </p:nvSpPr>
        <p:spPr>
          <a:xfrm>
            <a:off x="6406726" y="965400"/>
            <a:ext cx="2564100" cy="1217100"/>
          </a:xfrm>
          <a:prstGeom prst="rect">
            <a:avLst/>
          </a:prstGeom>
          <a:noFill/>
          <a:ln>
            <a:noFill/>
          </a:ln>
        </p:spPr>
        <p:txBody>
          <a:bodyPr anchorCtr="0" anchor="t" bIns="91425" lIns="91425" rIns="91425" wrap="square" tIns="91425">
            <a:noAutofit/>
          </a:bodyPr>
          <a:lstStyle/>
          <a:p>
            <a:pPr indent="0" lvl="0" marL="0" rtl="0">
              <a:spcBef>
                <a:spcPts val="0"/>
              </a:spcBef>
              <a:spcAft>
                <a:spcPts val="0"/>
              </a:spcAft>
              <a:buNone/>
            </a:pPr>
            <a:r>
              <a:rPr lang="ar" sz="1800">
                <a:solidFill>
                  <a:schemeClr val="dk1"/>
                </a:solidFill>
                <a:latin typeface="Economica"/>
                <a:ea typeface="Economica"/>
                <a:cs typeface="Economica"/>
                <a:sym typeface="Economica"/>
              </a:rPr>
              <a:t>2-Internal Oblique (middle layer)</a:t>
            </a:r>
            <a:endParaRPr>
              <a:solidFill>
                <a:schemeClr val="dk1"/>
              </a:solidFill>
              <a:latin typeface="Economica"/>
              <a:ea typeface="Economica"/>
              <a:cs typeface="Economica"/>
              <a:sym typeface="Economica"/>
            </a:endParaRPr>
          </a:p>
          <a:p>
            <a:pPr indent="0" lvl="0" marL="0" rtl="0">
              <a:spcBef>
                <a:spcPts val="0"/>
              </a:spcBef>
              <a:spcAft>
                <a:spcPts val="0"/>
              </a:spcAft>
              <a:buNone/>
            </a:pPr>
            <a:r>
              <a:t/>
            </a:r>
            <a:endParaRPr>
              <a:solidFill>
                <a:schemeClr val="dk1"/>
              </a:solidFill>
              <a:latin typeface="Economica"/>
              <a:ea typeface="Economica"/>
              <a:cs typeface="Economica"/>
              <a:sym typeface="Economica"/>
            </a:endParaRPr>
          </a:p>
          <a:p>
            <a:pPr indent="0" lvl="0" marL="0" rtl="0">
              <a:spcBef>
                <a:spcPts val="0"/>
              </a:spcBef>
              <a:spcAft>
                <a:spcPts val="0"/>
              </a:spcAft>
              <a:buNone/>
            </a:pPr>
            <a:r>
              <a:rPr lang="ar" sz="1800">
                <a:solidFill>
                  <a:schemeClr val="dk1"/>
                </a:solidFill>
                <a:latin typeface="Economica"/>
                <a:ea typeface="Economica"/>
                <a:cs typeface="Economica"/>
                <a:sym typeface="Economica"/>
              </a:rPr>
              <a:t>Direction: </a:t>
            </a:r>
            <a:r>
              <a:rPr lang="ar" sz="1800">
                <a:solidFill>
                  <a:srgbClr val="FF0000"/>
                </a:solidFill>
                <a:latin typeface="Economica"/>
                <a:ea typeface="Economica"/>
                <a:cs typeface="Economica"/>
                <a:sym typeface="Economica"/>
              </a:rPr>
              <a:t>Upward</a:t>
            </a:r>
            <a:r>
              <a:rPr lang="ar" sz="1800">
                <a:solidFill>
                  <a:schemeClr val="dk1"/>
                </a:solidFill>
                <a:latin typeface="Economica"/>
                <a:ea typeface="Economica"/>
                <a:cs typeface="Economica"/>
                <a:sym typeface="Economica"/>
              </a:rPr>
              <a:t> and </a:t>
            </a:r>
            <a:r>
              <a:rPr lang="ar" sz="1800">
                <a:solidFill>
                  <a:srgbClr val="FF0000"/>
                </a:solidFill>
                <a:latin typeface="Economica"/>
                <a:ea typeface="Economica"/>
                <a:cs typeface="Economica"/>
                <a:sym typeface="Economica"/>
              </a:rPr>
              <a:t>Medially</a:t>
            </a:r>
            <a:endParaRPr>
              <a:solidFill>
                <a:srgbClr val="FF0000"/>
              </a:solidFill>
              <a:latin typeface="Economica"/>
              <a:ea typeface="Economica"/>
              <a:cs typeface="Economica"/>
              <a:sym typeface="Economica"/>
            </a:endParaRPr>
          </a:p>
          <a:p>
            <a:pPr indent="0" lvl="0" marL="0" rtl="0">
              <a:spcBef>
                <a:spcPts val="0"/>
              </a:spcBef>
              <a:spcAft>
                <a:spcPts val="0"/>
              </a:spcAft>
              <a:buNone/>
            </a:pPr>
            <a:r>
              <a:t/>
            </a:r>
            <a:endParaRPr>
              <a:solidFill>
                <a:schemeClr val="dk1"/>
              </a:solidFill>
              <a:latin typeface="Economica"/>
              <a:ea typeface="Economica"/>
              <a:cs typeface="Economica"/>
              <a:sym typeface="Economica"/>
            </a:endParaRPr>
          </a:p>
        </p:txBody>
      </p:sp>
      <p:pic>
        <p:nvPicPr>
          <p:cNvPr id="259" name="Shape 259"/>
          <p:cNvPicPr preferRelativeResize="0"/>
          <p:nvPr/>
        </p:nvPicPr>
        <p:blipFill>
          <a:blip r:embed="rId5">
            <a:alphaModFix/>
          </a:blip>
          <a:stretch>
            <a:fillRect/>
          </a:stretch>
        </p:blipFill>
        <p:spPr>
          <a:xfrm>
            <a:off x="-12" y="3122450"/>
            <a:ext cx="1967324" cy="1934325"/>
          </a:xfrm>
          <a:prstGeom prst="rect">
            <a:avLst/>
          </a:prstGeom>
          <a:noFill/>
          <a:ln>
            <a:noFill/>
          </a:ln>
        </p:spPr>
      </p:pic>
      <p:sp>
        <p:nvSpPr>
          <p:cNvPr id="260" name="Shape 260"/>
          <p:cNvSpPr txBox="1"/>
          <p:nvPr/>
        </p:nvSpPr>
        <p:spPr>
          <a:xfrm>
            <a:off x="2074388" y="3122450"/>
            <a:ext cx="2321100" cy="1682100"/>
          </a:xfrm>
          <a:prstGeom prst="rect">
            <a:avLst/>
          </a:prstGeom>
          <a:noFill/>
          <a:ln>
            <a:noFill/>
          </a:ln>
        </p:spPr>
        <p:txBody>
          <a:bodyPr anchorCtr="0" anchor="ctr" bIns="91425" lIns="91425" rIns="91425" wrap="square" tIns="91425">
            <a:noAutofit/>
          </a:bodyPr>
          <a:lstStyle/>
          <a:p>
            <a:pPr indent="0" lvl="0" marL="0" rtl="0">
              <a:lnSpc>
                <a:spcPct val="115000"/>
              </a:lnSpc>
              <a:spcBef>
                <a:spcPts val="0"/>
              </a:spcBef>
              <a:spcAft>
                <a:spcPts val="0"/>
              </a:spcAft>
              <a:buNone/>
            </a:pPr>
            <a:r>
              <a:rPr lang="ar" sz="1800">
                <a:solidFill>
                  <a:schemeClr val="dk1"/>
                </a:solidFill>
                <a:latin typeface="Economica"/>
                <a:ea typeface="Economica"/>
                <a:cs typeface="Economica"/>
                <a:sym typeface="Economica"/>
              </a:rPr>
              <a:t>3</a:t>
            </a:r>
            <a:r>
              <a:rPr lang="ar" sz="1800">
                <a:solidFill>
                  <a:schemeClr val="dk1"/>
                </a:solidFill>
                <a:latin typeface="Open Sans"/>
                <a:ea typeface="Open Sans"/>
                <a:cs typeface="Open Sans"/>
                <a:sym typeface="Open Sans"/>
              </a:rPr>
              <a:t>-</a:t>
            </a:r>
            <a:r>
              <a:rPr lang="ar" sz="1800">
                <a:solidFill>
                  <a:schemeClr val="dk1"/>
                </a:solidFill>
                <a:latin typeface="Economica"/>
                <a:ea typeface="Economica"/>
                <a:cs typeface="Economica"/>
                <a:sym typeface="Economica"/>
              </a:rPr>
              <a:t>Transversus abdominis (inner layer)</a:t>
            </a:r>
            <a:endParaRPr sz="1800">
              <a:solidFill>
                <a:schemeClr val="dk1"/>
              </a:solidFill>
              <a:latin typeface="Economica"/>
              <a:ea typeface="Economica"/>
              <a:cs typeface="Economica"/>
              <a:sym typeface="Economica"/>
            </a:endParaRPr>
          </a:p>
          <a:p>
            <a:pPr indent="0" lvl="0" marL="0" rtl="0">
              <a:lnSpc>
                <a:spcPct val="115000"/>
              </a:lnSpc>
              <a:spcBef>
                <a:spcPts val="1600"/>
              </a:spcBef>
              <a:spcAft>
                <a:spcPts val="1600"/>
              </a:spcAft>
              <a:buNone/>
            </a:pPr>
            <a:r>
              <a:rPr lang="ar" sz="1800">
                <a:solidFill>
                  <a:schemeClr val="dk1"/>
                </a:solidFill>
                <a:latin typeface="Economica"/>
                <a:ea typeface="Economica"/>
                <a:cs typeface="Economica"/>
                <a:sym typeface="Economica"/>
              </a:rPr>
              <a:t>Direction: </a:t>
            </a:r>
            <a:r>
              <a:rPr lang="ar" sz="1800">
                <a:solidFill>
                  <a:srgbClr val="FF0000"/>
                </a:solidFill>
                <a:latin typeface="Economica"/>
                <a:ea typeface="Economica"/>
                <a:cs typeface="Economica"/>
                <a:sym typeface="Economica"/>
              </a:rPr>
              <a:t>Transverse</a:t>
            </a:r>
            <a:endParaRPr sz="1800">
              <a:solidFill>
                <a:srgbClr val="FF0000"/>
              </a:solidFill>
              <a:latin typeface="Economica"/>
              <a:ea typeface="Economica"/>
              <a:cs typeface="Economica"/>
              <a:sym typeface="Economica"/>
            </a:endParaRPr>
          </a:p>
        </p:txBody>
      </p:sp>
      <p:pic>
        <p:nvPicPr>
          <p:cNvPr id="261" name="Shape 261"/>
          <p:cNvPicPr preferRelativeResize="0"/>
          <p:nvPr/>
        </p:nvPicPr>
        <p:blipFill>
          <a:blip r:embed="rId6">
            <a:alphaModFix/>
          </a:blip>
          <a:stretch>
            <a:fillRect/>
          </a:stretch>
        </p:blipFill>
        <p:spPr>
          <a:xfrm>
            <a:off x="4584250" y="3089725"/>
            <a:ext cx="1819374" cy="1934323"/>
          </a:xfrm>
          <a:prstGeom prst="rect">
            <a:avLst/>
          </a:prstGeom>
          <a:noFill/>
          <a:ln>
            <a:noFill/>
          </a:ln>
        </p:spPr>
      </p:pic>
      <p:sp>
        <p:nvSpPr>
          <p:cNvPr id="262" name="Shape 262"/>
          <p:cNvSpPr txBox="1"/>
          <p:nvPr/>
        </p:nvSpPr>
        <p:spPr>
          <a:xfrm>
            <a:off x="6482592" y="3122458"/>
            <a:ext cx="2564100" cy="1682100"/>
          </a:xfrm>
          <a:prstGeom prst="rect">
            <a:avLst/>
          </a:prstGeom>
          <a:noFill/>
          <a:ln>
            <a:noFill/>
          </a:ln>
        </p:spPr>
        <p:txBody>
          <a:bodyPr anchorCtr="0" anchor="t" bIns="91425" lIns="91425" rIns="91425" wrap="square" tIns="91425">
            <a:noAutofit/>
          </a:bodyPr>
          <a:lstStyle/>
          <a:p>
            <a:pPr indent="0" lvl="0" marL="0">
              <a:spcBef>
                <a:spcPts val="0"/>
              </a:spcBef>
              <a:spcAft>
                <a:spcPts val="0"/>
              </a:spcAft>
              <a:buNone/>
            </a:pPr>
            <a:r>
              <a:rPr lang="ar" sz="1800">
                <a:latin typeface="Economica"/>
                <a:ea typeface="Economica"/>
                <a:cs typeface="Economica"/>
                <a:sym typeface="Economica"/>
              </a:rPr>
              <a:t>4-Rectus abdominis: </a:t>
            </a:r>
            <a:r>
              <a:rPr lang="ar" sz="1000">
                <a:solidFill>
                  <a:schemeClr val="dk2"/>
                </a:solidFill>
                <a:latin typeface="Economica"/>
                <a:ea typeface="Economica"/>
                <a:cs typeface="Economica"/>
                <a:sym typeface="Economica"/>
              </a:rPr>
              <a:t>(forms the six-packs)</a:t>
            </a:r>
            <a:endParaRPr sz="1000">
              <a:solidFill>
                <a:schemeClr val="dk2"/>
              </a:solidFill>
              <a:latin typeface="Economica"/>
              <a:ea typeface="Economica"/>
              <a:cs typeface="Economica"/>
              <a:sym typeface="Economica"/>
            </a:endParaRPr>
          </a:p>
          <a:p>
            <a:pPr indent="0" lvl="0" marL="0">
              <a:spcBef>
                <a:spcPts val="0"/>
              </a:spcBef>
              <a:spcAft>
                <a:spcPts val="0"/>
              </a:spcAft>
              <a:buNone/>
            </a:pPr>
            <a:r>
              <a:t/>
            </a:r>
            <a:endParaRPr sz="1800">
              <a:latin typeface="Economica"/>
              <a:ea typeface="Economica"/>
              <a:cs typeface="Economica"/>
              <a:sym typeface="Economica"/>
            </a:endParaRPr>
          </a:p>
          <a:p>
            <a:pPr indent="0" lvl="0" marL="0">
              <a:spcBef>
                <a:spcPts val="0"/>
              </a:spcBef>
              <a:spcAft>
                <a:spcPts val="0"/>
              </a:spcAft>
              <a:buNone/>
            </a:pPr>
            <a:r>
              <a:rPr lang="ar" sz="1800">
                <a:latin typeface="Economica"/>
                <a:ea typeface="Economica"/>
                <a:cs typeface="Economica"/>
                <a:sym typeface="Economica"/>
              </a:rPr>
              <a:t>Direction: </a:t>
            </a:r>
            <a:r>
              <a:rPr lang="ar" sz="1800">
                <a:solidFill>
                  <a:srgbClr val="FF0000"/>
                </a:solidFill>
                <a:latin typeface="Economica"/>
                <a:ea typeface="Economica"/>
                <a:cs typeface="Economica"/>
                <a:sym typeface="Economica"/>
              </a:rPr>
              <a:t>vertical</a:t>
            </a:r>
            <a:r>
              <a:rPr lang="ar" sz="1800">
                <a:latin typeface="Economica"/>
                <a:ea typeface="Economica"/>
                <a:cs typeface="Economica"/>
                <a:sym typeface="Economica"/>
              </a:rPr>
              <a:t> </a:t>
            </a:r>
            <a:endParaRPr sz="1800">
              <a:solidFill>
                <a:srgbClr val="FF0000"/>
              </a:solidFill>
              <a:latin typeface="Economica"/>
              <a:ea typeface="Economica"/>
              <a:cs typeface="Economica"/>
              <a:sym typeface="Economica"/>
            </a:endParaRPr>
          </a:p>
        </p:txBody>
      </p:sp>
      <p:sp>
        <p:nvSpPr>
          <p:cNvPr id="263" name="Shape 263"/>
          <p:cNvSpPr txBox="1"/>
          <p:nvPr/>
        </p:nvSpPr>
        <p:spPr>
          <a:xfrm>
            <a:off x="5672867" y="142878"/>
            <a:ext cx="2803200" cy="568800"/>
          </a:xfrm>
          <a:prstGeom prst="rect">
            <a:avLst/>
          </a:prstGeom>
          <a:noFill/>
          <a:ln>
            <a:noFill/>
          </a:ln>
        </p:spPr>
        <p:txBody>
          <a:bodyPr anchorCtr="0" anchor="t" bIns="91425" lIns="91425" rIns="91425" wrap="square" tIns="91425">
            <a:noAutofit/>
          </a:bodyPr>
          <a:lstStyle/>
          <a:p>
            <a:pPr indent="0" lvl="0" marL="0" rtl="0">
              <a:spcBef>
                <a:spcPts val="0"/>
              </a:spcBef>
              <a:spcAft>
                <a:spcPts val="0"/>
              </a:spcAft>
              <a:buNone/>
            </a:pPr>
            <a:r>
              <a:rPr lang="ar" sz="1800">
                <a:latin typeface="Economica"/>
                <a:ea typeface="Economica"/>
                <a:cs typeface="Economica"/>
                <a:sym typeface="Economica"/>
              </a:rPr>
              <a:t>is made of </a:t>
            </a:r>
            <a:r>
              <a:rPr lang="ar" sz="1800">
                <a:solidFill>
                  <a:srgbClr val="FF0000"/>
                </a:solidFill>
                <a:latin typeface="Economica"/>
                <a:ea typeface="Economica"/>
                <a:cs typeface="Economica"/>
                <a:sym typeface="Economica"/>
              </a:rPr>
              <a:t>4</a:t>
            </a:r>
            <a:r>
              <a:rPr lang="ar" sz="1800">
                <a:latin typeface="Economica"/>
                <a:ea typeface="Economica"/>
                <a:cs typeface="Economica"/>
                <a:sym typeface="Economica"/>
              </a:rPr>
              <a:t> muscles </a:t>
            </a:r>
            <a:r>
              <a:rPr lang="ar" sz="1800">
                <a:solidFill>
                  <a:srgbClr val="FF0000"/>
                </a:solidFill>
                <a:latin typeface="Economica"/>
                <a:ea typeface="Economica"/>
                <a:cs typeface="Economica"/>
                <a:sym typeface="Economica"/>
              </a:rPr>
              <a:t>3 </a:t>
            </a:r>
            <a:r>
              <a:rPr lang="ar" sz="1800">
                <a:latin typeface="Economica"/>
                <a:ea typeface="Economica"/>
                <a:cs typeface="Economica"/>
                <a:sym typeface="Economica"/>
              </a:rPr>
              <a:t>are </a:t>
            </a:r>
            <a:r>
              <a:rPr lang="ar" sz="1800" u="sng">
                <a:latin typeface="Economica"/>
                <a:ea typeface="Economica"/>
                <a:cs typeface="Economica"/>
                <a:sym typeface="Economica"/>
              </a:rPr>
              <a:t>Layers</a:t>
            </a:r>
            <a:r>
              <a:rPr lang="ar" sz="1800">
                <a:latin typeface="Economica"/>
                <a:ea typeface="Economica"/>
                <a:cs typeface="Economica"/>
                <a:sym typeface="Economica"/>
              </a:rPr>
              <a:t> and </a:t>
            </a:r>
            <a:r>
              <a:rPr lang="ar" sz="1800">
                <a:solidFill>
                  <a:srgbClr val="FF0000"/>
                </a:solidFill>
                <a:latin typeface="Economica"/>
                <a:ea typeface="Economica"/>
                <a:cs typeface="Economica"/>
                <a:sym typeface="Economica"/>
              </a:rPr>
              <a:t>1</a:t>
            </a:r>
            <a:r>
              <a:rPr lang="ar" sz="1800">
                <a:latin typeface="Economica"/>
                <a:ea typeface="Economica"/>
                <a:cs typeface="Economica"/>
                <a:sym typeface="Economica"/>
              </a:rPr>
              <a:t> is normal </a:t>
            </a:r>
            <a:r>
              <a:rPr lang="ar" sz="1800" u="sng">
                <a:latin typeface="Economica"/>
                <a:ea typeface="Economica"/>
                <a:cs typeface="Economica"/>
                <a:sym typeface="Economica"/>
              </a:rPr>
              <a:t>muscle</a:t>
            </a:r>
            <a:r>
              <a:rPr lang="ar" sz="1800">
                <a:latin typeface="Economica"/>
                <a:ea typeface="Economica"/>
                <a:cs typeface="Economica"/>
                <a:sym typeface="Economica"/>
              </a:rPr>
              <a:t> (not layer)</a:t>
            </a:r>
            <a:endParaRPr sz="1800">
              <a:latin typeface="Economica"/>
              <a:ea typeface="Economica"/>
              <a:cs typeface="Economica"/>
              <a:sym typeface="Economica"/>
            </a:endParaRPr>
          </a:p>
        </p:txBody>
      </p:sp>
      <p:sp>
        <p:nvSpPr>
          <p:cNvPr id="264" name="Shape 264"/>
          <p:cNvSpPr/>
          <p:nvPr/>
        </p:nvSpPr>
        <p:spPr>
          <a:xfrm>
            <a:off x="4366675" y="341424"/>
            <a:ext cx="1306200" cy="262200"/>
          </a:xfrm>
          <a:prstGeom prst="rightArrow">
            <a:avLst>
              <a:gd fmla="val 50000" name="adj1"/>
              <a:gd fmla="val 50000" name="adj2"/>
            </a:avLst>
          </a:prstGeom>
          <a:solidFill>
            <a:srgbClr val="B7B7B7"/>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Shape 269"/>
          <p:cNvSpPr txBox="1"/>
          <p:nvPr/>
        </p:nvSpPr>
        <p:spPr>
          <a:xfrm>
            <a:off x="380025" y="176750"/>
            <a:ext cx="927900" cy="565500"/>
          </a:xfrm>
          <a:prstGeom prst="rect">
            <a:avLst/>
          </a:prstGeom>
          <a:noFill/>
          <a:ln>
            <a:noFill/>
          </a:ln>
        </p:spPr>
        <p:txBody>
          <a:bodyPr anchorCtr="0" anchor="t" bIns="91425" lIns="91425" rIns="91425" wrap="square" tIns="91425">
            <a:noAutofit/>
          </a:bodyPr>
          <a:lstStyle/>
          <a:p>
            <a:pPr indent="0" lvl="0" marL="0">
              <a:spcBef>
                <a:spcPts val="0"/>
              </a:spcBef>
              <a:spcAft>
                <a:spcPts val="0"/>
              </a:spcAft>
              <a:buNone/>
            </a:pPr>
            <a:r>
              <a:rPr lang="ar" sz="3000">
                <a:solidFill>
                  <a:srgbClr val="B7B7B7"/>
                </a:solidFill>
                <a:latin typeface="Economica"/>
                <a:ea typeface="Economica"/>
                <a:cs typeface="Economica"/>
                <a:sym typeface="Economica"/>
              </a:rPr>
              <a:t>Extra</a:t>
            </a:r>
            <a:endParaRPr sz="3000">
              <a:solidFill>
                <a:srgbClr val="B7B7B7"/>
              </a:solidFill>
              <a:latin typeface="Economica"/>
              <a:ea typeface="Economica"/>
              <a:cs typeface="Economica"/>
              <a:sym typeface="Economica"/>
            </a:endParaRPr>
          </a:p>
        </p:txBody>
      </p:sp>
      <p:pic>
        <p:nvPicPr>
          <p:cNvPr id="270" name="Shape 270"/>
          <p:cNvPicPr preferRelativeResize="0"/>
          <p:nvPr/>
        </p:nvPicPr>
        <p:blipFill>
          <a:blip r:embed="rId3">
            <a:alphaModFix/>
          </a:blip>
          <a:stretch>
            <a:fillRect/>
          </a:stretch>
        </p:blipFill>
        <p:spPr>
          <a:xfrm>
            <a:off x="6241500" y="70750"/>
            <a:ext cx="2775124" cy="2649124"/>
          </a:xfrm>
          <a:prstGeom prst="rect">
            <a:avLst/>
          </a:prstGeom>
          <a:noFill/>
          <a:ln>
            <a:noFill/>
          </a:ln>
        </p:spPr>
      </p:pic>
      <p:cxnSp>
        <p:nvCxnSpPr>
          <p:cNvPr id="271" name="Shape 271"/>
          <p:cNvCxnSpPr/>
          <p:nvPr/>
        </p:nvCxnSpPr>
        <p:spPr>
          <a:xfrm flipH="1">
            <a:off x="5894675" y="574450"/>
            <a:ext cx="768900" cy="97200"/>
          </a:xfrm>
          <a:prstGeom prst="straightConnector1">
            <a:avLst/>
          </a:prstGeom>
          <a:noFill/>
          <a:ln cap="flat" cmpd="sng" w="19050">
            <a:solidFill>
              <a:srgbClr val="000000"/>
            </a:solidFill>
            <a:prstDash val="solid"/>
            <a:round/>
            <a:headEnd len="lg" w="lg" type="none"/>
            <a:tailEnd len="lg" w="lg" type="none"/>
          </a:ln>
        </p:spPr>
      </p:cxnSp>
      <p:sp>
        <p:nvSpPr>
          <p:cNvPr id="272" name="Shape 272"/>
          <p:cNvSpPr txBox="1"/>
          <p:nvPr/>
        </p:nvSpPr>
        <p:spPr>
          <a:xfrm>
            <a:off x="5214150" y="287300"/>
            <a:ext cx="768900" cy="565500"/>
          </a:xfrm>
          <a:prstGeom prst="rect">
            <a:avLst/>
          </a:prstGeom>
          <a:noFill/>
          <a:ln>
            <a:noFill/>
          </a:ln>
        </p:spPr>
        <p:txBody>
          <a:bodyPr anchorCtr="0" anchor="t" bIns="91425" lIns="91425" rIns="91425" wrap="square" tIns="91425">
            <a:noAutofit/>
          </a:bodyPr>
          <a:lstStyle/>
          <a:p>
            <a:pPr indent="0" lvl="0" marL="0">
              <a:spcBef>
                <a:spcPts val="0"/>
              </a:spcBef>
              <a:spcAft>
                <a:spcPts val="0"/>
              </a:spcAft>
              <a:buNone/>
            </a:pPr>
            <a:r>
              <a:rPr lang="ar">
                <a:latin typeface="Economica"/>
                <a:ea typeface="Economica"/>
                <a:cs typeface="Economica"/>
                <a:sym typeface="Economica"/>
              </a:rPr>
              <a:t>rectus</a:t>
            </a:r>
            <a:endParaRPr>
              <a:latin typeface="Economica"/>
              <a:ea typeface="Economica"/>
              <a:cs typeface="Economica"/>
              <a:sym typeface="Economica"/>
            </a:endParaRPr>
          </a:p>
          <a:p>
            <a:pPr indent="0" lvl="0" marL="0">
              <a:spcBef>
                <a:spcPts val="0"/>
              </a:spcBef>
              <a:spcAft>
                <a:spcPts val="0"/>
              </a:spcAft>
              <a:buNone/>
            </a:pPr>
            <a:r>
              <a:rPr lang="ar">
                <a:latin typeface="Economica"/>
                <a:ea typeface="Economica"/>
                <a:cs typeface="Economica"/>
                <a:sym typeface="Economica"/>
              </a:rPr>
              <a:t>abdominis</a:t>
            </a:r>
            <a:endParaRPr>
              <a:latin typeface="Economica"/>
              <a:ea typeface="Economica"/>
              <a:cs typeface="Economica"/>
              <a:sym typeface="Economica"/>
            </a:endParaRPr>
          </a:p>
        </p:txBody>
      </p:sp>
      <p:sp>
        <p:nvSpPr>
          <p:cNvPr id="273" name="Shape 273"/>
          <p:cNvSpPr txBox="1"/>
          <p:nvPr/>
        </p:nvSpPr>
        <p:spPr>
          <a:xfrm>
            <a:off x="5276000" y="883700"/>
            <a:ext cx="1078200" cy="336000"/>
          </a:xfrm>
          <a:prstGeom prst="rect">
            <a:avLst/>
          </a:prstGeom>
          <a:noFill/>
          <a:ln>
            <a:noFill/>
          </a:ln>
        </p:spPr>
        <p:txBody>
          <a:bodyPr anchorCtr="0" anchor="t" bIns="91425" lIns="91425" rIns="91425" wrap="square" tIns="91425">
            <a:noAutofit/>
          </a:bodyPr>
          <a:lstStyle/>
          <a:p>
            <a:pPr indent="0" lvl="0" marL="0">
              <a:spcBef>
                <a:spcPts val="0"/>
              </a:spcBef>
              <a:spcAft>
                <a:spcPts val="0"/>
              </a:spcAft>
              <a:buNone/>
            </a:pPr>
            <a:r>
              <a:rPr lang="ar">
                <a:latin typeface="Economica"/>
                <a:ea typeface="Economica"/>
                <a:cs typeface="Economica"/>
                <a:sym typeface="Economica"/>
              </a:rPr>
              <a:t>external oblique</a:t>
            </a:r>
            <a:endParaRPr>
              <a:latin typeface="Economica"/>
              <a:ea typeface="Economica"/>
              <a:cs typeface="Economica"/>
              <a:sym typeface="Economica"/>
            </a:endParaRPr>
          </a:p>
        </p:txBody>
      </p:sp>
      <p:sp>
        <p:nvSpPr>
          <p:cNvPr id="274" name="Shape 274"/>
          <p:cNvSpPr txBox="1"/>
          <p:nvPr/>
        </p:nvSpPr>
        <p:spPr>
          <a:xfrm>
            <a:off x="5355525" y="1250588"/>
            <a:ext cx="1078200" cy="336000"/>
          </a:xfrm>
          <a:prstGeom prst="rect">
            <a:avLst/>
          </a:prstGeom>
          <a:noFill/>
          <a:ln>
            <a:noFill/>
          </a:ln>
        </p:spPr>
        <p:txBody>
          <a:bodyPr anchorCtr="0" anchor="t" bIns="91425" lIns="91425" rIns="91425" wrap="square" tIns="91425">
            <a:noAutofit/>
          </a:bodyPr>
          <a:lstStyle/>
          <a:p>
            <a:pPr indent="0" lvl="0" marL="0">
              <a:spcBef>
                <a:spcPts val="0"/>
              </a:spcBef>
              <a:spcAft>
                <a:spcPts val="0"/>
              </a:spcAft>
              <a:buNone/>
            </a:pPr>
            <a:r>
              <a:rPr lang="ar">
                <a:latin typeface="Economica"/>
                <a:ea typeface="Economica"/>
                <a:cs typeface="Economica"/>
                <a:sym typeface="Economica"/>
              </a:rPr>
              <a:t>internal oblique</a:t>
            </a:r>
            <a:endParaRPr>
              <a:latin typeface="Economica"/>
              <a:ea typeface="Economica"/>
              <a:cs typeface="Economica"/>
              <a:sym typeface="Economica"/>
            </a:endParaRPr>
          </a:p>
        </p:txBody>
      </p:sp>
      <p:sp>
        <p:nvSpPr>
          <p:cNvPr id="275" name="Shape 275"/>
          <p:cNvSpPr txBox="1"/>
          <p:nvPr/>
        </p:nvSpPr>
        <p:spPr>
          <a:xfrm>
            <a:off x="5002100" y="1528900"/>
            <a:ext cx="1493400" cy="397800"/>
          </a:xfrm>
          <a:prstGeom prst="rect">
            <a:avLst/>
          </a:prstGeom>
          <a:noFill/>
          <a:ln>
            <a:noFill/>
          </a:ln>
        </p:spPr>
        <p:txBody>
          <a:bodyPr anchorCtr="0" anchor="t" bIns="91425" lIns="91425" rIns="91425" wrap="square" tIns="91425">
            <a:noAutofit/>
          </a:bodyPr>
          <a:lstStyle/>
          <a:p>
            <a:pPr indent="0" lvl="0" marL="0">
              <a:spcBef>
                <a:spcPts val="0"/>
              </a:spcBef>
              <a:spcAft>
                <a:spcPts val="0"/>
              </a:spcAft>
              <a:buNone/>
            </a:pPr>
            <a:r>
              <a:rPr lang="ar">
                <a:latin typeface="Economica"/>
                <a:ea typeface="Economica"/>
                <a:cs typeface="Economica"/>
                <a:sym typeface="Economica"/>
              </a:rPr>
              <a:t>transversus abdominis</a:t>
            </a:r>
            <a:endParaRPr>
              <a:latin typeface="Economica"/>
              <a:ea typeface="Economica"/>
              <a:cs typeface="Economica"/>
              <a:sym typeface="Economica"/>
            </a:endParaRPr>
          </a:p>
        </p:txBody>
      </p:sp>
      <p:pic>
        <p:nvPicPr>
          <p:cNvPr id="276" name="Shape 276"/>
          <p:cNvPicPr preferRelativeResize="0"/>
          <p:nvPr/>
        </p:nvPicPr>
        <p:blipFill>
          <a:blip r:embed="rId4">
            <a:alphaModFix/>
          </a:blip>
          <a:stretch>
            <a:fillRect/>
          </a:stretch>
        </p:blipFill>
        <p:spPr>
          <a:xfrm>
            <a:off x="4622100" y="2881125"/>
            <a:ext cx="4597799" cy="2118825"/>
          </a:xfrm>
          <a:prstGeom prst="rect">
            <a:avLst/>
          </a:prstGeom>
          <a:noFill/>
          <a:ln>
            <a:noFill/>
          </a:ln>
        </p:spPr>
      </p:pic>
      <p:sp>
        <p:nvSpPr>
          <p:cNvPr id="277" name="Shape 277"/>
          <p:cNvSpPr txBox="1"/>
          <p:nvPr/>
        </p:nvSpPr>
        <p:spPr>
          <a:xfrm>
            <a:off x="304900" y="3008978"/>
            <a:ext cx="4710300" cy="1354500"/>
          </a:xfrm>
          <a:prstGeom prst="rect">
            <a:avLst/>
          </a:prstGeom>
          <a:noFill/>
          <a:ln>
            <a:noFill/>
          </a:ln>
        </p:spPr>
        <p:txBody>
          <a:bodyPr anchorCtr="0" anchor="t" bIns="91425" lIns="91425" rIns="91425" wrap="square" tIns="91425">
            <a:noAutofit/>
          </a:bodyPr>
          <a:lstStyle/>
          <a:p>
            <a:pPr indent="0" lvl="0" marL="0">
              <a:spcBef>
                <a:spcPts val="0"/>
              </a:spcBef>
              <a:spcAft>
                <a:spcPts val="0"/>
              </a:spcAft>
              <a:buNone/>
            </a:pPr>
            <a:r>
              <a:rPr lang="ar" sz="1500">
                <a:latin typeface="Economica"/>
                <a:ea typeface="Economica"/>
                <a:cs typeface="Economica"/>
                <a:sym typeface="Economica"/>
              </a:rPr>
              <a:t>1-</a:t>
            </a:r>
            <a:r>
              <a:rPr lang="ar" sz="1500">
                <a:solidFill>
                  <a:schemeClr val="dk1"/>
                </a:solidFill>
                <a:latin typeface="Economica"/>
                <a:ea typeface="Economica"/>
                <a:cs typeface="Economica"/>
                <a:sym typeface="Economica"/>
              </a:rPr>
              <a:t>linea alba*</a:t>
            </a:r>
            <a:r>
              <a:rPr lang="ar" sz="1500">
                <a:solidFill>
                  <a:schemeClr val="dk2"/>
                </a:solidFill>
                <a:latin typeface="Economica"/>
                <a:ea typeface="Economica"/>
                <a:cs typeface="Economica"/>
                <a:sym typeface="Economica"/>
              </a:rPr>
              <a:t>(white line in latin)</a:t>
            </a:r>
            <a:r>
              <a:rPr lang="ar" sz="1500">
                <a:solidFill>
                  <a:schemeClr val="dk1"/>
                </a:solidFill>
                <a:latin typeface="Economica"/>
                <a:ea typeface="Economica"/>
                <a:cs typeface="Economica"/>
                <a:sym typeface="Economica"/>
              </a:rPr>
              <a:t>: fused aponeurosis (NOT tendinous) of 6 muscles from xiphoid process to pubic symphysis </a:t>
            </a:r>
            <a:endParaRPr sz="1500">
              <a:solidFill>
                <a:schemeClr val="dk1"/>
              </a:solidFill>
              <a:latin typeface="Economica"/>
              <a:ea typeface="Economica"/>
              <a:cs typeface="Economica"/>
              <a:sym typeface="Economica"/>
            </a:endParaRPr>
          </a:p>
          <a:p>
            <a:pPr indent="0" lvl="0" marL="0">
              <a:spcBef>
                <a:spcPts val="0"/>
              </a:spcBef>
              <a:spcAft>
                <a:spcPts val="0"/>
              </a:spcAft>
              <a:buNone/>
            </a:pPr>
            <a:r>
              <a:rPr lang="ar" sz="1500">
                <a:solidFill>
                  <a:schemeClr val="dk1"/>
                </a:solidFill>
                <a:latin typeface="Economica"/>
                <a:ea typeface="Economica"/>
                <a:cs typeface="Economica"/>
                <a:sym typeface="Economica"/>
              </a:rPr>
              <a:t>2-Rectus abdominis:(LOCATED BETWEEN- 4 internal and 5 transversus)</a:t>
            </a:r>
            <a:endParaRPr sz="1500">
              <a:solidFill>
                <a:schemeClr val="dk1"/>
              </a:solidFill>
              <a:latin typeface="Economica"/>
              <a:ea typeface="Economica"/>
              <a:cs typeface="Economica"/>
              <a:sym typeface="Economica"/>
            </a:endParaRPr>
          </a:p>
          <a:p>
            <a:pPr indent="0" lvl="0" marL="0">
              <a:spcBef>
                <a:spcPts val="0"/>
              </a:spcBef>
              <a:spcAft>
                <a:spcPts val="0"/>
              </a:spcAft>
              <a:buNone/>
            </a:pPr>
            <a:r>
              <a:rPr lang="ar" sz="1500">
                <a:solidFill>
                  <a:schemeClr val="dk1"/>
                </a:solidFill>
                <a:latin typeface="Economica"/>
                <a:ea typeface="Economica"/>
                <a:cs typeface="Economica"/>
                <a:sym typeface="Economica"/>
              </a:rPr>
              <a:t>3-External Oblique</a:t>
            </a:r>
            <a:endParaRPr sz="1500">
              <a:solidFill>
                <a:schemeClr val="dk1"/>
              </a:solidFill>
              <a:latin typeface="Economica"/>
              <a:ea typeface="Economica"/>
              <a:cs typeface="Economica"/>
              <a:sym typeface="Economica"/>
            </a:endParaRPr>
          </a:p>
          <a:p>
            <a:pPr indent="0" lvl="0" marL="0">
              <a:spcBef>
                <a:spcPts val="0"/>
              </a:spcBef>
              <a:spcAft>
                <a:spcPts val="0"/>
              </a:spcAft>
              <a:buNone/>
            </a:pPr>
            <a:r>
              <a:rPr lang="ar" sz="1500">
                <a:solidFill>
                  <a:schemeClr val="dk1"/>
                </a:solidFill>
                <a:latin typeface="Economica"/>
                <a:ea typeface="Economica"/>
                <a:cs typeface="Economica"/>
                <a:sym typeface="Economica"/>
              </a:rPr>
              <a:t>4-Internal Oblique</a:t>
            </a:r>
            <a:endParaRPr sz="1500">
              <a:solidFill>
                <a:schemeClr val="dk1"/>
              </a:solidFill>
              <a:latin typeface="Economica"/>
              <a:ea typeface="Economica"/>
              <a:cs typeface="Economica"/>
              <a:sym typeface="Economica"/>
            </a:endParaRPr>
          </a:p>
          <a:p>
            <a:pPr indent="0" lvl="0" marL="0">
              <a:spcBef>
                <a:spcPts val="0"/>
              </a:spcBef>
              <a:spcAft>
                <a:spcPts val="0"/>
              </a:spcAft>
              <a:buNone/>
            </a:pPr>
            <a:r>
              <a:rPr lang="ar" sz="1500">
                <a:solidFill>
                  <a:schemeClr val="dk1"/>
                </a:solidFill>
                <a:latin typeface="Economica"/>
                <a:ea typeface="Economica"/>
                <a:cs typeface="Economica"/>
                <a:sym typeface="Economica"/>
              </a:rPr>
              <a:t>5-Transversus abdominis</a:t>
            </a:r>
            <a:endParaRPr sz="1500">
              <a:solidFill>
                <a:schemeClr val="dk1"/>
              </a:solidFill>
              <a:latin typeface="Economica"/>
              <a:ea typeface="Economica"/>
              <a:cs typeface="Economica"/>
              <a:sym typeface="Economica"/>
            </a:endParaRPr>
          </a:p>
          <a:p>
            <a:pPr indent="0" lvl="0" marL="0">
              <a:spcBef>
                <a:spcPts val="0"/>
              </a:spcBef>
              <a:spcAft>
                <a:spcPts val="0"/>
              </a:spcAft>
              <a:buNone/>
            </a:pPr>
            <a:r>
              <a:t/>
            </a:r>
            <a:endParaRPr sz="1500">
              <a:latin typeface="Economica"/>
              <a:ea typeface="Economica"/>
              <a:cs typeface="Economica"/>
              <a:sym typeface="Economica"/>
            </a:endParaRPr>
          </a:p>
        </p:txBody>
      </p:sp>
      <p:sp>
        <p:nvSpPr>
          <p:cNvPr id="278" name="Shape 278"/>
          <p:cNvSpPr txBox="1"/>
          <p:nvPr/>
        </p:nvSpPr>
        <p:spPr>
          <a:xfrm>
            <a:off x="247450" y="760025"/>
            <a:ext cx="114900" cy="8700"/>
          </a:xfrm>
          <a:prstGeom prst="rect">
            <a:avLst/>
          </a:prstGeom>
          <a:noFill/>
          <a:ln>
            <a:noFill/>
          </a:ln>
        </p:spPr>
        <p:txBody>
          <a:bodyPr anchorCtr="0" anchor="t" bIns="91425" lIns="91425" rIns="91425" wrap="square" tIns="91425">
            <a:noAutofit/>
          </a:bodyPr>
          <a:lstStyle/>
          <a:p>
            <a:pPr indent="0" lvl="0" marL="0">
              <a:spcBef>
                <a:spcPts val="0"/>
              </a:spcBef>
              <a:spcAft>
                <a:spcPts val="0"/>
              </a:spcAft>
              <a:buNone/>
            </a:pPr>
            <a:r>
              <a:t/>
            </a:r>
            <a:endParaRPr/>
          </a:p>
        </p:txBody>
      </p:sp>
      <p:sp>
        <p:nvSpPr>
          <p:cNvPr id="279" name="Shape 279"/>
          <p:cNvSpPr txBox="1"/>
          <p:nvPr/>
        </p:nvSpPr>
        <p:spPr>
          <a:xfrm>
            <a:off x="247450" y="750063"/>
            <a:ext cx="4825200" cy="19620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0" lvl="0" marL="0" rtl="0">
              <a:spcBef>
                <a:spcPts val="0"/>
              </a:spcBef>
              <a:spcAft>
                <a:spcPts val="0"/>
              </a:spcAft>
              <a:buNone/>
            </a:pPr>
            <a:r>
              <a:rPr lang="ar">
                <a:solidFill>
                  <a:srgbClr val="999999"/>
                </a:solidFill>
                <a:latin typeface="Economica"/>
                <a:ea typeface="Economica"/>
                <a:cs typeface="Economica"/>
                <a:sym typeface="Economica"/>
              </a:rPr>
              <a:t>* a way to r</a:t>
            </a:r>
            <a:r>
              <a:rPr lang="ar">
                <a:solidFill>
                  <a:srgbClr val="999999"/>
                </a:solidFill>
                <a:latin typeface="Economica"/>
                <a:ea typeface="Economica"/>
                <a:cs typeface="Economica"/>
                <a:sym typeface="Economica"/>
              </a:rPr>
              <a:t>emember directions of muscles :</a:t>
            </a:r>
            <a:endParaRPr>
              <a:solidFill>
                <a:srgbClr val="999999"/>
              </a:solidFill>
              <a:latin typeface="Economica"/>
              <a:ea typeface="Economica"/>
              <a:cs typeface="Economica"/>
              <a:sym typeface="Economica"/>
            </a:endParaRPr>
          </a:p>
          <a:p>
            <a:pPr indent="0" lvl="0" marL="0">
              <a:spcBef>
                <a:spcPts val="0"/>
              </a:spcBef>
              <a:spcAft>
                <a:spcPts val="0"/>
              </a:spcAft>
              <a:buNone/>
            </a:pPr>
            <a:r>
              <a:rPr lang="ar">
                <a:solidFill>
                  <a:srgbClr val="999999"/>
                </a:solidFill>
                <a:latin typeface="Economica"/>
                <a:ea typeface="Economica"/>
                <a:cs typeface="Economica"/>
                <a:sym typeface="Economica"/>
              </a:rPr>
              <a:t>-oblique means inclined (مائل) so any </a:t>
            </a:r>
            <a:endParaRPr>
              <a:solidFill>
                <a:srgbClr val="999999"/>
              </a:solidFill>
              <a:latin typeface="Economica"/>
              <a:ea typeface="Economica"/>
              <a:cs typeface="Economica"/>
              <a:sym typeface="Economica"/>
            </a:endParaRPr>
          </a:p>
          <a:p>
            <a:pPr indent="0" lvl="0" marL="0">
              <a:spcBef>
                <a:spcPts val="0"/>
              </a:spcBef>
              <a:spcAft>
                <a:spcPts val="0"/>
              </a:spcAft>
              <a:buNone/>
            </a:pPr>
            <a:r>
              <a:rPr lang="ar">
                <a:solidFill>
                  <a:srgbClr val="999999"/>
                </a:solidFill>
                <a:latin typeface="Economica"/>
                <a:ea typeface="Economica"/>
                <a:cs typeface="Economica"/>
                <a:sym typeface="Economica"/>
              </a:rPr>
              <a:t>muscle have oblique in it means its direction is NOT straight (direction of external oblique+internal oblique is not straight)</a:t>
            </a:r>
            <a:endParaRPr>
              <a:solidFill>
                <a:srgbClr val="999999"/>
              </a:solidFill>
              <a:latin typeface="Economica"/>
              <a:ea typeface="Economica"/>
              <a:cs typeface="Economica"/>
              <a:sym typeface="Economica"/>
            </a:endParaRPr>
          </a:p>
          <a:p>
            <a:pPr indent="0" lvl="0" marL="0">
              <a:spcBef>
                <a:spcPts val="0"/>
              </a:spcBef>
              <a:spcAft>
                <a:spcPts val="0"/>
              </a:spcAft>
              <a:buNone/>
            </a:pPr>
            <a:r>
              <a:rPr lang="ar">
                <a:solidFill>
                  <a:srgbClr val="999999"/>
                </a:solidFill>
                <a:latin typeface="Economica"/>
                <a:ea typeface="Economica"/>
                <a:cs typeface="Economica"/>
                <a:sym typeface="Economica"/>
              </a:rPr>
              <a:t>-Rectus means straight so if rectus in the muscle name that mean IT IS straight (direction of rectus abdominis=vertical)</a:t>
            </a:r>
            <a:endParaRPr>
              <a:solidFill>
                <a:srgbClr val="999999"/>
              </a:solidFill>
              <a:latin typeface="Economica"/>
              <a:ea typeface="Economica"/>
              <a:cs typeface="Economica"/>
              <a:sym typeface="Economica"/>
            </a:endParaRPr>
          </a:p>
          <a:p>
            <a:pPr indent="0" lvl="0" marL="0">
              <a:spcBef>
                <a:spcPts val="0"/>
              </a:spcBef>
              <a:spcAft>
                <a:spcPts val="0"/>
              </a:spcAft>
              <a:buNone/>
            </a:pPr>
            <a:r>
              <a:rPr lang="ar">
                <a:solidFill>
                  <a:srgbClr val="999999"/>
                </a:solidFill>
                <a:latin typeface="Economica"/>
                <a:ea typeface="Economica"/>
                <a:cs typeface="Economica"/>
                <a:sym typeface="Economica"/>
              </a:rPr>
              <a:t>-direction of </a:t>
            </a:r>
            <a:r>
              <a:rPr lang="ar" u="sng">
                <a:solidFill>
                  <a:srgbClr val="999999"/>
                </a:solidFill>
                <a:latin typeface="Economica"/>
                <a:ea typeface="Economica"/>
                <a:cs typeface="Economica"/>
                <a:sym typeface="Economica"/>
              </a:rPr>
              <a:t>transvers</a:t>
            </a:r>
            <a:r>
              <a:rPr lang="ar">
                <a:solidFill>
                  <a:srgbClr val="999999"/>
                </a:solidFill>
                <a:latin typeface="Economica"/>
                <a:ea typeface="Economica"/>
                <a:cs typeface="Economica"/>
                <a:sym typeface="Economica"/>
              </a:rPr>
              <a:t>us abdominis = </a:t>
            </a:r>
            <a:r>
              <a:rPr lang="ar" u="sng">
                <a:solidFill>
                  <a:srgbClr val="999999"/>
                </a:solidFill>
                <a:latin typeface="Economica"/>
                <a:ea typeface="Economica"/>
                <a:cs typeface="Economica"/>
                <a:sym typeface="Economica"/>
              </a:rPr>
              <a:t>transverse</a:t>
            </a:r>
            <a:endParaRPr u="sng">
              <a:solidFill>
                <a:srgbClr val="999999"/>
              </a:solidFill>
              <a:latin typeface="Economica"/>
              <a:ea typeface="Economica"/>
              <a:cs typeface="Economica"/>
              <a:sym typeface="Economic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Shape 284"/>
          <p:cNvSpPr txBox="1"/>
          <p:nvPr>
            <p:ph type="title"/>
          </p:nvPr>
        </p:nvSpPr>
        <p:spPr>
          <a:xfrm>
            <a:off x="99650" y="185119"/>
            <a:ext cx="8520600" cy="831300"/>
          </a:xfrm>
          <a:prstGeom prst="rect">
            <a:avLst/>
          </a:prstGeom>
        </p:spPr>
        <p:txBody>
          <a:bodyPr anchorCtr="0" anchor="b" bIns="91425" lIns="91425" rIns="91425" wrap="square" tIns="91425">
            <a:noAutofit/>
          </a:bodyPr>
          <a:lstStyle/>
          <a:p>
            <a:pPr indent="0" lvl="0" marL="0">
              <a:spcBef>
                <a:spcPts val="0"/>
              </a:spcBef>
              <a:spcAft>
                <a:spcPts val="0"/>
              </a:spcAft>
              <a:buNone/>
            </a:pPr>
            <a:r>
              <a:rPr lang="ar"/>
              <a:t>Anterior Abdominal wall</a:t>
            </a:r>
            <a:endParaRPr/>
          </a:p>
        </p:txBody>
      </p:sp>
      <p:sp>
        <p:nvSpPr>
          <p:cNvPr id="285" name="Shape 285"/>
          <p:cNvSpPr txBox="1"/>
          <p:nvPr>
            <p:ph idx="1" type="body"/>
          </p:nvPr>
        </p:nvSpPr>
        <p:spPr>
          <a:xfrm>
            <a:off x="158700" y="1016425"/>
            <a:ext cx="8826600" cy="3458400"/>
          </a:xfrm>
          <a:prstGeom prst="rect">
            <a:avLst/>
          </a:prstGeom>
          <a:ln cap="flat" cmpd="sng" w="9525">
            <a:solidFill>
              <a:schemeClr val="lt2"/>
            </a:solidFill>
            <a:prstDash val="dash"/>
            <a:round/>
            <a:headEnd len="med" w="med" type="none"/>
            <a:tailEnd len="med" w="med" type="none"/>
          </a:ln>
        </p:spPr>
        <p:txBody>
          <a:bodyPr anchorCtr="0" anchor="t" bIns="91425" lIns="91425" rIns="91425" wrap="square" tIns="91425">
            <a:noAutofit/>
          </a:bodyPr>
          <a:lstStyle/>
          <a:p>
            <a:pPr indent="-330200" lvl="0" marL="457200">
              <a:lnSpc>
                <a:spcPct val="150000"/>
              </a:lnSpc>
              <a:spcBef>
                <a:spcPts val="0"/>
              </a:spcBef>
              <a:spcAft>
                <a:spcPts val="0"/>
              </a:spcAft>
              <a:buSzPts val="1600"/>
              <a:buChar char="●"/>
            </a:pPr>
            <a:r>
              <a:rPr lang="ar" sz="1600"/>
              <a:t>Is formed of  </a:t>
            </a:r>
            <a:r>
              <a:rPr lang="ar" sz="1600">
                <a:solidFill>
                  <a:srgbClr val="FF0000"/>
                </a:solidFill>
              </a:rPr>
              <a:t>3 layers</a:t>
            </a:r>
            <a:r>
              <a:rPr lang="ar" sz="1600"/>
              <a:t>  of muscles of  fibers running in </a:t>
            </a:r>
            <a:r>
              <a:rPr lang="ar" sz="1600">
                <a:solidFill>
                  <a:srgbClr val="FF0000"/>
                </a:solidFill>
              </a:rPr>
              <a:t>different directions</a:t>
            </a:r>
            <a:r>
              <a:rPr lang="ar" sz="1600"/>
              <a:t> </a:t>
            </a:r>
            <a:r>
              <a:rPr lang="ar" sz="1600" u="sng">
                <a:solidFill>
                  <a:schemeClr val="accent5"/>
                </a:solidFill>
              </a:rPr>
              <a:t>(to increase strength of anterior abdominal wall).</a:t>
            </a:r>
            <a:endParaRPr sz="1600" u="sng">
              <a:solidFill>
                <a:schemeClr val="accent5"/>
              </a:solidFill>
            </a:endParaRPr>
          </a:p>
          <a:p>
            <a:pPr indent="-330200" lvl="0" marL="457200">
              <a:lnSpc>
                <a:spcPct val="150000"/>
              </a:lnSpc>
              <a:spcBef>
                <a:spcPts val="0"/>
              </a:spcBef>
              <a:spcAft>
                <a:spcPts val="0"/>
              </a:spcAft>
              <a:buSzPts val="1600"/>
              <a:buChar char="●"/>
            </a:pPr>
            <a:r>
              <a:rPr lang="ar" sz="1600"/>
              <a:t>The 3 muscles </a:t>
            </a:r>
            <a:r>
              <a:rPr lang="ar" sz="1600">
                <a:solidFill>
                  <a:srgbClr val="FF0000"/>
                </a:solidFill>
              </a:rPr>
              <a:t>form a sheath</a:t>
            </a:r>
            <a:r>
              <a:rPr lang="ar" sz="1600"/>
              <a:t> in which a fourth muscles lies(</a:t>
            </a:r>
            <a:r>
              <a:rPr lang="ar" sz="1600">
                <a:solidFill>
                  <a:srgbClr val="FF0000"/>
                </a:solidFill>
              </a:rPr>
              <a:t>Rectus abdominis</a:t>
            </a:r>
            <a:r>
              <a:rPr lang="ar" sz="1600">
                <a:solidFill>
                  <a:srgbClr val="000000"/>
                </a:solidFill>
              </a:rPr>
              <a:t>).</a:t>
            </a:r>
            <a:endParaRPr sz="1600">
              <a:solidFill>
                <a:srgbClr val="000000"/>
              </a:solidFill>
            </a:endParaRPr>
          </a:p>
          <a:p>
            <a:pPr indent="-330200" lvl="0" marL="457200">
              <a:lnSpc>
                <a:spcPct val="150000"/>
              </a:lnSpc>
              <a:spcBef>
                <a:spcPts val="0"/>
              </a:spcBef>
              <a:spcAft>
                <a:spcPts val="0"/>
              </a:spcAft>
              <a:buSzPts val="1600"/>
              <a:buChar char="●"/>
            </a:pPr>
            <a:r>
              <a:rPr lang="ar" sz="1600">
                <a:solidFill>
                  <a:srgbClr val="000000"/>
                </a:solidFill>
              </a:rPr>
              <a:t>Muscles are attached to: </a:t>
            </a:r>
            <a:r>
              <a:rPr lang="ar" sz="1600">
                <a:solidFill>
                  <a:srgbClr val="FF0000"/>
                </a:solidFill>
              </a:rPr>
              <a:t>sternum, costal cartilages and ribs + hip bones </a:t>
            </a:r>
            <a:endParaRPr sz="1600">
              <a:solidFill>
                <a:srgbClr val="FF0000"/>
              </a:solidFill>
            </a:endParaRPr>
          </a:p>
          <a:p>
            <a:pPr indent="-330200" lvl="0" marL="457200">
              <a:lnSpc>
                <a:spcPct val="150000"/>
              </a:lnSpc>
              <a:spcBef>
                <a:spcPts val="0"/>
              </a:spcBef>
              <a:spcAft>
                <a:spcPts val="0"/>
              </a:spcAft>
              <a:buSzPts val="1600"/>
              <a:buChar char="●"/>
            </a:pPr>
            <a:r>
              <a:rPr lang="ar" sz="1600">
                <a:solidFill>
                  <a:srgbClr val="000000"/>
                </a:solidFill>
              </a:rPr>
              <a:t>The aponeurosis of the 3 muscles on both sides </a:t>
            </a:r>
            <a:r>
              <a:rPr lang="ar" sz="1600">
                <a:solidFill>
                  <a:srgbClr val="FF0000"/>
                </a:solidFill>
              </a:rPr>
              <a:t>fuse in the Midline to form Linea alba</a:t>
            </a:r>
            <a:r>
              <a:rPr lang="ar" sz="1600">
                <a:solidFill>
                  <a:srgbClr val="000000"/>
                </a:solidFill>
              </a:rPr>
              <a:t>.</a:t>
            </a:r>
            <a:endParaRPr sz="1600">
              <a:solidFill>
                <a:srgbClr val="000000"/>
              </a:solidFill>
            </a:endParaRPr>
          </a:p>
          <a:p>
            <a:pPr indent="-342900" lvl="0" marL="457200" rtl="0">
              <a:lnSpc>
                <a:spcPct val="150000"/>
              </a:lnSpc>
              <a:spcBef>
                <a:spcPts val="0"/>
              </a:spcBef>
              <a:spcAft>
                <a:spcPts val="0"/>
              </a:spcAft>
              <a:buSzPts val="1800"/>
              <a:buChar char="●"/>
            </a:pPr>
            <a:r>
              <a:rPr lang="ar" sz="1600">
                <a:solidFill>
                  <a:srgbClr val="000000"/>
                </a:solidFill>
              </a:rPr>
              <a:t>Action (during forced expiration): </a:t>
            </a:r>
            <a:r>
              <a:rPr lang="ar" sz="1600">
                <a:solidFill>
                  <a:srgbClr val="FF0000"/>
                </a:solidFill>
              </a:rPr>
              <a:t>Compression</a:t>
            </a:r>
            <a:r>
              <a:rPr lang="ar" sz="1600">
                <a:solidFill>
                  <a:srgbClr val="000000"/>
                </a:solidFill>
              </a:rPr>
              <a:t> of abdominal viscera to help in ascent of diaphragm (during forced expiration).</a:t>
            </a:r>
            <a:endParaRPr sz="1600">
              <a:solidFill>
                <a:srgbClr val="000000"/>
              </a:solidFill>
            </a:endParaRPr>
          </a:p>
          <a:p>
            <a:pPr indent="-342900" lvl="0" marL="457200" rtl="0">
              <a:lnSpc>
                <a:spcPct val="150000"/>
              </a:lnSpc>
              <a:spcBef>
                <a:spcPts val="0"/>
              </a:spcBef>
              <a:spcAft>
                <a:spcPts val="0"/>
              </a:spcAft>
              <a:buSzPts val="1800"/>
              <a:buChar char="●"/>
            </a:pPr>
            <a:r>
              <a:rPr lang="ar" sz="1600">
                <a:solidFill>
                  <a:srgbClr val="000000"/>
                </a:solidFill>
              </a:rPr>
              <a:t>Nerve supply: </a:t>
            </a:r>
            <a:r>
              <a:rPr lang="ar" sz="1600">
                <a:solidFill>
                  <a:srgbClr val="FF0000"/>
                </a:solidFill>
              </a:rPr>
              <a:t>lower 5 intercostal nerves (T7 – T11)</a:t>
            </a:r>
            <a:r>
              <a:rPr lang="ar" sz="1600">
                <a:solidFill>
                  <a:srgbClr val="000000"/>
                </a:solidFill>
              </a:rPr>
              <a:t>, </a:t>
            </a:r>
            <a:r>
              <a:rPr lang="ar" sz="1600">
                <a:solidFill>
                  <a:srgbClr val="FF0000"/>
                </a:solidFill>
              </a:rPr>
              <a:t>subcostal nerve (T12) and first lumbar nerve (L1).</a:t>
            </a:r>
            <a:br>
              <a:rPr lang="ar" sz="1600">
                <a:solidFill>
                  <a:srgbClr val="FF0000"/>
                </a:solidFill>
              </a:rPr>
            </a:br>
            <a:r>
              <a:rPr lang="ar">
                <a:solidFill>
                  <a:srgbClr val="000000"/>
                </a:solidFill>
              </a:rPr>
              <a:t> </a:t>
            </a:r>
            <a:endParaRPr>
              <a:solidFill>
                <a:srgbClr val="000000"/>
              </a:solidFill>
            </a:endParaRPr>
          </a:p>
          <a:p>
            <a:pPr indent="0" lvl="0" marL="0">
              <a:spcBef>
                <a:spcPts val="1600"/>
              </a:spcBef>
              <a:spcAft>
                <a:spcPts val="0"/>
              </a:spcAft>
              <a:buNone/>
            </a:pPr>
            <a:r>
              <a:t/>
            </a:r>
            <a:endParaRPr>
              <a:solidFill>
                <a:srgbClr val="000000"/>
              </a:solidFill>
            </a:endParaRPr>
          </a:p>
          <a:p>
            <a:pPr indent="0" lvl="0" marL="0">
              <a:spcBef>
                <a:spcPts val="1600"/>
              </a:spcBef>
              <a:spcAft>
                <a:spcPts val="0"/>
              </a:spcAft>
              <a:buNone/>
            </a:pPr>
            <a:r>
              <a:t/>
            </a:r>
            <a:endParaRPr>
              <a:solidFill>
                <a:srgbClr val="000000"/>
              </a:solidFill>
            </a:endParaRPr>
          </a:p>
          <a:p>
            <a:pPr indent="0" lvl="0" marL="0">
              <a:spcBef>
                <a:spcPts val="1600"/>
              </a:spcBef>
              <a:spcAft>
                <a:spcPts val="0"/>
              </a:spcAft>
              <a:buNone/>
            </a:pPr>
            <a:r>
              <a:t/>
            </a:r>
            <a:endParaRPr>
              <a:solidFill>
                <a:srgbClr val="000000"/>
              </a:solidFill>
            </a:endParaRPr>
          </a:p>
          <a:p>
            <a:pPr indent="0" lvl="0" marL="0">
              <a:spcBef>
                <a:spcPts val="1600"/>
              </a:spcBef>
              <a:spcAft>
                <a:spcPts val="1600"/>
              </a:spcAft>
              <a:buNone/>
            </a:pPr>
            <a:br>
              <a:rPr lang="ar"/>
            </a:b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Shape 290"/>
          <p:cNvSpPr txBox="1"/>
          <p:nvPr>
            <p:ph type="title"/>
          </p:nvPr>
        </p:nvSpPr>
        <p:spPr>
          <a:xfrm>
            <a:off x="0" y="27850"/>
            <a:ext cx="8520600" cy="740700"/>
          </a:xfrm>
          <a:prstGeom prst="rect">
            <a:avLst/>
          </a:prstGeom>
        </p:spPr>
        <p:txBody>
          <a:bodyPr anchorCtr="0" anchor="b" bIns="91425" lIns="91425" rIns="91425" wrap="square" tIns="91425">
            <a:noAutofit/>
          </a:bodyPr>
          <a:lstStyle/>
          <a:p>
            <a:pPr indent="0" lvl="0" marL="0">
              <a:spcBef>
                <a:spcPts val="0"/>
              </a:spcBef>
              <a:spcAft>
                <a:spcPts val="0"/>
              </a:spcAft>
              <a:buNone/>
            </a:pPr>
            <a:r>
              <a:rPr lang="ar"/>
              <a:t>Summary of Respiratory Movement </a:t>
            </a:r>
            <a:endParaRPr/>
          </a:p>
        </p:txBody>
      </p:sp>
      <p:cxnSp>
        <p:nvCxnSpPr>
          <p:cNvPr id="291" name="Shape 291"/>
          <p:cNvCxnSpPr>
            <a:stCxn id="290" idx="2"/>
          </p:cNvCxnSpPr>
          <p:nvPr/>
        </p:nvCxnSpPr>
        <p:spPr>
          <a:xfrm flipH="1">
            <a:off x="4205700" y="768550"/>
            <a:ext cx="54600" cy="4177200"/>
          </a:xfrm>
          <a:prstGeom prst="straightConnector1">
            <a:avLst/>
          </a:prstGeom>
          <a:noFill/>
          <a:ln cap="flat" cmpd="sng" w="38100">
            <a:solidFill>
              <a:schemeClr val="dk2"/>
            </a:solidFill>
            <a:prstDash val="solid"/>
            <a:round/>
            <a:headEnd len="lg" w="lg" type="none"/>
            <a:tailEnd len="lg" w="lg" type="none"/>
          </a:ln>
        </p:spPr>
      </p:cxnSp>
      <p:sp>
        <p:nvSpPr>
          <p:cNvPr id="292" name="Shape 292"/>
          <p:cNvSpPr txBox="1"/>
          <p:nvPr/>
        </p:nvSpPr>
        <p:spPr>
          <a:xfrm>
            <a:off x="1459763" y="991232"/>
            <a:ext cx="1885200" cy="608400"/>
          </a:xfrm>
          <a:prstGeom prst="rect">
            <a:avLst/>
          </a:prstGeom>
          <a:noFill/>
          <a:ln>
            <a:noFill/>
          </a:ln>
        </p:spPr>
        <p:txBody>
          <a:bodyPr anchorCtr="0" anchor="t" bIns="91425" lIns="91425" rIns="91425" wrap="square" tIns="91425">
            <a:noAutofit/>
          </a:bodyPr>
          <a:lstStyle/>
          <a:p>
            <a:pPr indent="0" lvl="0" marL="0">
              <a:spcBef>
                <a:spcPts val="0"/>
              </a:spcBef>
              <a:spcAft>
                <a:spcPts val="0"/>
              </a:spcAft>
              <a:buNone/>
            </a:pPr>
            <a:r>
              <a:rPr lang="ar" sz="2400">
                <a:latin typeface="Economica"/>
                <a:ea typeface="Economica"/>
                <a:cs typeface="Economica"/>
                <a:sym typeface="Economica"/>
              </a:rPr>
              <a:t>Inspiration</a:t>
            </a:r>
            <a:r>
              <a:rPr lang="ar"/>
              <a:t> </a:t>
            </a:r>
            <a:endParaRPr/>
          </a:p>
        </p:txBody>
      </p:sp>
      <p:cxnSp>
        <p:nvCxnSpPr>
          <p:cNvPr id="293" name="Shape 293"/>
          <p:cNvCxnSpPr/>
          <p:nvPr/>
        </p:nvCxnSpPr>
        <p:spPr>
          <a:xfrm flipH="1">
            <a:off x="1313014" y="1463403"/>
            <a:ext cx="659400" cy="432900"/>
          </a:xfrm>
          <a:prstGeom prst="straightConnector1">
            <a:avLst/>
          </a:prstGeom>
          <a:noFill/>
          <a:ln cap="flat" cmpd="sng" w="9525">
            <a:solidFill>
              <a:schemeClr val="dk2"/>
            </a:solidFill>
            <a:prstDash val="solid"/>
            <a:round/>
            <a:headEnd len="lg" w="lg" type="none"/>
            <a:tailEnd len="lg" w="lg" type="none"/>
          </a:ln>
        </p:spPr>
      </p:cxnSp>
      <p:sp>
        <p:nvSpPr>
          <p:cNvPr id="294" name="Shape 294"/>
          <p:cNvSpPr txBox="1"/>
          <p:nvPr/>
        </p:nvSpPr>
        <p:spPr>
          <a:xfrm>
            <a:off x="0" y="2811700"/>
            <a:ext cx="1191600" cy="432900"/>
          </a:xfrm>
          <a:prstGeom prst="rect">
            <a:avLst/>
          </a:prstGeom>
          <a:noFill/>
          <a:ln>
            <a:noFill/>
          </a:ln>
        </p:spPr>
        <p:txBody>
          <a:bodyPr anchorCtr="0" anchor="t" bIns="91425" lIns="91425" rIns="91425" wrap="square" tIns="91425">
            <a:noAutofit/>
          </a:bodyPr>
          <a:lstStyle/>
          <a:p>
            <a:pPr indent="0" lvl="0" marL="0">
              <a:spcBef>
                <a:spcPts val="0"/>
              </a:spcBef>
              <a:spcAft>
                <a:spcPts val="0"/>
              </a:spcAft>
              <a:buNone/>
            </a:pPr>
            <a:r>
              <a:rPr lang="ar" sz="1200">
                <a:latin typeface="Economica"/>
                <a:ea typeface="Economica"/>
                <a:cs typeface="Economica"/>
                <a:sym typeface="Economica"/>
              </a:rPr>
              <a:t>Contraction(Descent) of diaphragm </a:t>
            </a:r>
            <a:endParaRPr sz="1200">
              <a:latin typeface="Economica"/>
              <a:ea typeface="Economica"/>
              <a:cs typeface="Economica"/>
              <a:sym typeface="Economica"/>
            </a:endParaRPr>
          </a:p>
        </p:txBody>
      </p:sp>
      <p:sp>
        <p:nvSpPr>
          <p:cNvPr id="295" name="Shape 295"/>
          <p:cNvSpPr/>
          <p:nvPr/>
        </p:nvSpPr>
        <p:spPr>
          <a:xfrm>
            <a:off x="865775" y="1822200"/>
            <a:ext cx="843900" cy="831300"/>
          </a:xfrm>
          <a:prstGeom prst="ellipse">
            <a:avLst/>
          </a:prstGeom>
          <a:gradFill>
            <a:gsLst>
              <a:gs pos="0">
                <a:srgbClr val="F2F2F2"/>
              </a:gs>
              <a:gs pos="100000">
                <a:srgbClr val="A6A6A6"/>
              </a:gs>
            </a:gsLst>
            <a:lin ang="5400012" scaled="0"/>
          </a:gra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spcAft>
                <a:spcPts val="0"/>
              </a:spcAft>
              <a:buNone/>
            </a:pPr>
            <a:r>
              <a:rPr lang="ar">
                <a:latin typeface="Economica"/>
                <a:ea typeface="Economica"/>
                <a:cs typeface="Economica"/>
                <a:sym typeface="Economica"/>
              </a:rPr>
              <a:t>Quite </a:t>
            </a:r>
            <a:endParaRPr>
              <a:latin typeface="Economica"/>
              <a:ea typeface="Economica"/>
              <a:cs typeface="Economica"/>
              <a:sym typeface="Economica"/>
            </a:endParaRPr>
          </a:p>
        </p:txBody>
      </p:sp>
      <p:cxnSp>
        <p:nvCxnSpPr>
          <p:cNvPr id="296" name="Shape 296"/>
          <p:cNvCxnSpPr>
            <a:stCxn id="294" idx="0"/>
            <a:endCxn id="295" idx="3"/>
          </p:cNvCxnSpPr>
          <p:nvPr/>
        </p:nvCxnSpPr>
        <p:spPr>
          <a:xfrm rot="-5400000">
            <a:off x="652650" y="2474950"/>
            <a:ext cx="279900" cy="393600"/>
          </a:xfrm>
          <a:prstGeom prst="curvedConnector3">
            <a:avLst>
              <a:gd fmla="val 28260" name="adj1"/>
            </a:avLst>
          </a:prstGeom>
          <a:noFill/>
          <a:ln cap="flat" cmpd="sng" w="9525">
            <a:solidFill>
              <a:schemeClr val="dk2"/>
            </a:solidFill>
            <a:prstDash val="solid"/>
            <a:round/>
            <a:headEnd len="lg" w="lg" type="none"/>
            <a:tailEnd len="lg" w="lg" type="none"/>
          </a:ln>
        </p:spPr>
      </p:cxnSp>
      <p:sp>
        <p:nvSpPr>
          <p:cNvPr id="297" name="Shape 297"/>
          <p:cNvSpPr/>
          <p:nvPr/>
        </p:nvSpPr>
        <p:spPr>
          <a:xfrm>
            <a:off x="2501075" y="1822200"/>
            <a:ext cx="843900" cy="831300"/>
          </a:xfrm>
          <a:prstGeom prst="ellipse">
            <a:avLst/>
          </a:prstGeom>
          <a:gradFill>
            <a:gsLst>
              <a:gs pos="0">
                <a:srgbClr val="F2F2F2"/>
              </a:gs>
              <a:gs pos="100000">
                <a:srgbClr val="A6A6A6"/>
              </a:gs>
            </a:gsLst>
            <a:lin ang="5400012" scaled="0"/>
          </a:gra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0">
              <a:spcBef>
                <a:spcPts val="0"/>
              </a:spcBef>
              <a:spcAft>
                <a:spcPts val="0"/>
              </a:spcAft>
              <a:buNone/>
            </a:pPr>
            <a:r>
              <a:rPr lang="ar">
                <a:latin typeface="Economica"/>
                <a:ea typeface="Economica"/>
                <a:cs typeface="Economica"/>
                <a:sym typeface="Economica"/>
              </a:rPr>
              <a:t>Forced </a:t>
            </a:r>
            <a:endParaRPr>
              <a:latin typeface="Economica"/>
              <a:ea typeface="Economica"/>
              <a:cs typeface="Economica"/>
              <a:sym typeface="Economica"/>
            </a:endParaRPr>
          </a:p>
        </p:txBody>
      </p:sp>
      <p:cxnSp>
        <p:nvCxnSpPr>
          <p:cNvPr id="298" name="Shape 298"/>
          <p:cNvCxnSpPr>
            <a:endCxn id="297" idx="1"/>
          </p:cNvCxnSpPr>
          <p:nvPr/>
        </p:nvCxnSpPr>
        <p:spPr>
          <a:xfrm>
            <a:off x="2162961" y="1463341"/>
            <a:ext cx="461700" cy="480600"/>
          </a:xfrm>
          <a:prstGeom prst="straightConnector1">
            <a:avLst/>
          </a:prstGeom>
          <a:noFill/>
          <a:ln cap="flat" cmpd="sng" w="9525">
            <a:solidFill>
              <a:schemeClr val="dk2"/>
            </a:solidFill>
            <a:prstDash val="solid"/>
            <a:round/>
            <a:headEnd len="lg" w="lg" type="none"/>
            <a:tailEnd len="lg" w="lg" type="none"/>
          </a:ln>
        </p:spPr>
      </p:cxnSp>
      <p:cxnSp>
        <p:nvCxnSpPr>
          <p:cNvPr id="299" name="Shape 299"/>
          <p:cNvCxnSpPr/>
          <p:nvPr/>
        </p:nvCxnSpPr>
        <p:spPr>
          <a:xfrm>
            <a:off x="1568094" y="2528410"/>
            <a:ext cx="354300" cy="315300"/>
          </a:xfrm>
          <a:prstGeom prst="curvedConnector3">
            <a:avLst>
              <a:gd fmla="val 50000" name="adj1"/>
            </a:avLst>
          </a:prstGeom>
          <a:noFill/>
          <a:ln cap="flat" cmpd="sng" w="9525">
            <a:solidFill>
              <a:schemeClr val="dk2"/>
            </a:solidFill>
            <a:prstDash val="solid"/>
            <a:round/>
            <a:headEnd len="lg" w="lg" type="none"/>
            <a:tailEnd len="lg" w="lg" type="none"/>
          </a:ln>
        </p:spPr>
      </p:cxnSp>
      <p:sp>
        <p:nvSpPr>
          <p:cNvPr id="300" name="Shape 300"/>
          <p:cNvSpPr txBox="1"/>
          <p:nvPr/>
        </p:nvSpPr>
        <p:spPr>
          <a:xfrm>
            <a:off x="1238250" y="2811700"/>
            <a:ext cx="1386300" cy="432900"/>
          </a:xfrm>
          <a:prstGeom prst="rect">
            <a:avLst/>
          </a:prstGeom>
          <a:noFill/>
          <a:ln>
            <a:noFill/>
          </a:ln>
        </p:spPr>
        <p:txBody>
          <a:bodyPr anchorCtr="0" anchor="t" bIns="91425" lIns="91425" rIns="91425" wrap="square" tIns="91425">
            <a:noAutofit/>
          </a:bodyPr>
          <a:lstStyle/>
          <a:p>
            <a:pPr indent="0" lvl="0" marL="0">
              <a:spcBef>
                <a:spcPts val="0"/>
              </a:spcBef>
              <a:spcAft>
                <a:spcPts val="0"/>
              </a:spcAft>
              <a:buNone/>
            </a:pPr>
            <a:r>
              <a:rPr lang="ar" sz="1200">
                <a:latin typeface="Economica"/>
                <a:ea typeface="Economica"/>
                <a:cs typeface="Economica"/>
                <a:sym typeface="Economica"/>
              </a:rPr>
              <a:t>Elevation of ribs</a:t>
            </a:r>
            <a:endParaRPr sz="1200">
              <a:latin typeface="Economica"/>
              <a:ea typeface="Economica"/>
              <a:cs typeface="Economica"/>
              <a:sym typeface="Economica"/>
            </a:endParaRPr>
          </a:p>
          <a:p>
            <a:pPr indent="0" lvl="0" marL="0">
              <a:spcBef>
                <a:spcPts val="0"/>
              </a:spcBef>
              <a:spcAft>
                <a:spcPts val="0"/>
              </a:spcAft>
              <a:buNone/>
            </a:pPr>
            <a:r>
              <a:rPr lang="ar" sz="1200">
                <a:latin typeface="Economica"/>
                <a:ea typeface="Economica"/>
                <a:cs typeface="Economica"/>
                <a:sym typeface="Economica"/>
              </a:rPr>
              <a:t>(External intercostal) </a:t>
            </a:r>
            <a:endParaRPr sz="1200">
              <a:latin typeface="Economica"/>
              <a:ea typeface="Economica"/>
              <a:cs typeface="Economica"/>
              <a:sym typeface="Economica"/>
            </a:endParaRPr>
          </a:p>
        </p:txBody>
      </p:sp>
      <p:sp>
        <p:nvSpPr>
          <p:cNvPr id="301" name="Shape 301"/>
          <p:cNvSpPr txBox="1"/>
          <p:nvPr/>
        </p:nvSpPr>
        <p:spPr>
          <a:xfrm>
            <a:off x="129450" y="3631300"/>
            <a:ext cx="932700" cy="386700"/>
          </a:xfrm>
          <a:prstGeom prst="rect">
            <a:avLst/>
          </a:prstGeom>
          <a:noFill/>
          <a:ln>
            <a:noFill/>
          </a:ln>
        </p:spPr>
        <p:txBody>
          <a:bodyPr anchorCtr="0" anchor="t" bIns="91425" lIns="91425" rIns="91425" wrap="square" tIns="91425">
            <a:noAutofit/>
          </a:bodyPr>
          <a:lstStyle/>
          <a:p>
            <a:pPr indent="0" lvl="0" marL="0">
              <a:spcBef>
                <a:spcPts val="0"/>
              </a:spcBef>
              <a:spcAft>
                <a:spcPts val="0"/>
              </a:spcAft>
              <a:buNone/>
            </a:pPr>
            <a:r>
              <a:rPr lang="ar" sz="1200">
                <a:latin typeface="Economica"/>
                <a:ea typeface="Economica"/>
                <a:cs typeface="Economica"/>
                <a:sym typeface="Economica"/>
              </a:rPr>
              <a:t>In vertical diameter </a:t>
            </a:r>
            <a:endParaRPr sz="1200">
              <a:latin typeface="Economica"/>
              <a:ea typeface="Economica"/>
              <a:cs typeface="Economica"/>
              <a:sym typeface="Economica"/>
            </a:endParaRPr>
          </a:p>
        </p:txBody>
      </p:sp>
      <p:sp>
        <p:nvSpPr>
          <p:cNvPr id="302" name="Shape 302"/>
          <p:cNvSpPr/>
          <p:nvPr/>
        </p:nvSpPr>
        <p:spPr>
          <a:xfrm>
            <a:off x="330426" y="3320800"/>
            <a:ext cx="265500" cy="386700"/>
          </a:xfrm>
          <a:prstGeom prst="downArrow">
            <a:avLst>
              <a:gd fmla="val 50000" name="adj1"/>
              <a:gd fmla="val 50000" name="adj2"/>
            </a:avLst>
          </a:prstGeom>
          <a:gradFill>
            <a:gsLst>
              <a:gs pos="0">
                <a:srgbClr val="F2F2F2"/>
              </a:gs>
              <a:gs pos="100000">
                <a:srgbClr val="A6A6A6"/>
              </a:gs>
            </a:gsLst>
            <a:lin ang="5400012" scaled="0"/>
          </a:gra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spcAft>
                <a:spcPts val="0"/>
              </a:spcAft>
              <a:buNone/>
            </a:pPr>
            <a:r>
              <a:t/>
            </a:r>
            <a:endParaRPr/>
          </a:p>
        </p:txBody>
      </p:sp>
      <p:sp>
        <p:nvSpPr>
          <p:cNvPr id="303" name="Shape 303"/>
          <p:cNvSpPr/>
          <p:nvPr/>
        </p:nvSpPr>
        <p:spPr>
          <a:xfrm>
            <a:off x="1621951" y="3320800"/>
            <a:ext cx="265500" cy="386700"/>
          </a:xfrm>
          <a:prstGeom prst="downArrow">
            <a:avLst>
              <a:gd fmla="val 50000" name="adj1"/>
              <a:gd fmla="val 50000" name="adj2"/>
            </a:avLst>
          </a:prstGeom>
          <a:gradFill>
            <a:gsLst>
              <a:gs pos="0">
                <a:srgbClr val="F2F2F2"/>
              </a:gs>
              <a:gs pos="100000">
                <a:srgbClr val="A6A6A6"/>
              </a:gs>
            </a:gsLst>
            <a:lin ang="5400012" scaled="0"/>
          </a:gra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spcAft>
                <a:spcPts val="0"/>
              </a:spcAft>
              <a:buNone/>
            </a:pPr>
            <a:r>
              <a:t/>
            </a:r>
            <a:endParaRPr/>
          </a:p>
        </p:txBody>
      </p:sp>
      <p:sp>
        <p:nvSpPr>
          <p:cNvPr id="304" name="Shape 304"/>
          <p:cNvSpPr/>
          <p:nvPr/>
        </p:nvSpPr>
        <p:spPr>
          <a:xfrm>
            <a:off x="65800" y="3760200"/>
            <a:ext cx="112500" cy="199200"/>
          </a:xfrm>
          <a:prstGeom prst="up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spcAft>
                <a:spcPts val="0"/>
              </a:spcAft>
              <a:buNone/>
            </a:pPr>
            <a:r>
              <a:t/>
            </a:r>
            <a:endParaRPr/>
          </a:p>
        </p:txBody>
      </p:sp>
      <p:sp>
        <p:nvSpPr>
          <p:cNvPr id="305" name="Shape 305"/>
          <p:cNvSpPr txBox="1"/>
          <p:nvPr/>
        </p:nvSpPr>
        <p:spPr>
          <a:xfrm>
            <a:off x="1402075" y="3667000"/>
            <a:ext cx="990300" cy="740700"/>
          </a:xfrm>
          <a:prstGeom prst="rect">
            <a:avLst/>
          </a:prstGeom>
          <a:noFill/>
          <a:ln>
            <a:noFill/>
          </a:ln>
        </p:spPr>
        <p:txBody>
          <a:bodyPr anchorCtr="0" anchor="t" bIns="91425" lIns="91425" rIns="91425" wrap="square" tIns="91425">
            <a:noAutofit/>
          </a:bodyPr>
          <a:lstStyle/>
          <a:p>
            <a:pPr indent="0" lvl="0" marL="0">
              <a:spcBef>
                <a:spcPts val="0"/>
              </a:spcBef>
              <a:spcAft>
                <a:spcPts val="0"/>
              </a:spcAft>
              <a:buNone/>
            </a:pPr>
            <a:r>
              <a:rPr lang="ar" sz="1200">
                <a:latin typeface="Economica"/>
                <a:ea typeface="Economica"/>
                <a:cs typeface="Economica"/>
                <a:sym typeface="Economica"/>
              </a:rPr>
              <a:t>In :</a:t>
            </a:r>
            <a:endParaRPr sz="1200">
              <a:latin typeface="Economica"/>
              <a:ea typeface="Economica"/>
              <a:cs typeface="Economica"/>
              <a:sym typeface="Economica"/>
            </a:endParaRPr>
          </a:p>
          <a:p>
            <a:pPr indent="0" lvl="0" marL="0">
              <a:spcBef>
                <a:spcPts val="0"/>
              </a:spcBef>
              <a:spcAft>
                <a:spcPts val="0"/>
              </a:spcAft>
              <a:buNone/>
            </a:pPr>
            <a:r>
              <a:rPr lang="ar" sz="1200">
                <a:latin typeface="Economica"/>
                <a:ea typeface="Economica"/>
                <a:cs typeface="Economica"/>
                <a:sym typeface="Economica"/>
              </a:rPr>
              <a:t>-Anteroposterior diameter.</a:t>
            </a:r>
            <a:endParaRPr sz="1200">
              <a:latin typeface="Economica"/>
              <a:ea typeface="Economica"/>
              <a:cs typeface="Economica"/>
              <a:sym typeface="Economica"/>
            </a:endParaRPr>
          </a:p>
          <a:p>
            <a:pPr indent="0" lvl="0" marL="0">
              <a:spcBef>
                <a:spcPts val="0"/>
              </a:spcBef>
              <a:spcAft>
                <a:spcPts val="0"/>
              </a:spcAft>
              <a:buNone/>
            </a:pPr>
            <a:r>
              <a:rPr lang="ar" sz="1200">
                <a:latin typeface="Economica"/>
                <a:ea typeface="Economica"/>
                <a:cs typeface="Economica"/>
                <a:sym typeface="Economica"/>
              </a:rPr>
              <a:t>-Lateral diameter </a:t>
            </a:r>
            <a:endParaRPr sz="1200">
              <a:latin typeface="Economica"/>
              <a:ea typeface="Economica"/>
              <a:cs typeface="Economica"/>
              <a:sym typeface="Economica"/>
            </a:endParaRPr>
          </a:p>
        </p:txBody>
      </p:sp>
      <p:sp>
        <p:nvSpPr>
          <p:cNvPr id="306" name="Shape 306"/>
          <p:cNvSpPr/>
          <p:nvPr/>
        </p:nvSpPr>
        <p:spPr>
          <a:xfrm>
            <a:off x="1313025" y="3760200"/>
            <a:ext cx="134700" cy="199200"/>
          </a:xfrm>
          <a:prstGeom prst="upArrow">
            <a:avLst>
              <a:gd fmla="val 57515" name="adj1"/>
              <a:gd fmla="val 42522"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spcAft>
                <a:spcPts val="0"/>
              </a:spcAft>
              <a:buNone/>
            </a:pPr>
            <a:r>
              <a:t/>
            </a:r>
            <a:endParaRPr/>
          </a:p>
        </p:txBody>
      </p:sp>
      <p:sp>
        <p:nvSpPr>
          <p:cNvPr id="307" name="Shape 307"/>
          <p:cNvSpPr/>
          <p:nvPr/>
        </p:nvSpPr>
        <p:spPr>
          <a:xfrm>
            <a:off x="2726225" y="2653500"/>
            <a:ext cx="393600" cy="608400"/>
          </a:xfrm>
          <a:prstGeom prst="down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spcAft>
                <a:spcPts val="0"/>
              </a:spcAft>
              <a:buNone/>
            </a:pPr>
            <a:r>
              <a:t/>
            </a:r>
            <a:endParaRPr/>
          </a:p>
        </p:txBody>
      </p:sp>
      <p:sp>
        <p:nvSpPr>
          <p:cNvPr id="308" name="Shape 308"/>
          <p:cNvSpPr txBox="1"/>
          <p:nvPr/>
        </p:nvSpPr>
        <p:spPr>
          <a:xfrm>
            <a:off x="2352673" y="3261900"/>
            <a:ext cx="1666200" cy="1050600"/>
          </a:xfrm>
          <a:prstGeom prst="rect">
            <a:avLst/>
          </a:prstGeom>
          <a:noFill/>
          <a:ln>
            <a:noFill/>
          </a:ln>
        </p:spPr>
        <p:txBody>
          <a:bodyPr anchorCtr="0" anchor="t" bIns="91425" lIns="91425" rIns="91425" wrap="square" tIns="91425">
            <a:noAutofit/>
          </a:bodyPr>
          <a:lstStyle/>
          <a:p>
            <a:pPr indent="0" lvl="0" marL="0">
              <a:spcBef>
                <a:spcPts val="0"/>
              </a:spcBef>
              <a:spcAft>
                <a:spcPts val="0"/>
              </a:spcAft>
              <a:buNone/>
            </a:pPr>
            <a:r>
              <a:rPr lang="ar">
                <a:latin typeface="Economica"/>
                <a:ea typeface="Economica"/>
                <a:cs typeface="Economica"/>
                <a:sym typeface="Economica"/>
              </a:rPr>
              <a:t>Accessory muscles of inspiration:</a:t>
            </a:r>
            <a:endParaRPr>
              <a:latin typeface="Economica"/>
              <a:ea typeface="Economica"/>
              <a:cs typeface="Economica"/>
              <a:sym typeface="Economica"/>
            </a:endParaRPr>
          </a:p>
          <a:p>
            <a:pPr indent="0" lvl="0" marL="0">
              <a:spcBef>
                <a:spcPts val="0"/>
              </a:spcBef>
              <a:spcAft>
                <a:spcPts val="0"/>
              </a:spcAft>
              <a:buNone/>
            </a:pPr>
            <a:r>
              <a:rPr lang="ar">
                <a:latin typeface="Economica"/>
                <a:ea typeface="Economica"/>
                <a:cs typeface="Economica"/>
                <a:sym typeface="Economica"/>
              </a:rPr>
              <a:t> 1. Pectoralis major</a:t>
            </a:r>
            <a:endParaRPr>
              <a:latin typeface="Economica"/>
              <a:ea typeface="Economica"/>
              <a:cs typeface="Economica"/>
              <a:sym typeface="Economica"/>
            </a:endParaRPr>
          </a:p>
          <a:p>
            <a:pPr indent="0" lvl="0" marL="0">
              <a:spcBef>
                <a:spcPts val="0"/>
              </a:spcBef>
              <a:spcAft>
                <a:spcPts val="0"/>
              </a:spcAft>
              <a:buNone/>
            </a:pPr>
            <a:r>
              <a:rPr lang="ar">
                <a:latin typeface="Economica"/>
                <a:ea typeface="Economica"/>
                <a:cs typeface="Economica"/>
                <a:sym typeface="Economica"/>
              </a:rPr>
              <a:t> 2. Scalene muscles</a:t>
            </a:r>
            <a:br>
              <a:rPr lang="ar"/>
            </a:br>
            <a:endParaRPr/>
          </a:p>
        </p:txBody>
      </p:sp>
      <p:sp>
        <p:nvSpPr>
          <p:cNvPr id="309" name="Shape 309"/>
          <p:cNvSpPr txBox="1"/>
          <p:nvPr/>
        </p:nvSpPr>
        <p:spPr>
          <a:xfrm>
            <a:off x="6093336" y="879780"/>
            <a:ext cx="1885200" cy="831300"/>
          </a:xfrm>
          <a:prstGeom prst="rect">
            <a:avLst/>
          </a:prstGeom>
          <a:noFill/>
          <a:ln>
            <a:noFill/>
          </a:ln>
        </p:spPr>
        <p:txBody>
          <a:bodyPr anchorCtr="0" anchor="t" bIns="91425" lIns="91425" rIns="91425" wrap="square" tIns="91425">
            <a:noAutofit/>
          </a:bodyPr>
          <a:lstStyle/>
          <a:p>
            <a:pPr indent="0" lvl="0" marL="0" rtl="0">
              <a:spcBef>
                <a:spcPts val="0"/>
              </a:spcBef>
              <a:spcAft>
                <a:spcPts val="0"/>
              </a:spcAft>
              <a:buNone/>
            </a:pPr>
            <a:r>
              <a:rPr lang="ar" sz="2400">
                <a:latin typeface="Economica"/>
                <a:ea typeface="Economica"/>
                <a:cs typeface="Economica"/>
                <a:sym typeface="Economica"/>
              </a:rPr>
              <a:t>Expiration </a:t>
            </a:r>
            <a:endParaRPr/>
          </a:p>
        </p:txBody>
      </p:sp>
      <p:cxnSp>
        <p:nvCxnSpPr>
          <p:cNvPr id="310" name="Shape 310"/>
          <p:cNvCxnSpPr>
            <a:stCxn id="309" idx="1"/>
          </p:cNvCxnSpPr>
          <p:nvPr/>
        </p:nvCxnSpPr>
        <p:spPr>
          <a:xfrm flipH="1">
            <a:off x="5566536" y="1295430"/>
            <a:ext cx="526800" cy="525600"/>
          </a:xfrm>
          <a:prstGeom prst="straightConnector1">
            <a:avLst/>
          </a:prstGeom>
          <a:noFill/>
          <a:ln cap="flat" cmpd="sng" w="9525">
            <a:solidFill>
              <a:schemeClr val="dk2"/>
            </a:solidFill>
            <a:prstDash val="solid"/>
            <a:round/>
            <a:headEnd len="lg" w="lg" type="none"/>
            <a:tailEnd len="lg" w="lg" type="none"/>
          </a:ln>
        </p:spPr>
      </p:cxnSp>
      <p:sp>
        <p:nvSpPr>
          <p:cNvPr id="311" name="Shape 311"/>
          <p:cNvSpPr/>
          <p:nvPr/>
        </p:nvSpPr>
        <p:spPr>
          <a:xfrm>
            <a:off x="5021420" y="1822200"/>
            <a:ext cx="699600" cy="608400"/>
          </a:xfrm>
          <a:prstGeom prst="ellipse">
            <a:avLst/>
          </a:prstGeom>
          <a:gradFill>
            <a:gsLst>
              <a:gs pos="0">
                <a:srgbClr val="F2F2F2"/>
              </a:gs>
              <a:gs pos="100000">
                <a:srgbClr val="A6A6A6"/>
              </a:gs>
            </a:gsLst>
            <a:lin ang="5400012" scaled="0"/>
          </a:gra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0">
              <a:spcBef>
                <a:spcPts val="0"/>
              </a:spcBef>
              <a:spcAft>
                <a:spcPts val="0"/>
              </a:spcAft>
              <a:buNone/>
            </a:pPr>
            <a:r>
              <a:rPr lang="ar">
                <a:latin typeface="Economica"/>
                <a:ea typeface="Economica"/>
                <a:cs typeface="Economica"/>
                <a:sym typeface="Economica"/>
              </a:rPr>
              <a:t>Quite </a:t>
            </a:r>
            <a:endParaRPr>
              <a:latin typeface="Economica"/>
              <a:ea typeface="Economica"/>
              <a:cs typeface="Economica"/>
              <a:sym typeface="Economica"/>
            </a:endParaRPr>
          </a:p>
        </p:txBody>
      </p:sp>
      <p:sp>
        <p:nvSpPr>
          <p:cNvPr id="312" name="Shape 312"/>
          <p:cNvSpPr/>
          <p:nvPr/>
        </p:nvSpPr>
        <p:spPr>
          <a:xfrm>
            <a:off x="7194796" y="1599625"/>
            <a:ext cx="843900" cy="831300"/>
          </a:xfrm>
          <a:prstGeom prst="ellipse">
            <a:avLst/>
          </a:prstGeom>
          <a:gradFill>
            <a:gsLst>
              <a:gs pos="0">
                <a:srgbClr val="F2F2F2"/>
              </a:gs>
              <a:gs pos="100000">
                <a:srgbClr val="A6A6A6"/>
              </a:gs>
            </a:gsLst>
            <a:lin ang="5400012" scaled="0"/>
          </a:gra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0">
              <a:spcBef>
                <a:spcPts val="0"/>
              </a:spcBef>
              <a:spcAft>
                <a:spcPts val="0"/>
              </a:spcAft>
              <a:buNone/>
            </a:pPr>
            <a:r>
              <a:rPr lang="ar">
                <a:latin typeface="Economica"/>
                <a:ea typeface="Economica"/>
                <a:cs typeface="Economica"/>
                <a:sym typeface="Economica"/>
              </a:rPr>
              <a:t>Forced </a:t>
            </a:r>
            <a:endParaRPr>
              <a:latin typeface="Economica"/>
              <a:ea typeface="Economica"/>
              <a:cs typeface="Economica"/>
              <a:sym typeface="Economica"/>
            </a:endParaRPr>
          </a:p>
        </p:txBody>
      </p:sp>
      <p:cxnSp>
        <p:nvCxnSpPr>
          <p:cNvPr id="313" name="Shape 313"/>
          <p:cNvCxnSpPr/>
          <p:nvPr/>
        </p:nvCxnSpPr>
        <p:spPr>
          <a:xfrm>
            <a:off x="6997516" y="1312410"/>
            <a:ext cx="399600" cy="398700"/>
          </a:xfrm>
          <a:prstGeom prst="straightConnector1">
            <a:avLst/>
          </a:prstGeom>
          <a:noFill/>
          <a:ln cap="flat" cmpd="sng" w="9525">
            <a:solidFill>
              <a:schemeClr val="dk2"/>
            </a:solidFill>
            <a:prstDash val="solid"/>
            <a:round/>
            <a:headEnd len="lg" w="lg" type="none"/>
            <a:tailEnd len="lg" w="lg" type="none"/>
          </a:ln>
        </p:spPr>
      </p:cxnSp>
      <p:sp>
        <p:nvSpPr>
          <p:cNvPr id="314" name="Shape 314"/>
          <p:cNvSpPr txBox="1"/>
          <p:nvPr/>
        </p:nvSpPr>
        <p:spPr>
          <a:xfrm>
            <a:off x="4278625" y="2723850"/>
            <a:ext cx="2185200" cy="831300"/>
          </a:xfrm>
          <a:prstGeom prst="rect">
            <a:avLst/>
          </a:prstGeom>
          <a:noFill/>
          <a:ln>
            <a:noFill/>
          </a:ln>
        </p:spPr>
        <p:txBody>
          <a:bodyPr anchorCtr="0" anchor="t" bIns="91425" lIns="91425" rIns="91425" wrap="square" tIns="91425">
            <a:noAutofit/>
          </a:bodyPr>
          <a:lstStyle/>
          <a:p>
            <a:pPr indent="0" lvl="0" marL="0">
              <a:spcBef>
                <a:spcPts val="0"/>
              </a:spcBef>
              <a:spcAft>
                <a:spcPts val="0"/>
              </a:spcAft>
              <a:buNone/>
            </a:pPr>
            <a:r>
              <a:rPr lang="ar" sz="1000">
                <a:latin typeface="Economica"/>
                <a:ea typeface="Economica"/>
                <a:cs typeface="Economica"/>
                <a:sym typeface="Economica"/>
              </a:rPr>
              <a:t>1</a:t>
            </a:r>
            <a:r>
              <a:rPr lang="ar" sz="1200">
                <a:latin typeface="Economica"/>
                <a:ea typeface="Economica"/>
                <a:cs typeface="Economica"/>
                <a:sym typeface="Economica"/>
              </a:rPr>
              <a:t>. Elastic recoil of lung</a:t>
            </a:r>
            <a:endParaRPr sz="1200">
              <a:latin typeface="Economica"/>
              <a:ea typeface="Economica"/>
              <a:cs typeface="Economica"/>
              <a:sym typeface="Economica"/>
            </a:endParaRPr>
          </a:p>
          <a:p>
            <a:pPr indent="0" lvl="0" marL="0">
              <a:spcBef>
                <a:spcPts val="0"/>
              </a:spcBef>
              <a:spcAft>
                <a:spcPts val="0"/>
              </a:spcAft>
              <a:buNone/>
            </a:pPr>
            <a:r>
              <a:rPr lang="ar" sz="1200">
                <a:latin typeface="Economica"/>
                <a:ea typeface="Economica"/>
                <a:cs typeface="Economica"/>
                <a:sym typeface="Economica"/>
              </a:rPr>
              <a:t> 2. Relaxation of diaphragm &amp; external</a:t>
            </a:r>
            <a:br>
              <a:rPr lang="ar" sz="1200">
                <a:latin typeface="Economica"/>
                <a:ea typeface="Economica"/>
                <a:cs typeface="Economica"/>
                <a:sym typeface="Economica"/>
              </a:rPr>
            </a:br>
            <a:r>
              <a:rPr lang="ar" sz="1200">
                <a:latin typeface="Economica"/>
                <a:ea typeface="Economica"/>
                <a:cs typeface="Economica"/>
                <a:sym typeface="Economica"/>
              </a:rPr>
              <a:t>intercostal</a:t>
            </a:r>
            <a:br>
              <a:rPr lang="ar"/>
            </a:br>
            <a:endParaRPr/>
          </a:p>
        </p:txBody>
      </p:sp>
      <p:cxnSp>
        <p:nvCxnSpPr>
          <p:cNvPr id="315" name="Shape 315"/>
          <p:cNvCxnSpPr/>
          <p:nvPr/>
        </p:nvCxnSpPr>
        <p:spPr>
          <a:xfrm flipH="1">
            <a:off x="4705255" y="2423391"/>
            <a:ext cx="640500" cy="375000"/>
          </a:xfrm>
          <a:prstGeom prst="curvedConnector3">
            <a:avLst>
              <a:gd fmla="val 50000" name="adj1"/>
            </a:avLst>
          </a:prstGeom>
          <a:noFill/>
          <a:ln cap="flat" cmpd="sng" w="9525">
            <a:solidFill>
              <a:schemeClr val="dk2"/>
            </a:solidFill>
            <a:prstDash val="solid"/>
            <a:round/>
            <a:headEnd len="lg" w="lg" type="none"/>
            <a:tailEnd len="lg" w="lg" type="none"/>
          </a:ln>
        </p:spPr>
      </p:cxnSp>
      <p:sp>
        <p:nvSpPr>
          <p:cNvPr id="316" name="Shape 316"/>
          <p:cNvSpPr txBox="1"/>
          <p:nvPr/>
        </p:nvSpPr>
        <p:spPr>
          <a:xfrm>
            <a:off x="6510625" y="2720100"/>
            <a:ext cx="1285500" cy="432900"/>
          </a:xfrm>
          <a:prstGeom prst="rect">
            <a:avLst/>
          </a:prstGeom>
          <a:noFill/>
          <a:ln>
            <a:noFill/>
          </a:ln>
        </p:spPr>
        <p:txBody>
          <a:bodyPr anchorCtr="0" anchor="t" bIns="91425" lIns="91425" rIns="91425" wrap="square" tIns="91425">
            <a:noAutofit/>
          </a:bodyPr>
          <a:lstStyle/>
          <a:p>
            <a:pPr indent="0" lvl="0" marL="0">
              <a:spcBef>
                <a:spcPts val="0"/>
              </a:spcBef>
              <a:spcAft>
                <a:spcPts val="0"/>
              </a:spcAft>
              <a:buNone/>
            </a:pPr>
            <a:r>
              <a:rPr lang="ar" sz="1200">
                <a:latin typeface="Economica"/>
                <a:ea typeface="Economica"/>
                <a:cs typeface="Economica"/>
                <a:sym typeface="Economica"/>
              </a:rPr>
              <a:t>Contraction of anterior Abdominal wall muscle</a:t>
            </a:r>
            <a:r>
              <a:rPr lang="ar" sz="1200"/>
              <a:t> </a:t>
            </a:r>
            <a:endParaRPr sz="1200"/>
          </a:p>
        </p:txBody>
      </p:sp>
      <p:cxnSp>
        <p:nvCxnSpPr>
          <p:cNvPr id="317" name="Shape 317"/>
          <p:cNvCxnSpPr>
            <a:stCxn id="312" idx="3"/>
            <a:endCxn id="316" idx="0"/>
          </p:cNvCxnSpPr>
          <p:nvPr/>
        </p:nvCxnSpPr>
        <p:spPr>
          <a:xfrm flipH="1">
            <a:off x="7153382" y="2309184"/>
            <a:ext cx="165000" cy="411000"/>
          </a:xfrm>
          <a:prstGeom prst="straightConnector1">
            <a:avLst/>
          </a:prstGeom>
          <a:noFill/>
          <a:ln cap="flat" cmpd="sng" w="9525">
            <a:solidFill>
              <a:schemeClr val="dk2"/>
            </a:solidFill>
            <a:prstDash val="solid"/>
            <a:round/>
            <a:headEnd len="lg" w="lg" type="none"/>
            <a:tailEnd len="lg" w="lg" type="none"/>
          </a:ln>
        </p:spPr>
      </p:cxnSp>
      <p:cxnSp>
        <p:nvCxnSpPr>
          <p:cNvPr id="318" name="Shape 318"/>
          <p:cNvCxnSpPr/>
          <p:nvPr/>
        </p:nvCxnSpPr>
        <p:spPr>
          <a:xfrm>
            <a:off x="7902136" y="2334300"/>
            <a:ext cx="190800" cy="375900"/>
          </a:xfrm>
          <a:prstGeom prst="straightConnector1">
            <a:avLst/>
          </a:prstGeom>
          <a:noFill/>
          <a:ln cap="flat" cmpd="sng" w="9525">
            <a:solidFill>
              <a:schemeClr val="dk2"/>
            </a:solidFill>
            <a:prstDash val="solid"/>
            <a:round/>
            <a:headEnd len="lg" w="lg" type="none"/>
            <a:tailEnd len="lg" w="lg" type="none"/>
          </a:ln>
        </p:spPr>
      </p:cxnSp>
      <p:sp>
        <p:nvSpPr>
          <p:cNvPr id="319" name="Shape 319"/>
          <p:cNvSpPr txBox="1"/>
          <p:nvPr/>
        </p:nvSpPr>
        <p:spPr>
          <a:xfrm>
            <a:off x="7796125" y="2723850"/>
            <a:ext cx="1032900" cy="690600"/>
          </a:xfrm>
          <a:prstGeom prst="rect">
            <a:avLst/>
          </a:prstGeom>
          <a:noFill/>
          <a:ln>
            <a:noFill/>
          </a:ln>
        </p:spPr>
        <p:txBody>
          <a:bodyPr anchorCtr="0" anchor="t" bIns="91425" lIns="91425" rIns="91425" wrap="square" tIns="91425">
            <a:noAutofit/>
          </a:bodyPr>
          <a:lstStyle/>
          <a:p>
            <a:pPr indent="0" lvl="0" marL="0">
              <a:spcBef>
                <a:spcPts val="0"/>
              </a:spcBef>
              <a:spcAft>
                <a:spcPts val="0"/>
              </a:spcAft>
              <a:buNone/>
            </a:pPr>
            <a:r>
              <a:rPr lang="ar" sz="1200">
                <a:latin typeface="Economica"/>
                <a:ea typeface="Economica"/>
                <a:cs typeface="Economica"/>
                <a:sym typeface="Economica"/>
              </a:rPr>
              <a:t>Depression of ribs</a:t>
            </a:r>
            <a:endParaRPr sz="1200">
              <a:latin typeface="Economica"/>
              <a:ea typeface="Economica"/>
              <a:cs typeface="Economica"/>
              <a:sym typeface="Economica"/>
            </a:endParaRPr>
          </a:p>
          <a:p>
            <a:pPr indent="0" lvl="0" marL="0">
              <a:spcBef>
                <a:spcPts val="0"/>
              </a:spcBef>
              <a:spcAft>
                <a:spcPts val="0"/>
              </a:spcAft>
              <a:buNone/>
            </a:pPr>
            <a:r>
              <a:rPr lang="ar" sz="1000">
                <a:latin typeface="Economica"/>
                <a:ea typeface="Economica"/>
                <a:cs typeface="Economica"/>
                <a:sym typeface="Economica"/>
              </a:rPr>
              <a:t>(Rest of intercostal muscles)</a:t>
            </a:r>
            <a:endParaRPr sz="1000">
              <a:latin typeface="Economica"/>
              <a:ea typeface="Economica"/>
              <a:cs typeface="Economica"/>
              <a:sym typeface="Economica"/>
            </a:endParaRPr>
          </a:p>
        </p:txBody>
      </p:sp>
      <p:sp>
        <p:nvSpPr>
          <p:cNvPr id="320" name="Shape 320"/>
          <p:cNvSpPr/>
          <p:nvPr/>
        </p:nvSpPr>
        <p:spPr>
          <a:xfrm>
            <a:off x="6884113" y="3229200"/>
            <a:ext cx="190800" cy="279900"/>
          </a:xfrm>
          <a:prstGeom prst="down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spcAft>
                <a:spcPts val="0"/>
              </a:spcAft>
              <a:buNone/>
            </a:pPr>
            <a:r>
              <a:t/>
            </a:r>
            <a:endParaRPr/>
          </a:p>
        </p:txBody>
      </p:sp>
      <p:sp>
        <p:nvSpPr>
          <p:cNvPr id="321" name="Shape 321"/>
          <p:cNvSpPr txBox="1"/>
          <p:nvPr/>
        </p:nvSpPr>
        <p:spPr>
          <a:xfrm>
            <a:off x="6336775" y="3442175"/>
            <a:ext cx="1511700" cy="432900"/>
          </a:xfrm>
          <a:prstGeom prst="rect">
            <a:avLst/>
          </a:prstGeom>
          <a:noFill/>
          <a:ln>
            <a:noFill/>
          </a:ln>
        </p:spPr>
        <p:txBody>
          <a:bodyPr anchorCtr="0" anchor="t" bIns="91425" lIns="91425" rIns="91425" wrap="square" tIns="91425">
            <a:noAutofit/>
          </a:bodyPr>
          <a:lstStyle/>
          <a:p>
            <a:pPr indent="0" lvl="0" marL="0" algn="ctr">
              <a:spcBef>
                <a:spcPts val="0"/>
              </a:spcBef>
              <a:spcAft>
                <a:spcPts val="0"/>
              </a:spcAft>
              <a:buNone/>
            </a:pPr>
            <a:r>
              <a:rPr lang="ar" sz="1200">
                <a:latin typeface="Economica"/>
                <a:ea typeface="Economica"/>
                <a:cs typeface="Economica"/>
                <a:sym typeface="Economica"/>
              </a:rPr>
              <a:t>Compression of abdominal                  viscera</a:t>
            </a:r>
            <a:br>
              <a:rPr lang="ar" sz="1200">
                <a:latin typeface="Economica"/>
                <a:ea typeface="Economica"/>
                <a:cs typeface="Economica"/>
                <a:sym typeface="Economica"/>
              </a:rPr>
            </a:br>
            <a:endParaRPr sz="1200">
              <a:latin typeface="Economica"/>
              <a:ea typeface="Economica"/>
              <a:cs typeface="Economica"/>
              <a:sym typeface="Economica"/>
            </a:endParaRPr>
          </a:p>
        </p:txBody>
      </p:sp>
      <p:sp>
        <p:nvSpPr>
          <p:cNvPr id="322" name="Shape 322"/>
          <p:cNvSpPr/>
          <p:nvPr/>
        </p:nvSpPr>
        <p:spPr>
          <a:xfrm>
            <a:off x="6856519" y="4027475"/>
            <a:ext cx="190800" cy="279900"/>
          </a:xfrm>
          <a:prstGeom prst="down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spcAft>
                <a:spcPts val="0"/>
              </a:spcAft>
              <a:buNone/>
            </a:pPr>
            <a:r>
              <a:t/>
            </a:r>
            <a:endParaRPr/>
          </a:p>
        </p:txBody>
      </p:sp>
      <p:sp>
        <p:nvSpPr>
          <p:cNvPr id="323" name="Shape 323"/>
          <p:cNvSpPr txBox="1"/>
          <p:nvPr/>
        </p:nvSpPr>
        <p:spPr>
          <a:xfrm>
            <a:off x="6383725" y="4407703"/>
            <a:ext cx="1191600" cy="375000"/>
          </a:xfrm>
          <a:prstGeom prst="rect">
            <a:avLst/>
          </a:prstGeom>
          <a:noFill/>
          <a:ln>
            <a:noFill/>
          </a:ln>
        </p:spPr>
        <p:txBody>
          <a:bodyPr anchorCtr="0" anchor="t" bIns="91425" lIns="91425" rIns="91425" wrap="square" tIns="91425">
            <a:noAutofit/>
          </a:bodyPr>
          <a:lstStyle/>
          <a:p>
            <a:pPr indent="0" lvl="0" marL="0">
              <a:spcBef>
                <a:spcPts val="0"/>
              </a:spcBef>
              <a:spcAft>
                <a:spcPts val="0"/>
              </a:spcAft>
              <a:buNone/>
            </a:pPr>
            <a:r>
              <a:rPr lang="ar" sz="1200">
                <a:latin typeface="Economica"/>
                <a:ea typeface="Economica"/>
                <a:cs typeface="Economica"/>
                <a:sym typeface="Economica"/>
              </a:rPr>
              <a:t>Ascent of diaphragm </a:t>
            </a:r>
            <a:endParaRPr sz="1200">
              <a:latin typeface="Economica"/>
              <a:ea typeface="Economica"/>
              <a:cs typeface="Economica"/>
              <a:sym typeface="Economic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Shape 328"/>
          <p:cNvSpPr txBox="1"/>
          <p:nvPr>
            <p:ph type="title"/>
          </p:nvPr>
        </p:nvSpPr>
        <p:spPr>
          <a:xfrm>
            <a:off x="3315202" y="143494"/>
            <a:ext cx="1924800" cy="831300"/>
          </a:xfrm>
          <a:prstGeom prst="rect">
            <a:avLst/>
          </a:prstGeom>
        </p:spPr>
        <p:txBody>
          <a:bodyPr anchorCtr="0" anchor="b" bIns="91425" lIns="91425" rIns="91425" wrap="square" tIns="91425">
            <a:noAutofit/>
          </a:bodyPr>
          <a:lstStyle/>
          <a:p>
            <a:pPr indent="0" lvl="0" marL="0" rtl="1">
              <a:spcBef>
                <a:spcPts val="0"/>
              </a:spcBef>
              <a:spcAft>
                <a:spcPts val="0"/>
              </a:spcAft>
              <a:buNone/>
            </a:pPr>
            <a:r>
              <a:rPr lang="ar"/>
              <a:t>Summary</a:t>
            </a:r>
            <a:endParaRPr/>
          </a:p>
        </p:txBody>
      </p:sp>
      <p:pic>
        <p:nvPicPr>
          <p:cNvPr id="329" name="Shape 329"/>
          <p:cNvPicPr preferRelativeResize="0"/>
          <p:nvPr/>
        </p:nvPicPr>
        <p:blipFill>
          <a:blip r:embed="rId3">
            <a:alphaModFix/>
          </a:blip>
          <a:stretch>
            <a:fillRect/>
          </a:stretch>
        </p:blipFill>
        <p:spPr>
          <a:xfrm>
            <a:off x="2359262" y="918625"/>
            <a:ext cx="6676869" cy="2328361"/>
          </a:xfrm>
          <a:prstGeom prst="rect">
            <a:avLst/>
          </a:prstGeom>
          <a:noFill/>
          <a:ln>
            <a:noFill/>
          </a:ln>
        </p:spPr>
      </p:pic>
      <p:pic>
        <p:nvPicPr>
          <p:cNvPr id="330" name="Shape 330"/>
          <p:cNvPicPr preferRelativeResize="0"/>
          <p:nvPr/>
        </p:nvPicPr>
        <p:blipFill>
          <a:blip r:embed="rId4">
            <a:alphaModFix/>
          </a:blip>
          <a:stretch>
            <a:fillRect/>
          </a:stretch>
        </p:blipFill>
        <p:spPr>
          <a:xfrm>
            <a:off x="0" y="2166530"/>
            <a:ext cx="2310599" cy="2869875"/>
          </a:xfrm>
          <a:prstGeom prst="rect">
            <a:avLst/>
          </a:prstGeom>
          <a:noFill/>
          <a:ln>
            <a:noFill/>
          </a:ln>
        </p:spPr>
      </p:pic>
      <p:sp>
        <p:nvSpPr>
          <p:cNvPr id="331" name="Shape 331"/>
          <p:cNvSpPr txBox="1"/>
          <p:nvPr/>
        </p:nvSpPr>
        <p:spPr>
          <a:xfrm>
            <a:off x="0" y="579033"/>
            <a:ext cx="2632200" cy="1528800"/>
          </a:xfrm>
          <a:prstGeom prst="rect">
            <a:avLst/>
          </a:prstGeom>
          <a:noFill/>
          <a:ln>
            <a:noFill/>
          </a:ln>
        </p:spPr>
        <p:txBody>
          <a:bodyPr anchorCtr="0" anchor="ctr" bIns="91425" lIns="91425" rIns="91425" wrap="square" tIns="91425">
            <a:noAutofit/>
          </a:bodyPr>
          <a:lstStyle/>
          <a:p>
            <a:pPr indent="0" lvl="0" marL="0" rtl="0">
              <a:spcBef>
                <a:spcPts val="0"/>
              </a:spcBef>
              <a:spcAft>
                <a:spcPts val="0"/>
              </a:spcAft>
              <a:buNone/>
            </a:pPr>
            <a:r>
              <a:rPr lang="ar" sz="1000">
                <a:solidFill>
                  <a:schemeClr val="accent3"/>
                </a:solidFill>
              </a:rPr>
              <a:t>Thoracic wall</a:t>
            </a:r>
            <a:r>
              <a:rPr lang="ar" sz="700"/>
              <a:t> :</a:t>
            </a:r>
            <a:br>
              <a:rPr lang="ar" sz="700"/>
            </a:br>
            <a:r>
              <a:rPr lang="ar" sz="700">
                <a:solidFill>
                  <a:schemeClr val="accent5"/>
                </a:solidFill>
              </a:rPr>
              <a:t>posteriorly, it is made up of twelve thoracic vertebrae and their intervening intervertebral discs;</a:t>
            </a:r>
            <a:br>
              <a:rPr lang="ar" sz="700">
                <a:solidFill>
                  <a:schemeClr val="accent5"/>
                </a:solidFill>
              </a:rPr>
            </a:br>
            <a:r>
              <a:rPr lang="ar" sz="700">
                <a:solidFill>
                  <a:schemeClr val="accent5"/>
                </a:solidFill>
              </a:rPr>
              <a:t>■ laterally, the wall is formed by ribs (twelve on each side) and three layers of flat muscles, which span the intercostal spaces between adjacent ribs, move the ribs and provide support for the intercostal spaces;</a:t>
            </a:r>
            <a:br>
              <a:rPr lang="ar" sz="700">
                <a:solidFill>
                  <a:schemeClr val="accent5"/>
                </a:solidFill>
              </a:rPr>
            </a:br>
            <a:r>
              <a:rPr lang="ar" sz="700">
                <a:solidFill>
                  <a:schemeClr val="accent5"/>
                </a:solidFill>
              </a:rPr>
              <a:t>■ anteriorly, the wall is made up of the sternum, which consists of the manubrium of sternum, body of sternum, and xiphoid process.</a:t>
            </a:r>
            <a:endParaRPr sz="700">
              <a:solidFill>
                <a:schemeClr val="accent5"/>
              </a:solidFill>
            </a:endParaRPr>
          </a:p>
        </p:txBody>
      </p:sp>
      <p:pic>
        <p:nvPicPr>
          <p:cNvPr id="332" name="Shape 332"/>
          <p:cNvPicPr preferRelativeResize="0"/>
          <p:nvPr/>
        </p:nvPicPr>
        <p:blipFill>
          <a:blip r:embed="rId5">
            <a:alphaModFix/>
          </a:blip>
          <a:stretch>
            <a:fillRect/>
          </a:stretch>
        </p:blipFill>
        <p:spPr>
          <a:xfrm>
            <a:off x="2479850" y="2968875"/>
            <a:ext cx="3236773" cy="278100"/>
          </a:xfrm>
          <a:prstGeom prst="rect">
            <a:avLst/>
          </a:prstGeom>
          <a:noFill/>
          <a:ln>
            <a:noFill/>
          </a:ln>
        </p:spPr>
      </p:pic>
      <p:pic>
        <p:nvPicPr>
          <p:cNvPr id="333" name="Shape 333"/>
          <p:cNvPicPr preferRelativeResize="0"/>
          <p:nvPr/>
        </p:nvPicPr>
        <p:blipFill>
          <a:blip r:embed="rId6">
            <a:alphaModFix/>
          </a:blip>
          <a:stretch>
            <a:fillRect/>
          </a:stretch>
        </p:blipFill>
        <p:spPr>
          <a:xfrm>
            <a:off x="2479850" y="3246975"/>
            <a:ext cx="3236775" cy="812134"/>
          </a:xfrm>
          <a:prstGeom prst="rect">
            <a:avLst/>
          </a:prstGeom>
          <a:noFill/>
          <a:ln>
            <a:noFill/>
          </a:ln>
        </p:spPr>
      </p:pic>
      <p:pic>
        <p:nvPicPr>
          <p:cNvPr id="334" name="Shape 334"/>
          <p:cNvPicPr preferRelativeResize="0"/>
          <p:nvPr/>
        </p:nvPicPr>
        <p:blipFill>
          <a:blip r:embed="rId7">
            <a:alphaModFix/>
          </a:blip>
          <a:stretch>
            <a:fillRect/>
          </a:stretch>
        </p:blipFill>
        <p:spPr>
          <a:xfrm>
            <a:off x="2479850" y="4059100"/>
            <a:ext cx="3236775" cy="459034"/>
          </a:xfrm>
          <a:prstGeom prst="rect">
            <a:avLst/>
          </a:prstGeom>
          <a:noFill/>
          <a:ln>
            <a:noFill/>
          </a:ln>
        </p:spPr>
      </p:pic>
      <p:pic>
        <p:nvPicPr>
          <p:cNvPr id="335" name="Shape 335"/>
          <p:cNvPicPr preferRelativeResize="0"/>
          <p:nvPr/>
        </p:nvPicPr>
        <p:blipFill>
          <a:blip r:embed="rId8">
            <a:alphaModFix/>
          </a:blip>
          <a:stretch>
            <a:fillRect/>
          </a:stretch>
        </p:blipFill>
        <p:spPr>
          <a:xfrm>
            <a:off x="5799350" y="3246975"/>
            <a:ext cx="3236775" cy="17894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sp>
        <p:nvSpPr>
          <p:cNvPr id="340" name="Shape 340"/>
          <p:cNvSpPr txBox="1"/>
          <p:nvPr>
            <p:ph type="title"/>
          </p:nvPr>
        </p:nvSpPr>
        <p:spPr>
          <a:xfrm>
            <a:off x="585674" y="-450273"/>
            <a:ext cx="7596600" cy="1530600"/>
          </a:xfrm>
          <a:prstGeom prst="rect">
            <a:avLst/>
          </a:prstGeom>
        </p:spPr>
        <p:txBody>
          <a:bodyPr anchorCtr="0" anchor="ctr" bIns="91425" lIns="91425" rIns="91425" wrap="square" tIns="91425">
            <a:noAutofit/>
          </a:bodyPr>
          <a:lstStyle/>
          <a:p>
            <a:pPr indent="0" lvl="0" marL="0">
              <a:spcBef>
                <a:spcPts val="0"/>
              </a:spcBef>
              <a:spcAft>
                <a:spcPts val="0"/>
              </a:spcAft>
              <a:buNone/>
            </a:pPr>
            <a:r>
              <a:rPr lang="ar"/>
              <a:t>Summary </a:t>
            </a:r>
            <a:endParaRPr/>
          </a:p>
        </p:txBody>
      </p:sp>
      <p:pic>
        <p:nvPicPr>
          <p:cNvPr id="341" name="Shape 341"/>
          <p:cNvPicPr preferRelativeResize="0"/>
          <p:nvPr/>
        </p:nvPicPr>
        <p:blipFill>
          <a:blip r:embed="rId3">
            <a:alphaModFix/>
          </a:blip>
          <a:stretch>
            <a:fillRect/>
          </a:stretch>
        </p:blipFill>
        <p:spPr>
          <a:xfrm>
            <a:off x="336875" y="688300"/>
            <a:ext cx="8342001" cy="4046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Shape 118"/>
          <p:cNvSpPr txBox="1"/>
          <p:nvPr>
            <p:ph type="title"/>
          </p:nvPr>
        </p:nvSpPr>
        <p:spPr>
          <a:xfrm>
            <a:off x="311700" y="315925"/>
            <a:ext cx="8520600" cy="831300"/>
          </a:xfrm>
          <a:prstGeom prst="rect">
            <a:avLst/>
          </a:prstGeom>
        </p:spPr>
        <p:txBody>
          <a:bodyPr anchorCtr="0" anchor="b" bIns="91425" lIns="91425" rIns="91425" wrap="square" tIns="91425">
            <a:noAutofit/>
          </a:bodyPr>
          <a:lstStyle/>
          <a:p>
            <a:pPr indent="0" lvl="0" marL="0" rtl="0">
              <a:spcBef>
                <a:spcPts val="0"/>
              </a:spcBef>
              <a:spcAft>
                <a:spcPts val="0"/>
              </a:spcAft>
              <a:buNone/>
            </a:pPr>
            <a:r>
              <a:rPr lang="ar"/>
              <a:t>Objectives</a:t>
            </a:r>
            <a:endParaRPr/>
          </a:p>
        </p:txBody>
      </p:sp>
      <p:sp>
        <p:nvSpPr>
          <p:cNvPr id="119" name="Shape 119"/>
          <p:cNvSpPr txBox="1"/>
          <p:nvPr>
            <p:ph idx="1" type="body"/>
          </p:nvPr>
        </p:nvSpPr>
        <p:spPr>
          <a:xfrm>
            <a:off x="311700" y="716745"/>
            <a:ext cx="8520600" cy="1846500"/>
          </a:xfrm>
          <a:prstGeom prst="rect">
            <a:avLst/>
          </a:prstGeom>
        </p:spPr>
        <p:txBody>
          <a:bodyPr anchorCtr="0" anchor="t" bIns="91425" lIns="91425" rIns="91425" wrap="square" tIns="91425">
            <a:noAutofit/>
          </a:bodyPr>
          <a:lstStyle/>
          <a:p>
            <a:pPr indent="0" lvl="0" marL="0" rtl="0">
              <a:spcBef>
                <a:spcPts val="0"/>
              </a:spcBef>
              <a:spcAft>
                <a:spcPts val="0"/>
              </a:spcAft>
              <a:buClr>
                <a:schemeClr val="dk1"/>
              </a:buClr>
              <a:buSzPts val="1100"/>
              <a:buFont typeface="Arial"/>
              <a:buNone/>
            </a:pPr>
            <a:r>
              <a:t/>
            </a:r>
            <a:endParaRPr/>
          </a:p>
          <a:p>
            <a:pPr indent="-342900" lvl="0" marL="457200" rtl="0">
              <a:spcBef>
                <a:spcPts val="1600"/>
              </a:spcBef>
              <a:spcAft>
                <a:spcPts val="0"/>
              </a:spcAft>
              <a:buSzPts val="1800"/>
              <a:buChar char="●"/>
            </a:pPr>
            <a:r>
              <a:rPr lang="ar"/>
              <a:t>Describe the components of the thoracic cage and their articulations.</a:t>
            </a:r>
            <a:endParaRPr/>
          </a:p>
          <a:p>
            <a:pPr indent="-342900" lvl="0" marL="457200" rtl="0">
              <a:spcBef>
                <a:spcPts val="0"/>
              </a:spcBef>
              <a:spcAft>
                <a:spcPts val="0"/>
              </a:spcAft>
              <a:buSzPts val="1800"/>
              <a:buChar char="●"/>
            </a:pPr>
            <a:r>
              <a:rPr lang="ar"/>
              <a:t>Describe in brief the respiratory movements.</a:t>
            </a:r>
            <a:endParaRPr/>
          </a:p>
          <a:p>
            <a:pPr indent="-342900" lvl="0" marL="457200" rtl="0">
              <a:spcBef>
                <a:spcPts val="0"/>
              </a:spcBef>
              <a:spcAft>
                <a:spcPts val="0"/>
              </a:spcAft>
              <a:buSzPts val="1800"/>
              <a:buChar char="●"/>
            </a:pPr>
            <a:r>
              <a:rPr lang="ar"/>
              <a:t>List the muscles involved in inspiration and in expiration.</a:t>
            </a:r>
            <a:endParaRPr/>
          </a:p>
          <a:p>
            <a:pPr indent="-342900" lvl="0" marL="457200" rtl="0">
              <a:spcBef>
                <a:spcPts val="0"/>
              </a:spcBef>
              <a:spcAft>
                <a:spcPts val="0"/>
              </a:spcAft>
              <a:buSzPts val="1800"/>
              <a:buChar char="●"/>
            </a:pPr>
            <a:r>
              <a:rPr lang="ar"/>
              <a:t>Describe the attachments of each muscle to the thoracic cage and its nerve supply.</a:t>
            </a:r>
            <a:endParaRPr/>
          </a:p>
          <a:p>
            <a:pPr indent="-342900" lvl="0" marL="457200" rtl="0">
              <a:spcBef>
                <a:spcPts val="0"/>
              </a:spcBef>
              <a:spcAft>
                <a:spcPts val="0"/>
              </a:spcAft>
              <a:buSzPts val="1800"/>
              <a:buChar char="●"/>
            </a:pPr>
            <a:r>
              <a:rPr lang="ar"/>
              <a:t>Describe the origin, insertion, nerve supply of diaphragm.</a:t>
            </a:r>
            <a:br>
              <a:rPr lang="ar"/>
            </a:br>
            <a:endParaRPr/>
          </a:p>
        </p:txBody>
      </p:sp>
      <p:pic>
        <p:nvPicPr>
          <p:cNvPr id="120" name="Shape 120"/>
          <p:cNvPicPr preferRelativeResize="0"/>
          <p:nvPr/>
        </p:nvPicPr>
        <p:blipFill>
          <a:blip r:embed="rId3">
            <a:alphaModFix/>
          </a:blip>
          <a:stretch>
            <a:fillRect/>
          </a:stretch>
        </p:blipFill>
        <p:spPr>
          <a:xfrm>
            <a:off x="311700" y="3899750"/>
            <a:ext cx="3602200" cy="1124700"/>
          </a:xfrm>
          <a:prstGeom prst="rect">
            <a:avLst/>
          </a:prstGeom>
          <a:noFill/>
          <a:ln>
            <a:noFill/>
          </a:ln>
        </p:spPr>
      </p:pic>
      <p:sp>
        <p:nvSpPr>
          <p:cNvPr id="121" name="Shape 121"/>
          <p:cNvSpPr txBox="1"/>
          <p:nvPr/>
        </p:nvSpPr>
        <p:spPr>
          <a:xfrm>
            <a:off x="695382" y="3662363"/>
            <a:ext cx="7315200" cy="22200"/>
          </a:xfrm>
          <a:prstGeom prst="rect">
            <a:avLst/>
          </a:prstGeom>
          <a:noFill/>
          <a:ln>
            <a:noFill/>
          </a:ln>
        </p:spPr>
        <p:txBody>
          <a:bodyPr anchorCtr="0" anchor="t" bIns="91425" lIns="91425"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sp>
        <p:nvSpPr>
          <p:cNvPr id="346" name="Shape 346"/>
          <p:cNvSpPr txBox="1"/>
          <p:nvPr>
            <p:ph type="title"/>
          </p:nvPr>
        </p:nvSpPr>
        <p:spPr>
          <a:xfrm>
            <a:off x="3688800" y="68293"/>
            <a:ext cx="1766400" cy="825600"/>
          </a:xfrm>
          <a:prstGeom prst="rect">
            <a:avLst/>
          </a:prstGeom>
        </p:spPr>
        <p:txBody>
          <a:bodyPr anchorCtr="0" anchor="b" bIns="91425" lIns="91425" rIns="91425" wrap="square" tIns="91425">
            <a:noAutofit/>
          </a:bodyPr>
          <a:lstStyle/>
          <a:p>
            <a:pPr indent="0" lvl="0" marL="0">
              <a:spcBef>
                <a:spcPts val="0"/>
              </a:spcBef>
              <a:spcAft>
                <a:spcPts val="0"/>
              </a:spcAft>
              <a:buNone/>
            </a:pPr>
            <a:r>
              <a:rPr lang="ar"/>
              <a:t>Summary </a:t>
            </a:r>
            <a:endParaRPr/>
          </a:p>
        </p:txBody>
      </p:sp>
      <p:pic>
        <p:nvPicPr>
          <p:cNvPr id="347" name="Shape 347"/>
          <p:cNvPicPr preferRelativeResize="0"/>
          <p:nvPr/>
        </p:nvPicPr>
        <p:blipFill>
          <a:blip r:embed="rId3">
            <a:alphaModFix/>
          </a:blip>
          <a:stretch>
            <a:fillRect/>
          </a:stretch>
        </p:blipFill>
        <p:spPr>
          <a:xfrm>
            <a:off x="255250" y="893892"/>
            <a:ext cx="8633500" cy="38775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sp>
        <p:nvSpPr>
          <p:cNvPr id="352" name="Shape 352"/>
          <p:cNvSpPr txBox="1"/>
          <p:nvPr>
            <p:ph type="title"/>
          </p:nvPr>
        </p:nvSpPr>
        <p:spPr>
          <a:xfrm>
            <a:off x="311700" y="315925"/>
            <a:ext cx="8520600" cy="831300"/>
          </a:xfrm>
          <a:prstGeom prst="rect">
            <a:avLst/>
          </a:prstGeom>
        </p:spPr>
        <p:txBody>
          <a:bodyPr anchorCtr="0" anchor="b" bIns="91425" lIns="91425" rIns="91425" wrap="square" tIns="91425">
            <a:noAutofit/>
          </a:bodyPr>
          <a:lstStyle/>
          <a:p>
            <a:pPr indent="0" lvl="0" marL="0">
              <a:spcBef>
                <a:spcPts val="0"/>
              </a:spcBef>
              <a:spcAft>
                <a:spcPts val="0"/>
              </a:spcAft>
              <a:buNone/>
            </a:pPr>
            <a:r>
              <a:rPr lang="ar"/>
              <a:t>Questions ( MCQs ):</a:t>
            </a:r>
            <a:endParaRPr/>
          </a:p>
        </p:txBody>
      </p:sp>
      <p:sp>
        <p:nvSpPr>
          <p:cNvPr id="353" name="Shape 353"/>
          <p:cNvSpPr txBox="1"/>
          <p:nvPr/>
        </p:nvSpPr>
        <p:spPr>
          <a:xfrm>
            <a:off x="247650" y="1309275"/>
            <a:ext cx="8648700" cy="3915300"/>
          </a:xfrm>
          <a:prstGeom prst="rect">
            <a:avLst/>
          </a:prstGeom>
          <a:noFill/>
          <a:ln>
            <a:noFill/>
          </a:ln>
        </p:spPr>
        <p:txBody>
          <a:bodyPr anchorCtr="0" anchor="t" bIns="91425" lIns="91425" rIns="91425" wrap="square" tIns="91425">
            <a:noAutofit/>
          </a:bodyPr>
          <a:lstStyle/>
          <a:p>
            <a:pPr indent="0" lvl="0" marL="0">
              <a:spcBef>
                <a:spcPts val="0"/>
              </a:spcBef>
              <a:spcAft>
                <a:spcPts val="0"/>
              </a:spcAft>
              <a:buNone/>
            </a:pPr>
            <a:r>
              <a:rPr b="1" lang="ar"/>
              <a:t>1- the joint between the 1st cartilage and the manubrium is: </a:t>
            </a:r>
            <a:endParaRPr b="1"/>
          </a:p>
          <a:p>
            <a:pPr indent="0" lvl="0" marL="0">
              <a:spcBef>
                <a:spcPts val="0"/>
              </a:spcBef>
              <a:spcAft>
                <a:spcPts val="0"/>
              </a:spcAft>
              <a:buNone/>
            </a:pPr>
            <a:r>
              <a:rPr lang="ar"/>
              <a:t>A- primary </a:t>
            </a:r>
            <a:r>
              <a:rPr lang="ar"/>
              <a:t>cartilaginous B- secondary cartilaginous C-</a:t>
            </a:r>
            <a:r>
              <a:rPr lang="ar"/>
              <a:t> plane synovial joint D- none of these.</a:t>
            </a:r>
            <a:endParaRPr/>
          </a:p>
          <a:p>
            <a:pPr indent="0" lvl="0" marL="0">
              <a:spcBef>
                <a:spcPts val="0"/>
              </a:spcBef>
              <a:spcAft>
                <a:spcPts val="0"/>
              </a:spcAft>
              <a:buNone/>
            </a:pPr>
            <a:r>
              <a:t/>
            </a:r>
            <a:endParaRPr/>
          </a:p>
          <a:p>
            <a:pPr indent="0" lvl="0" marL="0">
              <a:spcBef>
                <a:spcPts val="0"/>
              </a:spcBef>
              <a:spcAft>
                <a:spcPts val="0"/>
              </a:spcAft>
              <a:buNone/>
            </a:pPr>
            <a:r>
              <a:rPr b="1" lang="ar"/>
              <a:t>2- which of these statements is true:</a:t>
            </a:r>
            <a:endParaRPr b="1"/>
          </a:p>
          <a:p>
            <a:pPr indent="0" lvl="0" marL="0">
              <a:spcBef>
                <a:spcPts val="0"/>
              </a:spcBef>
              <a:spcAft>
                <a:spcPts val="0"/>
              </a:spcAft>
              <a:buNone/>
            </a:pPr>
            <a:r>
              <a:rPr lang="ar"/>
              <a:t>A- the </a:t>
            </a:r>
            <a:r>
              <a:rPr lang="ar"/>
              <a:t>superior aperture of the thoracic cage is narrow, closed and continuous with neck</a:t>
            </a:r>
            <a:r>
              <a:rPr lang="ar"/>
              <a:t> </a:t>
            </a:r>
            <a:endParaRPr/>
          </a:p>
          <a:p>
            <a:pPr indent="0" lvl="0" marL="0">
              <a:spcBef>
                <a:spcPts val="0"/>
              </a:spcBef>
              <a:spcAft>
                <a:spcPts val="0"/>
              </a:spcAft>
              <a:buNone/>
            </a:pPr>
            <a:r>
              <a:rPr lang="ar"/>
              <a:t>B- the inferior aperture of the thoracic cage is wide and unclosed by the diaphragm </a:t>
            </a:r>
            <a:endParaRPr/>
          </a:p>
          <a:p>
            <a:pPr indent="0" lvl="0" marL="0">
              <a:spcBef>
                <a:spcPts val="0"/>
              </a:spcBef>
              <a:spcAft>
                <a:spcPts val="0"/>
              </a:spcAft>
              <a:buNone/>
            </a:pPr>
            <a:r>
              <a:rPr lang="ar"/>
              <a:t>C- the thoracic cage is </a:t>
            </a:r>
            <a:r>
              <a:rPr lang="ar"/>
              <a:t>pyramidal</a:t>
            </a:r>
            <a:r>
              <a:rPr lang="ar"/>
              <a:t> in shape</a:t>
            </a:r>
            <a:endParaRPr/>
          </a:p>
          <a:p>
            <a:pPr indent="0" lvl="0" marL="0">
              <a:spcBef>
                <a:spcPts val="0"/>
              </a:spcBef>
              <a:spcAft>
                <a:spcPts val="0"/>
              </a:spcAft>
              <a:buNone/>
            </a:pPr>
            <a:r>
              <a:rPr lang="ar"/>
              <a:t>D- the thoracic cage is formed of costal </a:t>
            </a:r>
            <a:r>
              <a:rPr lang="ar"/>
              <a:t>cartilages anteriorly.</a:t>
            </a:r>
            <a:endParaRPr/>
          </a:p>
          <a:p>
            <a:pPr indent="0" lvl="0" marL="0">
              <a:spcBef>
                <a:spcPts val="0"/>
              </a:spcBef>
              <a:spcAft>
                <a:spcPts val="0"/>
              </a:spcAft>
              <a:buNone/>
            </a:pPr>
            <a:r>
              <a:rPr b="1" lang="ar"/>
              <a:t> </a:t>
            </a:r>
            <a:r>
              <a:rPr b="1" lang="ar"/>
              <a:t> </a:t>
            </a:r>
            <a:endParaRPr b="1"/>
          </a:p>
          <a:p>
            <a:pPr indent="0" lvl="0" marL="0">
              <a:spcBef>
                <a:spcPts val="0"/>
              </a:spcBef>
              <a:spcAft>
                <a:spcPts val="0"/>
              </a:spcAft>
              <a:buNone/>
            </a:pPr>
            <a:r>
              <a:rPr b="1" lang="ar">
                <a:latin typeface="Open Sans"/>
                <a:ea typeface="Open Sans"/>
                <a:cs typeface="Open Sans"/>
                <a:sym typeface="Open Sans"/>
              </a:rPr>
              <a:t>3-What is the respiratory function of </a:t>
            </a:r>
            <a:r>
              <a:rPr b="1" lang="ar">
                <a:solidFill>
                  <a:schemeClr val="dk1"/>
                </a:solidFill>
                <a:latin typeface="Open Sans"/>
                <a:ea typeface="Open Sans"/>
                <a:cs typeface="Open Sans"/>
                <a:sym typeface="Open Sans"/>
              </a:rPr>
              <a:t>Anterior abdominal wall muscles ?</a:t>
            </a:r>
            <a:endParaRPr b="1">
              <a:solidFill>
                <a:schemeClr val="dk1"/>
              </a:solidFill>
              <a:latin typeface="Open Sans"/>
              <a:ea typeface="Open Sans"/>
              <a:cs typeface="Open Sans"/>
              <a:sym typeface="Open Sans"/>
            </a:endParaRPr>
          </a:p>
          <a:p>
            <a:pPr indent="0" lvl="0" marL="0">
              <a:spcBef>
                <a:spcPts val="0"/>
              </a:spcBef>
              <a:spcAft>
                <a:spcPts val="0"/>
              </a:spcAft>
              <a:buNone/>
            </a:pPr>
            <a:r>
              <a:rPr lang="ar">
                <a:solidFill>
                  <a:schemeClr val="dk1"/>
                </a:solidFill>
                <a:latin typeface="Open Sans"/>
                <a:ea typeface="Open Sans"/>
                <a:cs typeface="Open Sans"/>
                <a:sym typeface="Open Sans"/>
              </a:rPr>
              <a:t>A-Rib elevator </a:t>
            </a:r>
            <a:endParaRPr>
              <a:solidFill>
                <a:schemeClr val="dk1"/>
              </a:solidFill>
              <a:latin typeface="Open Sans"/>
              <a:ea typeface="Open Sans"/>
              <a:cs typeface="Open Sans"/>
              <a:sym typeface="Open Sans"/>
            </a:endParaRPr>
          </a:p>
          <a:p>
            <a:pPr indent="0" lvl="0" marL="0">
              <a:spcBef>
                <a:spcPts val="0"/>
              </a:spcBef>
              <a:spcAft>
                <a:spcPts val="0"/>
              </a:spcAft>
              <a:buNone/>
            </a:pPr>
            <a:r>
              <a:rPr lang="ar">
                <a:solidFill>
                  <a:schemeClr val="dk1"/>
                </a:solidFill>
                <a:latin typeface="Open Sans"/>
                <a:ea typeface="Open Sans"/>
                <a:cs typeface="Open Sans"/>
                <a:sym typeface="Open Sans"/>
              </a:rPr>
              <a:t>B-Rib Depressor </a:t>
            </a:r>
            <a:endParaRPr>
              <a:solidFill>
                <a:schemeClr val="dk1"/>
              </a:solidFill>
              <a:latin typeface="Open Sans"/>
              <a:ea typeface="Open Sans"/>
              <a:cs typeface="Open Sans"/>
              <a:sym typeface="Open Sans"/>
            </a:endParaRPr>
          </a:p>
          <a:p>
            <a:pPr indent="0" lvl="0" marL="0">
              <a:spcBef>
                <a:spcPts val="0"/>
              </a:spcBef>
              <a:spcAft>
                <a:spcPts val="0"/>
              </a:spcAft>
              <a:buNone/>
            </a:pPr>
            <a:r>
              <a:rPr lang="ar">
                <a:solidFill>
                  <a:schemeClr val="dk1"/>
                </a:solidFill>
                <a:latin typeface="Open Sans"/>
                <a:ea typeface="Open Sans"/>
                <a:cs typeface="Open Sans"/>
                <a:sym typeface="Open Sans"/>
              </a:rPr>
              <a:t>C-Compression of abdominal viscera to help in ascent diaphragm</a:t>
            </a:r>
            <a:endParaRPr>
              <a:solidFill>
                <a:schemeClr val="dk1"/>
              </a:solidFill>
              <a:latin typeface="Open Sans"/>
              <a:ea typeface="Open Sans"/>
              <a:cs typeface="Open Sans"/>
              <a:sym typeface="Open Sans"/>
            </a:endParaRPr>
          </a:p>
          <a:p>
            <a:pPr indent="0" lvl="0" marL="0">
              <a:spcBef>
                <a:spcPts val="0"/>
              </a:spcBef>
              <a:spcAft>
                <a:spcPts val="0"/>
              </a:spcAft>
              <a:buNone/>
            </a:pPr>
            <a:r>
              <a:rPr lang="ar">
                <a:solidFill>
                  <a:schemeClr val="dk1"/>
                </a:solidFill>
                <a:latin typeface="Open Sans"/>
                <a:ea typeface="Open Sans"/>
                <a:cs typeface="Open Sans"/>
                <a:sym typeface="Open Sans"/>
              </a:rPr>
              <a:t>D-Compression of abdominal viscera to help in descent diaphragm</a:t>
            </a:r>
            <a:endParaRPr>
              <a:solidFill>
                <a:schemeClr val="dk1"/>
              </a:solidFill>
              <a:latin typeface="Open Sans"/>
              <a:ea typeface="Open Sans"/>
              <a:cs typeface="Open Sans"/>
              <a:sym typeface="Open Sans"/>
            </a:endParaRPr>
          </a:p>
          <a:p>
            <a:pPr indent="0" lvl="0" marL="0">
              <a:spcBef>
                <a:spcPts val="0"/>
              </a:spcBef>
              <a:spcAft>
                <a:spcPts val="0"/>
              </a:spcAft>
              <a:buNone/>
            </a:pPr>
            <a:r>
              <a:t/>
            </a:r>
            <a:endParaRPr b="1">
              <a:solidFill>
                <a:schemeClr val="dk1"/>
              </a:solidFill>
              <a:latin typeface="Open Sans"/>
              <a:ea typeface="Open Sans"/>
              <a:cs typeface="Open Sans"/>
              <a:sym typeface="Open Sans"/>
            </a:endParaRPr>
          </a:p>
          <a:p>
            <a:pPr indent="0" lvl="0" marL="0">
              <a:spcBef>
                <a:spcPts val="0"/>
              </a:spcBef>
              <a:spcAft>
                <a:spcPts val="0"/>
              </a:spcAft>
              <a:buClr>
                <a:schemeClr val="dk1"/>
              </a:buClr>
              <a:buSzPts val="1100"/>
              <a:buFont typeface="Arial"/>
              <a:buNone/>
            </a:pPr>
            <a:r>
              <a:rPr b="1" lang="ar">
                <a:solidFill>
                  <a:schemeClr val="dk1"/>
                </a:solidFill>
                <a:latin typeface="Open Sans"/>
                <a:ea typeface="Open Sans"/>
                <a:cs typeface="Open Sans"/>
                <a:sym typeface="Open Sans"/>
              </a:rPr>
              <a:t>4-How many Intercostal Muscle does the regular human have?</a:t>
            </a:r>
            <a:endParaRPr b="1">
              <a:solidFill>
                <a:schemeClr val="dk1"/>
              </a:solidFill>
              <a:latin typeface="Open Sans"/>
              <a:ea typeface="Open Sans"/>
              <a:cs typeface="Open Sans"/>
              <a:sym typeface="Open Sans"/>
            </a:endParaRPr>
          </a:p>
          <a:p>
            <a:pPr indent="0" lvl="0" marL="0">
              <a:spcBef>
                <a:spcPts val="0"/>
              </a:spcBef>
              <a:spcAft>
                <a:spcPts val="0"/>
              </a:spcAft>
              <a:buClr>
                <a:schemeClr val="dk1"/>
              </a:buClr>
              <a:buSzPts val="1100"/>
              <a:buFont typeface="Arial"/>
              <a:buNone/>
            </a:pPr>
            <a:r>
              <a:rPr lang="ar">
                <a:solidFill>
                  <a:schemeClr val="dk1"/>
                </a:solidFill>
                <a:latin typeface="Open Sans"/>
                <a:ea typeface="Open Sans"/>
                <a:cs typeface="Open Sans"/>
                <a:sym typeface="Open Sans"/>
              </a:rPr>
              <a:t>A-2          B-3              C-4              D-5</a:t>
            </a:r>
            <a:endParaRPr>
              <a:solidFill>
                <a:schemeClr val="dk1"/>
              </a:solidFill>
              <a:latin typeface="Open Sans"/>
              <a:ea typeface="Open Sans"/>
              <a:cs typeface="Open Sans"/>
              <a:sym typeface="Open Sans"/>
            </a:endParaRPr>
          </a:p>
          <a:p>
            <a:pPr indent="0" lvl="0" marL="0">
              <a:spcBef>
                <a:spcPts val="0"/>
              </a:spcBef>
              <a:spcAft>
                <a:spcPts val="0"/>
              </a:spcAft>
              <a:buNone/>
            </a:pPr>
            <a:r>
              <a:t/>
            </a:r>
            <a:endParaRPr>
              <a:solidFill>
                <a:schemeClr val="dk1"/>
              </a:solidFill>
              <a:latin typeface="Open Sans"/>
              <a:ea typeface="Open Sans"/>
              <a:cs typeface="Open Sans"/>
              <a:sym typeface="Open Sans"/>
            </a:endParaRPr>
          </a:p>
        </p:txBody>
      </p:sp>
      <p:sp>
        <p:nvSpPr>
          <p:cNvPr id="354" name="Shape 354"/>
          <p:cNvSpPr txBox="1"/>
          <p:nvPr/>
        </p:nvSpPr>
        <p:spPr>
          <a:xfrm>
            <a:off x="8458800" y="4073701"/>
            <a:ext cx="685200" cy="1069800"/>
          </a:xfrm>
          <a:prstGeom prst="rect">
            <a:avLst/>
          </a:prstGeom>
          <a:noFill/>
          <a:ln>
            <a:noFill/>
          </a:ln>
        </p:spPr>
        <p:txBody>
          <a:bodyPr anchorCtr="0" anchor="t" bIns="91425" lIns="91425" rIns="91425" wrap="square" tIns="91425">
            <a:noAutofit/>
          </a:bodyPr>
          <a:lstStyle/>
          <a:p>
            <a:pPr indent="0" lvl="0" marL="0">
              <a:spcBef>
                <a:spcPts val="0"/>
              </a:spcBef>
              <a:spcAft>
                <a:spcPts val="0"/>
              </a:spcAft>
              <a:buNone/>
            </a:pPr>
            <a:r>
              <a:rPr lang="ar" sz="800">
                <a:solidFill>
                  <a:schemeClr val="dk2"/>
                </a:solidFill>
              </a:rPr>
              <a:t>Answers: </a:t>
            </a:r>
            <a:endParaRPr sz="800">
              <a:solidFill>
                <a:schemeClr val="dk2"/>
              </a:solidFill>
            </a:endParaRPr>
          </a:p>
          <a:p>
            <a:pPr indent="0" lvl="0" marL="0">
              <a:spcBef>
                <a:spcPts val="0"/>
              </a:spcBef>
              <a:spcAft>
                <a:spcPts val="0"/>
              </a:spcAft>
              <a:buNone/>
            </a:pPr>
            <a:r>
              <a:rPr lang="ar" sz="800">
                <a:solidFill>
                  <a:schemeClr val="dk2"/>
                </a:solidFill>
              </a:rPr>
              <a:t>1)A</a:t>
            </a:r>
            <a:endParaRPr sz="800">
              <a:solidFill>
                <a:schemeClr val="dk2"/>
              </a:solidFill>
            </a:endParaRPr>
          </a:p>
          <a:p>
            <a:pPr indent="0" lvl="0" marL="0">
              <a:spcBef>
                <a:spcPts val="0"/>
              </a:spcBef>
              <a:spcAft>
                <a:spcPts val="0"/>
              </a:spcAft>
              <a:buNone/>
            </a:pPr>
            <a:r>
              <a:rPr lang="ar" sz="800">
                <a:solidFill>
                  <a:schemeClr val="dk2"/>
                </a:solidFill>
              </a:rPr>
              <a:t>2)D</a:t>
            </a:r>
            <a:endParaRPr sz="800">
              <a:solidFill>
                <a:schemeClr val="dk2"/>
              </a:solidFill>
            </a:endParaRPr>
          </a:p>
          <a:p>
            <a:pPr indent="0" lvl="0" marL="0">
              <a:spcBef>
                <a:spcPts val="0"/>
              </a:spcBef>
              <a:spcAft>
                <a:spcPts val="0"/>
              </a:spcAft>
              <a:buNone/>
            </a:pPr>
            <a:r>
              <a:rPr lang="ar" sz="800">
                <a:solidFill>
                  <a:schemeClr val="dk2"/>
                </a:solidFill>
              </a:rPr>
              <a:t>3)C</a:t>
            </a:r>
            <a:endParaRPr sz="800">
              <a:solidFill>
                <a:schemeClr val="dk2"/>
              </a:solidFill>
            </a:endParaRPr>
          </a:p>
          <a:p>
            <a:pPr indent="0" lvl="0" marL="0">
              <a:spcBef>
                <a:spcPts val="0"/>
              </a:spcBef>
              <a:spcAft>
                <a:spcPts val="0"/>
              </a:spcAft>
              <a:buNone/>
            </a:pPr>
            <a:r>
              <a:rPr lang="ar" sz="800">
                <a:solidFill>
                  <a:schemeClr val="dk2"/>
                </a:solidFill>
              </a:rPr>
              <a:t>4)D</a:t>
            </a:r>
            <a:endParaRPr sz="800">
              <a:solidFill>
                <a:schemeClr val="dk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Shape 359"/>
          <p:cNvSpPr txBox="1"/>
          <p:nvPr/>
        </p:nvSpPr>
        <p:spPr>
          <a:xfrm>
            <a:off x="914400" y="507793"/>
            <a:ext cx="7315200" cy="853500"/>
          </a:xfrm>
          <a:prstGeom prst="rect">
            <a:avLst/>
          </a:prstGeom>
          <a:noFill/>
          <a:ln>
            <a:noFill/>
          </a:ln>
        </p:spPr>
        <p:txBody>
          <a:bodyPr anchorCtr="0" anchor="t" bIns="91425" lIns="91425" rIns="91425" wrap="square" tIns="91425">
            <a:noAutofit/>
          </a:bodyPr>
          <a:lstStyle/>
          <a:p>
            <a:pPr indent="0" lvl="0" marL="0" rtl="0" algn="ctr">
              <a:spcBef>
                <a:spcPts val="0"/>
              </a:spcBef>
              <a:spcAft>
                <a:spcPts val="0"/>
              </a:spcAft>
              <a:buNone/>
            </a:pPr>
            <a:r>
              <a:rPr lang="ar" sz="4200">
                <a:latin typeface="Economica"/>
                <a:ea typeface="Economica"/>
                <a:cs typeface="Economica"/>
                <a:sym typeface="Economica"/>
              </a:rPr>
              <a:t>Team Members</a:t>
            </a:r>
            <a:endParaRPr sz="4200">
              <a:latin typeface="Economica"/>
              <a:ea typeface="Economica"/>
              <a:cs typeface="Economica"/>
              <a:sym typeface="Economica"/>
            </a:endParaRPr>
          </a:p>
        </p:txBody>
      </p:sp>
      <p:sp>
        <p:nvSpPr>
          <p:cNvPr id="360" name="Shape 360"/>
          <p:cNvSpPr txBox="1"/>
          <p:nvPr/>
        </p:nvSpPr>
        <p:spPr>
          <a:xfrm>
            <a:off x="624101" y="1320450"/>
            <a:ext cx="3250200" cy="3314700"/>
          </a:xfrm>
          <a:prstGeom prst="rect">
            <a:avLst/>
          </a:prstGeom>
          <a:noFill/>
          <a:ln>
            <a:noFill/>
          </a:ln>
        </p:spPr>
        <p:txBody>
          <a:bodyPr anchorCtr="0" anchor="ctr" bIns="91425" lIns="91425" rIns="91425" wrap="square" tIns="91425">
            <a:noAutofit/>
          </a:bodyPr>
          <a:lstStyle/>
          <a:p>
            <a:pPr indent="0" lvl="0" marL="0" rtl="0">
              <a:spcBef>
                <a:spcPts val="0"/>
              </a:spcBef>
              <a:spcAft>
                <a:spcPts val="0"/>
              </a:spcAft>
              <a:buNone/>
            </a:pPr>
            <a:r>
              <a:rPr lang="ar" sz="1300">
                <a:solidFill>
                  <a:schemeClr val="lt2"/>
                </a:solidFill>
              </a:rPr>
              <a:t>Lamia Abdullah Alkuwaiz (Team Leader)</a:t>
            </a:r>
            <a:endParaRPr sz="1300">
              <a:solidFill>
                <a:schemeClr val="lt2"/>
              </a:solidFill>
            </a:endParaRPr>
          </a:p>
          <a:p>
            <a:pPr indent="0" lvl="0" marL="0" rtl="0">
              <a:spcBef>
                <a:spcPts val="0"/>
              </a:spcBef>
              <a:spcAft>
                <a:spcPts val="0"/>
              </a:spcAft>
              <a:buNone/>
            </a:pPr>
            <a:r>
              <a:t/>
            </a:r>
            <a:endParaRPr sz="1100">
              <a:solidFill>
                <a:schemeClr val="lt2"/>
              </a:solidFill>
            </a:endParaRPr>
          </a:p>
          <a:p>
            <a:pPr indent="0" lvl="0" marL="0" rtl="0">
              <a:spcBef>
                <a:spcPts val="0"/>
              </a:spcBef>
              <a:spcAft>
                <a:spcPts val="0"/>
              </a:spcAft>
              <a:buNone/>
            </a:pPr>
            <a:r>
              <a:rPr lang="ar" sz="1100"/>
              <a:t>Rawan Mohammad Alharbi</a:t>
            </a:r>
            <a:endParaRPr sz="1100"/>
          </a:p>
          <a:p>
            <a:pPr indent="0" lvl="0" marL="0" rtl="0">
              <a:spcBef>
                <a:spcPts val="0"/>
              </a:spcBef>
              <a:spcAft>
                <a:spcPts val="0"/>
              </a:spcAft>
              <a:buNone/>
            </a:pPr>
            <a:r>
              <a:rPr lang="ar" sz="1100"/>
              <a:t>Abeer Alabduljabbar</a:t>
            </a:r>
            <a:br>
              <a:rPr lang="ar" sz="1100"/>
            </a:br>
            <a:r>
              <a:rPr lang="ar" sz="1100"/>
              <a:t>Afnan Abdulaziz Almustafa</a:t>
            </a:r>
            <a:br>
              <a:rPr lang="ar" sz="1100"/>
            </a:br>
            <a:r>
              <a:rPr lang="ar" sz="1100"/>
              <a:t>Ahad Ahmed Algrain</a:t>
            </a:r>
            <a:br>
              <a:rPr lang="ar" sz="1100"/>
            </a:br>
            <a:r>
              <a:rPr lang="ar" sz="1100"/>
              <a:t>Albandari Alshaye</a:t>
            </a:r>
            <a:br>
              <a:rPr lang="ar" sz="1100"/>
            </a:br>
            <a:r>
              <a:rPr lang="ar" sz="1100"/>
              <a:t>AlFhadah abdullah alsaleem</a:t>
            </a:r>
            <a:br>
              <a:rPr lang="ar" sz="1100"/>
            </a:br>
            <a:r>
              <a:rPr lang="ar" sz="1100"/>
              <a:t>Ghaida Alsanad</a:t>
            </a:r>
            <a:br>
              <a:rPr lang="ar" sz="1100"/>
            </a:br>
            <a:r>
              <a:rPr lang="ar" sz="1100">
                <a:solidFill>
                  <a:schemeClr val="dk1"/>
                </a:solidFill>
              </a:rPr>
              <a:t>Layan Hassan Alwatban</a:t>
            </a:r>
            <a:br>
              <a:rPr lang="ar" sz="1100">
                <a:solidFill>
                  <a:schemeClr val="dk1"/>
                </a:solidFill>
              </a:rPr>
            </a:br>
            <a:r>
              <a:rPr lang="ar" sz="1100">
                <a:solidFill>
                  <a:schemeClr val="dk1"/>
                </a:solidFill>
              </a:rPr>
              <a:t>Lojain Azizalrahman</a:t>
            </a:r>
            <a:br>
              <a:rPr lang="ar" sz="1100">
                <a:solidFill>
                  <a:schemeClr val="dk1"/>
                </a:solidFill>
              </a:rPr>
            </a:br>
            <a:r>
              <a:rPr lang="ar" sz="1100">
                <a:solidFill>
                  <a:schemeClr val="dk1"/>
                </a:solidFill>
              </a:rPr>
              <a:t>Maha Barakah</a:t>
            </a:r>
            <a:br>
              <a:rPr lang="ar" sz="1100">
                <a:solidFill>
                  <a:schemeClr val="dk1"/>
                </a:solidFill>
              </a:rPr>
            </a:br>
            <a:r>
              <a:rPr lang="ar" sz="1100">
                <a:solidFill>
                  <a:schemeClr val="dk1"/>
                </a:solidFill>
              </a:rPr>
              <a:t>Majd Khalid AlBarrak</a:t>
            </a:r>
            <a:br>
              <a:rPr lang="ar" sz="1100">
                <a:solidFill>
                  <a:schemeClr val="dk1"/>
                </a:solidFill>
              </a:rPr>
            </a:br>
            <a:r>
              <a:rPr lang="ar" sz="1100">
                <a:solidFill>
                  <a:schemeClr val="dk1"/>
                </a:solidFill>
              </a:rPr>
              <a:t>Nouf Alotaibi</a:t>
            </a:r>
            <a:br>
              <a:rPr lang="ar" sz="1100">
                <a:solidFill>
                  <a:schemeClr val="dk1"/>
                </a:solidFill>
              </a:rPr>
            </a:br>
            <a:r>
              <a:rPr lang="ar" sz="1100">
                <a:solidFill>
                  <a:schemeClr val="dk1"/>
                </a:solidFill>
              </a:rPr>
              <a:t>Rinad Musaed Alghoraiby</a:t>
            </a:r>
            <a:br>
              <a:rPr lang="ar" sz="1100">
                <a:solidFill>
                  <a:schemeClr val="dk1"/>
                </a:solidFill>
              </a:rPr>
            </a:br>
            <a:r>
              <a:rPr lang="ar" sz="1100">
                <a:solidFill>
                  <a:schemeClr val="dk1"/>
                </a:solidFill>
              </a:rPr>
              <a:t>Wafa Alotaibi</a:t>
            </a:r>
            <a:br>
              <a:rPr lang="ar" sz="1100">
                <a:solidFill>
                  <a:schemeClr val="dk1"/>
                </a:solidFill>
              </a:rPr>
            </a:br>
            <a:r>
              <a:rPr lang="ar" sz="1100">
                <a:solidFill>
                  <a:schemeClr val="dk1"/>
                </a:solidFill>
              </a:rPr>
              <a:t>Wejdan Fahad Albadrani</a:t>
            </a:r>
            <a:endParaRPr sz="1100"/>
          </a:p>
          <a:p>
            <a:pPr indent="0" lvl="0" marL="0" rtl="0">
              <a:spcBef>
                <a:spcPts val="0"/>
              </a:spcBef>
              <a:spcAft>
                <a:spcPts val="0"/>
              </a:spcAft>
              <a:buNone/>
            </a:pPr>
            <a:r>
              <a:t/>
            </a:r>
            <a:endParaRPr sz="1100">
              <a:solidFill>
                <a:schemeClr val="dk1"/>
              </a:solidFill>
            </a:endParaRPr>
          </a:p>
        </p:txBody>
      </p:sp>
      <p:sp>
        <p:nvSpPr>
          <p:cNvPr id="361" name="Shape 361"/>
          <p:cNvSpPr txBox="1"/>
          <p:nvPr/>
        </p:nvSpPr>
        <p:spPr>
          <a:xfrm>
            <a:off x="4147650" y="1361300"/>
            <a:ext cx="3056700" cy="3023100"/>
          </a:xfrm>
          <a:prstGeom prst="rect">
            <a:avLst/>
          </a:prstGeom>
          <a:noFill/>
          <a:ln>
            <a:noFill/>
          </a:ln>
        </p:spPr>
        <p:txBody>
          <a:bodyPr anchorCtr="0" anchor="t" bIns="91425" lIns="91425" rIns="91425" wrap="square" tIns="91425">
            <a:noAutofit/>
          </a:bodyPr>
          <a:lstStyle/>
          <a:p>
            <a:pPr indent="0" lvl="0" marL="0" rtl="0">
              <a:spcBef>
                <a:spcPts val="0"/>
              </a:spcBef>
              <a:spcAft>
                <a:spcPts val="0"/>
              </a:spcAft>
              <a:buNone/>
            </a:pPr>
            <a:r>
              <a:rPr lang="ar" sz="1300">
                <a:solidFill>
                  <a:schemeClr val="lt2"/>
                </a:solidFill>
              </a:rPr>
              <a:t>Faisal Fahad Alsaif (Team Leader)</a:t>
            </a:r>
            <a:br>
              <a:rPr lang="ar" sz="1300">
                <a:solidFill>
                  <a:schemeClr val="lt2"/>
                </a:solidFill>
              </a:rPr>
            </a:br>
            <a:endParaRPr sz="1300">
              <a:solidFill>
                <a:schemeClr val="lt2"/>
              </a:solidFill>
            </a:endParaRPr>
          </a:p>
          <a:p>
            <a:pPr indent="0" lvl="0" marL="0" rtl="0">
              <a:spcBef>
                <a:spcPts val="0"/>
              </a:spcBef>
              <a:spcAft>
                <a:spcPts val="0"/>
              </a:spcAft>
              <a:buNone/>
            </a:pPr>
            <a:r>
              <a:rPr lang="ar" sz="1100"/>
              <a:t>Abdulaziz Al dukhayel </a:t>
            </a:r>
            <a:br>
              <a:rPr lang="ar" sz="1100"/>
            </a:br>
            <a:r>
              <a:rPr lang="ar" sz="1100"/>
              <a:t>‏Abdulelah Aldossari </a:t>
            </a:r>
            <a:br>
              <a:rPr lang="ar" sz="1100"/>
            </a:br>
            <a:r>
              <a:rPr lang="ar" sz="1100"/>
              <a:t>‏Abdulrahman Alduhayyim </a:t>
            </a:r>
            <a:br>
              <a:rPr lang="ar" sz="1100"/>
            </a:br>
            <a:r>
              <a:rPr lang="ar" sz="1100"/>
              <a:t>‏Hamdan Aldossari </a:t>
            </a:r>
            <a:br>
              <a:rPr lang="ar" sz="1100"/>
            </a:br>
            <a:r>
              <a:rPr lang="ar" sz="1100"/>
              <a:t>‏Mohammed Alomar </a:t>
            </a:r>
            <a:br>
              <a:rPr lang="ar" sz="1100"/>
            </a:br>
            <a:r>
              <a:rPr lang="ar" sz="1100"/>
              <a:t>‏Saud Alghufaily </a:t>
            </a:r>
            <a:br>
              <a:rPr lang="ar" sz="1100"/>
            </a:br>
            <a:r>
              <a:rPr lang="ar" sz="1100"/>
              <a:t>‏Hassan Aloraini </a:t>
            </a:r>
            <a:br>
              <a:rPr lang="ar" sz="1100"/>
            </a:br>
            <a:r>
              <a:rPr lang="ar" sz="1100"/>
              <a:t>‏Abdullah Alomar </a:t>
            </a:r>
            <a:br>
              <a:rPr lang="ar" sz="1100"/>
            </a:br>
            <a:r>
              <a:rPr lang="ar" sz="1100"/>
              <a:t>‏Fahad Alfaiz </a:t>
            </a:r>
            <a:br>
              <a:rPr lang="ar" sz="1100"/>
            </a:br>
            <a:r>
              <a:rPr lang="ar" sz="1100"/>
              <a:t>‏Saad Aloqile </a:t>
            </a:r>
            <a:br>
              <a:rPr lang="ar" sz="1100"/>
            </a:br>
            <a:r>
              <a:rPr lang="ar" sz="1100"/>
              <a:t>‏Abdulmajeed Alwardi </a:t>
            </a:r>
            <a:br>
              <a:rPr lang="ar" sz="1100"/>
            </a:br>
            <a:r>
              <a:rPr lang="ar" sz="1100"/>
              <a:t>‏Rayyan Almousa </a:t>
            </a:r>
            <a:br>
              <a:rPr lang="ar" sz="1100"/>
            </a:br>
            <a:r>
              <a:rPr lang="ar" sz="1100"/>
              <a:t>‏Sultan Alfuhaid </a:t>
            </a:r>
            <a:br>
              <a:rPr lang="ar" sz="1100"/>
            </a:br>
            <a:r>
              <a:rPr lang="ar" sz="1100"/>
              <a:t>‏Ali Alammari </a:t>
            </a:r>
            <a:br>
              <a:rPr lang="ar" sz="1100"/>
            </a:br>
            <a:r>
              <a:rPr lang="ar" sz="1100"/>
              <a:t>‏Fahad alshughaithry </a:t>
            </a:r>
            <a:br>
              <a:rPr lang="ar" sz="1100"/>
            </a:br>
            <a:r>
              <a:rPr lang="ar" sz="1100"/>
              <a:t>‏‏</a:t>
            </a:r>
            <a:endParaRPr sz="1100"/>
          </a:p>
        </p:txBody>
      </p:sp>
      <p:sp>
        <p:nvSpPr>
          <p:cNvPr id="362" name="Shape 362"/>
          <p:cNvSpPr txBox="1"/>
          <p:nvPr/>
        </p:nvSpPr>
        <p:spPr>
          <a:xfrm>
            <a:off x="6160497" y="1746891"/>
            <a:ext cx="2069100" cy="1649700"/>
          </a:xfrm>
          <a:prstGeom prst="rect">
            <a:avLst/>
          </a:prstGeom>
          <a:noFill/>
          <a:ln>
            <a:noFill/>
          </a:ln>
        </p:spPr>
        <p:txBody>
          <a:bodyPr anchorCtr="0" anchor="t" bIns="91425" lIns="91425" rIns="91425" wrap="square" tIns="91425">
            <a:noAutofit/>
          </a:bodyPr>
          <a:lstStyle/>
          <a:p>
            <a:pPr indent="0" lvl="0" marL="0" rtl="0">
              <a:spcBef>
                <a:spcPts val="0"/>
              </a:spcBef>
              <a:spcAft>
                <a:spcPts val="0"/>
              </a:spcAft>
              <a:buNone/>
            </a:pPr>
            <a:r>
              <a:rPr lang="ar" sz="1100">
                <a:solidFill>
                  <a:schemeClr val="dk1"/>
                </a:solidFill>
              </a:rPr>
              <a:t>Fayez Ghiyath Aldarsouni </a:t>
            </a:r>
            <a:endParaRPr sz="1100">
              <a:solidFill>
                <a:schemeClr val="dk1"/>
              </a:solidFill>
            </a:endParaRPr>
          </a:p>
          <a:p>
            <a:pPr indent="0" lvl="0" marL="0" rtl="0">
              <a:spcBef>
                <a:spcPts val="0"/>
              </a:spcBef>
              <a:spcAft>
                <a:spcPts val="0"/>
              </a:spcAft>
              <a:buClr>
                <a:schemeClr val="dk1"/>
              </a:buClr>
              <a:buSzPts val="1100"/>
              <a:buFont typeface="Arial"/>
              <a:buNone/>
            </a:pPr>
            <a:r>
              <a:rPr lang="ar" sz="1100">
                <a:solidFill>
                  <a:schemeClr val="dk1"/>
                </a:solidFill>
              </a:rPr>
              <a:t>Mohammed Alquwayfili </a:t>
            </a:r>
            <a:br>
              <a:rPr lang="ar" sz="1100">
                <a:solidFill>
                  <a:schemeClr val="dk1"/>
                </a:solidFill>
              </a:rPr>
            </a:br>
            <a:r>
              <a:rPr lang="ar" sz="1100">
                <a:solidFill>
                  <a:schemeClr val="dk1"/>
                </a:solidFill>
              </a:rPr>
              <a:t>‏Saleh Almoaiqel </a:t>
            </a:r>
            <a:br>
              <a:rPr lang="ar" sz="1100">
                <a:solidFill>
                  <a:schemeClr val="dk1"/>
                </a:solidFill>
              </a:rPr>
            </a:br>
            <a:r>
              <a:rPr lang="ar" sz="1100">
                <a:solidFill>
                  <a:schemeClr val="dk1"/>
                </a:solidFill>
              </a:rPr>
              <a:t>‏Abdullah Almeaither </a:t>
            </a:r>
            <a:br>
              <a:rPr lang="ar" sz="1100">
                <a:solidFill>
                  <a:schemeClr val="dk1"/>
                </a:solidFill>
              </a:rPr>
            </a:br>
            <a:r>
              <a:rPr lang="ar" sz="1100">
                <a:solidFill>
                  <a:schemeClr val="dk1"/>
                </a:solidFill>
              </a:rPr>
              <a:t>Abduljabbar Al-yamane </a:t>
            </a:r>
            <a:br>
              <a:rPr lang="ar" sz="1100">
                <a:solidFill>
                  <a:schemeClr val="dk1"/>
                </a:solidFill>
              </a:rPr>
            </a:br>
            <a:r>
              <a:rPr lang="ar" sz="1100">
                <a:solidFill>
                  <a:schemeClr val="dk1"/>
                </a:solidFill>
              </a:rPr>
              <a:t>‏Sultan Al-nasser </a:t>
            </a:r>
            <a:br>
              <a:rPr lang="ar" sz="1100">
                <a:solidFill>
                  <a:schemeClr val="dk1"/>
                </a:solidFill>
              </a:rPr>
            </a:br>
            <a:r>
              <a:rPr lang="ar" sz="1100">
                <a:solidFill>
                  <a:schemeClr val="dk1"/>
                </a:solidFill>
              </a:rPr>
              <a:t>‏Majed Aljohani </a:t>
            </a:r>
            <a:br>
              <a:rPr lang="ar" sz="1100">
                <a:solidFill>
                  <a:schemeClr val="dk1"/>
                </a:solidFill>
              </a:rPr>
            </a:br>
            <a:r>
              <a:rPr lang="ar" sz="1100">
                <a:solidFill>
                  <a:schemeClr val="dk1"/>
                </a:solidFill>
              </a:rPr>
              <a:t>‏Zeyad Al-khenaizan </a:t>
            </a:r>
            <a:br>
              <a:rPr lang="ar" sz="1100">
                <a:solidFill>
                  <a:schemeClr val="dk1"/>
                </a:solidFill>
              </a:rPr>
            </a:br>
            <a:r>
              <a:rPr lang="ar" sz="1100">
                <a:solidFill>
                  <a:schemeClr val="dk1"/>
                </a:solidFill>
              </a:rPr>
              <a:t>‏Mohammed Nouri </a:t>
            </a:r>
            <a:br>
              <a:rPr lang="ar" sz="1100">
                <a:solidFill>
                  <a:schemeClr val="dk1"/>
                </a:solidFill>
              </a:rPr>
            </a:br>
            <a:r>
              <a:rPr lang="ar" sz="1100">
                <a:solidFill>
                  <a:schemeClr val="dk1"/>
                </a:solidFill>
              </a:rPr>
              <a:t>‏Abdulaziz Al-drgam </a:t>
            </a:r>
            <a:br>
              <a:rPr lang="ar" sz="1100">
                <a:solidFill>
                  <a:schemeClr val="dk1"/>
                </a:solidFill>
              </a:rPr>
            </a:br>
            <a:r>
              <a:rPr lang="ar" sz="1100">
                <a:solidFill>
                  <a:schemeClr val="dk1"/>
                </a:solidFill>
              </a:rPr>
              <a:t>‏Fahad Aldhowaihy </a:t>
            </a:r>
            <a:br>
              <a:rPr lang="ar" sz="1100">
                <a:solidFill>
                  <a:schemeClr val="dk1"/>
                </a:solidFill>
              </a:rPr>
            </a:br>
            <a:r>
              <a:rPr lang="ar" sz="1100">
                <a:solidFill>
                  <a:schemeClr val="dk1"/>
                </a:solidFill>
              </a:rPr>
              <a:t>‏Omar alyabis </a:t>
            </a:r>
            <a:br>
              <a:rPr lang="ar" sz="1100">
                <a:solidFill>
                  <a:schemeClr val="dk1"/>
                </a:solidFill>
              </a:rPr>
            </a:br>
            <a:r>
              <a:rPr lang="ar" sz="1100">
                <a:solidFill>
                  <a:schemeClr val="dk1"/>
                </a:solidFill>
              </a:rPr>
              <a:t>‏Akram Alfandi </a:t>
            </a:r>
            <a:br>
              <a:rPr lang="ar" sz="1100">
                <a:solidFill>
                  <a:schemeClr val="dk1"/>
                </a:solidFill>
              </a:rPr>
            </a:br>
            <a:r>
              <a:rPr lang="ar" sz="1100">
                <a:solidFill>
                  <a:schemeClr val="dk1"/>
                </a:solidFill>
              </a:rPr>
              <a:t>‏Abdulhaziz Alabdulkareem</a:t>
            </a:r>
            <a:endParaRPr sz="1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Shape 126"/>
          <p:cNvSpPr txBox="1"/>
          <p:nvPr>
            <p:ph type="title"/>
          </p:nvPr>
        </p:nvSpPr>
        <p:spPr>
          <a:xfrm>
            <a:off x="311700" y="315925"/>
            <a:ext cx="8520600" cy="831300"/>
          </a:xfrm>
          <a:prstGeom prst="rect">
            <a:avLst/>
          </a:prstGeom>
        </p:spPr>
        <p:txBody>
          <a:bodyPr anchorCtr="0" anchor="b" bIns="91425" lIns="91425" rIns="91425" wrap="square" tIns="91425">
            <a:noAutofit/>
          </a:bodyPr>
          <a:lstStyle/>
          <a:p>
            <a:pPr indent="0" lvl="0" marL="0" rtl="0">
              <a:spcBef>
                <a:spcPts val="0"/>
              </a:spcBef>
              <a:spcAft>
                <a:spcPts val="0"/>
              </a:spcAft>
              <a:buNone/>
            </a:pPr>
            <a:r>
              <a:rPr lang="ar">
                <a:solidFill>
                  <a:srgbClr val="000000"/>
                </a:solidFill>
              </a:rPr>
              <a:t>Thoracic Cage </a:t>
            </a:r>
            <a:endParaRPr>
              <a:solidFill>
                <a:srgbClr val="000000"/>
              </a:solidFill>
            </a:endParaRPr>
          </a:p>
        </p:txBody>
      </p:sp>
      <p:sp>
        <p:nvSpPr>
          <p:cNvPr id="127" name="Shape 127"/>
          <p:cNvSpPr txBox="1"/>
          <p:nvPr>
            <p:ph idx="1" type="body"/>
          </p:nvPr>
        </p:nvSpPr>
        <p:spPr>
          <a:xfrm>
            <a:off x="311700" y="1225225"/>
            <a:ext cx="4774500" cy="1420800"/>
          </a:xfrm>
          <a:prstGeom prst="rect">
            <a:avLst/>
          </a:prstGeom>
          <a:ln cap="flat" cmpd="sng" w="9525">
            <a:solidFill>
              <a:schemeClr val="lt2"/>
            </a:solidFill>
            <a:prstDash val="dash"/>
            <a:round/>
            <a:headEnd len="med" w="med" type="none"/>
            <a:tailEnd len="med" w="med" type="none"/>
          </a:ln>
        </p:spPr>
        <p:txBody>
          <a:bodyPr anchorCtr="0" anchor="t" bIns="91425" lIns="91425" rIns="91425" wrap="square" tIns="91425">
            <a:noAutofit/>
          </a:bodyPr>
          <a:lstStyle/>
          <a:p>
            <a:pPr indent="0" lvl="0" marL="0">
              <a:spcBef>
                <a:spcPts val="0"/>
              </a:spcBef>
              <a:spcAft>
                <a:spcPts val="0"/>
              </a:spcAft>
              <a:buNone/>
            </a:pPr>
            <a:r>
              <a:rPr lang="ar" sz="1400">
                <a:solidFill>
                  <a:srgbClr val="FF0000"/>
                </a:solidFill>
              </a:rPr>
              <a:t>Conical </a:t>
            </a:r>
            <a:r>
              <a:rPr lang="ar" sz="1400">
                <a:solidFill>
                  <a:srgbClr val="D9D9D9"/>
                </a:solidFill>
              </a:rPr>
              <a:t>( مخروطي ) </a:t>
            </a:r>
            <a:r>
              <a:rPr lang="ar" sz="1400">
                <a:solidFill>
                  <a:srgbClr val="000000"/>
                </a:solidFill>
              </a:rPr>
              <a:t>in shape.                                                     it has </a:t>
            </a:r>
            <a:r>
              <a:rPr lang="ar" sz="1400">
                <a:solidFill>
                  <a:srgbClr val="FF0000"/>
                </a:solidFill>
              </a:rPr>
              <a:t>2 apertures</a:t>
            </a:r>
            <a:r>
              <a:rPr lang="ar" sz="1400">
                <a:solidFill>
                  <a:srgbClr val="000000"/>
                </a:solidFill>
              </a:rPr>
              <a:t> ( openings ):                                             1- </a:t>
            </a:r>
            <a:r>
              <a:rPr lang="ar" sz="1400">
                <a:solidFill>
                  <a:srgbClr val="FF0000"/>
                </a:solidFill>
              </a:rPr>
              <a:t>superior: </a:t>
            </a:r>
            <a:r>
              <a:rPr lang="ar" sz="1400">
                <a:solidFill>
                  <a:srgbClr val="000000"/>
                </a:solidFill>
              </a:rPr>
              <a:t>(thoracic outlet): narrow, open, continuous with neck.                                                                                 2- </a:t>
            </a:r>
            <a:r>
              <a:rPr lang="ar" sz="1400">
                <a:solidFill>
                  <a:srgbClr val="FF0000"/>
                </a:solidFill>
              </a:rPr>
              <a:t>inferior</a:t>
            </a:r>
            <a:r>
              <a:rPr lang="ar" sz="1400">
                <a:solidFill>
                  <a:srgbClr val="000000"/>
                </a:solidFill>
              </a:rPr>
              <a:t>: wide, closed by diaphragm.</a:t>
            </a:r>
            <a:endParaRPr sz="1400">
              <a:solidFill>
                <a:srgbClr val="000000"/>
              </a:solidFill>
            </a:endParaRPr>
          </a:p>
          <a:p>
            <a:pPr indent="0" lvl="0" marL="0">
              <a:spcBef>
                <a:spcPts val="1600"/>
              </a:spcBef>
              <a:spcAft>
                <a:spcPts val="0"/>
              </a:spcAft>
              <a:buNone/>
            </a:pPr>
            <a:r>
              <a:t/>
            </a:r>
            <a:endParaRPr sz="1400">
              <a:solidFill>
                <a:srgbClr val="000000"/>
              </a:solidFill>
            </a:endParaRPr>
          </a:p>
          <a:p>
            <a:pPr indent="0" lvl="0" marL="0">
              <a:spcBef>
                <a:spcPts val="1600"/>
              </a:spcBef>
              <a:spcAft>
                <a:spcPts val="1600"/>
              </a:spcAft>
              <a:buNone/>
            </a:pPr>
            <a:r>
              <a:t/>
            </a:r>
            <a:endParaRPr sz="1400">
              <a:solidFill>
                <a:srgbClr val="000000"/>
              </a:solidFill>
            </a:endParaRPr>
          </a:p>
        </p:txBody>
      </p:sp>
      <p:pic>
        <p:nvPicPr>
          <p:cNvPr descr="نتيجة بحث الصور عن ‪superior and inferior aperture of thorax‬‏" id="128" name="Shape 128"/>
          <p:cNvPicPr preferRelativeResize="0"/>
          <p:nvPr/>
        </p:nvPicPr>
        <p:blipFill>
          <a:blip r:embed="rId3">
            <a:alphaModFix/>
          </a:blip>
          <a:stretch>
            <a:fillRect/>
          </a:stretch>
        </p:blipFill>
        <p:spPr>
          <a:xfrm>
            <a:off x="5248425" y="988774"/>
            <a:ext cx="3743174" cy="3590451"/>
          </a:xfrm>
          <a:prstGeom prst="rect">
            <a:avLst/>
          </a:prstGeom>
          <a:noFill/>
          <a:ln>
            <a:noFill/>
          </a:ln>
        </p:spPr>
      </p:pic>
      <p:sp>
        <p:nvSpPr>
          <p:cNvPr id="129" name="Shape 129"/>
          <p:cNvSpPr/>
          <p:nvPr/>
        </p:nvSpPr>
        <p:spPr>
          <a:xfrm>
            <a:off x="7600950" y="4141475"/>
            <a:ext cx="238200" cy="333300"/>
          </a:xfrm>
          <a:prstGeom prst="upArrow">
            <a:avLst>
              <a:gd fmla="val 50000" name="adj1"/>
              <a:gd fmla="val 50000" name="adj2"/>
            </a:avLst>
          </a:prstGeom>
          <a:solidFill>
            <a:srgbClr val="FF0000"/>
          </a:solidFill>
          <a:ln cap="flat" cmpd="sng" w="9525">
            <a:solidFill>
              <a:srgbClr val="FF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spcAft>
                <a:spcPts val="0"/>
              </a:spcAft>
              <a:buNone/>
            </a:pPr>
            <a:r>
              <a:t/>
            </a:r>
            <a:endParaRPr>
              <a:solidFill>
                <a:srgbClr val="FF0000"/>
              </a:solidFill>
            </a:endParaRPr>
          </a:p>
        </p:txBody>
      </p:sp>
      <p:sp>
        <p:nvSpPr>
          <p:cNvPr id="130" name="Shape 130"/>
          <p:cNvSpPr/>
          <p:nvPr/>
        </p:nvSpPr>
        <p:spPr>
          <a:xfrm>
            <a:off x="7143750" y="512450"/>
            <a:ext cx="238200" cy="333300"/>
          </a:xfrm>
          <a:prstGeom prst="downArrow">
            <a:avLst>
              <a:gd fmla="val 50000" name="adj1"/>
              <a:gd fmla="val 50000" name="adj2"/>
            </a:avLst>
          </a:prstGeom>
          <a:solidFill>
            <a:srgbClr val="FF0000"/>
          </a:solidFill>
          <a:ln cap="flat" cmpd="sng" w="9525">
            <a:solidFill>
              <a:srgbClr val="FF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spcAft>
                <a:spcPts val="0"/>
              </a:spcAft>
              <a:buNone/>
            </a:pPr>
            <a:r>
              <a:t/>
            </a:r>
            <a:endParaRPr/>
          </a:p>
        </p:txBody>
      </p:sp>
      <p:sp>
        <p:nvSpPr>
          <p:cNvPr id="131" name="Shape 131"/>
          <p:cNvSpPr txBox="1"/>
          <p:nvPr/>
        </p:nvSpPr>
        <p:spPr>
          <a:xfrm>
            <a:off x="311700" y="2885925"/>
            <a:ext cx="4774500" cy="1133400"/>
          </a:xfrm>
          <a:prstGeom prst="rect">
            <a:avLst/>
          </a:prstGeom>
          <a:noFill/>
          <a:ln cap="flat" cmpd="sng" w="9525">
            <a:solidFill>
              <a:schemeClr val="lt2"/>
            </a:solidFill>
            <a:prstDash val="dash"/>
            <a:round/>
            <a:headEnd len="med" w="med" type="none"/>
            <a:tailEnd len="med" w="med" type="none"/>
          </a:ln>
        </p:spPr>
        <p:txBody>
          <a:bodyPr anchorCtr="0" anchor="t" bIns="91425" lIns="91425" rIns="91425" wrap="square" tIns="91425">
            <a:noAutofit/>
          </a:bodyPr>
          <a:lstStyle/>
          <a:p>
            <a:pPr indent="0" lvl="0" marL="0" rtl="0">
              <a:lnSpc>
                <a:spcPct val="115000"/>
              </a:lnSpc>
              <a:spcBef>
                <a:spcPts val="0"/>
              </a:spcBef>
              <a:spcAft>
                <a:spcPts val="1600"/>
              </a:spcAft>
              <a:buClr>
                <a:schemeClr val="dk1"/>
              </a:buClr>
              <a:buSzPts val="1100"/>
              <a:buFont typeface="Arial"/>
              <a:buNone/>
            </a:pPr>
            <a:r>
              <a:rPr lang="ar">
                <a:solidFill>
                  <a:schemeClr val="dk1"/>
                </a:solidFill>
                <a:latin typeface="Open Sans"/>
                <a:ea typeface="Open Sans"/>
                <a:cs typeface="Open Sans"/>
                <a:sym typeface="Open Sans"/>
              </a:rPr>
              <a:t>formed of :                                                                                   A- </a:t>
            </a:r>
            <a:r>
              <a:rPr lang="ar">
                <a:latin typeface="Open Sans"/>
                <a:ea typeface="Open Sans"/>
                <a:cs typeface="Open Sans"/>
                <a:sym typeface="Open Sans"/>
              </a:rPr>
              <a:t>Anteriorly: </a:t>
            </a:r>
            <a:r>
              <a:rPr lang="ar">
                <a:solidFill>
                  <a:srgbClr val="FF0000"/>
                </a:solidFill>
                <a:latin typeface="Open Sans"/>
                <a:ea typeface="Open Sans"/>
                <a:cs typeface="Open Sans"/>
                <a:sym typeface="Open Sans"/>
              </a:rPr>
              <a:t>Sternum and costal cartilages</a:t>
            </a:r>
            <a:r>
              <a:rPr lang="ar">
                <a:solidFill>
                  <a:schemeClr val="dk1"/>
                </a:solidFill>
                <a:latin typeface="Open Sans"/>
                <a:ea typeface="Open Sans"/>
                <a:cs typeface="Open Sans"/>
                <a:sym typeface="Open Sans"/>
              </a:rPr>
              <a:t>.                         B- Laterally: </a:t>
            </a:r>
            <a:r>
              <a:rPr lang="ar">
                <a:solidFill>
                  <a:srgbClr val="FF0000"/>
                </a:solidFill>
                <a:latin typeface="Open Sans"/>
                <a:ea typeface="Open Sans"/>
                <a:cs typeface="Open Sans"/>
                <a:sym typeface="Open Sans"/>
              </a:rPr>
              <a:t>Twelve pairs of ribs</a:t>
            </a:r>
            <a:r>
              <a:rPr lang="ar">
                <a:solidFill>
                  <a:schemeClr val="dk1"/>
                </a:solidFill>
                <a:latin typeface="Open Sans"/>
                <a:ea typeface="Open Sans"/>
                <a:cs typeface="Open Sans"/>
                <a:sym typeface="Open Sans"/>
              </a:rPr>
              <a:t>.                                          C- Posteriorly: </a:t>
            </a:r>
            <a:r>
              <a:rPr lang="ar">
                <a:solidFill>
                  <a:srgbClr val="FF0000"/>
                </a:solidFill>
                <a:latin typeface="Open Sans"/>
                <a:ea typeface="Open Sans"/>
                <a:cs typeface="Open Sans"/>
                <a:sym typeface="Open Sans"/>
              </a:rPr>
              <a:t>Twelve thoracic vertebrae</a:t>
            </a:r>
            <a:r>
              <a:rPr lang="ar">
                <a:solidFill>
                  <a:schemeClr val="dk1"/>
                </a:solidFill>
                <a:latin typeface="Open Sans"/>
                <a:ea typeface="Open Sans"/>
                <a:cs typeface="Open Sans"/>
                <a:sym typeface="Open Sans"/>
              </a:rPr>
              <a: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Shape 136"/>
          <p:cNvSpPr txBox="1"/>
          <p:nvPr>
            <p:ph type="title"/>
          </p:nvPr>
        </p:nvSpPr>
        <p:spPr>
          <a:xfrm>
            <a:off x="311700" y="315925"/>
            <a:ext cx="8520600" cy="831300"/>
          </a:xfrm>
          <a:prstGeom prst="rect">
            <a:avLst/>
          </a:prstGeom>
        </p:spPr>
        <p:txBody>
          <a:bodyPr anchorCtr="0" anchor="b" bIns="91425" lIns="91425" rIns="91425" wrap="square" tIns="91425">
            <a:noAutofit/>
          </a:bodyPr>
          <a:lstStyle/>
          <a:p>
            <a:pPr indent="0" lvl="0" marL="0">
              <a:spcBef>
                <a:spcPts val="0"/>
              </a:spcBef>
              <a:spcAft>
                <a:spcPts val="0"/>
              </a:spcAft>
              <a:buNone/>
            </a:pPr>
            <a:r>
              <a:rPr lang="ar"/>
              <a:t>The articulations related to the </a:t>
            </a:r>
            <a:r>
              <a:rPr lang="ar"/>
              <a:t>thoracic</a:t>
            </a:r>
            <a:r>
              <a:rPr lang="ar"/>
              <a:t> cage</a:t>
            </a:r>
            <a:endParaRPr/>
          </a:p>
        </p:txBody>
      </p:sp>
      <p:sp>
        <p:nvSpPr>
          <p:cNvPr id="137" name="Shape 137"/>
          <p:cNvSpPr txBox="1"/>
          <p:nvPr>
            <p:ph idx="1" type="body"/>
          </p:nvPr>
        </p:nvSpPr>
        <p:spPr>
          <a:xfrm>
            <a:off x="311700" y="1225225"/>
            <a:ext cx="5117700" cy="3423900"/>
          </a:xfrm>
          <a:prstGeom prst="rect">
            <a:avLst/>
          </a:prstGeom>
          <a:ln cap="flat" cmpd="sng" w="9525">
            <a:solidFill>
              <a:schemeClr val="lt2"/>
            </a:solidFill>
            <a:prstDash val="dash"/>
            <a:round/>
            <a:headEnd len="med" w="med" type="none"/>
            <a:tailEnd len="med" w="med" type="none"/>
          </a:ln>
        </p:spPr>
        <p:txBody>
          <a:bodyPr anchorCtr="0" anchor="t" bIns="91425" lIns="91425" rIns="91425" wrap="square" tIns="91425">
            <a:noAutofit/>
          </a:bodyPr>
          <a:lstStyle/>
          <a:p>
            <a:pPr indent="0" lvl="0" marL="0">
              <a:spcBef>
                <a:spcPts val="0"/>
              </a:spcBef>
              <a:spcAft>
                <a:spcPts val="0"/>
              </a:spcAft>
              <a:buNone/>
            </a:pPr>
            <a:r>
              <a:rPr lang="ar" sz="1400"/>
              <a:t>1- </a:t>
            </a:r>
            <a:r>
              <a:rPr lang="ar" sz="1400">
                <a:solidFill>
                  <a:srgbClr val="FF0000"/>
                </a:solidFill>
              </a:rPr>
              <a:t>Costochondral</a:t>
            </a:r>
            <a:r>
              <a:rPr lang="ar" sz="1400"/>
              <a:t> </a:t>
            </a:r>
            <a:r>
              <a:rPr lang="ar" sz="1400">
                <a:solidFill>
                  <a:srgbClr val="B7B7B7"/>
                </a:solidFill>
              </a:rPr>
              <a:t>( Primary </a:t>
            </a:r>
            <a:r>
              <a:rPr lang="ar" sz="1400">
                <a:solidFill>
                  <a:srgbClr val="B7B7B7"/>
                </a:solidFill>
              </a:rPr>
              <a:t>cartilaginous</a:t>
            </a:r>
            <a:r>
              <a:rPr lang="ar" sz="1400">
                <a:solidFill>
                  <a:srgbClr val="B7B7B7"/>
                </a:solidFill>
              </a:rPr>
              <a:t> joint )</a:t>
            </a:r>
            <a:r>
              <a:rPr lang="ar" sz="1400"/>
              <a:t>:is an articulation between the ribs and the costal cartilages.</a:t>
            </a:r>
            <a:endParaRPr sz="1400"/>
          </a:p>
          <a:p>
            <a:pPr indent="0" lvl="0" marL="0">
              <a:spcBef>
                <a:spcPts val="1600"/>
              </a:spcBef>
              <a:spcAft>
                <a:spcPts val="0"/>
              </a:spcAft>
              <a:buNone/>
            </a:pPr>
            <a:r>
              <a:rPr lang="ar" sz="1400"/>
              <a:t>2- </a:t>
            </a:r>
            <a:r>
              <a:rPr lang="ar" sz="1400">
                <a:solidFill>
                  <a:srgbClr val="FF0000"/>
                </a:solidFill>
              </a:rPr>
              <a:t>Sternocostal </a:t>
            </a:r>
            <a:r>
              <a:rPr lang="ar" sz="1400">
                <a:solidFill>
                  <a:srgbClr val="000000"/>
                </a:solidFill>
              </a:rPr>
              <a:t>(1st cartilage with manubrium by primary cartilaginous joint</a:t>
            </a:r>
            <a:r>
              <a:rPr lang="ar" sz="1400">
                <a:solidFill>
                  <a:srgbClr val="CCCCCC"/>
                </a:solidFill>
              </a:rPr>
              <a:t> it ossifies later </a:t>
            </a:r>
            <a:r>
              <a:rPr lang="ar" sz="1400">
                <a:solidFill>
                  <a:srgbClr val="000000"/>
                </a:solidFill>
              </a:rPr>
              <a:t>// 2nd to 7th cartilages with sternum by plane synovial joint )</a:t>
            </a:r>
            <a:r>
              <a:rPr lang="ar" sz="1400"/>
              <a:t> is an articulation between the cartilage of  true ribs and the sternum.</a:t>
            </a:r>
            <a:endParaRPr sz="1400"/>
          </a:p>
          <a:p>
            <a:pPr indent="0" lvl="0" marL="0">
              <a:spcBef>
                <a:spcPts val="1600"/>
              </a:spcBef>
              <a:spcAft>
                <a:spcPts val="0"/>
              </a:spcAft>
              <a:buNone/>
            </a:pPr>
            <a:r>
              <a:rPr lang="ar" sz="1400"/>
              <a:t>3- </a:t>
            </a:r>
            <a:r>
              <a:rPr lang="ar" sz="1400">
                <a:solidFill>
                  <a:srgbClr val="FF0000"/>
                </a:solidFill>
              </a:rPr>
              <a:t>costovertebral </a:t>
            </a:r>
            <a:r>
              <a:rPr lang="ar" sz="1400">
                <a:solidFill>
                  <a:srgbClr val="CCCCCC"/>
                </a:solidFill>
              </a:rPr>
              <a:t>( plane synovial joint )</a:t>
            </a:r>
            <a:r>
              <a:rPr lang="ar" sz="1400">
                <a:solidFill>
                  <a:srgbClr val="000000"/>
                </a:solidFill>
              </a:rPr>
              <a:t>: is an articulation between the thoracic vertebrae and the heads of the ribs. </a:t>
            </a:r>
            <a:endParaRPr sz="1400">
              <a:solidFill>
                <a:srgbClr val="000000"/>
              </a:solidFill>
            </a:endParaRPr>
          </a:p>
          <a:p>
            <a:pPr indent="0" lvl="0" marL="0">
              <a:spcBef>
                <a:spcPts val="1600"/>
              </a:spcBef>
              <a:spcAft>
                <a:spcPts val="1600"/>
              </a:spcAft>
              <a:buNone/>
            </a:pPr>
            <a:r>
              <a:rPr lang="ar" sz="1400">
                <a:solidFill>
                  <a:srgbClr val="000000"/>
                </a:solidFill>
              </a:rPr>
              <a:t>4- </a:t>
            </a:r>
            <a:r>
              <a:rPr lang="ar" sz="1400">
                <a:solidFill>
                  <a:srgbClr val="FF0000"/>
                </a:solidFill>
              </a:rPr>
              <a:t>Interchondral </a:t>
            </a:r>
            <a:r>
              <a:rPr lang="ar" sz="1400">
                <a:solidFill>
                  <a:schemeClr val="dk2"/>
                </a:solidFill>
              </a:rPr>
              <a:t>(Primary </a:t>
            </a:r>
            <a:r>
              <a:rPr lang="ar" sz="1400">
                <a:solidFill>
                  <a:schemeClr val="dk2"/>
                </a:solidFill>
              </a:rPr>
              <a:t>cartilaginous</a:t>
            </a:r>
            <a:r>
              <a:rPr lang="ar" sz="1400">
                <a:solidFill>
                  <a:schemeClr val="dk2"/>
                </a:solidFill>
              </a:rPr>
              <a:t>)</a:t>
            </a:r>
            <a:r>
              <a:rPr lang="ar" sz="1400">
                <a:solidFill>
                  <a:srgbClr val="000000"/>
                </a:solidFill>
              </a:rPr>
              <a:t>: between the 8,9, and 10 costal cartilages, and they all formed what is called </a:t>
            </a:r>
            <a:r>
              <a:rPr lang="ar" sz="1400">
                <a:solidFill>
                  <a:srgbClr val="FF0000"/>
                </a:solidFill>
              </a:rPr>
              <a:t>costal margin</a:t>
            </a:r>
            <a:endParaRPr sz="1400">
              <a:solidFill>
                <a:srgbClr val="FF0000"/>
              </a:solidFill>
            </a:endParaRPr>
          </a:p>
        </p:txBody>
      </p:sp>
      <p:pic>
        <p:nvPicPr>
          <p:cNvPr descr="نتيجة بحث الصور عن ‪articulations of thorax‬‏" id="138" name="Shape 138"/>
          <p:cNvPicPr preferRelativeResize="0"/>
          <p:nvPr/>
        </p:nvPicPr>
        <p:blipFill>
          <a:blip r:embed="rId3">
            <a:alphaModFix/>
          </a:blip>
          <a:stretch>
            <a:fillRect/>
          </a:stretch>
        </p:blipFill>
        <p:spPr>
          <a:xfrm>
            <a:off x="5663425" y="1225225"/>
            <a:ext cx="3340875" cy="3143250"/>
          </a:xfrm>
          <a:prstGeom prst="rect">
            <a:avLst/>
          </a:prstGeom>
          <a:noFill/>
          <a:ln>
            <a:noFill/>
          </a:ln>
        </p:spPr>
      </p:pic>
      <p:sp>
        <p:nvSpPr>
          <p:cNvPr id="139" name="Shape 139"/>
          <p:cNvSpPr/>
          <p:nvPr/>
        </p:nvSpPr>
        <p:spPr>
          <a:xfrm>
            <a:off x="7648575" y="1236350"/>
            <a:ext cx="219000" cy="95400"/>
          </a:xfrm>
          <a:prstGeom prst="rightArrow">
            <a:avLst>
              <a:gd fmla="val 50000" name="adj1"/>
              <a:gd fmla="val 50000" name="adj2"/>
            </a:avLst>
          </a:prstGeom>
          <a:solidFill>
            <a:srgbClr val="FF0000"/>
          </a:solidFill>
          <a:ln cap="flat" cmpd="sng" w="9525">
            <a:solidFill>
              <a:srgbClr val="FF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spcAft>
                <a:spcPts val="0"/>
              </a:spcAft>
              <a:buNone/>
            </a:pPr>
            <a:r>
              <a:t/>
            </a:r>
            <a:endParaRPr/>
          </a:p>
        </p:txBody>
      </p:sp>
      <p:sp>
        <p:nvSpPr>
          <p:cNvPr id="140" name="Shape 140"/>
          <p:cNvSpPr/>
          <p:nvPr/>
        </p:nvSpPr>
        <p:spPr>
          <a:xfrm>
            <a:off x="7782075" y="3617450"/>
            <a:ext cx="219000" cy="95400"/>
          </a:xfrm>
          <a:prstGeom prst="rightArrow">
            <a:avLst>
              <a:gd fmla="val 50000" name="adj1"/>
              <a:gd fmla="val 50000" name="adj2"/>
            </a:avLst>
          </a:prstGeom>
          <a:solidFill>
            <a:srgbClr val="FF0000"/>
          </a:solidFill>
          <a:ln cap="flat" cmpd="sng" w="9525">
            <a:solidFill>
              <a:srgbClr val="FF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spcAft>
                <a:spcPts val="0"/>
              </a:spcAft>
              <a:buNone/>
            </a:pPr>
            <a:r>
              <a:t/>
            </a:r>
            <a:endParaRPr/>
          </a:p>
        </p:txBody>
      </p:sp>
      <p:sp>
        <p:nvSpPr>
          <p:cNvPr id="141" name="Shape 141"/>
          <p:cNvSpPr/>
          <p:nvPr/>
        </p:nvSpPr>
        <p:spPr>
          <a:xfrm>
            <a:off x="6877050" y="4103375"/>
            <a:ext cx="219000" cy="95400"/>
          </a:xfrm>
          <a:prstGeom prst="rightArrow">
            <a:avLst>
              <a:gd fmla="val 50000" name="adj1"/>
              <a:gd fmla="val 50000" name="adj2"/>
            </a:avLst>
          </a:prstGeom>
          <a:solidFill>
            <a:srgbClr val="FF0000"/>
          </a:solidFill>
          <a:ln cap="flat" cmpd="sng" w="9525">
            <a:solidFill>
              <a:srgbClr val="FF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Shape 146"/>
          <p:cNvSpPr txBox="1"/>
          <p:nvPr>
            <p:ph type="title"/>
          </p:nvPr>
        </p:nvSpPr>
        <p:spPr>
          <a:xfrm>
            <a:off x="0" y="0"/>
            <a:ext cx="4285500" cy="723000"/>
          </a:xfrm>
          <a:prstGeom prst="rect">
            <a:avLst/>
          </a:prstGeom>
        </p:spPr>
        <p:txBody>
          <a:bodyPr anchorCtr="0" anchor="t" bIns="91425" lIns="91425" rIns="91425" wrap="square" tIns="91425">
            <a:noAutofit/>
          </a:bodyPr>
          <a:lstStyle/>
          <a:p>
            <a:pPr indent="0" lvl="0" marL="0" rtl="0">
              <a:lnSpc>
                <a:spcPct val="100000"/>
              </a:lnSpc>
              <a:spcBef>
                <a:spcPts val="0"/>
              </a:spcBef>
              <a:spcAft>
                <a:spcPts val="0"/>
              </a:spcAft>
              <a:buNone/>
            </a:pPr>
            <a:r>
              <a:rPr lang="ar" sz="3100"/>
              <a:t>Thoracic cage     </a:t>
            </a:r>
            <a:r>
              <a:rPr lang="ar" sz="1000"/>
              <a:t>    </a:t>
            </a:r>
            <a:r>
              <a:rPr lang="ar" sz="1800" u="sng">
                <a:solidFill>
                  <a:schemeClr val="hlink"/>
                </a:solidFill>
                <a:hlinkClick r:id="rId3"/>
              </a:rPr>
              <a:t>Ribs movement video</a:t>
            </a:r>
            <a:endParaRPr sz="1800"/>
          </a:p>
          <a:p>
            <a:pPr indent="0" lvl="0" marL="0" rtl="0">
              <a:lnSpc>
                <a:spcPct val="100000"/>
              </a:lnSpc>
              <a:spcBef>
                <a:spcPts val="0"/>
              </a:spcBef>
              <a:spcAft>
                <a:spcPts val="0"/>
              </a:spcAft>
              <a:buNone/>
            </a:pPr>
            <a:r>
              <a:rPr lang="ar" sz="1900">
                <a:solidFill>
                  <a:srgbClr val="434343"/>
                </a:solidFill>
              </a:rPr>
              <a:t>Respiratory movements</a:t>
            </a:r>
            <a:r>
              <a:rPr lang="ar" sz="2400"/>
              <a:t> </a:t>
            </a:r>
            <a:endParaRPr sz="2400"/>
          </a:p>
        </p:txBody>
      </p:sp>
      <p:sp>
        <p:nvSpPr>
          <p:cNvPr id="147" name="Shape 147"/>
          <p:cNvSpPr txBox="1"/>
          <p:nvPr>
            <p:ph idx="1" type="body"/>
          </p:nvPr>
        </p:nvSpPr>
        <p:spPr>
          <a:xfrm>
            <a:off x="4572000" y="0"/>
            <a:ext cx="4591800" cy="4124100"/>
          </a:xfrm>
          <a:prstGeom prst="rect">
            <a:avLst/>
          </a:prstGeom>
        </p:spPr>
        <p:txBody>
          <a:bodyPr anchorCtr="0" anchor="t" bIns="91425" lIns="91425" rIns="91425" wrap="square" tIns="91425">
            <a:noAutofit/>
          </a:bodyPr>
          <a:lstStyle/>
          <a:p>
            <a:pPr indent="0" lvl="0" marL="0">
              <a:spcBef>
                <a:spcPts val="0"/>
              </a:spcBef>
              <a:spcAft>
                <a:spcPts val="0"/>
              </a:spcAft>
              <a:buNone/>
            </a:pPr>
            <a:r>
              <a:rPr lang="ar" sz="1400"/>
              <a:t>B- MOVEMENTS OF RIBS (In Normal inspiration)</a:t>
            </a:r>
            <a:endParaRPr sz="1400"/>
          </a:p>
          <a:p>
            <a:pPr indent="0" lvl="0" marL="0">
              <a:spcBef>
                <a:spcPts val="1600"/>
              </a:spcBef>
              <a:spcAft>
                <a:spcPts val="0"/>
              </a:spcAft>
              <a:buNone/>
            </a:pPr>
            <a:r>
              <a:rPr lang="ar" sz="1200">
                <a:solidFill>
                  <a:srgbClr val="FF0000"/>
                </a:solidFill>
              </a:rPr>
              <a:t>1- PUMP HANDLE MOVEMENT:</a:t>
            </a:r>
            <a:endParaRPr sz="1200">
              <a:solidFill>
                <a:srgbClr val="FF0000"/>
              </a:solidFill>
            </a:endParaRPr>
          </a:p>
          <a:p>
            <a:pPr indent="0" lvl="0" marL="0">
              <a:spcBef>
                <a:spcPts val="1600"/>
              </a:spcBef>
              <a:spcAft>
                <a:spcPts val="0"/>
              </a:spcAft>
              <a:buNone/>
            </a:pPr>
            <a:r>
              <a:t/>
            </a:r>
            <a:endParaRPr sz="1200">
              <a:solidFill>
                <a:srgbClr val="FF0000"/>
              </a:solidFill>
            </a:endParaRPr>
          </a:p>
          <a:p>
            <a:pPr indent="0" lvl="0" marL="0">
              <a:spcBef>
                <a:spcPts val="1600"/>
              </a:spcBef>
              <a:spcAft>
                <a:spcPts val="0"/>
              </a:spcAft>
              <a:buNone/>
            </a:pPr>
            <a:r>
              <a:t/>
            </a:r>
            <a:endParaRPr sz="1200">
              <a:solidFill>
                <a:srgbClr val="FF0000"/>
              </a:solidFill>
            </a:endParaRPr>
          </a:p>
          <a:p>
            <a:pPr indent="0" lvl="0" marL="0">
              <a:spcBef>
                <a:spcPts val="1600"/>
              </a:spcBef>
              <a:spcAft>
                <a:spcPts val="0"/>
              </a:spcAft>
              <a:buNone/>
            </a:pPr>
            <a:r>
              <a:t/>
            </a:r>
            <a:endParaRPr sz="1200">
              <a:solidFill>
                <a:srgbClr val="FF0000"/>
              </a:solidFill>
            </a:endParaRPr>
          </a:p>
          <a:p>
            <a:pPr indent="0" lvl="0" marL="0">
              <a:spcBef>
                <a:spcPts val="1600"/>
              </a:spcBef>
              <a:spcAft>
                <a:spcPts val="0"/>
              </a:spcAft>
              <a:buNone/>
            </a:pPr>
            <a:r>
              <a:t/>
            </a:r>
            <a:endParaRPr sz="1200">
              <a:solidFill>
                <a:srgbClr val="FF0000"/>
              </a:solidFill>
            </a:endParaRPr>
          </a:p>
          <a:p>
            <a:pPr indent="0" lvl="0" marL="0">
              <a:spcBef>
                <a:spcPts val="1600"/>
              </a:spcBef>
              <a:spcAft>
                <a:spcPts val="0"/>
              </a:spcAft>
              <a:buNone/>
            </a:pPr>
            <a:r>
              <a:rPr lang="ar" sz="1200">
                <a:solidFill>
                  <a:srgbClr val="FF0000"/>
                </a:solidFill>
              </a:rPr>
              <a:t>2- BUCKET HANDLE MOVEMENT:</a:t>
            </a:r>
            <a:endParaRPr sz="1200">
              <a:solidFill>
                <a:srgbClr val="FF0000"/>
              </a:solidFill>
            </a:endParaRPr>
          </a:p>
          <a:p>
            <a:pPr indent="0" lvl="0" marL="0">
              <a:spcBef>
                <a:spcPts val="1600"/>
              </a:spcBef>
              <a:spcAft>
                <a:spcPts val="0"/>
              </a:spcAft>
              <a:buClr>
                <a:schemeClr val="dk1"/>
              </a:buClr>
              <a:buSzPts val="1100"/>
              <a:buFont typeface="Arial"/>
              <a:buNone/>
            </a:pPr>
            <a:r>
              <a:t/>
            </a:r>
            <a:endParaRPr sz="1200">
              <a:solidFill>
                <a:srgbClr val="FF0000"/>
              </a:solidFill>
            </a:endParaRPr>
          </a:p>
          <a:p>
            <a:pPr indent="0" lvl="0" marL="0">
              <a:spcBef>
                <a:spcPts val="1600"/>
              </a:spcBef>
              <a:spcAft>
                <a:spcPts val="0"/>
              </a:spcAft>
              <a:buNone/>
            </a:pPr>
            <a:r>
              <a:t/>
            </a:r>
            <a:endParaRPr sz="1000">
              <a:solidFill>
                <a:srgbClr val="FF0000"/>
              </a:solidFill>
            </a:endParaRPr>
          </a:p>
          <a:p>
            <a:pPr indent="0" lvl="0" marL="0">
              <a:spcBef>
                <a:spcPts val="1600"/>
              </a:spcBef>
              <a:spcAft>
                <a:spcPts val="0"/>
              </a:spcAft>
              <a:buNone/>
            </a:pPr>
            <a:r>
              <a:t/>
            </a:r>
            <a:endParaRPr sz="1200">
              <a:solidFill>
                <a:srgbClr val="FF0000"/>
              </a:solidFill>
            </a:endParaRPr>
          </a:p>
          <a:p>
            <a:pPr indent="0" lvl="0" marL="0">
              <a:spcBef>
                <a:spcPts val="1600"/>
              </a:spcBef>
              <a:spcAft>
                <a:spcPts val="0"/>
              </a:spcAft>
              <a:buNone/>
            </a:pPr>
            <a:r>
              <a:t/>
            </a:r>
            <a:endParaRPr sz="1200">
              <a:solidFill>
                <a:srgbClr val="FF0000"/>
              </a:solidFill>
            </a:endParaRPr>
          </a:p>
          <a:p>
            <a:pPr indent="0" lvl="0" marL="0">
              <a:spcBef>
                <a:spcPts val="1600"/>
              </a:spcBef>
              <a:spcAft>
                <a:spcPts val="0"/>
              </a:spcAft>
              <a:buNone/>
            </a:pPr>
            <a:r>
              <a:t/>
            </a:r>
            <a:endParaRPr sz="1200">
              <a:solidFill>
                <a:srgbClr val="FF0000"/>
              </a:solidFill>
            </a:endParaRPr>
          </a:p>
          <a:p>
            <a:pPr indent="0" lvl="0" marL="0">
              <a:spcBef>
                <a:spcPts val="1600"/>
              </a:spcBef>
              <a:spcAft>
                <a:spcPts val="0"/>
              </a:spcAft>
              <a:buNone/>
            </a:pPr>
            <a:r>
              <a:t/>
            </a:r>
            <a:endParaRPr sz="1200">
              <a:solidFill>
                <a:srgbClr val="FF0000"/>
              </a:solidFill>
            </a:endParaRPr>
          </a:p>
          <a:p>
            <a:pPr indent="0" lvl="0" marL="0">
              <a:spcBef>
                <a:spcPts val="1600"/>
              </a:spcBef>
              <a:spcAft>
                <a:spcPts val="0"/>
              </a:spcAft>
              <a:buNone/>
            </a:pPr>
            <a:r>
              <a:t/>
            </a:r>
            <a:endParaRPr sz="1200">
              <a:solidFill>
                <a:srgbClr val="FF0000"/>
              </a:solidFill>
            </a:endParaRPr>
          </a:p>
          <a:p>
            <a:pPr indent="0" lvl="0" marL="0">
              <a:spcBef>
                <a:spcPts val="1600"/>
              </a:spcBef>
              <a:spcAft>
                <a:spcPts val="0"/>
              </a:spcAft>
              <a:buNone/>
            </a:pPr>
            <a:r>
              <a:t/>
            </a:r>
            <a:endParaRPr sz="1200">
              <a:solidFill>
                <a:srgbClr val="FF0000"/>
              </a:solidFill>
            </a:endParaRPr>
          </a:p>
          <a:p>
            <a:pPr indent="0" lvl="0" marL="0">
              <a:spcBef>
                <a:spcPts val="1600"/>
              </a:spcBef>
              <a:spcAft>
                <a:spcPts val="0"/>
              </a:spcAft>
              <a:buNone/>
            </a:pPr>
            <a:r>
              <a:t/>
            </a:r>
            <a:endParaRPr sz="1200">
              <a:solidFill>
                <a:srgbClr val="FF0000"/>
              </a:solidFill>
            </a:endParaRPr>
          </a:p>
          <a:p>
            <a:pPr indent="0" lvl="0" marL="0">
              <a:spcBef>
                <a:spcPts val="1600"/>
              </a:spcBef>
              <a:spcAft>
                <a:spcPts val="0"/>
              </a:spcAft>
              <a:buNone/>
            </a:pPr>
            <a:r>
              <a:t/>
            </a:r>
            <a:endParaRPr sz="1200">
              <a:solidFill>
                <a:srgbClr val="FF0000"/>
              </a:solidFill>
            </a:endParaRPr>
          </a:p>
          <a:p>
            <a:pPr indent="0" lvl="0" marL="0">
              <a:spcBef>
                <a:spcPts val="1600"/>
              </a:spcBef>
              <a:spcAft>
                <a:spcPts val="0"/>
              </a:spcAft>
              <a:buNone/>
            </a:pPr>
            <a:r>
              <a:t/>
            </a:r>
            <a:endParaRPr sz="1200">
              <a:solidFill>
                <a:srgbClr val="FF0000"/>
              </a:solidFill>
            </a:endParaRPr>
          </a:p>
          <a:p>
            <a:pPr indent="0" lvl="0" marL="0">
              <a:spcBef>
                <a:spcPts val="1600"/>
              </a:spcBef>
              <a:spcAft>
                <a:spcPts val="0"/>
              </a:spcAft>
              <a:buNone/>
            </a:pPr>
            <a:r>
              <a:t/>
            </a:r>
            <a:endParaRPr sz="1200">
              <a:solidFill>
                <a:srgbClr val="FF0000"/>
              </a:solidFill>
            </a:endParaRPr>
          </a:p>
          <a:p>
            <a:pPr indent="0" lvl="0" marL="0">
              <a:spcBef>
                <a:spcPts val="1600"/>
              </a:spcBef>
              <a:spcAft>
                <a:spcPts val="0"/>
              </a:spcAft>
              <a:buNone/>
            </a:pPr>
            <a:r>
              <a:t/>
            </a:r>
            <a:endParaRPr sz="1200">
              <a:solidFill>
                <a:srgbClr val="FF0000"/>
              </a:solidFill>
            </a:endParaRPr>
          </a:p>
          <a:p>
            <a:pPr indent="0" lvl="0" marL="0">
              <a:spcBef>
                <a:spcPts val="1600"/>
              </a:spcBef>
              <a:spcAft>
                <a:spcPts val="0"/>
              </a:spcAft>
              <a:buNone/>
            </a:pPr>
            <a:r>
              <a:t/>
            </a:r>
            <a:endParaRPr sz="1200">
              <a:solidFill>
                <a:srgbClr val="FF0000"/>
              </a:solidFill>
            </a:endParaRPr>
          </a:p>
          <a:p>
            <a:pPr indent="0" lvl="0" marL="0">
              <a:spcBef>
                <a:spcPts val="1600"/>
              </a:spcBef>
              <a:spcAft>
                <a:spcPts val="1600"/>
              </a:spcAft>
              <a:buNone/>
            </a:pPr>
            <a:r>
              <a:t/>
            </a:r>
            <a:endParaRPr sz="1200">
              <a:solidFill>
                <a:srgbClr val="FF0000"/>
              </a:solidFill>
            </a:endParaRPr>
          </a:p>
        </p:txBody>
      </p:sp>
      <p:sp>
        <p:nvSpPr>
          <p:cNvPr id="148" name="Shape 148"/>
          <p:cNvSpPr txBox="1"/>
          <p:nvPr/>
        </p:nvSpPr>
        <p:spPr>
          <a:xfrm>
            <a:off x="0" y="1019500"/>
            <a:ext cx="4552200" cy="4124100"/>
          </a:xfrm>
          <a:prstGeom prst="rect">
            <a:avLst/>
          </a:prstGeom>
          <a:noFill/>
          <a:ln>
            <a:noFill/>
          </a:ln>
        </p:spPr>
        <p:txBody>
          <a:bodyPr anchorCtr="0" anchor="t" bIns="91425" lIns="91425" rIns="91425" wrap="square" tIns="91425">
            <a:noAutofit/>
          </a:bodyPr>
          <a:lstStyle/>
          <a:p>
            <a:pPr indent="0" lvl="0" marL="0">
              <a:spcBef>
                <a:spcPts val="0"/>
              </a:spcBef>
              <a:spcAft>
                <a:spcPts val="0"/>
              </a:spcAft>
              <a:buNone/>
            </a:pPr>
            <a:r>
              <a:rPr lang="ar">
                <a:latin typeface="Open Sans"/>
                <a:ea typeface="Open Sans"/>
                <a:cs typeface="Open Sans"/>
                <a:sym typeface="Open Sans"/>
              </a:rPr>
              <a:t>A-</a:t>
            </a:r>
            <a:r>
              <a:rPr lang="ar">
                <a:latin typeface="Open Sans"/>
                <a:ea typeface="Open Sans"/>
                <a:cs typeface="Open Sans"/>
                <a:sym typeface="Open Sans"/>
              </a:rPr>
              <a:t>MOVEMENTS OF DIAPHRAGM </a:t>
            </a:r>
            <a:endParaRPr>
              <a:latin typeface="Open Sans"/>
              <a:ea typeface="Open Sans"/>
              <a:cs typeface="Open Sans"/>
              <a:sym typeface="Open Sans"/>
            </a:endParaRPr>
          </a:p>
          <a:p>
            <a:pPr indent="0" lvl="0" marL="0">
              <a:spcBef>
                <a:spcPts val="0"/>
              </a:spcBef>
              <a:spcAft>
                <a:spcPts val="0"/>
              </a:spcAft>
              <a:buNone/>
            </a:pPr>
            <a:r>
              <a:t/>
            </a:r>
            <a:endParaRPr>
              <a:latin typeface="Open Sans"/>
              <a:ea typeface="Open Sans"/>
              <a:cs typeface="Open Sans"/>
              <a:sym typeface="Open Sans"/>
            </a:endParaRPr>
          </a:p>
          <a:p>
            <a:pPr indent="0" lvl="0" marL="0">
              <a:spcBef>
                <a:spcPts val="0"/>
              </a:spcBef>
              <a:spcAft>
                <a:spcPts val="0"/>
              </a:spcAft>
              <a:buNone/>
            </a:pPr>
            <a:r>
              <a:rPr lang="ar" sz="1200">
                <a:solidFill>
                  <a:srgbClr val="FF0000"/>
                </a:solidFill>
                <a:latin typeface="Open Sans"/>
                <a:ea typeface="Open Sans"/>
                <a:cs typeface="Open Sans"/>
                <a:sym typeface="Open Sans"/>
              </a:rPr>
              <a:t>Inspiration:</a:t>
            </a:r>
            <a:endParaRPr sz="1200">
              <a:solidFill>
                <a:srgbClr val="FF0000"/>
              </a:solidFill>
              <a:latin typeface="Open Sans"/>
              <a:ea typeface="Open Sans"/>
              <a:cs typeface="Open Sans"/>
              <a:sym typeface="Open Sans"/>
            </a:endParaRPr>
          </a:p>
          <a:p>
            <a:pPr indent="0" lvl="0" marL="0">
              <a:spcBef>
                <a:spcPts val="0"/>
              </a:spcBef>
              <a:spcAft>
                <a:spcPts val="0"/>
              </a:spcAft>
              <a:buNone/>
            </a:pPr>
            <a:r>
              <a:rPr lang="ar" sz="1000">
                <a:latin typeface="Open Sans"/>
                <a:ea typeface="Open Sans"/>
                <a:cs typeface="Open Sans"/>
                <a:sym typeface="Open Sans"/>
              </a:rPr>
              <a:t>Contractions (descend) of diaphragm           Increase of vertical diameter of thoracic cavity</a:t>
            </a:r>
            <a:endParaRPr sz="1000">
              <a:latin typeface="Open Sans"/>
              <a:ea typeface="Open Sans"/>
              <a:cs typeface="Open Sans"/>
              <a:sym typeface="Open Sans"/>
            </a:endParaRPr>
          </a:p>
          <a:p>
            <a:pPr indent="0" lvl="0" marL="0">
              <a:spcBef>
                <a:spcPts val="0"/>
              </a:spcBef>
              <a:spcAft>
                <a:spcPts val="0"/>
              </a:spcAft>
              <a:buNone/>
            </a:pPr>
            <a:r>
              <a:t/>
            </a:r>
            <a:endParaRPr sz="1000">
              <a:latin typeface="Open Sans"/>
              <a:ea typeface="Open Sans"/>
              <a:cs typeface="Open Sans"/>
              <a:sym typeface="Open Sans"/>
            </a:endParaRPr>
          </a:p>
          <a:p>
            <a:pPr indent="0" lvl="0" marL="0">
              <a:spcBef>
                <a:spcPts val="0"/>
              </a:spcBef>
              <a:spcAft>
                <a:spcPts val="0"/>
              </a:spcAft>
              <a:buNone/>
            </a:pPr>
            <a:r>
              <a:rPr lang="ar" sz="1200">
                <a:solidFill>
                  <a:srgbClr val="FF0000"/>
                </a:solidFill>
                <a:latin typeface="Open Sans"/>
                <a:ea typeface="Open Sans"/>
                <a:cs typeface="Open Sans"/>
                <a:sym typeface="Open Sans"/>
              </a:rPr>
              <a:t>Expiration: </a:t>
            </a:r>
            <a:endParaRPr sz="1200">
              <a:solidFill>
                <a:srgbClr val="FF0000"/>
              </a:solidFill>
              <a:latin typeface="Open Sans"/>
              <a:ea typeface="Open Sans"/>
              <a:cs typeface="Open Sans"/>
              <a:sym typeface="Open Sans"/>
            </a:endParaRPr>
          </a:p>
          <a:p>
            <a:pPr indent="0" lvl="0" marL="0">
              <a:spcBef>
                <a:spcPts val="0"/>
              </a:spcBef>
              <a:spcAft>
                <a:spcPts val="0"/>
              </a:spcAft>
              <a:buNone/>
            </a:pPr>
            <a:r>
              <a:rPr lang="ar" sz="1000">
                <a:latin typeface="Open Sans"/>
                <a:ea typeface="Open Sans"/>
                <a:cs typeface="Open Sans"/>
                <a:sym typeface="Open Sans"/>
              </a:rPr>
              <a:t>Relaxation (ascend) of diaphragm </a:t>
            </a:r>
            <a:endParaRPr sz="1000">
              <a:latin typeface="Open Sans"/>
              <a:ea typeface="Open Sans"/>
              <a:cs typeface="Open Sans"/>
              <a:sym typeface="Open Sans"/>
            </a:endParaRPr>
          </a:p>
          <a:p>
            <a:pPr indent="0" lvl="0" marL="0">
              <a:spcBef>
                <a:spcPts val="0"/>
              </a:spcBef>
              <a:spcAft>
                <a:spcPts val="0"/>
              </a:spcAft>
              <a:buNone/>
            </a:pPr>
            <a:r>
              <a:t/>
            </a:r>
            <a:endParaRPr sz="1200">
              <a:latin typeface="Open Sans"/>
              <a:ea typeface="Open Sans"/>
              <a:cs typeface="Open Sans"/>
              <a:sym typeface="Open Sans"/>
            </a:endParaRPr>
          </a:p>
          <a:p>
            <a:pPr indent="0" lvl="0" marL="0">
              <a:spcBef>
                <a:spcPts val="0"/>
              </a:spcBef>
              <a:spcAft>
                <a:spcPts val="0"/>
              </a:spcAft>
              <a:buNone/>
            </a:pPr>
            <a:r>
              <a:t/>
            </a:r>
            <a:endParaRPr sz="1200">
              <a:latin typeface="Open Sans"/>
              <a:ea typeface="Open Sans"/>
              <a:cs typeface="Open Sans"/>
              <a:sym typeface="Open Sans"/>
            </a:endParaRPr>
          </a:p>
        </p:txBody>
      </p:sp>
      <p:sp>
        <p:nvSpPr>
          <p:cNvPr id="149" name="Shape 149"/>
          <p:cNvSpPr/>
          <p:nvPr/>
        </p:nvSpPr>
        <p:spPr>
          <a:xfrm flipH="1" rot="10800000">
            <a:off x="2349700" y="1776700"/>
            <a:ext cx="273900" cy="57300"/>
          </a:xfrm>
          <a:prstGeom prst="rightArrow">
            <a:avLst>
              <a:gd fmla="val 50000" name="adj1"/>
              <a:gd fmla="val 119963"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spcAft>
                <a:spcPts val="0"/>
              </a:spcAft>
              <a:buNone/>
            </a:pPr>
            <a:r>
              <a:t/>
            </a:r>
            <a:endParaRPr/>
          </a:p>
        </p:txBody>
      </p:sp>
      <p:pic>
        <p:nvPicPr>
          <p:cNvPr id="150" name="Shape 150"/>
          <p:cNvPicPr preferRelativeResize="0"/>
          <p:nvPr/>
        </p:nvPicPr>
        <p:blipFill>
          <a:blip r:embed="rId4">
            <a:alphaModFix/>
          </a:blip>
          <a:stretch>
            <a:fillRect/>
          </a:stretch>
        </p:blipFill>
        <p:spPr>
          <a:xfrm>
            <a:off x="0" y="2531750"/>
            <a:ext cx="4552202" cy="2472449"/>
          </a:xfrm>
          <a:prstGeom prst="rect">
            <a:avLst/>
          </a:prstGeom>
          <a:noFill/>
          <a:ln>
            <a:noFill/>
          </a:ln>
        </p:spPr>
      </p:pic>
      <p:sp>
        <p:nvSpPr>
          <p:cNvPr id="151" name="Shape 151"/>
          <p:cNvSpPr txBox="1"/>
          <p:nvPr/>
        </p:nvSpPr>
        <p:spPr>
          <a:xfrm>
            <a:off x="4591800" y="723075"/>
            <a:ext cx="4552200" cy="590100"/>
          </a:xfrm>
          <a:prstGeom prst="rect">
            <a:avLst/>
          </a:prstGeom>
          <a:noFill/>
          <a:ln>
            <a:noFill/>
          </a:ln>
        </p:spPr>
        <p:txBody>
          <a:bodyPr anchorCtr="0" anchor="t" bIns="91425" lIns="91425" rIns="91425" wrap="square" tIns="91425">
            <a:noAutofit/>
          </a:bodyPr>
          <a:lstStyle/>
          <a:p>
            <a:pPr indent="0" lvl="0" marL="0" rtl="0">
              <a:lnSpc>
                <a:spcPct val="115000"/>
              </a:lnSpc>
              <a:spcBef>
                <a:spcPts val="0"/>
              </a:spcBef>
              <a:spcAft>
                <a:spcPts val="0"/>
              </a:spcAft>
              <a:buClr>
                <a:schemeClr val="dk1"/>
              </a:buClr>
              <a:buSzPts val="1100"/>
              <a:buFont typeface="Arial"/>
              <a:buNone/>
            </a:pPr>
            <a:r>
              <a:rPr lang="ar" sz="1000">
                <a:solidFill>
                  <a:schemeClr val="dk1"/>
                </a:solidFill>
                <a:latin typeface="Open Sans"/>
                <a:ea typeface="Open Sans"/>
                <a:cs typeface="Open Sans"/>
                <a:sym typeface="Open Sans"/>
              </a:rPr>
              <a:t>Elevation of ribs             Increase in </a:t>
            </a:r>
            <a:r>
              <a:rPr lang="ar" sz="1000">
                <a:solidFill>
                  <a:srgbClr val="FF0000"/>
                </a:solidFill>
                <a:latin typeface="Open Sans"/>
                <a:ea typeface="Open Sans"/>
                <a:cs typeface="Open Sans"/>
                <a:sym typeface="Open Sans"/>
              </a:rPr>
              <a:t>antero-posterior </a:t>
            </a:r>
            <a:r>
              <a:rPr lang="ar" sz="1000">
                <a:latin typeface="Open Sans"/>
                <a:ea typeface="Open Sans"/>
                <a:cs typeface="Open Sans"/>
                <a:sym typeface="Open Sans"/>
              </a:rPr>
              <a:t>diameter of thoracic cavity </a:t>
            </a:r>
            <a:endParaRPr sz="1000">
              <a:latin typeface="Open Sans"/>
              <a:ea typeface="Open Sans"/>
              <a:cs typeface="Open Sans"/>
              <a:sym typeface="Open Sans"/>
            </a:endParaRPr>
          </a:p>
          <a:p>
            <a:pPr indent="0" lvl="0" marL="0" rtl="0">
              <a:lnSpc>
                <a:spcPct val="115000"/>
              </a:lnSpc>
              <a:spcBef>
                <a:spcPts val="1600"/>
              </a:spcBef>
              <a:spcAft>
                <a:spcPts val="0"/>
              </a:spcAft>
              <a:buClr>
                <a:schemeClr val="dk1"/>
              </a:buClr>
              <a:buSzPts val="1100"/>
              <a:buFont typeface="Arial"/>
              <a:buNone/>
            </a:pPr>
            <a:r>
              <a:t/>
            </a:r>
            <a:endParaRPr sz="1000">
              <a:latin typeface="Open Sans"/>
              <a:ea typeface="Open Sans"/>
              <a:cs typeface="Open Sans"/>
              <a:sym typeface="Open Sans"/>
            </a:endParaRPr>
          </a:p>
          <a:p>
            <a:pPr indent="0" lvl="0" marL="0" rtl="0">
              <a:lnSpc>
                <a:spcPct val="115000"/>
              </a:lnSpc>
              <a:spcBef>
                <a:spcPts val="1600"/>
              </a:spcBef>
              <a:spcAft>
                <a:spcPts val="1600"/>
              </a:spcAft>
              <a:buClr>
                <a:schemeClr val="dk1"/>
              </a:buClr>
              <a:buSzPts val="1100"/>
              <a:buFont typeface="Arial"/>
              <a:buNone/>
            </a:pPr>
            <a:r>
              <a:t/>
            </a:r>
            <a:endParaRPr sz="1000">
              <a:latin typeface="Open Sans"/>
              <a:ea typeface="Open Sans"/>
              <a:cs typeface="Open Sans"/>
              <a:sym typeface="Open Sans"/>
            </a:endParaRPr>
          </a:p>
        </p:txBody>
      </p:sp>
      <p:sp>
        <p:nvSpPr>
          <p:cNvPr id="152" name="Shape 152"/>
          <p:cNvSpPr/>
          <p:nvPr/>
        </p:nvSpPr>
        <p:spPr>
          <a:xfrm>
            <a:off x="5710774" y="852775"/>
            <a:ext cx="312300" cy="1023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spcAft>
                <a:spcPts val="0"/>
              </a:spcAft>
              <a:buNone/>
            </a:pPr>
            <a:r>
              <a:t/>
            </a:r>
            <a:endParaRPr/>
          </a:p>
        </p:txBody>
      </p:sp>
      <p:sp>
        <p:nvSpPr>
          <p:cNvPr id="153" name="Shape 153"/>
          <p:cNvSpPr txBox="1"/>
          <p:nvPr/>
        </p:nvSpPr>
        <p:spPr>
          <a:xfrm>
            <a:off x="4552200" y="2944224"/>
            <a:ext cx="4552200" cy="590100"/>
          </a:xfrm>
          <a:prstGeom prst="rect">
            <a:avLst/>
          </a:prstGeom>
          <a:noFill/>
          <a:ln>
            <a:noFill/>
          </a:ln>
        </p:spPr>
        <p:txBody>
          <a:bodyPr anchorCtr="0" anchor="t" bIns="91425" lIns="91425" rIns="91425" wrap="square" tIns="91425">
            <a:noAutofit/>
          </a:bodyPr>
          <a:lstStyle/>
          <a:p>
            <a:pPr indent="0" lvl="0" marL="0">
              <a:spcBef>
                <a:spcPts val="0"/>
              </a:spcBef>
              <a:spcAft>
                <a:spcPts val="0"/>
              </a:spcAft>
              <a:buNone/>
            </a:pPr>
            <a:r>
              <a:rPr lang="ar" sz="1000">
                <a:latin typeface="Open Sans"/>
                <a:ea typeface="Open Sans"/>
                <a:cs typeface="Open Sans"/>
                <a:sym typeface="Open Sans"/>
              </a:rPr>
              <a:t>Elevation of ribs            Increase in </a:t>
            </a:r>
            <a:r>
              <a:rPr lang="ar" sz="1000">
                <a:solidFill>
                  <a:srgbClr val="FF0000"/>
                </a:solidFill>
                <a:latin typeface="Open Sans"/>
                <a:ea typeface="Open Sans"/>
                <a:cs typeface="Open Sans"/>
                <a:sym typeface="Open Sans"/>
              </a:rPr>
              <a:t>lateral</a:t>
            </a:r>
            <a:r>
              <a:rPr lang="ar" sz="1000">
                <a:latin typeface="Open Sans"/>
                <a:ea typeface="Open Sans"/>
                <a:cs typeface="Open Sans"/>
                <a:sym typeface="Open Sans"/>
              </a:rPr>
              <a:t> (transverse) diameter of thoracic cavity </a:t>
            </a:r>
            <a:endParaRPr sz="1000">
              <a:latin typeface="Open Sans"/>
              <a:ea typeface="Open Sans"/>
              <a:cs typeface="Open Sans"/>
              <a:sym typeface="Open Sans"/>
            </a:endParaRPr>
          </a:p>
        </p:txBody>
      </p:sp>
      <p:sp>
        <p:nvSpPr>
          <p:cNvPr id="154" name="Shape 154"/>
          <p:cNvSpPr/>
          <p:nvPr/>
        </p:nvSpPr>
        <p:spPr>
          <a:xfrm>
            <a:off x="5636086" y="3060420"/>
            <a:ext cx="312300" cy="1023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spcAft>
                <a:spcPts val="0"/>
              </a:spcAft>
              <a:buNone/>
            </a:pPr>
            <a:r>
              <a:t/>
            </a:r>
            <a:endParaRPr/>
          </a:p>
        </p:txBody>
      </p:sp>
      <p:cxnSp>
        <p:nvCxnSpPr>
          <p:cNvPr id="155" name="Shape 155"/>
          <p:cNvCxnSpPr/>
          <p:nvPr/>
        </p:nvCxnSpPr>
        <p:spPr>
          <a:xfrm flipH="1">
            <a:off x="4567950" y="138000"/>
            <a:ext cx="8100" cy="4867500"/>
          </a:xfrm>
          <a:prstGeom prst="straightConnector1">
            <a:avLst/>
          </a:prstGeom>
          <a:noFill/>
          <a:ln cap="flat" cmpd="sng" w="19050">
            <a:solidFill>
              <a:schemeClr val="lt2"/>
            </a:solidFill>
            <a:prstDash val="solid"/>
            <a:round/>
            <a:headEnd len="lg" w="lg" type="diamond"/>
            <a:tailEnd len="lg" w="lg" type="diamond"/>
          </a:ln>
        </p:spPr>
      </p:cxnSp>
      <p:pic>
        <p:nvPicPr>
          <p:cNvPr id="156" name="Shape 156"/>
          <p:cNvPicPr preferRelativeResize="0"/>
          <p:nvPr/>
        </p:nvPicPr>
        <p:blipFill>
          <a:blip r:embed="rId5">
            <a:alphaModFix/>
          </a:blip>
          <a:stretch>
            <a:fillRect/>
          </a:stretch>
        </p:blipFill>
        <p:spPr>
          <a:xfrm>
            <a:off x="5621025" y="1024475"/>
            <a:ext cx="2237100" cy="1561750"/>
          </a:xfrm>
          <a:prstGeom prst="rect">
            <a:avLst/>
          </a:prstGeom>
          <a:noFill/>
          <a:ln>
            <a:noFill/>
          </a:ln>
        </p:spPr>
      </p:pic>
      <p:pic>
        <p:nvPicPr>
          <p:cNvPr id="157" name="Shape 157"/>
          <p:cNvPicPr preferRelativeResize="0"/>
          <p:nvPr/>
        </p:nvPicPr>
        <p:blipFill>
          <a:blip r:embed="rId6">
            <a:alphaModFix/>
          </a:blip>
          <a:stretch>
            <a:fillRect/>
          </a:stretch>
        </p:blipFill>
        <p:spPr>
          <a:xfrm>
            <a:off x="5559875" y="3255144"/>
            <a:ext cx="2009775" cy="1749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pic>
        <p:nvPicPr>
          <p:cNvPr id="162" name="Shape 162"/>
          <p:cNvPicPr preferRelativeResize="0"/>
          <p:nvPr/>
        </p:nvPicPr>
        <p:blipFill rotWithShape="1">
          <a:blip r:embed="rId3">
            <a:alphaModFix/>
          </a:blip>
          <a:srcRect b="4671" l="0" r="0" t="0"/>
          <a:stretch/>
        </p:blipFill>
        <p:spPr>
          <a:xfrm>
            <a:off x="152400" y="1125525"/>
            <a:ext cx="3393351" cy="3840674"/>
          </a:xfrm>
          <a:prstGeom prst="rect">
            <a:avLst/>
          </a:prstGeom>
          <a:noFill/>
          <a:ln>
            <a:noFill/>
          </a:ln>
        </p:spPr>
      </p:pic>
      <p:pic>
        <p:nvPicPr>
          <p:cNvPr id="163" name="Shape 163"/>
          <p:cNvPicPr preferRelativeResize="0"/>
          <p:nvPr/>
        </p:nvPicPr>
        <p:blipFill rotWithShape="1">
          <a:blip r:embed="rId4">
            <a:alphaModFix/>
          </a:blip>
          <a:srcRect b="6533" l="0" r="0" t="0"/>
          <a:stretch/>
        </p:blipFill>
        <p:spPr>
          <a:xfrm>
            <a:off x="3801200" y="1125525"/>
            <a:ext cx="3283626" cy="3917550"/>
          </a:xfrm>
          <a:prstGeom prst="rect">
            <a:avLst/>
          </a:prstGeom>
          <a:noFill/>
          <a:ln>
            <a:noFill/>
          </a:ln>
        </p:spPr>
      </p:pic>
      <p:pic>
        <p:nvPicPr>
          <p:cNvPr id="164" name="Shape 164"/>
          <p:cNvPicPr preferRelativeResize="0"/>
          <p:nvPr/>
        </p:nvPicPr>
        <p:blipFill rotWithShape="1">
          <a:blip r:embed="rId5">
            <a:alphaModFix/>
          </a:blip>
          <a:srcRect b="0" l="0" r="0" t="0"/>
          <a:stretch/>
        </p:blipFill>
        <p:spPr>
          <a:xfrm>
            <a:off x="7313525" y="1048650"/>
            <a:ext cx="1641650" cy="3917551"/>
          </a:xfrm>
          <a:prstGeom prst="rect">
            <a:avLst/>
          </a:prstGeom>
          <a:noFill/>
          <a:ln>
            <a:noFill/>
          </a:ln>
        </p:spPr>
      </p:pic>
      <p:sp>
        <p:nvSpPr>
          <p:cNvPr id="165" name="Shape 165"/>
          <p:cNvSpPr txBox="1"/>
          <p:nvPr/>
        </p:nvSpPr>
        <p:spPr>
          <a:xfrm>
            <a:off x="0" y="0"/>
            <a:ext cx="8706600" cy="490500"/>
          </a:xfrm>
          <a:prstGeom prst="rect">
            <a:avLst/>
          </a:prstGeom>
          <a:noFill/>
          <a:ln>
            <a:noFill/>
          </a:ln>
        </p:spPr>
        <p:txBody>
          <a:bodyPr anchorCtr="0" anchor="t" bIns="91425" lIns="91425" rIns="91425" wrap="square" tIns="91425">
            <a:noAutofit/>
          </a:bodyPr>
          <a:lstStyle/>
          <a:p>
            <a:pPr indent="0" lvl="0" marL="0">
              <a:spcBef>
                <a:spcPts val="0"/>
              </a:spcBef>
              <a:spcAft>
                <a:spcPts val="0"/>
              </a:spcAft>
              <a:buNone/>
            </a:pPr>
            <a:r>
              <a:rPr b="1" lang="ar" sz="3600">
                <a:latin typeface="Economica"/>
                <a:ea typeface="Economica"/>
                <a:cs typeface="Economica"/>
                <a:sym typeface="Economica"/>
              </a:rPr>
              <a:t>Inspiratory Muscle</a:t>
            </a:r>
            <a:endParaRPr b="1" sz="3600">
              <a:latin typeface="Economica"/>
              <a:ea typeface="Economica"/>
              <a:cs typeface="Economica"/>
              <a:sym typeface="Economica"/>
            </a:endParaRPr>
          </a:p>
        </p:txBody>
      </p:sp>
      <p:sp>
        <p:nvSpPr>
          <p:cNvPr id="166" name="Shape 166"/>
          <p:cNvSpPr txBox="1"/>
          <p:nvPr/>
        </p:nvSpPr>
        <p:spPr>
          <a:xfrm>
            <a:off x="152475" y="738525"/>
            <a:ext cx="3283500" cy="387000"/>
          </a:xfrm>
          <a:prstGeom prst="rect">
            <a:avLst/>
          </a:prstGeom>
          <a:noFill/>
          <a:ln>
            <a:noFill/>
          </a:ln>
        </p:spPr>
        <p:txBody>
          <a:bodyPr anchorCtr="0" anchor="t" bIns="91425" lIns="91425" rIns="91425" wrap="square" tIns="91425">
            <a:noAutofit/>
          </a:bodyPr>
          <a:lstStyle/>
          <a:p>
            <a:pPr indent="0" lvl="0" marL="0" algn="ctr">
              <a:spcBef>
                <a:spcPts val="0"/>
              </a:spcBef>
              <a:spcAft>
                <a:spcPts val="0"/>
              </a:spcAft>
              <a:buNone/>
            </a:pPr>
            <a:r>
              <a:rPr b="1" lang="ar" sz="1100">
                <a:solidFill>
                  <a:schemeClr val="dk1"/>
                </a:solidFill>
                <a:latin typeface="Open Sans"/>
                <a:ea typeface="Open Sans"/>
                <a:cs typeface="Open Sans"/>
                <a:sym typeface="Open Sans"/>
              </a:rPr>
              <a:t>Muscle used in </a:t>
            </a:r>
            <a:r>
              <a:rPr b="1" lang="ar" sz="1100" u="sng">
                <a:solidFill>
                  <a:schemeClr val="dk1"/>
                </a:solidFill>
                <a:latin typeface="Open Sans"/>
                <a:ea typeface="Open Sans"/>
                <a:cs typeface="Open Sans"/>
                <a:sym typeface="Open Sans"/>
              </a:rPr>
              <a:t>rest</a:t>
            </a:r>
            <a:r>
              <a:rPr b="1" lang="ar" sz="1100">
                <a:solidFill>
                  <a:schemeClr val="dk1"/>
                </a:solidFill>
                <a:latin typeface="Open Sans"/>
                <a:ea typeface="Open Sans"/>
                <a:cs typeface="Open Sans"/>
                <a:sym typeface="Open Sans"/>
              </a:rPr>
              <a:t> and </a:t>
            </a:r>
            <a:r>
              <a:rPr b="1" lang="ar" sz="1100" u="sng">
                <a:solidFill>
                  <a:schemeClr val="dk1"/>
                </a:solidFill>
                <a:latin typeface="Open Sans"/>
                <a:ea typeface="Open Sans"/>
                <a:cs typeface="Open Sans"/>
                <a:sym typeface="Open Sans"/>
              </a:rPr>
              <a:t>forced</a:t>
            </a:r>
            <a:r>
              <a:rPr b="1" lang="ar" sz="1100">
                <a:solidFill>
                  <a:schemeClr val="dk1"/>
                </a:solidFill>
                <a:latin typeface="Open Sans"/>
                <a:ea typeface="Open Sans"/>
                <a:cs typeface="Open Sans"/>
                <a:sym typeface="Open Sans"/>
              </a:rPr>
              <a:t> inspiration</a:t>
            </a:r>
            <a:r>
              <a:rPr b="1" lang="ar" sz="1200">
                <a:solidFill>
                  <a:schemeClr val="dk1"/>
                </a:solidFill>
                <a:latin typeface="Open Sans"/>
                <a:ea typeface="Open Sans"/>
                <a:cs typeface="Open Sans"/>
                <a:sym typeface="Open Sans"/>
              </a:rPr>
              <a:t> </a:t>
            </a:r>
            <a:endParaRPr b="1" sz="1200">
              <a:solidFill>
                <a:schemeClr val="dk1"/>
              </a:solidFill>
              <a:latin typeface="Open Sans"/>
              <a:ea typeface="Open Sans"/>
              <a:cs typeface="Open Sans"/>
              <a:sym typeface="Open Sans"/>
            </a:endParaRPr>
          </a:p>
        </p:txBody>
      </p:sp>
      <p:sp>
        <p:nvSpPr>
          <p:cNvPr id="167" name="Shape 167"/>
          <p:cNvSpPr txBox="1"/>
          <p:nvPr/>
        </p:nvSpPr>
        <p:spPr>
          <a:xfrm>
            <a:off x="3613450" y="490500"/>
            <a:ext cx="3522600" cy="635100"/>
          </a:xfrm>
          <a:prstGeom prst="rect">
            <a:avLst/>
          </a:prstGeom>
          <a:noFill/>
          <a:ln>
            <a:noFill/>
          </a:ln>
        </p:spPr>
        <p:txBody>
          <a:bodyPr anchorCtr="0" anchor="t" bIns="91425" lIns="91425" rIns="91425" wrap="square" tIns="91425">
            <a:noAutofit/>
          </a:bodyPr>
          <a:lstStyle/>
          <a:p>
            <a:pPr indent="0" lvl="0" marL="0" algn="ctr">
              <a:spcBef>
                <a:spcPts val="0"/>
              </a:spcBef>
              <a:spcAft>
                <a:spcPts val="0"/>
              </a:spcAft>
              <a:buNone/>
            </a:pPr>
            <a:r>
              <a:rPr lang="ar">
                <a:latin typeface="Open Sans"/>
                <a:ea typeface="Open Sans"/>
                <a:cs typeface="Open Sans"/>
                <a:sym typeface="Open Sans"/>
              </a:rPr>
              <a:t> </a:t>
            </a:r>
            <a:r>
              <a:rPr b="1" lang="ar" sz="1100">
                <a:latin typeface="Open Sans"/>
                <a:ea typeface="Open Sans"/>
                <a:cs typeface="Open Sans"/>
                <a:sym typeface="Open Sans"/>
              </a:rPr>
              <a:t>Accessory muscle</a:t>
            </a:r>
            <a:endParaRPr b="1" sz="1100">
              <a:latin typeface="Open Sans"/>
              <a:ea typeface="Open Sans"/>
              <a:cs typeface="Open Sans"/>
              <a:sym typeface="Open Sans"/>
            </a:endParaRPr>
          </a:p>
          <a:p>
            <a:pPr indent="0" lvl="0" marL="0" rtl="0" algn="ctr">
              <a:spcBef>
                <a:spcPts val="0"/>
              </a:spcBef>
              <a:spcAft>
                <a:spcPts val="0"/>
              </a:spcAft>
              <a:buNone/>
            </a:pPr>
            <a:r>
              <a:rPr b="1" lang="ar" sz="1100">
                <a:latin typeface="Open Sans"/>
                <a:ea typeface="Open Sans"/>
                <a:cs typeface="Open Sans"/>
                <a:sym typeface="Open Sans"/>
              </a:rPr>
              <a:t>(only during </a:t>
            </a:r>
            <a:r>
              <a:rPr b="1" lang="ar" sz="1100" u="sng">
                <a:latin typeface="Open Sans"/>
                <a:ea typeface="Open Sans"/>
                <a:cs typeface="Open Sans"/>
                <a:sym typeface="Open Sans"/>
              </a:rPr>
              <a:t>forced</a:t>
            </a:r>
            <a:r>
              <a:rPr b="1" lang="ar" sz="1100">
                <a:latin typeface="Open Sans"/>
                <a:ea typeface="Open Sans"/>
                <a:cs typeface="Open Sans"/>
                <a:sym typeface="Open Sans"/>
              </a:rPr>
              <a:t> inspiration)</a:t>
            </a:r>
            <a:endParaRPr b="1" sz="1100">
              <a:latin typeface="Open Sans"/>
              <a:ea typeface="Open Sans"/>
              <a:cs typeface="Open Sans"/>
              <a:sym typeface="Open Sans"/>
            </a:endParaRPr>
          </a:p>
          <a:p>
            <a:pPr indent="0" lvl="0" marL="0" rtl="0" algn="ctr">
              <a:spcBef>
                <a:spcPts val="0"/>
              </a:spcBef>
              <a:spcAft>
                <a:spcPts val="0"/>
              </a:spcAft>
              <a:buNone/>
            </a:pPr>
            <a:r>
              <a:rPr lang="ar" sz="800">
                <a:solidFill>
                  <a:srgbClr val="B7B7B7"/>
                </a:solidFill>
                <a:latin typeface="Open Sans"/>
                <a:ea typeface="Open Sans"/>
                <a:cs typeface="Open Sans"/>
                <a:sym typeface="Open Sans"/>
              </a:rPr>
              <a:t>Note: their main function isn’t inspiration </a:t>
            </a:r>
            <a:endParaRPr sz="800">
              <a:solidFill>
                <a:srgbClr val="B7B7B7"/>
              </a:solidFill>
              <a:latin typeface="Open Sans"/>
              <a:ea typeface="Open Sans"/>
              <a:cs typeface="Open Sans"/>
              <a:sym typeface="Open Sans"/>
            </a:endParaRPr>
          </a:p>
          <a:p>
            <a:pPr indent="0" lvl="0" marL="0" algn="ctr">
              <a:spcBef>
                <a:spcPts val="0"/>
              </a:spcBef>
              <a:spcAft>
                <a:spcPts val="0"/>
              </a:spcAft>
              <a:buNone/>
            </a:pPr>
            <a:r>
              <a:t/>
            </a:r>
            <a:endParaRPr b="1" sz="1100">
              <a:latin typeface="Open Sans"/>
              <a:ea typeface="Open Sans"/>
              <a:cs typeface="Open Sans"/>
              <a:sym typeface="Open Sans"/>
            </a:endParaRPr>
          </a:p>
          <a:p>
            <a:pPr indent="0" lvl="0" marL="0">
              <a:spcBef>
                <a:spcPts val="0"/>
              </a:spcBef>
              <a:spcAft>
                <a:spcPts val="0"/>
              </a:spcAft>
              <a:buNone/>
            </a:pPr>
            <a:r>
              <a:t/>
            </a:r>
            <a:endParaRPr>
              <a:latin typeface="Open Sans"/>
              <a:ea typeface="Open Sans"/>
              <a:cs typeface="Open Sans"/>
              <a:sym typeface="Open Sans"/>
            </a:endParaRPr>
          </a:p>
        </p:txBody>
      </p:sp>
      <p:sp>
        <p:nvSpPr>
          <p:cNvPr id="168" name="Shape 168"/>
          <p:cNvSpPr txBox="1"/>
          <p:nvPr/>
        </p:nvSpPr>
        <p:spPr>
          <a:xfrm>
            <a:off x="8123700" y="0"/>
            <a:ext cx="1020300" cy="387000"/>
          </a:xfrm>
          <a:prstGeom prst="rect">
            <a:avLst/>
          </a:prstGeom>
          <a:noFill/>
          <a:ln cap="flat" cmpd="sng" w="9525">
            <a:solidFill>
              <a:schemeClr val="lt2"/>
            </a:solidFill>
            <a:prstDash val="dashDot"/>
            <a:round/>
            <a:headEnd len="med" w="med" type="none"/>
            <a:tailEnd len="med" w="med" type="none"/>
          </a:ln>
        </p:spPr>
        <p:txBody>
          <a:bodyPr anchorCtr="0" anchor="t" bIns="91425" lIns="91425" rIns="91425" wrap="square" tIns="91425">
            <a:noAutofit/>
          </a:bodyPr>
          <a:lstStyle/>
          <a:p>
            <a:pPr indent="0" lvl="0" marL="0">
              <a:spcBef>
                <a:spcPts val="0"/>
              </a:spcBef>
              <a:spcAft>
                <a:spcPts val="0"/>
              </a:spcAft>
              <a:buNone/>
            </a:pPr>
            <a:r>
              <a:rPr lang="ar"/>
              <a:t>Team 436</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pic>
        <p:nvPicPr>
          <p:cNvPr id="173" name="Shape 173"/>
          <p:cNvPicPr preferRelativeResize="0"/>
          <p:nvPr/>
        </p:nvPicPr>
        <p:blipFill>
          <a:blip r:embed="rId3">
            <a:alphaModFix/>
          </a:blip>
          <a:stretch>
            <a:fillRect/>
          </a:stretch>
        </p:blipFill>
        <p:spPr>
          <a:xfrm>
            <a:off x="4108777" y="3297325"/>
            <a:ext cx="2309068" cy="1709104"/>
          </a:xfrm>
          <a:prstGeom prst="rect">
            <a:avLst/>
          </a:prstGeom>
          <a:noFill/>
          <a:ln>
            <a:noFill/>
          </a:ln>
        </p:spPr>
      </p:pic>
      <p:sp>
        <p:nvSpPr>
          <p:cNvPr id="174" name="Shape 174"/>
          <p:cNvSpPr txBox="1"/>
          <p:nvPr>
            <p:ph type="title"/>
          </p:nvPr>
        </p:nvSpPr>
        <p:spPr>
          <a:xfrm>
            <a:off x="311700" y="163525"/>
            <a:ext cx="2187900" cy="831300"/>
          </a:xfrm>
          <a:prstGeom prst="rect">
            <a:avLst/>
          </a:prstGeom>
        </p:spPr>
        <p:txBody>
          <a:bodyPr anchorCtr="0" anchor="b" bIns="91425" lIns="91425" rIns="91425" wrap="square" tIns="91425">
            <a:noAutofit/>
          </a:bodyPr>
          <a:lstStyle/>
          <a:p>
            <a:pPr indent="0" lvl="0" marL="0">
              <a:spcBef>
                <a:spcPts val="0"/>
              </a:spcBef>
              <a:spcAft>
                <a:spcPts val="0"/>
              </a:spcAft>
              <a:buNone/>
            </a:pPr>
            <a:r>
              <a:rPr lang="ar"/>
              <a:t>Diaphragm</a:t>
            </a:r>
            <a:endParaRPr/>
          </a:p>
        </p:txBody>
      </p:sp>
      <p:pic>
        <p:nvPicPr>
          <p:cNvPr id="175" name="Shape 175"/>
          <p:cNvPicPr preferRelativeResize="0"/>
          <p:nvPr/>
        </p:nvPicPr>
        <p:blipFill>
          <a:blip r:embed="rId4">
            <a:alphaModFix/>
          </a:blip>
          <a:stretch>
            <a:fillRect/>
          </a:stretch>
        </p:blipFill>
        <p:spPr>
          <a:xfrm>
            <a:off x="9525" y="3338396"/>
            <a:ext cx="1939300" cy="1709104"/>
          </a:xfrm>
          <a:prstGeom prst="rect">
            <a:avLst/>
          </a:prstGeom>
          <a:noFill/>
          <a:ln>
            <a:noFill/>
          </a:ln>
        </p:spPr>
      </p:pic>
      <p:pic>
        <p:nvPicPr>
          <p:cNvPr id="176" name="Shape 176"/>
          <p:cNvPicPr preferRelativeResize="0"/>
          <p:nvPr/>
        </p:nvPicPr>
        <p:blipFill>
          <a:blip r:embed="rId5">
            <a:alphaModFix/>
          </a:blip>
          <a:stretch>
            <a:fillRect/>
          </a:stretch>
        </p:blipFill>
        <p:spPr>
          <a:xfrm>
            <a:off x="1948825" y="3338395"/>
            <a:ext cx="2057399" cy="1657994"/>
          </a:xfrm>
          <a:prstGeom prst="rect">
            <a:avLst/>
          </a:prstGeom>
          <a:noFill/>
          <a:ln>
            <a:noFill/>
          </a:ln>
        </p:spPr>
      </p:pic>
      <p:pic>
        <p:nvPicPr>
          <p:cNvPr id="177" name="Shape 177"/>
          <p:cNvPicPr preferRelativeResize="0"/>
          <p:nvPr/>
        </p:nvPicPr>
        <p:blipFill>
          <a:blip r:embed="rId6">
            <a:alphaModFix/>
          </a:blip>
          <a:stretch>
            <a:fillRect/>
          </a:stretch>
        </p:blipFill>
        <p:spPr>
          <a:xfrm>
            <a:off x="6692800" y="3403269"/>
            <a:ext cx="2298800" cy="1528248"/>
          </a:xfrm>
          <a:prstGeom prst="rect">
            <a:avLst/>
          </a:prstGeom>
          <a:noFill/>
          <a:ln>
            <a:noFill/>
          </a:ln>
        </p:spPr>
      </p:pic>
      <p:graphicFrame>
        <p:nvGraphicFramePr>
          <p:cNvPr id="178" name="Shape 178"/>
          <p:cNvGraphicFramePr/>
          <p:nvPr/>
        </p:nvGraphicFramePr>
        <p:xfrm>
          <a:off x="0" y="1368059"/>
          <a:ext cx="3000000" cy="3000000"/>
        </p:xfrm>
        <a:graphic>
          <a:graphicData uri="http://schemas.openxmlformats.org/drawingml/2006/table">
            <a:tbl>
              <a:tblPr>
                <a:noFill/>
                <a:tableStyleId>{D7B4A627-1B1E-4C23-A1D2-12E12FC41C78}</a:tableStyleId>
              </a:tblPr>
              <a:tblGrid>
                <a:gridCol w="1152525"/>
                <a:gridCol w="2219325"/>
                <a:gridCol w="1695450"/>
                <a:gridCol w="1625500"/>
                <a:gridCol w="2451200"/>
              </a:tblGrid>
              <a:tr h="381000">
                <a:tc>
                  <a:txBody>
                    <a:bodyPr>
                      <a:noAutofit/>
                    </a:bodyPr>
                    <a:lstStyle/>
                    <a:p>
                      <a:pPr indent="0" lvl="0" marL="0" rtl="0">
                        <a:spcBef>
                          <a:spcPts val="0"/>
                        </a:spcBef>
                        <a:spcAft>
                          <a:spcPts val="0"/>
                        </a:spcAft>
                        <a:buNone/>
                      </a:pPr>
                      <a:r>
                        <a:t/>
                      </a:r>
                      <a:endParaRPr sz="1000">
                        <a:latin typeface="Open Sans"/>
                        <a:ea typeface="Open Sans"/>
                        <a:cs typeface="Open Sans"/>
                        <a:sym typeface="Open Sans"/>
                      </a:endParaRPr>
                    </a:p>
                  </a:txBody>
                  <a:tcPr marT="91425" marB="91425" marR="91425" marL="91425">
                    <a:lnL cap="flat" cmpd="sng" w="19050">
                      <a:solidFill>
                        <a:srgbClr val="9E9E9E"/>
                      </a:solidFill>
                      <a:prstDash val="solid"/>
                      <a:round/>
                      <a:headEnd len="med" w="med" type="none"/>
                      <a:tailEnd len="med" w="med" type="none"/>
                    </a:lnL>
                    <a:lnR cap="flat" cmpd="sng" w="19050">
                      <a:solidFill>
                        <a:srgbClr val="9E9E9E"/>
                      </a:solidFill>
                      <a:prstDash val="solid"/>
                      <a:round/>
                      <a:headEnd len="med" w="med" type="none"/>
                      <a:tailEnd len="med" w="med" type="none"/>
                    </a:lnR>
                    <a:lnT cap="flat" cmpd="sng" w="19050">
                      <a:solidFill>
                        <a:srgbClr val="9E9E9E"/>
                      </a:solidFill>
                      <a:prstDash val="solid"/>
                      <a:round/>
                      <a:headEnd len="med" w="med" type="none"/>
                      <a:tailEnd len="med" w="med" type="none"/>
                    </a:lnT>
                    <a:lnB cap="flat" cmpd="sng" w="19050">
                      <a:solidFill>
                        <a:srgbClr val="9E9E9E"/>
                      </a:solidFill>
                      <a:prstDash val="solid"/>
                      <a:round/>
                      <a:headEnd len="med" w="med" type="none"/>
                      <a:tailEnd len="med" w="med" type="none"/>
                    </a:lnB>
                  </a:tcPr>
                </a:tc>
                <a:tc>
                  <a:txBody>
                    <a:bodyPr>
                      <a:noAutofit/>
                    </a:bodyPr>
                    <a:lstStyle/>
                    <a:p>
                      <a:pPr indent="0" lvl="0" marL="0" rtl="0" algn="ctr">
                        <a:spcBef>
                          <a:spcPts val="0"/>
                        </a:spcBef>
                        <a:spcAft>
                          <a:spcPts val="0"/>
                        </a:spcAft>
                        <a:buNone/>
                      </a:pPr>
                      <a:r>
                        <a:rPr b="1" lang="ar">
                          <a:latin typeface="Economica"/>
                          <a:ea typeface="Economica"/>
                          <a:cs typeface="Economica"/>
                          <a:sym typeface="Economica"/>
                        </a:rPr>
                        <a:t>origin</a:t>
                      </a:r>
                      <a:endParaRPr b="1">
                        <a:latin typeface="Economica"/>
                        <a:ea typeface="Economica"/>
                        <a:cs typeface="Economica"/>
                        <a:sym typeface="Economica"/>
                      </a:endParaRPr>
                    </a:p>
                  </a:txBody>
                  <a:tcPr marT="91425" marB="91425" marR="91425" marL="91425">
                    <a:lnL cap="flat" cmpd="sng" w="19050">
                      <a:solidFill>
                        <a:srgbClr val="9E9E9E"/>
                      </a:solidFill>
                      <a:prstDash val="solid"/>
                      <a:round/>
                      <a:headEnd len="med" w="med" type="none"/>
                      <a:tailEnd len="med" w="med" type="none"/>
                    </a:lnL>
                    <a:lnR cap="flat" cmpd="sng" w="19050">
                      <a:solidFill>
                        <a:srgbClr val="9E9E9E"/>
                      </a:solidFill>
                      <a:prstDash val="solid"/>
                      <a:round/>
                      <a:headEnd len="med" w="med" type="none"/>
                      <a:tailEnd len="med" w="med" type="none"/>
                    </a:lnR>
                    <a:lnT cap="flat" cmpd="sng" w="19050">
                      <a:solidFill>
                        <a:srgbClr val="9E9E9E"/>
                      </a:solidFill>
                      <a:prstDash val="solid"/>
                      <a:round/>
                      <a:headEnd len="med" w="med" type="none"/>
                      <a:tailEnd len="med" w="med" type="none"/>
                    </a:lnT>
                    <a:lnB cap="flat" cmpd="sng" w="19050">
                      <a:solidFill>
                        <a:srgbClr val="9E9E9E"/>
                      </a:solidFill>
                      <a:prstDash val="solid"/>
                      <a:round/>
                      <a:headEnd len="med" w="med" type="none"/>
                      <a:tailEnd len="med" w="med" type="none"/>
                    </a:lnB>
                    <a:solidFill>
                      <a:srgbClr val="D9D9D9"/>
                    </a:solidFill>
                  </a:tcPr>
                </a:tc>
                <a:tc>
                  <a:txBody>
                    <a:bodyPr>
                      <a:noAutofit/>
                    </a:bodyPr>
                    <a:lstStyle/>
                    <a:p>
                      <a:pPr indent="0" lvl="0" marL="0" rtl="0" algn="ctr">
                        <a:spcBef>
                          <a:spcPts val="0"/>
                        </a:spcBef>
                        <a:spcAft>
                          <a:spcPts val="0"/>
                        </a:spcAft>
                        <a:buNone/>
                      </a:pPr>
                      <a:r>
                        <a:rPr b="1" lang="ar">
                          <a:latin typeface="Economica"/>
                          <a:ea typeface="Economica"/>
                          <a:cs typeface="Economica"/>
                          <a:sym typeface="Economica"/>
                        </a:rPr>
                        <a:t>attachment</a:t>
                      </a:r>
                      <a:endParaRPr b="1">
                        <a:latin typeface="Economica"/>
                        <a:ea typeface="Economica"/>
                        <a:cs typeface="Economica"/>
                        <a:sym typeface="Economica"/>
                      </a:endParaRPr>
                    </a:p>
                  </a:txBody>
                  <a:tcPr marT="91425" marB="91425" marR="91425" marL="91425">
                    <a:lnL cap="flat" cmpd="sng" w="19050">
                      <a:solidFill>
                        <a:srgbClr val="9E9E9E"/>
                      </a:solidFill>
                      <a:prstDash val="solid"/>
                      <a:round/>
                      <a:headEnd len="med" w="med" type="none"/>
                      <a:tailEnd len="med" w="med" type="none"/>
                    </a:lnL>
                    <a:lnR cap="flat" cmpd="sng" w="19050">
                      <a:solidFill>
                        <a:srgbClr val="9E9E9E"/>
                      </a:solidFill>
                      <a:prstDash val="solid"/>
                      <a:round/>
                      <a:headEnd len="med" w="med" type="none"/>
                      <a:tailEnd len="med" w="med" type="none"/>
                    </a:lnR>
                    <a:lnT cap="flat" cmpd="sng" w="19050">
                      <a:solidFill>
                        <a:srgbClr val="9E9E9E"/>
                      </a:solidFill>
                      <a:prstDash val="solid"/>
                      <a:round/>
                      <a:headEnd len="med" w="med" type="none"/>
                      <a:tailEnd len="med" w="med" type="none"/>
                    </a:lnT>
                    <a:lnB cap="flat" cmpd="sng" w="19050">
                      <a:solidFill>
                        <a:srgbClr val="9E9E9E"/>
                      </a:solidFill>
                      <a:prstDash val="solid"/>
                      <a:round/>
                      <a:headEnd len="med" w="med" type="none"/>
                      <a:tailEnd len="med" w="med" type="none"/>
                    </a:lnB>
                    <a:solidFill>
                      <a:srgbClr val="D9D9D9"/>
                    </a:solidFill>
                  </a:tcPr>
                </a:tc>
                <a:tc>
                  <a:txBody>
                    <a:bodyPr>
                      <a:noAutofit/>
                    </a:bodyPr>
                    <a:lstStyle/>
                    <a:p>
                      <a:pPr indent="0" lvl="0" marL="0" rtl="0" algn="ctr">
                        <a:spcBef>
                          <a:spcPts val="0"/>
                        </a:spcBef>
                        <a:spcAft>
                          <a:spcPts val="0"/>
                        </a:spcAft>
                        <a:buNone/>
                      </a:pPr>
                      <a:r>
                        <a:rPr b="1" lang="ar">
                          <a:latin typeface="Economica"/>
                          <a:ea typeface="Economica"/>
                          <a:cs typeface="Economica"/>
                          <a:sym typeface="Economica"/>
                        </a:rPr>
                        <a:t>insertion</a:t>
                      </a:r>
                      <a:endParaRPr b="1">
                        <a:latin typeface="Economica"/>
                        <a:ea typeface="Economica"/>
                        <a:cs typeface="Economica"/>
                        <a:sym typeface="Economica"/>
                      </a:endParaRPr>
                    </a:p>
                  </a:txBody>
                  <a:tcPr marT="91425" marB="91425" marR="91425" marL="91425">
                    <a:lnL cap="flat" cmpd="sng" w="19050">
                      <a:solidFill>
                        <a:srgbClr val="9E9E9E"/>
                      </a:solidFill>
                      <a:prstDash val="solid"/>
                      <a:round/>
                      <a:headEnd len="med" w="med" type="none"/>
                      <a:tailEnd len="med" w="med" type="none"/>
                    </a:lnL>
                    <a:lnR cap="flat" cmpd="sng" w="19050">
                      <a:solidFill>
                        <a:srgbClr val="9E9E9E"/>
                      </a:solidFill>
                      <a:prstDash val="solid"/>
                      <a:round/>
                      <a:headEnd len="med" w="med" type="none"/>
                      <a:tailEnd len="med" w="med" type="none"/>
                    </a:lnR>
                    <a:lnT cap="flat" cmpd="sng" w="19050">
                      <a:solidFill>
                        <a:srgbClr val="9E9E9E"/>
                      </a:solidFill>
                      <a:prstDash val="solid"/>
                      <a:round/>
                      <a:headEnd len="med" w="med" type="none"/>
                      <a:tailEnd len="med" w="med" type="none"/>
                    </a:lnT>
                    <a:lnB cap="flat" cmpd="sng" w="19050">
                      <a:solidFill>
                        <a:srgbClr val="9E9E9E"/>
                      </a:solidFill>
                      <a:prstDash val="solid"/>
                      <a:round/>
                      <a:headEnd len="med" w="med" type="none"/>
                      <a:tailEnd len="med" w="med" type="none"/>
                    </a:lnB>
                    <a:solidFill>
                      <a:srgbClr val="D9D9D9"/>
                    </a:solidFill>
                  </a:tcPr>
                </a:tc>
                <a:tc>
                  <a:txBody>
                    <a:bodyPr>
                      <a:noAutofit/>
                    </a:bodyPr>
                    <a:lstStyle/>
                    <a:p>
                      <a:pPr indent="0" lvl="0" marL="0" rtl="0" algn="ctr">
                        <a:spcBef>
                          <a:spcPts val="0"/>
                        </a:spcBef>
                        <a:spcAft>
                          <a:spcPts val="0"/>
                        </a:spcAft>
                        <a:buNone/>
                      </a:pPr>
                      <a:r>
                        <a:rPr b="1" lang="ar">
                          <a:latin typeface="Economica"/>
                          <a:ea typeface="Economica"/>
                          <a:cs typeface="Economica"/>
                          <a:sym typeface="Economica"/>
                        </a:rPr>
                        <a:t>action</a:t>
                      </a:r>
                      <a:endParaRPr b="1">
                        <a:latin typeface="Economica"/>
                        <a:ea typeface="Economica"/>
                        <a:cs typeface="Economica"/>
                        <a:sym typeface="Economica"/>
                      </a:endParaRPr>
                    </a:p>
                  </a:txBody>
                  <a:tcPr marT="91425" marB="91425" marR="91425" marL="91425">
                    <a:lnL cap="flat" cmpd="sng" w="19050">
                      <a:solidFill>
                        <a:srgbClr val="9E9E9E"/>
                      </a:solidFill>
                      <a:prstDash val="solid"/>
                      <a:round/>
                      <a:headEnd len="med" w="med" type="none"/>
                      <a:tailEnd len="med" w="med" type="none"/>
                    </a:lnL>
                    <a:lnR cap="flat" cmpd="sng" w="19050">
                      <a:solidFill>
                        <a:srgbClr val="9E9E9E"/>
                      </a:solidFill>
                      <a:prstDash val="solid"/>
                      <a:round/>
                      <a:headEnd len="med" w="med" type="none"/>
                      <a:tailEnd len="med" w="med" type="none"/>
                    </a:lnR>
                    <a:lnT cap="flat" cmpd="sng" w="19050">
                      <a:solidFill>
                        <a:srgbClr val="9E9E9E"/>
                      </a:solidFill>
                      <a:prstDash val="solid"/>
                      <a:round/>
                      <a:headEnd len="med" w="med" type="none"/>
                      <a:tailEnd len="med" w="med" type="none"/>
                    </a:lnT>
                    <a:lnB cap="flat" cmpd="sng" w="19050">
                      <a:solidFill>
                        <a:srgbClr val="9E9E9E"/>
                      </a:solidFill>
                      <a:prstDash val="solid"/>
                      <a:round/>
                      <a:headEnd len="med" w="med" type="none"/>
                      <a:tailEnd len="med" w="med" type="none"/>
                    </a:lnB>
                    <a:solidFill>
                      <a:srgbClr val="D9D9D9"/>
                    </a:solidFill>
                  </a:tcPr>
                </a:tc>
              </a:tr>
              <a:tr h="381000">
                <a:tc>
                  <a:txBody>
                    <a:bodyPr>
                      <a:noAutofit/>
                    </a:bodyPr>
                    <a:lstStyle/>
                    <a:p>
                      <a:pPr indent="0" lvl="0" marL="0" rtl="0">
                        <a:spcBef>
                          <a:spcPts val="0"/>
                        </a:spcBef>
                        <a:spcAft>
                          <a:spcPts val="0"/>
                        </a:spcAft>
                        <a:buNone/>
                      </a:pPr>
                      <a:r>
                        <a:rPr b="1" lang="ar">
                          <a:latin typeface="Economica"/>
                          <a:ea typeface="Economica"/>
                          <a:cs typeface="Economica"/>
                          <a:sym typeface="Economica"/>
                        </a:rPr>
                        <a:t>Diaphragm</a:t>
                      </a:r>
                      <a:endParaRPr b="1">
                        <a:latin typeface="Economica"/>
                        <a:ea typeface="Economica"/>
                        <a:cs typeface="Economica"/>
                        <a:sym typeface="Economica"/>
                      </a:endParaRPr>
                    </a:p>
                  </a:txBody>
                  <a:tcPr marT="91425" marB="91425" marR="91425" marL="91425">
                    <a:lnL cap="flat" cmpd="sng" w="19050">
                      <a:solidFill>
                        <a:srgbClr val="9E9E9E"/>
                      </a:solidFill>
                      <a:prstDash val="solid"/>
                      <a:round/>
                      <a:headEnd len="med" w="med" type="none"/>
                      <a:tailEnd len="med" w="med" type="none"/>
                    </a:lnL>
                    <a:lnR cap="flat" cmpd="sng" w="19050">
                      <a:solidFill>
                        <a:srgbClr val="9E9E9E"/>
                      </a:solidFill>
                      <a:prstDash val="solid"/>
                      <a:round/>
                      <a:headEnd len="med" w="med" type="none"/>
                      <a:tailEnd len="med" w="med" type="none"/>
                    </a:lnR>
                    <a:lnT cap="flat" cmpd="sng" w="19050">
                      <a:solidFill>
                        <a:srgbClr val="9E9E9E"/>
                      </a:solidFill>
                      <a:prstDash val="solid"/>
                      <a:round/>
                      <a:headEnd len="med" w="med" type="none"/>
                      <a:tailEnd len="med" w="med" type="none"/>
                    </a:lnT>
                    <a:lnB cap="flat" cmpd="sng" w="19050">
                      <a:solidFill>
                        <a:srgbClr val="9E9E9E"/>
                      </a:solidFill>
                      <a:prstDash val="solid"/>
                      <a:round/>
                      <a:headEnd len="med" w="med" type="none"/>
                      <a:tailEnd len="med" w="med" type="none"/>
                    </a:lnB>
                  </a:tcPr>
                </a:tc>
                <a:tc>
                  <a:txBody>
                    <a:bodyPr>
                      <a:noAutofit/>
                    </a:bodyPr>
                    <a:lstStyle/>
                    <a:p>
                      <a:pPr indent="-292100" lvl="0" marL="457200" rtl="0">
                        <a:spcBef>
                          <a:spcPts val="0"/>
                        </a:spcBef>
                        <a:spcAft>
                          <a:spcPts val="0"/>
                        </a:spcAft>
                        <a:buSzPts val="1000"/>
                        <a:buChar char="●"/>
                      </a:pPr>
                      <a:r>
                        <a:rPr b="1" lang="ar" sz="1000">
                          <a:latin typeface="Open Sans"/>
                          <a:ea typeface="Open Sans"/>
                          <a:cs typeface="Open Sans"/>
                          <a:sym typeface="Open Sans"/>
                        </a:rPr>
                        <a:t>costal</a:t>
                      </a:r>
                      <a:r>
                        <a:rPr lang="ar" sz="1000">
                          <a:latin typeface="Open Sans"/>
                          <a:ea typeface="Open Sans"/>
                          <a:cs typeface="Open Sans"/>
                          <a:sym typeface="Open Sans"/>
                        </a:rPr>
                        <a:t>: lower 6 costal cartilages</a:t>
                      </a:r>
                      <a:endParaRPr sz="1000">
                        <a:latin typeface="Open Sans"/>
                        <a:ea typeface="Open Sans"/>
                        <a:cs typeface="Open Sans"/>
                        <a:sym typeface="Open Sans"/>
                      </a:endParaRPr>
                    </a:p>
                    <a:p>
                      <a:pPr indent="-292100" lvl="0" marL="457200" rtl="0">
                        <a:spcBef>
                          <a:spcPts val="0"/>
                        </a:spcBef>
                        <a:spcAft>
                          <a:spcPts val="0"/>
                        </a:spcAft>
                        <a:buSzPts val="1000"/>
                        <a:buChar char="●"/>
                      </a:pPr>
                      <a:r>
                        <a:rPr b="1" lang="ar" sz="1000">
                          <a:latin typeface="Open Sans"/>
                          <a:ea typeface="Open Sans"/>
                          <a:cs typeface="Open Sans"/>
                          <a:sym typeface="Open Sans"/>
                        </a:rPr>
                        <a:t>vertebral</a:t>
                      </a:r>
                      <a:r>
                        <a:rPr lang="ar" sz="1000">
                          <a:latin typeface="Open Sans"/>
                          <a:ea typeface="Open Sans"/>
                          <a:cs typeface="Open Sans"/>
                          <a:sym typeface="Open Sans"/>
                        </a:rPr>
                        <a:t>: upper 3 lumbar vertebrae </a:t>
                      </a:r>
                      <a:r>
                        <a:rPr lang="ar" sz="1000">
                          <a:solidFill>
                            <a:srgbClr val="FF0000"/>
                          </a:solidFill>
                          <a:latin typeface="Open Sans"/>
                          <a:ea typeface="Open Sans"/>
                          <a:cs typeface="Open Sans"/>
                          <a:sym typeface="Open Sans"/>
                        </a:rPr>
                        <a:t>( right and left crus + arcuate ligament)</a:t>
                      </a:r>
                      <a:endParaRPr sz="1000">
                        <a:solidFill>
                          <a:srgbClr val="FF0000"/>
                        </a:solidFill>
                        <a:latin typeface="Open Sans"/>
                        <a:ea typeface="Open Sans"/>
                        <a:cs typeface="Open Sans"/>
                        <a:sym typeface="Open Sans"/>
                      </a:endParaRPr>
                    </a:p>
                    <a:p>
                      <a:pPr indent="-292100" lvl="0" marL="457200" rtl="0">
                        <a:spcBef>
                          <a:spcPts val="0"/>
                        </a:spcBef>
                        <a:spcAft>
                          <a:spcPts val="0"/>
                        </a:spcAft>
                        <a:buSzPts val="1000"/>
                        <a:buChar char="●"/>
                      </a:pPr>
                      <a:r>
                        <a:rPr b="1" lang="ar" sz="1000">
                          <a:latin typeface="Open Sans"/>
                          <a:ea typeface="Open Sans"/>
                          <a:cs typeface="Open Sans"/>
                          <a:sym typeface="Open Sans"/>
                        </a:rPr>
                        <a:t>sternal</a:t>
                      </a:r>
                      <a:r>
                        <a:rPr lang="ar" sz="1000">
                          <a:latin typeface="Open Sans"/>
                          <a:ea typeface="Open Sans"/>
                          <a:cs typeface="Open Sans"/>
                          <a:sym typeface="Open Sans"/>
                        </a:rPr>
                        <a:t>: xiphoid process of sternum</a:t>
                      </a:r>
                      <a:endParaRPr sz="1000">
                        <a:latin typeface="Open Sans"/>
                        <a:ea typeface="Open Sans"/>
                        <a:cs typeface="Open Sans"/>
                        <a:sym typeface="Open Sans"/>
                      </a:endParaRPr>
                    </a:p>
                  </a:txBody>
                  <a:tcPr marT="91425" marB="91425" marR="91425" marL="91425">
                    <a:lnL cap="flat" cmpd="sng" w="19050">
                      <a:solidFill>
                        <a:srgbClr val="9E9E9E"/>
                      </a:solidFill>
                      <a:prstDash val="solid"/>
                      <a:round/>
                      <a:headEnd len="med" w="med" type="none"/>
                      <a:tailEnd len="med" w="med" type="none"/>
                    </a:lnL>
                    <a:lnR cap="flat" cmpd="sng" w="19050">
                      <a:solidFill>
                        <a:srgbClr val="9E9E9E"/>
                      </a:solidFill>
                      <a:prstDash val="solid"/>
                      <a:round/>
                      <a:headEnd len="med" w="med" type="none"/>
                      <a:tailEnd len="med" w="med" type="none"/>
                    </a:lnR>
                    <a:lnT cap="flat" cmpd="sng" w="19050">
                      <a:solidFill>
                        <a:srgbClr val="9E9E9E"/>
                      </a:solidFill>
                      <a:prstDash val="solid"/>
                      <a:round/>
                      <a:headEnd len="med" w="med" type="none"/>
                      <a:tailEnd len="med" w="med" type="none"/>
                    </a:lnT>
                    <a:lnB cap="flat" cmpd="sng" w="19050">
                      <a:solidFill>
                        <a:srgbClr val="9E9E9E"/>
                      </a:solidFill>
                      <a:prstDash val="solid"/>
                      <a:round/>
                      <a:headEnd len="med" w="med" type="none"/>
                      <a:tailEnd len="med" w="med" type="none"/>
                    </a:lnB>
                  </a:tcPr>
                </a:tc>
                <a:tc>
                  <a:txBody>
                    <a:bodyPr>
                      <a:noAutofit/>
                    </a:bodyPr>
                    <a:lstStyle/>
                    <a:p>
                      <a:pPr indent="-292100" lvl="0" marL="457200" rtl="0">
                        <a:spcBef>
                          <a:spcPts val="0"/>
                        </a:spcBef>
                        <a:spcAft>
                          <a:spcPts val="0"/>
                        </a:spcAft>
                        <a:buSzPts val="1000"/>
                        <a:buFont typeface="Open Sans"/>
                        <a:buChar char="●"/>
                      </a:pPr>
                      <a:r>
                        <a:rPr lang="ar" sz="1000">
                          <a:latin typeface="Open Sans"/>
                          <a:ea typeface="Open Sans"/>
                          <a:cs typeface="Open Sans"/>
                          <a:sym typeface="Open Sans"/>
                        </a:rPr>
                        <a:t>sternum</a:t>
                      </a:r>
                      <a:endParaRPr sz="1000">
                        <a:latin typeface="Open Sans"/>
                        <a:ea typeface="Open Sans"/>
                        <a:cs typeface="Open Sans"/>
                        <a:sym typeface="Open Sans"/>
                      </a:endParaRPr>
                    </a:p>
                    <a:p>
                      <a:pPr indent="-292100" lvl="0" marL="457200" rtl="0">
                        <a:spcBef>
                          <a:spcPts val="0"/>
                        </a:spcBef>
                        <a:spcAft>
                          <a:spcPts val="0"/>
                        </a:spcAft>
                        <a:buSzPts val="1000"/>
                        <a:buFont typeface="Open Sans"/>
                        <a:buChar char="●"/>
                      </a:pPr>
                      <a:r>
                        <a:rPr lang="ar" sz="1000">
                          <a:latin typeface="Open Sans"/>
                          <a:ea typeface="Open Sans"/>
                          <a:cs typeface="Open Sans"/>
                          <a:sym typeface="Open Sans"/>
                        </a:rPr>
                        <a:t>costal cartilages</a:t>
                      </a:r>
                      <a:endParaRPr sz="1000">
                        <a:latin typeface="Open Sans"/>
                        <a:ea typeface="Open Sans"/>
                        <a:cs typeface="Open Sans"/>
                        <a:sym typeface="Open Sans"/>
                      </a:endParaRPr>
                    </a:p>
                    <a:p>
                      <a:pPr indent="-292100" lvl="0" marL="457200" rtl="0">
                        <a:spcBef>
                          <a:spcPts val="0"/>
                        </a:spcBef>
                        <a:spcAft>
                          <a:spcPts val="0"/>
                        </a:spcAft>
                        <a:buSzPts val="1000"/>
                        <a:buFont typeface="Open Sans"/>
                        <a:buChar char="●"/>
                      </a:pPr>
                      <a:r>
                        <a:rPr lang="ar" sz="1000">
                          <a:latin typeface="Open Sans"/>
                          <a:ea typeface="Open Sans"/>
                          <a:cs typeface="Open Sans"/>
                          <a:sym typeface="Open Sans"/>
                        </a:rPr>
                        <a:t>12th rib</a:t>
                      </a:r>
                      <a:endParaRPr sz="1000">
                        <a:latin typeface="Open Sans"/>
                        <a:ea typeface="Open Sans"/>
                        <a:cs typeface="Open Sans"/>
                        <a:sym typeface="Open Sans"/>
                      </a:endParaRPr>
                    </a:p>
                    <a:p>
                      <a:pPr indent="-292100" lvl="0" marL="457200" rtl="0">
                        <a:spcBef>
                          <a:spcPts val="0"/>
                        </a:spcBef>
                        <a:spcAft>
                          <a:spcPts val="0"/>
                        </a:spcAft>
                        <a:buSzPts val="1000"/>
                        <a:buFont typeface="Open Sans"/>
                        <a:buChar char="●"/>
                      </a:pPr>
                      <a:r>
                        <a:rPr lang="ar" sz="1000">
                          <a:latin typeface="Open Sans"/>
                          <a:ea typeface="Open Sans"/>
                          <a:cs typeface="Open Sans"/>
                          <a:sym typeface="Open Sans"/>
                        </a:rPr>
                        <a:t>lumbar vertebrae</a:t>
                      </a:r>
                      <a:endParaRPr sz="1000">
                        <a:latin typeface="Open Sans"/>
                        <a:ea typeface="Open Sans"/>
                        <a:cs typeface="Open Sans"/>
                        <a:sym typeface="Open Sans"/>
                      </a:endParaRPr>
                    </a:p>
                  </a:txBody>
                  <a:tcPr marT="91425" marB="91425" marR="91425" marL="91425">
                    <a:lnL cap="flat" cmpd="sng" w="19050">
                      <a:solidFill>
                        <a:srgbClr val="9E9E9E"/>
                      </a:solidFill>
                      <a:prstDash val="solid"/>
                      <a:round/>
                      <a:headEnd len="med" w="med" type="none"/>
                      <a:tailEnd len="med" w="med" type="none"/>
                    </a:lnL>
                    <a:lnR cap="flat" cmpd="sng" w="19050">
                      <a:solidFill>
                        <a:srgbClr val="9E9E9E"/>
                      </a:solidFill>
                      <a:prstDash val="solid"/>
                      <a:round/>
                      <a:headEnd len="med" w="med" type="none"/>
                      <a:tailEnd len="med" w="med" type="none"/>
                    </a:lnR>
                    <a:lnT cap="flat" cmpd="sng" w="19050">
                      <a:solidFill>
                        <a:srgbClr val="9E9E9E"/>
                      </a:solidFill>
                      <a:prstDash val="solid"/>
                      <a:round/>
                      <a:headEnd len="med" w="med" type="none"/>
                      <a:tailEnd len="med" w="med" type="none"/>
                    </a:lnT>
                    <a:lnB cap="flat" cmpd="sng" w="19050">
                      <a:solidFill>
                        <a:srgbClr val="9E9E9E"/>
                      </a:solidFill>
                      <a:prstDash val="solid"/>
                      <a:round/>
                      <a:headEnd len="med" w="med" type="none"/>
                      <a:tailEnd len="med" w="med" type="none"/>
                    </a:lnB>
                  </a:tcPr>
                </a:tc>
                <a:tc>
                  <a:txBody>
                    <a:bodyPr>
                      <a:noAutofit/>
                    </a:bodyPr>
                    <a:lstStyle/>
                    <a:p>
                      <a:pPr indent="0" lvl="0" marL="0" rtl="0">
                        <a:spcBef>
                          <a:spcPts val="0"/>
                        </a:spcBef>
                        <a:spcAft>
                          <a:spcPts val="0"/>
                        </a:spcAft>
                        <a:buNone/>
                      </a:pPr>
                      <a:r>
                        <a:rPr lang="ar" sz="1000" u="sng">
                          <a:latin typeface="Open Sans"/>
                          <a:ea typeface="Open Sans"/>
                          <a:cs typeface="Open Sans"/>
                          <a:sym typeface="Open Sans"/>
                        </a:rPr>
                        <a:t>central tendon </a:t>
                      </a:r>
                      <a:r>
                        <a:rPr lang="ar" sz="1000">
                          <a:latin typeface="Open Sans"/>
                          <a:ea typeface="Open Sans"/>
                          <a:cs typeface="Open Sans"/>
                          <a:sym typeface="Open Sans"/>
                        </a:rPr>
                        <a:t>(Lies at the level</a:t>
                      </a:r>
                      <a:br>
                        <a:rPr lang="ar" sz="1000">
                          <a:latin typeface="Open Sans"/>
                          <a:ea typeface="Open Sans"/>
                          <a:cs typeface="Open Sans"/>
                          <a:sym typeface="Open Sans"/>
                        </a:rPr>
                      </a:br>
                      <a:r>
                        <a:rPr lang="ar" sz="1000">
                          <a:latin typeface="Open Sans"/>
                          <a:ea typeface="Open Sans"/>
                          <a:cs typeface="Open Sans"/>
                          <a:sym typeface="Open Sans"/>
                        </a:rPr>
                        <a:t>of xiphisternal joint , at </a:t>
                      </a:r>
                      <a:r>
                        <a:rPr lang="ar" sz="1000" u="sng">
                          <a:solidFill>
                            <a:srgbClr val="FF0000"/>
                          </a:solidFill>
                          <a:latin typeface="Open Sans"/>
                          <a:ea typeface="Open Sans"/>
                          <a:cs typeface="Open Sans"/>
                          <a:sym typeface="Open Sans"/>
                        </a:rPr>
                        <a:t>9th thoracic vertebra</a:t>
                      </a:r>
                      <a:r>
                        <a:rPr lang="ar" sz="1000">
                          <a:latin typeface="Open Sans"/>
                          <a:ea typeface="Open Sans"/>
                          <a:cs typeface="Open Sans"/>
                          <a:sym typeface="Open Sans"/>
                        </a:rPr>
                        <a:t>)</a:t>
                      </a:r>
                      <a:endParaRPr sz="1000">
                        <a:latin typeface="Open Sans"/>
                        <a:ea typeface="Open Sans"/>
                        <a:cs typeface="Open Sans"/>
                        <a:sym typeface="Open Sans"/>
                      </a:endParaRPr>
                    </a:p>
                  </a:txBody>
                  <a:tcPr marT="91425" marB="91425" marR="91425" marL="91425">
                    <a:lnL cap="flat" cmpd="sng" w="19050">
                      <a:solidFill>
                        <a:srgbClr val="9E9E9E"/>
                      </a:solidFill>
                      <a:prstDash val="solid"/>
                      <a:round/>
                      <a:headEnd len="med" w="med" type="none"/>
                      <a:tailEnd len="med" w="med" type="none"/>
                    </a:lnL>
                    <a:lnR cap="flat" cmpd="sng" w="19050">
                      <a:solidFill>
                        <a:srgbClr val="9E9E9E"/>
                      </a:solidFill>
                      <a:prstDash val="solid"/>
                      <a:round/>
                      <a:headEnd len="med" w="med" type="none"/>
                      <a:tailEnd len="med" w="med" type="none"/>
                    </a:lnR>
                    <a:lnT cap="flat" cmpd="sng" w="19050">
                      <a:solidFill>
                        <a:srgbClr val="9E9E9E"/>
                      </a:solidFill>
                      <a:prstDash val="solid"/>
                      <a:round/>
                      <a:headEnd len="med" w="med" type="none"/>
                      <a:tailEnd len="med" w="med" type="none"/>
                    </a:lnT>
                    <a:lnB cap="flat" cmpd="sng" w="19050">
                      <a:solidFill>
                        <a:srgbClr val="9E9E9E"/>
                      </a:solidFill>
                      <a:prstDash val="solid"/>
                      <a:round/>
                      <a:headEnd len="med" w="med" type="none"/>
                      <a:tailEnd len="med" w="med" type="none"/>
                    </a:lnB>
                  </a:tcPr>
                </a:tc>
                <a:tc>
                  <a:txBody>
                    <a:bodyPr>
                      <a:noAutofit/>
                    </a:bodyPr>
                    <a:lstStyle/>
                    <a:p>
                      <a:pPr indent="0" lvl="0" marL="0" rtl="0">
                        <a:spcBef>
                          <a:spcPts val="0"/>
                        </a:spcBef>
                        <a:spcAft>
                          <a:spcPts val="0"/>
                        </a:spcAft>
                        <a:buNone/>
                      </a:pPr>
                      <a:r>
                        <a:rPr lang="ar" sz="1000">
                          <a:latin typeface="Open Sans"/>
                          <a:ea typeface="Open Sans"/>
                          <a:cs typeface="Open Sans"/>
                          <a:sym typeface="Open Sans"/>
                        </a:rPr>
                        <a:t>contraction (descent) of diaphragm </a:t>
                      </a:r>
                      <a:r>
                        <a:rPr lang="ar" sz="1000" u="sng">
                          <a:solidFill>
                            <a:srgbClr val="FF0000"/>
                          </a:solidFill>
                          <a:latin typeface="Open Sans"/>
                          <a:ea typeface="Open Sans"/>
                          <a:cs typeface="Open Sans"/>
                          <a:sym typeface="Open Sans"/>
                        </a:rPr>
                        <a:t>increase the vertical diameter</a:t>
                      </a:r>
                      <a:r>
                        <a:rPr lang="ar" sz="1000">
                          <a:latin typeface="Open Sans"/>
                          <a:ea typeface="Open Sans"/>
                          <a:cs typeface="Open Sans"/>
                          <a:sym typeface="Open Sans"/>
                        </a:rPr>
                        <a:t> of thoracic cavity (essential for </a:t>
                      </a:r>
                      <a:r>
                        <a:rPr lang="ar" sz="1000" u="sng">
                          <a:latin typeface="Open Sans"/>
                          <a:ea typeface="Open Sans"/>
                          <a:cs typeface="Open Sans"/>
                          <a:sym typeface="Open Sans"/>
                        </a:rPr>
                        <a:t>normal breathing</a:t>
                      </a:r>
                      <a:r>
                        <a:rPr lang="ar" sz="1000">
                          <a:latin typeface="Open Sans"/>
                          <a:ea typeface="Open Sans"/>
                          <a:cs typeface="Open Sans"/>
                          <a:sym typeface="Open Sans"/>
                        </a:rPr>
                        <a:t>)</a:t>
                      </a:r>
                      <a:endParaRPr sz="1000">
                        <a:latin typeface="Open Sans"/>
                        <a:ea typeface="Open Sans"/>
                        <a:cs typeface="Open Sans"/>
                        <a:sym typeface="Open Sans"/>
                      </a:endParaRPr>
                    </a:p>
                  </a:txBody>
                  <a:tcPr marT="91425" marB="91425" marR="91425" marL="91425">
                    <a:lnL cap="flat" cmpd="sng" w="19050">
                      <a:solidFill>
                        <a:srgbClr val="9E9E9E"/>
                      </a:solidFill>
                      <a:prstDash val="solid"/>
                      <a:round/>
                      <a:headEnd len="med" w="med" type="none"/>
                      <a:tailEnd len="med" w="med" type="none"/>
                    </a:lnL>
                    <a:lnR cap="flat" cmpd="sng" w="19050">
                      <a:solidFill>
                        <a:srgbClr val="9E9E9E"/>
                      </a:solidFill>
                      <a:prstDash val="solid"/>
                      <a:round/>
                      <a:headEnd len="med" w="med" type="none"/>
                      <a:tailEnd len="med" w="med" type="none"/>
                    </a:lnR>
                    <a:lnT cap="flat" cmpd="sng" w="19050">
                      <a:solidFill>
                        <a:srgbClr val="9E9E9E"/>
                      </a:solidFill>
                      <a:prstDash val="solid"/>
                      <a:round/>
                      <a:headEnd len="med" w="med" type="none"/>
                      <a:tailEnd len="med" w="med" type="none"/>
                    </a:lnT>
                    <a:lnB cap="flat" cmpd="sng" w="19050">
                      <a:solidFill>
                        <a:srgbClr val="9E9E9E"/>
                      </a:solidFill>
                      <a:prstDash val="solid"/>
                      <a:round/>
                      <a:headEnd len="med" w="med" type="none"/>
                      <a:tailEnd len="med" w="med" type="none"/>
                    </a:lnB>
                  </a:tcPr>
                </a:tc>
              </a:tr>
            </a:tbl>
          </a:graphicData>
        </a:graphic>
      </p:graphicFrame>
      <p:cxnSp>
        <p:nvCxnSpPr>
          <p:cNvPr id="179" name="Shape 179"/>
          <p:cNvCxnSpPr/>
          <p:nvPr/>
        </p:nvCxnSpPr>
        <p:spPr>
          <a:xfrm>
            <a:off x="5838825" y="2512459"/>
            <a:ext cx="1762200" cy="1587300"/>
          </a:xfrm>
          <a:prstGeom prst="straightConnector1">
            <a:avLst/>
          </a:prstGeom>
          <a:noFill/>
          <a:ln cap="flat" cmpd="sng" w="19050">
            <a:solidFill>
              <a:srgbClr val="FF0000"/>
            </a:solidFill>
            <a:prstDash val="solid"/>
            <a:round/>
            <a:headEnd len="lg" w="lg" type="none"/>
            <a:tailEnd len="lg" w="lg" type="triangle"/>
          </a:ln>
        </p:spPr>
      </p:cxnSp>
      <p:cxnSp>
        <p:nvCxnSpPr>
          <p:cNvPr id="180" name="Shape 180"/>
          <p:cNvCxnSpPr/>
          <p:nvPr/>
        </p:nvCxnSpPr>
        <p:spPr>
          <a:xfrm flipH="1">
            <a:off x="5010750" y="2518684"/>
            <a:ext cx="837600" cy="1585800"/>
          </a:xfrm>
          <a:prstGeom prst="straightConnector1">
            <a:avLst/>
          </a:prstGeom>
          <a:noFill/>
          <a:ln cap="flat" cmpd="sng" w="19050">
            <a:solidFill>
              <a:srgbClr val="FF0000"/>
            </a:solidFill>
            <a:prstDash val="solid"/>
            <a:round/>
            <a:headEnd len="lg" w="lg" type="none"/>
            <a:tailEnd len="lg" w="lg" type="triangle"/>
          </a:ln>
        </p:spPr>
      </p:cxnSp>
      <p:sp>
        <p:nvSpPr>
          <p:cNvPr id="181" name="Shape 181"/>
          <p:cNvSpPr txBox="1"/>
          <p:nvPr>
            <p:ph idx="1" type="body"/>
          </p:nvPr>
        </p:nvSpPr>
        <p:spPr>
          <a:xfrm>
            <a:off x="2271400" y="0"/>
            <a:ext cx="6720300" cy="831300"/>
          </a:xfrm>
          <a:prstGeom prst="rect">
            <a:avLst/>
          </a:prstGeom>
          <a:ln cap="flat" cmpd="sng" w="9525">
            <a:solidFill>
              <a:schemeClr val="lt2"/>
            </a:solidFill>
            <a:prstDash val="dash"/>
            <a:round/>
            <a:headEnd len="med" w="med" type="none"/>
            <a:tailEnd len="med" w="med" type="none"/>
          </a:ln>
        </p:spPr>
        <p:txBody>
          <a:bodyPr anchorCtr="0" anchor="t" bIns="91425" lIns="91425" rIns="91425" wrap="square" tIns="91425">
            <a:noAutofit/>
          </a:bodyPr>
          <a:lstStyle/>
          <a:p>
            <a:pPr indent="-304800" lvl="0" marL="457200" rtl="0">
              <a:spcBef>
                <a:spcPts val="0"/>
              </a:spcBef>
              <a:spcAft>
                <a:spcPts val="0"/>
              </a:spcAft>
              <a:buSzPts val="1200"/>
              <a:buChar char="●"/>
            </a:pPr>
            <a:r>
              <a:rPr lang="ar" sz="1200"/>
              <a:t>A</a:t>
            </a:r>
            <a:r>
              <a:rPr lang="ar" sz="1200">
                <a:solidFill>
                  <a:srgbClr val="FF0000"/>
                </a:solidFill>
              </a:rPr>
              <a:t> </a:t>
            </a:r>
            <a:r>
              <a:rPr lang="ar" sz="1200" u="sng">
                <a:solidFill>
                  <a:srgbClr val="FF0000"/>
                </a:solidFill>
              </a:rPr>
              <a:t>musculotendinous partition</a:t>
            </a:r>
            <a:r>
              <a:rPr lang="ar" sz="1200">
                <a:solidFill>
                  <a:srgbClr val="FF0000"/>
                </a:solidFill>
              </a:rPr>
              <a:t> </a:t>
            </a:r>
            <a:r>
              <a:rPr lang="ar" sz="1200"/>
              <a:t>between thoracic &amp; abdominal cavity</a:t>
            </a:r>
            <a:endParaRPr sz="1200"/>
          </a:p>
          <a:p>
            <a:pPr indent="-304800" lvl="0" marL="457200" rtl="0">
              <a:spcBef>
                <a:spcPts val="0"/>
              </a:spcBef>
              <a:spcAft>
                <a:spcPts val="0"/>
              </a:spcAft>
              <a:buSzPts val="1200"/>
              <a:buChar char="●"/>
            </a:pPr>
            <a:r>
              <a:rPr lang="ar" sz="1200" u="sng">
                <a:solidFill>
                  <a:srgbClr val="FF0000"/>
                </a:solidFill>
              </a:rPr>
              <a:t>Convex </a:t>
            </a:r>
            <a:r>
              <a:rPr lang="ar" sz="1200"/>
              <a:t>toward thoracic &amp; </a:t>
            </a:r>
            <a:r>
              <a:rPr lang="ar" sz="1200" u="sng">
                <a:solidFill>
                  <a:srgbClr val="FF0000"/>
                </a:solidFill>
              </a:rPr>
              <a:t>concave </a:t>
            </a:r>
            <a:r>
              <a:rPr lang="ar" sz="1200"/>
              <a:t>toward abdominal cavity</a:t>
            </a:r>
            <a:endParaRPr sz="1200"/>
          </a:p>
          <a:p>
            <a:pPr indent="-304800" lvl="0" marL="457200" rtl="0">
              <a:spcBef>
                <a:spcPts val="0"/>
              </a:spcBef>
              <a:spcAft>
                <a:spcPts val="0"/>
              </a:spcAft>
              <a:buSzPts val="1200"/>
              <a:buChar char="●"/>
            </a:pPr>
            <a:r>
              <a:rPr lang="ar" sz="1200"/>
              <a:t>Fibers converge to join the</a:t>
            </a:r>
            <a:r>
              <a:rPr lang="ar" sz="1200" u="sng">
                <a:solidFill>
                  <a:srgbClr val="FF0000"/>
                </a:solidFill>
              </a:rPr>
              <a:t> central tendon</a:t>
            </a:r>
            <a:br>
              <a:rPr lang="ar" sz="1200"/>
            </a:br>
            <a:br>
              <a:rPr lang="ar" sz="1200"/>
            </a:br>
            <a:endParaRPr sz="1200"/>
          </a:p>
        </p:txBody>
      </p:sp>
      <p:sp>
        <p:nvSpPr>
          <p:cNvPr id="182" name="Shape 182"/>
          <p:cNvSpPr txBox="1"/>
          <p:nvPr/>
        </p:nvSpPr>
        <p:spPr>
          <a:xfrm>
            <a:off x="2271400" y="831301"/>
            <a:ext cx="6720300" cy="495300"/>
          </a:xfrm>
          <a:prstGeom prst="rect">
            <a:avLst/>
          </a:prstGeom>
          <a:noFill/>
          <a:ln cap="flat" cmpd="sng" w="9525">
            <a:solidFill>
              <a:schemeClr val="lt2"/>
            </a:solidFill>
            <a:prstDash val="dash"/>
            <a:round/>
            <a:headEnd len="med" w="med" type="none"/>
            <a:tailEnd len="med" w="med" type="none"/>
          </a:ln>
        </p:spPr>
        <p:txBody>
          <a:bodyPr anchorCtr="0" anchor="t" bIns="91425" lIns="91425" rIns="91425" wrap="square" tIns="91425">
            <a:noAutofit/>
          </a:bodyPr>
          <a:lstStyle/>
          <a:p>
            <a:pPr indent="0" lvl="0" marL="0" rtl="0">
              <a:spcBef>
                <a:spcPts val="0"/>
              </a:spcBef>
              <a:spcAft>
                <a:spcPts val="0"/>
              </a:spcAft>
              <a:buNone/>
            </a:pPr>
            <a:r>
              <a:rPr b="1" lang="ar" sz="1200">
                <a:latin typeface="Open Sans"/>
                <a:ea typeface="Open Sans"/>
                <a:cs typeface="Open Sans"/>
                <a:sym typeface="Open Sans"/>
              </a:rPr>
              <a:t>Nerve supply:</a:t>
            </a:r>
            <a:r>
              <a:rPr lang="ar" sz="1200">
                <a:latin typeface="Open Sans"/>
                <a:ea typeface="Open Sans"/>
                <a:cs typeface="Open Sans"/>
                <a:sym typeface="Open Sans"/>
              </a:rPr>
              <a:t> </a:t>
            </a:r>
            <a:r>
              <a:rPr lang="ar" sz="1200" u="sng">
                <a:solidFill>
                  <a:srgbClr val="FF0000"/>
                </a:solidFill>
                <a:latin typeface="Open Sans"/>
                <a:ea typeface="Open Sans"/>
                <a:cs typeface="Open Sans"/>
                <a:sym typeface="Open Sans"/>
              </a:rPr>
              <a:t>phrenic nerve (C3,4,5)</a:t>
            </a:r>
            <a:r>
              <a:rPr lang="ar" sz="1200">
                <a:latin typeface="Open Sans"/>
                <a:ea typeface="Open Sans"/>
                <a:cs typeface="Open Sans"/>
                <a:sym typeface="Open Sans"/>
              </a:rPr>
              <a:t>, penetrates diaphragm &amp; innervates it from abdominal surface</a:t>
            </a:r>
            <a:br>
              <a:rPr lang="ar" sz="1200">
                <a:latin typeface="Open Sans"/>
                <a:ea typeface="Open Sans"/>
                <a:cs typeface="Open Sans"/>
                <a:sym typeface="Open Sans"/>
              </a:rPr>
            </a:br>
            <a:endParaRPr sz="1200">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Shape 187"/>
          <p:cNvSpPr txBox="1"/>
          <p:nvPr>
            <p:ph type="title"/>
          </p:nvPr>
        </p:nvSpPr>
        <p:spPr>
          <a:xfrm>
            <a:off x="311700" y="315925"/>
            <a:ext cx="8520600" cy="831300"/>
          </a:xfrm>
          <a:prstGeom prst="rect">
            <a:avLst/>
          </a:prstGeom>
        </p:spPr>
        <p:txBody>
          <a:bodyPr anchorCtr="0" anchor="b" bIns="91425" lIns="91425" rIns="91425" wrap="square" tIns="91425">
            <a:noAutofit/>
          </a:bodyPr>
          <a:lstStyle/>
          <a:p>
            <a:pPr indent="0" lvl="0" marL="0">
              <a:spcBef>
                <a:spcPts val="0"/>
              </a:spcBef>
              <a:spcAft>
                <a:spcPts val="0"/>
              </a:spcAft>
              <a:buNone/>
            </a:pPr>
            <a:r>
              <a:rPr lang="ar"/>
              <a:t>Vertebral origin of diaphragm </a:t>
            </a:r>
            <a:r>
              <a:rPr lang="ar" sz="1800">
                <a:solidFill>
                  <a:schemeClr val="dk2"/>
                </a:solidFill>
              </a:rPr>
              <a:t>Extra slide but was </a:t>
            </a:r>
            <a:r>
              <a:rPr lang="ar" sz="1800">
                <a:solidFill>
                  <a:schemeClr val="dk2"/>
                </a:solidFill>
              </a:rPr>
              <a:t>explained by the doctors!</a:t>
            </a:r>
            <a:endParaRPr sz="1800">
              <a:solidFill>
                <a:schemeClr val="dk2"/>
              </a:solidFill>
            </a:endParaRPr>
          </a:p>
        </p:txBody>
      </p:sp>
      <p:sp>
        <p:nvSpPr>
          <p:cNvPr id="188" name="Shape 188"/>
          <p:cNvSpPr txBox="1"/>
          <p:nvPr>
            <p:ph idx="1" type="body"/>
          </p:nvPr>
        </p:nvSpPr>
        <p:spPr>
          <a:xfrm>
            <a:off x="83825" y="1147225"/>
            <a:ext cx="5433600" cy="3796800"/>
          </a:xfrm>
          <a:prstGeom prst="rect">
            <a:avLst/>
          </a:prstGeom>
          <a:ln cap="flat" cmpd="sng" w="9525">
            <a:solidFill>
              <a:schemeClr val="lt2"/>
            </a:solidFill>
            <a:prstDash val="dash"/>
            <a:round/>
            <a:headEnd len="med" w="med" type="none"/>
            <a:tailEnd len="med" w="med" type="none"/>
          </a:ln>
        </p:spPr>
        <p:txBody>
          <a:bodyPr anchorCtr="0" anchor="t" bIns="91425" lIns="91425" rIns="91425" wrap="square" tIns="91425">
            <a:noAutofit/>
          </a:bodyPr>
          <a:lstStyle/>
          <a:p>
            <a:pPr indent="0" lvl="0" marL="0">
              <a:spcBef>
                <a:spcPts val="0"/>
              </a:spcBef>
              <a:spcAft>
                <a:spcPts val="0"/>
              </a:spcAft>
              <a:buNone/>
            </a:pPr>
            <a:r>
              <a:rPr lang="ar" sz="1200"/>
              <a:t>formed of 2 crura:</a:t>
            </a:r>
            <a:endParaRPr sz="1200"/>
          </a:p>
          <a:p>
            <a:pPr indent="-304800" lvl="0" marL="457200" rtl="0">
              <a:spcBef>
                <a:spcPts val="1600"/>
              </a:spcBef>
              <a:spcAft>
                <a:spcPts val="0"/>
              </a:spcAft>
              <a:buSzPts val="1200"/>
              <a:buChar char="❖"/>
            </a:pPr>
            <a:r>
              <a:rPr b="1" lang="ar" sz="1200"/>
              <a:t>Right crus</a:t>
            </a:r>
            <a:r>
              <a:rPr lang="ar" sz="1200"/>
              <a:t>: larger than the left crus, and attached to the</a:t>
            </a:r>
            <a:r>
              <a:rPr lang="ar" sz="1200">
                <a:solidFill>
                  <a:srgbClr val="FF0000"/>
                </a:solidFill>
              </a:rPr>
              <a:t> </a:t>
            </a:r>
            <a:r>
              <a:rPr lang="ar" sz="1200" u="sng">
                <a:solidFill>
                  <a:srgbClr val="FF0000"/>
                </a:solidFill>
              </a:rPr>
              <a:t>upper 3 lumbar vertebrae</a:t>
            </a:r>
            <a:r>
              <a:rPr lang="ar" sz="1200">
                <a:solidFill>
                  <a:srgbClr val="FF0000"/>
                </a:solidFill>
              </a:rPr>
              <a:t>.</a:t>
            </a:r>
            <a:endParaRPr sz="1200">
              <a:solidFill>
                <a:srgbClr val="FF0000"/>
              </a:solidFill>
            </a:endParaRPr>
          </a:p>
          <a:p>
            <a:pPr indent="-304800" lvl="1" marL="914400" rtl="0">
              <a:spcBef>
                <a:spcPts val="0"/>
              </a:spcBef>
              <a:spcAft>
                <a:spcPts val="0"/>
              </a:spcAft>
              <a:buClr>
                <a:srgbClr val="000000"/>
              </a:buClr>
              <a:buSzPts val="1200"/>
              <a:buChar char="◇"/>
            </a:pPr>
            <a:r>
              <a:rPr lang="ar" sz="1200">
                <a:solidFill>
                  <a:srgbClr val="000000"/>
                </a:solidFill>
              </a:rPr>
              <a:t>it form the physiological sphincter of the stomach.</a:t>
            </a:r>
            <a:endParaRPr sz="1200">
              <a:solidFill>
                <a:srgbClr val="000000"/>
              </a:solidFill>
            </a:endParaRPr>
          </a:p>
          <a:p>
            <a:pPr indent="-304800" lvl="0" marL="457200">
              <a:spcBef>
                <a:spcPts val="0"/>
              </a:spcBef>
              <a:spcAft>
                <a:spcPts val="0"/>
              </a:spcAft>
              <a:buSzPts val="1200"/>
              <a:buChar char="❖"/>
            </a:pPr>
            <a:r>
              <a:rPr b="1" lang="ar" sz="1200"/>
              <a:t>Left crus:</a:t>
            </a:r>
            <a:r>
              <a:rPr lang="ar" sz="1200"/>
              <a:t> smaller than the right crus, and attached to the</a:t>
            </a:r>
            <a:r>
              <a:rPr lang="ar" sz="1200">
                <a:solidFill>
                  <a:srgbClr val="FF0000"/>
                </a:solidFill>
              </a:rPr>
              <a:t> </a:t>
            </a:r>
            <a:r>
              <a:rPr lang="ar" sz="1200" u="sng">
                <a:solidFill>
                  <a:srgbClr val="FF0000"/>
                </a:solidFill>
              </a:rPr>
              <a:t>upper 2 lumbar vertebrae</a:t>
            </a:r>
            <a:r>
              <a:rPr lang="ar" sz="1200">
                <a:solidFill>
                  <a:srgbClr val="FF0000"/>
                </a:solidFill>
              </a:rPr>
              <a:t>. </a:t>
            </a:r>
            <a:endParaRPr sz="1200">
              <a:solidFill>
                <a:srgbClr val="FF0000"/>
              </a:solidFill>
            </a:endParaRPr>
          </a:p>
          <a:p>
            <a:pPr indent="0" lvl="0" marL="0">
              <a:spcBef>
                <a:spcPts val="1600"/>
              </a:spcBef>
              <a:spcAft>
                <a:spcPts val="0"/>
              </a:spcAft>
              <a:buNone/>
            </a:pPr>
            <a:r>
              <a:rPr lang="ar" sz="1200">
                <a:solidFill>
                  <a:srgbClr val="000000"/>
                </a:solidFill>
              </a:rPr>
              <a:t>they </a:t>
            </a:r>
            <a:r>
              <a:rPr lang="ar" sz="1200">
                <a:solidFill>
                  <a:srgbClr val="666666"/>
                </a:solidFill>
              </a:rPr>
              <a:t>(right and left crura) </a:t>
            </a:r>
            <a:r>
              <a:rPr lang="ar" sz="1200">
                <a:solidFill>
                  <a:srgbClr val="000000"/>
                </a:solidFill>
              </a:rPr>
              <a:t>are supplemented by </a:t>
            </a:r>
            <a:r>
              <a:rPr lang="ar" sz="1200" u="sng">
                <a:solidFill>
                  <a:srgbClr val="FF0000"/>
                </a:solidFill>
              </a:rPr>
              <a:t>5 arcuate ligaments</a:t>
            </a:r>
            <a:r>
              <a:rPr lang="ar" sz="1200">
                <a:solidFill>
                  <a:srgbClr val="000000"/>
                </a:solidFill>
              </a:rPr>
              <a:t> </a:t>
            </a:r>
            <a:endParaRPr sz="1200">
              <a:solidFill>
                <a:srgbClr val="000000"/>
              </a:solidFill>
            </a:endParaRPr>
          </a:p>
          <a:p>
            <a:pPr indent="-317500" lvl="0" marL="457200">
              <a:spcBef>
                <a:spcPts val="1600"/>
              </a:spcBef>
              <a:spcAft>
                <a:spcPts val="0"/>
              </a:spcAft>
              <a:buSzPts val="1400"/>
              <a:buChar char="❏"/>
            </a:pPr>
            <a:r>
              <a:rPr b="1" lang="ar" sz="1400"/>
              <a:t>Arcuate ligaments:</a:t>
            </a:r>
            <a:endParaRPr b="1" sz="1400"/>
          </a:p>
          <a:p>
            <a:pPr indent="-304800" lvl="0" marL="914400" rtl="0">
              <a:spcBef>
                <a:spcPts val="0"/>
              </a:spcBef>
              <a:spcAft>
                <a:spcPts val="0"/>
              </a:spcAft>
              <a:buSzPts val="1200"/>
              <a:buChar char="◆"/>
            </a:pPr>
            <a:r>
              <a:rPr b="1" lang="ar" sz="1200"/>
              <a:t>median arcuate ligament: </a:t>
            </a:r>
            <a:r>
              <a:rPr lang="ar" sz="1200"/>
              <a:t>connecting both crura, and forming the anterior boundary of the aortic opening.</a:t>
            </a:r>
            <a:endParaRPr sz="1200"/>
          </a:p>
          <a:p>
            <a:pPr indent="-304800" lvl="0" marL="914400" rtl="0">
              <a:spcBef>
                <a:spcPts val="0"/>
              </a:spcBef>
              <a:spcAft>
                <a:spcPts val="0"/>
              </a:spcAft>
              <a:buSzPts val="1200"/>
              <a:buChar char="◆"/>
            </a:pPr>
            <a:r>
              <a:rPr b="1" lang="ar" sz="1200"/>
              <a:t>2 medial arcuate ligaments:</a:t>
            </a:r>
            <a:r>
              <a:rPr lang="ar" sz="1200"/>
              <a:t> from each crus to the transverse process of L1</a:t>
            </a:r>
            <a:endParaRPr sz="1200"/>
          </a:p>
          <a:p>
            <a:pPr indent="-304800" lvl="0" marL="914400" rtl="0">
              <a:spcBef>
                <a:spcPts val="0"/>
              </a:spcBef>
              <a:spcAft>
                <a:spcPts val="0"/>
              </a:spcAft>
              <a:buSzPts val="1200"/>
              <a:buChar char="◆"/>
            </a:pPr>
            <a:r>
              <a:rPr b="1" lang="ar" sz="1200"/>
              <a:t>2 lateral arcuate ligaments:</a:t>
            </a:r>
            <a:r>
              <a:rPr lang="ar" sz="1200"/>
              <a:t> from the transverse process of L1 to the last 3 transverse process on each side (L3-L4-L5).</a:t>
            </a:r>
            <a:endParaRPr sz="1200"/>
          </a:p>
          <a:p>
            <a:pPr indent="0" lvl="0" marL="0">
              <a:spcBef>
                <a:spcPts val="1600"/>
              </a:spcBef>
              <a:spcAft>
                <a:spcPts val="1600"/>
              </a:spcAft>
              <a:buNone/>
            </a:pPr>
            <a:r>
              <a:t/>
            </a:r>
            <a:endParaRPr sz="1200"/>
          </a:p>
        </p:txBody>
      </p:sp>
      <p:pic>
        <p:nvPicPr>
          <p:cNvPr id="189" name="Shape 189"/>
          <p:cNvPicPr preferRelativeResize="0"/>
          <p:nvPr/>
        </p:nvPicPr>
        <p:blipFill rotWithShape="1">
          <a:blip r:embed="rId3">
            <a:alphaModFix/>
          </a:blip>
          <a:srcRect b="7698" l="6217" r="0" t="4219"/>
          <a:stretch/>
        </p:blipFill>
        <p:spPr>
          <a:xfrm>
            <a:off x="5517311" y="1645183"/>
            <a:ext cx="3444900" cy="2426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Shape 194"/>
          <p:cNvSpPr txBox="1"/>
          <p:nvPr>
            <p:ph type="title"/>
          </p:nvPr>
        </p:nvSpPr>
        <p:spPr>
          <a:xfrm>
            <a:off x="311700" y="315925"/>
            <a:ext cx="8520600" cy="909300"/>
          </a:xfrm>
          <a:prstGeom prst="rect">
            <a:avLst/>
          </a:prstGeom>
        </p:spPr>
        <p:txBody>
          <a:bodyPr anchorCtr="0" anchor="b" bIns="91425" lIns="91425" rIns="91425" wrap="square" tIns="91425">
            <a:noAutofit/>
          </a:bodyPr>
          <a:lstStyle/>
          <a:p>
            <a:pPr indent="0" lvl="0" marL="0">
              <a:spcBef>
                <a:spcPts val="0"/>
              </a:spcBef>
              <a:spcAft>
                <a:spcPts val="0"/>
              </a:spcAft>
              <a:buNone/>
            </a:pPr>
            <a:r>
              <a:rPr lang="ar"/>
              <a:t>Openings of diaphragm </a:t>
            </a:r>
            <a:r>
              <a:rPr lang="ar">
                <a:solidFill>
                  <a:schemeClr val="dk2"/>
                </a:solidFill>
              </a:rPr>
              <a:t>(extra)</a:t>
            </a:r>
            <a:endParaRPr>
              <a:solidFill>
                <a:schemeClr val="dk2"/>
              </a:solidFill>
            </a:endParaRPr>
          </a:p>
        </p:txBody>
      </p:sp>
      <p:sp>
        <p:nvSpPr>
          <p:cNvPr id="195" name="Shape 195"/>
          <p:cNvSpPr txBox="1"/>
          <p:nvPr>
            <p:ph idx="1" type="body"/>
          </p:nvPr>
        </p:nvSpPr>
        <p:spPr>
          <a:xfrm>
            <a:off x="235500" y="1225225"/>
            <a:ext cx="5250900" cy="2544000"/>
          </a:xfrm>
          <a:prstGeom prst="rect">
            <a:avLst/>
          </a:prstGeom>
          <a:ln cap="flat" cmpd="sng" w="9525">
            <a:solidFill>
              <a:schemeClr val="lt2"/>
            </a:solidFill>
            <a:prstDash val="dash"/>
            <a:round/>
            <a:headEnd len="med" w="med" type="none"/>
            <a:tailEnd len="med" w="med" type="none"/>
          </a:ln>
        </p:spPr>
        <p:txBody>
          <a:bodyPr anchorCtr="0" anchor="t" bIns="91425" lIns="91425" rIns="91425" wrap="square" tIns="91425">
            <a:noAutofit/>
          </a:bodyPr>
          <a:lstStyle/>
          <a:p>
            <a:pPr indent="0" lvl="0" marL="0">
              <a:spcBef>
                <a:spcPts val="0"/>
              </a:spcBef>
              <a:spcAft>
                <a:spcPts val="0"/>
              </a:spcAft>
              <a:buNone/>
            </a:pPr>
            <a:r>
              <a:rPr lang="ar" sz="1400"/>
              <a:t>3 openings:</a:t>
            </a:r>
            <a:endParaRPr sz="1400"/>
          </a:p>
          <a:p>
            <a:pPr indent="-317500" lvl="0" marL="457200" rtl="0">
              <a:spcBef>
                <a:spcPts val="1600"/>
              </a:spcBef>
              <a:spcAft>
                <a:spcPts val="0"/>
              </a:spcAft>
              <a:buSzPts val="1400"/>
              <a:buAutoNum type="arabicParenR"/>
            </a:pPr>
            <a:r>
              <a:rPr b="1" lang="ar" sz="1400">
                <a:solidFill>
                  <a:srgbClr val="980000"/>
                </a:solidFill>
              </a:rPr>
              <a:t>Vena caval opening:</a:t>
            </a:r>
            <a:r>
              <a:rPr lang="ar" sz="1400"/>
              <a:t> left side of the diaphragm, 0.5 inches from the median line, at </a:t>
            </a:r>
            <a:r>
              <a:rPr lang="ar" sz="1400" u="sng"/>
              <a:t>T8.</a:t>
            </a:r>
            <a:endParaRPr sz="1400" u="sng"/>
          </a:p>
          <a:p>
            <a:pPr indent="-317500" lvl="0" marL="457200" rtl="0">
              <a:spcBef>
                <a:spcPts val="0"/>
              </a:spcBef>
              <a:spcAft>
                <a:spcPts val="0"/>
              </a:spcAft>
              <a:buSzPts val="1400"/>
              <a:buAutoNum type="arabicParenR"/>
            </a:pPr>
            <a:r>
              <a:rPr b="1" lang="ar" sz="1400">
                <a:solidFill>
                  <a:srgbClr val="980000"/>
                </a:solidFill>
              </a:rPr>
              <a:t>Oesophageal opening</a:t>
            </a:r>
            <a:r>
              <a:rPr lang="ar" sz="1400"/>
              <a:t> </a:t>
            </a:r>
            <a:r>
              <a:rPr lang="ar" sz="1400">
                <a:solidFill>
                  <a:srgbClr val="666666"/>
                </a:solidFill>
              </a:rPr>
              <a:t>(esophagus)</a:t>
            </a:r>
            <a:r>
              <a:rPr lang="ar" sz="1400">
                <a:solidFill>
                  <a:srgbClr val="000000"/>
                </a:solidFill>
              </a:rPr>
              <a:t>:  right side of diaphragm, 0,5 inches from the median line, at </a:t>
            </a:r>
            <a:r>
              <a:rPr lang="ar" sz="1400" u="sng">
                <a:solidFill>
                  <a:srgbClr val="000000"/>
                </a:solidFill>
              </a:rPr>
              <a:t>T10.</a:t>
            </a:r>
            <a:endParaRPr sz="1400" u="sng">
              <a:solidFill>
                <a:srgbClr val="000000"/>
              </a:solidFill>
            </a:endParaRPr>
          </a:p>
          <a:p>
            <a:pPr indent="-317500" lvl="0" marL="457200" rtl="0">
              <a:spcBef>
                <a:spcPts val="0"/>
              </a:spcBef>
              <a:spcAft>
                <a:spcPts val="0"/>
              </a:spcAft>
              <a:buClr>
                <a:srgbClr val="000000"/>
              </a:buClr>
              <a:buSzPts val="1400"/>
              <a:buAutoNum type="arabicParenR"/>
            </a:pPr>
            <a:r>
              <a:rPr b="1" lang="ar" sz="1400">
                <a:solidFill>
                  <a:srgbClr val="980000"/>
                </a:solidFill>
              </a:rPr>
              <a:t>Aortic opening</a:t>
            </a:r>
            <a:r>
              <a:rPr lang="ar" sz="1400">
                <a:solidFill>
                  <a:srgbClr val="000000"/>
                </a:solidFill>
              </a:rPr>
              <a:t>: at the middle of diaphragm, at </a:t>
            </a:r>
            <a:r>
              <a:rPr lang="ar" sz="1400" u="sng">
                <a:solidFill>
                  <a:srgbClr val="000000"/>
                </a:solidFill>
              </a:rPr>
              <a:t>T12.</a:t>
            </a:r>
            <a:endParaRPr sz="1400" u="sng">
              <a:solidFill>
                <a:srgbClr val="000000"/>
              </a:solidFill>
            </a:endParaRPr>
          </a:p>
          <a:p>
            <a:pPr indent="0" lvl="0" marL="0" rtl="0">
              <a:spcBef>
                <a:spcPts val="1600"/>
              </a:spcBef>
              <a:spcAft>
                <a:spcPts val="1600"/>
              </a:spcAft>
              <a:buNone/>
            </a:pPr>
            <a:r>
              <a:rPr lang="ar" sz="1400">
                <a:solidFill>
                  <a:srgbClr val="666666"/>
                </a:solidFill>
              </a:rPr>
              <a:t>mnemonic to remember them:                                                          Voice of Arab (from left to right) </a:t>
            </a:r>
            <a:endParaRPr sz="1400">
              <a:solidFill>
                <a:srgbClr val="666666"/>
              </a:solidFill>
            </a:endParaRPr>
          </a:p>
        </p:txBody>
      </p:sp>
      <p:pic>
        <p:nvPicPr>
          <p:cNvPr id="196" name="Shape 196"/>
          <p:cNvPicPr preferRelativeResize="0"/>
          <p:nvPr/>
        </p:nvPicPr>
        <p:blipFill>
          <a:blip r:embed="rId3">
            <a:alphaModFix/>
          </a:blip>
          <a:stretch>
            <a:fillRect/>
          </a:stretch>
        </p:blipFill>
        <p:spPr>
          <a:xfrm>
            <a:off x="5499675" y="1267975"/>
            <a:ext cx="3644326" cy="27332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