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Bree Serif" panose="020B0604020202020204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Amatic SC" panose="020B0604020202020204" charset="-79"/>
      <p:bold r:id="rId34"/>
    </p:embeddedFont>
    <p:embeddedFont>
      <p:font typeface="Economica" panose="020B0604020202020204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3890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9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494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05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09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89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58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435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26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022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111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11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452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472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323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560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951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820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1472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94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95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29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65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32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19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08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744013" y="756700"/>
            <a:ext cx="1081500" cy="112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4" name="Shape 64"/>
          <p:cNvSpPr/>
          <p:nvPr/>
        </p:nvSpPr>
        <p:spPr>
          <a:xfrm rot="10800000">
            <a:off x="5318475" y="3266675"/>
            <a:ext cx="1081500" cy="112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sz="21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flipH="1">
            <a:off x="7596063" y="460225"/>
            <a:ext cx="1081500" cy="112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79" name="Shape 79"/>
          <p:cNvSpPr/>
          <p:nvPr/>
        </p:nvSpPr>
        <p:spPr>
          <a:xfrm rot="10800000" flipH="1">
            <a:off x="466425" y="3558275"/>
            <a:ext cx="1081500" cy="112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Shape 9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sz="24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 b="0" i="0" u="none" strike="noStrike" cap="non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</a:pPr>
            <a:fld id="{00000000-1234-1234-1234-123412341234}" type="slidenum">
              <a:rPr lang="ar"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docs.google.com/presentation/d/16JogOj7G5yTa9YH5t98ACvEA2yqEZsiLbin7maoDdjI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_7Ac7jdbL8k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0edPmmy3t4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hyperlink" Target="https://www.youtube.com/watch?v=Dux1AnJCFAY&amp;feature=youtu.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6.jpg"/><Relationship Id="rId4" Type="http://schemas.openxmlformats.org/officeDocument/2006/relationships/image" Target="../media/image21.jp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watch?v=mGVukgdyrno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Lung &amp; Pleura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Lecture 4</a:t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0" y="4195440"/>
            <a:ext cx="65523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check our </a:t>
            </a:r>
            <a:r>
              <a:rPr lang="ar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Editing File.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0" y="4572000"/>
            <a:ext cx="3375600" cy="571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 b="1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0228" y="2981450"/>
            <a:ext cx="1812650" cy="18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 descr="نتيجة بحث الصور عن ‪base of Lungs‬‏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100" y="2536575"/>
            <a:ext cx="2631274" cy="24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9065" y="357750"/>
            <a:ext cx="702785" cy="6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-100250" y="1361575"/>
            <a:ext cx="50130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lang="ar" sz="1000" b="1"/>
              <a:t>Located in the</a:t>
            </a:r>
            <a:r>
              <a:rPr lang="ar" sz="1000"/>
              <a:t> </a:t>
            </a:r>
            <a:r>
              <a:rPr lang="ar" sz="1000" b="1">
                <a:solidFill>
                  <a:srgbClr val="FF0000"/>
                </a:solidFill>
              </a:rPr>
              <a:t>Thoracic cavity</a:t>
            </a:r>
            <a:r>
              <a:rPr lang="ar" sz="1000"/>
              <a:t>, </a:t>
            </a:r>
            <a:r>
              <a:rPr lang="ar" sz="1000" u="sng"/>
              <a:t>one on each side</a:t>
            </a:r>
            <a:r>
              <a:rPr lang="ar" sz="1000"/>
              <a:t> of the </a:t>
            </a:r>
            <a:r>
              <a:rPr lang="ar" sz="1000">
                <a:solidFill>
                  <a:srgbClr val="FF0000"/>
                </a:solidFill>
              </a:rPr>
              <a:t>Mediastinum</a:t>
            </a:r>
            <a:r>
              <a:rPr lang="ar" sz="1000"/>
              <a:t>.</a:t>
            </a:r>
            <a:endParaRPr sz="1000"/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ar" sz="1000" b="1"/>
              <a:t>Each lung is:</a:t>
            </a:r>
            <a:endParaRPr sz="1000" b="1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/>
              <a:t>Conical in shape.* </a:t>
            </a:r>
            <a:r>
              <a:rPr lang="ar" sz="1000">
                <a:solidFill>
                  <a:schemeClr val="dk2"/>
                </a:solidFill>
              </a:rPr>
              <a:t>شكل مخروطي</a:t>
            </a:r>
            <a:endParaRPr sz="1000">
              <a:solidFill>
                <a:schemeClr val="dk2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u="sng"/>
              <a:t>Covered by</a:t>
            </a:r>
            <a:r>
              <a:rPr lang="ar" sz="1000"/>
              <a:t> the visceral pleura.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u="sng"/>
              <a:t>Suspended free in</a:t>
            </a:r>
            <a:r>
              <a:rPr lang="ar" sz="1000"/>
              <a:t> its own pleural cavity.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u="sng"/>
              <a:t>Attached to</a:t>
            </a:r>
            <a:r>
              <a:rPr lang="ar" sz="1000"/>
              <a:t> the mediastinum only by its root.</a:t>
            </a:r>
            <a:endParaRPr sz="1000"/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 b="1"/>
              <a:t>Each lung has:</a:t>
            </a:r>
            <a:endParaRPr sz="1000" b="1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b="1">
                <a:solidFill>
                  <a:srgbClr val="FF9900"/>
                </a:solidFill>
              </a:rPr>
              <a:t>Apex </a:t>
            </a:r>
            <a:r>
              <a:rPr lang="ar" sz="1000" b="1"/>
              <a:t>and </a:t>
            </a:r>
            <a:r>
              <a:rPr lang="ar" sz="1000" b="1">
                <a:solidFill>
                  <a:srgbClr val="93C47D"/>
                </a:solidFill>
              </a:rPr>
              <a:t>Base</a:t>
            </a:r>
            <a:r>
              <a:rPr lang="ar" sz="1000" b="1"/>
              <a:t>:</a:t>
            </a:r>
            <a:endParaRPr sz="1000"/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/>
              <a:t>Identify the </a:t>
            </a:r>
            <a:r>
              <a:rPr lang="ar" sz="1000">
                <a:solidFill>
                  <a:srgbClr val="FF0000"/>
                </a:solidFill>
              </a:rPr>
              <a:t>top and bottom of the lung</a:t>
            </a:r>
            <a:r>
              <a:rPr lang="ar" sz="1000"/>
              <a:t>, </a:t>
            </a:r>
            <a:r>
              <a:rPr lang="ar" sz="1000" u="sng"/>
              <a:t>respectively</a:t>
            </a:r>
            <a:r>
              <a:rPr lang="ar" sz="1000"/>
              <a:t>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Char char="○"/>
            </a:pPr>
            <a:r>
              <a:rPr lang="ar" sz="1000" b="1">
                <a:solidFill>
                  <a:srgbClr val="1155CC"/>
                </a:solidFill>
              </a:rPr>
              <a:t>Costal surface:</a:t>
            </a:r>
            <a:endParaRPr sz="1000">
              <a:solidFill>
                <a:srgbClr val="1155CC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 u="sng"/>
              <a:t>Surrounded by</a:t>
            </a:r>
            <a:r>
              <a:rPr lang="ar" sz="1000"/>
              <a:t> the </a:t>
            </a:r>
            <a:r>
              <a:rPr lang="ar" sz="1000">
                <a:solidFill>
                  <a:srgbClr val="FF0000"/>
                </a:solidFill>
              </a:rPr>
              <a:t>ribs and intercostal spaces</a:t>
            </a:r>
            <a:r>
              <a:rPr lang="ar" sz="1000"/>
              <a:t> from </a:t>
            </a:r>
            <a:r>
              <a:rPr lang="ar" sz="1000" u="sng"/>
              <a:t>front, side &amp; back</a:t>
            </a:r>
            <a:r>
              <a:rPr lang="ar" sz="1000"/>
              <a:t>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1000"/>
              <a:buChar char="○"/>
            </a:pPr>
            <a:r>
              <a:rPr lang="ar" sz="1000" b="1">
                <a:solidFill>
                  <a:srgbClr val="62E221"/>
                </a:solidFill>
              </a:rPr>
              <a:t>Medial surface:</a:t>
            </a:r>
            <a:endParaRPr sz="1000" b="1">
              <a:solidFill>
                <a:srgbClr val="62E221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/>
              <a:t>Where the </a:t>
            </a:r>
            <a:r>
              <a:rPr lang="ar" sz="1000" u="sng"/>
              <a:t>bronchi, blood vessels, and lymphatic vessels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enter or leave the lung</a:t>
            </a:r>
            <a:r>
              <a:rPr lang="ar" sz="1000"/>
              <a:t> </a:t>
            </a:r>
            <a:r>
              <a:rPr lang="ar" sz="1000" u="sng"/>
              <a:t>at the</a:t>
            </a:r>
            <a:r>
              <a:rPr lang="ar" sz="1000"/>
              <a:t> </a:t>
            </a:r>
            <a:r>
              <a:rPr lang="ar" sz="1000" b="1">
                <a:solidFill>
                  <a:srgbClr val="FF3399"/>
                </a:solidFill>
              </a:rPr>
              <a:t>Hilum</a:t>
            </a:r>
            <a:r>
              <a:rPr lang="ar" sz="1000"/>
              <a:t>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It is also </a:t>
            </a:r>
            <a:r>
              <a:rPr lang="ar" sz="1000" u="sng"/>
              <a:t>related to</a:t>
            </a:r>
            <a:r>
              <a:rPr lang="ar" sz="1000"/>
              <a:t> the </a:t>
            </a:r>
            <a:r>
              <a:rPr lang="ar" sz="1000" b="1"/>
              <a:t>structures forming the Mediastinum.</a:t>
            </a:r>
            <a:endParaRPr sz="1000" b="1"/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16836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Lungs</a:t>
            </a:r>
            <a:endParaRPr/>
          </a:p>
        </p:txBody>
      </p:sp>
      <p:pic>
        <p:nvPicPr>
          <p:cNvPr id="260" name="Shape 260" descr="نتيجة بحث الصور عن ‪Lungs‬‏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5613" y="405275"/>
            <a:ext cx="2950227" cy="19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 rot="123802">
            <a:off x="6190039" y="2913175"/>
            <a:ext cx="341622" cy="463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/>
          <p:nvPr/>
        </p:nvSpPr>
        <p:spPr>
          <a:xfrm rot="123802">
            <a:off x="7445289" y="2844325"/>
            <a:ext cx="341622" cy="463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6767000" y="4263950"/>
            <a:ext cx="420600" cy="16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6789050" y="2551400"/>
            <a:ext cx="1575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6804250" y="3472088"/>
            <a:ext cx="1689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6804250" y="3833750"/>
            <a:ext cx="1689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6804250" y="4707675"/>
            <a:ext cx="1689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 rot="123474">
            <a:off x="6228348" y="4077800"/>
            <a:ext cx="392653" cy="48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E221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 rot="123263">
            <a:off x="7411068" y="3976700"/>
            <a:ext cx="410064" cy="56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E221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8275" y="183800"/>
            <a:ext cx="964150" cy="9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-581550" y="1104900"/>
            <a:ext cx="3688800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ctr" rtl="0">
              <a:spcBef>
                <a:spcPts val="1400"/>
              </a:spcBef>
              <a:spcAft>
                <a:spcPts val="0"/>
              </a:spcAft>
              <a:buClr>
                <a:srgbClr val="FF9900"/>
              </a:buClr>
              <a:buSzPts val="1000"/>
              <a:buChar char="●"/>
            </a:pPr>
            <a:r>
              <a:rPr lang="ar" sz="1000" b="1">
                <a:solidFill>
                  <a:srgbClr val="FF9900"/>
                </a:solidFill>
              </a:rPr>
              <a:t>Apex:</a:t>
            </a:r>
            <a:endParaRPr sz="1000" b="1">
              <a:solidFill>
                <a:srgbClr val="FF99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Projects into the </a:t>
            </a:r>
            <a:r>
              <a:rPr lang="ar" sz="1000" u="sng">
                <a:solidFill>
                  <a:srgbClr val="000000"/>
                </a:solidFill>
              </a:rPr>
              <a:t>root of the neck.</a:t>
            </a:r>
            <a:endParaRPr sz="1000" u="sng">
              <a:solidFill>
                <a:srgbClr val="00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(1/2 an inch  above medial 1/3 of the clavicle).</a:t>
            </a:r>
            <a:endParaRPr sz="1000">
              <a:solidFill>
                <a:srgbClr val="00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 u="sng">
                <a:solidFill>
                  <a:srgbClr val="000000"/>
                </a:solidFill>
              </a:rPr>
              <a:t>It is covered</a:t>
            </a:r>
            <a:r>
              <a:rPr lang="ar" sz="1000">
                <a:solidFill>
                  <a:srgbClr val="000000"/>
                </a:solidFill>
              </a:rPr>
              <a:t> by cervical pleura.</a:t>
            </a:r>
            <a:endParaRPr sz="1000">
              <a:solidFill>
                <a:srgbClr val="00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It is grooved </a:t>
            </a:r>
            <a:r>
              <a:rPr lang="ar" sz="1000" u="sng">
                <a:solidFill>
                  <a:srgbClr val="000000"/>
                </a:solidFill>
              </a:rPr>
              <a:t>anteriorly</a:t>
            </a:r>
            <a:r>
              <a:rPr lang="ar" sz="1000">
                <a:solidFill>
                  <a:srgbClr val="000000"/>
                </a:solidFill>
              </a:rPr>
              <a:t> by </a:t>
            </a:r>
            <a:r>
              <a:rPr lang="ar" sz="1000" u="sng">
                <a:solidFill>
                  <a:srgbClr val="000000"/>
                </a:solidFill>
              </a:rPr>
              <a:t>subclavian artery.</a:t>
            </a:r>
            <a:endParaRPr sz="1000" u="sng">
              <a:solidFill>
                <a:srgbClr val="000000"/>
              </a:solidFill>
            </a:endParaRPr>
          </a:p>
          <a:p>
            <a: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Char char="●"/>
            </a:pPr>
            <a:r>
              <a:rPr lang="ar" sz="1000" b="1">
                <a:solidFill>
                  <a:srgbClr val="93C47D"/>
                </a:solidFill>
              </a:rPr>
              <a:t>Base:</a:t>
            </a:r>
            <a:endParaRPr sz="1000" b="1">
              <a:solidFill>
                <a:srgbClr val="93C47D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Inferior, (diaphragmatic surface) is </a:t>
            </a:r>
            <a:r>
              <a:rPr lang="ar" sz="1000" u="sng">
                <a:solidFill>
                  <a:srgbClr val="000000"/>
                </a:solidFill>
              </a:rPr>
              <a:t>concave</a:t>
            </a:r>
            <a:r>
              <a:rPr lang="ar" sz="1000">
                <a:solidFill>
                  <a:srgbClr val="000000"/>
                </a:solidFill>
              </a:rPr>
              <a:t> and rests  on the </a:t>
            </a:r>
            <a:r>
              <a:rPr lang="ar" sz="1000" u="sng">
                <a:solidFill>
                  <a:srgbClr val="000000"/>
                </a:solidFill>
              </a:rPr>
              <a:t>diaphragm.</a:t>
            </a:r>
            <a:endParaRPr sz="1000" b="1">
              <a:solidFill>
                <a:srgbClr val="000000"/>
              </a:solidFill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671943" y="97750"/>
            <a:ext cx="16836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Lungs</a:t>
            </a:r>
            <a:endParaRPr/>
          </a:p>
        </p:txBody>
      </p:sp>
      <p:pic>
        <p:nvPicPr>
          <p:cNvPr id="277" name="Shape 277" descr="نتيجة بحث الصور عن ‪base of Lungs‬‏"/>
          <p:cNvPicPr preferRelativeResize="0"/>
          <p:nvPr/>
        </p:nvPicPr>
        <p:blipFill rotWithShape="1">
          <a:blip r:embed="rId3">
            <a:alphaModFix/>
          </a:blip>
          <a:srcRect b="49277"/>
          <a:stretch/>
        </p:blipFill>
        <p:spPr>
          <a:xfrm>
            <a:off x="3307250" y="3623975"/>
            <a:ext cx="2631274" cy="12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 descr="نتيجة بحث الصور عن ‪base of Lungs‬‏"/>
          <p:cNvPicPr preferRelativeResize="0"/>
          <p:nvPr/>
        </p:nvPicPr>
        <p:blipFill rotWithShape="1">
          <a:blip r:embed="rId3">
            <a:alphaModFix/>
          </a:blip>
          <a:srcRect t="49277"/>
          <a:stretch/>
        </p:blipFill>
        <p:spPr>
          <a:xfrm>
            <a:off x="474375" y="3623975"/>
            <a:ext cx="2631274" cy="12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4436900" y="3645850"/>
            <a:ext cx="150000" cy="11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1604000" y="3713100"/>
            <a:ext cx="168900" cy="11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455925" y="4588000"/>
            <a:ext cx="1500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632500" y="4588000"/>
            <a:ext cx="1500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2548300" y="1104900"/>
            <a:ext cx="3688800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7030A0"/>
              </a:buClr>
              <a:buSzPts val="1000"/>
              <a:buChar char="●"/>
            </a:pPr>
            <a:r>
              <a:rPr lang="ar" sz="1000" b="1">
                <a:solidFill>
                  <a:srgbClr val="7030A0"/>
                </a:solidFill>
              </a:rPr>
              <a:t>Anterior border:</a:t>
            </a:r>
            <a:endParaRPr sz="1000" b="1">
              <a:solidFill>
                <a:srgbClr val="7030A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It is  </a:t>
            </a:r>
            <a:r>
              <a:rPr lang="ar" sz="1000">
                <a:solidFill>
                  <a:srgbClr val="FF0000"/>
                </a:solidFill>
              </a:rPr>
              <a:t>sharp, thin</a:t>
            </a:r>
            <a:r>
              <a:rPr lang="ar" sz="1000">
                <a:solidFill>
                  <a:srgbClr val="000000"/>
                </a:solidFill>
              </a:rPr>
              <a:t> and </a:t>
            </a:r>
            <a:r>
              <a:rPr lang="ar" sz="1000">
                <a:solidFill>
                  <a:srgbClr val="FF0000"/>
                </a:solidFill>
              </a:rPr>
              <a:t>overlaps the heart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Anterior border of left lung presents a </a:t>
            </a:r>
            <a:r>
              <a:rPr lang="ar" sz="1000" u="sng">
                <a:solidFill>
                  <a:srgbClr val="45818E"/>
                </a:solidFill>
              </a:rPr>
              <a:t>Cardiac Notch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at its lower end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It </a:t>
            </a:r>
            <a:r>
              <a:rPr lang="ar" sz="1000" u="sng">
                <a:solidFill>
                  <a:srgbClr val="000000"/>
                </a:solidFill>
              </a:rPr>
              <a:t>has a thin projection</a:t>
            </a:r>
            <a:r>
              <a:rPr lang="ar" sz="1000">
                <a:solidFill>
                  <a:srgbClr val="000000"/>
                </a:solidFill>
              </a:rPr>
              <a:t> called the </a:t>
            </a:r>
            <a:r>
              <a:rPr lang="ar" sz="1000" b="1">
                <a:solidFill>
                  <a:srgbClr val="F1C232"/>
                </a:solidFill>
              </a:rPr>
              <a:t>Lingula</a:t>
            </a:r>
            <a:r>
              <a:rPr lang="ar" sz="1000">
                <a:solidFill>
                  <a:srgbClr val="000000"/>
                </a:solidFill>
              </a:rPr>
              <a:t> below the </a:t>
            </a:r>
            <a:r>
              <a:rPr lang="ar" sz="1000">
                <a:solidFill>
                  <a:srgbClr val="45818E"/>
                </a:solidFill>
              </a:rPr>
              <a:t>Cardiac Notch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457200" marR="0" lvl="0" indent="-2921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000"/>
              <a:buChar char="●"/>
            </a:pPr>
            <a:r>
              <a:rPr lang="ar" sz="1000" b="1">
                <a:solidFill>
                  <a:srgbClr val="FF0066"/>
                </a:solidFill>
              </a:rPr>
              <a:t>Posterior border:</a:t>
            </a:r>
            <a:endParaRPr sz="1000" b="1">
              <a:solidFill>
                <a:srgbClr val="FF0066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It is </a:t>
            </a:r>
            <a:r>
              <a:rPr lang="ar" sz="1000">
                <a:solidFill>
                  <a:srgbClr val="FF0000"/>
                </a:solidFill>
              </a:rPr>
              <a:t>thick and  rounded</a:t>
            </a:r>
            <a:r>
              <a:rPr lang="ar" sz="1000">
                <a:solidFill>
                  <a:srgbClr val="000000"/>
                </a:solidFill>
              </a:rPr>
              <a:t>, and </a:t>
            </a:r>
            <a:r>
              <a:rPr lang="ar" sz="1000">
                <a:solidFill>
                  <a:srgbClr val="FF0000"/>
                </a:solidFill>
              </a:rPr>
              <a:t>lies along the vertebral column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5549550" y="4506100"/>
            <a:ext cx="335400" cy="9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3307250" y="4537000"/>
            <a:ext cx="335400" cy="11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751450" y="4598950"/>
            <a:ext cx="316200" cy="9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4436900" y="3963723"/>
            <a:ext cx="335400" cy="11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535225" y="4650700"/>
            <a:ext cx="335400" cy="11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604000" y="4060375"/>
            <a:ext cx="335400" cy="7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" name="Shape 290"/>
          <p:cNvCxnSpPr/>
          <p:nvPr/>
        </p:nvCxnSpPr>
        <p:spPr>
          <a:xfrm>
            <a:off x="3114300" y="1143125"/>
            <a:ext cx="6000" cy="2391600"/>
          </a:xfrm>
          <a:prstGeom prst="straightConnector1">
            <a:avLst/>
          </a:prstGeom>
          <a:noFill/>
          <a:ln w="9525" cap="flat" cmpd="sng">
            <a:solidFill>
              <a:srgbClr val="CCA677"/>
            </a:solidFill>
            <a:prstDash val="solid"/>
            <a:round/>
            <a:headEnd type="none" w="lg" len="lg"/>
            <a:tailEnd type="diamond" w="lg" len="lg"/>
          </a:ln>
        </p:spPr>
      </p:cxnSp>
      <p:cxnSp>
        <p:nvCxnSpPr>
          <p:cNvPr id="291" name="Shape 291"/>
          <p:cNvCxnSpPr/>
          <p:nvPr/>
        </p:nvCxnSpPr>
        <p:spPr>
          <a:xfrm>
            <a:off x="6237100" y="914950"/>
            <a:ext cx="14700" cy="2619900"/>
          </a:xfrm>
          <a:prstGeom prst="straightConnector1">
            <a:avLst/>
          </a:prstGeom>
          <a:noFill/>
          <a:ln w="9525" cap="flat" cmpd="sng">
            <a:solidFill>
              <a:srgbClr val="CCA677"/>
            </a:solidFill>
            <a:prstDash val="solid"/>
            <a:round/>
            <a:headEnd type="none" w="lg" len="lg"/>
            <a:tailEnd type="diamond" w="lg" len="lg"/>
          </a:ln>
        </p:spPr>
      </p:cxn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606688" y="97750"/>
            <a:ext cx="2242200" cy="7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Borders: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Anterior &amp; Posterior</a:t>
            </a:r>
            <a:endParaRPr sz="2400"/>
          </a:p>
        </p:txBody>
      </p:sp>
      <p:sp>
        <p:nvSpPr>
          <p:cNvPr id="293" name="Shape 293"/>
          <p:cNvSpPr/>
          <p:nvPr/>
        </p:nvSpPr>
        <p:spPr>
          <a:xfrm>
            <a:off x="4455188" y="4318600"/>
            <a:ext cx="335400" cy="9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770238" y="4397325"/>
            <a:ext cx="335400" cy="9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Shape 295" descr="نتيجة بحث الصور عن ‪Surfaces of lungs‬‏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4200" y="3623975"/>
            <a:ext cx="3129851" cy="12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6909125" y="4723600"/>
            <a:ext cx="217200" cy="103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5676725" y="710800"/>
            <a:ext cx="3447300" cy="29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1155CC"/>
              </a:buClr>
              <a:buSzPts val="800"/>
              <a:buChar char="●"/>
            </a:pPr>
            <a:r>
              <a:rPr lang="ar" sz="800" b="1">
                <a:solidFill>
                  <a:srgbClr val="1155CC"/>
                </a:solidFill>
              </a:rPr>
              <a:t>Costal surface:</a:t>
            </a:r>
            <a:endParaRPr sz="800" b="1">
              <a:solidFill>
                <a:srgbClr val="1155CC"/>
              </a:solidFill>
            </a:endParaRPr>
          </a:p>
          <a:p>
            <a:pPr marL="9144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Char char="○"/>
            </a:pPr>
            <a:r>
              <a:rPr lang="ar" sz="800" u="sng">
                <a:solidFill>
                  <a:srgbClr val="FF0000"/>
                </a:solidFill>
              </a:rPr>
              <a:t>Convex.</a:t>
            </a:r>
            <a:endParaRPr sz="800" u="sng">
              <a:solidFill>
                <a:srgbClr val="FF0000"/>
              </a:solidFill>
            </a:endParaRPr>
          </a:p>
          <a:p>
            <a:pPr marL="9144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</a:pPr>
            <a:r>
              <a:rPr lang="ar" sz="800" u="sng">
                <a:solidFill>
                  <a:srgbClr val="000000"/>
                </a:solidFill>
              </a:rPr>
              <a:t>Covered by</a:t>
            </a:r>
            <a:r>
              <a:rPr lang="ar" sz="800">
                <a:solidFill>
                  <a:srgbClr val="000000"/>
                </a:solidFill>
              </a:rPr>
              <a:t> </a:t>
            </a:r>
            <a:r>
              <a:rPr lang="ar" sz="800">
                <a:solidFill>
                  <a:srgbClr val="FF0000"/>
                </a:solidFill>
              </a:rPr>
              <a:t>Costal pleura</a:t>
            </a:r>
            <a:r>
              <a:rPr lang="ar" sz="800">
                <a:solidFill>
                  <a:srgbClr val="000000"/>
                </a:solidFill>
              </a:rPr>
              <a:t> which </a:t>
            </a:r>
            <a:r>
              <a:rPr lang="ar" sz="800" u="sng">
                <a:solidFill>
                  <a:srgbClr val="000000"/>
                </a:solidFill>
              </a:rPr>
              <a:t>separates the lung from:</a:t>
            </a:r>
            <a:endParaRPr sz="800" u="sng">
              <a:solidFill>
                <a:srgbClr val="000000"/>
              </a:solidFill>
            </a:endParaRPr>
          </a:p>
          <a:p>
            <a:pPr marL="1371600" marR="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</a:pPr>
            <a:r>
              <a:rPr lang="ar" sz="800">
                <a:solidFill>
                  <a:srgbClr val="000000"/>
                </a:solidFill>
              </a:rPr>
              <a:t>Ribs, costal cartilages &amp; intercostal muscles.</a:t>
            </a:r>
            <a:endParaRPr sz="800">
              <a:solidFill>
                <a:srgbClr val="000000"/>
              </a:solidFill>
            </a:endParaRPr>
          </a:p>
          <a:p>
            <a:pPr marL="457200" marR="0" lvl="0" indent="-2794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800"/>
              <a:buChar char="●"/>
            </a:pPr>
            <a:r>
              <a:rPr lang="ar" sz="800" b="1">
                <a:solidFill>
                  <a:srgbClr val="62E221"/>
                </a:solidFill>
              </a:rPr>
              <a:t>Medial surface:</a:t>
            </a:r>
            <a:endParaRPr sz="800" b="1">
              <a:solidFill>
                <a:srgbClr val="62E221"/>
              </a:solidFill>
            </a:endParaRPr>
          </a:p>
          <a:p>
            <a:pPr marL="914400" marR="0" lvl="1" indent="-2794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</a:pPr>
            <a:r>
              <a:rPr lang="ar" sz="800" u="sng">
                <a:solidFill>
                  <a:srgbClr val="000000"/>
                </a:solidFill>
              </a:rPr>
              <a:t>It is divided into 2 parts:</a:t>
            </a:r>
            <a:endParaRPr sz="800" u="sng">
              <a:solidFill>
                <a:srgbClr val="000000"/>
              </a:solidFill>
            </a:endParaRPr>
          </a:p>
          <a:p>
            <a:pPr marL="9144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00"/>
              <a:buChar char="○"/>
            </a:pPr>
            <a:r>
              <a:rPr lang="ar" sz="800" b="1">
                <a:solidFill>
                  <a:srgbClr val="CC0000"/>
                </a:solidFill>
              </a:rPr>
              <a:t>Anterior (Mediastinal) part:</a:t>
            </a:r>
            <a:endParaRPr sz="800" b="1">
              <a:solidFill>
                <a:srgbClr val="CC0000"/>
              </a:solidFill>
            </a:endParaRPr>
          </a:p>
          <a:p>
            <a:pPr marL="1371600" marR="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</a:pPr>
            <a:r>
              <a:rPr lang="ar" sz="800" u="sng">
                <a:solidFill>
                  <a:srgbClr val="000000"/>
                </a:solidFill>
              </a:rPr>
              <a:t>Contains</a:t>
            </a:r>
            <a:r>
              <a:rPr lang="ar" sz="800">
                <a:solidFill>
                  <a:srgbClr val="000000"/>
                </a:solidFill>
              </a:rPr>
              <a:t> a </a:t>
            </a:r>
            <a:r>
              <a:rPr lang="ar" sz="800" b="1">
                <a:solidFill>
                  <a:srgbClr val="38761D"/>
                </a:solidFill>
              </a:rPr>
              <a:t>Hilum </a:t>
            </a:r>
            <a:r>
              <a:rPr lang="ar" sz="800">
                <a:solidFill>
                  <a:srgbClr val="000000"/>
                </a:solidFill>
              </a:rPr>
              <a:t>in </a:t>
            </a:r>
            <a:r>
              <a:rPr lang="ar" sz="800" u="sng">
                <a:solidFill>
                  <a:srgbClr val="000000"/>
                </a:solidFill>
              </a:rPr>
              <a:t>the middle</a:t>
            </a:r>
            <a:r>
              <a:rPr lang="ar" sz="800">
                <a:solidFill>
                  <a:srgbClr val="000000"/>
                </a:solidFill>
              </a:rPr>
              <a:t> (it is a depression in which </a:t>
            </a:r>
            <a:r>
              <a:rPr lang="ar" sz="800">
                <a:solidFill>
                  <a:srgbClr val="FF0000"/>
                </a:solidFill>
              </a:rPr>
              <a:t>bronchi, vessels, &amp; nerves forming the root of lung</a:t>
            </a:r>
            <a:r>
              <a:rPr lang="ar" sz="800">
                <a:solidFill>
                  <a:srgbClr val="000000"/>
                </a:solidFill>
              </a:rPr>
              <a:t>).</a:t>
            </a:r>
            <a:endParaRPr sz="800">
              <a:solidFill>
                <a:srgbClr val="000000"/>
              </a:solidFill>
            </a:endParaRPr>
          </a:p>
          <a:p>
            <a:pPr marL="914400" marR="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800"/>
              <a:buChar char="○"/>
            </a:pPr>
            <a:r>
              <a:rPr lang="ar" sz="800" b="1">
                <a:solidFill>
                  <a:srgbClr val="A64D79"/>
                </a:solidFill>
              </a:rPr>
              <a:t>Posterior (Vertebral) part:</a:t>
            </a:r>
            <a:endParaRPr sz="800" b="1">
              <a:solidFill>
                <a:srgbClr val="A64D79"/>
              </a:solidFill>
            </a:endParaRPr>
          </a:p>
          <a:p>
            <a:pPr marL="914400" marR="0" lvl="1" indent="-2794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</a:pPr>
            <a:r>
              <a:rPr lang="ar" sz="800" u="sng">
                <a:solidFill>
                  <a:srgbClr val="000000"/>
                </a:solidFill>
              </a:rPr>
              <a:t>It is related to:</a:t>
            </a:r>
            <a:endParaRPr sz="800" u="sng">
              <a:solidFill>
                <a:srgbClr val="000000"/>
              </a:solidFill>
            </a:endParaRPr>
          </a:p>
          <a:p>
            <a:pPr marL="1371600" marR="0" lvl="2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</a:pPr>
            <a:r>
              <a:rPr lang="ar" sz="800">
                <a:solidFill>
                  <a:srgbClr val="000000"/>
                </a:solidFill>
              </a:rPr>
              <a:t>Bodies of </a:t>
            </a:r>
            <a:r>
              <a:rPr lang="ar" sz="800">
                <a:solidFill>
                  <a:srgbClr val="FF0000"/>
                </a:solidFill>
              </a:rPr>
              <a:t>thoracic vertebrae, Intervertebral discs, Posterior intercostal vessels, Sympathetic trunk</a:t>
            </a:r>
            <a:r>
              <a:rPr lang="ar" sz="800">
                <a:solidFill>
                  <a:srgbClr val="000000"/>
                </a:solidFill>
              </a:rPr>
              <a:t>.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6582513" y="97750"/>
            <a:ext cx="2242200" cy="7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Surfaces: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Costal &amp; Mediastinal</a:t>
            </a:r>
            <a:endParaRPr sz="2400"/>
          </a:p>
        </p:txBody>
      </p:sp>
      <p:sp>
        <p:nvSpPr>
          <p:cNvPr id="299" name="Shape 299"/>
          <p:cNvSpPr/>
          <p:nvPr/>
        </p:nvSpPr>
        <p:spPr>
          <a:xfrm>
            <a:off x="1613450" y="4161500"/>
            <a:ext cx="3684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8199175" y="3890850"/>
            <a:ext cx="316200" cy="13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8140700" y="3779225"/>
            <a:ext cx="418200" cy="9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8239575" y="4060375"/>
            <a:ext cx="244800" cy="15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6603350" y="4018300"/>
            <a:ext cx="244800" cy="156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6992750" y="4084025"/>
            <a:ext cx="230400" cy="213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6612675" y="3846350"/>
            <a:ext cx="168900" cy="9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6237100" y="4060375"/>
            <a:ext cx="230400" cy="213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6701750" y="4344400"/>
            <a:ext cx="197400" cy="145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8249600" y="4598950"/>
            <a:ext cx="290400" cy="168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1435800" y="791700"/>
            <a:ext cx="32550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2"/>
                </a:solidFill>
              </a:rPr>
              <a:t>Right lung has 3 lobes; </a:t>
            </a:r>
            <a:r>
              <a:rPr lang="ar" sz="900">
                <a:solidFill>
                  <a:srgbClr val="FF0000"/>
                </a:solidFill>
              </a:rPr>
              <a:t>L</a:t>
            </a:r>
            <a:r>
              <a:rPr lang="ar" sz="900">
                <a:solidFill>
                  <a:schemeClr val="dk2"/>
                </a:solidFill>
              </a:rPr>
              <a:t>eft has </a:t>
            </a:r>
            <a:r>
              <a:rPr lang="ar" sz="900">
                <a:solidFill>
                  <a:srgbClr val="FF0000"/>
                </a:solidFill>
              </a:rPr>
              <a:t>L</a:t>
            </a:r>
            <a:r>
              <a:rPr lang="ar" sz="900">
                <a:solidFill>
                  <a:schemeClr val="dk2"/>
                </a:solidFill>
              </a:rPr>
              <a:t>ess </a:t>
            </a:r>
            <a:r>
              <a:rPr lang="ar" sz="900">
                <a:solidFill>
                  <a:srgbClr val="FF0000"/>
                </a:solidFill>
              </a:rPr>
              <a:t>L</a:t>
            </a:r>
            <a:r>
              <a:rPr lang="ar" sz="900">
                <a:solidFill>
                  <a:schemeClr val="dk2"/>
                </a:solidFill>
              </a:rPr>
              <a:t>obes (2) and </a:t>
            </a:r>
            <a:r>
              <a:rPr lang="ar" sz="900">
                <a:solidFill>
                  <a:srgbClr val="FF0000"/>
                </a:solidFill>
              </a:rPr>
              <a:t>L</a:t>
            </a:r>
            <a:r>
              <a:rPr lang="ar" sz="900">
                <a:solidFill>
                  <a:schemeClr val="dk2"/>
                </a:solidFill>
              </a:rPr>
              <a:t>ingula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2338875" y="1173550"/>
            <a:ext cx="3733800" cy="1872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2 bronchi:</a:t>
            </a:r>
            <a:endParaRPr sz="1000" b="1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 b="1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Middle </a:t>
            </a:r>
            <a:r>
              <a:rPr lang="ar" sz="1000" b="1"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ar" sz="1000" b="1">
                <a:solidFill>
                  <a:srgbClr val="FF3399"/>
                </a:solidFill>
                <a:latin typeface="Open Sans"/>
                <a:ea typeface="Open Sans"/>
                <a:cs typeface="Open Sans"/>
                <a:sym typeface="Open Sans"/>
              </a:rPr>
              <a:t>Inferior </a:t>
            </a:r>
            <a:r>
              <a:rPr lang="ar" sz="1000" b="1">
                <a:latin typeface="Open Sans"/>
                <a:ea typeface="Open Sans"/>
                <a:cs typeface="Open Sans"/>
                <a:sym typeface="Open Sans"/>
              </a:rPr>
              <a:t>lobar bronchi.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Lies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posterior.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3333FF"/>
                </a:solidFill>
                <a:latin typeface="Open Sans"/>
                <a:ea typeface="Open Sans"/>
                <a:cs typeface="Open Sans"/>
                <a:sym typeface="Open Sans"/>
              </a:rPr>
              <a:t>Pulmonary artery:</a:t>
            </a:r>
            <a:endParaRPr sz="1000" b="1">
              <a:solidFill>
                <a:srgbClr val="333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Is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superior.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Pulmonary veins:</a:t>
            </a:r>
            <a:endParaRPr sz="10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Are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 </a:t>
            </a:r>
            <a:r>
              <a:rPr lang="ar" sz="1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Anterior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Inferior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t="1584"/>
          <a:stretch/>
        </p:blipFill>
        <p:spPr>
          <a:xfrm>
            <a:off x="6072675" y="1173600"/>
            <a:ext cx="1447775" cy="1872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311700" y="315925"/>
            <a:ext cx="31185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Lung Roots</a:t>
            </a: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title" idx="4294967295"/>
          </p:nvPr>
        </p:nvSpPr>
        <p:spPr>
          <a:xfrm rot="-5400000">
            <a:off x="1058450" y="1765004"/>
            <a:ext cx="1872000" cy="689400"/>
          </a:xfrm>
          <a:prstGeom prst="rect">
            <a:avLst/>
          </a:prstGeom>
          <a:ln w="9525" cap="flat" cmpd="sng">
            <a:solidFill>
              <a:srgbClr val="CCA67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Right Lung Root</a:t>
            </a:r>
            <a:endParaRPr sz="2400"/>
          </a:p>
        </p:txBody>
      </p:sp>
      <p:sp>
        <p:nvSpPr>
          <p:cNvPr id="318" name="Shape 318"/>
          <p:cNvSpPr txBox="1"/>
          <p:nvPr/>
        </p:nvSpPr>
        <p:spPr>
          <a:xfrm>
            <a:off x="2338875" y="3153125"/>
            <a:ext cx="3733800" cy="1935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One Bronchus: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Lies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posterior.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3333FF"/>
                </a:solidFill>
                <a:latin typeface="Open Sans"/>
                <a:ea typeface="Open Sans"/>
                <a:cs typeface="Open Sans"/>
                <a:sym typeface="Open Sans"/>
              </a:rPr>
              <a:t>Pulmonary artery:</a:t>
            </a:r>
            <a:endParaRPr sz="1000" b="1">
              <a:solidFill>
                <a:srgbClr val="3333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Is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superior.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Pulmonary veins:</a:t>
            </a:r>
            <a:endParaRPr sz="10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Are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 </a:t>
            </a:r>
            <a:r>
              <a:rPr lang="ar" sz="1000" b="1">
                <a:solidFill>
                  <a:srgbClr val="45818E"/>
                </a:solidFill>
                <a:latin typeface="Open Sans"/>
                <a:ea typeface="Open Sans"/>
                <a:cs typeface="Open Sans"/>
                <a:sym typeface="Open Sans"/>
              </a:rPr>
              <a:t>Anterior 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Most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Inferior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title" idx="4294967295"/>
          </p:nvPr>
        </p:nvSpPr>
        <p:spPr>
          <a:xfrm rot="-5400000">
            <a:off x="1026650" y="3776269"/>
            <a:ext cx="1935300" cy="689100"/>
          </a:xfrm>
          <a:prstGeom prst="rect">
            <a:avLst/>
          </a:prstGeom>
          <a:ln w="9525" cap="flat" cmpd="sng">
            <a:solidFill>
              <a:srgbClr val="CCA67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Left Lung Root</a:t>
            </a:r>
            <a:endParaRPr sz="2400"/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700" y="3153325"/>
            <a:ext cx="1447775" cy="193535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1" name="Shape 321"/>
          <p:cNvSpPr/>
          <p:nvPr/>
        </p:nvSpPr>
        <p:spPr>
          <a:xfrm rot="-3302172">
            <a:off x="6788468" y="2100359"/>
            <a:ext cx="149723" cy="308032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 rot="7016">
            <a:off x="6401030" y="2176432"/>
            <a:ext cx="147000" cy="95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3" name="Shape 323"/>
          <p:cNvSpPr/>
          <p:nvPr/>
        </p:nvSpPr>
        <p:spPr>
          <a:xfrm rot="8725">
            <a:off x="6716474" y="2651827"/>
            <a:ext cx="118200" cy="116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6853297" y="1867748"/>
            <a:ext cx="147000" cy="10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6881792" y="2008806"/>
            <a:ext cx="118200" cy="10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7276552" y="1854218"/>
            <a:ext cx="118200" cy="10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6469924" y="2019978"/>
            <a:ext cx="118200" cy="10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FF"/>
              </a:solidFill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7216544" y="3811480"/>
            <a:ext cx="116100" cy="155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FF"/>
              </a:solidFill>
            </a:endParaRPr>
          </a:p>
        </p:txBody>
      </p:sp>
      <p:sp>
        <p:nvSpPr>
          <p:cNvPr id="329" name="Shape 329"/>
          <p:cNvSpPr/>
          <p:nvPr/>
        </p:nvSpPr>
        <p:spPr>
          <a:xfrm rot="271630">
            <a:off x="6773754" y="4100364"/>
            <a:ext cx="102620" cy="19111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784205" y="4154037"/>
            <a:ext cx="189911" cy="242789"/>
          </a:xfrm>
          <a:custGeom>
            <a:avLst/>
            <a:gdLst/>
            <a:ahLst/>
            <a:cxnLst/>
            <a:rect l="0" t="0" r="0" b="0"/>
            <a:pathLst>
              <a:path w="6180" h="8895" extrusionOk="0">
                <a:moveTo>
                  <a:pt x="3234" y="409"/>
                </a:moveTo>
                <a:cubicBezTo>
                  <a:pt x="3888" y="-244"/>
                  <a:pt x="5677" y="-96"/>
                  <a:pt x="5985" y="776"/>
                </a:cubicBezTo>
                <a:cubicBezTo>
                  <a:pt x="7044" y="3777"/>
                  <a:pt x="3562" y="10029"/>
                  <a:pt x="667" y="8707"/>
                </a:cubicBezTo>
                <a:cubicBezTo>
                  <a:pt x="-1754" y="7600"/>
                  <a:pt x="3234" y="3805"/>
                  <a:pt x="3234" y="1143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31" name="Shape 331"/>
          <p:cNvSpPr/>
          <p:nvPr/>
        </p:nvSpPr>
        <p:spPr>
          <a:xfrm rot="3429458">
            <a:off x="6879608" y="4168944"/>
            <a:ext cx="75792" cy="104770"/>
          </a:xfrm>
          <a:custGeom>
            <a:avLst/>
            <a:gdLst/>
            <a:ahLst/>
            <a:cxnLst/>
            <a:rect l="0" t="0" r="0" b="0"/>
            <a:pathLst>
              <a:path w="2673" h="2172" extrusionOk="0">
                <a:moveTo>
                  <a:pt x="258" y="273"/>
                </a:moveTo>
                <a:cubicBezTo>
                  <a:pt x="414" y="-668"/>
                  <a:pt x="3150" y="1147"/>
                  <a:pt x="2596" y="1924"/>
                </a:cubicBezTo>
                <a:cubicBezTo>
                  <a:pt x="1994" y="2765"/>
                  <a:pt x="-195" y="1191"/>
                  <a:pt x="28" y="182"/>
                </a:cubicBezTo>
              </a:path>
            </a:pathLst>
          </a:custGeom>
          <a:noFill/>
          <a:ln w="9525" cap="flat" cmpd="sng">
            <a:solidFill>
              <a:srgbClr val="45818E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32" name="Shape 332"/>
          <p:cNvSpPr/>
          <p:nvPr/>
        </p:nvSpPr>
        <p:spPr>
          <a:xfrm rot="5399523">
            <a:off x="6803868" y="4287768"/>
            <a:ext cx="96355" cy="111570"/>
          </a:xfrm>
          <a:custGeom>
            <a:avLst/>
            <a:gdLst/>
            <a:ahLst/>
            <a:cxnLst/>
            <a:rect l="0" t="0" r="0" b="0"/>
            <a:pathLst>
              <a:path w="2673" h="2172" extrusionOk="0">
                <a:moveTo>
                  <a:pt x="258" y="273"/>
                </a:moveTo>
                <a:cubicBezTo>
                  <a:pt x="414" y="-668"/>
                  <a:pt x="3150" y="1147"/>
                  <a:pt x="2596" y="1924"/>
                </a:cubicBezTo>
                <a:cubicBezTo>
                  <a:pt x="1994" y="2765"/>
                  <a:pt x="-195" y="1191"/>
                  <a:pt x="28" y="182"/>
                </a:cubicBezTo>
              </a:path>
            </a:pathLst>
          </a:custGeom>
          <a:noFill/>
          <a:ln w="9525" cap="flat" cmpd="sng">
            <a:solidFill>
              <a:srgbClr val="7030A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33" name="Shape 333"/>
          <p:cNvSpPr/>
          <p:nvPr/>
        </p:nvSpPr>
        <p:spPr>
          <a:xfrm rot="337">
            <a:off x="3042003" y="359929"/>
            <a:ext cx="3060000" cy="705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Arteries are vessels which take blood from the heart no matter it was </a:t>
            </a:r>
            <a:r>
              <a:rPr lang="ar" sz="9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Oxygenated 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or </a:t>
            </a:r>
            <a:r>
              <a:rPr lang="ar" sz="900">
                <a:solidFill>
                  <a:srgbClr val="3333FF"/>
                </a:solidFill>
                <a:latin typeface="Open Sans"/>
                <a:ea typeface="Open Sans"/>
                <a:cs typeface="Open Sans"/>
                <a:sym typeface="Open Sans"/>
              </a:rPr>
              <a:t>Deoxygenated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Here it’s shown </a:t>
            </a:r>
            <a:r>
              <a:rPr lang="ar" sz="900">
                <a:solidFill>
                  <a:srgbClr val="3333FF"/>
                </a:solidFill>
                <a:latin typeface="Open Sans"/>
                <a:ea typeface="Open Sans"/>
                <a:cs typeface="Open Sans"/>
                <a:sym typeface="Open Sans"/>
              </a:rPr>
              <a:t>Blue 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so it’s </a:t>
            </a:r>
            <a:r>
              <a:rPr lang="ar" sz="900">
                <a:solidFill>
                  <a:srgbClr val="3333FF"/>
                </a:solidFill>
                <a:latin typeface="Open Sans"/>
                <a:ea typeface="Open Sans"/>
                <a:cs typeface="Open Sans"/>
                <a:sym typeface="Open Sans"/>
              </a:rPr>
              <a:t>Deoxygenated</a:t>
            </a: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For that you mustn’t confuse such thing. ^-^</a:t>
            </a:r>
            <a:endParaRPr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703" y="1254350"/>
            <a:ext cx="675300" cy="6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621250" y="1590400"/>
            <a:ext cx="66300" cy="11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878000" y="1590400"/>
            <a:ext cx="66300" cy="119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139775" y="1592713"/>
            <a:ext cx="3262500" cy="18351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>
                <a:solidFill>
                  <a:srgbClr val="FF0000"/>
                </a:solidFill>
              </a:rPr>
              <a:t>Larger </a:t>
            </a:r>
            <a:r>
              <a:rPr lang="ar" sz="1000">
                <a:solidFill>
                  <a:srgbClr val="000000"/>
                </a:solidFill>
              </a:rPr>
              <a:t>&amp; </a:t>
            </a:r>
            <a:r>
              <a:rPr lang="ar" sz="1000">
                <a:solidFill>
                  <a:srgbClr val="FF0000"/>
                </a:solidFill>
              </a:rPr>
              <a:t>shorter </a:t>
            </a:r>
            <a:r>
              <a:rPr lang="ar" sz="1000">
                <a:solidFill>
                  <a:srgbClr val="000000"/>
                </a:solidFill>
              </a:rPr>
              <a:t>than left lung.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 b="1">
                <a:solidFill>
                  <a:srgbClr val="000000"/>
                </a:solidFill>
              </a:rPr>
              <a:t>Divided by:</a:t>
            </a:r>
            <a:endParaRPr sz="1000" b="1">
              <a:solidFill>
                <a:srgbClr val="00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○"/>
            </a:pPr>
            <a:r>
              <a:rPr lang="ar" sz="1000" u="sng">
                <a:solidFill>
                  <a:srgbClr val="FF0000"/>
                </a:solidFill>
              </a:rPr>
              <a:t>2 fissures:</a:t>
            </a:r>
            <a:endParaRPr sz="1000" u="sng">
              <a:solidFill>
                <a:srgbClr val="FF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Char char="■"/>
            </a:pPr>
            <a:r>
              <a:rPr lang="ar" sz="1000" b="1">
                <a:solidFill>
                  <a:srgbClr val="CC0000"/>
                </a:solidFill>
              </a:rPr>
              <a:t>Oblique fissure.</a:t>
            </a:r>
            <a:endParaRPr sz="1000" b="1">
              <a:solidFill>
                <a:srgbClr val="CC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Char char="■"/>
            </a:pPr>
            <a:r>
              <a:rPr lang="ar" sz="1000" b="1">
                <a:solidFill>
                  <a:srgbClr val="FF9900"/>
                </a:solidFill>
              </a:rPr>
              <a:t>Horizontal fissure.</a:t>
            </a:r>
            <a:endParaRPr sz="1000" b="1">
              <a:solidFill>
                <a:srgbClr val="FF99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○"/>
            </a:pPr>
            <a:r>
              <a:rPr lang="ar" sz="1000" u="sng">
                <a:solidFill>
                  <a:srgbClr val="FF0000"/>
                </a:solidFill>
              </a:rPr>
              <a:t>Into 3 lobes:</a:t>
            </a:r>
            <a:endParaRPr sz="1000" u="sng">
              <a:solidFill>
                <a:srgbClr val="FF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1000"/>
              <a:buChar char="■"/>
            </a:pPr>
            <a:r>
              <a:rPr lang="ar" sz="1000" b="1">
                <a:solidFill>
                  <a:srgbClr val="FFF700"/>
                </a:solidFill>
              </a:rPr>
              <a:t>Upper lobe.</a:t>
            </a:r>
            <a:endParaRPr sz="1000" b="1">
              <a:solidFill>
                <a:srgbClr val="FFF7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Char char="■"/>
            </a:pPr>
            <a:r>
              <a:rPr lang="ar" sz="1000" b="1">
                <a:solidFill>
                  <a:srgbClr val="93C47D"/>
                </a:solidFill>
              </a:rPr>
              <a:t>Middle lobe.</a:t>
            </a:r>
            <a:endParaRPr sz="1000" b="1">
              <a:solidFill>
                <a:srgbClr val="93C47D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■"/>
            </a:pPr>
            <a:r>
              <a:rPr lang="ar" sz="1000" b="1">
                <a:solidFill>
                  <a:srgbClr val="3C78D8"/>
                </a:solidFill>
              </a:rPr>
              <a:t>Lower lobe.</a:t>
            </a:r>
            <a:endParaRPr sz="1000" b="1">
              <a:solidFill>
                <a:srgbClr val="3C78D8"/>
              </a:solidFill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2628475" y="200425"/>
            <a:ext cx="16695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Lungs</a:t>
            </a: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3402275" y="1592663"/>
            <a:ext cx="3313200" cy="18351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 b="1">
                <a:solidFill>
                  <a:srgbClr val="000000"/>
                </a:solidFill>
              </a:rPr>
              <a:t>Divided by:</a:t>
            </a:r>
            <a:endParaRPr sz="1000" b="1">
              <a:solidFill>
                <a:srgbClr val="00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○"/>
            </a:pPr>
            <a:r>
              <a:rPr lang="ar" sz="1000" u="sng">
                <a:solidFill>
                  <a:srgbClr val="FF0000"/>
                </a:solidFill>
              </a:rPr>
              <a:t>1 fissure:</a:t>
            </a:r>
            <a:endParaRPr sz="1000" u="sng">
              <a:solidFill>
                <a:srgbClr val="FF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000"/>
              <a:buChar char="■"/>
            </a:pPr>
            <a:r>
              <a:rPr lang="ar" sz="1000" b="1">
                <a:solidFill>
                  <a:srgbClr val="CC0000"/>
                </a:solidFill>
              </a:rPr>
              <a:t>Oblique fissure.</a:t>
            </a:r>
            <a:endParaRPr sz="1000" b="1">
              <a:solidFill>
                <a:srgbClr val="CC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rgbClr val="FF0000"/>
                </a:solidFill>
              </a:rPr>
              <a:t>Into 2 lobes:</a:t>
            </a:r>
            <a:endParaRPr sz="1000" u="sng">
              <a:solidFill>
                <a:srgbClr val="FF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1000"/>
              <a:buChar char="■"/>
            </a:pPr>
            <a:r>
              <a:rPr lang="ar" sz="1000" b="1">
                <a:solidFill>
                  <a:srgbClr val="FFF700"/>
                </a:solidFill>
              </a:rPr>
              <a:t>Upper lobe.</a:t>
            </a:r>
            <a:endParaRPr sz="1000" b="1">
              <a:solidFill>
                <a:srgbClr val="FFF700"/>
              </a:solidFill>
            </a:endParaRPr>
          </a:p>
          <a:p>
            <a:pPr marL="1371600" lvl="2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■"/>
            </a:pPr>
            <a:r>
              <a:rPr lang="ar" sz="1000" b="1">
                <a:solidFill>
                  <a:srgbClr val="3C78D8"/>
                </a:solidFill>
              </a:rPr>
              <a:t>Lower lobe.</a:t>
            </a:r>
            <a:endParaRPr sz="1000" b="1">
              <a:solidFill>
                <a:srgbClr val="3C78D8"/>
              </a:solidFill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>
                <a:solidFill>
                  <a:srgbClr val="000000"/>
                </a:solidFill>
              </a:rPr>
              <a:t>It has </a:t>
            </a:r>
            <a:r>
              <a:rPr lang="ar" sz="1000" b="1" u="sng">
                <a:solidFill>
                  <a:srgbClr val="FF0000"/>
                </a:solidFill>
              </a:rPr>
              <a:t>NO</a:t>
            </a:r>
            <a:r>
              <a:rPr lang="ar" sz="1000">
                <a:solidFill>
                  <a:srgbClr val="FF0000"/>
                </a:solidFill>
              </a:rPr>
              <a:t> Horizontal fissure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>
                <a:solidFill>
                  <a:srgbClr val="000000"/>
                </a:solidFill>
              </a:rPr>
              <a:t>It has a </a:t>
            </a:r>
            <a:r>
              <a:rPr lang="ar" sz="1000" u="sng">
                <a:solidFill>
                  <a:srgbClr val="45818E"/>
                </a:solidFill>
              </a:rPr>
              <a:t>Cardiac Notch</a:t>
            </a:r>
            <a:r>
              <a:rPr lang="ar" sz="1000">
                <a:solidFill>
                  <a:srgbClr val="000000"/>
                </a:solidFill>
              </a:rPr>
              <a:t> of its anterior border.</a:t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63" y="3427813"/>
            <a:ext cx="1669476" cy="143157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041" y="3427813"/>
            <a:ext cx="1562458" cy="143157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 b="2865"/>
          <a:stretch/>
        </p:blipFill>
        <p:spPr>
          <a:xfrm>
            <a:off x="6867825" y="1841817"/>
            <a:ext cx="2181625" cy="214647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7" name="Shape 3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9237" y="3427813"/>
            <a:ext cx="3343824" cy="143157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8" name="Shape 348"/>
          <p:cNvSpPr/>
          <p:nvPr/>
        </p:nvSpPr>
        <p:spPr>
          <a:xfrm>
            <a:off x="5611250" y="4146063"/>
            <a:ext cx="188100" cy="250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5818E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5472875" y="3889888"/>
            <a:ext cx="188100" cy="9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5244275" y="4338063"/>
            <a:ext cx="188100" cy="9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1586513" y="4162088"/>
            <a:ext cx="188100" cy="9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659725" y="3553013"/>
            <a:ext cx="188100" cy="9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66425" y="4712738"/>
            <a:ext cx="188100" cy="5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1398425" y="3765563"/>
            <a:ext cx="188100" cy="9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148525" y="4139888"/>
            <a:ext cx="235500" cy="5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970550" y="4472763"/>
            <a:ext cx="207300" cy="5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970550" y="4567513"/>
            <a:ext cx="246900" cy="5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834700" y="3724813"/>
            <a:ext cx="298800" cy="5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5773175" y="4705538"/>
            <a:ext cx="246900" cy="5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5768150" y="3751513"/>
            <a:ext cx="188100" cy="9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6531575" y="4721813"/>
            <a:ext cx="171000" cy="9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8210361" y="2661813"/>
            <a:ext cx="393600" cy="25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404320" y="2575553"/>
            <a:ext cx="393600" cy="25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7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7458656" y="3153258"/>
            <a:ext cx="339300" cy="23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7207528" y="3470852"/>
            <a:ext cx="323700" cy="213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493651" y="3559126"/>
            <a:ext cx="301500" cy="213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797750" y="3752468"/>
            <a:ext cx="393600" cy="23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8627034" y="2198290"/>
            <a:ext cx="393600" cy="23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6920664" y="1882710"/>
            <a:ext cx="465000" cy="25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39775" y="1045463"/>
            <a:ext cx="3262500" cy="547200"/>
          </a:xfrm>
          <a:prstGeom prst="rect">
            <a:avLst/>
          </a:prstGeom>
          <a:ln w="9525" cap="flat" cmpd="sng">
            <a:solidFill>
              <a:srgbClr val="CCA67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Right Lung</a:t>
            </a:r>
            <a:endParaRPr sz="2400"/>
          </a:p>
        </p:txBody>
      </p:sp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3402275" y="1045463"/>
            <a:ext cx="3313200" cy="547200"/>
          </a:xfrm>
          <a:prstGeom prst="rect">
            <a:avLst/>
          </a:prstGeom>
          <a:ln w="9525" cap="flat" cmpd="sng">
            <a:solidFill>
              <a:srgbClr val="CCA67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Left Lung</a:t>
            </a:r>
            <a:endParaRPr sz="2400"/>
          </a:p>
        </p:txBody>
      </p:sp>
      <p:pic>
        <p:nvPicPr>
          <p:cNvPr id="372" name="Shape 3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0678" y="252175"/>
            <a:ext cx="675300" cy="6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769" y="876900"/>
            <a:ext cx="1631319" cy="2042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011850" y="97750"/>
            <a:ext cx="3120300" cy="7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/>
              <a:t>Mediastinal Surfaces</a:t>
            </a:r>
            <a:endParaRPr sz="3600"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475363" y="877348"/>
            <a:ext cx="5402400" cy="20415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 dirty="0"/>
              <a:t>On the </a:t>
            </a:r>
            <a:r>
              <a:rPr lang="ar" sz="1000" b="1" dirty="0">
                <a:solidFill>
                  <a:srgbClr val="FF0000"/>
                </a:solidFill>
              </a:rPr>
              <a:t>Mediastinal surface of the right lung</a:t>
            </a:r>
            <a:r>
              <a:rPr lang="ar" sz="1000" dirty="0"/>
              <a:t>, </a:t>
            </a:r>
            <a:r>
              <a:rPr lang="ar" sz="1000" u="sng" dirty="0"/>
              <a:t>you find these structures</a:t>
            </a:r>
            <a:r>
              <a:rPr lang="ar" sz="1000" dirty="0"/>
              <a:t>:</a:t>
            </a:r>
            <a:endParaRPr sz="1000" dirty="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b="1" dirty="0">
                <a:solidFill>
                  <a:srgbClr val="3333FF"/>
                </a:solidFill>
              </a:rPr>
              <a:t>Azygos vein</a:t>
            </a:r>
            <a:r>
              <a:rPr lang="ar" sz="1000" b="1" dirty="0"/>
              <a:t> </a:t>
            </a:r>
            <a:r>
              <a:rPr lang="ar" sz="1000" dirty="0"/>
              <a:t>and its</a:t>
            </a:r>
            <a:r>
              <a:rPr lang="ar" sz="1000" b="1" dirty="0"/>
              <a:t> </a:t>
            </a:r>
            <a:r>
              <a:rPr lang="ar" sz="1000" b="1" dirty="0">
                <a:solidFill>
                  <a:srgbClr val="3C78D8"/>
                </a:solidFill>
              </a:rPr>
              <a:t>Arch</a:t>
            </a:r>
            <a:r>
              <a:rPr lang="ar" sz="1000" dirty="0">
                <a:solidFill>
                  <a:srgbClr val="3C78D8"/>
                </a:solidFill>
              </a:rPr>
              <a:t> </a:t>
            </a:r>
            <a:r>
              <a:rPr lang="ar" sz="1000" dirty="0">
                <a:solidFill>
                  <a:srgbClr val="000000"/>
                </a:solidFill>
              </a:rPr>
              <a:t>(</a:t>
            </a:r>
            <a:r>
              <a:rPr lang="ar" sz="1000" dirty="0">
                <a:solidFill>
                  <a:srgbClr val="FF0000"/>
                </a:solidFill>
              </a:rPr>
              <a:t>posterior</a:t>
            </a:r>
            <a:r>
              <a:rPr lang="ar" sz="1000" dirty="0">
                <a:solidFill>
                  <a:srgbClr val="000000"/>
                </a:solidFill>
              </a:rPr>
              <a:t> and </a:t>
            </a:r>
            <a:r>
              <a:rPr lang="ar" sz="1000" dirty="0">
                <a:solidFill>
                  <a:srgbClr val="FF0000"/>
                </a:solidFill>
              </a:rPr>
              <a:t>over</a:t>
            </a:r>
            <a:r>
              <a:rPr lang="ar" sz="1000" dirty="0">
                <a:solidFill>
                  <a:srgbClr val="000000"/>
                </a:solidFill>
              </a:rPr>
              <a:t> </a:t>
            </a:r>
            <a:r>
              <a:rPr lang="ar" sz="1000" u="sng" dirty="0">
                <a:solidFill>
                  <a:srgbClr val="000000"/>
                </a:solidFill>
              </a:rPr>
              <a:t>the root of the lung</a:t>
            </a:r>
            <a:r>
              <a:rPr lang="ar" sz="1000" dirty="0">
                <a:solidFill>
                  <a:srgbClr val="000000"/>
                </a:solidFill>
              </a:rPr>
              <a:t>)</a:t>
            </a:r>
            <a:r>
              <a:rPr lang="ar" sz="1000" dirty="0"/>
              <a:t>.</a:t>
            </a:r>
            <a:endParaRPr sz="1000" dirty="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b="1" dirty="0">
                <a:solidFill>
                  <a:srgbClr val="00B050"/>
                </a:solidFill>
              </a:rPr>
              <a:t>Vagus nerve</a:t>
            </a:r>
            <a:r>
              <a:rPr lang="ar" sz="1000" dirty="0"/>
              <a:t> </a:t>
            </a:r>
            <a:r>
              <a:rPr lang="ar" sz="1000" dirty="0">
                <a:solidFill>
                  <a:srgbClr val="FF0000"/>
                </a:solidFill>
              </a:rPr>
              <a:t>posterior </a:t>
            </a:r>
            <a:r>
              <a:rPr lang="ar" sz="1000" dirty="0"/>
              <a:t>to </a:t>
            </a:r>
            <a:r>
              <a:rPr lang="ar" sz="1000" u="sng" dirty="0" smtClean="0"/>
              <a:t>the </a:t>
            </a:r>
            <a:r>
              <a:rPr lang="ar" sz="1000" u="sng" dirty="0"/>
              <a:t>root of the lung</a:t>
            </a:r>
            <a:r>
              <a:rPr lang="ar" sz="1000" dirty="0"/>
              <a:t>.</a:t>
            </a:r>
            <a:endParaRPr sz="1000" dirty="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b="1" dirty="0">
                <a:solidFill>
                  <a:srgbClr val="7030A0"/>
                </a:solidFill>
              </a:rPr>
              <a:t>Esophagus </a:t>
            </a:r>
            <a:r>
              <a:rPr lang="ar" sz="1000" dirty="0">
                <a:solidFill>
                  <a:srgbClr val="FF0000"/>
                </a:solidFill>
              </a:rPr>
              <a:t>posterior </a:t>
            </a:r>
            <a:r>
              <a:rPr lang="ar" sz="1000" dirty="0"/>
              <a:t>to the </a:t>
            </a:r>
            <a:r>
              <a:rPr lang="ar" sz="1000" u="sng" dirty="0"/>
              <a:t>root</a:t>
            </a:r>
            <a:r>
              <a:rPr lang="ar" sz="1000" dirty="0"/>
              <a:t>.</a:t>
            </a:r>
            <a:endParaRPr sz="1000" dirty="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b="1" dirty="0">
                <a:solidFill>
                  <a:srgbClr val="62E221"/>
                </a:solidFill>
              </a:rPr>
              <a:t>Phrenic nerve</a:t>
            </a:r>
            <a:r>
              <a:rPr lang="ar" sz="1000" dirty="0"/>
              <a:t> </a:t>
            </a:r>
            <a:r>
              <a:rPr lang="ar" sz="1000" dirty="0">
                <a:solidFill>
                  <a:srgbClr val="FF0000"/>
                </a:solidFill>
              </a:rPr>
              <a:t>anterior </a:t>
            </a:r>
            <a:r>
              <a:rPr lang="ar" sz="1000" dirty="0"/>
              <a:t>to the </a:t>
            </a:r>
            <a:r>
              <a:rPr lang="ar" sz="1000" u="sng" dirty="0"/>
              <a:t>root of the lung</a:t>
            </a:r>
            <a:r>
              <a:rPr lang="ar" sz="1000" dirty="0"/>
              <a:t>.</a:t>
            </a:r>
            <a:endParaRPr sz="1000" dirty="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Char char="○"/>
            </a:pPr>
            <a:r>
              <a:rPr lang="ar" sz="1000" b="1" dirty="0">
                <a:solidFill>
                  <a:srgbClr val="FF9900"/>
                </a:solidFill>
              </a:rPr>
              <a:t>Cardiac impression:</a:t>
            </a:r>
            <a:endParaRPr sz="1000" b="1" dirty="0">
              <a:solidFill>
                <a:srgbClr val="FF99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 u="sng" dirty="0"/>
              <a:t>Related to</a:t>
            </a:r>
            <a:r>
              <a:rPr lang="ar" sz="1000" dirty="0"/>
              <a:t> </a:t>
            </a:r>
            <a:r>
              <a:rPr lang="ar" sz="1000" dirty="0">
                <a:solidFill>
                  <a:srgbClr val="FF0000"/>
                </a:solidFill>
              </a:rPr>
              <a:t>right atrium</a:t>
            </a:r>
            <a:r>
              <a:rPr lang="ar" sz="1000" dirty="0"/>
              <a:t>.</a:t>
            </a:r>
            <a:endParaRPr sz="1000" dirty="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 u="sng" dirty="0"/>
              <a:t>Below</a:t>
            </a:r>
            <a:r>
              <a:rPr lang="ar" sz="1000" dirty="0"/>
              <a:t> </a:t>
            </a:r>
            <a:r>
              <a:rPr lang="ar" sz="1000" b="1" dirty="0">
                <a:solidFill>
                  <a:srgbClr val="FF0000"/>
                </a:solidFill>
              </a:rPr>
              <a:t>Hilum</a:t>
            </a:r>
            <a:r>
              <a:rPr lang="ar" sz="1000" dirty="0"/>
              <a:t> and </a:t>
            </a:r>
            <a:r>
              <a:rPr lang="ar" sz="1000" u="sng" dirty="0"/>
              <a:t>in front of</a:t>
            </a:r>
            <a:r>
              <a:rPr lang="ar" sz="1000" dirty="0"/>
              <a:t> </a:t>
            </a:r>
            <a:r>
              <a:rPr lang="ar" sz="1000" b="1" dirty="0">
                <a:solidFill>
                  <a:srgbClr val="FF0000"/>
                </a:solidFill>
              </a:rPr>
              <a:t>Pulmonary ligament</a:t>
            </a:r>
            <a:r>
              <a:rPr lang="ar" sz="1000" dirty="0"/>
              <a:t>:</a:t>
            </a:r>
            <a:endParaRPr sz="1000" dirty="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AD00E6"/>
              </a:buClr>
              <a:buSzPts val="1000"/>
              <a:buChar char="○"/>
            </a:pPr>
            <a:r>
              <a:rPr lang="ar" sz="1000" b="1" dirty="0">
                <a:solidFill>
                  <a:srgbClr val="AD00E6"/>
                </a:solidFill>
              </a:rPr>
              <a:t>groove for I.V.C.*</a:t>
            </a:r>
            <a:endParaRPr sz="1000" b="1" dirty="0">
              <a:solidFill>
                <a:srgbClr val="AD00E6"/>
              </a:solidFill>
            </a:endParaRPr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 rot="-5400000">
            <a:off x="34013" y="1477449"/>
            <a:ext cx="2042400" cy="840600"/>
          </a:xfrm>
          <a:prstGeom prst="rect">
            <a:avLst/>
          </a:prstGeom>
          <a:ln w="9525" cap="flat" cmpd="sng">
            <a:solidFill>
              <a:srgbClr val="CCA67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Mediastinal Surface of Right Lung</a:t>
            </a:r>
            <a:endParaRPr sz="2400"/>
          </a:p>
        </p:txBody>
      </p:sp>
      <p:pic>
        <p:nvPicPr>
          <p:cNvPr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750" y="2986848"/>
            <a:ext cx="1631325" cy="2022853"/>
          </a:xfrm>
          <a:prstGeom prst="rect">
            <a:avLst/>
          </a:prstGeom>
          <a:noFill/>
          <a:ln w="9525" cap="flat" cmpd="sng">
            <a:solidFill>
              <a:srgbClr val="CCA67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1475363" y="2977523"/>
            <a:ext cx="5402400" cy="20415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/>
              <a:t>On the </a:t>
            </a:r>
            <a:r>
              <a:rPr lang="ar" sz="1000" b="1">
                <a:solidFill>
                  <a:srgbClr val="FF0000"/>
                </a:solidFill>
              </a:rPr>
              <a:t>Mediastinal surface of the right lung</a:t>
            </a:r>
            <a:r>
              <a:rPr lang="ar" sz="1000"/>
              <a:t>, </a:t>
            </a:r>
            <a:r>
              <a:rPr lang="ar" sz="1000" u="sng"/>
              <a:t>you find these structures</a:t>
            </a:r>
            <a:r>
              <a:rPr lang="ar" sz="1000"/>
              <a:t>:</a:t>
            </a:r>
            <a:endParaRPr sz="1000" b="1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A64D79"/>
                </a:solidFill>
              </a:rPr>
              <a:t>Descending Aorta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posterior </a:t>
            </a:r>
            <a:r>
              <a:rPr lang="ar" sz="1000"/>
              <a:t>to the </a:t>
            </a:r>
            <a:r>
              <a:rPr lang="ar" sz="1000" u="sng"/>
              <a:t>root</a:t>
            </a:r>
            <a:r>
              <a:rPr lang="ar" sz="1000"/>
              <a:t>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00B050"/>
                </a:solidFill>
              </a:rPr>
              <a:t>Vagus nerve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posterior </a:t>
            </a:r>
            <a:r>
              <a:rPr lang="ar" sz="1000"/>
              <a:t>to the </a:t>
            </a:r>
            <a:r>
              <a:rPr lang="ar" sz="1000" u="sng"/>
              <a:t>root of the lung</a:t>
            </a:r>
            <a:r>
              <a:rPr lang="ar" sz="1000"/>
              <a:t>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CC0000"/>
                </a:solidFill>
              </a:rPr>
              <a:t>Arch of the aorta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over </a:t>
            </a:r>
            <a:r>
              <a:rPr lang="ar" sz="1000"/>
              <a:t>the </a:t>
            </a:r>
            <a:r>
              <a:rPr lang="ar" sz="1000" u="sng"/>
              <a:t>root of the lung</a:t>
            </a:r>
            <a:r>
              <a:rPr lang="ar" sz="1000"/>
              <a:t>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FF0000"/>
                </a:solidFill>
              </a:rPr>
              <a:t>Groove </a:t>
            </a:r>
            <a:r>
              <a:rPr lang="ar" sz="1000" u="sng"/>
              <a:t>for:</a:t>
            </a:r>
            <a:endParaRPr sz="1000" u="sng"/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000"/>
              <a:buChar char="■"/>
            </a:pPr>
            <a:r>
              <a:rPr lang="ar" sz="1000" b="1">
                <a:solidFill>
                  <a:srgbClr val="E46C0A"/>
                </a:solidFill>
              </a:rPr>
              <a:t>Left common carotid artery.</a:t>
            </a:r>
            <a:endParaRPr sz="1000" b="1">
              <a:solidFill>
                <a:srgbClr val="E46C0A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000"/>
              <a:buChar char="■"/>
            </a:pPr>
            <a:r>
              <a:rPr lang="ar" sz="1000" b="1">
                <a:solidFill>
                  <a:srgbClr val="FF3399"/>
                </a:solidFill>
              </a:rPr>
              <a:t>Left subclavian artery.</a:t>
            </a:r>
            <a:endParaRPr sz="1000" b="1">
              <a:solidFill>
                <a:srgbClr val="FF3399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62E221"/>
                </a:solidFill>
              </a:rPr>
              <a:t>Phrenic nerve</a:t>
            </a:r>
            <a:r>
              <a:rPr lang="ar" sz="1000"/>
              <a:t> anterior to the root of the lung.</a:t>
            </a:r>
            <a:endParaRPr sz="1000"/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Char char="○"/>
            </a:pPr>
            <a:r>
              <a:rPr lang="ar" sz="1000" b="1">
                <a:solidFill>
                  <a:srgbClr val="FF9900"/>
                </a:solidFill>
              </a:rPr>
              <a:t>Cardiac impression:</a:t>
            </a:r>
            <a:endParaRPr sz="1000" b="1">
              <a:solidFill>
                <a:srgbClr val="FF99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■"/>
            </a:pPr>
            <a:r>
              <a:rPr lang="ar" sz="1000" u="sng"/>
              <a:t>Related to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left ventricle</a:t>
            </a:r>
            <a:r>
              <a:rPr lang="ar" sz="1000"/>
              <a:t>.</a:t>
            </a:r>
            <a:endParaRPr sz="1000"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 rot="-5400000">
            <a:off x="34013" y="3577624"/>
            <a:ext cx="2042400" cy="840600"/>
          </a:xfrm>
          <a:prstGeom prst="rect">
            <a:avLst/>
          </a:prstGeom>
          <a:ln w="9525" cap="flat" cmpd="sng">
            <a:solidFill>
              <a:srgbClr val="CCA677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/>
              <a:t>Mediastinal Surface of Left Lung</a:t>
            </a:r>
            <a:endParaRPr sz="2400"/>
          </a:p>
        </p:txBody>
      </p:sp>
      <p:sp>
        <p:nvSpPr>
          <p:cNvPr id="384" name="Shape 384"/>
          <p:cNvSpPr/>
          <p:nvPr/>
        </p:nvSpPr>
        <p:spPr>
          <a:xfrm>
            <a:off x="6898350" y="1468350"/>
            <a:ext cx="300300" cy="182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6917250" y="1185825"/>
            <a:ext cx="300300" cy="182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6917250" y="903300"/>
            <a:ext cx="312000" cy="203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8003325" y="892600"/>
            <a:ext cx="483000" cy="11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7893350" y="2683075"/>
            <a:ext cx="300300" cy="19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Shape 389"/>
          <p:cNvSpPr/>
          <p:nvPr/>
        </p:nvSpPr>
        <p:spPr>
          <a:xfrm rot="632">
            <a:off x="3360950" y="2566500"/>
            <a:ext cx="1631400" cy="270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*I.V.C: Inferior Vena Cava.</a:t>
            </a:r>
            <a:endParaRPr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6917250" y="2020800"/>
            <a:ext cx="637200" cy="33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 b="1"/>
              <a:t>Cardiac Impression</a:t>
            </a:r>
            <a:endParaRPr sz="600" b="1"/>
          </a:p>
        </p:txBody>
      </p:sp>
      <p:sp>
        <p:nvSpPr>
          <p:cNvPr id="391" name="Shape 391"/>
          <p:cNvSpPr/>
          <p:nvPr/>
        </p:nvSpPr>
        <p:spPr>
          <a:xfrm>
            <a:off x="7811300" y="4215475"/>
            <a:ext cx="637200" cy="33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 b="1"/>
              <a:t>Cardiac Impression</a:t>
            </a:r>
            <a:endParaRPr sz="600" b="1"/>
          </a:p>
        </p:txBody>
      </p:sp>
      <p:sp>
        <p:nvSpPr>
          <p:cNvPr id="392" name="Shape 392"/>
          <p:cNvSpPr/>
          <p:nvPr/>
        </p:nvSpPr>
        <p:spPr>
          <a:xfrm>
            <a:off x="7965475" y="3280550"/>
            <a:ext cx="483000" cy="203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 b="1"/>
              <a:t>Arch of aorta</a:t>
            </a:r>
            <a:endParaRPr sz="600" b="1"/>
          </a:p>
        </p:txBody>
      </p:sp>
      <p:sp>
        <p:nvSpPr>
          <p:cNvPr id="393" name="Shape 393"/>
          <p:cNvSpPr/>
          <p:nvPr/>
        </p:nvSpPr>
        <p:spPr>
          <a:xfrm rot="-230486">
            <a:off x="7694544" y="3387861"/>
            <a:ext cx="376145" cy="83595"/>
          </a:xfrm>
          <a:prstGeom prst="leftArrow">
            <a:avLst>
              <a:gd name="adj1" fmla="val 20163"/>
              <a:gd name="adj2" fmla="val 91007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7543274" y="4817400"/>
            <a:ext cx="281100" cy="182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6960550" y="4801975"/>
            <a:ext cx="472500" cy="182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6917250" y="2996750"/>
            <a:ext cx="661500" cy="14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6905100" y="3159525"/>
            <a:ext cx="437100" cy="14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8050975" y="2998225"/>
            <a:ext cx="323700" cy="19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075" y="912672"/>
            <a:ext cx="2539650" cy="274480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340375" y="306850"/>
            <a:ext cx="3633600" cy="506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Mediastinal surface of the right lung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405" name="Shape 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725" y="875862"/>
            <a:ext cx="2539650" cy="26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4866325" y="306850"/>
            <a:ext cx="3633600" cy="506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Mediastinal surface of the left lung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407" name="Shape 407"/>
          <p:cNvCxnSpPr/>
          <p:nvPr/>
        </p:nvCxnSpPr>
        <p:spPr>
          <a:xfrm flipH="1">
            <a:off x="4414750" y="-15225"/>
            <a:ext cx="10800" cy="5062800"/>
          </a:xfrm>
          <a:prstGeom prst="straightConnector1">
            <a:avLst/>
          </a:prstGeom>
          <a:noFill/>
          <a:ln w="9525" cap="flat" cmpd="sng">
            <a:solidFill>
              <a:srgbClr val="CCA677"/>
            </a:solidFill>
            <a:prstDash val="solid"/>
            <a:round/>
            <a:headEnd type="diamond" w="lg" len="lg"/>
            <a:tailEnd type="diamond" w="lg" len="lg"/>
          </a:ln>
        </p:spPr>
      </p:cxnSp>
      <p:pic>
        <p:nvPicPr>
          <p:cNvPr id="408" name="Shape 4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1112" y="3572375"/>
            <a:ext cx="2145576" cy="14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425" y="3593650"/>
            <a:ext cx="2622926" cy="14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1386175" y="3503950"/>
            <a:ext cx="86100" cy="89700"/>
          </a:xfrm>
          <a:prstGeom prst="star4">
            <a:avLst>
              <a:gd name="adj" fmla="val 125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3079750" y="3843100"/>
            <a:ext cx="86100" cy="89700"/>
          </a:xfrm>
          <a:prstGeom prst="star4">
            <a:avLst>
              <a:gd name="adj" fmla="val 125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3061950" y="4045125"/>
            <a:ext cx="86100" cy="89700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3044175" y="4511900"/>
            <a:ext cx="86100" cy="89700"/>
          </a:xfrm>
          <a:prstGeom prst="star4">
            <a:avLst>
              <a:gd name="adj" fmla="val 125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1196850" y="4617025"/>
            <a:ext cx="86100" cy="89700"/>
          </a:xfrm>
          <a:prstGeom prst="star4">
            <a:avLst>
              <a:gd name="adj" fmla="val 12500"/>
            </a:avLst>
          </a:prstGeom>
          <a:solidFill>
            <a:srgbClr val="62E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1226350" y="3911400"/>
            <a:ext cx="86100" cy="89700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1566700" y="4882900"/>
            <a:ext cx="86100" cy="89700"/>
          </a:xfrm>
          <a:prstGeom prst="star4">
            <a:avLst>
              <a:gd name="adj" fmla="val 12500"/>
            </a:avLst>
          </a:prstGeom>
          <a:solidFill>
            <a:srgbClr val="AD0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1017350" y="2763750"/>
            <a:ext cx="86100" cy="897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033075" y="1499375"/>
            <a:ext cx="86100" cy="897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1033075" y="1167200"/>
            <a:ext cx="86100" cy="89700"/>
          </a:xfrm>
          <a:prstGeom prst="star4">
            <a:avLst>
              <a:gd name="adj" fmla="val 125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8013375" y="1256900"/>
            <a:ext cx="86100" cy="89700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7886700" y="1324200"/>
            <a:ext cx="86100" cy="897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7886700" y="3171525"/>
            <a:ext cx="86100" cy="897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7906725" y="3338125"/>
            <a:ext cx="86100" cy="89700"/>
          </a:xfrm>
          <a:prstGeom prst="star4">
            <a:avLst>
              <a:gd name="adj" fmla="val 125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7685625" y="3911400"/>
            <a:ext cx="86100" cy="89700"/>
          </a:xfrm>
          <a:prstGeom prst="star4">
            <a:avLst>
              <a:gd name="adj" fmla="val 12500"/>
            </a:avLst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7800600" y="3988150"/>
            <a:ext cx="86100" cy="897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7508600" y="4077850"/>
            <a:ext cx="86100" cy="89700"/>
          </a:xfrm>
          <a:prstGeom prst="star4">
            <a:avLst>
              <a:gd name="adj" fmla="val 125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5914200" y="3821700"/>
            <a:ext cx="86100" cy="89700"/>
          </a:xfrm>
          <a:prstGeom prst="star4">
            <a:avLst>
              <a:gd name="adj" fmla="val 125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7614850" y="4422200"/>
            <a:ext cx="86100" cy="89700"/>
          </a:xfrm>
          <a:prstGeom prst="star4">
            <a:avLst>
              <a:gd name="adj" fmla="val 12500"/>
            </a:avLst>
          </a:prstGeom>
          <a:solidFill>
            <a:srgbClr val="62E2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5810075" y="4555675"/>
            <a:ext cx="86100" cy="89700"/>
          </a:xfrm>
          <a:prstGeom prst="star4">
            <a:avLst>
              <a:gd name="adj" fmla="val 125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7475275" y="4645375"/>
            <a:ext cx="86100" cy="89700"/>
          </a:xfrm>
          <a:prstGeom prst="star4">
            <a:avLst>
              <a:gd name="adj" fmla="val 125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Shape 435"/>
          <p:cNvCxnSpPr/>
          <p:nvPr/>
        </p:nvCxnSpPr>
        <p:spPr>
          <a:xfrm flipH="1">
            <a:off x="4566600" y="0"/>
            <a:ext cx="10800" cy="5062800"/>
          </a:xfrm>
          <a:prstGeom prst="straightConnector1">
            <a:avLst/>
          </a:prstGeom>
          <a:noFill/>
          <a:ln w="9525" cap="flat" cmpd="sng">
            <a:solidFill>
              <a:srgbClr val="CCA677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436" name="Shape 436"/>
          <p:cNvSpPr txBox="1"/>
          <p:nvPr/>
        </p:nvSpPr>
        <p:spPr>
          <a:xfrm>
            <a:off x="381550" y="306850"/>
            <a:ext cx="3633600" cy="506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Blood Supply of the Lung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101200" y="1250300"/>
            <a:ext cx="4045200" cy="33540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Bronchial arteries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(From descending aorta)</a:t>
            </a:r>
            <a:r>
              <a:rPr lang="ar" sz="1000">
                <a:solidFill>
                  <a:srgbClr val="000000"/>
                </a:solidFill>
              </a:rPr>
              <a:t>: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It </a:t>
            </a:r>
            <a:r>
              <a:rPr lang="ar" sz="1000" u="sng">
                <a:solidFill>
                  <a:srgbClr val="000000"/>
                </a:solidFill>
              </a:rPr>
              <a:t>supply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>
                <a:solidFill>
                  <a:srgbClr val="FF0000"/>
                </a:solidFill>
              </a:rPr>
              <a:t>oxygenated blood</a:t>
            </a:r>
            <a:r>
              <a:rPr lang="ar" sz="1000">
                <a:solidFill>
                  <a:srgbClr val="000000"/>
                </a:solidFill>
              </a:rPr>
              <a:t> to:</a:t>
            </a:r>
            <a:endParaRPr sz="1000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Bronchi.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Lung tissue.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Visceral pleura.</a:t>
            </a:r>
            <a:endParaRPr sz="1000">
              <a:solidFill>
                <a:srgbClr val="000000"/>
              </a:solidFill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Bronchial veins:</a:t>
            </a:r>
            <a:endParaRPr sz="1000" b="1">
              <a:solidFill>
                <a:srgbClr val="FF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 u="sng">
                <a:solidFill>
                  <a:srgbClr val="000000"/>
                </a:solidFill>
              </a:rPr>
              <a:t>Drain</a:t>
            </a:r>
            <a:r>
              <a:rPr lang="ar" sz="1000">
                <a:solidFill>
                  <a:srgbClr val="000000"/>
                </a:solidFill>
              </a:rPr>
              <a:t> into:</a:t>
            </a:r>
            <a:endParaRPr sz="1000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Azygos </a:t>
            </a:r>
            <a:r>
              <a:rPr lang="ar" sz="1000" b="1">
                <a:solidFill>
                  <a:srgbClr val="0000FF"/>
                </a:solidFill>
              </a:rPr>
              <a:t>Vein</a:t>
            </a:r>
            <a:r>
              <a:rPr lang="ar" sz="1000" b="1">
                <a:solidFill>
                  <a:srgbClr val="000000"/>
                </a:solidFill>
              </a:rPr>
              <a:t>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Hemiazygos </a:t>
            </a:r>
            <a:r>
              <a:rPr lang="ar" sz="1000" b="1">
                <a:solidFill>
                  <a:srgbClr val="0000FF"/>
                </a:solidFill>
              </a:rPr>
              <a:t>Vein</a:t>
            </a:r>
            <a:r>
              <a:rPr lang="ar" sz="1000" b="1">
                <a:solidFill>
                  <a:srgbClr val="000000"/>
                </a:solidFill>
              </a:rPr>
              <a:t>.</a:t>
            </a:r>
            <a:endParaRPr sz="1000" b="1">
              <a:solidFill>
                <a:srgbClr val="000000"/>
              </a:solidFill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Pulmonary artery:</a:t>
            </a:r>
            <a:endParaRPr sz="1000" b="1">
              <a:solidFill>
                <a:srgbClr val="FF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 u="sng">
                <a:solidFill>
                  <a:srgbClr val="000000"/>
                </a:solidFill>
              </a:rPr>
              <a:t>Carries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>
                <a:solidFill>
                  <a:srgbClr val="FF0000"/>
                </a:solidFill>
              </a:rPr>
              <a:t>Non-oxygenated blood</a:t>
            </a:r>
            <a:r>
              <a:rPr lang="ar" sz="1000">
                <a:solidFill>
                  <a:srgbClr val="000000"/>
                </a:solidFill>
              </a:rPr>
              <a:t> from </a:t>
            </a:r>
            <a:r>
              <a:rPr lang="ar" sz="1000" u="sng">
                <a:solidFill>
                  <a:srgbClr val="000000"/>
                </a:solidFill>
              </a:rPr>
              <a:t>right ventricle</a:t>
            </a:r>
            <a:r>
              <a:rPr lang="ar" sz="1000">
                <a:solidFill>
                  <a:srgbClr val="000000"/>
                </a:solidFill>
              </a:rPr>
              <a:t> to the </a:t>
            </a:r>
            <a:r>
              <a:rPr lang="ar" sz="1000" u="sng">
                <a:solidFill>
                  <a:srgbClr val="000000"/>
                </a:solidFill>
              </a:rPr>
              <a:t>lung alveoli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2 Pulmonary veins:</a:t>
            </a:r>
            <a:endParaRPr sz="1000" b="1">
              <a:solidFill>
                <a:srgbClr val="FF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ar" sz="1000" u="sng">
                <a:solidFill>
                  <a:srgbClr val="000000"/>
                </a:solidFill>
              </a:rPr>
              <a:t>Carry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>
                <a:solidFill>
                  <a:srgbClr val="FF0000"/>
                </a:solidFill>
              </a:rPr>
              <a:t>oxygenated blood</a:t>
            </a:r>
            <a:r>
              <a:rPr lang="ar" sz="1000">
                <a:solidFill>
                  <a:srgbClr val="000000"/>
                </a:solidFill>
              </a:rPr>
              <a:t> from </a:t>
            </a:r>
            <a:r>
              <a:rPr lang="ar" sz="1000" u="sng">
                <a:solidFill>
                  <a:srgbClr val="000000"/>
                </a:solidFill>
              </a:rPr>
              <a:t>lung alveoli</a:t>
            </a:r>
            <a:r>
              <a:rPr lang="ar" sz="1000">
                <a:solidFill>
                  <a:srgbClr val="000000"/>
                </a:solidFill>
              </a:rPr>
              <a:t> to the </a:t>
            </a:r>
            <a:r>
              <a:rPr lang="ar" sz="1000" u="sng">
                <a:solidFill>
                  <a:srgbClr val="000000"/>
                </a:solidFill>
              </a:rPr>
              <a:t>left atrium</a:t>
            </a:r>
            <a:r>
              <a:rPr lang="ar" sz="1000">
                <a:solidFill>
                  <a:srgbClr val="000000"/>
                </a:solidFill>
              </a:rPr>
              <a:t> of the heart.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5128850" y="306850"/>
            <a:ext cx="3633600" cy="506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Nerve Supply of the Lung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923050" y="1208900"/>
            <a:ext cx="4045200" cy="3354000"/>
          </a:xfrm>
          <a:prstGeom prst="rect">
            <a:avLst/>
          </a:prstGeom>
          <a:ln w="9525" cap="flat" cmpd="sng">
            <a:solidFill>
              <a:srgbClr val="FFE10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FF0000"/>
                </a:solidFill>
              </a:rPr>
              <a:t>Pulmonary plexus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at the root of lung</a:t>
            </a:r>
            <a:r>
              <a:rPr lang="ar" sz="1000">
                <a:solidFill>
                  <a:srgbClr val="000000"/>
                </a:solidFill>
              </a:rPr>
              <a:t>: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Is formed of Autonomic Nervous System:</a:t>
            </a:r>
            <a:endParaRPr sz="1000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Sympathetic fibers.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000000"/>
                </a:solidFill>
              </a:rPr>
              <a:t>Parasympathetic fibers.</a:t>
            </a:r>
            <a:endParaRPr sz="1000" b="1">
              <a:solidFill>
                <a:srgbClr val="000000"/>
              </a:solidFill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FF0000"/>
                </a:solidFill>
              </a:rPr>
              <a:t>Sympathetic Fibers: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rgbClr val="000000"/>
                </a:solidFill>
              </a:rPr>
              <a:t>From:</a:t>
            </a:r>
            <a:endParaRPr sz="1000" u="sng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Sympathetic trunk.</a:t>
            </a:r>
            <a:endParaRPr sz="1000" b="1">
              <a:solidFill>
                <a:srgbClr val="00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rgbClr val="000000"/>
                </a:solidFill>
              </a:rPr>
              <a:t>Action:</a:t>
            </a:r>
            <a:endParaRPr sz="1000" u="sng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broncho-dilatation.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000000"/>
                </a:solidFill>
              </a:rPr>
              <a:t>vasoconstriction.</a:t>
            </a:r>
            <a:endParaRPr sz="1000">
              <a:solidFill>
                <a:srgbClr val="000000"/>
              </a:solidFill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Parasympathetic Fibers:</a:t>
            </a:r>
            <a:endParaRPr sz="1000" b="1">
              <a:solidFill>
                <a:srgbClr val="FF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rgbClr val="000000"/>
                </a:solidFill>
              </a:rPr>
              <a:t>From:</a:t>
            </a:r>
            <a:endParaRPr sz="1000" u="sng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Vagus </a:t>
            </a:r>
            <a:r>
              <a:rPr lang="ar" sz="1000" b="1">
                <a:solidFill>
                  <a:srgbClr val="FFE10F"/>
                </a:solidFill>
              </a:rPr>
              <a:t>nerve</a:t>
            </a:r>
            <a:r>
              <a:rPr lang="ar" sz="1000" b="1">
                <a:solidFill>
                  <a:srgbClr val="000000"/>
                </a:solidFill>
              </a:rPr>
              <a:t>.</a:t>
            </a:r>
            <a:endParaRPr sz="1000" b="1">
              <a:solidFill>
                <a:srgbClr val="000000"/>
              </a:solidFill>
            </a:endParaRPr>
          </a:p>
          <a:p>
            <a: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rgbClr val="000000"/>
                </a:solidFill>
              </a:rPr>
              <a:t>Action:</a:t>
            </a:r>
            <a:endParaRPr sz="1000" u="sng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Broncho-constriction.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000000"/>
                </a:solidFill>
              </a:rPr>
              <a:t>Secretomotor </a:t>
            </a:r>
            <a:r>
              <a:rPr lang="ar" sz="1000">
                <a:solidFill>
                  <a:srgbClr val="000000"/>
                </a:solidFill>
              </a:rPr>
              <a:t>to </a:t>
            </a:r>
            <a:r>
              <a:rPr lang="ar" sz="1000">
                <a:solidFill>
                  <a:srgbClr val="FF0000"/>
                </a:solidFill>
              </a:rPr>
              <a:t>bronchial glands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Vasodilatation.</a:t>
            </a:r>
            <a:endParaRPr sz="1000" b="1">
              <a:solidFill>
                <a:srgbClr val="000000"/>
              </a:solidFill>
            </a:endParaRPr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325" y="3482838"/>
            <a:ext cx="251825" cy="2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4775" y="3507725"/>
            <a:ext cx="202051" cy="20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0537" y="4007937"/>
            <a:ext cx="202051" cy="20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888" y="3983050"/>
            <a:ext cx="251825" cy="25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Shape 444"/>
          <p:cNvCxnSpPr>
            <a:stCxn id="440" idx="3"/>
            <a:endCxn id="441" idx="1"/>
          </p:cNvCxnSpPr>
          <p:nvPr/>
        </p:nvCxnSpPr>
        <p:spPr>
          <a:xfrm>
            <a:off x="3081150" y="3608750"/>
            <a:ext cx="46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5" name="Shape 445"/>
          <p:cNvCxnSpPr/>
          <p:nvPr/>
        </p:nvCxnSpPr>
        <p:spPr>
          <a:xfrm>
            <a:off x="3081150" y="4108962"/>
            <a:ext cx="46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16836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Bronchi</a:t>
            </a:r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7275" y="1426400"/>
            <a:ext cx="4415700" cy="29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115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●"/>
            </a:pPr>
            <a:r>
              <a:rPr lang="ar" sz="1300">
                <a:solidFill>
                  <a:srgbClr val="000000"/>
                </a:solidFill>
              </a:rPr>
              <a:t>The </a:t>
            </a:r>
            <a:r>
              <a:rPr lang="ar" sz="1300" b="1">
                <a:solidFill>
                  <a:srgbClr val="FF0000"/>
                </a:solidFill>
              </a:rPr>
              <a:t>Trachea </a:t>
            </a:r>
            <a:r>
              <a:rPr lang="ar" sz="1300" u="sng">
                <a:solidFill>
                  <a:srgbClr val="000000"/>
                </a:solidFill>
              </a:rPr>
              <a:t>divides into</a:t>
            </a:r>
            <a:r>
              <a:rPr lang="ar" sz="1300">
                <a:solidFill>
                  <a:srgbClr val="000000"/>
                </a:solidFill>
              </a:rPr>
              <a:t> </a:t>
            </a:r>
            <a:r>
              <a:rPr lang="ar" sz="1300" b="1">
                <a:solidFill>
                  <a:srgbClr val="000000"/>
                </a:solidFill>
              </a:rPr>
              <a:t>2 Main Bronchi</a:t>
            </a:r>
            <a:r>
              <a:rPr lang="ar" sz="1300">
                <a:solidFill>
                  <a:srgbClr val="000000"/>
                </a:solidFill>
              </a:rPr>
              <a:t>:</a:t>
            </a:r>
            <a:endParaRPr sz="1300">
              <a:solidFill>
                <a:srgbClr val="000000"/>
              </a:solidFill>
            </a:endParaRPr>
          </a:p>
          <a:p>
            <a:pPr marL="914400" marR="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○"/>
            </a:pPr>
            <a:r>
              <a:rPr lang="ar" sz="1300" b="1">
                <a:solidFill>
                  <a:srgbClr val="FF0000"/>
                </a:solidFill>
              </a:rPr>
              <a:t>Right main bronchus</a:t>
            </a:r>
            <a:r>
              <a:rPr lang="ar" sz="1300">
                <a:solidFill>
                  <a:srgbClr val="000000"/>
                </a:solidFill>
              </a:rPr>
              <a:t>, which </a:t>
            </a:r>
            <a:r>
              <a:rPr lang="ar" sz="1300" u="sng">
                <a:solidFill>
                  <a:srgbClr val="000000"/>
                </a:solidFill>
              </a:rPr>
              <a:t>divides</a:t>
            </a:r>
            <a:r>
              <a:rPr lang="ar" sz="1300">
                <a:solidFill>
                  <a:srgbClr val="000000"/>
                </a:solidFill>
              </a:rPr>
              <a:t>:</a:t>
            </a:r>
            <a:endParaRPr sz="1300">
              <a:solidFill>
                <a:srgbClr val="000000"/>
              </a:solidFill>
            </a:endParaRPr>
          </a:p>
          <a:p>
            <a:pPr marL="1371600" marR="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■"/>
            </a:pPr>
            <a:r>
              <a:rPr lang="ar" sz="1300" u="sng">
                <a:solidFill>
                  <a:srgbClr val="000000"/>
                </a:solidFill>
              </a:rPr>
              <a:t>Before entering the Hilum</a:t>
            </a:r>
            <a:r>
              <a:rPr lang="ar" sz="1300">
                <a:solidFill>
                  <a:srgbClr val="000000"/>
                </a:solidFill>
              </a:rPr>
              <a:t>, it gives:</a:t>
            </a:r>
            <a:endParaRPr sz="1300">
              <a:solidFill>
                <a:srgbClr val="000000"/>
              </a:solidFill>
            </a:endParaRPr>
          </a:p>
          <a:p>
            <a:pPr marL="1828800" marR="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00"/>
              <a:buChar char="●"/>
            </a:pPr>
            <a:r>
              <a:rPr lang="ar" sz="1300" b="1">
                <a:solidFill>
                  <a:srgbClr val="CC0000"/>
                </a:solidFill>
              </a:rPr>
              <a:t>Superior lobar (secondary) bronchus.</a:t>
            </a:r>
            <a:endParaRPr sz="1300" b="1">
              <a:solidFill>
                <a:srgbClr val="CC0000"/>
              </a:solidFill>
            </a:endParaRPr>
          </a:p>
          <a:p>
            <a:pPr marL="1371600" marR="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■"/>
            </a:pPr>
            <a:r>
              <a:rPr lang="ar" sz="1300" u="sng">
                <a:solidFill>
                  <a:srgbClr val="000000"/>
                </a:solidFill>
              </a:rPr>
              <a:t>On entering hilum</a:t>
            </a:r>
            <a:r>
              <a:rPr lang="ar" sz="1300">
                <a:solidFill>
                  <a:srgbClr val="000000"/>
                </a:solidFill>
              </a:rPr>
              <a:t>, it divides into:</a:t>
            </a:r>
            <a:endParaRPr sz="1300">
              <a:solidFill>
                <a:srgbClr val="000000"/>
              </a:solidFill>
            </a:endParaRPr>
          </a:p>
          <a:p>
            <a:pPr marL="1828800" marR="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300"/>
              <a:buChar char="●"/>
            </a:pPr>
            <a:r>
              <a:rPr lang="ar" sz="1300" b="1">
                <a:solidFill>
                  <a:srgbClr val="7030A0"/>
                </a:solidFill>
              </a:rPr>
              <a:t>Middle lobar bronchus.</a:t>
            </a:r>
            <a:endParaRPr sz="1300" b="1">
              <a:solidFill>
                <a:srgbClr val="7030A0"/>
              </a:solidFill>
            </a:endParaRPr>
          </a:p>
          <a:p>
            <a:pPr marL="1828800" marR="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1300"/>
              <a:buChar char="●"/>
            </a:pPr>
            <a:r>
              <a:rPr lang="ar" sz="1300" b="1">
                <a:solidFill>
                  <a:srgbClr val="62E221"/>
                </a:solidFill>
              </a:rPr>
              <a:t>Inferior lobar bronchus.</a:t>
            </a:r>
            <a:endParaRPr sz="1300" b="1">
              <a:solidFill>
                <a:srgbClr val="62E221"/>
              </a:solidFill>
            </a:endParaRPr>
          </a:p>
          <a:p>
            <a:pPr marL="914400" marR="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○"/>
            </a:pPr>
            <a:r>
              <a:rPr lang="ar" sz="1300" b="1">
                <a:solidFill>
                  <a:srgbClr val="FF0000"/>
                </a:solidFill>
              </a:rPr>
              <a:t>Left main bronchus:</a:t>
            </a:r>
            <a:endParaRPr sz="1300" b="1">
              <a:solidFill>
                <a:srgbClr val="FF0000"/>
              </a:solidFill>
            </a:endParaRPr>
          </a:p>
          <a:p>
            <a:pPr marL="1371600" marR="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■"/>
            </a:pPr>
            <a:r>
              <a:rPr lang="ar" sz="1300" u="sng">
                <a:solidFill>
                  <a:srgbClr val="000000"/>
                </a:solidFill>
              </a:rPr>
              <a:t>On entering hilum</a:t>
            </a:r>
            <a:r>
              <a:rPr lang="ar" sz="1300">
                <a:solidFill>
                  <a:srgbClr val="000000"/>
                </a:solidFill>
              </a:rPr>
              <a:t>, it divides into:</a:t>
            </a:r>
            <a:endParaRPr sz="1300">
              <a:solidFill>
                <a:srgbClr val="000000"/>
              </a:solidFill>
            </a:endParaRPr>
          </a:p>
          <a:p>
            <a:pPr marL="1828800" marR="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300"/>
              <a:buChar char="●"/>
            </a:pPr>
            <a:r>
              <a:rPr lang="ar" sz="1300" b="1">
                <a:solidFill>
                  <a:srgbClr val="FF9900"/>
                </a:solidFill>
              </a:rPr>
              <a:t>Superior lobar bronchus.</a:t>
            </a:r>
            <a:endParaRPr sz="1300" b="1">
              <a:solidFill>
                <a:srgbClr val="FF9900"/>
              </a:solidFill>
            </a:endParaRPr>
          </a:p>
          <a:p>
            <a:pPr marL="1828800" marR="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300"/>
              <a:buChar char="●"/>
            </a:pPr>
            <a:r>
              <a:rPr lang="ar" sz="1300" b="1">
                <a:solidFill>
                  <a:srgbClr val="FF3399"/>
                </a:solidFill>
              </a:rPr>
              <a:t>Inferior lobar bronchus.</a:t>
            </a:r>
            <a:endParaRPr sz="1300" b="1">
              <a:solidFill>
                <a:srgbClr val="FF3399"/>
              </a:solidFill>
            </a:endParaRPr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750" y="1097100"/>
            <a:ext cx="2636600" cy="29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/>
          <p:nvPr/>
        </p:nvSpPr>
        <p:spPr>
          <a:xfrm>
            <a:off x="5798040" y="2409749"/>
            <a:ext cx="292500" cy="4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5768984" y="2960485"/>
            <a:ext cx="321600" cy="4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5798040" y="3432771"/>
            <a:ext cx="292500" cy="400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6819906" y="3362413"/>
            <a:ext cx="269700" cy="47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7751089" y="2375936"/>
            <a:ext cx="269700" cy="4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53910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Bronchopulmonary Segments</a:t>
            </a: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0" y="1097100"/>
            <a:ext cx="3044400" cy="29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solidFill>
                  <a:srgbClr val="000000"/>
                </a:solidFill>
              </a:rPr>
              <a:t>These are the </a:t>
            </a:r>
            <a:r>
              <a:rPr lang="ar" sz="1000" b="1">
                <a:solidFill>
                  <a:srgbClr val="FF0000"/>
                </a:solidFill>
              </a:rPr>
              <a:t>Anatomical, Functional, and Surgical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units</a:t>
            </a:r>
            <a:r>
              <a:rPr lang="ar" sz="1000">
                <a:solidFill>
                  <a:srgbClr val="000000"/>
                </a:solidFill>
              </a:rPr>
              <a:t> of the lungs.</a:t>
            </a:r>
            <a:endParaRPr sz="1000">
              <a:solidFill>
                <a:srgbClr val="000000"/>
              </a:solidFill>
            </a:endParaRPr>
          </a:p>
          <a:p>
            <a:pPr marL="457200" marR="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solidFill>
                  <a:srgbClr val="000000"/>
                </a:solidFill>
              </a:rPr>
              <a:t>Each </a:t>
            </a:r>
            <a:r>
              <a:rPr lang="ar" sz="1000" b="1">
                <a:solidFill>
                  <a:srgbClr val="CC0000"/>
                </a:solidFill>
              </a:rPr>
              <a:t>lobar (secondary) bronchus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gives </a:t>
            </a:r>
            <a:r>
              <a:rPr lang="ar" sz="1000" b="1">
                <a:solidFill>
                  <a:srgbClr val="FF9900"/>
                </a:solidFill>
              </a:rPr>
              <a:t>segmental (tertiary) bronchi</a:t>
            </a:r>
            <a:r>
              <a:rPr lang="ar" sz="1000" b="1">
                <a:solidFill>
                  <a:srgbClr val="000000"/>
                </a:solidFill>
              </a:rPr>
              <a:t>.</a:t>
            </a:r>
            <a:endParaRPr sz="1000" b="1">
              <a:solidFill>
                <a:srgbClr val="000000"/>
              </a:solidFill>
            </a:endParaRPr>
          </a:p>
          <a:p>
            <a:pPr marL="457200" marR="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solidFill>
                  <a:srgbClr val="000000"/>
                </a:solidFill>
              </a:rPr>
              <a:t>Each </a:t>
            </a:r>
            <a:r>
              <a:rPr lang="ar" sz="1000" b="1">
                <a:solidFill>
                  <a:srgbClr val="FF9900"/>
                </a:solidFill>
              </a:rPr>
              <a:t>segmental bronchus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divides repeatedly</a:t>
            </a:r>
            <a:r>
              <a:rPr lang="ar" sz="1000">
                <a:solidFill>
                  <a:srgbClr val="000000"/>
                </a:solidFill>
              </a:rPr>
              <a:t> into </a:t>
            </a:r>
            <a:r>
              <a:rPr lang="ar" sz="1000" b="1">
                <a:solidFill>
                  <a:srgbClr val="FFE10F"/>
                </a:solidFill>
              </a:rPr>
              <a:t>bronchioles</a:t>
            </a:r>
            <a:r>
              <a:rPr lang="ar" sz="1000" b="1">
                <a:solidFill>
                  <a:srgbClr val="000000"/>
                </a:solidFill>
              </a:rPr>
              <a:t>.</a:t>
            </a:r>
            <a:endParaRPr sz="1000" b="1">
              <a:solidFill>
                <a:srgbClr val="000000"/>
              </a:solidFill>
            </a:endParaRPr>
          </a:p>
          <a:p>
            <a:pPr marL="457200" marR="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FFE10F"/>
                </a:solidFill>
              </a:rPr>
              <a:t>Bronchioles</a:t>
            </a:r>
            <a:r>
              <a:rPr lang="ar" sz="1000">
                <a:solidFill>
                  <a:srgbClr val="FFE10F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divide into</a:t>
            </a:r>
            <a:r>
              <a:rPr lang="ar" sz="1000">
                <a:solidFill>
                  <a:srgbClr val="62E221"/>
                </a:solidFill>
              </a:rPr>
              <a:t> </a:t>
            </a:r>
            <a:r>
              <a:rPr lang="ar" sz="1000" b="1">
                <a:solidFill>
                  <a:srgbClr val="62E221"/>
                </a:solidFill>
              </a:rPr>
              <a:t>terminal bronchioles</a:t>
            </a:r>
            <a:r>
              <a:rPr lang="ar" sz="1000">
                <a:solidFill>
                  <a:srgbClr val="000000"/>
                </a:solidFill>
              </a:rPr>
              <a:t>, which </a:t>
            </a:r>
            <a:r>
              <a:rPr lang="ar" sz="1000" u="sng">
                <a:solidFill>
                  <a:srgbClr val="000000"/>
                </a:solidFill>
              </a:rPr>
              <a:t>show</a:t>
            </a:r>
            <a:r>
              <a:rPr lang="ar" sz="1000">
                <a:solidFill>
                  <a:srgbClr val="000000"/>
                </a:solidFill>
              </a:rPr>
              <a:t> delicate outpouchings* ‘</a:t>
            </a:r>
            <a:r>
              <a:rPr lang="ar" sz="1000">
                <a:solidFill>
                  <a:srgbClr val="FF0000"/>
                </a:solidFill>
              </a:rPr>
              <a:t>the respiratory bronchioles</a:t>
            </a:r>
            <a:r>
              <a:rPr lang="ar" sz="1000">
                <a:solidFill>
                  <a:srgbClr val="000000"/>
                </a:solidFill>
              </a:rPr>
              <a:t>’.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0" y="2900750"/>
            <a:ext cx="3716700" cy="18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solidFill>
                  <a:srgbClr val="000000"/>
                </a:solidFill>
              </a:rPr>
              <a:t>The</a:t>
            </a:r>
            <a:r>
              <a:rPr lang="ar" sz="1000">
                <a:solidFill>
                  <a:srgbClr val="00B050"/>
                </a:solidFill>
              </a:rPr>
              <a:t> </a:t>
            </a:r>
            <a:r>
              <a:rPr lang="ar" sz="1000" b="1">
                <a:solidFill>
                  <a:srgbClr val="00B050"/>
                </a:solidFill>
              </a:rPr>
              <a:t>respiratory bronchioles</a:t>
            </a:r>
            <a:r>
              <a:rPr lang="ar" sz="1000">
                <a:solidFill>
                  <a:srgbClr val="00B05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end by branching into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b="1">
                <a:solidFill>
                  <a:srgbClr val="45818E"/>
                </a:solidFill>
              </a:rPr>
              <a:t>alveolar ducts</a:t>
            </a:r>
            <a:r>
              <a:rPr lang="ar" sz="1000">
                <a:solidFill>
                  <a:srgbClr val="000000"/>
                </a:solidFill>
              </a:rPr>
              <a:t>, which </a:t>
            </a:r>
            <a:r>
              <a:rPr lang="ar" sz="1000" u="sng">
                <a:solidFill>
                  <a:srgbClr val="000000"/>
                </a:solidFill>
              </a:rPr>
              <a:t>lead into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b="1">
                <a:solidFill>
                  <a:srgbClr val="3333FF"/>
                </a:solidFill>
              </a:rPr>
              <a:t>alveolar sacs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457200" marR="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solidFill>
                  <a:srgbClr val="000000"/>
                </a:solidFill>
              </a:rPr>
              <a:t>The </a:t>
            </a:r>
            <a:r>
              <a:rPr lang="ar" sz="1000" b="1">
                <a:solidFill>
                  <a:srgbClr val="3333FF"/>
                </a:solidFill>
              </a:rPr>
              <a:t>alveolar sacs:</a:t>
            </a:r>
            <a:endParaRPr sz="1000" b="1">
              <a:solidFill>
                <a:srgbClr val="3333FF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 u="sng">
                <a:solidFill>
                  <a:srgbClr val="000000"/>
                </a:solidFill>
              </a:rPr>
              <a:t>Consist of</a:t>
            </a:r>
            <a:r>
              <a:rPr lang="ar" sz="1000">
                <a:solidFill>
                  <a:srgbClr val="000000"/>
                </a:solidFill>
              </a:rPr>
              <a:t> several </a:t>
            </a:r>
            <a:r>
              <a:rPr lang="ar" sz="1000" b="1">
                <a:solidFill>
                  <a:srgbClr val="7030A0"/>
                </a:solidFill>
              </a:rPr>
              <a:t>alveoli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Each </a:t>
            </a:r>
            <a:r>
              <a:rPr lang="ar" sz="1000" b="1">
                <a:solidFill>
                  <a:srgbClr val="AD00E6"/>
                </a:solidFill>
              </a:rPr>
              <a:t>alveolus</a:t>
            </a:r>
            <a:r>
              <a:rPr lang="ar" sz="1000">
                <a:solidFill>
                  <a:srgbClr val="000000"/>
                </a:solidFill>
              </a:rPr>
              <a:t> is </a:t>
            </a:r>
            <a:r>
              <a:rPr lang="ar" sz="1000" u="sng">
                <a:solidFill>
                  <a:srgbClr val="000000"/>
                </a:solidFill>
              </a:rPr>
              <a:t>surrounded by</a:t>
            </a:r>
            <a:r>
              <a:rPr lang="ar" sz="1000">
                <a:solidFill>
                  <a:srgbClr val="000000"/>
                </a:solidFill>
              </a:rPr>
              <a:t> a </a:t>
            </a:r>
            <a:r>
              <a:rPr lang="ar" sz="1000">
                <a:solidFill>
                  <a:srgbClr val="FF0000"/>
                </a:solidFill>
              </a:rPr>
              <a:t>network of blood capillaries</a:t>
            </a:r>
            <a:r>
              <a:rPr lang="ar" sz="1000">
                <a:solidFill>
                  <a:srgbClr val="000000"/>
                </a:solidFill>
              </a:rPr>
              <a:t> for </a:t>
            </a:r>
            <a:r>
              <a:rPr lang="ar" sz="1000">
                <a:solidFill>
                  <a:srgbClr val="FF0000"/>
                </a:solidFill>
              </a:rPr>
              <a:t>gas exchange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 rot="651">
            <a:off x="730200" y="4370650"/>
            <a:ext cx="1584000" cy="270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*Outpouchings: تجيّب خارجي</a:t>
            </a:r>
            <a:endParaRPr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6" name="Shape 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325" y="1236725"/>
            <a:ext cx="2724676" cy="31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900" y="1366475"/>
            <a:ext cx="2397826" cy="267992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/>
          <p:nvPr/>
        </p:nvSpPr>
        <p:spPr>
          <a:xfrm>
            <a:off x="3802900" y="2484775"/>
            <a:ext cx="615300" cy="189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4907122" y="3739100"/>
            <a:ext cx="481200" cy="189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3802900" y="3641100"/>
            <a:ext cx="413100" cy="141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E10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Shape 471"/>
          <p:cNvSpPr/>
          <p:nvPr/>
        </p:nvSpPr>
        <p:spPr>
          <a:xfrm rot="-5400000">
            <a:off x="6328450" y="3514100"/>
            <a:ext cx="297900" cy="8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E10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7113925" y="1339925"/>
            <a:ext cx="280200" cy="141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8741300" y="1778475"/>
            <a:ext cx="280200" cy="106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8650350" y="2369425"/>
            <a:ext cx="309600" cy="8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8721250" y="2484775"/>
            <a:ext cx="258600" cy="8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8792175" y="2600125"/>
            <a:ext cx="218400" cy="8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8830000" y="3372575"/>
            <a:ext cx="180600" cy="189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AD00E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53910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Bronchopulmonary Segments</a:t>
            </a:r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-160725" y="1458725"/>
            <a:ext cx="5939100" cy="29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lang="ar" sz="1000">
                <a:solidFill>
                  <a:srgbClr val="000000"/>
                </a:solidFill>
              </a:rPr>
              <a:t>The </a:t>
            </a:r>
            <a:r>
              <a:rPr lang="ar" sz="1000" u="sng">
                <a:solidFill>
                  <a:srgbClr val="000000"/>
                </a:solidFill>
              </a:rPr>
              <a:t>main characteristics</a:t>
            </a:r>
            <a:r>
              <a:rPr lang="ar" sz="1000">
                <a:solidFill>
                  <a:srgbClr val="000000"/>
                </a:solidFill>
              </a:rPr>
              <a:t> of a </a:t>
            </a:r>
            <a:r>
              <a:rPr lang="ar" sz="1000" b="1">
                <a:solidFill>
                  <a:srgbClr val="000000"/>
                </a:solidFill>
              </a:rPr>
              <a:t>bronchopulmonary segment:</a:t>
            </a:r>
            <a:endParaRPr sz="1000" b="1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It is a </a:t>
            </a:r>
            <a:r>
              <a:rPr lang="ar" sz="1000">
                <a:solidFill>
                  <a:srgbClr val="FF0000"/>
                </a:solidFill>
              </a:rPr>
              <a:t>subdivision</a:t>
            </a:r>
            <a:r>
              <a:rPr lang="ar" sz="1000">
                <a:solidFill>
                  <a:srgbClr val="000000"/>
                </a:solidFill>
              </a:rPr>
              <a:t> of a lung lobe.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It is </a:t>
            </a:r>
            <a:r>
              <a:rPr lang="ar" sz="1000">
                <a:solidFill>
                  <a:srgbClr val="FF0000"/>
                </a:solidFill>
              </a:rPr>
              <a:t>pyramidal shaped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Its </a:t>
            </a:r>
            <a:r>
              <a:rPr lang="ar" sz="1000" u="sng">
                <a:solidFill>
                  <a:srgbClr val="000000"/>
                </a:solidFill>
              </a:rPr>
              <a:t>apex toward the lung root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It is </a:t>
            </a:r>
            <a:r>
              <a:rPr lang="ar" sz="1000" u="sng">
                <a:solidFill>
                  <a:srgbClr val="000000"/>
                </a:solidFill>
              </a:rPr>
              <a:t>surrounded by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>
                <a:solidFill>
                  <a:srgbClr val="FF0000"/>
                </a:solidFill>
              </a:rPr>
              <a:t>connective tissue septa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It has a:</a:t>
            </a:r>
            <a:endParaRPr sz="1000">
              <a:solidFill>
                <a:srgbClr val="000000"/>
              </a:solidFill>
            </a:endParaRPr>
          </a:p>
          <a:p>
            <a:pPr marL="1371600" marR="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Segmental bronchus.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Segmental artery.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Lymph vessels.</a:t>
            </a:r>
            <a:endParaRPr sz="1000" b="1">
              <a:solidFill>
                <a:srgbClr val="000000"/>
              </a:solidFill>
            </a:endParaRPr>
          </a:p>
          <a:p>
            <a:pPr marL="1371600" marR="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</a:pPr>
            <a:r>
              <a:rPr lang="ar" sz="1000" b="1">
                <a:solidFill>
                  <a:srgbClr val="000000"/>
                </a:solidFill>
              </a:rPr>
              <a:t>Autonomic nerves.</a:t>
            </a:r>
            <a:endParaRPr sz="1000" b="1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The </a:t>
            </a:r>
            <a:r>
              <a:rPr lang="ar" sz="1000" b="1">
                <a:solidFill>
                  <a:srgbClr val="000000"/>
                </a:solidFill>
              </a:rPr>
              <a:t>segmental vein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lies in the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>
                <a:solidFill>
                  <a:srgbClr val="FF0000"/>
                </a:solidFill>
              </a:rPr>
              <a:t>inter- segmental connective tissue septa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 u="sng">
                <a:solidFill>
                  <a:srgbClr val="000000"/>
                </a:solidFill>
              </a:rPr>
              <a:t>between the segments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914400" marR="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000000"/>
                </a:solidFill>
              </a:rPr>
              <a:t>A </a:t>
            </a:r>
            <a:r>
              <a:rPr lang="ar" sz="1000" u="sng">
                <a:solidFill>
                  <a:srgbClr val="000000"/>
                </a:solidFill>
              </a:rPr>
              <a:t>diseased segment</a:t>
            </a:r>
            <a:r>
              <a:rPr lang="ar" sz="1000">
                <a:solidFill>
                  <a:srgbClr val="000000"/>
                </a:solidFill>
              </a:rPr>
              <a:t> </a:t>
            </a:r>
            <a:r>
              <a:rPr lang="ar" sz="1000">
                <a:solidFill>
                  <a:srgbClr val="FF0000"/>
                </a:solidFill>
              </a:rPr>
              <a:t>can be removed surgically</a:t>
            </a:r>
            <a:r>
              <a:rPr lang="ar" sz="1000">
                <a:solidFill>
                  <a:srgbClr val="000000"/>
                </a:solidFill>
              </a:rPr>
              <a:t>, because </a:t>
            </a:r>
            <a:r>
              <a:rPr lang="ar" sz="1000">
                <a:solidFill>
                  <a:srgbClr val="FF0000"/>
                </a:solidFill>
              </a:rPr>
              <a:t>it is a structural unit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</p:txBody>
      </p:sp>
      <p:pic>
        <p:nvPicPr>
          <p:cNvPr id="484" name="Shape 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950" y="191750"/>
            <a:ext cx="1862545" cy="238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9953" y="2578545"/>
            <a:ext cx="1862548" cy="23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 rot="590">
            <a:off x="2133750" y="4408173"/>
            <a:ext cx="1746900" cy="487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ملاحظة: لسنا مُطالبون بحفظ الأسماء، المطلوب منا معرفة تواجد هذه الأجزاء. ^-^</a:t>
            </a:r>
            <a:endParaRPr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Objectives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 anatomy of the </a:t>
            </a:r>
            <a:r>
              <a:rPr lang="ar" u="sng">
                <a:solidFill>
                  <a:srgbClr val="000000"/>
                </a:solidFill>
              </a:rPr>
              <a:t>pleura:</a:t>
            </a:r>
            <a:endParaRPr u="sng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 u="sng">
                <a:solidFill>
                  <a:srgbClr val="000000"/>
                </a:solidFill>
              </a:rPr>
              <a:t>Subdivisions</a:t>
            </a:r>
            <a:r>
              <a:rPr lang="ar">
                <a:solidFill>
                  <a:srgbClr val="000000"/>
                </a:solidFill>
              </a:rPr>
              <a:t> into parietal &amp; visceral pleura, </a:t>
            </a:r>
            <a:r>
              <a:rPr lang="ar" u="sng">
                <a:solidFill>
                  <a:srgbClr val="000000"/>
                </a:solidFill>
              </a:rPr>
              <a:t>nerve supply</a:t>
            </a:r>
            <a:r>
              <a:rPr lang="ar">
                <a:solidFill>
                  <a:srgbClr val="000000"/>
                </a:solidFill>
              </a:rPr>
              <a:t> of each part.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List the </a:t>
            </a:r>
            <a:r>
              <a:rPr lang="ar" u="sng">
                <a:solidFill>
                  <a:srgbClr val="000000"/>
                </a:solidFill>
              </a:rPr>
              <a:t>parts of parietal pleura </a:t>
            </a:r>
            <a:r>
              <a:rPr lang="ar">
                <a:solidFill>
                  <a:srgbClr val="000000"/>
                </a:solidFill>
              </a:rPr>
              <a:t>and its </a:t>
            </a:r>
            <a:r>
              <a:rPr lang="ar" u="sng">
                <a:solidFill>
                  <a:srgbClr val="000000"/>
                </a:solidFill>
              </a:rPr>
              <a:t>recesses.</a:t>
            </a:r>
            <a:endParaRPr u="sng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</a:t>
            </a:r>
            <a:r>
              <a:rPr lang="ar" u="sng">
                <a:solidFill>
                  <a:srgbClr val="000000"/>
                </a:solidFill>
              </a:rPr>
              <a:t>surface anatomy </a:t>
            </a:r>
            <a:r>
              <a:rPr lang="ar">
                <a:solidFill>
                  <a:srgbClr val="000000"/>
                </a:solidFill>
              </a:rPr>
              <a:t>of both pleura and lungs.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</a:t>
            </a:r>
            <a:r>
              <a:rPr lang="ar" u="sng">
                <a:solidFill>
                  <a:srgbClr val="000000"/>
                </a:solidFill>
              </a:rPr>
              <a:t>anatomy of lungs</a:t>
            </a:r>
            <a:r>
              <a:rPr lang="ar">
                <a:solidFill>
                  <a:srgbClr val="000000"/>
                </a:solidFill>
              </a:rPr>
              <a:t>: shape, relations, nerve supply, blood supply.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</a:t>
            </a:r>
            <a:r>
              <a:rPr lang="ar" u="sng">
                <a:solidFill>
                  <a:srgbClr val="000000"/>
                </a:solidFill>
              </a:rPr>
              <a:t>difference between right &amp; left lungs.</a:t>
            </a:r>
            <a:endParaRPr u="sng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ar">
                <a:solidFill>
                  <a:srgbClr val="000000"/>
                </a:solidFill>
              </a:rPr>
              <a:t>Describe the formation of </a:t>
            </a:r>
            <a:r>
              <a:rPr lang="ar" u="sng">
                <a:solidFill>
                  <a:srgbClr val="000000"/>
                </a:solidFill>
              </a:rPr>
              <a:t>bronchopulmonary segments</a:t>
            </a:r>
            <a:r>
              <a:rPr lang="ar">
                <a:solidFill>
                  <a:srgbClr val="000000"/>
                </a:solidFill>
              </a:rPr>
              <a:t> and the </a:t>
            </a:r>
            <a:r>
              <a:rPr lang="ar" u="sng">
                <a:solidFill>
                  <a:srgbClr val="000000"/>
                </a:solidFill>
              </a:rPr>
              <a:t>main characteristics</a:t>
            </a:r>
            <a:r>
              <a:rPr lang="ar">
                <a:solidFill>
                  <a:srgbClr val="000000"/>
                </a:solidFill>
              </a:rPr>
              <a:t> of these  segment in the lung.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0" y="3797975"/>
            <a:ext cx="44115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ar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ar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ar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ar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337875" y="654325"/>
            <a:ext cx="6127200" cy="7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200"/>
              <a:t>Extra Visuals May Help You Understand More About Lung Structures</a:t>
            </a:r>
            <a:endParaRPr sz="2200"/>
          </a:p>
        </p:txBody>
      </p:sp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00" y="2411223"/>
            <a:ext cx="2177775" cy="261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673" y="2410749"/>
            <a:ext cx="2308278" cy="26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312" y="413843"/>
            <a:ext cx="2177775" cy="1352332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95" name="Shape 4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941" y="2410751"/>
            <a:ext cx="2177785" cy="26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0186" y="2411425"/>
            <a:ext cx="2130925" cy="26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/>
          <p:nvPr/>
        </p:nvSpPr>
        <p:spPr>
          <a:xfrm>
            <a:off x="337875" y="1889725"/>
            <a:ext cx="2002800" cy="521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Trachea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Bronchi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x="2340713" y="1889725"/>
            <a:ext cx="2308200" cy="521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Intrapulmonary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Blood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Circulation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4648988" y="1889725"/>
            <a:ext cx="2177700" cy="521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Thorax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Blood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Supply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6826750" y="1889725"/>
            <a:ext cx="2130900" cy="521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Vessels that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Supply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Bronchi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7825" y="1785063"/>
            <a:ext cx="831900" cy="27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From Atlas</a:t>
            </a:r>
            <a:endParaRPr sz="8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Shape 502"/>
          <p:cNvSpPr txBox="1"/>
          <p:nvPr/>
        </p:nvSpPr>
        <p:spPr>
          <a:xfrm rot="-5400000">
            <a:off x="5975925" y="943438"/>
            <a:ext cx="1361700" cy="29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Lungs Innervation</a:t>
            </a:r>
            <a:endParaRPr sz="10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272000" y="894025"/>
            <a:ext cx="4060800" cy="39567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1- The volume in the pleural cavity is: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A- 20-30 ml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B- 15-20 ml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C- 5-10 ml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D- 8-12 ml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2- How many regions are in the parietal pleura?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A- 7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B- 4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C- 5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D- 3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115575" y="132900"/>
            <a:ext cx="4719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MCQs:</a:t>
            </a:r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4393950" y="894000"/>
            <a:ext cx="4060800" cy="39567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3- Costal pleura covers: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The back of the sternum.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The front of the ribs.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The front of the costal cartilages.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The front of the intercostal spaces.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4- Diaphragmatic pleura covers: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The mediastinum.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The upper surface of the diaphragm.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The back of the sternum.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The sides of the vertebral bodies.</a:t>
            </a:r>
            <a:endParaRPr sz="800">
              <a:solidFill>
                <a:srgbClr val="000000"/>
              </a:solidFill>
            </a:endParaRP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8637275" y="3153325"/>
            <a:ext cx="461400" cy="16974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1-C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2-B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3-A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4-B</a:t>
            </a:r>
            <a:endParaRPr sz="9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415725" y="240450"/>
            <a:ext cx="4060800" cy="46626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7- Layer lines between the thoracic walls.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Parietal layer.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Visceral layer.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Oblique fissure.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D- Horizontal fissure.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8- Which part of parietal pleura lines under surface of the Suprapleural membrane?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A- Costal.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B- Mediastinal.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C- Cervical.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D- Diaphragmatic.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294786" y="240450"/>
            <a:ext cx="4060800" cy="46626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5- What is the normal volume of fluid in pleura?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A- 300 ml.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B- 100 ml.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C- 5-10 ml.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D- 60- 70 ml.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6- Pleura is a ......... serous membranous sac enclosing the lung.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/>
            </a:r>
            <a:br>
              <a:rPr lang="ar" sz="800">
                <a:solidFill>
                  <a:srgbClr val="000000"/>
                </a:solidFill>
              </a:rPr>
            </a:br>
            <a:r>
              <a:rPr lang="ar" sz="800">
                <a:solidFill>
                  <a:srgbClr val="000000"/>
                </a:solidFill>
              </a:rPr>
              <a:t>A- Single-layered.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/>
            </a:r>
            <a:br>
              <a:rPr lang="ar" sz="800">
                <a:solidFill>
                  <a:srgbClr val="000000"/>
                </a:solidFill>
              </a:rPr>
            </a:br>
            <a:r>
              <a:rPr lang="ar" sz="800">
                <a:solidFill>
                  <a:srgbClr val="000000"/>
                </a:solidFill>
              </a:rPr>
              <a:t>B- Double-layered.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/>
            </a:r>
            <a:br>
              <a:rPr lang="ar" sz="800">
                <a:solidFill>
                  <a:srgbClr val="000000"/>
                </a:solidFill>
              </a:rPr>
            </a:br>
            <a:r>
              <a:rPr lang="ar" sz="800">
                <a:solidFill>
                  <a:srgbClr val="000000"/>
                </a:solidFill>
              </a:rPr>
              <a:t>C- Triple-layered.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/>
            </a:r>
            <a:br>
              <a:rPr lang="ar" sz="800">
                <a:solidFill>
                  <a:srgbClr val="000000"/>
                </a:solidFill>
              </a:rPr>
            </a:br>
            <a:r>
              <a:rPr lang="ar" sz="800">
                <a:solidFill>
                  <a:srgbClr val="000000"/>
                </a:solidFill>
              </a:rPr>
              <a:t>D- Quadruple-layered.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8636175" y="3319950"/>
            <a:ext cx="461400" cy="15831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5-C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6-B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7-A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8-C</a:t>
            </a:r>
            <a:endParaRPr sz="9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4415750" y="240450"/>
            <a:ext cx="4060800" cy="46626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11- The Cardiac notch in the left pleura is formed at: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A- 4th costal cartilage.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B- 5th costal cartilage.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C- 6th costal cartilage.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D- 7th costal cartilage.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12- Which of the following is not a cause of pleural effusion?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A- Inflammation.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B- TB.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C- Myopathy.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D- Heart disease.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E- Tumors.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294786" y="240450"/>
            <a:ext cx="4060800" cy="46626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9- Which part of parietal pleura is supplied only by phrenic nerves?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Costal.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Mediastinal.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Cervical.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Diaphragmatic.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10- Visceral pleura is supplied by: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Autonomic fibers.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Phrenic nerves.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intercostal nerves.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thoracic nerve.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8636175" y="3319950"/>
            <a:ext cx="461400" cy="15831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9-B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10-A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11-C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12-C</a:t>
            </a:r>
            <a:endParaRPr sz="9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4415750" y="240450"/>
            <a:ext cx="4060800" cy="46626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15-  Which of the following you can find only on the mediastinal surface of the right lung 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Vagus nerve.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Phrenic nerve.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Descending aorta.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Azygos vein.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16- The main bronchus is the: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Right bronchus.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B- Left bronchus.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17- What is the action of sympathetic fibers?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A- Broncho-dilatation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B- Broncho-constriction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000000"/>
                </a:solidFill>
              </a:rPr>
              <a:t>C- Secretomotor to bronchial glands</a:t>
            </a:r>
            <a:endParaRPr sz="8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000000"/>
              </a:solidFill>
            </a:endParaRPr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294786" y="240450"/>
            <a:ext cx="4060800" cy="46626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13- Which of the following is </a:t>
            </a:r>
            <a:r>
              <a:rPr lang="ar" sz="800" b="1" u="sng">
                <a:solidFill>
                  <a:srgbClr val="000000"/>
                </a:solidFill>
              </a:rPr>
              <a:t>NOT</a:t>
            </a:r>
            <a:r>
              <a:rPr lang="ar" sz="800">
                <a:solidFill>
                  <a:srgbClr val="000000"/>
                </a:solidFill>
              </a:rPr>
              <a:t> a characteristic of the left lung?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It has a horizontal fissure.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It has a cardiac notch.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It has an oblique fissure.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It is divided into 2 lobes.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14- The cardiac impression in the mediastinal surface of the right lunge is related to: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A- Left atrium.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B- Right atrium.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C- Left Ventricle.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000000"/>
                </a:solidFill>
              </a:rPr>
              <a:t>D- Right ventricle.</a:t>
            </a: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000000"/>
              </a:solidFill>
            </a:endParaRP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8636175" y="3106150"/>
            <a:ext cx="461400" cy="1797000"/>
          </a:xfrm>
          <a:prstGeom prst="rect">
            <a:avLst/>
          </a:prstGeom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13- A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14-B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15-D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16-B</a:t>
            </a:r>
            <a:endParaRPr sz="9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ar" sz="900">
                <a:solidFill>
                  <a:srgbClr val="D9D9D9"/>
                </a:solidFill>
              </a:rPr>
              <a:t>17-A</a:t>
            </a:r>
            <a:endParaRPr sz="9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Economica"/>
              <a:buNone/>
            </a:pPr>
            <a:r>
              <a:rPr lang="ar" sz="4200" b="0" i="0" u="none" strike="noStrike" cap="non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Team Members</a:t>
            </a:r>
            <a:endParaRPr sz="4200" b="0" i="0" u="none" strike="noStrike" cap="none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37" name="Shape 537"/>
          <p:cNvSpPr txBox="1"/>
          <p:nvPr/>
        </p:nvSpPr>
        <p:spPr>
          <a:xfrm>
            <a:off x="624101" y="1320450"/>
            <a:ext cx="32502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ar"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Lamia Abdullah Alkuwaiz (Team Leader)</a:t>
            </a:r>
            <a:endParaRPr sz="13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Rawan Mohammad Alharbi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Abeer Alabduljabbar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Afnan Abdulaziz Almustafa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Ahad Ahmed Algrain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Albandari Alshaye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AlFhadah abdullah alsaleem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Ghaida Alsanad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Layan Hassan Alwatban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Lojain Azizalrahman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Maha Barakah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Majd Khalid AlBarrak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Nouf Alotaibi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Rinad Musaed Alghoraiby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Wafa Alotaibi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Wejdan Fahad Albadrani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4147650" y="1361300"/>
            <a:ext cx="3056700" cy="30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None/>
            </a:pPr>
            <a:r>
              <a:rPr lang="ar"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Faisal Fahad Alsaif (Team Leader)</a:t>
            </a:r>
            <a:br>
              <a:rPr lang="ar" sz="13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Abdulaziz Al dukhayel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‏Abdulelah Aldossari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Alduhayyim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‏Hamdan Aldossari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Alomar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‏Saud Alghufaily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‏Hassan Aloraini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Alomar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Alfaiz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‏Saad Aloqile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‏Abdulmajeed Alwardi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‏Rayyan Almousa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Alfuhaid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‏Ali Alammari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alshughaithry </a:t>
            </a:r>
            <a:b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 txBox="1"/>
          <p:nvPr/>
        </p:nvSpPr>
        <p:spPr>
          <a:xfrm>
            <a:off x="6160497" y="1746891"/>
            <a:ext cx="2069100" cy="16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Fayez Ghiyath Aldarsouni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Mohammed Alquwayfili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‏Saleh Almoaiqel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‏Abdullah Almeaither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Abduljabbar Al-yamane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‏Sultan Al-nasser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‏Majed Aljohani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‏Zeyad Al-khenaizan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‏Mohammed Nouri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‏Abdulaziz Al-drgam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‏Fahad Aldhowaihy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‏Omar alyabis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‏Akram Alfandi </a:t>
            </a:r>
            <a:b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‏Abdulhaziz Alabdulkareem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-157300" y="1080175"/>
            <a:ext cx="4698300" cy="23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Double-layered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serous </a:t>
            </a:r>
            <a:r>
              <a:rPr lang="ar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Membrane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Membranous sac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b="1">
                <a:latin typeface="Open Sans"/>
                <a:ea typeface="Open Sans"/>
                <a:cs typeface="Open Sans"/>
                <a:sym typeface="Open Sans"/>
              </a:rPr>
              <a:t>enclosing the lung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ar" sz="1000"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Has two layers:</a:t>
            </a:r>
            <a:endParaRPr sz="1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FF3399"/>
                </a:solidFill>
                <a:latin typeface="Open Sans"/>
                <a:ea typeface="Open Sans"/>
                <a:cs typeface="Open Sans"/>
                <a:sym typeface="Open Sans"/>
              </a:rPr>
              <a:t>Parietal layer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, which lines the thoracic walls.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Visceral layer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, which covers the surfaces of the lung.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The two layers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continue with each other around the root*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of the lung, where it forms a loose cuff hanging down called the: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Pulmonary ligament</a:t>
            </a:r>
            <a:r>
              <a:rPr lang="ar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space between the 2 layers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Open Sans"/>
              <a:buChar char="○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Is the </a:t>
            </a:r>
            <a:r>
              <a:rPr lang="ar" sz="1000" b="1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Pleural cavity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210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It contains a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very thin film of pleural fluid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b="1">
                <a:latin typeface="Open Sans"/>
                <a:ea typeface="Open Sans"/>
                <a:cs typeface="Open Sans"/>
                <a:sym typeface="Open Sans"/>
              </a:rPr>
              <a:t>(5-10 ml.).**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9057"/>
          <a:stretch/>
        </p:blipFill>
        <p:spPr>
          <a:xfrm>
            <a:off x="4654375" y="1247025"/>
            <a:ext cx="2034775" cy="13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702300" y="2901750"/>
            <a:ext cx="4348800" cy="397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*ال ROOT مكوّن من الأشياء اللي تدخل و تطلع من ال </a:t>
            </a:r>
            <a:r>
              <a:rPr lang="ar" sz="900" b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Hilum of Lung</a:t>
            </a:r>
            <a:r>
              <a:rPr lang="ar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زي الأعصاب و الأوعية الدموية.</a:t>
            </a:r>
            <a:endParaRPr sz="9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** ال FLUID يسهل الحركة و يمنع التصاق الغشائين مع بعضهم البعض.</a:t>
            </a:r>
            <a:endParaRPr sz="9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3543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/>
              <a:t>What is Pleura?</a:t>
            </a:r>
            <a:endParaRPr sz="3600"/>
          </a:p>
        </p:txBody>
      </p:sp>
      <p:sp>
        <p:nvSpPr>
          <p:cNvPr id="137" name="Shape 137"/>
          <p:cNvSpPr/>
          <p:nvPr/>
        </p:nvSpPr>
        <p:spPr>
          <a:xfrm>
            <a:off x="4827411" y="1698366"/>
            <a:ext cx="293100" cy="20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3399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038348" y="1502772"/>
            <a:ext cx="338700" cy="18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3399"/>
              </a:solidFill>
            </a:endParaRPr>
          </a:p>
        </p:txBody>
      </p:sp>
      <p:pic>
        <p:nvPicPr>
          <p:cNvPr id="139" name="Shape 139" descr="صورة ذات صلة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2525" y="1247025"/>
            <a:ext cx="2014358" cy="13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8136702" y="2084961"/>
            <a:ext cx="700500" cy="22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-5400000">
            <a:off x="115375" y="3728063"/>
            <a:ext cx="13674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/>
              <a:t>Parietal Pleura</a:t>
            </a:r>
            <a:endParaRPr sz="3600"/>
          </a:p>
        </p:txBody>
      </p:sp>
      <p:cxnSp>
        <p:nvCxnSpPr>
          <p:cNvPr id="142" name="Shape 142"/>
          <p:cNvCxnSpPr/>
          <p:nvPr/>
        </p:nvCxnSpPr>
        <p:spPr>
          <a:xfrm flipH="1">
            <a:off x="-10051" y="3475530"/>
            <a:ext cx="9164100" cy="24900"/>
          </a:xfrm>
          <a:prstGeom prst="straightConnector1">
            <a:avLst/>
          </a:prstGeom>
          <a:noFill/>
          <a:ln w="9525" cap="flat" cmpd="sng">
            <a:solidFill>
              <a:srgbClr val="CCA677"/>
            </a:solidFill>
            <a:prstDash val="solid"/>
            <a:round/>
            <a:headEnd type="none" w="lg" len="lg"/>
            <a:tailEnd type="diamond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1344825" y="3735850"/>
            <a:ext cx="43488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It is divided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according to the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region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in which it lies and the surfaces it covers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, into: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Cervical.</a:t>
            </a:r>
            <a:endParaRPr sz="1000" b="1">
              <a:solidFill>
                <a:srgbClr val="FFD9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Costal.</a:t>
            </a:r>
            <a:endParaRPr sz="1000" b="1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Mediastinal.</a:t>
            </a:r>
            <a:endParaRPr sz="1000" b="1">
              <a:solidFill>
                <a:srgbClr val="E46C0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Open Sans"/>
              <a:buChar char="○"/>
            </a:pPr>
            <a:r>
              <a:rPr lang="ar" sz="1000" b="1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Diaphragmatic.</a:t>
            </a:r>
            <a:endParaRPr sz="1000" b="1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Shape 144"/>
          <p:cNvSpPr/>
          <p:nvPr/>
        </p:nvSpPr>
        <p:spPr>
          <a:xfrm rot="125333">
            <a:off x="7344902" y="1761625"/>
            <a:ext cx="296297" cy="30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1155CC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Shape 145" descr="نتيجة بحث الصور عن ‪parietal pleura‬‏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950" y="3573401"/>
            <a:ext cx="2324593" cy="13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نتيجة بحث الصور عن ‪parietal pleura‬‏"/>
          <p:cNvPicPr preferRelativeResize="0"/>
          <p:nvPr/>
        </p:nvPicPr>
        <p:blipFill rotWithShape="1">
          <a:blip r:embed="rId6">
            <a:alphaModFix/>
          </a:blip>
          <a:srcRect l="31280" b="28713"/>
          <a:stretch/>
        </p:blipFill>
        <p:spPr>
          <a:xfrm>
            <a:off x="6118050" y="0"/>
            <a:ext cx="1523050" cy="11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7276425" y="916475"/>
            <a:ext cx="364800" cy="10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3399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6802525" y="440550"/>
            <a:ext cx="228600" cy="139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3399"/>
              </a:solid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6799249" y="692375"/>
            <a:ext cx="228600" cy="158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3399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6955076" y="4720306"/>
            <a:ext cx="510900" cy="10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7518325" y="3601800"/>
            <a:ext cx="423600" cy="102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684676" y="3793880"/>
            <a:ext cx="412500" cy="123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756725" y="4476000"/>
            <a:ext cx="412500" cy="18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7785375" y="4066975"/>
            <a:ext cx="275100" cy="220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Parietal Pleura</a:t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-574400" y="1359925"/>
            <a:ext cx="3994800" cy="28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Cervical Pleura:</a:t>
            </a:r>
            <a:endParaRPr sz="1000" b="1">
              <a:solidFill>
                <a:srgbClr val="FFD9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FFD9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Projects upward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into the 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root of the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neck: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About one inch above the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medial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1/3</a:t>
            </a:r>
            <a:r>
              <a:rPr lang="ar" sz="1000" u="sng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rd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of clavicle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It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lines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under surface of the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" sz="1000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Suprapleural membrane.</a:t>
            </a:r>
            <a:endParaRPr sz="1000" b="1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Costal pleura:</a:t>
            </a:r>
            <a:endParaRPr sz="1000" b="1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○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lines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, the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back of the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Sternum.</a:t>
            </a:r>
            <a:endParaRPr sz="1000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FF3399"/>
                </a:solidFill>
                <a:latin typeface="Open Sans"/>
                <a:ea typeface="Open Sans"/>
                <a:cs typeface="Open Sans"/>
                <a:sym typeface="Open Sans"/>
              </a:rPr>
              <a:t>Ribs.</a:t>
            </a:r>
            <a:endParaRPr sz="1000" b="1">
              <a:solidFill>
                <a:srgbClr val="FF33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Costal cartilages.</a:t>
            </a:r>
            <a:endParaRPr sz="1000" b="1">
              <a:solidFill>
                <a:srgbClr val="FF00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Intercostal spaces.</a:t>
            </a:r>
            <a:endParaRPr sz="1000" b="1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1000"/>
              <a:buFont typeface="Open Sans"/>
              <a:buChar char="■"/>
            </a:pPr>
            <a:r>
              <a:rPr lang="ar" sz="1000" b="1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Sides of vertebral bodies.</a:t>
            </a:r>
            <a:endParaRPr sz="1000" b="1">
              <a:solidFill>
                <a:srgbClr val="62E2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438" y="1036100"/>
            <a:ext cx="1699125" cy="22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3979024" y="1172000"/>
            <a:ext cx="271500" cy="9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847239" y="2057946"/>
            <a:ext cx="215100" cy="9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744050" y="2361725"/>
            <a:ext cx="348300" cy="78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757100" y="2191850"/>
            <a:ext cx="305100" cy="78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5218850" y="1395025"/>
            <a:ext cx="36999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Mediastinal pleura:</a:t>
            </a:r>
            <a:endParaRPr sz="1000" b="1">
              <a:solidFill>
                <a:srgbClr val="A64D7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Covers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Mediastinum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At the </a:t>
            </a:r>
            <a:r>
              <a:rPr lang="ar" sz="1000" b="1">
                <a:latin typeface="Open Sans"/>
                <a:ea typeface="Open Sans"/>
                <a:cs typeface="Open Sans"/>
                <a:sym typeface="Open Sans"/>
              </a:rPr>
              <a:t>Hilum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It is reflected on to the vessels and bronchi,</a:t>
            </a:r>
            <a:r>
              <a:rPr lang="ar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 that enter the hilum of the lung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It is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continuous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with the visceral pleura.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Open Sans"/>
              <a:buChar char="●"/>
            </a:pPr>
            <a:r>
              <a:rPr lang="ar" sz="1000" b="1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Diaphragmatic pleura:</a:t>
            </a:r>
            <a:endParaRPr sz="1000" b="1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Covers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the: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lang="ar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Upper </a:t>
            </a:r>
            <a:r>
              <a:rPr lang="ar" sz="1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(thoracic)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 surface of the </a:t>
            </a:r>
            <a:r>
              <a:rPr lang="ar" sz="1000" u="sng">
                <a:latin typeface="Open Sans"/>
                <a:ea typeface="Open Sans"/>
                <a:cs typeface="Open Sans"/>
                <a:sym typeface="Open Sans"/>
              </a:rPr>
              <a:t>diaphragm</a:t>
            </a:r>
            <a:r>
              <a:rPr lang="ar" sz="10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7" name="Shape 167" descr="صورة ذات صلة"/>
          <p:cNvPicPr preferRelativeResize="0"/>
          <p:nvPr/>
        </p:nvPicPr>
        <p:blipFill rotWithShape="1">
          <a:blip r:embed="rId4">
            <a:alphaModFix/>
          </a:blip>
          <a:srcRect l="3945" t="17318" r="8771" b="8640"/>
          <a:stretch/>
        </p:blipFill>
        <p:spPr>
          <a:xfrm>
            <a:off x="4062200" y="4158975"/>
            <a:ext cx="1310650" cy="8313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8" name="Shape 168" descr="صورة ذات صلة"/>
          <p:cNvPicPr preferRelativeResize="0"/>
          <p:nvPr/>
        </p:nvPicPr>
        <p:blipFill rotWithShape="1">
          <a:blip r:embed="rId5">
            <a:alphaModFix/>
          </a:blip>
          <a:srcRect l="2439" t="20123" r="3025" b="6595"/>
          <a:stretch/>
        </p:blipFill>
        <p:spPr>
          <a:xfrm>
            <a:off x="4062200" y="3399354"/>
            <a:ext cx="1310650" cy="759621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9" name="Shape 169"/>
          <p:cNvSpPr/>
          <p:nvPr/>
        </p:nvSpPr>
        <p:spPr>
          <a:xfrm rot="-744977">
            <a:off x="5026000" y="1752325"/>
            <a:ext cx="69625" cy="301675"/>
          </a:xfrm>
          <a:prstGeom prst="flowChartCollate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 rot="65">
            <a:off x="5062125" y="2045501"/>
            <a:ext cx="65125" cy="216074"/>
          </a:xfrm>
          <a:prstGeom prst="flowChartCollate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 rot="-899660">
            <a:off x="4948731" y="1433858"/>
            <a:ext cx="72588" cy="325010"/>
          </a:xfrm>
          <a:prstGeom prst="flowChartCollate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521225" y="1250075"/>
            <a:ext cx="43500" cy="56700"/>
          </a:xfrm>
          <a:prstGeom prst="teardrop">
            <a:avLst>
              <a:gd name="adj" fmla="val 100000"/>
            </a:avLst>
          </a:prstGeom>
          <a:solidFill>
            <a:srgbClr val="FF3399"/>
          </a:solidFill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395125" y="1430000"/>
            <a:ext cx="43500" cy="56700"/>
          </a:xfrm>
          <a:prstGeom prst="teardrop">
            <a:avLst>
              <a:gd name="adj" fmla="val 100000"/>
            </a:avLst>
          </a:prstGeom>
          <a:solidFill>
            <a:srgbClr val="FF3399"/>
          </a:solidFill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319075" y="1641900"/>
            <a:ext cx="43500" cy="56700"/>
          </a:xfrm>
          <a:prstGeom prst="teardrop">
            <a:avLst>
              <a:gd name="adj" fmla="val 100000"/>
            </a:avLst>
          </a:prstGeom>
          <a:solidFill>
            <a:srgbClr val="FF3399"/>
          </a:solidFill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4285175" y="1820675"/>
            <a:ext cx="33900" cy="47700"/>
          </a:xfrm>
          <a:prstGeom prst="teardrop">
            <a:avLst>
              <a:gd name="adj" fmla="val 100000"/>
            </a:avLst>
          </a:prstGeom>
          <a:solidFill>
            <a:srgbClr val="FF3399"/>
          </a:solidFill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5083749" y="1604775"/>
            <a:ext cx="43500" cy="56700"/>
          </a:xfrm>
          <a:prstGeom prst="teardrop">
            <a:avLst>
              <a:gd name="adj" fmla="val 100000"/>
            </a:avLst>
          </a:prstGeom>
          <a:solidFill>
            <a:srgbClr val="FF0066"/>
          </a:solidFill>
          <a:ln w="952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flipH="1">
            <a:off x="5151299" y="1778950"/>
            <a:ext cx="43500" cy="56700"/>
          </a:xfrm>
          <a:prstGeom prst="teardrop">
            <a:avLst>
              <a:gd name="adj" fmla="val 100000"/>
            </a:avLst>
          </a:prstGeom>
          <a:solidFill>
            <a:srgbClr val="FF0066"/>
          </a:solidFill>
          <a:ln w="952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5216674" y="1937875"/>
            <a:ext cx="43500" cy="56700"/>
          </a:xfrm>
          <a:prstGeom prst="teardrop">
            <a:avLst>
              <a:gd name="adj" fmla="val 100000"/>
            </a:avLst>
          </a:prstGeom>
          <a:solidFill>
            <a:srgbClr val="FF0066"/>
          </a:solidFill>
          <a:ln w="9525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2093698">
            <a:off x="4485442" y="1363369"/>
            <a:ext cx="43526" cy="101111"/>
          </a:xfrm>
          <a:prstGeom prst="upDownArrow">
            <a:avLst>
              <a:gd name="adj1" fmla="val 30229"/>
              <a:gd name="adj2" fmla="val 46206"/>
            </a:avLst>
          </a:prstGeom>
          <a:solidFill>
            <a:srgbClr val="E46C0A"/>
          </a:solidFill>
          <a:ln w="9525" cap="flat" cmpd="sng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1799921">
            <a:off x="4397228" y="1539060"/>
            <a:ext cx="33601" cy="105343"/>
          </a:xfrm>
          <a:prstGeom prst="upDownArrow">
            <a:avLst>
              <a:gd name="adj1" fmla="val 30229"/>
              <a:gd name="adj2" fmla="val 46206"/>
            </a:avLst>
          </a:prstGeom>
          <a:solidFill>
            <a:srgbClr val="E46C0A"/>
          </a:solidFill>
          <a:ln w="9525" cap="flat" cmpd="sng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1327580">
            <a:off x="4355392" y="1754241"/>
            <a:ext cx="29470" cy="74818"/>
          </a:xfrm>
          <a:prstGeom prst="upDownArrow">
            <a:avLst>
              <a:gd name="adj1" fmla="val 30229"/>
              <a:gd name="adj2" fmla="val 46206"/>
            </a:avLst>
          </a:prstGeom>
          <a:solidFill>
            <a:srgbClr val="E46C0A"/>
          </a:solidFill>
          <a:ln w="9525" cap="flat" cmpd="sng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4564725" y="1403113"/>
            <a:ext cx="87300" cy="96900"/>
          </a:xfrm>
          <a:prstGeom prst="ellipse">
            <a:avLst/>
          </a:prstGeom>
          <a:noFill/>
          <a:ln w="19050" cap="flat" cmpd="sng">
            <a:solidFill>
              <a:srgbClr val="62E221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2700000">
            <a:off x="4561398" y="1408553"/>
            <a:ext cx="98854" cy="89944"/>
          </a:xfrm>
          <a:prstGeom prst="ellipse">
            <a:avLst/>
          </a:prstGeom>
          <a:noFill/>
          <a:ln w="19050" cap="flat" cmpd="sng">
            <a:solidFill>
              <a:srgbClr val="62E221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521225" y="1527663"/>
            <a:ext cx="87300" cy="96900"/>
          </a:xfrm>
          <a:prstGeom prst="ellipse">
            <a:avLst/>
          </a:prstGeom>
          <a:noFill/>
          <a:ln w="19050" cap="flat" cmpd="sng">
            <a:solidFill>
              <a:srgbClr val="62E221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2700000">
            <a:off x="4515448" y="1531153"/>
            <a:ext cx="98854" cy="89944"/>
          </a:xfrm>
          <a:prstGeom prst="ellipse">
            <a:avLst/>
          </a:prstGeom>
          <a:noFill/>
          <a:ln w="19050" cap="flat" cmpd="sng">
            <a:solidFill>
              <a:srgbClr val="62E221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60175" y="1296850"/>
            <a:ext cx="3447900" cy="1421100"/>
          </a:xfrm>
          <a:prstGeom prst="rect">
            <a:avLst/>
          </a:prstGeom>
          <a:noFill/>
          <a:ln w="9525" cap="flat" cmpd="sng">
            <a:solidFill>
              <a:srgbClr val="F1C232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5865000" y="1265300"/>
            <a:ext cx="2967300" cy="1526100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60175" y="2791400"/>
            <a:ext cx="3447900" cy="14211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5864975" y="2968400"/>
            <a:ext cx="2967300" cy="9495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29433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Making It Clear...</a:t>
            </a:r>
            <a:endParaRPr/>
          </a:p>
        </p:txBody>
      </p:sp>
      <p:pic>
        <p:nvPicPr>
          <p:cNvPr id="195" name="Shape 195" descr="صورة ذات صلة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376" y="1094825"/>
            <a:ext cx="6247251" cy="38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0750" y="4111575"/>
            <a:ext cx="575549" cy="575549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7" name="Shape 197"/>
          <p:cNvSpPr txBox="1"/>
          <p:nvPr/>
        </p:nvSpPr>
        <p:spPr>
          <a:xfrm>
            <a:off x="7355000" y="3731900"/>
            <a:ext cx="16224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Amatic SC"/>
                <a:ea typeface="Amatic SC"/>
                <a:cs typeface="Amatic SC"/>
                <a:sym typeface="Amatic SC"/>
              </a:rPr>
              <a:t>watch Dr..Sam for better understanding :)</a:t>
            </a:r>
            <a:endParaRPr sz="9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Amatic SC"/>
                <a:ea typeface="Amatic SC"/>
                <a:cs typeface="Amatic SC"/>
                <a:sym typeface="Amatic SC"/>
              </a:rPr>
              <a:t>(press the icon)</a:t>
            </a:r>
            <a:endParaRPr sz="9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-84300" y="1094725"/>
            <a:ext cx="4662000" cy="15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>
              <a:spcBef>
                <a:spcPts val="0"/>
              </a:spcBef>
              <a:spcAft>
                <a:spcPts val="0"/>
              </a:spcAft>
              <a:buClr>
                <a:srgbClr val="62E221"/>
              </a:buClr>
              <a:buSzPts val="1000"/>
              <a:buChar char="●"/>
            </a:pPr>
            <a:r>
              <a:rPr lang="ar" sz="1000" b="1">
                <a:solidFill>
                  <a:srgbClr val="62E221"/>
                </a:solidFill>
              </a:rPr>
              <a:t>Costodiaphragmatic Recess:</a:t>
            </a:r>
            <a:endParaRPr sz="1000" b="1">
              <a:solidFill>
                <a:srgbClr val="62E221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u="sng"/>
              <a:t>Slit like space</a:t>
            </a:r>
            <a:r>
              <a:rPr lang="ar" sz="1000"/>
              <a:t>* between </a:t>
            </a:r>
            <a:r>
              <a:rPr lang="ar" sz="1000" b="1"/>
              <a:t>Costal &amp; </a:t>
            </a:r>
            <a:r>
              <a:rPr lang="ar" sz="1000" b="1" u="sng"/>
              <a:t>Diaphragmatic</a:t>
            </a:r>
            <a:r>
              <a:rPr lang="ar" sz="1000" b="1"/>
              <a:t> Pleurae</a:t>
            </a:r>
            <a:endParaRPr sz="100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Along the </a:t>
            </a:r>
            <a:r>
              <a:rPr lang="ar" sz="1000">
                <a:solidFill>
                  <a:srgbClr val="FF0000"/>
                </a:solidFill>
              </a:rPr>
              <a:t>inferior border</a:t>
            </a:r>
            <a:r>
              <a:rPr lang="ar" sz="1000"/>
              <a:t> of the lung.</a:t>
            </a:r>
            <a:endParaRPr sz="1000"/>
          </a:p>
          <a:p>
            <a: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The lung enters through it in deep inspiration.</a:t>
            </a:r>
            <a:endParaRPr sz="1000"/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000"/>
              <a:buChar char="●"/>
            </a:pPr>
            <a:r>
              <a:rPr lang="ar" sz="1000" b="1">
                <a:solidFill>
                  <a:srgbClr val="7030A0"/>
                </a:solidFill>
              </a:rPr>
              <a:t>Costomediastinal Recess: </a:t>
            </a:r>
            <a:endParaRPr sz="1000" b="1">
              <a:solidFill>
                <a:srgbClr val="7030A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u="sng"/>
              <a:t>Slit like space</a:t>
            </a:r>
            <a:r>
              <a:rPr lang="ar" sz="1000"/>
              <a:t> between </a:t>
            </a:r>
            <a:r>
              <a:rPr lang="ar" sz="1000" b="1"/>
              <a:t>Costal and </a:t>
            </a:r>
            <a:r>
              <a:rPr lang="ar" sz="1000" b="1" u="sng"/>
              <a:t>Mediastinal</a:t>
            </a:r>
            <a:r>
              <a:rPr lang="ar" sz="1000" b="1"/>
              <a:t> Pleurae</a:t>
            </a:r>
            <a:r>
              <a:rPr lang="ar" sz="1000"/>
              <a:t>, along the </a:t>
            </a:r>
            <a:r>
              <a:rPr lang="ar" sz="1000">
                <a:solidFill>
                  <a:srgbClr val="FF0000"/>
                </a:solidFill>
              </a:rPr>
              <a:t>anterior border</a:t>
            </a:r>
            <a:r>
              <a:rPr lang="ar" sz="1000"/>
              <a:t> of the lung.</a:t>
            </a:r>
            <a:endParaRPr sz="100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The lung enters through it in deep inspiration.</a:t>
            </a:r>
            <a:endParaRPr sz="1000"/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29433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/>
              <a:t>Pleural Recesses</a:t>
            </a:r>
            <a:endParaRPr dirty="0"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l="1797" r="3613"/>
          <a:stretch/>
        </p:blipFill>
        <p:spPr>
          <a:xfrm>
            <a:off x="4577700" y="0"/>
            <a:ext cx="2454249" cy="29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4577700" y="1474524"/>
            <a:ext cx="349200" cy="165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676725" y="1945575"/>
            <a:ext cx="409200" cy="174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622750" y="2037050"/>
            <a:ext cx="409200" cy="174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8800" y="494162"/>
            <a:ext cx="2065201" cy="2271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7618200" y="2409875"/>
            <a:ext cx="550500" cy="22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8637775" y="1278475"/>
            <a:ext cx="486000" cy="183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Shape 211"/>
          <p:cNvCxnSpPr/>
          <p:nvPr/>
        </p:nvCxnSpPr>
        <p:spPr>
          <a:xfrm flipH="1">
            <a:off x="-10051" y="3057805"/>
            <a:ext cx="9164100" cy="24900"/>
          </a:xfrm>
          <a:prstGeom prst="straightConnector1">
            <a:avLst/>
          </a:prstGeom>
          <a:noFill/>
          <a:ln w="9525" cap="flat" cmpd="sng">
            <a:solidFill>
              <a:srgbClr val="CCA677"/>
            </a:solidFill>
            <a:prstDash val="solid"/>
            <a:round/>
            <a:headEnd type="none" w="lg" len="lg"/>
            <a:tailEnd type="diamond" w="lg" len="lg"/>
          </a:ln>
        </p:spPr>
      </p:cxnSp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6138" y="3148175"/>
            <a:ext cx="1694618" cy="18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 rot="-5400000">
            <a:off x="-214775" y="3460075"/>
            <a:ext cx="20277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/>
              <a:t>Pleura: Nerve Supply</a:t>
            </a:r>
            <a:endParaRPr sz="3600"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468975" y="3148175"/>
            <a:ext cx="5225700" cy="18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 b="1"/>
              <a:t>Parietal pleura: (</a:t>
            </a:r>
            <a:r>
              <a:rPr lang="ar" sz="1000" b="1">
                <a:solidFill>
                  <a:srgbClr val="FF0000"/>
                </a:solidFill>
              </a:rPr>
              <a:t>PPTT</a:t>
            </a:r>
            <a:r>
              <a:rPr lang="ar" sz="1000" b="1"/>
              <a:t>).</a:t>
            </a:r>
            <a:endParaRPr sz="1000" b="1"/>
          </a:p>
          <a:p>
            <a: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Sensitive to </a:t>
            </a:r>
            <a:r>
              <a:rPr lang="ar" sz="1000">
                <a:solidFill>
                  <a:srgbClr val="FF0000"/>
                </a:solidFill>
              </a:rPr>
              <a:t>P</a:t>
            </a:r>
            <a:r>
              <a:rPr lang="ar" sz="1000"/>
              <a:t>ain, </a:t>
            </a:r>
            <a:r>
              <a:rPr lang="ar" sz="1000">
                <a:solidFill>
                  <a:srgbClr val="FF0000"/>
                </a:solidFill>
              </a:rPr>
              <a:t>P</a:t>
            </a:r>
            <a:r>
              <a:rPr lang="ar" sz="1000"/>
              <a:t>ressure, </a:t>
            </a:r>
            <a:r>
              <a:rPr lang="ar" sz="1000">
                <a:solidFill>
                  <a:srgbClr val="FF0000"/>
                </a:solidFill>
              </a:rPr>
              <a:t>T</a:t>
            </a:r>
            <a:r>
              <a:rPr lang="ar" sz="1000"/>
              <a:t>emperature, and </a:t>
            </a:r>
            <a:r>
              <a:rPr lang="ar" sz="1000">
                <a:solidFill>
                  <a:srgbClr val="FF0000"/>
                </a:solidFill>
              </a:rPr>
              <a:t>T</a:t>
            </a:r>
            <a:r>
              <a:rPr lang="ar" sz="1000"/>
              <a:t>ouch.  </a:t>
            </a:r>
            <a:endParaRPr sz="1000"/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/>
              <a:t>It is </a:t>
            </a:r>
            <a:r>
              <a:rPr lang="ar" sz="1000" u="sng"/>
              <a:t>supplied as follows</a:t>
            </a:r>
            <a:r>
              <a:rPr lang="ar" sz="1000"/>
              <a:t>:</a:t>
            </a:r>
            <a:endParaRPr sz="1000"/>
          </a:p>
          <a:p>
            <a: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u="sng"/>
              <a:t>Costal pleura</a:t>
            </a:r>
            <a:r>
              <a:rPr lang="ar" sz="1000"/>
              <a:t> is segmentally supplied by the </a:t>
            </a:r>
            <a:r>
              <a:rPr lang="ar" sz="1000">
                <a:solidFill>
                  <a:srgbClr val="FF0000"/>
                </a:solidFill>
              </a:rPr>
              <a:t>intercostal nerves</a:t>
            </a:r>
            <a:r>
              <a:rPr lang="ar" sz="1000"/>
              <a:t>. </a:t>
            </a:r>
            <a:endParaRPr sz="1000"/>
          </a:p>
          <a:p>
            <a: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u="sng"/>
              <a:t>Mediastinal pleura</a:t>
            </a:r>
            <a:r>
              <a:rPr lang="ar" sz="1000"/>
              <a:t> is supplied by</a:t>
            </a:r>
            <a:r>
              <a:rPr lang="ar" sz="1000">
                <a:solidFill>
                  <a:srgbClr val="FF0000"/>
                </a:solidFill>
              </a:rPr>
              <a:t> phrenic nerves</a:t>
            </a:r>
            <a:r>
              <a:rPr lang="ar" sz="1000"/>
              <a:t>. </a:t>
            </a:r>
            <a:endParaRPr sz="1000"/>
          </a:p>
          <a:p>
            <a: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u="sng"/>
              <a:t>Diaphragmatic pleura</a:t>
            </a:r>
            <a:r>
              <a:rPr lang="ar" sz="1000"/>
              <a:t> is supplied as follow:</a:t>
            </a:r>
            <a:endParaRPr sz="1000"/>
          </a:p>
          <a:p>
            <a: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/>
              <a:t>Central part (over diaphragmatic domes) by </a:t>
            </a:r>
            <a:r>
              <a:rPr lang="ar" sz="1000">
                <a:solidFill>
                  <a:srgbClr val="FF0000"/>
                </a:solidFill>
              </a:rPr>
              <a:t>phrenic nerves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/>
              <a:t>Around the periphery by </a:t>
            </a:r>
            <a:r>
              <a:rPr lang="ar" sz="1000">
                <a:solidFill>
                  <a:srgbClr val="FF0000"/>
                </a:solidFill>
              </a:rPr>
              <a:t>lower 6 intercostal nerves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 b="1">
                <a:solidFill>
                  <a:srgbClr val="000000"/>
                </a:solidFill>
              </a:rPr>
              <a:t> Visceral pleura:</a:t>
            </a:r>
            <a:endParaRPr sz="1000" b="1">
              <a:solidFill>
                <a:srgbClr val="000000"/>
              </a:solidFill>
            </a:endParaRPr>
          </a:p>
          <a:p>
            <a: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>
                <a:solidFill>
                  <a:srgbClr val="000000"/>
                </a:solidFill>
              </a:rPr>
              <a:t>sensitive to </a:t>
            </a:r>
            <a:r>
              <a:rPr lang="ar" sz="1000">
                <a:solidFill>
                  <a:srgbClr val="FF0000"/>
                </a:solidFill>
              </a:rPr>
              <a:t>stretch </a:t>
            </a:r>
            <a:r>
              <a:rPr lang="ar" sz="1000">
                <a:solidFill>
                  <a:srgbClr val="000000"/>
                </a:solidFill>
              </a:rPr>
              <a:t>only and is supplied by the </a:t>
            </a:r>
            <a:r>
              <a:rPr lang="ar" sz="1000" u="sng">
                <a:solidFill>
                  <a:srgbClr val="000000"/>
                </a:solidFill>
              </a:rPr>
              <a:t>autonomic fibers</a:t>
            </a:r>
            <a:r>
              <a:rPr lang="ar" sz="1000">
                <a:solidFill>
                  <a:srgbClr val="000000"/>
                </a:solidFill>
              </a:rPr>
              <a:t> from the </a:t>
            </a:r>
            <a:r>
              <a:rPr lang="ar" sz="1000" u="sng">
                <a:solidFill>
                  <a:srgbClr val="000000"/>
                </a:solidFill>
              </a:rPr>
              <a:t>pulmonary plexus</a:t>
            </a:r>
            <a:r>
              <a:rPr lang="ar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399350" y="2635475"/>
            <a:ext cx="1694700" cy="28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*فراغ يشبه الشق</a:t>
            </a:r>
            <a:endParaRPr sz="9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-132125" y="1267225"/>
            <a:ext cx="39567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Apex:</a:t>
            </a:r>
            <a:endParaRPr sz="1000" b="1">
              <a:solidFill>
                <a:srgbClr val="FF0000"/>
              </a:solidFill>
            </a:endParaRPr>
          </a:p>
          <a:p>
            <a: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Lies one inch above the </a:t>
            </a:r>
            <a:r>
              <a:rPr lang="ar" sz="1000" u="sng"/>
              <a:t>medial 1/3 </a:t>
            </a:r>
            <a:r>
              <a:rPr lang="ar" sz="1000"/>
              <a:t>of the </a:t>
            </a:r>
            <a:r>
              <a:rPr lang="ar" sz="1000">
                <a:solidFill>
                  <a:srgbClr val="FF0000"/>
                </a:solidFill>
              </a:rPr>
              <a:t>Clavicle</a:t>
            </a:r>
            <a:r>
              <a:rPr lang="ar" sz="1000"/>
              <a:t>.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Right pleura:</a:t>
            </a:r>
            <a:endParaRPr sz="1000" b="1">
              <a:solidFill>
                <a:srgbClr val="FF0000"/>
              </a:solidFill>
            </a:endParaRPr>
          </a:p>
          <a:p>
            <a: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The </a:t>
            </a:r>
            <a:r>
              <a:rPr lang="ar" sz="1000" u="sng"/>
              <a:t>anterior</a:t>
            </a:r>
            <a:r>
              <a:rPr lang="ar" sz="1000"/>
              <a:t> margin extends vertically </a:t>
            </a:r>
            <a:r>
              <a:rPr lang="ar" sz="1000" u="sng"/>
              <a:t>from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Sternoclavicular joint</a:t>
            </a:r>
            <a:r>
              <a:rPr lang="ar" sz="1000"/>
              <a:t> </a:t>
            </a:r>
            <a:r>
              <a:rPr lang="ar" sz="1000" u="sng"/>
              <a:t>to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6th costal cartilage</a:t>
            </a:r>
            <a:r>
              <a:rPr lang="ar" sz="1000"/>
              <a:t>.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Left pleura:</a:t>
            </a:r>
            <a:endParaRPr sz="1000" b="1">
              <a:solidFill>
                <a:srgbClr val="FF0000"/>
              </a:solidFill>
            </a:endParaRPr>
          </a:p>
          <a:p>
            <a: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The </a:t>
            </a:r>
            <a:r>
              <a:rPr lang="ar" sz="1000" u="sng"/>
              <a:t>anterior</a:t>
            </a:r>
            <a:r>
              <a:rPr lang="ar" sz="1000"/>
              <a:t> margin extends </a:t>
            </a:r>
            <a:r>
              <a:rPr lang="ar" sz="1000" u="sng"/>
              <a:t>from</a:t>
            </a:r>
            <a:r>
              <a:rPr lang="ar" sz="1000">
                <a:solidFill>
                  <a:srgbClr val="FF0000"/>
                </a:solidFill>
              </a:rPr>
              <a:t> Sternoclavicular joint</a:t>
            </a:r>
            <a:r>
              <a:rPr lang="ar" sz="1000"/>
              <a:t> </a:t>
            </a:r>
            <a:r>
              <a:rPr lang="ar" sz="1000" u="sng"/>
              <a:t>to</a:t>
            </a:r>
            <a:r>
              <a:rPr lang="ar" sz="1000"/>
              <a:t> the </a:t>
            </a:r>
            <a:r>
              <a:rPr lang="ar" sz="1000">
                <a:solidFill>
                  <a:srgbClr val="FF0000"/>
                </a:solidFill>
              </a:rPr>
              <a:t>4th costal cartilage</a:t>
            </a:r>
            <a:r>
              <a:rPr lang="ar" sz="1000"/>
              <a:t>, </a:t>
            </a:r>
            <a:r>
              <a:rPr lang="ar" sz="1000" u="sng"/>
              <a:t>then deviates for about 1 inch to left</a:t>
            </a:r>
            <a:r>
              <a:rPr lang="ar" sz="1000"/>
              <a:t> at </a:t>
            </a:r>
            <a:r>
              <a:rPr lang="ar" sz="1000">
                <a:solidFill>
                  <a:srgbClr val="FF0000"/>
                </a:solidFill>
              </a:rPr>
              <a:t>6th Costal cartilage</a:t>
            </a:r>
            <a:r>
              <a:rPr lang="ar" sz="1000"/>
              <a:t> to form the </a:t>
            </a:r>
            <a:r>
              <a:rPr lang="ar" sz="1000" u="sng">
                <a:solidFill>
                  <a:srgbClr val="FF0000"/>
                </a:solidFill>
              </a:rPr>
              <a:t>Cardiac notch</a:t>
            </a:r>
            <a:r>
              <a:rPr lang="ar" sz="1000"/>
              <a:t>.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Inferior margin:</a:t>
            </a:r>
            <a:endParaRPr sz="1000" b="1">
              <a:solidFill>
                <a:srgbClr val="FF0000"/>
              </a:solidFill>
            </a:endParaRPr>
          </a:p>
          <a:p>
            <a: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Passes around the chest wall, on the</a:t>
            </a:r>
            <a:r>
              <a:rPr lang="ar" sz="1000" u="sng"/>
              <a:t> 8th rib in midclavicular line</a:t>
            </a:r>
            <a:r>
              <a:rPr lang="ar" sz="1000"/>
              <a:t>, 10th rib in mid-axillary line and </a:t>
            </a:r>
            <a:r>
              <a:rPr lang="ar" sz="1000" u="sng"/>
              <a:t>finally reaching to</a:t>
            </a:r>
            <a:r>
              <a:rPr lang="ar" sz="1000"/>
              <a:t> </a:t>
            </a:r>
            <a:r>
              <a:rPr lang="ar" sz="1000">
                <a:solidFill>
                  <a:srgbClr val="FF0000"/>
                </a:solidFill>
              </a:rPr>
              <a:t>the last Thoracic spine(T12 spine)</a:t>
            </a:r>
            <a:r>
              <a:rPr lang="ar" sz="1000"/>
              <a:t>.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>
                <a:solidFill>
                  <a:srgbClr val="FF0000"/>
                </a:solidFill>
              </a:rPr>
              <a:t>Posterior margin: </a:t>
            </a:r>
            <a:endParaRPr sz="1000" b="1">
              <a:solidFill>
                <a:srgbClr val="FF0000"/>
              </a:solidFill>
            </a:endParaRPr>
          </a:p>
          <a:p>
            <a:pPr marL="914400" lvl="1" indent="-29210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Along the vertebral column from the  apex to the inferior margin (T12 spine).</a:t>
            </a:r>
            <a:endParaRPr sz="1000"/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28275" y="128800"/>
            <a:ext cx="3169500" cy="11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/>
              <a:t>Surface Anatomy of the Pleura</a:t>
            </a:r>
            <a:endParaRPr sz="3600"/>
          </a:p>
        </p:txBody>
      </p:sp>
      <p:pic>
        <p:nvPicPr>
          <p:cNvPr id="222" name="Shape 222" descr="صورة ذات صلة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375" y="1048875"/>
            <a:ext cx="2020775" cy="350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5765150" y="128800"/>
            <a:ext cx="3169500" cy="11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/>
              <a:t>Surface Anatomy of the Lung</a:t>
            </a:r>
            <a:endParaRPr sz="3600"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5635300" y="1266475"/>
            <a:ext cx="3508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 dirty="0">
                <a:solidFill>
                  <a:srgbClr val="FF0000"/>
                </a:solidFill>
              </a:rPr>
              <a:t>Apex, anterior border and posterior border:</a:t>
            </a:r>
            <a:endParaRPr sz="1000" b="1" dirty="0">
              <a:solidFill>
                <a:srgbClr val="FF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u="sng" dirty="0"/>
              <a:t>Correspond nearly to</a:t>
            </a:r>
            <a:r>
              <a:rPr lang="ar" sz="1000" dirty="0"/>
              <a:t> the lines of Pleura but are slightly </a:t>
            </a:r>
            <a:r>
              <a:rPr lang="ar" sz="1000" u="sng" dirty="0"/>
              <a:t>away from the median plane</a:t>
            </a:r>
            <a:r>
              <a:rPr lang="ar" sz="1000" dirty="0"/>
              <a:t>.</a:t>
            </a:r>
            <a:endParaRPr sz="1000" dirty="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 dirty="0">
                <a:solidFill>
                  <a:srgbClr val="FF0000"/>
                </a:solidFill>
              </a:rPr>
              <a:t>Inferior margin:</a:t>
            </a:r>
            <a:endParaRPr sz="1000" b="1" dirty="0">
              <a:solidFill>
                <a:srgbClr val="FF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dirty="0"/>
              <a:t>As the pleura but more horizontally  and finally reaching to </a:t>
            </a:r>
            <a:r>
              <a:rPr lang="ar" sz="1000" u="sng" dirty="0"/>
              <a:t>the 10</a:t>
            </a:r>
            <a:r>
              <a:rPr lang="ar" sz="1000" u="sng" baseline="30000" dirty="0"/>
              <a:t>th</a:t>
            </a:r>
            <a:r>
              <a:rPr lang="ar" sz="1000" u="sng" dirty="0"/>
              <a:t> thoracic spine.</a:t>
            </a:r>
            <a:endParaRPr sz="1000" u="sng" dirty="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 dirty="0">
                <a:solidFill>
                  <a:srgbClr val="FF0000"/>
                </a:solidFill>
              </a:rPr>
              <a:t>Oblique fissure:</a:t>
            </a:r>
            <a:endParaRPr sz="1000" b="1" dirty="0">
              <a:solidFill>
                <a:srgbClr val="FF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dirty="0"/>
              <a:t>Represented by a line extending from </a:t>
            </a:r>
            <a:r>
              <a:rPr lang="ar" sz="1000" u="sng" dirty="0"/>
              <a:t>3</a:t>
            </a:r>
            <a:r>
              <a:rPr lang="ar" sz="1000" u="sng" baseline="30000" dirty="0"/>
              <a:t>rd</a:t>
            </a:r>
            <a:r>
              <a:rPr lang="ar" sz="1000" u="sng" dirty="0"/>
              <a:t> thoracic spine</a:t>
            </a:r>
            <a:r>
              <a:rPr lang="ar" sz="1000" dirty="0"/>
              <a:t>, obliquely </a:t>
            </a:r>
            <a:r>
              <a:rPr lang="ar" sz="1000" u="sng" dirty="0"/>
              <a:t>ending at 6</a:t>
            </a:r>
            <a:r>
              <a:rPr lang="ar" sz="1000" u="sng" baseline="30000" dirty="0"/>
              <a:t>th</a:t>
            </a:r>
            <a:r>
              <a:rPr lang="ar" sz="1000" u="sng" dirty="0"/>
              <a:t> costal cartilage.</a:t>
            </a:r>
            <a:endParaRPr sz="1000" u="sng" dirty="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Char char="●"/>
            </a:pPr>
            <a:r>
              <a:rPr lang="ar" sz="1000" b="1" dirty="0">
                <a:solidFill>
                  <a:srgbClr val="FF0000"/>
                </a:solidFill>
              </a:rPr>
              <a:t>Transverse fissure: Only in the right lung:</a:t>
            </a:r>
            <a:endParaRPr sz="1000" b="1" dirty="0">
              <a:solidFill>
                <a:srgbClr val="FF0000"/>
              </a:solidFill>
            </a:endParaRPr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 dirty="0"/>
              <a:t>Represented by a line extending </a:t>
            </a:r>
            <a:r>
              <a:rPr lang="ar" sz="1000" u="sng" dirty="0"/>
              <a:t>from 4</a:t>
            </a:r>
            <a:r>
              <a:rPr lang="ar" sz="1000" u="sng" baseline="30000" dirty="0"/>
              <a:t>th</a:t>
            </a:r>
            <a:r>
              <a:rPr lang="ar" sz="1000" u="sng" dirty="0"/>
              <a:t> right costal cartilage </a:t>
            </a:r>
            <a:r>
              <a:rPr lang="ar" sz="1000" dirty="0"/>
              <a:t>to  meet </a:t>
            </a:r>
            <a:r>
              <a:rPr lang="ar" sz="1000" u="sng" dirty="0"/>
              <a:t>the oblique fissure</a:t>
            </a:r>
            <a:r>
              <a:rPr lang="ar" sz="1000" dirty="0"/>
              <a:t>.</a:t>
            </a:r>
            <a:endParaRPr sz="1000" dirty="0"/>
          </a:p>
        </p:txBody>
      </p:sp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675" y="190600"/>
            <a:ext cx="744475" cy="7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5830" y="216937"/>
            <a:ext cx="454150" cy="4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6990575" y="165775"/>
            <a:ext cx="47709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5114657" y="165762"/>
            <a:ext cx="556486" cy="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File:Gray96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436" y="3308200"/>
            <a:ext cx="1284601" cy="1640343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4" name="Shape 234" descr="نتيجة بحث الصور عن ‪pleural recesses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8752" y="1213212"/>
            <a:ext cx="1665949" cy="1976504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5" name="Shape 235" descr="Related image"/>
          <p:cNvPicPr preferRelativeResize="0"/>
          <p:nvPr/>
        </p:nvPicPr>
        <p:blipFill rotWithShape="1">
          <a:blip r:embed="rId5">
            <a:alphaModFix/>
          </a:blip>
          <a:srcRect r="2085" b="4076"/>
          <a:stretch/>
        </p:blipFill>
        <p:spPr>
          <a:xfrm>
            <a:off x="3578625" y="1209780"/>
            <a:ext cx="2141262" cy="197650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2908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Surface Anatomy of the Lungs &amp; Pleura Cont.</a:t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7748" y="3301338"/>
            <a:ext cx="2582999" cy="165405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8" name="Shape 23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71150" y="281864"/>
            <a:ext cx="856200" cy="8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صورة ذات صلة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975" y="3351479"/>
            <a:ext cx="2532101" cy="1452934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0" name="Shape 240" descr="صورة ذات صلة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2710" y="1439613"/>
            <a:ext cx="2476649" cy="174772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-50125" y="1427825"/>
            <a:ext cx="5123400" cy="21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/>
              <a:t>It is an </a:t>
            </a:r>
            <a:r>
              <a:rPr lang="ar" sz="1000" b="1"/>
              <a:t>abnormal accumulation</a:t>
            </a:r>
            <a:r>
              <a:rPr lang="ar" sz="1000"/>
              <a:t> of pleural fluid about 300 ml.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/>
              <a:t>In the </a:t>
            </a:r>
            <a:r>
              <a:rPr lang="ar" sz="1000" b="1">
                <a:solidFill>
                  <a:srgbClr val="62E221"/>
                </a:solidFill>
              </a:rPr>
              <a:t>Costodiaphragmatic pleural recess</a:t>
            </a:r>
            <a:r>
              <a:rPr lang="ar" sz="1000"/>
              <a:t>, (normally 5-10 ml fluid).</a:t>
            </a:r>
            <a:endParaRPr sz="100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/>
              <a:t>Causes:</a:t>
            </a:r>
            <a:endParaRPr sz="1000"/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>
                <a:solidFill>
                  <a:srgbClr val="FF0000"/>
                </a:solidFill>
              </a:rPr>
              <a:t>inflammation.</a:t>
            </a:r>
            <a:endParaRPr sz="1000">
              <a:solidFill>
                <a:srgbClr val="FF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>
                <a:solidFill>
                  <a:srgbClr val="FF0000"/>
                </a:solidFill>
              </a:rPr>
              <a:t>TB.</a:t>
            </a:r>
            <a:endParaRPr sz="1000">
              <a:solidFill>
                <a:srgbClr val="FF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>
                <a:solidFill>
                  <a:srgbClr val="FF0000"/>
                </a:solidFill>
              </a:rPr>
              <a:t>Congestive heart disease.</a:t>
            </a:r>
            <a:endParaRPr sz="1000">
              <a:solidFill>
                <a:srgbClr val="FF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ar" sz="1000">
                <a:solidFill>
                  <a:srgbClr val="FF0000"/>
                </a:solidFill>
              </a:rPr>
              <a:t>Malignancy, </a:t>
            </a:r>
            <a:r>
              <a:rPr lang="ar" sz="1000">
                <a:solidFill>
                  <a:srgbClr val="6D9EEB"/>
                </a:solidFill>
              </a:rPr>
              <a:t>(Mesothelioma of the pleural sac)</a:t>
            </a:r>
            <a:r>
              <a:rPr lang="ar" sz="1000"/>
              <a:t>.</a:t>
            </a: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 sz="1000"/>
              <a:t>The </a:t>
            </a:r>
            <a:r>
              <a:rPr lang="ar" sz="1000" b="1"/>
              <a:t>lung is compressed</a:t>
            </a:r>
            <a:r>
              <a:rPr lang="ar" sz="1000"/>
              <a:t> &amp; the </a:t>
            </a:r>
            <a:r>
              <a:rPr lang="ar" sz="1000" b="1"/>
              <a:t>bronchi are narrowed</a:t>
            </a:r>
            <a:r>
              <a:rPr lang="ar" sz="1000"/>
              <a:t>.</a:t>
            </a:r>
            <a:endParaRPr sz="100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>
                <a:solidFill>
                  <a:srgbClr val="FF0000"/>
                </a:solidFill>
              </a:rPr>
              <a:t>Auscultation</a:t>
            </a:r>
            <a:r>
              <a:rPr lang="ar" sz="1000"/>
              <a:t> would </a:t>
            </a:r>
            <a:r>
              <a:rPr lang="ar" sz="1000" u="sng"/>
              <a:t>reveal only faint &amp; decreased breathing sounds</a:t>
            </a:r>
            <a:r>
              <a:rPr lang="ar" sz="1000"/>
              <a:t> over compressed or collapsed lung lobe.</a:t>
            </a:r>
            <a:endParaRPr sz="100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ar" sz="1000">
                <a:solidFill>
                  <a:srgbClr val="FF0000"/>
                </a:solidFill>
              </a:rPr>
              <a:t>Dullness</a:t>
            </a:r>
            <a:r>
              <a:rPr lang="ar" sz="1000"/>
              <a:t> on percussion over the effusion*.</a:t>
            </a:r>
            <a:endParaRPr sz="1000"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822" y="194026"/>
            <a:ext cx="3080451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075" y="3000728"/>
            <a:ext cx="1604000" cy="177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6909016" y="4501628"/>
            <a:ext cx="427500" cy="17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E22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917400" y="3868275"/>
            <a:ext cx="3098100" cy="771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ar" sz="900" b="1">
                <a:solidFill>
                  <a:srgbClr val="99999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Percussion</a:t>
            </a:r>
            <a:r>
              <a:rPr lang="ar" sz="900">
                <a:solidFill>
                  <a:srgbClr val="99999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is a method of tapping on a surface to determine the underlying structure.</a:t>
            </a:r>
            <a:endParaRPr sz="900">
              <a:solidFill>
                <a:srgbClr val="99999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 b="1">
                <a:solidFill>
                  <a:srgbClr val="99999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Dullness</a:t>
            </a:r>
            <a:r>
              <a:rPr lang="ar" sz="900">
                <a:solidFill>
                  <a:srgbClr val="99999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replaces resonance when fluid or solid tissue replaces air-containing lung tissues, such as occurs with pneumonia, pleural effusions, or tumors.</a:t>
            </a:r>
            <a:endParaRPr sz="900" b="1">
              <a:solidFill>
                <a:srgbClr val="99999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" name="Shape 25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5000" y="4424575"/>
            <a:ext cx="476300" cy="47115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54033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Pleural effusion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2443</Words>
  <Application>Microsoft Office PowerPoint</Application>
  <PresentationFormat>On-screen Show (16:9)</PresentationFormat>
  <Paragraphs>476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Bree Serif</vt:lpstr>
      <vt:lpstr>Cambria</vt:lpstr>
      <vt:lpstr>Amatic SC</vt:lpstr>
      <vt:lpstr>Economica</vt:lpstr>
      <vt:lpstr>Open Sans</vt:lpstr>
      <vt:lpstr>Arial</vt:lpstr>
      <vt:lpstr>Luxe</vt:lpstr>
      <vt:lpstr>Luxe</vt:lpstr>
      <vt:lpstr>Lung &amp; Pleura</vt:lpstr>
      <vt:lpstr>Objectives</vt:lpstr>
      <vt:lpstr>What is Pleura?</vt:lpstr>
      <vt:lpstr>Parietal Pleura</vt:lpstr>
      <vt:lpstr>Making It Clear...</vt:lpstr>
      <vt:lpstr>Pleural Recesses</vt:lpstr>
      <vt:lpstr>Surface Anatomy of the Pleura</vt:lpstr>
      <vt:lpstr>Surface Anatomy of the Lungs &amp; Pleura Cont.</vt:lpstr>
      <vt:lpstr>Pleural effusion</vt:lpstr>
      <vt:lpstr>Lungs</vt:lpstr>
      <vt:lpstr>Lungs</vt:lpstr>
      <vt:lpstr>Lung Roots</vt:lpstr>
      <vt:lpstr>Lungs</vt:lpstr>
      <vt:lpstr>Mediastinal Surfaces</vt:lpstr>
      <vt:lpstr>PowerPoint Presentation</vt:lpstr>
      <vt:lpstr>PowerPoint Presentation</vt:lpstr>
      <vt:lpstr>Bronchi</vt:lpstr>
      <vt:lpstr>Bronchopulmonary Segments</vt:lpstr>
      <vt:lpstr>Bronchopulmonary Segments</vt:lpstr>
      <vt:lpstr>Extra Visuals May Help You Understand More About Lung Structures</vt:lpstr>
      <vt:lpstr>MCQs: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&amp; Pleura</dc:title>
  <dc:creator>GHAIDA</dc:creator>
  <cp:lastModifiedBy>GHAIDA</cp:lastModifiedBy>
  <cp:revision>2</cp:revision>
  <dcterms:modified xsi:type="dcterms:W3CDTF">2018-01-22T15:45:48Z</dcterms:modified>
</cp:coreProperties>
</file>