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5DBBFB-47A3-4B5B-8E4A-C1AEDB869D1B}">
  <a:tblStyle styleId="{085DBBFB-47A3-4B5B-8E4A-C1AEDB869D1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3886200" y="0"/>
            <a:ext cx="2971800" cy="458788"/>
          </a:xfrm>
          <a:prstGeom prst="rect">
            <a:avLst/>
          </a:prstGeom>
          <a:noFill/>
          <a:ln>
            <a:noFill/>
          </a:ln>
        </p:spPr>
        <p:txBody>
          <a:bodyPr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1588" y="0"/>
            <a:ext cx="2971800" cy="458788"/>
          </a:xfrm>
          <a:prstGeom prst="rect">
            <a:avLst/>
          </a:prstGeom>
          <a:noFill/>
          <a:ln>
            <a:noFill/>
          </a:ln>
        </p:spPr>
        <p:txBody>
          <a:bodyPr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3886200" y="8685213"/>
            <a:ext cx="2971800" cy="458787"/>
          </a:xfrm>
          <a:prstGeom prst="rect">
            <a:avLst/>
          </a:prstGeom>
          <a:noFill/>
          <a:ln>
            <a:noFill/>
          </a:ln>
        </p:spPr>
        <p:txBody>
          <a:bodyPr wrap="square" lIns="91425" tIns="91425" rIns="91425" bIns="91425" anchor="b"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1588" y="8685213"/>
            <a:ext cx="2971800" cy="458787"/>
          </a:xfrm>
          <a:prstGeom prst="rect">
            <a:avLst/>
          </a:prstGeom>
          <a:noFill/>
          <a:ln>
            <a:noFill/>
          </a:ln>
        </p:spPr>
        <p:txBody>
          <a:bodyPr wrap="square" lIns="91425" tIns="45700" rIns="91425" bIns="45700" anchor="b" anchorCtr="0">
            <a:noAutofit/>
          </a:bodyPr>
          <a:lstStyle/>
          <a:p>
            <a:pPr marL="0" marR="0" lvl="0" indent="0" algn="l"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35" name="Shape 1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3" name="Shape 31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2" name="Shape 32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0" name="Shape 33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7" name="Shape 3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4" name="Shape 34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rtl="0">
              <a:spcBef>
                <a:spcPts val="0"/>
              </a:spcBef>
              <a:spcAft>
                <a:spcPts val="0"/>
              </a:spcAft>
              <a:buNone/>
            </a:pPr>
            <a:endParaRPr/>
          </a:p>
        </p:txBody>
      </p:sp>
      <p:sp>
        <p:nvSpPr>
          <p:cNvPr id="351" name="Shape 35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47" name="Shape 1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58" name="Shape 1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69" name="Shape 1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190" name="Shape 1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
        <p:nvSpPr>
          <p:cNvPr id="206" name="Shape 2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r" rtl="1">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
        <p:nvSpPr>
          <p:cNvPr id="16" name="Shape 16"/>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2309018" y="-251619"/>
            <a:ext cx="4525963" cy="8229600"/>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541338" y="190501"/>
            <a:ext cx="5851525" cy="6019800"/>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593367"/>
            <a:ext cx="8520600" cy="763600"/>
          </a:xfrm>
          <a:prstGeom prst="rect">
            <a:avLst/>
          </a:prstGeom>
          <a:noFill/>
          <a:ln>
            <a:noFill/>
          </a:ln>
        </p:spPr>
        <p:txBody>
          <a:bodyPr wrap="square" lIns="91425" tIns="91425" rIns="91425" bIns="91425" anchor="t" anchorCtr="0"/>
          <a:lstStyle>
            <a:lvl1pPr marL="0" marR="0" lvl="0" indent="0" algn="ctr" rtl="0">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2800"/>
              <a:buFont typeface="Arial"/>
              <a:buNone/>
              <a:defRPr sz="1800"/>
            </a:lvl2pPr>
            <a:lvl3pPr lvl="2" indent="0">
              <a:spcBef>
                <a:spcPts val="0"/>
              </a:spcBef>
              <a:spcAft>
                <a:spcPts val="0"/>
              </a:spcAft>
              <a:buSzPts val="2800"/>
              <a:buFont typeface="Arial"/>
              <a:buNone/>
              <a:defRPr sz="1800"/>
            </a:lvl3pPr>
            <a:lvl4pPr lvl="3" indent="0">
              <a:spcBef>
                <a:spcPts val="0"/>
              </a:spcBef>
              <a:spcAft>
                <a:spcPts val="0"/>
              </a:spcAft>
              <a:buSzPts val="2800"/>
              <a:buFont typeface="Arial"/>
              <a:buNone/>
              <a:defRPr sz="1800"/>
            </a:lvl4pPr>
            <a:lvl5pPr lvl="4" indent="0">
              <a:spcBef>
                <a:spcPts val="0"/>
              </a:spcBef>
              <a:spcAft>
                <a:spcPts val="0"/>
              </a:spcAft>
              <a:buSzPts val="2800"/>
              <a:buFont typeface="Arial"/>
              <a:buNone/>
              <a:defRPr sz="1800"/>
            </a:lvl5pPr>
            <a:lvl6pPr lvl="5" indent="0">
              <a:spcBef>
                <a:spcPts val="0"/>
              </a:spcBef>
              <a:spcAft>
                <a:spcPts val="0"/>
              </a:spcAft>
              <a:buSzPts val="2800"/>
              <a:buFont typeface="Arial"/>
              <a:buNone/>
              <a:defRPr sz="1800"/>
            </a:lvl6pPr>
            <a:lvl7pPr lvl="6" indent="0">
              <a:spcBef>
                <a:spcPts val="0"/>
              </a:spcBef>
              <a:spcAft>
                <a:spcPts val="0"/>
              </a:spcAft>
              <a:buSzPts val="2800"/>
              <a:buFont typeface="Arial"/>
              <a:buNone/>
              <a:defRPr sz="1800"/>
            </a:lvl7pPr>
            <a:lvl8pPr lvl="7" indent="0">
              <a:spcBef>
                <a:spcPts val="0"/>
              </a:spcBef>
              <a:spcAft>
                <a:spcPts val="0"/>
              </a:spcAft>
              <a:buSzPts val="2800"/>
              <a:buFont typeface="Arial"/>
              <a:buNone/>
              <a:defRPr sz="1800"/>
            </a:lvl8pPr>
            <a:lvl9pPr lvl="8" indent="0">
              <a:spcBef>
                <a:spcPts val="0"/>
              </a:spcBef>
              <a:spcAft>
                <a:spcPts val="0"/>
              </a:spcAft>
              <a:buSzPts val="2800"/>
              <a:buFont typeface="Arial"/>
              <a:buNone/>
              <a:defRPr sz="1800"/>
            </a:lvl9pPr>
          </a:lstStyle>
          <a:p>
            <a:endParaRPr/>
          </a:p>
        </p:txBody>
      </p:sp>
      <p:sp>
        <p:nvSpPr>
          <p:cNvPr id="86" name="Shape 86"/>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marL="457200" marR="0" lvl="0" indent="-342900" algn="l" rtl="0">
              <a:spcBef>
                <a:spcPts val="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17500" algn="l" rtl="0">
              <a:spcBef>
                <a:spcPts val="16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2pPr>
            <a:lvl3pPr marL="1371600" marR="0" lvl="2" indent="-317500" algn="l" rtl="0">
              <a:spcBef>
                <a:spcPts val="160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3pPr>
            <a:lvl4pPr marL="1828800" marR="0" lvl="3"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4pPr>
            <a:lvl5pPr marL="2286000" marR="0" lvl="4"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5pPr>
            <a:lvl6pPr marL="2743200" marR="0" lvl="5"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6pPr>
            <a:lvl7pPr marL="3200400" marR="0" lvl="6"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7pPr>
            <a:lvl8pPr marL="3657600" marR="0" lvl="7"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8pPr>
            <a:lvl9pPr marL="4114800" marR="0" lvl="8" indent="-317500" algn="l" rtl="0">
              <a:spcBef>
                <a:spcPts val="1600"/>
              </a:spcBef>
              <a:spcAft>
                <a:spcPts val="160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8472458" y="6217623"/>
            <a:ext cx="548700" cy="524800"/>
          </a:xfrm>
          <a:prstGeom prst="rect">
            <a:avLst/>
          </a:prstGeom>
          <a:noFill/>
          <a:ln>
            <a:noFill/>
          </a:ln>
        </p:spPr>
        <p:txBody>
          <a:bodyPr wrap="square" lIns="91425" tIns="91425" rIns="91425" bIns="91425" anchor="ctr" anchorCtr="0">
            <a:noAutofit/>
          </a:bodyPr>
          <a:lstStyle/>
          <a:p>
            <a:pPr marL="0" marR="0" lvl="0" indent="0" algn="r" rtl="0">
              <a:spcBef>
                <a:spcPts val="0"/>
              </a:spcBef>
              <a:spcAft>
                <a:spcPts val="0"/>
              </a:spcAft>
              <a:buClr>
                <a:srgbClr val="888888"/>
              </a:buClr>
              <a:buSzPts val="1200"/>
              <a:buFont typeface="Calibri"/>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593367"/>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2800"/>
              <a:buFont typeface="Arial"/>
              <a:buNone/>
              <a:defRPr sz="2800">
                <a:solidFill>
                  <a:schemeClr val="dk1"/>
                </a:solidFill>
              </a:defRPr>
            </a:lvl2pPr>
            <a:lvl3pPr lvl="2" indent="0" rtl="0">
              <a:spcBef>
                <a:spcPts val="0"/>
              </a:spcBef>
              <a:spcAft>
                <a:spcPts val="0"/>
              </a:spcAft>
              <a:buClr>
                <a:schemeClr val="dk1"/>
              </a:buClr>
              <a:buSzPts val="2800"/>
              <a:buFont typeface="Arial"/>
              <a:buNone/>
              <a:defRPr sz="2800">
                <a:solidFill>
                  <a:schemeClr val="dk1"/>
                </a:solidFill>
              </a:defRPr>
            </a:lvl3pPr>
            <a:lvl4pPr lvl="3" indent="0" rtl="0">
              <a:spcBef>
                <a:spcPts val="0"/>
              </a:spcBef>
              <a:spcAft>
                <a:spcPts val="0"/>
              </a:spcAft>
              <a:buClr>
                <a:schemeClr val="dk1"/>
              </a:buClr>
              <a:buSzPts val="2800"/>
              <a:buFont typeface="Arial"/>
              <a:buNone/>
              <a:defRPr sz="2800">
                <a:solidFill>
                  <a:schemeClr val="dk1"/>
                </a:solidFill>
              </a:defRPr>
            </a:lvl4pPr>
            <a:lvl5pPr lvl="4" indent="0" rtl="0">
              <a:spcBef>
                <a:spcPts val="0"/>
              </a:spcBef>
              <a:spcAft>
                <a:spcPts val="0"/>
              </a:spcAft>
              <a:buClr>
                <a:schemeClr val="dk1"/>
              </a:buClr>
              <a:buSzPts val="2800"/>
              <a:buFont typeface="Arial"/>
              <a:buNone/>
              <a:defRPr sz="2800">
                <a:solidFill>
                  <a:schemeClr val="dk1"/>
                </a:solidFill>
              </a:defRPr>
            </a:lvl5pPr>
            <a:lvl6pPr lvl="5" indent="0" rtl="0">
              <a:spcBef>
                <a:spcPts val="0"/>
              </a:spcBef>
              <a:spcAft>
                <a:spcPts val="0"/>
              </a:spcAft>
              <a:buClr>
                <a:schemeClr val="dk1"/>
              </a:buClr>
              <a:buSzPts val="2800"/>
              <a:buFont typeface="Arial"/>
              <a:buNone/>
              <a:defRPr sz="2800">
                <a:solidFill>
                  <a:schemeClr val="dk1"/>
                </a:solidFill>
              </a:defRPr>
            </a:lvl6pPr>
            <a:lvl7pPr lvl="6" indent="0" rtl="0">
              <a:spcBef>
                <a:spcPts val="0"/>
              </a:spcBef>
              <a:spcAft>
                <a:spcPts val="0"/>
              </a:spcAft>
              <a:buClr>
                <a:schemeClr val="dk1"/>
              </a:buClr>
              <a:buSzPts val="2800"/>
              <a:buFont typeface="Arial"/>
              <a:buNone/>
              <a:defRPr sz="2800">
                <a:solidFill>
                  <a:schemeClr val="dk1"/>
                </a:solidFill>
              </a:defRPr>
            </a:lvl7pPr>
            <a:lvl8pPr lvl="7" indent="0" rtl="0">
              <a:spcBef>
                <a:spcPts val="0"/>
              </a:spcBef>
              <a:spcAft>
                <a:spcPts val="0"/>
              </a:spcAft>
              <a:buClr>
                <a:schemeClr val="dk1"/>
              </a:buClr>
              <a:buSzPts val="2800"/>
              <a:buFont typeface="Arial"/>
              <a:buNone/>
              <a:defRPr sz="2800">
                <a:solidFill>
                  <a:schemeClr val="dk1"/>
                </a:solidFill>
              </a:defRPr>
            </a:lvl8pPr>
            <a:lvl9pPr lvl="8" indent="0" rtl="0">
              <a:spcBef>
                <a:spcPts val="0"/>
              </a:spcBef>
              <a:spcAft>
                <a:spcPts val="0"/>
              </a:spcAft>
              <a:buClr>
                <a:schemeClr val="dk1"/>
              </a:buClr>
              <a:buSzPts val="2800"/>
              <a:buFont typeface="Arial"/>
              <a:buNone/>
              <a:defRPr sz="2800">
                <a:solidFill>
                  <a:schemeClr val="dk1"/>
                </a:solidFill>
              </a:defRPr>
            </a:lvl9pPr>
          </a:lstStyle>
          <a:p>
            <a:endParaRPr/>
          </a:p>
        </p:txBody>
      </p:sp>
      <p:sp>
        <p:nvSpPr>
          <p:cNvPr id="94" name="Shape 94"/>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5" name="Shape 95"/>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6"/>
        <p:cNvGrpSpPr/>
        <p:nvPr/>
      </p:nvGrpSpPr>
      <p:grpSpPr>
        <a:xfrm>
          <a:off x="0" y="0"/>
          <a:ext cx="0" cy="0"/>
          <a:chOff x="0" y="0"/>
          <a:chExt cx="0" cy="0"/>
        </a:xfrm>
      </p:grpSpPr>
      <p:sp>
        <p:nvSpPr>
          <p:cNvPr id="97" name="Shape 97"/>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311708" y="992767"/>
            <a:ext cx="8520600" cy="27369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5200"/>
              <a:buFont typeface="Arial"/>
              <a:buNone/>
              <a:defRPr sz="5200">
                <a:solidFill>
                  <a:schemeClr val="dk1"/>
                </a:solidFill>
              </a:defRPr>
            </a:lvl2pPr>
            <a:lvl3pPr lvl="2" indent="0" algn="ctr" rtl="0">
              <a:spcBef>
                <a:spcPts val="0"/>
              </a:spcBef>
              <a:spcAft>
                <a:spcPts val="0"/>
              </a:spcAft>
              <a:buClr>
                <a:schemeClr val="dk1"/>
              </a:buClr>
              <a:buSzPts val="5200"/>
              <a:buFont typeface="Arial"/>
              <a:buNone/>
              <a:defRPr sz="5200">
                <a:solidFill>
                  <a:schemeClr val="dk1"/>
                </a:solidFill>
              </a:defRPr>
            </a:lvl3pPr>
            <a:lvl4pPr lvl="3" indent="0" algn="ctr" rtl="0">
              <a:spcBef>
                <a:spcPts val="0"/>
              </a:spcBef>
              <a:spcAft>
                <a:spcPts val="0"/>
              </a:spcAft>
              <a:buClr>
                <a:schemeClr val="dk1"/>
              </a:buClr>
              <a:buSzPts val="5200"/>
              <a:buFont typeface="Arial"/>
              <a:buNone/>
              <a:defRPr sz="5200">
                <a:solidFill>
                  <a:schemeClr val="dk1"/>
                </a:solidFill>
              </a:defRPr>
            </a:lvl4pPr>
            <a:lvl5pPr lvl="4" indent="0" algn="ctr" rtl="0">
              <a:spcBef>
                <a:spcPts val="0"/>
              </a:spcBef>
              <a:spcAft>
                <a:spcPts val="0"/>
              </a:spcAft>
              <a:buClr>
                <a:schemeClr val="dk1"/>
              </a:buClr>
              <a:buSzPts val="5200"/>
              <a:buFont typeface="Arial"/>
              <a:buNone/>
              <a:defRPr sz="5200">
                <a:solidFill>
                  <a:schemeClr val="dk1"/>
                </a:solidFill>
              </a:defRPr>
            </a:lvl5pPr>
            <a:lvl6pPr lvl="5" indent="0" algn="ctr" rtl="0">
              <a:spcBef>
                <a:spcPts val="0"/>
              </a:spcBef>
              <a:spcAft>
                <a:spcPts val="0"/>
              </a:spcAft>
              <a:buClr>
                <a:schemeClr val="dk1"/>
              </a:buClr>
              <a:buSzPts val="5200"/>
              <a:buFont typeface="Arial"/>
              <a:buNone/>
              <a:defRPr sz="5200">
                <a:solidFill>
                  <a:schemeClr val="dk1"/>
                </a:solidFill>
              </a:defRPr>
            </a:lvl6pPr>
            <a:lvl7pPr lvl="6" indent="0" algn="ctr" rtl="0">
              <a:spcBef>
                <a:spcPts val="0"/>
              </a:spcBef>
              <a:spcAft>
                <a:spcPts val="0"/>
              </a:spcAft>
              <a:buClr>
                <a:schemeClr val="dk1"/>
              </a:buClr>
              <a:buSzPts val="5200"/>
              <a:buFont typeface="Arial"/>
              <a:buNone/>
              <a:defRPr sz="5200">
                <a:solidFill>
                  <a:schemeClr val="dk1"/>
                </a:solidFill>
              </a:defRPr>
            </a:lvl7pPr>
            <a:lvl8pPr lvl="7" indent="0" algn="ctr" rtl="0">
              <a:spcBef>
                <a:spcPts val="0"/>
              </a:spcBef>
              <a:spcAft>
                <a:spcPts val="0"/>
              </a:spcAft>
              <a:buClr>
                <a:schemeClr val="dk1"/>
              </a:buClr>
              <a:buSzPts val="5200"/>
              <a:buFont typeface="Arial"/>
              <a:buNone/>
              <a:defRPr sz="5200">
                <a:solidFill>
                  <a:schemeClr val="dk1"/>
                </a:solidFill>
              </a:defRPr>
            </a:lvl8pPr>
            <a:lvl9pPr lvl="8" indent="0" algn="ctr" rtl="0">
              <a:spcBef>
                <a:spcPts val="0"/>
              </a:spcBef>
              <a:spcAft>
                <a:spcPts val="0"/>
              </a:spcAft>
              <a:buClr>
                <a:schemeClr val="dk1"/>
              </a:buClr>
              <a:buSzPts val="5200"/>
              <a:buFont typeface="Arial"/>
              <a:buNone/>
              <a:defRPr sz="5200">
                <a:solidFill>
                  <a:schemeClr val="dk1"/>
                </a:solidFill>
              </a:defRPr>
            </a:lvl9pPr>
          </a:lstStyle>
          <a:p>
            <a:endParaRPr/>
          </a:p>
        </p:txBody>
      </p:sp>
      <p:sp>
        <p:nvSpPr>
          <p:cNvPr id="100" name="Shape 100"/>
          <p:cNvSpPr txBox="1">
            <a:spLocks noGrp="1"/>
          </p:cNvSpPr>
          <p:nvPr>
            <p:ph type="subTitle" idx="1"/>
          </p:nvPr>
        </p:nvSpPr>
        <p:spPr>
          <a:xfrm>
            <a:off x="311700" y="3778833"/>
            <a:ext cx="8520600" cy="1056900"/>
          </a:xfrm>
          <a:prstGeom prst="rect">
            <a:avLst/>
          </a:prstGeom>
          <a:noFill/>
          <a:ln>
            <a:noFill/>
          </a:ln>
        </p:spPr>
        <p:txBody>
          <a:bodyPr wrap="square" lIns="91425" tIns="91425" rIns="91425" bIns="91425" anchor="t" anchorCtr="0"/>
          <a:lstStyle>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01" name="Shape 101"/>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2867800"/>
            <a:ext cx="8520600" cy="11223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3600"/>
              <a:buFont typeface="Arial"/>
              <a:buNone/>
              <a:defRPr sz="3600">
                <a:solidFill>
                  <a:schemeClr val="dk1"/>
                </a:solidFill>
              </a:defRPr>
            </a:lvl2pPr>
            <a:lvl3pPr lvl="2" indent="0" algn="ctr" rtl="0">
              <a:spcBef>
                <a:spcPts val="0"/>
              </a:spcBef>
              <a:spcAft>
                <a:spcPts val="0"/>
              </a:spcAft>
              <a:buClr>
                <a:schemeClr val="dk1"/>
              </a:buClr>
              <a:buSzPts val="3600"/>
              <a:buFont typeface="Arial"/>
              <a:buNone/>
              <a:defRPr sz="3600">
                <a:solidFill>
                  <a:schemeClr val="dk1"/>
                </a:solidFill>
              </a:defRPr>
            </a:lvl3pPr>
            <a:lvl4pPr lvl="3" indent="0" algn="ctr" rtl="0">
              <a:spcBef>
                <a:spcPts val="0"/>
              </a:spcBef>
              <a:spcAft>
                <a:spcPts val="0"/>
              </a:spcAft>
              <a:buClr>
                <a:schemeClr val="dk1"/>
              </a:buClr>
              <a:buSzPts val="3600"/>
              <a:buFont typeface="Arial"/>
              <a:buNone/>
              <a:defRPr sz="3600">
                <a:solidFill>
                  <a:schemeClr val="dk1"/>
                </a:solidFill>
              </a:defRPr>
            </a:lvl4pPr>
            <a:lvl5pPr lvl="4" indent="0" algn="ctr" rtl="0">
              <a:spcBef>
                <a:spcPts val="0"/>
              </a:spcBef>
              <a:spcAft>
                <a:spcPts val="0"/>
              </a:spcAft>
              <a:buClr>
                <a:schemeClr val="dk1"/>
              </a:buClr>
              <a:buSzPts val="3600"/>
              <a:buFont typeface="Arial"/>
              <a:buNone/>
              <a:defRPr sz="3600">
                <a:solidFill>
                  <a:schemeClr val="dk1"/>
                </a:solidFill>
              </a:defRPr>
            </a:lvl5pPr>
            <a:lvl6pPr lvl="5" indent="0" algn="ctr" rtl="0">
              <a:spcBef>
                <a:spcPts val="0"/>
              </a:spcBef>
              <a:spcAft>
                <a:spcPts val="0"/>
              </a:spcAft>
              <a:buClr>
                <a:schemeClr val="dk1"/>
              </a:buClr>
              <a:buSzPts val="3600"/>
              <a:buFont typeface="Arial"/>
              <a:buNone/>
              <a:defRPr sz="3600">
                <a:solidFill>
                  <a:schemeClr val="dk1"/>
                </a:solidFill>
              </a:defRPr>
            </a:lvl6pPr>
            <a:lvl7pPr lvl="6" indent="0" algn="ctr" rtl="0">
              <a:spcBef>
                <a:spcPts val="0"/>
              </a:spcBef>
              <a:spcAft>
                <a:spcPts val="0"/>
              </a:spcAft>
              <a:buClr>
                <a:schemeClr val="dk1"/>
              </a:buClr>
              <a:buSzPts val="3600"/>
              <a:buFont typeface="Arial"/>
              <a:buNone/>
              <a:defRPr sz="3600">
                <a:solidFill>
                  <a:schemeClr val="dk1"/>
                </a:solidFill>
              </a:defRPr>
            </a:lvl7pPr>
            <a:lvl8pPr lvl="7" indent="0" algn="ctr" rtl="0">
              <a:spcBef>
                <a:spcPts val="0"/>
              </a:spcBef>
              <a:spcAft>
                <a:spcPts val="0"/>
              </a:spcAft>
              <a:buClr>
                <a:schemeClr val="dk1"/>
              </a:buClr>
              <a:buSzPts val="3600"/>
              <a:buFont typeface="Arial"/>
              <a:buNone/>
              <a:defRPr sz="3600">
                <a:solidFill>
                  <a:schemeClr val="dk1"/>
                </a:solidFill>
              </a:defRPr>
            </a:lvl8pPr>
            <a:lvl9pPr lvl="8" indent="0" algn="ctr" rtl="0">
              <a:spcBef>
                <a:spcPts val="0"/>
              </a:spcBef>
              <a:spcAft>
                <a:spcPts val="0"/>
              </a:spcAft>
              <a:buClr>
                <a:schemeClr val="dk1"/>
              </a:buClr>
              <a:buSzPts val="3600"/>
              <a:buFont typeface="Arial"/>
              <a:buNone/>
              <a:defRPr sz="3600">
                <a:solidFill>
                  <a:schemeClr val="dk1"/>
                </a:solidFill>
              </a:defRPr>
            </a:lvl9pPr>
          </a:lstStyle>
          <a:p>
            <a:endParaRPr/>
          </a:p>
        </p:txBody>
      </p:sp>
      <p:sp>
        <p:nvSpPr>
          <p:cNvPr id="104" name="Shape 104"/>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593367"/>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2800"/>
              <a:buFont typeface="Arial"/>
              <a:buNone/>
              <a:defRPr sz="2800">
                <a:solidFill>
                  <a:schemeClr val="dk1"/>
                </a:solidFill>
              </a:defRPr>
            </a:lvl2pPr>
            <a:lvl3pPr lvl="2" indent="0" rtl="0">
              <a:spcBef>
                <a:spcPts val="0"/>
              </a:spcBef>
              <a:spcAft>
                <a:spcPts val="0"/>
              </a:spcAft>
              <a:buClr>
                <a:schemeClr val="dk1"/>
              </a:buClr>
              <a:buSzPts val="2800"/>
              <a:buFont typeface="Arial"/>
              <a:buNone/>
              <a:defRPr sz="2800">
                <a:solidFill>
                  <a:schemeClr val="dk1"/>
                </a:solidFill>
              </a:defRPr>
            </a:lvl3pPr>
            <a:lvl4pPr lvl="3" indent="0" rtl="0">
              <a:spcBef>
                <a:spcPts val="0"/>
              </a:spcBef>
              <a:spcAft>
                <a:spcPts val="0"/>
              </a:spcAft>
              <a:buClr>
                <a:schemeClr val="dk1"/>
              </a:buClr>
              <a:buSzPts val="2800"/>
              <a:buFont typeface="Arial"/>
              <a:buNone/>
              <a:defRPr sz="2800">
                <a:solidFill>
                  <a:schemeClr val="dk1"/>
                </a:solidFill>
              </a:defRPr>
            </a:lvl4pPr>
            <a:lvl5pPr lvl="4" indent="0" rtl="0">
              <a:spcBef>
                <a:spcPts val="0"/>
              </a:spcBef>
              <a:spcAft>
                <a:spcPts val="0"/>
              </a:spcAft>
              <a:buClr>
                <a:schemeClr val="dk1"/>
              </a:buClr>
              <a:buSzPts val="2800"/>
              <a:buFont typeface="Arial"/>
              <a:buNone/>
              <a:defRPr sz="2800">
                <a:solidFill>
                  <a:schemeClr val="dk1"/>
                </a:solidFill>
              </a:defRPr>
            </a:lvl5pPr>
            <a:lvl6pPr lvl="5" indent="0" rtl="0">
              <a:spcBef>
                <a:spcPts val="0"/>
              </a:spcBef>
              <a:spcAft>
                <a:spcPts val="0"/>
              </a:spcAft>
              <a:buClr>
                <a:schemeClr val="dk1"/>
              </a:buClr>
              <a:buSzPts val="2800"/>
              <a:buFont typeface="Arial"/>
              <a:buNone/>
              <a:defRPr sz="2800">
                <a:solidFill>
                  <a:schemeClr val="dk1"/>
                </a:solidFill>
              </a:defRPr>
            </a:lvl6pPr>
            <a:lvl7pPr lvl="6" indent="0" rtl="0">
              <a:spcBef>
                <a:spcPts val="0"/>
              </a:spcBef>
              <a:spcAft>
                <a:spcPts val="0"/>
              </a:spcAft>
              <a:buClr>
                <a:schemeClr val="dk1"/>
              </a:buClr>
              <a:buSzPts val="2800"/>
              <a:buFont typeface="Arial"/>
              <a:buNone/>
              <a:defRPr sz="2800">
                <a:solidFill>
                  <a:schemeClr val="dk1"/>
                </a:solidFill>
              </a:defRPr>
            </a:lvl7pPr>
            <a:lvl8pPr lvl="7" indent="0" rtl="0">
              <a:spcBef>
                <a:spcPts val="0"/>
              </a:spcBef>
              <a:spcAft>
                <a:spcPts val="0"/>
              </a:spcAft>
              <a:buClr>
                <a:schemeClr val="dk1"/>
              </a:buClr>
              <a:buSzPts val="2800"/>
              <a:buFont typeface="Arial"/>
              <a:buNone/>
              <a:defRPr sz="2800">
                <a:solidFill>
                  <a:schemeClr val="dk1"/>
                </a:solidFill>
              </a:defRPr>
            </a:lvl8pPr>
            <a:lvl9pPr lvl="8" indent="0" rtl="0">
              <a:spcBef>
                <a:spcPts val="0"/>
              </a:spcBef>
              <a:spcAft>
                <a:spcPts val="0"/>
              </a:spcAft>
              <a:buClr>
                <a:schemeClr val="dk1"/>
              </a:buClr>
              <a:buSzPts val="2800"/>
              <a:buFont typeface="Arial"/>
              <a:buNone/>
              <a:defRPr sz="2800">
                <a:solidFill>
                  <a:schemeClr val="dk1"/>
                </a:solidFill>
              </a:defRPr>
            </a:lvl9pPr>
          </a:lstStyle>
          <a:p>
            <a:endParaRPr/>
          </a:p>
        </p:txBody>
      </p:sp>
      <p:sp>
        <p:nvSpPr>
          <p:cNvPr id="107" name="Shape 107"/>
          <p:cNvSpPr txBox="1">
            <a:spLocks noGrp="1"/>
          </p:cNvSpPr>
          <p:nvPr>
            <p:ph type="body" idx="1"/>
          </p:nvPr>
        </p:nvSpPr>
        <p:spPr>
          <a:xfrm>
            <a:off x="311700" y="1536633"/>
            <a:ext cx="3999900" cy="4555200"/>
          </a:xfrm>
          <a:prstGeom prst="rect">
            <a:avLst/>
          </a:prstGeom>
          <a:noFill/>
          <a:ln>
            <a:noFill/>
          </a:ln>
        </p:spPr>
        <p:txBody>
          <a:bodyPr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08" name="Shape 108"/>
          <p:cNvSpPr txBox="1">
            <a:spLocks noGrp="1"/>
          </p:cNvSpPr>
          <p:nvPr>
            <p:ph type="body" idx="2"/>
          </p:nvPr>
        </p:nvSpPr>
        <p:spPr>
          <a:xfrm>
            <a:off x="4832400" y="1536633"/>
            <a:ext cx="3999900" cy="4555200"/>
          </a:xfrm>
          <a:prstGeom prst="rect">
            <a:avLst/>
          </a:prstGeom>
          <a:noFill/>
          <a:ln>
            <a:noFill/>
          </a:ln>
        </p:spPr>
        <p:txBody>
          <a:bodyPr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09" name="Shape 109"/>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593367"/>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2800"/>
              <a:buFont typeface="Arial"/>
              <a:buNone/>
              <a:defRPr sz="2800">
                <a:solidFill>
                  <a:schemeClr val="dk1"/>
                </a:solidFill>
              </a:defRPr>
            </a:lvl2pPr>
            <a:lvl3pPr lvl="2" indent="0" rtl="0">
              <a:spcBef>
                <a:spcPts val="0"/>
              </a:spcBef>
              <a:spcAft>
                <a:spcPts val="0"/>
              </a:spcAft>
              <a:buClr>
                <a:schemeClr val="dk1"/>
              </a:buClr>
              <a:buSzPts val="2800"/>
              <a:buFont typeface="Arial"/>
              <a:buNone/>
              <a:defRPr sz="2800">
                <a:solidFill>
                  <a:schemeClr val="dk1"/>
                </a:solidFill>
              </a:defRPr>
            </a:lvl3pPr>
            <a:lvl4pPr lvl="3" indent="0" rtl="0">
              <a:spcBef>
                <a:spcPts val="0"/>
              </a:spcBef>
              <a:spcAft>
                <a:spcPts val="0"/>
              </a:spcAft>
              <a:buClr>
                <a:schemeClr val="dk1"/>
              </a:buClr>
              <a:buSzPts val="2800"/>
              <a:buFont typeface="Arial"/>
              <a:buNone/>
              <a:defRPr sz="2800">
                <a:solidFill>
                  <a:schemeClr val="dk1"/>
                </a:solidFill>
              </a:defRPr>
            </a:lvl4pPr>
            <a:lvl5pPr lvl="4" indent="0" rtl="0">
              <a:spcBef>
                <a:spcPts val="0"/>
              </a:spcBef>
              <a:spcAft>
                <a:spcPts val="0"/>
              </a:spcAft>
              <a:buClr>
                <a:schemeClr val="dk1"/>
              </a:buClr>
              <a:buSzPts val="2800"/>
              <a:buFont typeface="Arial"/>
              <a:buNone/>
              <a:defRPr sz="2800">
                <a:solidFill>
                  <a:schemeClr val="dk1"/>
                </a:solidFill>
              </a:defRPr>
            </a:lvl5pPr>
            <a:lvl6pPr lvl="5" indent="0" rtl="0">
              <a:spcBef>
                <a:spcPts val="0"/>
              </a:spcBef>
              <a:spcAft>
                <a:spcPts val="0"/>
              </a:spcAft>
              <a:buClr>
                <a:schemeClr val="dk1"/>
              </a:buClr>
              <a:buSzPts val="2800"/>
              <a:buFont typeface="Arial"/>
              <a:buNone/>
              <a:defRPr sz="2800">
                <a:solidFill>
                  <a:schemeClr val="dk1"/>
                </a:solidFill>
              </a:defRPr>
            </a:lvl6pPr>
            <a:lvl7pPr lvl="6" indent="0" rtl="0">
              <a:spcBef>
                <a:spcPts val="0"/>
              </a:spcBef>
              <a:spcAft>
                <a:spcPts val="0"/>
              </a:spcAft>
              <a:buClr>
                <a:schemeClr val="dk1"/>
              </a:buClr>
              <a:buSzPts val="2800"/>
              <a:buFont typeface="Arial"/>
              <a:buNone/>
              <a:defRPr sz="2800">
                <a:solidFill>
                  <a:schemeClr val="dk1"/>
                </a:solidFill>
              </a:defRPr>
            </a:lvl7pPr>
            <a:lvl8pPr lvl="7" indent="0" rtl="0">
              <a:spcBef>
                <a:spcPts val="0"/>
              </a:spcBef>
              <a:spcAft>
                <a:spcPts val="0"/>
              </a:spcAft>
              <a:buClr>
                <a:schemeClr val="dk1"/>
              </a:buClr>
              <a:buSzPts val="2800"/>
              <a:buFont typeface="Arial"/>
              <a:buNone/>
              <a:defRPr sz="2800">
                <a:solidFill>
                  <a:schemeClr val="dk1"/>
                </a:solidFill>
              </a:defRPr>
            </a:lvl8pPr>
            <a:lvl9pPr lvl="8" indent="0" rtl="0">
              <a:spcBef>
                <a:spcPts val="0"/>
              </a:spcBef>
              <a:spcAft>
                <a:spcPts val="0"/>
              </a:spcAft>
              <a:buClr>
                <a:schemeClr val="dk1"/>
              </a:buClr>
              <a:buSzPts val="2800"/>
              <a:buFont typeface="Arial"/>
              <a:buNone/>
              <a:defRPr sz="2800">
                <a:solidFill>
                  <a:schemeClr val="dk1"/>
                </a:solidFill>
              </a:defRPr>
            </a:lvl9pPr>
          </a:lstStyle>
          <a:p>
            <a:endParaRPr/>
          </a:p>
        </p:txBody>
      </p:sp>
      <p:sp>
        <p:nvSpPr>
          <p:cNvPr id="112" name="Shape 112"/>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740800"/>
            <a:ext cx="2808000" cy="10077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2400"/>
              <a:buFont typeface="Arial"/>
              <a:buNone/>
              <a:defRPr sz="2400">
                <a:solidFill>
                  <a:schemeClr val="dk1"/>
                </a:solidFill>
              </a:defRPr>
            </a:lvl2pPr>
            <a:lvl3pPr lvl="2" indent="0" rtl="0">
              <a:spcBef>
                <a:spcPts val="0"/>
              </a:spcBef>
              <a:spcAft>
                <a:spcPts val="0"/>
              </a:spcAft>
              <a:buClr>
                <a:schemeClr val="dk1"/>
              </a:buClr>
              <a:buSzPts val="2400"/>
              <a:buFont typeface="Arial"/>
              <a:buNone/>
              <a:defRPr sz="2400">
                <a:solidFill>
                  <a:schemeClr val="dk1"/>
                </a:solidFill>
              </a:defRPr>
            </a:lvl3pPr>
            <a:lvl4pPr lvl="3" indent="0" rtl="0">
              <a:spcBef>
                <a:spcPts val="0"/>
              </a:spcBef>
              <a:spcAft>
                <a:spcPts val="0"/>
              </a:spcAft>
              <a:buClr>
                <a:schemeClr val="dk1"/>
              </a:buClr>
              <a:buSzPts val="2400"/>
              <a:buFont typeface="Arial"/>
              <a:buNone/>
              <a:defRPr sz="2400">
                <a:solidFill>
                  <a:schemeClr val="dk1"/>
                </a:solidFill>
              </a:defRPr>
            </a:lvl4pPr>
            <a:lvl5pPr lvl="4" indent="0" rtl="0">
              <a:spcBef>
                <a:spcPts val="0"/>
              </a:spcBef>
              <a:spcAft>
                <a:spcPts val="0"/>
              </a:spcAft>
              <a:buClr>
                <a:schemeClr val="dk1"/>
              </a:buClr>
              <a:buSzPts val="2400"/>
              <a:buFont typeface="Arial"/>
              <a:buNone/>
              <a:defRPr sz="2400">
                <a:solidFill>
                  <a:schemeClr val="dk1"/>
                </a:solidFill>
              </a:defRPr>
            </a:lvl5pPr>
            <a:lvl6pPr lvl="5" indent="0" rtl="0">
              <a:spcBef>
                <a:spcPts val="0"/>
              </a:spcBef>
              <a:spcAft>
                <a:spcPts val="0"/>
              </a:spcAft>
              <a:buClr>
                <a:schemeClr val="dk1"/>
              </a:buClr>
              <a:buSzPts val="2400"/>
              <a:buFont typeface="Arial"/>
              <a:buNone/>
              <a:defRPr sz="2400">
                <a:solidFill>
                  <a:schemeClr val="dk1"/>
                </a:solidFill>
              </a:defRPr>
            </a:lvl6pPr>
            <a:lvl7pPr lvl="6" indent="0" rtl="0">
              <a:spcBef>
                <a:spcPts val="0"/>
              </a:spcBef>
              <a:spcAft>
                <a:spcPts val="0"/>
              </a:spcAft>
              <a:buClr>
                <a:schemeClr val="dk1"/>
              </a:buClr>
              <a:buSzPts val="2400"/>
              <a:buFont typeface="Arial"/>
              <a:buNone/>
              <a:defRPr sz="2400">
                <a:solidFill>
                  <a:schemeClr val="dk1"/>
                </a:solidFill>
              </a:defRPr>
            </a:lvl7pPr>
            <a:lvl8pPr lvl="7" indent="0" rtl="0">
              <a:spcBef>
                <a:spcPts val="0"/>
              </a:spcBef>
              <a:spcAft>
                <a:spcPts val="0"/>
              </a:spcAft>
              <a:buClr>
                <a:schemeClr val="dk1"/>
              </a:buClr>
              <a:buSzPts val="2400"/>
              <a:buFont typeface="Arial"/>
              <a:buNone/>
              <a:defRPr sz="2400">
                <a:solidFill>
                  <a:schemeClr val="dk1"/>
                </a:solidFill>
              </a:defRPr>
            </a:lvl8pPr>
            <a:lvl9pPr lvl="8" indent="0" rtl="0">
              <a:spcBef>
                <a:spcPts val="0"/>
              </a:spcBef>
              <a:spcAft>
                <a:spcPts val="0"/>
              </a:spcAft>
              <a:buClr>
                <a:schemeClr val="dk1"/>
              </a:buClr>
              <a:buSzPts val="2400"/>
              <a:buFont typeface="Arial"/>
              <a:buNone/>
              <a:defRPr sz="2400">
                <a:solidFill>
                  <a:schemeClr val="dk1"/>
                </a:solidFill>
              </a:defRPr>
            </a:lvl9pPr>
          </a:lstStyle>
          <a:p>
            <a:endParaRPr/>
          </a:p>
        </p:txBody>
      </p:sp>
      <p:sp>
        <p:nvSpPr>
          <p:cNvPr id="115" name="Shape 115"/>
          <p:cNvSpPr txBox="1">
            <a:spLocks noGrp="1"/>
          </p:cNvSpPr>
          <p:nvPr>
            <p:ph type="body" idx="1"/>
          </p:nvPr>
        </p:nvSpPr>
        <p:spPr>
          <a:xfrm>
            <a:off x="311700" y="1852800"/>
            <a:ext cx="2808000" cy="4239300"/>
          </a:xfrm>
          <a:prstGeom prst="rect">
            <a:avLst/>
          </a:prstGeom>
          <a:noFill/>
          <a:ln>
            <a:noFill/>
          </a:ln>
        </p:spPr>
        <p:txBody>
          <a:bodyPr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16" name="Shape 116"/>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1" name="Shape 21"/>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Main poin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90250" y="600200"/>
            <a:ext cx="6367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4800"/>
              <a:buFont typeface="Arial"/>
              <a:buNone/>
              <a:defRPr sz="4800">
                <a:solidFill>
                  <a:schemeClr val="dk1"/>
                </a:solidFill>
              </a:defRPr>
            </a:lvl2pPr>
            <a:lvl3pPr lvl="2" indent="0" rtl="0">
              <a:spcBef>
                <a:spcPts val="0"/>
              </a:spcBef>
              <a:spcAft>
                <a:spcPts val="0"/>
              </a:spcAft>
              <a:buClr>
                <a:schemeClr val="dk1"/>
              </a:buClr>
              <a:buSzPts val="4800"/>
              <a:buFont typeface="Arial"/>
              <a:buNone/>
              <a:defRPr sz="4800">
                <a:solidFill>
                  <a:schemeClr val="dk1"/>
                </a:solidFill>
              </a:defRPr>
            </a:lvl3pPr>
            <a:lvl4pPr lvl="3" indent="0" rtl="0">
              <a:spcBef>
                <a:spcPts val="0"/>
              </a:spcBef>
              <a:spcAft>
                <a:spcPts val="0"/>
              </a:spcAft>
              <a:buClr>
                <a:schemeClr val="dk1"/>
              </a:buClr>
              <a:buSzPts val="4800"/>
              <a:buFont typeface="Arial"/>
              <a:buNone/>
              <a:defRPr sz="4800">
                <a:solidFill>
                  <a:schemeClr val="dk1"/>
                </a:solidFill>
              </a:defRPr>
            </a:lvl4pPr>
            <a:lvl5pPr lvl="4" indent="0" rtl="0">
              <a:spcBef>
                <a:spcPts val="0"/>
              </a:spcBef>
              <a:spcAft>
                <a:spcPts val="0"/>
              </a:spcAft>
              <a:buClr>
                <a:schemeClr val="dk1"/>
              </a:buClr>
              <a:buSzPts val="4800"/>
              <a:buFont typeface="Arial"/>
              <a:buNone/>
              <a:defRPr sz="4800">
                <a:solidFill>
                  <a:schemeClr val="dk1"/>
                </a:solidFill>
              </a:defRPr>
            </a:lvl5pPr>
            <a:lvl6pPr lvl="5" indent="0" rtl="0">
              <a:spcBef>
                <a:spcPts val="0"/>
              </a:spcBef>
              <a:spcAft>
                <a:spcPts val="0"/>
              </a:spcAft>
              <a:buClr>
                <a:schemeClr val="dk1"/>
              </a:buClr>
              <a:buSzPts val="4800"/>
              <a:buFont typeface="Arial"/>
              <a:buNone/>
              <a:defRPr sz="4800">
                <a:solidFill>
                  <a:schemeClr val="dk1"/>
                </a:solidFill>
              </a:defRPr>
            </a:lvl6pPr>
            <a:lvl7pPr lvl="6" indent="0" rtl="0">
              <a:spcBef>
                <a:spcPts val="0"/>
              </a:spcBef>
              <a:spcAft>
                <a:spcPts val="0"/>
              </a:spcAft>
              <a:buClr>
                <a:schemeClr val="dk1"/>
              </a:buClr>
              <a:buSzPts val="4800"/>
              <a:buFont typeface="Arial"/>
              <a:buNone/>
              <a:defRPr sz="4800">
                <a:solidFill>
                  <a:schemeClr val="dk1"/>
                </a:solidFill>
              </a:defRPr>
            </a:lvl7pPr>
            <a:lvl8pPr lvl="7" indent="0" rtl="0">
              <a:spcBef>
                <a:spcPts val="0"/>
              </a:spcBef>
              <a:spcAft>
                <a:spcPts val="0"/>
              </a:spcAft>
              <a:buClr>
                <a:schemeClr val="dk1"/>
              </a:buClr>
              <a:buSzPts val="4800"/>
              <a:buFont typeface="Arial"/>
              <a:buNone/>
              <a:defRPr sz="4800">
                <a:solidFill>
                  <a:schemeClr val="dk1"/>
                </a:solidFill>
              </a:defRPr>
            </a:lvl8pPr>
            <a:lvl9pPr lvl="8" indent="0" rtl="0">
              <a:spcBef>
                <a:spcPts val="0"/>
              </a:spcBef>
              <a:spcAft>
                <a:spcPts val="0"/>
              </a:spcAft>
              <a:buClr>
                <a:schemeClr val="dk1"/>
              </a:buClr>
              <a:buSzPts val="4800"/>
              <a:buFont typeface="Arial"/>
              <a:buNone/>
              <a:defRPr sz="4800">
                <a:solidFill>
                  <a:schemeClr val="dk1"/>
                </a:solidFill>
              </a:defRPr>
            </a:lvl9pPr>
          </a:lstStyle>
          <a:p>
            <a:endParaRPr/>
          </a:p>
        </p:txBody>
      </p:sp>
      <p:sp>
        <p:nvSpPr>
          <p:cNvPr id="119" name="Shape 119"/>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20"/>
        <p:cNvGrpSpPr/>
        <p:nvPr/>
      </p:nvGrpSpPr>
      <p:grpSpPr>
        <a:xfrm>
          <a:off x="0" y="0"/>
          <a:ext cx="0" cy="0"/>
          <a:chOff x="0" y="0"/>
          <a:chExt cx="0" cy="0"/>
        </a:xfrm>
      </p:grpSpPr>
      <p:sp>
        <p:nvSpPr>
          <p:cNvPr id="121" name="Shape 121"/>
          <p:cNvSpPr/>
          <p:nvPr/>
        </p:nvSpPr>
        <p:spPr>
          <a:xfrm>
            <a:off x="4572000" y="-167"/>
            <a:ext cx="4572000" cy="6858000"/>
          </a:xfrm>
          <a:prstGeom prst="rect">
            <a:avLst/>
          </a:prstGeom>
          <a:solidFill>
            <a:schemeClr val="lt2"/>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Shape 122"/>
          <p:cNvSpPr txBox="1">
            <a:spLocks noGrp="1"/>
          </p:cNvSpPr>
          <p:nvPr>
            <p:ph type="title"/>
          </p:nvPr>
        </p:nvSpPr>
        <p:spPr>
          <a:xfrm>
            <a:off x="265500" y="1644233"/>
            <a:ext cx="4045200" cy="19764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4200"/>
              <a:buFont typeface="Arial"/>
              <a:buNone/>
              <a:defRPr sz="4200">
                <a:solidFill>
                  <a:schemeClr val="dk1"/>
                </a:solidFill>
              </a:defRPr>
            </a:lvl2pPr>
            <a:lvl3pPr lvl="2" indent="0" algn="ctr" rtl="0">
              <a:spcBef>
                <a:spcPts val="0"/>
              </a:spcBef>
              <a:spcAft>
                <a:spcPts val="0"/>
              </a:spcAft>
              <a:buClr>
                <a:schemeClr val="dk1"/>
              </a:buClr>
              <a:buSzPts val="4200"/>
              <a:buFont typeface="Arial"/>
              <a:buNone/>
              <a:defRPr sz="4200">
                <a:solidFill>
                  <a:schemeClr val="dk1"/>
                </a:solidFill>
              </a:defRPr>
            </a:lvl3pPr>
            <a:lvl4pPr lvl="3" indent="0" algn="ctr" rtl="0">
              <a:spcBef>
                <a:spcPts val="0"/>
              </a:spcBef>
              <a:spcAft>
                <a:spcPts val="0"/>
              </a:spcAft>
              <a:buClr>
                <a:schemeClr val="dk1"/>
              </a:buClr>
              <a:buSzPts val="4200"/>
              <a:buFont typeface="Arial"/>
              <a:buNone/>
              <a:defRPr sz="4200">
                <a:solidFill>
                  <a:schemeClr val="dk1"/>
                </a:solidFill>
              </a:defRPr>
            </a:lvl4pPr>
            <a:lvl5pPr lvl="4" indent="0" algn="ctr" rtl="0">
              <a:spcBef>
                <a:spcPts val="0"/>
              </a:spcBef>
              <a:spcAft>
                <a:spcPts val="0"/>
              </a:spcAft>
              <a:buClr>
                <a:schemeClr val="dk1"/>
              </a:buClr>
              <a:buSzPts val="4200"/>
              <a:buFont typeface="Arial"/>
              <a:buNone/>
              <a:defRPr sz="4200">
                <a:solidFill>
                  <a:schemeClr val="dk1"/>
                </a:solidFill>
              </a:defRPr>
            </a:lvl5pPr>
            <a:lvl6pPr lvl="5" indent="0" algn="ctr" rtl="0">
              <a:spcBef>
                <a:spcPts val="0"/>
              </a:spcBef>
              <a:spcAft>
                <a:spcPts val="0"/>
              </a:spcAft>
              <a:buClr>
                <a:schemeClr val="dk1"/>
              </a:buClr>
              <a:buSzPts val="4200"/>
              <a:buFont typeface="Arial"/>
              <a:buNone/>
              <a:defRPr sz="4200">
                <a:solidFill>
                  <a:schemeClr val="dk1"/>
                </a:solidFill>
              </a:defRPr>
            </a:lvl6pPr>
            <a:lvl7pPr lvl="6" indent="0" algn="ctr" rtl="0">
              <a:spcBef>
                <a:spcPts val="0"/>
              </a:spcBef>
              <a:spcAft>
                <a:spcPts val="0"/>
              </a:spcAft>
              <a:buClr>
                <a:schemeClr val="dk1"/>
              </a:buClr>
              <a:buSzPts val="4200"/>
              <a:buFont typeface="Arial"/>
              <a:buNone/>
              <a:defRPr sz="4200">
                <a:solidFill>
                  <a:schemeClr val="dk1"/>
                </a:solidFill>
              </a:defRPr>
            </a:lvl7pPr>
            <a:lvl8pPr lvl="7" indent="0" algn="ctr" rtl="0">
              <a:spcBef>
                <a:spcPts val="0"/>
              </a:spcBef>
              <a:spcAft>
                <a:spcPts val="0"/>
              </a:spcAft>
              <a:buClr>
                <a:schemeClr val="dk1"/>
              </a:buClr>
              <a:buSzPts val="4200"/>
              <a:buFont typeface="Arial"/>
              <a:buNone/>
              <a:defRPr sz="4200">
                <a:solidFill>
                  <a:schemeClr val="dk1"/>
                </a:solidFill>
              </a:defRPr>
            </a:lvl8pPr>
            <a:lvl9pPr lvl="8" indent="0" algn="ctr" rtl="0">
              <a:spcBef>
                <a:spcPts val="0"/>
              </a:spcBef>
              <a:spcAft>
                <a:spcPts val="0"/>
              </a:spcAft>
              <a:buClr>
                <a:schemeClr val="dk1"/>
              </a:buClr>
              <a:buSzPts val="4200"/>
              <a:buFont typeface="Arial"/>
              <a:buNone/>
              <a:defRPr sz="4200">
                <a:solidFill>
                  <a:schemeClr val="dk1"/>
                </a:solidFill>
              </a:defRPr>
            </a:lvl9pPr>
          </a:lstStyle>
          <a:p>
            <a:endParaRPr/>
          </a:p>
        </p:txBody>
      </p:sp>
      <p:sp>
        <p:nvSpPr>
          <p:cNvPr id="123" name="Shape 123"/>
          <p:cNvSpPr txBox="1">
            <a:spLocks noGrp="1"/>
          </p:cNvSpPr>
          <p:nvPr>
            <p:ph type="subTitle" idx="1"/>
          </p:nvPr>
        </p:nvSpPr>
        <p:spPr>
          <a:xfrm>
            <a:off x="265500" y="3737433"/>
            <a:ext cx="4045200" cy="1646700"/>
          </a:xfrm>
          <a:prstGeom prst="rect">
            <a:avLst/>
          </a:prstGeom>
          <a:noFill/>
          <a:ln>
            <a:noFill/>
          </a:ln>
        </p:spPr>
        <p:txBody>
          <a:bodyPr wrap="square" lIns="91425" tIns="91425" rIns="91425" bIns="91425" anchor="t" anchorCtr="0"/>
          <a:lstStyle>
            <a:lvl1pPr marL="457200" marR="0" lvl="0" indent="-34290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124" name="Shape 124"/>
          <p:cNvSpPr txBox="1">
            <a:spLocks noGrp="1"/>
          </p:cNvSpPr>
          <p:nvPr>
            <p:ph type="body" idx="2"/>
          </p:nvPr>
        </p:nvSpPr>
        <p:spPr>
          <a:xfrm>
            <a:off x="4939500" y="965433"/>
            <a:ext cx="3837000" cy="4926900"/>
          </a:xfrm>
          <a:prstGeom prst="rect">
            <a:avLst/>
          </a:prstGeom>
          <a:noFill/>
          <a:ln>
            <a:noFill/>
          </a:ln>
        </p:spPr>
        <p:txBody>
          <a:bodyPr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5" name="Shape 125"/>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aption">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311700" y="5640767"/>
            <a:ext cx="5998800" cy="806700"/>
          </a:xfrm>
          <a:prstGeom prst="rect">
            <a:avLst/>
          </a:prstGeom>
          <a:noFill/>
          <a:ln>
            <a:noFill/>
          </a:ln>
        </p:spPr>
        <p:txBody>
          <a:bodyPr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8" name="Shape 128"/>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ig number">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1474833"/>
            <a:ext cx="8520600" cy="26181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2000"/>
              <a:buFont typeface="Arial"/>
              <a:buNone/>
              <a:defRPr sz="12000">
                <a:solidFill>
                  <a:schemeClr val="dk1"/>
                </a:solidFill>
              </a:defRPr>
            </a:lvl2pPr>
            <a:lvl3pPr lvl="2" indent="0" algn="ctr" rtl="0">
              <a:spcBef>
                <a:spcPts val="0"/>
              </a:spcBef>
              <a:spcAft>
                <a:spcPts val="0"/>
              </a:spcAft>
              <a:buClr>
                <a:schemeClr val="dk1"/>
              </a:buClr>
              <a:buSzPts val="12000"/>
              <a:buFont typeface="Arial"/>
              <a:buNone/>
              <a:defRPr sz="12000">
                <a:solidFill>
                  <a:schemeClr val="dk1"/>
                </a:solidFill>
              </a:defRPr>
            </a:lvl3pPr>
            <a:lvl4pPr lvl="3" indent="0" algn="ctr" rtl="0">
              <a:spcBef>
                <a:spcPts val="0"/>
              </a:spcBef>
              <a:spcAft>
                <a:spcPts val="0"/>
              </a:spcAft>
              <a:buClr>
                <a:schemeClr val="dk1"/>
              </a:buClr>
              <a:buSzPts val="12000"/>
              <a:buFont typeface="Arial"/>
              <a:buNone/>
              <a:defRPr sz="12000">
                <a:solidFill>
                  <a:schemeClr val="dk1"/>
                </a:solidFill>
              </a:defRPr>
            </a:lvl4pPr>
            <a:lvl5pPr lvl="4" indent="0" algn="ctr" rtl="0">
              <a:spcBef>
                <a:spcPts val="0"/>
              </a:spcBef>
              <a:spcAft>
                <a:spcPts val="0"/>
              </a:spcAft>
              <a:buClr>
                <a:schemeClr val="dk1"/>
              </a:buClr>
              <a:buSzPts val="12000"/>
              <a:buFont typeface="Arial"/>
              <a:buNone/>
              <a:defRPr sz="12000">
                <a:solidFill>
                  <a:schemeClr val="dk1"/>
                </a:solidFill>
              </a:defRPr>
            </a:lvl5pPr>
            <a:lvl6pPr lvl="5" indent="0" algn="ctr" rtl="0">
              <a:spcBef>
                <a:spcPts val="0"/>
              </a:spcBef>
              <a:spcAft>
                <a:spcPts val="0"/>
              </a:spcAft>
              <a:buClr>
                <a:schemeClr val="dk1"/>
              </a:buClr>
              <a:buSzPts val="12000"/>
              <a:buFont typeface="Arial"/>
              <a:buNone/>
              <a:defRPr sz="12000">
                <a:solidFill>
                  <a:schemeClr val="dk1"/>
                </a:solidFill>
              </a:defRPr>
            </a:lvl6pPr>
            <a:lvl7pPr lvl="6" indent="0" algn="ctr" rtl="0">
              <a:spcBef>
                <a:spcPts val="0"/>
              </a:spcBef>
              <a:spcAft>
                <a:spcPts val="0"/>
              </a:spcAft>
              <a:buClr>
                <a:schemeClr val="dk1"/>
              </a:buClr>
              <a:buSzPts val="12000"/>
              <a:buFont typeface="Arial"/>
              <a:buNone/>
              <a:defRPr sz="12000">
                <a:solidFill>
                  <a:schemeClr val="dk1"/>
                </a:solidFill>
              </a:defRPr>
            </a:lvl7pPr>
            <a:lvl8pPr lvl="7" indent="0" algn="ctr" rtl="0">
              <a:spcBef>
                <a:spcPts val="0"/>
              </a:spcBef>
              <a:spcAft>
                <a:spcPts val="0"/>
              </a:spcAft>
              <a:buClr>
                <a:schemeClr val="dk1"/>
              </a:buClr>
              <a:buSzPts val="12000"/>
              <a:buFont typeface="Arial"/>
              <a:buNone/>
              <a:defRPr sz="12000">
                <a:solidFill>
                  <a:schemeClr val="dk1"/>
                </a:solidFill>
              </a:defRPr>
            </a:lvl8pPr>
            <a:lvl9pPr lvl="8" indent="0" algn="ctr" rtl="0">
              <a:spcBef>
                <a:spcPts val="0"/>
              </a:spcBef>
              <a:spcAft>
                <a:spcPts val="0"/>
              </a:spcAft>
              <a:buClr>
                <a:schemeClr val="dk1"/>
              </a:buClr>
              <a:buSzPts val="12000"/>
              <a:buFont typeface="Arial"/>
              <a:buNone/>
              <a:defRPr sz="12000">
                <a:solidFill>
                  <a:schemeClr val="dk1"/>
                </a:solidFill>
              </a:defRPr>
            </a:lvl9pPr>
          </a:lstStyle>
          <a:p>
            <a:endParaRPr/>
          </a:p>
        </p:txBody>
      </p:sp>
      <p:sp>
        <p:nvSpPr>
          <p:cNvPr id="131" name="Shape 131"/>
          <p:cNvSpPr txBox="1">
            <a:spLocks noGrp="1"/>
          </p:cNvSpPr>
          <p:nvPr>
            <p:ph type="body" idx="1"/>
          </p:nvPr>
        </p:nvSpPr>
        <p:spPr>
          <a:xfrm>
            <a:off x="311700" y="4202967"/>
            <a:ext cx="8520600" cy="1734300"/>
          </a:xfrm>
          <a:prstGeom prst="rect">
            <a:avLst/>
          </a:prstGeom>
          <a:noFill/>
          <a:ln>
            <a:noFill/>
          </a:ln>
        </p:spPr>
        <p:txBody>
          <a:bodyPr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2" name="Shape 132"/>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3" name="Shape 33"/>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9" name="Shape 39"/>
          <p:cNvSpPr txBox="1">
            <a:spLocks noGrp="1"/>
          </p:cNvSpPr>
          <p:nvPr>
            <p:ph type="body" idx="1"/>
          </p:nvPr>
        </p:nvSpPr>
        <p:spPr>
          <a:xfrm>
            <a:off x="457200" y="1600200"/>
            <a:ext cx="4038600" cy="4525963"/>
          </a:xfrm>
          <a:prstGeom prst="rect">
            <a:avLst/>
          </a:prstGeom>
          <a:noFill/>
          <a:ln>
            <a:noFill/>
          </a:ln>
        </p:spPr>
        <p:txBody>
          <a:bodyPr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600" cy="4525963"/>
          </a:xfrm>
          <a:prstGeom prst="rect">
            <a:avLst/>
          </a:prstGeom>
          <a:noFill/>
          <a:ln>
            <a:noFill/>
          </a:ln>
        </p:spPr>
        <p:txBody>
          <a:bodyPr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6" name="Shape 46"/>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5" name="Shape 55"/>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Shape 6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593367"/>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2800"/>
              <a:buFont typeface="Arial"/>
              <a:buNone/>
              <a:defRPr sz="2800">
                <a:solidFill>
                  <a:schemeClr val="dk1"/>
                </a:solidFill>
              </a:defRPr>
            </a:lvl2pPr>
            <a:lvl3pPr lvl="2" indent="0" rtl="0">
              <a:spcBef>
                <a:spcPts val="0"/>
              </a:spcBef>
              <a:spcAft>
                <a:spcPts val="0"/>
              </a:spcAft>
              <a:buClr>
                <a:schemeClr val="dk1"/>
              </a:buClr>
              <a:buSzPts val="2800"/>
              <a:buFont typeface="Arial"/>
              <a:buNone/>
              <a:defRPr sz="2800">
                <a:solidFill>
                  <a:schemeClr val="dk1"/>
                </a:solidFill>
              </a:defRPr>
            </a:lvl3pPr>
            <a:lvl4pPr lvl="3" indent="0" rtl="0">
              <a:spcBef>
                <a:spcPts val="0"/>
              </a:spcBef>
              <a:spcAft>
                <a:spcPts val="0"/>
              </a:spcAft>
              <a:buClr>
                <a:schemeClr val="dk1"/>
              </a:buClr>
              <a:buSzPts val="2800"/>
              <a:buFont typeface="Arial"/>
              <a:buNone/>
              <a:defRPr sz="2800">
                <a:solidFill>
                  <a:schemeClr val="dk1"/>
                </a:solidFill>
              </a:defRPr>
            </a:lvl4pPr>
            <a:lvl5pPr lvl="4" indent="0" rtl="0">
              <a:spcBef>
                <a:spcPts val="0"/>
              </a:spcBef>
              <a:spcAft>
                <a:spcPts val="0"/>
              </a:spcAft>
              <a:buClr>
                <a:schemeClr val="dk1"/>
              </a:buClr>
              <a:buSzPts val="2800"/>
              <a:buFont typeface="Arial"/>
              <a:buNone/>
              <a:defRPr sz="2800">
                <a:solidFill>
                  <a:schemeClr val="dk1"/>
                </a:solidFill>
              </a:defRPr>
            </a:lvl5pPr>
            <a:lvl6pPr lvl="5" indent="0" rtl="0">
              <a:spcBef>
                <a:spcPts val="0"/>
              </a:spcBef>
              <a:spcAft>
                <a:spcPts val="0"/>
              </a:spcAft>
              <a:buClr>
                <a:schemeClr val="dk1"/>
              </a:buClr>
              <a:buSzPts val="2800"/>
              <a:buFont typeface="Arial"/>
              <a:buNone/>
              <a:defRPr sz="2800">
                <a:solidFill>
                  <a:schemeClr val="dk1"/>
                </a:solidFill>
              </a:defRPr>
            </a:lvl6pPr>
            <a:lvl7pPr lvl="6" indent="0" rtl="0">
              <a:spcBef>
                <a:spcPts val="0"/>
              </a:spcBef>
              <a:spcAft>
                <a:spcPts val="0"/>
              </a:spcAft>
              <a:buClr>
                <a:schemeClr val="dk1"/>
              </a:buClr>
              <a:buSzPts val="2800"/>
              <a:buFont typeface="Arial"/>
              <a:buNone/>
              <a:defRPr sz="2800">
                <a:solidFill>
                  <a:schemeClr val="dk1"/>
                </a:solidFill>
              </a:defRPr>
            </a:lvl7pPr>
            <a:lvl8pPr lvl="7" indent="0" rtl="0">
              <a:spcBef>
                <a:spcPts val="0"/>
              </a:spcBef>
              <a:spcAft>
                <a:spcPts val="0"/>
              </a:spcAft>
              <a:buClr>
                <a:schemeClr val="dk1"/>
              </a:buClr>
              <a:buSzPts val="2800"/>
              <a:buFont typeface="Arial"/>
              <a:buNone/>
              <a:defRPr sz="2800">
                <a:solidFill>
                  <a:schemeClr val="dk1"/>
                </a:solidFill>
              </a:defRPr>
            </a:lvl8pPr>
            <a:lvl9pPr lvl="8" indent="0" rtl="0">
              <a:spcBef>
                <a:spcPts val="0"/>
              </a:spcBef>
              <a:spcAft>
                <a:spcPts val="0"/>
              </a:spcAft>
              <a:buClr>
                <a:schemeClr val="dk1"/>
              </a:buClr>
              <a:buSzPts val="2800"/>
              <a:buFont typeface="Arial"/>
              <a:buNone/>
              <a:defRPr sz="2800">
                <a:solidFill>
                  <a:schemeClr val="dk1"/>
                </a:solidFill>
              </a:defRPr>
            </a:lvl9pPr>
          </a:lstStyle>
          <a:p>
            <a:endParaRPr/>
          </a:p>
        </p:txBody>
      </p:sp>
      <p:sp>
        <p:nvSpPr>
          <p:cNvPr id="90" name="Shape 90"/>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1" name="Shape 91"/>
          <p:cNvSpPr txBox="1">
            <a:spLocks noGrp="1"/>
          </p:cNvSpPr>
          <p:nvPr>
            <p:ph type="sldNum" idx="12"/>
          </p:nvPr>
        </p:nvSpPr>
        <p:spPr>
          <a:xfrm>
            <a:off x="8472458" y="6217623"/>
            <a:ext cx="548700" cy="5247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ts val="1000"/>
              <a:buFont typeface="Arial"/>
              <a:buNone/>
            </a:pPr>
            <a:fld id="{00000000-1234-1234-1234-123412341234}" type="slidenum">
              <a:rPr lang="en-US" sz="1000" b="0" i="0" u="none" strike="noStrike" cap="none">
                <a:solidFill>
                  <a:schemeClr val="dk2"/>
                </a:solidFill>
                <a:latin typeface="Arial"/>
                <a:ea typeface="Arial"/>
                <a:cs typeface="Arial"/>
                <a:sym typeface="Arial"/>
              </a:rPr>
              <a:t>‹#›</a:t>
            </a:fld>
            <a:endParaRPr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onlineexambuilder.com/development-of-respiratory-system/exam-20159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 name="Picture 3">
            <a:extLst>
              <a:ext uri="{FF2B5EF4-FFF2-40B4-BE49-F238E27FC236}">
                <a16:creationId xmlns:a16="http://schemas.microsoft.com/office/drawing/2014/main" id="{7091C840-8FD2-1F4B-B6AB-41697F677D72}"/>
              </a:ext>
            </a:extLst>
          </p:cNvPr>
          <p:cNvPicPr>
            <a:picLocks noChangeAspect="1"/>
          </p:cNvPicPr>
          <p:nvPr/>
        </p:nvPicPr>
        <p:blipFill>
          <a:blip r:embed="rId4"/>
          <a:stretch>
            <a:fillRect/>
          </a:stretch>
        </p:blipFill>
        <p:spPr>
          <a:xfrm>
            <a:off x="-229017" y="4176322"/>
            <a:ext cx="2376998" cy="23777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Shape 255"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sp>
        <p:nvSpPr>
          <p:cNvPr id="256" name="Shape 256"/>
          <p:cNvSpPr txBox="1">
            <a:spLocks noGrp="1"/>
          </p:cNvSpPr>
          <p:nvPr>
            <p:ph type="title"/>
          </p:nvPr>
        </p:nvSpPr>
        <p:spPr>
          <a:xfrm>
            <a:off x="311700" y="256576"/>
            <a:ext cx="8520600" cy="7011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Economica"/>
              <a:buNone/>
            </a:pPr>
            <a:r>
              <a:rPr lang="en-US" sz="4000" b="0" i="0" u="none" strike="noStrike" cap="none">
                <a:solidFill>
                  <a:schemeClr val="dk1"/>
                </a:solidFill>
                <a:latin typeface="Economica"/>
                <a:ea typeface="Economica"/>
                <a:cs typeface="Economica"/>
                <a:sym typeface="Economica"/>
              </a:rPr>
              <a:t>Maturation	Of	The Lungs</a:t>
            </a:r>
            <a:br>
              <a:rPr lang="en-US" sz="4000" b="0" i="0" u="none" strike="noStrike" cap="none">
                <a:solidFill>
                  <a:schemeClr val="dk1"/>
                </a:solidFill>
                <a:latin typeface="Economica"/>
                <a:ea typeface="Economica"/>
                <a:cs typeface="Economica"/>
                <a:sym typeface="Economica"/>
              </a:rPr>
            </a:br>
            <a:endParaRPr sz="4000" b="0" i="0" u="none" strike="noStrike" cap="none">
              <a:solidFill>
                <a:schemeClr val="dk1"/>
              </a:solidFill>
              <a:latin typeface="Economica"/>
              <a:ea typeface="Economica"/>
              <a:cs typeface="Economica"/>
              <a:sym typeface="Economica"/>
            </a:endParaRPr>
          </a:p>
        </p:txBody>
      </p:sp>
      <p:sp>
        <p:nvSpPr>
          <p:cNvPr id="257" name="Shape 257"/>
          <p:cNvSpPr txBox="1">
            <a:spLocks noGrp="1"/>
          </p:cNvSpPr>
          <p:nvPr>
            <p:ph type="body" idx="1"/>
          </p:nvPr>
        </p:nvSpPr>
        <p:spPr>
          <a:xfrm>
            <a:off x="311700" y="1294767"/>
            <a:ext cx="8520600" cy="47973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US" sz="1800" b="0" i="0" u="none" strike="noStrike" cap="none">
                <a:solidFill>
                  <a:srgbClr val="000000"/>
                </a:solidFill>
                <a:latin typeface="Arial"/>
                <a:ea typeface="Arial"/>
                <a:cs typeface="Arial"/>
                <a:sym typeface="Arial"/>
              </a:rPr>
              <a:t>Maturation of lung is divided into </a:t>
            </a:r>
            <a:r>
              <a:rPr lang="en-US" sz="1800" b="0" i="0" u="none" strike="noStrike" cap="none">
                <a:solidFill>
                  <a:srgbClr val="FF0000"/>
                </a:solidFill>
                <a:latin typeface="Arial"/>
                <a:ea typeface="Arial"/>
                <a:cs typeface="Arial"/>
                <a:sym typeface="Arial"/>
              </a:rPr>
              <a:t>4 periods</a:t>
            </a:r>
            <a:r>
              <a:rPr lang="en-US" sz="1800" b="0" i="0" u="none" strike="noStrike" cap="none">
                <a:solidFill>
                  <a:srgbClr val="000000"/>
                </a:solidFill>
                <a:latin typeface="Arial"/>
                <a:ea typeface="Arial"/>
                <a:cs typeface="Arial"/>
                <a:sym typeface="Arial"/>
              </a:rPr>
              <a:t>:</a:t>
            </a:r>
            <a:br>
              <a:rPr lang="en-US" sz="1800" b="0" i="0" u="none" strike="noStrike" cap="none">
                <a:solidFill>
                  <a:srgbClr val="000000"/>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p:txBody>
      </p:sp>
      <p:graphicFrame>
        <p:nvGraphicFramePr>
          <p:cNvPr id="258" name="Shape 258"/>
          <p:cNvGraphicFramePr/>
          <p:nvPr/>
        </p:nvGraphicFramePr>
        <p:xfrm>
          <a:off x="297155" y="1955099"/>
          <a:ext cx="3000000" cy="3000000"/>
        </p:xfrm>
        <a:graphic>
          <a:graphicData uri="http://schemas.openxmlformats.org/drawingml/2006/table">
            <a:tbl>
              <a:tblPr>
                <a:noFill/>
                <a:tableStyleId>{085DBBFB-47A3-4B5B-8E4A-C1AEDB869D1B}</a:tableStyleId>
              </a:tblPr>
              <a:tblGrid>
                <a:gridCol w="2185625">
                  <a:extLst>
                    <a:ext uri="{9D8B030D-6E8A-4147-A177-3AD203B41FA5}">
                      <a16:colId xmlns:a16="http://schemas.microsoft.com/office/drawing/2014/main" val="20000"/>
                    </a:ext>
                  </a:extLst>
                </a:gridCol>
                <a:gridCol w="3553425">
                  <a:extLst>
                    <a:ext uri="{9D8B030D-6E8A-4147-A177-3AD203B41FA5}">
                      <a16:colId xmlns:a16="http://schemas.microsoft.com/office/drawing/2014/main" val="20001"/>
                    </a:ext>
                  </a:extLst>
                </a:gridCol>
              </a:tblGrid>
              <a:tr h="839600">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1- Pseudoglandular</a:t>
                      </a:r>
                      <a:endParaRPr sz="19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(5 - 17 weeks)</a:t>
                      </a:r>
                      <a:endParaRPr sz="1900" u="none" strike="noStrike" cap="none"/>
                    </a:p>
                  </a:txBody>
                  <a:tcPr marL="91425" marR="91425" marT="121900" marB="121900"/>
                </a:tc>
                <a:extLst>
                  <a:ext uri="{0D108BD9-81ED-4DB2-BD59-A6C34878D82A}">
                    <a16:rowId xmlns:a16="http://schemas.microsoft.com/office/drawing/2014/main" val="10000"/>
                  </a:ext>
                </a:extLst>
              </a:tr>
              <a:tr h="60957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2- Canalicular</a:t>
                      </a:r>
                      <a:endParaRPr sz="19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(16 - 25 weeks)</a:t>
                      </a:r>
                      <a:endParaRPr sz="1900" u="none" strike="noStrike" cap="none"/>
                    </a:p>
                  </a:txBody>
                  <a:tcPr marL="91425" marR="91425" marT="121900" marB="121900"/>
                </a:tc>
                <a:extLst>
                  <a:ext uri="{0D108BD9-81ED-4DB2-BD59-A6C34878D82A}">
                    <a16:rowId xmlns:a16="http://schemas.microsoft.com/office/drawing/2014/main" val="10001"/>
                  </a:ext>
                </a:extLst>
              </a:tr>
              <a:tr h="60957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3- Terminal sac</a:t>
                      </a:r>
                      <a:endParaRPr sz="19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(24 weeks - birth)</a:t>
                      </a:r>
                      <a:endParaRPr sz="1900" u="none" strike="noStrike" cap="none"/>
                    </a:p>
                  </a:txBody>
                  <a:tcPr marL="91425" marR="91425" marT="121900" marB="121900"/>
                </a:tc>
                <a:extLst>
                  <a:ext uri="{0D108BD9-81ED-4DB2-BD59-A6C34878D82A}">
                    <a16:rowId xmlns:a16="http://schemas.microsoft.com/office/drawing/2014/main" val="10002"/>
                  </a:ext>
                </a:extLst>
              </a:tr>
              <a:tr h="609575">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4- Alveolar</a:t>
                      </a:r>
                      <a:endParaRPr sz="19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US" sz="1900" u="none" strike="noStrike" cap="none"/>
                        <a:t>(late fetal period - childhood)</a:t>
                      </a:r>
                      <a:endParaRPr sz="1900" u="none" strike="noStrike" cap="none"/>
                    </a:p>
                  </a:txBody>
                  <a:tcPr marL="91425" marR="91425" marT="121900" marB="121900"/>
                </a:tc>
                <a:extLst>
                  <a:ext uri="{0D108BD9-81ED-4DB2-BD59-A6C34878D82A}">
                    <a16:rowId xmlns:a16="http://schemas.microsoft.com/office/drawing/2014/main" val="10003"/>
                  </a:ext>
                </a:extLst>
              </a:tr>
            </a:tbl>
          </a:graphicData>
        </a:graphic>
      </p:graphicFrame>
      <p:sp>
        <p:nvSpPr>
          <p:cNvPr id="259" name="Shape 259"/>
          <p:cNvSpPr/>
          <p:nvPr/>
        </p:nvSpPr>
        <p:spPr>
          <a:xfrm>
            <a:off x="5172250" y="4879879"/>
            <a:ext cx="3660000" cy="1595100"/>
          </a:xfrm>
          <a:prstGeom prst="roundRect">
            <a:avLst>
              <a:gd name="adj" fmla="val 16667"/>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0000"/>
              </a:buClr>
              <a:buSzPts val="1500"/>
              <a:buFont typeface="Arial"/>
              <a:buNone/>
            </a:pPr>
            <a:r>
              <a:rPr lang="en-US" sz="1500" b="0" i="0" u="none" strike="noStrike" cap="none">
                <a:solidFill>
                  <a:srgbClr val="FF0000"/>
                </a:solidFill>
                <a:latin typeface="Arial"/>
                <a:ea typeface="Arial"/>
                <a:cs typeface="Arial"/>
                <a:sym typeface="Arial"/>
              </a:rPr>
              <a:t>These periods overlap each other because the cranial segments of the lungs mature faster than the caudal ones</a:t>
            </a:r>
            <a:br>
              <a:rPr lang="en-US" sz="1500" b="0" i="0" u="none" strike="noStrike" cap="none">
                <a:solidFill>
                  <a:srgbClr val="FF0000"/>
                </a:solidFill>
                <a:latin typeface="Arial"/>
                <a:ea typeface="Arial"/>
                <a:cs typeface="Arial"/>
                <a:sym typeface="Arial"/>
              </a:rPr>
            </a:br>
            <a:endParaRPr sz="1500" b="0" i="0" u="none" strike="noStrike" cap="none">
              <a:solidFill>
                <a:srgbClr val="FF0000"/>
              </a:solidFill>
              <a:latin typeface="Arial"/>
              <a:ea typeface="Arial"/>
              <a:cs typeface="Arial"/>
              <a:sym typeface="Arial"/>
            </a:endParaRPr>
          </a:p>
        </p:txBody>
      </p:sp>
      <p:pic>
        <p:nvPicPr>
          <p:cNvPr id="260" name="Shape 260"/>
          <p:cNvPicPr preferRelativeResize="0"/>
          <p:nvPr/>
        </p:nvPicPr>
        <p:blipFill rotWithShape="1">
          <a:blip r:embed="rId4">
            <a:alphaModFix/>
          </a:blip>
          <a:srcRect/>
          <a:stretch/>
        </p:blipFill>
        <p:spPr>
          <a:xfrm>
            <a:off x="6433245" y="1589700"/>
            <a:ext cx="2498200" cy="2349275"/>
          </a:xfrm>
          <a:prstGeom prst="rect">
            <a:avLst/>
          </a:prstGeom>
          <a:noFill/>
          <a:ln>
            <a:noFill/>
          </a:ln>
        </p:spPr>
      </p:pic>
      <p:pic>
        <p:nvPicPr>
          <p:cNvPr id="261" name="Shape 261"/>
          <p:cNvPicPr preferRelativeResize="0"/>
          <p:nvPr/>
        </p:nvPicPr>
        <p:blipFill rotWithShape="1">
          <a:blip r:embed="rId5">
            <a:alphaModFix/>
          </a:blip>
          <a:srcRect/>
          <a:stretch/>
        </p:blipFill>
        <p:spPr>
          <a:xfrm>
            <a:off x="629225" y="4750095"/>
            <a:ext cx="4225500" cy="1981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graphicFrame>
        <p:nvGraphicFramePr>
          <p:cNvPr id="267" name="Shape 267"/>
          <p:cNvGraphicFramePr/>
          <p:nvPr/>
        </p:nvGraphicFramePr>
        <p:xfrm>
          <a:off x="105372" y="898477"/>
          <a:ext cx="3000000" cy="3000000"/>
        </p:xfrm>
        <a:graphic>
          <a:graphicData uri="http://schemas.openxmlformats.org/drawingml/2006/table">
            <a:tbl>
              <a:tblPr>
                <a:noFill/>
                <a:tableStyleId>{085DBBFB-47A3-4B5B-8E4A-C1AEDB869D1B}</a:tableStyleId>
              </a:tblPr>
              <a:tblGrid>
                <a:gridCol w="1404350">
                  <a:extLst>
                    <a:ext uri="{9D8B030D-6E8A-4147-A177-3AD203B41FA5}">
                      <a16:colId xmlns:a16="http://schemas.microsoft.com/office/drawing/2014/main" val="20000"/>
                    </a:ext>
                  </a:extLst>
                </a:gridCol>
                <a:gridCol w="5066375">
                  <a:extLst>
                    <a:ext uri="{9D8B030D-6E8A-4147-A177-3AD203B41FA5}">
                      <a16:colId xmlns:a16="http://schemas.microsoft.com/office/drawing/2014/main" val="20001"/>
                    </a:ext>
                  </a:extLst>
                </a:gridCol>
              </a:tblGrid>
              <a:tr h="600400">
                <a:tc rowSpan="2">
                  <a:txBody>
                    <a:bodyPr/>
                    <a:lstStyle/>
                    <a:p>
                      <a:pPr marL="0" marR="0" lvl="0" indent="0" algn="l" rtl="0">
                        <a:lnSpc>
                          <a:spcPct val="100000"/>
                        </a:lnSpc>
                        <a:spcBef>
                          <a:spcPts val="0"/>
                        </a:spcBef>
                        <a:spcAft>
                          <a:spcPts val="0"/>
                        </a:spcAft>
                        <a:buClr>
                          <a:schemeClr val="dk1"/>
                        </a:buClr>
                        <a:buSzPts val="1500"/>
                        <a:buFont typeface="Arial"/>
                        <a:buNone/>
                      </a:pPr>
                      <a:r>
                        <a:rPr lang="en-US" sz="1500" b="1" u="none" strike="noStrike" cap="none">
                          <a:solidFill>
                            <a:schemeClr val="dk1"/>
                          </a:solidFill>
                        </a:rPr>
                        <a:t>Pseudoglandular</a:t>
                      </a:r>
                      <a:endParaRPr sz="1500" b="1" u="none" strike="noStrike" cap="none"/>
                    </a:p>
                    <a:p>
                      <a:pPr marL="0" marR="0" lvl="0" indent="0" algn="ctr" rtl="0">
                        <a:lnSpc>
                          <a:spcPct val="100000"/>
                        </a:lnSpc>
                        <a:spcBef>
                          <a:spcPts val="0"/>
                        </a:spcBef>
                        <a:spcAft>
                          <a:spcPts val="0"/>
                        </a:spcAft>
                        <a:buClr>
                          <a:schemeClr val="dk1"/>
                        </a:buClr>
                        <a:buSzPts val="1600"/>
                        <a:buFont typeface="Arial"/>
                        <a:buNone/>
                      </a:pPr>
                      <a:r>
                        <a:rPr lang="en-US" sz="1600" b="1" u="none" strike="noStrike" cap="none">
                          <a:solidFill>
                            <a:schemeClr val="dk1"/>
                          </a:solidFill>
                        </a:rPr>
                        <a:t>5-17 weeks</a:t>
                      </a:r>
                      <a:endParaRPr sz="1600" b="1" u="none" strike="noStrike" cap="none"/>
                    </a:p>
                  </a:txBody>
                  <a:tcPr marL="91425" marR="91425" marT="121900" marB="121900"/>
                </a:tc>
                <a:tc rowSpan="2">
                  <a:txBody>
                    <a:bodyPr/>
                    <a:lstStyle/>
                    <a:p>
                      <a:pPr marL="0" marR="0" lvl="0" indent="0" algn="l" rtl="0">
                        <a:lnSpc>
                          <a:spcPct val="100000"/>
                        </a:lnSpc>
                        <a:spcBef>
                          <a:spcPts val="0"/>
                        </a:spcBef>
                        <a:spcAft>
                          <a:spcPts val="0"/>
                        </a:spcAft>
                        <a:buClr>
                          <a:schemeClr val="dk1"/>
                        </a:buClr>
                        <a:buSzPts val="2000"/>
                        <a:buFont typeface="Arial"/>
                        <a:buNone/>
                      </a:pPr>
                      <a:r>
                        <a:rPr lang="en-US" u="none" strike="noStrike" cap="none">
                          <a:solidFill>
                            <a:schemeClr val="dk1"/>
                          </a:solidFill>
                        </a:rPr>
                        <a:t>▫Developing lungs somewhat resembles an exocrine gland during this period.</a:t>
                      </a:r>
                      <a:endParaRPr u="none" strike="noStrike" cap="none">
                        <a:solidFill>
                          <a:schemeClr val="dk1"/>
                        </a:solidFill>
                      </a:endParaRPr>
                    </a:p>
                    <a:p>
                      <a:pPr marL="0" marR="0" lvl="0" indent="0" algn="l" rtl="0">
                        <a:lnSpc>
                          <a:spcPct val="100000"/>
                        </a:lnSpc>
                        <a:spcBef>
                          <a:spcPts val="0"/>
                        </a:spcBef>
                        <a:spcAft>
                          <a:spcPts val="0"/>
                        </a:spcAft>
                        <a:buClr>
                          <a:schemeClr val="dk1"/>
                        </a:buClr>
                        <a:buSzPts val="2000"/>
                        <a:buFont typeface="Arial"/>
                        <a:buNone/>
                      </a:pPr>
                      <a:br>
                        <a:rPr lang="en-US" u="none" strike="noStrike" cap="none">
                          <a:solidFill>
                            <a:schemeClr val="dk1"/>
                          </a:solidFill>
                        </a:rPr>
                      </a:br>
                      <a:r>
                        <a:rPr lang="en-US" u="none" strike="noStrike" cap="none">
                          <a:solidFill>
                            <a:schemeClr val="dk1"/>
                          </a:solidFill>
                        </a:rPr>
                        <a:t>▫ By </a:t>
                      </a:r>
                      <a:r>
                        <a:rPr lang="en-US" u="none" strike="noStrike" cap="none">
                          <a:solidFill>
                            <a:srgbClr val="FF0000"/>
                          </a:solidFill>
                        </a:rPr>
                        <a:t>17 weeks </a:t>
                      </a:r>
                      <a:r>
                        <a:rPr lang="en-US" u="none" strike="noStrike" cap="none">
                          <a:solidFill>
                            <a:schemeClr val="dk1"/>
                          </a:solidFill>
                        </a:rPr>
                        <a:t>all major elements of the lung have formed </a:t>
                      </a:r>
                      <a:r>
                        <a:rPr lang="en-US" b="1" u="none" strike="noStrike" cap="none">
                          <a:solidFill>
                            <a:srgbClr val="FF0000"/>
                          </a:solidFill>
                        </a:rPr>
                        <a:t>except</a:t>
                      </a:r>
                      <a:r>
                        <a:rPr lang="en-US" u="none" strike="noStrike" cap="none">
                          <a:solidFill>
                            <a:schemeClr val="dk1"/>
                          </a:solidFill>
                        </a:rPr>
                        <a:t> those involved with gas exchange (alveoli).</a:t>
                      </a:r>
                      <a:endParaRPr u="none" strike="noStrike" cap="none">
                        <a:solidFill>
                          <a:schemeClr val="dk1"/>
                        </a:solidFill>
                      </a:endParaRPr>
                    </a:p>
                    <a:p>
                      <a:pPr marL="0" marR="0" lvl="0" indent="0" algn="l" rtl="0">
                        <a:lnSpc>
                          <a:spcPct val="100000"/>
                        </a:lnSpc>
                        <a:spcBef>
                          <a:spcPts val="0"/>
                        </a:spcBef>
                        <a:spcAft>
                          <a:spcPts val="0"/>
                        </a:spcAft>
                        <a:buClr>
                          <a:schemeClr val="dk1"/>
                        </a:buClr>
                        <a:buSzPts val="2000"/>
                        <a:buFont typeface="Arial"/>
                        <a:buNone/>
                      </a:pPr>
                      <a:br>
                        <a:rPr lang="en-US" u="none" strike="noStrike" cap="none">
                          <a:solidFill>
                            <a:schemeClr val="dk1"/>
                          </a:solidFill>
                        </a:rPr>
                      </a:br>
                      <a:r>
                        <a:rPr lang="en-US" u="none" strike="noStrike" cap="none">
                          <a:solidFill>
                            <a:schemeClr val="dk1"/>
                          </a:solidFill>
                        </a:rPr>
                        <a:t>▫ Respiration is </a:t>
                      </a:r>
                      <a:r>
                        <a:rPr lang="en-US" b="1" u="none" strike="noStrike" cap="none">
                          <a:solidFill>
                            <a:srgbClr val="FF0000"/>
                          </a:solidFill>
                        </a:rPr>
                        <a:t>NOT</a:t>
                      </a:r>
                      <a:r>
                        <a:rPr lang="en-US" u="none" strike="noStrike" cap="none">
                          <a:solidFill>
                            <a:schemeClr val="dk1"/>
                          </a:solidFill>
                        </a:rPr>
                        <a:t> possible.</a:t>
                      </a:r>
                      <a:endParaRPr u="none" strike="noStrike" cap="none">
                        <a:solidFill>
                          <a:schemeClr val="dk1"/>
                        </a:solidFill>
                      </a:endParaRPr>
                    </a:p>
                    <a:p>
                      <a:pPr marL="0" marR="0" lvl="0" indent="0" algn="l" rtl="0">
                        <a:lnSpc>
                          <a:spcPct val="100000"/>
                        </a:lnSpc>
                        <a:spcBef>
                          <a:spcPts val="0"/>
                        </a:spcBef>
                        <a:spcAft>
                          <a:spcPts val="0"/>
                        </a:spcAft>
                        <a:buClr>
                          <a:schemeClr val="dk1"/>
                        </a:buClr>
                        <a:buSzPts val="2000"/>
                        <a:buFont typeface="Arial"/>
                        <a:buNone/>
                      </a:pPr>
                      <a:endParaRPr>
                        <a:solidFill>
                          <a:schemeClr val="dk1"/>
                        </a:solidFill>
                      </a:endParaRPr>
                    </a:p>
                    <a:p>
                      <a:pPr marL="0" marR="0" lvl="0" indent="0" algn="l" rtl="0">
                        <a:lnSpc>
                          <a:spcPct val="100000"/>
                        </a:lnSpc>
                        <a:spcBef>
                          <a:spcPts val="0"/>
                        </a:spcBef>
                        <a:spcAft>
                          <a:spcPts val="0"/>
                        </a:spcAft>
                        <a:buClr>
                          <a:schemeClr val="dk1"/>
                        </a:buClr>
                        <a:buSzPts val="2000"/>
                        <a:buFont typeface="Arial"/>
                        <a:buNone/>
                      </a:pPr>
                      <a:r>
                        <a:rPr lang="en-US" u="none" strike="noStrike" cap="none">
                          <a:solidFill>
                            <a:schemeClr val="dk1"/>
                          </a:solidFill>
                        </a:rPr>
                        <a:t>▫ Fetuses born during this period are </a:t>
                      </a:r>
                      <a:r>
                        <a:rPr lang="en-US" u="none" strike="noStrike" cap="none">
                          <a:solidFill>
                            <a:srgbClr val="FF0000"/>
                          </a:solidFill>
                        </a:rPr>
                        <a:t>unable to survive.</a:t>
                      </a:r>
                      <a:endParaRPr u="none" strike="noStrike" cap="none"/>
                    </a:p>
                  </a:txBody>
                  <a:tcPr marL="91425" marR="91425" marT="121900" marB="121900"/>
                </a:tc>
                <a:extLst>
                  <a:ext uri="{0D108BD9-81ED-4DB2-BD59-A6C34878D82A}">
                    <a16:rowId xmlns:a16="http://schemas.microsoft.com/office/drawing/2014/main" val="10000"/>
                  </a:ext>
                </a:extLst>
              </a:tr>
              <a:tr h="168207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268" name="Shape 268"/>
          <p:cNvPicPr preferRelativeResize="0"/>
          <p:nvPr/>
        </p:nvPicPr>
        <p:blipFill rotWithShape="1">
          <a:blip r:embed="rId4">
            <a:alphaModFix/>
          </a:blip>
          <a:srcRect/>
          <a:stretch/>
        </p:blipFill>
        <p:spPr>
          <a:xfrm>
            <a:off x="6659755" y="898467"/>
            <a:ext cx="2081600" cy="1711850"/>
          </a:xfrm>
          <a:prstGeom prst="rect">
            <a:avLst/>
          </a:prstGeom>
          <a:noFill/>
          <a:ln>
            <a:noFill/>
          </a:ln>
        </p:spPr>
      </p:pic>
      <p:graphicFrame>
        <p:nvGraphicFramePr>
          <p:cNvPr id="269" name="Shape 269"/>
          <p:cNvGraphicFramePr/>
          <p:nvPr/>
        </p:nvGraphicFramePr>
        <p:xfrm>
          <a:off x="105372" y="3288899"/>
          <a:ext cx="3000000" cy="3000000"/>
        </p:xfrm>
        <a:graphic>
          <a:graphicData uri="http://schemas.openxmlformats.org/drawingml/2006/table">
            <a:tbl>
              <a:tblPr>
                <a:noFill/>
                <a:tableStyleId>{085DBBFB-47A3-4B5B-8E4A-C1AEDB869D1B}</a:tableStyleId>
              </a:tblPr>
              <a:tblGrid>
                <a:gridCol w="1404350">
                  <a:extLst>
                    <a:ext uri="{9D8B030D-6E8A-4147-A177-3AD203B41FA5}">
                      <a16:colId xmlns:a16="http://schemas.microsoft.com/office/drawing/2014/main" val="20000"/>
                    </a:ext>
                  </a:extLst>
                </a:gridCol>
                <a:gridCol w="5066375">
                  <a:extLst>
                    <a:ext uri="{9D8B030D-6E8A-4147-A177-3AD203B41FA5}">
                      <a16:colId xmlns:a16="http://schemas.microsoft.com/office/drawing/2014/main" val="20001"/>
                    </a:ext>
                  </a:extLst>
                </a:gridCol>
              </a:tblGrid>
              <a:tr h="930325">
                <a:tc rowSpan="2">
                  <a:txBody>
                    <a:bodyPr/>
                    <a:lstStyle/>
                    <a:p>
                      <a:pPr marL="0" marR="0" lvl="0" indent="0" algn="ctr" rtl="0">
                        <a:lnSpc>
                          <a:spcPct val="100000"/>
                        </a:lnSpc>
                        <a:spcBef>
                          <a:spcPts val="0"/>
                        </a:spcBef>
                        <a:spcAft>
                          <a:spcPts val="0"/>
                        </a:spcAft>
                        <a:buClr>
                          <a:schemeClr val="dk1"/>
                        </a:buClr>
                        <a:buSzPts val="1700"/>
                        <a:buFont typeface="Arial"/>
                        <a:buNone/>
                      </a:pPr>
                      <a:r>
                        <a:rPr lang="en-US" sz="1700" b="1" u="none" strike="noStrike" cap="none">
                          <a:solidFill>
                            <a:schemeClr val="dk1"/>
                          </a:solidFill>
                        </a:rPr>
                        <a:t>Canalicular</a:t>
                      </a:r>
                      <a:endParaRPr sz="1700" b="1" u="none" strike="noStrike" cap="none"/>
                    </a:p>
                    <a:p>
                      <a:pPr marL="0" marR="0" lvl="0" indent="0" algn="ctr" rtl="0">
                        <a:lnSpc>
                          <a:spcPct val="100000"/>
                        </a:lnSpc>
                        <a:spcBef>
                          <a:spcPts val="0"/>
                        </a:spcBef>
                        <a:spcAft>
                          <a:spcPts val="0"/>
                        </a:spcAft>
                        <a:buClr>
                          <a:schemeClr val="dk1"/>
                        </a:buClr>
                        <a:buSzPts val="1700"/>
                        <a:buFont typeface="Arial"/>
                        <a:buNone/>
                      </a:pPr>
                      <a:r>
                        <a:rPr lang="en-US" sz="1700" b="1" u="none" strike="noStrike" cap="none">
                          <a:solidFill>
                            <a:schemeClr val="dk1"/>
                          </a:solidFill>
                        </a:rPr>
                        <a:t>16-25 weeks</a:t>
                      </a:r>
                      <a:endParaRPr sz="1700" b="1" u="none" strike="noStrike" cap="none"/>
                    </a:p>
                  </a:txBody>
                  <a:tcPr marL="91425" marR="91425" marT="121900" marB="121900"/>
                </a:tc>
                <a:tc rowSpan="2">
                  <a:txBody>
                    <a:bodyPr/>
                    <a:lstStyle/>
                    <a:p>
                      <a:pPr marL="0" marR="0" lvl="0" indent="0" algn="l" rtl="0">
                        <a:lnSpc>
                          <a:spcPct val="100000"/>
                        </a:lnSpc>
                        <a:spcBef>
                          <a:spcPts val="0"/>
                        </a:spcBef>
                        <a:spcAft>
                          <a:spcPts val="0"/>
                        </a:spcAft>
                        <a:buClr>
                          <a:schemeClr val="dk1"/>
                        </a:buClr>
                        <a:buSzPts val="1700"/>
                        <a:buFont typeface="Arial"/>
                        <a:buNone/>
                      </a:pPr>
                      <a:r>
                        <a:rPr lang="en-US" u="none" strike="noStrike" cap="none">
                          <a:solidFill>
                            <a:schemeClr val="dk1"/>
                          </a:solidFill>
                        </a:rPr>
                        <a:t>▫ Lung tissue becomes </a:t>
                      </a:r>
                      <a:r>
                        <a:rPr lang="en-US" u="none" strike="noStrike" cap="none">
                          <a:solidFill>
                            <a:srgbClr val="FF0000"/>
                          </a:solidFill>
                        </a:rPr>
                        <a:t>highly vascular.</a:t>
                      </a:r>
                      <a:br>
                        <a:rPr lang="en-US" u="none" strike="noStrike" cap="none">
                          <a:solidFill>
                            <a:srgbClr val="FF0000"/>
                          </a:solidFill>
                        </a:rPr>
                      </a:br>
                      <a:r>
                        <a:rPr lang="en-US" u="none" strike="noStrike" cap="none"/>
                        <a:t>▫ Lumina of </a:t>
                      </a:r>
                      <a:r>
                        <a:rPr lang="en-US" b="1" u="none" strike="noStrike" cap="none"/>
                        <a:t>bronchi</a:t>
                      </a:r>
                      <a:r>
                        <a:rPr lang="en-US" u="none" strike="noStrike" cap="none"/>
                        <a:t> and </a:t>
                      </a:r>
                      <a:r>
                        <a:rPr lang="en-US" b="1" u="none" strike="noStrike" cap="none"/>
                        <a:t>terminal bronchioles</a:t>
                      </a:r>
                      <a:r>
                        <a:rPr lang="en-US" u="none" strike="noStrike" cap="none"/>
                        <a:t> become </a:t>
                      </a:r>
                      <a:r>
                        <a:rPr lang="en-US" u="none" strike="noStrike" cap="none">
                          <a:solidFill>
                            <a:srgbClr val="FF0000"/>
                          </a:solidFill>
                        </a:rPr>
                        <a:t>larger.</a:t>
                      </a:r>
                      <a:endParaRPr u="none" strike="noStrike" cap="none">
                        <a:solidFill>
                          <a:srgbClr val="FF0000"/>
                        </a:solidFill>
                      </a:endParaRPr>
                    </a:p>
                    <a:p>
                      <a:pPr marL="0" marR="0" lvl="0" indent="0" algn="l" rtl="0">
                        <a:lnSpc>
                          <a:spcPct val="100000"/>
                        </a:lnSpc>
                        <a:spcBef>
                          <a:spcPts val="0"/>
                        </a:spcBef>
                        <a:spcAft>
                          <a:spcPts val="0"/>
                        </a:spcAft>
                        <a:buClr>
                          <a:srgbClr val="000000"/>
                        </a:buClr>
                        <a:buSzPts val="1700"/>
                        <a:buFont typeface="Arial"/>
                        <a:buNone/>
                      </a:pPr>
                      <a:r>
                        <a:rPr lang="en-US" u="none" strike="noStrike" cap="none"/>
                        <a:t>▫ By </a:t>
                      </a:r>
                      <a:r>
                        <a:rPr lang="en-US" u="none" strike="noStrike" cap="none">
                          <a:solidFill>
                            <a:srgbClr val="FF0000"/>
                          </a:solidFill>
                        </a:rPr>
                        <a:t>24 weeks</a:t>
                      </a:r>
                      <a:r>
                        <a:rPr lang="en-US" u="none" strike="noStrike" cap="none"/>
                        <a:t> each </a:t>
                      </a:r>
                      <a:r>
                        <a:rPr lang="en-US" b="1" u="none" strike="noStrike" cap="none"/>
                        <a:t>terminal bronchiole</a:t>
                      </a:r>
                      <a:r>
                        <a:rPr lang="en-US" u="none" strike="noStrike" cap="none"/>
                        <a:t> has </a:t>
                      </a:r>
                      <a:r>
                        <a:rPr lang="en-US" b="1" u="none" strike="noStrike" cap="none">
                          <a:solidFill>
                            <a:srgbClr val="FF0000"/>
                          </a:solidFill>
                        </a:rPr>
                        <a:t>given rise</a:t>
                      </a:r>
                      <a:r>
                        <a:rPr lang="en-US" u="none" strike="noStrike" cap="none"/>
                        <a:t> to two or more </a:t>
                      </a:r>
                      <a:r>
                        <a:rPr lang="en-US" b="1" u="none" strike="noStrike" cap="none"/>
                        <a:t>respiratory bronchioles.</a:t>
                      </a:r>
                      <a:br>
                        <a:rPr lang="en-US" u="none" strike="noStrike" cap="none"/>
                      </a:br>
                      <a:r>
                        <a:rPr lang="en-US" u="none" strike="noStrike" cap="none"/>
                        <a:t>▫ The respiratory bronchioles </a:t>
                      </a:r>
                      <a:r>
                        <a:rPr lang="en-US" u="none" strike="noStrike" cap="none">
                          <a:solidFill>
                            <a:srgbClr val="FF0000"/>
                          </a:solidFill>
                        </a:rPr>
                        <a:t>divide</a:t>
                      </a:r>
                      <a:r>
                        <a:rPr lang="en-US" u="none" strike="noStrike" cap="none"/>
                        <a:t> into 3 to 6 tubular passages called </a:t>
                      </a:r>
                      <a:r>
                        <a:rPr lang="en-US" b="1" u="none" strike="noStrike" cap="none"/>
                        <a:t>alveolar ducts.</a:t>
                      </a:r>
                      <a:br>
                        <a:rPr lang="en-US" b="1" u="none" strike="noStrike" cap="none"/>
                      </a:br>
                      <a:r>
                        <a:rPr lang="en-US" b="1" u="none" strike="noStrike" cap="none"/>
                        <a:t>▫ Some</a:t>
                      </a:r>
                      <a:r>
                        <a:rPr lang="en-US" u="none" strike="noStrike" cap="none"/>
                        <a:t> thin-walled </a:t>
                      </a:r>
                      <a:r>
                        <a:rPr lang="en-US" b="1" u="none" strike="noStrike" cap="none"/>
                        <a:t>terminal sacs(primordial alveoli)</a:t>
                      </a:r>
                      <a:r>
                        <a:rPr lang="en-US" u="none" strike="noStrike" cap="none"/>
                        <a:t> </a:t>
                      </a:r>
                      <a:r>
                        <a:rPr lang="en-US" u="none" strike="noStrike" cap="none">
                          <a:solidFill>
                            <a:srgbClr val="FF0000"/>
                          </a:solidFill>
                        </a:rPr>
                        <a:t>develop</a:t>
                      </a:r>
                      <a:r>
                        <a:rPr lang="en-US" u="none" strike="noStrike" cap="none"/>
                        <a:t> at the end of </a:t>
                      </a:r>
                      <a:r>
                        <a:rPr lang="en-US" b="1" u="none" strike="noStrike" cap="none"/>
                        <a:t>respiratory bronchioles.</a:t>
                      </a:r>
                      <a:endParaRPr b="1" u="none" strike="noStrike" cap="none"/>
                    </a:p>
                    <a:p>
                      <a:pPr marL="0" marR="0" lvl="0" indent="0" algn="l" rtl="0">
                        <a:lnSpc>
                          <a:spcPct val="100000"/>
                        </a:lnSpc>
                        <a:spcBef>
                          <a:spcPts val="0"/>
                        </a:spcBef>
                        <a:spcAft>
                          <a:spcPts val="0"/>
                        </a:spcAft>
                        <a:buClr>
                          <a:srgbClr val="000000"/>
                        </a:buClr>
                        <a:buSzPts val="1700"/>
                        <a:buFont typeface="Arial"/>
                        <a:buNone/>
                      </a:pPr>
                      <a:r>
                        <a:rPr lang="en-US" b="1" u="none" strike="noStrike" cap="none"/>
                        <a:t>▫ Respiration </a:t>
                      </a:r>
                      <a:r>
                        <a:rPr lang="en-US" b="1" u="none" strike="noStrike" cap="none">
                          <a:solidFill>
                            <a:srgbClr val="FF0000"/>
                          </a:solidFill>
                        </a:rPr>
                        <a:t>is possible</a:t>
                      </a:r>
                      <a:r>
                        <a:rPr lang="en-US" b="1" u="none" strike="noStrike" cap="none"/>
                        <a:t> at the end of this period.</a:t>
                      </a:r>
                      <a:br>
                        <a:rPr lang="en-US" b="1" u="none" strike="noStrike" cap="none"/>
                      </a:br>
                      <a:r>
                        <a:rPr lang="en-US" b="1" u="none" strike="noStrike" cap="none"/>
                        <a:t>▫ </a:t>
                      </a:r>
                      <a:r>
                        <a:rPr lang="en-US" u="none" strike="noStrike" cap="none"/>
                        <a:t>Fetus </a:t>
                      </a:r>
                      <a:r>
                        <a:rPr lang="en-US" b="1" u="none" strike="noStrike" cap="none">
                          <a:solidFill>
                            <a:srgbClr val="FF0000"/>
                          </a:solidFill>
                        </a:rPr>
                        <a:t>born</a:t>
                      </a:r>
                      <a:r>
                        <a:rPr lang="en-US" u="none" strike="noStrike" cap="none"/>
                        <a:t> at the end of this period </a:t>
                      </a:r>
                      <a:r>
                        <a:rPr lang="en-US" b="1" u="none" strike="noStrike" cap="none">
                          <a:solidFill>
                            <a:srgbClr val="FF0000"/>
                          </a:solidFill>
                        </a:rPr>
                        <a:t>may survive</a:t>
                      </a:r>
                      <a:r>
                        <a:rPr lang="en-US" u="none" strike="noStrike" cap="none"/>
                        <a:t> if given </a:t>
                      </a:r>
                      <a:r>
                        <a:rPr lang="en-US" b="1" u="none" strike="noStrike" cap="none"/>
                        <a:t>intensive care</a:t>
                      </a:r>
                      <a:r>
                        <a:rPr lang="en-US" u="none" strike="noStrike" cap="none"/>
                        <a:t> (but </a:t>
                      </a:r>
                      <a:r>
                        <a:rPr lang="en-US" b="1" u="none" strike="noStrike" cap="none">
                          <a:solidFill>
                            <a:srgbClr val="FF0000"/>
                          </a:solidFill>
                        </a:rPr>
                        <a:t>usually die</a:t>
                      </a:r>
                      <a:r>
                        <a:rPr lang="en-US" u="none" strike="noStrike" cap="none"/>
                        <a:t> </a:t>
                      </a:r>
                      <a:r>
                        <a:rPr lang="en-US" u="sng" strike="noStrike" cap="none"/>
                        <a:t>because</a:t>
                      </a:r>
                      <a:r>
                        <a:rPr lang="en-US" u="none" strike="noStrike" cap="none"/>
                        <a:t> of the immaturity of respiratory as well as other systems)</a:t>
                      </a:r>
                      <a:endParaRPr u="none" strike="noStrike" cap="none"/>
                    </a:p>
                  </a:txBody>
                  <a:tcPr marL="91425" marR="91425" marT="121900" marB="121900"/>
                </a:tc>
                <a:extLst>
                  <a:ext uri="{0D108BD9-81ED-4DB2-BD59-A6C34878D82A}">
                    <a16:rowId xmlns:a16="http://schemas.microsoft.com/office/drawing/2014/main" val="10000"/>
                  </a:ext>
                </a:extLst>
              </a:tr>
              <a:tr h="2171000">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bl>
          </a:graphicData>
        </a:graphic>
      </p:graphicFrame>
      <p:sp>
        <p:nvSpPr>
          <p:cNvPr id="270" name="Shape 270"/>
          <p:cNvSpPr txBox="1">
            <a:spLocks noGrp="1"/>
          </p:cNvSpPr>
          <p:nvPr>
            <p:ph type="title"/>
          </p:nvPr>
        </p:nvSpPr>
        <p:spPr>
          <a:xfrm>
            <a:off x="105376" y="-13"/>
            <a:ext cx="8520600" cy="6084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Economica"/>
              <a:buNone/>
            </a:pPr>
            <a:r>
              <a:rPr lang="en-US" sz="3000" b="0" i="0" u="none" strike="noStrike" cap="none">
                <a:solidFill>
                  <a:schemeClr val="dk1"/>
                </a:solidFill>
                <a:latin typeface="Economica"/>
                <a:ea typeface="Economica"/>
                <a:cs typeface="Economica"/>
                <a:sym typeface="Economica"/>
              </a:rPr>
              <a:t>Maturation	Of The Lungs</a:t>
            </a:r>
            <a:br>
              <a:rPr lang="en-US" sz="3000" b="0" i="0" u="none" strike="noStrike" cap="none">
                <a:solidFill>
                  <a:schemeClr val="dk1"/>
                </a:solidFill>
                <a:latin typeface="Economica"/>
                <a:ea typeface="Economica"/>
                <a:cs typeface="Economica"/>
                <a:sym typeface="Economica"/>
              </a:rPr>
            </a:br>
            <a:endParaRPr sz="3000" b="0" i="0" u="none" strike="noStrike" cap="none">
              <a:solidFill>
                <a:schemeClr val="dk1"/>
              </a:solidFill>
              <a:latin typeface="Arial"/>
              <a:ea typeface="Arial"/>
              <a:cs typeface="Arial"/>
              <a:sym typeface="Arial"/>
            </a:endParaRPr>
          </a:p>
        </p:txBody>
      </p:sp>
      <p:pic>
        <p:nvPicPr>
          <p:cNvPr id="271" name="Shape 271"/>
          <p:cNvPicPr preferRelativeResize="0"/>
          <p:nvPr/>
        </p:nvPicPr>
        <p:blipFill rotWithShape="1">
          <a:blip r:embed="rId5">
            <a:alphaModFix/>
          </a:blip>
          <a:srcRect/>
          <a:stretch/>
        </p:blipFill>
        <p:spPr>
          <a:xfrm>
            <a:off x="6659750" y="3288901"/>
            <a:ext cx="2081600" cy="3321999"/>
          </a:xfrm>
          <a:prstGeom prst="rect">
            <a:avLst/>
          </a:prstGeom>
          <a:noFill/>
          <a:ln>
            <a:noFill/>
          </a:ln>
        </p:spPr>
      </p:pic>
      <p:sp>
        <p:nvSpPr>
          <p:cNvPr id="272" name="Shape 272"/>
          <p:cNvSpPr/>
          <p:nvPr/>
        </p:nvSpPr>
        <p:spPr>
          <a:xfrm>
            <a:off x="8226575" y="3288900"/>
            <a:ext cx="482100" cy="243600"/>
          </a:xfrm>
          <a:prstGeom prst="rect">
            <a:avLst/>
          </a:prstGeom>
          <a:noFill/>
          <a:ln w="28575"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Shape 273"/>
          <p:cNvSpPr/>
          <p:nvPr/>
        </p:nvSpPr>
        <p:spPr>
          <a:xfrm rot="10800000" flipH="1">
            <a:off x="6659750" y="4491533"/>
            <a:ext cx="456000" cy="518100"/>
          </a:xfrm>
          <a:prstGeom prst="rect">
            <a:avLst/>
          </a:prstGeom>
          <a:noFill/>
          <a:ln w="47625"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Shape 274"/>
          <p:cNvSpPr/>
          <p:nvPr/>
        </p:nvSpPr>
        <p:spPr>
          <a:xfrm>
            <a:off x="6659750" y="5095833"/>
            <a:ext cx="456000" cy="445500"/>
          </a:xfrm>
          <a:prstGeom prst="rect">
            <a:avLst/>
          </a:prstGeom>
          <a:noFill/>
          <a:ln w="47625"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Shape 275"/>
          <p:cNvSpPr/>
          <p:nvPr/>
        </p:nvSpPr>
        <p:spPr>
          <a:xfrm rot="10800000" flipH="1">
            <a:off x="3078025" y="4857275"/>
            <a:ext cx="2886900" cy="230400"/>
          </a:xfrm>
          <a:prstGeom prst="rect">
            <a:avLst/>
          </a:prstGeom>
          <a:noFill/>
          <a:ln w="25400"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6" name="Shape 276"/>
          <p:cNvSpPr/>
          <p:nvPr/>
        </p:nvSpPr>
        <p:spPr>
          <a:xfrm>
            <a:off x="3585500" y="3573050"/>
            <a:ext cx="1773300" cy="339300"/>
          </a:xfrm>
          <a:prstGeom prst="rect">
            <a:avLst/>
          </a:prstGeom>
          <a:noFill/>
          <a:ln w="25400"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7" name="Shape 277"/>
          <p:cNvSpPr/>
          <p:nvPr/>
        </p:nvSpPr>
        <p:spPr>
          <a:xfrm>
            <a:off x="3256050" y="5055700"/>
            <a:ext cx="2182500" cy="296100"/>
          </a:xfrm>
          <a:prstGeom prst="rect">
            <a:avLst/>
          </a:prstGeom>
          <a:noFill/>
          <a:ln w="25400"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Shape 282"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sp>
        <p:nvSpPr>
          <p:cNvPr id="283" name="Shape 283"/>
          <p:cNvSpPr txBox="1">
            <a:spLocks noGrp="1"/>
          </p:cNvSpPr>
          <p:nvPr>
            <p:ph type="title"/>
          </p:nvPr>
        </p:nvSpPr>
        <p:spPr>
          <a:xfrm>
            <a:off x="105376" y="-13"/>
            <a:ext cx="8520600" cy="6084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Economica"/>
              <a:buNone/>
            </a:pPr>
            <a:r>
              <a:rPr lang="en-US" sz="3000" b="0" i="0" u="none" strike="noStrike" cap="none">
                <a:solidFill>
                  <a:schemeClr val="dk1"/>
                </a:solidFill>
                <a:latin typeface="Economica"/>
                <a:ea typeface="Economica"/>
                <a:cs typeface="Economica"/>
                <a:sym typeface="Economica"/>
              </a:rPr>
              <a:t>Maturation	Of The Lungs</a:t>
            </a:r>
            <a:br>
              <a:rPr lang="en-US" sz="3000" b="0" i="0" u="none" strike="noStrike" cap="none">
                <a:solidFill>
                  <a:schemeClr val="dk1"/>
                </a:solidFill>
                <a:latin typeface="Economica"/>
                <a:ea typeface="Economica"/>
                <a:cs typeface="Economica"/>
                <a:sym typeface="Economica"/>
              </a:rPr>
            </a:br>
            <a:endParaRPr sz="3000" b="0" i="0" u="none" strike="noStrike" cap="none">
              <a:solidFill>
                <a:schemeClr val="dk1"/>
              </a:solidFill>
              <a:latin typeface="Arial"/>
              <a:ea typeface="Arial"/>
              <a:cs typeface="Arial"/>
              <a:sym typeface="Arial"/>
            </a:endParaRPr>
          </a:p>
        </p:txBody>
      </p:sp>
      <p:graphicFrame>
        <p:nvGraphicFramePr>
          <p:cNvPr id="284" name="Shape 284"/>
          <p:cNvGraphicFramePr/>
          <p:nvPr/>
        </p:nvGraphicFramePr>
        <p:xfrm>
          <a:off x="105363" y="675169"/>
          <a:ext cx="3000000" cy="3000000"/>
        </p:xfrm>
        <a:graphic>
          <a:graphicData uri="http://schemas.openxmlformats.org/drawingml/2006/table">
            <a:tbl>
              <a:tblPr>
                <a:noFill/>
                <a:tableStyleId>{085DBBFB-47A3-4B5B-8E4A-C1AEDB869D1B}</a:tableStyleId>
              </a:tblPr>
              <a:tblGrid>
                <a:gridCol w="1404350">
                  <a:extLst>
                    <a:ext uri="{9D8B030D-6E8A-4147-A177-3AD203B41FA5}">
                      <a16:colId xmlns:a16="http://schemas.microsoft.com/office/drawing/2014/main" val="20000"/>
                    </a:ext>
                  </a:extLst>
                </a:gridCol>
                <a:gridCol w="5066375">
                  <a:extLst>
                    <a:ext uri="{9D8B030D-6E8A-4147-A177-3AD203B41FA5}">
                      <a16:colId xmlns:a16="http://schemas.microsoft.com/office/drawing/2014/main" val="20001"/>
                    </a:ext>
                  </a:extLst>
                </a:gridCol>
              </a:tblGrid>
              <a:tr h="524725">
                <a:tc rowSpan="2">
                  <a:txBody>
                    <a:bodyPr/>
                    <a:lstStyle/>
                    <a:p>
                      <a:pPr marL="0" marR="0" lvl="0" indent="0" algn="ctr" rtl="0">
                        <a:lnSpc>
                          <a:spcPct val="100000"/>
                        </a:lnSpc>
                        <a:spcBef>
                          <a:spcPts val="0"/>
                        </a:spcBef>
                        <a:spcAft>
                          <a:spcPts val="0"/>
                        </a:spcAft>
                        <a:buClr>
                          <a:schemeClr val="dk1"/>
                        </a:buClr>
                        <a:buSzPts val="1900"/>
                        <a:buFont typeface="Arial"/>
                        <a:buNone/>
                      </a:pPr>
                      <a:r>
                        <a:rPr lang="en-US" sz="1900" b="1" u="none" strike="noStrike" cap="none">
                          <a:solidFill>
                            <a:schemeClr val="dk1"/>
                          </a:solidFill>
                        </a:rPr>
                        <a:t>Terminal Sac</a:t>
                      </a:r>
                      <a:endParaRPr sz="1900" b="1" u="none" strike="noStrike" cap="none"/>
                    </a:p>
                    <a:p>
                      <a:pPr marL="0" marR="0" lvl="0" indent="0" algn="ctr" rtl="0">
                        <a:lnSpc>
                          <a:spcPct val="100000"/>
                        </a:lnSpc>
                        <a:spcBef>
                          <a:spcPts val="0"/>
                        </a:spcBef>
                        <a:spcAft>
                          <a:spcPts val="0"/>
                        </a:spcAft>
                        <a:buClr>
                          <a:schemeClr val="dk1"/>
                        </a:buClr>
                        <a:buSzPts val="1600"/>
                        <a:buFont typeface="Arial"/>
                        <a:buNone/>
                      </a:pPr>
                      <a:r>
                        <a:rPr lang="en-US" sz="1600" b="1" u="none" strike="noStrike" cap="none">
                          <a:solidFill>
                            <a:schemeClr val="dk1"/>
                          </a:solidFill>
                        </a:rPr>
                        <a:t>24 weeks - birth</a:t>
                      </a:r>
                      <a:br>
                        <a:rPr lang="en-US" sz="1600" b="1" u="none" strike="noStrike" cap="none">
                          <a:solidFill>
                            <a:schemeClr val="dk1"/>
                          </a:solidFill>
                        </a:rPr>
                      </a:br>
                      <a:endParaRPr sz="1600" b="1" u="none" strike="noStrike" cap="none"/>
                    </a:p>
                  </a:txBody>
                  <a:tcPr marL="91425" marR="91425" marT="121900" marB="121900"/>
                </a:tc>
                <a:tc rowSpan="2">
                  <a:txBody>
                    <a:bodyPr/>
                    <a:lstStyle/>
                    <a:p>
                      <a:pPr marL="0" marR="0" lvl="0" indent="0" algn="l" rtl="0">
                        <a:lnSpc>
                          <a:spcPct val="100000"/>
                        </a:lnSpc>
                        <a:spcBef>
                          <a:spcPts val="0"/>
                        </a:spcBef>
                        <a:spcAft>
                          <a:spcPts val="0"/>
                        </a:spcAft>
                        <a:buClr>
                          <a:schemeClr val="dk1"/>
                        </a:buClr>
                        <a:buSzPts val="2000"/>
                        <a:buFont typeface="Arial"/>
                        <a:buNone/>
                      </a:pPr>
                      <a:r>
                        <a:rPr lang="en-US" u="none" strike="noStrike" cap="none">
                          <a:solidFill>
                            <a:schemeClr val="dk1"/>
                          </a:solidFill>
                        </a:rPr>
                        <a:t>▫ Many more </a:t>
                      </a:r>
                      <a:r>
                        <a:rPr lang="en-US" b="1" u="none" strike="noStrike" cap="none">
                          <a:solidFill>
                            <a:schemeClr val="dk1"/>
                          </a:solidFill>
                        </a:rPr>
                        <a:t>terminal sacs develop</a:t>
                      </a:r>
                      <a:r>
                        <a:rPr lang="en-US" u="none" strike="noStrike" cap="none">
                          <a:solidFill>
                            <a:schemeClr val="dk1"/>
                          </a:solidFill>
                        </a:rPr>
                        <a:t>.</a:t>
                      </a:r>
                      <a:endParaRPr u="none" strike="noStrike" cap="none">
                        <a:solidFill>
                          <a:schemeClr val="dk1"/>
                        </a:solidFill>
                      </a:endParaRPr>
                    </a:p>
                    <a:p>
                      <a:pPr marL="0" marR="0" lvl="0" indent="0" algn="l" rtl="0">
                        <a:lnSpc>
                          <a:spcPct val="100000"/>
                        </a:lnSpc>
                        <a:spcBef>
                          <a:spcPts val="0"/>
                        </a:spcBef>
                        <a:spcAft>
                          <a:spcPts val="0"/>
                        </a:spcAft>
                        <a:buClr>
                          <a:schemeClr val="dk1"/>
                        </a:buClr>
                        <a:buSzPts val="2000"/>
                        <a:buFont typeface="Arial"/>
                        <a:buNone/>
                      </a:pPr>
                      <a:br>
                        <a:rPr lang="en-US" u="none" strike="noStrike" cap="none">
                          <a:solidFill>
                            <a:schemeClr val="dk1"/>
                          </a:solidFill>
                        </a:rPr>
                      </a:br>
                      <a:r>
                        <a:rPr lang="en-US" u="none" strike="noStrike" cap="none">
                          <a:solidFill>
                            <a:schemeClr val="dk1"/>
                          </a:solidFill>
                        </a:rPr>
                        <a:t>▫ Their </a:t>
                      </a:r>
                      <a:r>
                        <a:rPr lang="en-US" b="1" u="none" strike="noStrike" cap="none">
                          <a:solidFill>
                            <a:schemeClr val="dk1"/>
                          </a:solidFill>
                        </a:rPr>
                        <a:t>epithelium</a:t>
                      </a:r>
                      <a:r>
                        <a:rPr lang="en-US" u="none" strike="noStrike" cap="none">
                          <a:solidFill>
                            <a:schemeClr val="dk1"/>
                          </a:solidFill>
                        </a:rPr>
                        <a:t> becomes </a:t>
                      </a:r>
                      <a:r>
                        <a:rPr lang="en-US" u="none" strike="noStrike" cap="none">
                          <a:solidFill>
                            <a:srgbClr val="FF0000"/>
                          </a:solidFill>
                        </a:rPr>
                        <a:t>very thin.</a:t>
                      </a:r>
                      <a:endParaRPr u="none" strike="noStrike" cap="none">
                        <a:solidFill>
                          <a:srgbClr val="FF0000"/>
                        </a:solidFill>
                      </a:endParaRPr>
                    </a:p>
                    <a:p>
                      <a:pPr marL="0" marR="0" lvl="0" indent="0" algn="l" rtl="0">
                        <a:lnSpc>
                          <a:spcPct val="100000"/>
                        </a:lnSpc>
                        <a:spcBef>
                          <a:spcPts val="0"/>
                        </a:spcBef>
                        <a:spcAft>
                          <a:spcPts val="0"/>
                        </a:spcAft>
                        <a:buClr>
                          <a:schemeClr val="dk1"/>
                        </a:buClr>
                        <a:buSzPts val="2000"/>
                        <a:buFont typeface="Arial"/>
                        <a:buNone/>
                      </a:pPr>
                      <a:br>
                        <a:rPr lang="en-US" u="none" strike="noStrike" cap="none">
                          <a:solidFill>
                            <a:srgbClr val="FF0000"/>
                          </a:solidFill>
                        </a:rPr>
                      </a:br>
                      <a:r>
                        <a:rPr lang="en-US" u="none" strike="noStrike" cap="none">
                          <a:solidFill>
                            <a:schemeClr val="dk1"/>
                          </a:solidFill>
                        </a:rPr>
                        <a:t>▫ </a:t>
                      </a:r>
                      <a:r>
                        <a:rPr lang="en-US" b="1" u="none" strike="noStrike" cap="none">
                          <a:solidFill>
                            <a:schemeClr val="dk1"/>
                          </a:solidFill>
                        </a:rPr>
                        <a:t>Capillaries</a:t>
                      </a:r>
                      <a:r>
                        <a:rPr lang="en-US" u="none" strike="noStrike" cap="none">
                          <a:solidFill>
                            <a:schemeClr val="dk1"/>
                          </a:solidFill>
                        </a:rPr>
                        <a:t> begin to </a:t>
                      </a:r>
                      <a:r>
                        <a:rPr lang="en-US" u="none" strike="noStrike" cap="none">
                          <a:solidFill>
                            <a:srgbClr val="FF0000"/>
                          </a:solidFill>
                        </a:rPr>
                        <a:t>bulge</a:t>
                      </a:r>
                      <a:r>
                        <a:rPr lang="en-US" u="none" strike="noStrike" cap="none">
                          <a:solidFill>
                            <a:schemeClr val="dk1"/>
                          </a:solidFill>
                        </a:rPr>
                        <a:t> into developing alveoli.</a:t>
                      </a:r>
                      <a:endParaRPr u="none" strike="noStrike" cap="none">
                        <a:solidFill>
                          <a:schemeClr val="dk1"/>
                        </a:solidFill>
                      </a:endParaRPr>
                    </a:p>
                    <a:p>
                      <a:pPr marL="0" marR="0" lvl="0" indent="0" algn="l" rtl="0">
                        <a:lnSpc>
                          <a:spcPct val="100000"/>
                        </a:lnSpc>
                        <a:spcBef>
                          <a:spcPts val="0"/>
                        </a:spcBef>
                        <a:spcAft>
                          <a:spcPts val="0"/>
                        </a:spcAft>
                        <a:buClr>
                          <a:schemeClr val="dk1"/>
                        </a:buClr>
                        <a:buSzPts val="2000"/>
                        <a:buFont typeface="Arial"/>
                        <a:buNone/>
                      </a:pPr>
                      <a:br>
                        <a:rPr lang="en-US" u="none" strike="noStrike" cap="none">
                          <a:solidFill>
                            <a:schemeClr val="dk1"/>
                          </a:solidFill>
                        </a:rPr>
                      </a:br>
                      <a:r>
                        <a:rPr lang="en-US" u="none" strike="noStrike" cap="none">
                          <a:solidFill>
                            <a:schemeClr val="dk1"/>
                          </a:solidFill>
                        </a:rPr>
                        <a:t>▫ The </a:t>
                      </a:r>
                      <a:r>
                        <a:rPr lang="en-US" b="1" u="none" strike="noStrike" cap="none">
                          <a:solidFill>
                            <a:schemeClr val="dk1"/>
                          </a:solidFill>
                        </a:rPr>
                        <a:t>epithelial</a:t>
                      </a:r>
                      <a:r>
                        <a:rPr lang="en-US" u="none" strike="noStrike" cap="none">
                          <a:solidFill>
                            <a:schemeClr val="dk1"/>
                          </a:solidFill>
                        </a:rPr>
                        <a:t> cells of the </a:t>
                      </a:r>
                      <a:r>
                        <a:rPr lang="en-US" u="sng" strike="noStrike" cap="none">
                          <a:solidFill>
                            <a:schemeClr val="dk1"/>
                          </a:solidFill>
                        </a:rPr>
                        <a:t>alveoli</a:t>
                      </a:r>
                      <a:r>
                        <a:rPr lang="en-US" u="none" strike="noStrike" cap="none">
                          <a:solidFill>
                            <a:schemeClr val="dk1"/>
                          </a:solidFill>
                        </a:rPr>
                        <a:t> and the </a:t>
                      </a:r>
                      <a:r>
                        <a:rPr lang="en-US" b="1" u="none" strike="noStrike" cap="none">
                          <a:solidFill>
                            <a:schemeClr val="dk1"/>
                          </a:solidFill>
                        </a:rPr>
                        <a:t>endothelial</a:t>
                      </a:r>
                      <a:r>
                        <a:rPr lang="en-US" u="none" strike="noStrike" cap="none">
                          <a:solidFill>
                            <a:schemeClr val="dk1"/>
                          </a:solidFill>
                        </a:rPr>
                        <a:t> cells of the </a:t>
                      </a:r>
                      <a:r>
                        <a:rPr lang="en-US" u="sng" strike="noStrike" cap="none">
                          <a:solidFill>
                            <a:schemeClr val="dk1"/>
                          </a:solidFill>
                        </a:rPr>
                        <a:t>capillaries</a:t>
                      </a:r>
                      <a:r>
                        <a:rPr lang="en-US" u="none" strike="noStrike" cap="none">
                          <a:solidFill>
                            <a:schemeClr val="dk1"/>
                          </a:solidFill>
                        </a:rPr>
                        <a:t> come in intimate contact and establish the </a:t>
                      </a:r>
                      <a:r>
                        <a:rPr lang="en-US" u="none" strike="noStrike" cap="none">
                          <a:solidFill>
                            <a:srgbClr val="FF0000"/>
                          </a:solidFill>
                        </a:rPr>
                        <a:t>blood-air barrier.</a:t>
                      </a:r>
                      <a:endParaRPr u="none" strike="noStrike" cap="none">
                        <a:solidFill>
                          <a:srgbClr val="FF0000"/>
                        </a:solidFill>
                      </a:endParaRPr>
                    </a:p>
                    <a:p>
                      <a:pPr marL="0" marR="0" lvl="0" indent="0" algn="l" rtl="0">
                        <a:lnSpc>
                          <a:spcPct val="100000"/>
                        </a:lnSpc>
                        <a:spcBef>
                          <a:spcPts val="0"/>
                        </a:spcBef>
                        <a:spcAft>
                          <a:spcPts val="0"/>
                        </a:spcAft>
                        <a:buClr>
                          <a:schemeClr val="dk1"/>
                        </a:buClr>
                        <a:buSzPts val="2000"/>
                        <a:buFont typeface="Arial"/>
                        <a:buNone/>
                      </a:pPr>
                      <a:br>
                        <a:rPr lang="en-US" u="none" strike="noStrike" cap="none">
                          <a:solidFill>
                            <a:srgbClr val="FF0000"/>
                          </a:solidFill>
                        </a:rPr>
                      </a:br>
                      <a:r>
                        <a:rPr lang="en-US" u="none" strike="noStrike" cap="none">
                          <a:solidFill>
                            <a:schemeClr val="dk1"/>
                          </a:solidFill>
                        </a:rPr>
                        <a:t>▫ </a:t>
                      </a:r>
                      <a:r>
                        <a:rPr lang="en-US" u="none" strike="noStrike" cap="none">
                          <a:solidFill>
                            <a:srgbClr val="FF0000"/>
                          </a:solidFill>
                        </a:rPr>
                        <a:t>Adequate gas exchange</a:t>
                      </a:r>
                      <a:r>
                        <a:rPr lang="en-US" u="none" strike="noStrike" cap="none">
                          <a:solidFill>
                            <a:schemeClr val="dk1"/>
                          </a:solidFill>
                        </a:rPr>
                        <a:t> can occur which allows the prematurely born fetus to </a:t>
                      </a:r>
                      <a:r>
                        <a:rPr lang="en-US" b="1" u="none" strike="noStrike" cap="none">
                          <a:solidFill>
                            <a:schemeClr val="dk1"/>
                          </a:solidFill>
                        </a:rPr>
                        <a:t>survive</a:t>
                      </a:r>
                      <a:endParaRPr u="none" strike="noStrike" cap="none"/>
                    </a:p>
                  </a:txBody>
                  <a:tcPr marL="91425" marR="91425" marT="121900" marB="121900"/>
                </a:tc>
                <a:extLst>
                  <a:ext uri="{0D108BD9-81ED-4DB2-BD59-A6C34878D82A}">
                    <a16:rowId xmlns:a16="http://schemas.microsoft.com/office/drawing/2014/main" val="10000"/>
                  </a:ext>
                </a:extLst>
              </a:tr>
              <a:tr h="210112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285" name="Shape 285"/>
          <p:cNvPicPr preferRelativeResize="0"/>
          <p:nvPr/>
        </p:nvPicPr>
        <p:blipFill rotWithShape="1">
          <a:blip r:embed="rId4">
            <a:alphaModFix/>
          </a:blip>
          <a:srcRect/>
          <a:stretch/>
        </p:blipFill>
        <p:spPr>
          <a:xfrm>
            <a:off x="6789052" y="103297"/>
            <a:ext cx="1952582" cy="2395200"/>
          </a:xfrm>
          <a:prstGeom prst="rect">
            <a:avLst/>
          </a:prstGeom>
          <a:noFill/>
          <a:ln>
            <a:noFill/>
          </a:ln>
        </p:spPr>
      </p:pic>
      <p:sp>
        <p:nvSpPr>
          <p:cNvPr id="286" name="Shape 286"/>
          <p:cNvSpPr txBox="1"/>
          <p:nvPr/>
        </p:nvSpPr>
        <p:spPr>
          <a:xfrm>
            <a:off x="105400" y="4362000"/>
            <a:ext cx="6470700" cy="21627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r>
              <a:rPr lang="en-US" sz="1400" b="1" i="0" u="none" strike="noStrike" cap="none">
                <a:solidFill>
                  <a:srgbClr val="000000"/>
                </a:solidFill>
                <a:latin typeface="Arial"/>
                <a:ea typeface="Arial"/>
                <a:cs typeface="Arial"/>
                <a:sym typeface="Arial"/>
              </a:rPr>
              <a:t>Surfactant</a:t>
            </a:r>
            <a:r>
              <a:rPr lang="en-US" sz="1400" b="0" i="0" u="none" strike="noStrike" cap="none">
                <a:solidFill>
                  <a:srgbClr val="000000"/>
                </a:solidFill>
                <a:latin typeface="Arial"/>
                <a:ea typeface="Arial"/>
                <a:cs typeface="Arial"/>
                <a:sym typeface="Arial"/>
              </a:rPr>
              <a:t> production begins by </a:t>
            </a:r>
            <a:r>
              <a:rPr lang="en-US" sz="1400" b="0" i="0" u="none" strike="noStrike" cap="none">
                <a:solidFill>
                  <a:srgbClr val="FF0000"/>
                </a:solidFill>
                <a:latin typeface="Arial"/>
                <a:ea typeface="Arial"/>
                <a:cs typeface="Arial"/>
                <a:sym typeface="Arial"/>
              </a:rPr>
              <a:t>20 weeks</a:t>
            </a:r>
            <a:r>
              <a:rPr lang="en-US" sz="1400" b="0" i="0" u="none" strike="noStrike" cap="none">
                <a:solidFill>
                  <a:srgbClr val="000000"/>
                </a:solidFill>
                <a:latin typeface="Arial"/>
                <a:ea typeface="Arial"/>
                <a:cs typeface="Arial"/>
                <a:sym typeface="Arial"/>
              </a:rPr>
              <a:t> and </a:t>
            </a:r>
            <a:r>
              <a:rPr lang="en-US" sz="1400" b="0" i="0" u="sng" strike="noStrike" cap="none">
                <a:solidFill>
                  <a:srgbClr val="000000"/>
                </a:solidFill>
                <a:latin typeface="Arial"/>
                <a:ea typeface="Arial"/>
                <a:cs typeface="Arial"/>
                <a:sym typeface="Arial"/>
              </a:rPr>
              <a:t>increases</a:t>
            </a:r>
            <a:r>
              <a:rPr lang="en-US" sz="1400" b="0" i="0" u="none" strike="noStrike" cap="none">
                <a:solidFill>
                  <a:srgbClr val="000000"/>
                </a:solidFill>
                <a:latin typeface="Arial"/>
                <a:ea typeface="Arial"/>
                <a:cs typeface="Arial"/>
                <a:sym typeface="Arial"/>
              </a:rPr>
              <a:t> during the terminal stages of pregnancy.</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a:t>
            </a:r>
            <a:r>
              <a:rPr lang="en-US" sz="1400" b="1" i="0" u="none" strike="noStrike" cap="none">
                <a:solidFill>
                  <a:srgbClr val="000000"/>
                </a:solidFill>
                <a:latin typeface="Arial"/>
                <a:ea typeface="Arial"/>
                <a:cs typeface="Arial"/>
                <a:sym typeface="Arial"/>
              </a:rPr>
              <a:t>Sufficient terminal sacs</a:t>
            </a:r>
            <a:r>
              <a:rPr lang="en-US" sz="1400" b="0" i="0" u="none" strike="noStrike" cap="none">
                <a:solidFill>
                  <a:srgbClr val="000000"/>
                </a:solidFill>
                <a:latin typeface="Arial"/>
                <a:ea typeface="Arial"/>
                <a:cs typeface="Arial"/>
                <a:sym typeface="Arial"/>
              </a:rPr>
              <a:t>, </a:t>
            </a:r>
            <a:r>
              <a:rPr lang="en-US" sz="1400" b="1" i="0" u="none" strike="noStrike" cap="none">
                <a:solidFill>
                  <a:srgbClr val="000000"/>
                </a:solidFill>
                <a:latin typeface="Arial"/>
                <a:ea typeface="Arial"/>
                <a:cs typeface="Arial"/>
                <a:sym typeface="Arial"/>
              </a:rPr>
              <a:t>pulmonary vasculature</a:t>
            </a:r>
            <a:r>
              <a:rPr lang="en-US" sz="1400" b="0" i="0" u="none" strike="noStrike" cap="none">
                <a:solidFill>
                  <a:srgbClr val="000000"/>
                </a:solidFill>
                <a:latin typeface="Arial"/>
                <a:ea typeface="Arial"/>
                <a:cs typeface="Arial"/>
                <a:sym typeface="Arial"/>
              </a:rPr>
              <a:t>&amp; </a:t>
            </a:r>
            <a:r>
              <a:rPr lang="en-US" sz="1400" b="1" i="0" u="none" strike="noStrike" cap="none">
                <a:solidFill>
                  <a:srgbClr val="000000"/>
                </a:solidFill>
                <a:latin typeface="Arial"/>
                <a:ea typeface="Arial"/>
                <a:cs typeface="Arial"/>
                <a:sym typeface="Arial"/>
              </a:rPr>
              <a:t>surfactant</a:t>
            </a:r>
            <a:r>
              <a:rPr lang="en-US" sz="1400" b="0" i="0" u="none" strike="noStrike" cap="none">
                <a:solidFill>
                  <a:srgbClr val="000000"/>
                </a:solidFill>
                <a:latin typeface="Arial"/>
                <a:ea typeface="Arial"/>
                <a:cs typeface="Arial"/>
                <a:sym typeface="Arial"/>
              </a:rPr>
              <a:t> are present to </a:t>
            </a:r>
            <a:r>
              <a:rPr lang="en-US" sz="1400" b="0" i="0" u="none" strike="noStrike" cap="none">
                <a:solidFill>
                  <a:srgbClr val="FF0000"/>
                </a:solidFill>
                <a:latin typeface="Arial"/>
                <a:ea typeface="Arial"/>
                <a:cs typeface="Arial"/>
                <a:sym typeface="Arial"/>
              </a:rPr>
              <a:t>permit survival of a prematurely born infants</a:t>
            </a:r>
            <a:br>
              <a:rPr lang="en-US" sz="1400" b="0" i="0" u="none" strike="noStrike" cap="none">
                <a:solidFill>
                  <a:srgbClr val="FF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Fetuses born prematurely </a:t>
            </a:r>
            <a:r>
              <a:rPr lang="en-US" sz="1400" b="0" i="0" u="none" strike="noStrike" cap="none">
                <a:solidFill>
                  <a:srgbClr val="FF0000"/>
                </a:solidFill>
                <a:latin typeface="Arial"/>
                <a:ea typeface="Arial"/>
                <a:cs typeface="Arial"/>
                <a:sym typeface="Arial"/>
              </a:rPr>
              <a:t>24-26 weeks </a:t>
            </a:r>
            <a:r>
              <a:rPr lang="en-US" sz="1400" b="0" i="0" u="none" strike="noStrike" cap="none">
                <a:solidFill>
                  <a:srgbClr val="000000"/>
                </a:solidFill>
                <a:latin typeface="Arial"/>
                <a:ea typeface="Arial"/>
                <a:cs typeface="Arial"/>
                <a:sym typeface="Arial"/>
              </a:rPr>
              <a:t>may suffer from </a:t>
            </a:r>
            <a:r>
              <a:rPr lang="en-US" sz="1400" b="1" i="0" u="none" strike="noStrike" cap="none">
                <a:solidFill>
                  <a:srgbClr val="FF0000"/>
                </a:solidFill>
                <a:latin typeface="Arial"/>
                <a:ea typeface="Arial"/>
                <a:cs typeface="Arial"/>
                <a:sym typeface="Arial"/>
              </a:rPr>
              <a:t>respiratory distress</a:t>
            </a:r>
            <a:r>
              <a:rPr lang="en-US" sz="1400" b="0" i="0" u="none" strike="noStrike" cap="none">
                <a:solidFill>
                  <a:srgbClr val="000000"/>
                </a:solidFill>
                <a:latin typeface="Arial"/>
                <a:ea typeface="Arial"/>
                <a:cs typeface="Arial"/>
                <a:sym typeface="Arial"/>
              </a:rPr>
              <a:t> due to </a:t>
            </a:r>
            <a:r>
              <a:rPr lang="en-US" sz="1400" b="1" i="0" u="none" strike="noStrike" cap="none">
                <a:solidFill>
                  <a:srgbClr val="000000"/>
                </a:solidFill>
                <a:latin typeface="Arial"/>
                <a:ea typeface="Arial"/>
                <a:cs typeface="Arial"/>
                <a:sym typeface="Arial"/>
              </a:rPr>
              <a:t>surfactant deficiency </a:t>
            </a:r>
            <a:r>
              <a:rPr lang="en-US" sz="1400" b="0" i="0" u="none" strike="noStrike" cap="none">
                <a:solidFill>
                  <a:srgbClr val="000000"/>
                </a:solidFill>
                <a:latin typeface="Arial"/>
                <a:ea typeface="Arial"/>
                <a:cs typeface="Arial"/>
                <a:sym typeface="Arial"/>
              </a:rPr>
              <a:t>but </a:t>
            </a:r>
            <a:r>
              <a:rPr lang="en-US" sz="1400" b="0" i="0" u="none" strike="noStrike" cap="none">
                <a:solidFill>
                  <a:srgbClr val="FF0000"/>
                </a:solidFill>
                <a:latin typeface="Arial"/>
                <a:ea typeface="Arial"/>
                <a:cs typeface="Arial"/>
                <a:sym typeface="Arial"/>
              </a:rPr>
              <a:t>may survive</a:t>
            </a:r>
            <a:r>
              <a:rPr lang="en-US" sz="1400" b="0" i="0" u="none" strike="noStrike" cap="none">
                <a:solidFill>
                  <a:srgbClr val="000000"/>
                </a:solidFill>
                <a:latin typeface="Arial"/>
                <a:ea typeface="Arial"/>
                <a:cs typeface="Arial"/>
                <a:sym typeface="Arial"/>
              </a:rPr>
              <a:t> if </a:t>
            </a:r>
            <a:r>
              <a:rPr lang="en-US" sz="1400" b="0" i="0" u="sng" strike="noStrike" cap="none">
                <a:solidFill>
                  <a:srgbClr val="000000"/>
                </a:solidFill>
                <a:latin typeface="Arial"/>
                <a:ea typeface="Arial"/>
                <a:cs typeface="Arial"/>
                <a:sym typeface="Arial"/>
              </a:rPr>
              <a:t>given intensive care.</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287" name="Shape 287"/>
          <p:cNvPicPr preferRelativeResize="0"/>
          <p:nvPr/>
        </p:nvPicPr>
        <p:blipFill rotWithShape="1">
          <a:blip r:embed="rId5">
            <a:alphaModFix/>
          </a:blip>
          <a:srcRect/>
          <a:stretch/>
        </p:blipFill>
        <p:spPr>
          <a:xfrm>
            <a:off x="6789052" y="2563396"/>
            <a:ext cx="1952581" cy="2112825"/>
          </a:xfrm>
          <a:prstGeom prst="rect">
            <a:avLst/>
          </a:prstGeom>
          <a:noFill/>
          <a:ln>
            <a:noFill/>
          </a:ln>
        </p:spPr>
      </p:pic>
      <p:sp>
        <p:nvSpPr>
          <p:cNvPr id="288" name="Shape 288"/>
          <p:cNvSpPr txBox="1"/>
          <p:nvPr/>
        </p:nvSpPr>
        <p:spPr>
          <a:xfrm>
            <a:off x="105375" y="3576570"/>
            <a:ext cx="6291300" cy="8865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By </a:t>
            </a:r>
            <a:r>
              <a:rPr lang="en-US" sz="1400" b="0" i="0" u="none" strike="noStrike" cap="none">
                <a:solidFill>
                  <a:srgbClr val="FF0000"/>
                </a:solidFill>
                <a:latin typeface="Arial"/>
                <a:ea typeface="Arial"/>
                <a:cs typeface="Arial"/>
                <a:sym typeface="Arial"/>
              </a:rPr>
              <a:t>24 weeks </a:t>
            </a:r>
            <a:r>
              <a:rPr lang="en-US" sz="1400" b="0" i="0" u="none" strike="noStrike" cap="none">
                <a:solidFill>
                  <a:srgbClr val="191919"/>
                </a:solidFill>
                <a:latin typeface="Arial"/>
                <a:ea typeface="Arial"/>
                <a:cs typeface="Arial"/>
                <a:sym typeface="Arial"/>
              </a:rPr>
              <a:t>the</a:t>
            </a:r>
            <a:r>
              <a:rPr lang="en-US" sz="1400" b="0" i="0" u="none" strike="noStrike" cap="none">
                <a:solidFill>
                  <a:srgbClr val="000000"/>
                </a:solidFill>
                <a:latin typeface="Arial"/>
                <a:ea typeface="Arial"/>
                <a:cs typeface="Arial"/>
                <a:sym typeface="Arial"/>
              </a:rPr>
              <a:t> terminal sacs are lined by:</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Squamous </a:t>
            </a:r>
            <a:r>
              <a:rPr lang="en-US" sz="1400" b="1" i="0" u="none" strike="noStrike" cap="none">
                <a:solidFill>
                  <a:srgbClr val="000000"/>
                </a:solidFill>
                <a:latin typeface="Arial"/>
                <a:ea typeface="Arial"/>
                <a:cs typeface="Arial"/>
                <a:sym typeface="Arial"/>
              </a:rPr>
              <a:t>type I pneumocytes </a:t>
            </a:r>
            <a:r>
              <a:rPr lang="en-US" sz="1400" b="0" i="0" u="none" strike="noStrike" cap="none">
                <a:solidFill>
                  <a:srgbClr val="000000"/>
                </a:solidFill>
                <a:latin typeface="Arial"/>
                <a:ea typeface="Arial"/>
                <a:cs typeface="Arial"/>
                <a:sym typeface="Arial"/>
              </a:rPr>
              <a:t>and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Rounded	secretory, </a:t>
            </a:r>
            <a:r>
              <a:rPr lang="en-US" sz="1400" b="1" i="0" u="none" strike="noStrike" cap="none">
                <a:solidFill>
                  <a:srgbClr val="000000"/>
                </a:solidFill>
                <a:latin typeface="Arial"/>
                <a:ea typeface="Arial"/>
                <a:cs typeface="Arial"/>
                <a:sym typeface="Arial"/>
              </a:rPr>
              <a:t>type II pneumocytes</a:t>
            </a:r>
            <a:r>
              <a:rPr lang="en-US" sz="1400" b="0" i="0" u="none" strike="noStrike" cap="none">
                <a:solidFill>
                  <a:srgbClr val="000000"/>
                </a:solidFill>
                <a:latin typeface="Arial"/>
                <a:ea typeface="Arial"/>
                <a:cs typeface="Arial"/>
                <a:sym typeface="Arial"/>
              </a:rPr>
              <a:t>, that secrete a mixture of phospholipids called surfactant.</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289" name="Shape 289"/>
          <p:cNvPicPr preferRelativeResize="0"/>
          <p:nvPr/>
        </p:nvPicPr>
        <p:blipFill rotWithShape="1">
          <a:blip r:embed="rId6">
            <a:alphaModFix/>
          </a:blip>
          <a:srcRect/>
          <a:stretch/>
        </p:blipFill>
        <p:spPr>
          <a:xfrm>
            <a:off x="6789052" y="4710928"/>
            <a:ext cx="1952582" cy="2112825"/>
          </a:xfrm>
          <a:prstGeom prst="rect">
            <a:avLst/>
          </a:prstGeom>
          <a:noFill/>
          <a:ln>
            <a:noFill/>
          </a:ln>
        </p:spPr>
      </p:pic>
      <p:sp>
        <p:nvSpPr>
          <p:cNvPr id="290" name="Shape 290"/>
          <p:cNvSpPr txBox="1"/>
          <p:nvPr/>
        </p:nvSpPr>
        <p:spPr>
          <a:xfrm>
            <a:off x="5878361" y="6336452"/>
            <a:ext cx="2944200" cy="3693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BFBFBF"/>
              </a:buClr>
              <a:buSzPts val="1200"/>
              <a:buFont typeface="Arial"/>
              <a:buNone/>
            </a:pPr>
            <a:r>
              <a:rPr lang="en-US" sz="1200" b="0" i="0" u="none" strike="noStrike" cap="none">
                <a:solidFill>
                  <a:srgbClr val="BFBFBF"/>
                </a:solidFill>
                <a:latin typeface="Arial"/>
                <a:ea typeface="Arial"/>
                <a:cs typeface="Arial"/>
                <a:sym typeface="Arial"/>
              </a:rPr>
              <a:t>Extra</a:t>
            </a:r>
            <a:endParaRPr sz="1200" b="0" i="0" u="none" strike="noStrike" cap="none">
              <a:solidFill>
                <a:srgbClr val="BFBFBF"/>
              </a:solidFill>
              <a:latin typeface="Arial"/>
              <a:ea typeface="Arial"/>
              <a:cs typeface="Arial"/>
              <a:sym typeface="Arial"/>
            </a:endParaRPr>
          </a:p>
        </p:txBody>
      </p:sp>
      <p:sp>
        <p:nvSpPr>
          <p:cNvPr id="291" name="Shape 291"/>
          <p:cNvSpPr/>
          <p:nvPr/>
        </p:nvSpPr>
        <p:spPr>
          <a:xfrm>
            <a:off x="209190" y="4619327"/>
            <a:ext cx="1007100" cy="355500"/>
          </a:xfrm>
          <a:prstGeom prst="rect">
            <a:avLst/>
          </a:prstGeom>
          <a:noFill/>
          <a:ln w="25400" cap="flat" cmpd="sng">
            <a:solidFill>
              <a:srgbClr val="BA7C2E"/>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2" name="Shape 292"/>
          <p:cNvSpPr/>
          <p:nvPr/>
        </p:nvSpPr>
        <p:spPr>
          <a:xfrm rot="10800000" flipH="1">
            <a:off x="7656616" y="5590204"/>
            <a:ext cx="748500" cy="264300"/>
          </a:xfrm>
          <a:prstGeom prst="rect">
            <a:avLst/>
          </a:prstGeom>
          <a:noFill/>
          <a:ln w="25400" cap="flat" cmpd="sng">
            <a:solidFill>
              <a:srgbClr val="BA7C2E"/>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3" name="Shape 293"/>
          <p:cNvSpPr/>
          <p:nvPr/>
        </p:nvSpPr>
        <p:spPr>
          <a:xfrm>
            <a:off x="1897900" y="3948900"/>
            <a:ext cx="1773600" cy="165300"/>
          </a:xfrm>
          <a:prstGeom prst="rect">
            <a:avLst/>
          </a:prstGeom>
          <a:noFill/>
          <a:ln w="25400" cap="flat" cmpd="sng">
            <a:solidFill>
              <a:srgbClr val="00B0F0"/>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4" name="Shape 294"/>
          <p:cNvSpPr/>
          <p:nvPr/>
        </p:nvSpPr>
        <p:spPr>
          <a:xfrm>
            <a:off x="6676365" y="4741120"/>
            <a:ext cx="1060200" cy="264300"/>
          </a:xfrm>
          <a:prstGeom prst="rect">
            <a:avLst/>
          </a:prstGeom>
          <a:noFill/>
          <a:ln w="25400" cap="flat" cmpd="sng">
            <a:solidFill>
              <a:srgbClr val="00B0F0"/>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5" name="Shape 295"/>
          <p:cNvSpPr/>
          <p:nvPr/>
        </p:nvSpPr>
        <p:spPr>
          <a:xfrm>
            <a:off x="1212775" y="3707275"/>
            <a:ext cx="1610100" cy="264300"/>
          </a:xfrm>
          <a:prstGeom prst="rect">
            <a:avLst/>
          </a:prstGeom>
          <a:noFill/>
          <a:ln w="25400" cap="flat" cmpd="sng">
            <a:solidFill>
              <a:srgbClr val="92D050"/>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6" name="Shape 296"/>
          <p:cNvSpPr/>
          <p:nvPr/>
        </p:nvSpPr>
        <p:spPr>
          <a:xfrm>
            <a:off x="7849272" y="4726926"/>
            <a:ext cx="1060200" cy="264300"/>
          </a:xfrm>
          <a:prstGeom prst="rect">
            <a:avLst/>
          </a:prstGeom>
          <a:noFill/>
          <a:ln w="25400" cap="flat" cmpd="sng">
            <a:solidFill>
              <a:srgbClr val="92D050"/>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7" name="Shape 297"/>
          <p:cNvSpPr txBox="1"/>
          <p:nvPr/>
        </p:nvSpPr>
        <p:spPr>
          <a:xfrm>
            <a:off x="3615573" y="3422268"/>
            <a:ext cx="3249600" cy="779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ts val="800"/>
              <a:buFont typeface="Arial"/>
              <a:buNone/>
            </a:pPr>
            <a:r>
              <a:rPr lang="en-US" sz="800" b="0" i="0" u="none" strike="noStrike" cap="none">
                <a:solidFill>
                  <a:srgbClr val="7F7F7F"/>
                </a:solidFill>
                <a:latin typeface="Arial"/>
                <a:ea typeface="Arial"/>
                <a:cs typeface="Arial"/>
                <a:sym typeface="Arial"/>
              </a:rPr>
              <a:t>Recall: surfactant is a complex substance containing phospholipids and a number of apoproteins. It lines the alveoli from the inside, which separates the air found in the lumen of the alveoli from water droplets on cells and It is secreted by Type II alveolar cells</a:t>
            </a:r>
            <a:endParaRPr sz="800" b="0" i="0" u="none" strike="noStrike" cap="none">
              <a:solidFill>
                <a:srgbClr val="7F7F7F"/>
              </a:solidFill>
              <a:latin typeface="Arial"/>
              <a:ea typeface="Arial"/>
              <a:cs typeface="Arial"/>
              <a:sym typeface="Arial"/>
            </a:endParaRPr>
          </a:p>
        </p:txBody>
      </p:sp>
      <p:sp>
        <p:nvSpPr>
          <p:cNvPr id="298" name="Shape 298"/>
          <p:cNvSpPr txBox="1"/>
          <p:nvPr/>
        </p:nvSpPr>
        <p:spPr>
          <a:xfrm>
            <a:off x="205664" y="6161920"/>
            <a:ext cx="6579900" cy="41448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خلال ٥ – ١٧ اسبوع:</a:t>
            </a:r>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كل اجزاء الرئة تكونت ماعدا الالفيولي ووقتها عملية التنفس غير ممكنه بمعنى اذا إنولد الطفل خلال هالفترة ف رح يموت بسبب عدم كفاءة الرئة عنده.</a:t>
            </a:r>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خلال ١٦ – ٢٥ اسبوع:</a:t>
            </a:r>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انسجة الرئة رح تكون محاطة بالاوعية ورح تكبر التيرمنال برنكيول واللامينا للبرونكاي، لما يصل الجنين ٢٤ اسبوع تبدا هذي الترمنال برونكيول تنقسم الى ريسبايراتوري برنكيولز الي بدورها رح تنقسم الى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Alveolar ducts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وفي نهاية كل ريسبايراتوري برنكيول رح تتكون عند الجنين حاجة تسمى </a:t>
            </a:r>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Terminal sacs </a:t>
            </a:r>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في هذي المرحلة عملية التنفس ممكنه والجنين لما ينولد فيها ممكن يعيش بشرط يكون في العناية، لكن لسا فيه احتماليه انه مايقدر بسبب عدم الكفائة الفعّالة للرئة كمان.</a:t>
            </a:r>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خلال ٢٤ اسبوع لحد الولادة:</a:t>
            </a:r>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Terminal sacs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وقتها حيكتمل نموها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Shape 303"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sp>
        <p:nvSpPr>
          <p:cNvPr id="304" name="Shape 304"/>
          <p:cNvSpPr txBox="1">
            <a:spLocks noGrp="1"/>
          </p:cNvSpPr>
          <p:nvPr>
            <p:ph type="title"/>
          </p:nvPr>
        </p:nvSpPr>
        <p:spPr>
          <a:xfrm>
            <a:off x="105376" y="-13"/>
            <a:ext cx="8520600" cy="6084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Economica"/>
              <a:buNone/>
            </a:pPr>
            <a:r>
              <a:rPr lang="en-US" sz="3000" b="0" i="0" u="none" strike="noStrike" cap="none">
                <a:solidFill>
                  <a:schemeClr val="dk1"/>
                </a:solidFill>
                <a:latin typeface="Economica"/>
                <a:ea typeface="Economica"/>
                <a:cs typeface="Economica"/>
                <a:sym typeface="Economica"/>
              </a:rPr>
              <a:t>Maturation	Of The Lungs</a:t>
            </a:r>
            <a:br>
              <a:rPr lang="en-US" sz="3000" b="0" i="0" u="none" strike="noStrike" cap="none">
                <a:solidFill>
                  <a:schemeClr val="dk1"/>
                </a:solidFill>
                <a:latin typeface="Economica"/>
                <a:ea typeface="Economica"/>
                <a:cs typeface="Economica"/>
                <a:sym typeface="Economica"/>
              </a:rPr>
            </a:br>
            <a:endParaRPr sz="3000" b="0" i="0" u="none" strike="noStrike" cap="none">
              <a:solidFill>
                <a:schemeClr val="dk1"/>
              </a:solidFill>
              <a:latin typeface="Arial"/>
              <a:ea typeface="Arial"/>
              <a:cs typeface="Arial"/>
              <a:sym typeface="Arial"/>
            </a:endParaRPr>
          </a:p>
        </p:txBody>
      </p:sp>
      <p:graphicFrame>
        <p:nvGraphicFramePr>
          <p:cNvPr id="305" name="Shape 305"/>
          <p:cNvGraphicFramePr/>
          <p:nvPr/>
        </p:nvGraphicFramePr>
        <p:xfrm>
          <a:off x="105372" y="761711"/>
          <a:ext cx="3000000" cy="3000000"/>
        </p:xfrm>
        <a:graphic>
          <a:graphicData uri="http://schemas.openxmlformats.org/drawingml/2006/table">
            <a:tbl>
              <a:tblPr>
                <a:noFill/>
                <a:tableStyleId>{085DBBFB-47A3-4B5B-8E4A-C1AEDB869D1B}</a:tableStyleId>
              </a:tblPr>
              <a:tblGrid>
                <a:gridCol w="1470250">
                  <a:extLst>
                    <a:ext uri="{9D8B030D-6E8A-4147-A177-3AD203B41FA5}">
                      <a16:colId xmlns:a16="http://schemas.microsoft.com/office/drawing/2014/main" val="20000"/>
                    </a:ext>
                  </a:extLst>
                </a:gridCol>
                <a:gridCol w="5304150">
                  <a:extLst>
                    <a:ext uri="{9D8B030D-6E8A-4147-A177-3AD203B41FA5}">
                      <a16:colId xmlns:a16="http://schemas.microsoft.com/office/drawing/2014/main" val="20001"/>
                    </a:ext>
                  </a:extLst>
                </a:gridCol>
              </a:tblGrid>
              <a:tr h="440600">
                <a:tc rowSpan="2">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solidFill>
                            <a:schemeClr val="dk1"/>
                          </a:solidFill>
                        </a:rPr>
                        <a:t>Alveolar</a:t>
                      </a:r>
                      <a:endParaRPr sz="1500" b="1" u="none" strike="noStrike" cap="none"/>
                    </a:p>
                    <a:p>
                      <a:pPr marL="0" marR="0" lvl="0" indent="0" algn="ctr" rtl="0">
                        <a:lnSpc>
                          <a:spcPct val="100000"/>
                        </a:lnSpc>
                        <a:spcBef>
                          <a:spcPts val="0"/>
                        </a:spcBef>
                        <a:spcAft>
                          <a:spcPts val="0"/>
                        </a:spcAft>
                        <a:buClr>
                          <a:schemeClr val="dk1"/>
                        </a:buClr>
                        <a:buSzPts val="1300"/>
                        <a:buFont typeface="Arial"/>
                        <a:buNone/>
                      </a:pPr>
                      <a:r>
                        <a:rPr lang="en-US" sz="1300" b="1" u="none" strike="noStrike" cap="none">
                          <a:solidFill>
                            <a:schemeClr val="dk1"/>
                          </a:solidFill>
                        </a:rPr>
                        <a:t>32 weeks – 8 years</a:t>
                      </a:r>
                      <a:endParaRPr sz="1300" b="1" u="none" strike="noStrike" cap="none">
                        <a:solidFill>
                          <a:schemeClr val="dk1"/>
                        </a:solidFill>
                      </a:endParaRPr>
                    </a:p>
                    <a:p>
                      <a:pPr marL="0" marR="0" lvl="0" indent="0" algn="ctr" rtl="0">
                        <a:lnSpc>
                          <a:spcPct val="100000"/>
                        </a:lnSpc>
                        <a:spcBef>
                          <a:spcPts val="0"/>
                        </a:spcBef>
                        <a:spcAft>
                          <a:spcPts val="0"/>
                        </a:spcAft>
                        <a:buClr>
                          <a:srgbClr val="777777"/>
                        </a:buClr>
                        <a:buSzPts val="1300"/>
                        <a:buFont typeface="Arial"/>
                        <a:buNone/>
                      </a:pPr>
                      <a:r>
                        <a:rPr lang="en-US" sz="1300" b="1" u="none" strike="noStrike" cap="none">
                          <a:solidFill>
                            <a:srgbClr val="777777"/>
                          </a:solidFill>
                        </a:rPr>
                        <a:t>( post natal ) </a:t>
                      </a:r>
                      <a:endParaRPr sz="1300" b="1" u="none" strike="noStrike" cap="none">
                        <a:solidFill>
                          <a:srgbClr val="777777"/>
                        </a:solidFill>
                      </a:endParaRPr>
                    </a:p>
                  </a:txBody>
                  <a:tcPr marL="91425" marR="91425" marT="121900" marB="121900"/>
                </a:tc>
                <a:tc rowSpan="2">
                  <a:txBody>
                    <a:bodyPr/>
                    <a:lstStyle/>
                    <a:p>
                      <a:pPr marL="0" marR="0" lvl="0" indent="0" algn="l" rtl="0">
                        <a:lnSpc>
                          <a:spcPct val="100000"/>
                        </a:lnSpc>
                        <a:spcBef>
                          <a:spcPts val="0"/>
                        </a:spcBef>
                        <a:spcAft>
                          <a:spcPts val="0"/>
                        </a:spcAft>
                        <a:buClr>
                          <a:schemeClr val="dk1"/>
                        </a:buClr>
                        <a:buSzPts val="2000"/>
                        <a:buFont typeface="Arial"/>
                        <a:buNone/>
                      </a:pPr>
                      <a:r>
                        <a:rPr lang="en-US" u="none" strike="noStrike" cap="none">
                          <a:solidFill>
                            <a:schemeClr val="dk1"/>
                          </a:solidFill>
                        </a:rPr>
                        <a:t>▫ At the beginning of the alveolar period, </a:t>
                      </a:r>
                      <a:r>
                        <a:rPr lang="en-US" u="sng" strike="noStrike" cap="none">
                          <a:solidFill>
                            <a:schemeClr val="dk1"/>
                          </a:solidFill>
                        </a:rPr>
                        <a:t>each respiratory</a:t>
                      </a:r>
                      <a:br>
                        <a:rPr lang="en-US" u="sng" strike="noStrike" cap="none">
                          <a:solidFill>
                            <a:schemeClr val="dk1"/>
                          </a:solidFill>
                        </a:rPr>
                      </a:br>
                      <a:r>
                        <a:rPr lang="en-US" u="sng" strike="noStrike" cap="none">
                          <a:solidFill>
                            <a:schemeClr val="dk1"/>
                          </a:solidFill>
                        </a:rPr>
                        <a:t>bronchiole</a:t>
                      </a:r>
                      <a:r>
                        <a:rPr lang="en-US" u="none" strike="noStrike" cap="none">
                          <a:solidFill>
                            <a:schemeClr val="dk1"/>
                          </a:solidFill>
                        </a:rPr>
                        <a:t> </a:t>
                      </a:r>
                      <a:r>
                        <a:rPr lang="en-US" b="1" u="none" strike="noStrike" cap="none">
                          <a:solidFill>
                            <a:schemeClr val="dk1"/>
                          </a:solidFill>
                        </a:rPr>
                        <a:t>terminates</a:t>
                      </a:r>
                      <a:r>
                        <a:rPr lang="en-US" u="none" strike="noStrike" cap="none">
                          <a:solidFill>
                            <a:schemeClr val="dk1"/>
                          </a:solidFill>
                        </a:rPr>
                        <a:t> in a cluster of thin-walled terminal saccules </a:t>
                      </a:r>
                      <a:r>
                        <a:rPr lang="en-US" b="1" u="none" strike="noStrike" cap="none">
                          <a:solidFill>
                            <a:schemeClr val="dk1"/>
                          </a:solidFill>
                        </a:rPr>
                        <a:t>separated</a:t>
                      </a:r>
                      <a:r>
                        <a:rPr lang="en-US" u="none" strike="noStrike" cap="none">
                          <a:solidFill>
                            <a:schemeClr val="dk1"/>
                          </a:solidFill>
                        </a:rPr>
                        <a:t> from one another by </a:t>
                      </a:r>
                      <a:r>
                        <a:rPr lang="en-US" u="sng" strike="noStrike" cap="none">
                          <a:solidFill>
                            <a:schemeClr val="dk1"/>
                          </a:solidFill>
                        </a:rPr>
                        <a:t>loose</a:t>
                      </a:r>
                      <a:r>
                        <a:rPr lang="en-US" u="none" strike="noStrike" cap="none">
                          <a:solidFill>
                            <a:schemeClr val="dk1"/>
                          </a:solidFill>
                        </a:rPr>
                        <a:t> connective tissue.</a:t>
                      </a:r>
                      <a:endParaRPr u="none" strike="noStrike" cap="none">
                        <a:solidFill>
                          <a:schemeClr val="dk1"/>
                        </a:solidFill>
                      </a:endParaRPr>
                    </a:p>
                    <a:p>
                      <a:pPr marL="0" marR="0" lvl="0" indent="0" algn="l" rtl="0">
                        <a:lnSpc>
                          <a:spcPct val="100000"/>
                        </a:lnSpc>
                        <a:spcBef>
                          <a:spcPts val="0"/>
                        </a:spcBef>
                        <a:spcAft>
                          <a:spcPts val="0"/>
                        </a:spcAft>
                        <a:buClr>
                          <a:schemeClr val="dk1"/>
                        </a:buClr>
                        <a:buSzPts val="2000"/>
                        <a:buFont typeface="Arial"/>
                        <a:buNone/>
                      </a:pPr>
                      <a:br>
                        <a:rPr lang="en-US" u="none" strike="noStrike" cap="none">
                          <a:solidFill>
                            <a:schemeClr val="dk1"/>
                          </a:solidFill>
                        </a:rPr>
                      </a:br>
                      <a:r>
                        <a:rPr lang="en-US" u="none" strike="noStrike" cap="none">
                          <a:solidFill>
                            <a:schemeClr val="dk1"/>
                          </a:solidFill>
                        </a:rPr>
                        <a:t>▫ These </a:t>
                      </a:r>
                      <a:r>
                        <a:rPr lang="en-US" b="1" u="none" strike="noStrike" cap="none">
                          <a:solidFill>
                            <a:schemeClr val="dk1"/>
                          </a:solidFill>
                        </a:rPr>
                        <a:t>terminal saccules</a:t>
                      </a:r>
                      <a:r>
                        <a:rPr lang="en-US" u="none" strike="noStrike" cap="none">
                          <a:solidFill>
                            <a:schemeClr val="dk1"/>
                          </a:solidFill>
                        </a:rPr>
                        <a:t> </a:t>
                      </a:r>
                      <a:r>
                        <a:rPr lang="en-US" u="sng" strike="noStrike" cap="none">
                          <a:solidFill>
                            <a:schemeClr val="dk1"/>
                          </a:solidFill>
                        </a:rPr>
                        <a:t>represent</a:t>
                      </a:r>
                      <a:r>
                        <a:rPr lang="en-US" u="none" strike="noStrike" cap="none">
                          <a:solidFill>
                            <a:schemeClr val="dk1"/>
                          </a:solidFill>
                        </a:rPr>
                        <a:t> future </a:t>
                      </a:r>
                      <a:r>
                        <a:rPr lang="en-US" b="1" u="none" strike="noStrike" cap="none">
                          <a:solidFill>
                            <a:schemeClr val="dk1"/>
                          </a:solidFill>
                        </a:rPr>
                        <a:t>alveolar sacs.</a:t>
                      </a:r>
                      <a:endParaRPr b="1" u="none" strike="noStrike" cap="none"/>
                    </a:p>
                  </a:txBody>
                  <a:tcPr marL="91425" marR="91425" marT="121900" marB="121900"/>
                </a:tc>
                <a:extLst>
                  <a:ext uri="{0D108BD9-81ED-4DB2-BD59-A6C34878D82A}">
                    <a16:rowId xmlns:a16="http://schemas.microsoft.com/office/drawing/2014/main" val="10000"/>
                  </a:ext>
                </a:extLst>
              </a:tr>
              <a:tr h="1304075">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306" name="Shape 306"/>
          <p:cNvPicPr preferRelativeResize="0"/>
          <p:nvPr/>
        </p:nvPicPr>
        <p:blipFill rotWithShape="1">
          <a:blip r:embed="rId4">
            <a:alphaModFix/>
          </a:blip>
          <a:srcRect/>
          <a:stretch/>
        </p:blipFill>
        <p:spPr>
          <a:xfrm>
            <a:off x="6958149" y="555827"/>
            <a:ext cx="2080475" cy="2123067"/>
          </a:xfrm>
          <a:prstGeom prst="rect">
            <a:avLst/>
          </a:prstGeom>
          <a:noFill/>
          <a:ln>
            <a:noFill/>
          </a:ln>
        </p:spPr>
      </p:pic>
      <p:sp>
        <p:nvSpPr>
          <p:cNvPr id="307" name="Shape 307"/>
          <p:cNvSpPr txBox="1"/>
          <p:nvPr/>
        </p:nvSpPr>
        <p:spPr>
          <a:xfrm>
            <a:off x="105375" y="3045989"/>
            <a:ext cx="6927000" cy="38121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Characteristic mature alveoli </a:t>
            </a:r>
            <a:r>
              <a:rPr lang="en-US" sz="1400" b="1" i="0" u="none" strike="noStrike" cap="none">
                <a:solidFill>
                  <a:srgbClr val="FF0000"/>
                </a:solidFill>
                <a:latin typeface="Arial"/>
                <a:ea typeface="Arial"/>
                <a:cs typeface="Arial"/>
                <a:sym typeface="Arial"/>
              </a:rPr>
              <a:t>do not</a:t>
            </a:r>
            <a:r>
              <a:rPr lang="en-US" sz="1400" b="0" i="0" u="none" strike="noStrike" cap="none">
                <a:solidFill>
                  <a:srgbClr val="000000"/>
                </a:solidFill>
                <a:latin typeface="Arial"/>
                <a:ea typeface="Arial"/>
                <a:cs typeface="Arial"/>
                <a:sym typeface="Arial"/>
              </a:rPr>
              <a:t> form </a:t>
            </a:r>
            <a:r>
              <a:rPr lang="en-US" sz="1400" b="1" i="0" u="sng" strike="noStrike" cap="none">
                <a:solidFill>
                  <a:srgbClr val="000000"/>
                </a:solidFill>
                <a:latin typeface="Arial"/>
                <a:ea typeface="Arial"/>
                <a:cs typeface="Arial"/>
                <a:sym typeface="Arial"/>
              </a:rPr>
              <a:t>until after birth.</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95% of alveoli develop </a:t>
            </a:r>
            <a:r>
              <a:rPr lang="en-US" sz="1400" b="1" i="0" u="none" strike="noStrike" cap="none">
                <a:solidFill>
                  <a:srgbClr val="000000"/>
                </a:solidFill>
                <a:latin typeface="Arial"/>
                <a:ea typeface="Arial"/>
                <a:cs typeface="Arial"/>
                <a:sym typeface="Arial"/>
              </a:rPr>
              <a:t>postnatally </a:t>
            </a:r>
            <a:r>
              <a:rPr lang="en-US" sz="1400" b="0" i="0" u="none" strike="noStrike" cap="none">
                <a:solidFill>
                  <a:srgbClr val="7F7F7F"/>
                </a:solidFill>
                <a:latin typeface="Arial"/>
                <a:ea typeface="Arial"/>
                <a:cs typeface="Arial"/>
                <a:sym typeface="Arial"/>
              </a:rPr>
              <a:t>(بعد الولادة)</a:t>
            </a:r>
            <a:r>
              <a:rPr lang="en-US" sz="1400" b="0" i="0" u="none" strike="noStrike" cap="none">
                <a:solidFill>
                  <a:srgbClr val="000000"/>
                </a:solidFill>
                <a:latin typeface="Arial"/>
                <a:ea typeface="Arial"/>
                <a:cs typeface="Arial"/>
                <a:sym typeface="Arial"/>
              </a:rPr>
              <a:t>.</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About </a:t>
            </a:r>
            <a:r>
              <a:rPr lang="en-US" sz="1400" b="0" i="0" u="sng" strike="noStrike" cap="none">
                <a:solidFill>
                  <a:srgbClr val="000000"/>
                </a:solidFill>
                <a:latin typeface="Arial"/>
                <a:ea typeface="Arial"/>
                <a:cs typeface="Arial"/>
                <a:sym typeface="Arial"/>
              </a:rPr>
              <a:t>50 million</a:t>
            </a:r>
            <a:r>
              <a:rPr lang="en-US" sz="1400" b="0" i="0" u="none" strike="noStrike" cap="none">
                <a:solidFill>
                  <a:srgbClr val="000000"/>
                </a:solidFill>
                <a:latin typeface="Arial"/>
                <a:ea typeface="Arial"/>
                <a:cs typeface="Arial"/>
                <a:sym typeface="Arial"/>
              </a:rPr>
              <a:t> alveoli, </a:t>
            </a:r>
            <a:r>
              <a:rPr lang="en-US" sz="1400" b="1" i="0" u="none" strike="noStrike" cap="none">
                <a:solidFill>
                  <a:srgbClr val="FF0000"/>
                </a:solidFill>
                <a:latin typeface="Arial"/>
                <a:ea typeface="Arial"/>
                <a:cs typeface="Arial"/>
                <a:sym typeface="Arial"/>
              </a:rPr>
              <a:t>one sixth</a:t>
            </a:r>
            <a:r>
              <a:rPr lang="en-US" sz="1400" b="0" i="0" u="none" strike="noStrike" cap="none">
                <a:solidFill>
                  <a:srgbClr val="000000"/>
                </a:solidFill>
                <a:latin typeface="Arial"/>
                <a:ea typeface="Arial"/>
                <a:cs typeface="Arial"/>
                <a:sym typeface="Arial"/>
              </a:rPr>
              <a:t> of the adult number are present in the lungs of    a </a:t>
            </a:r>
            <a:r>
              <a:rPr lang="en-US" sz="1400" b="1" i="0" u="none" strike="noStrike" cap="none">
                <a:solidFill>
                  <a:srgbClr val="000000"/>
                </a:solidFill>
                <a:latin typeface="Arial"/>
                <a:ea typeface="Arial"/>
                <a:cs typeface="Arial"/>
                <a:sym typeface="Arial"/>
              </a:rPr>
              <a:t>full-term newborn infant. </a:t>
            </a:r>
            <a:r>
              <a:rPr lang="en-US" sz="1400" b="0" i="0" u="none" strike="noStrike" cap="none">
                <a:solidFill>
                  <a:srgbClr val="777777"/>
                </a:solidFill>
                <a:latin typeface="Arial"/>
                <a:ea typeface="Arial"/>
                <a:cs typeface="Arial"/>
                <a:sym typeface="Arial"/>
              </a:rPr>
              <a:t>(50 million قبل الولادة وتمثل 5%)</a:t>
            </a:r>
            <a:br>
              <a:rPr lang="en-US" sz="1400" b="1" i="0" u="none" strike="noStrike" cap="none">
                <a:solidFill>
                  <a:srgbClr val="777777"/>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From </a:t>
            </a:r>
            <a:r>
              <a:rPr lang="en-US" sz="1400" b="0" i="0" u="none" strike="noStrike" cap="none">
                <a:solidFill>
                  <a:srgbClr val="FF0000"/>
                </a:solidFill>
                <a:latin typeface="Arial"/>
                <a:ea typeface="Arial"/>
                <a:cs typeface="Arial"/>
                <a:sym typeface="Arial"/>
              </a:rPr>
              <a:t>3-8 year </a:t>
            </a:r>
            <a:r>
              <a:rPr lang="en-US" sz="1400" b="0" i="0" u="none" strike="noStrike" cap="none">
                <a:solidFill>
                  <a:srgbClr val="000000"/>
                </a:solidFill>
                <a:latin typeface="Arial"/>
                <a:ea typeface="Arial"/>
                <a:cs typeface="Arial"/>
                <a:sym typeface="Arial"/>
              </a:rPr>
              <a:t>or so, the number of alveoli </a:t>
            </a:r>
            <a:r>
              <a:rPr lang="en-US" sz="1400" b="1" i="0" u="none" strike="noStrike" cap="none">
                <a:solidFill>
                  <a:srgbClr val="000000"/>
                </a:solidFill>
                <a:latin typeface="Arial"/>
                <a:ea typeface="Arial"/>
                <a:cs typeface="Arial"/>
                <a:sym typeface="Arial"/>
              </a:rPr>
              <a:t>continues to increase</a:t>
            </a:r>
            <a:r>
              <a:rPr lang="en-US" sz="1400" b="0" i="0" u="none" strike="noStrike" cap="none">
                <a:solidFill>
                  <a:srgbClr val="000000"/>
                </a:solidFill>
                <a:latin typeface="Arial"/>
                <a:ea typeface="Arial"/>
                <a:cs typeface="Arial"/>
                <a:sym typeface="Arial"/>
              </a:rPr>
              <a:t>, forming additional primordial alveoli.</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By about the </a:t>
            </a:r>
            <a:r>
              <a:rPr lang="en-US" sz="1400" b="0" i="0" u="none" strike="noStrike" cap="none">
                <a:solidFill>
                  <a:srgbClr val="FF0000"/>
                </a:solidFill>
                <a:latin typeface="Arial"/>
                <a:ea typeface="Arial"/>
                <a:cs typeface="Arial"/>
                <a:sym typeface="Arial"/>
              </a:rPr>
              <a:t>eighth year</a:t>
            </a:r>
            <a:r>
              <a:rPr lang="en-US" sz="1400" b="0" i="0" u="none" strike="noStrike" cap="none">
                <a:solidFill>
                  <a:srgbClr val="000000"/>
                </a:solidFill>
                <a:latin typeface="Arial"/>
                <a:ea typeface="Arial"/>
                <a:cs typeface="Arial"/>
                <a:sym typeface="Arial"/>
              </a:rPr>
              <a:t>, the adult </a:t>
            </a:r>
            <a:r>
              <a:rPr lang="en-US" sz="1400" b="1" i="0" u="none" strike="noStrike" cap="none">
                <a:solidFill>
                  <a:srgbClr val="000000"/>
                </a:solidFill>
                <a:latin typeface="Arial"/>
                <a:ea typeface="Arial"/>
                <a:cs typeface="Arial"/>
                <a:sym typeface="Arial"/>
              </a:rPr>
              <a:t>complement of 300 million                             alveoli is presen</a:t>
            </a:r>
            <a:r>
              <a:rPr lang="en-US" sz="1400" b="0" i="0" u="none" strike="noStrike" cap="none">
                <a:solidFill>
                  <a:srgbClr val="000000"/>
                </a:solidFill>
                <a:latin typeface="Arial"/>
                <a:ea typeface="Arial"/>
                <a:cs typeface="Arial"/>
                <a:sym typeface="Arial"/>
              </a:rPr>
              <a:t>t.</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308" name="Shape 308"/>
          <p:cNvPicPr preferRelativeResize="0"/>
          <p:nvPr/>
        </p:nvPicPr>
        <p:blipFill rotWithShape="1">
          <a:blip r:embed="rId5">
            <a:alphaModFix/>
          </a:blip>
          <a:srcRect/>
          <a:stretch/>
        </p:blipFill>
        <p:spPr>
          <a:xfrm>
            <a:off x="7108815" y="2937132"/>
            <a:ext cx="1798575" cy="1792899"/>
          </a:xfrm>
          <a:prstGeom prst="rect">
            <a:avLst/>
          </a:prstGeom>
          <a:noFill/>
          <a:ln>
            <a:noFill/>
          </a:ln>
        </p:spPr>
      </p:pic>
      <p:pic>
        <p:nvPicPr>
          <p:cNvPr id="309" name="Shape 309"/>
          <p:cNvPicPr preferRelativeResize="0"/>
          <p:nvPr/>
        </p:nvPicPr>
        <p:blipFill rotWithShape="1">
          <a:blip r:embed="rId6">
            <a:alphaModFix/>
          </a:blip>
          <a:srcRect/>
          <a:stretch/>
        </p:blipFill>
        <p:spPr>
          <a:xfrm>
            <a:off x="5827575" y="4828739"/>
            <a:ext cx="3046000" cy="1792900"/>
          </a:xfrm>
          <a:prstGeom prst="rect">
            <a:avLst/>
          </a:prstGeom>
          <a:noFill/>
          <a:ln>
            <a:noFill/>
          </a:ln>
        </p:spPr>
      </p:pic>
      <p:cxnSp>
        <p:nvCxnSpPr>
          <p:cNvPr id="310" name="Shape 310"/>
          <p:cNvCxnSpPr/>
          <p:nvPr/>
        </p:nvCxnSpPr>
        <p:spPr>
          <a:xfrm>
            <a:off x="5263125" y="2169050"/>
            <a:ext cx="2183700" cy="2159400"/>
          </a:xfrm>
          <a:prstGeom prst="bentConnector3">
            <a:avLst>
              <a:gd name="adj1" fmla="val 78879"/>
            </a:avLst>
          </a:prstGeom>
          <a:noFill/>
          <a:ln w="9525" cap="flat" cmpd="sng">
            <a:solidFill>
              <a:srgbClr val="00B050"/>
            </a:solidFill>
            <a:prstDash val="solid"/>
            <a:round/>
            <a:headEnd type="none" w="med" len="med"/>
            <a:tailEnd type="triangle" w="lg" len="lg"/>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Shape 315"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sp>
        <p:nvSpPr>
          <p:cNvPr id="316" name="Shape 316"/>
          <p:cNvSpPr txBox="1">
            <a:spLocks noGrp="1"/>
          </p:cNvSpPr>
          <p:nvPr>
            <p:ph type="title"/>
          </p:nvPr>
        </p:nvSpPr>
        <p:spPr>
          <a:xfrm>
            <a:off x="180791" y="252855"/>
            <a:ext cx="8433600" cy="801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Economica"/>
              <a:buNone/>
            </a:pPr>
            <a:r>
              <a:rPr lang="en-US" sz="3700" b="0" i="0" u="none" strike="noStrike" cap="none">
                <a:solidFill>
                  <a:schemeClr val="dk1"/>
                </a:solidFill>
                <a:latin typeface="Economica"/>
                <a:ea typeface="Economica"/>
                <a:cs typeface="Economica"/>
                <a:sym typeface="Economica"/>
              </a:rPr>
              <a:t>Developmental anomalies </a:t>
            </a:r>
            <a:r>
              <a:rPr lang="en-US" sz="2000" b="0" i="0" u="none" strike="noStrike" cap="none">
                <a:solidFill>
                  <a:schemeClr val="dk1"/>
                </a:solidFill>
                <a:latin typeface="Comfortaa"/>
                <a:ea typeface="Comfortaa"/>
                <a:cs typeface="Comfortaa"/>
                <a:sym typeface="Comfortaa"/>
              </a:rPr>
              <a:t>(Tracheoesophageal Fistula)</a:t>
            </a:r>
            <a:br>
              <a:rPr lang="en-US" sz="2000" b="0" i="0" u="none" strike="noStrike" cap="none">
                <a:solidFill>
                  <a:schemeClr val="dk1"/>
                </a:solidFill>
                <a:latin typeface="Comfortaa"/>
                <a:ea typeface="Comfortaa"/>
                <a:cs typeface="Comfortaa"/>
                <a:sym typeface="Comfortaa"/>
              </a:rPr>
            </a:br>
            <a:endParaRPr sz="2000" b="0" i="0" u="none" strike="noStrike" cap="none">
              <a:solidFill>
                <a:schemeClr val="dk1"/>
              </a:solidFill>
              <a:latin typeface="Comfortaa"/>
              <a:ea typeface="Comfortaa"/>
              <a:cs typeface="Comfortaa"/>
              <a:sym typeface="Comfortaa"/>
            </a:endParaRPr>
          </a:p>
        </p:txBody>
      </p:sp>
      <p:sp>
        <p:nvSpPr>
          <p:cNvPr id="317" name="Shape 317"/>
          <p:cNvSpPr txBox="1">
            <a:spLocks noGrp="1"/>
          </p:cNvSpPr>
          <p:nvPr>
            <p:ph type="body" idx="1"/>
          </p:nvPr>
        </p:nvSpPr>
        <p:spPr>
          <a:xfrm>
            <a:off x="106150" y="1093612"/>
            <a:ext cx="6583800" cy="34908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US" sz="1500" b="0" i="0" u="none" strike="noStrike" cap="none">
                <a:solidFill>
                  <a:srgbClr val="000000"/>
                </a:solidFill>
                <a:latin typeface="Arial"/>
                <a:ea typeface="Arial"/>
                <a:cs typeface="Arial"/>
                <a:sym typeface="Arial"/>
              </a:rPr>
              <a:t>▫ An </a:t>
            </a:r>
            <a:r>
              <a:rPr lang="en-US" sz="1500" b="0" i="0" u="none" strike="noStrike" cap="none">
                <a:solidFill>
                  <a:srgbClr val="FF0000"/>
                </a:solidFill>
                <a:latin typeface="Arial"/>
                <a:ea typeface="Arial"/>
                <a:cs typeface="Arial"/>
                <a:sym typeface="Arial"/>
              </a:rPr>
              <a:t>abnormal passage</a:t>
            </a:r>
            <a:r>
              <a:rPr lang="en-US" sz="1500" b="0" i="0" u="none" strike="noStrike" cap="none">
                <a:solidFill>
                  <a:srgbClr val="000000"/>
                </a:solidFill>
                <a:latin typeface="Arial"/>
                <a:ea typeface="Arial"/>
                <a:cs typeface="Arial"/>
                <a:sym typeface="Arial"/>
              </a:rPr>
              <a:t> between the </a:t>
            </a:r>
            <a:r>
              <a:rPr lang="en-US" sz="1500" b="1" i="0" u="none" strike="noStrike" cap="none">
                <a:solidFill>
                  <a:srgbClr val="000000"/>
                </a:solidFill>
                <a:latin typeface="Arial"/>
                <a:ea typeface="Arial"/>
                <a:cs typeface="Arial"/>
                <a:sym typeface="Arial"/>
              </a:rPr>
              <a:t>trachea</a:t>
            </a:r>
            <a:r>
              <a:rPr lang="en-US" sz="1500" b="0" i="0" u="none" strike="noStrike" cap="none">
                <a:solidFill>
                  <a:srgbClr val="000000"/>
                </a:solidFill>
                <a:latin typeface="Arial"/>
                <a:ea typeface="Arial"/>
                <a:cs typeface="Arial"/>
                <a:sym typeface="Arial"/>
              </a:rPr>
              <a:t> and </a:t>
            </a:r>
            <a:r>
              <a:rPr lang="en-US" sz="1500" b="1" i="0" u="none" strike="noStrike" cap="none">
                <a:solidFill>
                  <a:srgbClr val="000000"/>
                </a:solidFill>
                <a:latin typeface="Arial"/>
                <a:ea typeface="Arial"/>
                <a:cs typeface="Arial"/>
                <a:sym typeface="Arial"/>
              </a:rPr>
              <a:t>esophagus</a:t>
            </a:r>
            <a:r>
              <a:rPr lang="en-US" sz="1500" b="0" i="0" u="none" strike="noStrike" cap="none">
                <a:solidFill>
                  <a:srgbClr val="000000"/>
                </a:solidFill>
                <a:latin typeface="Arial"/>
                <a:ea typeface="Arial"/>
                <a:cs typeface="Arial"/>
                <a:sym typeface="Arial"/>
              </a:rPr>
              <a:t>.</a:t>
            </a: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2"/>
              </a:buClr>
              <a:buSzPts val="1800"/>
              <a:buFont typeface="Arial"/>
              <a:buNone/>
            </a:pPr>
            <a:br>
              <a:rPr lang="en-US" sz="1500" b="0" i="0" u="none" strike="noStrike" cap="none">
                <a:solidFill>
                  <a:srgbClr val="000000"/>
                </a:solidFill>
                <a:latin typeface="Arial"/>
                <a:ea typeface="Arial"/>
                <a:cs typeface="Arial"/>
                <a:sym typeface="Arial"/>
              </a:rPr>
            </a:br>
            <a:r>
              <a:rPr lang="en-US" sz="1500" b="0" i="0" u="none" strike="noStrike" cap="none">
                <a:solidFill>
                  <a:srgbClr val="000000"/>
                </a:solidFill>
                <a:latin typeface="Arial"/>
                <a:ea typeface="Arial"/>
                <a:cs typeface="Arial"/>
                <a:sym typeface="Arial"/>
              </a:rPr>
              <a:t>▫ Results from </a:t>
            </a:r>
            <a:r>
              <a:rPr lang="en-US" sz="1500" b="0" i="0" u="none" strike="noStrike" cap="none">
                <a:solidFill>
                  <a:srgbClr val="FF0000"/>
                </a:solidFill>
                <a:latin typeface="Arial"/>
                <a:ea typeface="Arial"/>
                <a:cs typeface="Arial"/>
                <a:sym typeface="Arial"/>
              </a:rPr>
              <a:t>incomplete division</a:t>
            </a:r>
            <a:r>
              <a:rPr lang="en-US" sz="1500" b="0" i="0" u="none" strike="noStrike" cap="none">
                <a:solidFill>
                  <a:srgbClr val="000000"/>
                </a:solidFill>
                <a:latin typeface="Arial"/>
                <a:ea typeface="Arial"/>
                <a:cs typeface="Arial"/>
                <a:sym typeface="Arial"/>
              </a:rPr>
              <a:t> of the </a:t>
            </a:r>
            <a:r>
              <a:rPr lang="en-US" sz="1500" b="1" i="0" u="none" strike="noStrike" cap="none">
                <a:solidFill>
                  <a:srgbClr val="000000"/>
                </a:solidFill>
                <a:latin typeface="Arial"/>
                <a:ea typeface="Arial"/>
                <a:cs typeface="Arial"/>
                <a:sym typeface="Arial"/>
              </a:rPr>
              <a:t>cranial</a:t>
            </a:r>
            <a:r>
              <a:rPr lang="en-US" sz="1500" b="0" i="0" u="none" strike="noStrike" cap="none">
                <a:solidFill>
                  <a:srgbClr val="000000"/>
                </a:solidFill>
                <a:latin typeface="Arial"/>
                <a:ea typeface="Arial"/>
                <a:cs typeface="Arial"/>
                <a:sym typeface="Arial"/>
              </a:rPr>
              <a:t> part of the foregut into respiratory and esophageal parts by the </a:t>
            </a:r>
            <a:r>
              <a:rPr lang="en-US" sz="1500" b="1" i="0" u="none" strike="noStrike" cap="none">
                <a:solidFill>
                  <a:srgbClr val="000000"/>
                </a:solidFill>
                <a:latin typeface="Arial"/>
                <a:ea typeface="Arial"/>
                <a:cs typeface="Arial"/>
                <a:sym typeface="Arial"/>
              </a:rPr>
              <a:t>tracheo-esophageal </a:t>
            </a:r>
            <a:r>
              <a:rPr lang="en-US" sz="1500" b="0" i="0" u="none" strike="noStrike" cap="none">
                <a:solidFill>
                  <a:srgbClr val="000000"/>
                </a:solidFill>
                <a:latin typeface="Arial"/>
                <a:ea typeface="Arial"/>
                <a:cs typeface="Arial"/>
                <a:sym typeface="Arial"/>
              </a:rPr>
              <a:t>septum.</a:t>
            </a: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2"/>
              </a:buClr>
              <a:buSzPts val="1800"/>
              <a:buFont typeface="Arial"/>
              <a:buNone/>
            </a:pPr>
            <a:br>
              <a:rPr lang="en-US" sz="1500" b="0" i="0" u="none" strike="noStrike" cap="none">
                <a:solidFill>
                  <a:srgbClr val="000000"/>
                </a:solidFill>
                <a:latin typeface="Arial"/>
                <a:ea typeface="Arial"/>
                <a:cs typeface="Arial"/>
                <a:sym typeface="Arial"/>
              </a:rPr>
            </a:br>
            <a:r>
              <a:rPr lang="en-US" sz="1500" b="0" i="0" u="none" strike="noStrike" cap="none">
                <a:solidFill>
                  <a:srgbClr val="000000"/>
                </a:solidFill>
                <a:latin typeface="Arial"/>
                <a:ea typeface="Arial"/>
                <a:cs typeface="Arial"/>
                <a:sym typeface="Arial"/>
              </a:rPr>
              <a:t>▫ Occurs </a:t>
            </a:r>
            <a:r>
              <a:rPr lang="en-US" sz="1500" b="0" i="0" u="sng" strike="noStrike" cap="none">
                <a:solidFill>
                  <a:srgbClr val="000000"/>
                </a:solidFill>
                <a:latin typeface="Arial"/>
                <a:ea typeface="Arial"/>
                <a:cs typeface="Arial"/>
                <a:sym typeface="Arial"/>
              </a:rPr>
              <a:t>once in 3000 to 4500</a:t>
            </a:r>
            <a:r>
              <a:rPr lang="en-US" sz="1500" b="0" i="0" u="none" strike="noStrike" cap="none">
                <a:solidFill>
                  <a:srgbClr val="000000"/>
                </a:solidFill>
                <a:latin typeface="Arial"/>
                <a:ea typeface="Arial"/>
                <a:cs typeface="Arial"/>
                <a:sym typeface="Arial"/>
              </a:rPr>
              <a:t> live births.</a:t>
            </a: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2"/>
              </a:buClr>
              <a:buSzPts val="1800"/>
              <a:buFont typeface="Arial"/>
              <a:buNone/>
            </a:pPr>
            <a:br>
              <a:rPr lang="en-US" sz="1500" b="0" i="0" u="none" strike="noStrike" cap="none">
                <a:solidFill>
                  <a:srgbClr val="000000"/>
                </a:solidFill>
                <a:latin typeface="Arial"/>
                <a:ea typeface="Arial"/>
                <a:cs typeface="Arial"/>
                <a:sym typeface="Arial"/>
              </a:rPr>
            </a:br>
            <a:r>
              <a:rPr lang="en-US" sz="1500" b="0" i="0" u="none" strike="noStrike" cap="none">
                <a:solidFill>
                  <a:srgbClr val="000000"/>
                </a:solidFill>
                <a:latin typeface="Arial"/>
                <a:ea typeface="Arial"/>
                <a:cs typeface="Arial"/>
                <a:sym typeface="Arial"/>
              </a:rPr>
              <a:t>▫ Most affected infants are </a:t>
            </a:r>
            <a:r>
              <a:rPr lang="en-US" sz="1500" b="0" i="0" u="none" strike="noStrike" cap="none">
                <a:solidFill>
                  <a:srgbClr val="FF0000"/>
                </a:solidFill>
                <a:latin typeface="Arial"/>
                <a:ea typeface="Arial"/>
                <a:cs typeface="Arial"/>
                <a:sym typeface="Arial"/>
              </a:rPr>
              <a:t>males</a:t>
            </a:r>
            <a:r>
              <a:rPr lang="en-US" sz="1500" b="0" i="0" u="none" strike="noStrike" cap="none">
                <a:solidFill>
                  <a:srgbClr val="000000"/>
                </a:solidFill>
                <a:latin typeface="Arial"/>
                <a:ea typeface="Arial"/>
                <a:cs typeface="Arial"/>
                <a:sym typeface="Arial"/>
              </a:rPr>
              <a:t>.</a:t>
            </a:r>
            <a:endParaRPr sz="15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2"/>
              </a:buClr>
              <a:buSzPts val="1800"/>
              <a:buFont typeface="Arial"/>
              <a:buNone/>
            </a:pPr>
            <a:br>
              <a:rPr lang="en-US" sz="1500" b="0" i="0" u="none" strike="noStrike" cap="none">
                <a:solidFill>
                  <a:srgbClr val="000000"/>
                </a:solidFill>
                <a:latin typeface="Arial"/>
                <a:ea typeface="Arial"/>
                <a:cs typeface="Arial"/>
                <a:sym typeface="Arial"/>
              </a:rPr>
            </a:br>
            <a:r>
              <a:rPr lang="en-US" sz="1500" b="0" i="0" u="none" strike="noStrike" cap="none">
                <a:solidFill>
                  <a:srgbClr val="000000"/>
                </a:solidFill>
                <a:latin typeface="Arial"/>
                <a:ea typeface="Arial"/>
                <a:cs typeface="Arial"/>
                <a:sym typeface="Arial"/>
              </a:rPr>
              <a:t>▫ In more than </a:t>
            </a:r>
            <a:r>
              <a:rPr lang="en-US" sz="1500" b="0" i="0" u="none" strike="noStrike" cap="none">
                <a:solidFill>
                  <a:srgbClr val="FF0000"/>
                </a:solidFill>
                <a:latin typeface="Arial"/>
                <a:ea typeface="Arial"/>
                <a:cs typeface="Arial"/>
                <a:sym typeface="Arial"/>
              </a:rPr>
              <a:t>85% of cases</a:t>
            </a:r>
            <a:r>
              <a:rPr lang="en-US" sz="1500" b="0" i="0" u="none" strike="noStrike" cap="none">
                <a:solidFill>
                  <a:srgbClr val="000000"/>
                </a:solidFill>
                <a:latin typeface="Arial"/>
                <a:ea typeface="Arial"/>
                <a:cs typeface="Arial"/>
                <a:sym typeface="Arial"/>
              </a:rPr>
              <a:t>, the fistula is </a:t>
            </a:r>
            <a:r>
              <a:rPr lang="en-US" sz="1500" b="0" i="0" u="sng" strike="noStrike" cap="none">
                <a:solidFill>
                  <a:srgbClr val="000000"/>
                </a:solidFill>
                <a:latin typeface="Arial"/>
                <a:ea typeface="Arial"/>
                <a:cs typeface="Arial"/>
                <a:sym typeface="Arial"/>
              </a:rPr>
              <a:t>associated</a:t>
            </a:r>
            <a:r>
              <a:rPr lang="en-US" sz="1500" b="0" i="0" u="none" strike="noStrike" cap="none">
                <a:solidFill>
                  <a:srgbClr val="000000"/>
                </a:solidFill>
                <a:latin typeface="Arial"/>
                <a:ea typeface="Arial"/>
                <a:cs typeface="Arial"/>
                <a:sym typeface="Arial"/>
              </a:rPr>
              <a:t> with </a:t>
            </a:r>
            <a:r>
              <a:rPr lang="en-US" sz="1500" b="1" i="0" u="none" strike="noStrike" cap="none">
                <a:solidFill>
                  <a:srgbClr val="000000"/>
                </a:solidFill>
                <a:latin typeface="Arial"/>
                <a:ea typeface="Arial"/>
                <a:cs typeface="Arial"/>
                <a:sym typeface="Arial"/>
              </a:rPr>
              <a:t>esophageal</a:t>
            </a:r>
            <a:r>
              <a:rPr lang="en-US" sz="1500" b="0" i="0" u="none" strike="noStrike" cap="none">
                <a:solidFill>
                  <a:srgbClr val="000000"/>
                </a:solidFill>
                <a:latin typeface="Arial"/>
                <a:ea typeface="Arial"/>
                <a:cs typeface="Arial"/>
                <a:sym typeface="Arial"/>
              </a:rPr>
              <a:t> </a:t>
            </a:r>
            <a:r>
              <a:rPr lang="en-US" sz="1500" b="1" i="0" u="none" strike="noStrike" cap="none">
                <a:solidFill>
                  <a:srgbClr val="000000"/>
                </a:solidFill>
                <a:latin typeface="Arial"/>
                <a:ea typeface="Arial"/>
                <a:cs typeface="Arial"/>
                <a:sym typeface="Arial"/>
              </a:rPr>
              <a:t>atresia</a:t>
            </a:r>
            <a:r>
              <a:rPr lang="en-US" sz="1500" b="0" i="0" u="none" strike="noStrike" cap="none">
                <a:solidFill>
                  <a:srgbClr val="000000"/>
                </a:solidFill>
                <a:latin typeface="Arial"/>
                <a:ea typeface="Arial"/>
                <a:cs typeface="Arial"/>
                <a:sym typeface="Arial"/>
              </a:rPr>
              <a:t> (esophagus ends in a blind-ended pouch rather than connecting normally to the stomach).</a:t>
            </a:r>
            <a:endParaRPr sz="1500" b="0" i="0" u="none" strike="noStrike" cap="none">
              <a:solidFill>
                <a:srgbClr val="000000"/>
              </a:solidFill>
              <a:latin typeface="Arial"/>
              <a:ea typeface="Arial"/>
              <a:cs typeface="Arial"/>
              <a:sym typeface="Arial"/>
            </a:endParaRPr>
          </a:p>
        </p:txBody>
      </p:sp>
      <p:pic>
        <p:nvPicPr>
          <p:cNvPr id="318" name="Shape 318"/>
          <p:cNvPicPr preferRelativeResize="0"/>
          <p:nvPr/>
        </p:nvPicPr>
        <p:blipFill rotWithShape="1">
          <a:blip r:embed="rId4">
            <a:alphaModFix/>
          </a:blip>
          <a:srcRect/>
          <a:stretch/>
        </p:blipFill>
        <p:spPr>
          <a:xfrm>
            <a:off x="6630922" y="1577999"/>
            <a:ext cx="1983475" cy="3749775"/>
          </a:xfrm>
          <a:prstGeom prst="rect">
            <a:avLst/>
          </a:prstGeom>
          <a:noFill/>
          <a:ln>
            <a:noFill/>
          </a:ln>
        </p:spPr>
      </p:pic>
      <p:pic>
        <p:nvPicPr>
          <p:cNvPr id="319" name="Shape 319"/>
          <p:cNvPicPr preferRelativeResize="0"/>
          <p:nvPr/>
        </p:nvPicPr>
        <p:blipFill rotWithShape="1">
          <a:blip r:embed="rId5">
            <a:alphaModFix/>
          </a:blip>
          <a:srcRect/>
          <a:stretch/>
        </p:blipFill>
        <p:spPr>
          <a:xfrm>
            <a:off x="934525" y="4584433"/>
            <a:ext cx="5138851" cy="19932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Shape 324"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pic>
        <p:nvPicPr>
          <p:cNvPr id="325" name="Shape 325"/>
          <p:cNvPicPr preferRelativeResize="0"/>
          <p:nvPr/>
        </p:nvPicPr>
        <p:blipFill rotWithShape="1">
          <a:blip r:embed="rId4">
            <a:alphaModFix/>
          </a:blip>
          <a:srcRect/>
          <a:stretch/>
        </p:blipFill>
        <p:spPr>
          <a:xfrm>
            <a:off x="0" y="1139151"/>
            <a:ext cx="8993908" cy="2832483"/>
          </a:xfrm>
          <a:prstGeom prst="rect">
            <a:avLst/>
          </a:prstGeom>
          <a:noFill/>
          <a:ln>
            <a:noFill/>
          </a:ln>
        </p:spPr>
      </p:pic>
      <p:pic>
        <p:nvPicPr>
          <p:cNvPr id="326" name="Shape 326"/>
          <p:cNvPicPr preferRelativeResize="0"/>
          <p:nvPr/>
        </p:nvPicPr>
        <p:blipFill rotWithShape="1">
          <a:blip r:embed="rId5">
            <a:alphaModFix/>
          </a:blip>
          <a:srcRect/>
          <a:stretch/>
        </p:blipFill>
        <p:spPr>
          <a:xfrm>
            <a:off x="0" y="3971635"/>
            <a:ext cx="8993908" cy="1981535"/>
          </a:xfrm>
          <a:prstGeom prst="rect">
            <a:avLst/>
          </a:prstGeom>
          <a:noFill/>
          <a:ln>
            <a:noFill/>
          </a:ln>
        </p:spPr>
      </p:pic>
      <p:sp>
        <p:nvSpPr>
          <p:cNvPr id="327" name="Shape 327"/>
          <p:cNvSpPr txBox="1"/>
          <p:nvPr/>
        </p:nvSpPr>
        <p:spPr>
          <a:xfrm>
            <a:off x="701965" y="361352"/>
            <a:ext cx="1828800" cy="533700"/>
          </a:xfrm>
          <a:prstGeom prst="rect">
            <a:avLst/>
          </a:prstGeom>
          <a:noFill/>
          <a:ln w="9525" cap="flat" cmpd="sng">
            <a:solidFill>
              <a:srgbClr val="576C77"/>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BFBFB"/>
              </a:buClr>
              <a:buSzPts val="2000"/>
              <a:buFont typeface="Arial"/>
              <a:buNone/>
            </a:pPr>
            <a:r>
              <a:rPr lang="en-US" sz="2000" b="1" i="0" u="none" strike="noStrike" cap="none">
                <a:solidFill>
                  <a:srgbClr val="FBFBFB"/>
                </a:solidFill>
                <a:latin typeface="Arial"/>
                <a:ea typeface="Arial"/>
                <a:cs typeface="Arial"/>
                <a:sym typeface="Arial"/>
              </a:rPr>
              <a:t>Summary</a:t>
            </a:r>
            <a:endParaRPr sz="2000" b="1" i="0" u="none" strike="noStrike" cap="none">
              <a:solidFill>
                <a:srgbClr val="FBFBFB"/>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Shape 332"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sp>
        <p:nvSpPr>
          <p:cNvPr id="333" name="Shape 333"/>
          <p:cNvSpPr txBox="1"/>
          <p:nvPr/>
        </p:nvSpPr>
        <p:spPr>
          <a:xfrm>
            <a:off x="701965" y="361352"/>
            <a:ext cx="1828800" cy="944100"/>
          </a:xfrm>
          <a:prstGeom prst="rect">
            <a:avLst/>
          </a:prstGeom>
          <a:noFill/>
          <a:ln w="9525" cap="flat" cmpd="sng">
            <a:solidFill>
              <a:srgbClr val="576C77"/>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BFBFB"/>
              </a:buClr>
              <a:buSzPts val="2000"/>
              <a:buFont typeface="Arial"/>
              <a:buNone/>
            </a:pPr>
            <a:r>
              <a:rPr lang="en-US" sz="2000" b="1" i="0" u="none" strike="noStrike" cap="none">
                <a:solidFill>
                  <a:srgbClr val="FBFBFB"/>
                </a:solidFill>
                <a:latin typeface="Arial"/>
                <a:ea typeface="Arial"/>
                <a:cs typeface="Arial"/>
                <a:sym typeface="Arial"/>
              </a:rPr>
              <a:t>Summary 435 team</a:t>
            </a:r>
            <a:endParaRPr sz="2000" b="1" i="0" u="none" strike="noStrike" cap="none">
              <a:solidFill>
                <a:srgbClr val="FBFBFB"/>
              </a:solidFill>
              <a:latin typeface="Arial"/>
              <a:ea typeface="Arial"/>
              <a:cs typeface="Arial"/>
              <a:sym typeface="Arial"/>
            </a:endParaRPr>
          </a:p>
        </p:txBody>
      </p:sp>
      <p:pic>
        <p:nvPicPr>
          <p:cNvPr id="334" name="Shape 334"/>
          <p:cNvPicPr preferRelativeResize="0"/>
          <p:nvPr/>
        </p:nvPicPr>
        <p:blipFill rotWithShape="1">
          <a:blip r:embed="rId4">
            <a:alphaModFix/>
          </a:blip>
          <a:srcRect/>
          <a:stretch/>
        </p:blipFill>
        <p:spPr>
          <a:xfrm>
            <a:off x="554183" y="1465585"/>
            <a:ext cx="8107217" cy="519999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Shape 339"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sp>
        <p:nvSpPr>
          <p:cNvPr id="340" name="Shape 340"/>
          <p:cNvSpPr txBox="1"/>
          <p:nvPr/>
        </p:nvSpPr>
        <p:spPr>
          <a:xfrm>
            <a:off x="701965" y="361352"/>
            <a:ext cx="1828800" cy="944100"/>
          </a:xfrm>
          <a:prstGeom prst="rect">
            <a:avLst/>
          </a:prstGeom>
          <a:noFill/>
          <a:ln w="9525" cap="flat" cmpd="sng">
            <a:solidFill>
              <a:srgbClr val="576C77"/>
            </a:solidFill>
            <a:prstDash val="solid"/>
            <a:round/>
            <a:headEnd type="none" w="med" len="med"/>
            <a:tailEnd type="none" w="med" len="med"/>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BFBFB"/>
              </a:buClr>
              <a:buSzPts val="2000"/>
              <a:buFont typeface="Arial"/>
              <a:buNone/>
            </a:pPr>
            <a:r>
              <a:rPr lang="en-US" sz="2000" b="1" i="0" u="none" strike="noStrike" cap="none">
                <a:solidFill>
                  <a:srgbClr val="FBFBFB"/>
                </a:solidFill>
                <a:latin typeface="Arial"/>
                <a:ea typeface="Arial"/>
                <a:cs typeface="Arial"/>
                <a:sym typeface="Arial"/>
              </a:rPr>
              <a:t>Summary 435 team</a:t>
            </a:r>
            <a:endParaRPr sz="2000" b="1" i="0" u="none" strike="noStrike" cap="none">
              <a:solidFill>
                <a:srgbClr val="FBFBFB"/>
              </a:solidFill>
              <a:latin typeface="Arial"/>
              <a:ea typeface="Arial"/>
              <a:cs typeface="Arial"/>
              <a:sym typeface="Arial"/>
            </a:endParaRPr>
          </a:p>
        </p:txBody>
      </p:sp>
      <p:pic>
        <p:nvPicPr>
          <p:cNvPr id="341" name="Shape 341"/>
          <p:cNvPicPr preferRelativeResize="0"/>
          <p:nvPr/>
        </p:nvPicPr>
        <p:blipFill rotWithShape="1">
          <a:blip r:embed="rId4">
            <a:alphaModFix/>
          </a:blip>
          <a:srcRect/>
          <a:stretch/>
        </p:blipFill>
        <p:spPr>
          <a:xfrm>
            <a:off x="190730" y="1501104"/>
            <a:ext cx="8733907" cy="52106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Shape 346"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sp>
        <p:nvSpPr>
          <p:cNvPr id="347" name="Shape 347"/>
          <p:cNvSpPr txBox="1">
            <a:spLocks noGrp="1"/>
          </p:cNvSpPr>
          <p:nvPr>
            <p:ph type="title"/>
          </p:nvPr>
        </p:nvSpPr>
        <p:spPr>
          <a:xfrm>
            <a:off x="311700" y="593367"/>
            <a:ext cx="8520600" cy="7635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Check your understanding ! </a:t>
            </a:r>
            <a:endParaRPr sz="2800" b="0" i="0" u="none" strike="noStrike" cap="none">
              <a:solidFill>
                <a:schemeClr val="dk1"/>
              </a:solidFill>
              <a:latin typeface="Arial"/>
              <a:ea typeface="Arial"/>
              <a:cs typeface="Arial"/>
              <a:sym typeface="Arial"/>
            </a:endParaRPr>
          </a:p>
        </p:txBody>
      </p:sp>
      <p:sp>
        <p:nvSpPr>
          <p:cNvPr id="348" name="Shape 348"/>
          <p:cNvSpPr/>
          <p:nvPr/>
        </p:nvSpPr>
        <p:spPr>
          <a:xfrm>
            <a:off x="861237" y="1950333"/>
            <a:ext cx="7198200" cy="410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4"/>
              </a:rPr>
              <a:t>https://www.onlineexambuilder.com/development-of-respiratory-system/exam-201595</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Shape 353"/>
          <p:cNvPicPr preferRelativeResize="0"/>
          <p:nvPr/>
        </p:nvPicPr>
        <p:blipFill rotWithShape="1">
          <a:blip r:embed="rId3">
            <a:alphaModFix/>
          </a:blip>
          <a:srcRect/>
          <a:stretch/>
        </p:blipFill>
        <p:spPr>
          <a:xfrm>
            <a:off x="0" y="0"/>
            <a:ext cx="9144000" cy="6857999"/>
          </a:xfrm>
          <a:prstGeom prst="rect">
            <a:avLst/>
          </a:prstGeom>
          <a:noFill/>
          <a:ln>
            <a:noFill/>
          </a:ln>
        </p:spPr>
      </p:pic>
      <p:sp>
        <p:nvSpPr>
          <p:cNvPr id="354" name="Shape 354"/>
          <p:cNvSpPr txBox="1"/>
          <p:nvPr/>
        </p:nvSpPr>
        <p:spPr>
          <a:xfrm>
            <a:off x="531091" y="4707467"/>
            <a:ext cx="3673800" cy="1046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3A484F"/>
              </a:buClr>
              <a:buSzPts val="1500"/>
              <a:buFont typeface="Quattrocento Sans"/>
              <a:buNone/>
            </a:pPr>
            <a:r>
              <a:rPr lang="en-US" sz="1500" b="1" i="0" u="none" strike="noStrike" cap="none">
                <a:solidFill>
                  <a:srgbClr val="3A484F"/>
                </a:solidFill>
                <a:latin typeface="Quattrocento Sans"/>
                <a:ea typeface="Quattrocento Sans"/>
                <a:cs typeface="Quattrocento Sans"/>
                <a:sym typeface="Quattrocento Sans"/>
              </a:rPr>
              <a:t>Alaa alsowigh</a:t>
            </a:r>
            <a:endParaRPr sz="1500" b="0" i="0" u="none" strike="noStrike" cap="none">
              <a:solidFill>
                <a:srgbClr val="3A484F"/>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3A484F"/>
              </a:buClr>
              <a:buSzPts val="1500"/>
              <a:buFont typeface="Quattrocento Sans"/>
              <a:buNone/>
            </a:pPr>
            <a:r>
              <a:rPr lang="en-US" sz="1500" b="1" i="0" u="none" strike="noStrike" cap="none">
                <a:solidFill>
                  <a:srgbClr val="3A484F"/>
                </a:solidFill>
                <a:latin typeface="Quattrocento Sans"/>
                <a:ea typeface="Quattrocento Sans"/>
                <a:cs typeface="Quattrocento Sans"/>
                <a:sym typeface="Quattrocento Sans"/>
              </a:rPr>
              <a:t>Mohammed Thamer Alzahrani</a:t>
            </a:r>
            <a:endParaRPr sz="1500" b="0" i="0" u="none" strike="noStrike" cap="none">
              <a:solidFill>
                <a:srgbClr val="3A484F"/>
              </a:solidFill>
              <a:latin typeface="Quattrocento Sans"/>
              <a:ea typeface="Quattrocento Sans"/>
              <a:cs typeface="Quattrocento Sans"/>
              <a:sym typeface="Quattrocento Sans"/>
            </a:endParaRPr>
          </a:p>
          <a:p>
            <a:pPr marL="0" marR="0" lvl="0" indent="0" algn="r" rtl="0">
              <a:lnSpc>
                <a:spcPct val="100000"/>
              </a:lnSpc>
              <a:spcBef>
                <a:spcPts val="0"/>
              </a:spcBef>
              <a:spcAft>
                <a:spcPts val="0"/>
              </a:spcAft>
              <a:buClr>
                <a:srgbClr val="000000"/>
              </a:buClr>
              <a:buSzPts val="1500"/>
              <a:buFont typeface="Arial"/>
              <a:buNone/>
            </a:pPr>
            <a:endParaRPr sz="1500" b="0" i="0" u="none" strike="noStrike" cap="none">
              <a:solidFill>
                <a:srgbClr val="3A484F"/>
              </a:solidFill>
              <a:latin typeface="Quattrocento Sans"/>
              <a:ea typeface="Quattrocento Sans"/>
              <a:cs typeface="Quattrocento Sans"/>
              <a:sym typeface="Quattrocento Sans"/>
            </a:endParaRPr>
          </a:p>
        </p:txBody>
      </p:sp>
      <p:sp>
        <p:nvSpPr>
          <p:cNvPr id="355" name="Shape 355"/>
          <p:cNvSpPr txBox="1"/>
          <p:nvPr/>
        </p:nvSpPr>
        <p:spPr>
          <a:xfrm>
            <a:off x="5620326" y="2306011"/>
            <a:ext cx="2819400" cy="1354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3A484F"/>
              </a:buClr>
              <a:buSzPts val="2000"/>
              <a:buFont typeface="Arial"/>
              <a:buNone/>
            </a:pPr>
            <a:r>
              <a:rPr lang="en-US" sz="2000" b="0" i="0" u="none" strike="noStrike" cap="none">
                <a:solidFill>
                  <a:srgbClr val="3A484F"/>
                </a:solidFill>
                <a:latin typeface="Arial"/>
                <a:ea typeface="Arial"/>
                <a:cs typeface="Arial"/>
                <a:sym typeface="Arial"/>
              </a:rPr>
              <a:t>Meaad Alnofaie</a:t>
            </a:r>
            <a:endParaRPr sz="2000" b="0" i="0" u="none" strike="noStrike" cap="none">
              <a:solidFill>
                <a:srgbClr val="3A484F"/>
              </a:solidFill>
              <a:latin typeface="Arial"/>
              <a:ea typeface="Arial"/>
              <a:cs typeface="Arial"/>
              <a:sym typeface="Arial"/>
            </a:endParaRPr>
          </a:p>
          <a:p>
            <a:pPr marL="0" marR="0" lvl="0" indent="0" algn="l" rtl="0">
              <a:lnSpc>
                <a:spcPct val="100000"/>
              </a:lnSpc>
              <a:spcBef>
                <a:spcPts val="0"/>
              </a:spcBef>
              <a:spcAft>
                <a:spcPts val="0"/>
              </a:spcAft>
              <a:buClr>
                <a:srgbClr val="3A484F"/>
              </a:buClr>
              <a:buSzPts val="2000"/>
              <a:buFont typeface="Arial"/>
              <a:buNone/>
            </a:pPr>
            <a:r>
              <a:rPr lang="en-US" sz="2000" b="0" i="0" u="none" strike="noStrike" cap="none">
                <a:solidFill>
                  <a:srgbClr val="3A484F"/>
                </a:solidFill>
                <a:latin typeface="Arial"/>
                <a:ea typeface="Arial"/>
                <a:cs typeface="Arial"/>
                <a:sym typeface="Arial"/>
              </a:rPr>
              <a:t>Ahad Algarin</a:t>
            </a:r>
            <a:endParaRPr sz="2000" b="0" i="0" u="none" strike="noStrike" cap="none">
              <a:solidFill>
                <a:srgbClr val="3A484F"/>
              </a:solidFill>
              <a:latin typeface="Arial"/>
              <a:ea typeface="Arial"/>
              <a:cs typeface="Arial"/>
              <a:sym typeface="Arial"/>
            </a:endParaRPr>
          </a:p>
          <a:p>
            <a:pPr marL="0" marR="0" lvl="0" indent="0" algn="l" rtl="0">
              <a:lnSpc>
                <a:spcPct val="100000"/>
              </a:lnSpc>
              <a:spcBef>
                <a:spcPts val="0"/>
              </a:spcBef>
              <a:spcAft>
                <a:spcPts val="0"/>
              </a:spcAft>
              <a:buClr>
                <a:srgbClr val="3A484F"/>
              </a:buClr>
              <a:buSzPts val="2000"/>
              <a:buFont typeface="Arial"/>
              <a:buNone/>
            </a:pPr>
            <a:r>
              <a:rPr lang="en-US" sz="2000" b="0" i="0" u="none" strike="noStrike" cap="none">
                <a:solidFill>
                  <a:srgbClr val="3A484F"/>
                </a:solidFill>
                <a:latin typeface="Arial"/>
                <a:ea typeface="Arial"/>
                <a:cs typeface="Arial"/>
                <a:sym typeface="Arial"/>
              </a:rPr>
              <a:t>Ghada Alqarni</a:t>
            </a:r>
            <a:endParaRPr sz="2000" b="0" i="0" u="none" strike="noStrike" cap="none">
              <a:solidFill>
                <a:srgbClr val="3A484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Shape 142" descr="C:\Users\Hp\Downloads\1 (1).png"/>
          <p:cNvPicPr preferRelativeResize="0"/>
          <p:nvPr/>
        </p:nvPicPr>
        <p:blipFill rotWithShape="1">
          <a:blip r:embed="rId3">
            <a:alphaModFix/>
          </a:blip>
          <a:srcRect/>
          <a:stretch/>
        </p:blipFill>
        <p:spPr>
          <a:xfrm>
            <a:off x="-2273" y="1704"/>
            <a:ext cx="9146273" cy="6856296"/>
          </a:xfrm>
          <a:prstGeom prst="rect">
            <a:avLst/>
          </a:prstGeom>
          <a:noFill/>
          <a:ln>
            <a:noFill/>
          </a:ln>
        </p:spPr>
      </p:pic>
      <p:sp>
        <p:nvSpPr>
          <p:cNvPr id="143" name="Shape 143"/>
          <p:cNvSpPr/>
          <p:nvPr/>
        </p:nvSpPr>
        <p:spPr>
          <a:xfrm>
            <a:off x="126101" y="1143000"/>
            <a:ext cx="8739398" cy="676701"/>
          </a:xfrm>
          <a:prstGeom prst="rect">
            <a:avLst/>
          </a:prstGeom>
          <a:solidFill>
            <a:schemeClr val="lt1"/>
          </a:solidFill>
          <a:ln w="25400" cap="flat" cmpd="sng">
            <a:solidFill>
              <a:schemeClr val="dk1"/>
            </a:solidFill>
            <a:prstDash val="solid"/>
            <a:round/>
            <a:headEnd type="none" w="med" len="med"/>
            <a:tailEnd type="none" w="med" len="med"/>
          </a:ln>
        </p:spPr>
        <p:txBody>
          <a:bodyPr wrap="square" lIns="92075" tIns="46025" rIns="92075" bIns="46025" anchor="ctr" anchorCtr="0">
            <a:noAutofit/>
          </a:bodyPr>
          <a:lstStyle/>
          <a:p>
            <a:pPr marL="0" marR="0" lvl="0" indent="0" algn="ctr" rtl="0">
              <a:spcBef>
                <a:spcPts val="0"/>
              </a:spcBef>
              <a:spcAft>
                <a:spcPts val="0"/>
              </a:spcAft>
              <a:buNone/>
            </a:pPr>
            <a:r>
              <a:rPr lang="en-US" sz="3600" b="1" i="0" u="none" strike="noStrike" cap="none">
                <a:solidFill>
                  <a:srgbClr val="3F3F3F"/>
                </a:solidFill>
                <a:latin typeface="Calibri"/>
                <a:ea typeface="Calibri"/>
                <a:cs typeface="Calibri"/>
                <a:sym typeface="Calibri"/>
              </a:rPr>
              <a:t>OBJECTIVES</a:t>
            </a:r>
            <a:endParaRPr/>
          </a:p>
        </p:txBody>
      </p:sp>
      <p:sp>
        <p:nvSpPr>
          <p:cNvPr id="144" name="Shape 144"/>
          <p:cNvSpPr/>
          <p:nvPr/>
        </p:nvSpPr>
        <p:spPr>
          <a:xfrm>
            <a:off x="381000" y="2057400"/>
            <a:ext cx="8229600" cy="4533900"/>
          </a:xfrm>
          <a:prstGeom prst="rect">
            <a:avLst/>
          </a:prstGeom>
          <a:noFill/>
          <a:ln>
            <a:noFill/>
          </a:ln>
        </p:spPr>
        <p:txBody>
          <a:bodyPr wrap="square" lIns="92075" tIns="46025" rIns="92075" bIns="46025" anchor="t" anchorCtr="0">
            <a:noAutofit/>
          </a:bodyPr>
          <a:lstStyle/>
          <a:p>
            <a:pPr marL="0" marR="0" lvl="0" indent="0" algn="l" rtl="0">
              <a:spcBef>
                <a:spcPts val="0"/>
              </a:spcBef>
              <a:spcAft>
                <a:spcPts val="0"/>
              </a:spcAft>
              <a:buClr>
                <a:schemeClr val="dk2"/>
              </a:buClr>
              <a:buSzPts val="1800"/>
              <a:buFont typeface="Noto Sans Symbols"/>
              <a:buNone/>
            </a:pPr>
            <a:r>
              <a:rPr lang="en-US" sz="2400" b="1" i="0" u="none" strike="noStrike" cap="none">
                <a:solidFill>
                  <a:schemeClr val="dk1"/>
                </a:solidFill>
                <a:latin typeface="Calibri"/>
                <a:ea typeface="Calibri"/>
                <a:cs typeface="Calibri"/>
                <a:sym typeface="Calibri"/>
              </a:rPr>
              <a:t>At the end of the lecture the students should be able to:</a:t>
            </a:r>
            <a:endParaRPr/>
          </a:p>
          <a:p>
            <a:pPr marL="742950" marR="0" lvl="1" indent="-285750" algn="l" rtl="0">
              <a:spcBef>
                <a:spcPts val="480"/>
              </a:spcBef>
              <a:spcAft>
                <a:spcPts val="0"/>
              </a:spcAft>
              <a:buClr>
                <a:schemeClr val="folHlink"/>
              </a:buClr>
              <a:buSzPts val="1440"/>
              <a:buFont typeface="Noto Sans Symbols"/>
              <a:buChar char="▪"/>
            </a:pPr>
            <a:r>
              <a:rPr lang="en-US" sz="2400" b="1" i="0" u="none" strike="noStrike" cap="none">
                <a:solidFill>
                  <a:schemeClr val="dk1"/>
                </a:solidFill>
                <a:latin typeface="Calibri"/>
                <a:ea typeface="Calibri"/>
                <a:cs typeface="Calibri"/>
                <a:sym typeface="Calibri"/>
              </a:rPr>
              <a:t>Identify the development of the laryngeotracheal (respiratory) diverticulum.</a:t>
            </a:r>
            <a:endParaRPr/>
          </a:p>
          <a:p>
            <a:pPr marL="742950" marR="0" lvl="1" indent="-285750" algn="l" rtl="0">
              <a:spcBef>
                <a:spcPts val="480"/>
              </a:spcBef>
              <a:spcAft>
                <a:spcPts val="0"/>
              </a:spcAft>
              <a:buClr>
                <a:schemeClr val="folHlink"/>
              </a:buClr>
              <a:buSzPts val="1440"/>
              <a:buFont typeface="Noto Sans Symbols"/>
              <a:buChar char="▪"/>
            </a:pPr>
            <a:r>
              <a:rPr lang="en-US" sz="2400" b="1" i="0" u="none" strike="noStrike" cap="none">
                <a:solidFill>
                  <a:schemeClr val="dk1"/>
                </a:solidFill>
                <a:latin typeface="Calibri"/>
                <a:ea typeface="Calibri"/>
                <a:cs typeface="Calibri"/>
                <a:sym typeface="Calibri"/>
              </a:rPr>
              <a:t>Identify the development of the larynx. </a:t>
            </a:r>
            <a:endParaRPr/>
          </a:p>
          <a:p>
            <a:pPr marL="742950" marR="0" lvl="1" indent="-285750" algn="l" rtl="0">
              <a:spcBef>
                <a:spcPts val="480"/>
              </a:spcBef>
              <a:spcAft>
                <a:spcPts val="0"/>
              </a:spcAft>
              <a:buClr>
                <a:schemeClr val="folHlink"/>
              </a:buClr>
              <a:buSzPts val="1440"/>
              <a:buFont typeface="Noto Sans Symbols"/>
              <a:buChar char="▪"/>
            </a:pPr>
            <a:r>
              <a:rPr lang="en-US" sz="2400" b="1" i="0" u="none" strike="noStrike" cap="none">
                <a:solidFill>
                  <a:schemeClr val="dk1"/>
                </a:solidFill>
                <a:latin typeface="Calibri"/>
                <a:ea typeface="Calibri"/>
                <a:cs typeface="Calibri"/>
                <a:sym typeface="Calibri"/>
              </a:rPr>
              <a:t>Identify the development of the trachea.</a:t>
            </a:r>
            <a:endParaRPr/>
          </a:p>
          <a:p>
            <a:pPr marL="742950" marR="0" lvl="1" indent="-285750" algn="l" rtl="0">
              <a:spcBef>
                <a:spcPts val="480"/>
              </a:spcBef>
              <a:spcAft>
                <a:spcPts val="0"/>
              </a:spcAft>
              <a:buClr>
                <a:schemeClr val="folHlink"/>
              </a:buClr>
              <a:buSzPts val="1440"/>
              <a:buFont typeface="Noto Sans Symbols"/>
              <a:buChar char="▪"/>
            </a:pPr>
            <a:r>
              <a:rPr lang="en-US" sz="2400" b="1" i="0" u="none" strike="noStrike" cap="none">
                <a:solidFill>
                  <a:schemeClr val="dk1"/>
                </a:solidFill>
                <a:latin typeface="Calibri"/>
                <a:ea typeface="Calibri"/>
                <a:cs typeface="Calibri"/>
                <a:sym typeface="Calibri"/>
              </a:rPr>
              <a:t>Identify the development of the bronchi &amp; Lungs.</a:t>
            </a:r>
            <a:endParaRPr/>
          </a:p>
          <a:p>
            <a:pPr marL="742950" marR="0" lvl="1" indent="-285750" algn="l" rtl="0">
              <a:spcBef>
                <a:spcPts val="480"/>
              </a:spcBef>
              <a:spcAft>
                <a:spcPts val="0"/>
              </a:spcAft>
              <a:buClr>
                <a:schemeClr val="folHlink"/>
              </a:buClr>
              <a:buSzPts val="1440"/>
              <a:buFont typeface="Noto Sans Symbols"/>
              <a:buChar char="▪"/>
            </a:pPr>
            <a:r>
              <a:rPr lang="en-US" sz="2400" b="1" i="0" u="none" strike="noStrike" cap="none">
                <a:solidFill>
                  <a:schemeClr val="dk1"/>
                </a:solidFill>
                <a:latin typeface="Calibri"/>
                <a:ea typeface="Calibri"/>
                <a:cs typeface="Calibri"/>
                <a:sym typeface="Calibri"/>
              </a:rPr>
              <a:t>Describe the periods of the maturation of the lung.</a:t>
            </a:r>
            <a:endParaRPr/>
          </a:p>
          <a:p>
            <a:pPr marL="742950" marR="0" lvl="1" indent="-285750" algn="l" rtl="0">
              <a:spcBef>
                <a:spcPts val="480"/>
              </a:spcBef>
              <a:spcAft>
                <a:spcPts val="0"/>
              </a:spcAft>
              <a:buClr>
                <a:schemeClr val="folHlink"/>
              </a:buClr>
              <a:buSzPts val="1440"/>
              <a:buFont typeface="Noto Sans Symbols"/>
              <a:buChar char="▪"/>
            </a:pPr>
            <a:r>
              <a:rPr lang="en-US" sz="2400" b="1" i="0" u="none" strike="noStrike" cap="none">
                <a:solidFill>
                  <a:schemeClr val="dk1"/>
                </a:solidFill>
                <a:latin typeface="Calibri"/>
                <a:ea typeface="Calibri"/>
                <a:cs typeface="Calibri"/>
                <a:sym typeface="Calibri"/>
              </a:rPr>
              <a:t>Identify the most congenital anomaly. </a:t>
            </a:r>
            <a:endParaRPr/>
          </a:p>
          <a:p>
            <a:pPr marL="0" marR="0" lvl="0" indent="133350" algn="l" rtl="0">
              <a:spcBef>
                <a:spcPts val="560"/>
              </a:spcBef>
              <a:spcAft>
                <a:spcPts val="0"/>
              </a:spcAft>
              <a:buClr>
                <a:schemeClr val="dk2"/>
              </a:buClr>
              <a:buSzPts val="2100"/>
              <a:buFont typeface="Noto Sans Symbols"/>
              <a:buNone/>
            </a:pPr>
            <a:endParaRPr sz="2800" b="0" i="0" u="none" strike="noStrike" cap="none">
              <a:solidFill>
                <a:schemeClr val="dk1"/>
              </a:solidFill>
              <a:latin typeface="Calibri"/>
              <a:ea typeface="Calibri"/>
              <a:cs typeface="Calibri"/>
              <a:sym typeface="Calibri"/>
            </a:endParaRPr>
          </a:p>
          <a:p>
            <a:pPr marL="0" marR="0" lvl="0" indent="152400" algn="l" rtl="0">
              <a:spcBef>
                <a:spcPts val="640"/>
              </a:spcBef>
              <a:spcAft>
                <a:spcPts val="0"/>
              </a:spcAft>
              <a:buClr>
                <a:schemeClr val="dk2"/>
              </a:buClr>
              <a:buSzPts val="2400"/>
              <a:buFont typeface="Noto Sans Symbols"/>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descr="C:\Users\Hp\Downloads\1 (1).png"/>
          <p:cNvPicPr preferRelativeResize="0"/>
          <p:nvPr/>
        </p:nvPicPr>
        <p:blipFill rotWithShape="1">
          <a:blip r:embed="rId3">
            <a:alphaModFix/>
          </a:blip>
          <a:srcRect/>
          <a:stretch/>
        </p:blipFill>
        <p:spPr>
          <a:xfrm>
            <a:off x="-2273" y="1704"/>
            <a:ext cx="9146273" cy="6856296"/>
          </a:xfrm>
          <a:prstGeom prst="rect">
            <a:avLst/>
          </a:prstGeom>
          <a:noFill/>
          <a:ln>
            <a:noFill/>
          </a:ln>
        </p:spPr>
      </p:pic>
      <p:sp>
        <p:nvSpPr>
          <p:cNvPr id="150" name="Shape 150"/>
          <p:cNvSpPr/>
          <p:nvPr/>
        </p:nvSpPr>
        <p:spPr>
          <a:xfrm>
            <a:off x="226125" y="701750"/>
            <a:ext cx="4572000" cy="51390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2800" b="0" i="0" u="none" strike="noStrike" cap="none">
                <a:solidFill>
                  <a:srgbClr val="538CD5"/>
                </a:solidFill>
                <a:latin typeface="Calibri"/>
                <a:ea typeface="Calibri"/>
                <a:cs typeface="Calibri"/>
                <a:sym typeface="Calibri"/>
              </a:rPr>
              <a:t>Upper respiratory tract:</a:t>
            </a:r>
            <a:endParaRPr/>
          </a:p>
          <a:p>
            <a:pPr marL="457200" marR="0" lvl="1" indent="0" algn="l" rtl="0">
              <a:lnSpc>
                <a:spcPct val="90000"/>
              </a:lnSpc>
              <a:spcBef>
                <a:spcPts val="0"/>
              </a:spcBef>
              <a:spcAft>
                <a:spcPts val="0"/>
              </a:spcAft>
              <a:buNone/>
            </a:pPr>
            <a:r>
              <a:rPr lang="en-US" sz="2200" b="0" i="0" u="none" strike="noStrike" cap="none">
                <a:solidFill>
                  <a:schemeClr val="dk1"/>
                </a:solidFill>
                <a:latin typeface="Calibri"/>
                <a:ea typeface="Calibri"/>
                <a:cs typeface="Calibri"/>
                <a:sym typeface="Calibri"/>
              </a:rPr>
              <a:t>Nose</a:t>
            </a:r>
            <a:endParaRPr/>
          </a:p>
          <a:p>
            <a:pPr marL="457200" marR="0" lvl="1" indent="0" algn="l" rtl="0">
              <a:lnSpc>
                <a:spcPct val="90000"/>
              </a:lnSpc>
              <a:spcBef>
                <a:spcPts val="0"/>
              </a:spcBef>
              <a:spcAft>
                <a:spcPts val="0"/>
              </a:spcAft>
              <a:buNone/>
            </a:pPr>
            <a:r>
              <a:rPr lang="en-US" sz="2200" b="0" i="0" u="none" strike="noStrike" cap="none">
                <a:solidFill>
                  <a:schemeClr val="dk1"/>
                </a:solidFill>
                <a:latin typeface="Calibri"/>
                <a:ea typeface="Calibri"/>
                <a:cs typeface="Calibri"/>
                <a:sym typeface="Calibri"/>
              </a:rPr>
              <a:t>Nasal cavity &amp; paranasal sinuses</a:t>
            </a:r>
            <a:endParaRPr/>
          </a:p>
          <a:p>
            <a:pPr marL="457200" marR="0" lvl="1" indent="0" algn="l" rtl="0">
              <a:lnSpc>
                <a:spcPct val="90000"/>
              </a:lnSpc>
              <a:spcBef>
                <a:spcPts val="0"/>
              </a:spcBef>
              <a:spcAft>
                <a:spcPts val="0"/>
              </a:spcAft>
              <a:buNone/>
            </a:pPr>
            <a:r>
              <a:rPr lang="en-US" sz="2200" b="0" i="0" u="none" strike="noStrike" cap="none">
                <a:solidFill>
                  <a:schemeClr val="dk1"/>
                </a:solidFill>
                <a:latin typeface="Calibri"/>
                <a:ea typeface="Calibri"/>
                <a:cs typeface="Calibri"/>
                <a:sym typeface="Calibri"/>
              </a:rPr>
              <a:t>Pharynx (Laryngopharynx).</a:t>
            </a:r>
            <a:endParaRPr sz="2200" b="0" i="0" u="none" strike="noStrike" cap="none">
              <a:solidFill>
                <a:schemeClr val="dk1"/>
              </a:solidFill>
              <a:latin typeface="Calibri"/>
              <a:ea typeface="Calibri"/>
              <a:cs typeface="Calibri"/>
              <a:sym typeface="Calibri"/>
            </a:endParaRPr>
          </a:p>
          <a:p>
            <a:pPr marL="457200" marR="0" lvl="1" indent="0" algn="l" rtl="0">
              <a:lnSpc>
                <a:spcPct val="90000"/>
              </a:lnSpc>
              <a:spcBef>
                <a:spcPts val="0"/>
              </a:spcBef>
              <a:spcAft>
                <a:spcPts val="0"/>
              </a:spcAft>
              <a:buNone/>
            </a:pPr>
            <a:endParaRPr sz="22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r>
              <a:rPr lang="en-US" sz="2800" b="0" i="0" u="none" strike="noStrike" cap="none">
                <a:solidFill>
                  <a:srgbClr val="76923C"/>
                </a:solidFill>
                <a:latin typeface="Calibri"/>
                <a:ea typeface="Calibri"/>
                <a:cs typeface="Calibri"/>
                <a:sym typeface="Calibri"/>
              </a:rPr>
              <a:t>Lower respiratory tract:</a:t>
            </a:r>
            <a:endParaRPr/>
          </a:p>
          <a:p>
            <a:pPr marL="457200" marR="0" lvl="1" indent="0" algn="l" rtl="0">
              <a:lnSpc>
                <a:spcPct val="90000"/>
              </a:lnSpc>
              <a:spcBef>
                <a:spcPts val="0"/>
              </a:spcBef>
              <a:spcAft>
                <a:spcPts val="0"/>
              </a:spcAft>
              <a:buNone/>
            </a:pPr>
            <a:r>
              <a:rPr lang="en-US" sz="2200" b="0" i="0" u="none" strike="noStrike" cap="none">
                <a:solidFill>
                  <a:schemeClr val="dk1"/>
                </a:solidFill>
                <a:latin typeface="Calibri"/>
                <a:ea typeface="Calibri"/>
                <a:cs typeface="Calibri"/>
                <a:sym typeface="Calibri"/>
              </a:rPr>
              <a:t>Larynx</a:t>
            </a:r>
            <a:endParaRPr/>
          </a:p>
          <a:p>
            <a:pPr marL="457200" marR="0" lvl="1" indent="0" algn="l" rtl="0">
              <a:lnSpc>
                <a:spcPct val="90000"/>
              </a:lnSpc>
              <a:spcBef>
                <a:spcPts val="0"/>
              </a:spcBef>
              <a:spcAft>
                <a:spcPts val="0"/>
              </a:spcAft>
              <a:buNone/>
            </a:pPr>
            <a:r>
              <a:rPr lang="en-US" sz="2200" b="0" i="0" u="none" strike="noStrike" cap="none">
                <a:solidFill>
                  <a:schemeClr val="dk1"/>
                </a:solidFill>
                <a:latin typeface="Calibri"/>
                <a:ea typeface="Calibri"/>
                <a:cs typeface="Calibri"/>
                <a:sym typeface="Calibri"/>
              </a:rPr>
              <a:t>Trachea</a:t>
            </a:r>
            <a:endParaRPr/>
          </a:p>
          <a:p>
            <a:pPr marL="457200" marR="0" lvl="1" indent="0" algn="l" rtl="0">
              <a:lnSpc>
                <a:spcPct val="90000"/>
              </a:lnSpc>
              <a:spcBef>
                <a:spcPts val="0"/>
              </a:spcBef>
              <a:spcAft>
                <a:spcPts val="0"/>
              </a:spcAft>
              <a:buNone/>
            </a:pPr>
            <a:r>
              <a:rPr lang="en-US" sz="2200" b="0" i="0" u="none" strike="noStrike" cap="none">
                <a:solidFill>
                  <a:schemeClr val="dk1"/>
                </a:solidFill>
                <a:latin typeface="Calibri"/>
                <a:ea typeface="Calibri"/>
                <a:cs typeface="Calibri"/>
                <a:sym typeface="Calibri"/>
              </a:rPr>
              <a:t>Bronchi</a:t>
            </a:r>
            <a:endParaRPr/>
          </a:p>
          <a:p>
            <a:pPr marL="457200" marR="0" lvl="1" indent="0" algn="l" rtl="0">
              <a:lnSpc>
                <a:spcPct val="90000"/>
              </a:lnSpc>
              <a:spcBef>
                <a:spcPts val="0"/>
              </a:spcBef>
              <a:spcAft>
                <a:spcPts val="0"/>
              </a:spcAft>
              <a:buNone/>
            </a:pPr>
            <a:r>
              <a:rPr lang="en-US" sz="2200" b="0" i="0" u="none" strike="noStrike" cap="none">
                <a:solidFill>
                  <a:schemeClr val="dk1"/>
                </a:solidFill>
                <a:latin typeface="Calibri"/>
                <a:ea typeface="Calibri"/>
                <a:cs typeface="Calibri"/>
                <a:sym typeface="Calibri"/>
              </a:rPr>
              <a:t>Lungs</a:t>
            </a:r>
            <a:endParaRPr/>
          </a:p>
          <a:p>
            <a:pPr marL="0" marR="0" lvl="0" indent="0" algn="l" rtl="0">
              <a:lnSpc>
                <a:spcPct val="90000"/>
              </a:lnSpc>
              <a:spcBef>
                <a:spcPts val="0"/>
              </a:spcBef>
              <a:spcAft>
                <a:spcPts val="0"/>
              </a:spcAft>
              <a:buNone/>
            </a:pPr>
            <a:endParaRPr sz="2400" b="0" i="0" u="none" strike="noStrike" cap="none">
              <a:solidFill>
                <a:schemeClr val="dk1"/>
              </a:solidFill>
              <a:latin typeface="Calibri"/>
              <a:ea typeface="Calibri"/>
              <a:cs typeface="Calibri"/>
              <a:sym typeface="Calibri"/>
            </a:endParaRPr>
          </a:p>
        </p:txBody>
      </p:sp>
      <p:pic>
        <p:nvPicPr>
          <p:cNvPr id="151" name="Shape 151" descr="C:\Documents and Settings\Free User\My Documents\My Pictures\fcdf.jpg"/>
          <p:cNvPicPr preferRelativeResize="0"/>
          <p:nvPr/>
        </p:nvPicPr>
        <p:blipFill rotWithShape="1">
          <a:blip r:embed="rId4">
            <a:alphaModFix/>
          </a:blip>
          <a:srcRect/>
          <a:stretch/>
        </p:blipFill>
        <p:spPr>
          <a:xfrm>
            <a:off x="4799936" y="1354508"/>
            <a:ext cx="3904327" cy="4319808"/>
          </a:xfrm>
          <a:prstGeom prst="rect">
            <a:avLst/>
          </a:prstGeom>
          <a:noFill/>
          <a:ln>
            <a:noFill/>
          </a:ln>
        </p:spPr>
      </p:pic>
      <p:sp>
        <p:nvSpPr>
          <p:cNvPr id="152" name="Shape 152"/>
          <p:cNvSpPr/>
          <p:nvPr/>
        </p:nvSpPr>
        <p:spPr>
          <a:xfrm>
            <a:off x="4796327" y="2083703"/>
            <a:ext cx="385273" cy="753455"/>
          </a:xfrm>
          <a:prstGeom prst="leftBrace">
            <a:avLst>
              <a:gd name="adj1" fmla="val 8333"/>
              <a:gd name="adj2" fmla="val 50000"/>
            </a:avLst>
          </a:prstGeom>
          <a:noFill/>
          <a:ln w="25400" cap="flat" cmpd="sng">
            <a:solidFill>
              <a:schemeClr val="accent1"/>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3" name="Shape 153"/>
          <p:cNvSpPr/>
          <p:nvPr/>
        </p:nvSpPr>
        <p:spPr>
          <a:xfrm>
            <a:off x="4724400" y="2913358"/>
            <a:ext cx="457200" cy="2209800"/>
          </a:xfrm>
          <a:prstGeom prst="leftBrace">
            <a:avLst>
              <a:gd name="adj1" fmla="val 0"/>
              <a:gd name="adj2" fmla="val 48433"/>
            </a:avLst>
          </a:prstGeom>
          <a:noFill/>
          <a:ln w="25400" cap="flat" cmpd="sng">
            <a:solidFill>
              <a:schemeClr val="accent3"/>
            </a:solidFill>
            <a:prstDash val="solid"/>
            <a:round/>
            <a:headEnd type="none" w="med" len="med"/>
            <a:tailEnd type="none" w="med" len="med"/>
          </a:ln>
          <a:effectLst>
            <a:outerShdw blurRad="40000" dist="20000" dir="5400000" rotWithShape="0">
              <a:srgbClr val="000000">
                <a:alpha val="37647"/>
              </a:srgbClr>
            </a:outerShdw>
          </a:effectLst>
        </p:spPr>
        <p:txBody>
          <a:bodyPr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54" name="Shape 154"/>
          <p:cNvPicPr preferRelativeResize="0"/>
          <p:nvPr/>
        </p:nvPicPr>
        <p:blipFill rotWithShape="1">
          <a:blip r:embed="rId5">
            <a:alphaModFix/>
          </a:blip>
          <a:srcRect/>
          <a:stretch/>
        </p:blipFill>
        <p:spPr>
          <a:xfrm>
            <a:off x="4803546" y="105722"/>
            <a:ext cx="3904326" cy="1754795"/>
          </a:xfrm>
          <a:prstGeom prst="rect">
            <a:avLst/>
          </a:prstGeom>
          <a:noFill/>
          <a:ln>
            <a:noFill/>
          </a:ln>
        </p:spPr>
      </p:pic>
      <p:sp>
        <p:nvSpPr>
          <p:cNvPr id="155" name="Shape 155"/>
          <p:cNvSpPr txBox="1"/>
          <p:nvPr/>
        </p:nvSpPr>
        <p:spPr>
          <a:xfrm>
            <a:off x="5320146" y="1267691"/>
            <a:ext cx="1828800" cy="369332"/>
          </a:xfrm>
          <a:prstGeom prst="rect">
            <a:avLst/>
          </a:prstGeom>
          <a:noFill/>
          <a:ln>
            <a:noFill/>
          </a:ln>
        </p:spPr>
        <p:txBody>
          <a:bodyPr wrap="square" lIns="91425" tIns="45700" rIns="91425" bIns="45700" anchor="t" anchorCtr="0">
            <a:noAutofit/>
          </a:bodyPr>
          <a:lstStyle/>
          <a:p>
            <a:pPr marL="0" marR="0" lvl="0" indent="0" algn="r" rtl="0">
              <a:spcBef>
                <a:spcPts val="0"/>
              </a:spcBef>
              <a:spcAft>
                <a:spcPts val="0"/>
              </a:spcAft>
              <a:buNone/>
            </a:pPr>
            <a:r>
              <a:rPr lang="en-US" sz="1800" b="0" i="0" u="none" strike="noStrike" cap="none">
                <a:solidFill>
                  <a:srgbClr val="7F7F7F"/>
                </a:solidFill>
                <a:latin typeface="Calibri"/>
                <a:ea typeface="Calibri"/>
                <a:cs typeface="Calibri"/>
                <a:sym typeface="Calibri"/>
              </a:rPr>
              <a:t>Extra</a:t>
            </a:r>
            <a:endParaRPr sz="1800" b="0" i="0" u="none" strike="noStrike" cap="none">
              <a:solidFill>
                <a:srgbClr val="7F7F7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descr="C:\Users\Hp\Downloads\1 (1).png"/>
          <p:cNvPicPr preferRelativeResize="0"/>
          <p:nvPr/>
        </p:nvPicPr>
        <p:blipFill rotWithShape="1">
          <a:blip r:embed="rId3">
            <a:alphaModFix/>
          </a:blip>
          <a:srcRect/>
          <a:stretch/>
        </p:blipFill>
        <p:spPr>
          <a:xfrm>
            <a:off x="-2273" y="1704"/>
            <a:ext cx="9146273" cy="6856296"/>
          </a:xfrm>
          <a:prstGeom prst="rect">
            <a:avLst/>
          </a:prstGeom>
          <a:noFill/>
          <a:ln>
            <a:noFill/>
          </a:ln>
        </p:spPr>
      </p:pic>
      <p:sp>
        <p:nvSpPr>
          <p:cNvPr id="161" name="Shape 161"/>
          <p:cNvSpPr/>
          <p:nvPr/>
        </p:nvSpPr>
        <p:spPr>
          <a:xfrm>
            <a:off x="2308568" y="3508049"/>
            <a:ext cx="1136143" cy="609600"/>
          </a:xfrm>
          <a:prstGeom prst="rect">
            <a:avLst/>
          </a:prstGeom>
          <a:solidFill>
            <a:schemeClr val="accent1"/>
          </a:solidFill>
          <a:ln w="25400" cap="flat" cmpd="sng">
            <a:solidFill>
              <a:srgbClr val="395E89"/>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2" name="Shape 162"/>
          <p:cNvSpPr/>
          <p:nvPr/>
        </p:nvSpPr>
        <p:spPr>
          <a:xfrm>
            <a:off x="152400" y="618147"/>
            <a:ext cx="4522905" cy="369332"/>
          </a:xfrm>
          <a:prstGeom prst="rect">
            <a:avLst/>
          </a:prstGeom>
          <a:noFill/>
          <a:ln w="19050" cap="flat" cmpd="sng">
            <a:solidFill>
              <a:srgbClr val="BFBFBF"/>
            </a:solidFill>
            <a:prstDash val="solid"/>
            <a:round/>
            <a:headEnd type="none" w="med" len="med"/>
            <a:tailEnd type="none" w="med" len="med"/>
          </a:ln>
        </p:spPr>
        <p:txBody>
          <a:bodyPr wrap="square" lIns="91425" tIns="45700" rIns="91425" bIns="45700" anchor="t" anchorCtr="0">
            <a:noAutofit/>
          </a:bodyPr>
          <a:lstStyle/>
          <a:p>
            <a:pPr marL="0" marR="0" lvl="0" indent="0" algn="r" rtl="0">
              <a:spcBef>
                <a:spcPts val="0"/>
              </a:spcBef>
              <a:spcAft>
                <a:spcPts val="0"/>
              </a:spcAft>
              <a:buNone/>
            </a:pPr>
            <a:r>
              <a:rPr lang="en-US" sz="1800" b="1" i="0" u="none" strike="noStrike" cap="none">
                <a:solidFill>
                  <a:srgbClr val="191919"/>
                </a:solidFill>
                <a:latin typeface="Calibri"/>
                <a:ea typeface="Calibri"/>
                <a:cs typeface="Calibri"/>
                <a:sym typeface="Calibri"/>
              </a:rPr>
              <a:t>Development of the Lower Respiratory Tract :</a:t>
            </a:r>
            <a:endParaRPr sz="1800" b="0" i="0" u="none" strike="noStrike" cap="none">
              <a:solidFill>
                <a:srgbClr val="191919"/>
              </a:solidFill>
              <a:latin typeface="Calibri"/>
              <a:ea typeface="Calibri"/>
              <a:cs typeface="Calibri"/>
              <a:sym typeface="Calibri"/>
            </a:endParaRPr>
          </a:p>
        </p:txBody>
      </p:sp>
      <p:sp>
        <p:nvSpPr>
          <p:cNvPr id="163" name="Shape 163"/>
          <p:cNvSpPr/>
          <p:nvPr/>
        </p:nvSpPr>
        <p:spPr>
          <a:xfrm>
            <a:off x="152400" y="1052625"/>
            <a:ext cx="8077200" cy="1966800"/>
          </a:xfrm>
          <a:prstGeom prst="rect">
            <a:avLst/>
          </a:prstGeom>
          <a:noFill/>
          <a:ln w="9525" cap="flat" cmpd="sng">
            <a:solidFill>
              <a:srgbClr val="BFBFBF"/>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90000"/>
              </a:lnSpc>
              <a:spcBef>
                <a:spcPts val="0"/>
              </a:spcBef>
              <a:spcAft>
                <a:spcPts val="0"/>
              </a:spcAft>
              <a:buNone/>
            </a:pPr>
            <a:endParaRPr sz="1600" b="0" i="0" u="none" strike="noStrike" cap="none">
              <a:solidFill>
                <a:srgbClr val="191919"/>
              </a:solidFill>
              <a:latin typeface="Calibri"/>
              <a:ea typeface="Calibri"/>
              <a:cs typeface="Calibri"/>
              <a:sym typeface="Calibri"/>
            </a:endParaRPr>
          </a:p>
          <a:p>
            <a:pPr marL="0" marR="0" lvl="0" indent="0" algn="l" rtl="0">
              <a:lnSpc>
                <a:spcPct val="90000"/>
              </a:lnSpc>
              <a:spcBef>
                <a:spcPts val="0"/>
              </a:spcBef>
              <a:spcAft>
                <a:spcPts val="0"/>
              </a:spcAft>
              <a:buNone/>
            </a:pPr>
            <a:r>
              <a:rPr lang="en-US" sz="1800" b="0" i="0" u="none" strike="noStrike" cap="none">
                <a:solidFill>
                  <a:srgbClr val="191919"/>
                </a:solidFill>
                <a:latin typeface="Calibri"/>
                <a:ea typeface="Calibri"/>
                <a:cs typeface="Calibri"/>
                <a:sym typeface="Calibri"/>
              </a:rPr>
              <a:t>Begins to form : </a:t>
            </a:r>
            <a:r>
              <a:rPr lang="en-US" sz="1600" b="0" i="0" u="none" strike="noStrike" cap="none">
                <a:solidFill>
                  <a:srgbClr val="191919"/>
                </a:solidFill>
                <a:latin typeface="Calibri"/>
                <a:ea typeface="Calibri"/>
                <a:cs typeface="Calibri"/>
                <a:sym typeface="Calibri"/>
              </a:rPr>
              <a:t>during the </a:t>
            </a:r>
            <a:r>
              <a:rPr lang="en-US" sz="1600" b="0" i="0" u="none" strike="noStrike" cap="none">
                <a:solidFill>
                  <a:srgbClr val="FF0000"/>
                </a:solidFill>
                <a:latin typeface="Calibri"/>
                <a:ea typeface="Calibri"/>
                <a:cs typeface="Calibri"/>
                <a:sym typeface="Calibri"/>
              </a:rPr>
              <a:t>4</a:t>
            </a:r>
            <a:r>
              <a:rPr lang="en-US" sz="1600" b="0" i="0" u="none" strike="noStrike" cap="none" baseline="30000">
                <a:solidFill>
                  <a:srgbClr val="FF0000"/>
                </a:solidFill>
                <a:latin typeface="Calibri"/>
                <a:ea typeface="Calibri"/>
                <a:cs typeface="Calibri"/>
                <a:sym typeface="Calibri"/>
              </a:rPr>
              <a:t>th</a:t>
            </a:r>
            <a:r>
              <a:rPr lang="en-US" sz="1600" b="0" i="0" u="none" strike="noStrike" cap="none">
                <a:solidFill>
                  <a:srgbClr val="FF0000"/>
                </a:solidFill>
                <a:latin typeface="Calibri"/>
                <a:ea typeface="Calibri"/>
                <a:cs typeface="Calibri"/>
                <a:sym typeface="Calibri"/>
              </a:rPr>
              <a:t> week</a:t>
            </a:r>
            <a:r>
              <a:rPr lang="en-US" sz="1600" b="0" i="0" u="none" strike="noStrike" cap="none">
                <a:solidFill>
                  <a:srgbClr val="191919"/>
                </a:solidFill>
                <a:latin typeface="Calibri"/>
                <a:ea typeface="Calibri"/>
                <a:cs typeface="Calibri"/>
                <a:sym typeface="Calibri"/>
              </a:rPr>
              <a:t> of development</a:t>
            </a:r>
            <a:endParaRPr/>
          </a:p>
          <a:p>
            <a:pPr marL="0" marR="0" lvl="0" indent="0" algn="l" rtl="0">
              <a:lnSpc>
                <a:spcPct val="90000"/>
              </a:lnSpc>
              <a:spcBef>
                <a:spcPts val="0"/>
              </a:spcBef>
              <a:spcAft>
                <a:spcPts val="0"/>
              </a:spcAft>
              <a:buNone/>
            </a:pPr>
            <a:endParaRPr sz="1600" b="0" i="0" u="none" strike="noStrike" cap="none">
              <a:solidFill>
                <a:srgbClr val="191919"/>
              </a:solidFill>
              <a:latin typeface="Calibri"/>
              <a:ea typeface="Calibri"/>
              <a:cs typeface="Calibri"/>
              <a:sym typeface="Calibri"/>
            </a:endParaRPr>
          </a:p>
          <a:p>
            <a:pPr marL="0" marR="0" lvl="0" indent="0" algn="l" rtl="0">
              <a:lnSpc>
                <a:spcPct val="90000"/>
              </a:lnSpc>
              <a:spcBef>
                <a:spcPts val="0"/>
              </a:spcBef>
              <a:spcAft>
                <a:spcPts val="0"/>
              </a:spcAft>
              <a:buNone/>
            </a:pPr>
            <a:r>
              <a:rPr lang="en-US" sz="1800" b="0" i="0" u="none" strike="noStrike" cap="none">
                <a:solidFill>
                  <a:srgbClr val="191919"/>
                </a:solidFill>
                <a:latin typeface="Calibri"/>
                <a:ea typeface="Calibri"/>
                <a:cs typeface="Calibri"/>
                <a:sym typeface="Calibri"/>
              </a:rPr>
              <a:t>Begins as:  </a:t>
            </a:r>
            <a:r>
              <a:rPr lang="en-US" sz="1600" b="0" i="0" u="none" strike="noStrike" cap="none">
                <a:solidFill>
                  <a:srgbClr val="191919"/>
                </a:solidFill>
                <a:latin typeface="Calibri"/>
                <a:ea typeface="Calibri"/>
                <a:cs typeface="Calibri"/>
                <a:sym typeface="Calibri"/>
              </a:rPr>
              <a:t>a median outgrowth (laryngotracheal groove)  from the </a:t>
            </a:r>
            <a:r>
              <a:rPr lang="en-US" sz="1600" b="0" i="0" u="sng" strike="noStrike" cap="none">
                <a:solidFill>
                  <a:srgbClr val="191919"/>
                </a:solidFill>
                <a:latin typeface="Calibri"/>
                <a:ea typeface="Calibri"/>
                <a:cs typeface="Calibri"/>
                <a:sym typeface="Calibri"/>
              </a:rPr>
              <a:t>caudal part</a:t>
            </a:r>
            <a:r>
              <a:rPr lang="en-US" sz="1600" b="0" i="0" u="none" strike="noStrike" cap="none">
                <a:solidFill>
                  <a:srgbClr val="191919"/>
                </a:solidFill>
                <a:latin typeface="Calibri"/>
                <a:ea typeface="Calibri"/>
                <a:cs typeface="Calibri"/>
                <a:sym typeface="Calibri"/>
              </a:rPr>
              <a:t> of the </a:t>
            </a:r>
            <a:r>
              <a:rPr lang="en-US" sz="1600" b="0" i="0" u="none" strike="noStrike" cap="none">
                <a:solidFill>
                  <a:srgbClr val="FF0000"/>
                </a:solidFill>
                <a:latin typeface="Calibri"/>
                <a:ea typeface="Calibri"/>
                <a:cs typeface="Calibri"/>
                <a:sym typeface="Calibri"/>
              </a:rPr>
              <a:t>ventral wall</a:t>
            </a:r>
            <a:r>
              <a:rPr lang="en-US" sz="1600" b="0" i="0" u="none" strike="noStrike" cap="none">
                <a:solidFill>
                  <a:srgbClr val="191919"/>
                </a:solidFill>
                <a:latin typeface="Calibri"/>
                <a:ea typeface="Calibri"/>
                <a:cs typeface="Calibri"/>
                <a:sym typeface="Calibri"/>
              </a:rPr>
              <a:t> of the </a:t>
            </a:r>
            <a:r>
              <a:rPr lang="en-US" sz="1600" b="0" i="0" u="sng" strike="noStrike" cap="none">
                <a:solidFill>
                  <a:srgbClr val="191919"/>
                </a:solidFill>
                <a:latin typeface="Calibri"/>
                <a:ea typeface="Calibri"/>
                <a:cs typeface="Calibri"/>
                <a:sym typeface="Calibri"/>
              </a:rPr>
              <a:t>primitive pharynx</a:t>
            </a:r>
            <a:r>
              <a:rPr lang="en-US" sz="1600" b="0" i="0" u="none" strike="noStrike" cap="none">
                <a:solidFill>
                  <a:srgbClr val="191919"/>
                </a:solidFill>
                <a:latin typeface="Calibri"/>
                <a:ea typeface="Calibri"/>
                <a:cs typeface="Calibri"/>
                <a:sym typeface="Calibri"/>
              </a:rPr>
              <a:t> </a:t>
            </a:r>
            <a:r>
              <a:rPr lang="en-US" sz="1200" b="0" i="0" u="none" strike="noStrike" cap="none">
                <a:solidFill>
                  <a:srgbClr val="191919"/>
                </a:solidFill>
                <a:latin typeface="Calibri"/>
                <a:ea typeface="Calibri"/>
                <a:cs typeface="Calibri"/>
                <a:sym typeface="Calibri"/>
              </a:rPr>
              <a:t>(foregut)</a:t>
            </a:r>
            <a:endParaRPr/>
          </a:p>
          <a:p>
            <a:pPr marL="0" marR="0" lvl="0" indent="0" algn="l" rtl="0">
              <a:lnSpc>
                <a:spcPct val="90000"/>
              </a:lnSpc>
              <a:spcBef>
                <a:spcPts val="0"/>
              </a:spcBef>
              <a:spcAft>
                <a:spcPts val="0"/>
              </a:spcAft>
              <a:buNone/>
            </a:pPr>
            <a:endParaRPr sz="1600" b="0" i="0" u="none" strike="noStrike" cap="none">
              <a:solidFill>
                <a:srgbClr val="191919"/>
              </a:solidFill>
              <a:latin typeface="Calibri"/>
              <a:ea typeface="Calibri"/>
              <a:cs typeface="Calibri"/>
              <a:sym typeface="Calibri"/>
            </a:endParaRPr>
          </a:p>
          <a:p>
            <a:pPr marL="0" marR="0" lvl="0" indent="0" algn="l" rtl="0">
              <a:lnSpc>
                <a:spcPct val="90000"/>
              </a:lnSpc>
              <a:spcBef>
                <a:spcPts val="0"/>
              </a:spcBef>
              <a:spcAft>
                <a:spcPts val="0"/>
              </a:spcAft>
              <a:buNone/>
            </a:pPr>
            <a:r>
              <a:rPr lang="en-US" sz="1800" b="0" i="0" u="none" strike="noStrike" cap="none">
                <a:solidFill>
                  <a:srgbClr val="191919"/>
                </a:solidFill>
                <a:latin typeface="Calibri"/>
                <a:ea typeface="Calibri"/>
                <a:cs typeface="Calibri"/>
                <a:sym typeface="Calibri"/>
              </a:rPr>
              <a:t>The groove envaginates and forms :       </a:t>
            </a:r>
            <a:r>
              <a:rPr lang="en-US" sz="1600" b="0" i="0" u="none" strike="noStrike" cap="none">
                <a:solidFill>
                  <a:srgbClr val="191919"/>
                </a:solidFill>
                <a:latin typeface="Calibri"/>
                <a:ea typeface="Calibri"/>
                <a:cs typeface="Calibri"/>
                <a:sym typeface="Calibri"/>
              </a:rPr>
              <a:t>the laryngotracheal (respiratory) diverticulum</a:t>
            </a:r>
            <a:endParaRPr/>
          </a:p>
        </p:txBody>
      </p:sp>
      <p:pic>
        <p:nvPicPr>
          <p:cNvPr id="164" name="Shape 164" descr="C:\Users\user\Pictures\sed.png"/>
          <p:cNvPicPr preferRelativeResize="0"/>
          <p:nvPr/>
        </p:nvPicPr>
        <p:blipFill rotWithShape="1">
          <a:blip r:embed="rId4">
            <a:alphaModFix/>
          </a:blip>
          <a:srcRect t="17908" b="14429"/>
          <a:stretch/>
        </p:blipFill>
        <p:spPr>
          <a:xfrm>
            <a:off x="195939" y="3256650"/>
            <a:ext cx="4176712" cy="2971800"/>
          </a:xfrm>
          <a:prstGeom prst="rect">
            <a:avLst/>
          </a:prstGeom>
          <a:noFill/>
          <a:ln w="9525" cap="flat" cmpd="sng">
            <a:solidFill>
              <a:schemeClr val="accent1"/>
            </a:solidFill>
            <a:prstDash val="solid"/>
            <a:miter lim="800000"/>
            <a:headEnd type="none" w="med" len="med"/>
            <a:tailEnd type="none" w="med" len="med"/>
          </a:ln>
        </p:spPr>
      </p:pic>
      <p:cxnSp>
        <p:nvCxnSpPr>
          <p:cNvPr id="165" name="Shape 165"/>
          <p:cNvCxnSpPr/>
          <p:nvPr/>
        </p:nvCxnSpPr>
        <p:spPr>
          <a:xfrm flipH="1">
            <a:off x="1643013" y="2934384"/>
            <a:ext cx="5826900" cy="1808100"/>
          </a:xfrm>
          <a:prstGeom prst="bentConnector3">
            <a:avLst>
              <a:gd name="adj1" fmla="val 59906"/>
            </a:avLst>
          </a:prstGeom>
          <a:noFill/>
          <a:ln w="25400" cap="flat" cmpd="sng">
            <a:solidFill>
              <a:schemeClr val="accent1"/>
            </a:solidFill>
            <a:prstDash val="solid"/>
            <a:round/>
            <a:headEnd type="none" w="med" len="med"/>
            <a:tailEnd type="triangle" w="lg" len="lg"/>
          </a:ln>
          <a:effectLst>
            <a:outerShdw blurRad="40000" dist="20000" dir="5400000" rotWithShape="0">
              <a:srgbClr val="000000">
                <a:alpha val="37647"/>
              </a:srgbClr>
            </a:outerShdw>
          </a:effectLst>
        </p:spPr>
      </p:cxnSp>
      <p:pic>
        <p:nvPicPr>
          <p:cNvPr id="166" name="Shape 166"/>
          <p:cNvPicPr preferRelativeResize="0"/>
          <p:nvPr/>
        </p:nvPicPr>
        <p:blipFill rotWithShape="1">
          <a:blip r:embed="rId5">
            <a:alphaModFix/>
          </a:blip>
          <a:srcRect/>
          <a:stretch/>
        </p:blipFill>
        <p:spPr>
          <a:xfrm>
            <a:off x="4570863" y="4409175"/>
            <a:ext cx="4232529" cy="666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Shape 171" descr="C:\Users\Hp\Downloads\1 (1).png"/>
          <p:cNvPicPr preferRelativeResize="0"/>
          <p:nvPr/>
        </p:nvPicPr>
        <p:blipFill rotWithShape="1">
          <a:blip r:embed="rId3">
            <a:alphaModFix/>
          </a:blip>
          <a:srcRect/>
          <a:stretch/>
        </p:blipFill>
        <p:spPr>
          <a:xfrm>
            <a:off x="-2273" y="1704"/>
            <a:ext cx="9146273" cy="6856296"/>
          </a:xfrm>
          <a:prstGeom prst="rect">
            <a:avLst/>
          </a:prstGeom>
          <a:noFill/>
          <a:ln>
            <a:noFill/>
          </a:ln>
        </p:spPr>
      </p:pic>
      <p:sp>
        <p:nvSpPr>
          <p:cNvPr id="172" name="Shape 172"/>
          <p:cNvSpPr/>
          <p:nvPr/>
        </p:nvSpPr>
        <p:spPr>
          <a:xfrm>
            <a:off x="6005425" y="3178175"/>
            <a:ext cx="2986200" cy="1109100"/>
          </a:xfrm>
          <a:prstGeom prst="rect">
            <a:avLst/>
          </a:prstGeom>
          <a:noFill/>
          <a:ln w="25400" cap="flat" cmpd="sng">
            <a:solidFill>
              <a:srgbClr val="00B050"/>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None/>
            </a:pPr>
            <a:r>
              <a:rPr lang="en-US" sz="1400" b="1" i="0" u="none" strike="noStrike" cap="none">
                <a:solidFill>
                  <a:schemeClr val="dk1"/>
                </a:solidFill>
                <a:latin typeface="Calibri"/>
                <a:ea typeface="Calibri"/>
                <a:cs typeface="Calibri"/>
                <a:sym typeface="Calibri"/>
              </a:rPr>
              <a:t>The </a:t>
            </a:r>
            <a:r>
              <a:rPr lang="en-US" sz="1400" b="1" i="0" u="none" strike="noStrike" cap="none">
                <a:solidFill>
                  <a:srgbClr val="00B050"/>
                </a:solidFill>
                <a:latin typeface="Calibri"/>
                <a:ea typeface="Calibri"/>
                <a:cs typeface="Calibri"/>
                <a:sym typeface="Calibri"/>
              </a:rPr>
              <a:t>distal end </a:t>
            </a:r>
            <a:r>
              <a:rPr lang="en-US" sz="1400" b="0" i="0" u="none" strike="noStrike" cap="none">
                <a:solidFill>
                  <a:schemeClr val="dk1"/>
                </a:solidFill>
                <a:latin typeface="Calibri"/>
                <a:ea typeface="Calibri"/>
                <a:cs typeface="Calibri"/>
                <a:sym typeface="Calibri"/>
              </a:rPr>
              <a:t>of the diverticulum dilates to form </a:t>
            </a:r>
            <a:r>
              <a:rPr lang="en-US" sz="1400" b="1" i="0" u="none" strike="noStrike" cap="none">
                <a:solidFill>
                  <a:schemeClr val="dk1"/>
                </a:solidFill>
                <a:latin typeface="Calibri"/>
                <a:ea typeface="Calibri"/>
                <a:cs typeface="Calibri"/>
                <a:sym typeface="Calibri"/>
              </a:rPr>
              <a:t>lung bud</a:t>
            </a:r>
            <a:r>
              <a:rPr lang="en-US" sz="1400" b="0" i="0" u="none" strike="noStrike" cap="none">
                <a:solidFill>
                  <a:schemeClr val="dk1"/>
                </a:solidFill>
                <a:latin typeface="Calibri"/>
                <a:ea typeface="Calibri"/>
                <a:cs typeface="Calibri"/>
                <a:sym typeface="Calibri"/>
              </a:rPr>
              <a:t>, which divides to give rise to   </a:t>
            </a:r>
            <a:r>
              <a:rPr lang="en-US" sz="1400" b="1" i="0" u="none" strike="noStrike" cap="none">
                <a:solidFill>
                  <a:schemeClr val="dk1"/>
                </a:solidFill>
                <a:latin typeface="Calibri"/>
                <a:ea typeface="Calibri"/>
                <a:cs typeface="Calibri"/>
                <a:sym typeface="Calibri"/>
              </a:rPr>
              <a:t>2 lung buds </a:t>
            </a:r>
            <a:endParaRPr sz="14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400" b="1" i="0" u="none" strike="noStrike" cap="none">
                <a:solidFill>
                  <a:schemeClr val="dk1"/>
                </a:solidFill>
                <a:latin typeface="Calibri"/>
                <a:ea typeface="Calibri"/>
                <a:cs typeface="Calibri"/>
                <a:sym typeface="Calibri"/>
              </a:rPr>
              <a:t>(primary bronchial buds)</a:t>
            </a:r>
            <a:endParaRPr/>
          </a:p>
          <a:p>
            <a:pPr marL="0" marR="0" lvl="0" indent="0" algn="l"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73" name="Shape 173"/>
          <p:cNvSpPr/>
          <p:nvPr/>
        </p:nvSpPr>
        <p:spPr>
          <a:xfrm>
            <a:off x="34895" y="556901"/>
            <a:ext cx="7624008" cy="313932"/>
          </a:xfrm>
          <a:prstGeom prst="rect">
            <a:avLst/>
          </a:prstGeom>
          <a:noFill/>
          <a:ln w="9525" cap="flat" cmpd="sng">
            <a:solidFill>
              <a:srgbClr val="7030A0"/>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1600" b="1" i="0" u="none" strike="noStrike" cap="none">
                <a:solidFill>
                  <a:schemeClr val="dk1"/>
                </a:solidFill>
                <a:latin typeface="Calibri"/>
                <a:ea typeface="Calibri"/>
                <a:cs typeface="Calibri"/>
                <a:sym typeface="Calibri"/>
              </a:rPr>
              <a:t>A longitudinal tracheo-esophageal septum develops and </a:t>
            </a:r>
            <a:r>
              <a:rPr lang="en-US" sz="1600" b="1" i="0" u="sng" strike="noStrike" cap="none">
                <a:solidFill>
                  <a:schemeClr val="dk1"/>
                </a:solidFill>
                <a:latin typeface="Calibri"/>
                <a:ea typeface="Calibri"/>
                <a:cs typeface="Calibri"/>
                <a:sym typeface="Calibri"/>
              </a:rPr>
              <a:t>divides</a:t>
            </a:r>
            <a:r>
              <a:rPr lang="en-US" sz="1600" b="1" i="0" u="none" strike="noStrike" cap="none">
                <a:solidFill>
                  <a:schemeClr val="dk1"/>
                </a:solidFill>
                <a:latin typeface="Calibri"/>
                <a:ea typeface="Calibri"/>
                <a:cs typeface="Calibri"/>
                <a:sym typeface="Calibri"/>
              </a:rPr>
              <a:t> the </a:t>
            </a:r>
            <a:r>
              <a:rPr lang="en-US" sz="1600" b="1" i="0" u="sng" strike="noStrike" cap="none">
                <a:solidFill>
                  <a:schemeClr val="dk1"/>
                </a:solidFill>
                <a:latin typeface="Calibri"/>
                <a:ea typeface="Calibri"/>
                <a:cs typeface="Calibri"/>
                <a:sym typeface="Calibri"/>
              </a:rPr>
              <a:t>diverticulum </a:t>
            </a:r>
            <a:r>
              <a:rPr lang="en-US" sz="1600" b="1" i="0" u="none" strike="noStrike" cap="none">
                <a:solidFill>
                  <a:schemeClr val="dk1"/>
                </a:solidFill>
                <a:latin typeface="Calibri"/>
                <a:ea typeface="Calibri"/>
                <a:cs typeface="Calibri"/>
                <a:sym typeface="Calibri"/>
              </a:rPr>
              <a:t>into a:</a:t>
            </a:r>
            <a:endParaRPr/>
          </a:p>
        </p:txBody>
      </p:sp>
      <p:pic>
        <p:nvPicPr>
          <p:cNvPr id="174" name="Shape 174" descr="C:\Users\user\Pictures\cdcd.png"/>
          <p:cNvPicPr preferRelativeResize="0"/>
          <p:nvPr/>
        </p:nvPicPr>
        <p:blipFill rotWithShape="1">
          <a:blip r:embed="rId4">
            <a:alphaModFix/>
          </a:blip>
          <a:srcRect l="1613" t="6750" r="4023" b="3795"/>
          <a:stretch/>
        </p:blipFill>
        <p:spPr>
          <a:xfrm>
            <a:off x="1927408" y="1427860"/>
            <a:ext cx="4066618" cy="3500626"/>
          </a:xfrm>
          <a:prstGeom prst="rect">
            <a:avLst/>
          </a:prstGeom>
          <a:noFill/>
          <a:ln>
            <a:noFill/>
          </a:ln>
        </p:spPr>
      </p:pic>
      <p:sp>
        <p:nvSpPr>
          <p:cNvPr id="175" name="Shape 175"/>
          <p:cNvSpPr/>
          <p:nvPr/>
        </p:nvSpPr>
        <p:spPr>
          <a:xfrm>
            <a:off x="3962141" y="1160854"/>
            <a:ext cx="3202083" cy="480131"/>
          </a:xfrm>
          <a:prstGeom prst="rect">
            <a:avLst/>
          </a:prstGeom>
          <a:noFill/>
          <a:ln w="25400" cap="flat" cmpd="sng">
            <a:solidFill>
              <a:schemeClr val="accent1"/>
            </a:solidFill>
            <a:prstDash val="solid"/>
            <a:round/>
            <a:headEnd type="none" w="med" len="med"/>
            <a:tailEnd type="none" w="med" len="med"/>
          </a:ln>
        </p:spPr>
        <p:txBody>
          <a:bodyPr wrap="square" lIns="91425" tIns="45700" rIns="91425" bIns="45700" anchor="t" anchorCtr="0">
            <a:noAutofit/>
          </a:bodyPr>
          <a:lstStyle/>
          <a:p>
            <a:pPr marL="0" marR="0" lvl="1" indent="0" algn="l" rtl="0">
              <a:lnSpc>
                <a:spcPct val="90000"/>
              </a:lnSpc>
              <a:spcBef>
                <a:spcPts val="0"/>
              </a:spcBef>
              <a:spcAft>
                <a:spcPts val="0"/>
              </a:spcAft>
              <a:buNone/>
            </a:pPr>
            <a:r>
              <a:rPr lang="en-US" sz="1400" b="0" i="0" u="none" strike="noStrike" cap="none">
                <a:solidFill>
                  <a:schemeClr val="dk1"/>
                </a:solidFill>
                <a:latin typeface="Calibri"/>
                <a:ea typeface="Calibri"/>
                <a:cs typeface="Calibri"/>
                <a:sym typeface="Calibri"/>
              </a:rPr>
              <a:t> 2-  </a:t>
            </a:r>
            <a:r>
              <a:rPr lang="en-US" sz="1400" b="0" i="0" u="none" strike="noStrike" cap="none">
                <a:solidFill>
                  <a:srgbClr val="366092"/>
                </a:solidFill>
                <a:latin typeface="Calibri"/>
                <a:ea typeface="Calibri"/>
                <a:cs typeface="Calibri"/>
                <a:sym typeface="Calibri"/>
              </a:rPr>
              <a:t>Dorsal portion</a:t>
            </a:r>
            <a:r>
              <a:rPr lang="en-US" sz="1400" b="0" i="0" u="none" strike="noStrike" cap="none">
                <a:solidFill>
                  <a:schemeClr val="dk1"/>
                </a:solidFill>
                <a:latin typeface="Calibri"/>
                <a:ea typeface="Calibri"/>
                <a:cs typeface="Calibri"/>
                <a:sym typeface="Calibri"/>
              </a:rPr>
              <a:t>: primordium of the oropharynx and esophagus</a:t>
            </a:r>
            <a:endParaRPr/>
          </a:p>
        </p:txBody>
      </p:sp>
      <p:sp>
        <p:nvSpPr>
          <p:cNvPr id="176" name="Shape 176"/>
          <p:cNvSpPr/>
          <p:nvPr/>
        </p:nvSpPr>
        <p:spPr>
          <a:xfrm>
            <a:off x="34902" y="1219200"/>
            <a:ext cx="2513700" cy="867900"/>
          </a:xfrm>
          <a:prstGeom prst="rect">
            <a:avLst/>
          </a:prstGeom>
          <a:noFill/>
          <a:ln w="25400" cap="flat" cmpd="sng">
            <a:solidFill>
              <a:schemeClr val="accent6"/>
            </a:solidFill>
            <a:prstDash val="solid"/>
            <a:round/>
            <a:headEnd type="none" w="med" len="med"/>
            <a:tailEnd type="none" w="med" len="med"/>
          </a:ln>
        </p:spPr>
        <p:txBody>
          <a:bodyPr wrap="square" lIns="91425" tIns="45700" rIns="91425" bIns="45700" anchor="t" anchorCtr="0">
            <a:noAutofit/>
          </a:bodyPr>
          <a:lstStyle/>
          <a:p>
            <a:pPr marL="0" marR="0" lvl="1" indent="0" algn="l" rtl="0">
              <a:lnSpc>
                <a:spcPct val="90000"/>
              </a:lnSpc>
              <a:spcBef>
                <a:spcPts val="0"/>
              </a:spcBef>
              <a:spcAft>
                <a:spcPts val="0"/>
              </a:spcAft>
              <a:buNone/>
            </a:pPr>
            <a:r>
              <a:rPr lang="en-US" sz="1400" b="0" i="0" u="none" strike="noStrike" cap="none">
                <a:solidFill>
                  <a:schemeClr val="dk1"/>
                </a:solidFill>
                <a:latin typeface="Calibri"/>
                <a:ea typeface="Calibri"/>
                <a:cs typeface="Calibri"/>
                <a:sym typeface="Calibri"/>
              </a:rPr>
              <a:t>1- </a:t>
            </a:r>
            <a:r>
              <a:rPr lang="en-US" sz="1400" b="0" i="0" u="none" strike="noStrike" cap="none">
                <a:solidFill>
                  <a:srgbClr val="E36C09"/>
                </a:solidFill>
                <a:latin typeface="Calibri"/>
                <a:ea typeface="Calibri"/>
                <a:cs typeface="Calibri"/>
                <a:sym typeface="Calibri"/>
              </a:rPr>
              <a:t>Ventral portion</a:t>
            </a:r>
            <a:r>
              <a:rPr lang="en-US" sz="1400" b="0" i="0" u="none" strike="noStrike" cap="none">
                <a:solidFill>
                  <a:schemeClr val="dk1"/>
                </a:solidFill>
                <a:latin typeface="Calibri"/>
                <a:ea typeface="Calibri"/>
                <a:cs typeface="Calibri"/>
                <a:sym typeface="Calibri"/>
              </a:rPr>
              <a:t>: primordium of </a:t>
            </a:r>
            <a:r>
              <a:rPr lang="en-US" sz="1400" b="0" i="0" u="none" strike="noStrike" cap="none">
                <a:solidFill>
                  <a:srgbClr val="7030A0"/>
                </a:solidFill>
                <a:latin typeface="Calibri"/>
                <a:ea typeface="Calibri"/>
                <a:cs typeface="Calibri"/>
                <a:sym typeface="Calibri"/>
              </a:rPr>
              <a:t>larynx, trachea</a:t>
            </a:r>
            <a:r>
              <a:rPr lang="en-US" sz="1400" b="0" i="0" u="none" strike="noStrike" cap="none">
                <a:solidFill>
                  <a:schemeClr val="dk1"/>
                </a:solidFill>
                <a:latin typeface="Calibri"/>
                <a:ea typeface="Calibri"/>
                <a:cs typeface="Calibri"/>
                <a:sym typeface="Calibri"/>
              </a:rPr>
              <a:t>, </a:t>
            </a:r>
            <a:r>
              <a:rPr lang="en-US" sz="1400" b="0" i="0" u="none" strike="noStrike" cap="none">
                <a:solidFill>
                  <a:srgbClr val="00B050"/>
                </a:solidFill>
                <a:latin typeface="Calibri"/>
                <a:ea typeface="Calibri"/>
                <a:cs typeface="Calibri"/>
                <a:sym typeface="Calibri"/>
              </a:rPr>
              <a:t>bronchi and lungs</a:t>
            </a:r>
            <a:endParaRPr/>
          </a:p>
        </p:txBody>
      </p:sp>
      <p:sp>
        <p:nvSpPr>
          <p:cNvPr id="177" name="Shape 177"/>
          <p:cNvSpPr/>
          <p:nvPr/>
        </p:nvSpPr>
        <p:spPr>
          <a:xfrm>
            <a:off x="34901" y="2224076"/>
            <a:ext cx="2276700" cy="1109100"/>
          </a:xfrm>
          <a:prstGeom prst="rect">
            <a:avLst/>
          </a:prstGeom>
          <a:noFill/>
          <a:ln w="25400" cap="flat" cmpd="sng">
            <a:solidFill>
              <a:srgbClr val="B2A0C7"/>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None/>
            </a:pPr>
            <a:r>
              <a:rPr lang="en-US" sz="1400" b="1" i="0" u="none" strike="noStrike" cap="none">
                <a:solidFill>
                  <a:schemeClr val="dk1"/>
                </a:solidFill>
                <a:latin typeface="Calibri"/>
                <a:ea typeface="Calibri"/>
                <a:cs typeface="Calibri"/>
                <a:sym typeface="Calibri"/>
              </a:rPr>
              <a:t>The </a:t>
            </a:r>
            <a:r>
              <a:rPr lang="en-US" sz="1400" b="1" i="0" u="none" strike="noStrike" cap="none">
                <a:solidFill>
                  <a:srgbClr val="5F497A"/>
                </a:solidFill>
                <a:latin typeface="Calibri"/>
                <a:ea typeface="Calibri"/>
                <a:cs typeface="Calibri"/>
                <a:sym typeface="Calibri"/>
              </a:rPr>
              <a:t>proximal part </a:t>
            </a:r>
            <a:r>
              <a:rPr lang="en-US" sz="1400" b="0" i="0" u="none" strike="noStrike" cap="none">
                <a:solidFill>
                  <a:schemeClr val="dk1"/>
                </a:solidFill>
                <a:latin typeface="Calibri"/>
                <a:ea typeface="Calibri"/>
                <a:cs typeface="Calibri"/>
                <a:sym typeface="Calibri"/>
              </a:rPr>
              <a:t>of the </a:t>
            </a:r>
            <a:r>
              <a:rPr lang="en-US" sz="1400" b="1" i="0" u="none" strike="noStrike" cap="none">
                <a:solidFill>
                  <a:schemeClr val="dk1"/>
                </a:solidFill>
                <a:latin typeface="Calibri"/>
                <a:ea typeface="Calibri"/>
                <a:cs typeface="Calibri"/>
                <a:sym typeface="Calibri"/>
              </a:rPr>
              <a:t>respiratory diverticulum</a:t>
            </a:r>
            <a:r>
              <a:rPr lang="en-US" sz="1400" b="0" i="0" u="none" strike="noStrike" cap="none">
                <a:solidFill>
                  <a:schemeClr val="dk1"/>
                </a:solidFill>
                <a:latin typeface="Calibri"/>
                <a:ea typeface="Calibri"/>
                <a:cs typeface="Calibri"/>
                <a:sym typeface="Calibri"/>
              </a:rPr>
              <a:t> remains tubular and forms </a:t>
            </a:r>
            <a:r>
              <a:rPr lang="en-US" sz="1400" b="1" i="0" u="none" strike="noStrike" cap="none">
                <a:solidFill>
                  <a:schemeClr val="dk1"/>
                </a:solidFill>
                <a:latin typeface="Calibri"/>
                <a:ea typeface="Calibri"/>
                <a:cs typeface="Calibri"/>
                <a:sym typeface="Calibri"/>
              </a:rPr>
              <a:t>larynx</a:t>
            </a:r>
            <a:r>
              <a:rPr lang="en-US" sz="1400" b="0" i="0" u="none" strike="noStrike" cap="none">
                <a:solidFill>
                  <a:schemeClr val="dk1"/>
                </a:solidFill>
                <a:latin typeface="Calibri"/>
                <a:ea typeface="Calibri"/>
                <a:cs typeface="Calibri"/>
                <a:sym typeface="Calibri"/>
              </a:rPr>
              <a:t> &amp; </a:t>
            </a:r>
            <a:r>
              <a:rPr lang="en-US" sz="1400" b="1" i="0" u="none" strike="noStrike" cap="none">
                <a:solidFill>
                  <a:schemeClr val="dk1"/>
                </a:solidFill>
                <a:latin typeface="Calibri"/>
                <a:ea typeface="Calibri"/>
                <a:cs typeface="Calibri"/>
                <a:sym typeface="Calibri"/>
              </a:rPr>
              <a:t>trachea. </a:t>
            </a:r>
            <a:endParaRPr/>
          </a:p>
        </p:txBody>
      </p:sp>
      <p:sp>
        <p:nvSpPr>
          <p:cNvPr id="178" name="Shape 178"/>
          <p:cNvSpPr/>
          <p:nvPr/>
        </p:nvSpPr>
        <p:spPr>
          <a:xfrm>
            <a:off x="5266805" y="5369220"/>
            <a:ext cx="3724797" cy="523220"/>
          </a:xfrm>
          <a:prstGeom prst="rect">
            <a:avLst/>
          </a:prstGeom>
          <a:noFill/>
          <a:ln w="9525" cap="flat" cmpd="sng">
            <a:solidFill>
              <a:srgbClr val="A5A5A5"/>
            </a:solidFill>
            <a:prstDash val="solid"/>
            <a:round/>
            <a:headEnd type="none" w="med" len="med"/>
            <a:tailEnd type="none" w="med" len="med"/>
          </a:ln>
        </p:spPr>
        <p:txBody>
          <a:bodyPr wrap="square" lIns="91425" tIns="45700" rIns="91425" bIns="45700" anchor="t" anchorCtr="0">
            <a:noAutofit/>
          </a:bodyPr>
          <a:lstStyle/>
          <a:p>
            <a:pPr marL="457200" marR="0" lvl="1" indent="0" algn="l" rtl="0">
              <a:spcBef>
                <a:spcPts val="0"/>
              </a:spcBef>
              <a:spcAft>
                <a:spcPts val="0"/>
              </a:spcAft>
              <a:buNone/>
            </a:pPr>
            <a:r>
              <a:rPr lang="en-US" sz="1400" b="1" i="0" u="none" strike="noStrike" cap="none">
                <a:solidFill>
                  <a:schemeClr val="dk1"/>
                </a:solidFill>
                <a:latin typeface="Calibri"/>
                <a:ea typeface="Calibri"/>
                <a:cs typeface="Calibri"/>
                <a:sym typeface="Calibri"/>
              </a:rPr>
              <a:t>Epithelium</a:t>
            </a:r>
            <a:r>
              <a:rPr lang="en-US" sz="1400" b="0" i="0" u="none" strike="noStrike" cap="none">
                <a:solidFill>
                  <a:schemeClr val="dk1"/>
                </a:solidFill>
                <a:latin typeface="Calibri"/>
                <a:ea typeface="Calibri"/>
                <a:cs typeface="Calibri"/>
                <a:sym typeface="Calibri"/>
              </a:rPr>
              <a:t> &amp; </a:t>
            </a:r>
            <a:r>
              <a:rPr lang="en-US" sz="1400" b="1" i="0" u="none" strike="noStrike" cap="none">
                <a:solidFill>
                  <a:schemeClr val="dk1"/>
                </a:solidFill>
                <a:latin typeface="Calibri"/>
                <a:ea typeface="Calibri"/>
                <a:cs typeface="Calibri"/>
                <a:sym typeface="Calibri"/>
              </a:rPr>
              <a:t>Glands</a:t>
            </a:r>
            <a:r>
              <a:rPr lang="en-US" sz="1400" b="0" i="0" u="none" strike="noStrike" cap="none">
                <a:solidFill>
                  <a:schemeClr val="dk1"/>
                </a:solidFill>
                <a:latin typeface="Calibri"/>
                <a:ea typeface="Calibri"/>
                <a:cs typeface="Calibri"/>
                <a:sym typeface="Calibri"/>
              </a:rPr>
              <a:t> of the respiratory tract</a:t>
            </a:r>
            <a:endParaRPr/>
          </a:p>
        </p:txBody>
      </p:sp>
      <p:sp>
        <p:nvSpPr>
          <p:cNvPr id="179" name="Shape 179"/>
          <p:cNvSpPr/>
          <p:nvPr/>
        </p:nvSpPr>
        <p:spPr>
          <a:xfrm>
            <a:off x="5266805" y="5892440"/>
            <a:ext cx="3724796" cy="523220"/>
          </a:xfrm>
          <a:prstGeom prst="rect">
            <a:avLst/>
          </a:prstGeom>
          <a:noFill/>
          <a:ln w="9525" cap="flat" cmpd="sng">
            <a:solidFill>
              <a:srgbClr val="A5A5A5"/>
            </a:solidFill>
            <a:prstDash val="solid"/>
            <a:round/>
            <a:headEnd type="none" w="med" len="med"/>
            <a:tailEnd type="none" w="med" len="med"/>
          </a:ln>
        </p:spPr>
        <p:txBody>
          <a:bodyPr wrap="square" lIns="91425" tIns="45700" rIns="91425" bIns="45700" anchor="t" anchorCtr="0">
            <a:noAutofit/>
          </a:bodyPr>
          <a:lstStyle/>
          <a:p>
            <a:pPr marL="457200" marR="0" lvl="1" indent="0" algn="l" rtl="0">
              <a:spcBef>
                <a:spcPts val="0"/>
              </a:spcBef>
              <a:spcAft>
                <a:spcPts val="0"/>
              </a:spcAft>
              <a:buNone/>
            </a:pPr>
            <a:r>
              <a:rPr lang="en-US" sz="1400" b="1" i="0" u="none" strike="noStrike" cap="none">
                <a:solidFill>
                  <a:schemeClr val="dk1"/>
                </a:solidFill>
                <a:latin typeface="Calibri"/>
                <a:ea typeface="Calibri"/>
                <a:cs typeface="Calibri"/>
                <a:sym typeface="Calibri"/>
              </a:rPr>
              <a:t>Connective tissue, Cartilage </a:t>
            </a:r>
            <a:r>
              <a:rPr lang="en-US" sz="1400" b="0" i="0" u="none" strike="noStrike" cap="none">
                <a:solidFill>
                  <a:schemeClr val="dk1"/>
                </a:solidFill>
                <a:latin typeface="Calibri"/>
                <a:ea typeface="Calibri"/>
                <a:cs typeface="Calibri"/>
                <a:sym typeface="Calibri"/>
              </a:rPr>
              <a:t>&amp; </a:t>
            </a:r>
            <a:r>
              <a:rPr lang="en-US" sz="1400" b="1" i="0" u="none" strike="noStrike" cap="none">
                <a:solidFill>
                  <a:schemeClr val="dk1"/>
                </a:solidFill>
                <a:latin typeface="Calibri"/>
                <a:ea typeface="Calibri"/>
                <a:cs typeface="Calibri"/>
                <a:sym typeface="Calibri"/>
              </a:rPr>
              <a:t>Smooth muscles </a:t>
            </a:r>
            <a:r>
              <a:rPr lang="en-US" sz="1400" b="0" i="0" u="none" strike="noStrike" cap="none">
                <a:solidFill>
                  <a:schemeClr val="dk1"/>
                </a:solidFill>
                <a:latin typeface="Calibri"/>
                <a:ea typeface="Calibri"/>
                <a:cs typeface="Calibri"/>
                <a:sym typeface="Calibri"/>
              </a:rPr>
              <a:t>of the respiratory tract</a:t>
            </a:r>
            <a:endParaRPr/>
          </a:p>
        </p:txBody>
      </p:sp>
      <p:cxnSp>
        <p:nvCxnSpPr>
          <p:cNvPr id="180" name="Shape 180"/>
          <p:cNvCxnSpPr/>
          <p:nvPr/>
        </p:nvCxnSpPr>
        <p:spPr>
          <a:xfrm rot="10800000">
            <a:off x="5562600" y="3657600"/>
            <a:ext cx="381000" cy="152400"/>
          </a:xfrm>
          <a:prstGeom prst="straightConnector1">
            <a:avLst/>
          </a:prstGeom>
          <a:noFill/>
          <a:ln w="38100" cap="flat" cmpd="sng">
            <a:solidFill>
              <a:srgbClr val="00B050"/>
            </a:solidFill>
            <a:prstDash val="solid"/>
            <a:round/>
            <a:headEnd type="none" w="med" len="med"/>
            <a:tailEnd type="stealth" w="lg" len="lg"/>
          </a:ln>
          <a:effectLst>
            <a:outerShdw blurRad="40000" dist="23000" dir="5400000" rotWithShape="0">
              <a:srgbClr val="000000">
                <a:alpha val="34901"/>
              </a:srgbClr>
            </a:outerShdw>
          </a:effectLst>
        </p:spPr>
      </p:cxnSp>
      <p:cxnSp>
        <p:nvCxnSpPr>
          <p:cNvPr id="181" name="Shape 181"/>
          <p:cNvCxnSpPr/>
          <p:nvPr/>
        </p:nvCxnSpPr>
        <p:spPr>
          <a:xfrm rot="10800000" flipH="1">
            <a:off x="2133600" y="2701119"/>
            <a:ext cx="304800" cy="118281"/>
          </a:xfrm>
          <a:prstGeom prst="straightConnector1">
            <a:avLst/>
          </a:prstGeom>
          <a:noFill/>
          <a:ln w="38100" cap="flat" cmpd="sng">
            <a:solidFill>
              <a:schemeClr val="accent4"/>
            </a:solidFill>
            <a:prstDash val="solid"/>
            <a:round/>
            <a:headEnd type="none" w="med" len="med"/>
            <a:tailEnd type="stealth" w="lg" len="lg"/>
          </a:ln>
          <a:effectLst>
            <a:outerShdw blurRad="40000" dist="23000" dir="5400000" rotWithShape="0">
              <a:srgbClr val="000000">
                <a:alpha val="34901"/>
              </a:srgbClr>
            </a:outerShdw>
          </a:effectLst>
        </p:spPr>
      </p:cxnSp>
      <p:cxnSp>
        <p:nvCxnSpPr>
          <p:cNvPr id="182" name="Shape 182"/>
          <p:cNvCxnSpPr/>
          <p:nvPr/>
        </p:nvCxnSpPr>
        <p:spPr>
          <a:xfrm flipH="1">
            <a:off x="3124200" y="1640985"/>
            <a:ext cx="837942" cy="645015"/>
          </a:xfrm>
          <a:prstGeom prst="straightConnector1">
            <a:avLst/>
          </a:prstGeom>
          <a:noFill/>
          <a:ln w="25400" cap="flat" cmpd="sng">
            <a:solidFill>
              <a:schemeClr val="accent1"/>
            </a:solidFill>
            <a:prstDash val="solid"/>
            <a:round/>
            <a:headEnd type="none" w="med" len="med"/>
            <a:tailEnd type="stealth" w="lg" len="lg"/>
          </a:ln>
          <a:effectLst>
            <a:outerShdw blurRad="40000" dist="20000" dir="5400000" rotWithShape="0">
              <a:srgbClr val="000000">
                <a:alpha val="37647"/>
              </a:srgbClr>
            </a:outerShdw>
          </a:effectLst>
        </p:spPr>
      </p:cxnSp>
      <p:cxnSp>
        <p:nvCxnSpPr>
          <p:cNvPr id="183" name="Shape 183"/>
          <p:cNvCxnSpPr/>
          <p:nvPr/>
        </p:nvCxnSpPr>
        <p:spPr>
          <a:xfrm>
            <a:off x="2438400" y="1981200"/>
            <a:ext cx="110292" cy="242866"/>
          </a:xfrm>
          <a:prstGeom prst="straightConnector1">
            <a:avLst/>
          </a:prstGeom>
          <a:noFill/>
          <a:ln w="25400" cap="flat" cmpd="sng">
            <a:solidFill>
              <a:schemeClr val="accent6"/>
            </a:solidFill>
            <a:prstDash val="solid"/>
            <a:round/>
            <a:headEnd type="none" w="med" len="med"/>
            <a:tailEnd type="stealth" w="lg" len="lg"/>
          </a:ln>
          <a:effectLst>
            <a:outerShdw blurRad="40000" dist="20000" dir="5400000" rotWithShape="0">
              <a:srgbClr val="000000">
                <a:alpha val="37647"/>
              </a:srgbClr>
            </a:outerShdw>
          </a:effectLst>
        </p:spPr>
      </p:cxnSp>
      <p:sp>
        <p:nvSpPr>
          <p:cNvPr id="184" name="Shape 184"/>
          <p:cNvSpPr/>
          <p:nvPr/>
        </p:nvSpPr>
        <p:spPr>
          <a:xfrm>
            <a:off x="25644" y="5950445"/>
            <a:ext cx="4572000" cy="307777"/>
          </a:xfrm>
          <a:prstGeom prst="rect">
            <a:avLst/>
          </a:prstGeom>
          <a:noFill/>
          <a:ln w="9525" cap="flat" cmpd="sng">
            <a:solidFill>
              <a:srgbClr val="A5A5A5"/>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The surrounding </a:t>
            </a:r>
            <a:r>
              <a:rPr lang="en-US" sz="1400" b="1" i="0" u="none" strike="noStrike" cap="none">
                <a:solidFill>
                  <a:schemeClr val="dk1"/>
                </a:solidFill>
                <a:latin typeface="Calibri"/>
                <a:ea typeface="Calibri"/>
                <a:cs typeface="Calibri"/>
                <a:sym typeface="Calibri"/>
              </a:rPr>
              <a:t>splanchnic mesoderm</a:t>
            </a:r>
            <a:r>
              <a:rPr lang="en-US" sz="1400" b="0" i="0" u="none" strike="noStrike" cap="none">
                <a:solidFill>
                  <a:schemeClr val="dk1"/>
                </a:solidFill>
                <a:latin typeface="Calibri"/>
                <a:ea typeface="Calibri"/>
                <a:cs typeface="Calibri"/>
                <a:sym typeface="Calibri"/>
              </a:rPr>
              <a:t>   </a:t>
            </a:r>
            <a:r>
              <a:rPr lang="en-US" sz="1400" b="0" i="0" u="sng" strike="noStrike" cap="none">
                <a:solidFill>
                  <a:schemeClr val="dk1"/>
                </a:solidFill>
                <a:latin typeface="Calibri"/>
                <a:ea typeface="Calibri"/>
                <a:cs typeface="Calibri"/>
                <a:sym typeface="Calibri"/>
              </a:rPr>
              <a:t>gives rise to </a:t>
            </a:r>
            <a:r>
              <a:rPr lang="en-US" sz="1400" b="0" i="0" u="none" strike="noStrike" cap="none">
                <a:solidFill>
                  <a:schemeClr val="dk1"/>
                </a:solidFill>
                <a:latin typeface="Calibri"/>
                <a:ea typeface="Calibri"/>
                <a:cs typeface="Calibri"/>
                <a:sym typeface="Calibri"/>
              </a:rPr>
              <a:t>the:</a:t>
            </a:r>
            <a:endParaRPr sz="1400" b="0" i="0" u="none" strike="noStrike" cap="none">
              <a:solidFill>
                <a:schemeClr val="dk1"/>
              </a:solidFill>
              <a:latin typeface="Calibri"/>
              <a:ea typeface="Calibri"/>
              <a:cs typeface="Calibri"/>
              <a:sym typeface="Calibri"/>
            </a:endParaRPr>
          </a:p>
        </p:txBody>
      </p:sp>
      <p:sp>
        <p:nvSpPr>
          <p:cNvPr id="185" name="Shape 185"/>
          <p:cNvSpPr/>
          <p:nvPr/>
        </p:nvSpPr>
        <p:spPr>
          <a:xfrm>
            <a:off x="15667" y="5369220"/>
            <a:ext cx="4572000" cy="523220"/>
          </a:xfrm>
          <a:prstGeom prst="rect">
            <a:avLst/>
          </a:prstGeom>
          <a:noFill/>
          <a:ln w="19050" cap="flat" cmpd="sng">
            <a:solidFill>
              <a:srgbClr val="A5A5A5"/>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The </a:t>
            </a:r>
            <a:r>
              <a:rPr lang="en-US" sz="1400" b="1" i="0" u="none" strike="noStrike" cap="none">
                <a:solidFill>
                  <a:schemeClr val="dk1"/>
                </a:solidFill>
                <a:latin typeface="Calibri"/>
                <a:ea typeface="Calibri"/>
                <a:cs typeface="Calibri"/>
                <a:sym typeface="Calibri"/>
              </a:rPr>
              <a:t>endoderm</a:t>
            </a:r>
            <a:r>
              <a:rPr lang="en-US" sz="1400" b="0" i="0" u="none" strike="noStrike" cap="none">
                <a:solidFill>
                  <a:schemeClr val="dk1"/>
                </a:solidFill>
                <a:latin typeface="Calibri"/>
                <a:ea typeface="Calibri"/>
                <a:cs typeface="Calibri"/>
                <a:sym typeface="Calibri"/>
              </a:rPr>
              <a:t> lining the laryngotracheal diverticulum </a:t>
            </a:r>
            <a:r>
              <a:rPr lang="en-US" sz="1400" b="0" i="0" u="sng" strike="noStrike" cap="none">
                <a:solidFill>
                  <a:schemeClr val="dk1"/>
                </a:solidFill>
                <a:latin typeface="Calibri"/>
                <a:ea typeface="Calibri"/>
                <a:cs typeface="Calibri"/>
                <a:sym typeface="Calibri"/>
              </a:rPr>
              <a:t>gives rise to </a:t>
            </a:r>
            <a:r>
              <a:rPr lang="en-US" sz="1400" b="0" i="0" u="none" strike="noStrike" cap="none">
                <a:solidFill>
                  <a:schemeClr val="dk1"/>
                </a:solidFill>
                <a:latin typeface="Calibri"/>
                <a:ea typeface="Calibri"/>
                <a:cs typeface="Calibri"/>
                <a:sym typeface="Calibri"/>
              </a:rPr>
              <a:t>the:</a:t>
            </a:r>
            <a:endParaRPr/>
          </a:p>
        </p:txBody>
      </p:sp>
      <p:sp>
        <p:nvSpPr>
          <p:cNvPr id="186" name="Shape 186"/>
          <p:cNvSpPr/>
          <p:nvPr/>
        </p:nvSpPr>
        <p:spPr>
          <a:xfrm>
            <a:off x="4626842" y="5507838"/>
            <a:ext cx="609600" cy="245984"/>
          </a:xfrm>
          <a:prstGeom prst="rightArrow">
            <a:avLst>
              <a:gd name="adj1" fmla="val 50000"/>
              <a:gd name="adj2" fmla="val 50000"/>
            </a:avLst>
          </a:prstGeom>
          <a:noFill/>
          <a:ln w="9525"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87" name="Shape 187"/>
          <p:cNvSpPr/>
          <p:nvPr/>
        </p:nvSpPr>
        <p:spPr>
          <a:xfrm>
            <a:off x="4626842" y="5981342"/>
            <a:ext cx="609600" cy="245984"/>
          </a:xfrm>
          <a:prstGeom prst="rightArrow">
            <a:avLst>
              <a:gd name="adj1" fmla="val 50000"/>
              <a:gd name="adj2" fmla="val 50000"/>
            </a:avLst>
          </a:prstGeom>
          <a:noFill/>
          <a:ln w="9525"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descr="C:\Users\Hp\Downloads\1 (1).png"/>
          <p:cNvPicPr preferRelativeResize="0"/>
          <p:nvPr/>
        </p:nvPicPr>
        <p:blipFill rotWithShape="1">
          <a:blip r:embed="rId3">
            <a:alphaModFix/>
          </a:blip>
          <a:srcRect/>
          <a:stretch/>
        </p:blipFill>
        <p:spPr>
          <a:xfrm>
            <a:off x="-2273" y="1704"/>
            <a:ext cx="9146274" cy="6856296"/>
          </a:xfrm>
          <a:prstGeom prst="rect">
            <a:avLst/>
          </a:prstGeom>
          <a:noFill/>
          <a:ln w="12700" cap="flat" cmpd="sng">
            <a:solidFill>
              <a:schemeClr val="dk1"/>
            </a:solidFill>
            <a:prstDash val="solid"/>
            <a:round/>
            <a:headEnd type="none" w="med" len="med"/>
            <a:tailEnd type="none" w="med" len="med"/>
          </a:ln>
        </p:spPr>
      </p:pic>
      <p:sp>
        <p:nvSpPr>
          <p:cNvPr id="193" name="Shape 193"/>
          <p:cNvSpPr/>
          <p:nvPr/>
        </p:nvSpPr>
        <p:spPr>
          <a:xfrm>
            <a:off x="429889" y="76200"/>
            <a:ext cx="2427000" cy="307800"/>
          </a:xfrm>
          <a:prstGeom prst="rect">
            <a:avLst/>
          </a:prstGeom>
          <a:noFill/>
          <a:ln w="9525" cap="flat" cmpd="sng">
            <a:solidFill>
              <a:srgbClr val="7030A0"/>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None/>
            </a:pPr>
            <a:r>
              <a:rPr lang="en-US" sz="1400" b="1" i="0" u="none" strike="noStrike" cap="none">
                <a:solidFill>
                  <a:srgbClr val="0C0C0C"/>
                </a:solidFill>
                <a:latin typeface="Calibri"/>
                <a:ea typeface="Calibri"/>
                <a:cs typeface="Calibri"/>
                <a:sym typeface="Calibri"/>
              </a:rPr>
              <a:t> 1- Development of the Larynx</a:t>
            </a:r>
            <a:endParaRPr sz="1400">
              <a:solidFill>
                <a:srgbClr val="0C0C0C"/>
              </a:solidFill>
              <a:latin typeface="Calibri"/>
              <a:ea typeface="Calibri"/>
              <a:cs typeface="Calibri"/>
              <a:sym typeface="Calibri"/>
            </a:endParaRPr>
          </a:p>
        </p:txBody>
      </p:sp>
      <p:sp>
        <p:nvSpPr>
          <p:cNvPr id="194" name="Shape 194"/>
          <p:cNvSpPr/>
          <p:nvPr/>
        </p:nvSpPr>
        <p:spPr>
          <a:xfrm>
            <a:off x="3275" y="440275"/>
            <a:ext cx="3344100" cy="2757600"/>
          </a:xfrm>
          <a:prstGeom prst="rect">
            <a:avLst/>
          </a:prstGeom>
          <a:noFill/>
          <a:ln>
            <a:noFill/>
          </a:ln>
        </p:spPr>
        <p:txBody>
          <a:bodyPr wrap="square" lIns="91425" tIns="45700" rIns="91425" bIns="45700" anchor="t" anchorCtr="0">
            <a:noAutofit/>
          </a:bodyPr>
          <a:lstStyle/>
          <a:p>
            <a:pPr marL="285750" marR="0" lvl="0" indent="-285750" algn="l" rtl="0">
              <a:lnSpc>
                <a:spcPct val="90000"/>
              </a:lnSpc>
              <a:spcBef>
                <a:spcPts val="0"/>
              </a:spcBef>
              <a:spcAft>
                <a:spcPts val="0"/>
              </a:spcAft>
              <a:buClr>
                <a:srgbClr val="191919"/>
              </a:buClr>
              <a:buSzPts val="1400"/>
              <a:buFont typeface="Arial"/>
              <a:buChar char="•"/>
            </a:pPr>
            <a:r>
              <a:rPr lang="en-US" sz="1400" b="1">
                <a:solidFill>
                  <a:srgbClr val="191919"/>
                </a:solidFill>
                <a:latin typeface="Calibri"/>
                <a:ea typeface="Calibri"/>
                <a:cs typeface="Calibri"/>
                <a:sym typeface="Calibri"/>
              </a:rPr>
              <a:t>The opening of the laryngotracheal diverticulum into the primitive foregut becomes :</a:t>
            </a:r>
            <a:r>
              <a:rPr lang="en-US" sz="1400" b="1">
                <a:solidFill>
                  <a:schemeClr val="dk1"/>
                </a:solidFill>
                <a:latin typeface="Calibri"/>
                <a:ea typeface="Calibri"/>
                <a:cs typeface="Calibri"/>
                <a:sym typeface="Calibri"/>
              </a:rPr>
              <a:t>the laryngeal orifice</a:t>
            </a:r>
            <a:r>
              <a:rPr lang="en-US" sz="1100" b="1">
                <a:solidFill>
                  <a:schemeClr val="dk1"/>
                </a:solidFill>
                <a:latin typeface="Calibri"/>
                <a:ea typeface="Calibri"/>
                <a:cs typeface="Calibri"/>
                <a:sym typeface="Calibri"/>
              </a:rPr>
              <a:t>*</a:t>
            </a:r>
            <a:r>
              <a:rPr lang="en-US" sz="1400">
                <a:solidFill>
                  <a:schemeClr val="dk1"/>
                </a:solidFill>
                <a:latin typeface="Calibri"/>
                <a:ea typeface="Calibri"/>
                <a:cs typeface="Calibri"/>
                <a:sym typeface="Calibri"/>
              </a:rPr>
              <a:t>.</a:t>
            </a:r>
            <a:endParaRPr/>
          </a:p>
          <a:p>
            <a:pPr marL="285750" marR="0" lvl="0" indent="-196850" algn="l" rtl="0">
              <a:lnSpc>
                <a:spcPct val="90000"/>
              </a:lnSpc>
              <a:spcBef>
                <a:spcPts val="0"/>
              </a:spcBef>
              <a:spcAft>
                <a:spcPts val="0"/>
              </a:spcAft>
              <a:buClr>
                <a:schemeClr val="dk1"/>
              </a:buClr>
              <a:buSzPts val="1400"/>
              <a:buFont typeface="Arial"/>
              <a:buNone/>
            </a:pPr>
            <a:endParaRPr sz="1400" b="1">
              <a:solidFill>
                <a:srgbClr val="76923C"/>
              </a:solidFill>
              <a:latin typeface="Calibri"/>
              <a:ea typeface="Calibri"/>
              <a:cs typeface="Calibri"/>
              <a:sym typeface="Calibri"/>
            </a:endParaRPr>
          </a:p>
          <a:p>
            <a:pPr marL="285750" marR="0" lvl="0" indent="-285750" algn="l" rtl="0">
              <a:lnSpc>
                <a:spcPct val="90000"/>
              </a:lnSpc>
              <a:spcBef>
                <a:spcPts val="0"/>
              </a:spcBef>
              <a:spcAft>
                <a:spcPts val="0"/>
              </a:spcAft>
              <a:buClr>
                <a:srgbClr val="191919"/>
              </a:buClr>
              <a:buSzPts val="1400"/>
              <a:buFont typeface="Arial"/>
              <a:buChar char="•"/>
            </a:pPr>
            <a:r>
              <a:rPr lang="en-US" sz="1400" b="1">
                <a:solidFill>
                  <a:srgbClr val="191919"/>
                </a:solidFill>
                <a:latin typeface="Calibri"/>
                <a:ea typeface="Calibri"/>
                <a:cs typeface="Calibri"/>
                <a:sym typeface="Calibri"/>
              </a:rPr>
              <a:t>The epithelium &amp; glands are derived from :</a:t>
            </a:r>
            <a:r>
              <a:rPr lang="en-US" sz="1400" b="1">
                <a:solidFill>
                  <a:srgbClr val="76923C"/>
                </a:solidFill>
                <a:latin typeface="Calibri"/>
                <a:ea typeface="Calibri"/>
                <a:cs typeface="Calibri"/>
                <a:sym typeface="Calibri"/>
              </a:rPr>
              <a:t> </a:t>
            </a:r>
            <a:r>
              <a:rPr lang="en-US" sz="1400" b="1">
                <a:solidFill>
                  <a:srgbClr val="FF0000"/>
                </a:solidFill>
                <a:latin typeface="Calibri"/>
                <a:ea typeface="Calibri"/>
                <a:cs typeface="Calibri"/>
                <a:sym typeface="Calibri"/>
              </a:rPr>
              <a:t>endoderm</a:t>
            </a:r>
            <a:r>
              <a:rPr lang="en-US" sz="1400" b="1">
                <a:solidFill>
                  <a:schemeClr val="dk1"/>
                </a:solidFill>
                <a:latin typeface="Calibri"/>
                <a:ea typeface="Calibri"/>
                <a:cs typeface="Calibri"/>
                <a:sym typeface="Calibri"/>
              </a:rPr>
              <a:t>. </a:t>
            </a:r>
            <a:endParaRPr/>
          </a:p>
          <a:p>
            <a:pPr marL="285750" marR="0" lvl="0" indent="-196850" algn="l" rtl="0">
              <a:lnSpc>
                <a:spcPct val="90000"/>
              </a:lnSpc>
              <a:spcBef>
                <a:spcPts val="0"/>
              </a:spcBef>
              <a:spcAft>
                <a:spcPts val="0"/>
              </a:spcAft>
              <a:buClr>
                <a:schemeClr val="dk1"/>
              </a:buClr>
              <a:buSzPts val="1400"/>
              <a:buFont typeface="Arial"/>
              <a:buNone/>
            </a:pPr>
            <a:endParaRPr sz="1400" b="1">
              <a:solidFill>
                <a:srgbClr val="76923C"/>
              </a:solidFill>
              <a:latin typeface="Calibri"/>
              <a:ea typeface="Calibri"/>
              <a:cs typeface="Calibri"/>
              <a:sym typeface="Calibri"/>
            </a:endParaRPr>
          </a:p>
          <a:p>
            <a:pPr marL="285750" marR="0" lvl="0" indent="-285750" algn="l" rtl="0">
              <a:lnSpc>
                <a:spcPct val="90000"/>
              </a:lnSpc>
              <a:spcBef>
                <a:spcPts val="0"/>
              </a:spcBef>
              <a:spcAft>
                <a:spcPts val="0"/>
              </a:spcAft>
              <a:buClr>
                <a:srgbClr val="191919"/>
              </a:buClr>
              <a:buSzPts val="1400"/>
              <a:buFont typeface="Arial"/>
              <a:buChar char="•"/>
            </a:pPr>
            <a:r>
              <a:rPr lang="en-US" sz="1400" b="1">
                <a:solidFill>
                  <a:srgbClr val="191919"/>
                </a:solidFill>
                <a:latin typeface="Calibri"/>
                <a:ea typeface="Calibri"/>
                <a:cs typeface="Calibri"/>
                <a:sym typeface="Calibri"/>
              </a:rPr>
              <a:t>Laryngeal muscles &amp; the cartilages of the larynx( except Epiglottis ) develop from the</a:t>
            </a:r>
            <a:r>
              <a:rPr lang="en-US" sz="1400">
                <a:solidFill>
                  <a:srgbClr val="191919"/>
                </a:solidFill>
                <a:latin typeface="Calibri"/>
                <a:ea typeface="Calibri"/>
                <a:cs typeface="Calibri"/>
                <a:sym typeface="Calibri"/>
              </a:rPr>
              <a:t>:  </a:t>
            </a:r>
            <a:r>
              <a:rPr lang="en-US" sz="1400" b="1">
                <a:solidFill>
                  <a:schemeClr val="dk1"/>
                </a:solidFill>
                <a:latin typeface="Calibri"/>
                <a:ea typeface="Calibri"/>
                <a:cs typeface="Calibri"/>
                <a:sym typeface="Calibri"/>
              </a:rPr>
              <a:t>mesoderm </a:t>
            </a:r>
            <a:r>
              <a:rPr lang="en-US" sz="1400">
                <a:solidFill>
                  <a:schemeClr val="dk1"/>
                </a:solidFill>
                <a:latin typeface="Calibri"/>
                <a:ea typeface="Calibri"/>
                <a:cs typeface="Calibri"/>
                <a:sym typeface="Calibri"/>
              </a:rPr>
              <a:t>of 4</a:t>
            </a:r>
            <a:r>
              <a:rPr lang="en-US" sz="1400" baseline="30000">
                <a:solidFill>
                  <a:schemeClr val="dk1"/>
                </a:solidFill>
                <a:latin typeface="Calibri"/>
                <a:ea typeface="Calibri"/>
                <a:cs typeface="Calibri"/>
                <a:sym typeface="Calibri"/>
              </a:rPr>
              <a:t>th</a:t>
            </a:r>
            <a:r>
              <a:rPr lang="en-US" sz="1400">
                <a:solidFill>
                  <a:schemeClr val="dk1"/>
                </a:solidFill>
                <a:latin typeface="Calibri"/>
                <a:ea typeface="Calibri"/>
                <a:cs typeface="Calibri"/>
                <a:sym typeface="Calibri"/>
              </a:rPr>
              <a:t> &amp; 6</a:t>
            </a:r>
            <a:r>
              <a:rPr lang="en-US" sz="1400" baseline="30000">
                <a:solidFill>
                  <a:schemeClr val="dk1"/>
                </a:solidFill>
                <a:latin typeface="Calibri"/>
                <a:ea typeface="Calibri"/>
                <a:cs typeface="Calibri"/>
                <a:sym typeface="Calibri"/>
              </a:rPr>
              <a:t>th</a:t>
            </a:r>
            <a:r>
              <a:rPr lang="en-US" sz="1400">
                <a:solidFill>
                  <a:schemeClr val="dk1"/>
                </a:solidFill>
                <a:latin typeface="Calibri"/>
                <a:ea typeface="Calibri"/>
                <a:cs typeface="Calibri"/>
                <a:sym typeface="Calibri"/>
              </a:rPr>
              <a:t> pairs of pharyngeal arches.</a:t>
            </a:r>
            <a:endParaRPr/>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a:p>
            <a:pPr marL="0" marR="0" lvl="0" indent="0" algn="l" rtl="0">
              <a:spcBef>
                <a:spcPts val="0"/>
              </a:spcBef>
              <a:spcAft>
                <a:spcPts val="0"/>
              </a:spcAft>
              <a:buNone/>
            </a:pPr>
            <a:r>
              <a:rPr lang="en-US" sz="1100" b="1">
                <a:solidFill>
                  <a:schemeClr val="dk1"/>
                </a:solidFill>
                <a:latin typeface="Calibri"/>
                <a:ea typeface="Calibri"/>
                <a:cs typeface="Calibri"/>
                <a:sym typeface="Calibri"/>
              </a:rPr>
              <a:t>*opening</a:t>
            </a:r>
            <a:endParaRPr/>
          </a:p>
        </p:txBody>
      </p:sp>
      <p:pic>
        <p:nvPicPr>
          <p:cNvPr id="195" name="Shape 195" descr="C:\Users\user\Pictures\sfdfdgdf - Copy.png"/>
          <p:cNvPicPr preferRelativeResize="0"/>
          <p:nvPr/>
        </p:nvPicPr>
        <p:blipFill rotWithShape="1">
          <a:blip r:embed="rId4">
            <a:alphaModFix/>
          </a:blip>
          <a:srcRect l="2558" t="2852" r="3376" b="10329"/>
          <a:stretch/>
        </p:blipFill>
        <p:spPr>
          <a:xfrm>
            <a:off x="3352800" y="422064"/>
            <a:ext cx="3344255" cy="3089553"/>
          </a:xfrm>
          <a:prstGeom prst="rect">
            <a:avLst/>
          </a:prstGeom>
          <a:noFill/>
          <a:ln>
            <a:noFill/>
          </a:ln>
        </p:spPr>
      </p:pic>
      <p:sp>
        <p:nvSpPr>
          <p:cNvPr id="196" name="Shape 196"/>
          <p:cNvSpPr/>
          <p:nvPr/>
        </p:nvSpPr>
        <p:spPr>
          <a:xfrm>
            <a:off x="6929925" y="1443275"/>
            <a:ext cx="2118300" cy="1926000"/>
          </a:xfrm>
          <a:prstGeom prst="rect">
            <a:avLst/>
          </a:prstGeom>
          <a:noFill/>
          <a:ln w="9525" cap="flat" cmpd="sng">
            <a:solidFill>
              <a:srgbClr val="76923C"/>
            </a:solidFill>
            <a:prstDash val="solid"/>
            <a:round/>
            <a:headEnd type="none" w="med" len="med"/>
            <a:tailEnd type="none" w="med" len="med"/>
          </a:ln>
        </p:spPr>
        <p:txBody>
          <a:bodyPr wrap="square" lIns="91425" tIns="45700" rIns="91425" bIns="45700" anchor="t" anchorCtr="0">
            <a:noAutofit/>
          </a:bodyPr>
          <a:lstStyle/>
          <a:p>
            <a:pPr marL="0" marR="0" lvl="0" indent="0" algn="l" rtl="0">
              <a:lnSpc>
                <a:spcPct val="90000"/>
              </a:lnSpc>
              <a:spcBef>
                <a:spcPts val="0"/>
              </a:spcBef>
              <a:spcAft>
                <a:spcPts val="0"/>
              </a:spcAft>
              <a:buNone/>
            </a:pPr>
            <a:r>
              <a:rPr lang="en-US" sz="1400" b="1">
                <a:solidFill>
                  <a:srgbClr val="76923C"/>
                </a:solidFill>
                <a:latin typeface="Calibri"/>
                <a:ea typeface="Calibri"/>
                <a:cs typeface="Calibri"/>
                <a:sym typeface="Calibri"/>
              </a:rPr>
              <a:t>It develops from : </a:t>
            </a:r>
            <a:r>
              <a:rPr lang="en-US" sz="1400">
                <a:solidFill>
                  <a:schemeClr val="dk1"/>
                </a:solidFill>
                <a:latin typeface="Calibri"/>
                <a:ea typeface="Calibri"/>
                <a:cs typeface="Calibri"/>
                <a:sym typeface="Calibri"/>
              </a:rPr>
              <a:t>the caudal part of the </a:t>
            </a:r>
            <a:r>
              <a:rPr lang="en-US" sz="1400">
                <a:solidFill>
                  <a:srgbClr val="5F497A"/>
                </a:solidFill>
                <a:latin typeface="Calibri"/>
                <a:ea typeface="Calibri"/>
                <a:cs typeface="Calibri"/>
                <a:sym typeface="Calibri"/>
              </a:rPr>
              <a:t>hypopharyngeal eminence </a:t>
            </a:r>
            <a:r>
              <a:rPr lang="en-US" sz="1400">
                <a:solidFill>
                  <a:schemeClr val="dk1"/>
                </a:solidFill>
                <a:latin typeface="Calibri"/>
                <a:ea typeface="Calibri"/>
                <a:cs typeface="Calibri"/>
                <a:sym typeface="Calibri"/>
              </a:rPr>
              <a:t>(a swelling formed by the </a:t>
            </a:r>
            <a:r>
              <a:rPr lang="en-US" sz="1400" b="1">
                <a:solidFill>
                  <a:schemeClr val="dk1"/>
                </a:solidFill>
                <a:latin typeface="Calibri"/>
                <a:ea typeface="Calibri"/>
                <a:cs typeface="Calibri"/>
                <a:sym typeface="Calibri"/>
              </a:rPr>
              <a:t>proliferation of mesoderm in the floor of the pharynx</a:t>
            </a:r>
            <a:r>
              <a:rPr lang="en-US" sz="1400">
                <a:solidFill>
                  <a:schemeClr val="dk1"/>
                </a:solidFill>
                <a:latin typeface="Calibri"/>
                <a:ea typeface="Calibri"/>
                <a:cs typeface="Calibri"/>
                <a:sym typeface="Calibri"/>
              </a:rPr>
              <a:t>).</a:t>
            </a:r>
            <a:endParaRPr/>
          </a:p>
        </p:txBody>
      </p:sp>
      <p:sp>
        <p:nvSpPr>
          <p:cNvPr id="197" name="Shape 197"/>
          <p:cNvSpPr/>
          <p:nvPr/>
        </p:nvSpPr>
        <p:spPr>
          <a:xfrm>
            <a:off x="7480599" y="1066800"/>
            <a:ext cx="879856" cy="307777"/>
          </a:xfrm>
          <a:prstGeom prst="rect">
            <a:avLst/>
          </a:prstGeom>
          <a:noFill/>
          <a:ln w="9525" cap="flat" cmpd="sng">
            <a:solidFill>
              <a:srgbClr val="7030A0"/>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Epiglottis</a:t>
            </a:r>
            <a:endParaRPr sz="1400">
              <a:solidFill>
                <a:schemeClr val="dk1"/>
              </a:solidFill>
              <a:latin typeface="Calibri"/>
              <a:ea typeface="Calibri"/>
              <a:cs typeface="Calibri"/>
              <a:sym typeface="Calibri"/>
            </a:endParaRPr>
          </a:p>
        </p:txBody>
      </p:sp>
      <p:sp>
        <p:nvSpPr>
          <p:cNvPr id="198" name="Shape 198"/>
          <p:cNvSpPr/>
          <p:nvPr/>
        </p:nvSpPr>
        <p:spPr>
          <a:xfrm>
            <a:off x="6559798" y="4025325"/>
            <a:ext cx="2427000" cy="2527800"/>
          </a:xfrm>
          <a:prstGeom prst="wedgeRoundRectCallout">
            <a:avLst>
              <a:gd name="adj1" fmla="val -66099"/>
              <a:gd name="adj2" fmla="val -77767"/>
              <a:gd name="adj3" fmla="val 16667"/>
            </a:avLst>
          </a:prstGeom>
          <a:solidFill>
            <a:schemeClr val="lt1"/>
          </a:solidFill>
          <a:ln w="127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0" algn="l" rtl="0">
              <a:lnSpc>
                <a:spcPct val="90000"/>
              </a:lnSpc>
              <a:spcBef>
                <a:spcPts val="0"/>
              </a:spcBef>
              <a:spcAft>
                <a:spcPts val="0"/>
              </a:spcAft>
              <a:buNone/>
            </a:pPr>
            <a:r>
              <a:rPr lang="en-US" sz="1400" u="sng">
                <a:solidFill>
                  <a:schemeClr val="dk1"/>
                </a:solidFill>
                <a:latin typeface="Times New Roman"/>
                <a:ea typeface="Times New Roman"/>
                <a:cs typeface="Times New Roman"/>
                <a:sym typeface="Times New Roman"/>
              </a:rPr>
              <a:t>Growth</a:t>
            </a:r>
            <a:r>
              <a:rPr lang="en-US" sz="1400">
                <a:solidFill>
                  <a:schemeClr val="dk1"/>
                </a:solidFill>
                <a:latin typeface="Times New Roman"/>
                <a:ea typeface="Times New Roman"/>
                <a:cs typeface="Times New Roman"/>
                <a:sym typeface="Times New Roman"/>
              </a:rPr>
              <a:t> of the larynx and epiglottis is </a:t>
            </a:r>
            <a:r>
              <a:rPr lang="en-US" sz="1400" u="sng">
                <a:solidFill>
                  <a:schemeClr val="dk1"/>
                </a:solidFill>
                <a:latin typeface="Times New Roman"/>
                <a:ea typeface="Times New Roman"/>
                <a:cs typeface="Times New Roman"/>
                <a:sym typeface="Times New Roman"/>
              </a:rPr>
              <a:t>rapid</a:t>
            </a:r>
            <a:r>
              <a:rPr lang="en-US" sz="1400">
                <a:solidFill>
                  <a:schemeClr val="dk1"/>
                </a:solidFill>
                <a:latin typeface="Times New Roman"/>
                <a:ea typeface="Times New Roman"/>
                <a:cs typeface="Times New Roman"/>
                <a:sym typeface="Times New Roman"/>
              </a:rPr>
              <a:t> during the </a:t>
            </a:r>
            <a:r>
              <a:rPr lang="en-US" sz="1400" u="sng">
                <a:solidFill>
                  <a:schemeClr val="dk1"/>
                </a:solidFill>
                <a:latin typeface="Times New Roman"/>
                <a:ea typeface="Times New Roman"/>
                <a:cs typeface="Times New Roman"/>
                <a:sym typeface="Times New Roman"/>
              </a:rPr>
              <a:t>first three years after birth</a:t>
            </a:r>
            <a:r>
              <a:rPr lang="en-US" sz="1400">
                <a:solidFill>
                  <a:schemeClr val="dk1"/>
                </a:solidFill>
                <a:latin typeface="Times New Roman"/>
                <a:ea typeface="Times New Roman"/>
                <a:cs typeface="Times New Roman"/>
                <a:sym typeface="Times New Roman"/>
              </a:rPr>
              <a:t>. By this time the epiglottis has reached its adult form.</a:t>
            </a:r>
            <a:endParaRPr/>
          </a:p>
        </p:txBody>
      </p:sp>
      <p:sp>
        <p:nvSpPr>
          <p:cNvPr id="199" name="Shape 199"/>
          <p:cNvSpPr/>
          <p:nvPr/>
        </p:nvSpPr>
        <p:spPr>
          <a:xfrm>
            <a:off x="397187" y="3503154"/>
            <a:ext cx="2459700" cy="369300"/>
          </a:xfrm>
          <a:prstGeom prst="rect">
            <a:avLst/>
          </a:prstGeom>
          <a:noFill/>
          <a:ln w="9525" cap="flat" cmpd="sng">
            <a:solidFill>
              <a:srgbClr val="7030A0"/>
            </a:solidFill>
            <a:prstDash val="solid"/>
            <a:round/>
            <a:headEnd type="none" w="med" len="med"/>
            <a:tailEnd type="none" w="med" len="med"/>
          </a:ln>
        </p:spPr>
        <p:txBody>
          <a:bodyPr wrap="square" lIns="91425" tIns="45700" rIns="91425" bIns="45700" anchor="t" anchorCtr="0">
            <a:noAutofit/>
          </a:bodyPr>
          <a:lstStyle/>
          <a:p>
            <a:pPr marL="0" marR="0" lvl="0" indent="0" algn="ctr" rtl="0">
              <a:spcBef>
                <a:spcPts val="0"/>
              </a:spcBef>
              <a:spcAft>
                <a:spcPts val="0"/>
              </a:spcAft>
              <a:buNone/>
            </a:pPr>
            <a:r>
              <a:rPr lang="en-US" sz="1800" b="1">
                <a:solidFill>
                  <a:schemeClr val="dk1"/>
                </a:solidFill>
                <a:latin typeface="Calibri"/>
                <a:ea typeface="Calibri"/>
                <a:cs typeface="Calibri"/>
                <a:sym typeface="Calibri"/>
              </a:rPr>
              <a:t>Recanalization of larynx</a:t>
            </a:r>
            <a:endParaRPr/>
          </a:p>
        </p:txBody>
      </p:sp>
      <p:pic>
        <p:nvPicPr>
          <p:cNvPr id="200" name="Shape 200" descr="C:\Documents and Settings\Free User\My Documents\My Pictures\Copy of Gray954.png"/>
          <p:cNvPicPr preferRelativeResize="0"/>
          <p:nvPr/>
        </p:nvPicPr>
        <p:blipFill rotWithShape="1">
          <a:blip r:embed="rId5">
            <a:alphaModFix/>
          </a:blip>
          <a:srcRect/>
          <a:stretch/>
        </p:blipFill>
        <p:spPr>
          <a:xfrm>
            <a:off x="3579082" y="3726024"/>
            <a:ext cx="2852899" cy="1925909"/>
          </a:xfrm>
          <a:prstGeom prst="rect">
            <a:avLst/>
          </a:prstGeom>
          <a:noFill/>
          <a:ln w="9525" cap="flat" cmpd="sng">
            <a:solidFill>
              <a:schemeClr val="accent1"/>
            </a:solidFill>
            <a:prstDash val="solid"/>
            <a:miter lim="800000"/>
            <a:headEnd type="none" w="med" len="med"/>
            <a:tailEnd type="none" w="med" len="med"/>
          </a:ln>
        </p:spPr>
      </p:pic>
      <p:sp>
        <p:nvSpPr>
          <p:cNvPr id="201" name="Shape 201"/>
          <p:cNvSpPr/>
          <p:nvPr/>
        </p:nvSpPr>
        <p:spPr>
          <a:xfrm>
            <a:off x="3276" y="4025326"/>
            <a:ext cx="3344400" cy="2998500"/>
          </a:xfrm>
          <a:prstGeom prst="rect">
            <a:avLst/>
          </a:prstGeom>
          <a:noFill/>
          <a:ln>
            <a:noFill/>
          </a:ln>
        </p:spPr>
        <p:txBody>
          <a:bodyPr wrap="square" lIns="91425" tIns="45700" rIns="91425" bIns="45700" anchor="t" anchorCtr="0">
            <a:noAutofit/>
          </a:bodyPr>
          <a:lstStyle/>
          <a:p>
            <a:pPr marL="285750" marR="0" lvl="0" indent="-285750" algn="l" rtl="0">
              <a:lnSpc>
                <a:spcPct val="80000"/>
              </a:lnSpc>
              <a:spcBef>
                <a:spcPts val="0"/>
              </a:spcBef>
              <a:spcAft>
                <a:spcPts val="0"/>
              </a:spcAft>
              <a:buClr>
                <a:srgbClr val="191919"/>
              </a:buClr>
              <a:buSzPts val="1400"/>
              <a:buFont typeface="Arial"/>
              <a:buChar char="•"/>
            </a:pPr>
            <a:r>
              <a:rPr lang="en-US" sz="1400" b="1">
                <a:solidFill>
                  <a:srgbClr val="191919"/>
                </a:solidFill>
                <a:latin typeface="Calibri"/>
                <a:ea typeface="Calibri"/>
                <a:cs typeface="Calibri"/>
                <a:sym typeface="Calibri"/>
              </a:rPr>
              <a:t>The laryngeal epithelium proliferates rapidly resulting in :  temporary occlusion </a:t>
            </a:r>
            <a:r>
              <a:rPr lang="en-US" sz="1400">
                <a:solidFill>
                  <a:srgbClr val="191919"/>
                </a:solidFill>
                <a:latin typeface="Calibri"/>
                <a:ea typeface="Calibri"/>
                <a:cs typeface="Calibri"/>
                <a:sym typeface="Calibri"/>
              </a:rPr>
              <a:t>of the laryngeal lumen</a:t>
            </a:r>
            <a:endParaRPr/>
          </a:p>
          <a:p>
            <a:pPr marL="0" marR="0" lvl="0" indent="0" algn="l" rtl="0">
              <a:lnSpc>
                <a:spcPct val="80000"/>
              </a:lnSpc>
              <a:spcBef>
                <a:spcPts val="0"/>
              </a:spcBef>
              <a:spcAft>
                <a:spcPts val="0"/>
              </a:spcAft>
              <a:buNone/>
            </a:pPr>
            <a:endParaRPr sz="1400">
              <a:solidFill>
                <a:srgbClr val="191919"/>
              </a:solidFill>
              <a:latin typeface="Calibri"/>
              <a:ea typeface="Calibri"/>
              <a:cs typeface="Calibri"/>
              <a:sym typeface="Calibri"/>
            </a:endParaRPr>
          </a:p>
          <a:p>
            <a:pPr marL="285750" marR="0" lvl="0" indent="-285750" algn="l" rtl="0">
              <a:lnSpc>
                <a:spcPct val="80000"/>
              </a:lnSpc>
              <a:spcBef>
                <a:spcPts val="0"/>
              </a:spcBef>
              <a:spcAft>
                <a:spcPts val="0"/>
              </a:spcAft>
              <a:buClr>
                <a:srgbClr val="191919"/>
              </a:buClr>
              <a:buSzPts val="1400"/>
              <a:buFont typeface="Arial"/>
              <a:buChar char="•"/>
            </a:pPr>
            <a:r>
              <a:rPr lang="en-US" sz="1400" b="1">
                <a:solidFill>
                  <a:srgbClr val="191919"/>
                </a:solidFill>
                <a:latin typeface="Calibri"/>
                <a:ea typeface="Calibri"/>
                <a:cs typeface="Calibri"/>
                <a:sym typeface="Calibri"/>
              </a:rPr>
              <a:t>Recanalization of larynx normally occurs by : </a:t>
            </a:r>
            <a:r>
              <a:rPr lang="en-US" sz="1400" b="1">
                <a:solidFill>
                  <a:srgbClr val="76923C"/>
                </a:solidFill>
                <a:latin typeface="Calibri"/>
                <a:ea typeface="Calibri"/>
                <a:cs typeface="Calibri"/>
                <a:sym typeface="Calibri"/>
              </a:rPr>
              <a:t> </a:t>
            </a:r>
            <a:r>
              <a:rPr lang="en-US" sz="1400">
                <a:solidFill>
                  <a:srgbClr val="FF0000"/>
                </a:solidFill>
                <a:latin typeface="Calibri"/>
                <a:ea typeface="Calibri"/>
                <a:cs typeface="Calibri"/>
                <a:sym typeface="Calibri"/>
              </a:rPr>
              <a:t>the </a:t>
            </a:r>
            <a:r>
              <a:rPr lang="en-US" sz="1400" b="1">
                <a:solidFill>
                  <a:srgbClr val="FF0000"/>
                </a:solidFill>
                <a:latin typeface="Calibri"/>
                <a:ea typeface="Calibri"/>
                <a:cs typeface="Calibri"/>
                <a:sym typeface="Calibri"/>
              </a:rPr>
              <a:t>10</a:t>
            </a:r>
            <a:r>
              <a:rPr lang="en-US" sz="1400" b="1" baseline="30000">
                <a:solidFill>
                  <a:srgbClr val="FF0000"/>
                </a:solidFill>
                <a:latin typeface="Calibri"/>
                <a:ea typeface="Calibri"/>
                <a:cs typeface="Calibri"/>
                <a:sym typeface="Calibri"/>
              </a:rPr>
              <a:t>th</a:t>
            </a:r>
            <a:r>
              <a:rPr lang="en-US" sz="1400" b="1">
                <a:solidFill>
                  <a:srgbClr val="FF0000"/>
                </a:solidFill>
                <a:latin typeface="Calibri"/>
                <a:ea typeface="Calibri"/>
                <a:cs typeface="Calibri"/>
                <a:sym typeface="Calibri"/>
              </a:rPr>
              <a:t> week.</a:t>
            </a:r>
            <a:endParaRPr/>
          </a:p>
          <a:p>
            <a:pPr marL="285750" marR="0" lvl="0" indent="-196850" algn="l" rtl="0">
              <a:lnSpc>
                <a:spcPct val="80000"/>
              </a:lnSpc>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a:p>
            <a:pPr marL="285750" marR="0" lvl="0" indent="-285750" algn="l" rtl="0">
              <a:lnSpc>
                <a:spcPct val="80000"/>
              </a:lnSpc>
              <a:spcBef>
                <a:spcPts val="0"/>
              </a:spcBef>
              <a:spcAft>
                <a:spcPts val="0"/>
              </a:spcAft>
              <a:buClr>
                <a:srgbClr val="191919"/>
              </a:buClr>
              <a:buSzPts val="1400"/>
              <a:buFont typeface="Arial"/>
              <a:buChar char="•"/>
            </a:pPr>
            <a:r>
              <a:rPr lang="en-US" sz="1400" b="1">
                <a:solidFill>
                  <a:srgbClr val="191919"/>
                </a:solidFill>
                <a:latin typeface="Calibri"/>
                <a:ea typeface="Calibri"/>
                <a:cs typeface="Calibri"/>
                <a:sym typeface="Calibri"/>
              </a:rPr>
              <a:t>formed during recanalization : </a:t>
            </a:r>
            <a:endParaRPr/>
          </a:p>
          <a:p>
            <a:pPr marL="285750" marR="0" lvl="0" indent="-196850" algn="l" rtl="0">
              <a:lnSpc>
                <a:spcPct val="80000"/>
              </a:lnSpc>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a:p>
            <a:pPr marL="914400" marR="0" lvl="0" indent="0" rtl="0">
              <a:lnSpc>
                <a:spcPct val="80000"/>
              </a:lnSpc>
              <a:spcBef>
                <a:spcPts val="0"/>
              </a:spcBef>
              <a:spcAft>
                <a:spcPts val="0"/>
              </a:spcAft>
              <a:buNone/>
            </a:pPr>
            <a:r>
              <a:rPr lang="en-US" sz="1400">
                <a:solidFill>
                  <a:schemeClr val="dk1"/>
                </a:solidFill>
                <a:latin typeface="Calibri"/>
                <a:ea typeface="Calibri"/>
                <a:cs typeface="Calibri"/>
                <a:sym typeface="Calibri"/>
              </a:rPr>
              <a:t>1- Laryngeal ventricles</a:t>
            </a:r>
            <a:endParaRPr/>
          </a:p>
          <a:p>
            <a:pPr marL="914400" marR="0" lvl="0" indent="0" rtl="0">
              <a:lnSpc>
                <a:spcPct val="80000"/>
              </a:lnSpc>
              <a:spcBef>
                <a:spcPts val="0"/>
              </a:spcBef>
              <a:spcAft>
                <a:spcPts val="0"/>
              </a:spcAft>
              <a:buNone/>
            </a:pPr>
            <a:r>
              <a:rPr lang="en-US" sz="1400">
                <a:solidFill>
                  <a:schemeClr val="dk1"/>
                </a:solidFill>
                <a:latin typeface="Calibri"/>
                <a:ea typeface="Calibri"/>
                <a:cs typeface="Calibri"/>
                <a:sym typeface="Calibri"/>
              </a:rPr>
              <a:t>2-vocal folds </a:t>
            </a:r>
            <a:endParaRPr/>
          </a:p>
          <a:p>
            <a:pPr marL="914400" marR="0" lvl="0" indent="0" rtl="0">
              <a:lnSpc>
                <a:spcPct val="80000"/>
              </a:lnSpc>
              <a:spcBef>
                <a:spcPts val="0"/>
              </a:spcBef>
              <a:spcAft>
                <a:spcPts val="0"/>
              </a:spcAft>
              <a:buNone/>
            </a:pPr>
            <a:r>
              <a:rPr lang="en-US" sz="1400">
                <a:solidFill>
                  <a:schemeClr val="dk1"/>
                </a:solidFill>
                <a:latin typeface="Calibri"/>
                <a:ea typeface="Calibri"/>
                <a:cs typeface="Calibri"/>
                <a:sym typeface="Calibri"/>
              </a:rPr>
              <a:t>3- vestibular folds</a:t>
            </a:r>
            <a:endParaRPr/>
          </a:p>
        </p:txBody>
      </p:sp>
      <p:cxnSp>
        <p:nvCxnSpPr>
          <p:cNvPr id="202" name="Shape 202"/>
          <p:cNvCxnSpPr/>
          <p:nvPr/>
        </p:nvCxnSpPr>
        <p:spPr>
          <a:xfrm rot="10800000">
            <a:off x="5333934" y="917443"/>
            <a:ext cx="1596000" cy="1049400"/>
          </a:xfrm>
          <a:prstGeom prst="bentConnector3">
            <a:avLst>
              <a:gd name="adj1" fmla="val 89086"/>
            </a:avLst>
          </a:prstGeom>
          <a:noFill/>
          <a:ln w="9525" cap="flat" cmpd="sng">
            <a:solidFill>
              <a:srgbClr val="B2A0C7"/>
            </a:solidFill>
            <a:prstDash val="solid"/>
            <a:round/>
            <a:headEnd type="none" w="med" len="med"/>
            <a:tailEnd type="stealth" w="lg" len="lg"/>
          </a:ln>
          <a:effectLst>
            <a:outerShdw blurRad="40000" dist="23000" dir="5400000" rotWithShape="0">
              <a:srgbClr val="000000">
                <a:alpha val="34901"/>
              </a:srgbClr>
            </a:outerShdw>
          </a:effectLst>
        </p:spPr>
      </p:cxnSp>
      <p:pic>
        <p:nvPicPr>
          <p:cNvPr id="203" name="Shape 203"/>
          <p:cNvPicPr preferRelativeResize="0"/>
          <p:nvPr/>
        </p:nvPicPr>
        <p:blipFill rotWithShape="1">
          <a:blip r:embed="rId6">
            <a:alphaModFix/>
          </a:blip>
          <a:srcRect/>
          <a:stretch/>
        </p:blipFill>
        <p:spPr>
          <a:xfrm>
            <a:off x="3846020" y="5793004"/>
            <a:ext cx="2118360" cy="923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ctrTitle"/>
          </p:nvPr>
        </p:nvSpPr>
        <p:spPr>
          <a:xfrm>
            <a:off x="685800" y="2130425"/>
            <a:ext cx="7772400" cy="1470025"/>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endParaRPr sz="4400" b="0" i="0" u="none" strike="noStrike" cap="none">
              <a:solidFill>
                <a:schemeClr val="dk1"/>
              </a:solidFill>
              <a:latin typeface="Calibri"/>
              <a:ea typeface="Calibri"/>
              <a:cs typeface="Calibri"/>
              <a:sym typeface="Calibri"/>
            </a:endParaRPr>
          </a:p>
        </p:txBody>
      </p:sp>
      <p:sp>
        <p:nvSpPr>
          <p:cNvPr id="209" name="Shape 209"/>
          <p:cNvSpPr txBox="1">
            <a:spLocks noGrp="1"/>
          </p:cNvSpPr>
          <p:nvPr>
            <p:ph type="subTitle" idx="1"/>
          </p:nvPr>
        </p:nvSpPr>
        <p:spPr>
          <a:xfrm>
            <a:off x="1371600" y="3886200"/>
            <a:ext cx="6400800" cy="17526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rgbClr val="888888"/>
              </a:buClr>
              <a:buSzPts val="3200"/>
              <a:buFont typeface="Arial"/>
              <a:buNone/>
            </a:pPr>
            <a:endParaRPr sz="3200" b="0" i="0" u="none" strike="noStrike" cap="none">
              <a:solidFill>
                <a:srgbClr val="888888"/>
              </a:solidFill>
              <a:latin typeface="Calibri"/>
              <a:ea typeface="Calibri"/>
              <a:cs typeface="Calibri"/>
              <a:sym typeface="Calibri"/>
            </a:endParaRPr>
          </a:p>
        </p:txBody>
      </p:sp>
      <p:pic>
        <p:nvPicPr>
          <p:cNvPr id="210" name="Shape 210" descr="C:\Users\Hp\Downloads\1 (1).png"/>
          <p:cNvPicPr preferRelativeResize="0"/>
          <p:nvPr/>
        </p:nvPicPr>
        <p:blipFill rotWithShape="1">
          <a:blip r:embed="rId3">
            <a:alphaModFix/>
          </a:blip>
          <a:srcRect/>
          <a:stretch/>
        </p:blipFill>
        <p:spPr>
          <a:xfrm>
            <a:off x="-2273" y="1704"/>
            <a:ext cx="9146273" cy="6856296"/>
          </a:xfrm>
          <a:prstGeom prst="rect">
            <a:avLst/>
          </a:prstGeom>
          <a:noFill/>
          <a:ln>
            <a:noFill/>
          </a:ln>
        </p:spPr>
      </p:pic>
      <p:sp>
        <p:nvSpPr>
          <p:cNvPr id="211" name="Shape 211"/>
          <p:cNvSpPr/>
          <p:nvPr/>
        </p:nvSpPr>
        <p:spPr>
          <a:xfrm>
            <a:off x="479446" y="299891"/>
            <a:ext cx="3446913" cy="369332"/>
          </a:xfrm>
          <a:prstGeom prst="rect">
            <a:avLst/>
          </a:prstGeom>
          <a:noFill/>
          <a:ln w="9525" cap="flat" cmpd="sng">
            <a:solidFill>
              <a:srgbClr val="7030A0"/>
            </a:solidFill>
            <a:prstDash val="solid"/>
            <a:round/>
            <a:headEnd type="none" w="med" len="med"/>
            <a:tailEnd type="none" w="med" len="med"/>
          </a:ln>
        </p:spPr>
        <p:txBody>
          <a:bodyPr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 2- Development of the Trachea</a:t>
            </a:r>
            <a:endParaRPr sz="1800">
              <a:solidFill>
                <a:schemeClr val="dk1"/>
              </a:solidFill>
              <a:latin typeface="Calibri"/>
              <a:ea typeface="Calibri"/>
              <a:cs typeface="Calibri"/>
              <a:sym typeface="Calibri"/>
            </a:endParaRPr>
          </a:p>
        </p:txBody>
      </p:sp>
      <p:sp>
        <p:nvSpPr>
          <p:cNvPr id="212" name="Shape 212"/>
          <p:cNvSpPr/>
          <p:nvPr/>
        </p:nvSpPr>
        <p:spPr>
          <a:xfrm>
            <a:off x="250847" y="1082324"/>
            <a:ext cx="8588353" cy="1588127"/>
          </a:xfrm>
          <a:prstGeom prst="rect">
            <a:avLst/>
          </a:prstGeom>
          <a:noFill/>
          <a:ln w="9525" cap="flat" cmpd="sng">
            <a:solidFill>
              <a:srgbClr val="4F6128"/>
            </a:solidFill>
            <a:prstDash val="solid"/>
            <a:round/>
            <a:headEnd type="none" w="med" len="med"/>
            <a:tailEnd type="none" w="med" len="med"/>
          </a:ln>
        </p:spPr>
        <p:txBody>
          <a:bodyPr wrap="square" lIns="91425" tIns="45700" rIns="91425" bIns="45700" anchor="t" anchorCtr="0">
            <a:noAutofit/>
          </a:bodyPr>
          <a:lstStyle/>
          <a:p>
            <a:pPr marL="285750" marR="0" lvl="0" indent="-285750" algn="l" rtl="0">
              <a:lnSpc>
                <a:spcPct val="90000"/>
              </a:lnSpc>
              <a:spcBef>
                <a:spcPts val="0"/>
              </a:spcBef>
              <a:spcAft>
                <a:spcPts val="0"/>
              </a:spcAft>
              <a:buClr>
                <a:srgbClr val="191919"/>
              </a:buClr>
              <a:buSzPts val="1500"/>
              <a:buFont typeface="Arial"/>
              <a:buChar char="•"/>
            </a:pPr>
            <a:r>
              <a:rPr lang="en-US" sz="1500" b="1">
                <a:solidFill>
                  <a:srgbClr val="191919"/>
                </a:solidFill>
                <a:latin typeface="Calibri"/>
                <a:ea typeface="Calibri"/>
                <a:cs typeface="Calibri"/>
                <a:sym typeface="Calibri"/>
              </a:rPr>
              <a:t>The endodermal lining of the laryngotracheal tube distal to the larynx differentiates into :</a:t>
            </a:r>
            <a:endParaRPr/>
          </a:p>
          <a:p>
            <a:pPr marL="0" marR="0" lvl="0" indent="0" algn="l" rtl="0">
              <a:lnSpc>
                <a:spcPct val="90000"/>
              </a:lnSpc>
              <a:spcBef>
                <a:spcPts val="0"/>
              </a:spcBef>
              <a:spcAft>
                <a:spcPts val="0"/>
              </a:spcAft>
              <a:buNone/>
            </a:pPr>
            <a:r>
              <a:rPr lang="en-US" sz="1500" b="1">
                <a:solidFill>
                  <a:schemeClr val="dk1"/>
                </a:solidFill>
                <a:latin typeface="Calibri"/>
                <a:ea typeface="Calibri"/>
                <a:cs typeface="Calibri"/>
                <a:sym typeface="Calibri"/>
              </a:rPr>
              <a:t>            1- the epithelium </a:t>
            </a:r>
            <a:endParaRPr/>
          </a:p>
          <a:p>
            <a:pPr marL="0" marR="0" lvl="0" indent="0" algn="l" rtl="0">
              <a:lnSpc>
                <a:spcPct val="90000"/>
              </a:lnSpc>
              <a:spcBef>
                <a:spcPts val="0"/>
              </a:spcBef>
              <a:spcAft>
                <a:spcPts val="0"/>
              </a:spcAft>
              <a:buNone/>
            </a:pPr>
            <a:r>
              <a:rPr lang="en-US" sz="1500" b="1">
                <a:solidFill>
                  <a:schemeClr val="dk1"/>
                </a:solidFill>
                <a:latin typeface="Calibri"/>
                <a:ea typeface="Calibri"/>
                <a:cs typeface="Calibri"/>
                <a:sym typeface="Calibri"/>
              </a:rPr>
              <a:t>            2- glands</a:t>
            </a:r>
            <a:endParaRPr/>
          </a:p>
          <a:p>
            <a:pPr marL="0" marR="0" lvl="0" indent="0" algn="l" rtl="0">
              <a:lnSpc>
                <a:spcPct val="90000"/>
              </a:lnSpc>
              <a:spcBef>
                <a:spcPts val="0"/>
              </a:spcBef>
              <a:spcAft>
                <a:spcPts val="0"/>
              </a:spcAft>
              <a:buNone/>
            </a:pPr>
            <a:r>
              <a:rPr lang="en-US" sz="1500" b="1">
                <a:solidFill>
                  <a:schemeClr val="dk1"/>
                </a:solidFill>
                <a:latin typeface="Calibri"/>
                <a:ea typeface="Calibri"/>
                <a:cs typeface="Calibri"/>
                <a:sym typeface="Calibri"/>
              </a:rPr>
              <a:t>             of the trachea and pulmonary epithelium</a:t>
            </a:r>
            <a:endParaRPr/>
          </a:p>
          <a:p>
            <a:pPr marL="285750" marR="0" lvl="0" indent="-190500" algn="l" rtl="0">
              <a:lnSpc>
                <a:spcPct val="90000"/>
              </a:lnSpc>
              <a:spcBef>
                <a:spcPts val="0"/>
              </a:spcBef>
              <a:spcAft>
                <a:spcPts val="0"/>
              </a:spcAft>
              <a:buClr>
                <a:schemeClr val="dk1"/>
              </a:buClr>
              <a:buSzPts val="1500"/>
              <a:buFont typeface="Arial"/>
              <a:buNone/>
            </a:pPr>
            <a:endParaRPr sz="1500" b="1">
              <a:solidFill>
                <a:schemeClr val="dk1"/>
              </a:solidFill>
              <a:latin typeface="Calibri"/>
              <a:ea typeface="Calibri"/>
              <a:cs typeface="Calibri"/>
              <a:sym typeface="Calibri"/>
            </a:endParaRPr>
          </a:p>
          <a:p>
            <a:pPr marL="285750" marR="0" lvl="0" indent="-285750" algn="l" rtl="0">
              <a:lnSpc>
                <a:spcPct val="90000"/>
              </a:lnSpc>
              <a:spcBef>
                <a:spcPts val="0"/>
              </a:spcBef>
              <a:spcAft>
                <a:spcPts val="0"/>
              </a:spcAft>
              <a:buClr>
                <a:srgbClr val="191919"/>
              </a:buClr>
              <a:buSzPts val="1500"/>
              <a:buFont typeface="Arial"/>
              <a:buChar char="•"/>
            </a:pPr>
            <a:r>
              <a:rPr lang="en-US" sz="1500" b="1">
                <a:solidFill>
                  <a:srgbClr val="191919"/>
                </a:solidFill>
                <a:latin typeface="Calibri"/>
                <a:ea typeface="Calibri"/>
                <a:cs typeface="Calibri"/>
                <a:sym typeface="Calibri"/>
              </a:rPr>
              <a:t>The cartilages, connective tissue, and muscles of the trachea are derived from :</a:t>
            </a:r>
            <a:r>
              <a:rPr lang="en-US" sz="1500" b="1">
                <a:solidFill>
                  <a:srgbClr val="76923C"/>
                </a:solidFill>
                <a:latin typeface="Calibri"/>
                <a:ea typeface="Calibri"/>
                <a:cs typeface="Calibri"/>
                <a:sym typeface="Calibri"/>
              </a:rPr>
              <a:t> </a:t>
            </a:r>
            <a:r>
              <a:rPr lang="en-US" sz="1500" b="1">
                <a:solidFill>
                  <a:srgbClr val="FF0000"/>
                </a:solidFill>
                <a:latin typeface="Calibri"/>
                <a:ea typeface="Calibri"/>
                <a:cs typeface="Calibri"/>
                <a:sym typeface="Calibri"/>
              </a:rPr>
              <a:t>the mesoderm</a:t>
            </a:r>
            <a:r>
              <a:rPr lang="en-US" sz="1500" b="1">
                <a:solidFill>
                  <a:schemeClr val="dk1"/>
                </a:solidFill>
                <a:latin typeface="Calibri"/>
                <a:ea typeface="Calibri"/>
                <a:cs typeface="Calibri"/>
                <a:sym typeface="Calibri"/>
              </a:rPr>
              <a:t>.</a:t>
            </a:r>
            <a:endParaRPr/>
          </a:p>
          <a:p>
            <a:pPr marL="285750" marR="0" lvl="0" indent="-171450" algn="l" rtl="0">
              <a:lnSpc>
                <a:spcPct val="90000"/>
              </a:lnSpc>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p:txBody>
      </p:sp>
      <p:pic>
        <p:nvPicPr>
          <p:cNvPr id="213" name="Shape 213" descr="C:\Users\user\Pictures\hhh.png"/>
          <p:cNvPicPr preferRelativeResize="0"/>
          <p:nvPr/>
        </p:nvPicPr>
        <p:blipFill rotWithShape="1">
          <a:blip r:embed="rId4">
            <a:alphaModFix/>
          </a:blip>
          <a:srcRect l="56167" t="1536" r="1655" b="57895"/>
          <a:stretch/>
        </p:blipFill>
        <p:spPr>
          <a:xfrm>
            <a:off x="4746647" y="3598858"/>
            <a:ext cx="3968855" cy="2276030"/>
          </a:xfrm>
          <a:prstGeom prst="rect">
            <a:avLst/>
          </a:prstGeom>
          <a:noFill/>
          <a:ln>
            <a:noFill/>
          </a:ln>
        </p:spPr>
      </p:pic>
      <p:pic>
        <p:nvPicPr>
          <p:cNvPr id="214" name="Shape 214" descr="C:\Users\user\Pictures\hhh.png"/>
          <p:cNvPicPr preferRelativeResize="0"/>
          <p:nvPr/>
        </p:nvPicPr>
        <p:blipFill rotWithShape="1">
          <a:blip r:embed="rId5">
            <a:alphaModFix/>
          </a:blip>
          <a:srcRect l="4459" t="42345" r="42410" b="5980"/>
          <a:stretch/>
        </p:blipFill>
        <p:spPr>
          <a:xfrm>
            <a:off x="762000" y="3598858"/>
            <a:ext cx="3756047" cy="22760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Shape 219"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sp>
        <p:nvSpPr>
          <p:cNvPr id="220" name="Shape 220"/>
          <p:cNvSpPr txBox="1">
            <a:spLocks noGrp="1"/>
          </p:cNvSpPr>
          <p:nvPr>
            <p:ph type="body" idx="1"/>
          </p:nvPr>
        </p:nvSpPr>
        <p:spPr>
          <a:xfrm>
            <a:off x="0" y="1264700"/>
            <a:ext cx="5725500" cy="4651200"/>
          </a:xfrm>
          <a:prstGeom prst="rect">
            <a:avLst/>
          </a:prstGeom>
          <a:noFill/>
          <a:ln>
            <a:noFill/>
          </a:ln>
        </p:spPr>
        <p:txBody>
          <a:bodyPr wrap="square" lIns="91425" tIns="91425" rIns="91425" bIns="91425" anchor="t" anchorCtr="0">
            <a:noAutofit/>
          </a:bodyPr>
          <a:lstStyle/>
          <a:p>
            <a:pPr marL="457200" marR="0" lvl="0" indent="-355600" algn="l" rtl="0">
              <a:lnSpc>
                <a:spcPct val="115000"/>
              </a:lnSpc>
              <a:spcBef>
                <a:spcPts val="0"/>
              </a:spcBef>
              <a:spcAft>
                <a:spcPts val="0"/>
              </a:spcAft>
              <a:buClr>
                <a:schemeClr val="dk2"/>
              </a:buClr>
              <a:buSzPts val="2000"/>
              <a:buFont typeface="Arial"/>
              <a:buChar char="●"/>
            </a:pPr>
            <a:r>
              <a:rPr lang="en-US" sz="2000" b="0" i="0" u="none" strike="noStrike" cap="none">
                <a:solidFill>
                  <a:srgbClr val="191919"/>
                </a:solidFill>
                <a:latin typeface="Arial"/>
                <a:ea typeface="Arial"/>
                <a:cs typeface="Arial"/>
                <a:sym typeface="Arial"/>
              </a:rPr>
              <a:t>The segmental bronchi</a:t>
            </a:r>
            <a:r>
              <a:rPr lang="en-US" sz="2000" b="0" i="0" u="none" strike="noStrike" cap="none">
                <a:solidFill>
                  <a:schemeClr val="dk2"/>
                </a:solidFill>
                <a:latin typeface="Arial"/>
                <a:ea typeface="Arial"/>
                <a:cs typeface="Arial"/>
                <a:sym typeface="Arial"/>
              </a:rPr>
              <a:t> </a:t>
            </a:r>
            <a:r>
              <a:rPr lang="en-US" sz="2000" b="0" i="0" u="none" strike="noStrike" cap="none">
                <a:solidFill>
                  <a:srgbClr val="FF0000"/>
                </a:solidFill>
                <a:latin typeface="Arial"/>
                <a:ea typeface="Arial"/>
                <a:cs typeface="Arial"/>
                <a:sym typeface="Arial"/>
              </a:rPr>
              <a:t>10</a:t>
            </a:r>
            <a:r>
              <a:rPr lang="en-US" sz="2000" b="0" i="0" u="none" strike="noStrike" cap="none">
                <a:solidFill>
                  <a:schemeClr val="accent5"/>
                </a:solidFill>
                <a:latin typeface="Arial"/>
                <a:ea typeface="Arial"/>
                <a:cs typeface="Arial"/>
                <a:sym typeface="Arial"/>
              </a:rPr>
              <a:t> </a:t>
            </a:r>
            <a:r>
              <a:rPr lang="en-US" sz="2000" b="0" i="0" u="none" strike="noStrike" cap="none">
                <a:solidFill>
                  <a:srgbClr val="191919"/>
                </a:solidFill>
                <a:latin typeface="Arial"/>
                <a:ea typeface="Arial"/>
                <a:cs typeface="Arial"/>
                <a:sym typeface="Arial"/>
              </a:rPr>
              <a:t>in</a:t>
            </a:r>
            <a:r>
              <a:rPr lang="en-US" sz="2000" b="0" i="0" u="none" strike="noStrike" cap="none">
                <a:solidFill>
                  <a:schemeClr val="accent5"/>
                </a:solidFill>
                <a:latin typeface="Arial"/>
                <a:ea typeface="Arial"/>
                <a:cs typeface="Arial"/>
                <a:sym typeface="Arial"/>
              </a:rPr>
              <a:t> </a:t>
            </a:r>
            <a:r>
              <a:rPr lang="en-US" sz="2000" b="0" i="0" u="none" strike="noStrike" cap="none">
                <a:solidFill>
                  <a:srgbClr val="FF0000"/>
                </a:solidFill>
                <a:latin typeface="Arial"/>
                <a:ea typeface="Arial"/>
                <a:cs typeface="Arial"/>
                <a:sym typeface="Arial"/>
              </a:rPr>
              <a:t>right</a:t>
            </a:r>
            <a:r>
              <a:rPr lang="en-US" sz="2000" b="0" i="0" u="none" strike="noStrike" cap="none">
                <a:solidFill>
                  <a:schemeClr val="accent5"/>
                </a:solidFill>
                <a:latin typeface="Arial"/>
                <a:ea typeface="Arial"/>
                <a:cs typeface="Arial"/>
                <a:sym typeface="Arial"/>
              </a:rPr>
              <a:t> </a:t>
            </a:r>
            <a:r>
              <a:rPr lang="en-US" sz="2000" b="0" i="0" u="none" strike="noStrike" cap="none">
                <a:solidFill>
                  <a:srgbClr val="191919"/>
                </a:solidFill>
                <a:latin typeface="Arial"/>
                <a:ea typeface="Arial"/>
                <a:cs typeface="Arial"/>
                <a:sym typeface="Arial"/>
              </a:rPr>
              <a:t>lung</a:t>
            </a:r>
            <a:r>
              <a:rPr lang="en-US" sz="2000" b="0" i="0" u="none" strike="noStrike" cap="none">
                <a:solidFill>
                  <a:schemeClr val="dk2"/>
                </a:solidFill>
                <a:latin typeface="Arial"/>
                <a:ea typeface="Arial"/>
                <a:cs typeface="Arial"/>
                <a:sym typeface="Arial"/>
              </a:rPr>
              <a:t> </a:t>
            </a:r>
            <a:r>
              <a:rPr lang="en-US" sz="2000" b="0" i="0" u="none" strike="noStrike" cap="none">
                <a:solidFill>
                  <a:srgbClr val="191919"/>
                </a:solidFill>
                <a:latin typeface="Arial"/>
                <a:ea typeface="Arial"/>
                <a:cs typeface="Arial"/>
                <a:sym typeface="Arial"/>
              </a:rPr>
              <a:t>and</a:t>
            </a:r>
            <a:r>
              <a:rPr lang="en-US" sz="2000" b="0" i="0" u="none" strike="noStrike" cap="none">
                <a:solidFill>
                  <a:schemeClr val="dk2"/>
                </a:solidFill>
                <a:latin typeface="Arial"/>
                <a:ea typeface="Arial"/>
                <a:cs typeface="Arial"/>
                <a:sym typeface="Arial"/>
              </a:rPr>
              <a:t> </a:t>
            </a:r>
            <a:r>
              <a:rPr lang="en-US" sz="2000" b="0" i="0" u="none" strike="noStrike" cap="none">
                <a:solidFill>
                  <a:srgbClr val="FF0000"/>
                </a:solidFill>
                <a:latin typeface="Arial"/>
                <a:ea typeface="Arial"/>
                <a:cs typeface="Arial"/>
                <a:sym typeface="Arial"/>
              </a:rPr>
              <a:t>8 or 9</a:t>
            </a:r>
            <a:r>
              <a:rPr lang="en-US" sz="2000" b="0" i="0" u="none" strike="noStrike" cap="none">
                <a:solidFill>
                  <a:schemeClr val="accent5"/>
                </a:solidFill>
                <a:latin typeface="Arial"/>
                <a:ea typeface="Arial"/>
                <a:cs typeface="Arial"/>
                <a:sym typeface="Arial"/>
              </a:rPr>
              <a:t> </a:t>
            </a:r>
            <a:r>
              <a:rPr lang="en-US" sz="2000" b="0" i="0" u="none" strike="noStrike" cap="none">
                <a:solidFill>
                  <a:srgbClr val="191919"/>
                </a:solidFill>
                <a:latin typeface="Arial"/>
                <a:ea typeface="Arial"/>
                <a:cs typeface="Arial"/>
                <a:sym typeface="Arial"/>
              </a:rPr>
              <a:t>in the </a:t>
            </a:r>
            <a:r>
              <a:rPr lang="en-US" sz="2000" b="0" i="0" u="none" strike="noStrike" cap="none">
                <a:solidFill>
                  <a:srgbClr val="FF0000"/>
                </a:solidFill>
                <a:latin typeface="Arial"/>
                <a:ea typeface="Arial"/>
                <a:cs typeface="Arial"/>
                <a:sym typeface="Arial"/>
              </a:rPr>
              <a:t>left</a:t>
            </a:r>
            <a:r>
              <a:rPr lang="en-US" sz="2000" b="0" i="0" u="none" strike="noStrike" cap="none">
                <a:solidFill>
                  <a:schemeClr val="accent5"/>
                </a:solidFill>
                <a:latin typeface="Arial"/>
                <a:ea typeface="Arial"/>
                <a:cs typeface="Arial"/>
                <a:sym typeface="Arial"/>
              </a:rPr>
              <a:t> </a:t>
            </a:r>
            <a:r>
              <a:rPr lang="en-US" sz="2000" b="0" i="0" u="none" strike="noStrike" cap="none">
                <a:solidFill>
                  <a:srgbClr val="191919"/>
                </a:solidFill>
                <a:latin typeface="Arial"/>
                <a:ea typeface="Arial"/>
                <a:cs typeface="Arial"/>
                <a:sym typeface="Arial"/>
              </a:rPr>
              <a:t>lung begin to form by the </a:t>
            </a:r>
            <a:r>
              <a:rPr lang="en-US" sz="2000" b="0" i="0" u="none" strike="noStrike" cap="none">
                <a:solidFill>
                  <a:srgbClr val="FF0000"/>
                </a:solidFill>
                <a:latin typeface="Arial"/>
                <a:ea typeface="Arial"/>
                <a:cs typeface="Arial"/>
                <a:sym typeface="Arial"/>
              </a:rPr>
              <a:t>7th week</a:t>
            </a:r>
            <a:endParaRPr sz="2000" b="0" i="0" u="none" strike="noStrike" cap="none">
              <a:solidFill>
                <a:srgbClr val="FF0000"/>
              </a:solidFill>
              <a:latin typeface="Arial"/>
              <a:ea typeface="Arial"/>
              <a:cs typeface="Arial"/>
              <a:sym typeface="Arial"/>
            </a:endParaRPr>
          </a:p>
          <a:p>
            <a:pPr marL="457200" marR="0" lvl="0" indent="-355600" algn="l" rtl="0">
              <a:lnSpc>
                <a:spcPct val="115000"/>
              </a:lnSpc>
              <a:spcBef>
                <a:spcPts val="0"/>
              </a:spcBef>
              <a:spcAft>
                <a:spcPts val="0"/>
              </a:spcAft>
              <a:buClr>
                <a:schemeClr val="dk2"/>
              </a:buClr>
              <a:buSzPts val="2000"/>
              <a:buFont typeface="Arial"/>
              <a:buChar char="●"/>
            </a:pPr>
            <a:r>
              <a:rPr lang="en-US" sz="2000" b="0" i="0" u="none" strike="noStrike" cap="none">
                <a:solidFill>
                  <a:srgbClr val="191919"/>
                </a:solidFill>
                <a:latin typeface="Arial"/>
                <a:ea typeface="Arial"/>
                <a:cs typeface="Arial"/>
                <a:sym typeface="Arial"/>
              </a:rPr>
              <a:t>The surrounding mesenchyme also divides.</a:t>
            </a:r>
            <a:endParaRPr sz="2000" b="0" i="0" u="none" strike="noStrike" cap="none">
              <a:solidFill>
                <a:srgbClr val="191919"/>
              </a:solidFill>
              <a:latin typeface="Arial"/>
              <a:ea typeface="Arial"/>
              <a:cs typeface="Arial"/>
              <a:sym typeface="Arial"/>
            </a:endParaRPr>
          </a:p>
          <a:p>
            <a:pPr marL="457200" marR="0" lvl="0" indent="-355600" algn="l" rtl="0">
              <a:lnSpc>
                <a:spcPct val="115000"/>
              </a:lnSpc>
              <a:spcBef>
                <a:spcPts val="0"/>
              </a:spcBef>
              <a:spcAft>
                <a:spcPts val="0"/>
              </a:spcAft>
              <a:buClr>
                <a:schemeClr val="dk2"/>
              </a:buClr>
              <a:buSzPts val="2000"/>
              <a:buFont typeface="Arial"/>
              <a:buChar char="●"/>
            </a:pPr>
            <a:r>
              <a:rPr lang="en-US" sz="2000" b="0" i="0" u="none" strike="noStrike" cap="none">
                <a:solidFill>
                  <a:srgbClr val="191919"/>
                </a:solidFill>
                <a:latin typeface="Arial"/>
                <a:ea typeface="Arial"/>
                <a:cs typeface="Arial"/>
                <a:sym typeface="Arial"/>
              </a:rPr>
              <a:t>Each </a:t>
            </a:r>
            <a:r>
              <a:rPr lang="en-US" sz="2000" b="1" i="0" u="none" strike="noStrike" cap="none">
                <a:solidFill>
                  <a:srgbClr val="191919"/>
                </a:solidFill>
                <a:latin typeface="Arial"/>
                <a:ea typeface="Arial"/>
                <a:cs typeface="Arial"/>
                <a:sym typeface="Arial"/>
              </a:rPr>
              <a:t>segmental bronchus </a:t>
            </a:r>
            <a:r>
              <a:rPr lang="en-US" sz="2000" b="0" i="0" u="none" strike="noStrike" cap="none">
                <a:solidFill>
                  <a:srgbClr val="191919"/>
                </a:solidFill>
                <a:latin typeface="Arial"/>
                <a:ea typeface="Arial"/>
                <a:cs typeface="Arial"/>
                <a:sym typeface="Arial"/>
              </a:rPr>
              <a:t>with its surrounding mass of </a:t>
            </a:r>
            <a:r>
              <a:rPr lang="en-US" sz="2000" b="1" i="0" u="none" strike="noStrike" cap="none">
                <a:solidFill>
                  <a:srgbClr val="191919"/>
                </a:solidFill>
                <a:latin typeface="Arial"/>
                <a:ea typeface="Arial"/>
                <a:cs typeface="Arial"/>
                <a:sym typeface="Arial"/>
              </a:rPr>
              <a:t>mesenchyme</a:t>
            </a:r>
            <a:r>
              <a:rPr lang="en-US" sz="2000" b="0" i="0" u="none" strike="noStrike" cap="none">
                <a:solidFill>
                  <a:srgbClr val="191919"/>
                </a:solidFill>
                <a:latin typeface="Arial"/>
                <a:ea typeface="Arial"/>
                <a:cs typeface="Arial"/>
                <a:sym typeface="Arial"/>
              </a:rPr>
              <a:t> is the primordium of a</a:t>
            </a:r>
            <a:r>
              <a:rPr lang="en-US" sz="2000" b="0" i="0" u="none" strike="noStrike" cap="none">
                <a:solidFill>
                  <a:schemeClr val="dk2"/>
                </a:solidFill>
                <a:latin typeface="Arial"/>
                <a:ea typeface="Arial"/>
                <a:cs typeface="Arial"/>
                <a:sym typeface="Arial"/>
              </a:rPr>
              <a:t> </a:t>
            </a:r>
            <a:r>
              <a:rPr lang="en-US" sz="2000" b="0" i="0" u="none" strike="noStrike" cap="none">
                <a:solidFill>
                  <a:srgbClr val="FF0000"/>
                </a:solidFill>
                <a:latin typeface="Arial"/>
                <a:ea typeface="Arial"/>
                <a:cs typeface="Arial"/>
                <a:sym typeface="Arial"/>
              </a:rPr>
              <a:t>bronchopulmonary segment.</a:t>
            </a:r>
            <a:br>
              <a:rPr lang="en-US" sz="2000" b="0" i="0" u="none" strike="noStrike" cap="none">
                <a:solidFill>
                  <a:srgbClr val="FF0000"/>
                </a:solidFill>
                <a:latin typeface="Arial"/>
                <a:ea typeface="Arial"/>
                <a:cs typeface="Arial"/>
                <a:sym typeface="Arial"/>
              </a:rPr>
            </a:br>
            <a:endParaRPr sz="2000" b="0" i="0" u="none" strike="noStrike" cap="none">
              <a:solidFill>
                <a:srgbClr val="FF0000"/>
              </a:solidFill>
              <a:latin typeface="Arial"/>
              <a:ea typeface="Arial"/>
              <a:cs typeface="Arial"/>
              <a:sym typeface="Arial"/>
            </a:endParaRPr>
          </a:p>
        </p:txBody>
      </p:sp>
      <p:pic>
        <p:nvPicPr>
          <p:cNvPr id="221" name="Shape 221"/>
          <p:cNvPicPr preferRelativeResize="0"/>
          <p:nvPr/>
        </p:nvPicPr>
        <p:blipFill rotWithShape="1">
          <a:blip r:embed="rId4">
            <a:alphaModFix/>
          </a:blip>
          <a:srcRect/>
          <a:stretch/>
        </p:blipFill>
        <p:spPr>
          <a:xfrm>
            <a:off x="5809025" y="491915"/>
            <a:ext cx="2741225" cy="2171838"/>
          </a:xfrm>
          <a:prstGeom prst="rect">
            <a:avLst/>
          </a:prstGeom>
          <a:noFill/>
          <a:ln>
            <a:noFill/>
          </a:ln>
        </p:spPr>
      </p:pic>
      <p:sp>
        <p:nvSpPr>
          <p:cNvPr id="222" name="Shape 222"/>
          <p:cNvSpPr txBox="1"/>
          <p:nvPr/>
        </p:nvSpPr>
        <p:spPr>
          <a:xfrm>
            <a:off x="362724" y="-117700"/>
            <a:ext cx="5233500" cy="113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Economica"/>
              <a:buNone/>
            </a:pPr>
            <a:r>
              <a:rPr lang="en-US" sz="3100" b="0" i="0" u="none" strike="noStrike" cap="none">
                <a:solidFill>
                  <a:srgbClr val="000000"/>
                </a:solidFill>
                <a:latin typeface="Economica"/>
                <a:ea typeface="Economica"/>
                <a:cs typeface="Economica"/>
                <a:sym typeface="Economica"/>
              </a:rPr>
              <a:t>Tertiary(Segmental)Bronchi :</a:t>
            </a:r>
            <a:endParaRPr/>
          </a:p>
        </p:txBody>
      </p:sp>
      <p:pic>
        <p:nvPicPr>
          <p:cNvPr id="223" name="Shape 223"/>
          <p:cNvPicPr preferRelativeResize="0"/>
          <p:nvPr/>
        </p:nvPicPr>
        <p:blipFill rotWithShape="1">
          <a:blip r:embed="rId5">
            <a:alphaModFix/>
          </a:blip>
          <a:srcRect l="10079" t="11762" r="13787"/>
          <a:stretch/>
        </p:blipFill>
        <p:spPr>
          <a:xfrm>
            <a:off x="5809025" y="3583547"/>
            <a:ext cx="2741225" cy="3176733"/>
          </a:xfrm>
          <a:prstGeom prst="rect">
            <a:avLst/>
          </a:prstGeom>
          <a:noFill/>
          <a:ln>
            <a:noFill/>
          </a:ln>
        </p:spPr>
      </p:pic>
      <p:sp>
        <p:nvSpPr>
          <p:cNvPr id="224" name="Shape 224"/>
          <p:cNvSpPr txBox="1"/>
          <p:nvPr/>
        </p:nvSpPr>
        <p:spPr>
          <a:xfrm>
            <a:off x="7861512" y="6110793"/>
            <a:ext cx="1653600" cy="747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D9D9D9"/>
              </a:buClr>
              <a:buSzPts val="1400"/>
              <a:buFont typeface="Arial"/>
              <a:buNone/>
            </a:pPr>
            <a:r>
              <a:rPr lang="en-US" sz="1400" b="0" i="0" u="none" strike="noStrike" cap="none">
                <a:solidFill>
                  <a:srgbClr val="D9D9D9"/>
                </a:solidFill>
                <a:latin typeface="Arial"/>
                <a:ea typeface="Arial"/>
                <a:cs typeface="Arial"/>
                <a:sym typeface="Arial"/>
              </a:rPr>
              <a:t>Extra</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225" name="Shape 225"/>
          <p:cNvCxnSpPr/>
          <p:nvPr/>
        </p:nvCxnSpPr>
        <p:spPr>
          <a:xfrm rot="10800000" flipH="1">
            <a:off x="3795825" y="1108825"/>
            <a:ext cx="2634900" cy="565800"/>
          </a:xfrm>
          <a:prstGeom prst="bentConnector3">
            <a:avLst>
              <a:gd name="adj1" fmla="val 21790"/>
            </a:avLst>
          </a:prstGeom>
          <a:noFill/>
          <a:ln w="9525" cap="flat" cmpd="sng">
            <a:solidFill>
              <a:srgbClr val="FDA739"/>
            </a:solidFill>
            <a:prstDash val="solid"/>
            <a:round/>
            <a:headEnd type="none" w="med" len="med"/>
            <a:tailEnd type="triangle" w="lg" len="lg"/>
          </a:ln>
        </p:spPr>
      </p:cxnSp>
      <p:cxnSp>
        <p:nvCxnSpPr>
          <p:cNvPr id="226" name="Shape 226"/>
          <p:cNvCxnSpPr/>
          <p:nvPr/>
        </p:nvCxnSpPr>
        <p:spPr>
          <a:xfrm>
            <a:off x="1786275" y="2117650"/>
            <a:ext cx="5783400" cy="427500"/>
          </a:xfrm>
          <a:prstGeom prst="bentConnector3">
            <a:avLst>
              <a:gd name="adj1" fmla="val 5791"/>
            </a:avLst>
          </a:prstGeom>
          <a:noFill/>
          <a:ln w="9525" cap="flat" cmpd="sng">
            <a:solidFill>
              <a:srgbClr val="00717D"/>
            </a:solidFill>
            <a:prstDash val="solid"/>
            <a:round/>
            <a:headEnd type="none" w="med" len="med"/>
            <a:tailEnd type="triangle" w="lg" len="lg"/>
          </a:ln>
        </p:spPr>
      </p:cxnSp>
      <p:sp>
        <p:nvSpPr>
          <p:cNvPr id="227" name="Shape 227"/>
          <p:cNvSpPr/>
          <p:nvPr/>
        </p:nvSpPr>
        <p:spPr>
          <a:xfrm>
            <a:off x="1136400" y="2772500"/>
            <a:ext cx="2634900" cy="315600"/>
          </a:xfrm>
          <a:prstGeom prst="rect">
            <a:avLst/>
          </a:prstGeom>
          <a:noFill/>
          <a:ln w="25400" cap="flat" cmpd="sng">
            <a:solidFill>
              <a:srgbClr val="7030A0"/>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8" name="Shape 228"/>
          <p:cNvSpPr/>
          <p:nvPr/>
        </p:nvSpPr>
        <p:spPr>
          <a:xfrm>
            <a:off x="7155908" y="6088924"/>
            <a:ext cx="492900" cy="315600"/>
          </a:xfrm>
          <a:prstGeom prst="rect">
            <a:avLst/>
          </a:prstGeom>
          <a:noFill/>
          <a:ln w="25400" cap="flat" cmpd="sng">
            <a:solidFill>
              <a:srgbClr val="7030A0"/>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descr="C:\Users\Hp\Downloads\1 (1).png"/>
          <p:cNvPicPr preferRelativeResize="0"/>
          <p:nvPr/>
        </p:nvPicPr>
        <p:blipFill rotWithShape="1">
          <a:blip r:embed="rId3">
            <a:alphaModFix/>
          </a:blip>
          <a:srcRect/>
          <a:stretch/>
        </p:blipFill>
        <p:spPr>
          <a:xfrm>
            <a:off x="-2273" y="1704"/>
            <a:ext cx="9146274" cy="6856296"/>
          </a:xfrm>
          <a:prstGeom prst="rect">
            <a:avLst/>
          </a:prstGeom>
          <a:noFill/>
          <a:ln>
            <a:noFill/>
          </a:ln>
        </p:spPr>
      </p:pic>
      <p:sp>
        <p:nvSpPr>
          <p:cNvPr id="234" name="Shape 234"/>
          <p:cNvSpPr txBox="1">
            <a:spLocks noGrp="1"/>
          </p:cNvSpPr>
          <p:nvPr>
            <p:ph type="title"/>
          </p:nvPr>
        </p:nvSpPr>
        <p:spPr>
          <a:xfrm>
            <a:off x="311700" y="197523"/>
            <a:ext cx="8520600" cy="7635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Economica"/>
              <a:buNone/>
            </a:pPr>
            <a:r>
              <a:rPr lang="en-US" sz="4200" b="0" i="0" u="none" strike="noStrike" cap="none">
                <a:solidFill>
                  <a:schemeClr val="dk1"/>
                </a:solidFill>
                <a:latin typeface="Economica"/>
                <a:ea typeface="Economica"/>
                <a:cs typeface="Economica"/>
                <a:sym typeface="Economica"/>
              </a:rPr>
              <a:t>Development of the pleura</a:t>
            </a:r>
            <a:br>
              <a:rPr lang="en-US" sz="4200" b="0" i="0" u="none" strike="noStrike" cap="none">
                <a:solidFill>
                  <a:schemeClr val="dk1"/>
                </a:solidFill>
                <a:latin typeface="Economica"/>
                <a:ea typeface="Economica"/>
                <a:cs typeface="Economica"/>
                <a:sym typeface="Economica"/>
              </a:rPr>
            </a:br>
            <a:endParaRPr sz="4200" b="0" i="0" u="none" strike="noStrike" cap="none">
              <a:solidFill>
                <a:schemeClr val="dk1"/>
              </a:solidFill>
              <a:latin typeface="Economica"/>
              <a:ea typeface="Economica"/>
              <a:cs typeface="Economica"/>
              <a:sym typeface="Economica"/>
            </a:endParaRPr>
          </a:p>
        </p:txBody>
      </p:sp>
      <p:sp>
        <p:nvSpPr>
          <p:cNvPr id="235" name="Shape 235"/>
          <p:cNvSpPr txBox="1">
            <a:spLocks noGrp="1"/>
          </p:cNvSpPr>
          <p:nvPr>
            <p:ph type="body" idx="1"/>
          </p:nvPr>
        </p:nvSpPr>
        <p:spPr>
          <a:xfrm>
            <a:off x="133437" y="1443967"/>
            <a:ext cx="5487300" cy="46203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US" sz="1800" b="0" i="0" u="none" strike="noStrike" cap="none">
                <a:solidFill>
                  <a:srgbClr val="000000"/>
                </a:solidFill>
                <a:latin typeface="Arial"/>
                <a:ea typeface="Arial"/>
                <a:cs typeface="Arial"/>
                <a:sym typeface="Arial"/>
              </a:rPr>
              <a:t>As the lungs develop they acquire a layer of </a:t>
            </a:r>
            <a:r>
              <a:rPr lang="en-US" sz="1800" b="0" i="0" u="none" strike="noStrike" cap="none">
                <a:solidFill>
                  <a:schemeClr val="accent3"/>
                </a:solidFill>
                <a:latin typeface="Arial"/>
                <a:ea typeface="Arial"/>
                <a:cs typeface="Arial"/>
                <a:sym typeface="Arial"/>
              </a:rPr>
              <a:t>visceral pleura</a:t>
            </a:r>
            <a:r>
              <a:rPr lang="en-US" sz="1800" b="0" i="0" u="none" strike="noStrike" cap="none">
                <a:solidFill>
                  <a:srgbClr val="000000"/>
                </a:solidFill>
                <a:latin typeface="Arial"/>
                <a:ea typeface="Arial"/>
                <a:cs typeface="Arial"/>
                <a:sym typeface="Arial"/>
              </a:rPr>
              <a:t> from </a:t>
            </a:r>
            <a:r>
              <a:rPr lang="en-US" sz="1800" b="0" i="0" u="none" strike="noStrike" cap="none">
                <a:solidFill>
                  <a:schemeClr val="accent5"/>
                </a:solidFill>
                <a:latin typeface="Arial"/>
                <a:ea typeface="Arial"/>
                <a:cs typeface="Arial"/>
                <a:sym typeface="Arial"/>
              </a:rPr>
              <a:t>splanchnic mesenchyme.</a:t>
            </a:r>
            <a:endParaRPr sz="1800" b="0" i="0" u="none" strike="noStrike" cap="none">
              <a:solidFill>
                <a:schemeClr val="accent5"/>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endParaRPr sz="1800" b="0" i="0" u="none" strike="noStrike" cap="none">
              <a:solidFill>
                <a:schemeClr val="accent5"/>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800"/>
              <a:buFont typeface="Arial"/>
              <a:buNone/>
            </a:pPr>
            <a:br>
              <a:rPr lang="en-US" sz="1800" b="0" i="0" u="none" strike="noStrike" cap="none">
                <a:solidFill>
                  <a:schemeClr val="accent5"/>
                </a:solidFill>
                <a:latin typeface="Arial"/>
                <a:ea typeface="Arial"/>
                <a:cs typeface="Arial"/>
                <a:sym typeface="Arial"/>
              </a:rPr>
            </a:br>
            <a:r>
              <a:rPr lang="en-US" sz="1800" b="0" i="0" u="none" strike="noStrike" cap="none">
                <a:solidFill>
                  <a:srgbClr val="000000"/>
                </a:solidFill>
                <a:latin typeface="Arial"/>
                <a:ea typeface="Arial"/>
                <a:cs typeface="Arial"/>
                <a:sym typeface="Arial"/>
              </a:rPr>
              <a:t>The thoracic body wall becomes lined by a layer of </a:t>
            </a:r>
            <a:r>
              <a:rPr lang="en-US" sz="1800" b="0" i="0" u="none" strike="noStrike" cap="none">
                <a:solidFill>
                  <a:schemeClr val="accent3"/>
                </a:solidFill>
                <a:latin typeface="Arial"/>
                <a:ea typeface="Arial"/>
                <a:cs typeface="Arial"/>
                <a:sym typeface="Arial"/>
              </a:rPr>
              <a:t>parietal pleura</a:t>
            </a:r>
            <a:r>
              <a:rPr lang="en-US" sz="1800" b="0" i="0" u="none" strike="noStrike" cap="none">
                <a:solidFill>
                  <a:srgbClr val="000000"/>
                </a:solidFill>
                <a:latin typeface="Arial"/>
                <a:ea typeface="Arial"/>
                <a:cs typeface="Arial"/>
                <a:sym typeface="Arial"/>
              </a:rPr>
              <a:t> derived from the </a:t>
            </a:r>
            <a:r>
              <a:rPr lang="en-US" sz="1800" b="0" i="0" u="none" strike="noStrike" cap="none">
                <a:solidFill>
                  <a:schemeClr val="accent5"/>
                </a:solidFill>
                <a:latin typeface="Arial"/>
                <a:ea typeface="Arial"/>
                <a:cs typeface="Arial"/>
                <a:sym typeface="Arial"/>
              </a:rPr>
              <a:t>somatic mesoderm.</a:t>
            </a:r>
            <a:br>
              <a:rPr lang="en-US" sz="1800" b="0" i="0" u="none" strike="noStrike" cap="none">
                <a:solidFill>
                  <a:schemeClr val="accent5"/>
                </a:solidFill>
                <a:latin typeface="Arial"/>
                <a:ea typeface="Arial"/>
                <a:cs typeface="Arial"/>
                <a:sym typeface="Arial"/>
              </a:rPr>
            </a:br>
            <a:endParaRPr sz="1800" b="0" i="0" u="none" strike="noStrike" cap="none">
              <a:solidFill>
                <a:schemeClr val="accent5"/>
              </a:solidFill>
              <a:latin typeface="Arial"/>
              <a:ea typeface="Arial"/>
              <a:cs typeface="Arial"/>
              <a:sym typeface="Arial"/>
            </a:endParaRPr>
          </a:p>
        </p:txBody>
      </p:sp>
      <p:sp>
        <p:nvSpPr>
          <p:cNvPr id="236" name="Shape 236"/>
          <p:cNvSpPr/>
          <p:nvPr/>
        </p:nvSpPr>
        <p:spPr>
          <a:xfrm>
            <a:off x="279575" y="2533543"/>
            <a:ext cx="2998500" cy="606900"/>
          </a:xfrm>
          <a:prstGeom prst="homePlate">
            <a:avLst>
              <a:gd name="adj" fmla="val 50000"/>
            </a:avLst>
          </a:prstGeom>
          <a:solidFill>
            <a:srgbClr val="D9D9D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accent5"/>
                </a:solidFill>
                <a:latin typeface="Arial"/>
                <a:ea typeface="Arial"/>
                <a:cs typeface="Arial"/>
                <a:sym typeface="Arial"/>
              </a:rPr>
              <a:t>splanchnic mesenchyme</a:t>
            </a:r>
            <a:endParaRPr sz="1400" b="0" i="0" u="none" strike="noStrike" cap="none">
              <a:solidFill>
                <a:srgbClr val="000000"/>
              </a:solidFill>
              <a:latin typeface="Arial"/>
              <a:ea typeface="Arial"/>
              <a:cs typeface="Arial"/>
              <a:sym typeface="Arial"/>
            </a:endParaRPr>
          </a:p>
        </p:txBody>
      </p:sp>
      <p:sp>
        <p:nvSpPr>
          <p:cNvPr id="237" name="Shape 237"/>
          <p:cNvSpPr/>
          <p:nvPr/>
        </p:nvSpPr>
        <p:spPr>
          <a:xfrm>
            <a:off x="331654" y="4900545"/>
            <a:ext cx="2340300" cy="606900"/>
          </a:xfrm>
          <a:prstGeom prst="homePlate">
            <a:avLst>
              <a:gd name="adj" fmla="val 50000"/>
            </a:avLst>
          </a:prstGeom>
          <a:solidFill>
            <a:srgbClr val="D9D9D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accent5"/>
                </a:solidFill>
                <a:latin typeface="Arial"/>
                <a:ea typeface="Arial"/>
                <a:cs typeface="Arial"/>
                <a:sym typeface="Arial"/>
              </a:rPr>
              <a:t>somatic mesoderm.</a:t>
            </a:r>
            <a:endParaRPr sz="1400" b="0" i="0" u="none" strike="noStrike" cap="none">
              <a:solidFill>
                <a:srgbClr val="000000"/>
              </a:solidFill>
              <a:latin typeface="Arial"/>
              <a:ea typeface="Arial"/>
              <a:cs typeface="Arial"/>
              <a:sym typeface="Arial"/>
            </a:endParaRPr>
          </a:p>
        </p:txBody>
      </p:sp>
      <p:sp>
        <p:nvSpPr>
          <p:cNvPr id="238" name="Shape 238"/>
          <p:cNvSpPr/>
          <p:nvPr/>
        </p:nvSpPr>
        <p:spPr>
          <a:xfrm>
            <a:off x="3127175" y="2533533"/>
            <a:ext cx="2340300" cy="606900"/>
          </a:xfrm>
          <a:prstGeom prst="chevron">
            <a:avLst>
              <a:gd name="adj" fmla="val 50000"/>
            </a:avLst>
          </a:prstGeom>
          <a:solidFill>
            <a:srgbClr val="D9D9D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accent3"/>
                </a:solidFill>
                <a:latin typeface="Arial"/>
                <a:ea typeface="Arial"/>
                <a:cs typeface="Arial"/>
                <a:sym typeface="Arial"/>
              </a:rPr>
              <a:t>visceral pleura</a:t>
            </a:r>
            <a:r>
              <a:rPr lang="en-US" sz="18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9" name="Shape 239"/>
          <p:cNvSpPr/>
          <p:nvPr/>
        </p:nvSpPr>
        <p:spPr>
          <a:xfrm>
            <a:off x="2538356" y="4900533"/>
            <a:ext cx="2340300" cy="606900"/>
          </a:xfrm>
          <a:prstGeom prst="chevron">
            <a:avLst>
              <a:gd name="adj" fmla="val 50000"/>
            </a:avLst>
          </a:prstGeom>
          <a:solidFill>
            <a:srgbClr val="D9D9D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a:solidFill>
                  <a:schemeClr val="accent3"/>
                </a:solidFill>
                <a:latin typeface="Arial"/>
                <a:ea typeface="Arial"/>
                <a:cs typeface="Arial"/>
                <a:sym typeface="Arial"/>
              </a:rPr>
              <a:t>parietal pleura</a:t>
            </a:r>
            <a:endParaRPr sz="1400" b="0" i="0" u="none" strike="noStrike" cap="none">
              <a:solidFill>
                <a:srgbClr val="000000"/>
              </a:solidFill>
              <a:latin typeface="Arial"/>
              <a:ea typeface="Arial"/>
              <a:cs typeface="Arial"/>
              <a:sym typeface="Arial"/>
            </a:endParaRPr>
          </a:p>
        </p:txBody>
      </p:sp>
      <p:pic>
        <p:nvPicPr>
          <p:cNvPr id="240" name="Shape 240"/>
          <p:cNvPicPr preferRelativeResize="0"/>
          <p:nvPr/>
        </p:nvPicPr>
        <p:blipFill rotWithShape="1">
          <a:blip r:embed="rId4">
            <a:alphaModFix/>
          </a:blip>
          <a:srcRect/>
          <a:stretch/>
        </p:blipFill>
        <p:spPr>
          <a:xfrm>
            <a:off x="5620868" y="1244876"/>
            <a:ext cx="1709551" cy="1644250"/>
          </a:xfrm>
          <a:prstGeom prst="rect">
            <a:avLst/>
          </a:prstGeom>
          <a:noFill/>
          <a:ln>
            <a:noFill/>
          </a:ln>
        </p:spPr>
      </p:pic>
      <p:pic>
        <p:nvPicPr>
          <p:cNvPr id="241" name="Shape 241"/>
          <p:cNvPicPr preferRelativeResize="0"/>
          <p:nvPr/>
        </p:nvPicPr>
        <p:blipFill rotWithShape="1">
          <a:blip r:embed="rId5">
            <a:alphaModFix/>
          </a:blip>
          <a:srcRect/>
          <a:stretch/>
        </p:blipFill>
        <p:spPr>
          <a:xfrm>
            <a:off x="7404645" y="1244860"/>
            <a:ext cx="1585100" cy="2192332"/>
          </a:xfrm>
          <a:prstGeom prst="rect">
            <a:avLst/>
          </a:prstGeom>
          <a:noFill/>
          <a:ln>
            <a:noFill/>
          </a:ln>
        </p:spPr>
      </p:pic>
      <p:pic>
        <p:nvPicPr>
          <p:cNvPr id="242" name="Shape 242"/>
          <p:cNvPicPr preferRelativeResize="0"/>
          <p:nvPr/>
        </p:nvPicPr>
        <p:blipFill rotWithShape="1">
          <a:blip r:embed="rId6">
            <a:alphaModFix/>
          </a:blip>
          <a:srcRect/>
          <a:stretch/>
        </p:blipFill>
        <p:spPr>
          <a:xfrm>
            <a:off x="5949025" y="3720948"/>
            <a:ext cx="2802250" cy="2042951"/>
          </a:xfrm>
          <a:prstGeom prst="rect">
            <a:avLst/>
          </a:prstGeom>
          <a:noFill/>
          <a:ln>
            <a:noFill/>
          </a:ln>
        </p:spPr>
      </p:pic>
      <p:sp>
        <p:nvSpPr>
          <p:cNvPr id="243" name="Shape 243"/>
          <p:cNvSpPr/>
          <p:nvPr/>
        </p:nvSpPr>
        <p:spPr>
          <a:xfrm>
            <a:off x="6749150" y="1654449"/>
            <a:ext cx="581400" cy="409200"/>
          </a:xfrm>
          <a:prstGeom prst="rect">
            <a:avLst/>
          </a:prstGeom>
          <a:noFill/>
          <a:ln w="28575"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Shape 244"/>
          <p:cNvSpPr/>
          <p:nvPr/>
        </p:nvSpPr>
        <p:spPr>
          <a:xfrm>
            <a:off x="6749150" y="2150333"/>
            <a:ext cx="581400" cy="409200"/>
          </a:xfrm>
          <a:prstGeom prst="rect">
            <a:avLst/>
          </a:prstGeom>
          <a:noFill/>
          <a:ln w="28575"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Shape 245"/>
          <p:cNvSpPr/>
          <p:nvPr/>
        </p:nvSpPr>
        <p:spPr>
          <a:xfrm>
            <a:off x="7491350" y="1255567"/>
            <a:ext cx="732300" cy="261900"/>
          </a:xfrm>
          <a:prstGeom prst="rect">
            <a:avLst/>
          </a:prstGeom>
          <a:noFill/>
          <a:ln w="28575" cap="flat" cmpd="sng">
            <a:solidFill>
              <a:schemeClr val="accent3"/>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Shape 246"/>
          <p:cNvSpPr/>
          <p:nvPr/>
        </p:nvSpPr>
        <p:spPr>
          <a:xfrm>
            <a:off x="8308400" y="1255567"/>
            <a:ext cx="681300" cy="188400"/>
          </a:xfrm>
          <a:prstGeom prst="rect">
            <a:avLst/>
          </a:prstGeom>
          <a:noFill/>
          <a:ln w="28575" cap="flat" cmpd="sng">
            <a:solidFill>
              <a:schemeClr val="accent3"/>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Shape 247"/>
          <p:cNvSpPr txBox="1"/>
          <p:nvPr/>
        </p:nvSpPr>
        <p:spPr>
          <a:xfrm>
            <a:off x="322925" y="5276091"/>
            <a:ext cx="1455900" cy="1047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B7B7B7"/>
              </a:buClr>
              <a:buSzPts val="800"/>
              <a:buFont typeface="Arial"/>
              <a:buNone/>
            </a:pPr>
            <a:r>
              <a:rPr lang="en-US" sz="800" b="0" i="0" u="none" strike="noStrike" cap="none">
                <a:latin typeface="Arial"/>
                <a:ea typeface="Arial"/>
                <a:cs typeface="Arial"/>
                <a:sym typeface="Arial"/>
              </a:rPr>
              <a:t>Somatic: relating to body</a:t>
            </a:r>
            <a:endParaRPr sz="800" b="0" i="0" u="none" strike="noStrike" cap="none">
              <a:latin typeface="Arial"/>
              <a:ea typeface="Arial"/>
              <a:cs typeface="Arial"/>
              <a:sym typeface="Arial"/>
            </a:endParaRPr>
          </a:p>
        </p:txBody>
      </p:sp>
      <p:sp>
        <p:nvSpPr>
          <p:cNvPr id="248" name="Shape 248"/>
          <p:cNvSpPr txBox="1"/>
          <p:nvPr/>
        </p:nvSpPr>
        <p:spPr>
          <a:xfrm>
            <a:off x="250517" y="2932219"/>
            <a:ext cx="2185500" cy="705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B7B7B7"/>
              </a:buClr>
              <a:buSzPts val="800"/>
              <a:buFont typeface="Arial"/>
              <a:buNone/>
            </a:pPr>
            <a:r>
              <a:rPr lang="en-US" sz="800" b="0" i="0" u="none" strike="noStrike" cap="none">
                <a:latin typeface="Arial"/>
                <a:ea typeface="Arial"/>
                <a:cs typeface="Arial"/>
                <a:sym typeface="Arial"/>
              </a:rPr>
              <a:t>Splanchnic: relating to internal organs </a:t>
            </a:r>
            <a:endParaRPr sz="800" b="0" i="0" u="none" strike="noStrike" cap="none">
              <a:latin typeface="Arial"/>
              <a:ea typeface="Arial"/>
              <a:cs typeface="Arial"/>
              <a:sym typeface="Arial"/>
            </a:endParaRPr>
          </a:p>
        </p:txBody>
      </p:sp>
      <p:sp>
        <p:nvSpPr>
          <p:cNvPr id="249" name="Shape 249"/>
          <p:cNvSpPr/>
          <p:nvPr/>
        </p:nvSpPr>
        <p:spPr>
          <a:xfrm>
            <a:off x="8227375" y="4051392"/>
            <a:ext cx="523800" cy="262500"/>
          </a:xfrm>
          <a:prstGeom prst="rect">
            <a:avLst/>
          </a:prstGeom>
          <a:noFill/>
          <a:ln w="28575" cap="flat" cmpd="sng">
            <a:solidFill>
              <a:schemeClr val="accent3"/>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Shape 250"/>
          <p:cNvSpPr/>
          <p:nvPr/>
        </p:nvSpPr>
        <p:spPr>
          <a:xfrm>
            <a:off x="8248245" y="4357188"/>
            <a:ext cx="523800" cy="262500"/>
          </a:xfrm>
          <a:prstGeom prst="rect">
            <a:avLst/>
          </a:prstGeom>
          <a:noFill/>
          <a:ln w="28575" cap="flat" cmpd="sng">
            <a:solidFill>
              <a:schemeClr val="accent3"/>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نسق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19</Slides>
  <Notes>19</Notes>
  <HiddenSlides>0</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of the pleura </vt:lpstr>
      <vt:lpstr>Maturation Of The Lungs </vt:lpstr>
      <vt:lpstr>Maturation Of The Lungs </vt:lpstr>
      <vt:lpstr>Maturation Of The Lungs </vt:lpstr>
      <vt:lpstr>Maturation Of The Lungs </vt:lpstr>
      <vt:lpstr>Developmental anomalies (Tracheoesophageal Fistula) </vt:lpstr>
      <vt:lpstr>PowerPoint Presentation</vt:lpstr>
      <vt:lpstr>PowerPoint Presentation</vt:lpstr>
      <vt:lpstr>PowerPoint Presentation</vt:lpstr>
      <vt:lpstr>Check your understanding !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2018-01-12T15:17:37Z</dcterms:modified>
</cp:coreProperties>
</file>