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72" r:id="rId4"/>
    <p:sldId id="273" r:id="rId5"/>
    <p:sldId id="286" r:id="rId6"/>
    <p:sldId id="275" r:id="rId7"/>
    <p:sldId id="276" r:id="rId8"/>
    <p:sldId id="277" r:id="rId9"/>
    <p:sldId id="278" r:id="rId10"/>
    <p:sldId id="280" r:id="rId11"/>
    <p:sldId id="281" r:id="rId12"/>
    <p:sldId id="282" r:id="rId13"/>
    <p:sldId id="289" r:id="rId14"/>
    <p:sldId id="28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70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FEE68-2CB9-40F8-BABA-1DBEA528E11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534C5DB-5B24-422B-BE8C-FC579C0F948B}">
      <dgm:prSet phldrT="[نص]" custT="1"/>
      <dgm:spPr>
        <a:solidFill>
          <a:schemeClr val="accent1"/>
        </a:solidFill>
        <a:ln>
          <a:solidFill>
            <a:srgbClr val="0070C0"/>
          </a:solidFill>
        </a:ln>
      </dgm:spPr>
      <dgm:t>
        <a:bodyPr/>
        <a:lstStyle/>
        <a:p>
          <a:pPr rtl="1"/>
          <a:r>
            <a:rPr lang="en-US" sz="3200" b="1" i="0" dirty="0">
              <a:solidFill>
                <a:schemeClr val="bg1"/>
              </a:solidFill>
              <a:effectLst/>
            </a:rPr>
            <a:t>BRONCHIOLES</a:t>
          </a:r>
          <a:endParaRPr lang="en-GB" sz="2400" i="0" dirty="0">
            <a:solidFill>
              <a:schemeClr val="bg1"/>
            </a:solidFill>
            <a:effectLst/>
            <a:ea typeface="+mn-ea"/>
            <a:cs typeface="Times New Roman" charset="0"/>
          </a:endParaRPr>
        </a:p>
      </dgm:t>
    </dgm:pt>
    <dgm:pt modelId="{EBD0F074-C78E-4BE3-8FE9-55798ABC7F05}" type="parTrans" cxnId="{5E76D3AC-8A32-4973-884B-E97ED58FC9D9}">
      <dgm:prSet/>
      <dgm:spPr/>
      <dgm:t>
        <a:bodyPr/>
        <a:lstStyle/>
        <a:p>
          <a:pPr rtl="1"/>
          <a:endParaRPr lang="ar-SA"/>
        </a:p>
      </dgm:t>
    </dgm:pt>
    <dgm:pt modelId="{294CF61D-90A8-4BA5-8689-C89473337554}" type="sibTrans" cxnId="{5E76D3AC-8A32-4973-884B-E97ED58FC9D9}">
      <dgm:prSet/>
      <dgm:spPr/>
      <dgm:t>
        <a:bodyPr/>
        <a:lstStyle/>
        <a:p>
          <a:pPr rtl="1"/>
          <a:endParaRPr lang="ar-SA"/>
        </a:p>
      </dgm:t>
    </dgm:pt>
    <dgm:pt modelId="{D9767FD8-70EC-4CEE-AEE4-D91FE9FC4DEF}">
      <dgm:prSet phldrT="[نص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pPr rtl="1"/>
          <a:r>
            <a:rPr lang="en-US" altLang="ar-SA" sz="2000" b="1" kern="1200" dirty="0">
              <a:solidFill>
                <a:prstClr val="black"/>
              </a:solidFill>
              <a:latin typeface="Trebuchet MS" panose="020B0603020202020204"/>
              <a:ea typeface="+mn-ea"/>
              <a:cs typeface="Times New Roman" charset="0"/>
            </a:rPr>
            <a:t>Preterminal </a:t>
          </a:r>
          <a:r>
            <a:rPr lang="en-US" altLang="ar-SA" sz="1800" b="1" kern="1200" dirty="0">
              <a:solidFill>
                <a:prstClr val="white">
                  <a:lumMod val="65000"/>
                </a:prstClr>
              </a:solidFill>
              <a:latin typeface="Trebuchet MS" panose="020B0603020202020204"/>
              <a:ea typeface="+mn-ea"/>
              <a:cs typeface="Times New Roman" charset="0"/>
            </a:rPr>
            <a:t>(lobular) </a:t>
          </a:r>
          <a:r>
            <a:rPr lang="en-US" altLang="ar-SA" sz="2000" b="1" kern="1200" dirty="0">
              <a:solidFill>
                <a:prstClr val="black"/>
              </a:solidFill>
              <a:latin typeface="Trebuchet MS" panose="020B0603020202020204"/>
              <a:ea typeface="+mn-ea"/>
              <a:cs typeface="Times New Roman" charset="0"/>
            </a:rPr>
            <a:t>( 1ry ) Bronchioles:</a:t>
          </a:r>
        </a:p>
        <a:p>
          <a:pPr rtl="1"/>
          <a:r>
            <a:rPr lang="en-US" altLang="ar-SA" sz="18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Times New Roman" charset="0"/>
            </a:rPr>
            <a:t>Are less than 1mm in diameter.</a:t>
          </a:r>
          <a:endParaRPr lang="ar-SA" sz="1800" b="0" kern="1200" dirty="0">
            <a:solidFill>
              <a:prstClr val="black"/>
            </a:solidFill>
            <a:latin typeface="Trebuchet MS" panose="020B0603020202020204"/>
            <a:ea typeface="+mn-ea"/>
            <a:cs typeface="Times New Roman" charset="0"/>
          </a:endParaRPr>
        </a:p>
      </dgm:t>
    </dgm:pt>
    <dgm:pt modelId="{DBAAE733-ADBA-4690-92BF-CF18DE5C263E}" type="parTrans" cxnId="{A0B66561-B5F6-4225-97B6-DCFFB92C62EB}">
      <dgm:prSet/>
      <dgm:spPr/>
      <dgm:t>
        <a:bodyPr/>
        <a:lstStyle/>
        <a:p>
          <a:pPr rtl="1"/>
          <a:endParaRPr lang="ar-SA"/>
        </a:p>
      </dgm:t>
    </dgm:pt>
    <dgm:pt modelId="{FAC9E7CA-4717-43FC-BA10-F28654458B92}" type="sibTrans" cxnId="{A0B66561-B5F6-4225-97B6-DCFFB92C62EB}">
      <dgm:prSet/>
      <dgm:spPr/>
      <dgm:t>
        <a:bodyPr/>
        <a:lstStyle/>
        <a:p>
          <a:pPr rtl="1"/>
          <a:endParaRPr lang="ar-SA"/>
        </a:p>
      </dgm:t>
    </dgm:pt>
    <dgm:pt modelId="{93C5FBFF-E326-4A98-B5D9-8187746B5F21}">
      <dgm:prSet phldrT="[نص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pPr rtl="0"/>
          <a:r>
            <a:rPr lang="en-US" altLang="ar-SA" sz="2000" b="1" kern="1200" dirty="0">
              <a:solidFill>
                <a:prstClr val="black"/>
              </a:solidFill>
              <a:latin typeface="Trebuchet MS" panose="020B0603020202020204"/>
              <a:ea typeface="+mn-ea"/>
              <a:cs typeface="Times New Roman" charset="0"/>
            </a:rPr>
            <a:t>Terminal ( 2ry ) Bronchioles</a:t>
          </a:r>
        </a:p>
        <a:p>
          <a:pPr rtl="0"/>
          <a:r>
            <a:rPr lang="en-US" altLang="ar-SA" sz="18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Times New Roman" charset="0"/>
            </a:rPr>
            <a:t>Are less than 0.5mm in diameter.</a:t>
          </a:r>
        </a:p>
        <a:p>
          <a:pPr rtl="0"/>
          <a:r>
            <a:rPr lang="en-US" altLang="ar-SA" sz="1600" b="0" kern="1200" dirty="0">
              <a:solidFill>
                <a:schemeClr val="bg1">
                  <a:lumMod val="65000"/>
                </a:schemeClr>
              </a:solidFill>
              <a:latin typeface="Trebuchet MS" panose="020B0603020202020204"/>
              <a:ea typeface="+mn-ea"/>
              <a:cs typeface="Times New Roman" charset="0"/>
            </a:rPr>
            <a:t>the last part of the conduction zone</a:t>
          </a:r>
        </a:p>
      </dgm:t>
    </dgm:pt>
    <dgm:pt modelId="{582772B9-8BE5-4552-9076-7AF6B297AF7D}" type="parTrans" cxnId="{A976B523-E693-45EF-8B4C-6C917C8C7BA7}">
      <dgm:prSet/>
      <dgm:spPr/>
      <dgm:t>
        <a:bodyPr/>
        <a:lstStyle/>
        <a:p>
          <a:pPr rtl="1"/>
          <a:endParaRPr lang="ar-SA"/>
        </a:p>
      </dgm:t>
    </dgm:pt>
    <dgm:pt modelId="{1D9AC6CF-A9FD-4626-8911-CAB2B754560F}" type="sibTrans" cxnId="{A976B523-E693-45EF-8B4C-6C917C8C7BA7}">
      <dgm:prSet/>
      <dgm:spPr/>
      <dgm:t>
        <a:bodyPr/>
        <a:lstStyle/>
        <a:p>
          <a:pPr rtl="1"/>
          <a:endParaRPr lang="ar-SA"/>
        </a:p>
      </dgm:t>
    </dgm:pt>
    <dgm:pt modelId="{1B92B6F8-EB2F-4FAF-8E22-6439F29C5FF7}">
      <dgm:prSet phldrT="[نص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pPr rtl="0"/>
          <a:r>
            <a:rPr lang="en-US" altLang="ar-SA" sz="2000" b="1" kern="1200" dirty="0">
              <a:solidFill>
                <a:prstClr val="black"/>
              </a:solidFill>
              <a:latin typeface="Trebuchet MS" panose="020B0603020202020204"/>
              <a:ea typeface="+mn-ea"/>
              <a:cs typeface="Times New Roman" charset="0"/>
            </a:rPr>
            <a:t>Respiratory ( 3ry ) Bronchioles</a:t>
          </a:r>
        </a:p>
        <a:p>
          <a:pPr rtl="0"/>
          <a:r>
            <a:rPr lang="en-US" altLang="ar-SA" sz="1600" b="0" kern="1200" dirty="0">
              <a:solidFill>
                <a:prstClr val="white">
                  <a:lumMod val="65000"/>
                </a:prstClr>
              </a:solidFill>
              <a:latin typeface="Trebuchet MS" panose="020B0603020202020204"/>
              <a:ea typeface="+mn-ea"/>
              <a:cs typeface="Times New Roman" charset="0"/>
            </a:rPr>
            <a:t>the first part of the respiratory zone</a:t>
          </a:r>
          <a:endParaRPr lang="ar-SA" sz="1600" b="0" kern="1200" dirty="0">
            <a:solidFill>
              <a:prstClr val="white">
                <a:lumMod val="65000"/>
              </a:prstClr>
            </a:solidFill>
            <a:latin typeface="Trebuchet MS" panose="020B0603020202020204"/>
            <a:ea typeface="+mn-ea"/>
            <a:cs typeface="Times New Roman" charset="0"/>
          </a:endParaRPr>
        </a:p>
      </dgm:t>
    </dgm:pt>
    <dgm:pt modelId="{CE329C1A-EE58-4F77-9415-7C83FFE7EDBB}" type="parTrans" cxnId="{6FFE135A-3E85-49B8-94AC-541677B602D8}">
      <dgm:prSet/>
      <dgm:spPr/>
      <dgm:t>
        <a:bodyPr/>
        <a:lstStyle/>
        <a:p>
          <a:pPr rtl="1"/>
          <a:endParaRPr lang="ar-SA"/>
        </a:p>
      </dgm:t>
    </dgm:pt>
    <dgm:pt modelId="{192256CD-BF68-43CB-91D8-082D55FFC7FF}" type="sibTrans" cxnId="{6FFE135A-3E85-49B8-94AC-541677B602D8}">
      <dgm:prSet/>
      <dgm:spPr/>
      <dgm:t>
        <a:bodyPr/>
        <a:lstStyle/>
        <a:p>
          <a:pPr rtl="1"/>
          <a:endParaRPr lang="ar-SA"/>
        </a:p>
      </dgm:t>
    </dgm:pt>
    <dgm:pt modelId="{2D3CDA76-80CB-43A5-833D-FDC001F5319E}" type="pres">
      <dgm:prSet presAssocID="{976FEE68-2CB9-40F8-BABA-1DBEA528E11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8C670E1-862F-4A96-BBAC-BE1E046FB6B8}" type="pres">
      <dgm:prSet presAssocID="{D534C5DB-5B24-422B-BE8C-FC579C0F948B}" presName="root1" presStyleCnt="0"/>
      <dgm:spPr/>
    </dgm:pt>
    <dgm:pt modelId="{806F3073-E467-4C1E-B46F-BED916481BC5}" type="pres">
      <dgm:prSet presAssocID="{D534C5DB-5B24-422B-BE8C-FC579C0F948B}" presName="LevelOneTextNode" presStyleLbl="node0" presStyleIdx="0" presStyleCnt="1" custScaleX="74365" custLinFactNeighborX="81040">
        <dgm:presLayoutVars>
          <dgm:chPref val="3"/>
        </dgm:presLayoutVars>
      </dgm:prSet>
      <dgm:spPr/>
    </dgm:pt>
    <dgm:pt modelId="{B4697484-2812-497A-B2E4-EF2E56103EDA}" type="pres">
      <dgm:prSet presAssocID="{D534C5DB-5B24-422B-BE8C-FC579C0F948B}" presName="level2hierChild" presStyleCnt="0"/>
      <dgm:spPr/>
    </dgm:pt>
    <dgm:pt modelId="{B5FF0C4F-9A82-4EA8-90D6-D120C6F92421}" type="pres">
      <dgm:prSet presAssocID="{DBAAE733-ADBA-4690-92BF-CF18DE5C263E}" presName="conn2-1" presStyleLbl="parChTrans1D2" presStyleIdx="0" presStyleCnt="3"/>
      <dgm:spPr/>
    </dgm:pt>
    <dgm:pt modelId="{7FC66B07-819B-4CB6-AC4E-B33AB673BAEF}" type="pres">
      <dgm:prSet presAssocID="{DBAAE733-ADBA-4690-92BF-CF18DE5C263E}" presName="connTx" presStyleLbl="parChTrans1D2" presStyleIdx="0" presStyleCnt="3"/>
      <dgm:spPr/>
    </dgm:pt>
    <dgm:pt modelId="{8BBE57FD-7CC7-4B62-93EA-4037BD765DAE}" type="pres">
      <dgm:prSet presAssocID="{D9767FD8-70EC-4CEE-AEE4-D91FE9FC4DEF}" presName="root2" presStyleCnt="0"/>
      <dgm:spPr/>
    </dgm:pt>
    <dgm:pt modelId="{154F825C-54F2-4C6A-9E7F-131832B754B3}" type="pres">
      <dgm:prSet presAssocID="{D9767FD8-70EC-4CEE-AEE4-D91FE9FC4DEF}" presName="LevelTwoTextNode" presStyleLbl="node2" presStyleIdx="0" presStyleCnt="3" custScaleX="124572" custScaleY="139876" custLinFactNeighborX="13941" custLinFactNeighborY="-28067">
        <dgm:presLayoutVars>
          <dgm:chPref val="3"/>
        </dgm:presLayoutVars>
      </dgm:prSet>
      <dgm:spPr/>
    </dgm:pt>
    <dgm:pt modelId="{ADFF4158-87DC-4872-A2B8-4226861D9FBA}" type="pres">
      <dgm:prSet presAssocID="{D9767FD8-70EC-4CEE-AEE4-D91FE9FC4DEF}" presName="level3hierChild" presStyleCnt="0"/>
      <dgm:spPr/>
    </dgm:pt>
    <dgm:pt modelId="{EEC2E83F-F6D2-4F24-AC36-E0F60ECB3186}" type="pres">
      <dgm:prSet presAssocID="{582772B9-8BE5-4552-9076-7AF6B297AF7D}" presName="conn2-1" presStyleLbl="parChTrans1D2" presStyleIdx="1" presStyleCnt="3"/>
      <dgm:spPr/>
    </dgm:pt>
    <dgm:pt modelId="{A09FCF5C-3F67-4D0C-86E2-83AF5CFC149E}" type="pres">
      <dgm:prSet presAssocID="{582772B9-8BE5-4552-9076-7AF6B297AF7D}" presName="connTx" presStyleLbl="parChTrans1D2" presStyleIdx="1" presStyleCnt="3"/>
      <dgm:spPr/>
    </dgm:pt>
    <dgm:pt modelId="{69B1367F-0A4F-47CE-97EF-754ED5B2EDC9}" type="pres">
      <dgm:prSet presAssocID="{93C5FBFF-E326-4A98-B5D9-8187746B5F21}" presName="root2" presStyleCnt="0"/>
      <dgm:spPr/>
    </dgm:pt>
    <dgm:pt modelId="{C4452749-754A-4256-A7D3-94730F0D7728}" type="pres">
      <dgm:prSet presAssocID="{93C5FBFF-E326-4A98-B5D9-8187746B5F21}" presName="LevelTwoTextNode" presStyleLbl="node2" presStyleIdx="1" presStyleCnt="3" custScaleX="124572" custScaleY="147768" custLinFactNeighborX="13941" custLinFactNeighborY="-5781">
        <dgm:presLayoutVars>
          <dgm:chPref val="3"/>
        </dgm:presLayoutVars>
      </dgm:prSet>
      <dgm:spPr/>
    </dgm:pt>
    <dgm:pt modelId="{705E3BEE-F808-4889-ACFD-3AA9DA197841}" type="pres">
      <dgm:prSet presAssocID="{93C5FBFF-E326-4A98-B5D9-8187746B5F21}" presName="level3hierChild" presStyleCnt="0"/>
      <dgm:spPr/>
    </dgm:pt>
    <dgm:pt modelId="{5BB414DE-A2C8-4F94-9636-E710CF11CB39}" type="pres">
      <dgm:prSet presAssocID="{CE329C1A-EE58-4F77-9415-7C83FFE7EDBB}" presName="conn2-1" presStyleLbl="parChTrans1D2" presStyleIdx="2" presStyleCnt="3"/>
      <dgm:spPr/>
    </dgm:pt>
    <dgm:pt modelId="{1607FF49-22E4-47D0-8AC6-78D891B697F5}" type="pres">
      <dgm:prSet presAssocID="{CE329C1A-EE58-4F77-9415-7C83FFE7EDBB}" presName="connTx" presStyleLbl="parChTrans1D2" presStyleIdx="2" presStyleCnt="3"/>
      <dgm:spPr/>
    </dgm:pt>
    <dgm:pt modelId="{9869C6F7-CD0D-43DB-99B2-468ECA9EB866}" type="pres">
      <dgm:prSet presAssocID="{1B92B6F8-EB2F-4FAF-8E22-6439F29C5FF7}" presName="root2" presStyleCnt="0"/>
      <dgm:spPr/>
    </dgm:pt>
    <dgm:pt modelId="{866C8BCA-CCE3-4D3C-BFAD-F8E55783F878}" type="pres">
      <dgm:prSet presAssocID="{1B92B6F8-EB2F-4FAF-8E22-6439F29C5FF7}" presName="LevelTwoTextNode" presStyleLbl="node2" presStyleIdx="2" presStyleCnt="3" custScaleX="124572" custScaleY="132260" custLinFactNeighborX="13941" custLinFactNeighborY="32667">
        <dgm:presLayoutVars>
          <dgm:chPref val="3"/>
        </dgm:presLayoutVars>
      </dgm:prSet>
      <dgm:spPr/>
    </dgm:pt>
    <dgm:pt modelId="{FE2027FB-F008-4372-9F26-F000392B6C53}" type="pres">
      <dgm:prSet presAssocID="{1B92B6F8-EB2F-4FAF-8E22-6439F29C5FF7}" presName="level3hierChild" presStyleCnt="0"/>
      <dgm:spPr/>
    </dgm:pt>
  </dgm:ptLst>
  <dgm:cxnLst>
    <dgm:cxn modelId="{A976B523-E693-45EF-8B4C-6C917C8C7BA7}" srcId="{D534C5DB-5B24-422B-BE8C-FC579C0F948B}" destId="{93C5FBFF-E326-4A98-B5D9-8187746B5F21}" srcOrd="1" destOrd="0" parTransId="{582772B9-8BE5-4552-9076-7AF6B297AF7D}" sibTransId="{1D9AC6CF-A9FD-4626-8911-CAB2B754560F}"/>
    <dgm:cxn modelId="{A0B66561-B5F6-4225-97B6-DCFFB92C62EB}" srcId="{D534C5DB-5B24-422B-BE8C-FC579C0F948B}" destId="{D9767FD8-70EC-4CEE-AEE4-D91FE9FC4DEF}" srcOrd="0" destOrd="0" parTransId="{DBAAE733-ADBA-4690-92BF-CF18DE5C263E}" sibTransId="{FAC9E7CA-4717-43FC-BA10-F28654458B92}"/>
    <dgm:cxn modelId="{B18FF163-3AEA-4D74-8CD5-DF5CE3B25E88}" type="presOf" srcId="{DBAAE733-ADBA-4690-92BF-CF18DE5C263E}" destId="{B5FF0C4F-9A82-4EA8-90D6-D120C6F92421}" srcOrd="0" destOrd="0" presId="urn:microsoft.com/office/officeart/2008/layout/HorizontalMultiLevelHierarchy"/>
    <dgm:cxn modelId="{61468544-87DD-4216-8096-F928EFFEF5AB}" type="presOf" srcId="{DBAAE733-ADBA-4690-92BF-CF18DE5C263E}" destId="{7FC66B07-819B-4CB6-AC4E-B33AB673BAEF}" srcOrd="1" destOrd="0" presId="urn:microsoft.com/office/officeart/2008/layout/HorizontalMultiLevelHierarchy"/>
    <dgm:cxn modelId="{14DECF4B-4519-4247-BC20-894CE8225A7B}" type="presOf" srcId="{D534C5DB-5B24-422B-BE8C-FC579C0F948B}" destId="{806F3073-E467-4C1E-B46F-BED916481BC5}" srcOrd="0" destOrd="0" presId="urn:microsoft.com/office/officeart/2008/layout/HorizontalMultiLevelHierarchy"/>
    <dgm:cxn modelId="{6FFE135A-3E85-49B8-94AC-541677B602D8}" srcId="{D534C5DB-5B24-422B-BE8C-FC579C0F948B}" destId="{1B92B6F8-EB2F-4FAF-8E22-6439F29C5FF7}" srcOrd="2" destOrd="0" parTransId="{CE329C1A-EE58-4F77-9415-7C83FFE7EDBB}" sibTransId="{192256CD-BF68-43CB-91D8-082D55FFC7FF}"/>
    <dgm:cxn modelId="{579827A3-4827-426B-840C-495CC21800EF}" type="presOf" srcId="{CE329C1A-EE58-4F77-9415-7C83FFE7EDBB}" destId="{5BB414DE-A2C8-4F94-9636-E710CF11CB39}" srcOrd="0" destOrd="0" presId="urn:microsoft.com/office/officeart/2008/layout/HorizontalMultiLevelHierarchy"/>
    <dgm:cxn modelId="{5E76D3AC-8A32-4973-884B-E97ED58FC9D9}" srcId="{976FEE68-2CB9-40F8-BABA-1DBEA528E11F}" destId="{D534C5DB-5B24-422B-BE8C-FC579C0F948B}" srcOrd="0" destOrd="0" parTransId="{EBD0F074-C78E-4BE3-8FE9-55798ABC7F05}" sibTransId="{294CF61D-90A8-4BA5-8689-C89473337554}"/>
    <dgm:cxn modelId="{3CDE46BD-29C5-4B0C-9EFA-DA4521AD541F}" type="presOf" srcId="{93C5FBFF-E326-4A98-B5D9-8187746B5F21}" destId="{C4452749-754A-4256-A7D3-94730F0D7728}" srcOrd="0" destOrd="0" presId="urn:microsoft.com/office/officeart/2008/layout/HorizontalMultiLevelHierarchy"/>
    <dgm:cxn modelId="{9BD6D6D6-9F6F-4029-87FD-2C9466E1B4D1}" type="presOf" srcId="{582772B9-8BE5-4552-9076-7AF6B297AF7D}" destId="{EEC2E83F-F6D2-4F24-AC36-E0F60ECB3186}" srcOrd="0" destOrd="0" presId="urn:microsoft.com/office/officeart/2008/layout/HorizontalMultiLevelHierarchy"/>
    <dgm:cxn modelId="{1F78CDD7-B529-4560-BD86-FF667CAD5E81}" type="presOf" srcId="{CE329C1A-EE58-4F77-9415-7C83FFE7EDBB}" destId="{1607FF49-22E4-47D0-8AC6-78D891B697F5}" srcOrd="1" destOrd="0" presId="urn:microsoft.com/office/officeart/2008/layout/HorizontalMultiLevelHierarchy"/>
    <dgm:cxn modelId="{0DBF73DF-47DB-4B74-AB4F-250A10F0011D}" type="presOf" srcId="{582772B9-8BE5-4552-9076-7AF6B297AF7D}" destId="{A09FCF5C-3F67-4D0C-86E2-83AF5CFC149E}" srcOrd="1" destOrd="0" presId="urn:microsoft.com/office/officeart/2008/layout/HorizontalMultiLevelHierarchy"/>
    <dgm:cxn modelId="{F1431EF5-DE24-467A-B05F-748BC188E87A}" type="presOf" srcId="{1B92B6F8-EB2F-4FAF-8E22-6439F29C5FF7}" destId="{866C8BCA-CCE3-4D3C-BFAD-F8E55783F878}" srcOrd="0" destOrd="0" presId="urn:microsoft.com/office/officeart/2008/layout/HorizontalMultiLevelHierarchy"/>
    <dgm:cxn modelId="{AC9C93F6-9DC9-45B4-AAFF-80BB61CC3E53}" type="presOf" srcId="{D9767FD8-70EC-4CEE-AEE4-D91FE9FC4DEF}" destId="{154F825C-54F2-4C6A-9E7F-131832B754B3}" srcOrd="0" destOrd="0" presId="urn:microsoft.com/office/officeart/2008/layout/HorizontalMultiLevelHierarchy"/>
    <dgm:cxn modelId="{A578DBF9-93F8-46AB-BA1A-89CB5502F23F}" type="presOf" srcId="{976FEE68-2CB9-40F8-BABA-1DBEA528E11F}" destId="{2D3CDA76-80CB-43A5-833D-FDC001F5319E}" srcOrd="0" destOrd="0" presId="urn:microsoft.com/office/officeart/2008/layout/HorizontalMultiLevelHierarchy"/>
    <dgm:cxn modelId="{09B413F4-6A46-4517-A773-A39EC49705CE}" type="presParOf" srcId="{2D3CDA76-80CB-43A5-833D-FDC001F5319E}" destId="{18C670E1-862F-4A96-BBAC-BE1E046FB6B8}" srcOrd="0" destOrd="0" presId="urn:microsoft.com/office/officeart/2008/layout/HorizontalMultiLevelHierarchy"/>
    <dgm:cxn modelId="{CCB4A979-0F50-4010-869E-8C09391A02F0}" type="presParOf" srcId="{18C670E1-862F-4A96-BBAC-BE1E046FB6B8}" destId="{806F3073-E467-4C1E-B46F-BED916481BC5}" srcOrd="0" destOrd="0" presId="urn:microsoft.com/office/officeart/2008/layout/HorizontalMultiLevelHierarchy"/>
    <dgm:cxn modelId="{015F2011-2A73-4D23-BF33-8B705C0C4D92}" type="presParOf" srcId="{18C670E1-862F-4A96-BBAC-BE1E046FB6B8}" destId="{B4697484-2812-497A-B2E4-EF2E56103EDA}" srcOrd="1" destOrd="0" presId="urn:microsoft.com/office/officeart/2008/layout/HorizontalMultiLevelHierarchy"/>
    <dgm:cxn modelId="{8EED25CB-4147-4D66-99A4-763000BE2D0A}" type="presParOf" srcId="{B4697484-2812-497A-B2E4-EF2E56103EDA}" destId="{B5FF0C4F-9A82-4EA8-90D6-D120C6F92421}" srcOrd="0" destOrd="0" presId="urn:microsoft.com/office/officeart/2008/layout/HorizontalMultiLevelHierarchy"/>
    <dgm:cxn modelId="{1E137115-E599-4A64-BF83-0BEAB057E638}" type="presParOf" srcId="{B5FF0C4F-9A82-4EA8-90D6-D120C6F92421}" destId="{7FC66B07-819B-4CB6-AC4E-B33AB673BAEF}" srcOrd="0" destOrd="0" presId="urn:microsoft.com/office/officeart/2008/layout/HorizontalMultiLevelHierarchy"/>
    <dgm:cxn modelId="{0486FB2C-7076-4147-94E6-3732278BC03A}" type="presParOf" srcId="{B4697484-2812-497A-B2E4-EF2E56103EDA}" destId="{8BBE57FD-7CC7-4B62-93EA-4037BD765DAE}" srcOrd="1" destOrd="0" presId="urn:microsoft.com/office/officeart/2008/layout/HorizontalMultiLevelHierarchy"/>
    <dgm:cxn modelId="{4FD9E347-1506-49CE-8564-A9684977357B}" type="presParOf" srcId="{8BBE57FD-7CC7-4B62-93EA-4037BD765DAE}" destId="{154F825C-54F2-4C6A-9E7F-131832B754B3}" srcOrd="0" destOrd="0" presId="urn:microsoft.com/office/officeart/2008/layout/HorizontalMultiLevelHierarchy"/>
    <dgm:cxn modelId="{3C42F46D-C460-4DCD-972E-6309EF83512C}" type="presParOf" srcId="{8BBE57FD-7CC7-4B62-93EA-4037BD765DAE}" destId="{ADFF4158-87DC-4872-A2B8-4226861D9FBA}" srcOrd="1" destOrd="0" presId="urn:microsoft.com/office/officeart/2008/layout/HorizontalMultiLevelHierarchy"/>
    <dgm:cxn modelId="{AAAAE985-3150-4088-9CE7-2DEC103DE76F}" type="presParOf" srcId="{B4697484-2812-497A-B2E4-EF2E56103EDA}" destId="{EEC2E83F-F6D2-4F24-AC36-E0F60ECB3186}" srcOrd="2" destOrd="0" presId="urn:microsoft.com/office/officeart/2008/layout/HorizontalMultiLevelHierarchy"/>
    <dgm:cxn modelId="{270B8732-1CFA-4D13-B96D-84379A514B69}" type="presParOf" srcId="{EEC2E83F-F6D2-4F24-AC36-E0F60ECB3186}" destId="{A09FCF5C-3F67-4D0C-86E2-83AF5CFC149E}" srcOrd="0" destOrd="0" presId="urn:microsoft.com/office/officeart/2008/layout/HorizontalMultiLevelHierarchy"/>
    <dgm:cxn modelId="{CB4C5C42-E34D-484F-A36D-B9F1B72BFA33}" type="presParOf" srcId="{B4697484-2812-497A-B2E4-EF2E56103EDA}" destId="{69B1367F-0A4F-47CE-97EF-754ED5B2EDC9}" srcOrd="3" destOrd="0" presId="urn:microsoft.com/office/officeart/2008/layout/HorizontalMultiLevelHierarchy"/>
    <dgm:cxn modelId="{81ECF52B-7E1D-4E78-A6F9-49DB29DDCC9A}" type="presParOf" srcId="{69B1367F-0A4F-47CE-97EF-754ED5B2EDC9}" destId="{C4452749-754A-4256-A7D3-94730F0D7728}" srcOrd="0" destOrd="0" presId="urn:microsoft.com/office/officeart/2008/layout/HorizontalMultiLevelHierarchy"/>
    <dgm:cxn modelId="{58BC9AD4-7937-41E2-9D58-541E76F85110}" type="presParOf" srcId="{69B1367F-0A4F-47CE-97EF-754ED5B2EDC9}" destId="{705E3BEE-F808-4889-ACFD-3AA9DA197841}" srcOrd="1" destOrd="0" presId="urn:microsoft.com/office/officeart/2008/layout/HorizontalMultiLevelHierarchy"/>
    <dgm:cxn modelId="{E45AD375-0F4D-4100-BB77-27B0736447EA}" type="presParOf" srcId="{B4697484-2812-497A-B2E4-EF2E56103EDA}" destId="{5BB414DE-A2C8-4F94-9636-E710CF11CB39}" srcOrd="4" destOrd="0" presId="urn:microsoft.com/office/officeart/2008/layout/HorizontalMultiLevelHierarchy"/>
    <dgm:cxn modelId="{F4EDF1F1-3453-49D1-A0F2-02EFF88B44DC}" type="presParOf" srcId="{5BB414DE-A2C8-4F94-9636-E710CF11CB39}" destId="{1607FF49-22E4-47D0-8AC6-78D891B697F5}" srcOrd="0" destOrd="0" presId="urn:microsoft.com/office/officeart/2008/layout/HorizontalMultiLevelHierarchy"/>
    <dgm:cxn modelId="{55F5EBF5-A7BF-4D89-8951-BBAA848B67F1}" type="presParOf" srcId="{B4697484-2812-497A-B2E4-EF2E56103EDA}" destId="{9869C6F7-CD0D-43DB-99B2-468ECA9EB866}" srcOrd="5" destOrd="0" presId="urn:microsoft.com/office/officeart/2008/layout/HorizontalMultiLevelHierarchy"/>
    <dgm:cxn modelId="{56528D36-BDE9-4C31-A7D3-FEE14612CA69}" type="presParOf" srcId="{9869C6F7-CD0D-43DB-99B2-468ECA9EB866}" destId="{866C8BCA-CCE3-4D3C-BFAD-F8E55783F878}" srcOrd="0" destOrd="0" presId="urn:microsoft.com/office/officeart/2008/layout/HorizontalMultiLevelHierarchy"/>
    <dgm:cxn modelId="{7B7E8EAD-3952-4A66-B54A-E222B47FE2F1}" type="presParOf" srcId="{9869C6F7-CD0D-43DB-99B2-468ECA9EB866}" destId="{FE2027FB-F008-4372-9F26-F000392B6C5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6FEE68-2CB9-40F8-BABA-1DBEA528E11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534C5DB-5B24-422B-BE8C-FC579C0F948B}">
      <dgm:prSet phldrT="[نص]" custT="1"/>
      <dgm:spPr>
        <a:solidFill>
          <a:schemeClr val="accent1"/>
        </a:solidFill>
        <a:ln>
          <a:solidFill>
            <a:srgbClr val="0070C0"/>
          </a:solidFill>
        </a:ln>
      </dgm:spPr>
      <dgm:t>
        <a:bodyPr/>
        <a:lstStyle/>
        <a:p>
          <a:pPr rtl="1"/>
          <a:r>
            <a:rPr lang="en-US" sz="2800" b="1" dirty="0">
              <a:solidFill>
                <a:schemeClr val="bg1"/>
              </a:solidFill>
            </a:rPr>
            <a:t>PULMONARY ALVEOLI</a:t>
          </a:r>
          <a:endParaRPr lang="en-GB" sz="2000" i="0" dirty="0">
            <a:solidFill>
              <a:schemeClr val="bg1"/>
            </a:solidFill>
            <a:effectLst/>
            <a:ea typeface="+mn-ea"/>
            <a:cs typeface="Times New Roman" charset="0"/>
          </a:endParaRPr>
        </a:p>
      </dgm:t>
    </dgm:pt>
    <dgm:pt modelId="{EBD0F074-C78E-4BE3-8FE9-55798ABC7F05}" type="parTrans" cxnId="{5E76D3AC-8A32-4973-884B-E97ED58FC9D9}">
      <dgm:prSet/>
      <dgm:spPr/>
      <dgm:t>
        <a:bodyPr/>
        <a:lstStyle/>
        <a:p>
          <a:pPr rtl="1"/>
          <a:endParaRPr lang="ar-SA"/>
        </a:p>
      </dgm:t>
    </dgm:pt>
    <dgm:pt modelId="{294CF61D-90A8-4BA5-8689-C89473337554}" type="sibTrans" cxnId="{5E76D3AC-8A32-4973-884B-E97ED58FC9D9}">
      <dgm:prSet/>
      <dgm:spPr/>
      <dgm:t>
        <a:bodyPr/>
        <a:lstStyle/>
        <a:p>
          <a:pPr rtl="1"/>
          <a:endParaRPr lang="ar-SA"/>
        </a:p>
      </dgm:t>
    </dgm:pt>
    <dgm:pt modelId="{D9767FD8-70EC-4CEE-AEE4-D91FE9FC4DEF}">
      <dgm:prSet phldrT="[نص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pPr rtl="1"/>
          <a:r>
            <a:rPr lang="en-US" altLang="ar-SA" sz="2000" b="1" kern="1200" dirty="0">
              <a:solidFill>
                <a:prstClr val="black"/>
              </a:solidFill>
              <a:latin typeface="Trebuchet MS" panose="020B0603020202020204"/>
              <a:ea typeface="+mn-ea"/>
              <a:cs typeface="Times New Roman" charset="0"/>
            </a:rPr>
            <a:t>Alveolar epithelium</a:t>
          </a:r>
        </a:p>
        <a:p>
          <a:pPr rtl="1"/>
          <a:r>
            <a:rPr lang="en-US" altLang="ar-SA" sz="1800" kern="1200" dirty="0">
              <a:solidFill>
                <a:prstClr val="black"/>
              </a:solidFill>
              <a:latin typeface="Trebuchet MS"/>
              <a:ea typeface="+mn-ea"/>
              <a:cs typeface="Tahoma" panose="020B0604030504040204" pitchFamily="34" charset="0"/>
            </a:rPr>
            <a:t>lines both sides of interalveolar septum</a:t>
          </a:r>
          <a:endParaRPr lang="ar-SA" sz="1800" kern="1200" dirty="0">
            <a:solidFill>
              <a:prstClr val="black"/>
            </a:solidFill>
            <a:latin typeface="Trebuchet MS"/>
            <a:ea typeface="+mn-ea"/>
            <a:cs typeface="Tahoma" panose="020B0604030504040204" pitchFamily="34" charset="0"/>
          </a:endParaRPr>
        </a:p>
      </dgm:t>
    </dgm:pt>
    <dgm:pt modelId="{DBAAE733-ADBA-4690-92BF-CF18DE5C263E}" type="parTrans" cxnId="{A0B66561-B5F6-4225-97B6-DCFFB92C62EB}">
      <dgm:prSet/>
      <dgm:spPr/>
      <dgm:t>
        <a:bodyPr/>
        <a:lstStyle/>
        <a:p>
          <a:pPr rtl="1"/>
          <a:endParaRPr lang="ar-SA"/>
        </a:p>
      </dgm:t>
    </dgm:pt>
    <dgm:pt modelId="{FAC9E7CA-4717-43FC-BA10-F28654458B92}" type="sibTrans" cxnId="{A0B66561-B5F6-4225-97B6-DCFFB92C62EB}">
      <dgm:prSet/>
      <dgm:spPr/>
      <dgm:t>
        <a:bodyPr/>
        <a:lstStyle/>
        <a:p>
          <a:pPr rtl="1"/>
          <a:endParaRPr lang="ar-SA"/>
        </a:p>
      </dgm:t>
    </dgm:pt>
    <dgm:pt modelId="{93C5FBFF-E326-4A98-B5D9-8187746B5F21}">
      <dgm:prSet phldrT="[نص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pPr rtl="0"/>
          <a:r>
            <a:rPr lang="en-US" altLang="ar-SA" sz="2000" b="1" kern="1200" dirty="0">
              <a:solidFill>
                <a:prstClr val="black"/>
              </a:solidFill>
              <a:latin typeface="Trebuchet MS" panose="020B0603020202020204"/>
              <a:ea typeface="+mn-ea"/>
              <a:cs typeface="Times New Roman" charset="0"/>
            </a:rPr>
            <a:t>Interalveolar septa</a:t>
          </a:r>
        </a:p>
        <a:p>
          <a:pPr rtl="0"/>
          <a:r>
            <a:rPr lang="en-US" altLang="ar-SA" sz="1800" kern="1200" dirty="0">
              <a:solidFill>
                <a:schemeClr val="tx1"/>
              </a:solidFill>
            </a:rPr>
            <a:t>The region between 2 adjacent alveoli</a:t>
          </a:r>
          <a:endParaRPr lang="en-US" altLang="ar-SA" sz="1800" b="1" kern="1200" dirty="0">
            <a:solidFill>
              <a:prstClr val="black"/>
            </a:solidFill>
            <a:latin typeface="Trebuchet MS" panose="020B0603020202020204"/>
            <a:ea typeface="+mn-ea"/>
            <a:cs typeface="Times New Roman" charset="0"/>
          </a:endParaRPr>
        </a:p>
      </dgm:t>
    </dgm:pt>
    <dgm:pt modelId="{582772B9-8BE5-4552-9076-7AF6B297AF7D}" type="parTrans" cxnId="{A976B523-E693-45EF-8B4C-6C917C8C7BA7}">
      <dgm:prSet/>
      <dgm:spPr/>
      <dgm:t>
        <a:bodyPr/>
        <a:lstStyle/>
        <a:p>
          <a:pPr rtl="1"/>
          <a:endParaRPr lang="ar-SA"/>
        </a:p>
      </dgm:t>
    </dgm:pt>
    <dgm:pt modelId="{1D9AC6CF-A9FD-4626-8911-CAB2B754560F}" type="sibTrans" cxnId="{A976B523-E693-45EF-8B4C-6C917C8C7BA7}">
      <dgm:prSet/>
      <dgm:spPr/>
      <dgm:t>
        <a:bodyPr/>
        <a:lstStyle/>
        <a:p>
          <a:pPr rtl="1"/>
          <a:endParaRPr lang="ar-SA"/>
        </a:p>
      </dgm:t>
    </dgm:pt>
    <dgm:pt modelId="{1B92B6F8-EB2F-4FAF-8E22-6439F29C5FF7}">
      <dgm:prSet phldrT="[نص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pPr rtl="1">
            <a:buFontTx/>
            <a:buNone/>
          </a:pPr>
          <a:r>
            <a:rPr lang="en-US" altLang="ar-SA" sz="2000" b="1" kern="1200" dirty="0">
              <a:solidFill>
                <a:prstClr val="black"/>
              </a:solidFill>
              <a:latin typeface="Trebuchet MS" panose="020B0603020202020204"/>
              <a:ea typeface="+mn-ea"/>
              <a:cs typeface="Times New Roman" charset="0"/>
            </a:rPr>
            <a:t>Alveolar phagocytes </a:t>
          </a:r>
        </a:p>
        <a:p>
          <a:pPr rtl="1">
            <a:buFontTx/>
            <a:buNone/>
          </a:pPr>
          <a:r>
            <a:rPr lang="en-US" altLang="ar-SA" sz="2000" b="1" kern="1200" dirty="0">
              <a:solidFill>
                <a:prstClr val="black"/>
              </a:solidFill>
              <a:latin typeface="Trebuchet MS" panose="020B0603020202020204"/>
              <a:ea typeface="+mn-ea"/>
              <a:cs typeface="Times New Roman" charset="0"/>
            </a:rPr>
            <a:t>(Lung macrophages)</a:t>
          </a:r>
          <a:endParaRPr lang="ar-SA" sz="2000" b="1" kern="1200" dirty="0">
            <a:solidFill>
              <a:prstClr val="black"/>
            </a:solidFill>
            <a:latin typeface="Trebuchet MS" panose="020B0603020202020204"/>
            <a:ea typeface="+mn-ea"/>
            <a:cs typeface="Times New Roman" charset="0"/>
          </a:endParaRPr>
        </a:p>
      </dgm:t>
    </dgm:pt>
    <dgm:pt modelId="{CE329C1A-EE58-4F77-9415-7C83FFE7EDBB}" type="parTrans" cxnId="{6FFE135A-3E85-49B8-94AC-541677B602D8}">
      <dgm:prSet/>
      <dgm:spPr/>
      <dgm:t>
        <a:bodyPr/>
        <a:lstStyle/>
        <a:p>
          <a:pPr rtl="1"/>
          <a:endParaRPr lang="ar-SA"/>
        </a:p>
      </dgm:t>
    </dgm:pt>
    <dgm:pt modelId="{192256CD-BF68-43CB-91D8-082D55FFC7FF}" type="sibTrans" cxnId="{6FFE135A-3E85-49B8-94AC-541677B602D8}">
      <dgm:prSet/>
      <dgm:spPr/>
      <dgm:t>
        <a:bodyPr/>
        <a:lstStyle/>
        <a:p>
          <a:pPr rtl="1"/>
          <a:endParaRPr lang="ar-SA"/>
        </a:p>
      </dgm:t>
    </dgm:pt>
    <dgm:pt modelId="{2D3CDA76-80CB-43A5-833D-FDC001F5319E}" type="pres">
      <dgm:prSet presAssocID="{976FEE68-2CB9-40F8-BABA-1DBEA528E11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8C670E1-862F-4A96-BBAC-BE1E046FB6B8}" type="pres">
      <dgm:prSet presAssocID="{D534C5DB-5B24-422B-BE8C-FC579C0F948B}" presName="root1" presStyleCnt="0"/>
      <dgm:spPr/>
    </dgm:pt>
    <dgm:pt modelId="{806F3073-E467-4C1E-B46F-BED916481BC5}" type="pres">
      <dgm:prSet presAssocID="{D534C5DB-5B24-422B-BE8C-FC579C0F948B}" presName="LevelOneTextNode" presStyleLbl="node0" presStyleIdx="0" presStyleCnt="1" custScaleX="74365" custLinFactNeighborX="81040">
        <dgm:presLayoutVars>
          <dgm:chPref val="3"/>
        </dgm:presLayoutVars>
      </dgm:prSet>
      <dgm:spPr/>
    </dgm:pt>
    <dgm:pt modelId="{B4697484-2812-497A-B2E4-EF2E56103EDA}" type="pres">
      <dgm:prSet presAssocID="{D534C5DB-5B24-422B-BE8C-FC579C0F948B}" presName="level2hierChild" presStyleCnt="0"/>
      <dgm:spPr/>
    </dgm:pt>
    <dgm:pt modelId="{B5FF0C4F-9A82-4EA8-90D6-D120C6F92421}" type="pres">
      <dgm:prSet presAssocID="{DBAAE733-ADBA-4690-92BF-CF18DE5C263E}" presName="conn2-1" presStyleLbl="parChTrans1D2" presStyleIdx="0" presStyleCnt="3"/>
      <dgm:spPr/>
    </dgm:pt>
    <dgm:pt modelId="{7FC66B07-819B-4CB6-AC4E-B33AB673BAEF}" type="pres">
      <dgm:prSet presAssocID="{DBAAE733-ADBA-4690-92BF-CF18DE5C263E}" presName="connTx" presStyleLbl="parChTrans1D2" presStyleIdx="0" presStyleCnt="3"/>
      <dgm:spPr/>
    </dgm:pt>
    <dgm:pt modelId="{8BBE57FD-7CC7-4B62-93EA-4037BD765DAE}" type="pres">
      <dgm:prSet presAssocID="{D9767FD8-70EC-4CEE-AEE4-D91FE9FC4DEF}" presName="root2" presStyleCnt="0"/>
      <dgm:spPr/>
    </dgm:pt>
    <dgm:pt modelId="{154F825C-54F2-4C6A-9E7F-131832B754B3}" type="pres">
      <dgm:prSet presAssocID="{D9767FD8-70EC-4CEE-AEE4-D91FE9FC4DEF}" presName="LevelTwoTextNode" presStyleLbl="node2" presStyleIdx="0" presStyleCnt="3" custScaleX="149451" custScaleY="139876" custLinFactNeighborX="13941" custLinFactNeighborY="-28067">
        <dgm:presLayoutVars>
          <dgm:chPref val="3"/>
        </dgm:presLayoutVars>
      </dgm:prSet>
      <dgm:spPr/>
    </dgm:pt>
    <dgm:pt modelId="{ADFF4158-87DC-4872-A2B8-4226861D9FBA}" type="pres">
      <dgm:prSet presAssocID="{D9767FD8-70EC-4CEE-AEE4-D91FE9FC4DEF}" presName="level3hierChild" presStyleCnt="0"/>
      <dgm:spPr/>
    </dgm:pt>
    <dgm:pt modelId="{EEC2E83F-F6D2-4F24-AC36-E0F60ECB3186}" type="pres">
      <dgm:prSet presAssocID="{582772B9-8BE5-4552-9076-7AF6B297AF7D}" presName="conn2-1" presStyleLbl="parChTrans1D2" presStyleIdx="1" presStyleCnt="3"/>
      <dgm:spPr/>
    </dgm:pt>
    <dgm:pt modelId="{A09FCF5C-3F67-4D0C-86E2-83AF5CFC149E}" type="pres">
      <dgm:prSet presAssocID="{582772B9-8BE5-4552-9076-7AF6B297AF7D}" presName="connTx" presStyleLbl="parChTrans1D2" presStyleIdx="1" presStyleCnt="3"/>
      <dgm:spPr/>
    </dgm:pt>
    <dgm:pt modelId="{69B1367F-0A4F-47CE-97EF-754ED5B2EDC9}" type="pres">
      <dgm:prSet presAssocID="{93C5FBFF-E326-4A98-B5D9-8187746B5F21}" presName="root2" presStyleCnt="0"/>
      <dgm:spPr/>
    </dgm:pt>
    <dgm:pt modelId="{C4452749-754A-4256-A7D3-94730F0D7728}" type="pres">
      <dgm:prSet presAssocID="{93C5FBFF-E326-4A98-B5D9-8187746B5F21}" presName="LevelTwoTextNode" presStyleLbl="node2" presStyleIdx="1" presStyleCnt="3" custScaleX="149451" custScaleY="147768" custLinFactNeighborX="13941" custLinFactNeighborY="-5781">
        <dgm:presLayoutVars>
          <dgm:chPref val="3"/>
        </dgm:presLayoutVars>
      </dgm:prSet>
      <dgm:spPr/>
    </dgm:pt>
    <dgm:pt modelId="{705E3BEE-F808-4889-ACFD-3AA9DA197841}" type="pres">
      <dgm:prSet presAssocID="{93C5FBFF-E326-4A98-B5D9-8187746B5F21}" presName="level3hierChild" presStyleCnt="0"/>
      <dgm:spPr/>
    </dgm:pt>
    <dgm:pt modelId="{5BB414DE-A2C8-4F94-9636-E710CF11CB39}" type="pres">
      <dgm:prSet presAssocID="{CE329C1A-EE58-4F77-9415-7C83FFE7EDBB}" presName="conn2-1" presStyleLbl="parChTrans1D2" presStyleIdx="2" presStyleCnt="3"/>
      <dgm:spPr/>
    </dgm:pt>
    <dgm:pt modelId="{1607FF49-22E4-47D0-8AC6-78D891B697F5}" type="pres">
      <dgm:prSet presAssocID="{CE329C1A-EE58-4F77-9415-7C83FFE7EDBB}" presName="connTx" presStyleLbl="parChTrans1D2" presStyleIdx="2" presStyleCnt="3"/>
      <dgm:spPr/>
    </dgm:pt>
    <dgm:pt modelId="{9869C6F7-CD0D-43DB-99B2-468ECA9EB866}" type="pres">
      <dgm:prSet presAssocID="{1B92B6F8-EB2F-4FAF-8E22-6439F29C5FF7}" presName="root2" presStyleCnt="0"/>
      <dgm:spPr/>
    </dgm:pt>
    <dgm:pt modelId="{866C8BCA-CCE3-4D3C-BFAD-F8E55783F878}" type="pres">
      <dgm:prSet presAssocID="{1B92B6F8-EB2F-4FAF-8E22-6439F29C5FF7}" presName="LevelTwoTextNode" presStyleLbl="node2" presStyleIdx="2" presStyleCnt="3" custScaleX="149451" custScaleY="132260" custLinFactNeighborX="13941" custLinFactNeighborY="32667">
        <dgm:presLayoutVars>
          <dgm:chPref val="3"/>
        </dgm:presLayoutVars>
      </dgm:prSet>
      <dgm:spPr/>
    </dgm:pt>
    <dgm:pt modelId="{FE2027FB-F008-4372-9F26-F000392B6C53}" type="pres">
      <dgm:prSet presAssocID="{1B92B6F8-EB2F-4FAF-8E22-6439F29C5FF7}" presName="level3hierChild" presStyleCnt="0"/>
      <dgm:spPr/>
    </dgm:pt>
  </dgm:ptLst>
  <dgm:cxnLst>
    <dgm:cxn modelId="{A976B523-E693-45EF-8B4C-6C917C8C7BA7}" srcId="{D534C5DB-5B24-422B-BE8C-FC579C0F948B}" destId="{93C5FBFF-E326-4A98-B5D9-8187746B5F21}" srcOrd="1" destOrd="0" parTransId="{582772B9-8BE5-4552-9076-7AF6B297AF7D}" sibTransId="{1D9AC6CF-A9FD-4626-8911-CAB2B754560F}"/>
    <dgm:cxn modelId="{A0B66561-B5F6-4225-97B6-DCFFB92C62EB}" srcId="{D534C5DB-5B24-422B-BE8C-FC579C0F948B}" destId="{D9767FD8-70EC-4CEE-AEE4-D91FE9FC4DEF}" srcOrd="0" destOrd="0" parTransId="{DBAAE733-ADBA-4690-92BF-CF18DE5C263E}" sibTransId="{FAC9E7CA-4717-43FC-BA10-F28654458B92}"/>
    <dgm:cxn modelId="{B18FF163-3AEA-4D74-8CD5-DF5CE3B25E88}" type="presOf" srcId="{DBAAE733-ADBA-4690-92BF-CF18DE5C263E}" destId="{B5FF0C4F-9A82-4EA8-90D6-D120C6F92421}" srcOrd="0" destOrd="0" presId="urn:microsoft.com/office/officeart/2008/layout/HorizontalMultiLevelHierarchy"/>
    <dgm:cxn modelId="{61468544-87DD-4216-8096-F928EFFEF5AB}" type="presOf" srcId="{DBAAE733-ADBA-4690-92BF-CF18DE5C263E}" destId="{7FC66B07-819B-4CB6-AC4E-B33AB673BAEF}" srcOrd="1" destOrd="0" presId="urn:microsoft.com/office/officeart/2008/layout/HorizontalMultiLevelHierarchy"/>
    <dgm:cxn modelId="{14DECF4B-4519-4247-BC20-894CE8225A7B}" type="presOf" srcId="{D534C5DB-5B24-422B-BE8C-FC579C0F948B}" destId="{806F3073-E467-4C1E-B46F-BED916481BC5}" srcOrd="0" destOrd="0" presId="urn:microsoft.com/office/officeart/2008/layout/HorizontalMultiLevelHierarchy"/>
    <dgm:cxn modelId="{6FFE135A-3E85-49B8-94AC-541677B602D8}" srcId="{D534C5DB-5B24-422B-BE8C-FC579C0F948B}" destId="{1B92B6F8-EB2F-4FAF-8E22-6439F29C5FF7}" srcOrd="2" destOrd="0" parTransId="{CE329C1A-EE58-4F77-9415-7C83FFE7EDBB}" sibTransId="{192256CD-BF68-43CB-91D8-082D55FFC7FF}"/>
    <dgm:cxn modelId="{579827A3-4827-426B-840C-495CC21800EF}" type="presOf" srcId="{CE329C1A-EE58-4F77-9415-7C83FFE7EDBB}" destId="{5BB414DE-A2C8-4F94-9636-E710CF11CB39}" srcOrd="0" destOrd="0" presId="urn:microsoft.com/office/officeart/2008/layout/HorizontalMultiLevelHierarchy"/>
    <dgm:cxn modelId="{5E76D3AC-8A32-4973-884B-E97ED58FC9D9}" srcId="{976FEE68-2CB9-40F8-BABA-1DBEA528E11F}" destId="{D534C5DB-5B24-422B-BE8C-FC579C0F948B}" srcOrd="0" destOrd="0" parTransId="{EBD0F074-C78E-4BE3-8FE9-55798ABC7F05}" sibTransId="{294CF61D-90A8-4BA5-8689-C89473337554}"/>
    <dgm:cxn modelId="{3CDE46BD-29C5-4B0C-9EFA-DA4521AD541F}" type="presOf" srcId="{93C5FBFF-E326-4A98-B5D9-8187746B5F21}" destId="{C4452749-754A-4256-A7D3-94730F0D7728}" srcOrd="0" destOrd="0" presId="urn:microsoft.com/office/officeart/2008/layout/HorizontalMultiLevelHierarchy"/>
    <dgm:cxn modelId="{9BD6D6D6-9F6F-4029-87FD-2C9466E1B4D1}" type="presOf" srcId="{582772B9-8BE5-4552-9076-7AF6B297AF7D}" destId="{EEC2E83F-F6D2-4F24-AC36-E0F60ECB3186}" srcOrd="0" destOrd="0" presId="urn:microsoft.com/office/officeart/2008/layout/HorizontalMultiLevelHierarchy"/>
    <dgm:cxn modelId="{1F78CDD7-B529-4560-BD86-FF667CAD5E81}" type="presOf" srcId="{CE329C1A-EE58-4F77-9415-7C83FFE7EDBB}" destId="{1607FF49-22E4-47D0-8AC6-78D891B697F5}" srcOrd="1" destOrd="0" presId="urn:microsoft.com/office/officeart/2008/layout/HorizontalMultiLevelHierarchy"/>
    <dgm:cxn modelId="{0DBF73DF-47DB-4B74-AB4F-250A10F0011D}" type="presOf" srcId="{582772B9-8BE5-4552-9076-7AF6B297AF7D}" destId="{A09FCF5C-3F67-4D0C-86E2-83AF5CFC149E}" srcOrd="1" destOrd="0" presId="urn:microsoft.com/office/officeart/2008/layout/HorizontalMultiLevelHierarchy"/>
    <dgm:cxn modelId="{F1431EF5-DE24-467A-B05F-748BC188E87A}" type="presOf" srcId="{1B92B6F8-EB2F-4FAF-8E22-6439F29C5FF7}" destId="{866C8BCA-CCE3-4D3C-BFAD-F8E55783F878}" srcOrd="0" destOrd="0" presId="urn:microsoft.com/office/officeart/2008/layout/HorizontalMultiLevelHierarchy"/>
    <dgm:cxn modelId="{AC9C93F6-9DC9-45B4-AAFF-80BB61CC3E53}" type="presOf" srcId="{D9767FD8-70EC-4CEE-AEE4-D91FE9FC4DEF}" destId="{154F825C-54F2-4C6A-9E7F-131832B754B3}" srcOrd="0" destOrd="0" presId="urn:microsoft.com/office/officeart/2008/layout/HorizontalMultiLevelHierarchy"/>
    <dgm:cxn modelId="{A578DBF9-93F8-46AB-BA1A-89CB5502F23F}" type="presOf" srcId="{976FEE68-2CB9-40F8-BABA-1DBEA528E11F}" destId="{2D3CDA76-80CB-43A5-833D-FDC001F5319E}" srcOrd="0" destOrd="0" presId="urn:microsoft.com/office/officeart/2008/layout/HorizontalMultiLevelHierarchy"/>
    <dgm:cxn modelId="{09B413F4-6A46-4517-A773-A39EC49705CE}" type="presParOf" srcId="{2D3CDA76-80CB-43A5-833D-FDC001F5319E}" destId="{18C670E1-862F-4A96-BBAC-BE1E046FB6B8}" srcOrd="0" destOrd="0" presId="urn:microsoft.com/office/officeart/2008/layout/HorizontalMultiLevelHierarchy"/>
    <dgm:cxn modelId="{CCB4A979-0F50-4010-869E-8C09391A02F0}" type="presParOf" srcId="{18C670E1-862F-4A96-BBAC-BE1E046FB6B8}" destId="{806F3073-E467-4C1E-B46F-BED916481BC5}" srcOrd="0" destOrd="0" presId="urn:microsoft.com/office/officeart/2008/layout/HorizontalMultiLevelHierarchy"/>
    <dgm:cxn modelId="{015F2011-2A73-4D23-BF33-8B705C0C4D92}" type="presParOf" srcId="{18C670E1-862F-4A96-BBAC-BE1E046FB6B8}" destId="{B4697484-2812-497A-B2E4-EF2E56103EDA}" srcOrd="1" destOrd="0" presId="urn:microsoft.com/office/officeart/2008/layout/HorizontalMultiLevelHierarchy"/>
    <dgm:cxn modelId="{8EED25CB-4147-4D66-99A4-763000BE2D0A}" type="presParOf" srcId="{B4697484-2812-497A-B2E4-EF2E56103EDA}" destId="{B5FF0C4F-9A82-4EA8-90D6-D120C6F92421}" srcOrd="0" destOrd="0" presId="urn:microsoft.com/office/officeart/2008/layout/HorizontalMultiLevelHierarchy"/>
    <dgm:cxn modelId="{1E137115-E599-4A64-BF83-0BEAB057E638}" type="presParOf" srcId="{B5FF0C4F-9A82-4EA8-90D6-D120C6F92421}" destId="{7FC66B07-819B-4CB6-AC4E-B33AB673BAEF}" srcOrd="0" destOrd="0" presId="urn:microsoft.com/office/officeart/2008/layout/HorizontalMultiLevelHierarchy"/>
    <dgm:cxn modelId="{0486FB2C-7076-4147-94E6-3732278BC03A}" type="presParOf" srcId="{B4697484-2812-497A-B2E4-EF2E56103EDA}" destId="{8BBE57FD-7CC7-4B62-93EA-4037BD765DAE}" srcOrd="1" destOrd="0" presId="urn:microsoft.com/office/officeart/2008/layout/HorizontalMultiLevelHierarchy"/>
    <dgm:cxn modelId="{4FD9E347-1506-49CE-8564-A9684977357B}" type="presParOf" srcId="{8BBE57FD-7CC7-4B62-93EA-4037BD765DAE}" destId="{154F825C-54F2-4C6A-9E7F-131832B754B3}" srcOrd="0" destOrd="0" presId="urn:microsoft.com/office/officeart/2008/layout/HorizontalMultiLevelHierarchy"/>
    <dgm:cxn modelId="{3C42F46D-C460-4DCD-972E-6309EF83512C}" type="presParOf" srcId="{8BBE57FD-7CC7-4B62-93EA-4037BD765DAE}" destId="{ADFF4158-87DC-4872-A2B8-4226861D9FBA}" srcOrd="1" destOrd="0" presId="urn:microsoft.com/office/officeart/2008/layout/HorizontalMultiLevelHierarchy"/>
    <dgm:cxn modelId="{AAAAE985-3150-4088-9CE7-2DEC103DE76F}" type="presParOf" srcId="{B4697484-2812-497A-B2E4-EF2E56103EDA}" destId="{EEC2E83F-F6D2-4F24-AC36-E0F60ECB3186}" srcOrd="2" destOrd="0" presId="urn:microsoft.com/office/officeart/2008/layout/HorizontalMultiLevelHierarchy"/>
    <dgm:cxn modelId="{270B8732-1CFA-4D13-B96D-84379A514B69}" type="presParOf" srcId="{EEC2E83F-F6D2-4F24-AC36-E0F60ECB3186}" destId="{A09FCF5C-3F67-4D0C-86E2-83AF5CFC149E}" srcOrd="0" destOrd="0" presId="urn:microsoft.com/office/officeart/2008/layout/HorizontalMultiLevelHierarchy"/>
    <dgm:cxn modelId="{CB4C5C42-E34D-484F-A36D-B9F1B72BFA33}" type="presParOf" srcId="{B4697484-2812-497A-B2E4-EF2E56103EDA}" destId="{69B1367F-0A4F-47CE-97EF-754ED5B2EDC9}" srcOrd="3" destOrd="0" presId="urn:microsoft.com/office/officeart/2008/layout/HorizontalMultiLevelHierarchy"/>
    <dgm:cxn modelId="{81ECF52B-7E1D-4E78-A6F9-49DB29DDCC9A}" type="presParOf" srcId="{69B1367F-0A4F-47CE-97EF-754ED5B2EDC9}" destId="{C4452749-754A-4256-A7D3-94730F0D7728}" srcOrd="0" destOrd="0" presId="urn:microsoft.com/office/officeart/2008/layout/HorizontalMultiLevelHierarchy"/>
    <dgm:cxn modelId="{58BC9AD4-7937-41E2-9D58-541E76F85110}" type="presParOf" srcId="{69B1367F-0A4F-47CE-97EF-754ED5B2EDC9}" destId="{705E3BEE-F808-4889-ACFD-3AA9DA197841}" srcOrd="1" destOrd="0" presId="urn:microsoft.com/office/officeart/2008/layout/HorizontalMultiLevelHierarchy"/>
    <dgm:cxn modelId="{E45AD375-0F4D-4100-BB77-27B0736447EA}" type="presParOf" srcId="{B4697484-2812-497A-B2E4-EF2E56103EDA}" destId="{5BB414DE-A2C8-4F94-9636-E710CF11CB39}" srcOrd="4" destOrd="0" presId="urn:microsoft.com/office/officeart/2008/layout/HorizontalMultiLevelHierarchy"/>
    <dgm:cxn modelId="{F4EDF1F1-3453-49D1-A0F2-02EFF88B44DC}" type="presParOf" srcId="{5BB414DE-A2C8-4F94-9636-E710CF11CB39}" destId="{1607FF49-22E4-47D0-8AC6-78D891B697F5}" srcOrd="0" destOrd="0" presId="urn:microsoft.com/office/officeart/2008/layout/HorizontalMultiLevelHierarchy"/>
    <dgm:cxn modelId="{55F5EBF5-A7BF-4D89-8951-BBAA848B67F1}" type="presParOf" srcId="{B4697484-2812-497A-B2E4-EF2E56103EDA}" destId="{9869C6F7-CD0D-43DB-99B2-468ECA9EB866}" srcOrd="5" destOrd="0" presId="urn:microsoft.com/office/officeart/2008/layout/HorizontalMultiLevelHierarchy"/>
    <dgm:cxn modelId="{56528D36-BDE9-4C31-A7D3-FEE14612CA69}" type="presParOf" srcId="{9869C6F7-CD0D-43DB-99B2-468ECA9EB866}" destId="{866C8BCA-CCE3-4D3C-BFAD-F8E55783F878}" srcOrd="0" destOrd="0" presId="urn:microsoft.com/office/officeart/2008/layout/HorizontalMultiLevelHierarchy"/>
    <dgm:cxn modelId="{7B7E8EAD-3952-4A66-B54A-E222B47FE2F1}" type="presParOf" srcId="{9869C6F7-CD0D-43DB-99B2-468ECA9EB866}" destId="{FE2027FB-F008-4372-9F26-F000392B6C5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414DE-A2C8-4F94-9636-E710CF11CB39}">
      <dsp:nvSpPr>
        <dsp:cNvPr id="0" name=""/>
        <dsp:cNvSpPr/>
      </dsp:nvSpPr>
      <dsp:spPr>
        <a:xfrm>
          <a:off x="3439865" y="2321021"/>
          <a:ext cx="266601" cy="1738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300" y="0"/>
              </a:lnTo>
              <a:lnTo>
                <a:pt x="133300" y="1738901"/>
              </a:lnTo>
              <a:lnTo>
                <a:pt x="266601" y="173890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600" kern="1200"/>
        </a:p>
      </dsp:txBody>
      <dsp:txXfrm>
        <a:off x="3529185" y="3146492"/>
        <a:ext cx="87961" cy="87961"/>
      </dsp:txXfrm>
    </dsp:sp>
    <dsp:sp modelId="{EEC2E83F-F6D2-4F24-AC36-E0F60ECB3186}">
      <dsp:nvSpPr>
        <dsp:cNvPr id="0" name=""/>
        <dsp:cNvSpPr/>
      </dsp:nvSpPr>
      <dsp:spPr>
        <a:xfrm>
          <a:off x="3439865" y="2257934"/>
          <a:ext cx="266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3087"/>
              </a:moveTo>
              <a:lnTo>
                <a:pt x="133300" y="63087"/>
              </a:lnTo>
              <a:lnTo>
                <a:pt x="133300" y="45720"/>
              </a:lnTo>
              <a:lnTo>
                <a:pt x="266601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3566486" y="2296975"/>
        <a:ext cx="13358" cy="13358"/>
      </dsp:txXfrm>
    </dsp:sp>
    <dsp:sp modelId="{B5FF0C4F-9A82-4EA8-90D6-D120C6F92421}">
      <dsp:nvSpPr>
        <dsp:cNvPr id="0" name=""/>
        <dsp:cNvSpPr/>
      </dsp:nvSpPr>
      <dsp:spPr>
        <a:xfrm>
          <a:off x="3439865" y="621394"/>
          <a:ext cx="266601" cy="1699627"/>
        </a:xfrm>
        <a:custGeom>
          <a:avLst/>
          <a:gdLst/>
          <a:ahLst/>
          <a:cxnLst/>
          <a:rect l="0" t="0" r="0" b="0"/>
          <a:pathLst>
            <a:path>
              <a:moveTo>
                <a:pt x="0" y="1699627"/>
              </a:moveTo>
              <a:lnTo>
                <a:pt x="133300" y="1699627"/>
              </a:lnTo>
              <a:lnTo>
                <a:pt x="133300" y="0"/>
              </a:lnTo>
              <a:lnTo>
                <a:pt x="26660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600" kern="1200"/>
        </a:p>
      </dsp:txBody>
      <dsp:txXfrm>
        <a:off x="3530155" y="1428198"/>
        <a:ext cx="86020" cy="86020"/>
      </dsp:txXfrm>
    </dsp:sp>
    <dsp:sp modelId="{806F3073-E467-4C1E-B46F-BED916481BC5}">
      <dsp:nvSpPr>
        <dsp:cNvPr id="0" name=""/>
        <dsp:cNvSpPr/>
      </dsp:nvSpPr>
      <dsp:spPr>
        <a:xfrm rot="16200000">
          <a:off x="796068" y="1993716"/>
          <a:ext cx="4632981" cy="654610"/>
        </a:xfrm>
        <a:prstGeom prst="rect">
          <a:avLst/>
        </a:prstGeom>
        <a:solidFill>
          <a:schemeClr val="accent1"/>
        </a:solid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>
              <a:solidFill>
                <a:schemeClr val="bg1"/>
              </a:solidFill>
              <a:effectLst/>
            </a:rPr>
            <a:t>BRONCHIOLES</a:t>
          </a:r>
          <a:endParaRPr lang="en-GB" sz="2400" i="0" kern="1200" dirty="0">
            <a:solidFill>
              <a:schemeClr val="bg1"/>
            </a:solidFill>
            <a:effectLst/>
            <a:ea typeface="+mn-ea"/>
            <a:cs typeface="Times New Roman" charset="0"/>
          </a:endParaRPr>
        </a:p>
      </dsp:txBody>
      <dsp:txXfrm>
        <a:off x="796068" y="1993716"/>
        <a:ext cx="4632981" cy="654610"/>
      </dsp:txXfrm>
    </dsp:sp>
    <dsp:sp modelId="{154F825C-54F2-4C6A-9E7F-131832B754B3}">
      <dsp:nvSpPr>
        <dsp:cNvPr id="0" name=""/>
        <dsp:cNvSpPr/>
      </dsp:nvSpPr>
      <dsp:spPr>
        <a:xfrm>
          <a:off x="3706466" y="5753"/>
          <a:ext cx="3596735" cy="123128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ar-SA" sz="2000" b="1" kern="1200" dirty="0">
              <a:solidFill>
                <a:prstClr val="black"/>
              </a:solidFill>
              <a:latin typeface="Trebuchet MS" panose="020B0603020202020204"/>
              <a:ea typeface="+mn-ea"/>
              <a:cs typeface="Times New Roman" charset="0"/>
            </a:rPr>
            <a:t>Preterminal </a:t>
          </a:r>
          <a:r>
            <a:rPr lang="en-US" altLang="ar-SA" sz="1800" b="1" kern="1200" dirty="0">
              <a:solidFill>
                <a:prstClr val="white">
                  <a:lumMod val="65000"/>
                </a:prstClr>
              </a:solidFill>
              <a:latin typeface="Trebuchet MS" panose="020B0603020202020204"/>
              <a:ea typeface="+mn-ea"/>
              <a:cs typeface="Times New Roman" charset="0"/>
            </a:rPr>
            <a:t>(lobular) </a:t>
          </a:r>
          <a:r>
            <a:rPr lang="en-US" altLang="ar-SA" sz="2000" b="1" kern="1200" dirty="0">
              <a:solidFill>
                <a:prstClr val="black"/>
              </a:solidFill>
              <a:latin typeface="Trebuchet MS" panose="020B0603020202020204"/>
              <a:ea typeface="+mn-ea"/>
              <a:cs typeface="Times New Roman" charset="0"/>
            </a:rPr>
            <a:t>( 1ry ) Bronchioles: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ar-SA" sz="18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Times New Roman" charset="0"/>
            </a:rPr>
            <a:t>Are less than 1mm in diameter.</a:t>
          </a:r>
          <a:endParaRPr lang="ar-SA" sz="1800" b="0" kern="1200" dirty="0">
            <a:solidFill>
              <a:prstClr val="black"/>
            </a:solidFill>
            <a:latin typeface="Trebuchet MS" panose="020B0603020202020204"/>
            <a:ea typeface="+mn-ea"/>
            <a:cs typeface="Times New Roman" charset="0"/>
          </a:endParaRPr>
        </a:p>
      </dsp:txBody>
      <dsp:txXfrm>
        <a:off x="3706466" y="5753"/>
        <a:ext cx="3596735" cy="1231281"/>
      </dsp:txXfrm>
    </dsp:sp>
    <dsp:sp modelId="{C4452749-754A-4256-A7D3-94730F0D7728}">
      <dsp:nvSpPr>
        <dsp:cNvPr id="0" name=""/>
        <dsp:cNvSpPr/>
      </dsp:nvSpPr>
      <dsp:spPr>
        <a:xfrm>
          <a:off x="3706466" y="1653278"/>
          <a:ext cx="3596735" cy="130075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ar-SA" sz="2000" b="1" kern="1200" dirty="0">
              <a:solidFill>
                <a:prstClr val="black"/>
              </a:solidFill>
              <a:latin typeface="Trebuchet MS" panose="020B0603020202020204"/>
              <a:ea typeface="+mn-ea"/>
              <a:cs typeface="Times New Roman" charset="0"/>
            </a:rPr>
            <a:t>Terminal ( 2ry ) Bronchioles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ar-SA" sz="1800" b="0" kern="1200" dirty="0">
              <a:solidFill>
                <a:prstClr val="black"/>
              </a:solidFill>
              <a:latin typeface="Trebuchet MS" panose="020B0603020202020204"/>
              <a:ea typeface="+mn-ea"/>
              <a:cs typeface="Times New Roman" charset="0"/>
            </a:rPr>
            <a:t>Are less than 0.5mm in diameter.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ar-SA" sz="1600" b="0" kern="1200" dirty="0">
              <a:solidFill>
                <a:schemeClr val="bg1">
                  <a:lumMod val="65000"/>
                </a:schemeClr>
              </a:solidFill>
              <a:latin typeface="Trebuchet MS" panose="020B0603020202020204"/>
              <a:ea typeface="+mn-ea"/>
              <a:cs typeface="Times New Roman" charset="0"/>
            </a:rPr>
            <a:t>the last part of the conduction zone</a:t>
          </a:r>
        </a:p>
      </dsp:txBody>
      <dsp:txXfrm>
        <a:off x="3706466" y="1653278"/>
        <a:ext cx="3596735" cy="1300752"/>
      </dsp:txXfrm>
    </dsp:sp>
    <dsp:sp modelId="{866C8BCA-CCE3-4D3C-BFAD-F8E55783F878}">
      <dsp:nvSpPr>
        <dsp:cNvPr id="0" name=""/>
        <dsp:cNvSpPr/>
      </dsp:nvSpPr>
      <dsp:spPr>
        <a:xfrm>
          <a:off x="3706466" y="3477803"/>
          <a:ext cx="3596735" cy="116424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ar-SA" sz="2000" b="1" kern="1200" dirty="0">
              <a:solidFill>
                <a:prstClr val="black"/>
              </a:solidFill>
              <a:latin typeface="Trebuchet MS" panose="020B0603020202020204"/>
              <a:ea typeface="+mn-ea"/>
              <a:cs typeface="Times New Roman" charset="0"/>
            </a:rPr>
            <a:t>Respiratory ( 3ry ) Bronchioles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ar-SA" sz="1600" b="0" kern="1200" dirty="0">
              <a:solidFill>
                <a:prstClr val="white">
                  <a:lumMod val="65000"/>
                </a:prstClr>
              </a:solidFill>
              <a:latin typeface="Trebuchet MS" panose="020B0603020202020204"/>
              <a:ea typeface="+mn-ea"/>
              <a:cs typeface="Times New Roman" charset="0"/>
            </a:rPr>
            <a:t>the first part of the respiratory zone</a:t>
          </a:r>
          <a:endParaRPr lang="ar-SA" sz="1600" b="0" kern="1200" dirty="0">
            <a:solidFill>
              <a:prstClr val="white">
                <a:lumMod val="65000"/>
              </a:prstClr>
            </a:solidFill>
            <a:latin typeface="Trebuchet MS" panose="020B0603020202020204"/>
            <a:ea typeface="+mn-ea"/>
            <a:cs typeface="Times New Roman" charset="0"/>
          </a:endParaRPr>
        </a:p>
      </dsp:txBody>
      <dsp:txXfrm>
        <a:off x="3706466" y="3477803"/>
        <a:ext cx="3596735" cy="1164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414DE-A2C8-4F94-9636-E710CF11CB39}">
      <dsp:nvSpPr>
        <dsp:cNvPr id="0" name=""/>
        <dsp:cNvSpPr/>
      </dsp:nvSpPr>
      <dsp:spPr>
        <a:xfrm>
          <a:off x="3156076" y="1960611"/>
          <a:ext cx="225203" cy="1468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601" y="0"/>
              </a:lnTo>
              <a:lnTo>
                <a:pt x="112601" y="1468883"/>
              </a:lnTo>
              <a:lnTo>
                <a:pt x="225203" y="146888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3231526" y="2657901"/>
        <a:ext cx="74302" cy="74302"/>
      </dsp:txXfrm>
    </dsp:sp>
    <dsp:sp modelId="{EEC2E83F-F6D2-4F24-AC36-E0F60ECB3186}">
      <dsp:nvSpPr>
        <dsp:cNvPr id="0" name=""/>
        <dsp:cNvSpPr/>
      </dsp:nvSpPr>
      <dsp:spPr>
        <a:xfrm>
          <a:off x="3156076" y="1900220"/>
          <a:ext cx="2252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0390"/>
              </a:moveTo>
              <a:lnTo>
                <a:pt x="112601" y="60390"/>
              </a:lnTo>
              <a:lnTo>
                <a:pt x="112601" y="45720"/>
              </a:lnTo>
              <a:lnTo>
                <a:pt x="225203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3263036" y="1940298"/>
        <a:ext cx="11284" cy="11284"/>
      </dsp:txXfrm>
    </dsp:sp>
    <dsp:sp modelId="{B5FF0C4F-9A82-4EA8-90D6-D120C6F92421}">
      <dsp:nvSpPr>
        <dsp:cNvPr id="0" name=""/>
        <dsp:cNvSpPr/>
      </dsp:nvSpPr>
      <dsp:spPr>
        <a:xfrm>
          <a:off x="3156076" y="524903"/>
          <a:ext cx="225203" cy="1435707"/>
        </a:xfrm>
        <a:custGeom>
          <a:avLst/>
          <a:gdLst/>
          <a:ahLst/>
          <a:cxnLst/>
          <a:rect l="0" t="0" r="0" b="0"/>
          <a:pathLst>
            <a:path>
              <a:moveTo>
                <a:pt x="0" y="1435707"/>
              </a:moveTo>
              <a:lnTo>
                <a:pt x="112601" y="1435707"/>
              </a:lnTo>
              <a:lnTo>
                <a:pt x="112601" y="0"/>
              </a:lnTo>
              <a:lnTo>
                <a:pt x="22520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3232346" y="1206425"/>
        <a:ext cx="72663" cy="72663"/>
      </dsp:txXfrm>
    </dsp:sp>
    <dsp:sp modelId="{806F3073-E467-4C1E-B46F-BED916481BC5}">
      <dsp:nvSpPr>
        <dsp:cNvPr id="0" name=""/>
        <dsp:cNvSpPr/>
      </dsp:nvSpPr>
      <dsp:spPr>
        <a:xfrm rot="16200000">
          <a:off x="922811" y="1684130"/>
          <a:ext cx="3913567" cy="552961"/>
        </a:xfrm>
        <a:prstGeom prst="rect">
          <a:avLst/>
        </a:prstGeom>
        <a:solidFill>
          <a:schemeClr val="accent1"/>
        </a:solid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PULMONARY ALVEOLI</a:t>
          </a:r>
          <a:endParaRPr lang="en-GB" sz="2000" i="0" kern="1200" dirty="0">
            <a:solidFill>
              <a:schemeClr val="bg1"/>
            </a:solidFill>
            <a:effectLst/>
            <a:ea typeface="+mn-ea"/>
            <a:cs typeface="Times New Roman" charset="0"/>
          </a:endParaRPr>
        </a:p>
      </dsp:txBody>
      <dsp:txXfrm>
        <a:off x="922811" y="1684130"/>
        <a:ext cx="3913567" cy="552961"/>
      </dsp:txXfrm>
    </dsp:sp>
    <dsp:sp modelId="{154F825C-54F2-4C6A-9E7F-131832B754B3}">
      <dsp:nvSpPr>
        <dsp:cNvPr id="0" name=""/>
        <dsp:cNvSpPr/>
      </dsp:nvSpPr>
      <dsp:spPr>
        <a:xfrm>
          <a:off x="3381279" y="4860"/>
          <a:ext cx="3645012" cy="104008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ar-SA" sz="2000" b="1" kern="1200" dirty="0">
              <a:solidFill>
                <a:prstClr val="black"/>
              </a:solidFill>
              <a:latin typeface="Trebuchet MS" panose="020B0603020202020204"/>
              <a:ea typeface="+mn-ea"/>
              <a:cs typeface="Times New Roman" charset="0"/>
            </a:rPr>
            <a:t>Alveolar epithelium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ar-SA" sz="1800" kern="1200" dirty="0">
              <a:solidFill>
                <a:prstClr val="black"/>
              </a:solidFill>
              <a:latin typeface="Trebuchet MS"/>
              <a:ea typeface="+mn-ea"/>
              <a:cs typeface="Tahoma" panose="020B0604030504040204" pitchFamily="34" charset="0"/>
            </a:rPr>
            <a:t>lines both sides of interalveolar septum</a:t>
          </a:r>
          <a:endParaRPr lang="ar-SA" sz="1800" kern="1200" dirty="0">
            <a:solidFill>
              <a:prstClr val="black"/>
            </a:solidFill>
            <a:latin typeface="Trebuchet MS"/>
            <a:ea typeface="+mn-ea"/>
            <a:cs typeface="Tahoma" panose="020B0604030504040204" pitchFamily="34" charset="0"/>
          </a:endParaRPr>
        </a:p>
      </dsp:txBody>
      <dsp:txXfrm>
        <a:off x="3381279" y="4860"/>
        <a:ext cx="3645012" cy="1040086"/>
      </dsp:txXfrm>
    </dsp:sp>
    <dsp:sp modelId="{C4452749-754A-4256-A7D3-94730F0D7728}">
      <dsp:nvSpPr>
        <dsp:cNvPr id="0" name=""/>
        <dsp:cNvSpPr/>
      </dsp:nvSpPr>
      <dsp:spPr>
        <a:xfrm>
          <a:off x="3381279" y="1396555"/>
          <a:ext cx="3645012" cy="109876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ar-SA" sz="2000" b="1" kern="1200" dirty="0">
              <a:solidFill>
                <a:prstClr val="black"/>
              </a:solidFill>
              <a:latin typeface="Trebuchet MS" panose="020B0603020202020204"/>
              <a:ea typeface="+mn-ea"/>
              <a:cs typeface="Times New Roman" charset="0"/>
            </a:rPr>
            <a:t>Interalveolar septa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ar-SA" sz="1800" kern="1200" dirty="0">
              <a:solidFill>
                <a:schemeClr val="tx1"/>
              </a:solidFill>
            </a:rPr>
            <a:t>The region between 2 adjacent alveoli</a:t>
          </a:r>
          <a:endParaRPr lang="en-US" altLang="ar-SA" sz="1800" b="1" kern="1200" dirty="0">
            <a:solidFill>
              <a:prstClr val="black"/>
            </a:solidFill>
            <a:latin typeface="Trebuchet MS" panose="020B0603020202020204"/>
            <a:ea typeface="+mn-ea"/>
            <a:cs typeface="Times New Roman" charset="0"/>
          </a:endParaRPr>
        </a:p>
      </dsp:txBody>
      <dsp:txXfrm>
        <a:off x="3381279" y="1396555"/>
        <a:ext cx="3645012" cy="1098769"/>
      </dsp:txXfrm>
    </dsp:sp>
    <dsp:sp modelId="{866C8BCA-CCE3-4D3C-BFAD-F8E55783F878}">
      <dsp:nvSpPr>
        <dsp:cNvPr id="0" name=""/>
        <dsp:cNvSpPr/>
      </dsp:nvSpPr>
      <dsp:spPr>
        <a:xfrm>
          <a:off x="3381279" y="2937766"/>
          <a:ext cx="3645012" cy="98345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ar-SA" sz="2000" b="1" kern="1200" dirty="0">
              <a:solidFill>
                <a:prstClr val="black"/>
              </a:solidFill>
              <a:latin typeface="Trebuchet MS" panose="020B0603020202020204"/>
              <a:ea typeface="+mn-ea"/>
              <a:cs typeface="Times New Roman" charset="0"/>
            </a:rPr>
            <a:t>Alveolar phagocytes 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ar-SA" sz="2000" b="1" kern="1200" dirty="0">
              <a:solidFill>
                <a:prstClr val="black"/>
              </a:solidFill>
              <a:latin typeface="Trebuchet MS" panose="020B0603020202020204"/>
              <a:ea typeface="+mn-ea"/>
              <a:cs typeface="Times New Roman" charset="0"/>
            </a:rPr>
            <a:t>(Lung macrophages)</a:t>
          </a:r>
          <a:endParaRPr lang="ar-SA" sz="2000" b="1" kern="1200" dirty="0">
            <a:solidFill>
              <a:prstClr val="black"/>
            </a:solidFill>
            <a:latin typeface="Trebuchet MS" panose="020B0603020202020204"/>
            <a:ea typeface="+mn-ea"/>
            <a:cs typeface="Times New Roman" charset="0"/>
          </a:endParaRPr>
        </a:p>
      </dsp:txBody>
      <dsp:txXfrm>
        <a:off x="3381279" y="2937766"/>
        <a:ext cx="3645012" cy="983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EA1EC-F10F-4CE7-B464-14672B2A3994}" type="datetimeFigureOut">
              <a:rPr lang="en-US" smtClean="0"/>
              <a:t>07/01/18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E275C-84C9-46E7-8B39-A15A4E1F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D53D4A1-007E-4566-A776-FBEBDEEC4432}" type="datetimeFigureOut">
              <a:rPr lang="ar-SA" smtClean="0"/>
              <a:t>20/04/1439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C4056D-DFD6-4471-B398-F63D993781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505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hyperlink" Target="https://docs.google.com/presentation/d/1DYdHfTbat2jH_EvfERek1vcjYFFbFS1AdMQgXsXHzZU/edit?usp=sharing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74E783C6-2D87-4D5C-8C12-AF54708D2BF9}"/>
              </a:ext>
            </a:extLst>
          </p:cNvPr>
          <p:cNvSpPr/>
          <p:nvPr/>
        </p:nvSpPr>
        <p:spPr>
          <a:xfrm>
            <a:off x="2848738" y="2364667"/>
            <a:ext cx="7418121" cy="2639856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l"/>
            <a:r>
              <a:rPr lang="en-US" sz="1800" b="0" dirty="0">
                <a:solidFill>
                  <a:srgbClr val="FF0000"/>
                </a:solidFill>
                <a:effectLst/>
              </a:rPr>
              <a:t>Red: important. </a:t>
            </a:r>
          </a:p>
          <a:p>
            <a:pPr algn="l"/>
            <a:r>
              <a:rPr lang="en-US" sz="1800" b="0" dirty="0">
                <a:effectLst/>
              </a:rPr>
              <a:t>Black: in male|female slides. </a:t>
            </a:r>
          </a:p>
          <a:p>
            <a:pPr algn="l"/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effectLst/>
              </a:rPr>
              <a:t>Gray: notes|extra. </a:t>
            </a:r>
            <a:endParaRPr lang="ar-SA" sz="1800" b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11346228" y="0"/>
            <a:ext cx="842596" cy="684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CDE06E8-5654-482D-A316-3D1E362B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52" y="2605942"/>
            <a:ext cx="1172961" cy="1220946"/>
          </a:xfrm>
          <a:prstGeom prst="rect">
            <a:avLst/>
          </a:prstGeom>
          <a:ln>
            <a:noFill/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1D46BEB-4A9B-45D5-8486-7D960F08E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236" y="2672600"/>
            <a:ext cx="1041097" cy="1083688"/>
          </a:xfrm>
          <a:prstGeom prst="rect">
            <a:avLst/>
          </a:prstGeom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06FDBA-00A5-415E-AEA3-095BBE9C5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53" y="90361"/>
            <a:ext cx="1635938" cy="628473"/>
          </a:xfrm>
          <a:prstGeom prst="rect">
            <a:avLst/>
          </a:prstGeom>
        </p:spPr>
      </p:pic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87A74456-156E-44C2-A70A-98E41A17CD2D}"/>
              </a:ext>
            </a:extLst>
          </p:cNvPr>
          <p:cNvCxnSpPr>
            <a:cxnSpLocks/>
          </p:cNvCxnSpPr>
          <p:nvPr/>
        </p:nvCxnSpPr>
        <p:spPr>
          <a:xfrm flipV="1">
            <a:off x="2891039" y="398904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727B212-41C5-4D67-8D37-B6093FF6BF4C}"/>
              </a:ext>
            </a:extLst>
          </p:cNvPr>
          <p:cNvGrpSpPr/>
          <p:nvPr/>
        </p:nvGrpSpPr>
        <p:grpSpPr>
          <a:xfrm rot="10800000">
            <a:off x="0" y="793820"/>
            <a:ext cx="2833955" cy="6081114"/>
            <a:chOff x="8925982" y="-8467"/>
            <a:chExt cx="3262842" cy="6874934"/>
          </a:xfrm>
        </p:grpSpPr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47722B6A-7B90-4F7A-BBDB-669271EAF10F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3882C273-042D-4ECD-AF0C-185D32BEDF6C}"/>
                </a:ext>
              </a:extLst>
            </p:cNvPr>
            <p:cNvGrpSpPr/>
            <p:nvPr/>
          </p:nvGrpSpPr>
          <p:grpSpPr>
            <a:xfrm>
              <a:off x="8925982" y="0"/>
              <a:ext cx="3262842" cy="6866467"/>
              <a:chOff x="7389607" y="-8467"/>
              <a:chExt cx="3262842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67234249-5B75-400E-B4A2-AC1B17825E71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E4906119-7433-4F37-8253-FA5B9846FAB8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6778BC05-D9D6-4062-BBDE-47B10558B799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DAF4F05E-2258-4428-B635-42C78F84DD21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1560C5D-92D9-4107-A521-D607DEA22B25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478DC094-1A95-4DFD-AD21-E393EAE04427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9A2FD889-4288-420B-9B65-E321673B00B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1" name="مربع نص 1">
            <a:extLst>
              <a:ext uri="{FF2B5EF4-FFF2-40B4-BE49-F238E27FC236}">
                <a16:creationId xmlns:a16="http://schemas.microsoft.com/office/drawing/2014/main" id="{50229BFF-7635-4A81-A17B-10786BD2148F}"/>
              </a:ext>
            </a:extLst>
          </p:cNvPr>
          <p:cNvSpPr txBox="1"/>
          <p:nvPr userDrawn="1"/>
        </p:nvSpPr>
        <p:spPr>
          <a:xfrm>
            <a:off x="2787590" y="2707499"/>
            <a:ext cx="7418120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5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Lower Respiratory Tract</a:t>
            </a:r>
            <a:b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</a:rPr>
              <a:t>(Trachea, Bronchi, Bronchioles) &amp; the Lung</a:t>
            </a:r>
            <a:endParaRPr lang="en-US" sz="1900" b="1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0AE086-4C7F-4A6D-A3C4-39C474242425}"/>
              </a:ext>
            </a:extLst>
          </p:cNvPr>
          <p:cNvSpPr txBox="1"/>
          <p:nvPr userDrawn="1"/>
        </p:nvSpPr>
        <p:spPr>
          <a:xfrm>
            <a:off x="2848738" y="5031452"/>
            <a:ext cx="743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3399"/>
                </a:solidFill>
                <a:hlinkClick r:id="rId5"/>
              </a:rPr>
              <a:t>Editing file</a:t>
            </a:r>
            <a:endParaRPr lang="en-US" b="1" dirty="0">
              <a:solidFill>
                <a:srgbClr val="FF3399"/>
              </a:solidFill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8DD19E68-B272-428E-9029-6069B4176B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2245"/>
          <a:stretch/>
        </p:blipFill>
        <p:spPr>
          <a:xfrm>
            <a:off x="8414742" y="5105400"/>
            <a:ext cx="1866900" cy="1638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8319975" y="2182311"/>
            <a:ext cx="6679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4987" y="1306073"/>
            <a:ext cx="8802808" cy="51552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QUESTIONS: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n-US" sz="500" b="1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</a:t>
            </a:r>
            <a:r>
              <a:rPr lang="ar-SA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dirty="0"/>
              <a:t>What type of tissue forms the alveoli in the lung?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 rtl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Simple squamous epithelium                                       B) Stratified squamous epithelium                     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C) Simple cuboidal epithelium                                         D) Pseudostratified epithelium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Q2: </a:t>
            </a:r>
            <a:r>
              <a:rPr lang="en-US" sz="1600" dirty="0"/>
              <a:t>What is the first portion of the respiratory tree where gas exchange can occur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indent="0" algn="l" rtl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Alveolar sac         B) Terminal bronchiole        C) Respiratory bronchiole        D) Alveoli</a:t>
            </a:r>
          </a:p>
          <a:p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Q3: </a:t>
            </a:r>
            <a:r>
              <a:rPr lang="en-US" sz="1600" dirty="0"/>
              <a:t>In which structure gas exchange does not occur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indent="0" algn="l" rtl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Alveolar sac         B) Terminal bronchiole        C) Respiratory bronchiole        D) Alveoli</a:t>
            </a:r>
          </a:p>
          <a:p>
            <a:endParaRPr lang="en-US" sz="1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Q4: </a:t>
            </a:r>
            <a:r>
              <a:rPr lang="en-US" sz="1600" dirty="0"/>
              <a:t>Which one of the following has an elastic lamina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indent="0" algn="l" rtl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preterminal bronchioles                                                             B) Terminal bronchioles                                               </a:t>
            </a:r>
          </a:p>
          <a:p>
            <a:pPr marL="0" indent="0" algn="l" rtl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C) extrapulmonary bronchi                                                             D) trachea 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Q5:Type </a:t>
            </a:r>
            <a:r>
              <a:rPr lang="en-US" sz="1600" dirty="0"/>
              <a:t>of muscle coat found in intrapulmonary bronchus is</a:t>
            </a:r>
            <a:r>
              <a:rPr lang="en-US" sz="1600" dirty="0">
                <a:solidFill>
                  <a:schemeClr val="tx1"/>
                </a:solidFill>
              </a:rPr>
              <a:t>?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 rtl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Cardiac muscle           B) Skeletal muscle            C) Smooth muscle            D) all of them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Q6:</a:t>
            </a:r>
            <a:r>
              <a:rPr lang="en-US" sz="1600" dirty="0">
                <a:solidFill>
                  <a:schemeClr val="tx1"/>
                </a:solidFill>
              </a:rPr>
              <a:t> How many layer pleura composed of?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 rtl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One layer</a:t>
            </a:r>
            <a:r>
              <a:rPr lang="en-US" altLang="ar-SA" sz="1400" dirty="0">
                <a:solidFill>
                  <a:schemeClr val="bg1">
                    <a:lumMod val="50000"/>
                  </a:schemeClr>
                </a:solidFill>
              </a:rPr>
              <a:t>         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B) two layers                 </a:t>
            </a:r>
            <a:r>
              <a:rPr lang="en-US" altLang="ar-SA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C) three layers                    D) four layers 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 rot="10800000">
            <a:off x="11125200" y="3109036"/>
            <a:ext cx="76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3-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4-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5-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6- B</a:t>
            </a:r>
          </a:p>
        </p:txBody>
      </p:sp>
      <p:sp>
        <p:nvSpPr>
          <p:cNvPr id="18" name="مربع نص 13">
            <a:extLst>
              <a:ext uri="{FF2B5EF4-FFF2-40B4-BE49-F238E27FC236}">
                <a16:creationId xmlns:a16="http://schemas.microsoft.com/office/drawing/2014/main" id="{3DB22E3A-BFF9-4999-BCBA-FDA74616F6F2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Respiratory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Lecture two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6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7509" y="1469367"/>
            <a:ext cx="8652613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Q7: </a:t>
            </a:r>
            <a:r>
              <a:rPr lang="en-US" altLang="ar-SA" sz="1600" dirty="0">
                <a:solidFill>
                  <a:schemeClr val="tx1"/>
                </a:solidFill>
              </a:rPr>
              <a:t>Preterminal Bronchioles is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indent="0" algn="l" rtl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</a:t>
            </a:r>
            <a:r>
              <a:rPr lang="en-US" altLang="ar-SA" sz="1400" dirty="0">
                <a:solidFill>
                  <a:schemeClr val="bg1">
                    <a:lumMod val="50000"/>
                  </a:schemeClr>
                </a:solidFill>
              </a:rPr>
              <a:t>Are less than 1mm in diameter                        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B) </a:t>
            </a:r>
            <a:r>
              <a:rPr lang="en-US" altLang="ar-SA" sz="1400" dirty="0">
                <a:solidFill>
                  <a:schemeClr val="bg1">
                    <a:lumMod val="50000"/>
                  </a:schemeClr>
                </a:solidFill>
              </a:rPr>
              <a:t>Are less than 0.5 mm in diameter</a:t>
            </a:r>
            <a:endParaRPr lang="ar-SA" sz="1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C)</a:t>
            </a:r>
            <a:r>
              <a:rPr lang="en-US" altLang="ar-SA" sz="1400" dirty="0">
                <a:solidFill>
                  <a:schemeClr val="bg1">
                    <a:lumMod val="50000"/>
                  </a:schemeClr>
                </a:solidFill>
              </a:rPr>
              <a:t> Are more than 1mm in diameter                      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D)</a:t>
            </a:r>
            <a:r>
              <a:rPr lang="en-US" altLang="ar-SA" sz="1400" dirty="0">
                <a:solidFill>
                  <a:schemeClr val="bg1">
                    <a:lumMod val="50000"/>
                  </a:schemeClr>
                </a:solidFill>
              </a:rPr>
              <a:t> Are less than 0.1 mm in diameter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Q8: </a:t>
            </a:r>
            <a:r>
              <a:rPr lang="en-US" sz="1600" dirty="0">
                <a:solidFill>
                  <a:schemeClr val="tx1"/>
                </a:solidFill>
              </a:rPr>
              <a:t>Pleura is formed of layers?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 rtl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Simple squamous mesothelium                                 B) Stratified squamous epithelium                          C) Simple cuboidal epithelium                                      D) Pseudostratified epithelium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Q9: </a:t>
            </a:r>
            <a:r>
              <a:rPr lang="en-US" sz="1600" dirty="0">
                <a:solidFill>
                  <a:schemeClr val="tx1"/>
                </a:solidFill>
              </a:rPr>
              <a:t>Which one of the following is responsible for the secretion and synthesis of pulmonary surfactant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indent="0" algn="l" rtl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Type I pneumocytes       B) Type II pneumocytes       C) Alveolar ducts        D) Trachea </a:t>
            </a: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Q10: </a:t>
            </a:r>
            <a:r>
              <a:rPr lang="en-US" sz="1600" dirty="0">
                <a:solidFill>
                  <a:schemeClr val="tx1"/>
                </a:solidFill>
              </a:rPr>
              <a:t>Which type of cartilage is found in the trachea? </a:t>
            </a:r>
          </a:p>
          <a:p>
            <a:pPr marL="0" indent="0" algn="l" rtl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Elastic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cartilage       B) Fibrocartilage       C) Hyaline cartilage       D) Have no cartilage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Q11: </a:t>
            </a:r>
            <a:r>
              <a:rPr lang="en-US" sz="1600" dirty="0">
                <a:solidFill>
                  <a:schemeClr val="tx1"/>
                </a:solidFill>
              </a:rPr>
              <a:t>What type of cartilage is found in the Preterminal Bronchioles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indent="0" algn="l" rtl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Elastic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cartilage       B) Fibrocartilage       C) Hyaline cartilage       D) Have no cartilage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Q12: </a:t>
            </a:r>
            <a:r>
              <a:rPr lang="en-US" altLang="ar-SA" sz="1600" dirty="0">
                <a:solidFill>
                  <a:schemeClr val="tx1"/>
                </a:solidFill>
              </a:rPr>
              <a:t>Degrade toxins in inhaled air is function of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indent="0" algn="l" rtl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</a:t>
            </a:r>
            <a:r>
              <a:rPr lang="en-US" altLang="ar-SA" sz="1400" dirty="0">
                <a:solidFill>
                  <a:schemeClr val="bg1">
                    <a:lumMod val="50000"/>
                  </a:schemeClr>
                </a:solidFill>
              </a:rPr>
              <a:t> Clara cells      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B)</a:t>
            </a:r>
            <a:r>
              <a:rPr lang="en-US" altLang="ar-SA" sz="1400" dirty="0">
                <a:solidFill>
                  <a:schemeClr val="bg1">
                    <a:lumMod val="50000"/>
                  </a:schemeClr>
                </a:solidFill>
              </a:rPr>
              <a:t> Alveolar ducts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             C) Pleura              D) </a:t>
            </a:r>
            <a:r>
              <a:rPr lang="en-US" altLang="ar-SA" sz="1400" dirty="0">
                <a:solidFill>
                  <a:schemeClr val="bg1">
                    <a:lumMod val="50000"/>
                  </a:schemeClr>
                </a:solidFill>
              </a:rPr>
              <a:t>Type I Pneumocytes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8" name="مربع نص 13">
            <a:extLst>
              <a:ext uri="{FF2B5EF4-FFF2-40B4-BE49-F238E27FC236}">
                <a16:creationId xmlns:a16="http://schemas.microsoft.com/office/drawing/2014/main" id="{7C054486-67AA-4A00-83E0-7D002226472A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Respiratory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Lecture two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F5AFB1-B72A-48D7-A931-049C7A9F6A02}"/>
              </a:ext>
            </a:extLst>
          </p:cNvPr>
          <p:cNvSpPr txBox="1"/>
          <p:nvPr userDrawn="1"/>
        </p:nvSpPr>
        <p:spPr>
          <a:xfrm rot="10800000">
            <a:off x="11125200" y="3109036"/>
            <a:ext cx="76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7-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8-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9-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10-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11-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12- A</a:t>
            </a:r>
          </a:p>
        </p:txBody>
      </p:sp>
    </p:spTree>
    <p:extLst>
      <p:ext uri="{BB962C8B-B14F-4D97-AF65-F5344CB8AC3E}">
        <p14:creationId xmlns:p14="http://schemas.microsoft.com/office/powerpoint/2010/main" val="100717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824163" y="1828800"/>
            <a:ext cx="6396037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OBJECTIVES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algn="l" rtl="0">
              <a:buFontTx/>
              <a:buNone/>
              <a:defRPr/>
            </a:pPr>
            <a:r>
              <a:rPr lang="en-US" sz="1800" b="1" dirty="0">
                <a:solidFill>
                  <a:schemeClr val="tx1"/>
                </a:solidFill>
              </a:rPr>
              <a:t>1- The microscopic structures of the wall of: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Trachea.  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Primary or extrapulmonary bronchi.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Intrapulmonary (secondary and tertiary) bronchi.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Bronchioles.</a:t>
            </a:r>
          </a:p>
          <a:p>
            <a:pPr algn="l" rtl="0">
              <a:buFontTx/>
              <a:buNone/>
              <a:defRPr/>
            </a:pPr>
            <a:endParaRPr lang="en-US" sz="1800" b="1" dirty="0">
              <a:solidFill>
                <a:schemeClr val="tx1"/>
              </a:solidFill>
            </a:endParaRPr>
          </a:p>
          <a:p>
            <a:pPr algn="l" rtl="0">
              <a:buFontTx/>
              <a:buNone/>
              <a:defRPr/>
            </a:pPr>
            <a:r>
              <a:rPr lang="en-US" sz="1800" b="1" dirty="0">
                <a:solidFill>
                  <a:schemeClr val="tx1"/>
                </a:solidFill>
              </a:rPr>
              <a:t>2- The microscopic structures of: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Interalveolar septum.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Alveolar phagocytes.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Pleura.</a:t>
            </a:r>
            <a:endParaRPr lang="en-US" sz="18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6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7" name="مربع نص 13">
            <a:extLst>
              <a:ext uri="{FF2B5EF4-FFF2-40B4-BE49-F238E27FC236}">
                <a16:creationId xmlns:a16="http://schemas.microsoft.com/office/drawing/2014/main" id="{7760F7A8-7C47-48A6-A50F-C9A50460FBC3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Respiratory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Lecture two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92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4987" y="1489475"/>
            <a:ext cx="8652613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Q11: Perichondrium of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hyaline cartilage</a:t>
            </a:r>
            <a:r>
              <a:rPr lang="en-US" sz="16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Avascular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connective tissue formed 2 layers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5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B) Avascular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connective tissue formed one layer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Vascular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connective tissue formed 2 layers   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Vascular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connective tissue formed one layer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Q12: Which is responsible for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secrete cartilage matrix &amp; give rise to </a:t>
            </a:r>
            <a:r>
              <a:rPr lang="en-GB" sz="1600" b="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chondrocytes</a:t>
            </a:r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Outer fibrous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layer (perichondrium)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</a:t>
            </a:r>
            <a:r>
              <a:rPr lang="en-US" sz="5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B) Outer fibrous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layer (endosteum)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Inner chondrogenic layer 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(perichondrium)              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Inner chondrogenic layer 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(matrix)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Q13: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Bronchi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example of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Hyaline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cartilage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Elastic 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cartilage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Fibro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cartilage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Compact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cartilage 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Q14: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Epiglottis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example of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Hyaline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cartilage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Elastic 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cartilage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Fibro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cartilage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Spongy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cartilage </a:t>
            </a:r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Q15: Which of these is example of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Fibrocartilage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Trachea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Nose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External ear                    D) Intervertebral dis</a:t>
            </a:r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11FFBEC2-44D9-42C4-A02F-5DED15B37579}"/>
              </a:ext>
            </a:extLst>
          </p:cNvPr>
          <p:cNvSpPr txBox="1"/>
          <p:nvPr userDrawn="1"/>
        </p:nvSpPr>
        <p:spPr>
          <a:xfrm rot="10800000">
            <a:off x="11125200" y="3033521"/>
            <a:ext cx="76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11-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12-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13-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14-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15- D</a:t>
            </a:r>
          </a:p>
        </p:txBody>
      </p:sp>
      <p:sp>
        <p:nvSpPr>
          <p:cNvPr id="18" name="مربع نص 13">
            <a:extLst>
              <a:ext uri="{FF2B5EF4-FFF2-40B4-BE49-F238E27FC236}">
                <a16:creationId xmlns:a16="http://schemas.microsoft.com/office/drawing/2014/main" id="{F0A1293B-D87E-4625-8147-0E44125B0529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Respiratory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Lecture two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8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4987" y="1481540"/>
            <a:ext cx="8652613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Q16: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matrix is hard?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Because it is calcified (calcium salts)                      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Because it is contain type III collagen fiber 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Because it is contain elastic fiber                  </a:t>
            </a:r>
            <a:r>
              <a:rPr lang="en-US" sz="3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Because it is contain type II collagen fiber 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Q17: Matrix of </a:t>
            </a:r>
            <a:r>
              <a:rPr lang="en-GB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chondrocyte</a:t>
            </a:r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Homogenous &amp; basophilic                                          B) Heterogenous &amp; basophilic  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Homogenous &amp; acidophilic                 </a:t>
            </a:r>
            <a:r>
              <a:rPr lang="en-US" sz="5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  D) Heterogenous &amp; acidophilic 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Q18: 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types of </a:t>
            </a:r>
            <a:r>
              <a:rPr lang="en-US" sz="1600" b="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bone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contain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Collagen fiber type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I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B) Collagen fiber type II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Collagen fiber type III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Elastic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fiber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Q19: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Osteogenic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bone cells give rise to?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Osteoclast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Osteoblast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Osteocyte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periosteum 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Q20: Origin of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osteocytes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Osteoclast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Osteoblast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Osteocyte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periosteum 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25BCFE86-698C-4BF1-9D8E-6EB94DC3D68C}"/>
              </a:ext>
            </a:extLst>
          </p:cNvPr>
          <p:cNvSpPr txBox="1"/>
          <p:nvPr userDrawn="1"/>
        </p:nvSpPr>
        <p:spPr>
          <a:xfrm rot="10800000">
            <a:off x="11125200" y="3033849"/>
            <a:ext cx="76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16-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17-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18-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19-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20- B</a:t>
            </a:r>
          </a:p>
        </p:txBody>
      </p:sp>
      <p:sp>
        <p:nvSpPr>
          <p:cNvPr id="18" name="مربع نص 13">
            <a:extLst>
              <a:ext uri="{FF2B5EF4-FFF2-40B4-BE49-F238E27FC236}">
                <a16:creationId xmlns:a16="http://schemas.microsoft.com/office/drawing/2014/main" id="{23B97460-6322-4F32-8D0E-D3521156BF7D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Respiratory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Lecture two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17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4987" y="1464734"/>
            <a:ext cx="8652613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Q21: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cells responsible for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maintain the bone matrix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Osteoblast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Osteoclast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Osteocyte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periosteum </a:t>
            </a:r>
          </a:p>
          <a:p>
            <a:endParaRPr lang="en-US" sz="1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Q22: Which bone cells cytoplasm is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 in lysosomes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Osteoblast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Osteoclast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Osteocyte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periosteum 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Q23: </a:t>
            </a:r>
            <a:r>
              <a:rPr lang="en-US" sz="1600" b="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Cancellous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another name of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Compact bone              B) Spongy bone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Cartilage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blood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Q24: Which connect the Haversian canals together?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Bone lamellae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Haversian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canal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Volkmann's canal</a:t>
            </a:r>
            <a:r>
              <a:rPr lang="en-US" sz="1400" b="0" u="none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circumferential lamellae 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Q25: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Spongy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bone consist of 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Haversian systems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     B) Irregular bone trabecular &amp; irregular red bone marrow spaces  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Regular bone trabecular                 D) Regular bone trabecular &amp; irregular red bone marrow spaces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Q26: </a:t>
            </a:r>
            <a:r>
              <a:rPr lang="en-US" sz="1600" dirty="0">
                <a:solidFill>
                  <a:schemeClr val="tx1"/>
                </a:solidFill>
              </a:rPr>
              <a:t>Which responsible for increase length in cartilage &amp; bone?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Cartilage (chondroblasts), bone (osteoblast)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Cartilage (chondrocytes), bone (epiphysial plate)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Cartilage (chondrocytes), bone (osteocytes)    D) Cartilage (epiphysial plate), bone (osteoblasts)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22" name="TextBox 3">
            <a:extLst>
              <a:ext uri="{FF2B5EF4-FFF2-40B4-BE49-F238E27FC236}">
                <a16:creationId xmlns:a16="http://schemas.microsoft.com/office/drawing/2014/main" id="{17DDC212-C520-4EE0-93EF-C89894168CCC}"/>
              </a:ext>
            </a:extLst>
          </p:cNvPr>
          <p:cNvSpPr txBox="1"/>
          <p:nvPr userDrawn="1"/>
        </p:nvSpPr>
        <p:spPr>
          <a:xfrm rot="10800000">
            <a:off x="11125200" y="3036855"/>
            <a:ext cx="76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21-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22-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23-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24-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25-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26- B</a:t>
            </a:r>
          </a:p>
        </p:txBody>
      </p:sp>
      <p:sp>
        <p:nvSpPr>
          <p:cNvPr id="18" name="مربع نص 13">
            <a:extLst>
              <a:ext uri="{FF2B5EF4-FFF2-40B4-BE49-F238E27FC236}">
                <a16:creationId xmlns:a16="http://schemas.microsoft.com/office/drawing/2014/main" id="{8F106FEF-7748-4BC4-B791-4CB901085B10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Respiratory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Lecture two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67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C66E3CF-3874-4F93-9331-202773F9460B}"/>
              </a:ext>
            </a:extLst>
          </p:cNvPr>
          <p:cNvSpPr txBox="1"/>
          <p:nvPr userDrawn="1"/>
        </p:nvSpPr>
        <p:spPr>
          <a:xfrm>
            <a:off x="2838160" y="2589867"/>
            <a:ext cx="7442695" cy="1107996"/>
          </a:xfrm>
          <a:prstGeom prst="rect">
            <a:avLst/>
          </a:prstGeom>
          <a:noFill/>
        </p:spPr>
        <p:txBody>
          <a:bodyPr wrap="square" numCol="2" rtlCol="1">
            <a:spAutoFit/>
          </a:bodyPr>
          <a:lstStyle/>
          <a:p>
            <a:pPr algn="ctr"/>
            <a:r>
              <a:rPr lang="en-GB" sz="1600" dirty="0" err="1">
                <a:latin typeface="+mn-lt"/>
              </a:rPr>
              <a:t>Tareq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Allhaidan</a:t>
            </a:r>
            <a:r>
              <a:rPr lang="en-GB" sz="1600" dirty="0">
                <a:latin typeface="+mn-lt"/>
              </a:rPr>
              <a:t> </a:t>
            </a:r>
          </a:p>
          <a:p>
            <a:pPr algn="ctr"/>
            <a:r>
              <a:rPr lang="en-GB" sz="1600" dirty="0">
                <a:latin typeface="+mn-lt"/>
              </a:rPr>
              <a:t>Marwah Alkhalil</a:t>
            </a:r>
          </a:p>
          <a:p>
            <a:pPr algn="ctr"/>
            <a:r>
              <a:rPr lang="en-GB" sz="1600" dirty="0" err="1">
                <a:latin typeface="+mn-lt"/>
              </a:rPr>
              <a:t>Rinad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Alghoraiby</a:t>
            </a:r>
            <a:endParaRPr lang="en-GB" sz="1600" dirty="0">
              <a:latin typeface="+mn-lt"/>
            </a:endParaRPr>
          </a:p>
          <a:p>
            <a:pPr algn="ctr"/>
            <a:endParaRPr lang="en-GB" sz="1600" dirty="0">
              <a:latin typeface="+mn-lt"/>
            </a:endParaRPr>
          </a:p>
          <a:p>
            <a:pPr algn="ctr"/>
            <a:r>
              <a:rPr lang="en-GB" sz="1600" dirty="0">
                <a:latin typeface="+mn-lt"/>
              </a:rPr>
              <a:t>Hussain Alkharboush    </a:t>
            </a:r>
          </a:p>
          <a:p>
            <a:pPr algn="ctr"/>
            <a:r>
              <a:rPr lang="en-GB" sz="1600" dirty="0">
                <a:latin typeface="+mn-lt"/>
              </a:rPr>
              <a:t>Ebtesam Almutairi        </a:t>
            </a:r>
          </a:p>
          <a:p>
            <a:pPr algn="ctr"/>
            <a:r>
              <a:rPr lang="en-GB" sz="1600" dirty="0">
                <a:latin typeface="+mn-lt"/>
              </a:rPr>
              <a:t>Shahad Alzahrani</a:t>
            </a:r>
            <a:endParaRPr lang="ar-SA" sz="1600" dirty="0">
              <a:latin typeface="+mn-lt"/>
            </a:endParaRPr>
          </a:p>
          <a:p>
            <a:pPr algn="ctr"/>
            <a:endParaRPr lang="ar-SA" sz="1600" dirty="0">
              <a:latin typeface="+mn-lt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B48713C3-7C22-42DE-BF30-E82E5E7D043C}"/>
              </a:ext>
            </a:extLst>
          </p:cNvPr>
          <p:cNvSpPr/>
          <p:nvPr userDrawn="1"/>
        </p:nvSpPr>
        <p:spPr>
          <a:xfrm>
            <a:off x="2848738" y="2133600"/>
            <a:ext cx="7418121" cy="3209157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members :</a:t>
            </a: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leaders : </a:t>
            </a:r>
          </a:p>
          <a:p>
            <a:pPr algn="ctr"/>
            <a:r>
              <a:rPr lang="en-GB" sz="1600" b="0" i="0" dirty="0">
                <a:effectLst/>
                <a:latin typeface="+mn-lt"/>
              </a:rPr>
              <a:t>Khalid Fayez Alshehri</a:t>
            </a:r>
          </a:p>
          <a:p>
            <a:pPr algn="ctr"/>
            <a:r>
              <a:rPr lang="en-GB" sz="1600" b="0" i="0" dirty="0">
                <a:effectLst/>
                <a:latin typeface="+mn-lt"/>
              </a:rPr>
              <a:t>Rawan Mohammad Alharbi</a:t>
            </a: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effectLst/>
                <a:latin typeface="+mn-lt"/>
              </a:rPr>
              <a:t>         </a:t>
            </a: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Twitter.com</a:t>
            </a:r>
            <a:r>
              <a:rPr lang="ar-SA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/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Histology437</a:t>
            </a: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        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HistologyTeam437@gmail.com</a:t>
            </a:r>
            <a:endParaRPr lang="en-GB" sz="1600" b="0" i="0" dirty="0"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pic>
        <p:nvPicPr>
          <p:cNvPr id="50" name="صورة 49">
            <a:extLst>
              <a:ext uri="{FF2B5EF4-FFF2-40B4-BE49-F238E27FC236}">
                <a16:creationId xmlns:a16="http://schemas.microsoft.com/office/drawing/2014/main" id="{79A8F2E9-0BAF-4D45-A543-517AF3B8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4452667"/>
            <a:ext cx="833791" cy="867901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029126C-CA5C-4F22-91FA-7D12E5E4B91A}"/>
              </a:ext>
            </a:extLst>
          </p:cNvPr>
          <p:cNvGrpSpPr/>
          <p:nvPr userDrawn="1"/>
        </p:nvGrpSpPr>
        <p:grpSpPr>
          <a:xfrm>
            <a:off x="2961699" y="4602373"/>
            <a:ext cx="404082" cy="718195"/>
            <a:chOff x="3955103" y="5434210"/>
            <a:chExt cx="404082" cy="718195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FAC2F646-9B5B-4528-8747-7F37BF5676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D48FB618-CEC2-4A62-93F6-226D5910F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28C2AB07-EF2B-4462-93DB-02FAE2F59763}"/>
              </a:ext>
            </a:extLst>
          </p:cNvPr>
          <p:cNvCxnSpPr>
            <a:cxnSpLocks/>
          </p:cNvCxnSpPr>
          <p:nvPr userDrawn="1"/>
        </p:nvCxnSpPr>
        <p:spPr>
          <a:xfrm flipV="1">
            <a:off x="2891039" y="444419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مربع نص 13">
            <a:extLst>
              <a:ext uri="{FF2B5EF4-FFF2-40B4-BE49-F238E27FC236}">
                <a16:creationId xmlns:a16="http://schemas.microsoft.com/office/drawing/2014/main" id="{76A8A0FA-0526-49E7-902E-3914B107B1E0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Respiratory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Lecture two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9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dirty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dirty="0"/>
              <a:t>تحرير أنماط النص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US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42FA776-5188-4810-B1D9-5C7C501684C4}"/>
              </a:ext>
            </a:extLst>
          </p:cNvPr>
          <p:cNvSpPr txBox="1"/>
          <p:nvPr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Respiratory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Lecture two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350780-818B-454D-93F1-F8DA8DC7193C}"/>
              </a:ext>
            </a:extLst>
          </p:cNvPr>
          <p:cNvGrpSpPr/>
          <p:nvPr userDrawn="1"/>
        </p:nvGrpSpPr>
        <p:grpSpPr>
          <a:xfrm>
            <a:off x="10368492" y="-8467"/>
            <a:ext cx="1823508" cy="6866467"/>
            <a:chOff x="10368492" y="-8467"/>
            <a:chExt cx="1823508" cy="6866467"/>
          </a:xfrm>
        </p:grpSpPr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E065888F-DC6A-41F2-BA33-7EF2D683D06C}"/>
                </a:ext>
              </a:extLst>
            </p:cNvPr>
            <p:cNvSpPr/>
            <p:nvPr/>
          </p:nvSpPr>
          <p:spPr>
            <a:xfrm>
              <a:off x="10371666" y="-8467"/>
              <a:ext cx="182033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DFF30546-528E-4F30-86CE-0EB568E85965}"/>
                </a:ext>
              </a:extLst>
            </p:cNvPr>
            <p:cNvSpPr/>
            <p:nvPr/>
          </p:nvSpPr>
          <p:spPr>
            <a:xfrm>
              <a:off x="10371666" y="-8467"/>
              <a:ext cx="181716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4FAA5E2-E954-412C-B698-D91CE5D11FF3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1416847-63C6-4709-9CE0-7485187F9982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8B627E7-86E4-48B9-A0F0-DEF4D78A23E0}"/>
                </a:ext>
              </a:extLst>
            </p:cNvPr>
            <p:cNvSpPr/>
            <p:nvPr/>
          </p:nvSpPr>
          <p:spPr>
            <a:xfrm>
              <a:off x="10368492" y="3589867"/>
              <a:ext cx="1820333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5" r:id="rId3"/>
    <p:sldLayoutId id="2147483651" r:id="rId4"/>
    <p:sldLayoutId id="2147483666" r:id="rId5"/>
    <p:sldLayoutId id="2147483653" r:id="rId6"/>
    <p:sldLayoutId id="2147483654" r:id="rId7"/>
    <p:sldLayoutId id="2147483655" r:id="rId8"/>
    <p:sldLayoutId id="2147483667" r:id="rId9"/>
    <p:sldLayoutId id="2147483657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8" r:id="rId16"/>
    <p:sldLayoutId id="2147483659" r:id="rId17"/>
    <p:sldLayoutId id="2147483671" r:id="rId18"/>
    <p:sldLayoutId id="2147483672" r:id="rId19"/>
    <p:sldLayoutId id="2147483677" r:id="rId20"/>
    <p:sldLayoutId id="2147483674" r:id="rId21"/>
    <p:sldLayoutId id="2147483676" r:id="rId22"/>
    <p:sldLayoutId id="2147483669" r:id="rId23"/>
  </p:sldLayoutIdLst>
  <p:hf sldNum="0" hd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35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B0041902-B556-47A9-B74E-04A0FB9AC6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37605"/>
              </p:ext>
            </p:extLst>
          </p:nvPr>
        </p:nvGraphicFramePr>
        <p:xfrm>
          <a:off x="-2345" y="1"/>
          <a:ext cx="12192000" cy="685861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73791">
                  <a:extLst>
                    <a:ext uri="{9D8B030D-6E8A-4147-A177-3AD203B41FA5}">
                      <a16:colId xmlns:a16="http://schemas.microsoft.com/office/drawing/2014/main" val="1249266007"/>
                    </a:ext>
                  </a:extLst>
                </a:gridCol>
                <a:gridCol w="4692748">
                  <a:extLst>
                    <a:ext uri="{9D8B030D-6E8A-4147-A177-3AD203B41FA5}">
                      <a16:colId xmlns:a16="http://schemas.microsoft.com/office/drawing/2014/main" val="570964807"/>
                    </a:ext>
                  </a:extLst>
                </a:gridCol>
                <a:gridCol w="1893276">
                  <a:extLst>
                    <a:ext uri="{9D8B030D-6E8A-4147-A177-3AD203B41FA5}">
                      <a16:colId xmlns:a16="http://schemas.microsoft.com/office/drawing/2014/main" val="3549848253"/>
                    </a:ext>
                  </a:extLst>
                </a:gridCol>
                <a:gridCol w="1929618">
                  <a:extLst>
                    <a:ext uri="{9D8B030D-6E8A-4147-A177-3AD203B41FA5}">
                      <a16:colId xmlns:a16="http://schemas.microsoft.com/office/drawing/2014/main" val="449763223"/>
                    </a:ext>
                  </a:extLst>
                </a:gridCol>
                <a:gridCol w="602567">
                  <a:extLst>
                    <a:ext uri="{9D8B030D-6E8A-4147-A177-3AD203B41FA5}">
                      <a16:colId xmlns:a16="http://schemas.microsoft.com/office/drawing/2014/main" val="4008019834"/>
                    </a:ext>
                  </a:extLst>
                </a:gridCol>
              </a:tblGrid>
              <a:tr h="1557739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indent="-609600" algn="l" rtl="0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ar-SA" sz="16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altLang="ar-SA" sz="1600" dirty="0">
                          <a:solidFill>
                            <a:srgbClr val="FF0000"/>
                          </a:solidFill>
                        </a:rPr>
                        <a:t>line </a:t>
                      </a:r>
                      <a:r>
                        <a:rPr lang="en-US" altLang="ar-SA" sz="1600" b="1" dirty="0">
                          <a:solidFill>
                            <a:srgbClr val="FF0000"/>
                          </a:solidFill>
                        </a:rPr>
                        <a:t>95% </a:t>
                      </a:r>
                      <a:r>
                        <a:rPr lang="en-US" altLang="ar-SA" sz="1600" b="0" dirty="0">
                          <a:solidFill>
                            <a:schemeClr val="tx1"/>
                          </a:solidFill>
                        </a:rPr>
                        <a:t>of the alveolar surface.</a:t>
                      </a:r>
                    </a:p>
                    <a:p>
                      <a:pPr marL="609600" indent="-609600" algn="l" rtl="0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ar-SA" sz="1600" b="1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altLang="ar-SA" sz="1600" b="0" dirty="0">
                          <a:solidFill>
                            <a:schemeClr val="tx1"/>
                          </a:solidFill>
                        </a:rPr>
                        <a:t>Are</a:t>
                      </a:r>
                      <a:r>
                        <a:rPr lang="en-US" altLang="ar-SA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ar-SA" sz="1600" dirty="0">
                          <a:solidFill>
                            <a:srgbClr val="FF0000"/>
                          </a:solidFill>
                        </a:rPr>
                        <a:t>less numerous </a:t>
                      </a:r>
                      <a:r>
                        <a:rPr lang="en-US" altLang="ar-SA" sz="1600" b="0" dirty="0">
                          <a:solidFill>
                            <a:schemeClr val="tx1"/>
                          </a:solidFill>
                        </a:rPr>
                        <a:t>than type II pneumocytes.</a:t>
                      </a:r>
                    </a:p>
                    <a:p>
                      <a:pPr marL="609600" indent="-609600" algn="l" rtl="0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ar-SA" sz="1600" b="1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altLang="ar-SA" sz="1600" b="0" dirty="0">
                          <a:solidFill>
                            <a:schemeClr val="tx1"/>
                          </a:solidFill>
                        </a:rPr>
                        <a:t>L/M: </a:t>
                      </a:r>
                      <a:r>
                        <a:rPr lang="en-US" altLang="ar-SA" sz="1600" b="1" dirty="0">
                          <a:solidFill>
                            <a:schemeClr val="tx1"/>
                          </a:solidFill>
                        </a:rPr>
                        <a:t>simple squamous epithelium</a:t>
                      </a:r>
                      <a:r>
                        <a:rPr lang="en-US" altLang="ar-SA" sz="16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609600" indent="-609600" algn="l" rtl="0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ar-SA" sz="2000" b="1" dirty="0">
                          <a:solidFill>
                            <a:srgbClr val="002060"/>
                          </a:solidFill>
                        </a:rPr>
                        <a:t>Function:</a:t>
                      </a:r>
                    </a:p>
                    <a:p>
                      <a:pPr marL="609600" indent="-609600" algn="l" rtl="0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ar-SA" sz="16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altLang="ar-SA" sz="1600" b="0" dirty="0">
                          <a:solidFill>
                            <a:schemeClr val="tx1"/>
                          </a:solidFill>
                        </a:rPr>
                        <a:t>Exchange of gases.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ar-SA" sz="20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2000" b="1" dirty="0">
                          <a:solidFill>
                            <a:srgbClr val="0070C0"/>
                          </a:solidFill>
                        </a:rPr>
                        <a:t>Type I Pneumocytes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(blue arrows)</a:t>
                      </a:r>
                      <a:endParaRPr lang="ar-SA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2400" b="1" dirty="0">
                          <a:solidFill>
                            <a:srgbClr val="FF0000"/>
                          </a:solidFill>
                        </a:rPr>
                        <a:t>Alveolar </a:t>
                      </a: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2400" b="1" dirty="0">
                          <a:solidFill>
                            <a:srgbClr val="FF0000"/>
                          </a:solidFill>
                        </a:rPr>
                        <a:t>Epithelium</a:t>
                      </a:r>
                      <a:endParaRPr lang="ar-SA" sz="2400" dirty="0">
                        <a:solidFill>
                          <a:srgbClr val="FF0000"/>
                        </a:solidFill>
                      </a:endParaRPr>
                    </a:p>
                    <a:p>
                      <a:pPr rtl="1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dirty="0">
                          <a:solidFill>
                            <a:schemeClr val="bg1"/>
                          </a:solidFill>
                          <a:effectLst/>
                        </a:rPr>
                        <a:t>INTERALVEOLAR SEPTA</a:t>
                      </a:r>
                      <a:endParaRPr lang="ar-SA" sz="3200" i="0" dirty="0">
                        <a:effectLst/>
                      </a:endParaRPr>
                    </a:p>
                    <a:p>
                      <a:pPr rtl="1"/>
                      <a:endParaRPr lang="ar-SA" dirty="0"/>
                    </a:p>
                  </a:txBody>
                  <a:tcPr vert="vert2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376855"/>
                  </a:ext>
                </a:extLst>
              </a:tr>
              <a:tr h="3367421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ar-SA" sz="16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en-US" altLang="ar-SA" sz="1600" b="1" dirty="0">
                          <a:solidFill>
                            <a:srgbClr val="FF0000"/>
                          </a:solidFill>
                        </a:rPr>
                        <a:t>Line 5%</a:t>
                      </a:r>
                      <a:r>
                        <a:rPr lang="en-US" altLang="ar-SA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ar-SA" sz="1600" b="0" dirty="0">
                          <a:solidFill>
                            <a:schemeClr val="tx1"/>
                          </a:solidFill>
                        </a:rPr>
                        <a:t>of the alveolar surfaces.</a:t>
                      </a:r>
                    </a:p>
                    <a:p>
                      <a:pPr algn="l" rtl="0" eaLnBrk="1" hangingPunct="1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en-US" altLang="ar-SA" sz="160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n-US" altLang="ar-SA" sz="1600" b="1" dirty="0">
                          <a:solidFill>
                            <a:srgbClr val="FF0000"/>
                          </a:solidFill>
                        </a:rPr>
                        <a:t>more numerous </a:t>
                      </a:r>
                      <a:r>
                        <a:rPr lang="en-US" altLang="ar-SA" sz="1600" dirty="0">
                          <a:solidFill>
                            <a:schemeClr val="tx1"/>
                          </a:solidFill>
                        </a:rPr>
                        <a:t>than type I pneumocytes.</a:t>
                      </a:r>
                      <a:endParaRPr lang="en-US" altLang="ar-SA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l" rtl="0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ar-SA" sz="1600" b="1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altLang="ar-SA" sz="1600" dirty="0">
                          <a:solidFill>
                            <a:schemeClr val="tx1"/>
                          </a:solidFill>
                        </a:rPr>
                        <a:t>Are </a:t>
                      </a:r>
                      <a:r>
                        <a:rPr lang="en-US" altLang="ar-SA" sz="1600" b="1" dirty="0">
                          <a:solidFill>
                            <a:schemeClr val="tx1"/>
                          </a:solidFill>
                        </a:rPr>
                        <a:t>cuboidal or rounded cells, </a:t>
                      </a:r>
                      <a:r>
                        <a:rPr lang="en-US" altLang="ar-SA" sz="1600" dirty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n-US" altLang="ar-SA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ar-SA" sz="1600" b="1" u="sng" dirty="0">
                          <a:solidFill>
                            <a:srgbClr val="FF0000"/>
                          </a:solidFill>
                        </a:rPr>
                        <a:t>Foamy cytoplasm.</a:t>
                      </a:r>
                    </a:p>
                    <a:p>
                      <a:pPr algn="l" rtl="0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ar-SA" sz="1600" b="0" u="none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altLang="ar-SA" sz="1600" dirty="0">
                          <a:solidFill>
                            <a:schemeClr val="tx1"/>
                          </a:solidFill>
                        </a:rPr>
                        <a:t>Nucleus: central &amp; rounded.</a:t>
                      </a:r>
                    </a:p>
                    <a:p>
                      <a:pPr algn="l" rtl="0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en-US" altLang="ar-SA" sz="1600" dirty="0">
                          <a:solidFill>
                            <a:schemeClr val="tx1"/>
                          </a:solidFill>
                        </a:rPr>
                        <a:t>-The cytoplasm contains membrane-bound </a:t>
                      </a:r>
                      <a:r>
                        <a:rPr lang="en-US" altLang="ar-SA" sz="1600" b="1" u="sng" dirty="0">
                          <a:solidFill>
                            <a:srgbClr val="FF0000"/>
                          </a:solidFill>
                        </a:rPr>
                        <a:t>Lamellar bodies</a:t>
                      </a:r>
                      <a:r>
                        <a:rPr lang="en-US" altLang="ar-SA" sz="1600" b="1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ar-SA" sz="1600" dirty="0">
                          <a:solidFill>
                            <a:schemeClr val="tx1"/>
                          </a:solidFill>
                        </a:rPr>
                        <a:t>(contain pulmonary surfactant).</a:t>
                      </a:r>
                    </a:p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ar-SA" sz="2000" b="1" dirty="0">
                          <a:solidFill>
                            <a:srgbClr val="002060"/>
                          </a:solidFill>
                        </a:rPr>
                        <a:t>Function:</a:t>
                      </a:r>
                    </a:p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ar-SA" sz="1600" dirty="0">
                          <a:solidFill>
                            <a:schemeClr val="tx1"/>
                          </a:solidFill>
                        </a:rPr>
                        <a:t>1- Synthesis &amp; secretion of </a:t>
                      </a:r>
                      <a:r>
                        <a:rPr lang="en-US" altLang="ar-SA" sz="1600" b="1" dirty="0">
                          <a:solidFill>
                            <a:srgbClr val="FF0000"/>
                          </a:solidFill>
                        </a:rPr>
                        <a:t>pulmonary surfactant.</a:t>
                      </a:r>
                      <a:endParaRPr lang="en-US" altLang="ar-SA" sz="1600" dirty="0">
                        <a:solidFill>
                          <a:srgbClr val="FF0000"/>
                        </a:solidFill>
                      </a:endParaRPr>
                    </a:p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ar-SA" sz="1600" dirty="0">
                          <a:solidFill>
                            <a:schemeClr val="tx1"/>
                          </a:solidFill>
                        </a:rPr>
                        <a:t>2- Renewal of alveolar epithelial cells:</a:t>
                      </a:r>
                      <a:endParaRPr lang="en-US" altLang="ar-SA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ar-SA" sz="1600" dirty="0">
                          <a:solidFill>
                            <a:schemeClr val="tx1"/>
                          </a:solidFill>
                        </a:rPr>
                        <a:t>Type II cells can divide to regenerate both type I &amp; type II pneumocytes.</a:t>
                      </a:r>
                      <a:endParaRPr lang="en-US" altLang="ar-SA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ar-SA" sz="11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ar-SA" sz="20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ar-SA" sz="20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2000" b="1" dirty="0">
                          <a:solidFill>
                            <a:srgbClr val="0070C0"/>
                          </a:solidFill>
                        </a:rPr>
                        <a:t>Type II Pneumocytes</a:t>
                      </a:r>
                      <a:endParaRPr lang="ar-SA" sz="2000" dirty="0">
                        <a:solidFill>
                          <a:srgbClr val="0070C0"/>
                        </a:solidFill>
                      </a:endParaRPr>
                    </a:p>
                    <a:p>
                      <a:pPr algn="ctr" rtl="0"/>
                      <a:r>
                        <a:rPr lang="en-US" sz="1200" b="1" kern="1200" dirty="0">
                          <a:solidFill>
                            <a:srgbClr val="00FF00"/>
                          </a:solidFill>
                          <a:latin typeface="+mn-lt"/>
                          <a:ea typeface="+mn-ea"/>
                          <a:cs typeface="+mn-cs"/>
                        </a:rPr>
                        <a:t>(green arrows)</a:t>
                      </a:r>
                    </a:p>
                    <a:p>
                      <a:pPr algn="l" rtl="0"/>
                      <a:r>
                        <a:rPr lang="en-US" sz="14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Times New Roman" charset="0"/>
                        </a:rPr>
                        <a:t>* Have less surface area than Type I but more number of cells</a:t>
                      </a:r>
                      <a:br>
                        <a:rPr lang="en-US" sz="14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Times New Roman" charset="0"/>
                        </a:rPr>
                      </a:br>
                      <a:endParaRPr lang="en-US" sz="1400" b="1" kern="1200" dirty="0">
                        <a:solidFill>
                          <a:prstClr val="white">
                            <a:lumMod val="65000"/>
                          </a:prstClr>
                        </a:solidFill>
                        <a:latin typeface="+mj-lt"/>
                        <a:ea typeface="+mn-ea"/>
                        <a:cs typeface="Times New Roman" charset="0"/>
                      </a:endParaRPr>
                    </a:p>
                    <a:p>
                      <a:pPr algn="l" rtl="0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* It looks like foam because it has a lot of vesicles that contain surfactant </a:t>
                      </a:r>
                      <a:endParaRPr lang="ar-SA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978980"/>
                  </a:ext>
                </a:extLst>
              </a:tr>
              <a:tr h="119826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800" b="1" dirty="0">
                          <a:solidFill>
                            <a:schemeClr val="tx1"/>
                          </a:solidFill>
                        </a:rPr>
                        <a:t>C.T. Fibers: </a:t>
                      </a:r>
                      <a:r>
                        <a:rPr lang="en-US" altLang="ar-SA" sz="1800" dirty="0">
                          <a:solidFill>
                            <a:schemeClr val="tx1"/>
                          </a:solidFill>
                        </a:rPr>
                        <a:t>elastic  fibers &amp; type III collagen (reticular fibers).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800" b="1" dirty="0">
                          <a:solidFill>
                            <a:schemeClr val="tx1"/>
                          </a:solidFill>
                        </a:rPr>
                        <a:t>C.T. Cells: </a:t>
                      </a:r>
                      <a:r>
                        <a:rPr lang="en-US" altLang="ar-SA" sz="1800" b="0" dirty="0">
                          <a:solidFill>
                            <a:schemeClr val="tx1"/>
                          </a:solidFill>
                        </a:rPr>
                        <a:t>Fibroblasts, Macrophages, Mast cells, Lymphocytes.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2400" b="1" dirty="0">
                          <a:solidFill>
                            <a:srgbClr val="0070C0"/>
                          </a:solidFill>
                        </a:rPr>
                        <a:t>Interstitial connective tissue</a:t>
                      </a:r>
                      <a:endParaRPr lang="ar-SA" sz="2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rtl="1"/>
                      <a:endParaRPr lang="en-US" sz="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en-US" altLang="ar-SA" sz="2400" b="1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Interstitium</a:t>
                      </a:r>
                      <a:endParaRPr lang="en-US" altLang="ar-SA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Pulmonary Capillaries is Continuous and it has thick basement membrane to prevent any toxic materials inter the circulation </a:t>
                      </a:r>
                      <a:endParaRPr lang="en-US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397711"/>
                  </a:ext>
                </a:extLst>
              </a:tr>
              <a:tr h="734578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Continuous Pulmonary Capillaries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146550"/>
                  </a:ext>
                </a:extLst>
              </a:tr>
            </a:tbl>
          </a:graphicData>
        </a:graphic>
      </p:graphicFrame>
      <p:pic>
        <p:nvPicPr>
          <p:cNvPr id="5" name="Picture 5" descr="Resp15s">
            <a:extLst>
              <a:ext uri="{FF2B5EF4-FFF2-40B4-BE49-F238E27FC236}">
                <a16:creationId xmlns:a16="http://schemas.microsoft.com/office/drawing/2014/main" id="{2D48688C-2432-4384-BF22-1C318CF97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858" y="76200"/>
            <a:ext cx="2971800" cy="258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75EF8943-5169-4E9F-AD4A-88E8179AD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952999"/>
            <a:ext cx="3002281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17_26">
            <a:extLst>
              <a:ext uri="{FF2B5EF4-FFF2-40B4-BE49-F238E27FC236}">
                <a16:creationId xmlns:a16="http://schemas.microsoft.com/office/drawing/2014/main" id="{A8CD0DAF-CEB6-4433-8882-A5A239159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446" y="2736521"/>
            <a:ext cx="2971800" cy="210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43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6A9B06B-483C-4D13-8F60-4D69DB77B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113" y="636919"/>
            <a:ext cx="6058487" cy="5584162"/>
          </a:xfrm>
        </p:spPr>
        <p:txBody>
          <a:bodyPr/>
          <a:lstStyle/>
          <a:p>
            <a:pPr algn="l" rtl="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BLOOD-GAS BARRIER = (BLOOD-AIR BARRIER)</a:t>
            </a:r>
          </a:p>
          <a:p>
            <a:pPr marL="0" indent="0" algn="l" rtl="0">
              <a:buClr>
                <a:schemeClr val="accent2">
                  <a:lumMod val="50000"/>
                </a:schemeClr>
              </a:buClr>
              <a:buNone/>
            </a:pPr>
            <a:r>
              <a:rPr lang="en-US" altLang="ar-SA" dirty="0">
                <a:solidFill>
                  <a:schemeClr val="tx1"/>
                </a:solidFill>
              </a:rPr>
              <a:t>It is the region of the interalveolar septum that is traversed by O2 &amp; CO2.</a:t>
            </a:r>
          </a:p>
          <a:p>
            <a:pPr marL="0" indent="0" algn="l" rtl="0">
              <a:buClr>
                <a:schemeClr val="accent2">
                  <a:lumMod val="50000"/>
                </a:schemeClr>
              </a:buClr>
              <a:buNone/>
            </a:pPr>
            <a:r>
              <a:rPr lang="en-US" altLang="ar-SA" sz="1600" dirty="0">
                <a:solidFill>
                  <a:prstClr val="white">
                    <a:lumMod val="65000"/>
                  </a:prstClr>
                </a:solidFill>
                <a:latin typeface="Trebuchet MS" panose="020B0603020202020204"/>
                <a:cs typeface="Times New Roman" charset="0"/>
              </a:rPr>
              <a:t>Note: the O2 molecules will pass through these 4 structures respectively to diffuse from Alveoli to the capillaries.</a:t>
            </a:r>
            <a:endParaRPr lang="en-US" altLang="ar-SA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>
              <a:buClr>
                <a:schemeClr val="accent2">
                  <a:lumMod val="50000"/>
                </a:schemeClr>
              </a:buClr>
              <a:buNone/>
            </a:pPr>
            <a:endParaRPr lang="en-US" altLang="ar-SA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>
              <a:buClr>
                <a:schemeClr val="accent2">
                  <a:lumMod val="50000"/>
                </a:schemeClr>
              </a:buClr>
              <a:buNone/>
            </a:pPr>
            <a:r>
              <a:rPr lang="en-US" altLang="ar-SA" sz="2000" b="1" dirty="0">
                <a:solidFill>
                  <a:schemeClr val="accent1">
                    <a:lumMod val="75000"/>
                  </a:schemeClr>
                </a:solidFill>
              </a:rPr>
              <a:t>Components: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altLang="ar-SA" dirty="0">
                <a:solidFill>
                  <a:schemeClr val="tx1"/>
                </a:solidFill>
              </a:rPr>
              <a:t>1- </a:t>
            </a:r>
            <a:r>
              <a:rPr lang="en-US" altLang="ar-SA" u="sng" dirty="0">
                <a:solidFill>
                  <a:schemeClr val="tx1"/>
                </a:solidFill>
              </a:rPr>
              <a:t>Thin layer</a:t>
            </a:r>
            <a:r>
              <a:rPr lang="en-US" altLang="ar-SA" dirty="0">
                <a:solidFill>
                  <a:schemeClr val="tx1"/>
                </a:solidFill>
              </a:rPr>
              <a:t> of surfactant.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altLang="ar-SA" dirty="0">
                <a:solidFill>
                  <a:schemeClr val="tx1"/>
                </a:solidFill>
              </a:rPr>
              <a:t>2- </a:t>
            </a:r>
            <a:r>
              <a:rPr lang="en-US" altLang="ar-SA" b="1" dirty="0">
                <a:solidFill>
                  <a:schemeClr val="tx1"/>
                </a:solidFill>
              </a:rPr>
              <a:t>Type I pneumocyte</a:t>
            </a:r>
            <a:r>
              <a:rPr lang="en-US" altLang="ar-SA" dirty="0">
                <a:solidFill>
                  <a:schemeClr val="tx1"/>
                </a:solidFill>
              </a:rPr>
              <a:t>.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altLang="ar-SA" dirty="0">
                <a:solidFill>
                  <a:schemeClr val="tx1"/>
                </a:solidFill>
              </a:rPr>
              <a:t>3- </a:t>
            </a:r>
            <a:r>
              <a:rPr lang="en-US" altLang="ar-SA" u="sng" dirty="0">
                <a:solidFill>
                  <a:schemeClr val="tx1"/>
                </a:solidFill>
              </a:rPr>
              <a:t>Fused basal laminae</a:t>
            </a:r>
            <a:r>
              <a:rPr lang="en-US" altLang="ar-SA" dirty="0">
                <a:solidFill>
                  <a:schemeClr val="tx1"/>
                </a:solidFill>
              </a:rPr>
              <a:t> of </a:t>
            </a:r>
            <a:r>
              <a:rPr lang="en-US" altLang="ar-SA" b="1" dirty="0">
                <a:solidFill>
                  <a:schemeClr val="tx1"/>
                </a:solidFill>
              </a:rPr>
              <a:t>type I pneumocytes </a:t>
            </a:r>
            <a:r>
              <a:rPr lang="en-US" altLang="ar-SA" dirty="0">
                <a:solidFill>
                  <a:schemeClr val="tx1"/>
                </a:solidFill>
              </a:rPr>
              <a:t>&amp; endothelial cells of the pulmonary capillary.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altLang="ar-SA" dirty="0">
                <a:solidFill>
                  <a:schemeClr val="tx1"/>
                </a:solidFill>
              </a:rPr>
              <a:t>4- Endothelial cells of the pulmonary capillary.</a:t>
            </a:r>
          </a:p>
          <a:p>
            <a:pPr marL="0" indent="0" algn="l" rtl="0">
              <a:buClr>
                <a:schemeClr val="accent2">
                  <a:lumMod val="50000"/>
                </a:schemeClr>
              </a:buClr>
              <a:buNone/>
            </a:pPr>
            <a:endParaRPr lang="ar-S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4" descr="F17_20">
            <a:extLst>
              <a:ext uri="{FF2B5EF4-FFF2-40B4-BE49-F238E27FC236}">
                <a16:creationId xmlns:a16="http://schemas.microsoft.com/office/drawing/2014/main" id="{4188AAE3-1BBF-4726-B380-E1858DAC6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289" y="228600"/>
            <a:ext cx="3967349" cy="345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7EA34A6A-7F98-4AD6-AD96-59E34F484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3479256"/>
            <a:ext cx="3976727" cy="27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347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FDD95520-1C8E-47F5-BB3F-04E903C65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"/>
            <a:ext cx="2667000" cy="250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A575281-4D37-42D6-A4DB-98DA5FE87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528637"/>
            <a:ext cx="7628466" cy="2888329"/>
          </a:xfrm>
        </p:spPr>
        <p:txBody>
          <a:bodyPr/>
          <a:lstStyle/>
          <a:p>
            <a:pPr algn="l" rtl="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Alveolar phagocytes = (Alveolar Macrophages) = (Dust Cells)</a:t>
            </a:r>
          </a:p>
          <a:p>
            <a:pPr algn="l" rtl="0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altLang="ar-SA" sz="2000" b="1" dirty="0">
                <a:solidFill>
                  <a:schemeClr val="accent1">
                    <a:lumMod val="75000"/>
                  </a:schemeClr>
                </a:solidFill>
              </a:rPr>
              <a:t>Sites:</a:t>
            </a:r>
          </a:p>
          <a:p>
            <a:pPr marL="0" indent="0" algn="l" rtl="0">
              <a:spcBef>
                <a:spcPts val="600"/>
              </a:spcBef>
              <a:buNone/>
            </a:pPr>
            <a:r>
              <a:rPr lang="en-US" altLang="ar-SA" dirty="0">
                <a:solidFill>
                  <a:schemeClr val="tx1"/>
                </a:solidFill>
              </a:rPr>
              <a:t>1- In the </a:t>
            </a:r>
            <a:r>
              <a:rPr lang="en-US" altLang="ar-SA" b="1" dirty="0">
                <a:solidFill>
                  <a:schemeClr val="tx1"/>
                </a:solidFill>
              </a:rPr>
              <a:t>lumen</a:t>
            </a:r>
            <a:r>
              <a:rPr lang="en-US" altLang="ar-SA" dirty="0">
                <a:solidFill>
                  <a:schemeClr val="tx1"/>
                </a:solidFill>
              </a:rPr>
              <a:t> of </a:t>
            </a:r>
            <a:r>
              <a:rPr lang="en-US" altLang="ar-SA" b="1" dirty="0">
                <a:solidFill>
                  <a:schemeClr val="tx1"/>
                </a:solidFill>
              </a:rPr>
              <a:t>pulmonary alveoli</a:t>
            </a:r>
            <a:r>
              <a:rPr lang="en-US" altLang="ar-SA" dirty="0">
                <a:solidFill>
                  <a:schemeClr val="tx1"/>
                </a:solidFill>
              </a:rPr>
              <a:t>.</a:t>
            </a:r>
            <a:br>
              <a:rPr lang="en-US" altLang="ar-SA" dirty="0">
                <a:solidFill>
                  <a:schemeClr val="tx1"/>
                </a:solidFill>
              </a:rPr>
            </a:br>
            <a:r>
              <a:rPr lang="en-US" altLang="ar-SA" dirty="0">
                <a:solidFill>
                  <a:schemeClr val="tx1"/>
                </a:solidFill>
              </a:rPr>
              <a:t>2- In the </a:t>
            </a:r>
            <a:r>
              <a:rPr lang="en-US" altLang="ar-SA" b="1" dirty="0">
                <a:solidFill>
                  <a:schemeClr val="tx1"/>
                </a:solidFill>
              </a:rPr>
              <a:t>interstitium</a:t>
            </a:r>
            <a:r>
              <a:rPr lang="en-US" altLang="ar-SA" dirty="0">
                <a:solidFill>
                  <a:schemeClr val="tx1"/>
                </a:solidFill>
              </a:rPr>
              <a:t> of </a:t>
            </a:r>
            <a:r>
              <a:rPr lang="en-US" altLang="ar-SA" b="1" dirty="0">
                <a:solidFill>
                  <a:schemeClr val="tx1"/>
                </a:solidFill>
              </a:rPr>
              <a:t>interalveolar septa</a:t>
            </a:r>
            <a:r>
              <a:rPr lang="en-US" altLang="ar-SA" dirty="0">
                <a:solidFill>
                  <a:schemeClr val="tx1"/>
                </a:solidFill>
              </a:rPr>
              <a:t>.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altLang="ar-SA" sz="2000" b="1" dirty="0">
                <a:solidFill>
                  <a:schemeClr val="accent1">
                    <a:lumMod val="75000"/>
                  </a:schemeClr>
                </a:solidFill>
              </a:rPr>
              <a:t>Function:</a:t>
            </a:r>
          </a:p>
          <a:p>
            <a:pPr marL="0" indent="0" algn="l" rtl="0">
              <a:buNone/>
            </a:pPr>
            <a:r>
              <a:rPr lang="en-US" altLang="ar-SA" dirty="0">
                <a:solidFill>
                  <a:schemeClr val="tx1"/>
                </a:solidFill>
              </a:rPr>
              <a:t>Phagocytose particulate matter (e.g. dust) &amp; bacteria in the lumen of pulmonary alveoli and in the interstitium of interalveolar septa.</a:t>
            </a:r>
          </a:p>
          <a:p>
            <a:pPr marL="0" indent="0" algn="l" rtl="0">
              <a:buNone/>
            </a:pPr>
            <a:endParaRPr lang="en-US" altLang="ar-SA" sz="2000" b="1" dirty="0">
              <a:solidFill>
                <a:srgbClr val="002060"/>
              </a:solidFill>
            </a:endParaRPr>
          </a:p>
          <a:p>
            <a:pPr marL="0" indent="0" algn="l" rtl="0">
              <a:buClr>
                <a:schemeClr val="accent1">
                  <a:lumMod val="50000"/>
                </a:schemeClr>
              </a:buClr>
              <a:buNone/>
            </a:pPr>
            <a:endParaRPr lang="en-US" altLang="ar-SA" sz="20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 algn="l" rtl="0">
              <a:buClr>
                <a:schemeClr val="accent1">
                  <a:lumMod val="50000"/>
                </a:schemeClr>
              </a:buClr>
              <a:buNone/>
            </a:pPr>
            <a:endParaRPr lang="ar-SA" sz="20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5" name="Picture 4" descr="72C77AFC">
            <a:extLst>
              <a:ext uri="{FF2B5EF4-FFF2-40B4-BE49-F238E27FC236}">
                <a16:creationId xmlns:a16="http://schemas.microsoft.com/office/drawing/2014/main" id="{A23E01E9-F58B-4556-8D38-1769D9E3D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t="34351" r="29411" b="25954"/>
          <a:stretch>
            <a:fillRect/>
          </a:stretch>
        </p:blipFill>
        <p:spPr bwMode="auto">
          <a:xfrm>
            <a:off x="7933266" y="3426692"/>
            <a:ext cx="2353733" cy="266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Raisa\My Documents\My Pictures\visceral pleura.jpg">
            <a:extLst>
              <a:ext uri="{FF2B5EF4-FFF2-40B4-BE49-F238E27FC236}">
                <a16:creationId xmlns:a16="http://schemas.microsoft.com/office/drawing/2014/main" id="{4CBCCC93-1665-46CD-B3E1-ADBC5CE2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795" y="3416966"/>
            <a:ext cx="2353733" cy="267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24E47A0-143E-479C-B7B4-D5769CF5FD1B}"/>
              </a:ext>
            </a:extLst>
          </p:cNvPr>
          <p:cNvSpPr txBox="1"/>
          <p:nvPr/>
        </p:nvSpPr>
        <p:spPr>
          <a:xfrm>
            <a:off x="304800" y="3448155"/>
            <a:ext cx="4961466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5125" indent="-36512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Pleura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Is formed of two layers:</a:t>
            </a:r>
            <a:br>
              <a:rPr lang="en-US" sz="20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</a:br>
            <a:r>
              <a:rPr lang="en-US" sz="2000" dirty="0">
                <a:latin typeface="+mj-lt"/>
                <a:cs typeface="Times New Roman" pitchFamily="18" charset="0"/>
              </a:rPr>
              <a:t>- </a:t>
            </a:r>
            <a:r>
              <a:rPr lang="en-US" sz="2000" b="1" dirty="0">
                <a:latin typeface="+mj-lt"/>
                <a:cs typeface="Times New Roman" pitchFamily="18" charset="0"/>
              </a:rPr>
              <a:t>Parietal and visceral</a:t>
            </a:r>
            <a:r>
              <a:rPr lang="en-US" sz="2000" dirty="0">
                <a:latin typeface="+mj-lt"/>
                <a:cs typeface="Times New Roman" pitchFamily="18" charset="0"/>
              </a:rPr>
              <a:t>.</a:t>
            </a:r>
            <a:br>
              <a:rPr lang="en-US" sz="20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</a:br>
            <a:r>
              <a:rPr lang="en-US" dirty="0">
                <a:latin typeface="+mj-lt"/>
              </a:rPr>
              <a:t>It is formed of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simple squamous mesothelium</a:t>
            </a:r>
            <a:r>
              <a:rPr lang="en-US" dirty="0">
                <a:latin typeface="+mj-lt"/>
              </a:rPr>
              <a:t>. The two layers are separated by serous fluid.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The visceral layer has sub-epithelium loose C.T.</a:t>
            </a:r>
            <a:r>
              <a:rPr lang="en-US" dirty="0">
                <a:latin typeface="+mj-lt"/>
              </a:rPr>
              <a:t> that extends into the lung tissue</a:t>
            </a:r>
            <a:br>
              <a:rPr lang="en-US" dirty="0">
                <a:latin typeface="+mj-lt"/>
              </a:rPr>
            </a:br>
            <a:endParaRPr lang="en-US" altLang="ar-SA" dirty="0">
              <a:latin typeface="+mj-lt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37687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958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211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75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32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4AA40F8-1C3E-4FC7-919C-14447545B705}"/>
              </a:ext>
            </a:extLst>
          </p:cNvPr>
          <p:cNvSpPr/>
          <p:nvPr/>
        </p:nvSpPr>
        <p:spPr>
          <a:xfrm>
            <a:off x="96711" y="178946"/>
            <a:ext cx="1342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EXTRA : </a:t>
            </a:r>
            <a:endParaRPr lang="ar-S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 descr="صورة ذات صلة">
            <a:extLst>
              <a:ext uri="{FF2B5EF4-FFF2-40B4-BE49-F238E27FC236}">
                <a16:creationId xmlns:a16="http://schemas.microsoft.com/office/drawing/2014/main" id="{65F18A67-6E73-4DB2-924A-7D295FA47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40610"/>
            <a:ext cx="8004040" cy="529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244476-20EB-4C00-B34D-01BFC32CAA2A}"/>
              </a:ext>
            </a:extLst>
          </p:cNvPr>
          <p:cNvSpPr/>
          <p:nvPr/>
        </p:nvSpPr>
        <p:spPr>
          <a:xfrm>
            <a:off x="1752600" y="5257800"/>
            <a:ext cx="1447800" cy="673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279C1C-DFA3-4AD7-A97C-85765350DBB7}"/>
              </a:ext>
            </a:extLst>
          </p:cNvPr>
          <p:cNvSpPr/>
          <p:nvPr/>
        </p:nvSpPr>
        <p:spPr>
          <a:xfrm>
            <a:off x="1600200" y="3886200"/>
            <a:ext cx="1600200" cy="673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CB261C-8F71-429C-BC6E-A5A6F1FE9787}"/>
              </a:ext>
            </a:extLst>
          </p:cNvPr>
          <p:cNvSpPr/>
          <p:nvPr/>
        </p:nvSpPr>
        <p:spPr>
          <a:xfrm>
            <a:off x="6553200" y="4419600"/>
            <a:ext cx="2814638" cy="673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7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229C6A1-D5A4-44E4-AEDA-EDC4A9137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C10FE722-205E-4844-8F13-D0326DEA31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51776"/>
              </p:ext>
            </p:extLst>
          </p:nvPr>
        </p:nvGraphicFramePr>
        <p:xfrm>
          <a:off x="13033" y="-12699"/>
          <a:ext cx="12192000" cy="685545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94533">
                  <a:extLst>
                    <a:ext uri="{9D8B030D-6E8A-4147-A177-3AD203B41FA5}">
                      <a16:colId xmlns:a16="http://schemas.microsoft.com/office/drawing/2014/main" val="36264659"/>
                    </a:ext>
                  </a:extLst>
                </a:gridCol>
                <a:gridCol w="4838700">
                  <a:extLst>
                    <a:ext uri="{9D8B030D-6E8A-4147-A177-3AD203B41FA5}">
                      <a16:colId xmlns:a16="http://schemas.microsoft.com/office/drawing/2014/main" val="3320885263"/>
                    </a:ext>
                  </a:extLst>
                </a:gridCol>
                <a:gridCol w="2042756">
                  <a:extLst>
                    <a:ext uri="{9D8B030D-6E8A-4147-A177-3AD203B41FA5}">
                      <a16:colId xmlns:a16="http://schemas.microsoft.com/office/drawing/2014/main" val="2830318308"/>
                    </a:ext>
                  </a:extLst>
                </a:gridCol>
                <a:gridCol w="916011">
                  <a:extLst>
                    <a:ext uri="{9D8B030D-6E8A-4147-A177-3AD203B41FA5}">
                      <a16:colId xmlns:a16="http://schemas.microsoft.com/office/drawing/2014/main" val="241807999"/>
                    </a:ext>
                  </a:extLst>
                </a:gridCol>
              </a:tblGrid>
              <a:tr h="825071">
                <a:tc rowSpan="3">
                  <a:txBody>
                    <a:bodyPr/>
                    <a:lstStyle/>
                    <a:p>
                      <a:pPr rtl="1"/>
                      <a:r>
                        <a:rPr lang="en-US" dirty="0"/>
                        <a:t>0</a:t>
                      </a:r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b="1" dirty="0">
                          <a:solidFill>
                            <a:srgbClr val="0070C0"/>
                          </a:solidFill>
                        </a:rPr>
                        <a:t>Epithelium - </a:t>
                      </a:r>
                      <a:r>
                        <a:rPr lang="en-US" altLang="ar-SA" b="0" dirty="0">
                          <a:solidFill>
                            <a:schemeClr val="tx1"/>
                          </a:solidFill>
                        </a:rPr>
                        <a:t>Respiratory epithelium</a:t>
                      </a:r>
                    </a:p>
                    <a:p>
                      <a:pPr algn="l" rtl="0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(pseudo-stratified Ciliated columnar Epithelium with goblet cell)</a:t>
                      </a:r>
                      <a:endParaRPr lang="ar-SA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/>
                      <a:endParaRPr lang="en-US" altLang="ar-SA" sz="28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0"/>
                      <a:r>
                        <a:rPr lang="en-US" altLang="ar-SA" sz="2800" dirty="0">
                          <a:solidFill>
                            <a:srgbClr val="FF0000"/>
                          </a:solidFill>
                        </a:rPr>
                        <a:t>Mucosa</a:t>
                      </a:r>
                    </a:p>
                    <a:p>
                      <a:pPr algn="ctr" rtl="0"/>
                      <a:r>
                        <a:rPr lang="en-US" altLang="ar-SA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The only mucosa that composed of three layers</a:t>
                      </a:r>
                    </a:p>
                    <a:p>
                      <a:pPr algn="ctr" rtl="0"/>
                      <a:endParaRPr lang="ar-SA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826552"/>
                  </a:ext>
                </a:extLst>
              </a:tr>
              <a:tr h="554559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ar-SA" b="1" dirty="0">
                          <a:solidFill>
                            <a:srgbClr val="0070C0"/>
                          </a:solidFill>
                        </a:rPr>
                        <a:t>Lamina propria</a:t>
                      </a:r>
                      <a:endParaRPr lang="ar-SA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439576"/>
                  </a:ext>
                </a:extLst>
              </a:tr>
              <a:tr h="88929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ar-SA" b="1" dirty="0">
                          <a:solidFill>
                            <a:srgbClr val="0070C0"/>
                          </a:solidFill>
                        </a:rPr>
                        <a:t>Elastic lamina</a:t>
                      </a:r>
                    </a:p>
                    <a:p>
                      <a:pPr algn="l" rtl="0"/>
                      <a:r>
                        <a:rPr lang="en-US" altLang="ar-SA" b="0" dirty="0">
                          <a:solidFill>
                            <a:schemeClr val="tx1"/>
                          </a:solidFill>
                        </a:rPr>
                        <a:t>It is formed of elastic fibers.</a:t>
                      </a:r>
                    </a:p>
                    <a:p>
                      <a:pPr algn="l" rtl="0"/>
                      <a:r>
                        <a:rPr lang="en-US" altLang="ar-SA" b="0" dirty="0">
                          <a:solidFill>
                            <a:schemeClr val="tx1"/>
                          </a:solidFill>
                        </a:rPr>
                        <a:t>It separates lamina propria from submucosa</a:t>
                      </a:r>
                      <a:endParaRPr lang="ar-S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269052"/>
                  </a:ext>
                </a:extLst>
              </a:tr>
              <a:tr h="699024">
                <a:tc rowSpan="3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Connective tissue </a:t>
                      </a:r>
                      <a:r>
                        <a:rPr 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(loose connective tissue)</a:t>
                      </a:r>
                      <a:endParaRPr lang="ar-SA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/>
                      <a:endParaRPr lang="en-US" altLang="ar-SA" sz="1600" dirty="0">
                        <a:solidFill>
                          <a:srgbClr val="FFFF00"/>
                        </a:solidFill>
                      </a:endParaRPr>
                    </a:p>
                    <a:p>
                      <a:pPr algn="ctr" rtl="0"/>
                      <a:endParaRPr lang="en-US" altLang="ar-SA" sz="1600" dirty="0">
                        <a:solidFill>
                          <a:srgbClr val="FFFF00"/>
                        </a:solidFill>
                      </a:endParaRPr>
                    </a:p>
                    <a:p>
                      <a:pPr algn="ctr" rtl="0"/>
                      <a:endParaRPr lang="en-US" altLang="ar-SA" sz="1600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2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Submucosa</a:t>
                      </a:r>
                      <a:br>
                        <a:rPr lang="en-US" altLang="ar-SA" sz="2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ar-SA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sub=under</a:t>
                      </a:r>
                      <a:endParaRPr lang="en-US" altLang="ar-SA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 rtl="0"/>
                      <a:endParaRPr lang="ar-SA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07534"/>
                  </a:ext>
                </a:extLst>
              </a:tr>
              <a:tr h="69902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Numerous mucous &amp; seromucous glands</a:t>
                      </a:r>
                      <a:endParaRPr lang="ar-SA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rtl="0"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Numerous mucous &amp; seromucous glands known as Trachealis gland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115787"/>
                  </a:ext>
                </a:extLst>
              </a:tr>
              <a:tr h="481236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ar-SA" b="1" dirty="0">
                          <a:solidFill>
                            <a:srgbClr val="0070C0"/>
                          </a:solidFill>
                        </a:rPr>
                        <a:t>Lymphoid elements</a:t>
                      </a:r>
                      <a:endParaRPr lang="ar-SA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355147"/>
                  </a:ext>
                </a:extLst>
              </a:tr>
              <a:tr h="914400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800" b="1" dirty="0">
                          <a:solidFill>
                            <a:srgbClr val="0070C0"/>
                          </a:solidFill>
                        </a:rPr>
                        <a:t>Fibroelastic 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Connective tissue </a:t>
                      </a:r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endParaRPr lang="en-US" altLang="ar-SA" dirty="0">
                        <a:solidFill>
                          <a:srgbClr val="FFFF00"/>
                        </a:solidFill>
                      </a:endParaRPr>
                    </a:p>
                    <a:p>
                      <a:pPr algn="ctr" rtl="0"/>
                      <a:endParaRPr lang="en-US" altLang="ar-SA" dirty="0">
                        <a:solidFill>
                          <a:srgbClr val="FFFF00"/>
                        </a:solidFill>
                      </a:endParaRPr>
                    </a:p>
                    <a:p>
                      <a:pPr algn="ctr" rtl="0"/>
                      <a:endParaRPr lang="en-US" altLang="ar-SA" dirty="0">
                        <a:solidFill>
                          <a:srgbClr val="FFFF00"/>
                        </a:solidFill>
                      </a:endParaRPr>
                    </a:p>
                    <a:p>
                      <a:pPr algn="ctr" rtl="0"/>
                      <a:r>
                        <a:rPr lang="en-US" altLang="ar-SA" sz="2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Adventitia</a:t>
                      </a:r>
                      <a:endParaRPr lang="ar-SA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41268"/>
                  </a:ext>
                </a:extLst>
              </a:tr>
              <a:tr h="1418061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buFontTx/>
                        <a:buNone/>
                      </a:pPr>
                      <a:r>
                        <a:rPr lang="en-US" altLang="ar-SA" sz="1800" b="1" dirty="0">
                          <a:solidFill>
                            <a:srgbClr val="0070C0"/>
                          </a:solidFill>
                        </a:rPr>
                        <a:t>C-shaped rings (12-16) of hyaline cartilage</a:t>
                      </a:r>
                      <a:r>
                        <a:rPr lang="en-US" altLang="ar-SA" sz="1800" dirty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  <a:p>
                      <a:pPr algn="l" rtl="0">
                        <a:buFontTx/>
                        <a:buNone/>
                      </a:pPr>
                      <a:r>
                        <a:rPr lang="en-US" altLang="ar-SA" sz="1600" dirty="0">
                          <a:solidFill>
                            <a:schemeClr val="tx1"/>
                          </a:solidFill>
                        </a:rPr>
                        <a:t>Trachealis muscle (bundle of </a:t>
                      </a:r>
                      <a:r>
                        <a:rPr lang="en-US" altLang="ar-SA" sz="1600" b="1" dirty="0">
                          <a:solidFill>
                            <a:schemeClr val="tx1"/>
                          </a:solidFill>
                        </a:rPr>
                        <a:t>smooth muscle fibers</a:t>
                      </a:r>
                      <a:r>
                        <a:rPr lang="en-US" altLang="ar-SA" sz="1600" dirty="0">
                          <a:solidFill>
                            <a:schemeClr val="tx1"/>
                          </a:solidFill>
                        </a:rPr>
                        <a:t>) connects the 2 ends of each C-shaped (</a:t>
                      </a:r>
                      <a:r>
                        <a:rPr lang="en-US" altLang="ar-SA" sz="1600" b="1" dirty="0">
                          <a:solidFill>
                            <a:schemeClr val="tx1"/>
                          </a:solidFill>
                        </a:rPr>
                        <a:t>incomplete</a:t>
                      </a:r>
                      <a:r>
                        <a:rPr lang="en-US" altLang="ar-SA" sz="1600" dirty="0">
                          <a:solidFill>
                            <a:schemeClr val="tx1"/>
                          </a:solidFill>
                        </a:rPr>
                        <a:t>) rings of cartilage</a:t>
                      </a:r>
                      <a:br>
                        <a:rPr lang="en-US" altLang="ar-SA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Trachealis muscle is smooth muscle and it help in contraction and dilatation of the trachea </a:t>
                      </a:r>
                      <a:endParaRPr lang="en-US" altLang="ar-SA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544943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46249948-60D3-4BBE-B5EF-7810867CADE5}"/>
              </a:ext>
            </a:extLst>
          </p:cNvPr>
          <p:cNvSpPr txBox="1"/>
          <p:nvPr/>
        </p:nvSpPr>
        <p:spPr>
          <a:xfrm rot="16200000">
            <a:off x="-2025822" y="2921168"/>
            <a:ext cx="488950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lt1"/>
                </a:solidFill>
              </a:rPr>
              <a:t>TRACHEA</a:t>
            </a:r>
            <a:endParaRPr lang="en-US" sz="4000" b="1" dirty="0">
              <a:solidFill>
                <a:schemeClr val="lt1"/>
              </a:solidFill>
            </a:endParaRPr>
          </a:p>
          <a:p>
            <a:pPr algn="ctr"/>
            <a:r>
              <a:rPr lang="en-US" altLang="ar-SA" sz="2400" dirty="0">
                <a:solidFill>
                  <a:srgbClr val="002060"/>
                </a:solidFill>
              </a:rPr>
              <a:t>The wall of trachea is formed of</a:t>
            </a:r>
            <a:endParaRPr lang="ar-SA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6C194DFA-7BF5-4869-A325-2EE8A2096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868" y="0"/>
            <a:ext cx="4369132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Documents and Settings\Raisa\My Documents\My Pictures\trachea --3.jpg">
            <a:extLst>
              <a:ext uri="{FF2B5EF4-FFF2-40B4-BE49-F238E27FC236}">
                <a16:creationId xmlns:a16="http://schemas.microsoft.com/office/drawing/2014/main" id="{C17B15C1-C810-4FB3-BDE4-EAD5F92A6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2" y="2336800"/>
            <a:ext cx="4369132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Raisa\My Documents\My Pictures\trachea--5.jpg">
            <a:extLst>
              <a:ext uri="{FF2B5EF4-FFF2-40B4-BE49-F238E27FC236}">
                <a16:creationId xmlns:a16="http://schemas.microsoft.com/office/drawing/2014/main" id="{C162BA48-71DE-433B-B0D9-DBFFC560C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9" r="-1"/>
          <a:stretch/>
        </p:blipFill>
        <p:spPr bwMode="auto">
          <a:xfrm>
            <a:off x="7820526" y="4398600"/>
            <a:ext cx="1831474" cy="24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Documents and Settings\Raisa\My Documents\My Pictures\trachea ---6.jpg">
            <a:extLst>
              <a:ext uri="{FF2B5EF4-FFF2-40B4-BE49-F238E27FC236}">
                <a16:creationId xmlns:a16="http://schemas.microsoft.com/office/drawing/2014/main" id="{237D0766-530C-45DF-9DEB-EB6B4E72D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26" y="4405668"/>
            <a:ext cx="2759074" cy="24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5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نتيجة بحث الصور عن ‪INTRAPULMONARY BRONCHI‬‏">
            <a:extLst>
              <a:ext uri="{FF2B5EF4-FFF2-40B4-BE49-F238E27FC236}">
                <a16:creationId xmlns:a16="http://schemas.microsoft.com/office/drawing/2014/main" id="{450EEBAC-A0EC-4D43-89F5-7FBBA25A9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" b="3366"/>
          <a:stretch/>
        </p:blipFill>
        <p:spPr bwMode="auto">
          <a:xfrm>
            <a:off x="7995472" y="140678"/>
            <a:ext cx="4069919" cy="308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عنصر نائب للمحتوى 2">
            <a:extLst>
              <a:ext uri="{FF2B5EF4-FFF2-40B4-BE49-F238E27FC236}">
                <a16:creationId xmlns:a16="http://schemas.microsoft.com/office/drawing/2014/main" id="{A2C2B42E-7D74-46A7-A08A-6BA818FD7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351693"/>
            <a:ext cx="8837904" cy="4898526"/>
          </a:xfrm>
        </p:spPr>
        <p:txBody>
          <a:bodyPr>
            <a:normAutofit/>
          </a:bodyPr>
          <a:lstStyle/>
          <a:p>
            <a:pPr marL="261938" indent="-261938" algn="l" rtl="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EXTRAPULMONARY BRONCHUS (1ry BRONCHUS)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en-US" altLang="ar-SA" sz="1600" dirty="0">
                <a:solidFill>
                  <a:schemeClr val="tx1"/>
                </a:solidFill>
              </a:rPr>
              <a:t>Generally have  the same histological appearance as the trachea </a:t>
            </a:r>
            <a:br>
              <a:rPr lang="en-US" altLang="ar-SA" sz="1600" dirty="0">
                <a:solidFill>
                  <a:schemeClr val="tx1"/>
                </a:solidFill>
              </a:rPr>
            </a:br>
            <a:r>
              <a:rPr lang="en-US" altLang="ar-SA" sz="1600" dirty="0">
                <a:solidFill>
                  <a:srgbClr val="FF0000"/>
                </a:solidFill>
              </a:rPr>
              <a:t>but</a:t>
            </a:r>
            <a:r>
              <a:rPr lang="en-US" altLang="ar-SA" sz="1600" dirty="0">
                <a:solidFill>
                  <a:schemeClr val="bg1">
                    <a:lumMod val="50000"/>
                  </a:schemeClr>
                </a:solidFill>
              </a:rPr>
              <a:t> different in diameter.</a:t>
            </a:r>
            <a:r>
              <a:rPr lang="en-US" altLang="ar-SA" sz="1600" dirty="0">
                <a:solidFill>
                  <a:schemeClr val="tx1"/>
                </a:solidFill>
              </a:rPr>
              <a:t> </a:t>
            </a:r>
          </a:p>
          <a:p>
            <a:pPr marL="0" indent="0" algn="l" rtl="0">
              <a:buClr>
                <a:schemeClr val="accent2">
                  <a:lumMod val="50000"/>
                </a:schemeClr>
              </a:buClr>
              <a:buNone/>
            </a:pPr>
            <a:endParaRPr lang="en-US" altLang="ar-SA" sz="1200" dirty="0">
              <a:solidFill>
                <a:schemeClr val="tx1"/>
              </a:solidFill>
            </a:endParaRPr>
          </a:p>
          <a:p>
            <a:pPr marL="261938" indent="-261938" algn="l" rtl="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INTRAPULMONARY BRONCHI (2ry &amp; 3ry BRONCHI)</a:t>
            </a:r>
          </a:p>
          <a:p>
            <a:pPr marL="261938" indent="-261938" algn="l" rtl="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marL="261938" indent="-261938" algn="l" rtl="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marL="261938" indent="-261938" algn="l" rtl="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marL="261938" indent="-261938" algn="l" rtl="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marL="261938" indent="-261938" algn="l" rtl="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marL="261938" indent="-261938" algn="l" rtl="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marL="261938" indent="-261938" algn="l" rtl="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 algn="l" rtl="0">
              <a:buClr>
                <a:schemeClr val="accent1">
                  <a:lumMod val="50000"/>
                </a:schemeClr>
              </a:buClr>
              <a:buNone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 algn="l" rtl="0">
              <a:buClr>
                <a:schemeClr val="accent1">
                  <a:lumMod val="50000"/>
                </a:schemeClr>
              </a:buClr>
              <a:buNone/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l" rtl="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altLang="ar-SA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l" rtl="0">
              <a:buClr>
                <a:schemeClr val="accent2">
                  <a:lumMod val="50000"/>
                </a:schemeClr>
              </a:buClr>
              <a:buNone/>
            </a:pPr>
            <a:endParaRPr lang="ar-SA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40EA3F13-076B-44C2-AE47-D585ADFB8DB5}"/>
              </a:ext>
            </a:extLst>
          </p:cNvPr>
          <p:cNvSpPr/>
          <p:nvPr/>
        </p:nvSpPr>
        <p:spPr>
          <a:xfrm>
            <a:off x="365756" y="2132188"/>
            <a:ext cx="3690092" cy="14911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F3824D62-C369-4CBA-8B58-6606B1C45006}"/>
              </a:ext>
            </a:extLst>
          </p:cNvPr>
          <p:cNvSpPr/>
          <p:nvPr/>
        </p:nvSpPr>
        <p:spPr>
          <a:xfrm>
            <a:off x="4180614" y="2132188"/>
            <a:ext cx="3690092" cy="14911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07093CAE-5495-4715-AAE5-965BC65B9622}"/>
              </a:ext>
            </a:extLst>
          </p:cNvPr>
          <p:cNvSpPr/>
          <p:nvPr/>
        </p:nvSpPr>
        <p:spPr>
          <a:xfrm>
            <a:off x="365753" y="3764039"/>
            <a:ext cx="3690092" cy="14911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B133F94A-56CD-4CAF-889C-A34B28D0C1D5}"/>
              </a:ext>
            </a:extLst>
          </p:cNvPr>
          <p:cNvSpPr/>
          <p:nvPr/>
        </p:nvSpPr>
        <p:spPr>
          <a:xfrm>
            <a:off x="4180614" y="3764039"/>
            <a:ext cx="3690092" cy="14911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AA0DC74D-E4E8-4668-B50C-0F5E6F44A15A}"/>
              </a:ext>
            </a:extLst>
          </p:cNvPr>
          <p:cNvSpPr txBox="1"/>
          <p:nvPr/>
        </p:nvSpPr>
        <p:spPr>
          <a:xfrm>
            <a:off x="359949" y="2153258"/>
            <a:ext cx="369589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altLang="ar-SA" b="1" dirty="0">
                <a:solidFill>
                  <a:schemeClr val="accent1">
                    <a:lumMod val="75000"/>
                  </a:schemeClr>
                </a:solidFill>
              </a:rPr>
              <a:t>Mucosa</a:t>
            </a:r>
          </a:p>
          <a:p>
            <a:r>
              <a:rPr lang="en-US" altLang="ar-SA" sz="1600" dirty="0"/>
              <a:t>A) Epithelium: Respiratory Epithelium</a:t>
            </a:r>
          </a:p>
          <a:p>
            <a:r>
              <a:rPr lang="en-US" altLang="ar-SA" sz="1600" dirty="0"/>
              <a:t>B) Lamina propria</a:t>
            </a:r>
          </a:p>
          <a:p>
            <a:r>
              <a:rPr lang="en-US" altLang="ar-SA" sz="1600" b="1" dirty="0">
                <a:solidFill>
                  <a:srgbClr val="FF0000"/>
                </a:solidFill>
              </a:rPr>
              <a:t>N.B. No elastic lamina</a:t>
            </a:r>
          </a:p>
          <a:p>
            <a:endParaRPr lang="en-US" alt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10E0B0E-15AD-4DA7-87C6-53BCC918F4E2}"/>
              </a:ext>
            </a:extLst>
          </p:cNvPr>
          <p:cNvSpPr txBox="1"/>
          <p:nvPr/>
        </p:nvSpPr>
        <p:spPr>
          <a:xfrm>
            <a:off x="4174804" y="2175527"/>
            <a:ext cx="369590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altLang="ar-SA" b="1" dirty="0">
                <a:solidFill>
                  <a:schemeClr val="accent1">
                    <a:lumMod val="75000"/>
                  </a:schemeClr>
                </a:solidFill>
              </a:rPr>
              <a:t>Muscle coat (complete)</a:t>
            </a:r>
          </a:p>
          <a:p>
            <a:r>
              <a:rPr lang="en-US" altLang="ar-SA" sz="1600" dirty="0"/>
              <a:t>Two distinct layers of smooth muscle fibers spirally  arranged in opposite direction.</a:t>
            </a:r>
            <a:endParaRPr lang="en-US" sz="1600" dirty="0"/>
          </a:p>
          <a:p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8595404A-554A-4B25-827F-9A8BADD790AE}"/>
              </a:ext>
            </a:extLst>
          </p:cNvPr>
          <p:cNvSpPr txBox="1"/>
          <p:nvPr/>
        </p:nvSpPr>
        <p:spPr>
          <a:xfrm>
            <a:off x="359949" y="3783634"/>
            <a:ext cx="3695896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altLang="ar-SA" b="1" dirty="0">
                <a:solidFill>
                  <a:schemeClr val="accent1">
                    <a:lumMod val="75000"/>
                  </a:schemeClr>
                </a:solidFill>
              </a:rPr>
              <a:t>Submucosa</a:t>
            </a:r>
          </a:p>
          <a:p>
            <a:r>
              <a:rPr lang="en-US" altLang="ar-SA" b="1" dirty="0"/>
              <a:t>C.T. contains:</a:t>
            </a:r>
          </a:p>
          <a:p>
            <a:r>
              <a:rPr lang="en-US" altLang="ar-SA" sz="1600" dirty="0"/>
              <a:t>A) Seromucous glands</a:t>
            </a:r>
          </a:p>
          <a:p>
            <a:r>
              <a:rPr lang="en-US" altLang="ar-SA" sz="1600" dirty="0"/>
              <a:t>B) Lymphoid elements</a:t>
            </a:r>
            <a:endParaRPr lang="en-US" altLang="ar-SA" b="1" dirty="0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EE840C9F-B839-4EF8-97C9-7F8C38CB8F00}"/>
              </a:ext>
            </a:extLst>
          </p:cNvPr>
          <p:cNvSpPr txBox="1"/>
          <p:nvPr/>
        </p:nvSpPr>
        <p:spPr>
          <a:xfrm>
            <a:off x="4174804" y="3764039"/>
            <a:ext cx="3701709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altLang="ar-SA" b="1" dirty="0">
                <a:solidFill>
                  <a:schemeClr val="accent1">
                    <a:lumMod val="75000"/>
                  </a:schemeClr>
                </a:solidFill>
              </a:rPr>
              <a:t>Adventitia</a:t>
            </a:r>
          </a:p>
          <a:p>
            <a:r>
              <a:rPr lang="en-US" altLang="ar-SA" sz="1600" dirty="0"/>
              <a:t>A) Loose C.T.</a:t>
            </a:r>
          </a:p>
          <a:p>
            <a:r>
              <a:rPr lang="en-US" altLang="ar-SA" sz="1600" dirty="0"/>
              <a:t>B) Irregular plates of hyaline cartilage (complete layer)</a:t>
            </a:r>
          </a:p>
          <a:p>
            <a:r>
              <a:rPr lang="en-US" altLang="ar-SA" sz="1600" dirty="0"/>
              <a:t>C) Solitary lymphoid nodules</a:t>
            </a:r>
          </a:p>
        </p:txBody>
      </p:sp>
      <p:pic>
        <p:nvPicPr>
          <p:cNvPr id="36" name="Picture 4" descr="F17_09">
            <a:extLst>
              <a:ext uri="{FF2B5EF4-FFF2-40B4-BE49-F238E27FC236}">
                <a16:creationId xmlns:a16="http://schemas.microsoft.com/office/drawing/2014/main" id="{35656B2E-9AA2-410E-BA13-DE70899B8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72" y="3429000"/>
            <a:ext cx="4069919" cy="28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مستطيل 37">
            <a:extLst>
              <a:ext uri="{FF2B5EF4-FFF2-40B4-BE49-F238E27FC236}">
                <a16:creationId xmlns:a16="http://schemas.microsoft.com/office/drawing/2014/main" id="{53102FF4-23FC-44F8-B473-3D098EA5B04E}"/>
              </a:ext>
            </a:extLst>
          </p:cNvPr>
          <p:cNvSpPr/>
          <p:nvPr/>
        </p:nvSpPr>
        <p:spPr>
          <a:xfrm>
            <a:off x="10789919" y="815926"/>
            <a:ext cx="1092591" cy="3516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9ACCA9F9-7351-448B-8E08-ADB754E93FD4}"/>
              </a:ext>
            </a:extLst>
          </p:cNvPr>
          <p:cNvSpPr/>
          <p:nvPr/>
        </p:nvSpPr>
        <p:spPr>
          <a:xfrm>
            <a:off x="10928251" y="1263751"/>
            <a:ext cx="1092591" cy="3516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2F89ED-99B4-47B4-95D0-A1362CABF09E}"/>
              </a:ext>
            </a:extLst>
          </p:cNvPr>
          <p:cNvSpPr txBox="1"/>
          <p:nvPr/>
        </p:nvSpPr>
        <p:spPr>
          <a:xfrm>
            <a:off x="1037778" y="5413889"/>
            <a:ext cx="711562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Remember: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5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trachea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sz="15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extrapulmonary bronchus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have (mucosa, submucosa &amp; adventitia)</a:t>
            </a:r>
            <a:br>
              <a:rPr lang="en-US" sz="15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5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Intrapulmonary bronchus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have (mucosa, submucosa, adventitia &amp; </a:t>
            </a:r>
            <a:r>
              <a:rPr lang="en-US" altLang="ar-SA" sz="1500" dirty="0">
                <a:solidFill>
                  <a:schemeClr val="bg1">
                    <a:lumMod val="50000"/>
                  </a:schemeClr>
                </a:solidFill>
              </a:rPr>
              <a:t>Muscle coat)</a:t>
            </a:r>
            <a:br>
              <a:rPr lang="en-US" altLang="ar-SA" sz="15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ar-SA" sz="1500" dirty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Present of cartilage in trachea and bronchus prevent them from collapse</a:t>
            </a:r>
            <a:endParaRPr lang="en-US" altLang="ar-SA" sz="1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2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نتيجة بحث الصور عن ‪bronchioles‬‏">
            <a:extLst>
              <a:ext uri="{FF2B5EF4-FFF2-40B4-BE49-F238E27FC236}">
                <a16:creationId xmlns:a16="http://schemas.microsoft.com/office/drawing/2014/main" id="{12911D4C-F5CC-49E3-8201-8671F5C36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58" y="267286"/>
            <a:ext cx="3973708" cy="260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عنصر نائب للمحتوى 5">
            <a:extLst>
              <a:ext uri="{FF2B5EF4-FFF2-40B4-BE49-F238E27FC236}">
                <a16:creationId xmlns:a16="http://schemas.microsoft.com/office/drawing/2014/main" id="{2DFFF3DF-122F-4C4F-8A4C-22988DF65E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598753"/>
              </p:ext>
            </p:extLst>
          </p:nvPr>
        </p:nvGraphicFramePr>
        <p:xfrm>
          <a:off x="-2410714" y="675397"/>
          <a:ext cx="8972574" cy="4642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67BB04C1-7D8F-4007-9A1C-31C851B5CF81}"/>
              </a:ext>
            </a:extLst>
          </p:cNvPr>
          <p:cNvSpPr txBox="1"/>
          <p:nvPr/>
        </p:nvSpPr>
        <p:spPr>
          <a:xfrm>
            <a:off x="815926" y="267286"/>
            <a:ext cx="3165231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BRONCHIOLES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endParaRPr lang="ar-SA" dirty="0"/>
          </a:p>
        </p:txBody>
      </p:sp>
      <p:pic>
        <p:nvPicPr>
          <p:cNvPr id="7" name="Picture 6" descr="C:\Documents and Settings\Raisa\My Documents\My Pictures\bronchiole---1.jpg">
            <a:extLst>
              <a:ext uri="{FF2B5EF4-FFF2-40B4-BE49-F238E27FC236}">
                <a16:creationId xmlns:a16="http://schemas.microsoft.com/office/drawing/2014/main" id="{55268537-0BBF-42A4-9F48-3B2A98664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58" y="2947432"/>
            <a:ext cx="3973708" cy="246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7D916642-191D-4951-B36E-0F8421301CA5}"/>
              </a:ext>
            </a:extLst>
          </p:cNvPr>
          <p:cNvSpPr txBox="1"/>
          <p:nvPr/>
        </p:nvSpPr>
        <p:spPr>
          <a:xfrm>
            <a:off x="1270959" y="5437657"/>
            <a:ext cx="84608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prstClr val="white">
                    <a:lumMod val="65000"/>
                  </a:prstClr>
                </a:solidFill>
                <a:latin typeface="Trebuchet MS" panose="020B0603020202020204"/>
                <a:cs typeface="Times New Roman" charset="0"/>
              </a:rPr>
              <a:t>Note: don’t confuse the </a:t>
            </a:r>
            <a:r>
              <a:rPr lang="en-US" sz="1600" b="1" u="sng" dirty="0">
                <a:solidFill>
                  <a:prstClr val="white">
                    <a:lumMod val="65000"/>
                  </a:prstClr>
                </a:solidFill>
                <a:latin typeface="Trebuchet MS" panose="020B0603020202020204"/>
                <a:cs typeface="Times New Roman" charset="0"/>
              </a:rPr>
              <a:t>Bronchus</a:t>
            </a:r>
            <a:r>
              <a:rPr lang="en-US" sz="1600" b="1" dirty="0">
                <a:solidFill>
                  <a:prstClr val="white">
                    <a:lumMod val="65000"/>
                  </a:prstClr>
                </a:solidFill>
                <a:latin typeface="Trebuchet MS" panose="020B0603020202020204"/>
                <a:cs typeface="Times New Roman" charset="0"/>
              </a:rPr>
              <a:t> with </a:t>
            </a:r>
            <a:r>
              <a:rPr lang="en-US" sz="1600" b="1" u="sng" dirty="0">
                <a:solidFill>
                  <a:prstClr val="white">
                    <a:lumMod val="65000"/>
                  </a:prstClr>
                </a:solidFill>
                <a:latin typeface="Trebuchet MS" panose="020B0603020202020204"/>
                <a:cs typeface="Times New Roman" charset="0"/>
              </a:rPr>
              <a:t>Bronchioles</a:t>
            </a:r>
            <a:r>
              <a:rPr lang="en-US" sz="1600" b="1" dirty="0">
                <a:solidFill>
                  <a:prstClr val="white">
                    <a:lumMod val="65000"/>
                  </a:prstClr>
                </a:solidFill>
                <a:latin typeface="Trebuchet MS" panose="020B0603020202020204"/>
                <a:cs typeface="Times New Roman" charset="0"/>
              </a:rPr>
              <a:t>.</a:t>
            </a:r>
          </a:p>
          <a:p>
            <a:r>
              <a:rPr lang="en-US" sz="1600" b="1" dirty="0">
                <a:solidFill>
                  <a:prstClr val="white">
                    <a:lumMod val="65000"/>
                  </a:prstClr>
                </a:solidFill>
                <a:latin typeface="Trebuchet MS" panose="020B0603020202020204"/>
                <a:cs typeface="Times New Roman" charset="0"/>
              </a:rPr>
              <a:t>The difference between the bronchioles and the bronchus is the absent of:  Cartilages, Submucosa, Lymph nodules, Goblet cells and Seromucous glands. </a:t>
            </a:r>
            <a:endParaRPr lang="ar-SA" sz="1600" b="1" dirty="0">
              <a:solidFill>
                <a:prstClr val="white">
                  <a:lumMod val="65000"/>
                </a:prstClr>
              </a:solidFill>
              <a:latin typeface="Trebuchet MS" panose="020B0603020202020204"/>
              <a:cs typeface="Times New Roman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1D33E5-A495-45B1-8C19-0D66BF5FD14C}"/>
              </a:ext>
            </a:extLst>
          </p:cNvPr>
          <p:cNvSpPr/>
          <p:nvPr/>
        </p:nvSpPr>
        <p:spPr>
          <a:xfrm>
            <a:off x="6599123" y="451904"/>
            <a:ext cx="1210540" cy="3078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00B2CF-FE98-45E9-9591-13409A271ECB}"/>
              </a:ext>
            </a:extLst>
          </p:cNvPr>
          <p:cNvSpPr/>
          <p:nvPr/>
        </p:nvSpPr>
        <p:spPr>
          <a:xfrm>
            <a:off x="7269804" y="873466"/>
            <a:ext cx="1340796" cy="3078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54AC07-4FCE-4700-9DD5-5AD1E7CC63D3}"/>
              </a:ext>
            </a:extLst>
          </p:cNvPr>
          <p:cNvSpPr/>
          <p:nvPr/>
        </p:nvSpPr>
        <p:spPr>
          <a:xfrm>
            <a:off x="7772371" y="1344764"/>
            <a:ext cx="838228" cy="4562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3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5D599755-E5F2-48B0-9AB2-818D57C76B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895569"/>
              </p:ext>
            </p:extLst>
          </p:nvPr>
        </p:nvGraphicFramePr>
        <p:xfrm>
          <a:off x="-1" y="0"/>
          <a:ext cx="12192000" cy="685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98497">
                  <a:extLst>
                    <a:ext uri="{9D8B030D-6E8A-4147-A177-3AD203B41FA5}">
                      <a16:colId xmlns:a16="http://schemas.microsoft.com/office/drawing/2014/main" val="17606877"/>
                    </a:ext>
                  </a:extLst>
                </a:gridCol>
                <a:gridCol w="3654639">
                  <a:extLst>
                    <a:ext uri="{9D8B030D-6E8A-4147-A177-3AD203B41FA5}">
                      <a16:colId xmlns:a16="http://schemas.microsoft.com/office/drawing/2014/main" val="1588427155"/>
                    </a:ext>
                  </a:extLst>
                </a:gridCol>
                <a:gridCol w="3344779">
                  <a:extLst>
                    <a:ext uri="{9D8B030D-6E8A-4147-A177-3AD203B41FA5}">
                      <a16:colId xmlns:a16="http://schemas.microsoft.com/office/drawing/2014/main" val="1144532412"/>
                    </a:ext>
                  </a:extLst>
                </a:gridCol>
                <a:gridCol w="794085">
                  <a:extLst>
                    <a:ext uri="{9D8B030D-6E8A-4147-A177-3AD203B41FA5}">
                      <a16:colId xmlns:a16="http://schemas.microsoft.com/office/drawing/2014/main" val="82936617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indent="-609600" algn="l" rtl="0" eaLnBrk="1" hangingPunct="1">
                        <a:lnSpc>
                          <a:spcPct val="90000"/>
                        </a:lnSpc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1- Mucosa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: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has longitudinal folds:</a:t>
                      </a:r>
                    </a:p>
                    <a:p>
                      <a:pPr marL="360363" indent="-360363" algn="l" rtl="0" eaLnBrk="1" hangingPunct="1">
                        <a:lnSpc>
                          <a:spcPct val="90000"/>
                        </a:lnSpc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(A) Epithelium: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Simple ciliated columnar Epithelium.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With occasional goblet cells.</a:t>
                      </a:r>
                    </a:p>
                    <a:p>
                      <a:pPr marL="360363" indent="-360363" algn="l" rtl="0" eaLnBrk="1" hangingPunct="1">
                        <a:lnSpc>
                          <a:spcPct val="90000"/>
                        </a:lnSpc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(B) Lamina propria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Connective tissue rich in elastic fibers.</a:t>
                      </a:r>
                    </a:p>
                    <a:p>
                      <a:pPr marL="360363" indent="-360363" algn="l" rtl="0" eaLnBrk="1" hangingPunct="1">
                        <a:lnSpc>
                          <a:spcPct val="90000"/>
                        </a:lnSpc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2- Smooth muscle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: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 helically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arranged smooth muscle layers.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609600" indent="-609600" algn="l" rtl="0" eaLnBrk="1" hangingPunct="1">
                        <a:lnSpc>
                          <a:spcPct val="90000"/>
                        </a:lnSpc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3- Adventitia: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Connective tissue.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algn="ctr" rtl="0"/>
                      <a:r>
                        <a:rPr lang="en-US" sz="2400" b="1" i="0" dirty="0">
                          <a:solidFill>
                            <a:srgbClr val="0070C0"/>
                          </a:solidFill>
                          <a:effectLst/>
                        </a:rPr>
                        <a:t>Preterminal Bronchioles</a:t>
                      </a:r>
                    </a:p>
                    <a:p>
                      <a:pPr marL="534988" marR="0" lvl="0" indent="-5349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>
                          <a:solidFill>
                            <a:srgbClr val="FF0000"/>
                          </a:solidFill>
                        </a:rPr>
                        <a:t>NOTE:  </a:t>
                      </a:r>
                      <a:r>
                        <a:rPr lang="en-US" sz="1600" b="1" u="none" dirty="0">
                          <a:solidFill>
                            <a:srgbClr val="FF0000"/>
                          </a:solidFill>
                        </a:rPr>
                        <a:t>No cartilage</a:t>
                      </a:r>
                    </a:p>
                    <a:p>
                      <a:pPr marL="1168400" marR="0" lvl="0" indent="-11684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FF0000"/>
                          </a:solidFill>
                        </a:rPr>
                        <a:t>      No seromucous glands</a:t>
                      </a:r>
                    </a:p>
                    <a:p>
                      <a:pPr marL="1168400" marR="0" lvl="0" indent="-11684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FF0000"/>
                          </a:solidFill>
                        </a:rPr>
                        <a:t>No lymph nodules</a:t>
                      </a:r>
                      <a:endParaRPr lang="en-US" sz="1600" b="1" i="0" u="none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 rtl="0"/>
                      <a:endParaRPr lang="en-US" sz="2400" b="1" i="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en-US" sz="4000" b="1" i="0" dirty="0">
                          <a:solidFill>
                            <a:schemeClr val="bg1"/>
                          </a:solidFill>
                          <a:effectLst/>
                        </a:rPr>
                        <a:t>Bronchioles</a:t>
                      </a:r>
                      <a:endParaRPr lang="ar-SA" sz="36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11834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ar-SA" b="1" dirty="0">
                          <a:solidFill>
                            <a:schemeClr val="tx1"/>
                          </a:solidFill>
                        </a:rPr>
                        <a:t>Similar structure to preterminal bronchioles, </a:t>
                      </a:r>
                      <a:r>
                        <a:rPr lang="en-US" altLang="ar-SA" b="1" dirty="0">
                          <a:solidFill>
                            <a:srgbClr val="FF0000"/>
                          </a:solidFill>
                        </a:rPr>
                        <a:t>BUT:</a:t>
                      </a:r>
                    </a:p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ar-SA" b="1" dirty="0">
                          <a:solidFill>
                            <a:srgbClr val="0070C0"/>
                          </a:solidFill>
                        </a:rPr>
                        <a:t>Epithelium:</a:t>
                      </a:r>
                    </a:p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ar-SA" dirty="0">
                          <a:solidFill>
                            <a:schemeClr val="tx1"/>
                          </a:solidFill>
                        </a:rPr>
                        <a:t>Simple cuboidal partially ciliated epithelium With </a:t>
                      </a:r>
                      <a:r>
                        <a:rPr lang="en-US" altLang="ar-SA" b="1" dirty="0">
                          <a:solidFill>
                            <a:srgbClr val="FF0000"/>
                          </a:solidFill>
                        </a:rPr>
                        <a:t>Clara cells</a:t>
                      </a:r>
                      <a:r>
                        <a:rPr lang="en-US" altLang="ar-SA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 rtl="0" eaLnBrk="1" hangingPunct="1">
                        <a:buFontTx/>
                        <a:buNone/>
                      </a:pPr>
                      <a:r>
                        <a:rPr lang="en-US" altLang="ar-SA" b="1" dirty="0">
                          <a:solidFill>
                            <a:srgbClr val="FF0000"/>
                          </a:solidFill>
                        </a:rPr>
                        <a:t>(NO goblet cells</a:t>
                      </a:r>
                      <a:r>
                        <a:rPr lang="en-US" altLang="ar-SA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algn="l" rtl="0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sz="2400" dirty="0"/>
                    </a:p>
                    <a:p>
                      <a:pPr algn="ctr" rtl="1"/>
                      <a:r>
                        <a:rPr lang="en-US" sz="2600" b="1" i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Terminal </a:t>
                      </a:r>
                    </a:p>
                    <a:p>
                      <a:pPr algn="ctr" rtl="1"/>
                      <a:r>
                        <a:rPr lang="en-US" sz="2600" b="1" i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Bronchioles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800749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b="1" dirty="0">
                          <a:solidFill>
                            <a:schemeClr val="tx1"/>
                          </a:solidFill>
                        </a:rPr>
                        <a:t>Similar structure to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terminal bronchioles</a:t>
                      </a:r>
                      <a:r>
                        <a:rPr lang="en-US" altLang="ar-SA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ar-SA" b="1" dirty="0">
                          <a:solidFill>
                            <a:srgbClr val="FF0000"/>
                          </a:solidFill>
                        </a:rPr>
                        <a:t>BUT: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their walls are interrupted by the presence of few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pulmonary alveoli.</a:t>
                      </a:r>
                    </a:p>
                    <a:p>
                      <a:pPr algn="l" rtl="0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2000" b="1" i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endParaRPr lang="en-US" sz="2600" b="1" i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n-US" sz="2600" b="1" i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Respiratory Bronchioles</a:t>
                      </a:r>
                      <a:endParaRPr lang="ar-SA" sz="2600" b="1" i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739280"/>
                  </a:ext>
                </a:extLst>
              </a:tr>
            </a:tbl>
          </a:graphicData>
        </a:graphic>
      </p:graphicFrame>
      <p:pic>
        <p:nvPicPr>
          <p:cNvPr id="8" name="Picture 5" descr="crebhm1">
            <a:extLst>
              <a:ext uri="{FF2B5EF4-FFF2-40B4-BE49-F238E27FC236}">
                <a16:creationId xmlns:a16="http://schemas.microsoft.com/office/drawing/2014/main" id="{51C63024-BC0C-4950-919F-E73802E5F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05" y="42204"/>
            <a:ext cx="4318783" cy="220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17_13">
            <a:extLst>
              <a:ext uri="{FF2B5EF4-FFF2-40B4-BE49-F238E27FC236}">
                <a16:creationId xmlns:a16="http://schemas.microsoft.com/office/drawing/2014/main" id="{EFCAEE41-FE3C-43E0-9F64-5BB99A66B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04" y="2324686"/>
            <a:ext cx="4318783" cy="220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rerba">
            <a:extLst>
              <a:ext uri="{FF2B5EF4-FFF2-40B4-BE49-F238E27FC236}">
                <a16:creationId xmlns:a16="http://schemas.microsoft.com/office/drawing/2014/main" id="{87E105D6-DC03-48F9-B45E-96052D866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04" y="4621234"/>
            <a:ext cx="4318783" cy="220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120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59C23D24-CF88-4F69-B4CA-DAA8C70D5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53" y="517359"/>
            <a:ext cx="5542647" cy="5524004"/>
          </a:xfrm>
        </p:spPr>
        <p:txBody>
          <a:bodyPr>
            <a:normAutofit fontScale="92500" lnSpcReduction="20000"/>
          </a:bodyPr>
          <a:lstStyle/>
          <a:p>
            <a:pPr algn="l" rtl="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ar-SA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CLARA CELLS</a:t>
            </a:r>
          </a:p>
          <a:p>
            <a:pPr marL="0" indent="0" algn="l" rtl="0">
              <a:buClr>
                <a:schemeClr val="accent2">
                  <a:lumMod val="50000"/>
                </a:schemeClr>
              </a:buClr>
              <a:buNone/>
            </a:pPr>
            <a:r>
              <a:rPr lang="en-US" altLang="ar-SA" dirty="0">
                <a:solidFill>
                  <a:schemeClr val="tx1"/>
                </a:solidFill>
              </a:rPr>
              <a:t>columnar cells (non ciliated).</a:t>
            </a:r>
          </a:p>
          <a:p>
            <a:pPr algn="l" rtl="0"/>
            <a:r>
              <a:rPr lang="en-US" altLang="ar-SA" sz="2000" b="1" dirty="0">
                <a:solidFill>
                  <a:schemeClr val="accent1">
                    <a:lumMod val="75000"/>
                  </a:schemeClr>
                </a:solidFill>
              </a:rPr>
              <a:t>Function:</a:t>
            </a:r>
            <a:endParaRPr lang="en-US" altLang="ar-SA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None/>
            </a:pPr>
            <a:r>
              <a:rPr lang="en-US" altLang="ar-SA" dirty="0">
                <a:solidFill>
                  <a:schemeClr val="tx1"/>
                </a:solidFill>
              </a:rPr>
              <a:t>1- Degrade toxins in inhaled air.</a:t>
            </a:r>
          </a:p>
          <a:p>
            <a:pPr algn="l" rtl="0">
              <a:buNone/>
            </a:pPr>
            <a:r>
              <a:rPr lang="en-US" altLang="ar-SA" dirty="0">
                <a:solidFill>
                  <a:schemeClr val="tx1"/>
                </a:solidFill>
              </a:rPr>
              <a:t>2- Divide to regenerate the bronchiolar epithelium.</a:t>
            </a:r>
          </a:p>
          <a:p>
            <a:pPr algn="l" rtl="0">
              <a:buNone/>
            </a:pPr>
            <a:r>
              <a:rPr lang="en-US" altLang="ar-SA" dirty="0">
                <a:solidFill>
                  <a:schemeClr val="tx1"/>
                </a:solidFill>
              </a:rPr>
              <a:t>3- Produce surfactant-like material.</a:t>
            </a:r>
          </a:p>
          <a:p>
            <a:pPr algn="l" rtl="0">
              <a:buNone/>
            </a:pPr>
            <a:r>
              <a:rPr lang="en-US" altLang="ar-SA" sz="1600" b="1" dirty="0">
                <a:solidFill>
                  <a:prstClr val="white">
                    <a:lumMod val="65000"/>
                  </a:prstClr>
                </a:solidFill>
                <a:latin typeface="Trebuchet MS" panose="020B0603020202020204"/>
                <a:cs typeface="Times New Roman" charset="0"/>
              </a:rPr>
              <a:t>Note: found in 2ry &amp; 3ry bronchioles.</a:t>
            </a:r>
          </a:p>
          <a:p>
            <a:pPr algn="l" rtl="0">
              <a:buNone/>
            </a:pPr>
            <a:r>
              <a:rPr lang="en-US" altLang="ar-SA" dirty="0">
                <a:solidFill>
                  <a:schemeClr val="tx1"/>
                </a:solidFill>
              </a:rPr>
              <a:t> </a:t>
            </a:r>
          </a:p>
          <a:p>
            <a:pPr algn="l" rtl="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ar-SA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ALVEOLAR  DUCTS</a:t>
            </a:r>
          </a:p>
          <a:p>
            <a:pPr marL="0" indent="-86400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ar-SA" dirty="0">
                <a:solidFill>
                  <a:schemeClr val="tx1"/>
                </a:solidFill>
              </a:rPr>
              <a:t>The wall of alveolar ducts consist almost of</a:t>
            </a:r>
            <a:br>
              <a:rPr lang="en-US" altLang="ar-SA" dirty="0">
                <a:solidFill>
                  <a:schemeClr val="tx1"/>
                </a:solidFill>
              </a:rPr>
            </a:br>
            <a:r>
              <a:rPr lang="en-US" altLang="ar-SA" dirty="0">
                <a:solidFill>
                  <a:schemeClr val="tx1"/>
                </a:solidFill>
              </a:rPr>
              <a:t>pulmonary alveoli.</a:t>
            </a:r>
          </a:p>
          <a:p>
            <a:pPr marL="0" indent="-609600" algn="l" rtl="0">
              <a:lnSpc>
                <a:spcPct val="120000"/>
              </a:lnSpc>
              <a:buNone/>
            </a:pPr>
            <a:r>
              <a:rPr lang="en-US" altLang="ar-SA" b="1" dirty="0">
                <a:solidFill>
                  <a:srgbClr val="FF0000"/>
                </a:solidFill>
              </a:rPr>
              <a:t>Note: Alveolar duct ends by atrium communicates with: 2-3 alveolar sacs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 Atrium is 2 or more alveolus opening on each other and it open in alveolar duct.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 Alveolar sac is 2 or more alveolus opening on each other.</a:t>
            </a:r>
            <a:br>
              <a:rPr lang="en-US" altLang="ar-SA" b="1" dirty="0">
                <a:solidFill>
                  <a:srgbClr val="FF0000"/>
                </a:solidFill>
              </a:rPr>
            </a:br>
            <a:endParaRPr lang="en-US" altLang="ar-SA" b="1" dirty="0">
              <a:solidFill>
                <a:srgbClr val="FF0000"/>
              </a:solidFill>
            </a:endParaRPr>
          </a:p>
          <a:p>
            <a:pPr marL="609600" indent="-609600" algn="l" rtl="0">
              <a:lnSpc>
                <a:spcPct val="80000"/>
              </a:lnSpc>
              <a:buNone/>
            </a:pPr>
            <a:endParaRPr lang="en-US" altLang="ar-SA" dirty="0">
              <a:solidFill>
                <a:schemeClr val="tx1"/>
              </a:solidFill>
            </a:endParaRPr>
          </a:p>
          <a:p>
            <a:pPr marL="0" indent="0" algn="l" rtl="0">
              <a:buClr>
                <a:schemeClr val="accent2">
                  <a:lumMod val="50000"/>
                </a:schemeClr>
              </a:buClr>
              <a:buNone/>
            </a:pPr>
            <a:endParaRPr lang="en-US" altLang="ar-SA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l" rtl="0">
              <a:buClr>
                <a:schemeClr val="accent2">
                  <a:lumMod val="50000"/>
                </a:schemeClr>
              </a:buClr>
              <a:buNone/>
            </a:pP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5" name="Picture 4" descr="F17_12">
            <a:extLst>
              <a:ext uri="{FF2B5EF4-FFF2-40B4-BE49-F238E27FC236}">
                <a16:creationId xmlns:a16="http://schemas.microsoft.com/office/drawing/2014/main" id="{EFF48F36-36A9-48A7-963F-60408E08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413" y="517359"/>
            <a:ext cx="3905900" cy="261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Documents and Settings\Raisa\My Documents\My Pictures\bronchiole---5.jpg">
            <a:extLst>
              <a:ext uri="{FF2B5EF4-FFF2-40B4-BE49-F238E27FC236}">
                <a16:creationId xmlns:a16="http://schemas.microsoft.com/office/drawing/2014/main" id="{B3A774A9-329F-4634-B967-4F7E050F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062313" cy="239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13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2B7691-BFF3-41DC-9E6F-9DC5F5F3F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81001"/>
            <a:ext cx="5037666" cy="5660362"/>
          </a:xfrm>
        </p:spPr>
        <p:txBody>
          <a:bodyPr>
            <a:normAutofit/>
          </a:bodyPr>
          <a:lstStyle/>
          <a:p>
            <a:pPr algn="l" rtl="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PULMONARY ALVEOLI</a:t>
            </a:r>
          </a:p>
          <a:p>
            <a:pPr marL="0" algn="l" rtl="0">
              <a:buNone/>
            </a:pPr>
            <a:r>
              <a:rPr lang="en-US" altLang="ar-SA" dirty="0">
                <a:solidFill>
                  <a:schemeClr val="tx1"/>
                </a:solidFill>
              </a:rPr>
              <a:t>They are small out-pouching of respiratory bronchioles, alveolar ducts &amp; alveolar sacs.</a:t>
            </a:r>
          </a:p>
        </p:txBody>
      </p:sp>
      <p:pic>
        <p:nvPicPr>
          <p:cNvPr id="1026" name="Picture 2" descr="نتيجة بحث الصور عن ‪PULMONARY ALVEOLI‬‏">
            <a:extLst>
              <a:ext uri="{FF2B5EF4-FFF2-40B4-BE49-F238E27FC236}">
                <a16:creationId xmlns:a16="http://schemas.microsoft.com/office/drawing/2014/main" id="{B350E129-C604-4878-BEEC-7D520E829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5478"/>
            <a:ext cx="3950193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عنصر نائب للمحتوى 5">
            <a:extLst>
              <a:ext uri="{FF2B5EF4-FFF2-40B4-BE49-F238E27FC236}">
                <a16:creationId xmlns:a16="http://schemas.microsoft.com/office/drawing/2014/main" id="{D5F6174B-74D3-47A5-B5CE-1A09DEB2F5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641084"/>
              </p:ext>
            </p:extLst>
          </p:nvPr>
        </p:nvGraphicFramePr>
        <p:xfrm>
          <a:off x="-2286000" y="1676400"/>
          <a:ext cx="8686800" cy="392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5" descr="HistPaper01_Fig5a">
            <a:extLst>
              <a:ext uri="{FF2B5EF4-FFF2-40B4-BE49-F238E27FC236}">
                <a16:creationId xmlns:a16="http://schemas.microsoft.com/office/drawing/2014/main" id="{97810FD2-0340-4273-BC8F-FBA02EDC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334" y="2514600"/>
            <a:ext cx="1911104" cy="308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:\Documents and Settings\Raisa\My Documents\My Pictures\alveoli---1.jpg">
            <a:extLst>
              <a:ext uri="{FF2B5EF4-FFF2-40B4-BE49-F238E27FC236}">
                <a16:creationId xmlns:a16="http://schemas.microsoft.com/office/drawing/2014/main" id="{E56C5102-5492-48C7-9AF9-24672013A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3649135" cy="308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3ECECA9-5FF1-4A2C-A536-F1BD879E2BA6}"/>
              </a:ext>
            </a:extLst>
          </p:cNvPr>
          <p:cNvSpPr txBox="1"/>
          <p:nvPr/>
        </p:nvSpPr>
        <p:spPr>
          <a:xfrm>
            <a:off x="1828800" y="5867400"/>
            <a:ext cx="68495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prstClr val="white">
                    <a:lumMod val="65000"/>
                  </a:prstClr>
                </a:solidFill>
                <a:latin typeface="Trebuchet MS" panose="020B0603020202020204"/>
                <a:cs typeface="Times New Roman" charset="0"/>
              </a:rPr>
              <a:t>Note: the number of elastic fibers increase as we go deeper  </a:t>
            </a:r>
            <a:endParaRPr lang="ar-SA" sz="1600" b="1" dirty="0">
              <a:solidFill>
                <a:prstClr val="white">
                  <a:lumMod val="65000"/>
                </a:prstClr>
              </a:solidFill>
              <a:latin typeface="Trebuchet MS" panose="020B0603020202020204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93584"/>
      </p:ext>
    </p:extLst>
  </p:cSld>
  <p:clrMapOvr>
    <a:masterClrMapping/>
  </p:clrMapOvr>
</p:sld>
</file>

<file path=ppt/theme/theme1.xml><?xml version="1.0" encoding="utf-8"?>
<a:theme xmlns:a="http://schemas.openxmlformats.org/drawingml/2006/main" name="HistologyTeam437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logyTeam437" id="{A5062FC2-FE6D-4CC3-B4D2-479EDD0BAD45}" vid="{5A4C0EF4-E32F-4525-9B60-DC301E187EAF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HistologyTeam437</Template>
  <TotalTime>4272</TotalTime>
  <Words>801</Words>
  <Application>Microsoft Office PowerPoint</Application>
  <PresentationFormat>Widescreen</PresentationFormat>
  <Paragraphs>171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Courier New</vt:lpstr>
      <vt:lpstr>Tahoma</vt:lpstr>
      <vt:lpstr>Times New Roman</vt:lpstr>
      <vt:lpstr>Trebuchet MS</vt:lpstr>
      <vt:lpstr>Wingdings</vt:lpstr>
      <vt:lpstr>Wingdings 3</vt:lpstr>
      <vt:lpstr>HistologyTeam437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rawan Alharbi.</cp:lastModifiedBy>
  <cp:revision>228</cp:revision>
  <dcterms:created xsi:type="dcterms:W3CDTF">2017-09-26T07:35:01Z</dcterms:created>
  <dcterms:modified xsi:type="dcterms:W3CDTF">2018-01-07T10:27:52Z</dcterms:modified>
</cp:coreProperties>
</file>