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Lora" panose="020B0604020202020204" charset="0"/>
      <p:regular r:id="rId19"/>
      <p:bold r:id="rId20"/>
      <p:italic r:id="rId21"/>
      <p:boldItalic r:id="rId22"/>
    </p:embeddedFont>
    <p:embeddedFont>
      <p:font typeface="Alegreya"/>
      <p:regular r:id="rId23"/>
      <p:bold r:id="rId24"/>
      <p:italic r:id="rId25"/>
      <p:boldItalic r:id="rId26"/>
    </p:embeddedFont>
    <p:embeddedFont>
      <p:font typeface="Nunito" panose="020B0604020202020204" charset="0"/>
      <p:regular r:id="rId27"/>
      <p:bold r:id="rId28"/>
      <p:italic r:id="rId29"/>
      <p:boldItalic r:id="rId30"/>
    </p:embeddedFont>
    <p:embeddedFont>
      <p:font typeface="Maven Pro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DF32B4-30EF-408D-B2CA-F60081AB824F}">
  <a:tblStyle styleId="{47DF32B4-30EF-408D-B2CA-F60081AB82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0934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068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effort, but still unsightly thanks for your effort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75709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387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Remodeling edit later   ,   inquire the photo for later editing and color optimization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1330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796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449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Saq ??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1932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9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72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notes here if you have any I'll edit them later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pictures of allergins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06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Recall: we have to phases for the hypersensitivity reaction:-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 Sensitization phase (first encounter)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2- challenge phase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40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730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45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explanation, minimize photo &amp; look for alternative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6695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 borders to be black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5156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it in a schedule with the next two slides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03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hyperlink" Target="http://www.youtube.com/watch?v=bc1eb_oPeI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1384351" y="1548597"/>
            <a:ext cx="6375300" cy="161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1- Immunology of  Bronchial Asthma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7501335" y="1252845"/>
            <a:ext cx="20358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legreya"/>
                <a:ea typeface="Alegreya"/>
                <a:cs typeface="Alegreya"/>
                <a:sym typeface="Alegreya"/>
              </a:rPr>
              <a:t>Immunology team - 437</a:t>
            </a:r>
            <a:endParaRPr sz="12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541" y="93764"/>
            <a:ext cx="1018250" cy="11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>
            <a:spLocks noGrp="1"/>
          </p:cNvSpPr>
          <p:nvPr>
            <p:ph type="ctrTitle"/>
          </p:nvPr>
        </p:nvSpPr>
        <p:spPr>
          <a:xfrm>
            <a:off x="269546" y="3015684"/>
            <a:ext cx="42594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legreya"/>
                <a:ea typeface="Alegreya"/>
                <a:cs typeface="Alegreya"/>
                <a:sym typeface="Alegreya"/>
              </a:rPr>
              <a:t>Objectives :</a:t>
            </a:r>
            <a:endParaRPr sz="21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subTitle" idx="1"/>
          </p:nvPr>
        </p:nvSpPr>
        <p:spPr>
          <a:xfrm>
            <a:off x="0" y="3338825"/>
            <a:ext cx="75012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legreya"/>
              <a:buAutoNum type="arabicPeriod"/>
            </a:pPr>
            <a:r>
              <a:rPr lang="en" sz="14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To know the difference between extrinsic and intrinsic asthma.</a:t>
            </a:r>
            <a:endParaRPr sz="14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legreya"/>
              <a:buAutoNum type="arabicPeriod"/>
            </a:pPr>
            <a:r>
              <a:rPr lang="en" sz="14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To be familiar with the types of allergens and their role in allergic sensitization.</a:t>
            </a:r>
            <a:endParaRPr sz="14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legreya"/>
              <a:buAutoNum type="arabicPeriod"/>
            </a:pPr>
            <a:r>
              <a:rPr lang="en" sz="14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To understand the inflammatory processes operating in allergic asthma.</a:t>
            </a:r>
            <a:endParaRPr sz="14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legreya"/>
              <a:buAutoNum type="arabicPeriod"/>
            </a:pPr>
            <a:r>
              <a:rPr lang="en" sz="14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To know about airway remodeling.</a:t>
            </a:r>
            <a:endParaRPr sz="14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4">
            <a:alphaModFix/>
          </a:blip>
          <a:srcRect l="20256" t="14061" r="25625" b="-8"/>
          <a:stretch/>
        </p:blipFill>
        <p:spPr>
          <a:xfrm>
            <a:off x="7749643" y="93784"/>
            <a:ext cx="1121449" cy="11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81" y="3015684"/>
            <a:ext cx="2322708" cy="24538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" name="Shape 379"/>
          <p:cNvGraphicFramePr/>
          <p:nvPr/>
        </p:nvGraphicFramePr>
        <p:xfrm>
          <a:off x="24725" y="36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{47DF32B4-30EF-408D-B2CA-F60081AB824F}</a:tableStyleId>
              </a:tblPr>
              <a:tblGrid>
                <a:gridCol w="2217125"/>
                <a:gridCol w="3878875"/>
                <a:gridCol w="2998550"/>
              </a:tblGrid>
              <a:tr h="6877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38761D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Role of </a:t>
                      </a:r>
                      <a:r>
                        <a:rPr lang="en" sz="1800" b="1" u="sng">
                          <a:solidFill>
                            <a:srgbClr val="980000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IL-4</a:t>
                      </a:r>
                      <a:r>
                        <a:rPr lang="en" sz="1800" b="1">
                          <a:solidFill>
                            <a:srgbClr val="38761D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  in allergic asthma</a:t>
                      </a:r>
                      <a:endParaRPr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38761D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Role of </a:t>
                      </a:r>
                      <a:r>
                        <a:rPr lang="en" sz="1800" b="1" u="sng">
                          <a:solidFill>
                            <a:srgbClr val="980000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IL-13</a:t>
                      </a:r>
                      <a:r>
                        <a:rPr lang="en" sz="1800" b="1">
                          <a:solidFill>
                            <a:srgbClr val="38761D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 in allergic asthma </a:t>
                      </a:r>
                      <a:endParaRPr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38761D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Role of </a:t>
                      </a:r>
                      <a:r>
                        <a:rPr lang="en" sz="1800" b="1" u="sng">
                          <a:solidFill>
                            <a:srgbClr val="980000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IL-5</a:t>
                      </a:r>
                      <a:r>
                        <a:rPr lang="en" sz="1800" b="1">
                          <a:solidFill>
                            <a:srgbClr val="38761D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 in allergic asthma </a:t>
                      </a:r>
                      <a:endParaRPr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8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The main role of IL-4 is  carried out  during the initial priming of Th2 cells :</a:t>
                      </a:r>
                      <a:endParaRPr sz="12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1. Regulates</a:t>
                      </a:r>
                      <a:r>
                        <a:rPr lang="en">
                          <a:solidFill>
                            <a:srgbClr val="98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isotype switching</a:t>
                      </a: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 in B cells to </a:t>
                      </a:r>
                      <a:r>
                        <a:rPr lang="en">
                          <a:solidFill>
                            <a:srgbClr val="98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IgE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. </a:t>
                      </a:r>
                      <a:r>
                        <a:rPr lang="en" sz="1100">
                          <a:solidFill>
                            <a:srgbClr val="B7B7B7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(naive B cells usually contain IgM &amp; IgD antibodies but with the help of IL-4 it switches(isotype switching) to IgE which plays a role in allergic reactions)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2. </a:t>
                      </a:r>
                      <a:r>
                        <a:rPr lang="en">
                          <a:solidFill>
                            <a:srgbClr val="38761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Induces MHC II</a:t>
                      </a: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 on antigen-presenting cells.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3. Induces </a:t>
                      </a:r>
                      <a:r>
                        <a:rPr lang="en">
                          <a:solidFill>
                            <a:srgbClr val="38761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adhesion molecule </a:t>
                      </a: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expression. </a:t>
                      </a:r>
                      <a:r>
                        <a:rPr lang="en" sz="1100">
                          <a:solidFill>
                            <a:srgbClr val="B7B7B7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(important in chemo-attraction)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4. Activate </a:t>
                      </a:r>
                      <a:r>
                        <a:rPr lang="en">
                          <a:solidFill>
                            <a:srgbClr val="38761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mast cells and eosinophils.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AutoNum type="arabicPeriod"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IL-13 </a:t>
                      </a:r>
                      <a:r>
                        <a:rPr lang="en">
                          <a:solidFill>
                            <a:srgbClr val="38761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induces inflammation.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AutoNum type="arabicPeriod"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Stimulates </a:t>
                      </a:r>
                      <a:r>
                        <a:rPr lang="en">
                          <a:solidFill>
                            <a:srgbClr val="38761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mucus hypersecretion.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Nunito"/>
                        <a:buAutoNum type="arabicPeriod"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Induces </a:t>
                      </a:r>
                      <a:r>
                        <a:rPr lang="en">
                          <a:solidFill>
                            <a:srgbClr val="38761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subepithelial fibrosis.</a:t>
                      </a:r>
                      <a:endParaRPr>
                        <a:solidFill>
                          <a:srgbClr val="38761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400"/>
                        <a:buFont typeface="Nunito"/>
                        <a:buAutoNum type="arabicPeriod"/>
                      </a:pPr>
                      <a:r>
                        <a:rPr lang="en">
                          <a:solidFill>
                            <a:srgbClr val="98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IL-5 induces an increase in </a:t>
                      </a:r>
                      <a:r>
                        <a:rPr lang="en" u="sng">
                          <a:solidFill>
                            <a:srgbClr val="98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eosinophil production</a:t>
                      </a:r>
                      <a:r>
                        <a:rPr lang="en">
                          <a:solidFill>
                            <a:srgbClr val="98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in the bone marrow.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400"/>
                        <a:buFont typeface="Nunito"/>
                        <a:buAutoNum type="arabicPeriod"/>
                      </a:pPr>
                      <a:r>
                        <a:rPr lang="en">
                          <a:solidFill>
                            <a:srgbClr val="98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Release of eosinophils from the bone marrow into circulation.</a:t>
                      </a:r>
                      <a:endParaRPr>
                        <a:solidFill>
                          <a:srgbClr val="98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8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0" name="Shape 380"/>
          <p:cNvPicPr preferRelativeResize="0"/>
          <p:nvPr/>
        </p:nvPicPr>
        <p:blipFill rotWithShape="1">
          <a:blip r:embed="rId3">
            <a:alphaModFix/>
          </a:blip>
          <a:srcRect r="8062" b="49410"/>
          <a:stretch/>
        </p:blipFill>
        <p:spPr>
          <a:xfrm>
            <a:off x="2241850" y="2396097"/>
            <a:ext cx="6877425" cy="2711177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/>
          <p:nvPr/>
        </p:nvSpPr>
        <p:spPr>
          <a:xfrm>
            <a:off x="4127340" y="3194959"/>
            <a:ext cx="236400" cy="203400"/>
          </a:xfrm>
          <a:prstGeom prst="ellipse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82" name="Shape 382"/>
          <p:cNvSpPr/>
          <p:nvPr/>
        </p:nvSpPr>
        <p:spPr>
          <a:xfrm>
            <a:off x="5958529" y="3194959"/>
            <a:ext cx="199500" cy="203400"/>
          </a:xfrm>
          <a:prstGeom prst="ellipse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cxnSp>
        <p:nvCxnSpPr>
          <p:cNvPr id="383" name="Shape 383"/>
          <p:cNvCxnSpPr>
            <a:stCxn id="381" idx="7"/>
            <a:endCxn id="382" idx="1"/>
          </p:cNvCxnSpPr>
          <p:nvPr/>
        </p:nvCxnSpPr>
        <p:spPr>
          <a:xfrm rot="-5400000" flipH="1">
            <a:off x="5158170" y="2395696"/>
            <a:ext cx="600" cy="1658700"/>
          </a:xfrm>
          <a:prstGeom prst="curvedConnector3">
            <a:avLst>
              <a:gd name="adj1" fmla="val -43707460"/>
            </a:avLst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4" name="Shape 384"/>
          <p:cNvSpPr/>
          <p:nvPr/>
        </p:nvSpPr>
        <p:spPr>
          <a:xfrm rot="-2890790">
            <a:off x="5459924" y="2770665"/>
            <a:ext cx="237104" cy="2074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Shape 385"/>
          <p:cNvSpPr txBox="1"/>
          <p:nvPr/>
        </p:nvSpPr>
        <p:spPr>
          <a:xfrm>
            <a:off x="4127333" y="2356125"/>
            <a:ext cx="49917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CCCCCC"/>
                </a:solidFill>
              </a:rPr>
              <a:t>(picture from previous slides showing</a:t>
            </a:r>
            <a:r>
              <a:rPr lang="en" sz="1200" b="1" u="sng">
                <a:solidFill>
                  <a:srgbClr val="CCCCCC"/>
                </a:solidFill>
              </a:rPr>
              <a:t> isotype switching</a:t>
            </a:r>
            <a:r>
              <a:rPr lang="en" sz="1200" b="1">
                <a:solidFill>
                  <a:srgbClr val="CCCCCC"/>
                </a:solidFill>
              </a:rPr>
              <a:t>)</a:t>
            </a:r>
            <a:endParaRPr sz="1200" b="1">
              <a:solidFill>
                <a:srgbClr val="CCCCCC"/>
              </a:solidFill>
            </a:endParaRPr>
          </a:p>
        </p:txBody>
      </p:sp>
      <p:cxnSp>
        <p:nvCxnSpPr>
          <p:cNvPr id="386" name="Shape 386"/>
          <p:cNvCxnSpPr/>
          <p:nvPr/>
        </p:nvCxnSpPr>
        <p:spPr>
          <a:xfrm>
            <a:off x="4667636" y="2775406"/>
            <a:ext cx="315900" cy="1209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7" name="Shape 387"/>
          <p:cNvCxnSpPr/>
          <p:nvPr/>
        </p:nvCxnSpPr>
        <p:spPr>
          <a:xfrm rot="10800000" flipH="1">
            <a:off x="4809907" y="2904918"/>
            <a:ext cx="174000" cy="2505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2" name="Shape 392"/>
          <p:cNvGraphicFramePr/>
          <p:nvPr/>
        </p:nvGraphicFramePr>
        <p:xfrm>
          <a:off x="120125" y="5251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{47DF32B4-30EF-408D-B2CA-F60081AB824F}</a:tableStyleId>
              </a:tblPr>
              <a:tblGrid>
                <a:gridCol w="1970550"/>
                <a:gridCol w="1970550"/>
              </a:tblGrid>
              <a:tr h="6618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5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eosinophils in allergic asthma</a:t>
                      </a:r>
                      <a:endParaRPr sz="1500" b="1">
                        <a:solidFill>
                          <a:schemeClr val="accent5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accent5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regulatory T-cells</a:t>
                      </a:r>
                      <a:endParaRPr sz="1600" b="1">
                        <a:solidFill>
                          <a:schemeClr val="accent5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93" name="Shape 393"/>
          <p:cNvSpPr txBox="1"/>
          <p:nvPr/>
        </p:nvSpPr>
        <p:spPr>
          <a:xfrm>
            <a:off x="120125" y="54201"/>
            <a:ext cx="33849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3C78D8"/>
                </a:solidFill>
              </a:rPr>
              <a:t>Role of:</a:t>
            </a:r>
            <a:endParaRPr sz="1700" b="1" i="1">
              <a:solidFill>
                <a:srgbClr val="3C78D8"/>
              </a:solidFill>
            </a:endParaRPr>
          </a:p>
        </p:txBody>
      </p:sp>
      <p:graphicFrame>
        <p:nvGraphicFramePr>
          <p:cNvPr id="394" name="Shape 394"/>
          <p:cNvGraphicFramePr/>
          <p:nvPr/>
        </p:nvGraphicFramePr>
        <p:xfrm>
          <a:off x="120125" y="118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{47DF32B4-30EF-408D-B2CA-F60081AB824F}</a:tableStyleId>
              </a:tblPr>
              <a:tblGrid>
                <a:gridCol w="1970550"/>
                <a:gridCol w="1970550"/>
              </a:tblGrid>
              <a:tr h="11742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34F5C"/>
                          </a:solidFill>
                        </a:rPr>
                        <a:t>Eosinophils initiate asthmatic symptoms by causing tissue damage in the airways of the lungs.</a:t>
                      </a:r>
                      <a:endParaRPr>
                        <a:solidFill>
                          <a:srgbClr val="134F5C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</a:rPr>
                        <a:t>suppress the effector mechanisms that induce asthmatic symptoms.</a:t>
                      </a:r>
                      <a:endParaRPr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2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</a:rPr>
                        <a:t>Production of eosinophils is inhibited by IL-10.</a:t>
                      </a:r>
                      <a:endParaRPr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</a:rPr>
                        <a:t>Asthmatics may lack functional regulatory T cells that can inhibit</a:t>
                      </a:r>
                      <a:br>
                        <a:rPr lang="en">
                          <a:solidFill>
                            <a:schemeClr val="accent1"/>
                          </a:solidFill>
                        </a:rPr>
                      </a:br>
                      <a:r>
                        <a:rPr lang="en">
                          <a:solidFill>
                            <a:schemeClr val="accent1"/>
                          </a:solidFill>
                        </a:rPr>
                        <a:t>an asthmatic response.</a:t>
                      </a:r>
                      <a:endParaRPr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5" name="Shape 395"/>
          <p:cNvSpPr txBox="1"/>
          <p:nvPr/>
        </p:nvSpPr>
        <p:spPr>
          <a:xfrm>
            <a:off x="4348291" y="1262592"/>
            <a:ext cx="3941100" cy="1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1. Airway smooth muscle cells</a:t>
            </a:r>
            <a:br>
              <a:rPr lang="en" sz="2400" b="1" i="1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</a:br>
            <a:r>
              <a:rPr lang="en" sz="2400" b="1" i="1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2. Lung fibroblasts</a:t>
            </a:r>
            <a:br>
              <a:rPr lang="en" sz="2400" b="1" i="1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</a:br>
            <a:r>
              <a:rPr lang="en" sz="2400" b="1" i="1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3. Mucous glands</a:t>
            </a:r>
            <a:endParaRPr sz="2400" b="1" i="1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4051122" y="4069335"/>
            <a:ext cx="1768500" cy="65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7BA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Which will lead to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245975" y="3738400"/>
            <a:ext cx="3689400" cy="661800"/>
          </a:xfrm>
          <a:prstGeom prst="flowChartAlternateProcess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*Activation of inflammatory cells (mast cells, eosinophils etc,) is a major inducer of airway inflammation.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245975" y="4371925"/>
            <a:ext cx="3689400" cy="653100"/>
          </a:xfrm>
          <a:prstGeom prst="flowChartAlternateProcess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*Airway inflammation is the hallmark in the asthmatic lung.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5890275" y="3881963"/>
            <a:ext cx="2872800" cy="1027836"/>
          </a:xfrm>
          <a:prstGeom prst="cloud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Increased bronchial reactivity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400" name="Shape 400"/>
          <p:cNvSpPr txBox="1"/>
          <p:nvPr/>
        </p:nvSpPr>
        <p:spPr>
          <a:xfrm>
            <a:off x="4348300" y="525200"/>
            <a:ext cx="27951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Products of the inflammatory cells act on :</a:t>
            </a:r>
            <a:endParaRPr sz="1600" b="1" i="1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4348300" y="2457345"/>
            <a:ext cx="28728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980000"/>
                </a:solidFill>
              </a:rPr>
              <a:t>and cause :</a:t>
            </a:r>
            <a:br>
              <a:rPr lang="en" sz="1800" b="1" i="1">
                <a:solidFill>
                  <a:srgbClr val="980000"/>
                </a:solidFill>
              </a:rPr>
            </a:br>
            <a:r>
              <a:rPr lang="en" sz="1800" b="1" i="1">
                <a:solidFill>
                  <a:srgbClr val="980000"/>
                </a:solidFill>
              </a:rPr>
              <a:t>Airway Remodeling</a:t>
            </a:r>
            <a:endParaRPr sz="1800" b="1" i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/>
        </p:nvSpPr>
        <p:spPr>
          <a:xfrm>
            <a:off x="371475" y="198125"/>
            <a:ext cx="51339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Maven Pro"/>
                <a:ea typeface="Maven Pro"/>
                <a:cs typeface="Maven Pro"/>
                <a:sym typeface="Maven Pro"/>
              </a:rPr>
              <a:t>Airway remodeling refers to:</a:t>
            </a:r>
            <a:endParaRPr sz="2800" b="1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187525" y="874550"/>
            <a:ext cx="3058800" cy="23034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1. Smooth muscle hyperplasia and hypertrophy</a:t>
            </a:r>
            <a:endParaRPr>
              <a:solidFill>
                <a:srgbClr val="98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AD4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2. Mucous gland hyperplasia</a:t>
            </a:r>
            <a:endParaRPr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Nunito"/>
                <a:ea typeface="Nunito"/>
                <a:cs typeface="Nunito"/>
                <a:sym typeface="Nunito"/>
              </a:rPr>
              <a:t>3. Collagen deposition</a:t>
            </a:r>
            <a:endParaRPr>
              <a:solidFill>
                <a:srgbClr val="00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AD4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4. Fibroblast activation</a:t>
            </a:r>
            <a:endParaRPr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AD4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Nunito"/>
                <a:ea typeface="Nunito"/>
                <a:cs typeface="Nunito"/>
                <a:sym typeface="Nunito"/>
              </a:rPr>
              <a:t>5. Chronic inflammation</a:t>
            </a:r>
            <a:endParaRPr>
              <a:solidFill>
                <a:srgbClr val="FF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8" name="Shape 4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6325" y="772067"/>
            <a:ext cx="4531192" cy="32477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Shape 409"/>
          <p:cNvCxnSpPr/>
          <p:nvPr/>
        </p:nvCxnSpPr>
        <p:spPr>
          <a:xfrm rot="10800000">
            <a:off x="8676367" y="2896248"/>
            <a:ext cx="161700" cy="386400"/>
          </a:xfrm>
          <a:prstGeom prst="straightConnector1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0" name="Shape 410"/>
          <p:cNvCxnSpPr/>
          <p:nvPr/>
        </p:nvCxnSpPr>
        <p:spPr>
          <a:xfrm rot="10800000" flipH="1">
            <a:off x="8202684" y="3354445"/>
            <a:ext cx="94500" cy="3699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1" name="Shape 411"/>
          <p:cNvCxnSpPr/>
          <p:nvPr/>
        </p:nvCxnSpPr>
        <p:spPr>
          <a:xfrm>
            <a:off x="8010544" y="436250"/>
            <a:ext cx="322800" cy="3867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2" name="Shape 412"/>
          <p:cNvCxnSpPr/>
          <p:nvPr/>
        </p:nvCxnSpPr>
        <p:spPr>
          <a:xfrm flipH="1">
            <a:off x="8656350" y="1229622"/>
            <a:ext cx="201900" cy="346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3" name="Shape 413"/>
          <p:cNvCxnSpPr/>
          <p:nvPr/>
        </p:nvCxnSpPr>
        <p:spPr>
          <a:xfrm rot="10800000" flipH="1">
            <a:off x="6839902" y="2175693"/>
            <a:ext cx="131400" cy="2745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4" name="Shape 414"/>
          <p:cNvSpPr txBox="1"/>
          <p:nvPr/>
        </p:nvSpPr>
        <p:spPr>
          <a:xfrm>
            <a:off x="371475" y="4041200"/>
            <a:ext cx="75516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ven Pro"/>
                <a:ea typeface="Maven Pro"/>
                <a:cs typeface="Maven Pro"/>
                <a:sym typeface="Maven Pro"/>
              </a:rPr>
              <a:t>                                                                                                                     </a:t>
            </a:r>
            <a:r>
              <a:rPr lang="en" sz="1200" b="1">
                <a:latin typeface="Maven Pro"/>
                <a:ea typeface="Maven Pro"/>
                <a:cs typeface="Maven Pro"/>
                <a:sym typeface="Maven Pro"/>
              </a:rPr>
              <a:t>Increased bronchial reactivity </a:t>
            </a:r>
            <a:endParaRPr sz="1200" b="1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Maven Pro"/>
                <a:ea typeface="Maven Pro"/>
                <a:cs typeface="Maven Pro"/>
                <a:sym typeface="Maven Pro"/>
              </a:rPr>
              <a:t>Inflammatory cells &amp; their mediators              Airway inflammation</a:t>
            </a:r>
            <a:endParaRPr sz="1200" b="1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ven Pro"/>
                <a:ea typeface="Maven Pro"/>
                <a:cs typeface="Maven Pro"/>
                <a:sym typeface="Maven Pro"/>
              </a:rPr>
              <a:t>                                                                                                                     </a:t>
            </a:r>
            <a:r>
              <a:rPr lang="en" sz="1200" b="1">
                <a:latin typeface="Maven Pro"/>
                <a:ea typeface="Maven Pro"/>
                <a:cs typeface="Maven Pro"/>
                <a:sym typeface="Maven Pro"/>
              </a:rPr>
              <a:t>Airway remodelling</a:t>
            </a:r>
            <a:endParaRPr sz="1200" b="1">
              <a:latin typeface="Maven Pro"/>
              <a:ea typeface="Maven Pro"/>
              <a:cs typeface="Maven Pro"/>
              <a:sym typeface="Maven Pro"/>
            </a:endParaRPr>
          </a:p>
        </p:txBody>
      </p:sp>
      <p:cxnSp>
        <p:nvCxnSpPr>
          <p:cNvPr id="415" name="Shape 415"/>
          <p:cNvCxnSpPr/>
          <p:nvPr/>
        </p:nvCxnSpPr>
        <p:spPr>
          <a:xfrm rot="10800000" flipH="1">
            <a:off x="3209925" y="4439198"/>
            <a:ext cx="495300" cy="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6" name="Shape 416"/>
          <p:cNvCxnSpPr/>
          <p:nvPr/>
        </p:nvCxnSpPr>
        <p:spPr>
          <a:xfrm rot="10800000" flipH="1">
            <a:off x="5286375" y="4356878"/>
            <a:ext cx="295200" cy="8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7" name="Shape 417"/>
          <p:cNvCxnSpPr/>
          <p:nvPr/>
        </p:nvCxnSpPr>
        <p:spPr>
          <a:xfrm>
            <a:off x="5295825" y="4475785"/>
            <a:ext cx="276300" cy="6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714375" y="207650"/>
            <a:ext cx="81057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   Outcome of increased airway reactivity:</a:t>
            </a:r>
            <a:endParaRPr sz="2400" b="1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    	</a:t>
            </a:r>
            <a:endParaRPr sz="1400"/>
          </a:p>
        </p:txBody>
      </p:sp>
      <p:sp>
        <p:nvSpPr>
          <p:cNvPr id="423" name="Shape 423"/>
          <p:cNvSpPr txBox="1"/>
          <p:nvPr/>
        </p:nvSpPr>
        <p:spPr>
          <a:xfrm>
            <a:off x="714375" y="3515350"/>
            <a:ext cx="51612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aven Pro"/>
                <a:ea typeface="Maven Pro"/>
                <a:cs typeface="Maven Pro"/>
                <a:sym typeface="Maven Pro"/>
              </a:rPr>
              <a:t>     Outcome of airway remodeling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	        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4" name="Shape 424"/>
          <p:cNvSpPr txBox="1"/>
          <p:nvPr/>
        </p:nvSpPr>
        <p:spPr>
          <a:xfrm>
            <a:off x="1256200" y="3010913"/>
            <a:ext cx="6760800" cy="405600"/>
          </a:xfrm>
          <a:prstGeom prst="rect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Team 436: (Those are non-specific irritants which means they don’t cause asthma they are </a:t>
            </a:r>
            <a:r>
              <a:rPr lang="en" sz="1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NOT allergens</a:t>
            </a:r>
            <a:r>
              <a:rPr lang="en" sz="1000">
                <a:solidFill>
                  <a:srgbClr val="B7B7B7"/>
                </a:solidFill>
                <a:latin typeface="Nunito"/>
                <a:ea typeface="Nunito"/>
                <a:cs typeface="Nunito"/>
                <a:sym typeface="Nunito"/>
              </a:rPr>
              <a:t>, but they are considered as triggers of asthma attacks in people with asthma) </a:t>
            </a:r>
            <a:endParaRPr sz="1000">
              <a:solidFill>
                <a:srgbClr val="B7B7B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1256200" y="4000025"/>
            <a:ext cx="6760800" cy="4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Can ultimately lead to </a:t>
            </a:r>
            <a:r>
              <a:rPr lang="en" u="sng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fibrosis and irreversible</a:t>
            </a:r>
            <a:r>
              <a:rPr lang="en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airway obstruction in some patients.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6" name="Shape 426"/>
          <p:cNvSpPr txBox="1"/>
          <p:nvPr/>
        </p:nvSpPr>
        <p:spPr>
          <a:xfrm>
            <a:off x="1256200" y="795275"/>
            <a:ext cx="6760800" cy="2116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Predisposes patients to develop asthma attacks  on exposure to </a:t>
            </a:r>
            <a:r>
              <a:rPr lang="en" u="sng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non-specific irritants:</a:t>
            </a:r>
            <a:endParaRPr u="sng">
              <a:solidFill>
                <a:srgbClr val="98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             	1. Chemical irritants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             	2. Smoke &amp; strong perfumes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             	3. Sulphur dioxide &amp; air pollutants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             	4. Viral and bacterial respiratory infections </a:t>
            </a:r>
            <a:r>
              <a:rPr lang="en" sz="1200">
                <a:solidFill>
                  <a:srgbClr val="BFBFBF"/>
                </a:solidFill>
                <a:latin typeface="Nunito"/>
                <a:ea typeface="Nunito"/>
                <a:cs typeface="Nunito"/>
                <a:sym typeface="Nunito"/>
              </a:rPr>
              <a:t>أكثر من الشخص الطبيعي</a:t>
            </a:r>
            <a:r>
              <a:rPr lang="en" sz="1600">
                <a:solidFill>
                  <a:srgbClr val="BFBFB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3957427" y="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home messages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4098900" y="579825"/>
            <a:ext cx="4850100" cy="2810700"/>
          </a:xfrm>
          <a:prstGeom prst="rect">
            <a:avLst/>
          </a:prstGeom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Asthma is characterized by episodic reversible  airway obstruction.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Classified in 2 types: intrinsic &amp; extrinsic.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In the extrinsic type allergens drive  T-cells into Th2 pattern.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Airway inflammation is a hallmark finding in the asthmatic lung.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Inflammatory cells lead to increased bronchial reactions &amp; airway remodeling which is not revisable.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Shape 4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96826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2814150" y="118700"/>
            <a:ext cx="3515700" cy="5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Quiz: Test Yourself!</a:t>
            </a:r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1169550" y="798375"/>
            <a:ext cx="3360900" cy="3607200"/>
          </a:xfrm>
          <a:prstGeom prst="rect">
            <a:avLst/>
          </a:prstGeom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 Non-atopic asthma can be detected by skin test.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True B) False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 Which of the following will aid in respiratory tolerance to allergens?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Macrophages B) Eosinophils 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Myeloid dendritic cells D) Plasmacytoid dendritic cells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3- First encounter with allergens activate B-cells to produce: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IgM   B) IgA   C.IgE   D.IgA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4- Which of the following induces MHC II on antigen-presenting cells?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IL-4   B) IL-5  C) IL-9   D) IL-13 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5- Which of the following stimulates mucus hypersecretion?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IL-4   B) IL-5   C) IL-9   D) IL-13 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40" name="Shape 440"/>
          <p:cNvSpPr txBox="1"/>
          <p:nvPr/>
        </p:nvSpPr>
        <p:spPr>
          <a:xfrm rot="5400000">
            <a:off x="7471500" y="3934575"/>
            <a:ext cx="438000" cy="15333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1:B</a:t>
            </a:r>
            <a:endParaRPr sz="900">
              <a:solidFill>
                <a:srgbClr val="B7B7B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2:D</a:t>
            </a:r>
            <a:endParaRPr sz="900">
              <a:solidFill>
                <a:srgbClr val="B7B7B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3:C</a:t>
            </a:r>
            <a:endParaRPr sz="900">
              <a:solidFill>
                <a:srgbClr val="B7B7B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4:A</a:t>
            </a:r>
            <a:endParaRPr sz="900">
              <a:solidFill>
                <a:srgbClr val="B7B7B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5:C</a:t>
            </a:r>
            <a:endParaRPr sz="900">
              <a:solidFill>
                <a:srgbClr val="B7B7B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6:B</a:t>
            </a:r>
            <a:endParaRPr sz="900">
              <a:solidFill>
                <a:srgbClr val="B7B7B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7:D</a:t>
            </a:r>
            <a:endParaRPr sz="900">
              <a:solidFill>
                <a:srgbClr val="B7B7B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8:B</a:t>
            </a:r>
            <a:endParaRPr sz="900">
              <a:solidFill>
                <a:srgbClr val="B7B7B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9:C</a:t>
            </a:r>
            <a:endParaRPr sz="900">
              <a:solidFill>
                <a:srgbClr val="B7B7B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10:B</a:t>
            </a:r>
            <a:endParaRPr sz="900">
              <a:solidFill>
                <a:srgbClr val="B7B7B7"/>
              </a:solidFill>
            </a:endParaRPr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4530450" y="798375"/>
            <a:ext cx="3926700" cy="3607200"/>
          </a:xfrm>
          <a:prstGeom prst="rect">
            <a:avLst/>
          </a:prstGeom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6- Which of the following induces an increase in eosinophil production in the bone marrow?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IL-4   B) IL-5   C) IL-9   D) IL-13 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7- The cell which suppresses the effector mechanisms that induce asthmatic symptoms is: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Self reacting T cell   B) T helper cell 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Mast cells                D)Regulatory T cells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8- In extrinsic type asthma, allergens drive T-cells into?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Th1 pattern    B) Th2 pattern 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Tc pattern      D) Self reacting T cell pattern 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9- The hallmark in an asthmatic lung is: 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Increased mucus secretion  B) Decreased bronchial reactivity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Airway inflammation   D) Edema 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10- Which one of the following is an indoor allergen?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Grass   B) Cockroaches 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Pollens D) Alternaria </a:t>
            </a:r>
            <a:b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000"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ctrTitle"/>
          </p:nvPr>
        </p:nvSpPr>
        <p:spPr>
          <a:xfrm>
            <a:off x="309400" y="0"/>
            <a:ext cx="88347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legreya"/>
                <a:ea typeface="Alegreya"/>
                <a:cs typeface="Alegreya"/>
                <a:sym typeface="Alegreya"/>
              </a:rPr>
              <a:t>Team members :</a:t>
            </a:r>
            <a:endParaRPr sz="25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447" name="Shape 447"/>
          <p:cNvSpPr txBox="1">
            <a:spLocks noGrp="1"/>
          </p:cNvSpPr>
          <p:nvPr>
            <p:ph type="subTitle" idx="1"/>
          </p:nvPr>
        </p:nvSpPr>
        <p:spPr>
          <a:xfrm>
            <a:off x="309400" y="782025"/>
            <a:ext cx="1907400" cy="21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greya"/>
                <a:ea typeface="Alegreya"/>
                <a:cs typeface="Alegreya"/>
                <a:sym typeface="Alegreya"/>
              </a:rPr>
              <a:t>١- العنود المنصور</a:t>
            </a:r>
            <a:endParaRPr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greya"/>
                <a:ea typeface="Alegreya"/>
                <a:cs typeface="Alegreya"/>
                <a:sym typeface="Alegreya"/>
              </a:rPr>
              <a:t>٢- غادة الحيدري</a:t>
            </a:r>
            <a:endParaRPr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greya"/>
                <a:ea typeface="Alegreya"/>
                <a:cs typeface="Alegreya"/>
                <a:sym typeface="Alegreya"/>
              </a:rPr>
              <a:t>٣- شيرين حمادي</a:t>
            </a:r>
            <a:endParaRPr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greya"/>
                <a:ea typeface="Alegreya"/>
                <a:cs typeface="Alegreya"/>
                <a:sym typeface="Alegreya"/>
              </a:rPr>
              <a:t>٤- العنود المعيثم</a:t>
            </a:r>
            <a:endParaRPr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greya"/>
                <a:ea typeface="Alegreya"/>
                <a:cs typeface="Alegreya"/>
                <a:sym typeface="Alegreya"/>
              </a:rPr>
              <a:t>٥- غادة الحناكي 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448" name="Shape 448"/>
          <p:cNvSpPr txBox="1">
            <a:spLocks noGrp="1"/>
          </p:cNvSpPr>
          <p:nvPr>
            <p:ph type="ctrTitle"/>
          </p:nvPr>
        </p:nvSpPr>
        <p:spPr>
          <a:xfrm>
            <a:off x="309392" y="2868844"/>
            <a:ext cx="28722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legreya"/>
                <a:ea typeface="Alegreya"/>
                <a:cs typeface="Alegreya"/>
                <a:sym typeface="Alegreya"/>
              </a:rPr>
              <a:t>Team leaders :</a:t>
            </a:r>
            <a:endParaRPr sz="25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449" name="Shape 449"/>
          <p:cNvSpPr txBox="1"/>
          <p:nvPr/>
        </p:nvSpPr>
        <p:spPr>
          <a:xfrm>
            <a:off x="430177" y="3764325"/>
            <a:ext cx="52770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عبدالعزيز الضرغام                                                        رهف الشمري</a:t>
            </a:r>
            <a:endParaRPr sz="16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450" name="Shape 450"/>
          <p:cNvSpPr txBox="1"/>
          <p:nvPr/>
        </p:nvSpPr>
        <p:spPr>
          <a:xfrm>
            <a:off x="3436957" y="782015"/>
            <a:ext cx="2270100" cy="29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١-زياد الخنيزان</a:t>
            </a:r>
            <a:endParaRPr sz="16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٢-عبدالإلٰه  الدوسري</a:t>
            </a:r>
            <a:endParaRPr sz="16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٣-عبدالله العمر</a:t>
            </a:r>
            <a:endParaRPr sz="16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٤-عبدالعزيز الدخيل</a:t>
            </a:r>
            <a:endParaRPr sz="16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٥-عبدالرحمن الداوود </a:t>
            </a:r>
            <a:endParaRPr sz="16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٦-فيصل السيف</a:t>
            </a:r>
            <a:endParaRPr sz="16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٧-حسين علامي</a:t>
            </a:r>
            <a:endParaRPr sz="16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٨-عبدالرحمن العوجان </a:t>
            </a:r>
            <a:endParaRPr sz="16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٩-محمد بن معيوف </a:t>
            </a:r>
            <a:endParaRPr sz="16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١٠-فهد الفايز</a:t>
            </a:r>
            <a:endParaRPr sz="16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١١-عبدالعزيز الجهني</a:t>
            </a:r>
            <a:endParaRPr sz="16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1303800" y="0"/>
            <a:ext cx="7030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Asthma</a:t>
            </a:r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1165400" y="662700"/>
            <a:ext cx="3307200" cy="1441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Characterized by:</a:t>
            </a:r>
            <a:endParaRPr>
              <a:solidFill>
                <a:srgbClr val="980000"/>
              </a:solidFill>
            </a:endParaRP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Episodes of </a:t>
            </a:r>
            <a:r>
              <a:rPr lang="en">
                <a:solidFill>
                  <a:srgbClr val="38761D"/>
                </a:solidFill>
              </a:rPr>
              <a:t>reversible</a:t>
            </a:r>
            <a:r>
              <a:rPr lang="en"/>
              <a:t> airway obstruction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Increased </a:t>
            </a:r>
            <a:r>
              <a:rPr lang="en">
                <a:solidFill>
                  <a:srgbClr val="38761D"/>
                </a:solidFill>
              </a:rPr>
              <a:t>bronchial reactivity</a:t>
            </a:r>
            <a:endParaRPr>
              <a:solidFill>
                <a:srgbClr val="38761D"/>
              </a:solidFill>
            </a:endParaRPr>
          </a:p>
          <a:p>
            <a: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Airway </a:t>
            </a:r>
            <a:r>
              <a:rPr lang="en">
                <a:solidFill>
                  <a:srgbClr val="274E13"/>
                </a:solidFill>
              </a:rPr>
              <a:t>inflammation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1165400" y="2151100"/>
            <a:ext cx="3307200" cy="1233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Asthma symptoms:</a:t>
            </a:r>
            <a:endParaRPr sz="1300">
              <a:solidFill>
                <a:srgbClr val="98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AutoNum type="arabicPeriod"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Breathlessness (difficulty breathing)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AutoNum type="arabicPeriod"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Wheezing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AutoNum type="arabicPeriod"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Persistent cough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AutoNum type="arabicPeriod"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Chest tightness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1165400" y="3431600"/>
            <a:ext cx="3307200" cy="1407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Classification of asthma:</a:t>
            </a:r>
            <a:endParaRPr sz="1300">
              <a:solidFill>
                <a:srgbClr val="98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AutoNum type="arabicPeriod"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Intrinsic (</a:t>
            </a:r>
            <a:r>
              <a:rPr lang="en" sz="1300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non-atopic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AutoNum type="arabicPeriod"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Extrinsic (</a:t>
            </a:r>
            <a:r>
              <a:rPr lang="en" sz="1300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atopic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999999"/>
                </a:solidFill>
                <a:latin typeface="Nunito"/>
                <a:ea typeface="Nunito"/>
                <a:cs typeface="Nunito"/>
                <a:sym typeface="Nunito"/>
              </a:rPr>
              <a:t>Atopy: genetic tendency to develop allergy</a:t>
            </a:r>
            <a:endParaRPr sz="1300">
              <a:solidFill>
                <a:srgbClr val="99999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8025" y="969688"/>
            <a:ext cx="4272151" cy="35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459275" y="201600"/>
            <a:ext cx="33795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794705" y="-5680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of asthma:</a:t>
            </a: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89268" y="591588"/>
            <a:ext cx="5735150" cy="2196725"/>
          </a:xfrm>
          <a:prstGeom prst="flowChartProcess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9" name="Shape 299"/>
          <p:cNvCxnSpPr/>
          <p:nvPr/>
        </p:nvCxnSpPr>
        <p:spPr>
          <a:xfrm>
            <a:off x="112243" y="1278888"/>
            <a:ext cx="57162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00" name="Shape 300"/>
          <p:cNvSpPr txBox="1"/>
          <p:nvPr/>
        </p:nvSpPr>
        <p:spPr>
          <a:xfrm>
            <a:off x="135343" y="1254938"/>
            <a:ext cx="2821500" cy="15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Negative skin test </a:t>
            </a:r>
            <a:r>
              <a:rPr lang="en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(used in hypersensitivity I)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No clinical/family history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Serum IgE level are usually normal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Older patients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More severe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2805018" y="1134925"/>
            <a:ext cx="2932200" cy="13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Approximately 75-85% of patients with asthma have positive (immediate) skin test reactions to various allergens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Serum IgE level elevated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"/>
              <a:buChar char="●"/>
            </a:pPr>
            <a:r>
              <a:rPr lang="en" sz="1200">
                <a:solidFill>
                  <a:srgbClr val="999999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n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mmune response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02" name="Shape 302"/>
          <p:cNvCxnSpPr/>
          <p:nvPr/>
        </p:nvCxnSpPr>
        <p:spPr>
          <a:xfrm>
            <a:off x="83443" y="888138"/>
            <a:ext cx="5746800" cy="2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03" name="Shape 303"/>
          <p:cNvSpPr txBox="1"/>
          <p:nvPr/>
        </p:nvSpPr>
        <p:spPr>
          <a:xfrm>
            <a:off x="549943" y="807638"/>
            <a:ext cx="26796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( 10-33% of asthmatics )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2956843" y="835963"/>
            <a:ext cx="2903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Allergies trigger asthma attacks in: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(60-90% of Children and 50% of adults)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83443" y="566788"/>
            <a:ext cx="5735100" cy="32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544093" y="546688"/>
            <a:ext cx="2406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Intrinsic (non-atopic)</a:t>
            </a:r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3411668" y="546688"/>
            <a:ext cx="30537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Extrinsic (atopic)(genetic)</a:t>
            </a:r>
            <a:endParaRPr/>
          </a:p>
        </p:txBody>
      </p:sp>
      <p:cxnSp>
        <p:nvCxnSpPr>
          <p:cNvPr id="308" name="Shape 308"/>
          <p:cNvCxnSpPr>
            <a:endCxn id="298" idx="2"/>
          </p:cNvCxnSpPr>
          <p:nvPr/>
        </p:nvCxnSpPr>
        <p:spPr>
          <a:xfrm>
            <a:off x="2953843" y="572813"/>
            <a:ext cx="3000" cy="221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09" name="Shape 309"/>
          <p:cNvSpPr txBox="1"/>
          <p:nvPr/>
        </p:nvSpPr>
        <p:spPr>
          <a:xfrm>
            <a:off x="5948275" y="546700"/>
            <a:ext cx="3053700" cy="21966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Role of antigens:</a:t>
            </a:r>
            <a:endParaRPr/>
          </a:p>
          <a:p>
            <a:pPr marL="457200" lvl="0" indent="-29845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100"/>
              <a:buFont typeface="Nunito"/>
              <a:buChar char="●"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Allergen sensitization is linked to the risk of developing asthma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"/>
              <a:buChar char="●"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Allergen is an antigen that triggers an allergic reaction. 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"/>
              <a:buChar char="●"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The main cause of hypersensitivity type I 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5948275" y="2789150"/>
            <a:ext cx="3054600" cy="2196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Shape 311"/>
          <p:cNvSpPr txBox="1"/>
          <p:nvPr/>
        </p:nvSpPr>
        <p:spPr>
          <a:xfrm>
            <a:off x="5992375" y="3202899"/>
            <a:ext cx="1483200" cy="1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– House dust mites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– Domestic pets (cat fur &amp; dander)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– Cockroaches (insects)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– Molds (fungal spores)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7475568" y="3318000"/>
            <a:ext cx="14268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  - Fungal spores (e.g. Alternaria)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 - Grass, tree, &amp; weed pollen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5947825" y="2789144"/>
            <a:ext cx="3054600" cy="48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" name="Shape 314"/>
          <p:cNvCxnSpPr>
            <a:stCxn id="310" idx="0"/>
            <a:endCxn id="310" idx="2"/>
          </p:cNvCxnSpPr>
          <p:nvPr/>
        </p:nvCxnSpPr>
        <p:spPr>
          <a:xfrm>
            <a:off x="7475575" y="2789150"/>
            <a:ext cx="0" cy="219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5" name="Shape 315"/>
          <p:cNvSpPr txBox="1"/>
          <p:nvPr/>
        </p:nvSpPr>
        <p:spPr>
          <a:xfrm>
            <a:off x="6242125" y="2743300"/>
            <a:ext cx="9171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ven Pro"/>
                <a:ea typeface="Maven Pro"/>
                <a:cs typeface="Maven Pro"/>
                <a:sym typeface="Maven Pro"/>
              </a:rPr>
              <a:t>Indoor allergens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7791925" y="2743300"/>
            <a:ext cx="9171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ven Pro"/>
                <a:ea typeface="Maven Pro"/>
                <a:cs typeface="Maven Pro"/>
                <a:sym typeface="Maven Pro"/>
              </a:rPr>
              <a:t>Outdoor allergens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060" y="2788843"/>
            <a:ext cx="3267879" cy="221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Shape 318"/>
          <p:cNvCxnSpPr/>
          <p:nvPr/>
        </p:nvCxnSpPr>
        <p:spPr>
          <a:xfrm rot="10800000">
            <a:off x="5885350" y="23775"/>
            <a:ext cx="0" cy="511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diamond" w="lg" len="lg"/>
            <a:tailEnd type="diamond" w="lg" len="lg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1029175" y="0"/>
            <a:ext cx="58731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Antigen presenting cells (APCs) in the lung:</a:t>
            </a:r>
            <a:endParaRPr sz="1800"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1165775" y="657300"/>
            <a:ext cx="4670100" cy="1636800"/>
          </a:xfrm>
          <a:prstGeom prst="rect">
            <a:avLst/>
          </a:prstGeom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Two subsets of</a:t>
            </a:r>
            <a:r>
              <a:rPr lang="en" u="sng"/>
              <a:t> </a:t>
            </a:r>
            <a:r>
              <a:rPr lang="en" u="sng">
                <a:solidFill>
                  <a:srgbClr val="980000"/>
                </a:solidFill>
              </a:rPr>
              <a:t>dendritic cells</a:t>
            </a:r>
            <a:r>
              <a:rPr lang="en" u="sng"/>
              <a:t> (DCs)</a:t>
            </a:r>
            <a:r>
              <a:rPr lang="en"/>
              <a:t> in the lungs:</a:t>
            </a:r>
            <a:endParaRPr/>
          </a:p>
          <a:p>
            <a:pPr marL="457200" lvl="0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980000"/>
                </a:solidFill>
              </a:rPr>
              <a:t>Myeloid DCs (mDCs):</a:t>
            </a:r>
            <a:r>
              <a:rPr lang="en" b="1"/>
              <a:t> </a:t>
            </a:r>
            <a:r>
              <a:rPr lang="en"/>
              <a:t>help in the </a:t>
            </a:r>
            <a:r>
              <a:rPr lang="en" u="sng">
                <a:solidFill>
                  <a:srgbClr val="980000"/>
                </a:solidFill>
              </a:rPr>
              <a:t>development</a:t>
            </a:r>
            <a:r>
              <a:rPr lang="en"/>
              <a:t> of asthma symptoms</a:t>
            </a:r>
            <a:endParaRPr/>
          </a:p>
          <a:p>
            <a: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980000"/>
                </a:solidFill>
              </a:rPr>
              <a:t>Plasmacytoid DCs (pDCs)</a:t>
            </a:r>
            <a:r>
              <a:rPr lang="en" b="1"/>
              <a:t>:</a:t>
            </a:r>
            <a:r>
              <a:rPr lang="en"/>
              <a:t> aid in respiratory </a:t>
            </a:r>
            <a:r>
              <a:rPr lang="en" u="sng">
                <a:solidFill>
                  <a:srgbClr val="980000"/>
                </a:solidFill>
              </a:rPr>
              <a:t>tolerance</a:t>
            </a:r>
            <a:r>
              <a:rPr lang="en" u="sng"/>
              <a:t> </a:t>
            </a:r>
            <a:r>
              <a:rPr lang="en"/>
              <a:t>to allergens </a:t>
            </a:r>
            <a:endParaRPr/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570" y="0"/>
            <a:ext cx="3197430" cy="23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7425" y="2518400"/>
            <a:ext cx="2995725" cy="25599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1029175" y="2568500"/>
            <a:ext cx="4917300" cy="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 susceptible individuals </a:t>
            </a:r>
            <a:r>
              <a:rPr lang="en" sz="1800">
                <a:solidFill>
                  <a:srgbClr val="38761D"/>
                </a:solidFill>
              </a:rPr>
              <a:t>(people who are prone to develop asthma):</a:t>
            </a:r>
            <a:endParaRPr sz="1800">
              <a:solidFill>
                <a:srgbClr val="38761D"/>
              </a:solidFill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1165775" y="3368775"/>
            <a:ext cx="4780800" cy="1636800"/>
          </a:xfrm>
          <a:prstGeom prst="rect">
            <a:avLst/>
          </a:prstGeom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First encounter </a:t>
            </a:r>
            <a:r>
              <a:rPr lang="en"/>
              <a:t>with allergens </a:t>
            </a:r>
            <a:r>
              <a:rPr lang="en" b="1" u="sng"/>
              <a:t>activate B-cells</a:t>
            </a:r>
            <a:r>
              <a:rPr lang="en"/>
              <a:t> to produce </a:t>
            </a:r>
            <a:r>
              <a:rPr lang="en" b="1" u="sng"/>
              <a:t>IgE</a:t>
            </a:r>
            <a:endParaRPr b="1" u="sng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Subsequently,</a:t>
            </a:r>
            <a:r>
              <a:rPr lang="en"/>
              <a:t> Inhaled allergens </a:t>
            </a:r>
            <a:r>
              <a:rPr lang="en" b="1" u="sng"/>
              <a:t>activate submucosal mast cells</a:t>
            </a:r>
            <a:r>
              <a:rPr lang="en"/>
              <a:t> in the lower airways 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b="1"/>
              <a:t>Mediators </a:t>
            </a:r>
            <a:r>
              <a:rPr lang="en"/>
              <a:t>are released within seconds causing:</a:t>
            </a:r>
            <a:endParaRPr/>
          </a:p>
          <a:p>
            <a:pPr marL="9144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 Bronchoconstriction.</a:t>
            </a:r>
            <a:endParaRPr/>
          </a:p>
          <a:p>
            <a:pPr marL="9144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Influx of eosinophils &amp; other inflammatory cells.</a:t>
            </a:r>
            <a:endParaRPr/>
          </a:p>
        </p:txBody>
      </p:sp>
      <p:cxnSp>
        <p:nvCxnSpPr>
          <p:cNvPr id="329" name="Shape 329"/>
          <p:cNvCxnSpPr/>
          <p:nvPr/>
        </p:nvCxnSpPr>
        <p:spPr>
          <a:xfrm>
            <a:off x="0" y="2390700"/>
            <a:ext cx="9139500" cy="3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Dot"/>
            <a:round/>
            <a:headEnd type="diamond" w="lg" len="lg"/>
            <a:tailEnd type="diamond" w="lg" len="lg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699450" y="0"/>
            <a:ext cx="77451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Asthma  results from </a:t>
            </a:r>
            <a:r>
              <a:rPr lang="en" sz="1800" u="sng"/>
              <a:t>complex interactions</a:t>
            </a:r>
            <a:r>
              <a:rPr lang="en" sz="1800"/>
              <a:t> among  the inflammatory cells that involve: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0" y="641650"/>
            <a:ext cx="2900775" cy="31473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185227" y="3836500"/>
            <a:ext cx="2663100" cy="1265700"/>
          </a:xfrm>
          <a:prstGeom prst="rect">
            <a:avLst/>
          </a:prstGeom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1- Airway epithelium</a:t>
            </a:r>
            <a:endParaRPr>
              <a:solidFill>
                <a:srgbClr val="FF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2- Nervous system</a:t>
            </a:r>
            <a:endParaRPr>
              <a:solidFill>
                <a:srgbClr val="9900FF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FF"/>
                </a:solidFill>
              </a:rPr>
              <a:t>3- Bronchial smooth muscles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37" name="Shape 337" descr="By Rayleen Fischer and Kerry Finer" title="Asthma Pathophysiology">
            <a:hlinkClick r:id="rId4"/>
          </p:cNvPr>
          <p:cNvSpPr/>
          <p:nvPr/>
        </p:nvSpPr>
        <p:spPr>
          <a:xfrm>
            <a:off x="6497425" y="2422700"/>
            <a:ext cx="2463306" cy="18475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8" name="Shape 338"/>
          <p:cNvSpPr txBox="1"/>
          <p:nvPr/>
        </p:nvSpPr>
        <p:spPr>
          <a:xfrm>
            <a:off x="6614113" y="4335250"/>
            <a:ext cx="2229900" cy="4953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Nice video explaining the pathophysiology of asthma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339" name="Shape 3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6753" y="641652"/>
            <a:ext cx="3128900" cy="4387325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pic>
      <p:sp>
        <p:nvSpPr>
          <p:cNvPr id="340" name="Shape 340"/>
          <p:cNvSpPr txBox="1"/>
          <p:nvPr/>
        </p:nvSpPr>
        <p:spPr>
          <a:xfrm>
            <a:off x="1646175" y="2592925"/>
            <a:ext cx="883200" cy="1929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00FF"/>
              </a:solidFill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1730975" y="2055975"/>
            <a:ext cx="685200" cy="261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42" name="Shape 342"/>
          <p:cNvSpPr txBox="1"/>
          <p:nvPr/>
        </p:nvSpPr>
        <p:spPr>
          <a:xfrm>
            <a:off x="1215225" y="3250000"/>
            <a:ext cx="727500" cy="1929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Shape 343"/>
          <p:cNvSpPr txBox="1"/>
          <p:nvPr/>
        </p:nvSpPr>
        <p:spPr>
          <a:xfrm>
            <a:off x="3846572" y="1784909"/>
            <a:ext cx="717900" cy="653400"/>
          </a:xfrm>
          <a:prstGeom prst="rect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Shape 344"/>
          <p:cNvSpPr txBox="1"/>
          <p:nvPr/>
        </p:nvSpPr>
        <p:spPr>
          <a:xfrm>
            <a:off x="4643942" y="819907"/>
            <a:ext cx="622500" cy="344700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Shape 345"/>
          <p:cNvSpPr txBox="1"/>
          <p:nvPr/>
        </p:nvSpPr>
        <p:spPr>
          <a:xfrm>
            <a:off x="6497425" y="941000"/>
            <a:ext cx="2346600" cy="8439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1- Inhaled allergen</a:t>
            </a:r>
            <a:endParaRPr>
              <a:solidFill>
                <a:srgbClr val="00FF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2- Submucosal mast cells in lower airways</a:t>
            </a:r>
            <a:endParaRPr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303800" y="282050"/>
            <a:ext cx="77832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contributing to airflow obstruction  leading to difficulty in breathing include:</a:t>
            </a:r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438875" y="2127850"/>
            <a:ext cx="3102300" cy="1808400"/>
          </a:xfrm>
          <a:prstGeom prst="rect">
            <a:avLst/>
          </a:prstGeom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1- Narrowed airway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2- Contracted (constricted) muscles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3- Inflamed/thickened airway wall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4- Excessive mucus production </a:t>
            </a:r>
            <a:endParaRPr sz="1400"/>
          </a:p>
        </p:txBody>
      </p:sp>
      <p:pic>
        <p:nvPicPr>
          <p:cNvPr id="352" name="Shape 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349" y="1369738"/>
            <a:ext cx="5338175" cy="33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1309616" y="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Response to allergens occur in two phases</a:t>
            </a:r>
            <a:endParaRPr sz="2600"/>
          </a:p>
        </p:txBody>
      </p:sp>
      <p:pic>
        <p:nvPicPr>
          <p:cNvPr id="358" name="Shape 3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500" y="565950"/>
            <a:ext cx="6760338" cy="442712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/>
          <p:nvPr/>
        </p:nvSpPr>
        <p:spPr>
          <a:xfrm flipH="1">
            <a:off x="2347125" y="642150"/>
            <a:ext cx="6648300" cy="22134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Shape 360"/>
          <p:cNvSpPr txBox="1"/>
          <p:nvPr/>
        </p:nvSpPr>
        <p:spPr>
          <a:xfrm>
            <a:off x="2347200" y="2814775"/>
            <a:ext cx="6648300" cy="19287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Shape 361"/>
          <p:cNvSpPr txBox="1"/>
          <p:nvPr/>
        </p:nvSpPr>
        <p:spPr>
          <a:xfrm>
            <a:off x="91800" y="1357250"/>
            <a:ext cx="2210700" cy="3002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1st phase sensitization</a:t>
            </a:r>
            <a:r>
              <a:rPr lang="en" sz="120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200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phase:</a:t>
            </a:r>
            <a:endParaRPr sz="1200">
              <a:solidFill>
                <a:srgbClr val="98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→First encounter with allergen</a:t>
            </a:r>
            <a:endParaRPr sz="1200">
              <a:solidFill>
                <a:srgbClr val="98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→Activation of B lymphocytes into plasma cells</a:t>
            </a:r>
            <a:endParaRPr sz="1200">
              <a:solidFill>
                <a:srgbClr val="98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→Secretion of IgE</a:t>
            </a:r>
            <a:endParaRPr sz="1200">
              <a:solidFill>
                <a:srgbClr val="98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→Binding of IgE to mast cells</a:t>
            </a:r>
            <a:endParaRPr sz="1200">
              <a:solidFill>
                <a:srgbClr val="98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8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en" sz="1200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2nd phase challenge phase  </a:t>
            </a:r>
            <a:endParaRPr sz="1200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→Recurrent encounter with same allergen</a:t>
            </a:r>
            <a:endParaRPr sz="1200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→Antigens Bind to IgE</a:t>
            </a:r>
            <a:endParaRPr sz="1200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→Degranulation of mast cells</a:t>
            </a:r>
            <a:endParaRPr sz="1200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→Release of histamine</a:t>
            </a:r>
            <a:endParaRPr sz="1200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→Physiological actions </a:t>
            </a:r>
            <a:endParaRPr sz="1200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1687708" y="104148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types of allergic responses</a:t>
            </a:r>
            <a:endParaRPr/>
          </a:p>
        </p:txBody>
      </p:sp>
      <p:graphicFrame>
        <p:nvGraphicFramePr>
          <p:cNvPr id="367" name="Shape 367"/>
          <p:cNvGraphicFramePr/>
          <p:nvPr/>
        </p:nvGraphicFramePr>
        <p:xfrm>
          <a:off x="1210457" y="8128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{47DF32B4-30EF-408D-B2CA-F60081AB824F}</a:tableStyleId>
              </a:tblPr>
              <a:tblGrid>
                <a:gridCol w="3515250"/>
                <a:gridCol w="3515250"/>
              </a:tblGrid>
              <a:tr h="72325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b="1">
                          <a:solidFill>
                            <a:srgbClr val="980000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Early allergic response</a:t>
                      </a:r>
                      <a:endParaRPr sz="2300" b="1">
                        <a:solidFill>
                          <a:srgbClr val="980000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b="1">
                          <a:solidFill>
                            <a:srgbClr val="980000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Late allergic response</a:t>
                      </a:r>
                      <a:endParaRPr sz="2300" b="1">
                        <a:solidFill>
                          <a:srgbClr val="980000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/>
                </a:tc>
              </a:tr>
              <a:tr h="4066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Occurs within minutes</a:t>
                      </a:r>
                      <a:endParaRPr sz="16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Appears 4 to 10 hours later</a:t>
                      </a:r>
                      <a:endParaRPr sz="16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</a:tr>
              <a:tr h="11085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Manifests clinically as:</a:t>
                      </a:r>
                      <a:endParaRPr sz="1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30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Nunito"/>
                        <a:buChar char="●"/>
                      </a:pPr>
                      <a:r>
                        <a:rPr lang="en" sz="1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Bronchial constriction </a:t>
                      </a:r>
                      <a:endParaRPr sz="1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302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Nunito"/>
                        <a:buChar char="●"/>
                      </a:pPr>
                      <a:r>
                        <a:rPr lang="en" sz="1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Airway edema                     </a:t>
                      </a:r>
                      <a:endParaRPr sz="1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30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Nunito"/>
                        <a:buChar char="●"/>
                      </a:pPr>
                      <a:r>
                        <a:rPr lang="en" sz="1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Mucus plugging</a:t>
                      </a:r>
                      <a:endParaRPr sz="1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30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Nunito"/>
                        <a:buChar char="●"/>
                      </a:pPr>
                      <a:r>
                        <a:rPr lang="en" sz="1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Results from infiltration by inflammatory cells.</a:t>
                      </a:r>
                      <a:endParaRPr sz="1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302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Nunito"/>
                        <a:buChar char="●"/>
                      </a:pPr>
                      <a:r>
                        <a:rPr lang="en" sz="1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Activation of lymphocytes &amp; eosinophils</a:t>
                      </a:r>
                      <a:endParaRPr sz="1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</a:tr>
              <a:tr h="8174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Is reversible and responds to </a:t>
                      </a:r>
                      <a:r>
                        <a:rPr lang="en" sz="1600">
                          <a:solidFill>
                            <a:srgbClr val="98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bronchodilators </a:t>
                      </a:r>
                      <a:r>
                        <a:rPr lang="en" sz="1600">
                          <a:solidFill>
                            <a:srgbClr val="999999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(treatment)</a:t>
                      </a:r>
                      <a:endParaRPr sz="1600">
                        <a:solidFill>
                          <a:srgbClr val="999999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Responds to </a:t>
                      </a:r>
                      <a:r>
                        <a:rPr lang="en" sz="1600">
                          <a:solidFill>
                            <a:srgbClr val="98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steroids</a:t>
                      </a:r>
                      <a:endParaRPr sz="1600">
                        <a:solidFill>
                          <a:srgbClr val="98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  (Anti-inflammatory drugs)</a:t>
                      </a:r>
                      <a:endParaRPr sz="1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/>
        </p:nvSpPr>
        <p:spPr>
          <a:xfrm>
            <a:off x="0" y="0"/>
            <a:ext cx="91440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80000"/>
                </a:solidFill>
                <a:latin typeface="Maven Pro"/>
                <a:ea typeface="Maven Pro"/>
                <a:cs typeface="Maven Pro"/>
                <a:sym typeface="Maven Pro"/>
              </a:rPr>
              <a:t>    </a:t>
            </a:r>
            <a:r>
              <a:rPr lang="en" sz="2400" b="1">
                <a:solidFill>
                  <a:srgbClr val="980000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" sz="2400" b="1" u="sng">
                <a:solidFill>
                  <a:srgbClr val="980000"/>
                </a:solidFill>
                <a:latin typeface="Maven Pro"/>
                <a:ea typeface="Maven Pro"/>
                <a:cs typeface="Maven Pro"/>
                <a:sym typeface="Maven Pro"/>
              </a:rPr>
              <a:t>Th2 cells and role of cytokines in allergic asthma</a:t>
            </a:r>
            <a:endParaRPr sz="2400" b="1">
              <a:solidFill>
                <a:srgbClr val="98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73" name="Shape 373"/>
          <p:cNvSpPr txBox="1"/>
          <p:nvPr/>
        </p:nvSpPr>
        <p:spPr>
          <a:xfrm>
            <a:off x="254350" y="452200"/>
            <a:ext cx="52788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38761D"/>
                </a:solidFill>
                <a:latin typeface="Maven Pro"/>
                <a:ea typeface="Maven Pro"/>
                <a:cs typeface="Maven Pro"/>
                <a:sym typeface="Maven Pro"/>
              </a:rPr>
              <a:t>Allergens drive T-cells towards Th2 type:</a:t>
            </a:r>
            <a:endParaRPr sz="1800" b="1" u="sng">
              <a:solidFill>
                <a:srgbClr val="38761D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74" name="Shape 374"/>
          <p:cNvSpPr txBox="1"/>
          <p:nvPr/>
        </p:nvSpPr>
        <p:spPr>
          <a:xfrm>
            <a:off x="254350" y="1186900"/>
            <a:ext cx="5798400" cy="29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800">
                <a:solidFill>
                  <a:srgbClr val="980000"/>
                </a:solidFill>
                <a:latin typeface="Maven Pro"/>
                <a:ea typeface="Maven Pro"/>
                <a:cs typeface="Maven Pro"/>
                <a:sym typeface="Maven Pro"/>
              </a:rPr>
              <a:t>Th2  </a:t>
            </a: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secrete the cytokines:</a:t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 b="1">
                <a:latin typeface="Maven Pro"/>
                <a:ea typeface="Maven Pro"/>
                <a:cs typeface="Maven Pro"/>
                <a:sym typeface="Maven Pro"/>
              </a:rPr>
              <a:t>IL-4,</a:t>
            </a:r>
            <a:r>
              <a:rPr lang="en" sz="1800" b="1">
                <a:solidFill>
                  <a:srgbClr val="980000"/>
                </a:solidFill>
                <a:latin typeface="Maven Pro"/>
                <a:ea typeface="Maven Pro"/>
                <a:cs typeface="Maven Pro"/>
                <a:sym typeface="Maven Pro"/>
              </a:rPr>
              <a:t> IL-5, </a:t>
            </a:r>
            <a:r>
              <a:rPr lang="en" sz="1800" b="1">
                <a:latin typeface="Maven Pro"/>
                <a:ea typeface="Maven Pro"/>
                <a:cs typeface="Maven Pro"/>
                <a:sym typeface="Maven Pro"/>
              </a:rPr>
              <a:t>IL-9 &amp; IL-13</a:t>
            </a:r>
            <a:endParaRPr sz="1800" b="1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which promote :</a:t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   1.   Production of </a:t>
            </a:r>
            <a:r>
              <a:rPr lang="en" sz="1800">
                <a:solidFill>
                  <a:srgbClr val="980000"/>
                </a:solidFill>
                <a:latin typeface="Maven Pro"/>
                <a:ea typeface="Maven Pro"/>
                <a:cs typeface="Maven Pro"/>
                <a:sym typeface="Maven Pro"/>
              </a:rPr>
              <a:t>IgE</a:t>
            </a:r>
            <a:r>
              <a:rPr lang="en" sz="1800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by B cells</a:t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   2.   Eosinophil attraction and infiltration</a:t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   3.   Airway inflammation</a:t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   4.   Increased bronchial reactivity</a:t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1218</Words>
  <Application>Microsoft Office PowerPoint</Application>
  <PresentationFormat>On-screen Show (16:9)</PresentationFormat>
  <Paragraphs>213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Lora</vt:lpstr>
      <vt:lpstr>Alegreya</vt:lpstr>
      <vt:lpstr>Arial</vt:lpstr>
      <vt:lpstr>Nunito</vt:lpstr>
      <vt:lpstr>Maven Pro</vt:lpstr>
      <vt:lpstr>Momentum</vt:lpstr>
      <vt:lpstr>1- Immunology of  Bronchial Asthma</vt:lpstr>
      <vt:lpstr>Asthma</vt:lpstr>
      <vt:lpstr>Classification of asthma:</vt:lpstr>
      <vt:lpstr>Antigen presenting cells (APCs) in the lung:</vt:lpstr>
      <vt:lpstr>Asthma  results from complex interactions among  the inflammatory cells that involve:  </vt:lpstr>
      <vt:lpstr>Factors contributing to airflow obstruction  leading to difficulty in breathing include:</vt:lpstr>
      <vt:lpstr>Response to allergens occur in two phases</vt:lpstr>
      <vt:lpstr>The types of allergic responses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messages </vt:lpstr>
      <vt:lpstr>Quiz: Test Yourself!</vt:lpstr>
      <vt:lpstr>Team members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 Immunology of  Bronchial Asthma</dc:title>
  <cp:lastModifiedBy>GHAIDA</cp:lastModifiedBy>
  <cp:revision>1</cp:revision>
  <dcterms:modified xsi:type="dcterms:W3CDTF">2018-01-19T22:47:13Z</dcterms:modified>
</cp:coreProperties>
</file>