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9144000" cy="5143500" type="screen16x9"/>
  <p:notesSz cx="6858000" cy="9144000"/>
  <p:embeddedFontLst>
    <p:embeddedFont>
      <p:font typeface="Libre Baskerville" panose="020B0604020202020204" charset="0"/>
      <p:regular r:id="rId28"/>
      <p:bold r:id="rId29"/>
      <p:italic r:id="rId30"/>
    </p:embeddedFont>
    <p:embeddedFont>
      <p:font typeface="Playfair Display" panose="020B0604020202020204" charset="0"/>
      <p:regular r:id="rId31"/>
      <p:bold r:id="rId32"/>
      <p:italic r:id="rId33"/>
      <p:boldItalic r:id="rId34"/>
    </p:embeddedFont>
    <p:embeddedFont>
      <p:font typeface="Alegreya"/>
      <p:regular r:id="rId35"/>
      <p:bold r:id="rId36"/>
      <p:italic r:id="rId37"/>
      <p:boldItalic r:id="rId38"/>
    </p:embeddedFont>
    <p:embeddedFont>
      <p:font typeface="Economica" panose="020B0604020202020204" charset="0"/>
      <p:regular r:id="rId39"/>
      <p:bold r:id="rId40"/>
      <p:italic r:id="rId41"/>
      <p:boldItalic r:id="rId42"/>
    </p:embeddedFont>
    <p:embeddedFont>
      <p:font typeface="Harmattan" panose="020B0604020202020204" charset="-78"/>
      <p:regular r:id="rId43"/>
    </p:embeddedFont>
    <p:embeddedFont>
      <p:font typeface="Gentium Basic" panose="020B0604020202020204" charset="0"/>
      <p:regular r:id="rId44"/>
      <p:bold r:id="rId45"/>
      <p:italic r:id="rId46"/>
      <p:boldItalic r:id="rId47"/>
    </p:embeddedFont>
    <p:embeddedFont>
      <p:font typeface="Lato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</p:embeddedFont>
    <p:embeddedFont>
      <p:font typeface="Open Sans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52FF9F3-2FCB-47C5-BD5A-624C7377567A}">
  <a:tblStyle styleId="{852FF9F3-2FCB-47C5-BD5A-624C7377567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216725" y="591125"/>
            <a:ext cx="4655100" cy="3803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512300" y="794325"/>
            <a:ext cx="4101000" cy="33249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0000"/>
              <a:buFont typeface="Lato"/>
              <a:buNone/>
              <a:defRPr sz="10000" b="1" i="0" u="none" strike="noStrike" cap="none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 w="9525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Shape 8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0000"/>
              <a:buFont typeface="Lato"/>
              <a:buNone/>
              <a:defRPr sz="10000" b="1" i="0" u="none" strike="noStrike" cap="none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presentation/d/1eVQiBCwm1ISIrc_1kzwy0RpPhMoIKyjShMNRq5qcps4/edit?usp=shar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2721900" y="1418800"/>
            <a:ext cx="37002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" sz="4800" dirty="0"/>
              <a:t>Community acquired pneumonia</a:t>
            </a:r>
            <a:endParaRPr sz="4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940400" y="1645150"/>
            <a:ext cx="22749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Lato"/>
              <a:buNone/>
            </a:pPr>
            <a:r>
              <a:rPr lang="en" sz="1200" b="1" i="0" u="none" strike="noStrike" cap="none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Important!</a:t>
            </a:r>
            <a:endParaRPr sz="1200" b="1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Lato"/>
              <a:buNone/>
            </a:pPr>
            <a:r>
              <a:rPr lang="en" sz="1200" b="1" i="0" u="none" strike="noStrike" cap="none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Doctor’s Notes</a:t>
            </a:r>
            <a:endParaRPr sz="1200" b="1" i="0" u="none" strike="noStrike" cap="none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Font typeface="Lato"/>
              <a:buNone/>
            </a:pPr>
            <a:r>
              <a:rPr lang="en" sz="1200" b="1" i="0" u="none" strike="noStrike" cap="none">
                <a:solidFill>
                  <a:srgbClr val="EA9999"/>
                </a:solidFill>
                <a:latin typeface="Lato"/>
                <a:ea typeface="Lato"/>
                <a:cs typeface="Lato"/>
                <a:sym typeface="Lato"/>
              </a:rPr>
              <a:t>Only found in females’ slides</a:t>
            </a:r>
            <a:endParaRPr sz="1200" b="1" i="0" u="none" strike="noStrike" cap="none">
              <a:solidFill>
                <a:srgbClr val="EA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Lato"/>
              <a:buNone/>
            </a:pPr>
            <a:r>
              <a:rPr lang="en" sz="1200" b="1" i="0" u="none" strike="noStrike" cap="non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Only found in males’ slides</a:t>
            </a:r>
            <a:endParaRPr sz="1200" b="1" i="0" u="none" strike="noStrike" cap="none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"/>
              <a:buNone/>
            </a:pPr>
            <a:r>
              <a:rPr lang="en" sz="1200" b="1" i="0" u="none" strike="noStrike" cap="none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Extra Notes</a:t>
            </a:r>
            <a:endParaRPr sz="1200" b="1" i="0" u="none" strike="noStrike" cap="none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604275" y="128875"/>
            <a:ext cx="56574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Please check the </a:t>
            </a:r>
            <a:r>
              <a:rPr lang="en" sz="1600" b="1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editing file</a:t>
            </a:r>
            <a:r>
              <a:rPr lang="en" sz="16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to see if there are any changes</a:t>
            </a:r>
            <a:endParaRPr sz="16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503175" y="4425650"/>
            <a:ext cx="64326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Economica"/>
              <a:buNone/>
            </a:pPr>
            <a:r>
              <a:rPr lang="en" sz="1900" b="1" i="1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“ I’m not telling you it’s going to be easy. I’m telling you it’s going to be worth it.”</a:t>
            </a:r>
            <a:endParaRPr sz="1900" b="1" i="1" u="none" strike="noStrike" cap="none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400" y="2776750"/>
            <a:ext cx="1356600" cy="11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6940400" y="3825650"/>
            <a:ext cx="1356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conomica"/>
                <a:ea typeface="Economica"/>
                <a:cs typeface="Economica"/>
                <a:sym typeface="Economica"/>
              </a:rPr>
              <a:t>This lecture is made by Physiology team</a:t>
            </a:r>
            <a:endParaRPr b="1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2857500" y="83825"/>
            <a:ext cx="3429000" cy="6762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800" b="1">
                <a:latin typeface="Playfair Display"/>
                <a:ea typeface="Playfair Display"/>
                <a:cs typeface="Playfair Display"/>
                <a:sym typeface="Playfair Display"/>
              </a:rPr>
              <a:t>Clinical Manifestation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3" name="Shape 203"/>
          <p:cNvSpPr/>
          <p:nvPr/>
        </p:nvSpPr>
        <p:spPr>
          <a:xfrm rot="-2377107">
            <a:off x="2541536" y="881008"/>
            <a:ext cx="882115" cy="533382"/>
          </a:xfrm>
          <a:prstGeom prst="leftArrow">
            <a:avLst>
              <a:gd name="adj1" fmla="val 50000"/>
              <a:gd name="adj2" fmla="val 44642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-8106614">
            <a:off x="5791725" y="936013"/>
            <a:ext cx="882047" cy="533300"/>
          </a:xfrm>
          <a:prstGeom prst="leftArrow">
            <a:avLst>
              <a:gd name="adj1" fmla="val 50000"/>
              <a:gd name="adj2" fmla="val 44642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611450" y="1474475"/>
            <a:ext cx="2075350" cy="714375"/>
          </a:xfrm>
          <a:prstGeom prst="flowChartPreparation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Atypical Pneumonia</a:t>
            </a:r>
            <a:endParaRPr b="1"/>
          </a:p>
        </p:txBody>
      </p:sp>
      <p:sp>
        <p:nvSpPr>
          <p:cNvPr id="206" name="Shape 206"/>
          <p:cNvSpPr/>
          <p:nvPr/>
        </p:nvSpPr>
        <p:spPr>
          <a:xfrm>
            <a:off x="567200" y="1474475"/>
            <a:ext cx="2075350" cy="714375"/>
          </a:xfrm>
          <a:prstGeom prst="flowChartPreparation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Typical Pneumonia</a:t>
            </a:r>
            <a:endParaRPr b="1"/>
          </a:p>
        </p:txBody>
      </p:sp>
      <p:sp>
        <p:nvSpPr>
          <p:cNvPr id="207" name="Shape 207"/>
          <p:cNvSpPr txBox="1"/>
          <p:nvPr/>
        </p:nvSpPr>
        <p:spPr>
          <a:xfrm>
            <a:off x="247650" y="2303150"/>
            <a:ext cx="3907200" cy="2705100"/>
          </a:xfrm>
          <a:prstGeom prst="rect">
            <a:avLst/>
          </a:prstGeom>
          <a:solidFill>
            <a:srgbClr val="A2C4C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The onset is acute </a:t>
            </a: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(2-3 days)</a:t>
            </a:r>
            <a:endParaRPr sz="1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Prior viral upper respiratory infection (follows viral infection)</a:t>
            </a:r>
            <a:r>
              <a:rPr lang="en" sz="10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غالبا قبل ما المريض يصاب بالنومونيا يكون أصابه فيروس فيهيئ الايروايز للنومونيا </a:t>
            </a:r>
            <a:endParaRPr sz="10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Fever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Shaking chilis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Cough with sputum 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production (rusty-sputum)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Chest pain or pleurisy</a:t>
            </a: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(inflammation of the pleura)</a:t>
            </a:r>
            <a:endParaRPr sz="1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Shortness of breath </a:t>
            </a:r>
            <a:r>
              <a:rPr lang="en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( dyspnea) </a:t>
            </a:r>
            <a:endParaRPr sz="1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5276850" y="2303150"/>
            <a:ext cx="3714900" cy="2705100"/>
          </a:xfrm>
          <a:prstGeom prst="rect">
            <a:avLst/>
          </a:prstGeom>
          <a:solidFill>
            <a:srgbClr val="A2C4C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10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Gradual onset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spcBef>
                <a:spcPts val="10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Usually mild to moderate but in case of </a:t>
            </a:r>
            <a:r>
              <a:rPr lang="en" sz="1300" u="sng">
                <a:latin typeface="Lato"/>
                <a:ea typeface="Lato"/>
                <a:cs typeface="Lato"/>
                <a:sym typeface="Lato"/>
              </a:rPr>
              <a:t>legionella it could be severe</a:t>
            </a:r>
            <a:endParaRPr sz="1300" u="sng"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spcBef>
                <a:spcPts val="10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Headache, malaise and low grade fever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spcBef>
                <a:spcPts val="10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Dry cough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Arthralgia / Myalgia</a:t>
            </a:r>
            <a:r>
              <a:rPr lang="en" sz="13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ألم في المفاصل والعضلات</a:t>
            </a:r>
            <a:endParaRPr sz="13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rtl="0">
              <a:spcBef>
                <a:spcPts val="10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In case of doctor examination , signs such as minimal, few crackles and rhonchi could notify.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3640400" y="1131575"/>
            <a:ext cx="2075400" cy="999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Signs and symptoms are quite similar but Atypical pneumonia is less severe.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2857500" y="83825"/>
            <a:ext cx="3429000" cy="6762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Economica"/>
                <a:ea typeface="Economica"/>
                <a:cs typeface="Economica"/>
                <a:sym typeface="Economica"/>
              </a:rPr>
              <a:t>           </a:t>
            </a:r>
            <a:r>
              <a:rPr lang="en" sz="2200" b="1">
                <a:latin typeface="Economica"/>
                <a:ea typeface="Economica"/>
                <a:cs typeface="Economica"/>
                <a:sym typeface="Economica"/>
              </a:rPr>
              <a:t>    Diagnosis </a:t>
            </a:r>
            <a:endParaRPr sz="2200" b="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15" name="Shape 215"/>
          <p:cNvSpPr/>
          <p:nvPr/>
        </p:nvSpPr>
        <p:spPr>
          <a:xfrm rot="-2377107">
            <a:off x="2541536" y="881008"/>
            <a:ext cx="882115" cy="533382"/>
          </a:xfrm>
          <a:prstGeom prst="leftArrow">
            <a:avLst>
              <a:gd name="adj1" fmla="val 50000"/>
              <a:gd name="adj2" fmla="val 44642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 rot="-8106614">
            <a:off x="5791725" y="936013"/>
            <a:ext cx="882047" cy="533300"/>
          </a:xfrm>
          <a:prstGeom prst="leftArrow">
            <a:avLst>
              <a:gd name="adj1" fmla="val 50000"/>
              <a:gd name="adj2" fmla="val 44642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6611450" y="1474475"/>
            <a:ext cx="2075350" cy="714375"/>
          </a:xfrm>
          <a:prstGeom prst="flowChartPreparation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Atypical Pneumonia</a:t>
            </a:r>
            <a:endParaRPr b="1"/>
          </a:p>
        </p:txBody>
      </p:sp>
      <p:sp>
        <p:nvSpPr>
          <p:cNvPr id="218" name="Shape 218"/>
          <p:cNvSpPr/>
          <p:nvPr/>
        </p:nvSpPr>
        <p:spPr>
          <a:xfrm>
            <a:off x="567200" y="1474475"/>
            <a:ext cx="2075350" cy="714375"/>
          </a:xfrm>
          <a:prstGeom prst="flowChartPreparation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Typical Pneumonia</a:t>
            </a:r>
            <a:endParaRPr b="1"/>
          </a:p>
        </p:txBody>
      </p:sp>
      <p:sp>
        <p:nvSpPr>
          <p:cNvPr id="219" name="Shape 219"/>
          <p:cNvSpPr txBox="1"/>
          <p:nvPr/>
        </p:nvSpPr>
        <p:spPr>
          <a:xfrm>
            <a:off x="247650" y="2303150"/>
            <a:ext cx="3933900" cy="26478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rabicPeriod"/>
            </a:pPr>
            <a:r>
              <a:rPr lang="en" sz="1300">
                <a:solidFill>
                  <a:srgbClr val="FF0000"/>
                </a:solidFill>
              </a:rPr>
              <a:t>Clinical examinations ( history &amp; physical )</a:t>
            </a:r>
            <a:endParaRPr sz="1300">
              <a:solidFill>
                <a:srgbClr val="FF0000"/>
              </a:solidFill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rgbClr val="FF0000"/>
                </a:solidFill>
              </a:rPr>
              <a:t>X-ray</a:t>
            </a:r>
            <a:r>
              <a:rPr lang="en" sz="1300"/>
              <a:t> </a:t>
            </a:r>
            <a:r>
              <a:rPr lang="en" sz="1300">
                <a:solidFill>
                  <a:srgbClr val="666666"/>
                </a:solidFill>
              </a:rPr>
              <a:t>( to determine whether the pneumonia is lobar, lobular or interstitial)</a:t>
            </a:r>
            <a:endParaRPr sz="1300">
              <a:solidFill>
                <a:srgbClr val="666666"/>
              </a:solidFill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rgbClr val="FF0000"/>
                </a:solidFill>
              </a:rPr>
              <a:t>Laboratory</a:t>
            </a:r>
            <a:r>
              <a:rPr lang="en" sz="1300"/>
              <a:t> </a:t>
            </a:r>
            <a:endParaRPr sz="1300"/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CBC test shows leukocytosis </a:t>
            </a:r>
            <a:endParaRPr sz="1300"/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-"/>
            </a:pPr>
            <a:r>
              <a:rPr lang="en" sz="1300">
                <a:solidFill>
                  <a:srgbClr val="FF0000"/>
                </a:solidFill>
              </a:rPr>
              <a:t>Sputum either gram stain</a:t>
            </a:r>
            <a:r>
              <a:rPr lang="en" sz="1300">
                <a:solidFill>
                  <a:srgbClr val="666666"/>
                </a:solidFill>
              </a:rPr>
              <a:t>( low sensitivity due to normal flora)</a:t>
            </a:r>
            <a:r>
              <a:rPr lang="en" sz="1300">
                <a:solidFill>
                  <a:srgbClr val="FF0000"/>
                </a:solidFill>
              </a:rPr>
              <a:t> or culture</a:t>
            </a:r>
            <a:endParaRPr sz="1300">
              <a:solidFill>
                <a:srgbClr val="FF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/>
              <a:t>   4. Blood culture </a:t>
            </a:r>
            <a:r>
              <a:rPr lang="en" sz="1300">
                <a:solidFill>
                  <a:srgbClr val="666666"/>
                </a:solidFill>
              </a:rPr>
              <a:t>not always but usually in case of pneumococcal pneumonia</a:t>
            </a:r>
            <a:endParaRPr sz="1300">
              <a:solidFill>
                <a:srgbClr val="666666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/>
              <a:t>  5. Culture of pleural fluid if there is effusion</a:t>
            </a:r>
            <a:endParaRPr sz="1300"/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5276850" y="2303150"/>
            <a:ext cx="3714900" cy="26859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rabicPeriod"/>
            </a:pPr>
            <a:r>
              <a:rPr lang="en" sz="1300">
                <a:solidFill>
                  <a:srgbClr val="FF0000"/>
                </a:solidFill>
              </a:rPr>
              <a:t>Clinical examinations ( history &amp; physical)</a:t>
            </a:r>
            <a:endParaRPr sz="1300">
              <a:solidFill>
                <a:srgbClr val="FF0000"/>
              </a:solidFill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rgbClr val="FF0000"/>
                </a:solidFill>
              </a:rPr>
              <a:t>X-ray</a:t>
            </a:r>
            <a:r>
              <a:rPr lang="en" sz="1300"/>
              <a:t> ( to determine whether the pneumonia is lobar, lobular or interstitial)</a:t>
            </a:r>
            <a:endParaRPr sz="1300"/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Laboratory</a:t>
            </a:r>
            <a:endParaRPr sz="1300"/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CBC test shows mild elevation of WBC</a:t>
            </a:r>
            <a:endParaRPr sz="1300"/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-"/>
            </a:pPr>
            <a:r>
              <a:rPr lang="en" sz="1300">
                <a:solidFill>
                  <a:srgbClr val="FF0000"/>
                </a:solidFill>
              </a:rPr>
              <a:t>LFTs show elevation of ALT &amp; Alk Phos</a:t>
            </a:r>
            <a:endParaRPr sz="1300">
              <a:solidFill>
                <a:srgbClr val="FF0000"/>
              </a:solidFill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-"/>
            </a:pPr>
            <a:r>
              <a:rPr lang="en" sz="1300">
                <a:solidFill>
                  <a:srgbClr val="FF0000"/>
                </a:solidFill>
              </a:rPr>
              <a:t>Sputum culture in case of Legionella</a:t>
            </a:r>
            <a:endParaRPr sz="1300">
              <a:solidFill>
                <a:srgbClr val="FF0000"/>
              </a:solidFill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Detection of antibodies </a:t>
            </a:r>
            <a:endParaRPr sz="1300"/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DNA detection</a:t>
            </a:r>
            <a:endParaRPr sz="1300"/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/>
              <a:t>   4. </a:t>
            </a:r>
            <a:r>
              <a:rPr lang="en" sz="1300">
                <a:solidFill>
                  <a:srgbClr val="FF0000"/>
                </a:solidFill>
              </a:rPr>
              <a:t>Urine antigen for Legionella</a:t>
            </a:r>
            <a:endParaRPr sz="1300">
              <a:solidFill>
                <a:srgbClr val="FF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21" name="Shape 221"/>
          <p:cNvSpPr txBox="1"/>
          <p:nvPr/>
        </p:nvSpPr>
        <p:spPr>
          <a:xfrm>
            <a:off x="3640400" y="1702475"/>
            <a:ext cx="2075400" cy="4287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CBC: Complete blood count</a:t>
            </a:r>
            <a:endParaRPr sz="100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LFTs : Liver function test</a:t>
            </a:r>
            <a:endParaRPr sz="100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3362275" y="0"/>
            <a:ext cx="2610000" cy="495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2000" b="1">
                <a:latin typeface="Harmattan"/>
                <a:ea typeface="Harmattan"/>
                <a:cs typeface="Harmattan"/>
                <a:sym typeface="Harmattan"/>
              </a:rPr>
              <a:t>Streptococcus pneumonia</a:t>
            </a:r>
            <a:endParaRPr sz="2000" b="1">
              <a:latin typeface="Harmattan"/>
              <a:ea typeface="Harmattan"/>
              <a:cs typeface="Harmattan"/>
              <a:sym typeface="Harmattan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71400" y="441350"/>
            <a:ext cx="9001200" cy="7809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Gram Positive diplococci</a:t>
            </a:r>
            <a:r>
              <a:rPr lang="en"/>
              <a:t> -</a:t>
            </a:r>
            <a:r>
              <a:rPr lang="en" b="1"/>
              <a:t> </a:t>
            </a:r>
            <a:r>
              <a:rPr lang="en" b="1">
                <a:solidFill>
                  <a:srgbClr val="FF0000"/>
                </a:solidFill>
              </a:rPr>
              <a:t>Alpha hemolytic</a:t>
            </a:r>
            <a:r>
              <a:rPr lang="en"/>
              <a:t> - </a:t>
            </a:r>
            <a:r>
              <a:rPr lang="en" b="1">
                <a:solidFill>
                  <a:srgbClr val="FF0000"/>
                </a:solidFill>
              </a:rPr>
              <a:t>Catalase negative</a:t>
            </a:r>
            <a:r>
              <a:rPr lang="en"/>
              <a:t> - Normal flora of UPT in 20-40% of people.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cause respiratory infections such as </a:t>
            </a:r>
            <a:r>
              <a:rPr lang="en" b="1">
                <a:solidFill>
                  <a:srgbClr val="FF0000"/>
                </a:solidFill>
              </a:rPr>
              <a:t>pneumonia, sinusitis and otitis</a:t>
            </a:r>
            <a:r>
              <a:rPr lang="en"/>
              <a:t>. Also, can cause non respiratory infections such as meningitis and bacteremia.</a:t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47625" y="1267175"/>
            <a:ext cx="3024300" cy="35682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Virulence Factors:</a:t>
            </a:r>
            <a:r>
              <a:rPr lang="en"/>
              <a:t>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>
                <a:solidFill>
                  <a:srgbClr val="FF0000"/>
                </a:solidFill>
              </a:rPr>
              <a:t>Capsule</a:t>
            </a:r>
            <a:r>
              <a:rPr lang="en">
                <a:solidFill>
                  <a:srgbClr val="FF0000"/>
                </a:solidFill>
              </a:rPr>
              <a:t> “ most important virulence factor</a:t>
            </a:r>
            <a:r>
              <a:rPr lang="en"/>
              <a:t>”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There are more than 90 types of capsule.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FF0000"/>
                </a:solidFill>
              </a:rPr>
              <a:t>Pneumolysin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(</a:t>
            </a:r>
            <a:r>
              <a:rPr lang="en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pore forming toxin, also stimulates cytokines and disrupts the cilia of respiratory epithelial cells released on lysis of organism by autolysin)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FF0000"/>
                </a:solidFill>
              </a:rPr>
              <a:t>Autolysin</a:t>
            </a:r>
            <a:endParaRPr>
              <a:solidFill>
                <a:srgbClr val="FF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FF0000"/>
                </a:solidFill>
              </a:rPr>
              <a:t>Neuraminidase</a:t>
            </a:r>
            <a:r>
              <a:rPr lang="en">
                <a:solidFill>
                  <a:srgbClr val="666666"/>
                </a:solidFill>
              </a:rPr>
              <a:t>(</a:t>
            </a:r>
            <a:r>
              <a:rPr lang="en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cleaves sialic acid)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Prevention:</a:t>
            </a:r>
            <a:r>
              <a:rPr lang="en"/>
              <a:t> There is </a:t>
            </a:r>
            <a:r>
              <a:rPr lang="en" b="1">
                <a:solidFill>
                  <a:srgbClr val="FF0000"/>
                </a:solidFill>
              </a:rPr>
              <a:t>vaccination</a:t>
            </a:r>
            <a:r>
              <a:rPr lang="en"/>
              <a:t> for S.pneumonia </a:t>
            </a:r>
            <a:r>
              <a:rPr lang="en">
                <a:solidFill>
                  <a:srgbClr val="666666"/>
                </a:solidFill>
              </a:rPr>
              <a:t>but it does not cover all the types of capsule. 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875" y="1455500"/>
            <a:ext cx="2800275" cy="15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6072100" y="1267187"/>
            <a:ext cx="2952900" cy="17313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-Alpha hemolytic consist of two broad groups S.Pneumonia and S.Viridans.</a:t>
            </a:r>
            <a:r>
              <a:rPr lang="en" sz="1200"/>
              <a:t>  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 </a:t>
            </a:r>
            <a:r>
              <a:rPr lang="en" sz="1200" b="1"/>
              <a:t>S.Pneumonia</a:t>
            </a:r>
            <a:r>
              <a:rPr lang="en" sz="1200"/>
              <a:t> sensitive to </a:t>
            </a:r>
            <a:r>
              <a:rPr lang="en" sz="1200" b="1"/>
              <a:t>Optochin</a:t>
            </a:r>
            <a:r>
              <a:rPr lang="en" sz="1200"/>
              <a:t> unlike </a:t>
            </a:r>
            <a:r>
              <a:rPr lang="en" sz="1200" b="1"/>
              <a:t>S.Viridans</a:t>
            </a:r>
            <a:r>
              <a:rPr lang="en" sz="1200"/>
              <a:t> which is resistance.</a:t>
            </a:r>
            <a:r>
              <a:rPr lang="en" sz="1200">
                <a:solidFill>
                  <a:srgbClr val="FF0000"/>
                </a:solidFill>
              </a:rPr>
              <a:t>”1”</a:t>
            </a:r>
            <a:endParaRPr sz="120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 </a:t>
            </a:r>
            <a:r>
              <a:rPr lang="en" sz="1200" b="1"/>
              <a:t>S.Pneumonia</a:t>
            </a:r>
            <a:r>
              <a:rPr lang="en" sz="1200"/>
              <a:t> lysed”soluble” by bile unlike </a:t>
            </a:r>
            <a:r>
              <a:rPr lang="en" sz="1200" b="1"/>
              <a:t>S.Viridans</a:t>
            </a:r>
            <a:r>
              <a:rPr lang="en" sz="1200"/>
              <a:t> which insoluble in bile.</a:t>
            </a:r>
            <a:r>
              <a:rPr lang="en" sz="1200" b="1">
                <a:solidFill>
                  <a:srgbClr val="FF0000"/>
                </a:solidFill>
              </a:rPr>
              <a:t>”2”</a:t>
            </a:r>
            <a:endParaRPr sz="1200" b="1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</a:rPr>
              <a:t>This</a:t>
            </a:r>
            <a:r>
              <a:rPr lang="en" sz="1200" b="1"/>
              <a:t> two</a:t>
            </a:r>
            <a:r>
              <a:rPr lang="en" sz="1200"/>
              <a:t> tests differentiate between S.pneumonia &amp; S. Viridans</a:t>
            </a: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200" y="3046025"/>
            <a:ext cx="2800275" cy="1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8350" y="3064925"/>
            <a:ext cx="3000475" cy="18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5410250" y="3122450"/>
            <a:ext cx="5619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“2”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8463150" y="3064925"/>
            <a:ext cx="5619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“1”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235" name="Shape 235"/>
          <p:cNvCxnSpPr>
            <a:endCxn id="236" idx="2"/>
          </p:cNvCxnSpPr>
          <p:nvPr/>
        </p:nvCxnSpPr>
        <p:spPr>
          <a:xfrm>
            <a:off x="6300738" y="3426725"/>
            <a:ext cx="150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7" name="Shape 237"/>
          <p:cNvSpPr txBox="1"/>
          <p:nvPr/>
        </p:nvSpPr>
        <p:spPr>
          <a:xfrm>
            <a:off x="3186200" y="3231725"/>
            <a:ext cx="642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0000"/>
                </a:solidFill>
              </a:rPr>
              <a:t>BILE W/O BACTERIA</a:t>
            </a:r>
            <a:endParaRPr sz="700" b="1">
              <a:solidFill>
                <a:srgbClr val="FF0000"/>
              </a:solidFill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4938800" y="3493550"/>
            <a:ext cx="642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0000"/>
                </a:solidFill>
              </a:rPr>
              <a:t>BILE WITH LYSED BACTERIA</a:t>
            </a:r>
            <a:endParaRPr sz="700" b="1">
              <a:solidFill>
                <a:srgbClr val="FF0000"/>
              </a:solidFill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6072138" y="3036125"/>
            <a:ext cx="757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0000"/>
                </a:solidFill>
              </a:rPr>
              <a:t>SENSITIVE TO OPTOCHIN</a:t>
            </a:r>
            <a:endParaRPr sz="700" b="1">
              <a:solidFill>
                <a:srgbClr val="FF0000"/>
              </a:solidFill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3362275" y="1169150"/>
            <a:ext cx="24195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</a:rPr>
              <a:t>             Gram + diplococci</a:t>
            </a:r>
            <a:endParaRPr sz="1000" b="1">
              <a:solidFill>
                <a:srgbClr val="FF0000"/>
              </a:solidFill>
            </a:endParaRPr>
          </a:p>
        </p:txBody>
      </p:sp>
      <p:cxnSp>
        <p:nvCxnSpPr>
          <p:cNvPr id="240" name="Shape 240"/>
          <p:cNvCxnSpPr>
            <a:stCxn id="239" idx="2"/>
          </p:cNvCxnSpPr>
          <p:nvPr/>
        </p:nvCxnSpPr>
        <p:spPr>
          <a:xfrm>
            <a:off x="4572025" y="1407950"/>
            <a:ext cx="438000" cy="49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1" name="Shape 241"/>
          <p:cNvSpPr txBox="1"/>
          <p:nvPr/>
        </p:nvSpPr>
        <p:spPr>
          <a:xfrm>
            <a:off x="5091063" y="1169075"/>
            <a:ext cx="9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</a:rPr>
              <a:t>Neutrophils</a:t>
            </a:r>
            <a:endParaRPr sz="1000" b="1">
              <a:solidFill>
                <a:srgbClr val="FF0000"/>
              </a:solidFill>
            </a:endParaRPr>
          </a:p>
        </p:txBody>
      </p:sp>
      <p:cxnSp>
        <p:nvCxnSpPr>
          <p:cNvPr id="242" name="Shape 242"/>
          <p:cNvCxnSpPr>
            <a:stCxn id="241" idx="2"/>
          </p:cNvCxnSpPr>
          <p:nvPr/>
        </p:nvCxnSpPr>
        <p:spPr>
          <a:xfrm>
            <a:off x="5541063" y="1407875"/>
            <a:ext cx="2400" cy="3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3" name="Shape 243"/>
          <p:cNvSpPr txBox="1"/>
          <p:nvPr/>
        </p:nvSpPr>
        <p:spPr>
          <a:xfrm flipH="1">
            <a:off x="2271875" y="1234540"/>
            <a:ext cx="9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00"/>
                </a:solidFill>
              </a:rPr>
              <a:t>important</a:t>
            </a:r>
            <a:endParaRPr sz="900" b="1">
              <a:solidFill>
                <a:srgbClr val="FF0000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1339525" y="3087725"/>
            <a:ext cx="17610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</a:rPr>
              <a:t>عشان هالخاصيتين لما تسوي له كلتشر باللاب أول يومين ينمو بشكل طبيعي بعدها يكون شكل العينة مسطح وكأنها ماتت</a:t>
            </a:r>
            <a:endParaRPr sz="9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2563875" y="55250"/>
            <a:ext cx="3751200" cy="7500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Atypical Pneumonia</a:t>
            </a:r>
            <a:r>
              <a:rPr lang="en" sz="3000" b="1">
                <a:solidFill>
                  <a:srgbClr val="FCE5C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000" b="1">
              <a:solidFill>
                <a:srgbClr val="FCE5C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266700" y="1949900"/>
            <a:ext cx="3810000" cy="2810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•Approximately 15% of all CAP.</a:t>
            </a:r>
            <a:endParaRPr sz="15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</a:rPr>
              <a:t>•Not detectable on gram stain.</a:t>
            </a:r>
            <a:endParaRPr sz="1500">
              <a:solidFill>
                <a:srgbClr val="FF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•Won’t grow on standard media.</a:t>
            </a:r>
            <a:endParaRPr sz="1500"/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•Most don’t have a </a:t>
            </a:r>
            <a:r>
              <a:rPr lang="en" sz="1500">
                <a:solidFill>
                  <a:srgbClr val="FF0000"/>
                </a:solidFill>
              </a:rPr>
              <a:t>bacterial cell wall</a:t>
            </a:r>
            <a:r>
              <a:rPr lang="en" sz="1500"/>
              <a:t> </a:t>
            </a:r>
            <a:r>
              <a:rPr lang="en" sz="1500">
                <a:solidFill>
                  <a:srgbClr val="FF0000"/>
                </a:solidFill>
              </a:rPr>
              <a:t>“Don’t respond to β-lactams “.</a:t>
            </a:r>
            <a:endParaRPr sz="1500">
              <a:solidFill>
                <a:srgbClr val="FF0000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• Usually less severe than Typical Pneumonia with some exceptions.</a:t>
            </a:r>
            <a:endParaRPr sz="150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51" name="Shape 251"/>
          <p:cNvSpPr/>
          <p:nvPr/>
        </p:nvSpPr>
        <p:spPr>
          <a:xfrm>
            <a:off x="662550" y="1267325"/>
            <a:ext cx="3238488" cy="466722"/>
          </a:xfrm>
          <a:prstGeom prst="flowChartTerminator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          General Principles</a:t>
            </a:r>
            <a:endParaRPr sz="1600" b="1"/>
          </a:p>
        </p:txBody>
      </p:sp>
      <p:sp>
        <p:nvSpPr>
          <p:cNvPr id="252" name="Shape 252"/>
          <p:cNvSpPr txBox="1"/>
          <p:nvPr/>
        </p:nvSpPr>
        <p:spPr>
          <a:xfrm>
            <a:off x="4958175" y="1949900"/>
            <a:ext cx="3909900" cy="2810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r>
              <a:rPr lang="en" sz="1500" i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Chlamydia pneumonia</a:t>
            </a:r>
            <a:endParaRPr sz="1500" i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r>
              <a:rPr lang="en" sz="1500" i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Mycoplasma pneumonia</a:t>
            </a:r>
            <a:endParaRPr sz="1500" i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r>
              <a:rPr lang="en" sz="1500" i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Legionella spp</a:t>
            </a:r>
            <a:endParaRPr sz="1500" i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•Psittacosis (</a:t>
            </a:r>
            <a:r>
              <a:rPr lang="en" sz="1500" i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Chlamydia psittaci</a:t>
            </a: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5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•Q fever (</a:t>
            </a:r>
            <a:r>
              <a:rPr lang="en" sz="1500" i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Coxiella burnettii</a:t>
            </a: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5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•Viral (Influenza, Adenovirus, Rhinovirus)</a:t>
            </a:r>
            <a:endParaRPr sz="1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• Pneumocystis Jiroveci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5411150" y="1213325"/>
            <a:ext cx="3238488" cy="466722"/>
          </a:xfrm>
          <a:prstGeom prst="flowChartTerminator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lang="en" sz="1600" b="1"/>
              <a:t>Causative Agents</a:t>
            </a:r>
            <a:endParaRPr sz="16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09750" y="2220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Atypical(interstitial) pneumonia</a:t>
            </a:r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92025" y="1167500"/>
            <a:ext cx="3146400" cy="3401400"/>
          </a:xfrm>
          <a:prstGeom prst="rect">
            <a:avLst/>
          </a:prstGeom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Symptoms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Insidious onset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Mild to severe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Headache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Malaise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Fever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Dry cough</a:t>
            </a:r>
            <a:endParaRPr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Arthralgia myalgia</a:t>
            </a: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5339725" y="1167500"/>
            <a:ext cx="3146400" cy="3401400"/>
          </a:xfrm>
          <a:prstGeom prst="rect">
            <a:avLst/>
          </a:prstGeom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Signs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Minimal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grade fever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Crackles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Rhonchi (similar to wheezing)</a:t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8077600" y="164975"/>
            <a:ext cx="7605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هذي والي بعدها مكررة لكن لو تبي تتركها عشان يوضح أننا بدينا بالاتيبكال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 and treatment</a:t>
            </a: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11700" y="1158600"/>
            <a:ext cx="3582900" cy="3410400"/>
          </a:xfrm>
          <a:prstGeom prst="rect">
            <a:avLst/>
          </a:prstGeom>
          <a:ln w="9525" cap="flat" cmpd="sng">
            <a:solidFill>
              <a:srgbClr val="BF9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Diagnosis:</a:t>
            </a:r>
            <a:endParaRPr sz="140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X-ray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CBC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U&amp;E test (urea and electrolytes)</a:t>
            </a:r>
            <a:endParaRPr sz="1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</a:rPr>
              <a:t>   Low serum Na (legionella) </a:t>
            </a:r>
            <a:endParaRPr sz="1400">
              <a:solidFill>
                <a:srgbClr val="FF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LFT (Liver function test)</a:t>
            </a:r>
            <a:endParaRPr sz="1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   ALT                          ALK phos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  Sputum culture on special media(BCYE)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Urine antigen for legionella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Serology for detecting antibodies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DNA detection </a:t>
            </a:r>
            <a:endParaRPr sz="1400"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287475" y="1158600"/>
            <a:ext cx="3724800" cy="1907100"/>
          </a:xfrm>
          <a:prstGeom prst="rect">
            <a:avLst/>
          </a:prstGeom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Treatment: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Macrolides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Quinolones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Tetracycline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 lactams have no effect </a:t>
            </a:r>
            <a:endParaRPr sz="1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Because there is no cell wall  to be destroyed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Treat for 10-14 days</a:t>
            </a:r>
            <a:endParaRPr sz="1400"/>
          </a:p>
        </p:txBody>
      </p:sp>
      <p:cxnSp>
        <p:nvCxnSpPr>
          <p:cNvPr id="269" name="Shape 269"/>
          <p:cNvCxnSpPr/>
          <p:nvPr/>
        </p:nvCxnSpPr>
        <p:spPr>
          <a:xfrm rot="10800000">
            <a:off x="623875" y="2727075"/>
            <a:ext cx="0" cy="1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0" name="Shape 270"/>
          <p:cNvCxnSpPr/>
          <p:nvPr/>
        </p:nvCxnSpPr>
        <p:spPr>
          <a:xfrm rot="10800000">
            <a:off x="1725425" y="2727075"/>
            <a:ext cx="0" cy="1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1" name="Shape 271"/>
          <p:cNvSpPr txBox="1"/>
          <p:nvPr/>
        </p:nvSpPr>
        <p:spPr>
          <a:xfrm>
            <a:off x="4332050" y="3163850"/>
            <a:ext cx="3965400" cy="18270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-CBC is general infection  detector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-X-ray because it's pulmonary and we need to see the pattern (lobar,interstitial…)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-We culture to see the microorganisms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 organisms specific signs like 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    ALT </a:t>
            </a: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We use every group that we have study except B-lactam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2" name="Shape 272"/>
          <p:cNvCxnSpPr/>
          <p:nvPr/>
        </p:nvCxnSpPr>
        <p:spPr>
          <a:xfrm rot="10800000">
            <a:off x="6719875" y="4098675"/>
            <a:ext cx="0" cy="1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175875"/>
            <a:ext cx="3473100" cy="25614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Eaton’s agent (1944)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cell wall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Rare in children and in &gt; 65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younger than 40.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Crowded places like schools,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homeless shelters, prisons.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cause URT symptoms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Usually mild and responds well to antibiotics.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●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very serious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8" y="266250"/>
            <a:ext cx="8524875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3893325" y="1175875"/>
            <a:ext cx="3181800" cy="2561400"/>
          </a:xfrm>
          <a:prstGeom prst="rect">
            <a:avLst/>
          </a:prstGeom>
          <a:noFill/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May be associated with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extra-pulmonary findings: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skin rash, hemolysis, myocarditis, pancreatitis, encephalitis</a:t>
            </a:r>
            <a:endParaRPr sz="12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Diagnosis: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Serology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NAAT</a:t>
            </a:r>
            <a:r>
              <a:rPr lang="en" sz="1100"/>
              <a:t> </a:t>
            </a:r>
            <a:r>
              <a:rPr lang="en" sz="900">
                <a:solidFill>
                  <a:srgbClr val="89989D"/>
                </a:solidFill>
              </a:rPr>
              <a:t>Nucleic acid amplification tests. Done on throat or Np (nasopharynx) swab</a:t>
            </a:r>
            <a:endParaRPr sz="900">
              <a:solidFill>
                <a:srgbClr val="89989D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Culture can be done but requires special media and slow grower (weeks)</a:t>
            </a:r>
            <a:endParaRPr sz="11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9989D"/>
                </a:solidFill>
              </a:rPr>
              <a:t>Cold agglutinins test not specific but can be helpful</a:t>
            </a: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5213" y="1152463"/>
            <a:ext cx="1971675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5188" y="232900"/>
            <a:ext cx="14192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3027975" y="3770600"/>
            <a:ext cx="2192400" cy="12276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Al Rekabi notes: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Hard to culture 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Can be detected by 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Complement fixation test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But the better way is 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The cold agglutination test</a:t>
            </a:r>
            <a:r>
              <a:rPr lang="en">
                <a:solidFill>
                  <a:srgbClr val="666666"/>
                </a:solidFill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Chlamydia pneumonia</a:t>
            </a: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11700" y="1125625"/>
            <a:ext cx="4695900" cy="3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696C"/>
                </a:solidFill>
              </a:rPr>
              <a:t>●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Obligate intracellular organism</a:t>
            </a:r>
            <a:endParaRPr>
              <a:solidFill>
                <a:srgbClr val="5E696C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696C"/>
                </a:solidFill>
              </a:rPr>
              <a:t>●</a:t>
            </a:r>
            <a:r>
              <a:rPr lang="en">
                <a:solidFill>
                  <a:srgbClr val="000000"/>
                </a:solidFill>
              </a:rPr>
              <a:t>50% of adults sero-positive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●Mild disease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●Sub clinical infections common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●5-10% of community acquired pneumonia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●Diagnosis: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○Serology</a:t>
            </a:r>
            <a:endParaRPr b="1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○NAAT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5818175" y="1285575"/>
            <a:ext cx="2139000" cy="1354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Al Rekabi notes: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Causes three diseases:</a:t>
            </a:r>
            <a:endParaRPr sz="1200">
              <a:solidFill>
                <a:srgbClr val="666666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AutoNum type="arabicPeriod"/>
            </a:pPr>
            <a:r>
              <a:rPr lang="en" sz="1200">
                <a:solidFill>
                  <a:srgbClr val="666666"/>
                </a:solidFill>
              </a:rPr>
              <a:t>Pneumonia</a:t>
            </a:r>
            <a:endParaRPr sz="1200">
              <a:solidFill>
                <a:srgbClr val="666666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AutoNum type="arabicPeriod"/>
            </a:pPr>
            <a:r>
              <a:rPr lang="en" sz="1200">
                <a:solidFill>
                  <a:srgbClr val="666666"/>
                </a:solidFill>
              </a:rPr>
              <a:t>Urethritis</a:t>
            </a:r>
            <a:endParaRPr sz="1200">
              <a:solidFill>
                <a:srgbClr val="666666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AutoNum type="arabicPeriod"/>
            </a:pPr>
            <a:r>
              <a:rPr lang="en" sz="1200">
                <a:solidFill>
                  <a:srgbClr val="666666"/>
                </a:solidFill>
              </a:rPr>
              <a:t>trachomatis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966"/>
                </a:solidFill>
              </a:rPr>
              <a:t>Psittacosis</a:t>
            </a:r>
            <a:endParaRPr sz="3600">
              <a:solidFill>
                <a:srgbClr val="FFD966"/>
              </a:solidFill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121700" y="1152475"/>
            <a:ext cx="504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•</a:t>
            </a:r>
            <a:r>
              <a:rPr lang="en" i="1">
                <a:solidFill>
                  <a:srgbClr val="EF0F13"/>
                </a:solidFill>
              </a:rPr>
              <a:t>Chlamydia psittaci</a:t>
            </a:r>
            <a:endParaRPr i="1">
              <a:solidFill>
                <a:srgbClr val="EF0F1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•</a:t>
            </a:r>
            <a:r>
              <a:rPr lang="en">
                <a:solidFill>
                  <a:srgbClr val="EF0F13"/>
                </a:solidFill>
              </a:rPr>
              <a:t>Exposure to birds</a:t>
            </a:r>
            <a:endParaRPr>
              <a:solidFill>
                <a:srgbClr val="EF0F1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•</a:t>
            </a:r>
            <a:r>
              <a:rPr lang="en">
                <a:solidFill>
                  <a:srgbClr val="EF0F13"/>
                </a:solidFill>
              </a:rPr>
              <a:t>Bird owners, pet shop employees, vets</a:t>
            </a:r>
            <a:endParaRPr>
              <a:solidFill>
                <a:srgbClr val="EF0F1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696C"/>
                </a:solidFill>
              </a:rPr>
              <a:t>•</a:t>
            </a:r>
            <a:r>
              <a:rPr lang="en">
                <a:solidFill>
                  <a:srgbClr val="1E2D31"/>
                </a:solidFill>
              </a:rPr>
              <a:t>Parrots, pigeons and poultry</a:t>
            </a:r>
            <a:endParaRPr>
              <a:solidFill>
                <a:srgbClr val="1E2D3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696C"/>
                </a:solidFill>
              </a:rPr>
              <a:t>•</a:t>
            </a:r>
            <a:r>
              <a:rPr lang="en">
                <a:solidFill>
                  <a:srgbClr val="1E2D31"/>
                </a:solidFill>
              </a:rPr>
              <a:t>Birds often asymptomatic.</a:t>
            </a:r>
            <a:endParaRPr>
              <a:solidFill>
                <a:srgbClr val="1E2D3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The disease/infection that come from animals are called zoonotic.</a:t>
            </a:r>
            <a:endParaRPr>
              <a:solidFill>
                <a:srgbClr val="6AA84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Less common more severe</a:t>
            </a:r>
            <a:endParaRPr>
              <a:solidFill>
                <a:srgbClr val="6AA84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75" y="1017588"/>
            <a:ext cx="370522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fever (</a:t>
            </a:r>
            <a:r>
              <a:rPr lang="en" i="1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Coxiella burnetti</a:t>
            </a:r>
            <a:r>
              <a:rPr lang="en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207300" y="1228675"/>
            <a:ext cx="5280600" cy="21585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1E2D31"/>
                </a:solidFill>
                <a:latin typeface="Arial"/>
                <a:ea typeface="Arial"/>
                <a:cs typeface="Arial"/>
                <a:sym typeface="Arial"/>
              </a:rPr>
              <a:t>Exposure to farm animals mainly sheep</a:t>
            </a:r>
            <a:endParaRPr sz="2000">
              <a:solidFill>
                <a:srgbClr val="1E2D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E696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1E2D31"/>
                </a:solidFill>
                <a:latin typeface="Arial"/>
                <a:ea typeface="Arial"/>
                <a:cs typeface="Arial"/>
                <a:sym typeface="Arial"/>
              </a:rPr>
              <a:t>Spread by inhalation of infected </a:t>
            </a:r>
            <a:r>
              <a:rPr lang="en" sz="2000" u="sng">
                <a:solidFill>
                  <a:srgbClr val="1E2D31"/>
                </a:solidFill>
                <a:latin typeface="Arial"/>
                <a:ea typeface="Arial"/>
                <a:cs typeface="Arial"/>
                <a:sym typeface="Arial"/>
              </a:rPr>
              <a:t>animal birth products</a:t>
            </a:r>
            <a:endParaRPr sz="2000" u="sng">
              <a:solidFill>
                <a:srgbClr val="1E2D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1E2D31"/>
                </a:solidFill>
                <a:latin typeface="Arial"/>
                <a:ea typeface="Arial"/>
                <a:cs typeface="Arial"/>
                <a:sym typeface="Arial"/>
              </a:rPr>
              <a:t>Pneumonia is acute form of infection</a:t>
            </a:r>
            <a:endParaRPr sz="2000">
              <a:solidFill>
                <a:srgbClr val="1E2D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1E2D31"/>
                </a:solidFill>
                <a:latin typeface="Arial"/>
                <a:ea typeface="Arial"/>
                <a:cs typeface="Arial"/>
                <a:sym typeface="Arial"/>
              </a:rPr>
              <a:t>Diagnosis: serology</a:t>
            </a:r>
            <a:endParaRPr sz="2000">
              <a:solidFill>
                <a:srgbClr val="1E2D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9850"/>
            <a:ext cx="2902500" cy="26392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614925" y="3961525"/>
            <a:ext cx="1728900" cy="81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Drs note: know that its from animal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like sheep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 w="9525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Font typeface="Playfair Display"/>
              <a:buNone/>
            </a:pPr>
            <a:r>
              <a:rPr lang="en" sz="32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Objectives</a:t>
            </a:r>
            <a:endParaRPr sz="3200" b="1" i="0" u="none" strike="noStrike" cap="none">
              <a:solidFill>
                <a:srgbClr val="FFD9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3100" y="1085250"/>
            <a:ext cx="8689200" cy="3905700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the epidemiology and pathophysiology of pneumonia and CAP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121284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Explain the different classifications of pneumonia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78435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Recognize clinical presentations associated with CAP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78435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the diagnosis and treatment of CAP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78435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common etiological agents causing CAP and discuss their laboratory work up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78435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virulence factors and prevention of </a:t>
            </a:r>
            <a:r>
              <a:rPr lang="en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Streptococcus pneumoniae.</a:t>
            </a:r>
            <a:endParaRPr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Legionella pneumophila</a:t>
            </a: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1700" y="1149675"/>
            <a:ext cx="2632500" cy="3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●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Legionnaire's disease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●</a:t>
            </a:r>
            <a:r>
              <a:rPr lang="en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Serious outbreaks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 to exposure to cooling towers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●</a:t>
            </a:r>
            <a:r>
              <a:rPr lang="en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very severe and lead to ICU admission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●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Diagnosis: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○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Specimen: sputum</a:t>
            </a:r>
            <a:r>
              <a:rPr lang="en" sz="1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(not accurate)</a:t>
            </a:r>
            <a:endParaRPr sz="1400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-Culture on specialized media (BCYE)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-DFA (low sensitivity)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-NAAT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○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Urine antigen testing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2944125" y="1149675"/>
            <a:ext cx="2296200" cy="3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cause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Hyponatraemia common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(&lt;130mMol)</a:t>
            </a: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Bradycardia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WBC &lt; 15,000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Abnormal LFTs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Raised CPK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Acute Renal failure</a:t>
            </a:r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5232575" y="1149675"/>
            <a:ext cx="2406600" cy="3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Pontiac fever: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pneumonic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Influenza like illness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 limiting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to exposure to environmental aerosols containing Legionella (potentially reaction to bacterial endotoxins) 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550" y="1286175"/>
            <a:ext cx="16954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8600" y="1017450"/>
            <a:ext cx="1129578" cy="3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5240400" y="499100"/>
            <a:ext cx="927000" cy="57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important</a:t>
            </a: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7207025" y="3572175"/>
            <a:ext cx="1875900" cy="139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Legionella presents on X-Ray as: interstitial pneumonia but can present as lobar or any other type</a:t>
            </a:r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2944125" y="3717375"/>
            <a:ext cx="2151300" cy="75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AA84F"/>
                </a:solidFill>
              </a:rPr>
              <a:t>تعيش في المكيفات المركزية والمياة عشان كذا في البداية قلنا الفنادق من</a:t>
            </a:r>
            <a:endParaRPr dirty="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1C232"/>
                </a:solidFill>
              </a:rPr>
              <a:t>Antibiotic Treatment of CAP</a:t>
            </a:r>
            <a:endParaRPr sz="3600" b="0">
              <a:solidFill>
                <a:srgbClr val="F1C232"/>
              </a:solidFill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•"/>
            </a:pPr>
            <a:r>
              <a:rPr lang="en" sz="2400">
                <a:solidFill>
                  <a:srgbClr val="000000"/>
                </a:solidFill>
              </a:rPr>
              <a:t>Factors to consider in selection of antibiotic:</a:t>
            </a:r>
            <a:endParaRPr sz="2400">
              <a:solidFill>
                <a:srgbClr val="000000"/>
              </a:solidFill>
            </a:endParaRPr>
          </a:p>
          <a:p>
            <a:pPr marL="742950" lvl="1" indent="-2603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–"/>
            </a:pPr>
            <a:r>
              <a:rPr lang="en" sz="2400">
                <a:solidFill>
                  <a:srgbClr val="000000"/>
                </a:solidFill>
              </a:rPr>
              <a:t>Co morbidities</a:t>
            </a:r>
            <a:endParaRPr sz="2400">
              <a:solidFill>
                <a:srgbClr val="000000"/>
              </a:solidFill>
            </a:endParaRPr>
          </a:p>
          <a:p>
            <a:pPr marL="742950" lvl="1" indent="-2603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–"/>
            </a:pPr>
            <a:r>
              <a:rPr lang="en" sz="2400">
                <a:solidFill>
                  <a:srgbClr val="000000"/>
                </a:solidFill>
              </a:rPr>
              <a:t>Previous antibiotic exposure in last 3 months</a:t>
            </a:r>
            <a:endParaRPr sz="2400">
              <a:solidFill>
                <a:srgbClr val="000000"/>
              </a:solidFill>
            </a:endParaRPr>
          </a:p>
          <a:p>
            <a:pPr marL="742950" lvl="1" indent="-2603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–"/>
            </a:pPr>
            <a:r>
              <a:rPr lang="en" sz="2400">
                <a:solidFill>
                  <a:srgbClr val="000000"/>
                </a:solidFill>
              </a:rPr>
              <a:t>Severity</a:t>
            </a:r>
            <a:endParaRPr sz="2400">
              <a:solidFill>
                <a:srgbClr val="000000"/>
              </a:solidFill>
            </a:endParaRPr>
          </a:p>
          <a:p>
            <a:pPr marL="1143000" lvl="2" indent="-228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•"/>
            </a:pPr>
            <a:r>
              <a:rPr lang="en" sz="2400">
                <a:solidFill>
                  <a:srgbClr val="000000"/>
                </a:solidFill>
              </a:rPr>
              <a:t>Out patient management vs requiring inpatient admission vs requiring ICU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11700" y="-58097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Treatment</a:t>
            </a:r>
            <a:endParaRPr dirty="0"/>
          </a:p>
        </p:txBody>
      </p:sp>
      <p:graphicFrame>
        <p:nvGraphicFramePr>
          <p:cNvPr id="331" name="Shape 331"/>
          <p:cNvGraphicFramePr/>
          <p:nvPr>
            <p:extLst>
              <p:ext uri="{D42A27DB-BD31-4B8C-83A1-F6EECF244321}">
                <p14:modId xmlns:p14="http://schemas.microsoft.com/office/powerpoint/2010/main" val="806020200"/>
              </p:ext>
            </p:extLst>
          </p:nvPr>
        </p:nvGraphicFramePr>
        <p:xfrm>
          <a:off x="463106" y="715925"/>
          <a:ext cx="7856850" cy="4075816"/>
        </p:xfrm>
        <a:graphic>
          <a:graphicData uri="http://schemas.openxmlformats.org/drawingml/2006/table">
            <a:tbl>
              <a:tblPr firstRow="1" bandRow="1">
                <a:noFill/>
                <a:tableStyleId>{852FF9F3-2FCB-47C5-BD5A-624C7377567A}</a:tableStyleId>
              </a:tblPr>
              <a:tblGrid>
                <a:gridCol w="254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60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Macrolides</a:t>
                      </a:r>
                      <a:endParaRPr sz="8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E.g.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Erythromycin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Doxycycline</a:t>
                      </a:r>
                      <a:endParaRPr sz="8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Like 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Tetracycline 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but wider range 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8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Levofloxacin</a:t>
                      </a:r>
                      <a:endParaRPr sz="8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endParaRPr sz="800" b="0" dirty="0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From 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quinolones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8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B-lactam</a:t>
                      </a:r>
                      <a:endParaRPr sz="8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And Macrolide</a:t>
                      </a:r>
                      <a:endParaRPr sz="8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B-lactam includes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Penicillin 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And 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cephalosporins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B-lactam And </a:t>
                      </a:r>
                      <a:endParaRPr sz="8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Levo</a:t>
                      </a:r>
                      <a:endParaRPr sz="8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dirty="0">
                          <a:solidFill>
                            <a:srgbClr val="FFFF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 cover everything</a:t>
                      </a:r>
                      <a:endParaRPr sz="800" b="0" dirty="0">
                        <a:solidFill>
                          <a:srgbClr val="FFFF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99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Outpatient, healthy patient  with no exposure to antibiotics in the last 3 months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en" sz="1200" i="1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S. pneumoniae</a:t>
                      </a:r>
                      <a:r>
                        <a:rPr lang="en" sz="120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</a:t>
                      </a:r>
                      <a:endParaRPr sz="1200">
                        <a:solidFill>
                          <a:srgbClr val="0066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-Atypical pathogens</a:t>
                      </a:r>
                      <a:endParaRPr sz="1200"/>
                    </a:p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-Viral</a:t>
                      </a:r>
                      <a:endParaRPr sz="1200">
                        <a:solidFill>
                          <a:srgbClr val="0066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99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1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Outpatient, patient  with comorbidity  or  exposure to antibiotics in the last 3 months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i="1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 above +         </a:t>
                      </a:r>
                      <a:endParaRPr/>
                    </a:p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i="1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Anaerobes</a:t>
                      </a:r>
                      <a:endParaRPr/>
                    </a:p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i="1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S. aureus</a:t>
                      </a:r>
                      <a:endParaRPr/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Inpatient : Not ICU</a:t>
                      </a:r>
                      <a:endParaRPr sz="12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Same as above + coliforms</a:t>
                      </a:r>
                      <a:endParaRPr sz="1600">
                        <a:solidFill>
                          <a:srgbClr val="0066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Inpatient : ICU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Same as above + </a:t>
                      </a:r>
                      <a:r>
                        <a:rPr lang="en" i="1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Pseudomonas</a:t>
                      </a:r>
                      <a:endParaRPr i="1">
                        <a:solidFill>
                          <a:srgbClr val="0066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7450" marR="67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07D5-9B4A-47A3-828D-11DAF8B0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</a:t>
            </a:r>
            <a:endParaRPr lang="ar-S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658B-C60B-4EEE-AAF1-1C4C33761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781032"/>
          </a:xfrm>
        </p:spPr>
        <p:txBody>
          <a:bodyPr/>
          <a:lstStyle/>
          <a:p>
            <a:pPr marL="114300" indent="0">
              <a:buNone/>
            </a:pPr>
            <a:r>
              <a:rPr lang="en-US" sz="1000" dirty="0"/>
              <a:t>Which of the following most common causes of the community acquired pneumonia?</a:t>
            </a:r>
          </a:p>
          <a:p>
            <a:pPr marL="114300" indent="0">
              <a:buNone/>
            </a:pPr>
            <a:r>
              <a:rPr lang="en-US" sz="1000" dirty="0"/>
              <a:t>A-</a:t>
            </a:r>
            <a:r>
              <a:rPr lang="en-US" sz="1000" dirty="0" err="1"/>
              <a:t>S.pneumonia</a:t>
            </a:r>
            <a:r>
              <a:rPr lang="en-US" sz="1000" dirty="0"/>
              <a:t> </a:t>
            </a:r>
          </a:p>
          <a:p>
            <a:pPr marL="114300" indent="0">
              <a:buNone/>
            </a:pPr>
            <a:r>
              <a:rPr lang="en-US" sz="1000" dirty="0"/>
              <a:t>B-viral </a:t>
            </a:r>
          </a:p>
          <a:p>
            <a:pPr marL="114300" indent="0">
              <a:buNone/>
            </a:pPr>
            <a:r>
              <a:rPr lang="en-US" sz="1000" dirty="0"/>
              <a:t>C-</a:t>
            </a:r>
            <a:r>
              <a:rPr lang="en-US" sz="1000" dirty="0" err="1"/>
              <a:t>H.influenza</a:t>
            </a:r>
            <a:r>
              <a:rPr lang="en-US" sz="1000" dirty="0"/>
              <a:t> </a:t>
            </a:r>
          </a:p>
          <a:p>
            <a:pPr marL="114300" indent="0">
              <a:buNone/>
            </a:pPr>
            <a:r>
              <a:rPr lang="en-US" sz="1000" dirty="0"/>
              <a:t>D-</a:t>
            </a:r>
            <a:r>
              <a:rPr lang="en-US" sz="1000" dirty="0" err="1"/>
              <a:t>M.catharralis</a:t>
            </a:r>
            <a:endParaRPr lang="en-US" sz="1000" dirty="0"/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Which of the following is true about </a:t>
            </a:r>
            <a:r>
              <a:rPr lang="en-US" sz="1000" dirty="0" err="1"/>
              <a:t>S.pneumonia</a:t>
            </a:r>
            <a:r>
              <a:rPr lang="en-US" sz="1000" dirty="0"/>
              <a:t> ?</a:t>
            </a:r>
          </a:p>
          <a:p>
            <a:pPr marL="114300" indent="0">
              <a:buNone/>
            </a:pPr>
            <a:r>
              <a:rPr lang="en-US" sz="1000" dirty="0"/>
              <a:t>A-gram+ and beta hemolytic </a:t>
            </a:r>
          </a:p>
          <a:p>
            <a:pPr marL="114300" indent="0">
              <a:buNone/>
            </a:pPr>
            <a:r>
              <a:rPr lang="en-US" sz="1000" dirty="0"/>
              <a:t>B-gram- and beta hemolytic</a:t>
            </a:r>
          </a:p>
          <a:p>
            <a:pPr marL="114300" indent="0">
              <a:buNone/>
            </a:pPr>
            <a:r>
              <a:rPr lang="en-US" sz="1000" dirty="0"/>
              <a:t>C-gram+ and alpha hemolytic</a:t>
            </a:r>
          </a:p>
          <a:p>
            <a:pPr marL="114300" indent="0">
              <a:buNone/>
            </a:pPr>
            <a:r>
              <a:rPr lang="en-US" sz="1000" dirty="0"/>
              <a:t>D-gram- and alpha hemolytic</a:t>
            </a:r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Which of the following organism don't have cell wall ? </a:t>
            </a:r>
          </a:p>
          <a:p>
            <a:pPr marL="114300" indent="0">
              <a:buNone/>
            </a:pPr>
            <a:r>
              <a:rPr lang="en-US" sz="1000" dirty="0"/>
              <a:t>A-</a:t>
            </a:r>
            <a:r>
              <a:rPr lang="en-US" sz="1000" dirty="0" err="1"/>
              <a:t>s.pneumonia</a:t>
            </a: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B-</a:t>
            </a:r>
            <a:r>
              <a:rPr lang="en-US" sz="1000" dirty="0" err="1"/>
              <a:t>s.aureus</a:t>
            </a: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 C-gram - organisms </a:t>
            </a:r>
          </a:p>
          <a:p>
            <a:pPr marL="114300" indent="0">
              <a:buNone/>
            </a:pPr>
            <a:r>
              <a:rPr lang="en-US" sz="1000" dirty="0"/>
              <a:t>D-Mycoplasma pneumonia</a:t>
            </a:r>
            <a:endParaRPr lang="ar-SA" sz="1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55078D-D495-4754-A569-8FEF4A29AA38}"/>
              </a:ext>
            </a:extLst>
          </p:cNvPr>
          <p:cNvSpPr txBox="1">
            <a:spLocks/>
          </p:cNvSpPr>
          <p:nvPr/>
        </p:nvSpPr>
        <p:spPr>
          <a:xfrm>
            <a:off x="4572000" y="1152475"/>
            <a:ext cx="4260300" cy="3781032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indent="0">
              <a:buNone/>
            </a:pPr>
            <a:r>
              <a:rPr lang="en-US" sz="1000" dirty="0"/>
              <a:t>Which of the following organism is transmitted by exposure to birds ? </a:t>
            </a:r>
          </a:p>
          <a:p>
            <a:pPr marL="114300" indent="0">
              <a:buNone/>
            </a:pPr>
            <a:r>
              <a:rPr lang="en-US" sz="1000" dirty="0"/>
              <a:t>A-Legionella </a:t>
            </a:r>
          </a:p>
          <a:p>
            <a:pPr marL="114300" indent="0">
              <a:buNone/>
            </a:pPr>
            <a:r>
              <a:rPr lang="en-US" sz="1000" dirty="0"/>
              <a:t>B-Mycoplasma </a:t>
            </a:r>
          </a:p>
          <a:p>
            <a:pPr marL="114300" indent="0">
              <a:buNone/>
            </a:pPr>
            <a:r>
              <a:rPr lang="en-US" sz="1000" dirty="0"/>
              <a:t>C-</a:t>
            </a:r>
            <a:r>
              <a:rPr lang="en-US" sz="1000" dirty="0" err="1"/>
              <a:t>S.pneumonia</a:t>
            </a:r>
            <a:r>
              <a:rPr lang="en-US" sz="1000" dirty="0"/>
              <a:t> </a:t>
            </a:r>
          </a:p>
          <a:p>
            <a:pPr marL="114300" indent="0">
              <a:buNone/>
            </a:pPr>
            <a:r>
              <a:rPr lang="en-US" sz="1000" dirty="0"/>
              <a:t>D-Chlamydia </a:t>
            </a:r>
            <a:r>
              <a:rPr lang="en-US" sz="1000" dirty="0" err="1"/>
              <a:t>psittaci</a:t>
            </a:r>
            <a:endParaRPr lang="en-US" sz="1000" dirty="0"/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Which of the following culture is used for diagnosis legionella ? </a:t>
            </a:r>
          </a:p>
          <a:p>
            <a:pPr marL="114300" indent="0">
              <a:buNone/>
            </a:pPr>
            <a:r>
              <a:rPr lang="en-US" sz="1000" dirty="0"/>
              <a:t>A-SDA </a:t>
            </a:r>
          </a:p>
          <a:p>
            <a:pPr marL="114300" indent="0">
              <a:buNone/>
            </a:pPr>
            <a:r>
              <a:rPr lang="en-US" sz="1000" dirty="0"/>
              <a:t>B-BCYE </a:t>
            </a:r>
          </a:p>
          <a:p>
            <a:pPr marL="114300" indent="0">
              <a:buNone/>
            </a:pPr>
            <a:r>
              <a:rPr lang="en-US" sz="1000" dirty="0"/>
              <a:t>C-Lowenstein-Jensen</a:t>
            </a:r>
          </a:p>
          <a:p>
            <a:pPr marL="114300" indent="0">
              <a:buNone/>
            </a:pPr>
            <a:r>
              <a:rPr lang="en-US" sz="1000" dirty="0"/>
              <a:t>D-Blood agar</a:t>
            </a:r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Which of the following antibiotics is best choice for legionella ? </a:t>
            </a:r>
          </a:p>
          <a:p>
            <a:pPr marL="114300" indent="0">
              <a:buNone/>
            </a:pPr>
            <a:r>
              <a:rPr lang="en-US" sz="1000" dirty="0"/>
              <a:t>A-Azithromycin</a:t>
            </a:r>
          </a:p>
          <a:p>
            <a:pPr marL="114300" indent="0">
              <a:buNone/>
            </a:pPr>
            <a:r>
              <a:rPr lang="en-US" sz="1000" dirty="0"/>
              <a:t>B-clarithromycin </a:t>
            </a:r>
          </a:p>
          <a:p>
            <a:pPr marL="114300" indent="0">
              <a:buNone/>
            </a:pPr>
            <a:r>
              <a:rPr lang="en-US" sz="1000" dirty="0"/>
              <a:t>C-cephalosporins </a:t>
            </a:r>
          </a:p>
          <a:p>
            <a:pPr marL="114300" indent="0">
              <a:buNone/>
            </a:pPr>
            <a:r>
              <a:rPr lang="en-US" sz="1000" dirty="0"/>
              <a:t>D-penicillin</a:t>
            </a:r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1-A 2-C 3-D 4-D 5-B 6-A </a:t>
            </a:r>
            <a:r>
              <a:rPr lang="en-US" sz="800" dirty="0"/>
              <a:t>(because legionella is gram - and azithromycin effect against gram - bacteria )</a:t>
            </a:r>
            <a:endParaRPr lang="ar-SA" sz="800" dirty="0"/>
          </a:p>
        </p:txBody>
      </p:sp>
    </p:spTree>
    <p:extLst>
      <p:ext uri="{BB962C8B-B14F-4D97-AF65-F5344CB8AC3E}">
        <p14:creationId xmlns:p14="http://schemas.microsoft.com/office/powerpoint/2010/main" val="82319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265500" y="99000"/>
            <a:ext cx="404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Playfair Display"/>
              <a:buNone/>
            </a:pPr>
            <a:r>
              <a:rPr lang="en" sz="30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Team Leaders</a:t>
            </a:r>
            <a:endParaRPr sz="3000" b="1" i="0" u="none" strike="noStrike" cap="none">
              <a:solidFill>
                <a:srgbClr val="FFD9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ubTitle" idx="1"/>
          </p:nvPr>
        </p:nvSpPr>
        <p:spPr>
          <a:xfrm>
            <a:off x="1426650" y="2183725"/>
            <a:ext cx="2014800" cy="26058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</a:pPr>
            <a:r>
              <a:rPr lang="en" sz="1200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Khaled Alogaili</a:t>
            </a:r>
            <a:endParaRPr sz="1200">
              <a:solidFill>
                <a:srgbClr val="99999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</a:pPr>
            <a:r>
              <a:rPr lang="en" sz="1200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Abdullah Alzaid</a:t>
            </a:r>
            <a:endParaRPr sz="1200">
              <a:solidFill>
                <a:srgbClr val="99999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</a:pPr>
            <a:r>
              <a:rPr lang="en" sz="1200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Rayan Almousa</a:t>
            </a:r>
            <a:endParaRPr sz="1200">
              <a:solidFill>
                <a:srgbClr val="99999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</a:pPr>
            <a:r>
              <a:rPr lang="en" sz="1200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Abdurhman Aldeheem</a:t>
            </a:r>
            <a:endParaRPr sz="1200">
              <a:solidFill>
                <a:srgbClr val="99999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</a:pPr>
            <a:r>
              <a:rPr lang="en" sz="1200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Saif Almeshary</a:t>
            </a:r>
            <a:endParaRPr sz="1200">
              <a:solidFill>
                <a:srgbClr val="99999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</a:pPr>
            <a:r>
              <a:rPr lang="en" sz="1200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Abduhakim Alonaiq</a:t>
            </a:r>
            <a:endParaRPr sz="1200">
              <a:solidFill>
                <a:srgbClr val="99999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11450" y="1469775"/>
            <a:ext cx="404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Playfair Display"/>
              <a:buNone/>
            </a:pPr>
            <a:r>
              <a:rPr lang="en" sz="3000" b="1" i="0" u="none" strike="noStrike" cap="none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Team Members</a:t>
            </a:r>
            <a:endParaRPr sz="3000" b="1" i="0" u="none" strike="noStrike" cap="none">
              <a:solidFill>
                <a:srgbClr val="FFD9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354725" y="874025"/>
            <a:ext cx="40452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legreya"/>
              <a:buNone/>
            </a:pPr>
            <a:r>
              <a:rPr lang="en" sz="1800" b="0" i="0" u="none" strike="noStrike" cap="none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Alanoud Almansour </a:t>
            </a:r>
            <a:r>
              <a:rPr lang="en" sz="1800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&amp; Omar Alsuhaibani</a:t>
            </a:r>
            <a:endParaRPr sz="1800" b="0" i="0" u="none" strike="noStrike" cap="none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4575725" y="946750"/>
            <a:ext cx="4375500" cy="913200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Alegreya"/>
              <a:buNone/>
            </a:pPr>
            <a:r>
              <a:rPr lang="en" sz="1600" b="0" i="0" u="none" strike="noStrike" cap="none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Please contact us if you have any suggestion, correction, or question: </a:t>
            </a:r>
            <a:r>
              <a:rPr lang="en" sz="1600" b="1" i="0" u="none" strike="noStrike" cap="none">
                <a:solidFill>
                  <a:srgbClr val="999999"/>
                </a:solidFill>
                <a:latin typeface="Alegreya"/>
                <a:ea typeface="Alegreya"/>
                <a:cs typeface="Alegreya"/>
                <a:sym typeface="Alegreya"/>
              </a:rPr>
              <a:t>Microbiology.med437@gmail.com</a:t>
            </a:r>
            <a:endParaRPr sz="1600" b="1" i="0" u="none" strike="noStrike" cap="none">
              <a:solidFill>
                <a:srgbClr val="99999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0700" y="2486550"/>
            <a:ext cx="2157125" cy="18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42350" y="144700"/>
            <a:ext cx="4429800" cy="2210100"/>
          </a:xfrm>
          <a:prstGeom prst="rect">
            <a:avLst/>
          </a:prstGeom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Definition</a:t>
            </a:r>
            <a:endParaRPr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Pneumonia: is an infection that leads to inflammation of the parenchyma of the lung (the alveoli) (consolidation and exudation) 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It may present as </a:t>
            </a:r>
            <a:r>
              <a:rPr lang="en" sz="1400" u="sng">
                <a:solidFill>
                  <a:srgbClr val="000000"/>
                </a:solidFill>
              </a:rPr>
              <a:t>acute, fulminant clinical disease</a:t>
            </a:r>
            <a:r>
              <a:rPr lang="en" sz="1400">
                <a:solidFill>
                  <a:srgbClr val="000000"/>
                </a:solidFill>
              </a:rPr>
              <a:t> or  as a </a:t>
            </a:r>
            <a:r>
              <a:rPr lang="en" sz="1400" u="sng">
                <a:solidFill>
                  <a:srgbClr val="000000"/>
                </a:solidFill>
              </a:rPr>
              <a:t>chronic disease</a:t>
            </a:r>
            <a:r>
              <a:rPr lang="en" sz="1400">
                <a:solidFill>
                  <a:srgbClr val="000000"/>
                </a:solidFill>
              </a:rPr>
              <a:t> with a more prolonged course .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42200" y="2640000"/>
            <a:ext cx="4429800" cy="2210100"/>
          </a:xfrm>
          <a:prstGeom prst="rect">
            <a:avLst/>
          </a:prstGeom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Epidemiology</a:t>
            </a:r>
            <a:endParaRPr sz="30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rtl="0">
              <a:lnSpc>
                <a:spcPct val="80000"/>
              </a:lnSpc>
              <a:spcBef>
                <a:spcPts val="49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Overall the rate of CAP 5-6 cases per 1000 persons per year.</a:t>
            </a:r>
            <a:r>
              <a:rPr lang="en" sz="1400">
                <a:solidFill>
                  <a:srgbClr val="6AA84F"/>
                </a:solidFill>
              </a:rPr>
              <a:t> Usually Its transmission by droplet</a:t>
            </a:r>
            <a:r>
              <a:rPr lang="en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Mortality 23%</a:t>
            </a:r>
            <a:endParaRPr sz="1400">
              <a:solidFill>
                <a:srgbClr val="000000"/>
              </a:solidFill>
            </a:endParaRPr>
          </a:p>
          <a:p>
            <a:pPr marL="742950" lvl="1" indent="-22225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–"/>
            </a:pPr>
            <a:r>
              <a:rPr lang="en">
                <a:solidFill>
                  <a:srgbClr val="000000"/>
                </a:solidFill>
              </a:rPr>
              <a:t>High, especially in old people</a:t>
            </a:r>
            <a:endParaRPr>
              <a:solidFill>
                <a:srgbClr val="000000"/>
              </a:solidFill>
            </a:endParaRPr>
          </a:p>
          <a:p>
            <a: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Almost 1 million annual episodes of CAP in adults &gt; 65 yrs in the US.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5088925" y="1255725"/>
            <a:ext cx="3680700" cy="3594300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Risk factors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Age &lt; 2 yrs, &gt; 65 yrs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Alcoholism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Smoking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Asthma and COPD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Aspiration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Dementia </a:t>
            </a:r>
            <a:r>
              <a:rPr lang="en" sz="10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(a chronic mental disorder marked by memory loss, personality changes and impaired reasoning)</a:t>
            </a:r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Prior influenza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HIV ; Immunosuppression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Institutionalization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Recent hotel : </a:t>
            </a:r>
            <a:r>
              <a:rPr lang="en" sz="1200" i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Legionella 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41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Travel, pets, occupational exposures- birds (</a:t>
            </a:r>
            <a:r>
              <a:rPr lang="en" sz="1200" i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C. psittaci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8" name="Shape 128" descr="pneumonias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6425" y="0"/>
            <a:ext cx="1496050" cy="1296575"/>
          </a:xfrm>
          <a:prstGeom prst="rect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600" y="0"/>
            <a:ext cx="1738534" cy="1296575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79450"/>
            <a:ext cx="3279900" cy="2621100"/>
          </a:xfrm>
          <a:prstGeom prst="rect">
            <a:avLst/>
          </a:prstGeom>
          <a:ln w="9525" cap="flat" cmpd="sng">
            <a:solidFill>
              <a:srgbClr val="FFD966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ibre Baskerville"/>
              <a:buNone/>
            </a:pPr>
            <a:r>
              <a:rPr lang="en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Etiological agents</a:t>
            </a:r>
            <a:endParaRPr sz="240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</a:rPr>
              <a:t>Infectious:</a:t>
            </a:r>
            <a:endParaRPr sz="1200" dirty="0">
              <a:solidFill>
                <a:srgbClr val="000000"/>
              </a:solidFill>
            </a:endParaRPr>
          </a:p>
          <a:p>
            <a:pPr marL="342900" lvl="0" indent="-215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•"/>
            </a:pPr>
            <a:r>
              <a:rPr lang="en" sz="1200" dirty="0">
                <a:solidFill>
                  <a:srgbClr val="000000"/>
                </a:solidFill>
              </a:rPr>
              <a:t>Bacterial</a:t>
            </a:r>
            <a:endParaRPr sz="1200" dirty="0">
              <a:solidFill>
                <a:srgbClr val="000000"/>
              </a:solidFill>
            </a:endParaRPr>
          </a:p>
          <a:p>
            <a:pPr marL="342900" lvl="0" indent="-215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•"/>
            </a:pPr>
            <a:r>
              <a:rPr lang="en" sz="1200" dirty="0">
                <a:solidFill>
                  <a:srgbClr val="000000"/>
                </a:solidFill>
              </a:rPr>
              <a:t>Fungal </a:t>
            </a:r>
            <a:endParaRPr sz="1200" dirty="0">
              <a:solidFill>
                <a:srgbClr val="000000"/>
              </a:solidFill>
            </a:endParaRPr>
          </a:p>
          <a:p>
            <a:pPr marL="342900" lvl="0" indent="-215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•"/>
            </a:pPr>
            <a:r>
              <a:rPr lang="en" sz="1200" dirty="0">
                <a:solidFill>
                  <a:srgbClr val="000000"/>
                </a:solidFill>
              </a:rPr>
              <a:t>Viral    </a:t>
            </a:r>
            <a:endParaRPr sz="1200" dirty="0">
              <a:solidFill>
                <a:srgbClr val="000000"/>
              </a:solidFill>
            </a:endParaRPr>
          </a:p>
          <a:p>
            <a:pPr marL="342900" lvl="0" indent="-215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•"/>
            </a:pPr>
            <a:r>
              <a:rPr lang="en" sz="1200" dirty="0">
                <a:solidFill>
                  <a:srgbClr val="000000"/>
                </a:solidFill>
              </a:rPr>
              <a:t>Parasitic 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Non-infectious like: </a:t>
            </a:r>
            <a:endParaRPr sz="1200" dirty="0">
              <a:solidFill>
                <a:srgbClr val="000000"/>
              </a:solidFill>
            </a:endParaRPr>
          </a:p>
          <a:p>
            <a:pPr marL="742950" lvl="1" indent="-184150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–"/>
            </a:pPr>
            <a:r>
              <a:rPr lang="en" sz="1200" dirty="0">
                <a:solidFill>
                  <a:srgbClr val="000000"/>
                </a:solidFill>
              </a:rPr>
              <a:t>Chemical</a:t>
            </a:r>
            <a:endParaRPr sz="1200" dirty="0">
              <a:solidFill>
                <a:srgbClr val="000000"/>
              </a:solidFill>
            </a:endParaRPr>
          </a:p>
          <a:p>
            <a:pPr marL="742950" lvl="1" indent="-184150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–"/>
            </a:pPr>
            <a:r>
              <a:rPr lang="en" sz="1200" dirty="0">
                <a:solidFill>
                  <a:srgbClr val="000000"/>
                </a:solidFill>
              </a:rPr>
              <a:t>Allergen related</a:t>
            </a:r>
            <a:endParaRPr sz="1200" dirty="0">
              <a:solidFill>
                <a:srgbClr val="000000"/>
              </a:solidFill>
            </a:endParaRPr>
          </a:p>
          <a:p>
            <a:pPr marL="342900" lvl="0" indent="-1397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914325"/>
            <a:ext cx="3279900" cy="1984500"/>
          </a:xfrm>
          <a:prstGeom prst="rect">
            <a:avLst/>
          </a:prstGeom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Pathogenesis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Two factors involved in the formation of pneumonia</a:t>
            </a:r>
            <a:endParaRPr sz="1200">
              <a:solidFill>
                <a:srgbClr val="000000"/>
              </a:solidFill>
            </a:endParaRPr>
          </a:p>
          <a:p>
            <a:pPr marL="742950" lvl="1" indent="-1841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–"/>
            </a:pPr>
            <a:r>
              <a:rPr lang="en" sz="1200">
                <a:solidFill>
                  <a:srgbClr val="000000"/>
                </a:solidFill>
              </a:rPr>
              <a:t>Pathogens</a:t>
            </a:r>
            <a:endParaRPr sz="1200">
              <a:solidFill>
                <a:srgbClr val="000000"/>
              </a:solidFill>
            </a:endParaRPr>
          </a:p>
          <a:p>
            <a:pPr marL="742950" lvl="1" indent="-1841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–"/>
            </a:pPr>
            <a:r>
              <a:rPr lang="en" sz="1200">
                <a:solidFill>
                  <a:srgbClr val="000000"/>
                </a:solidFill>
              </a:rPr>
              <a:t>Host defenses. </a:t>
            </a:r>
            <a:endParaRPr sz="1200">
              <a:solidFill>
                <a:srgbClr val="000000"/>
              </a:solidFill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6" name="Shape 136"/>
          <p:cNvCxnSpPr>
            <a:stCxn id="135" idx="3"/>
            <a:endCxn id="137" idx="1"/>
          </p:cNvCxnSpPr>
          <p:nvPr/>
        </p:nvCxnSpPr>
        <p:spPr>
          <a:xfrm rot="10800000" flipH="1">
            <a:off x="3591600" y="3501275"/>
            <a:ext cx="787200" cy="4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800" y="337898"/>
            <a:ext cx="4250360" cy="456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>
            <a:endCxn id="140" idx="1"/>
          </p:cNvCxnSpPr>
          <p:nvPr/>
        </p:nvCxnSpPr>
        <p:spPr>
          <a:xfrm>
            <a:off x="1393075" y="1225750"/>
            <a:ext cx="450300" cy="1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41" name="Shape 141"/>
          <p:cNvCxnSpPr>
            <a:stCxn id="140" idx="1"/>
          </p:cNvCxnSpPr>
          <p:nvPr/>
        </p:nvCxnSpPr>
        <p:spPr>
          <a:xfrm flipH="1">
            <a:off x="1423075" y="1360750"/>
            <a:ext cx="420300" cy="26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0" name="Shape 140"/>
          <p:cNvSpPr txBox="1"/>
          <p:nvPr/>
        </p:nvSpPr>
        <p:spPr>
          <a:xfrm>
            <a:off x="1843375" y="1175650"/>
            <a:ext cx="1611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AA84F"/>
                </a:solidFill>
              </a:rPr>
              <a:t>They’re rare and usually effect immunespurrsed</a:t>
            </a:r>
            <a:endParaRPr sz="1000" dirty="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95100" y="606025"/>
            <a:ext cx="4283700" cy="3693000"/>
          </a:xfrm>
          <a:prstGeom prst="rect">
            <a:avLst/>
          </a:prstGeom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Defense mechanism of respiratory tract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lvl="0" indent="-234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</a:pPr>
            <a:r>
              <a:rPr lang="en" sz="1500">
                <a:solidFill>
                  <a:srgbClr val="000000"/>
                </a:solidFill>
              </a:rPr>
              <a:t>Filtration and deposition of environmental pathogens in the upper airways</a:t>
            </a:r>
            <a:endParaRPr sz="1500">
              <a:solidFill>
                <a:srgbClr val="000000"/>
              </a:solidFill>
            </a:endParaRPr>
          </a:p>
          <a:p>
            <a:pPr marL="342900" lvl="0" indent="-234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</a:pPr>
            <a:r>
              <a:rPr lang="en" sz="1500">
                <a:solidFill>
                  <a:srgbClr val="000000"/>
                </a:solidFill>
              </a:rPr>
              <a:t>Cough reflux</a:t>
            </a:r>
            <a:endParaRPr sz="1500">
              <a:solidFill>
                <a:srgbClr val="000000"/>
              </a:solidFill>
            </a:endParaRPr>
          </a:p>
          <a:p>
            <a:pPr marL="342900" lvl="0" indent="-234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</a:pPr>
            <a:r>
              <a:rPr lang="en" sz="1500">
                <a:solidFill>
                  <a:srgbClr val="000000"/>
                </a:solidFill>
              </a:rPr>
              <a:t>Mucociliary clearance </a:t>
            </a:r>
            <a:endParaRPr sz="1500">
              <a:solidFill>
                <a:srgbClr val="000000"/>
              </a:solidFill>
            </a:endParaRPr>
          </a:p>
          <a:p>
            <a:pPr marL="342900" lvl="0" indent="-234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</a:pPr>
            <a:r>
              <a:rPr lang="en" sz="1500">
                <a:solidFill>
                  <a:srgbClr val="000000"/>
                </a:solidFill>
              </a:rPr>
              <a:t>Alveolar macrophages</a:t>
            </a:r>
            <a:endParaRPr sz="1500">
              <a:solidFill>
                <a:srgbClr val="000000"/>
              </a:solidFill>
            </a:endParaRPr>
          </a:p>
          <a:p>
            <a:pPr marL="342900" lvl="0" indent="-234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</a:pPr>
            <a:r>
              <a:rPr lang="en" sz="1500">
                <a:solidFill>
                  <a:srgbClr val="000000"/>
                </a:solidFill>
              </a:rPr>
              <a:t>Humoral and cellular immunity</a:t>
            </a:r>
            <a:endParaRPr sz="1500">
              <a:solidFill>
                <a:srgbClr val="000000"/>
              </a:solidFill>
            </a:endParaRPr>
          </a:p>
          <a:p>
            <a:pPr marL="342900" lvl="0" indent="-234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</a:pPr>
            <a:r>
              <a:rPr lang="en" sz="1500">
                <a:solidFill>
                  <a:srgbClr val="000000"/>
                </a:solidFill>
              </a:rPr>
              <a:t>Oxidative metabolism of neutrophils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677000" y="606050"/>
            <a:ext cx="4283700" cy="3693000"/>
          </a:xfrm>
          <a:prstGeom prst="rect">
            <a:avLst/>
          </a:prstGeom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Pathophysiology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AutoNum type="arabicPeriod"/>
            </a:pPr>
            <a:r>
              <a:rPr lang="en" sz="1500">
                <a:solidFill>
                  <a:srgbClr val="FF0000"/>
                </a:solidFill>
              </a:rPr>
              <a:t>Inhalation </a:t>
            </a:r>
            <a:r>
              <a:rPr lang="en" sz="1500">
                <a:solidFill>
                  <a:srgbClr val="000000"/>
                </a:solidFill>
              </a:rPr>
              <a:t>or aspiration</a:t>
            </a:r>
            <a:r>
              <a:rPr lang="en" sz="1000">
                <a:solidFill>
                  <a:srgbClr val="CCCCCC"/>
                </a:solidFill>
              </a:rPr>
              <a:t>(لما يدخل شيء للرئة بالغلط)</a:t>
            </a:r>
            <a:r>
              <a:rPr lang="en" sz="1500">
                <a:solidFill>
                  <a:srgbClr val="000000"/>
                </a:solidFill>
              </a:rPr>
              <a:t> of pulmonary pathogenic organisms into a lung segment or lobe. </a:t>
            </a:r>
            <a:endParaRPr sz="1500">
              <a:solidFill>
                <a:srgbClr val="000000"/>
              </a:solidFill>
            </a:endParaRPr>
          </a:p>
          <a:p>
            <a:pPr marL="514350" lvl="0" indent="-4064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Results from secondary bacteraemia from a distant source, such as Escherichia coli urinary tract infection and/or bacteraemia (less commonly). </a:t>
            </a:r>
            <a:endParaRPr sz="1500">
              <a:solidFill>
                <a:srgbClr val="000000"/>
              </a:solidFill>
            </a:endParaRPr>
          </a:p>
          <a:p>
            <a:pPr marL="514350" lvl="0" indent="-4064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Aspiration of oropharyngeal contents (multiple pathogens).</a:t>
            </a:r>
            <a:endParaRPr sz="15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2509875" y="150500"/>
            <a:ext cx="4219500" cy="771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Pneumonia is classified according to: </a:t>
            </a:r>
            <a:endParaRPr sz="1800" b="1">
              <a:solidFill>
                <a:srgbClr val="FFD9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264300" y="1139938"/>
            <a:ext cx="1505100" cy="6954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Pathogen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2730075" y="1293450"/>
            <a:ext cx="1505100" cy="6954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Anatomy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219275" y="1107750"/>
            <a:ext cx="1505100" cy="6954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Acquired environment 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396775" y="2058875"/>
            <a:ext cx="2171700" cy="8286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 Lobar:  </a:t>
            </a: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entire lobe.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 Bronchopneumonia.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 Interstitial.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0" y="1918775"/>
            <a:ext cx="2171700" cy="13164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rtl="0">
              <a:spcBef>
                <a:spcPts val="4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community </a:t>
            </a:r>
            <a:r>
              <a:rPr lang="en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acquired pneumonia.</a:t>
            </a:r>
            <a:endParaRPr sz="1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hospital 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acquired pneumonia.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nursing home acquired pneumonia.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8" name="Shape 158"/>
          <p:cNvCxnSpPr>
            <a:stCxn id="152" idx="2"/>
            <a:endCxn id="154" idx="0"/>
          </p:cNvCxnSpPr>
          <p:nvPr/>
        </p:nvCxnSpPr>
        <p:spPr>
          <a:xfrm flipH="1">
            <a:off x="3482625" y="922100"/>
            <a:ext cx="1137000" cy="37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>
            <a:stCxn id="152" idx="2"/>
            <a:endCxn id="155" idx="0"/>
          </p:cNvCxnSpPr>
          <p:nvPr/>
        </p:nvCxnSpPr>
        <p:spPr>
          <a:xfrm flipH="1">
            <a:off x="971925" y="922100"/>
            <a:ext cx="3647700" cy="18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/>
          <p:nvPr/>
        </p:nvCxnSpPr>
        <p:spPr>
          <a:xfrm>
            <a:off x="4619625" y="900650"/>
            <a:ext cx="27624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1" name="Shape 161"/>
          <p:cNvCxnSpPr>
            <a:stCxn id="154" idx="2"/>
            <a:endCxn id="156" idx="0"/>
          </p:cNvCxnSpPr>
          <p:nvPr/>
        </p:nvCxnSpPr>
        <p:spPr>
          <a:xfrm>
            <a:off x="3482625" y="1988850"/>
            <a:ext cx="0" cy="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>
            <a:endCxn id="157" idx="0"/>
          </p:cNvCxnSpPr>
          <p:nvPr/>
        </p:nvCxnSpPr>
        <p:spPr>
          <a:xfrm flipH="1">
            <a:off x="1085850" y="1775975"/>
            <a:ext cx="4800" cy="14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3" name="Shape 163"/>
          <p:cNvCxnSpPr>
            <a:stCxn id="156" idx="2"/>
          </p:cNvCxnSpPr>
          <p:nvPr/>
        </p:nvCxnSpPr>
        <p:spPr>
          <a:xfrm flipH="1">
            <a:off x="3324225" y="2887475"/>
            <a:ext cx="158400" cy="2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4" name="Shape 164" descr="pp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4225" y="3350800"/>
            <a:ext cx="1505100" cy="1512050"/>
          </a:xfrm>
          <a:prstGeom prst="rect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pic>
        <p:nvPicPr>
          <p:cNvPr id="165" name="Shape 165" descr="pneumonias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7225" y="3350800"/>
            <a:ext cx="1137000" cy="1512050"/>
          </a:xfrm>
          <a:prstGeom prst="rect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pic>
        <p:nvPicPr>
          <p:cNvPr id="166" name="Shape 166" descr="ipf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730" y="3350805"/>
            <a:ext cx="1505100" cy="1682051"/>
          </a:xfrm>
          <a:prstGeom prst="rect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sp>
        <p:nvSpPr>
          <p:cNvPr id="167" name="Shape 167"/>
          <p:cNvSpPr/>
          <p:nvPr/>
        </p:nvSpPr>
        <p:spPr>
          <a:xfrm>
            <a:off x="4739000" y="1139950"/>
            <a:ext cx="1354800" cy="12753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ato"/>
                <a:ea typeface="Lato"/>
                <a:cs typeface="Lato"/>
                <a:sym typeface="Lato"/>
              </a:rPr>
              <a:t> Fungal 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Candida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Aspergillosis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Pneumocystis carn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8" name="Shape 168"/>
          <p:cNvCxnSpPr>
            <a:stCxn id="153" idx="1"/>
            <a:endCxn id="167" idx="3"/>
          </p:cNvCxnSpPr>
          <p:nvPr/>
        </p:nvCxnSpPr>
        <p:spPr>
          <a:xfrm flipH="1">
            <a:off x="6093900" y="1487638"/>
            <a:ext cx="170400" cy="29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9" name="Shape 169"/>
          <p:cNvSpPr/>
          <p:nvPr/>
        </p:nvSpPr>
        <p:spPr>
          <a:xfrm>
            <a:off x="4635150" y="2505050"/>
            <a:ext cx="1604100" cy="22995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Viral</a:t>
            </a:r>
            <a:endParaRPr sz="1000" b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most common cause of pneumonia in children &lt; than 5 years</a:t>
            </a:r>
            <a:endParaRPr sz="1000"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Adenoviruses </a:t>
            </a:r>
            <a:endParaRPr sz="1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Respiratory syncytial virus </a:t>
            </a:r>
            <a:endParaRPr sz="1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Influenza virus </a:t>
            </a:r>
            <a:endParaRPr sz="1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Cytomegalovirus</a:t>
            </a:r>
            <a:endParaRPr sz="1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Herpes simplex virus </a:t>
            </a:r>
            <a:endParaRPr sz="1000"/>
          </a:p>
        </p:txBody>
      </p:sp>
      <p:cxnSp>
        <p:nvCxnSpPr>
          <p:cNvPr id="170" name="Shape 170"/>
          <p:cNvCxnSpPr/>
          <p:nvPr/>
        </p:nvCxnSpPr>
        <p:spPr>
          <a:xfrm flipH="1">
            <a:off x="6122600" y="1844850"/>
            <a:ext cx="258600" cy="66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1" name="Shape 171"/>
          <p:cNvSpPr/>
          <p:nvPr/>
        </p:nvSpPr>
        <p:spPr>
          <a:xfrm>
            <a:off x="6381200" y="1918775"/>
            <a:ext cx="2566800" cy="30633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Lato"/>
                <a:ea typeface="Lato"/>
                <a:cs typeface="Lato"/>
                <a:sym typeface="Lato"/>
              </a:rPr>
              <a:t> Bacterial </a:t>
            </a:r>
            <a:endParaRPr sz="1300" b="1">
              <a:latin typeface="Lato"/>
              <a:ea typeface="Lato"/>
              <a:cs typeface="Lato"/>
              <a:sym typeface="Lato"/>
            </a:endParaRPr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-"/>
            </a:pPr>
            <a:r>
              <a:rPr lang="en" sz="1300">
                <a:solidFill>
                  <a:schemeClr val="lt1"/>
                </a:solidFill>
              </a:rPr>
              <a:t>Typical:</a:t>
            </a:r>
            <a:endParaRPr sz="1300"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Gram-positive</a:t>
            </a:r>
            <a:r>
              <a:rPr lang="en" sz="1300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 : </a:t>
            </a:r>
            <a:r>
              <a:rPr lang="en" sz="1300" i="1">
                <a:solidFill>
                  <a:srgbClr val="FF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Streptococcus pneumoniae(most common)</a:t>
            </a:r>
            <a:r>
              <a:rPr lang="en" sz="1300" i="1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 , Staphylococcus aureus</a:t>
            </a:r>
            <a:r>
              <a:rPr lang="en" sz="1300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, Group A hemolytic streptococci.</a:t>
            </a:r>
            <a:endParaRPr sz="130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Gram-negative</a:t>
            </a:r>
            <a:r>
              <a:rPr lang="en" sz="1300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 : </a:t>
            </a:r>
            <a:r>
              <a:rPr lang="en" sz="1300" i="1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Klebsiella  pneumoniae, Hemophilus influenzae, Moraxella catarrhal and Escherichia  coli.</a:t>
            </a:r>
            <a:endParaRPr sz="130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-"/>
            </a:pPr>
            <a:r>
              <a:rPr lang="en" sz="1300">
                <a:solidFill>
                  <a:schemeClr val="lt1"/>
                </a:solidFill>
              </a:rPr>
              <a:t>Atypical:</a:t>
            </a:r>
            <a:endParaRPr sz="1300"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Mycoplasma pneumoniae(most common)</a:t>
            </a:r>
            <a:r>
              <a:rPr lang="en" sz="1300" i="1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, chlamydophila pneumoniae and legionella. </a:t>
            </a:r>
            <a:r>
              <a:rPr lang="en" sz="1300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Anaerobic bacteria </a:t>
            </a:r>
            <a:endParaRPr sz="1300">
              <a:solidFill>
                <a:schemeClr val="lt1"/>
              </a:solidFill>
            </a:endParaRPr>
          </a:p>
        </p:txBody>
      </p:sp>
      <p:cxnSp>
        <p:nvCxnSpPr>
          <p:cNvPr id="172" name="Shape 172"/>
          <p:cNvCxnSpPr>
            <a:stCxn id="153" idx="2"/>
            <a:endCxn id="171" idx="0"/>
          </p:cNvCxnSpPr>
          <p:nvPr/>
        </p:nvCxnSpPr>
        <p:spPr>
          <a:xfrm>
            <a:off x="7016850" y="1835338"/>
            <a:ext cx="647700" cy="8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3" name="Shape 173"/>
          <p:cNvSpPr/>
          <p:nvPr/>
        </p:nvSpPr>
        <p:spPr>
          <a:xfrm>
            <a:off x="8029975" y="1060550"/>
            <a:ext cx="1051500" cy="6954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Parasite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Shape 174"/>
          <p:cNvCxnSpPr>
            <a:stCxn id="153" idx="3"/>
            <a:endCxn id="173" idx="1"/>
          </p:cNvCxnSpPr>
          <p:nvPr/>
        </p:nvCxnSpPr>
        <p:spPr>
          <a:xfrm rot="10800000" flipH="1">
            <a:off x="7769400" y="1408138"/>
            <a:ext cx="260700" cy="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 descr="C:\Documents and Settings\Dr.Fauzia\My Documents\My Pictures\pneumonia-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50" y="0"/>
            <a:ext cx="7470900" cy="50087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sp>
        <p:nvSpPr>
          <p:cNvPr id="182" name="Shape 182"/>
          <p:cNvSpPr txBox="1"/>
          <p:nvPr/>
        </p:nvSpPr>
        <p:spPr>
          <a:xfrm>
            <a:off x="842700" y="4108550"/>
            <a:ext cx="1341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</a:rPr>
              <a:t>Strep pneumoniae causes lobar and sometimes legionella does</a:t>
            </a:r>
            <a:endParaRPr sz="11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00000"/>
                </a:solidFill>
              </a:rPr>
              <a:t>Community acquired pneumonia pathogens  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Strep pneumonia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(the most)             48%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•Viral                                                  23%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•Atypical orgs (MP,LG,CP)           	    22%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Haemophilus influenza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7%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Moraxella catharralis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2%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Staph aureus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1.5%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•Gram –ive orgs                                1.4%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•Anaerobes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60200" y="972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According to pathogens  :</a:t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4484"/>
            <a:ext cx="9144001" cy="2877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0" y="3833675"/>
            <a:ext cx="80568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1)Streptococcus pneumoniae, H.influenzae and Moraxella</a:t>
            </a:r>
            <a:r>
              <a:rPr lang="en" b="1">
                <a:solidFill>
                  <a:srgbClr val="99CB38"/>
                </a:solidFill>
                <a:latin typeface="Calibri"/>
                <a:ea typeface="Calibri"/>
                <a:cs typeface="Calibri"/>
                <a:sym typeface="Calibri"/>
              </a:rPr>
              <a:t>: have cell wall therefore are gram stained and respond to Penicillin and B-lactam </a:t>
            </a:r>
            <a:endParaRPr b="1">
              <a:solidFill>
                <a:srgbClr val="99CB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2)Mycoplasma pneumoniae, Legionella and chlamydia</a:t>
            </a:r>
            <a:r>
              <a:rPr lang="en" b="1">
                <a:solidFill>
                  <a:srgbClr val="99CB3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b="1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doesn’t have cell wall (resistant to drugs that work on cell wall E.g (penicillin and B-lactam)</a:t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7700200" y="53475"/>
            <a:ext cx="8823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 436 team</a:t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8097625" y="3833675"/>
            <a:ext cx="960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</a:rPr>
              <a:t>Actually legionella has cell wall but a little bit different </a:t>
            </a:r>
            <a:endParaRPr sz="11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2023</Words>
  <Application>Microsoft Office PowerPoint</Application>
  <PresentationFormat>On-screen Show (16:9)</PresentationFormat>
  <Paragraphs>401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Libre Baskerville</vt:lpstr>
      <vt:lpstr>Playfair Display</vt:lpstr>
      <vt:lpstr>Alegreya</vt:lpstr>
      <vt:lpstr>Times New Roman</vt:lpstr>
      <vt:lpstr>Economica</vt:lpstr>
      <vt:lpstr>Harmattan</vt:lpstr>
      <vt:lpstr>Gentium Basic</vt:lpstr>
      <vt:lpstr>Arial</vt:lpstr>
      <vt:lpstr>Lato</vt:lpstr>
      <vt:lpstr>Calibri</vt:lpstr>
      <vt:lpstr>Open Sans</vt:lpstr>
      <vt:lpstr>Coral</vt:lpstr>
      <vt:lpstr>Coral</vt:lpstr>
      <vt:lpstr>Community acquired pneumonia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acquired pneumonia pathogens  </vt:lpstr>
      <vt:lpstr>According to pathogens  :</vt:lpstr>
      <vt:lpstr>PowerPoint Presentation</vt:lpstr>
      <vt:lpstr>PowerPoint Presentation</vt:lpstr>
      <vt:lpstr>PowerPoint Presentation</vt:lpstr>
      <vt:lpstr>PowerPoint Presentation</vt:lpstr>
      <vt:lpstr>Atypical(interstitial) pneumonia</vt:lpstr>
      <vt:lpstr>Diagnosis and treatment</vt:lpstr>
      <vt:lpstr>PowerPoint Presentation</vt:lpstr>
      <vt:lpstr>Chlamydia pneumonia</vt:lpstr>
      <vt:lpstr>Psittacosis</vt:lpstr>
      <vt:lpstr>Q fever (Coxiella burnetti)</vt:lpstr>
      <vt:lpstr>Legionella pneumophila</vt:lpstr>
      <vt:lpstr>Antibiotic Treatment of CAP</vt:lpstr>
      <vt:lpstr>Treatment</vt:lpstr>
      <vt:lpstr>Quiz</vt:lpstr>
      <vt:lpstr>Team Leaders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acquired pneumonia</dc:title>
  <dc:creator>Omar</dc:creator>
  <cp:lastModifiedBy>عمر</cp:lastModifiedBy>
  <cp:revision>3</cp:revision>
  <dcterms:modified xsi:type="dcterms:W3CDTF">2018-02-02T15:54:09Z</dcterms:modified>
</cp:coreProperties>
</file>