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Economica"/>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Economica-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Economica-italic.fntdata"/><Relationship Id="rId12" Type="http://schemas.openxmlformats.org/officeDocument/2006/relationships/slide" Target="slides/slide7.xml"/><Relationship Id="rId34" Type="http://schemas.openxmlformats.org/officeDocument/2006/relationships/font" Target="fonts/Economica-bold.fntdata"/><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Economica-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spcBef>
                <a:spcPts val="0"/>
              </a:spcBef>
              <a:spcAft>
                <a:spcPts val="0"/>
              </a:spcAft>
              <a:buSzPts val="1100"/>
              <a:buFont typeface="Arial"/>
              <a:buChar char="●"/>
              <a:defRPr b="0" i="0" sz="1100" u="none" cap="none" strike="noStrike"/>
            </a:lvl1pPr>
            <a:lvl2pPr indent="-298450" lvl="1" marL="914400" marR="0" rtl="0" algn="l">
              <a:spcBef>
                <a:spcPts val="0"/>
              </a:spcBef>
              <a:spcAft>
                <a:spcPts val="0"/>
              </a:spcAft>
              <a:buSzPts val="1100"/>
              <a:buFont typeface="Arial"/>
              <a:buChar char="○"/>
              <a:defRPr b="0" i="0" sz="1100" u="none" cap="none" strike="noStrike"/>
            </a:lvl2pPr>
            <a:lvl3pPr indent="-298450" lvl="2" marL="1371600" marR="0" rtl="0" algn="l">
              <a:spcBef>
                <a:spcPts val="0"/>
              </a:spcBef>
              <a:spcAft>
                <a:spcPts val="0"/>
              </a:spcAft>
              <a:buSzPts val="1100"/>
              <a:buFont typeface="Arial"/>
              <a:buChar char="■"/>
              <a:defRPr b="0" i="0" sz="1100" u="none" cap="none" strike="noStrike"/>
            </a:lvl3pPr>
            <a:lvl4pPr indent="-298450" lvl="3" marL="1828800" marR="0" rtl="0" algn="l">
              <a:spcBef>
                <a:spcPts val="0"/>
              </a:spcBef>
              <a:spcAft>
                <a:spcPts val="0"/>
              </a:spcAft>
              <a:buSzPts val="1100"/>
              <a:buFont typeface="Arial"/>
              <a:buChar char="●"/>
              <a:defRPr b="0" i="0" sz="1100" u="none" cap="none" strike="noStrike"/>
            </a:lvl4pPr>
            <a:lvl5pPr indent="-298450" lvl="4" marL="2286000" marR="0" rtl="0" algn="l">
              <a:spcBef>
                <a:spcPts val="0"/>
              </a:spcBef>
              <a:spcAft>
                <a:spcPts val="0"/>
              </a:spcAft>
              <a:buSzPts val="1100"/>
              <a:buFont typeface="Arial"/>
              <a:buChar char="○"/>
              <a:defRPr b="0" i="0" sz="1100" u="none" cap="none" strike="noStrike"/>
            </a:lvl5pPr>
            <a:lvl6pPr indent="-298450" lvl="5" marL="2743200" marR="0" rtl="0" algn="l">
              <a:spcBef>
                <a:spcPts val="0"/>
              </a:spcBef>
              <a:spcAft>
                <a:spcPts val="0"/>
              </a:spcAft>
              <a:buSzPts val="1100"/>
              <a:buFont typeface="Arial"/>
              <a:buChar char="■"/>
              <a:defRPr b="0" i="0" sz="1100" u="none" cap="none" strike="noStrike"/>
            </a:lvl6pPr>
            <a:lvl7pPr indent="-298450" lvl="6" marL="3200400" marR="0" rtl="0" algn="l">
              <a:spcBef>
                <a:spcPts val="0"/>
              </a:spcBef>
              <a:spcAft>
                <a:spcPts val="0"/>
              </a:spcAft>
              <a:buSzPts val="1100"/>
              <a:buFont typeface="Arial"/>
              <a:buChar char="●"/>
              <a:defRPr b="0" i="0" sz="1100" u="none" cap="none" strike="noStrike"/>
            </a:lvl7pPr>
            <a:lvl8pPr indent="-298450" lvl="7" marL="3657600" marR="0" rtl="0" algn="l">
              <a:spcBef>
                <a:spcPts val="0"/>
              </a:spcBef>
              <a:spcAft>
                <a:spcPts val="0"/>
              </a:spcAft>
              <a:buSzPts val="1100"/>
              <a:buFont typeface="Arial"/>
              <a:buChar char="○"/>
              <a:defRPr b="0" i="0" sz="1100" u="none" cap="none" strike="noStrike"/>
            </a:lvl8pPr>
            <a:lvl9pPr indent="-298450" lvl="8" marL="4114800" marR="0" rtl="0" algn="l">
              <a:spcBef>
                <a:spcPts val="0"/>
              </a:spcBef>
              <a:spcAft>
                <a:spcPts val="0"/>
              </a:spcAft>
              <a:buSzPts val="1100"/>
              <a:buFont typeface="Arial"/>
              <a:buChar char="■"/>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4" name="Shape 2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1" name="Shape 211"/>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5" name="Shape 22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5" name="Shape 24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4" name="Shape 25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2" name="Shape 3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t/>
            </a:r>
            <a:endParaRPr b="0" i="0" sz="11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3" name="Shape 3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06" name="Shape 40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SzPts val="1100"/>
              <a:buFont typeface="Arial"/>
              <a:buNone/>
            </a:pPr>
            <a:r>
              <a:rPr b="0" i="0" lang="en" sz="1100" u="none" cap="none" strike="noStrike"/>
              <a:t>team members please put your names here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6985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3" name="Shape 13"/>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100"/>
              <a:buFont typeface="Economica"/>
              <a:buNone/>
              <a:defRPr b="0" i="0" sz="2100" u="none" cap="none" strike="noStrike">
                <a:solidFill>
                  <a:schemeClr val="dk1"/>
                </a:solidFill>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txBox="1"/>
          <p:nvPr>
            <p:ph type="title"/>
          </p:nvPr>
        </p:nvSpPr>
        <p:spPr>
          <a:xfrm>
            <a:off x="311700" y="957125"/>
            <a:ext cx="8520600" cy="21288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lt2"/>
              </a:buClr>
              <a:buSzPts val="16000"/>
              <a:buFont typeface="Economica"/>
              <a:buNone/>
              <a:defRPr b="0" i="0" sz="16000" u="none" cap="none" strike="noStrike">
                <a:solidFill>
                  <a:schemeClr val="lt2"/>
                </a:solidFill>
                <a:latin typeface="Economica"/>
                <a:ea typeface="Economica"/>
                <a:cs typeface="Economica"/>
                <a:sym typeface="Economica"/>
              </a:defRPr>
            </a:lvl1pPr>
            <a:lvl2pPr indent="0" lvl="1"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2pPr>
            <a:lvl3pPr indent="0" lvl="2"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3pPr>
            <a:lvl4pPr indent="0" lvl="3"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4pPr>
            <a:lvl5pPr indent="0" lvl="4"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5pPr>
            <a:lvl6pPr indent="0" lvl="5"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6pPr>
            <a:lvl7pPr indent="0" lvl="6"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7pPr>
            <a:lvl8pPr indent="0" lvl="7"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8pPr>
            <a:lvl9pPr indent="0" lvl="8" algn="ctr">
              <a:spcBef>
                <a:spcPts val="0"/>
              </a:spcBef>
              <a:spcAft>
                <a:spcPts val="0"/>
              </a:spcAft>
              <a:buClr>
                <a:schemeClr val="lt2"/>
              </a:buClr>
              <a:buSzPts val="16000"/>
              <a:buFont typeface="Economica"/>
              <a:buNone/>
              <a:defRPr sz="16000">
                <a:solidFill>
                  <a:schemeClr val="lt2"/>
                </a:solidFill>
                <a:latin typeface="Economica"/>
                <a:ea typeface="Economica"/>
                <a:cs typeface="Economica"/>
                <a:sym typeface="Economica"/>
              </a:defRPr>
            </a:lvl9pPr>
          </a:lstStyle>
          <a:p/>
        </p:txBody>
      </p:sp>
      <p:sp>
        <p:nvSpPr>
          <p:cNvPr id="54" name="Shape 54"/>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lstStyle>
            <a:lvl1pPr indent="-342900" lvl="0" marL="457200" marR="0" rtl="0" algn="ctr">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ctr">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ctr">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5" name="Shape 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62" name="Shape 62"/>
        <p:cNvGrpSpPr/>
        <p:nvPr/>
      </p:nvGrpSpPr>
      <p:grpSpPr>
        <a:xfrm>
          <a:off x="0" y="0"/>
          <a:ext cx="0" cy="0"/>
          <a:chOff x="0" y="0"/>
          <a:chExt cx="0" cy="0"/>
        </a:xfrm>
      </p:grpSpPr>
      <p:sp>
        <p:nvSpPr>
          <p:cNvPr id="63" name="Shape 63"/>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64" name="Shape 64"/>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65" name="Shape 65"/>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66" name="Shape 66"/>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67" name="Shape 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68" name="Shape 68"/>
        <p:cNvGrpSpPr/>
        <p:nvPr/>
      </p:nvGrpSpPr>
      <p:grpSpPr>
        <a:xfrm>
          <a:off x="0" y="0"/>
          <a:ext cx="0" cy="0"/>
          <a:chOff x="0" y="0"/>
          <a:chExt cx="0" cy="0"/>
        </a:xfrm>
      </p:grpSpPr>
      <p:sp>
        <p:nvSpPr>
          <p:cNvPr id="69" name="Shape 69"/>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70" name="Shape 70"/>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71" name="Shape 71"/>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72" name="Shape 7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73" name="Shape 73"/>
        <p:cNvGrpSpPr/>
        <p:nvPr/>
      </p:nvGrpSpPr>
      <p:grpSpPr>
        <a:xfrm>
          <a:off x="0" y="0"/>
          <a:ext cx="0" cy="0"/>
          <a:chOff x="0" y="0"/>
          <a:chExt cx="0" cy="0"/>
        </a:xfrm>
      </p:grpSpPr>
      <p:sp>
        <p:nvSpPr>
          <p:cNvPr id="74" name="Shape 7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76" name="Shape 76"/>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7" name="Shape 7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78" name="Shape 78"/>
        <p:cNvGrpSpPr/>
        <p:nvPr/>
      </p:nvGrpSpPr>
      <p:grpSpPr>
        <a:xfrm>
          <a:off x="0" y="0"/>
          <a:ext cx="0" cy="0"/>
          <a:chOff x="0" y="0"/>
          <a:chExt cx="0" cy="0"/>
        </a:xfrm>
      </p:grpSpPr>
      <p:sp>
        <p:nvSpPr>
          <p:cNvPr id="79" name="Shape 79"/>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0" name="Shape 80"/>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1" name="Shape 81"/>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83" name="Shape 83"/>
        <p:cNvGrpSpPr/>
        <p:nvPr/>
      </p:nvGrpSpPr>
      <p:grpSpPr>
        <a:xfrm>
          <a:off x="0" y="0"/>
          <a:ext cx="0" cy="0"/>
          <a:chOff x="0" y="0"/>
          <a:chExt cx="0" cy="0"/>
        </a:xfrm>
      </p:grpSpPr>
      <p:sp>
        <p:nvSpPr>
          <p:cNvPr id="84" name="Shape 84"/>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86" name="Shape 86"/>
        <p:cNvGrpSpPr/>
        <p:nvPr/>
      </p:nvGrpSpPr>
      <p:grpSpPr>
        <a:xfrm>
          <a:off x="0" y="0"/>
          <a:ext cx="0" cy="0"/>
          <a:chOff x="0" y="0"/>
          <a:chExt cx="0" cy="0"/>
        </a:xfrm>
      </p:grpSpPr>
      <p:sp>
        <p:nvSpPr>
          <p:cNvPr id="87" name="Shape 8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8" name="Shape 88"/>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90" name="Shape 90"/>
        <p:cNvGrpSpPr/>
        <p:nvPr/>
      </p:nvGrpSpPr>
      <p:grpSpPr>
        <a:xfrm>
          <a:off x="0" y="0"/>
          <a:ext cx="0" cy="0"/>
          <a:chOff x="0" y="0"/>
          <a:chExt cx="0" cy="0"/>
        </a:xfrm>
      </p:grpSpPr>
      <p:sp>
        <p:nvSpPr>
          <p:cNvPr id="91" name="Shape 9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2" name="Shape 92"/>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3" name="Shape 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4" name="Shape 94"/>
        <p:cNvGrpSpPr/>
        <p:nvPr/>
      </p:nvGrpSpPr>
      <p:grpSpPr>
        <a:xfrm>
          <a:off x="0" y="0"/>
          <a:ext cx="0" cy="0"/>
          <a:chOff x="0" y="0"/>
          <a:chExt cx="0" cy="0"/>
        </a:xfrm>
      </p:grpSpPr>
      <p:sp>
        <p:nvSpPr>
          <p:cNvPr id="95" name="Shape 95"/>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96" name="Shape 96"/>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97" name="Shape 97"/>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98" name="Shape 98"/>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99" name="Shape 9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100" name="Shape 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solidFill>
                  <a:schemeClr val="lt1"/>
                </a:solidFill>
              </a:defRPr>
            </a:lvl1pPr>
            <a:lvl2pPr lvl="1" rtl="0">
              <a:spcBef>
                <a:spcPts val="0"/>
              </a:spcBef>
              <a:buNone/>
              <a:defRPr>
                <a:solidFill>
                  <a:schemeClr val="lt1"/>
                </a:solidFill>
              </a:defRPr>
            </a:lvl2pPr>
            <a:lvl3pPr lvl="2" rtl="0">
              <a:spcBef>
                <a:spcPts val="0"/>
              </a:spcBef>
              <a:buNone/>
              <a:defRPr>
                <a:solidFill>
                  <a:schemeClr val="lt1"/>
                </a:solidFill>
              </a:defRPr>
            </a:lvl3pPr>
            <a:lvl4pPr lvl="3" rtl="0">
              <a:spcBef>
                <a:spcPts val="0"/>
              </a:spcBef>
              <a:buNone/>
              <a:defRPr>
                <a:solidFill>
                  <a:schemeClr val="lt1"/>
                </a:solidFill>
              </a:defRPr>
            </a:lvl4pPr>
            <a:lvl5pPr lvl="4" rtl="0">
              <a:spcBef>
                <a:spcPts val="0"/>
              </a:spcBef>
              <a:buNone/>
              <a:defRPr>
                <a:solidFill>
                  <a:schemeClr val="lt1"/>
                </a:solidFill>
              </a:defRPr>
            </a:lvl5pPr>
            <a:lvl6pPr lvl="5" rtl="0">
              <a:spcBef>
                <a:spcPts val="0"/>
              </a:spcBef>
              <a:buNone/>
              <a:defRPr>
                <a:solidFill>
                  <a:schemeClr val="lt1"/>
                </a:solidFill>
              </a:defRPr>
            </a:lvl6pPr>
            <a:lvl7pPr lvl="6" rtl="0">
              <a:spcBef>
                <a:spcPts val="0"/>
              </a:spcBef>
              <a:buNone/>
              <a:defRPr>
                <a:solidFill>
                  <a:schemeClr val="lt1"/>
                </a:solidFill>
              </a:defRPr>
            </a:lvl7pPr>
            <a:lvl8pPr lvl="7" rtl="0">
              <a:spcBef>
                <a:spcPts val="0"/>
              </a:spcBef>
              <a:buNone/>
              <a:defRPr>
                <a:solidFill>
                  <a:schemeClr val="lt1"/>
                </a:solidFill>
              </a:defRPr>
            </a:lvl8pPr>
            <a:lvl9pPr lvl="8" rtl="0">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5"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18" name="Shape 1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19" name="Shape 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01" name="Shape 101"/>
        <p:cNvGrpSpPr/>
        <p:nvPr/>
      </p:nvGrpSpPr>
      <p:grpSpPr>
        <a:xfrm>
          <a:off x="0" y="0"/>
          <a:ext cx="0" cy="0"/>
          <a:chOff x="0" y="0"/>
          <a:chExt cx="0" cy="0"/>
        </a:xfrm>
      </p:grpSpPr>
      <p:sp>
        <p:nvSpPr>
          <p:cNvPr id="102" name="Shape 102"/>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03" name="Shape 10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4" name="Shape 104"/>
        <p:cNvGrpSpPr/>
        <p:nvPr/>
      </p:nvGrpSpPr>
      <p:grpSpPr>
        <a:xfrm>
          <a:off x="0" y="0"/>
          <a:ext cx="0" cy="0"/>
          <a:chOff x="0" y="0"/>
          <a:chExt cx="0" cy="0"/>
        </a:xfrm>
      </p:grpSpPr>
      <p:sp>
        <p:nvSpPr>
          <p:cNvPr id="105" name="Shape 10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txBox="1"/>
          <p:nvPr>
            <p:ph type="title"/>
          </p:nvPr>
        </p:nvSpPr>
        <p:spPr>
          <a:xfrm>
            <a:off x="311700" y="957125"/>
            <a:ext cx="8520600" cy="2128800"/>
          </a:xfrm>
          <a:prstGeom prst="rect">
            <a:avLst/>
          </a:prstGeom>
        </p:spPr>
        <p:txBody>
          <a:bodyPr anchorCtr="0" anchor="ctr" bIns="91425" lIns="91425" spcFirstLastPara="1" rIns="91425" wrap="square" tIns="91425"/>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p:txBody>
      </p:sp>
      <p:sp>
        <p:nvSpPr>
          <p:cNvPr id="107" name="Shape 107"/>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8" name="Shape 10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9" name="Shape 109"/>
        <p:cNvGrpSpPr/>
        <p:nvPr/>
      </p:nvGrpSpPr>
      <p:grpSpPr>
        <a:xfrm>
          <a:off x="0" y="0"/>
          <a:ext cx="0" cy="0"/>
          <a:chOff x="0" y="0"/>
          <a:chExt cx="0" cy="0"/>
        </a:xfrm>
      </p:grpSpPr>
      <p:sp>
        <p:nvSpPr>
          <p:cNvPr id="110" name="Shape 1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2" name="Shape 22"/>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3" name="Shape 23"/>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lstStyle>
            <a:lvl1pPr indent="-317500" lvl="0" marL="457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24" name="Shape 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5" name="Shape 25"/>
        <p:cNvGrpSpPr/>
        <p:nvPr/>
      </p:nvGrpSpPr>
      <p:grpSpPr>
        <a:xfrm>
          <a:off x="0" y="0"/>
          <a:ext cx="0" cy="0"/>
          <a:chOff x="0" y="0"/>
          <a:chExt cx="0" cy="0"/>
        </a:xfrm>
      </p:grpSpPr>
      <p:sp>
        <p:nvSpPr>
          <p:cNvPr id="26" name="Shape 26"/>
          <p:cNvSpPr/>
          <p:nvPr/>
        </p:nvSpPr>
        <p:spPr>
          <a:xfrm flipH="1">
            <a:off x="7595938" y="4602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7" name="Shape 27"/>
          <p:cNvSpPr/>
          <p:nvPr/>
        </p:nvSpPr>
        <p:spPr>
          <a:xfrm flipH="1" rot="10800000">
            <a:off x="466425" y="3558325"/>
            <a:ext cx="1081625" cy="1124950"/>
          </a:xfrm>
          <a:custGeom>
            <a:pathLst>
              <a:path extrusionOk="0" h="120000" w="120000">
                <a:moveTo>
                  <a:pt x="0" y="120000"/>
                </a:moveTo>
                <a:lnTo>
                  <a:pt x="0" y="0"/>
                </a:lnTo>
                <a:lnTo>
                  <a:pt x="120000" y="0"/>
                </a:lnTo>
              </a:path>
            </a:pathLst>
          </a:custGeom>
          <a:noFill/>
          <a:ln cap="flat" cmpd="sng" w="28575">
            <a:solidFill>
              <a:schemeClr val="lt2"/>
            </a:solidFill>
            <a:prstDash val="solid"/>
            <a:miter lim="8000"/>
            <a:headEnd len="med" w="med" type="none"/>
            <a:tailEnd len="med" w="med" type="none"/>
          </a:ln>
        </p:spPr>
      </p:sp>
      <p:sp>
        <p:nvSpPr>
          <p:cNvPr id="28" name="Shape 28"/>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lstStyle>
            <a:lvl1pPr indent="0" lvl="0" marL="0" marR="0" rtl="0" algn="ctr">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lgn="ctr">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29" name="Shape 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32" name="Shape 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3000"/>
              <a:buFont typeface="Economica"/>
              <a:buNone/>
              <a:defRPr b="0" i="0" sz="30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2pPr>
            <a:lvl3pPr indent="0" lvl="2">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3pPr>
            <a:lvl4pPr indent="0" lvl="3">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4pPr>
            <a:lvl5pPr indent="0" lvl="4">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5pPr>
            <a:lvl6pPr indent="0" lvl="5">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6pPr>
            <a:lvl7pPr indent="0" lvl="6">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7pPr>
            <a:lvl8pPr indent="0" lvl="7">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8pPr>
            <a:lvl9pPr indent="0" lvl="8">
              <a:spcBef>
                <a:spcPts val="0"/>
              </a:spcBef>
              <a:spcAft>
                <a:spcPts val="0"/>
              </a:spcAft>
              <a:buClr>
                <a:schemeClr val="dk1"/>
              </a:buClr>
              <a:buSzPts val="3000"/>
              <a:buFont typeface="Economica"/>
              <a:buNone/>
              <a:defRPr sz="3000">
                <a:solidFill>
                  <a:schemeClr val="dk1"/>
                </a:solidFill>
                <a:latin typeface="Economica"/>
                <a:ea typeface="Economica"/>
                <a:cs typeface="Economica"/>
                <a:sym typeface="Economica"/>
              </a:defRPr>
            </a:lvl9pPr>
          </a:lstStyle>
          <a:p/>
        </p:txBody>
      </p:sp>
      <p:sp>
        <p:nvSpPr>
          <p:cNvPr id="35" name="Shape 35"/>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lstStyle>
            <a:lvl1pPr indent="-304800" lvl="0" marL="457200" marR="0" rtl="0" algn="l">
              <a:lnSpc>
                <a:spcPct val="115000"/>
              </a:lnSpc>
              <a:spcBef>
                <a:spcPts val="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1pPr>
            <a:lvl2pPr indent="-304800" lvl="1" marL="914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2pPr>
            <a:lvl3pPr indent="-304800" lvl="2" marL="1371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3pPr>
            <a:lvl4pPr indent="-304800" lvl="3" marL="18288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4pPr>
            <a:lvl5pPr indent="-304800" lvl="4" marL="22860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5pPr>
            <a:lvl6pPr indent="-304800" lvl="5" marL="27432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6pPr>
            <a:lvl7pPr indent="-304800" lvl="6" marL="32004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7pPr>
            <a:lvl8pPr indent="-304800" lvl="7" marL="3657600" marR="0" rtl="0" algn="l">
              <a:lnSpc>
                <a:spcPct val="115000"/>
              </a:lnSpc>
              <a:spcBef>
                <a:spcPts val="1600"/>
              </a:spcBef>
              <a:spcAft>
                <a:spcPts val="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8pPr>
            <a:lvl9pPr indent="-304800" lvl="8" marL="4114800" marR="0" rtl="0" algn="l">
              <a:lnSpc>
                <a:spcPct val="115000"/>
              </a:lnSpc>
              <a:spcBef>
                <a:spcPts val="1600"/>
              </a:spcBef>
              <a:spcAft>
                <a:spcPts val="1600"/>
              </a:spcAft>
              <a:buClr>
                <a:schemeClr val="dk1"/>
              </a:buClr>
              <a:buSzPts val="1200"/>
              <a:buFont typeface="Open Sans"/>
              <a:buChar char="■"/>
              <a:defRPr b="0" i="0" sz="1200" u="none" cap="none" strike="noStrike">
                <a:solidFill>
                  <a:schemeClr val="dk1"/>
                </a:solidFill>
                <a:latin typeface="Open Sans"/>
                <a:ea typeface="Open Sans"/>
                <a:cs typeface="Open Sans"/>
                <a:sym typeface="Open Sans"/>
              </a:defRPr>
            </a:lvl9pPr>
          </a:lstStyle>
          <a:p/>
        </p:txBody>
      </p:sp>
      <p:sp>
        <p:nvSpPr>
          <p:cNvPr id="36" name="Shape 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Shape 39"/>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lstStyle>
            <a:lvl1pPr indent="0" lvl="0" marL="0" marR="0" rtl="0" algn="l">
              <a:lnSpc>
                <a:spcPct val="100000"/>
              </a:lnSpc>
              <a:spcBef>
                <a:spcPts val="0"/>
              </a:spcBef>
              <a:spcAft>
                <a:spcPts val="0"/>
              </a:spcAft>
              <a:buClr>
                <a:schemeClr val="dk1"/>
              </a:buClr>
              <a:buSzPts val="4800"/>
              <a:buFont typeface="Economica"/>
              <a:buNone/>
              <a:defRPr b="0" i="0" sz="48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2pPr>
            <a:lvl3pPr indent="0" lvl="2">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3pPr>
            <a:lvl4pPr indent="0" lvl="3">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4pPr>
            <a:lvl5pPr indent="0" lvl="4">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5pPr>
            <a:lvl6pPr indent="0" lvl="5">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6pPr>
            <a:lvl7pPr indent="0" lvl="6">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7pPr>
            <a:lvl8pPr indent="0" lvl="7">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8pPr>
            <a:lvl9pPr indent="0" lvl="8">
              <a:spcBef>
                <a:spcPts val="0"/>
              </a:spcBef>
              <a:spcAft>
                <a:spcPts val="0"/>
              </a:spcAft>
              <a:buClr>
                <a:schemeClr val="dk1"/>
              </a:buClr>
              <a:buSzPts val="4800"/>
              <a:buFont typeface="Economica"/>
              <a:buNone/>
              <a:defRPr sz="4800">
                <a:solidFill>
                  <a:schemeClr val="dk1"/>
                </a:solidFill>
                <a:latin typeface="Economica"/>
                <a:ea typeface="Economica"/>
                <a:cs typeface="Economica"/>
                <a:sym typeface="Economica"/>
              </a:defRPr>
            </a:lvl9pPr>
          </a:lstStyle>
          <a:p/>
        </p:txBody>
      </p:sp>
      <p:sp>
        <p:nvSpPr>
          <p:cNvPr id="40" name="Shape 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lstStyle>
            <a:lvl1pPr indent="0" lvl="0" marL="0" marR="0" rtl="0" algn="ctr">
              <a:lnSpc>
                <a:spcPct val="100000"/>
              </a:lnSpc>
              <a:spcBef>
                <a:spcPts val="0"/>
              </a:spcBef>
              <a:spcAft>
                <a:spcPts val="0"/>
              </a:spcAft>
              <a:buClr>
                <a:schemeClr val="lt2"/>
              </a:buClr>
              <a:buSzPts val="4200"/>
              <a:buFont typeface="Economica"/>
              <a:buNone/>
              <a:defRPr b="0" i="0" sz="4200" u="none" cap="none" strike="noStrike">
                <a:solidFill>
                  <a:schemeClr val="lt2"/>
                </a:solidFill>
                <a:latin typeface="Economica"/>
                <a:ea typeface="Economica"/>
                <a:cs typeface="Economica"/>
                <a:sym typeface="Economica"/>
              </a:defRPr>
            </a:lvl1pPr>
            <a:lvl2pPr indent="0" lvl="1"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2pPr>
            <a:lvl3pPr indent="0" lvl="2"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3pPr>
            <a:lvl4pPr indent="0" lvl="3"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4pPr>
            <a:lvl5pPr indent="0" lvl="4"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5pPr>
            <a:lvl6pPr indent="0" lvl="5"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6pPr>
            <a:lvl7pPr indent="0" lvl="6"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7pPr>
            <a:lvl8pPr indent="0" lvl="7"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8pPr>
            <a:lvl9pPr indent="0" lvl="8" algn="ctr">
              <a:spcBef>
                <a:spcPts val="0"/>
              </a:spcBef>
              <a:spcAft>
                <a:spcPts val="0"/>
              </a:spcAft>
              <a:buClr>
                <a:schemeClr val="lt2"/>
              </a:buClr>
              <a:buSzPts val="4200"/>
              <a:buFont typeface="Economica"/>
              <a:buNone/>
              <a:defRPr sz="4200">
                <a:solidFill>
                  <a:schemeClr val="lt2"/>
                </a:solidFill>
                <a:latin typeface="Economica"/>
                <a:ea typeface="Economica"/>
                <a:cs typeface="Economica"/>
                <a:sym typeface="Economica"/>
              </a:defRPr>
            </a:lvl9pPr>
          </a:lstStyle>
          <a:p/>
        </p:txBody>
      </p:sp>
      <p:sp>
        <p:nvSpPr>
          <p:cNvPr id="45" name="Shape 45"/>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lstStyle>
            <a:lvl1pPr indent="0" lvl="0"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0" lvl="1"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2pPr>
            <a:lvl3pPr indent="0" lvl="2"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3pPr>
            <a:lvl4pPr indent="0" lvl="3"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4pPr>
            <a:lvl5pPr indent="0" lvl="4"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5pPr>
            <a:lvl6pPr indent="0" lvl="5"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6pPr>
            <a:lvl7pPr indent="0" lvl="6"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7pPr>
            <a:lvl8pPr indent="0" lvl="7"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8pPr>
            <a:lvl9pPr indent="0" lvl="8" marL="0" marR="0" rtl="0" algn="ctr">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lstStyle>
            <a:lvl1pPr indent="-342900" lvl="0" marL="457200" marR="0" rtl="0" algn="l">
              <a:lnSpc>
                <a:spcPct val="115000"/>
              </a:lnSpc>
              <a:spcBef>
                <a:spcPts val="0"/>
              </a:spcBef>
              <a:spcAft>
                <a:spcPts val="0"/>
              </a:spcAft>
              <a:buClr>
                <a:schemeClr val="lt1"/>
              </a:buClr>
              <a:buSzPts val="1800"/>
              <a:buFont typeface="Open Sans"/>
              <a:buChar char="●"/>
              <a:defRPr b="0" i="0" sz="1800" u="none" cap="none" strike="noStrike">
                <a:solidFill>
                  <a:schemeClr val="lt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lt1"/>
              </a:buClr>
              <a:buSzPts val="14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7" name="Shape 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2400"/>
              <a:buFont typeface="Economica"/>
              <a:buNone/>
              <a:defRPr b="0" i="0" sz="2400" u="none" cap="none" strike="noStrike">
                <a:solidFill>
                  <a:schemeClr val="dk1"/>
                </a:solidFill>
                <a:latin typeface="Economica"/>
                <a:ea typeface="Economica"/>
                <a:cs typeface="Economica"/>
                <a:sym typeface="Economica"/>
              </a:defRPr>
            </a:lvl1pPr>
            <a:lvl2pPr indent="-317500" lvl="1" marL="914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50" name="Shape 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
              <a:t>‹#›</a:t>
            </a:fld>
            <a:endParaRPr sz="1000">
              <a:solidFill>
                <a:schemeClr val="dk1"/>
              </a:solidFill>
              <a:latin typeface="Economica"/>
              <a:ea typeface="Economica"/>
              <a:cs typeface="Economica"/>
              <a:sym typeface="Economica"/>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indent="0" lvl="0" mar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indent="0"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indent="0"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indent="0"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indent="0"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indent="0"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indent="0"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indent="0"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indent="0"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chemeClr val="dk1"/>
              </a:buClr>
              <a:buSzPts val="1000"/>
              <a:buFont typeface="Economica"/>
              <a:buNone/>
              <a:defRPr b="0" i="0" sz="1000" u="none" cap="none" strike="noStrike">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8" name="Shape 58"/>
        <p:cNvGrpSpPr/>
        <p:nvPr/>
      </p:nvGrpSpPr>
      <p:grpSpPr>
        <a:xfrm>
          <a:off x="0" y="0"/>
          <a:ext cx="0" cy="0"/>
          <a:chOff x="0" y="0"/>
          <a:chExt cx="0" cy="0"/>
        </a:xfrm>
      </p:grpSpPr>
      <p:sp>
        <p:nvSpPr>
          <p:cNvPr id="59" name="Shape 59"/>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60" name="Shape 60"/>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61" name="Shape 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spcBef>
                <a:spcPts val="0"/>
              </a:spcBef>
              <a:buNone/>
              <a:defRPr sz="1000">
                <a:solidFill>
                  <a:schemeClr val="dk1"/>
                </a:solidFill>
                <a:latin typeface="Economica"/>
                <a:ea typeface="Economica"/>
                <a:cs typeface="Economica"/>
                <a:sym typeface="Economica"/>
              </a:defRPr>
            </a:lvl1pPr>
            <a:lvl2pPr lvl="1" rtl="0" algn="r">
              <a:spcBef>
                <a:spcPts val="0"/>
              </a:spcBef>
              <a:buNone/>
              <a:defRPr sz="1000">
                <a:solidFill>
                  <a:schemeClr val="dk1"/>
                </a:solidFill>
                <a:latin typeface="Economica"/>
                <a:ea typeface="Economica"/>
                <a:cs typeface="Economica"/>
                <a:sym typeface="Economica"/>
              </a:defRPr>
            </a:lvl2pPr>
            <a:lvl3pPr lvl="2" rtl="0" algn="r">
              <a:spcBef>
                <a:spcPts val="0"/>
              </a:spcBef>
              <a:buNone/>
              <a:defRPr sz="1000">
                <a:solidFill>
                  <a:schemeClr val="dk1"/>
                </a:solidFill>
                <a:latin typeface="Economica"/>
                <a:ea typeface="Economica"/>
                <a:cs typeface="Economica"/>
                <a:sym typeface="Economica"/>
              </a:defRPr>
            </a:lvl3pPr>
            <a:lvl4pPr lvl="3" rtl="0" algn="r">
              <a:spcBef>
                <a:spcPts val="0"/>
              </a:spcBef>
              <a:buNone/>
              <a:defRPr sz="1000">
                <a:solidFill>
                  <a:schemeClr val="dk1"/>
                </a:solidFill>
                <a:latin typeface="Economica"/>
                <a:ea typeface="Economica"/>
                <a:cs typeface="Economica"/>
                <a:sym typeface="Economica"/>
              </a:defRPr>
            </a:lvl4pPr>
            <a:lvl5pPr lvl="4" rtl="0" algn="r">
              <a:spcBef>
                <a:spcPts val="0"/>
              </a:spcBef>
              <a:buNone/>
              <a:defRPr sz="1000">
                <a:solidFill>
                  <a:schemeClr val="dk1"/>
                </a:solidFill>
                <a:latin typeface="Economica"/>
                <a:ea typeface="Economica"/>
                <a:cs typeface="Economica"/>
                <a:sym typeface="Economica"/>
              </a:defRPr>
            </a:lvl5pPr>
            <a:lvl6pPr lvl="5" rtl="0" algn="r">
              <a:spcBef>
                <a:spcPts val="0"/>
              </a:spcBef>
              <a:buNone/>
              <a:defRPr sz="1000">
                <a:solidFill>
                  <a:schemeClr val="dk1"/>
                </a:solidFill>
                <a:latin typeface="Economica"/>
                <a:ea typeface="Economica"/>
                <a:cs typeface="Economica"/>
                <a:sym typeface="Economica"/>
              </a:defRPr>
            </a:lvl6pPr>
            <a:lvl7pPr lvl="6" rtl="0" algn="r">
              <a:spcBef>
                <a:spcPts val="0"/>
              </a:spcBef>
              <a:buNone/>
              <a:defRPr sz="1000">
                <a:solidFill>
                  <a:schemeClr val="dk1"/>
                </a:solidFill>
                <a:latin typeface="Economica"/>
                <a:ea typeface="Economica"/>
                <a:cs typeface="Economica"/>
                <a:sym typeface="Economica"/>
              </a:defRPr>
            </a:lvl7pPr>
            <a:lvl8pPr lvl="7" rtl="0" algn="r">
              <a:spcBef>
                <a:spcPts val="0"/>
              </a:spcBef>
              <a:buNone/>
              <a:defRPr sz="1000">
                <a:solidFill>
                  <a:schemeClr val="dk1"/>
                </a:solidFill>
                <a:latin typeface="Economica"/>
                <a:ea typeface="Economica"/>
                <a:cs typeface="Economica"/>
                <a:sym typeface="Economica"/>
              </a:defRPr>
            </a:lvl8pPr>
            <a:lvl9pPr lvl="8" rtl="0" algn="r">
              <a:spcBef>
                <a:spcPts val="0"/>
              </a:spcBef>
              <a:buNone/>
              <a:defRPr sz="1000">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mailto:physiologyteam437@gmail.com" TargetMode="External"/><Relationship Id="rId6" Type="http://schemas.openxmlformats.org/officeDocument/2006/relationships/hyperlink" Target="https://docs.google.com/presentation/d/1cCFinb9YDMlVaVU2UGhTmQ7EviIKWMHqP0TMMGNbvdM/edit?usp=sharing" TargetMode="External"/><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youtu.be/rVsG2ZRow3M" TargetMode="Externa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youtu.be/mThWw09Wu0w"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14"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b="0" l="0" r="0" t="0"/>
          <a:stretch/>
        </p:blipFill>
        <p:spPr>
          <a:xfrm>
            <a:off x="7353846" y="4"/>
            <a:ext cx="1790163" cy="1375396"/>
          </a:xfrm>
          <a:prstGeom prst="rect">
            <a:avLst/>
          </a:prstGeom>
          <a:noFill/>
          <a:ln>
            <a:noFill/>
          </a:ln>
        </p:spPr>
      </p:pic>
      <p:pic>
        <p:nvPicPr>
          <p:cNvPr id="116" name="Shape 116"/>
          <p:cNvPicPr preferRelativeResize="0"/>
          <p:nvPr/>
        </p:nvPicPr>
        <p:blipFill rotWithShape="1">
          <a:blip r:embed="rId4">
            <a:alphaModFix/>
          </a:blip>
          <a:srcRect b="0" l="0" r="0" t="0"/>
          <a:stretch/>
        </p:blipFill>
        <p:spPr>
          <a:xfrm>
            <a:off x="47400" y="0"/>
            <a:ext cx="1420396" cy="1094840"/>
          </a:xfrm>
          <a:prstGeom prst="rect">
            <a:avLst/>
          </a:prstGeom>
          <a:noFill/>
          <a:ln>
            <a:noFill/>
          </a:ln>
        </p:spPr>
      </p:pic>
      <p:sp>
        <p:nvSpPr>
          <p:cNvPr id="117" name="Shape 117"/>
          <p:cNvSpPr txBox="1"/>
          <p:nvPr/>
        </p:nvSpPr>
        <p:spPr>
          <a:xfrm>
            <a:off x="2874600" y="1708599"/>
            <a:ext cx="3394800" cy="219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lang="en" sz="4800">
                <a:solidFill>
                  <a:schemeClr val="accent2"/>
                </a:solidFill>
                <a:latin typeface="Economica"/>
                <a:ea typeface="Economica"/>
                <a:cs typeface="Economica"/>
                <a:sym typeface="Economica"/>
              </a:rPr>
              <a:t>Hypoxia &amp; Cyanosis </a:t>
            </a:r>
            <a:endParaRPr i="0" sz="4800" u="none" cap="none" strike="noStrike">
              <a:solidFill>
                <a:schemeClr val="accent2"/>
              </a:solidFill>
              <a:latin typeface="Economica"/>
              <a:ea typeface="Economica"/>
              <a:cs typeface="Economica"/>
              <a:sym typeface="Economica"/>
            </a:endParaRPr>
          </a:p>
        </p:txBody>
      </p:sp>
      <p:sp>
        <p:nvSpPr>
          <p:cNvPr id="118" name="Shape 118"/>
          <p:cNvSpPr txBox="1"/>
          <p:nvPr/>
        </p:nvSpPr>
        <p:spPr>
          <a:xfrm>
            <a:off x="0" y="3097200"/>
            <a:ext cx="2314500" cy="20463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accent2"/>
              </a:buClr>
              <a:buSzPts val="1800"/>
              <a:buFont typeface="Open Sans"/>
              <a:buChar char="➢"/>
            </a:pPr>
            <a:r>
              <a:rPr b="0" i="0" lang="en" sz="1800" u="none" cap="none" strike="noStrike">
                <a:solidFill>
                  <a:schemeClr val="accent2"/>
                </a:solidFill>
                <a:latin typeface="Open Sans"/>
                <a:ea typeface="Open Sans"/>
                <a:cs typeface="Open Sans"/>
                <a:sym typeface="Open Sans"/>
              </a:rPr>
              <a:t>Color index:</a:t>
            </a:r>
            <a:endParaRPr/>
          </a:p>
          <a:p>
            <a:pPr indent="-76200" lvl="0" marL="457200" marR="0" rtl="0">
              <a:lnSpc>
                <a:spcPct val="100000"/>
              </a:lnSpc>
              <a:spcBef>
                <a:spcPts val="0"/>
              </a:spcBef>
              <a:spcAft>
                <a:spcPts val="0"/>
              </a:spcAft>
              <a:buClr>
                <a:srgbClr val="FF0000"/>
              </a:buClr>
              <a:buSzPts val="1200"/>
              <a:buFont typeface="Open Sans"/>
              <a:buNone/>
            </a:pPr>
            <a:r>
              <a:rPr b="0" i="0" lang="en" sz="1200" u="none" cap="none" strike="noStrike">
                <a:solidFill>
                  <a:srgbClr val="FF0000"/>
                </a:solidFill>
                <a:latin typeface="Open Sans"/>
                <a:ea typeface="Open Sans"/>
                <a:cs typeface="Open Sans"/>
                <a:sym typeface="Open Sans"/>
              </a:rPr>
              <a:t>Red: important</a:t>
            </a:r>
            <a:endParaRPr/>
          </a:p>
          <a:p>
            <a:pPr indent="-76200" lvl="0" marL="457200" marR="0" rtl="0">
              <a:lnSpc>
                <a:spcPct val="100000"/>
              </a:lnSpc>
              <a:spcBef>
                <a:spcPts val="0"/>
              </a:spcBef>
              <a:spcAft>
                <a:spcPts val="0"/>
              </a:spcAft>
              <a:buClr>
                <a:schemeClr val="accent5"/>
              </a:buClr>
              <a:buSzPts val="1200"/>
              <a:buFont typeface="Open Sans"/>
              <a:buNone/>
            </a:pPr>
            <a:r>
              <a:rPr b="0" i="0" lang="en" sz="1200" u="none" cap="none" strike="noStrike">
                <a:solidFill>
                  <a:schemeClr val="accent5"/>
                </a:solidFill>
                <a:latin typeface="Open Sans"/>
                <a:ea typeface="Open Sans"/>
                <a:cs typeface="Open Sans"/>
                <a:sym typeface="Open Sans"/>
              </a:rPr>
              <a:t>Green: doctor’s notes</a:t>
            </a:r>
            <a:endParaRPr/>
          </a:p>
          <a:p>
            <a:pPr indent="-76200" lvl="0" marL="457200" marR="0" rtl="0">
              <a:lnSpc>
                <a:spcPct val="100000"/>
              </a:lnSpc>
              <a:spcBef>
                <a:spcPts val="0"/>
              </a:spcBef>
              <a:spcAft>
                <a:spcPts val="0"/>
              </a:spcAft>
              <a:buClr>
                <a:schemeClr val="dk2"/>
              </a:buClr>
              <a:buSzPts val="1200"/>
              <a:buFont typeface="Open Sans"/>
              <a:buNone/>
            </a:pPr>
            <a:r>
              <a:rPr b="0" i="0" lang="en" sz="1200" u="none" cap="none" strike="noStrike">
                <a:solidFill>
                  <a:schemeClr val="dk2"/>
                </a:solidFill>
                <a:latin typeface="Open Sans"/>
                <a:ea typeface="Open Sans"/>
                <a:cs typeface="Open Sans"/>
                <a:sym typeface="Open Sans"/>
              </a:rPr>
              <a:t>Grey: extra information</a:t>
            </a:r>
            <a:endParaRPr/>
          </a:p>
          <a:p>
            <a:pPr indent="-76200" lvl="0" marL="457200" marR="0" rtl="0">
              <a:lnSpc>
                <a:spcPct val="100000"/>
              </a:lnSpc>
              <a:spcBef>
                <a:spcPts val="0"/>
              </a:spcBef>
              <a:spcAft>
                <a:spcPts val="0"/>
              </a:spcAft>
              <a:buClr>
                <a:srgbClr val="C27BA0"/>
              </a:buClr>
              <a:buSzPts val="1200"/>
              <a:buFont typeface="Open Sans"/>
              <a:buNone/>
            </a:pPr>
            <a:r>
              <a:rPr b="0" i="0" lang="en" sz="1200" u="none" cap="none" strike="noStrike">
                <a:solidFill>
                  <a:srgbClr val="C27BA0"/>
                </a:solidFill>
                <a:latin typeface="Open Sans"/>
                <a:ea typeface="Open Sans"/>
                <a:cs typeface="Open Sans"/>
                <a:sym typeface="Open Sans"/>
              </a:rPr>
              <a:t>Pink: found only in female’s slides</a:t>
            </a:r>
            <a:endParaRPr/>
          </a:p>
          <a:p>
            <a:pPr indent="-76200" lvl="0" marL="457200" marR="0" rtl="0">
              <a:lnSpc>
                <a:spcPct val="100000"/>
              </a:lnSpc>
              <a:spcBef>
                <a:spcPts val="0"/>
              </a:spcBef>
              <a:spcAft>
                <a:spcPts val="0"/>
              </a:spcAft>
              <a:buClr>
                <a:srgbClr val="3D85C6"/>
              </a:buClr>
              <a:buSzPts val="1200"/>
              <a:buFont typeface="Open Sans"/>
              <a:buNone/>
            </a:pPr>
            <a:r>
              <a:rPr lang="en" sz="1200">
                <a:solidFill>
                  <a:srgbClr val="3D85C6"/>
                </a:solidFill>
                <a:latin typeface="Open Sans"/>
                <a:ea typeface="Open Sans"/>
                <a:cs typeface="Open Sans"/>
                <a:sym typeface="Open Sans"/>
              </a:rPr>
              <a:t>B</a:t>
            </a:r>
            <a:r>
              <a:rPr b="0" i="0" lang="en" sz="1200" u="none" cap="none" strike="noStrike">
                <a:solidFill>
                  <a:srgbClr val="3D85C6"/>
                </a:solidFill>
                <a:latin typeface="Open Sans"/>
                <a:ea typeface="Open Sans"/>
                <a:cs typeface="Open Sans"/>
                <a:sym typeface="Open Sans"/>
              </a:rPr>
              <a:t>lue: found only in male’s slides</a:t>
            </a:r>
            <a:endParaRPr b="0" i="0" sz="1200" u="none" cap="none" strike="noStrike">
              <a:solidFill>
                <a:srgbClr val="3D85C6"/>
              </a:solidFill>
              <a:latin typeface="Open Sans"/>
              <a:ea typeface="Open Sans"/>
              <a:cs typeface="Open Sans"/>
              <a:sym typeface="Open Sans"/>
            </a:endParaRPr>
          </a:p>
          <a:p>
            <a:pPr indent="-76200" lvl="0" marL="457200" marR="0" rtl="0">
              <a:lnSpc>
                <a:spcPct val="100000"/>
              </a:lnSpc>
              <a:spcBef>
                <a:spcPts val="0"/>
              </a:spcBef>
              <a:spcAft>
                <a:spcPts val="0"/>
              </a:spcAft>
              <a:buClr>
                <a:srgbClr val="3D85C6"/>
              </a:buClr>
              <a:buSzPts val="1200"/>
              <a:buFont typeface="Open Sans"/>
              <a:buNone/>
            </a:pPr>
            <a:r>
              <a:rPr lang="en" sz="1200">
                <a:solidFill>
                  <a:srgbClr val="F1C232"/>
                </a:solidFill>
                <a:latin typeface="Open Sans"/>
                <a:ea typeface="Open Sans"/>
                <a:cs typeface="Open Sans"/>
                <a:sym typeface="Open Sans"/>
              </a:rPr>
              <a:t>Yellow: numbers</a:t>
            </a:r>
            <a:endParaRPr sz="1200">
              <a:solidFill>
                <a:srgbClr val="F1C232"/>
              </a:solidFill>
              <a:latin typeface="Open Sans"/>
              <a:ea typeface="Open Sans"/>
              <a:cs typeface="Open Sans"/>
              <a:sym typeface="Open Sans"/>
            </a:endParaRPr>
          </a:p>
        </p:txBody>
      </p:sp>
      <p:sp>
        <p:nvSpPr>
          <p:cNvPr id="119" name="Shape 119"/>
          <p:cNvSpPr txBox="1"/>
          <p:nvPr/>
        </p:nvSpPr>
        <p:spPr>
          <a:xfrm>
            <a:off x="2164050" y="4655301"/>
            <a:ext cx="4716000" cy="41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accent4"/>
                </a:solidFill>
                <a:latin typeface="Economica"/>
                <a:ea typeface="Economica"/>
                <a:cs typeface="Economica"/>
                <a:sym typeface="Economica"/>
              </a:rPr>
              <a:t>Physiology 437 team work</a:t>
            </a:r>
            <a:endParaRPr/>
          </a:p>
        </p:txBody>
      </p:sp>
      <p:sp>
        <p:nvSpPr>
          <p:cNvPr id="120" name="Shape 120"/>
          <p:cNvSpPr txBox="1"/>
          <p:nvPr/>
        </p:nvSpPr>
        <p:spPr>
          <a:xfrm>
            <a:off x="6590400" y="3781800"/>
            <a:ext cx="2553600" cy="13617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lt1"/>
              </a:buClr>
              <a:buSzPts val="1400"/>
              <a:buFont typeface="Arial"/>
              <a:buNone/>
            </a:pPr>
            <a:r>
              <a:rPr b="0" i="0" lang="en" sz="1100" u="none" cap="none" strike="noStrike">
                <a:solidFill>
                  <a:schemeClr val="accent2"/>
                </a:solidFill>
                <a:latin typeface="Arial"/>
                <a:ea typeface="Arial"/>
                <a:cs typeface="Arial"/>
                <a:sym typeface="Arial"/>
              </a:rPr>
              <a:t>contact us at:</a:t>
            </a:r>
            <a:endParaRPr sz="1100">
              <a:solidFill>
                <a:schemeClr val="accent2"/>
              </a:solidFill>
            </a:endParaRPr>
          </a:p>
          <a:p>
            <a:pPr indent="0" lvl="0" marL="0" marR="0" rtl="0" algn="l">
              <a:lnSpc>
                <a:spcPct val="150000"/>
              </a:lnSpc>
              <a:spcBef>
                <a:spcPts val="0"/>
              </a:spcBef>
              <a:spcAft>
                <a:spcPts val="0"/>
              </a:spcAft>
              <a:buClr>
                <a:schemeClr val="lt1"/>
              </a:buClr>
              <a:buSzPts val="1400"/>
              <a:buFont typeface="Arial"/>
              <a:buNone/>
            </a:pPr>
            <a:r>
              <a:rPr b="0" i="0" lang="en" sz="1100" u="none" cap="none" strike="noStrike">
                <a:solidFill>
                  <a:schemeClr val="accent2"/>
                </a:solidFill>
                <a:latin typeface="Arial"/>
                <a:ea typeface="Arial"/>
                <a:cs typeface="Arial"/>
                <a:sym typeface="Arial"/>
              </a:rPr>
              <a:t>       </a:t>
            </a:r>
            <a:r>
              <a:rPr b="0" i="0" lang="en" sz="1100" u="sng" cap="none" strike="noStrike">
                <a:solidFill>
                  <a:schemeClr val="accent2"/>
                </a:solidFill>
                <a:latin typeface="Arial"/>
                <a:ea typeface="Arial"/>
                <a:cs typeface="Arial"/>
                <a:sym typeface="Arial"/>
                <a:hlinkClick r:id="rId5"/>
              </a:rPr>
              <a:t>physiologyteam437@gmail.com</a:t>
            </a:r>
            <a:endParaRPr sz="1100">
              <a:solidFill>
                <a:schemeClr val="accent2"/>
              </a:solidFill>
            </a:endParaRPr>
          </a:p>
          <a:p>
            <a:pPr indent="0" lvl="0" marL="0" marR="0" rtl="0" algn="l">
              <a:lnSpc>
                <a:spcPct val="150000"/>
              </a:lnSpc>
              <a:spcBef>
                <a:spcPts val="0"/>
              </a:spcBef>
              <a:spcAft>
                <a:spcPts val="0"/>
              </a:spcAft>
              <a:buClr>
                <a:schemeClr val="lt1"/>
              </a:buClr>
              <a:buSzPts val="1200"/>
              <a:buFont typeface="Arial"/>
              <a:buNone/>
            </a:pPr>
            <a:r>
              <a:rPr b="0" i="0" lang="en" sz="1100" u="none" cap="none" strike="noStrike">
                <a:solidFill>
                  <a:schemeClr val="accent2"/>
                </a:solidFill>
                <a:latin typeface="Arial"/>
                <a:ea typeface="Arial"/>
                <a:cs typeface="Arial"/>
                <a:sym typeface="Arial"/>
              </a:rPr>
              <a:t>       @physio437</a:t>
            </a:r>
            <a:endParaRPr b="0" i="0" sz="1100" u="none" cap="none" strike="noStrike">
              <a:solidFill>
                <a:schemeClr val="accent2"/>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t/>
            </a:r>
            <a:endParaRPr sz="1100">
              <a:solidFill>
                <a:schemeClr val="accent2"/>
              </a:solidFill>
            </a:endParaRPr>
          </a:p>
          <a:p>
            <a:pPr indent="0" lvl="0" marL="0" marR="0" rtl="0" algn="ctr">
              <a:lnSpc>
                <a:spcPct val="150000"/>
              </a:lnSpc>
              <a:spcBef>
                <a:spcPts val="0"/>
              </a:spcBef>
              <a:spcAft>
                <a:spcPts val="0"/>
              </a:spcAft>
              <a:buClr>
                <a:schemeClr val="lt1"/>
              </a:buClr>
              <a:buSzPts val="1200"/>
              <a:buFont typeface="Arial"/>
              <a:buNone/>
            </a:pPr>
            <a:r>
              <a:rPr lang="en" sz="1100" u="sng">
                <a:solidFill>
                  <a:schemeClr val="hlink"/>
                </a:solidFill>
                <a:hlinkClick r:id="rId6"/>
              </a:rPr>
              <a:t>Editing file </a:t>
            </a:r>
            <a:endParaRPr b="0" i="0" sz="1200" u="none" cap="none" strike="noStrike">
              <a:solidFill>
                <a:schemeClr val="accent2"/>
              </a:solidFill>
              <a:latin typeface="Arial"/>
              <a:ea typeface="Arial"/>
              <a:cs typeface="Arial"/>
              <a:sym typeface="Arial"/>
            </a:endParaRPr>
          </a:p>
        </p:txBody>
      </p:sp>
      <p:pic>
        <p:nvPicPr>
          <p:cNvPr id="121" name="Shape 121"/>
          <p:cNvPicPr preferRelativeResize="0"/>
          <p:nvPr/>
        </p:nvPicPr>
        <p:blipFill rotWithShape="1">
          <a:blip r:embed="rId7">
            <a:alphaModFix/>
          </a:blip>
          <a:srcRect b="0" l="0" r="0" t="0"/>
          <a:stretch/>
        </p:blipFill>
        <p:spPr>
          <a:xfrm>
            <a:off x="6684975" y="4059000"/>
            <a:ext cx="245025" cy="245025"/>
          </a:xfrm>
          <a:prstGeom prst="rect">
            <a:avLst/>
          </a:prstGeom>
          <a:noFill/>
          <a:ln>
            <a:noFill/>
          </a:ln>
        </p:spPr>
      </p:pic>
      <p:pic>
        <p:nvPicPr>
          <p:cNvPr id="122" name="Shape 122"/>
          <p:cNvPicPr preferRelativeResize="0"/>
          <p:nvPr/>
        </p:nvPicPr>
        <p:blipFill rotWithShape="1">
          <a:blip r:embed="rId8">
            <a:alphaModFix/>
          </a:blip>
          <a:srcRect b="0" l="0" r="0" t="0"/>
          <a:stretch/>
        </p:blipFill>
        <p:spPr>
          <a:xfrm>
            <a:off x="6684973" y="4340138"/>
            <a:ext cx="245025" cy="245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Stagnant</a:t>
            </a:r>
            <a:r>
              <a:rPr lang="en">
                <a:solidFill>
                  <a:schemeClr val="accent3"/>
                </a:solidFill>
              </a:rPr>
              <a:t> Hypoxia</a:t>
            </a:r>
            <a:endParaRPr>
              <a:solidFill>
                <a:schemeClr val="accent3"/>
              </a:solidFill>
            </a:endParaRPr>
          </a:p>
        </p:txBody>
      </p:sp>
      <p:cxnSp>
        <p:nvCxnSpPr>
          <p:cNvPr id="200" name="Shape 200"/>
          <p:cNvCxnSpPr/>
          <p:nvPr/>
        </p:nvCxnSpPr>
        <p:spPr>
          <a:xfrm>
            <a:off x="311700" y="1062605"/>
            <a:ext cx="8672400" cy="8400"/>
          </a:xfrm>
          <a:prstGeom prst="straightConnector1">
            <a:avLst/>
          </a:prstGeom>
          <a:noFill/>
          <a:ln cap="flat" cmpd="sng" w="9525">
            <a:solidFill>
              <a:schemeClr val="lt2"/>
            </a:solidFill>
            <a:prstDash val="dot"/>
            <a:round/>
            <a:headEnd len="lg" w="lg" type="none"/>
            <a:tailEnd len="lg" w="lg" type="none"/>
          </a:ln>
        </p:spPr>
      </p:cxnSp>
      <p:sp>
        <p:nvSpPr>
          <p:cNvPr id="201" name="Shape 201"/>
          <p:cNvSpPr txBox="1"/>
          <p:nvPr/>
        </p:nvSpPr>
        <p:spPr>
          <a:xfrm>
            <a:off x="441603" y="1071000"/>
            <a:ext cx="7950300" cy="2758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latin typeface="Open Sans"/>
                <a:ea typeface="Open Sans"/>
                <a:cs typeface="Open Sans"/>
                <a:sym typeface="Open Sans"/>
              </a:rPr>
              <a:t>Stagnant hypoxia</a:t>
            </a:r>
            <a:r>
              <a:rPr lang="en">
                <a:latin typeface="Open Sans"/>
                <a:ea typeface="Open Sans"/>
                <a:cs typeface="Open Sans"/>
                <a:sym typeface="Open Sans"/>
              </a:rPr>
              <a:t> (Hypokinetic or Ischemic </a:t>
            </a:r>
            <a:r>
              <a:rPr lang="en">
                <a:latin typeface="Open Sans"/>
                <a:ea typeface="Open Sans"/>
                <a:cs typeface="Open Sans"/>
                <a:sym typeface="Open Sans"/>
              </a:rPr>
              <a:t>hypoxia</a:t>
            </a:r>
            <a:r>
              <a:rPr lang="en">
                <a:latin typeface="Open Sans"/>
                <a:ea typeface="Open Sans"/>
                <a:cs typeface="Open Sans"/>
                <a:sym typeface="Open Sans"/>
              </a:rPr>
              <a:t>) occurs in conditions in which there is a </a:t>
            </a:r>
            <a:r>
              <a:rPr lang="en">
                <a:solidFill>
                  <a:srgbClr val="FF0000"/>
                </a:solidFill>
                <a:latin typeface="Open Sans"/>
                <a:ea typeface="Open Sans"/>
                <a:cs typeface="Open Sans"/>
                <a:sym typeface="Open Sans"/>
              </a:rPr>
              <a:t>decreased rate of blood flow</a:t>
            </a:r>
            <a:r>
              <a:rPr lang="en">
                <a:latin typeface="Open Sans"/>
                <a:ea typeface="Open Sans"/>
                <a:cs typeface="Open Sans"/>
                <a:sym typeface="Open Sans"/>
              </a:rPr>
              <a:t> throughout the body or a part of the body (tissue).</a:t>
            </a:r>
            <a:br>
              <a:rPr lang="en">
                <a:latin typeface="Open Sans"/>
                <a:ea typeface="Open Sans"/>
                <a:cs typeface="Open Sans"/>
                <a:sym typeface="Open Sans"/>
              </a:rPr>
            </a:br>
            <a:r>
              <a:rPr lang="en">
                <a:latin typeface="Open Sans"/>
                <a:ea typeface="Open Sans"/>
                <a:cs typeface="Open Sans"/>
                <a:sym typeface="Open Sans"/>
              </a:rPr>
              <a:t>so more and more oxygen is extracted from the blood, and due to slow circulation less oxygen is carried by the blood at the lung , leading to hypoxia.</a:t>
            </a:r>
            <a:endParaRPr>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a:p>
            <a:pPr indent="0" lvl="0" marL="0">
              <a:spcBef>
                <a:spcPts val="0"/>
              </a:spcBef>
              <a:spcAft>
                <a:spcPts val="0"/>
              </a:spcAft>
              <a:buNone/>
            </a:pPr>
            <a:r>
              <a:rPr b="1" lang="en">
                <a:latin typeface="Open Sans"/>
                <a:ea typeface="Open Sans"/>
                <a:cs typeface="Open Sans"/>
                <a:sym typeface="Open Sans"/>
              </a:rPr>
              <a:t>Causes</a:t>
            </a:r>
            <a:r>
              <a:rPr lang="en">
                <a:latin typeface="Open Sans"/>
                <a:ea typeface="Open Sans"/>
                <a:cs typeface="Open Sans"/>
                <a:sym typeface="Open Sans"/>
              </a:rPr>
              <a:t>:</a:t>
            </a:r>
            <a:endParaRPr>
              <a:latin typeface="Open Sans"/>
              <a:ea typeface="Open Sans"/>
              <a:cs typeface="Open Sans"/>
              <a:sym typeface="Open Sans"/>
            </a:endParaRPr>
          </a:p>
          <a:p>
            <a:pPr indent="-317500" lvl="0" marL="457200" rtl="0">
              <a:spcBef>
                <a:spcPts val="0"/>
              </a:spcBef>
              <a:spcAft>
                <a:spcPts val="0"/>
              </a:spcAft>
              <a:buClr>
                <a:srgbClr val="6FA8DC"/>
              </a:buClr>
              <a:buSzPts val="1400"/>
              <a:buFont typeface="Open Sans"/>
              <a:buChar char="●"/>
            </a:pPr>
            <a:r>
              <a:rPr lang="en">
                <a:solidFill>
                  <a:srgbClr val="6FA8DC"/>
                </a:solidFill>
                <a:latin typeface="Open Sans"/>
                <a:ea typeface="Open Sans"/>
                <a:cs typeface="Open Sans"/>
                <a:sym typeface="Open Sans"/>
              </a:rPr>
              <a:t>It may be caused by </a:t>
            </a:r>
            <a:r>
              <a:rPr lang="en">
                <a:solidFill>
                  <a:srgbClr val="FF0000"/>
                </a:solidFill>
                <a:latin typeface="Open Sans"/>
                <a:ea typeface="Open Sans"/>
                <a:cs typeface="Open Sans"/>
                <a:sym typeface="Open Sans"/>
              </a:rPr>
              <a:t>congestive heart failure</a:t>
            </a:r>
            <a:r>
              <a:rPr lang="en">
                <a:solidFill>
                  <a:srgbClr val="6FA8DC"/>
                </a:solidFill>
                <a:latin typeface="Open Sans"/>
                <a:ea typeface="Open Sans"/>
                <a:cs typeface="Open Sans"/>
                <a:sym typeface="Open Sans"/>
              </a:rPr>
              <a:t>, circulatory shock and arteriosclerosis*.</a:t>
            </a:r>
            <a:endParaRPr>
              <a:solidFill>
                <a:srgbClr val="6FA8DC"/>
              </a:solidFill>
              <a:latin typeface="Open Sans"/>
              <a:ea typeface="Open Sans"/>
              <a:cs typeface="Open Sans"/>
              <a:sym typeface="Open Sans"/>
            </a:endParaRPr>
          </a:p>
          <a:p>
            <a:pPr indent="-317500" lvl="0" marL="457200">
              <a:spcBef>
                <a:spcPts val="0"/>
              </a:spcBef>
              <a:spcAft>
                <a:spcPts val="0"/>
              </a:spcAft>
              <a:buSzPts val="1400"/>
              <a:buFont typeface="Open Sans"/>
              <a:buChar char="●"/>
            </a:pPr>
            <a:r>
              <a:rPr lang="en">
                <a:latin typeface="Open Sans"/>
                <a:ea typeface="Open Sans"/>
                <a:cs typeface="Open Sans"/>
                <a:sym typeface="Open Sans"/>
              </a:rPr>
              <a:t>General slowing of circulation (heart failure and shock).</a:t>
            </a:r>
            <a:endParaRPr>
              <a:latin typeface="Open Sans"/>
              <a:ea typeface="Open Sans"/>
              <a:cs typeface="Open Sans"/>
              <a:sym typeface="Open Sans"/>
            </a:endParaRPr>
          </a:p>
          <a:p>
            <a:pPr indent="-317500" lvl="0" marL="457200" rtl="0">
              <a:spcBef>
                <a:spcPts val="0"/>
              </a:spcBef>
              <a:spcAft>
                <a:spcPts val="0"/>
              </a:spcAft>
              <a:buSzPts val="1400"/>
              <a:buChar char="●"/>
            </a:pPr>
            <a:r>
              <a:rPr lang="en">
                <a:latin typeface="Open Sans"/>
                <a:ea typeface="Open Sans"/>
                <a:cs typeface="Open Sans"/>
                <a:sym typeface="Open Sans"/>
              </a:rPr>
              <a:t>Local slowing: vasoconstriction, cold and arterial wall spasm</a:t>
            </a:r>
            <a:r>
              <a:rPr lang="en"/>
              <a:t>.</a:t>
            </a:r>
            <a:endParaRPr/>
          </a:p>
          <a:p>
            <a:pPr indent="0" lvl="0" marL="0" rtl="0">
              <a:spcBef>
                <a:spcPts val="0"/>
              </a:spcBef>
              <a:spcAft>
                <a:spcPts val="0"/>
              </a:spcAft>
              <a:buNone/>
            </a:pPr>
            <a:r>
              <a:t/>
            </a:r>
            <a:endParaRPr/>
          </a:p>
          <a:p>
            <a:pPr indent="0" lvl="0" marL="0">
              <a:spcBef>
                <a:spcPts val="0"/>
              </a:spcBef>
              <a:spcAft>
                <a:spcPts val="0"/>
              </a:spcAft>
              <a:buNone/>
            </a:pPr>
            <a:r>
              <a:rPr lang="en">
                <a:solidFill>
                  <a:schemeClr val="accent5"/>
                </a:solidFill>
              </a:rPr>
              <a:t>Arteriosclerosis: decrease of the diameter of a blood vessel due to fat deposition</a:t>
            </a:r>
            <a:endParaRPr>
              <a:solidFill>
                <a:schemeClr val="accent5"/>
              </a:solidFill>
            </a:endParaRPr>
          </a:p>
          <a:p>
            <a:pPr indent="0" lvl="0" marL="0" rtl="1">
              <a:spcBef>
                <a:spcPts val="0"/>
              </a:spcBef>
              <a:spcAft>
                <a:spcPts val="0"/>
              </a:spcAft>
              <a:buNone/>
            </a:pPr>
            <a:r>
              <a:rPr lang="en">
                <a:solidFill>
                  <a:srgbClr val="6AA84F"/>
                </a:solidFill>
              </a:rPr>
              <a:t>الدكتور شبهها بمثل لما تضغط بشدة على مفصل اليد وتحبس الدم عنها فصار stagnant hypoxia in the hand.</a:t>
            </a:r>
            <a:br>
              <a:rPr lang="en"/>
            </a:br>
            <a:endParaRPr/>
          </a:p>
          <a:p>
            <a:pPr indent="0" lvl="0" marL="0" rtl="0">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cxnSp>
        <p:nvCxnSpPr>
          <p:cNvPr id="206" name="Shape 206"/>
          <p:cNvCxnSpPr/>
          <p:nvPr/>
        </p:nvCxnSpPr>
        <p:spPr>
          <a:xfrm>
            <a:off x="311700" y="1062605"/>
            <a:ext cx="8672400" cy="8400"/>
          </a:xfrm>
          <a:prstGeom prst="straightConnector1">
            <a:avLst/>
          </a:prstGeom>
          <a:noFill/>
          <a:ln cap="flat" cmpd="sng" w="9525">
            <a:solidFill>
              <a:schemeClr val="lt2"/>
            </a:solidFill>
            <a:prstDash val="dot"/>
            <a:round/>
            <a:headEnd len="lg" w="lg" type="none"/>
            <a:tailEnd len="lg" w="lg" type="none"/>
          </a:ln>
        </p:spPr>
      </p:cxnSp>
      <p:sp>
        <p:nvSpPr>
          <p:cNvPr id="207" name="Shape 207"/>
          <p:cNvSpPr txBox="1"/>
          <p:nvPr>
            <p:ph type="title"/>
          </p:nvPr>
        </p:nvSpPr>
        <p:spPr>
          <a:xfrm>
            <a:off x="311700" y="303404"/>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Histotoxic Hypoxia</a:t>
            </a:r>
            <a:endParaRPr>
              <a:solidFill>
                <a:schemeClr val="accent3"/>
              </a:solidFill>
            </a:endParaRPr>
          </a:p>
        </p:txBody>
      </p:sp>
      <p:sp>
        <p:nvSpPr>
          <p:cNvPr id="208" name="Shape 208"/>
          <p:cNvSpPr txBox="1"/>
          <p:nvPr/>
        </p:nvSpPr>
        <p:spPr>
          <a:xfrm>
            <a:off x="502350" y="1234100"/>
            <a:ext cx="8053500" cy="24753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a:solidFill>
                  <a:schemeClr val="dk1"/>
                </a:solidFill>
                <a:latin typeface="Open Sans"/>
                <a:ea typeface="Open Sans"/>
                <a:cs typeface="Open Sans"/>
                <a:sym typeface="Open Sans"/>
              </a:rPr>
              <a:t>In </a:t>
            </a:r>
            <a:r>
              <a:rPr b="1" lang="en">
                <a:solidFill>
                  <a:schemeClr val="dk1"/>
                </a:solidFill>
                <a:latin typeface="Open Sans"/>
                <a:ea typeface="Open Sans"/>
                <a:cs typeface="Open Sans"/>
                <a:sym typeface="Open Sans"/>
              </a:rPr>
              <a:t>histotoxic hypoxia</a:t>
            </a:r>
            <a:r>
              <a:rPr lang="en">
                <a:solidFill>
                  <a:schemeClr val="dk1"/>
                </a:solidFill>
                <a:latin typeface="Open Sans"/>
                <a:ea typeface="Open Sans"/>
                <a:cs typeface="Open Sans"/>
                <a:sym typeface="Open Sans"/>
              </a:rPr>
              <a:t> the </a:t>
            </a:r>
            <a:r>
              <a:rPr lang="en">
                <a:solidFill>
                  <a:srgbClr val="FF0000"/>
                </a:solidFill>
                <a:latin typeface="Open Sans"/>
                <a:ea typeface="Open Sans"/>
                <a:cs typeface="Open Sans"/>
                <a:sym typeface="Open Sans"/>
              </a:rPr>
              <a:t>tissues are unable to use oxygen</a:t>
            </a:r>
            <a:r>
              <a:rPr lang="en">
                <a:solidFill>
                  <a:schemeClr val="dk1"/>
                </a:solidFill>
                <a:latin typeface="Open Sans"/>
                <a:ea typeface="Open Sans"/>
                <a:cs typeface="Open Sans"/>
                <a:sym typeface="Open Sans"/>
              </a:rPr>
              <a:t> even though plenty of oxygen is available.</a:t>
            </a:r>
            <a:endParaRPr>
              <a:solidFill>
                <a:schemeClr val="dk1"/>
              </a:solidFill>
              <a:latin typeface="Open Sans"/>
              <a:ea typeface="Open Sans"/>
              <a:cs typeface="Open Sans"/>
              <a:sym typeface="Open Sans"/>
            </a:endParaRPr>
          </a:p>
          <a:p>
            <a:pPr indent="0" lvl="0" marL="0" rtl="0">
              <a:lnSpc>
                <a:spcPct val="115000"/>
              </a:lnSpc>
              <a:spcBef>
                <a:spcPts val="1600"/>
              </a:spcBef>
              <a:spcAft>
                <a:spcPts val="0"/>
              </a:spcAft>
              <a:buNone/>
            </a:pPr>
            <a:r>
              <a:rPr b="1" lang="en">
                <a:solidFill>
                  <a:srgbClr val="0B5394"/>
                </a:solidFill>
                <a:latin typeface="Open Sans"/>
                <a:ea typeface="Open Sans"/>
                <a:cs typeface="Open Sans"/>
                <a:sym typeface="Open Sans"/>
              </a:rPr>
              <a:t>Caused by:</a:t>
            </a:r>
            <a:r>
              <a:rPr lang="en">
                <a:solidFill>
                  <a:srgbClr val="0B5394"/>
                </a:solidFill>
                <a:latin typeface="Open Sans"/>
                <a:ea typeface="Open Sans"/>
                <a:cs typeface="Open Sans"/>
                <a:sym typeface="Open Sans"/>
              </a:rPr>
              <a:t> inhibition of the tissue respiration electron transport chain (inhibition of the oxidative enzyme activity)</a:t>
            </a:r>
            <a:endParaRPr>
              <a:solidFill>
                <a:srgbClr val="0B5394"/>
              </a:solidFill>
              <a:latin typeface="Open Sans"/>
              <a:ea typeface="Open Sans"/>
              <a:cs typeface="Open Sans"/>
              <a:sym typeface="Open Sans"/>
            </a:endParaRPr>
          </a:p>
          <a:p>
            <a:pPr indent="0" lvl="0" marL="0" rtl="0">
              <a:lnSpc>
                <a:spcPct val="115000"/>
              </a:lnSpc>
              <a:spcBef>
                <a:spcPts val="1600"/>
              </a:spcBef>
              <a:spcAft>
                <a:spcPts val="1600"/>
              </a:spcAft>
              <a:buNone/>
            </a:pPr>
            <a:r>
              <a:rPr b="1" lang="en">
                <a:solidFill>
                  <a:schemeClr val="dk1"/>
                </a:solidFill>
                <a:latin typeface="Open Sans"/>
                <a:ea typeface="Open Sans"/>
                <a:cs typeface="Open Sans"/>
                <a:sym typeface="Open Sans"/>
              </a:rPr>
              <a:t>The best example:</a:t>
            </a:r>
            <a:r>
              <a:rPr lang="en">
                <a:solidFill>
                  <a:schemeClr val="dk1"/>
                </a:solidFill>
                <a:latin typeface="Open Sans"/>
                <a:ea typeface="Open Sans"/>
                <a:cs typeface="Open Sans"/>
                <a:sym typeface="Open Sans"/>
              </a:rPr>
              <a:t> </a:t>
            </a:r>
            <a:r>
              <a:rPr lang="en">
                <a:solidFill>
                  <a:srgbClr val="FF0000"/>
                </a:solidFill>
                <a:latin typeface="Open Sans"/>
                <a:ea typeface="Open Sans"/>
                <a:cs typeface="Open Sans"/>
                <a:sym typeface="Open Sans"/>
              </a:rPr>
              <a:t>cyanide poisoning</a:t>
            </a:r>
            <a:r>
              <a:rPr lang="en">
                <a:solidFill>
                  <a:schemeClr val="dk1"/>
                </a:solidFill>
                <a:latin typeface="Open Sans"/>
                <a:ea typeface="Open Sans"/>
                <a:cs typeface="Open Sans"/>
                <a:sym typeface="Open Sans"/>
              </a:rPr>
              <a:t>, where tissue cytochrome oxidases are knocked out and tissue is unable to utilize oxygen.</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ph type="title"/>
          </p:nvPr>
        </p:nvSpPr>
        <p:spPr>
          <a:xfrm>
            <a:off x="311700" y="219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lang="en">
                <a:solidFill>
                  <a:schemeClr val="accent3"/>
                </a:solidFill>
              </a:rPr>
              <a:t>Hypoxia &amp; Clinical </a:t>
            </a:r>
            <a:r>
              <a:rPr lang="en">
                <a:solidFill>
                  <a:schemeClr val="accent3"/>
                </a:solidFill>
              </a:rPr>
              <a:t>features</a:t>
            </a:r>
            <a:endParaRPr b="0" i="0" sz="4200" u="none" cap="none" strike="noStrike">
              <a:solidFill>
                <a:schemeClr val="accent3"/>
              </a:solidFill>
              <a:latin typeface="Economica"/>
              <a:ea typeface="Economica"/>
              <a:cs typeface="Economica"/>
              <a:sym typeface="Economica"/>
            </a:endParaRPr>
          </a:p>
        </p:txBody>
      </p:sp>
      <p:sp>
        <p:nvSpPr>
          <p:cNvPr id="214" name="Shape 214"/>
          <p:cNvSpPr txBox="1"/>
          <p:nvPr/>
        </p:nvSpPr>
        <p:spPr>
          <a:xfrm>
            <a:off x="617750" y="1147228"/>
            <a:ext cx="7315200" cy="655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accent1"/>
                </a:solidFill>
                <a:latin typeface="Open Sans"/>
                <a:ea typeface="Open Sans"/>
                <a:cs typeface="Open Sans"/>
                <a:sym typeface="Open Sans"/>
              </a:rPr>
              <a:t>Signs and </a:t>
            </a:r>
            <a:r>
              <a:rPr b="1" lang="en">
                <a:solidFill>
                  <a:schemeClr val="accent1"/>
                </a:solidFill>
                <a:latin typeface="Open Sans"/>
                <a:ea typeface="Open Sans"/>
                <a:cs typeface="Open Sans"/>
                <a:sym typeface="Open Sans"/>
              </a:rPr>
              <a:t>symptoms of hypoxia :</a:t>
            </a:r>
            <a:r>
              <a:rPr lang="en">
                <a:solidFill>
                  <a:schemeClr val="accent1"/>
                </a:solidFill>
                <a:latin typeface="Open Sans"/>
                <a:ea typeface="Open Sans"/>
                <a:cs typeface="Open Sans"/>
                <a:sym typeface="Open Sans"/>
              </a:rPr>
              <a:t> </a:t>
            </a:r>
            <a:r>
              <a:rPr lang="en">
                <a:latin typeface="Open Sans"/>
                <a:ea typeface="Open Sans"/>
                <a:cs typeface="Open Sans"/>
                <a:sym typeface="Open Sans"/>
              </a:rPr>
              <a:t>clinical features depend on how fast and how severely partial pressure of O2 is decreased.</a:t>
            </a:r>
            <a:endParaRPr>
              <a:latin typeface="Open Sans"/>
              <a:ea typeface="Open Sans"/>
              <a:cs typeface="Open Sans"/>
              <a:sym typeface="Open Sans"/>
            </a:endParaRPr>
          </a:p>
        </p:txBody>
      </p:sp>
      <p:cxnSp>
        <p:nvCxnSpPr>
          <p:cNvPr id="215" name="Shape 215"/>
          <p:cNvCxnSpPr/>
          <p:nvPr/>
        </p:nvCxnSpPr>
        <p:spPr>
          <a:xfrm>
            <a:off x="311700" y="1042813"/>
            <a:ext cx="8672400" cy="8400"/>
          </a:xfrm>
          <a:prstGeom prst="straightConnector1">
            <a:avLst/>
          </a:prstGeom>
          <a:noFill/>
          <a:ln cap="flat" cmpd="sng" w="9525">
            <a:solidFill>
              <a:schemeClr val="lt2"/>
            </a:solidFill>
            <a:prstDash val="dot"/>
            <a:round/>
            <a:headEnd len="lg" w="lg" type="none"/>
            <a:tailEnd len="lg" w="lg" type="none"/>
          </a:ln>
        </p:spPr>
      </p:cxnSp>
      <p:sp>
        <p:nvSpPr>
          <p:cNvPr id="216" name="Shape 216"/>
          <p:cNvSpPr txBox="1"/>
          <p:nvPr/>
        </p:nvSpPr>
        <p:spPr>
          <a:xfrm>
            <a:off x="617750" y="4161497"/>
            <a:ext cx="7315200" cy="488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solidFill>
                  <a:schemeClr val="accent1"/>
                </a:solidFill>
                <a:latin typeface="Open Sans"/>
                <a:ea typeface="Open Sans"/>
                <a:cs typeface="Open Sans"/>
                <a:sym typeface="Open Sans"/>
              </a:rPr>
              <a:t>Signs of hypoxia :</a:t>
            </a:r>
            <a:r>
              <a:rPr lang="en">
                <a:solidFill>
                  <a:schemeClr val="accent1"/>
                </a:solidFill>
                <a:latin typeface="Open Sans"/>
                <a:ea typeface="Open Sans"/>
                <a:cs typeface="Open Sans"/>
                <a:sym typeface="Open Sans"/>
              </a:rPr>
              <a:t> </a:t>
            </a:r>
            <a:r>
              <a:rPr lang="en">
                <a:latin typeface="Open Sans"/>
                <a:ea typeface="Open Sans"/>
                <a:cs typeface="Open Sans"/>
                <a:sym typeface="Open Sans"/>
              </a:rPr>
              <a:t>Cyanosis, Tachycardia and Tachypnea </a:t>
            </a:r>
            <a:r>
              <a:rPr lang="en">
                <a:solidFill>
                  <a:srgbClr val="B7B7B7"/>
                </a:solidFill>
                <a:latin typeface="Open Sans"/>
                <a:ea typeface="Open Sans"/>
                <a:cs typeface="Open Sans"/>
                <a:sym typeface="Open Sans"/>
              </a:rPr>
              <a:t>(</a:t>
            </a:r>
            <a:r>
              <a:rPr lang="en">
                <a:solidFill>
                  <a:srgbClr val="999999"/>
                </a:solidFill>
                <a:latin typeface="Open Sans"/>
                <a:ea typeface="Open Sans"/>
                <a:cs typeface="Open Sans"/>
                <a:sym typeface="Open Sans"/>
              </a:rPr>
              <a:t>breathing rapidly)</a:t>
            </a:r>
            <a:r>
              <a:rPr lang="en">
                <a:latin typeface="Open Sans"/>
                <a:ea typeface="Open Sans"/>
                <a:cs typeface="Open Sans"/>
                <a:sym typeface="Open Sans"/>
              </a:rPr>
              <a:t>. </a:t>
            </a:r>
            <a:endParaRPr>
              <a:latin typeface="Open Sans"/>
              <a:ea typeface="Open Sans"/>
              <a:cs typeface="Open Sans"/>
              <a:sym typeface="Open Sans"/>
            </a:endParaRPr>
          </a:p>
        </p:txBody>
      </p:sp>
      <p:sp>
        <p:nvSpPr>
          <p:cNvPr id="217" name="Shape 217"/>
          <p:cNvSpPr/>
          <p:nvPr/>
        </p:nvSpPr>
        <p:spPr>
          <a:xfrm>
            <a:off x="725375" y="2541950"/>
            <a:ext cx="2506200" cy="1509000"/>
          </a:xfrm>
          <a:prstGeom prst="roundRect">
            <a:avLst>
              <a:gd fmla="val 8979" name="adj"/>
            </a:avLst>
          </a:prstGeom>
          <a:solidFill>
            <a:schemeClr val="accent4"/>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This occurs very rapidly, within seconds. Unconsciousness occurs in 15-20 seconds and brain tissue death occurs in 4-5 minutes. </a:t>
            </a:r>
            <a:endParaRPr>
              <a:solidFill>
                <a:schemeClr val="dk1"/>
              </a:solidFill>
            </a:endParaRPr>
          </a:p>
        </p:txBody>
      </p:sp>
      <p:sp>
        <p:nvSpPr>
          <p:cNvPr id="218" name="Shape 218"/>
          <p:cNvSpPr/>
          <p:nvPr/>
        </p:nvSpPr>
        <p:spPr>
          <a:xfrm>
            <a:off x="3318875" y="2542100"/>
            <a:ext cx="2506200" cy="1509000"/>
          </a:xfrm>
          <a:prstGeom prst="roundRect">
            <a:avLst>
              <a:gd fmla="val 7875" name="adj"/>
            </a:avLst>
          </a:prstGeom>
          <a:solidFill>
            <a:schemeClr val="dk2"/>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In acute hypoxia body reflexes are slowed, there may be slurred speech, unconsciousness, coma and death may occur. </a:t>
            </a:r>
            <a:endParaRPr>
              <a:solidFill>
                <a:schemeClr val="dk1"/>
              </a:solidFill>
            </a:endParaRPr>
          </a:p>
        </p:txBody>
      </p:sp>
      <p:sp>
        <p:nvSpPr>
          <p:cNvPr id="219" name="Shape 219"/>
          <p:cNvSpPr/>
          <p:nvPr/>
        </p:nvSpPr>
        <p:spPr>
          <a:xfrm>
            <a:off x="5912375" y="2541975"/>
            <a:ext cx="2506200" cy="1509000"/>
          </a:xfrm>
          <a:prstGeom prst="roundRect">
            <a:avLst>
              <a:gd fmla="val 7928" name="adj"/>
            </a:avLst>
          </a:prstGeom>
          <a:solidFill>
            <a:schemeClr val="lt2"/>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rPr>
              <a:t>The symptoms of chronic hypoxia, fatigue, difficulty in breathing, and shortness of breath can occur. </a:t>
            </a:r>
            <a:endParaRPr>
              <a:solidFill>
                <a:schemeClr val="dk1"/>
              </a:solidFill>
            </a:endParaRPr>
          </a:p>
        </p:txBody>
      </p:sp>
      <p:sp>
        <p:nvSpPr>
          <p:cNvPr id="220" name="Shape 220"/>
          <p:cNvSpPr/>
          <p:nvPr/>
        </p:nvSpPr>
        <p:spPr>
          <a:xfrm>
            <a:off x="725375" y="1844588"/>
            <a:ext cx="2506200" cy="655800"/>
          </a:xfrm>
          <a:prstGeom prst="roundRect">
            <a:avLst>
              <a:gd fmla="val 16667" name="adj"/>
            </a:avLst>
          </a:prstGeom>
          <a:solidFill>
            <a:schemeClr val="accent4"/>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Fulminant hypoxia</a:t>
            </a:r>
            <a:endParaRPr>
              <a:solidFill>
                <a:schemeClr val="dk1"/>
              </a:solidFill>
            </a:endParaRPr>
          </a:p>
        </p:txBody>
      </p:sp>
      <p:sp>
        <p:nvSpPr>
          <p:cNvPr id="221" name="Shape 221"/>
          <p:cNvSpPr/>
          <p:nvPr/>
        </p:nvSpPr>
        <p:spPr>
          <a:xfrm>
            <a:off x="3318875" y="1844663"/>
            <a:ext cx="2506200" cy="655800"/>
          </a:xfrm>
          <a:prstGeom prst="flowChartAlternateProcess">
            <a:avLst/>
          </a:prstGeom>
          <a:solidFill>
            <a:schemeClr val="dk2"/>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Acute hypoxia </a:t>
            </a:r>
            <a:endParaRPr>
              <a:solidFill>
                <a:schemeClr val="dk1"/>
              </a:solidFill>
            </a:endParaRPr>
          </a:p>
        </p:txBody>
      </p:sp>
      <p:sp>
        <p:nvSpPr>
          <p:cNvPr id="222" name="Shape 222"/>
          <p:cNvSpPr/>
          <p:nvPr/>
        </p:nvSpPr>
        <p:spPr>
          <a:xfrm>
            <a:off x="5912375" y="1844750"/>
            <a:ext cx="2506200" cy="655800"/>
          </a:xfrm>
          <a:prstGeom prst="roundRect">
            <a:avLst>
              <a:gd fmla="val 16667" name="adj"/>
            </a:avLst>
          </a:prstGeom>
          <a:solidFill>
            <a:schemeClr val="lt2"/>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Chronic hypoxia </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219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lang="en">
                <a:solidFill>
                  <a:schemeClr val="accent3"/>
                </a:solidFill>
              </a:rPr>
              <a:t>Effects of </a:t>
            </a:r>
            <a:r>
              <a:rPr lang="en">
                <a:solidFill>
                  <a:schemeClr val="accent3"/>
                </a:solidFill>
              </a:rPr>
              <a:t>hypoxia on the body</a:t>
            </a:r>
            <a:endParaRPr b="0" i="0" sz="4200" u="none" cap="none" strike="noStrike">
              <a:solidFill>
                <a:schemeClr val="accent3"/>
              </a:solidFill>
              <a:latin typeface="Economica"/>
              <a:ea typeface="Economica"/>
              <a:cs typeface="Economica"/>
              <a:sym typeface="Economica"/>
            </a:endParaRPr>
          </a:p>
        </p:txBody>
      </p:sp>
      <p:cxnSp>
        <p:nvCxnSpPr>
          <p:cNvPr id="228" name="Shape 228"/>
          <p:cNvCxnSpPr/>
          <p:nvPr/>
        </p:nvCxnSpPr>
        <p:spPr>
          <a:xfrm>
            <a:off x="311700" y="1042813"/>
            <a:ext cx="8672400" cy="8400"/>
          </a:xfrm>
          <a:prstGeom prst="straightConnector1">
            <a:avLst/>
          </a:prstGeom>
          <a:noFill/>
          <a:ln cap="flat" cmpd="sng" w="9525">
            <a:solidFill>
              <a:schemeClr val="lt2"/>
            </a:solidFill>
            <a:prstDash val="dot"/>
            <a:round/>
            <a:headEnd len="lg" w="lg" type="none"/>
            <a:tailEnd len="lg" w="lg" type="none"/>
          </a:ln>
        </p:spPr>
      </p:cxnSp>
      <p:sp>
        <p:nvSpPr>
          <p:cNvPr id="229" name="Shape 229"/>
          <p:cNvSpPr/>
          <p:nvPr/>
        </p:nvSpPr>
        <p:spPr>
          <a:xfrm>
            <a:off x="721350" y="1145900"/>
            <a:ext cx="7701300" cy="1064400"/>
          </a:xfrm>
          <a:prstGeom prst="roundRect">
            <a:avLst>
              <a:gd fmla="val 16667" name="adj"/>
            </a:avLst>
          </a:prstGeom>
          <a:solidFill>
            <a:srgbClr val="EFEFEF"/>
          </a:solidFill>
          <a:ln cap="flat" cmpd="sng" w="28575">
            <a:solidFill>
              <a:srgbClr val="999999"/>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800"/>
              <a:buFont typeface="Open Sans"/>
              <a:buNone/>
            </a:pPr>
            <a:r>
              <a:rPr lang="en">
                <a:solidFill>
                  <a:srgbClr val="002060"/>
                </a:solidFill>
                <a:latin typeface="Open Sans"/>
                <a:ea typeface="Open Sans"/>
                <a:cs typeface="Open Sans"/>
                <a:sym typeface="Open Sans"/>
              </a:rPr>
              <a:t>Hypoxia, if severe enough, can cause death of cells throughout the body, but in less severe degrees it causes principally </a:t>
            </a:r>
            <a:r>
              <a:rPr lang="en" u="sng">
                <a:solidFill>
                  <a:srgbClr val="002060"/>
                </a:solidFill>
                <a:latin typeface="Open Sans"/>
                <a:ea typeface="Open Sans"/>
                <a:cs typeface="Open Sans"/>
                <a:sym typeface="Open Sans"/>
              </a:rPr>
              <a:t>depressed mental activity</a:t>
            </a:r>
            <a:r>
              <a:rPr lang="en">
                <a:solidFill>
                  <a:srgbClr val="002060"/>
                </a:solidFill>
                <a:latin typeface="Open Sans"/>
                <a:ea typeface="Open Sans"/>
                <a:cs typeface="Open Sans"/>
                <a:sym typeface="Open Sans"/>
              </a:rPr>
              <a:t>, sometimes culminating in </a:t>
            </a:r>
            <a:r>
              <a:rPr lang="en" u="sng">
                <a:solidFill>
                  <a:srgbClr val="002060"/>
                </a:solidFill>
                <a:latin typeface="Open Sans"/>
                <a:ea typeface="Open Sans"/>
                <a:cs typeface="Open Sans"/>
                <a:sym typeface="Open Sans"/>
              </a:rPr>
              <a:t>coma</a:t>
            </a:r>
            <a:r>
              <a:rPr lang="en">
                <a:solidFill>
                  <a:srgbClr val="002060"/>
                </a:solidFill>
                <a:latin typeface="Open Sans"/>
                <a:ea typeface="Open Sans"/>
                <a:cs typeface="Open Sans"/>
                <a:sym typeface="Open Sans"/>
              </a:rPr>
              <a:t>, </a:t>
            </a:r>
            <a:r>
              <a:rPr lang="en" u="sng">
                <a:solidFill>
                  <a:srgbClr val="002060"/>
                </a:solidFill>
                <a:latin typeface="Open Sans"/>
                <a:ea typeface="Open Sans"/>
                <a:cs typeface="Open Sans"/>
                <a:sym typeface="Open Sans"/>
              </a:rPr>
              <a:t>reduced work capacity of the muscles</a:t>
            </a:r>
            <a:r>
              <a:rPr lang="en">
                <a:solidFill>
                  <a:srgbClr val="002060"/>
                </a:solidFill>
                <a:latin typeface="Open Sans"/>
                <a:ea typeface="Open Sans"/>
                <a:cs typeface="Open Sans"/>
                <a:sym typeface="Open Sans"/>
              </a:rPr>
              <a:t>. </a:t>
            </a:r>
            <a:endParaRPr>
              <a:solidFill>
                <a:srgbClr val="002060"/>
              </a:solidFill>
              <a:latin typeface="Open Sans"/>
              <a:ea typeface="Open Sans"/>
              <a:cs typeface="Open Sans"/>
              <a:sym typeface="Open Sans"/>
            </a:endParaRPr>
          </a:p>
        </p:txBody>
      </p:sp>
      <p:sp>
        <p:nvSpPr>
          <p:cNvPr id="230" name="Shape 230"/>
          <p:cNvSpPr/>
          <p:nvPr/>
        </p:nvSpPr>
        <p:spPr>
          <a:xfrm>
            <a:off x="721350" y="2304975"/>
            <a:ext cx="7701300" cy="1124700"/>
          </a:xfrm>
          <a:prstGeom prst="roundRect">
            <a:avLst>
              <a:gd fmla="val 16667" name="adj"/>
            </a:avLst>
          </a:prstGeom>
          <a:solidFill>
            <a:srgbClr val="EFEFEF"/>
          </a:solidFill>
          <a:ln cap="flat" cmpd="sng" w="28575">
            <a:solidFill>
              <a:schemeClr val="lt2"/>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800"/>
              <a:buFont typeface="Open Sans"/>
              <a:buNone/>
            </a:pPr>
            <a:r>
              <a:rPr lang="en">
                <a:solidFill>
                  <a:schemeClr val="dk1"/>
                </a:solidFill>
                <a:latin typeface="Open Sans"/>
                <a:ea typeface="Open Sans"/>
                <a:cs typeface="Open Sans"/>
                <a:sym typeface="Open Sans"/>
              </a:rPr>
              <a:t>At 12,000 feet, </a:t>
            </a:r>
            <a:r>
              <a:rPr lang="en">
                <a:solidFill>
                  <a:srgbClr val="FF0000"/>
                </a:solidFill>
                <a:latin typeface="Open Sans"/>
                <a:ea typeface="Open Sans"/>
                <a:cs typeface="Open Sans"/>
                <a:sym typeface="Open Sans"/>
              </a:rPr>
              <a:t>drowsiness, lassitude, mental and muscle fatigue, sometimes headache, occasionally nausea, and euphoria</a:t>
            </a:r>
            <a:r>
              <a:rPr lang="en">
                <a:solidFill>
                  <a:schemeClr val="dk1"/>
                </a:solidFill>
                <a:latin typeface="Open Sans"/>
                <a:ea typeface="Open Sans"/>
                <a:cs typeface="Open Sans"/>
                <a:sym typeface="Open Sans"/>
              </a:rPr>
              <a:t>. These effects progress to a stage of twitchings or seizures above 18,000 feet and above 23,000 feet in the unacclimatized person, in coma, followed shortly thereafter by death. </a:t>
            </a:r>
            <a:endParaRPr/>
          </a:p>
        </p:txBody>
      </p:sp>
      <p:sp>
        <p:nvSpPr>
          <p:cNvPr id="231" name="Shape 231"/>
          <p:cNvSpPr/>
          <p:nvPr/>
        </p:nvSpPr>
        <p:spPr>
          <a:xfrm>
            <a:off x="721350" y="3524350"/>
            <a:ext cx="7701300" cy="1288200"/>
          </a:xfrm>
          <a:prstGeom prst="roundRect">
            <a:avLst>
              <a:gd fmla="val 16667" name="adj"/>
            </a:avLst>
          </a:prstGeom>
          <a:solidFill>
            <a:srgbClr val="EFEFEF"/>
          </a:solidFill>
          <a:ln cap="flat" cmpd="sng" w="28575">
            <a:solidFill>
              <a:schemeClr val="accent4"/>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800"/>
              <a:buFont typeface="Open Sans"/>
              <a:buNone/>
            </a:pPr>
            <a:r>
              <a:rPr lang="en">
                <a:solidFill>
                  <a:schemeClr val="dk1"/>
                </a:solidFill>
                <a:latin typeface="Open Sans"/>
                <a:ea typeface="Open Sans"/>
                <a:cs typeface="Open Sans"/>
                <a:sym typeface="Open Sans"/>
              </a:rPr>
              <a:t>One of the most important effects of hypoxia is </a:t>
            </a:r>
            <a:r>
              <a:rPr lang="en">
                <a:solidFill>
                  <a:srgbClr val="FF0000"/>
                </a:solidFill>
                <a:latin typeface="Open Sans"/>
                <a:ea typeface="Open Sans"/>
                <a:cs typeface="Open Sans"/>
                <a:sym typeface="Open Sans"/>
              </a:rPr>
              <a:t>decreased mental proficiency, which decreased judgment, memory,</a:t>
            </a:r>
            <a:r>
              <a:rPr lang="en">
                <a:solidFill>
                  <a:srgbClr val="FF0000"/>
                </a:solidFill>
              </a:rPr>
              <a:t>Inability to perform complex calculations</a:t>
            </a:r>
            <a:r>
              <a:rPr lang="en">
                <a:solidFill>
                  <a:srgbClr val="FF0000"/>
                </a:solidFill>
                <a:latin typeface="Open Sans"/>
                <a:ea typeface="Open Sans"/>
                <a:cs typeface="Open Sans"/>
                <a:sym typeface="Open Sans"/>
              </a:rPr>
              <a:t> and performance of discrete motor movements</a:t>
            </a:r>
            <a:r>
              <a:rPr lang="en">
                <a:solidFill>
                  <a:schemeClr val="dk1"/>
                </a:solidFill>
                <a:latin typeface="Open Sans"/>
                <a:ea typeface="Open Sans"/>
                <a:cs typeface="Open Sans"/>
                <a:sym typeface="Open Sans"/>
              </a:rPr>
              <a:t>. If an unacclimatized aviator stays at 15,000 feet for 1 hour, mental proficiency ordinarily falls to about 50% of normal, and after 18 hours at this level it falls to about 20% of normal.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nvSpPr>
        <p:spPr>
          <a:xfrm>
            <a:off x="6757275" y="444075"/>
            <a:ext cx="1700400" cy="60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3000">
                <a:solidFill>
                  <a:schemeClr val="accent4"/>
                </a:solidFill>
                <a:latin typeface="Economica"/>
                <a:ea typeface="Economica"/>
                <a:cs typeface="Economica"/>
                <a:sym typeface="Economica"/>
              </a:rPr>
              <a:t>Hypercapnia</a:t>
            </a:r>
            <a:endParaRPr sz="3000">
              <a:solidFill>
                <a:schemeClr val="accent4"/>
              </a:solidFill>
              <a:latin typeface="Economica"/>
              <a:ea typeface="Economica"/>
              <a:cs typeface="Economica"/>
              <a:sym typeface="Economica"/>
            </a:endParaRPr>
          </a:p>
        </p:txBody>
      </p:sp>
      <p:sp>
        <p:nvSpPr>
          <p:cNvPr id="237" name="Shape 237"/>
          <p:cNvSpPr/>
          <p:nvPr/>
        </p:nvSpPr>
        <p:spPr>
          <a:xfrm>
            <a:off x="231725" y="998175"/>
            <a:ext cx="3146100" cy="39126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342900" lvl="0" marL="457200" rtl="0">
              <a:lnSpc>
                <a:spcPct val="115000"/>
              </a:lnSpc>
              <a:spcBef>
                <a:spcPts val="0"/>
              </a:spcBef>
              <a:spcAft>
                <a:spcPts val="0"/>
              </a:spcAft>
              <a:buClr>
                <a:schemeClr val="dk1"/>
              </a:buClr>
              <a:buSzPts val="1800"/>
              <a:buFont typeface="Open Sans"/>
              <a:buChar char="●"/>
            </a:pPr>
            <a:r>
              <a:rPr lang="en" sz="1800">
                <a:solidFill>
                  <a:srgbClr val="999999"/>
                </a:solidFill>
                <a:latin typeface="Open Sans"/>
                <a:ea typeface="Open Sans"/>
                <a:cs typeface="Open Sans"/>
                <a:sym typeface="Open Sans"/>
              </a:rPr>
              <a:t>Administration root:</a:t>
            </a:r>
            <a:r>
              <a:rPr lang="en" sz="1800">
                <a:solidFill>
                  <a:schemeClr val="dk1"/>
                </a:solidFill>
                <a:latin typeface="Open Sans"/>
                <a:ea typeface="Open Sans"/>
                <a:cs typeface="Open Sans"/>
                <a:sym typeface="Open Sans"/>
              </a:rPr>
              <a:t> Is giving by oxygen therapy in a tent or high oxygen tension mask.</a:t>
            </a:r>
            <a:endParaRPr sz="1800">
              <a:solidFill>
                <a:schemeClr val="dk1"/>
              </a:solidFill>
              <a:latin typeface="Open Sans"/>
              <a:ea typeface="Open Sans"/>
              <a:cs typeface="Open Sans"/>
              <a:sym typeface="Open Sans"/>
            </a:endParaRPr>
          </a:p>
          <a:p>
            <a:pPr indent="0" lvl="0" marL="0" rtl="0">
              <a:lnSpc>
                <a:spcPct val="115000"/>
              </a:lnSpc>
              <a:spcBef>
                <a:spcPts val="0"/>
              </a:spcBef>
              <a:spcAft>
                <a:spcPts val="0"/>
              </a:spcAft>
              <a:buNone/>
            </a:pPr>
            <a:r>
              <a:t/>
            </a:r>
            <a:endParaRPr sz="1800">
              <a:solidFill>
                <a:schemeClr val="dk1"/>
              </a:solidFill>
              <a:latin typeface="Open Sans"/>
              <a:ea typeface="Open Sans"/>
              <a:cs typeface="Open Sans"/>
              <a:sym typeface="Open Sans"/>
            </a:endParaRPr>
          </a:p>
          <a:p>
            <a:pPr indent="0" lvl="0" marL="114300" rtl="0">
              <a:lnSpc>
                <a:spcPct val="115000"/>
              </a:lnSpc>
              <a:spcBef>
                <a:spcPts val="0"/>
              </a:spcBef>
              <a:spcAft>
                <a:spcPts val="0"/>
              </a:spcAft>
              <a:buClr>
                <a:schemeClr val="dk1"/>
              </a:buClr>
              <a:buSzPts val="1100"/>
              <a:buFont typeface="Arial"/>
              <a:buNone/>
            </a:pPr>
            <a:r>
              <a:rPr lang="en" sz="1800">
                <a:solidFill>
                  <a:schemeClr val="dk1"/>
                </a:solidFill>
                <a:latin typeface="Open Sans"/>
                <a:ea typeface="Open Sans"/>
                <a:cs typeface="Open Sans"/>
                <a:sym typeface="Open Sans"/>
              </a:rPr>
              <a:t>This is useful in</a:t>
            </a:r>
            <a:r>
              <a:rPr lang="en" sz="1800">
                <a:solidFill>
                  <a:srgbClr val="FF0000"/>
                </a:solidFill>
                <a:latin typeface="Open Sans"/>
                <a:ea typeface="Open Sans"/>
                <a:cs typeface="Open Sans"/>
                <a:sym typeface="Open Sans"/>
              </a:rPr>
              <a:t> hypoxic hypoxia</a:t>
            </a:r>
            <a:r>
              <a:rPr lang="en" sz="1800">
                <a:solidFill>
                  <a:schemeClr val="dk1"/>
                </a:solidFill>
                <a:latin typeface="Open Sans"/>
                <a:ea typeface="Open Sans"/>
                <a:cs typeface="Open Sans"/>
                <a:sym typeface="Open Sans"/>
              </a:rPr>
              <a:t>, but of less value in other types of hypoxia.</a:t>
            </a:r>
            <a:endParaRPr sz="1800">
              <a:solidFill>
                <a:schemeClr val="dk1"/>
              </a:solidFill>
              <a:latin typeface="Open Sans"/>
              <a:ea typeface="Open Sans"/>
              <a:cs typeface="Open Sans"/>
              <a:sym typeface="Open Sans"/>
            </a:endParaRPr>
          </a:p>
          <a:p>
            <a:pPr indent="0" lvl="0" marL="114300" rtl="0">
              <a:lnSpc>
                <a:spcPct val="115000"/>
              </a:lnSpc>
              <a:spcBef>
                <a:spcPts val="0"/>
              </a:spcBef>
              <a:spcAft>
                <a:spcPts val="0"/>
              </a:spcAft>
              <a:buNone/>
            </a:pPr>
            <a:r>
              <a:rPr lang="en" sz="1800">
                <a:solidFill>
                  <a:schemeClr val="dk1"/>
                </a:solidFill>
                <a:latin typeface="Open Sans"/>
                <a:ea typeface="Open Sans"/>
                <a:cs typeface="Open Sans"/>
                <a:sym typeface="Open Sans"/>
              </a:rPr>
              <a:t>Histotoxic hypoxia will </a:t>
            </a:r>
            <a:r>
              <a:rPr lang="en" sz="1800" u="sng">
                <a:solidFill>
                  <a:schemeClr val="dk1"/>
                </a:solidFill>
                <a:latin typeface="Open Sans"/>
                <a:ea typeface="Open Sans"/>
                <a:cs typeface="Open Sans"/>
                <a:sym typeface="Open Sans"/>
              </a:rPr>
              <a:t>not benefit from O2 therapy</a:t>
            </a:r>
            <a:endParaRPr u="sng"/>
          </a:p>
        </p:txBody>
      </p:sp>
      <p:sp>
        <p:nvSpPr>
          <p:cNvPr id="238" name="Shape 238"/>
          <p:cNvSpPr txBox="1"/>
          <p:nvPr/>
        </p:nvSpPr>
        <p:spPr>
          <a:xfrm>
            <a:off x="6429600" y="44825"/>
            <a:ext cx="2647500" cy="330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a:solidFill>
                  <a:schemeClr val="dk1"/>
                </a:solidFill>
              </a:rPr>
              <a:t>ONLY IN FEMALES’ SLIDES </a:t>
            </a:r>
            <a:endParaRPr/>
          </a:p>
        </p:txBody>
      </p:sp>
      <p:sp>
        <p:nvSpPr>
          <p:cNvPr id="239" name="Shape 239"/>
          <p:cNvSpPr txBox="1"/>
          <p:nvPr>
            <p:ph type="title"/>
          </p:nvPr>
        </p:nvSpPr>
        <p:spPr>
          <a:xfrm>
            <a:off x="369875" y="444075"/>
            <a:ext cx="2869800" cy="5541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solidFill>
                  <a:schemeClr val="accent3"/>
                </a:solidFill>
              </a:rPr>
              <a:t>Treatment of hypoxia</a:t>
            </a:r>
            <a:endParaRPr sz="3000">
              <a:solidFill>
                <a:schemeClr val="accent3"/>
              </a:solidFill>
            </a:endParaRPr>
          </a:p>
        </p:txBody>
      </p:sp>
      <p:sp>
        <p:nvSpPr>
          <p:cNvPr id="240" name="Shape 240"/>
          <p:cNvSpPr/>
          <p:nvPr/>
        </p:nvSpPr>
        <p:spPr>
          <a:xfrm>
            <a:off x="6020100" y="1069575"/>
            <a:ext cx="3057000" cy="3841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u="sng">
                <a:solidFill>
                  <a:schemeClr val="dk1"/>
                </a:solidFill>
                <a:latin typeface="Open Sans"/>
                <a:ea typeface="Open Sans"/>
                <a:cs typeface="Open Sans"/>
                <a:sym typeface="Open Sans"/>
              </a:rPr>
              <a:t>Excess of CO</a:t>
            </a:r>
            <a:r>
              <a:rPr lang="en" sz="900" u="sng">
                <a:solidFill>
                  <a:schemeClr val="dk1"/>
                </a:solidFill>
                <a:latin typeface="Open Sans"/>
                <a:ea typeface="Open Sans"/>
                <a:cs typeface="Open Sans"/>
                <a:sym typeface="Open Sans"/>
              </a:rPr>
              <a:t>2</a:t>
            </a:r>
            <a:r>
              <a:rPr lang="en" u="sng">
                <a:solidFill>
                  <a:schemeClr val="dk1"/>
                </a:solidFill>
                <a:latin typeface="Open Sans"/>
                <a:ea typeface="Open Sans"/>
                <a:cs typeface="Open Sans"/>
                <a:sym typeface="Open Sans"/>
              </a:rPr>
              <a:t> in body fluid</a:t>
            </a:r>
            <a:r>
              <a:rPr lang="en">
                <a:solidFill>
                  <a:schemeClr val="dk1"/>
                </a:solidFill>
                <a:latin typeface="Open Sans"/>
                <a:ea typeface="Open Sans"/>
                <a:cs typeface="Open Sans"/>
                <a:sym typeface="Open Sans"/>
              </a:rPr>
              <a:t>, it usually occurs with hypoxia, PCO</a:t>
            </a:r>
            <a:r>
              <a:rPr lang="en" sz="900">
                <a:solidFill>
                  <a:schemeClr val="dk1"/>
                </a:solidFill>
                <a:latin typeface="Open Sans"/>
                <a:ea typeface="Open Sans"/>
                <a:cs typeface="Open Sans"/>
                <a:sym typeface="Open Sans"/>
              </a:rPr>
              <a:t>2</a:t>
            </a:r>
            <a:r>
              <a:rPr lang="en">
                <a:solidFill>
                  <a:schemeClr val="dk1"/>
                </a:solidFill>
                <a:latin typeface="Open Sans"/>
                <a:ea typeface="Open Sans"/>
                <a:cs typeface="Open Sans"/>
                <a:sym typeface="Open Sans"/>
              </a:rPr>
              <a:t> increases above 52 mmHg, it decreases the PH.</a:t>
            </a:r>
            <a:endParaRPr>
              <a:solidFill>
                <a:schemeClr val="dk1"/>
              </a:solidFill>
              <a:latin typeface="Open Sans"/>
              <a:ea typeface="Open Sans"/>
              <a:cs typeface="Open Sans"/>
              <a:sym typeface="Open Sans"/>
            </a:endParaRPr>
          </a:p>
          <a:p>
            <a:pPr indent="-317500" lvl="0" marL="45720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Features of hypercapnia :</a:t>
            </a:r>
            <a:endParaRPr>
              <a:solidFill>
                <a:schemeClr val="dk1"/>
              </a:solidFill>
              <a:latin typeface="Open Sans"/>
              <a:ea typeface="Open Sans"/>
              <a:cs typeface="Open Sans"/>
              <a:sym typeface="Open Sans"/>
            </a:endParaRPr>
          </a:p>
          <a:p>
            <a:pPr indent="-317500" lvl="0" marL="457200">
              <a:spcBef>
                <a:spcPts val="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Peripheral vasodilation</a:t>
            </a:r>
            <a:endParaRPr>
              <a:solidFill>
                <a:schemeClr val="dk1"/>
              </a:solidFill>
              <a:latin typeface="Open Sans"/>
              <a:ea typeface="Open Sans"/>
              <a:cs typeface="Open Sans"/>
              <a:sym typeface="Open Sans"/>
            </a:endParaRPr>
          </a:p>
          <a:p>
            <a:pPr indent="-317500" lvl="0" marL="457200">
              <a:spcBef>
                <a:spcPts val="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Sweating </a:t>
            </a:r>
            <a:endParaRPr>
              <a:solidFill>
                <a:schemeClr val="dk1"/>
              </a:solidFill>
              <a:latin typeface="Open Sans"/>
              <a:ea typeface="Open Sans"/>
              <a:cs typeface="Open Sans"/>
              <a:sym typeface="Open Sans"/>
            </a:endParaRPr>
          </a:p>
          <a:p>
            <a:pPr indent="-317500" lvl="0" marL="457200">
              <a:spcBef>
                <a:spcPts val="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Warm extremities and bounding pulse</a:t>
            </a:r>
            <a:endParaRPr>
              <a:solidFill>
                <a:schemeClr val="dk1"/>
              </a:solidFill>
              <a:latin typeface="Open Sans"/>
              <a:ea typeface="Open Sans"/>
              <a:cs typeface="Open Sans"/>
              <a:sym typeface="Open Sans"/>
            </a:endParaRPr>
          </a:p>
          <a:p>
            <a:pPr indent="-317500" lvl="0" marL="457200">
              <a:spcBef>
                <a:spcPts val="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Muscle twitching </a:t>
            </a:r>
            <a:endParaRPr>
              <a:solidFill>
                <a:schemeClr val="dk1"/>
              </a:solidFill>
              <a:latin typeface="Open Sans"/>
              <a:ea typeface="Open Sans"/>
              <a:cs typeface="Open Sans"/>
              <a:sym typeface="Open Sans"/>
            </a:endParaRPr>
          </a:p>
          <a:p>
            <a:pPr indent="-317500" lvl="0" marL="457200">
              <a:spcBef>
                <a:spcPts val="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headache, drowsiness and coma</a:t>
            </a:r>
            <a:endParaRPr>
              <a:solidFill>
                <a:schemeClr val="dk1"/>
              </a:solidFill>
              <a:latin typeface="Open Sans"/>
              <a:ea typeface="Open Sans"/>
              <a:cs typeface="Open Sans"/>
              <a:sym typeface="Open Sans"/>
            </a:endParaRPr>
          </a:p>
          <a:p>
            <a:pPr indent="-317500" lvl="0" marL="457200">
              <a:spcBef>
                <a:spcPts val="0"/>
              </a:spcBef>
              <a:spcAft>
                <a:spcPts val="0"/>
              </a:spcAft>
              <a:buClr>
                <a:schemeClr val="dk1"/>
              </a:buClr>
              <a:buSzPts val="1400"/>
              <a:buFont typeface="Open Sans"/>
              <a:buAutoNum type="arabicPeriod"/>
            </a:pPr>
            <a:r>
              <a:rPr lang="en">
                <a:solidFill>
                  <a:schemeClr val="dk1"/>
                </a:solidFill>
                <a:latin typeface="Open Sans"/>
                <a:ea typeface="Open Sans"/>
                <a:cs typeface="Open Sans"/>
                <a:sym typeface="Open Sans"/>
              </a:rPr>
              <a:t>Papilledema ( swelling of optic disc)</a:t>
            </a:r>
            <a:endParaRPr>
              <a:latin typeface="Open Sans"/>
              <a:ea typeface="Open Sans"/>
              <a:cs typeface="Open Sans"/>
              <a:sym typeface="Open Sans"/>
            </a:endParaRPr>
          </a:p>
        </p:txBody>
      </p:sp>
      <p:pic>
        <p:nvPicPr>
          <p:cNvPr id="241" name="Shape 241"/>
          <p:cNvPicPr preferRelativeResize="0"/>
          <p:nvPr/>
        </p:nvPicPr>
        <p:blipFill>
          <a:blip r:embed="rId3">
            <a:alphaModFix/>
          </a:blip>
          <a:stretch>
            <a:fillRect/>
          </a:stretch>
        </p:blipFill>
        <p:spPr>
          <a:xfrm>
            <a:off x="3530225" y="1018500"/>
            <a:ext cx="2337475" cy="1830287"/>
          </a:xfrm>
          <a:prstGeom prst="rect">
            <a:avLst/>
          </a:prstGeom>
          <a:noFill/>
          <a:ln>
            <a:noFill/>
          </a:ln>
        </p:spPr>
      </p:pic>
      <p:pic>
        <p:nvPicPr>
          <p:cNvPr id="242" name="Shape 242"/>
          <p:cNvPicPr preferRelativeResize="0"/>
          <p:nvPr/>
        </p:nvPicPr>
        <p:blipFill>
          <a:blip r:embed="rId4">
            <a:alphaModFix/>
          </a:blip>
          <a:stretch>
            <a:fillRect/>
          </a:stretch>
        </p:blipFill>
        <p:spPr>
          <a:xfrm>
            <a:off x="3408688" y="3053775"/>
            <a:ext cx="2580545" cy="156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131866"/>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lang="en">
                <a:solidFill>
                  <a:schemeClr val="accent3"/>
                </a:solidFill>
              </a:rPr>
              <a:t>Cyanosis</a:t>
            </a:r>
            <a:endParaRPr b="0" i="0" sz="4200" u="none" cap="none" strike="noStrike">
              <a:solidFill>
                <a:schemeClr val="accent3"/>
              </a:solidFill>
              <a:latin typeface="Economica"/>
              <a:ea typeface="Economica"/>
              <a:cs typeface="Economica"/>
              <a:sym typeface="Economica"/>
            </a:endParaRPr>
          </a:p>
        </p:txBody>
      </p:sp>
      <p:cxnSp>
        <p:nvCxnSpPr>
          <p:cNvPr id="248" name="Shape 248"/>
          <p:cNvCxnSpPr/>
          <p:nvPr/>
        </p:nvCxnSpPr>
        <p:spPr>
          <a:xfrm>
            <a:off x="311700" y="1042813"/>
            <a:ext cx="8672400" cy="8400"/>
          </a:xfrm>
          <a:prstGeom prst="straightConnector1">
            <a:avLst/>
          </a:prstGeom>
          <a:noFill/>
          <a:ln cap="flat" cmpd="sng" w="9525">
            <a:solidFill>
              <a:schemeClr val="lt2"/>
            </a:solidFill>
            <a:prstDash val="dot"/>
            <a:round/>
            <a:headEnd len="lg" w="lg" type="none"/>
            <a:tailEnd len="lg" w="lg" type="none"/>
          </a:ln>
        </p:spPr>
      </p:cxnSp>
      <p:sp>
        <p:nvSpPr>
          <p:cNvPr id="249" name="Shape 249"/>
          <p:cNvSpPr/>
          <p:nvPr/>
        </p:nvSpPr>
        <p:spPr>
          <a:xfrm>
            <a:off x="609588" y="1245369"/>
            <a:ext cx="7924800" cy="1017900"/>
          </a:xfrm>
          <a:prstGeom prst="roundRect">
            <a:avLst>
              <a:gd fmla="val 16667" name="adj"/>
            </a:avLst>
          </a:prstGeom>
          <a:solidFill>
            <a:srgbClr val="EFEFEF"/>
          </a:solidFill>
          <a:ln cap="flat" cmpd="sng" w="38100">
            <a:solidFill>
              <a:srgbClr val="999999"/>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1600">
                <a:latin typeface="Open Sans"/>
                <a:ea typeface="Open Sans"/>
                <a:cs typeface="Open Sans"/>
                <a:sym typeface="Open Sans"/>
              </a:rPr>
              <a:t>The term cyanosis means </a:t>
            </a:r>
            <a:r>
              <a:rPr lang="en" sz="1600">
                <a:solidFill>
                  <a:srgbClr val="FF0000"/>
                </a:solidFill>
                <a:latin typeface="Open Sans"/>
                <a:ea typeface="Open Sans"/>
                <a:cs typeface="Open Sans"/>
                <a:sym typeface="Open Sans"/>
              </a:rPr>
              <a:t>blueness of the skin </a:t>
            </a:r>
            <a:r>
              <a:rPr lang="en" sz="1600">
                <a:solidFill>
                  <a:schemeClr val="accent5"/>
                </a:solidFill>
                <a:latin typeface="Open Sans"/>
                <a:ea typeface="Open Sans"/>
                <a:cs typeface="Open Sans"/>
                <a:sym typeface="Open Sans"/>
              </a:rPr>
              <a:t>and mucous membrane</a:t>
            </a:r>
            <a:r>
              <a:rPr lang="en" sz="1600">
                <a:solidFill>
                  <a:srgbClr val="FF0000"/>
                </a:solidFill>
                <a:latin typeface="Open Sans"/>
                <a:ea typeface="Open Sans"/>
                <a:cs typeface="Open Sans"/>
                <a:sym typeface="Open Sans"/>
              </a:rPr>
              <a:t>, and is caused by excessive amounts of deoxygenated hemoglobin in the skin blood vessels, especially in the capillaries</a:t>
            </a:r>
            <a:r>
              <a:rPr lang="en" sz="1600">
                <a:latin typeface="Open Sans"/>
                <a:ea typeface="Open Sans"/>
                <a:cs typeface="Open Sans"/>
                <a:sym typeface="Open Sans"/>
              </a:rPr>
              <a:t>. </a:t>
            </a:r>
            <a:endParaRPr sz="1600">
              <a:latin typeface="Open Sans"/>
              <a:ea typeface="Open Sans"/>
              <a:cs typeface="Open Sans"/>
              <a:sym typeface="Open Sans"/>
            </a:endParaRPr>
          </a:p>
        </p:txBody>
      </p:sp>
      <p:sp>
        <p:nvSpPr>
          <p:cNvPr id="250" name="Shape 250"/>
          <p:cNvSpPr/>
          <p:nvPr/>
        </p:nvSpPr>
        <p:spPr>
          <a:xfrm>
            <a:off x="609588" y="2457414"/>
            <a:ext cx="7924800" cy="931500"/>
          </a:xfrm>
          <a:prstGeom prst="roundRect">
            <a:avLst>
              <a:gd fmla="val 16667" name="adj"/>
            </a:avLst>
          </a:prstGeom>
          <a:solidFill>
            <a:srgbClr val="EFEFEF"/>
          </a:solidFill>
          <a:ln cap="flat" cmpd="sng" w="38100">
            <a:solidFill>
              <a:schemeClr val="lt2"/>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800"/>
              <a:buFont typeface="Open Sans"/>
              <a:buNone/>
            </a:pPr>
            <a:r>
              <a:rPr lang="en" sz="1600">
                <a:latin typeface="Open Sans"/>
                <a:ea typeface="Open Sans"/>
                <a:cs typeface="Open Sans"/>
                <a:sym typeface="Open Sans"/>
              </a:rPr>
              <a:t>This deoxygenated hemoglobin has an intense dark blue-purple color that is transmitted through the skin. </a:t>
            </a:r>
            <a:endParaRPr sz="1600">
              <a:latin typeface="Open Sans"/>
              <a:ea typeface="Open Sans"/>
              <a:cs typeface="Open Sans"/>
              <a:sym typeface="Open Sans"/>
            </a:endParaRPr>
          </a:p>
        </p:txBody>
      </p:sp>
      <p:sp>
        <p:nvSpPr>
          <p:cNvPr id="251" name="Shape 251"/>
          <p:cNvSpPr/>
          <p:nvPr/>
        </p:nvSpPr>
        <p:spPr>
          <a:xfrm>
            <a:off x="609588" y="3583083"/>
            <a:ext cx="7924800" cy="931500"/>
          </a:xfrm>
          <a:prstGeom prst="roundRect">
            <a:avLst>
              <a:gd fmla="val 16667" name="adj"/>
            </a:avLst>
          </a:prstGeom>
          <a:solidFill>
            <a:srgbClr val="EFEFEF"/>
          </a:solidFill>
          <a:ln cap="flat" cmpd="sng" w="38100">
            <a:solidFill>
              <a:schemeClr val="accent4"/>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0"/>
              </a:spcAft>
              <a:buClr>
                <a:schemeClr val="dk1"/>
              </a:buClr>
              <a:buSzPts val="1800"/>
              <a:buFont typeface="Open Sans"/>
              <a:buNone/>
            </a:pPr>
            <a:r>
              <a:rPr lang="en" sz="1600">
                <a:latin typeface="Open Sans"/>
                <a:ea typeface="Open Sans"/>
                <a:cs typeface="Open Sans"/>
                <a:sym typeface="Open Sans"/>
              </a:rPr>
              <a:t>Cyanosis appears whenever </a:t>
            </a:r>
            <a:r>
              <a:rPr lang="en" sz="1600">
                <a:solidFill>
                  <a:srgbClr val="FF0000"/>
                </a:solidFill>
                <a:latin typeface="Open Sans"/>
                <a:ea typeface="Open Sans"/>
                <a:cs typeface="Open Sans"/>
                <a:sym typeface="Open Sans"/>
              </a:rPr>
              <a:t>the arterial blood contains more than 5 grams of deoxygenated hemoglobin in each 100 millimeters of blood</a:t>
            </a:r>
            <a:r>
              <a:rPr lang="en" sz="1600">
                <a:latin typeface="Open Sans"/>
                <a:ea typeface="Open Sans"/>
                <a:cs typeface="Open Sans"/>
                <a:sym typeface="Open Sans"/>
              </a:rPr>
              <a:t>. </a:t>
            </a:r>
            <a:endParaRPr sz="16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171750" y="117650"/>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4200"/>
              <a:buFont typeface="Economica"/>
              <a:buNone/>
            </a:pPr>
            <a:r>
              <a:rPr lang="en">
                <a:solidFill>
                  <a:schemeClr val="accent3"/>
                </a:solidFill>
              </a:rPr>
              <a:t>CYANOSIS</a:t>
            </a:r>
            <a:endParaRPr b="0" i="0" sz="4200" u="none" cap="none" strike="noStrike">
              <a:solidFill>
                <a:schemeClr val="dk1"/>
              </a:solidFill>
              <a:latin typeface="Economica"/>
              <a:ea typeface="Economica"/>
              <a:cs typeface="Economica"/>
              <a:sym typeface="Economica"/>
            </a:endParaRPr>
          </a:p>
        </p:txBody>
      </p:sp>
      <p:sp>
        <p:nvSpPr>
          <p:cNvPr id="257" name="Shape 257"/>
          <p:cNvSpPr txBox="1"/>
          <p:nvPr>
            <p:ph idx="1" type="body"/>
          </p:nvPr>
        </p:nvSpPr>
        <p:spPr>
          <a:xfrm>
            <a:off x="311700" y="844550"/>
            <a:ext cx="6354600" cy="4164000"/>
          </a:xfrm>
          <a:prstGeom prst="rect">
            <a:avLst/>
          </a:prstGeom>
          <a:noFill/>
          <a:ln>
            <a:noFill/>
          </a:ln>
        </p:spPr>
        <p:txBody>
          <a:bodyPr anchorCtr="0" anchor="t" bIns="91425" lIns="91425" spcFirstLastPara="1" rIns="91425" wrap="square" tIns="91425">
            <a:noAutofit/>
          </a:bodyPr>
          <a:lstStyle/>
          <a:p>
            <a:pPr indent="0" lvl="0" marL="0" rtl="0">
              <a:lnSpc>
                <a:spcPct val="150000"/>
              </a:lnSpc>
              <a:spcBef>
                <a:spcPts val="600"/>
              </a:spcBef>
              <a:spcAft>
                <a:spcPts val="0"/>
              </a:spcAft>
              <a:buClr>
                <a:schemeClr val="dk1"/>
              </a:buClr>
              <a:buSzPts val="1100"/>
              <a:buFont typeface="Arial"/>
              <a:buNone/>
            </a:pPr>
            <a:r>
              <a:rPr lang="en" sz="1400">
                <a:solidFill>
                  <a:srgbClr val="FF0000"/>
                </a:solidFill>
              </a:rPr>
              <a:t>A person with </a:t>
            </a:r>
            <a:r>
              <a:rPr i="1" lang="en" sz="1400">
                <a:solidFill>
                  <a:srgbClr val="FF0000"/>
                </a:solidFill>
              </a:rPr>
              <a:t>anemia almost never becomes cyanotic</a:t>
            </a:r>
            <a:r>
              <a:rPr i="1" lang="en" sz="1400">
                <a:solidFill>
                  <a:srgbClr val="000000"/>
                </a:solidFill>
              </a:rPr>
              <a:t> </a:t>
            </a:r>
            <a:r>
              <a:rPr lang="en" sz="1400">
                <a:solidFill>
                  <a:srgbClr val="000000"/>
                </a:solidFill>
              </a:rPr>
              <a:t>because there is not enough hemoglobin for 5 grams to be deoxygenated in 100 milliliters of arterial blood.</a:t>
            </a:r>
            <a:r>
              <a:rPr lang="en">
                <a:solidFill>
                  <a:srgbClr val="000000"/>
                </a:solidFill>
              </a:rPr>
              <a:t> </a:t>
            </a:r>
            <a:r>
              <a:rPr b="1" lang="en" sz="1400">
                <a:solidFill>
                  <a:srgbClr val="999999"/>
                </a:solidFill>
              </a:rPr>
              <a:t>(Anemia &gt; Less blood cells &gt; Less hemoglobin to be deoxygenated &gt; Cyanosis cannot be achieved due to the lack of hemoglobin and red blood cells).</a:t>
            </a:r>
            <a:endParaRPr b="1" sz="1400">
              <a:solidFill>
                <a:srgbClr val="999999"/>
              </a:solidFill>
            </a:endParaRPr>
          </a:p>
          <a:p>
            <a:pPr indent="0" lvl="0" marL="0" rtl="0">
              <a:lnSpc>
                <a:spcPct val="150000"/>
              </a:lnSpc>
              <a:spcBef>
                <a:spcPts val="600"/>
              </a:spcBef>
              <a:spcAft>
                <a:spcPts val="0"/>
              </a:spcAft>
              <a:buClr>
                <a:schemeClr val="dk1"/>
              </a:buClr>
              <a:buSzPts val="1100"/>
              <a:buFont typeface="Arial"/>
              <a:buNone/>
            </a:pPr>
            <a:r>
              <a:rPr lang="en" sz="1400"/>
              <a:t>Conversely, in a person with excess red blood cells, as occurs in </a:t>
            </a:r>
            <a:r>
              <a:rPr i="1" lang="en" sz="1400"/>
              <a:t>polycythemia vera, the great excess of available </a:t>
            </a:r>
            <a:r>
              <a:rPr lang="en" sz="1400"/>
              <a:t>hemoglobin that can become deoxygenated leads frequently to cyanosis, even under otherwise normal conditions.</a:t>
            </a:r>
            <a:endParaRPr sz="1400"/>
          </a:p>
          <a:p>
            <a:pPr indent="0" lvl="0" marL="0" rtl="0" algn="just">
              <a:lnSpc>
                <a:spcPct val="150000"/>
              </a:lnSpc>
              <a:spcBef>
                <a:spcPts val="600"/>
              </a:spcBef>
              <a:spcAft>
                <a:spcPts val="0"/>
              </a:spcAft>
              <a:buClr>
                <a:schemeClr val="dk1"/>
              </a:buClr>
              <a:buSzPts val="1100"/>
              <a:buFont typeface="Arial"/>
              <a:buNone/>
            </a:pPr>
            <a:r>
              <a:rPr b="1" lang="en" sz="1400">
                <a:solidFill>
                  <a:srgbClr val="999999"/>
                </a:solidFill>
              </a:rPr>
              <a:t>(Polycythemia &gt; More blood cells &gt; More hemoglobin to be deoxygenated &gt; Cyanosis can be achieved due to the excess hemoglobin and red blood cells.)</a:t>
            </a:r>
            <a:r>
              <a:rPr lang="en" sz="1400">
                <a:solidFill>
                  <a:srgbClr val="999999"/>
                </a:solidFill>
              </a:rPr>
              <a:t> </a:t>
            </a:r>
            <a:endParaRPr sz="1400">
              <a:solidFill>
                <a:srgbClr val="999999"/>
              </a:solidFill>
            </a:endParaRPr>
          </a:p>
          <a:p>
            <a:pPr indent="0" lvl="0" marL="0" rtl="0" algn="just">
              <a:lnSpc>
                <a:spcPct val="150000"/>
              </a:lnSpc>
              <a:spcBef>
                <a:spcPts val="600"/>
              </a:spcBef>
              <a:spcAft>
                <a:spcPts val="0"/>
              </a:spcAft>
              <a:buClr>
                <a:schemeClr val="dk1"/>
              </a:buClr>
              <a:buSzPts val="1100"/>
              <a:buFont typeface="Arial"/>
              <a:buNone/>
            </a:pPr>
            <a:r>
              <a:t/>
            </a:r>
            <a:endParaRPr>
              <a:solidFill>
                <a:srgbClr val="000000"/>
              </a:solidFill>
            </a:endParaRPr>
          </a:p>
          <a:p>
            <a:pPr indent="0" lvl="0" marL="0" marR="0" rtl="0" algn="l">
              <a:lnSpc>
                <a:spcPct val="115000"/>
              </a:lnSpc>
              <a:spcBef>
                <a:spcPts val="0"/>
              </a:spcBef>
              <a:spcAft>
                <a:spcPts val="0"/>
              </a:spcAft>
              <a:buClr>
                <a:schemeClr val="dk1"/>
              </a:buClr>
              <a:buSzPts val="1800"/>
              <a:buFont typeface="Open Sans"/>
              <a:buNone/>
            </a:pPr>
            <a:r>
              <a:t/>
            </a:r>
            <a:endParaRPr/>
          </a:p>
        </p:txBody>
      </p:sp>
      <p:cxnSp>
        <p:nvCxnSpPr>
          <p:cNvPr id="258" name="Shape 258"/>
          <p:cNvCxnSpPr/>
          <p:nvPr/>
        </p:nvCxnSpPr>
        <p:spPr>
          <a:xfrm>
            <a:off x="235800" y="844538"/>
            <a:ext cx="8672400" cy="8400"/>
          </a:xfrm>
          <a:prstGeom prst="straightConnector1">
            <a:avLst/>
          </a:prstGeom>
          <a:noFill/>
          <a:ln cap="flat" cmpd="sng" w="9525">
            <a:solidFill>
              <a:schemeClr val="lt2"/>
            </a:solidFill>
            <a:prstDash val="dot"/>
            <a:round/>
            <a:headEnd len="lg" w="lg" type="none"/>
            <a:tailEnd len="lg" w="lg" type="none"/>
          </a:ln>
        </p:spPr>
      </p:cxnSp>
      <p:pic>
        <p:nvPicPr>
          <p:cNvPr id="259" name="Shape 259"/>
          <p:cNvPicPr preferRelativeResize="0"/>
          <p:nvPr/>
        </p:nvPicPr>
        <p:blipFill rotWithShape="1">
          <a:blip r:embed="rId3">
            <a:alphaModFix/>
          </a:blip>
          <a:srcRect b="0" l="2789" r="0" t="3456"/>
          <a:stretch/>
        </p:blipFill>
        <p:spPr>
          <a:xfrm>
            <a:off x="7293137" y="2203525"/>
            <a:ext cx="1802200" cy="1501925"/>
          </a:xfrm>
          <a:prstGeom prst="rect">
            <a:avLst/>
          </a:prstGeom>
          <a:noFill/>
          <a:ln>
            <a:noFill/>
          </a:ln>
        </p:spPr>
      </p:pic>
      <p:pic>
        <p:nvPicPr>
          <p:cNvPr id="260" name="Shape 260"/>
          <p:cNvPicPr preferRelativeResize="0"/>
          <p:nvPr/>
        </p:nvPicPr>
        <p:blipFill>
          <a:blip r:embed="rId4">
            <a:alphaModFix/>
          </a:blip>
          <a:stretch>
            <a:fillRect/>
          </a:stretch>
        </p:blipFill>
        <p:spPr>
          <a:xfrm>
            <a:off x="7268825" y="3705450"/>
            <a:ext cx="1850850" cy="1356609"/>
          </a:xfrm>
          <a:prstGeom prst="rect">
            <a:avLst/>
          </a:prstGeom>
          <a:noFill/>
          <a:ln>
            <a:noFill/>
          </a:ln>
        </p:spPr>
      </p:pic>
      <p:pic>
        <p:nvPicPr>
          <p:cNvPr id="261" name="Shape 261"/>
          <p:cNvPicPr preferRelativeResize="0"/>
          <p:nvPr/>
        </p:nvPicPr>
        <p:blipFill>
          <a:blip r:embed="rId5">
            <a:alphaModFix/>
          </a:blip>
          <a:stretch>
            <a:fillRect/>
          </a:stretch>
        </p:blipFill>
        <p:spPr>
          <a:xfrm>
            <a:off x="7352025" y="873675"/>
            <a:ext cx="1684425" cy="1309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p:nvPr/>
        </p:nvSpPr>
        <p:spPr>
          <a:xfrm>
            <a:off x="198225" y="1317950"/>
            <a:ext cx="2554200" cy="6546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7" name="Shape 267"/>
          <p:cNvSpPr/>
          <p:nvPr/>
        </p:nvSpPr>
        <p:spPr>
          <a:xfrm>
            <a:off x="3203175" y="1317950"/>
            <a:ext cx="2554200" cy="6546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8" name="Shape 268"/>
          <p:cNvSpPr/>
          <p:nvPr/>
        </p:nvSpPr>
        <p:spPr>
          <a:xfrm>
            <a:off x="6208125" y="1317950"/>
            <a:ext cx="2554200" cy="6546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9" name="Shape 269"/>
          <p:cNvSpPr/>
          <p:nvPr/>
        </p:nvSpPr>
        <p:spPr>
          <a:xfrm>
            <a:off x="3238200" y="269425"/>
            <a:ext cx="2554200" cy="711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just">
              <a:lnSpc>
                <a:spcPct val="80000"/>
              </a:lnSpc>
              <a:spcBef>
                <a:spcPts val="600"/>
              </a:spcBef>
              <a:spcAft>
                <a:spcPts val="0"/>
              </a:spcAft>
              <a:buClr>
                <a:schemeClr val="dk1"/>
              </a:buClr>
              <a:buSzPts val="1100"/>
              <a:buFont typeface="Arial"/>
              <a:buNone/>
            </a:pPr>
            <a:r>
              <a:t/>
            </a:r>
            <a:endParaRPr sz="2400"/>
          </a:p>
        </p:txBody>
      </p:sp>
      <p:sp>
        <p:nvSpPr>
          <p:cNvPr id="270" name="Shape 270"/>
          <p:cNvSpPr txBox="1"/>
          <p:nvPr/>
        </p:nvSpPr>
        <p:spPr>
          <a:xfrm>
            <a:off x="3238200" y="199325"/>
            <a:ext cx="3095100" cy="1118700"/>
          </a:xfrm>
          <a:prstGeom prst="rect">
            <a:avLst/>
          </a:prstGeom>
          <a:noFill/>
          <a:ln>
            <a:noFill/>
          </a:ln>
        </p:spPr>
        <p:txBody>
          <a:bodyPr anchorCtr="0" anchor="t" bIns="91425" lIns="91425" spcFirstLastPara="1" rIns="91425" wrap="square" tIns="91425">
            <a:noAutofit/>
          </a:bodyPr>
          <a:lstStyle/>
          <a:p>
            <a:pPr indent="0" lvl="0" marL="0" rtl="0" algn="just">
              <a:lnSpc>
                <a:spcPct val="80000"/>
              </a:lnSpc>
              <a:spcBef>
                <a:spcPts val="600"/>
              </a:spcBef>
              <a:spcAft>
                <a:spcPts val="0"/>
              </a:spcAft>
              <a:buClr>
                <a:schemeClr val="dk1"/>
              </a:buClr>
              <a:buSzPts val="1100"/>
              <a:buFont typeface="Arial"/>
              <a:buNone/>
            </a:pPr>
            <a:r>
              <a:rPr b="1" lang="en" sz="3000">
                <a:solidFill>
                  <a:schemeClr val="accent3"/>
                </a:solidFill>
                <a:latin typeface="Economica"/>
                <a:ea typeface="Economica"/>
                <a:cs typeface="Economica"/>
                <a:sym typeface="Economica"/>
              </a:rPr>
              <a:t>Causes of  Cyanosis</a:t>
            </a:r>
            <a:endParaRPr b="1" sz="3000"/>
          </a:p>
        </p:txBody>
      </p:sp>
      <p:sp>
        <p:nvSpPr>
          <p:cNvPr id="271" name="Shape 271"/>
          <p:cNvSpPr txBox="1"/>
          <p:nvPr/>
        </p:nvSpPr>
        <p:spPr>
          <a:xfrm>
            <a:off x="344025" y="1377500"/>
            <a:ext cx="2262600" cy="968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latin typeface="Open Sans"/>
                <a:ea typeface="Open Sans"/>
                <a:cs typeface="Open Sans"/>
                <a:sym typeface="Open Sans"/>
              </a:rPr>
              <a:t>Inadequate oxygenation of blood in the lungs</a:t>
            </a:r>
            <a:endParaRPr>
              <a:latin typeface="Open Sans"/>
              <a:ea typeface="Open Sans"/>
              <a:cs typeface="Open Sans"/>
              <a:sym typeface="Open Sans"/>
            </a:endParaRPr>
          </a:p>
        </p:txBody>
      </p:sp>
      <p:sp>
        <p:nvSpPr>
          <p:cNvPr id="272" name="Shape 272"/>
          <p:cNvSpPr txBox="1"/>
          <p:nvPr/>
        </p:nvSpPr>
        <p:spPr>
          <a:xfrm>
            <a:off x="3203188" y="1377500"/>
            <a:ext cx="2554200" cy="712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latin typeface="Open Sans"/>
                <a:ea typeface="Open Sans"/>
                <a:cs typeface="Open Sans"/>
                <a:sym typeface="Open Sans"/>
              </a:rPr>
              <a:t>Presence of an aerated shunt between vessels</a:t>
            </a:r>
            <a:endParaRPr/>
          </a:p>
        </p:txBody>
      </p:sp>
      <p:sp>
        <p:nvSpPr>
          <p:cNvPr id="273" name="Shape 273"/>
          <p:cNvSpPr txBox="1"/>
          <p:nvPr/>
        </p:nvSpPr>
        <p:spPr>
          <a:xfrm>
            <a:off x="6709450" y="1377950"/>
            <a:ext cx="2134500" cy="711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200">
                <a:latin typeface="Open Sans"/>
                <a:ea typeface="Open Sans"/>
                <a:cs typeface="Open Sans"/>
                <a:sym typeface="Open Sans"/>
              </a:rPr>
              <a:t>Other Causes</a:t>
            </a:r>
            <a:endParaRPr/>
          </a:p>
        </p:txBody>
      </p:sp>
      <p:sp>
        <p:nvSpPr>
          <p:cNvPr id="274" name="Shape 274"/>
          <p:cNvSpPr/>
          <p:nvPr/>
        </p:nvSpPr>
        <p:spPr>
          <a:xfrm>
            <a:off x="221600" y="2390975"/>
            <a:ext cx="2647500" cy="2554200"/>
          </a:xfrm>
          <a:prstGeom prst="roundRect">
            <a:avLst>
              <a:gd fmla="val 16667" name="adj"/>
            </a:avLst>
          </a:prstGeom>
          <a:noFill/>
          <a:ln cap="flat" cmpd="sng" w="9525">
            <a:solidFill>
              <a:schemeClr val="accent1"/>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txBox="1"/>
          <p:nvPr/>
        </p:nvSpPr>
        <p:spPr>
          <a:xfrm>
            <a:off x="306200" y="2560025"/>
            <a:ext cx="2478300" cy="2216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•High altitude</a:t>
            </a:r>
            <a:endParaRPr b="1" sz="12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•Obstruction of respiratory passages</a:t>
            </a:r>
            <a:endParaRPr b="1" sz="12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•Pneumoconiosis </a:t>
            </a:r>
            <a:r>
              <a:rPr b="1" lang="en" sz="1200">
                <a:solidFill>
                  <a:srgbClr val="999999"/>
                </a:solidFill>
                <a:latin typeface="Open Sans"/>
                <a:ea typeface="Open Sans"/>
                <a:cs typeface="Open Sans"/>
                <a:sym typeface="Open Sans"/>
              </a:rPr>
              <a:t>(a disease of the lungs due to inhalation of dust, characterized by inflammation, coughing, and fibrosis)</a:t>
            </a:r>
            <a:endParaRPr b="1" sz="1200">
              <a:solidFill>
                <a:srgbClr val="999999"/>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•Emphysema</a:t>
            </a:r>
            <a:endParaRPr b="1" sz="12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•CO-poisoning</a:t>
            </a:r>
            <a:endParaRPr/>
          </a:p>
        </p:txBody>
      </p:sp>
      <p:sp>
        <p:nvSpPr>
          <p:cNvPr id="276" name="Shape 276"/>
          <p:cNvSpPr/>
          <p:nvPr/>
        </p:nvSpPr>
        <p:spPr>
          <a:xfrm>
            <a:off x="3156550" y="2390975"/>
            <a:ext cx="2647500" cy="2554200"/>
          </a:xfrm>
          <a:prstGeom prst="roundRect">
            <a:avLst>
              <a:gd fmla="val 16667" name="adj"/>
            </a:avLst>
          </a:prstGeom>
          <a:noFill/>
          <a:ln cap="flat" cmpd="sng" w="9525">
            <a:solidFill>
              <a:schemeClr val="accent1"/>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7" name="Shape 277"/>
          <p:cNvSpPr txBox="1"/>
          <p:nvPr/>
        </p:nvSpPr>
        <p:spPr>
          <a:xfrm>
            <a:off x="3348975" y="2939150"/>
            <a:ext cx="2262600" cy="1551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•Coarctation of aorta </a:t>
            </a:r>
            <a:endParaRPr b="1">
              <a:solidFill>
                <a:srgbClr val="999999"/>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•Fallot's tetralogy</a:t>
            </a:r>
            <a:endParaRPr/>
          </a:p>
        </p:txBody>
      </p:sp>
      <p:sp>
        <p:nvSpPr>
          <p:cNvPr id="278" name="Shape 278"/>
          <p:cNvSpPr txBox="1"/>
          <p:nvPr/>
        </p:nvSpPr>
        <p:spPr>
          <a:xfrm>
            <a:off x="6304350" y="3161750"/>
            <a:ext cx="2391000" cy="804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  Moderate cold</a:t>
            </a:r>
            <a:endParaRPr b="1">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•Diminished blood flow to tissues</a:t>
            </a:r>
            <a:endParaRPr/>
          </a:p>
        </p:txBody>
      </p:sp>
      <p:sp>
        <p:nvSpPr>
          <p:cNvPr id="279" name="Shape 279"/>
          <p:cNvSpPr/>
          <p:nvPr/>
        </p:nvSpPr>
        <p:spPr>
          <a:xfrm>
            <a:off x="6176100" y="2390975"/>
            <a:ext cx="2647500" cy="2554200"/>
          </a:xfrm>
          <a:prstGeom prst="roundRect">
            <a:avLst>
              <a:gd fmla="val 16667" name="adj"/>
            </a:avLst>
          </a:prstGeom>
          <a:noFill/>
          <a:ln cap="flat" cmpd="sng" w="9525">
            <a:solidFill>
              <a:schemeClr val="accent1"/>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280" name="Shape 280"/>
          <p:cNvCxnSpPr>
            <a:endCxn id="272" idx="0"/>
          </p:cNvCxnSpPr>
          <p:nvPr/>
        </p:nvCxnSpPr>
        <p:spPr>
          <a:xfrm>
            <a:off x="4467088" y="991400"/>
            <a:ext cx="13200" cy="386100"/>
          </a:xfrm>
          <a:prstGeom prst="straightConnector1">
            <a:avLst/>
          </a:prstGeom>
          <a:noFill/>
          <a:ln cap="flat" cmpd="sng" w="9525">
            <a:solidFill>
              <a:schemeClr val="dk2"/>
            </a:solidFill>
            <a:prstDash val="solid"/>
            <a:round/>
            <a:headEnd len="lg" w="lg" type="none"/>
            <a:tailEnd len="lg" w="lg" type="none"/>
          </a:ln>
        </p:spPr>
      </p:cxnSp>
      <p:cxnSp>
        <p:nvCxnSpPr>
          <p:cNvPr id="281" name="Shape 281"/>
          <p:cNvCxnSpPr/>
          <p:nvPr/>
        </p:nvCxnSpPr>
        <p:spPr>
          <a:xfrm flipH="1">
            <a:off x="2694225" y="944725"/>
            <a:ext cx="571500" cy="384900"/>
          </a:xfrm>
          <a:prstGeom prst="straightConnector1">
            <a:avLst/>
          </a:prstGeom>
          <a:noFill/>
          <a:ln cap="flat" cmpd="sng" w="9525">
            <a:solidFill>
              <a:schemeClr val="dk2"/>
            </a:solidFill>
            <a:prstDash val="solid"/>
            <a:round/>
            <a:headEnd len="lg" w="lg" type="none"/>
            <a:tailEnd len="lg" w="lg" type="none"/>
          </a:ln>
        </p:spPr>
      </p:cxnSp>
      <p:cxnSp>
        <p:nvCxnSpPr>
          <p:cNvPr id="282" name="Shape 282"/>
          <p:cNvCxnSpPr/>
          <p:nvPr/>
        </p:nvCxnSpPr>
        <p:spPr>
          <a:xfrm>
            <a:off x="5761650" y="956400"/>
            <a:ext cx="489900" cy="396600"/>
          </a:xfrm>
          <a:prstGeom prst="straightConnector1">
            <a:avLst/>
          </a:prstGeom>
          <a:noFill/>
          <a:ln cap="flat" cmpd="sng" w="9525">
            <a:solidFill>
              <a:schemeClr val="dk2"/>
            </a:solidFill>
            <a:prstDash val="solid"/>
            <a:round/>
            <a:headEnd len="lg" w="lg" type="none"/>
            <a:tailEnd len="lg" w="lg" type="none"/>
          </a:ln>
        </p:spPr>
      </p:cxnSp>
      <p:cxnSp>
        <p:nvCxnSpPr>
          <p:cNvPr id="283" name="Shape 283"/>
          <p:cNvCxnSpPr>
            <a:endCxn id="279" idx="0"/>
          </p:cNvCxnSpPr>
          <p:nvPr/>
        </p:nvCxnSpPr>
        <p:spPr>
          <a:xfrm>
            <a:off x="7487850" y="1970975"/>
            <a:ext cx="12000" cy="420000"/>
          </a:xfrm>
          <a:prstGeom prst="straightConnector1">
            <a:avLst/>
          </a:prstGeom>
          <a:noFill/>
          <a:ln cap="flat" cmpd="sng" w="9525">
            <a:solidFill>
              <a:schemeClr val="dk2"/>
            </a:solidFill>
            <a:prstDash val="solid"/>
            <a:round/>
            <a:headEnd len="lg" w="lg" type="none"/>
            <a:tailEnd len="lg" w="lg" type="none"/>
          </a:ln>
        </p:spPr>
      </p:cxnSp>
      <p:cxnSp>
        <p:nvCxnSpPr>
          <p:cNvPr id="284" name="Shape 284"/>
          <p:cNvCxnSpPr>
            <a:stCxn id="272" idx="2"/>
            <a:endCxn id="276" idx="0"/>
          </p:cNvCxnSpPr>
          <p:nvPr/>
        </p:nvCxnSpPr>
        <p:spPr>
          <a:xfrm>
            <a:off x="4480288" y="2089700"/>
            <a:ext cx="0" cy="301200"/>
          </a:xfrm>
          <a:prstGeom prst="straightConnector1">
            <a:avLst/>
          </a:prstGeom>
          <a:noFill/>
          <a:ln cap="flat" cmpd="sng" w="9525">
            <a:solidFill>
              <a:schemeClr val="dk2"/>
            </a:solidFill>
            <a:prstDash val="solid"/>
            <a:round/>
            <a:headEnd len="lg" w="lg" type="none"/>
            <a:tailEnd len="lg" w="lg" type="none"/>
          </a:ln>
        </p:spPr>
      </p:cxnSp>
      <p:cxnSp>
        <p:nvCxnSpPr>
          <p:cNvPr id="285" name="Shape 285"/>
          <p:cNvCxnSpPr>
            <a:stCxn id="274" idx="0"/>
          </p:cNvCxnSpPr>
          <p:nvPr/>
        </p:nvCxnSpPr>
        <p:spPr>
          <a:xfrm rot="10800000">
            <a:off x="1539650" y="1959275"/>
            <a:ext cx="5700" cy="431700"/>
          </a:xfrm>
          <a:prstGeom prst="straightConnector1">
            <a:avLst/>
          </a:prstGeom>
          <a:noFill/>
          <a:ln cap="flat" cmpd="sng" w="9525">
            <a:solidFill>
              <a:schemeClr val="dk2"/>
            </a:solidFill>
            <a:prstDash val="solid"/>
            <a:round/>
            <a:headEnd len="lg" w="lg" type="none"/>
            <a:tailEnd len="lg" w="lg" type="none"/>
          </a:ln>
        </p:spPr>
      </p:cxnSp>
      <p:sp>
        <p:nvSpPr>
          <p:cNvPr id="286" name="Shape 286"/>
          <p:cNvSpPr txBox="1"/>
          <p:nvPr/>
        </p:nvSpPr>
        <p:spPr>
          <a:xfrm>
            <a:off x="6709450" y="23325"/>
            <a:ext cx="2376300" cy="583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ONLY IN MALES’ SLIDES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p:nvPr/>
        </p:nvSpPr>
        <p:spPr>
          <a:xfrm>
            <a:off x="2670900" y="338225"/>
            <a:ext cx="3557400" cy="11664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2" name="Shape 292"/>
          <p:cNvSpPr/>
          <p:nvPr/>
        </p:nvSpPr>
        <p:spPr>
          <a:xfrm>
            <a:off x="5214275" y="2052800"/>
            <a:ext cx="3557400" cy="27177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3" name="Shape 293"/>
          <p:cNvSpPr/>
          <p:nvPr/>
        </p:nvSpPr>
        <p:spPr>
          <a:xfrm>
            <a:off x="328125" y="1994450"/>
            <a:ext cx="3557400" cy="27759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4" name="Shape 294"/>
          <p:cNvSpPr txBox="1"/>
          <p:nvPr/>
        </p:nvSpPr>
        <p:spPr>
          <a:xfrm>
            <a:off x="2875050" y="384875"/>
            <a:ext cx="3149100" cy="1073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4200">
                <a:solidFill>
                  <a:schemeClr val="accent3"/>
                </a:solidFill>
                <a:latin typeface="Economica"/>
                <a:ea typeface="Economica"/>
                <a:cs typeface="Economica"/>
                <a:sym typeface="Economica"/>
              </a:rPr>
              <a:t>Types of cyanosis</a:t>
            </a:r>
            <a:endParaRPr b="1" sz="2400">
              <a:solidFill>
                <a:schemeClr val="dk1"/>
              </a:solidFill>
            </a:endParaRPr>
          </a:p>
          <a:p>
            <a:pPr indent="0" lvl="0" marL="0">
              <a:spcBef>
                <a:spcPts val="0"/>
              </a:spcBef>
              <a:spcAft>
                <a:spcPts val="0"/>
              </a:spcAft>
              <a:buNone/>
            </a:pPr>
            <a:r>
              <a:t/>
            </a:r>
            <a:endParaRPr/>
          </a:p>
        </p:txBody>
      </p:sp>
      <p:sp>
        <p:nvSpPr>
          <p:cNvPr id="295" name="Shape 295"/>
          <p:cNvSpPr txBox="1"/>
          <p:nvPr/>
        </p:nvSpPr>
        <p:spPr>
          <a:xfrm>
            <a:off x="396550" y="2122775"/>
            <a:ext cx="3347400" cy="1446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FFF"/>
                </a:solidFill>
                <a:latin typeface="Open Sans"/>
                <a:ea typeface="Open Sans"/>
                <a:cs typeface="Open Sans"/>
                <a:sym typeface="Open Sans"/>
              </a:rPr>
              <a:t>Local cyanosis:</a:t>
            </a:r>
            <a:endParaRPr b="1" sz="1800">
              <a:solidFill>
                <a:srgbClr val="FFFFFF"/>
              </a:solidFill>
              <a:latin typeface="Open Sans"/>
              <a:ea typeface="Open Sans"/>
              <a:cs typeface="Open Sans"/>
              <a:sym typeface="Open Sans"/>
            </a:endParaRPr>
          </a:p>
          <a:p>
            <a:pPr indent="0" lvl="0" marL="0" algn="just">
              <a:spcBef>
                <a:spcPts val="0"/>
              </a:spcBef>
              <a:spcAft>
                <a:spcPts val="0"/>
              </a:spcAft>
              <a:buNone/>
            </a:pPr>
            <a:r>
              <a:rPr lang="en" sz="1800">
                <a:solidFill>
                  <a:srgbClr val="FFFFFF"/>
                </a:solidFill>
                <a:latin typeface="Open Sans"/>
                <a:ea typeface="Open Sans"/>
                <a:cs typeface="Open Sans"/>
                <a:sym typeface="Open Sans"/>
              </a:rPr>
              <a:t>This is seen during decreased blood flow through a part of the body as in Raynaud’s disease. In this disease, circulation through the upper limb is impaired, it causes local cyanosis</a:t>
            </a:r>
            <a:r>
              <a:rPr lang="en" sz="1800">
                <a:latin typeface="Open Sans"/>
                <a:ea typeface="Open Sans"/>
                <a:cs typeface="Open Sans"/>
                <a:sym typeface="Open Sans"/>
              </a:rPr>
              <a:t>.</a:t>
            </a:r>
            <a:endParaRPr sz="1800">
              <a:latin typeface="Open Sans"/>
              <a:ea typeface="Open Sans"/>
              <a:cs typeface="Open Sans"/>
              <a:sym typeface="Open Sans"/>
            </a:endParaRPr>
          </a:p>
        </p:txBody>
      </p:sp>
      <p:sp>
        <p:nvSpPr>
          <p:cNvPr id="296" name="Shape 296"/>
          <p:cNvSpPr txBox="1"/>
          <p:nvPr/>
        </p:nvSpPr>
        <p:spPr>
          <a:xfrm>
            <a:off x="5389625" y="2256950"/>
            <a:ext cx="3206700" cy="2309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solidFill>
                  <a:srgbClr val="FFFFFF"/>
                </a:solidFill>
                <a:latin typeface="Open Sans"/>
                <a:ea typeface="Open Sans"/>
                <a:cs typeface="Open Sans"/>
                <a:sym typeface="Open Sans"/>
              </a:rPr>
              <a:t>Generalized cyanosis:</a:t>
            </a:r>
            <a:r>
              <a:rPr lang="en" sz="1800">
                <a:solidFill>
                  <a:srgbClr val="FFFFFF"/>
                </a:solidFill>
                <a:latin typeface="Open Sans"/>
                <a:ea typeface="Open Sans"/>
                <a:cs typeface="Open Sans"/>
                <a:sym typeface="Open Sans"/>
              </a:rPr>
              <a:t> </a:t>
            </a:r>
            <a:endParaRPr sz="1800">
              <a:solidFill>
                <a:srgbClr val="FFFFFF"/>
              </a:solidFill>
              <a:latin typeface="Open Sans"/>
              <a:ea typeface="Open Sans"/>
              <a:cs typeface="Open Sans"/>
              <a:sym typeface="Open Sans"/>
            </a:endParaRPr>
          </a:p>
          <a:p>
            <a:pPr indent="0" lvl="0" marL="0" algn="just">
              <a:spcBef>
                <a:spcPts val="0"/>
              </a:spcBef>
              <a:spcAft>
                <a:spcPts val="0"/>
              </a:spcAft>
              <a:buNone/>
            </a:pPr>
            <a:r>
              <a:rPr lang="en" sz="1800">
                <a:solidFill>
                  <a:srgbClr val="FFFFFF"/>
                </a:solidFill>
                <a:latin typeface="Open Sans"/>
                <a:ea typeface="Open Sans"/>
                <a:cs typeface="Open Sans"/>
                <a:sym typeface="Open Sans"/>
              </a:rPr>
              <a:t>Generalized impairment of circulation as in the case of heart failure leads to generalized cyanosis. It also occurs in hypoxic hypoxia.</a:t>
            </a:r>
            <a:endParaRPr sz="1800">
              <a:solidFill>
                <a:srgbClr val="FFFFFF"/>
              </a:solidFill>
              <a:latin typeface="Open Sans"/>
              <a:ea typeface="Open Sans"/>
              <a:cs typeface="Open Sans"/>
              <a:sym typeface="Open Sans"/>
            </a:endParaRPr>
          </a:p>
        </p:txBody>
      </p:sp>
      <p:cxnSp>
        <p:nvCxnSpPr>
          <p:cNvPr id="297" name="Shape 297"/>
          <p:cNvCxnSpPr/>
          <p:nvPr/>
        </p:nvCxnSpPr>
        <p:spPr>
          <a:xfrm flipH="1">
            <a:off x="2118600" y="1504625"/>
            <a:ext cx="552300" cy="466500"/>
          </a:xfrm>
          <a:prstGeom prst="straightConnector1">
            <a:avLst/>
          </a:prstGeom>
          <a:noFill/>
          <a:ln cap="flat" cmpd="sng" w="28575">
            <a:solidFill>
              <a:schemeClr val="dk2"/>
            </a:solidFill>
            <a:prstDash val="solid"/>
            <a:round/>
            <a:headEnd len="lg" w="lg" type="none"/>
            <a:tailEnd len="lg" w="lg" type="triangle"/>
          </a:ln>
        </p:spPr>
      </p:cxnSp>
      <p:cxnSp>
        <p:nvCxnSpPr>
          <p:cNvPr id="298" name="Shape 298"/>
          <p:cNvCxnSpPr>
            <a:endCxn id="292" idx="0"/>
          </p:cNvCxnSpPr>
          <p:nvPr/>
        </p:nvCxnSpPr>
        <p:spPr>
          <a:xfrm>
            <a:off x="6239975" y="1493000"/>
            <a:ext cx="753000" cy="559800"/>
          </a:xfrm>
          <a:prstGeom prst="straightConnector1">
            <a:avLst/>
          </a:prstGeom>
          <a:noFill/>
          <a:ln cap="flat" cmpd="sng" w="28575">
            <a:solidFill>
              <a:schemeClr val="dk2"/>
            </a:solidFill>
            <a:prstDash val="solid"/>
            <a:round/>
            <a:headEnd len="lg" w="lg" type="none"/>
            <a:tailEnd len="lg" w="lg" type="triangle"/>
          </a:ln>
        </p:spPr>
      </p:cxnSp>
      <p:sp>
        <p:nvSpPr>
          <p:cNvPr id="299" name="Shape 299"/>
          <p:cNvSpPr txBox="1"/>
          <p:nvPr/>
        </p:nvSpPr>
        <p:spPr>
          <a:xfrm>
            <a:off x="6682800" y="139950"/>
            <a:ext cx="2461200" cy="583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ONLY IN MALES’ SLIDES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title"/>
          </p:nvPr>
        </p:nvSpPr>
        <p:spPr>
          <a:xfrm>
            <a:off x="311700" y="82675"/>
            <a:ext cx="8520600" cy="831300"/>
          </a:xfrm>
          <a:prstGeom prst="rect">
            <a:avLst/>
          </a:prstGeom>
        </p:spPr>
        <p:txBody>
          <a:bodyPr anchorCtr="0" anchor="b" bIns="91425" lIns="91425" spcFirstLastPara="1" rIns="91425" wrap="square" tIns="91425">
            <a:noAutofit/>
          </a:bodyPr>
          <a:lstStyle/>
          <a:p>
            <a:pPr indent="0" lvl="0" marL="0" rtl="0">
              <a:lnSpc>
                <a:spcPct val="80000"/>
              </a:lnSpc>
              <a:spcBef>
                <a:spcPts val="800"/>
              </a:spcBef>
              <a:spcAft>
                <a:spcPts val="0"/>
              </a:spcAft>
              <a:buNone/>
            </a:pPr>
            <a:r>
              <a:rPr lang="en">
                <a:solidFill>
                  <a:schemeClr val="accent3"/>
                </a:solidFill>
              </a:rPr>
              <a:t>CYANOSIS</a:t>
            </a:r>
            <a:endParaRPr/>
          </a:p>
        </p:txBody>
      </p:sp>
      <p:sp>
        <p:nvSpPr>
          <p:cNvPr id="305" name="Shape 305"/>
          <p:cNvSpPr txBox="1"/>
          <p:nvPr>
            <p:ph idx="1" type="body"/>
          </p:nvPr>
        </p:nvSpPr>
        <p:spPr>
          <a:xfrm>
            <a:off x="521625" y="1059400"/>
            <a:ext cx="3595500" cy="3639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t>Causes of central cyanosis:</a:t>
            </a:r>
            <a:endParaRPr b="1" sz="1400"/>
          </a:p>
          <a:p>
            <a:pPr indent="0" lvl="0" marL="0" rtl="0">
              <a:spcBef>
                <a:spcPts val="0"/>
              </a:spcBef>
              <a:spcAft>
                <a:spcPts val="0"/>
              </a:spcAft>
              <a:buNone/>
            </a:pPr>
            <a:r>
              <a:rPr lang="en" sz="1400"/>
              <a:t>•Cyanotic congenital heart-disease</a:t>
            </a:r>
            <a:endParaRPr sz="1400"/>
          </a:p>
          <a:p>
            <a:pPr indent="0" lvl="0" marL="0" rtl="0">
              <a:spcBef>
                <a:spcPts val="0"/>
              </a:spcBef>
              <a:spcAft>
                <a:spcPts val="0"/>
              </a:spcAft>
              <a:buNone/>
            </a:pPr>
            <a:r>
              <a:rPr lang="en" sz="1400"/>
              <a:t>•Fallot tetralogy</a:t>
            </a:r>
            <a:endParaRPr sz="1400"/>
          </a:p>
          <a:p>
            <a:pPr indent="0" lvl="0" marL="0" rtl="0">
              <a:spcBef>
                <a:spcPts val="0"/>
              </a:spcBef>
              <a:spcAft>
                <a:spcPts val="0"/>
              </a:spcAft>
              <a:buNone/>
            </a:pPr>
            <a:r>
              <a:rPr lang="en" sz="1400"/>
              <a:t>•Tricuspid atresia</a:t>
            </a:r>
            <a:endParaRPr sz="1400"/>
          </a:p>
          <a:p>
            <a:pPr indent="0" lvl="0" marL="0" rtl="0">
              <a:spcBef>
                <a:spcPts val="0"/>
              </a:spcBef>
              <a:spcAft>
                <a:spcPts val="0"/>
              </a:spcAft>
              <a:buNone/>
            </a:pPr>
            <a:r>
              <a:rPr lang="en" sz="1400"/>
              <a:t>•Ebstein’s anomaly</a:t>
            </a:r>
            <a:endParaRPr sz="1400"/>
          </a:p>
          <a:p>
            <a:pPr indent="0" lvl="0" marL="0" rtl="0">
              <a:spcBef>
                <a:spcPts val="0"/>
              </a:spcBef>
              <a:spcAft>
                <a:spcPts val="0"/>
              </a:spcAft>
              <a:buNone/>
            </a:pPr>
            <a:r>
              <a:rPr lang="en" sz="1400"/>
              <a:t>•Pulmonary arteriovenous fistula</a:t>
            </a:r>
            <a:endParaRPr sz="1400"/>
          </a:p>
          <a:p>
            <a:pPr indent="0" lvl="0" marL="0" rtl="0">
              <a:spcBef>
                <a:spcPts val="0"/>
              </a:spcBef>
              <a:spcAft>
                <a:spcPts val="0"/>
              </a:spcAft>
              <a:buNone/>
            </a:pPr>
            <a:r>
              <a:rPr lang="en" sz="1400"/>
              <a:t>•Pulmonary diseases</a:t>
            </a:r>
            <a:endParaRPr sz="1400"/>
          </a:p>
          <a:p>
            <a:pPr indent="0" lvl="0" marL="0" rtl="0">
              <a:spcBef>
                <a:spcPts val="0"/>
              </a:spcBef>
              <a:spcAft>
                <a:spcPts val="0"/>
              </a:spcAft>
              <a:buNone/>
            </a:pPr>
            <a:r>
              <a:rPr lang="en" sz="1400"/>
              <a:t>•Acute pulmonary embolism</a:t>
            </a:r>
            <a:endParaRPr sz="1400"/>
          </a:p>
          <a:p>
            <a:pPr indent="0" lvl="0" marL="0" rtl="0">
              <a:spcBef>
                <a:spcPts val="0"/>
              </a:spcBef>
              <a:spcAft>
                <a:spcPts val="0"/>
              </a:spcAft>
              <a:buNone/>
            </a:pPr>
            <a:r>
              <a:rPr lang="en" sz="1400"/>
              <a:t>•Pneumonia</a:t>
            </a:r>
            <a:endParaRPr sz="1400"/>
          </a:p>
          <a:p>
            <a:pPr indent="0" lvl="0" marL="0" rtl="0">
              <a:spcBef>
                <a:spcPts val="0"/>
              </a:spcBef>
              <a:spcAft>
                <a:spcPts val="0"/>
              </a:spcAft>
              <a:buNone/>
            </a:pPr>
            <a:r>
              <a:rPr lang="en" sz="1400"/>
              <a:t>•Atelectasis</a:t>
            </a:r>
            <a:endParaRPr sz="1400"/>
          </a:p>
          <a:p>
            <a:pPr indent="0" lvl="0" marL="0" rtl="0">
              <a:spcBef>
                <a:spcPts val="0"/>
              </a:spcBef>
              <a:spcAft>
                <a:spcPts val="0"/>
              </a:spcAft>
              <a:buNone/>
            </a:pPr>
            <a:r>
              <a:rPr lang="en" sz="1400"/>
              <a:t>•Chronic Obstructive airway disease</a:t>
            </a:r>
            <a:endParaRPr sz="1400"/>
          </a:p>
          <a:p>
            <a:pPr indent="0" lvl="0" marL="0" rtl="0">
              <a:spcBef>
                <a:spcPts val="0"/>
              </a:spcBef>
              <a:spcAft>
                <a:spcPts val="0"/>
              </a:spcAft>
              <a:buNone/>
            </a:pPr>
            <a:r>
              <a:rPr lang="en" sz="1400"/>
              <a:t>•Restrictive lung disease</a:t>
            </a:r>
            <a:endParaRPr sz="1400"/>
          </a:p>
          <a:p>
            <a:pPr indent="0" lvl="0" marL="0" rtl="0">
              <a:spcBef>
                <a:spcPts val="0"/>
              </a:spcBef>
              <a:spcAft>
                <a:spcPts val="0"/>
              </a:spcAft>
              <a:buNone/>
            </a:pPr>
            <a:r>
              <a:rPr lang="en" sz="1400"/>
              <a:t>•Hemoglobin abnormalities</a:t>
            </a:r>
            <a:endParaRPr sz="1400"/>
          </a:p>
          <a:p>
            <a:pPr indent="0" lvl="0" marL="0" rtl="0">
              <a:spcBef>
                <a:spcPts val="0"/>
              </a:spcBef>
              <a:spcAft>
                <a:spcPts val="0"/>
              </a:spcAft>
              <a:buClr>
                <a:schemeClr val="dk1"/>
              </a:buClr>
              <a:buSzPts val="1100"/>
              <a:buFont typeface="Arial"/>
              <a:buNone/>
            </a:pPr>
            <a:r>
              <a:t/>
            </a:r>
            <a:endParaRPr b="1" sz="1400">
              <a:latin typeface="Arial"/>
              <a:ea typeface="Arial"/>
              <a:cs typeface="Arial"/>
              <a:sym typeface="Arial"/>
            </a:endParaRPr>
          </a:p>
          <a:p>
            <a:pPr indent="0" lvl="0" marL="114300">
              <a:spcBef>
                <a:spcPts val="0"/>
              </a:spcBef>
              <a:spcAft>
                <a:spcPts val="1600"/>
              </a:spcAft>
              <a:buNone/>
            </a:pPr>
            <a:r>
              <a:t/>
            </a:r>
            <a:endParaRPr sz="1400"/>
          </a:p>
        </p:txBody>
      </p:sp>
      <p:sp>
        <p:nvSpPr>
          <p:cNvPr id="306" name="Shape 306"/>
          <p:cNvSpPr txBox="1"/>
          <p:nvPr/>
        </p:nvSpPr>
        <p:spPr>
          <a:xfrm>
            <a:off x="5076675" y="1304350"/>
            <a:ext cx="2947800" cy="3149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Causes of peripheral cyanosis</a:t>
            </a:r>
            <a:endParaRPr b="1">
              <a:solidFill>
                <a:schemeClr val="dk1"/>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 Reduced cardiac output, as in congestive heart failure, mitral stenosis</a:t>
            </a:r>
            <a:endParaRPr>
              <a:solidFill>
                <a:schemeClr val="dk1"/>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 Exposure to cold</a:t>
            </a:r>
            <a:endParaRPr>
              <a:solidFill>
                <a:schemeClr val="dk1"/>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 Arterial obstruction</a:t>
            </a:r>
            <a:endParaRPr>
              <a:solidFill>
                <a:schemeClr val="dk1"/>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 Venous obstruction</a:t>
            </a:r>
            <a:endParaRPr>
              <a:solidFill>
                <a:schemeClr val="dk1"/>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 Raynauds disease</a:t>
            </a:r>
            <a:endParaRPr>
              <a:solidFill>
                <a:schemeClr val="dk1"/>
              </a:solidFill>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 Polycythemia vera</a:t>
            </a:r>
            <a:endParaRPr>
              <a:solidFill>
                <a:schemeClr val="dk1"/>
              </a:solidFill>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p:txBody>
      </p:sp>
      <p:sp>
        <p:nvSpPr>
          <p:cNvPr id="307" name="Shape 307"/>
          <p:cNvSpPr/>
          <p:nvPr/>
        </p:nvSpPr>
        <p:spPr>
          <a:xfrm>
            <a:off x="4871925" y="1001100"/>
            <a:ext cx="3595500" cy="3639000"/>
          </a:xfrm>
          <a:prstGeom prst="roundRect">
            <a:avLst>
              <a:gd fmla="val 16667" name="adj"/>
            </a:avLst>
          </a:prstGeom>
          <a:noFill/>
          <a:ln cap="flat" cmpd="sng" w="28575">
            <a:solidFill>
              <a:schemeClr val="accent1"/>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p:nvPr/>
        </p:nvSpPr>
        <p:spPr>
          <a:xfrm>
            <a:off x="439975" y="1001100"/>
            <a:ext cx="3595500" cy="3639000"/>
          </a:xfrm>
          <a:prstGeom prst="roundRect">
            <a:avLst>
              <a:gd fmla="val 16667" name="adj"/>
            </a:avLst>
          </a:prstGeom>
          <a:noFill/>
          <a:ln cap="flat" cmpd="sng" w="28575">
            <a:solidFill>
              <a:schemeClr val="accent1"/>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09" name="Shape 309"/>
          <p:cNvCxnSpPr/>
          <p:nvPr/>
        </p:nvCxnSpPr>
        <p:spPr>
          <a:xfrm>
            <a:off x="235800" y="844538"/>
            <a:ext cx="8672400" cy="8400"/>
          </a:xfrm>
          <a:prstGeom prst="straightConnector1">
            <a:avLst/>
          </a:prstGeom>
          <a:noFill/>
          <a:ln cap="flat" cmpd="sng" w="9525">
            <a:solidFill>
              <a:schemeClr val="lt2"/>
            </a:solidFill>
            <a:prstDash val="dot"/>
            <a:round/>
            <a:headEnd len="lg" w="lg" type="none"/>
            <a:tailEnd len="lg" w="lg" type="none"/>
          </a:ln>
        </p:spPr>
      </p:cxnSp>
      <p:sp>
        <p:nvSpPr>
          <p:cNvPr id="310" name="Shape 310"/>
          <p:cNvSpPr txBox="1"/>
          <p:nvPr/>
        </p:nvSpPr>
        <p:spPr>
          <a:xfrm>
            <a:off x="6615600" y="82675"/>
            <a:ext cx="2528400" cy="74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dk1"/>
                </a:solidFill>
              </a:rPr>
              <a:t>ONLY IN MALES’ SLIDES</a:t>
            </a:r>
            <a:endParaRPr b="1">
              <a:solidFill>
                <a:schemeClr val="dk1"/>
              </a:solidFill>
            </a:endParaRPr>
          </a:p>
        </p:txBody>
      </p:sp>
      <p:sp>
        <p:nvSpPr>
          <p:cNvPr id="311" name="Shape 311"/>
          <p:cNvSpPr txBox="1"/>
          <p:nvPr/>
        </p:nvSpPr>
        <p:spPr>
          <a:xfrm>
            <a:off x="2429650" y="311725"/>
            <a:ext cx="3731400" cy="326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Dr. Sultan says it’s not very important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3600"/>
              <a:buFont typeface="Economica"/>
              <a:buNone/>
            </a:pPr>
            <a:r>
              <a:rPr b="0" i="0" lang="en" sz="3600" u="none" cap="none" strike="noStrike">
                <a:solidFill>
                  <a:schemeClr val="accent3"/>
                </a:solidFill>
                <a:latin typeface="Economica"/>
                <a:ea typeface="Economica"/>
                <a:cs typeface="Economica"/>
                <a:sym typeface="Economica"/>
              </a:rPr>
              <a:t>objectives:</a:t>
            </a:r>
            <a:endParaRPr>
              <a:solidFill>
                <a:schemeClr val="accent3"/>
              </a:solidFill>
            </a:endParaRPr>
          </a:p>
        </p:txBody>
      </p:sp>
      <p:sp>
        <p:nvSpPr>
          <p:cNvPr id="128" name="Shape 128"/>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						</a:t>
            </a:r>
            <a:endParaRPr/>
          </a:p>
          <a:p>
            <a:pPr indent="0" lvl="0" marL="0" marR="0" rtl="0" algn="l">
              <a:lnSpc>
                <a:spcPct val="115000"/>
              </a:lnSpc>
              <a:spcBef>
                <a:spcPts val="1600"/>
              </a:spcBef>
              <a:spcAft>
                <a:spcPts val="0"/>
              </a:spcAft>
              <a:buClr>
                <a:schemeClr val="dk1"/>
              </a:buClr>
              <a:buSzPts val="1100"/>
              <a:buFont typeface="Open Sans"/>
              <a:buNone/>
            </a:pPr>
            <a:r>
              <a:rPr b="0" i="0" lang="en" sz="1100" u="none" cap="none" strike="noStrike">
                <a:solidFill>
                  <a:schemeClr val="dk1"/>
                </a:solidFill>
                <a:latin typeface="Arial"/>
                <a:ea typeface="Arial"/>
                <a:cs typeface="Arial"/>
                <a:sym typeface="Arial"/>
              </a:rPr>
              <a:t>							</a:t>
            </a:r>
            <a:endParaRPr/>
          </a:p>
        </p:txBody>
      </p:sp>
      <p:sp>
        <p:nvSpPr>
          <p:cNvPr id="129" name="Shape 129"/>
          <p:cNvSpPr txBox="1"/>
          <p:nvPr/>
        </p:nvSpPr>
        <p:spPr>
          <a:xfrm>
            <a:off x="311700" y="1225225"/>
            <a:ext cx="8692800" cy="3544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Economica"/>
              <a:buNone/>
            </a:pPr>
            <a:r>
              <a:rPr b="1" i="0" lang="en" sz="2500" u="none" cap="none" strike="noStrike">
                <a:solidFill>
                  <a:schemeClr val="accent3"/>
                </a:solidFill>
                <a:latin typeface="Economica"/>
                <a:ea typeface="Economica"/>
                <a:cs typeface="Economica"/>
                <a:sym typeface="Economica"/>
              </a:rPr>
              <a:t>By the end of the lecture you will be able to:</a:t>
            </a:r>
            <a:endParaRPr>
              <a:solidFill>
                <a:schemeClr val="accent3"/>
              </a:solidFill>
            </a:endParaRPr>
          </a:p>
          <a:p>
            <a:pPr indent="0" lvl="0" marL="0" marR="0" rtl="0" algn="l">
              <a:lnSpc>
                <a:spcPct val="100000"/>
              </a:lnSpc>
              <a:spcBef>
                <a:spcPts val="0"/>
              </a:spcBef>
              <a:spcAft>
                <a:spcPts val="0"/>
              </a:spcAft>
              <a:buClr>
                <a:srgbClr val="000000"/>
              </a:buClr>
              <a:buSzPts val="2500"/>
              <a:buFont typeface="Economica"/>
              <a:buNone/>
            </a:pPr>
            <a:br>
              <a:rPr b="0" i="0" lang="en" sz="2500" u="none" cap="none" strike="noStrike">
                <a:solidFill>
                  <a:srgbClr val="000000"/>
                </a:solidFill>
                <a:latin typeface="Economica"/>
                <a:ea typeface="Economica"/>
                <a:cs typeface="Economica"/>
                <a:sym typeface="Economica"/>
              </a:rPr>
            </a:br>
            <a:r>
              <a:rPr lang="en" sz="1800">
                <a:solidFill>
                  <a:schemeClr val="dk1"/>
                </a:solidFill>
              </a:rPr>
              <a:t>•By the end of this lecture you should be able to: </a:t>
            </a:r>
            <a:endParaRPr sz="1800">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lang="en" sz="1800">
                <a:solidFill>
                  <a:schemeClr val="dk1"/>
                </a:solidFill>
              </a:rPr>
              <a:t>•Define hypoxia and list its various physiological and pathological causes.</a:t>
            </a:r>
            <a:endParaRPr sz="1800">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lang="en" sz="1800">
                <a:solidFill>
                  <a:schemeClr val="dk1"/>
                </a:solidFill>
              </a:rPr>
              <a:t>•Define hypo and hyper-ventilation in terms of arterial PCO2 and PO2.</a:t>
            </a:r>
            <a:endParaRPr sz="1800">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lang="en" sz="1800">
                <a:solidFill>
                  <a:schemeClr val="dk1"/>
                </a:solidFill>
              </a:rPr>
              <a:t>•Define cyanosis and its clinical presentation</a:t>
            </a:r>
            <a:endParaRPr sz="1800">
              <a:solidFill>
                <a:schemeClr val="dk1"/>
              </a:solidFill>
            </a:endParaRPr>
          </a:p>
          <a:p>
            <a:pPr indent="0" lvl="0" marL="0" rtl="0" algn="just">
              <a:lnSpc>
                <a:spcPct val="115000"/>
              </a:lnSpc>
              <a:spcBef>
                <a:spcPts val="600"/>
              </a:spcBef>
              <a:spcAft>
                <a:spcPts val="0"/>
              </a:spcAft>
              <a:buClr>
                <a:schemeClr val="dk1"/>
              </a:buClr>
              <a:buSzPts val="1100"/>
              <a:buFont typeface="Arial"/>
              <a:buNone/>
            </a:pPr>
            <a:r>
              <a:rPr lang="en" sz="1800">
                <a:solidFill>
                  <a:schemeClr val="dk1"/>
                </a:solidFill>
              </a:rPr>
              <a:t>•Define ventilation/perfusion (V͎/Q) ratio and its normal values.</a:t>
            </a:r>
            <a:endParaRPr sz="1800">
              <a:solidFill>
                <a:schemeClr val="dk1"/>
              </a:solidFill>
            </a:endParaRPr>
          </a:p>
          <a:p>
            <a:pPr indent="0" lvl="0" marL="0" marR="0" rtl="0" algn="l">
              <a:lnSpc>
                <a:spcPct val="100000"/>
              </a:lnSpc>
              <a:spcBef>
                <a:spcPts val="0"/>
              </a:spcBef>
              <a:spcAft>
                <a:spcPts val="0"/>
              </a:spcAft>
              <a:buClr>
                <a:srgbClr val="000000"/>
              </a:buClr>
              <a:buSzPts val="2500"/>
              <a:buFont typeface="Economica"/>
              <a:buNone/>
            </a:pPr>
            <a:r>
              <a:t/>
            </a:r>
            <a:endParaRPr sz="2500">
              <a:latin typeface="Economica"/>
              <a:ea typeface="Economica"/>
              <a:cs typeface="Economica"/>
              <a:sym typeface="Economica"/>
            </a:endParaRPr>
          </a:p>
        </p:txBody>
      </p:sp>
      <p:sp>
        <p:nvSpPr>
          <p:cNvPr id="130" name="Shape 130"/>
          <p:cNvSpPr txBox="1"/>
          <p:nvPr/>
        </p:nvSpPr>
        <p:spPr>
          <a:xfrm>
            <a:off x="1759075" y="4124725"/>
            <a:ext cx="3522300" cy="645000"/>
          </a:xfrm>
          <a:prstGeom prst="rect">
            <a:avLst/>
          </a:prstGeom>
          <a:noFill/>
          <a:ln cap="flat" cmpd="sng" w="9525">
            <a:solidFill>
              <a:srgbClr val="999999"/>
            </a:solidFill>
            <a:prstDash val="dash"/>
            <a:round/>
            <a:headEnd len="med" w="med" type="none"/>
            <a:tailEnd len="med" w="med" type="none"/>
          </a:ln>
        </p:spPr>
        <p:txBody>
          <a:bodyPr anchorCtr="0" anchor="t" bIns="91425" lIns="91425" spcFirstLastPara="1" rIns="91425" wrap="square" tIns="91425">
            <a:noAutofit/>
          </a:bodyPr>
          <a:lstStyle/>
          <a:p>
            <a:pPr indent="0" lvl="0" marL="0" rtl="1">
              <a:spcBef>
                <a:spcPts val="0"/>
              </a:spcBef>
              <a:spcAft>
                <a:spcPts val="0"/>
              </a:spcAft>
              <a:buNone/>
            </a:pPr>
            <a:r>
              <a:rPr b="1" lang="en">
                <a:solidFill>
                  <a:srgbClr val="FF0000"/>
                </a:solidFill>
              </a:rPr>
              <a:t>الدكتور سلطان ما وضعها في سلايداته وقت المحاضرة لكن سلايدات المراجعة وضعها ونبه على أهميتها</a:t>
            </a:r>
            <a:endParaRPr b="1">
              <a:solidFill>
                <a:srgbClr val="FF0000"/>
              </a:solidFill>
            </a:endParaRPr>
          </a:p>
        </p:txBody>
      </p:sp>
      <p:cxnSp>
        <p:nvCxnSpPr>
          <p:cNvPr id="131" name="Shape 131"/>
          <p:cNvCxnSpPr>
            <a:stCxn id="130" idx="1"/>
          </p:cNvCxnSpPr>
          <p:nvPr/>
        </p:nvCxnSpPr>
        <p:spPr>
          <a:xfrm rot="10800000">
            <a:off x="502375" y="3827425"/>
            <a:ext cx="1256700" cy="619800"/>
          </a:xfrm>
          <a:prstGeom prst="straightConnector1">
            <a:avLst/>
          </a:prstGeom>
          <a:noFill/>
          <a:ln cap="flat" cmpd="sng" w="9525">
            <a:solidFill>
              <a:schemeClr val="dk2"/>
            </a:solidFill>
            <a:prstDash val="solid"/>
            <a:round/>
            <a:headEnd len="lg" w="lg" type="none"/>
            <a:tailEnd len="lg" w="lg"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183400" y="129300"/>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accent3"/>
                </a:solidFill>
              </a:rPr>
              <a:t>Ventilation–perfusion ratio (V/Q)</a:t>
            </a:r>
            <a:endParaRPr sz="1800"/>
          </a:p>
        </p:txBody>
      </p:sp>
      <p:sp>
        <p:nvSpPr>
          <p:cNvPr id="317" name="Shape 317"/>
          <p:cNvSpPr txBox="1"/>
          <p:nvPr>
            <p:ph idx="1" type="body"/>
          </p:nvPr>
        </p:nvSpPr>
        <p:spPr>
          <a:xfrm>
            <a:off x="311700" y="1225225"/>
            <a:ext cx="8520600" cy="3918300"/>
          </a:xfrm>
          <a:prstGeom prst="rect">
            <a:avLst/>
          </a:prstGeom>
        </p:spPr>
        <p:txBody>
          <a:bodyPr anchorCtr="0" anchor="t" bIns="91425" lIns="91425" spcFirstLastPara="1" rIns="91425" wrap="square" tIns="91425">
            <a:noAutofit/>
          </a:bodyPr>
          <a:lstStyle/>
          <a:p>
            <a:pPr indent="0" lvl="0" marL="0" rtl="0">
              <a:lnSpc>
                <a:spcPct val="90000"/>
              </a:lnSpc>
              <a:spcBef>
                <a:spcPts val="800"/>
              </a:spcBef>
              <a:spcAft>
                <a:spcPts val="0"/>
              </a:spcAft>
              <a:buNone/>
            </a:pPr>
            <a:r>
              <a:rPr lang="en" sz="1400">
                <a:solidFill>
                  <a:srgbClr val="000000"/>
                </a:solidFill>
              </a:rPr>
              <a:t>• It is the ratio of alveolar ventilation to pulmonary blood flow per minute. </a:t>
            </a:r>
            <a:endParaRPr sz="1400">
              <a:solidFill>
                <a:srgbClr val="000000"/>
              </a:solidFill>
            </a:endParaRPr>
          </a:p>
          <a:p>
            <a:pPr indent="0" lvl="0" marL="0" rtl="0">
              <a:lnSpc>
                <a:spcPct val="90000"/>
              </a:lnSpc>
              <a:spcBef>
                <a:spcPts val="800"/>
              </a:spcBef>
              <a:spcAft>
                <a:spcPts val="0"/>
              </a:spcAft>
              <a:buNone/>
            </a:pPr>
            <a:r>
              <a:rPr lang="en" sz="1400"/>
              <a:t>•</a:t>
            </a:r>
            <a:r>
              <a:rPr lang="en" sz="1400">
                <a:solidFill>
                  <a:srgbClr val="000000"/>
                </a:solidFill>
              </a:rPr>
              <a:t> The alveolar ventilation at rest (</a:t>
            </a:r>
            <a:r>
              <a:rPr lang="en" sz="1400">
                <a:solidFill>
                  <a:srgbClr val="F1C232"/>
                </a:solidFill>
              </a:rPr>
              <a:t>4.2 L/min</a:t>
            </a:r>
            <a:r>
              <a:rPr lang="en" sz="1400">
                <a:solidFill>
                  <a:srgbClr val="000000"/>
                </a:solidFill>
              </a:rPr>
              <a:t>)</a:t>
            </a:r>
            <a:endParaRPr sz="1400">
              <a:solidFill>
                <a:srgbClr val="000000"/>
              </a:solidFill>
            </a:endParaRPr>
          </a:p>
          <a:p>
            <a:pPr indent="0" lvl="0" marL="0" marR="0" rtl="0" algn="l">
              <a:lnSpc>
                <a:spcPct val="90000"/>
              </a:lnSpc>
              <a:spcBef>
                <a:spcPts val="800"/>
              </a:spcBef>
              <a:spcAft>
                <a:spcPts val="0"/>
              </a:spcAft>
              <a:buClr>
                <a:srgbClr val="000000"/>
              </a:buClr>
              <a:buSzPts val="1100"/>
              <a:buFont typeface="Arial"/>
              <a:buNone/>
            </a:pPr>
            <a:r>
              <a:rPr lang="en" sz="1400"/>
              <a:t>•</a:t>
            </a:r>
            <a:r>
              <a:rPr lang="en" sz="1400">
                <a:solidFill>
                  <a:srgbClr val="000000"/>
                </a:solidFill>
              </a:rPr>
              <a:t> The pulmonary blood flow is equal to right ventricular output per minute (</a:t>
            </a:r>
            <a:r>
              <a:rPr lang="en" sz="1400">
                <a:solidFill>
                  <a:srgbClr val="F1C232"/>
                </a:solidFill>
              </a:rPr>
              <a:t>5L/min</a:t>
            </a:r>
            <a:r>
              <a:rPr lang="en" sz="1400">
                <a:solidFill>
                  <a:srgbClr val="000000"/>
                </a:solidFill>
              </a:rPr>
              <a:t>)</a:t>
            </a:r>
            <a:endParaRPr sz="1400">
              <a:solidFill>
                <a:srgbClr val="002060"/>
              </a:solidFill>
              <a:latin typeface="Arial"/>
              <a:ea typeface="Arial"/>
              <a:cs typeface="Arial"/>
              <a:sym typeface="Arial"/>
            </a:endParaRPr>
          </a:p>
          <a:p>
            <a:pPr indent="-317500" lvl="0" marL="457200" marR="0" rtl="0" algn="l">
              <a:lnSpc>
                <a:spcPct val="90000"/>
              </a:lnSpc>
              <a:spcBef>
                <a:spcPts val="800"/>
              </a:spcBef>
              <a:spcAft>
                <a:spcPts val="0"/>
              </a:spcAft>
              <a:buClr>
                <a:srgbClr val="FF0000"/>
              </a:buClr>
              <a:buSzPts val="1400"/>
              <a:buChar char="●"/>
            </a:pPr>
            <a:r>
              <a:rPr b="1" lang="en" sz="1400">
                <a:solidFill>
                  <a:srgbClr val="FF0000"/>
                </a:solidFill>
              </a:rPr>
              <a:t>SO, 	V/Q ratio = </a:t>
            </a:r>
            <a:r>
              <a:rPr b="1" lang="en" sz="1400">
                <a:solidFill>
                  <a:srgbClr val="F1C232"/>
                </a:solidFill>
              </a:rPr>
              <a:t>4.2\5  = 0.84</a:t>
            </a:r>
            <a:endParaRPr b="1" sz="1400">
              <a:solidFill>
                <a:srgbClr val="F1C232"/>
              </a:solidFill>
            </a:endParaRPr>
          </a:p>
          <a:p>
            <a:pPr indent="0" lvl="0" marL="0" marR="0" rtl="0" algn="l">
              <a:lnSpc>
                <a:spcPct val="115000"/>
              </a:lnSpc>
              <a:spcBef>
                <a:spcPts val="800"/>
              </a:spcBef>
              <a:spcAft>
                <a:spcPts val="0"/>
              </a:spcAft>
              <a:buNone/>
            </a:pPr>
            <a:r>
              <a:rPr lang="en" sz="1400">
                <a:solidFill>
                  <a:srgbClr val="000000"/>
                </a:solidFill>
              </a:rPr>
              <a:t>• Average</a:t>
            </a:r>
            <a:r>
              <a:rPr lang="en" sz="1400">
                <a:solidFill>
                  <a:srgbClr val="002060"/>
                </a:solidFill>
                <a:latin typeface="Arial"/>
                <a:ea typeface="Arial"/>
                <a:cs typeface="Arial"/>
                <a:sym typeface="Arial"/>
              </a:rPr>
              <a:t> </a:t>
            </a:r>
            <a:r>
              <a:rPr lang="en" sz="1400">
                <a:solidFill>
                  <a:srgbClr val="000000"/>
                </a:solidFill>
              </a:rPr>
              <a:t>V/Q ratio across the lung is </a:t>
            </a:r>
            <a:r>
              <a:rPr lang="en" sz="1400">
                <a:solidFill>
                  <a:srgbClr val="F1C232"/>
                </a:solidFill>
              </a:rPr>
              <a:t>0.8</a:t>
            </a:r>
            <a:endParaRPr sz="1400">
              <a:solidFill>
                <a:srgbClr val="F1C232"/>
              </a:solidFill>
            </a:endParaRPr>
          </a:p>
          <a:p>
            <a:pPr indent="0" lvl="0" marL="0" marR="0" rtl="0" algn="l">
              <a:lnSpc>
                <a:spcPct val="115000"/>
              </a:lnSpc>
              <a:spcBef>
                <a:spcPts val="800"/>
              </a:spcBef>
              <a:spcAft>
                <a:spcPts val="0"/>
              </a:spcAft>
              <a:buNone/>
            </a:pPr>
            <a:r>
              <a:rPr lang="en" sz="1400">
                <a:solidFill>
                  <a:srgbClr val="000000"/>
                </a:solidFill>
              </a:rPr>
              <a:t>• At the apex V/Q ratio = </a:t>
            </a:r>
            <a:r>
              <a:rPr lang="en" sz="1400">
                <a:solidFill>
                  <a:srgbClr val="F1C232"/>
                </a:solidFill>
              </a:rPr>
              <a:t>3</a:t>
            </a:r>
            <a:endParaRPr sz="1400">
              <a:solidFill>
                <a:srgbClr val="F1C232"/>
              </a:solidFill>
            </a:endParaRPr>
          </a:p>
          <a:p>
            <a:pPr indent="0" lvl="0" marL="0" marR="0" rtl="0" algn="l">
              <a:lnSpc>
                <a:spcPct val="115000"/>
              </a:lnSpc>
              <a:spcBef>
                <a:spcPts val="800"/>
              </a:spcBef>
              <a:spcAft>
                <a:spcPts val="0"/>
              </a:spcAft>
              <a:buNone/>
            </a:pPr>
            <a:r>
              <a:rPr lang="en" sz="1400">
                <a:solidFill>
                  <a:srgbClr val="000000"/>
                </a:solidFill>
              </a:rPr>
              <a:t>• At the base V/Q ratio=</a:t>
            </a:r>
            <a:r>
              <a:rPr lang="en" sz="1400">
                <a:solidFill>
                  <a:srgbClr val="F1C232"/>
                </a:solidFill>
              </a:rPr>
              <a:t>0.6</a:t>
            </a:r>
            <a:endParaRPr sz="1400">
              <a:solidFill>
                <a:srgbClr val="F1C232"/>
              </a:solidFill>
              <a:latin typeface="Arial"/>
              <a:ea typeface="Arial"/>
              <a:cs typeface="Arial"/>
              <a:sym typeface="Arial"/>
            </a:endParaRPr>
          </a:p>
          <a:p>
            <a:pPr indent="0" lvl="0" marL="0" marR="0" rtl="0" algn="l">
              <a:lnSpc>
                <a:spcPct val="115000"/>
              </a:lnSpc>
              <a:spcBef>
                <a:spcPts val="800"/>
              </a:spcBef>
              <a:spcAft>
                <a:spcPts val="0"/>
              </a:spcAft>
              <a:buNone/>
            </a:pPr>
            <a:r>
              <a:rPr lang="en" sz="1400">
                <a:solidFill>
                  <a:srgbClr val="002060"/>
                </a:solidFill>
                <a:latin typeface="Arial"/>
                <a:ea typeface="Arial"/>
                <a:cs typeface="Arial"/>
                <a:sym typeface="Arial"/>
              </a:rPr>
              <a:t>    </a:t>
            </a:r>
            <a:r>
              <a:rPr lang="en" sz="1400">
                <a:solidFill>
                  <a:srgbClr val="000000"/>
                </a:solidFill>
              </a:rPr>
              <a:t>So the apex is </a:t>
            </a:r>
            <a:r>
              <a:rPr lang="en" sz="1400" u="sng">
                <a:solidFill>
                  <a:srgbClr val="000000"/>
                </a:solidFill>
              </a:rPr>
              <a:t>more ventilated than perfused</a:t>
            </a:r>
            <a:r>
              <a:rPr lang="en" sz="1400">
                <a:solidFill>
                  <a:srgbClr val="000000"/>
                </a:solidFill>
              </a:rPr>
              <a:t> and the base is </a:t>
            </a:r>
            <a:r>
              <a:rPr lang="en" sz="1400" u="sng">
                <a:solidFill>
                  <a:srgbClr val="000000"/>
                </a:solidFill>
              </a:rPr>
              <a:t>more perfused than ventilated</a:t>
            </a:r>
            <a:r>
              <a:rPr lang="en" sz="1400">
                <a:solidFill>
                  <a:srgbClr val="000000"/>
                </a:solidFill>
              </a:rPr>
              <a:t>.</a:t>
            </a:r>
            <a:endParaRPr sz="1400">
              <a:solidFill>
                <a:srgbClr val="000000"/>
              </a:solidFill>
            </a:endParaRPr>
          </a:p>
          <a:p>
            <a:pPr indent="0" lvl="0" marL="0" marR="0" rtl="0" algn="l">
              <a:lnSpc>
                <a:spcPct val="115000"/>
              </a:lnSpc>
              <a:spcBef>
                <a:spcPts val="800"/>
              </a:spcBef>
              <a:spcAft>
                <a:spcPts val="0"/>
              </a:spcAft>
              <a:buNone/>
            </a:pPr>
            <a:r>
              <a:rPr lang="en" sz="1400">
                <a:solidFill>
                  <a:srgbClr val="000000"/>
                </a:solidFill>
              </a:rPr>
              <a:t>• During exercise the V/Q ratio becomes more homogenous among different parts of the lung.</a:t>
            </a:r>
            <a:endParaRPr sz="1400">
              <a:solidFill>
                <a:srgbClr val="000000"/>
              </a:solidFill>
            </a:endParaRPr>
          </a:p>
          <a:p>
            <a:pPr indent="0" lvl="0" marL="0" marR="0" rtl="0" algn="l">
              <a:lnSpc>
                <a:spcPct val="115000"/>
              </a:lnSpc>
              <a:spcBef>
                <a:spcPts val="800"/>
              </a:spcBef>
              <a:spcAft>
                <a:spcPts val="0"/>
              </a:spcAft>
              <a:buNone/>
            </a:pPr>
            <a:r>
              <a:t/>
            </a:r>
            <a:endParaRPr sz="1400">
              <a:solidFill>
                <a:srgbClr val="000000"/>
              </a:solidFill>
            </a:endParaRPr>
          </a:p>
          <a:p>
            <a:pPr indent="0" lvl="0" marL="0" marR="0" rtl="0" algn="l">
              <a:lnSpc>
                <a:spcPct val="90000"/>
              </a:lnSpc>
              <a:spcBef>
                <a:spcPts val="800"/>
              </a:spcBef>
              <a:spcAft>
                <a:spcPts val="0"/>
              </a:spcAft>
              <a:buClr>
                <a:srgbClr val="000000"/>
              </a:buClr>
              <a:buSzPts val="1100"/>
              <a:buFont typeface="Arial"/>
              <a:buNone/>
            </a:pPr>
            <a:r>
              <a:rPr lang="en" sz="1400">
                <a:solidFill>
                  <a:srgbClr val="000000"/>
                </a:solidFill>
              </a:rPr>
              <a:t>          </a:t>
            </a:r>
            <a:endParaRPr sz="1400">
              <a:solidFill>
                <a:srgbClr val="002060"/>
              </a:solidFill>
              <a:latin typeface="Arial"/>
              <a:ea typeface="Arial"/>
              <a:cs typeface="Arial"/>
              <a:sym typeface="Arial"/>
            </a:endParaRPr>
          </a:p>
          <a:p>
            <a:pPr indent="0" lvl="0" marL="0">
              <a:spcBef>
                <a:spcPts val="0"/>
              </a:spcBef>
              <a:spcAft>
                <a:spcPts val="1600"/>
              </a:spcAft>
              <a:buNone/>
            </a:pPr>
            <a:r>
              <a:t/>
            </a:r>
            <a:endParaRPr sz="1400"/>
          </a:p>
        </p:txBody>
      </p:sp>
      <p:cxnSp>
        <p:nvCxnSpPr>
          <p:cNvPr id="318" name="Shape 318"/>
          <p:cNvCxnSpPr/>
          <p:nvPr/>
        </p:nvCxnSpPr>
        <p:spPr>
          <a:xfrm>
            <a:off x="235800" y="879538"/>
            <a:ext cx="8672400" cy="8400"/>
          </a:xfrm>
          <a:prstGeom prst="straightConnector1">
            <a:avLst/>
          </a:prstGeom>
          <a:noFill/>
          <a:ln cap="flat" cmpd="sng" w="9525">
            <a:solidFill>
              <a:schemeClr val="lt2"/>
            </a:solidFill>
            <a:prstDash val="dot"/>
            <a:round/>
            <a:headEnd len="lg" w="lg" type="none"/>
            <a:tailEnd len="lg" w="lg" type="none"/>
          </a:ln>
        </p:spPr>
      </p:cxnSp>
      <p:sp>
        <p:nvSpPr>
          <p:cNvPr id="319" name="Shape 319"/>
          <p:cNvSpPr txBox="1"/>
          <p:nvPr/>
        </p:nvSpPr>
        <p:spPr>
          <a:xfrm>
            <a:off x="6403125" y="129300"/>
            <a:ext cx="2787600" cy="48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ONLY IN FEMALES’ SLIDES </a:t>
            </a:r>
            <a:endParaRPr b="1"/>
          </a:p>
        </p:txBody>
      </p:sp>
      <p:sp>
        <p:nvSpPr>
          <p:cNvPr id="320" name="Shape 320"/>
          <p:cNvSpPr txBox="1"/>
          <p:nvPr/>
        </p:nvSpPr>
        <p:spPr>
          <a:xfrm>
            <a:off x="2540190" y="2821859"/>
            <a:ext cx="5429700" cy="48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u="sng">
                <a:solidFill>
                  <a:srgbClr val="6AA84F"/>
                </a:solidFill>
              </a:rPr>
              <a:t>اكبر</a:t>
            </a:r>
            <a:r>
              <a:rPr lang="en">
                <a:solidFill>
                  <a:srgbClr val="6AA84F"/>
                </a:solidFill>
              </a:rPr>
              <a:t> فلما اقسم كبير على صغير تطلع</a:t>
            </a:r>
            <a:r>
              <a:rPr lang="en"/>
              <a:t> </a:t>
            </a:r>
            <a:r>
              <a:rPr lang="en">
                <a:solidFill>
                  <a:srgbClr val="6AA84F"/>
                </a:solidFill>
              </a:rPr>
              <a:t>النسبة</a:t>
            </a:r>
            <a:r>
              <a:rPr lang="en"/>
              <a:t> </a:t>
            </a:r>
            <a:r>
              <a:rPr lang="en">
                <a:solidFill>
                  <a:srgbClr val="6AA84F"/>
                </a:solidFill>
              </a:rPr>
              <a:t>كبيرة</a:t>
            </a:r>
            <a:r>
              <a:rPr lang="en">
                <a:solidFill>
                  <a:srgbClr val="6AA84F"/>
                </a:solidFill>
              </a:rPr>
              <a:t>Ventilation</a:t>
            </a:r>
            <a:r>
              <a:rPr lang="en"/>
              <a:t> </a:t>
            </a:r>
            <a:endParaRPr/>
          </a:p>
        </p:txBody>
      </p:sp>
      <p:sp>
        <p:nvSpPr>
          <p:cNvPr id="321" name="Shape 321"/>
          <p:cNvSpPr txBox="1"/>
          <p:nvPr/>
        </p:nvSpPr>
        <p:spPr>
          <a:xfrm>
            <a:off x="2540200" y="3208290"/>
            <a:ext cx="6163800" cy="37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u="sng">
                <a:solidFill>
                  <a:srgbClr val="6AA84F"/>
                </a:solidFill>
              </a:rPr>
              <a:t>اكبر</a:t>
            </a:r>
            <a:r>
              <a:rPr lang="en">
                <a:solidFill>
                  <a:srgbClr val="6AA84F"/>
                </a:solidFill>
              </a:rPr>
              <a:t> فلما اقسم على مقام كبير تطلع</a:t>
            </a:r>
            <a:r>
              <a:rPr lang="en"/>
              <a:t> </a:t>
            </a:r>
            <a:r>
              <a:rPr lang="en">
                <a:solidFill>
                  <a:srgbClr val="6AA84F"/>
                </a:solidFill>
              </a:rPr>
              <a:t>النسبة</a:t>
            </a:r>
            <a:r>
              <a:rPr lang="en"/>
              <a:t> </a:t>
            </a:r>
            <a:r>
              <a:rPr lang="en">
                <a:solidFill>
                  <a:srgbClr val="6AA84F"/>
                </a:solidFill>
              </a:rPr>
              <a:t>صغيرة perfusion</a:t>
            </a:r>
            <a:r>
              <a:rPr lang="en"/>
              <a:t>  </a:t>
            </a:r>
            <a:endParaRPr/>
          </a:p>
        </p:txBody>
      </p:sp>
      <p:pic>
        <p:nvPicPr>
          <p:cNvPr id="322" name="Shape 322">
            <a:hlinkClick r:id="rId3"/>
          </p:cNvPr>
          <p:cNvPicPr preferRelativeResize="0"/>
          <p:nvPr/>
        </p:nvPicPr>
        <p:blipFill>
          <a:blip r:embed="rId4">
            <a:alphaModFix/>
          </a:blip>
          <a:stretch>
            <a:fillRect/>
          </a:stretch>
        </p:blipFill>
        <p:spPr>
          <a:xfrm>
            <a:off x="8546050" y="416174"/>
            <a:ext cx="536590" cy="377400"/>
          </a:xfrm>
          <a:prstGeom prst="rect">
            <a:avLst/>
          </a:prstGeom>
          <a:noFill/>
          <a:ln>
            <a:noFill/>
          </a:ln>
        </p:spPr>
      </p:pic>
      <p:sp>
        <p:nvSpPr>
          <p:cNvPr id="323" name="Shape 323"/>
          <p:cNvSpPr txBox="1"/>
          <p:nvPr/>
        </p:nvSpPr>
        <p:spPr>
          <a:xfrm>
            <a:off x="7851225" y="575250"/>
            <a:ext cx="536700" cy="218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B7B7B7"/>
                </a:solidFill>
              </a:rPr>
              <a:t>3;32</a:t>
            </a:r>
            <a:endParaRPr>
              <a:solidFill>
                <a:srgbClr val="B7B7B7"/>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235800" y="138300"/>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accent3"/>
                </a:solidFill>
              </a:rPr>
              <a:t>Ventilation/perfusion abnormalities</a:t>
            </a:r>
            <a:endParaRPr/>
          </a:p>
        </p:txBody>
      </p:sp>
      <p:pic>
        <p:nvPicPr>
          <p:cNvPr id="329" name="Shape 329"/>
          <p:cNvPicPr preferRelativeResize="0"/>
          <p:nvPr/>
        </p:nvPicPr>
        <p:blipFill>
          <a:blip r:embed="rId3">
            <a:alphaModFix/>
          </a:blip>
          <a:stretch>
            <a:fillRect/>
          </a:stretch>
        </p:blipFill>
        <p:spPr>
          <a:xfrm>
            <a:off x="816425" y="1022600"/>
            <a:ext cx="7511151" cy="3899300"/>
          </a:xfrm>
          <a:prstGeom prst="rect">
            <a:avLst/>
          </a:prstGeom>
          <a:noFill/>
          <a:ln>
            <a:noFill/>
          </a:ln>
        </p:spPr>
      </p:pic>
      <p:cxnSp>
        <p:nvCxnSpPr>
          <p:cNvPr id="330" name="Shape 330"/>
          <p:cNvCxnSpPr/>
          <p:nvPr/>
        </p:nvCxnSpPr>
        <p:spPr>
          <a:xfrm>
            <a:off x="235800" y="879538"/>
            <a:ext cx="8672400" cy="8400"/>
          </a:xfrm>
          <a:prstGeom prst="straightConnector1">
            <a:avLst/>
          </a:prstGeom>
          <a:noFill/>
          <a:ln cap="flat" cmpd="sng" w="9525">
            <a:solidFill>
              <a:schemeClr val="lt2"/>
            </a:solidFill>
            <a:prstDash val="dot"/>
            <a:round/>
            <a:headEnd len="lg" w="lg" type="none"/>
            <a:tailEnd len="lg" w="lg" type="none"/>
          </a:ln>
        </p:spPr>
      </p:cxnSp>
      <p:sp>
        <p:nvSpPr>
          <p:cNvPr id="331" name="Shape 331"/>
          <p:cNvSpPr txBox="1"/>
          <p:nvPr/>
        </p:nvSpPr>
        <p:spPr>
          <a:xfrm>
            <a:off x="6496500" y="138300"/>
            <a:ext cx="2647500" cy="606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ONLY IN FEMALES’ SLIDES </a:t>
            </a:r>
            <a:endParaRPr b="1">
              <a:solidFill>
                <a:schemeClr val="dk1"/>
              </a:solidFill>
            </a:endParaRPr>
          </a:p>
          <a:p>
            <a:pPr indent="0" lvl="0" marL="0">
              <a:spcBef>
                <a:spcPts val="0"/>
              </a:spcBef>
              <a:spcAft>
                <a:spcPts val="0"/>
              </a:spcAft>
              <a:buNone/>
            </a:pPr>
            <a:r>
              <a:t/>
            </a:r>
            <a:endParaRPr/>
          </a:p>
        </p:txBody>
      </p:sp>
      <p:sp>
        <p:nvSpPr>
          <p:cNvPr id="332" name="Shape 332"/>
          <p:cNvSpPr txBox="1"/>
          <p:nvPr/>
        </p:nvSpPr>
        <p:spPr>
          <a:xfrm>
            <a:off x="575794" y="2747472"/>
            <a:ext cx="1942500" cy="423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6AA84F"/>
                </a:solidFill>
              </a:rPr>
              <a:t>Perfusion </a:t>
            </a:r>
            <a:r>
              <a:rPr lang="en" sz="1000">
                <a:solidFill>
                  <a:srgbClr val="6AA84F"/>
                </a:solidFill>
              </a:rPr>
              <a:t>بس ما فيه </a:t>
            </a:r>
            <a:r>
              <a:rPr lang="en" sz="1000">
                <a:solidFill>
                  <a:srgbClr val="6AA84F"/>
                </a:solidFill>
              </a:rPr>
              <a:t>Ventilation </a:t>
            </a:r>
            <a:r>
              <a:rPr lang="en" sz="1000">
                <a:solidFill>
                  <a:srgbClr val="6AA84F"/>
                </a:solidFill>
              </a:rPr>
              <a:t>فيه</a:t>
            </a:r>
            <a:r>
              <a:rPr lang="en"/>
              <a:t> </a:t>
            </a:r>
            <a:endParaRPr/>
          </a:p>
          <a:p>
            <a:pPr indent="0" lvl="0" marL="0">
              <a:spcBef>
                <a:spcPts val="0"/>
              </a:spcBef>
              <a:spcAft>
                <a:spcPts val="0"/>
              </a:spcAft>
              <a:buNone/>
            </a:pPr>
            <a:r>
              <a:t/>
            </a:r>
            <a:endParaRPr/>
          </a:p>
        </p:txBody>
      </p:sp>
      <p:sp>
        <p:nvSpPr>
          <p:cNvPr id="333" name="Shape 333"/>
          <p:cNvSpPr txBox="1"/>
          <p:nvPr/>
        </p:nvSpPr>
        <p:spPr>
          <a:xfrm>
            <a:off x="2653130" y="2670375"/>
            <a:ext cx="2448600" cy="577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solidFill>
                  <a:srgbClr val="6AA84F"/>
                </a:solidFill>
              </a:rPr>
              <a:t>Perfusionو  Ventilation </a:t>
            </a:r>
            <a:endParaRPr sz="1000">
              <a:solidFill>
                <a:srgbClr val="6AA84F"/>
              </a:solidFill>
            </a:endParaRPr>
          </a:p>
          <a:p>
            <a:pPr indent="0" lvl="0" marL="0" rtl="0">
              <a:spcBef>
                <a:spcPts val="0"/>
              </a:spcBef>
              <a:spcAft>
                <a:spcPts val="0"/>
              </a:spcAft>
              <a:buNone/>
            </a:pPr>
            <a:r>
              <a:rPr lang="en" sz="1000">
                <a:solidFill>
                  <a:srgbClr val="6AA84F"/>
                </a:solidFill>
              </a:rPr>
              <a:t>اكبر</a:t>
            </a:r>
            <a:r>
              <a:rPr lang="en" sz="1000">
                <a:solidFill>
                  <a:srgbClr val="6AA84F"/>
                </a:solidFill>
              </a:rPr>
              <a:t>Ventilation </a:t>
            </a:r>
            <a:r>
              <a:rPr lang="en" sz="1000">
                <a:solidFill>
                  <a:srgbClr val="6AA84F"/>
                </a:solidFill>
              </a:rPr>
              <a:t>ولكن </a:t>
            </a:r>
            <a:endParaRPr sz="1000">
              <a:solidFill>
                <a:srgbClr val="6AA84F"/>
              </a:solidFill>
            </a:endParaRPr>
          </a:p>
          <a:p>
            <a:pPr indent="0" lvl="0" marL="0" rtl="0">
              <a:spcBef>
                <a:spcPts val="0"/>
              </a:spcBef>
              <a:spcAft>
                <a:spcPts val="0"/>
              </a:spcAft>
              <a:buNone/>
            </a:pPr>
            <a:r>
              <a:t/>
            </a:r>
            <a:endParaRPr/>
          </a:p>
        </p:txBody>
      </p:sp>
      <p:sp>
        <p:nvSpPr>
          <p:cNvPr id="334" name="Shape 334"/>
          <p:cNvSpPr txBox="1"/>
          <p:nvPr/>
        </p:nvSpPr>
        <p:spPr>
          <a:xfrm>
            <a:off x="4326551" y="2670375"/>
            <a:ext cx="2448600" cy="577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6AA84F"/>
                </a:solidFill>
              </a:rPr>
              <a:t>Perfusionو  Ventilation </a:t>
            </a:r>
            <a:endParaRPr sz="1000">
              <a:solidFill>
                <a:srgbClr val="6AA84F"/>
              </a:solidFill>
            </a:endParaRPr>
          </a:p>
          <a:p>
            <a:pPr indent="0" lvl="0" marL="0" rtl="0">
              <a:spcBef>
                <a:spcPts val="0"/>
              </a:spcBef>
              <a:spcAft>
                <a:spcPts val="0"/>
              </a:spcAft>
              <a:buNone/>
            </a:pPr>
            <a:r>
              <a:rPr lang="en" sz="1000">
                <a:solidFill>
                  <a:srgbClr val="6AA84F"/>
                </a:solidFill>
              </a:rPr>
              <a:t>اكبر</a:t>
            </a:r>
            <a:r>
              <a:rPr lang="en" sz="1000">
                <a:solidFill>
                  <a:srgbClr val="6AA84F"/>
                </a:solidFill>
              </a:rPr>
              <a:t>Perfusion</a:t>
            </a:r>
            <a:r>
              <a:rPr lang="en" sz="1000">
                <a:solidFill>
                  <a:srgbClr val="6AA84F"/>
                </a:solidFill>
              </a:rPr>
              <a:t>ولكن </a:t>
            </a:r>
            <a:endParaRPr sz="1000">
              <a:solidFill>
                <a:srgbClr val="6AA84F"/>
              </a:solidFill>
            </a:endParaRPr>
          </a:p>
          <a:p>
            <a:pPr indent="0" lvl="0" marL="0" rtl="0">
              <a:spcBef>
                <a:spcPts val="0"/>
              </a:spcBef>
              <a:spcAft>
                <a:spcPts val="0"/>
              </a:spcAft>
              <a:buNone/>
            </a:pPr>
            <a:r>
              <a:t/>
            </a:r>
            <a:endParaRPr/>
          </a:p>
        </p:txBody>
      </p:sp>
      <p:sp>
        <p:nvSpPr>
          <p:cNvPr id="335" name="Shape 335"/>
          <p:cNvSpPr txBox="1"/>
          <p:nvPr/>
        </p:nvSpPr>
        <p:spPr>
          <a:xfrm>
            <a:off x="6039811" y="2747472"/>
            <a:ext cx="1942500" cy="423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solidFill>
                  <a:srgbClr val="6AA84F"/>
                </a:solidFill>
              </a:rPr>
              <a:t>Ventilation </a:t>
            </a:r>
            <a:r>
              <a:rPr lang="en" sz="1000">
                <a:solidFill>
                  <a:srgbClr val="6AA84F"/>
                </a:solidFill>
              </a:rPr>
              <a:t>بس ما فيه </a:t>
            </a:r>
            <a:r>
              <a:rPr lang="en" sz="1000">
                <a:solidFill>
                  <a:srgbClr val="6AA84F"/>
                </a:solidFill>
              </a:rPr>
              <a:t>perfusion </a:t>
            </a:r>
            <a:r>
              <a:rPr lang="en" sz="1000">
                <a:solidFill>
                  <a:srgbClr val="6AA84F"/>
                </a:solidFill>
              </a:rPr>
              <a:t>فيه</a:t>
            </a:r>
            <a:r>
              <a:rPr lang="en"/>
              <a:t> </a:t>
            </a:r>
            <a:endParaRPr/>
          </a:p>
          <a:p>
            <a:pPr indent="0" lvl="0" marL="0" rtl="0">
              <a:spcBef>
                <a:spcPts val="0"/>
              </a:spcBef>
              <a:spcAft>
                <a:spcPts val="0"/>
              </a:spcAft>
              <a:buNone/>
            </a:pPr>
            <a:r>
              <a:t/>
            </a:r>
            <a:endParaRPr/>
          </a:p>
        </p:txBody>
      </p:sp>
      <p:sp>
        <p:nvSpPr>
          <p:cNvPr id="336" name="Shape 336"/>
          <p:cNvSpPr/>
          <p:nvPr/>
        </p:nvSpPr>
        <p:spPr>
          <a:xfrm>
            <a:off x="5101725" y="4487925"/>
            <a:ext cx="1244700" cy="180000"/>
          </a:xfrm>
          <a:prstGeom prst="rect">
            <a:avLst/>
          </a:prstGeom>
          <a:solidFill>
            <a:srgbClr val="FFFFFF"/>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txBox="1"/>
          <p:nvPr/>
        </p:nvSpPr>
        <p:spPr>
          <a:xfrm>
            <a:off x="-178000" y="3367125"/>
            <a:ext cx="994500" cy="1300800"/>
          </a:xfrm>
          <a:prstGeom prst="rect">
            <a:avLst/>
          </a:prstGeom>
          <a:noFill/>
          <a:ln>
            <a:noFill/>
          </a:ln>
        </p:spPr>
        <p:txBody>
          <a:bodyPr anchorCtr="0" anchor="t" bIns="91425" lIns="91425" spcFirstLastPara="1" rIns="91425" wrap="square" tIns="91425">
            <a:noAutofit/>
          </a:bodyPr>
          <a:lstStyle/>
          <a:p>
            <a:pPr indent="0" lvl="0" marL="0" rtl="1">
              <a:spcBef>
                <a:spcPts val="0"/>
              </a:spcBef>
              <a:spcAft>
                <a:spcPts val="0"/>
              </a:spcAft>
              <a:buNone/>
            </a:pPr>
            <a:r>
              <a:rPr lang="en">
                <a:solidFill>
                  <a:srgbClr val="B7B7B7"/>
                </a:solidFill>
              </a:rPr>
              <a:t>ليه صار انفينتي ؟ لأن قسمنا على Q=0 والي يهمنا هو أن ما فيه قاز اكستشينج</a:t>
            </a:r>
            <a:endParaRPr>
              <a:solidFill>
                <a:srgbClr val="B7B7B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type="title"/>
          </p:nvPr>
        </p:nvSpPr>
        <p:spPr>
          <a:xfrm>
            <a:off x="235800" y="56650"/>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solidFill>
                  <a:schemeClr val="accent3"/>
                </a:solidFill>
              </a:rPr>
              <a:t>Ventilation–perfusion ratio (V/Q)</a:t>
            </a:r>
            <a:endParaRPr/>
          </a:p>
        </p:txBody>
      </p:sp>
      <p:sp>
        <p:nvSpPr>
          <p:cNvPr id="343" name="Shape 343"/>
          <p:cNvSpPr txBox="1"/>
          <p:nvPr>
            <p:ph idx="1" type="body"/>
          </p:nvPr>
        </p:nvSpPr>
        <p:spPr>
          <a:xfrm>
            <a:off x="311700" y="887950"/>
            <a:ext cx="8520600" cy="3825600"/>
          </a:xfrm>
          <a:prstGeom prst="rect">
            <a:avLst/>
          </a:prstGeom>
        </p:spPr>
        <p:txBody>
          <a:bodyPr anchorCtr="0" anchor="t" bIns="91425" lIns="91425" spcFirstLastPara="1" rIns="91425" wrap="square" tIns="91425">
            <a:noAutofit/>
          </a:bodyPr>
          <a:lstStyle/>
          <a:p>
            <a:pPr indent="0" lvl="0" marL="0" rtl="0">
              <a:lnSpc>
                <a:spcPct val="90000"/>
              </a:lnSpc>
              <a:spcBef>
                <a:spcPts val="700"/>
              </a:spcBef>
              <a:spcAft>
                <a:spcPts val="0"/>
              </a:spcAft>
              <a:buNone/>
            </a:pPr>
            <a:r>
              <a:rPr lang="en">
                <a:solidFill>
                  <a:srgbClr val="000000"/>
                </a:solidFill>
              </a:rPr>
              <a:t>• The main function of this ratio is to determine the state of oxygenation in the body.</a:t>
            </a:r>
            <a:endParaRPr>
              <a:solidFill>
                <a:srgbClr val="000000"/>
              </a:solidFill>
            </a:endParaRPr>
          </a:p>
          <a:p>
            <a:pPr indent="0" lvl="0" marL="0" rtl="0">
              <a:lnSpc>
                <a:spcPct val="90000"/>
              </a:lnSpc>
              <a:spcBef>
                <a:spcPts val="700"/>
              </a:spcBef>
              <a:spcAft>
                <a:spcPts val="0"/>
              </a:spcAft>
              <a:buNone/>
            </a:pPr>
            <a:r>
              <a:rPr lang="en">
                <a:solidFill>
                  <a:srgbClr val="FF0000"/>
                </a:solidFill>
              </a:rPr>
              <a:t>• Any mismatch in the ratio can result in hypoxia.</a:t>
            </a:r>
            <a:endParaRPr>
              <a:solidFill>
                <a:srgbClr val="FF0000"/>
              </a:solidFill>
            </a:endParaRPr>
          </a:p>
          <a:p>
            <a:pPr indent="0" lvl="0" marL="0" rtl="0">
              <a:lnSpc>
                <a:spcPct val="90000"/>
              </a:lnSpc>
              <a:spcBef>
                <a:spcPts val="700"/>
              </a:spcBef>
              <a:spcAft>
                <a:spcPts val="0"/>
              </a:spcAft>
              <a:buClr>
                <a:schemeClr val="dk1"/>
              </a:buClr>
              <a:buSzPts val="1100"/>
              <a:buFont typeface="Arial"/>
              <a:buNone/>
            </a:pPr>
            <a:r>
              <a:t/>
            </a:r>
            <a:endParaRPr>
              <a:solidFill>
                <a:srgbClr val="FF0000"/>
              </a:solidFill>
            </a:endParaRPr>
          </a:p>
          <a:p>
            <a:pPr indent="0" lvl="0" marL="0" rtl="0">
              <a:lnSpc>
                <a:spcPct val="90000"/>
              </a:lnSpc>
              <a:spcBef>
                <a:spcPts val="700"/>
              </a:spcBef>
              <a:spcAft>
                <a:spcPts val="0"/>
              </a:spcAft>
              <a:buNone/>
            </a:pPr>
            <a:r>
              <a:rPr lang="en">
                <a:solidFill>
                  <a:srgbClr val="000000"/>
                </a:solidFill>
              </a:rPr>
              <a:t>• When the V/Q ratio is </a:t>
            </a:r>
            <a:r>
              <a:rPr lang="en" u="sng">
                <a:solidFill>
                  <a:srgbClr val="000000"/>
                </a:solidFill>
              </a:rPr>
              <a:t>less than normal</a:t>
            </a:r>
            <a:r>
              <a:rPr lang="en">
                <a:solidFill>
                  <a:srgbClr val="000000"/>
                </a:solidFill>
              </a:rPr>
              <a:t> this is called </a:t>
            </a:r>
            <a:r>
              <a:rPr b="1" lang="en">
                <a:solidFill>
                  <a:srgbClr val="FF0000"/>
                </a:solidFill>
              </a:rPr>
              <a:t>physiologic shunt</a:t>
            </a:r>
            <a:r>
              <a:rPr lang="en">
                <a:solidFill>
                  <a:srgbClr val="000000"/>
                </a:solidFill>
              </a:rPr>
              <a:t>         (a certain fraction of the venous blood is passing through the pulmonary capillaries </a:t>
            </a:r>
            <a:r>
              <a:rPr b="1" lang="en">
                <a:solidFill>
                  <a:srgbClr val="000000"/>
                </a:solidFill>
              </a:rPr>
              <a:t>without being oxygenated</a:t>
            </a:r>
            <a:r>
              <a:rPr lang="en">
                <a:solidFill>
                  <a:srgbClr val="000000"/>
                </a:solidFill>
              </a:rPr>
              <a:t> i.e shunted blood).</a:t>
            </a:r>
            <a:endParaRPr>
              <a:solidFill>
                <a:srgbClr val="000000"/>
              </a:solidFill>
            </a:endParaRPr>
          </a:p>
          <a:p>
            <a:pPr indent="0" lvl="0" marL="0" rtl="0">
              <a:lnSpc>
                <a:spcPct val="90000"/>
              </a:lnSpc>
              <a:spcBef>
                <a:spcPts val="700"/>
              </a:spcBef>
              <a:spcAft>
                <a:spcPts val="0"/>
              </a:spcAft>
              <a:buClr>
                <a:schemeClr val="dk1"/>
              </a:buClr>
              <a:buSzPts val="1100"/>
              <a:buFont typeface="Arial"/>
              <a:buNone/>
            </a:pPr>
            <a:r>
              <a:t/>
            </a:r>
            <a:endParaRPr>
              <a:solidFill>
                <a:srgbClr val="000000"/>
              </a:solidFill>
            </a:endParaRPr>
          </a:p>
          <a:p>
            <a:pPr indent="0" lvl="0" marL="0" rtl="0">
              <a:lnSpc>
                <a:spcPct val="90000"/>
              </a:lnSpc>
              <a:spcBef>
                <a:spcPts val="700"/>
              </a:spcBef>
              <a:spcAft>
                <a:spcPts val="0"/>
              </a:spcAft>
              <a:buClr>
                <a:schemeClr val="dk1"/>
              </a:buClr>
              <a:buSzPts val="1100"/>
              <a:buFont typeface="Arial"/>
              <a:buNone/>
            </a:pPr>
            <a:r>
              <a:rPr lang="en">
                <a:solidFill>
                  <a:srgbClr val="000000"/>
                </a:solidFill>
              </a:rPr>
              <a:t>• When V/Q is </a:t>
            </a:r>
            <a:r>
              <a:rPr lang="en" u="sng">
                <a:solidFill>
                  <a:srgbClr val="000000"/>
                </a:solidFill>
              </a:rPr>
              <a:t>more than normal</a:t>
            </a:r>
            <a:r>
              <a:rPr lang="en">
                <a:solidFill>
                  <a:srgbClr val="000000"/>
                </a:solidFill>
              </a:rPr>
              <a:t> this is called </a:t>
            </a:r>
            <a:r>
              <a:rPr b="1" lang="en">
                <a:solidFill>
                  <a:srgbClr val="FF0000"/>
                </a:solidFill>
              </a:rPr>
              <a:t>Physiologic dead space    </a:t>
            </a:r>
            <a:r>
              <a:rPr lang="en">
                <a:solidFill>
                  <a:srgbClr val="000000"/>
                </a:solidFill>
              </a:rPr>
              <a:t> (when the ventilation of some of the alveoli is great but the alveolar blood flow is low, ventilation of these alveoli is wasted).</a:t>
            </a:r>
            <a:endParaRPr>
              <a:solidFill>
                <a:srgbClr val="000000"/>
              </a:solidFill>
            </a:endParaRPr>
          </a:p>
          <a:p>
            <a:pPr indent="0" lvl="0" marL="114300">
              <a:spcBef>
                <a:spcPts val="0"/>
              </a:spcBef>
              <a:spcAft>
                <a:spcPts val="1600"/>
              </a:spcAft>
              <a:buNone/>
            </a:pPr>
            <a:r>
              <a:t/>
            </a:r>
            <a:endParaRPr sz="1400"/>
          </a:p>
        </p:txBody>
      </p:sp>
      <p:cxnSp>
        <p:nvCxnSpPr>
          <p:cNvPr id="344" name="Shape 344"/>
          <p:cNvCxnSpPr/>
          <p:nvPr/>
        </p:nvCxnSpPr>
        <p:spPr>
          <a:xfrm>
            <a:off x="235800" y="879538"/>
            <a:ext cx="8672400" cy="8400"/>
          </a:xfrm>
          <a:prstGeom prst="straightConnector1">
            <a:avLst/>
          </a:prstGeom>
          <a:noFill/>
          <a:ln cap="flat" cmpd="sng" w="9525">
            <a:solidFill>
              <a:schemeClr val="lt2"/>
            </a:solidFill>
            <a:prstDash val="dot"/>
            <a:round/>
            <a:headEnd len="lg" w="lg" type="none"/>
            <a:tailEnd len="lg" w="lg" type="none"/>
          </a:ln>
        </p:spPr>
      </p:cxnSp>
      <p:sp>
        <p:nvSpPr>
          <p:cNvPr id="345" name="Shape 345"/>
          <p:cNvSpPr txBox="1"/>
          <p:nvPr/>
        </p:nvSpPr>
        <p:spPr>
          <a:xfrm>
            <a:off x="6426600" y="56650"/>
            <a:ext cx="2717400" cy="38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ONLY IN FEMALES’ SLIDES </a:t>
            </a:r>
            <a:endParaRPr b="1">
              <a:solidFill>
                <a:schemeClr val="dk1"/>
              </a:solidFill>
            </a:endParaRPr>
          </a:p>
          <a:p>
            <a:pPr indent="0" lvl="0" marL="0">
              <a:spcBef>
                <a:spcPts val="0"/>
              </a:spcBef>
              <a:spcAft>
                <a:spcPts val="0"/>
              </a:spcAft>
              <a:buNone/>
            </a:pPr>
            <a:r>
              <a:t/>
            </a:r>
            <a:endParaRPr/>
          </a:p>
        </p:txBody>
      </p:sp>
      <p:sp>
        <p:nvSpPr>
          <p:cNvPr id="346" name="Shape 346"/>
          <p:cNvSpPr/>
          <p:nvPr/>
        </p:nvSpPr>
        <p:spPr>
          <a:xfrm>
            <a:off x="7867475" y="3006925"/>
            <a:ext cx="1220700" cy="920700"/>
          </a:xfrm>
          <a:prstGeom prst="rect">
            <a:avLst/>
          </a:prstGeom>
          <a:noFill/>
          <a:ln cap="flat" cmpd="sng" w="9525">
            <a:solidFill>
              <a:srgbClr val="B7B7B7"/>
            </a:solidFill>
            <a:prstDash val="dash"/>
            <a:round/>
            <a:headEnd len="med" w="med" type="none"/>
            <a:tailEnd len="med" w="med" type="none"/>
          </a:ln>
        </p:spPr>
        <p:txBody>
          <a:bodyPr anchorCtr="0" anchor="ctr" bIns="91425" lIns="91425" spcFirstLastPara="1" rIns="91425" wrap="square" tIns="91425">
            <a:noAutofit/>
          </a:bodyPr>
          <a:lstStyle/>
          <a:p>
            <a:pPr indent="0" lvl="0" marL="0" rtl="1">
              <a:spcBef>
                <a:spcPts val="0"/>
              </a:spcBef>
              <a:spcAft>
                <a:spcPts val="0"/>
              </a:spcAft>
              <a:buNone/>
            </a:pPr>
            <a:r>
              <a:rPr lang="en"/>
              <a:t>عكس بعض وحده النقص في الهواء الي يدخل والثانية نقص في البلود فلو</a:t>
            </a:r>
            <a:endParaRPr/>
          </a:p>
        </p:txBody>
      </p:sp>
      <p:cxnSp>
        <p:nvCxnSpPr>
          <p:cNvPr id="347" name="Shape 347"/>
          <p:cNvCxnSpPr>
            <a:stCxn id="346" idx="0"/>
          </p:cNvCxnSpPr>
          <p:nvPr/>
        </p:nvCxnSpPr>
        <p:spPr>
          <a:xfrm rot="10800000">
            <a:off x="8157725" y="2626525"/>
            <a:ext cx="320100" cy="380400"/>
          </a:xfrm>
          <a:prstGeom prst="straightConnector1">
            <a:avLst/>
          </a:prstGeom>
          <a:noFill/>
          <a:ln cap="flat" cmpd="sng" w="9525">
            <a:solidFill>
              <a:schemeClr val="dk2"/>
            </a:solidFill>
            <a:prstDash val="solid"/>
            <a:round/>
            <a:headEnd len="lg" w="lg" type="none"/>
            <a:tailEnd len="lg" w="lg" type="triangle"/>
          </a:ln>
        </p:spPr>
      </p:cxnSp>
      <p:cxnSp>
        <p:nvCxnSpPr>
          <p:cNvPr id="348" name="Shape 348"/>
          <p:cNvCxnSpPr>
            <a:stCxn id="346" idx="1"/>
          </p:cNvCxnSpPr>
          <p:nvPr/>
        </p:nvCxnSpPr>
        <p:spPr>
          <a:xfrm flipH="1">
            <a:off x="7437275" y="3467275"/>
            <a:ext cx="430200" cy="220200"/>
          </a:xfrm>
          <a:prstGeom prst="straightConnector1">
            <a:avLst/>
          </a:prstGeom>
          <a:noFill/>
          <a:ln cap="flat" cmpd="sng" w="9525">
            <a:solidFill>
              <a:schemeClr val="dk2"/>
            </a:solidFill>
            <a:prstDash val="solid"/>
            <a:round/>
            <a:headEnd len="lg" w="lg" type="none"/>
            <a:tailEnd len="lg" w="lg" type="triangle"/>
          </a:ln>
        </p:spPr>
      </p:cxnSp>
      <p:pic>
        <p:nvPicPr>
          <p:cNvPr id="349" name="Shape 349">
            <a:hlinkClick r:id="rId3"/>
          </p:cNvPr>
          <p:cNvPicPr preferRelativeResize="0"/>
          <p:nvPr/>
        </p:nvPicPr>
        <p:blipFill>
          <a:blip r:embed="rId4">
            <a:alphaModFix/>
          </a:blip>
          <a:stretch>
            <a:fillRect/>
          </a:stretch>
        </p:blipFill>
        <p:spPr>
          <a:xfrm>
            <a:off x="8546050" y="416174"/>
            <a:ext cx="536590" cy="377400"/>
          </a:xfrm>
          <a:prstGeom prst="rect">
            <a:avLst/>
          </a:prstGeom>
          <a:noFill/>
          <a:ln>
            <a:noFill/>
          </a:ln>
        </p:spPr>
      </p:pic>
      <p:sp>
        <p:nvSpPr>
          <p:cNvPr id="350" name="Shape 350"/>
          <p:cNvSpPr txBox="1"/>
          <p:nvPr/>
        </p:nvSpPr>
        <p:spPr>
          <a:xfrm>
            <a:off x="7517225" y="435150"/>
            <a:ext cx="810600" cy="550500"/>
          </a:xfrm>
          <a:prstGeom prst="rect">
            <a:avLst/>
          </a:prstGeom>
          <a:noFill/>
          <a:ln>
            <a:noFill/>
          </a:ln>
        </p:spPr>
        <p:txBody>
          <a:bodyPr anchorCtr="0" anchor="t" bIns="91425" lIns="91425" spcFirstLastPara="1" rIns="91425" wrap="square" tIns="91425">
            <a:noAutofit/>
          </a:bodyPr>
          <a:lstStyle/>
          <a:p>
            <a:pPr indent="0" lvl="0" marL="0" rtl="1">
              <a:spcBef>
                <a:spcPts val="0"/>
              </a:spcBef>
              <a:spcAft>
                <a:spcPts val="0"/>
              </a:spcAft>
              <a:buNone/>
            </a:pPr>
            <a:r>
              <a:rPr lang="en" sz="900">
                <a:solidFill>
                  <a:srgbClr val="999999"/>
                </a:solidFill>
              </a:rPr>
              <a:t>يشبه الي قبله لكن أوضح شوي 3:34</a:t>
            </a:r>
            <a:endParaRPr sz="900">
              <a:solidFill>
                <a:srgbClr val="9999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311713" y="1616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accent3"/>
                </a:solidFill>
              </a:rPr>
              <a:t>Ventilation- Perfusion Lung Scan</a:t>
            </a:r>
            <a:endParaRPr/>
          </a:p>
        </p:txBody>
      </p:sp>
      <p:cxnSp>
        <p:nvCxnSpPr>
          <p:cNvPr id="356" name="Shape 356"/>
          <p:cNvCxnSpPr/>
          <p:nvPr/>
        </p:nvCxnSpPr>
        <p:spPr>
          <a:xfrm>
            <a:off x="235800" y="879538"/>
            <a:ext cx="8672400" cy="8400"/>
          </a:xfrm>
          <a:prstGeom prst="straightConnector1">
            <a:avLst/>
          </a:prstGeom>
          <a:noFill/>
          <a:ln cap="flat" cmpd="sng" w="9525">
            <a:solidFill>
              <a:schemeClr val="lt2"/>
            </a:solidFill>
            <a:prstDash val="dot"/>
            <a:round/>
            <a:headEnd len="lg" w="lg" type="none"/>
            <a:tailEnd len="lg" w="lg" type="none"/>
          </a:ln>
        </p:spPr>
      </p:cxnSp>
      <p:pic>
        <p:nvPicPr>
          <p:cNvPr id="357" name="Shape 357"/>
          <p:cNvPicPr preferRelativeResize="0"/>
          <p:nvPr/>
        </p:nvPicPr>
        <p:blipFill>
          <a:blip r:embed="rId3">
            <a:alphaModFix/>
          </a:blip>
          <a:stretch>
            <a:fillRect/>
          </a:stretch>
        </p:blipFill>
        <p:spPr>
          <a:xfrm>
            <a:off x="781438" y="992925"/>
            <a:ext cx="7581126" cy="3882325"/>
          </a:xfrm>
          <a:prstGeom prst="rect">
            <a:avLst/>
          </a:prstGeom>
          <a:noFill/>
          <a:ln>
            <a:noFill/>
          </a:ln>
        </p:spPr>
      </p:pic>
      <p:sp>
        <p:nvSpPr>
          <p:cNvPr id="358" name="Shape 358"/>
          <p:cNvSpPr txBox="1"/>
          <p:nvPr/>
        </p:nvSpPr>
        <p:spPr>
          <a:xfrm>
            <a:off x="6508100" y="154775"/>
            <a:ext cx="2577600" cy="61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
                <a:solidFill>
                  <a:schemeClr val="dk1"/>
                </a:solidFill>
              </a:rPr>
              <a:t>ONLY IN FEMALES’ SLIDES </a:t>
            </a:r>
            <a:endParaRPr b="1">
              <a:solidFill>
                <a:schemeClr val="dk1"/>
              </a:solidFill>
            </a:endParaRPr>
          </a:p>
          <a:p>
            <a:pPr indent="0" lvl="0" marL="0">
              <a:spcBef>
                <a:spcPts val="0"/>
              </a:spcBef>
              <a:spcAft>
                <a:spcPts val="0"/>
              </a:spcAft>
              <a:buNone/>
            </a:pPr>
            <a:r>
              <a:t/>
            </a:r>
            <a:endParaRPr/>
          </a:p>
        </p:txBody>
      </p:sp>
      <p:sp>
        <p:nvSpPr>
          <p:cNvPr id="359" name="Shape 359"/>
          <p:cNvSpPr/>
          <p:nvPr/>
        </p:nvSpPr>
        <p:spPr>
          <a:xfrm>
            <a:off x="6619500" y="1128450"/>
            <a:ext cx="1809000" cy="360600"/>
          </a:xfrm>
          <a:prstGeom prst="rect">
            <a:avLst/>
          </a:prstGeom>
          <a:noFill/>
          <a:ln cap="flat" cmpd="sng" w="38100">
            <a:solidFill>
              <a:srgbClr val="FF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0" name="Shape 360"/>
          <p:cNvSpPr/>
          <p:nvPr/>
        </p:nvSpPr>
        <p:spPr>
          <a:xfrm>
            <a:off x="2630350" y="1128450"/>
            <a:ext cx="1447200" cy="360600"/>
          </a:xfrm>
          <a:prstGeom prst="rect">
            <a:avLst/>
          </a:prstGeom>
          <a:noFill/>
          <a:ln cap="flat" cmpd="sng" w="38100">
            <a:solidFill>
              <a:srgbClr val="FF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1" name="Shape 361"/>
          <p:cNvSpPr txBox="1"/>
          <p:nvPr/>
        </p:nvSpPr>
        <p:spPr>
          <a:xfrm>
            <a:off x="781459" y="3860260"/>
            <a:ext cx="3747300" cy="853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200">
                <a:solidFill>
                  <a:srgbClr val="6AA84F"/>
                </a:solidFill>
              </a:rPr>
              <a:t>Lungs </a:t>
            </a:r>
            <a:r>
              <a:rPr b="1" lang="en" sz="1200">
                <a:solidFill>
                  <a:srgbClr val="6AA84F"/>
                </a:solidFill>
              </a:rPr>
              <a:t>الدكتورة قالت يعطون المريض مادة في الدم ويصورون ال</a:t>
            </a:r>
            <a:endParaRPr b="1" sz="1200">
              <a:solidFill>
                <a:srgbClr val="6AA84F"/>
              </a:solidFill>
            </a:endParaRPr>
          </a:p>
          <a:p>
            <a:pPr indent="0" lvl="0" marL="0">
              <a:spcBef>
                <a:spcPts val="0"/>
              </a:spcBef>
              <a:spcAft>
                <a:spcPts val="0"/>
              </a:spcAft>
              <a:buNone/>
            </a:pPr>
            <a:r>
              <a:rPr b="1" lang="en" sz="1200">
                <a:solidFill>
                  <a:srgbClr val="6AA84F"/>
                </a:solidFill>
              </a:rPr>
              <a:t>Ventilation </a:t>
            </a:r>
            <a:r>
              <a:rPr b="1" lang="en" sz="1200">
                <a:solidFill>
                  <a:srgbClr val="6AA84F"/>
                </a:solidFill>
              </a:rPr>
              <a:t>لو طلعت الصورة واضحة تكون المشكلة </a:t>
            </a:r>
            <a:endParaRPr b="1" sz="1200">
              <a:solidFill>
                <a:srgbClr val="6AA84F"/>
              </a:solidFill>
            </a:endParaRPr>
          </a:p>
          <a:p>
            <a:pPr indent="0" lvl="0" marL="0">
              <a:spcBef>
                <a:spcPts val="0"/>
              </a:spcBef>
              <a:spcAft>
                <a:spcPts val="0"/>
              </a:spcAft>
              <a:buNone/>
            </a:pPr>
            <a:r>
              <a:rPr b="1" lang="en" sz="1200">
                <a:solidFill>
                  <a:srgbClr val="6AA84F"/>
                </a:solidFill>
              </a:rPr>
              <a:t>Perfusion </a:t>
            </a:r>
            <a:r>
              <a:rPr b="1" lang="en" sz="1200">
                <a:solidFill>
                  <a:srgbClr val="6AA84F"/>
                </a:solidFill>
              </a:rPr>
              <a:t>لو ما طلعت واضحة تكون المشكلة </a:t>
            </a:r>
            <a:endParaRPr b="1" sz="1200">
              <a:solidFill>
                <a:srgbClr val="6AA84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ph type="title"/>
          </p:nvPr>
        </p:nvSpPr>
        <p:spPr>
          <a:xfrm>
            <a:off x="253375" y="943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accent3"/>
                </a:solidFill>
              </a:rPr>
              <a:t>Abnormalities of the V/Q ratio</a:t>
            </a:r>
            <a:endParaRPr/>
          </a:p>
        </p:txBody>
      </p:sp>
      <p:sp>
        <p:nvSpPr>
          <p:cNvPr id="367" name="Shape 367"/>
          <p:cNvSpPr txBox="1"/>
          <p:nvPr>
            <p:ph idx="1" type="body"/>
          </p:nvPr>
        </p:nvSpPr>
        <p:spPr>
          <a:xfrm>
            <a:off x="311700" y="983925"/>
            <a:ext cx="8520600" cy="3879600"/>
          </a:xfrm>
          <a:prstGeom prst="rect">
            <a:avLst/>
          </a:prstGeom>
        </p:spPr>
        <p:txBody>
          <a:bodyPr anchorCtr="0" anchor="t" bIns="91425" lIns="91425" spcFirstLastPara="1" rIns="91425" wrap="square" tIns="91425">
            <a:noAutofit/>
          </a:bodyPr>
          <a:lstStyle/>
          <a:p>
            <a:pPr indent="0" lvl="0" marL="0" rtl="0">
              <a:lnSpc>
                <a:spcPct val="80000"/>
              </a:lnSpc>
              <a:spcBef>
                <a:spcPts val="600"/>
              </a:spcBef>
              <a:spcAft>
                <a:spcPts val="0"/>
              </a:spcAft>
              <a:buNone/>
            </a:pPr>
            <a:r>
              <a:rPr lang="en">
                <a:solidFill>
                  <a:srgbClr val="000000"/>
                </a:solidFill>
              </a:rPr>
              <a:t>•  In the Upper and Lower regions of </a:t>
            </a:r>
            <a:r>
              <a:rPr lang="en" u="sng">
                <a:solidFill>
                  <a:srgbClr val="000000"/>
                </a:solidFill>
              </a:rPr>
              <a:t>the normal lung</a:t>
            </a:r>
            <a:endParaRPr u="sng">
              <a:solidFill>
                <a:srgbClr val="000000"/>
              </a:solidFill>
            </a:endParaRPr>
          </a:p>
          <a:p>
            <a:pPr indent="0" lvl="0" marL="0" rtl="0">
              <a:lnSpc>
                <a:spcPct val="80000"/>
              </a:lnSpc>
              <a:spcBef>
                <a:spcPts val="600"/>
              </a:spcBef>
              <a:spcAft>
                <a:spcPts val="0"/>
              </a:spcAft>
              <a:buNone/>
            </a:pPr>
            <a:r>
              <a:rPr lang="en">
                <a:solidFill>
                  <a:srgbClr val="000000"/>
                </a:solidFill>
              </a:rPr>
              <a:t>   - </a:t>
            </a:r>
            <a:r>
              <a:rPr b="1" lang="en">
                <a:solidFill>
                  <a:srgbClr val="000000"/>
                </a:solidFill>
              </a:rPr>
              <a:t>Apex V/Q ratio =</a:t>
            </a:r>
            <a:r>
              <a:rPr lang="en">
                <a:solidFill>
                  <a:srgbClr val="000000"/>
                </a:solidFill>
              </a:rPr>
              <a:t> </a:t>
            </a:r>
            <a:r>
              <a:rPr lang="en">
                <a:solidFill>
                  <a:srgbClr val="F1C232"/>
                </a:solidFill>
              </a:rPr>
              <a:t>3</a:t>
            </a:r>
            <a:r>
              <a:rPr lang="en">
                <a:solidFill>
                  <a:srgbClr val="000000"/>
                </a:solidFill>
              </a:rPr>
              <a:t> (moderate degree of </a:t>
            </a:r>
            <a:r>
              <a:rPr b="1" lang="en">
                <a:solidFill>
                  <a:srgbClr val="FF0000"/>
                </a:solidFill>
              </a:rPr>
              <a:t>physiologic dead space</a:t>
            </a:r>
            <a:r>
              <a:rPr lang="en">
                <a:solidFill>
                  <a:srgbClr val="000000"/>
                </a:solidFill>
              </a:rPr>
              <a:t>)</a:t>
            </a:r>
            <a:endParaRPr>
              <a:solidFill>
                <a:srgbClr val="000000"/>
              </a:solidFill>
            </a:endParaRPr>
          </a:p>
          <a:p>
            <a:pPr indent="0" lvl="0" marL="0" rtl="0">
              <a:lnSpc>
                <a:spcPct val="80000"/>
              </a:lnSpc>
              <a:spcBef>
                <a:spcPts val="600"/>
              </a:spcBef>
              <a:spcAft>
                <a:spcPts val="0"/>
              </a:spcAft>
              <a:buNone/>
            </a:pPr>
            <a:r>
              <a:rPr lang="en">
                <a:solidFill>
                  <a:srgbClr val="000000"/>
                </a:solidFill>
              </a:rPr>
              <a:t>   - </a:t>
            </a:r>
            <a:r>
              <a:rPr b="1" lang="en">
                <a:solidFill>
                  <a:srgbClr val="000000"/>
                </a:solidFill>
              </a:rPr>
              <a:t>Base V/Q ratio=</a:t>
            </a:r>
            <a:r>
              <a:rPr lang="en">
                <a:solidFill>
                  <a:srgbClr val="000000"/>
                </a:solidFill>
              </a:rPr>
              <a:t> </a:t>
            </a:r>
            <a:r>
              <a:rPr lang="en">
                <a:solidFill>
                  <a:srgbClr val="F1C232"/>
                </a:solidFill>
              </a:rPr>
              <a:t>0.6</a:t>
            </a:r>
            <a:r>
              <a:rPr lang="en">
                <a:solidFill>
                  <a:srgbClr val="000000"/>
                </a:solidFill>
              </a:rPr>
              <a:t> ( represent a </a:t>
            </a:r>
            <a:r>
              <a:rPr b="1" lang="en">
                <a:solidFill>
                  <a:srgbClr val="FF0000"/>
                </a:solidFill>
              </a:rPr>
              <a:t>physiologic shunt</a:t>
            </a:r>
            <a:r>
              <a:rPr lang="en">
                <a:solidFill>
                  <a:srgbClr val="000000"/>
                </a:solidFill>
              </a:rPr>
              <a:t>).</a:t>
            </a:r>
            <a:endParaRPr>
              <a:solidFill>
                <a:srgbClr val="000000"/>
              </a:solidFill>
            </a:endParaRPr>
          </a:p>
          <a:p>
            <a:pPr indent="0" lvl="0" marL="0" rtl="0">
              <a:lnSpc>
                <a:spcPct val="80000"/>
              </a:lnSpc>
              <a:spcBef>
                <a:spcPts val="600"/>
              </a:spcBef>
              <a:spcAft>
                <a:spcPts val="0"/>
              </a:spcAft>
              <a:buClr>
                <a:schemeClr val="dk1"/>
              </a:buClr>
              <a:buSzPts val="1100"/>
              <a:buFont typeface="Arial"/>
              <a:buNone/>
            </a:pPr>
            <a:r>
              <a:t/>
            </a:r>
            <a:endParaRPr>
              <a:solidFill>
                <a:srgbClr val="000000"/>
              </a:solidFill>
            </a:endParaRPr>
          </a:p>
          <a:p>
            <a:pPr indent="0" lvl="0" marL="0" rtl="0">
              <a:lnSpc>
                <a:spcPct val="80000"/>
              </a:lnSpc>
              <a:spcBef>
                <a:spcPts val="600"/>
              </a:spcBef>
              <a:spcAft>
                <a:spcPts val="0"/>
              </a:spcAft>
              <a:buNone/>
            </a:pPr>
            <a:r>
              <a:rPr lang="en">
                <a:solidFill>
                  <a:srgbClr val="000000"/>
                </a:solidFill>
              </a:rPr>
              <a:t>• </a:t>
            </a:r>
            <a:r>
              <a:rPr b="1" lang="en">
                <a:solidFill>
                  <a:srgbClr val="000000"/>
                </a:solidFill>
              </a:rPr>
              <a:t>In Chronic Obstructive Lung disease COPD</a:t>
            </a:r>
            <a:r>
              <a:rPr lang="en">
                <a:solidFill>
                  <a:srgbClr val="000000"/>
                </a:solidFill>
              </a:rPr>
              <a:t> because of bronchial obstruction in some areas and destruction of the alveolar septa in other areas with patent alveoli  those people  has some areas of the lung exhibit serious physiologic shunt  and in other areas serious physiologic dead space.</a:t>
            </a:r>
            <a:endParaRPr>
              <a:solidFill>
                <a:srgbClr val="000000"/>
              </a:solidFill>
            </a:endParaRPr>
          </a:p>
          <a:p>
            <a:pPr indent="0" lvl="0" marL="0" rtl="0">
              <a:lnSpc>
                <a:spcPct val="80000"/>
              </a:lnSpc>
              <a:spcBef>
                <a:spcPts val="600"/>
              </a:spcBef>
              <a:spcAft>
                <a:spcPts val="0"/>
              </a:spcAft>
              <a:buClr>
                <a:schemeClr val="dk1"/>
              </a:buClr>
              <a:buSzPts val="1100"/>
              <a:buFont typeface="Arial"/>
              <a:buNone/>
            </a:pPr>
            <a:r>
              <a:t/>
            </a:r>
            <a:endParaRPr>
              <a:solidFill>
                <a:srgbClr val="000000"/>
              </a:solidFill>
            </a:endParaRPr>
          </a:p>
          <a:p>
            <a:pPr indent="0" lvl="0" marL="0" rtl="0">
              <a:lnSpc>
                <a:spcPct val="80000"/>
              </a:lnSpc>
              <a:spcBef>
                <a:spcPts val="600"/>
              </a:spcBef>
              <a:spcAft>
                <a:spcPts val="0"/>
              </a:spcAft>
              <a:buClr>
                <a:schemeClr val="dk1"/>
              </a:buClr>
              <a:buSzPts val="1100"/>
              <a:buFont typeface="Arial"/>
              <a:buNone/>
            </a:pPr>
            <a:r>
              <a:rPr lang="en">
                <a:solidFill>
                  <a:srgbClr val="000000"/>
                </a:solidFill>
              </a:rPr>
              <a:t> </a:t>
            </a:r>
            <a:r>
              <a:rPr lang="en"/>
              <a:t>• </a:t>
            </a:r>
            <a:r>
              <a:rPr b="1" lang="en">
                <a:solidFill>
                  <a:srgbClr val="000000"/>
                </a:solidFill>
              </a:rPr>
              <a:t>COPD</a:t>
            </a:r>
            <a:r>
              <a:rPr lang="en">
                <a:solidFill>
                  <a:srgbClr val="000000"/>
                </a:solidFill>
              </a:rPr>
              <a:t> is the most prevalent cause of pulmonary disability today, lung effectiveness as a gas exchange organ may decrease to </a:t>
            </a:r>
            <a:r>
              <a:rPr b="1" lang="en">
                <a:solidFill>
                  <a:srgbClr val="FF0000"/>
                </a:solidFill>
              </a:rPr>
              <a:t>10%</a:t>
            </a:r>
            <a:endParaRPr b="1">
              <a:solidFill>
                <a:srgbClr val="FF0000"/>
              </a:solidFill>
            </a:endParaRPr>
          </a:p>
          <a:p>
            <a:pPr indent="0" lvl="0" marL="114300">
              <a:spcBef>
                <a:spcPts val="0"/>
              </a:spcBef>
              <a:spcAft>
                <a:spcPts val="1600"/>
              </a:spcAft>
              <a:buNone/>
            </a:pPr>
            <a:r>
              <a:t/>
            </a:r>
            <a:endParaRPr sz="1400"/>
          </a:p>
        </p:txBody>
      </p:sp>
      <p:cxnSp>
        <p:nvCxnSpPr>
          <p:cNvPr id="368" name="Shape 368"/>
          <p:cNvCxnSpPr/>
          <p:nvPr/>
        </p:nvCxnSpPr>
        <p:spPr>
          <a:xfrm>
            <a:off x="235800" y="879538"/>
            <a:ext cx="8672400" cy="8400"/>
          </a:xfrm>
          <a:prstGeom prst="straightConnector1">
            <a:avLst/>
          </a:prstGeom>
          <a:noFill/>
          <a:ln cap="flat" cmpd="sng" w="9525">
            <a:solidFill>
              <a:schemeClr val="lt2"/>
            </a:solidFill>
            <a:prstDash val="dot"/>
            <a:round/>
            <a:headEnd len="lg" w="lg" type="none"/>
            <a:tailEnd len="lg" w="lg" type="none"/>
          </a:ln>
        </p:spPr>
      </p:cxnSp>
      <p:sp>
        <p:nvSpPr>
          <p:cNvPr id="369" name="Shape 369"/>
          <p:cNvSpPr txBox="1"/>
          <p:nvPr/>
        </p:nvSpPr>
        <p:spPr>
          <a:xfrm>
            <a:off x="6426450" y="160025"/>
            <a:ext cx="2787600" cy="69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ONLY IN FEMALES’ SLIDES</a:t>
            </a: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p:nvPr/>
        </p:nvSpPr>
        <p:spPr>
          <a:xfrm>
            <a:off x="2974200" y="0"/>
            <a:ext cx="3195600" cy="816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lgn="ctr">
              <a:spcBef>
                <a:spcPts val="0"/>
              </a:spcBef>
              <a:spcAft>
                <a:spcPts val="0"/>
              </a:spcAft>
              <a:buNone/>
            </a:pPr>
            <a:r>
              <a:rPr lang="en" sz="4200" u="sng">
                <a:latin typeface="Economica"/>
                <a:ea typeface="Economica"/>
                <a:cs typeface="Economica"/>
                <a:sym typeface="Economica"/>
              </a:rPr>
              <a:t>SUMMARY</a:t>
            </a:r>
            <a:endParaRPr sz="4200" u="sng">
              <a:latin typeface="Economica"/>
              <a:ea typeface="Economica"/>
              <a:cs typeface="Economica"/>
              <a:sym typeface="Economica"/>
            </a:endParaRPr>
          </a:p>
        </p:txBody>
      </p:sp>
      <p:sp>
        <p:nvSpPr>
          <p:cNvPr id="375" name="Shape 375"/>
          <p:cNvSpPr/>
          <p:nvPr/>
        </p:nvSpPr>
        <p:spPr>
          <a:xfrm>
            <a:off x="263500" y="1066475"/>
            <a:ext cx="3375300" cy="1189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15000"/>
              </a:lnSpc>
              <a:spcBef>
                <a:spcPts val="0"/>
              </a:spcBef>
              <a:spcAft>
                <a:spcPts val="1600"/>
              </a:spcAft>
              <a:buClr>
                <a:schemeClr val="dk1"/>
              </a:buClr>
              <a:buSzPts val="1100"/>
              <a:buFont typeface="Arial"/>
              <a:buNone/>
            </a:pPr>
            <a:r>
              <a:rPr b="1" lang="en">
                <a:latin typeface="Open Sans"/>
                <a:ea typeface="Open Sans"/>
                <a:cs typeface="Open Sans"/>
                <a:sym typeface="Open Sans"/>
              </a:rPr>
              <a:t>Hypoxia</a:t>
            </a:r>
            <a:r>
              <a:rPr lang="en">
                <a:latin typeface="Open Sans"/>
                <a:ea typeface="Open Sans"/>
                <a:cs typeface="Open Sans"/>
                <a:sym typeface="Open Sans"/>
              </a:rPr>
              <a:t> is defined as an inadequate supply of oxygen to the body tissues.</a:t>
            </a:r>
            <a:endParaRPr>
              <a:latin typeface="Open Sans"/>
              <a:ea typeface="Open Sans"/>
              <a:cs typeface="Open Sans"/>
              <a:sym typeface="Open Sans"/>
            </a:endParaRPr>
          </a:p>
        </p:txBody>
      </p:sp>
      <p:sp>
        <p:nvSpPr>
          <p:cNvPr id="376" name="Shape 376"/>
          <p:cNvSpPr/>
          <p:nvPr/>
        </p:nvSpPr>
        <p:spPr>
          <a:xfrm>
            <a:off x="263500" y="2615875"/>
            <a:ext cx="2244000" cy="22974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rPr b="1" lang="en">
                <a:latin typeface="Open Sans"/>
                <a:ea typeface="Open Sans"/>
                <a:cs typeface="Open Sans"/>
                <a:sym typeface="Open Sans"/>
              </a:rPr>
              <a:t>Hypoxia </a:t>
            </a:r>
            <a:r>
              <a:rPr lang="en">
                <a:latin typeface="Open Sans"/>
                <a:ea typeface="Open Sans"/>
                <a:cs typeface="Open Sans"/>
                <a:sym typeface="Open Sans"/>
              </a:rPr>
              <a:t>types :</a:t>
            </a:r>
            <a:endParaRPr>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a:p>
            <a:pPr indent="0" lvl="0" marL="0">
              <a:spcBef>
                <a:spcPts val="0"/>
              </a:spcBef>
              <a:spcAft>
                <a:spcPts val="0"/>
              </a:spcAft>
              <a:buNone/>
            </a:pPr>
            <a:r>
              <a:rPr lang="en">
                <a:latin typeface="Open Sans"/>
                <a:ea typeface="Open Sans"/>
                <a:cs typeface="Open Sans"/>
                <a:sym typeface="Open Sans"/>
              </a:rPr>
              <a:t>1-</a:t>
            </a:r>
            <a:r>
              <a:rPr lang="en">
                <a:solidFill>
                  <a:schemeClr val="dk1"/>
                </a:solidFill>
                <a:latin typeface="Open Sans"/>
                <a:ea typeface="Open Sans"/>
                <a:cs typeface="Open Sans"/>
                <a:sym typeface="Open Sans"/>
              </a:rPr>
              <a:t>Hypoxic hypoxia</a:t>
            </a:r>
            <a:endParaRPr>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a:p>
            <a:pPr indent="0" lvl="0" marL="0">
              <a:spcBef>
                <a:spcPts val="0"/>
              </a:spcBef>
              <a:spcAft>
                <a:spcPts val="0"/>
              </a:spcAft>
              <a:buNone/>
            </a:pPr>
            <a:r>
              <a:rPr lang="en">
                <a:latin typeface="Open Sans"/>
                <a:ea typeface="Open Sans"/>
                <a:cs typeface="Open Sans"/>
                <a:sym typeface="Open Sans"/>
              </a:rPr>
              <a:t>2-</a:t>
            </a:r>
            <a:r>
              <a:rPr lang="en">
                <a:solidFill>
                  <a:schemeClr val="dk1"/>
                </a:solidFill>
                <a:latin typeface="Open Sans"/>
                <a:ea typeface="Open Sans"/>
                <a:cs typeface="Open Sans"/>
                <a:sym typeface="Open Sans"/>
              </a:rPr>
              <a:t>Anemic hypoxia</a:t>
            </a:r>
            <a:endParaRPr>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a:p>
            <a:pPr indent="0" lvl="0" marL="0">
              <a:spcBef>
                <a:spcPts val="0"/>
              </a:spcBef>
              <a:spcAft>
                <a:spcPts val="0"/>
              </a:spcAft>
              <a:buNone/>
            </a:pPr>
            <a:r>
              <a:rPr lang="en">
                <a:latin typeface="Open Sans"/>
                <a:ea typeface="Open Sans"/>
                <a:cs typeface="Open Sans"/>
                <a:sym typeface="Open Sans"/>
              </a:rPr>
              <a:t>3-</a:t>
            </a:r>
            <a:r>
              <a:rPr lang="en">
                <a:solidFill>
                  <a:schemeClr val="dk1"/>
                </a:solidFill>
                <a:latin typeface="Open Sans"/>
                <a:ea typeface="Open Sans"/>
                <a:cs typeface="Open Sans"/>
                <a:sym typeface="Open Sans"/>
              </a:rPr>
              <a:t>Stagnant hypoxia</a:t>
            </a:r>
            <a:endParaRPr>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a:p>
            <a:pPr indent="0" lvl="0" marL="0">
              <a:spcBef>
                <a:spcPts val="0"/>
              </a:spcBef>
              <a:spcAft>
                <a:spcPts val="0"/>
              </a:spcAft>
              <a:buNone/>
            </a:pPr>
            <a:r>
              <a:rPr lang="en">
                <a:latin typeface="Open Sans"/>
                <a:ea typeface="Open Sans"/>
                <a:cs typeface="Open Sans"/>
                <a:sym typeface="Open Sans"/>
              </a:rPr>
              <a:t>4-</a:t>
            </a:r>
            <a:r>
              <a:rPr lang="en">
                <a:solidFill>
                  <a:schemeClr val="dk1"/>
                </a:solidFill>
                <a:latin typeface="Open Sans"/>
                <a:ea typeface="Open Sans"/>
                <a:cs typeface="Open Sans"/>
                <a:sym typeface="Open Sans"/>
              </a:rPr>
              <a:t>Histotoxic hypoxia</a:t>
            </a:r>
            <a:endParaRPr>
              <a:latin typeface="Open Sans"/>
              <a:ea typeface="Open Sans"/>
              <a:cs typeface="Open Sans"/>
              <a:sym typeface="Open Sans"/>
            </a:endParaRPr>
          </a:p>
        </p:txBody>
      </p:sp>
      <p:cxnSp>
        <p:nvCxnSpPr>
          <p:cNvPr id="377" name="Shape 377"/>
          <p:cNvCxnSpPr>
            <a:stCxn id="374" idx="2"/>
            <a:endCxn id="375" idx="0"/>
          </p:cNvCxnSpPr>
          <p:nvPr/>
        </p:nvCxnSpPr>
        <p:spPr>
          <a:xfrm rot="5400000">
            <a:off x="3136500" y="-369000"/>
            <a:ext cx="250200" cy="2620800"/>
          </a:xfrm>
          <a:prstGeom prst="bentConnector3">
            <a:avLst>
              <a:gd fmla="val 49995" name="adj1"/>
            </a:avLst>
          </a:prstGeom>
          <a:noFill/>
          <a:ln cap="flat" cmpd="sng" w="19050">
            <a:solidFill>
              <a:srgbClr val="000000"/>
            </a:solidFill>
            <a:prstDash val="solid"/>
            <a:round/>
            <a:headEnd len="lg" w="lg" type="none"/>
            <a:tailEnd len="lg" w="lg" type="none"/>
          </a:ln>
        </p:spPr>
      </p:cxnSp>
      <p:cxnSp>
        <p:nvCxnSpPr>
          <p:cNvPr id="378" name="Shape 378"/>
          <p:cNvCxnSpPr>
            <a:stCxn id="374" idx="2"/>
            <a:endCxn id="379" idx="0"/>
          </p:cNvCxnSpPr>
          <p:nvPr/>
        </p:nvCxnSpPr>
        <p:spPr>
          <a:xfrm>
            <a:off x="4572000" y="816300"/>
            <a:ext cx="0" cy="1799700"/>
          </a:xfrm>
          <a:prstGeom prst="straightConnector1">
            <a:avLst/>
          </a:prstGeom>
          <a:noFill/>
          <a:ln cap="flat" cmpd="sng" w="19050">
            <a:solidFill>
              <a:srgbClr val="000000"/>
            </a:solidFill>
            <a:prstDash val="solid"/>
            <a:round/>
            <a:headEnd len="lg" w="lg" type="none"/>
            <a:tailEnd len="lg" w="lg" type="none"/>
          </a:ln>
        </p:spPr>
      </p:cxnSp>
      <p:cxnSp>
        <p:nvCxnSpPr>
          <p:cNvPr id="380" name="Shape 380"/>
          <p:cNvCxnSpPr>
            <a:endCxn id="376" idx="0"/>
          </p:cNvCxnSpPr>
          <p:nvPr/>
        </p:nvCxnSpPr>
        <p:spPr>
          <a:xfrm flipH="1">
            <a:off x="1385500" y="2382475"/>
            <a:ext cx="3277200" cy="233400"/>
          </a:xfrm>
          <a:prstGeom prst="bentConnector2">
            <a:avLst/>
          </a:prstGeom>
          <a:noFill/>
          <a:ln cap="flat" cmpd="sng" w="19050">
            <a:solidFill>
              <a:srgbClr val="000000"/>
            </a:solidFill>
            <a:prstDash val="solid"/>
            <a:round/>
            <a:headEnd len="lg" w="lg" type="none"/>
            <a:tailEnd len="lg" w="lg" type="none"/>
          </a:ln>
        </p:spPr>
      </p:cxnSp>
      <p:sp>
        <p:nvSpPr>
          <p:cNvPr id="379" name="Shape 379"/>
          <p:cNvSpPr/>
          <p:nvPr/>
        </p:nvSpPr>
        <p:spPr>
          <a:xfrm>
            <a:off x="2612700" y="2615950"/>
            <a:ext cx="3918600" cy="22974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t" bIns="91425" lIns="91425" spcFirstLastPara="1" rIns="91425" wrap="square" tIns="91425">
            <a:noAutofit/>
          </a:bodyPr>
          <a:lstStyle/>
          <a:p>
            <a:pPr indent="0" lvl="0" marL="0" rtl="0">
              <a:spcBef>
                <a:spcPts val="0"/>
              </a:spcBef>
              <a:spcAft>
                <a:spcPts val="0"/>
              </a:spcAft>
              <a:buNone/>
            </a:pPr>
            <a:r>
              <a:rPr lang="en" sz="1300">
                <a:latin typeface="Open Sans"/>
                <a:ea typeface="Open Sans"/>
                <a:cs typeface="Open Sans"/>
                <a:sym typeface="Open Sans"/>
              </a:rPr>
              <a:t>Classification Based On The Causes Of Hypoxia :</a:t>
            </a:r>
            <a:endParaRPr sz="1300">
              <a:latin typeface="Open Sans"/>
              <a:ea typeface="Open Sans"/>
              <a:cs typeface="Open Sans"/>
              <a:sym typeface="Open Sans"/>
            </a:endParaRPr>
          </a:p>
          <a:p>
            <a:pPr indent="0" lvl="0" marL="0" rtl="0">
              <a:lnSpc>
                <a:spcPct val="115000"/>
              </a:lnSpc>
              <a:spcBef>
                <a:spcPts val="0"/>
              </a:spcBef>
              <a:spcAft>
                <a:spcPts val="0"/>
              </a:spcAft>
              <a:buNone/>
            </a:pPr>
            <a:r>
              <a:rPr lang="en" sz="1300">
                <a:solidFill>
                  <a:schemeClr val="dk1"/>
                </a:solidFill>
                <a:latin typeface="Open Sans"/>
                <a:ea typeface="Open Sans"/>
                <a:cs typeface="Open Sans"/>
                <a:sym typeface="Open Sans"/>
              </a:rPr>
              <a:t>1-Inadequate oxygenation of the blood.</a:t>
            </a:r>
            <a:endParaRPr sz="1300">
              <a:solidFill>
                <a:schemeClr val="dk1"/>
              </a:solidFill>
              <a:latin typeface="Open Sans"/>
              <a:ea typeface="Open Sans"/>
              <a:cs typeface="Open Sans"/>
              <a:sym typeface="Open Sans"/>
            </a:endParaRPr>
          </a:p>
          <a:p>
            <a:pPr indent="0" lvl="0" marL="0" rtl="0">
              <a:lnSpc>
                <a:spcPct val="115000"/>
              </a:lnSpc>
              <a:spcBef>
                <a:spcPts val="0"/>
              </a:spcBef>
              <a:spcAft>
                <a:spcPts val="0"/>
              </a:spcAft>
              <a:buNone/>
            </a:pPr>
            <a:r>
              <a:rPr lang="en" sz="1300">
                <a:solidFill>
                  <a:schemeClr val="dk1"/>
                </a:solidFill>
                <a:latin typeface="Open Sans"/>
                <a:ea typeface="Open Sans"/>
                <a:cs typeface="Open Sans"/>
                <a:sym typeface="Open Sans"/>
              </a:rPr>
              <a:t>2-Pulmonary disease.</a:t>
            </a:r>
            <a:endParaRPr sz="1300">
              <a:solidFill>
                <a:schemeClr val="dk1"/>
              </a:solidFill>
              <a:latin typeface="Open Sans"/>
              <a:ea typeface="Open Sans"/>
              <a:cs typeface="Open Sans"/>
              <a:sym typeface="Open Sans"/>
            </a:endParaRPr>
          </a:p>
          <a:p>
            <a:pPr indent="0" lvl="0" marL="0" rtl="0">
              <a:lnSpc>
                <a:spcPct val="115000"/>
              </a:lnSpc>
              <a:spcBef>
                <a:spcPts val="0"/>
              </a:spcBef>
              <a:spcAft>
                <a:spcPts val="0"/>
              </a:spcAft>
              <a:buNone/>
            </a:pPr>
            <a:r>
              <a:rPr lang="en" sz="1300">
                <a:solidFill>
                  <a:schemeClr val="dk1"/>
                </a:solidFill>
                <a:latin typeface="Open Sans"/>
                <a:ea typeface="Open Sans"/>
                <a:cs typeface="Open Sans"/>
                <a:sym typeface="Open Sans"/>
              </a:rPr>
              <a:t>3-Venous-to-arterial shunts.</a:t>
            </a:r>
            <a:endParaRPr sz="1300">
              <a:solidFill>
                <a:schemeClr val="dk1"/>
              </a:solidFill>
              <a:latin typeface="Open Sans"/>
              <a:ea typeface="Open Sans"/>
              <a:cs typeface="Open Sans"/>
              <a:sym typeface="Open Sans"/>
            </a:endParaRPr>
          </a:p>
          <a:p>
            <a:pPr indent="0" lvl="0" marL="0" rtl="0">
              <a:lnSpc>
                <a:spcPct val="115000"/>
              </a:lnSpc>
              <a:spcBef>
                <a:spcPts val="0"/>
              </a:spcBef>
              <a:spcAft>
                <a:spcPts val="0"/>
              </a:spcAft>
              <a:buNone/>
            </a:pPr>
            <a:r>
              <a:rPr lang="en" sz="1300">
                <a:solidFill>
                  <a:schemeClr val="dk1"/>
                </a:solidFill>
                <a:latin typeface="Open Sans"/>
                <a:ea typeface="Open Sans"/>
                <a:cs typeface="Open Sans"/>
                <a:sym typeface="Open Sans"/>
              </a:rPr>
              <a:t>4-Inadequate oxygen transport to the tissues.</a:t>
            </a:r>
            <a:endParaRPr sz="1300">
              <a:solidFill>
                <a:schemeClr val="dk1"/>
              </a:solidFill>
              <a:latin typeface="Open Sans"/>
              <a:ea typeface="Open Sans"/>
              <a:cs typeface="Open Sans"/>
              <a:sym typeface="Open Sans"/>
            </a:endParaRPr>
          </a:p>
          <a:p>
            <a:pPr indent="0" lvl="0" marL="0" rtl="0">
              <a:lnSpc>
                <a:spcPct val="115000"/>
              </a:lnSpc>
              <a:spcBef>
                <a:spcPts val="0"/>
              </a:spcBef>
              <a:spcAft>
                <a:spcPts val="0"/>
              </a:spcAft>
              <a:buNone/>
            </a:pPr>
            <a:r>
              <a:rPr lang="en" sz="1300">
                <a:solidFill>
                  <a:schemeClr val="dk1"/>
                </a:solidFill>
                <a:latin typeface="Open Sans"/>
                <a:ea typeface="Open Sans"/>
                <a:cs typeface="Open Sans"/>
                <a:sym typeface="Open Sans"/>
              </a:rPr>
              <a:t>5-Inadequate tissue capability of using oxygen.</a:t>
            </a:r>
            <a:endParaRPr sz="1300">
              <a:solidFill>
                <a:schemeClr val="dk1"/>
              </a:solidFill>
              <a:latin typeface="Open Sans"/>
              <a:ea typeface="Open Sans"/>
              <a:cs typeface="Open Sans"/>
              <a:sym typeface="Open Sans"/>
            </a:endParaRPr>
          </a:p>
        </p:txBody>
      </p:sp>
      <p:sp>
        <p:nvSpPr>
          <p:cNvPr id="381" name="Shape 381"/>
          <p:cNvSpPr/>
          <p:nvPr/>
        </p:nvSpPr>
        <p:spPr>
          <a:xfrm>
            <a:off x="5948400" y="1066500"/>
            <a:ext cx="3042300" cy="11898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b="1" lang="en" sz="1200">
                <a:latin typeface="Open Sans"/>
                <a:ea typeface="Open Sans"/>
                <a:cs typeface="Open Sans"/>
                <a:sym typeface="Open Sans"/>
              </a:rPr>
              <a:t>Hypoxic Hypoxia :</a:t>
            </a:r>
            <a:endParaRPr b="1" sz="1200">
              <a:latin typeface="Open Sans"/>
              <a:ea typeface="Open Sans"/>
              <a:cs typeface="Open Sans"/>
              <a:sym typeface="Open Sans"/>
            </a:endParaRPr>
          </a:p>
          <a:p>
            <a:pPr indent="0" lvl="0" marL="0" rtl="0">
              <a:lnSpc>
                <a:spcPct val="115000"/>
              </a:lnSpc>
              <a:spcBef>
                <a:spcPts val="0"/>
              </a:spcBef>
              <a:spcAft>
                <a:spcPts val="1600"/>
              </a:spcAft>
              <a:buNone/>
            </a:pPr>
            <a:r>
              <a:rPr lang="en" sz="1200">
                <a:latin typeface="Open Sans"/>
                <a:ea typeface="Open Sans"/>
                <a:cs typeface="Open Sans"/>
                <a:sym typeface="Open Sans"/>
              </a:rPr>
              <a:t>This is seen when there is a lack of oxygenation of blood in the lungs, which leads to a low PO2 in arterial blood.</a:t>
            </a:r>
            <a:endParaRPr sz="1200">
              <a:latin typeface="Open Sans"/>
              <a:ea typeface="Open Sans"/>
              <a:cs typeface="Open Sans"/>
              <a:sym typeface="Open Sans"/>
            </a:endParaRPr>
          </a:p>
        </p:txBody>
      </p:sp>
      <p:cxnSp>
        <p:nvCxnSpPr>
          <p:cNvPr id="382" name="Shape 382"/>
          <p:cNvCxnSpPr>
            <a:stCxn id="374" idx="2"/>
            <a:endCxn id="381" idx="0"/>
          </p:cNvCxnSpPr>
          <p:nvPr/>
        </p:nvCxnSpPr>
        <p:spPr>
          <a:xfrm flipH="1" rot="-5400000">
            <a:off x="5895750" y="-507450"/>
            <a:ext cx="250200" cy="2897700"/>
          </a:xfrm>
          <a:prstGeom prst="bentConnector3">
            <a:avLst>
              <a:gd fmla="val 50000" name="adj1"/>
            </a:avLst>
          </a:prstGeom>
          <a:noFill/>
          <a:ln cap="flat" cmpd="sng" w="19050">
            <a:solidFill>
              <a:srgbClr val="000000"/>
            </a:solidFill>
            <a:prstDash val="solid"/>
            <a:round/>
            <a:headEnd len="lg" w="lg" type="none"/>
            <a:tailEnd len="lg" w="lg" type="none"/>
          </a:ln>
        </p:spPr>
      </p:cxnSp>
      <p:sp>
        <p:nvSpPr>
          <p:cNvPr id="383" name="Shape 383"/>
          <p:cNvSpPr/>
          <p:nvPr/>
        </p:nvSpPr>
        <p:spPr>
          <a:xfrm>
            <a:off x="6746700" y="2615950"/>
            <a:ext cx="2244000" cy="22974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t" bIns="91425" lIns="91425" spcFirstLastPara="1" rIns="91425" wrap="square" tIns="91425">
            <a:noAutofit/>
          </a:bodyPr>
          <a:lstStyle/>
          <a:p>
            <a:pPr indent="0" lvl="0" marL="0" rtl="0">
              <a:spcBef>
                <a:spcPts val="0"/>
              </a:spcBef>
              <a:spcAft>
                <a:spcPts val="0"/>
              </a:spcAft>
              <a:buNone/>
            </a:pPr>
            <a:r>
              <a:rPr lang="en" sz="1300">
                <a:latin typeface="Open Sans"/>
                <a:ea typeface="Open Sans"/>
                <a:cs typeface="Open Sans"/>
                <a:sym typeface="Open Sans"/>
              </a:rPr>
              <a:t>Anemic Hypoxia :</a:t>
            </a:r>
            <a:endParaRPr sz="1300">
              <a:latin typeface="Open Sans"/>
              <a:ea typeface="Open Sans"/>
              <a:cs typeface="Open Sans"/>
              <a:sym typeface="Open Sans"/>
            </a:endParaRPr>
          </a:p>
          <a:p>
            <a:pPr indent="0" lvl="0" marL="0" rtl="0">
              <a:spcBef>
                <a:spcPts val="0"/>
              </a:spcBef>
              <a:spcAft>
                <a:spcPts val="0"/>
              </a:spcAft>
              <a:buNone/>
            </a:pPr>
            <a:r>
              <a:rPr lang="en" sz="1300">
                <a:latin typeface="Open Sans"/>
                <a:ea typeface="Open Sans"/>
                <a:cs typeface="Open Sans"/>
                <a:sym typeface="Open Sans"/>
              </a:rPr>
              <a:t>This condition is characterized by decreased oxygen carrying capacity of the blood due to decreased hemoglobin level or abnormal type of hemoglobin which is unable to carry oxygen.</a:t>
            </a:r>
            <a:endParaRPr sz="1300">
              <a:latin typeface="Open Sans"/>
              <a:ea typeface="Open Sans"/>
              <a:cs typeface="Open Sans"/>
              <a:sym typeface="Open Sans"/>
            </a:endParaRPr>
          </a:p>
          <a:p>
            <a:pPr indent="0" lvl="0" marL="0" rtl="0">
              <a:spcBef>
                <a:spcPts val="0"/>
              </a:spcBef>
              <a:spcAft>
                <a:spcPts val="0"/>
              </a:spcAft>
              <a:buClr>
                <a:schemeClr val="dk1"/>
              </a:buClr>
              <a:buSzPts val="1100"/>
              <a:buFont typeface="Arial"/>
              <a:buNone/>
            </a:pPr>
            <a:r>
              <a:t/>
            </a:r>
            <a:endParaRPr>
              <a:latin typeface="Open Sans"/>
              <a:ea typeface="Open Sans"/>
              <a:cs typeface="Open Sans"/>
              <a:sym typeface="Open Sans"/>
            </a:endParaRPr>
          </a:p>
        </p:txBody>
      </p:sp>
      <p:cxnSp>
        <p:nvCxnSpPr>
          <p:cNvPr id="384" name="Shape 384"/>
          <p:cNvCxnSpPr/>
          <p:nvPr/>
        </p:nvCxnSpPr>
        <p:spPr>
          <a:xfrm>
            <a:off x="4572000" y="2382625"/>
            <a:ext cx="3265800" cy="233100"/>
          </a:xfrm>
          <a:prstGeom prst="bentConnector3">
            <a:avLst>
              <a:gd fmla="val 100602" name="adj1"/>
            </a:avLst>
          </a:prstGeom>
          <a:noFill/>
          <a:ln cap="flat" cmpd="sng" w="19050">
            <a:solidFill>
              <a:srgbClr val="000000"/>
            </a:solidFill>
            <a:prstDash val="solid"/>
            <a:round/>
            <a:headEnd len="lg" w="lg" type="none"/>
            <a:tailEnd len="lg" w="lg"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p:nvPr/>
        </p:nvSpPr>
        <p:spPr>
          <a:xfrm>
            <a:off x="2974200" y="0"/>
            <a:ext cx="3195600" cy="8163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4200" u="sng">
                <a:latin typeface="Economica"/>
                <a:ea typeface="Economica"/>
                <a:cs typeface="Economica"/>
                <a:sym typeface="Economica"/>
              </a:rPr>
              <a:t>SUMMARY</a:t>
            </a:r>
            <a:endParaRPr sz="4200" u="sng">
              <a:latin typeface="Economica"/>
              <a:ea typeface="Economica"/>
              <a:cs typeface="Economica"/>
              <a:sym typeface="Economica"/>
            </a:endParaRPr>
          </a:p>
        </p:txBody>
      </p:sp>
      <p:sp>
        <p:nvSpPr>
          <p:cNvPr id="390" name="Shape 390"/>
          <p:cNvSpPr/>
          <p:nvPr/>
        </p:nvSpPr>
        <p:spPr>
          <a:xfrm>
            <a:off x="230150" y="986100"/>
            <a:ext cx="2924100" cy="1329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spcBef>
                <a:spcPts val="0"/>
              </a:spcBef>
              <a:spcAft>
                <a:spcPts val="0"/>
              </a:spcAft>
              <a:buNone/>
            </a:pPr>
            <a:r>
              <a:rPr lang="en">
                <a:latin typeface="Open Sans"/>
                <a:ea typeface="Open Sans"/>
                <a:cs typeface="Open Sans"/>
                <a:sym typeface="Open Sans"/>
              </a:rPr>
              <a:t>Stagnant Hypoxia :</a:t>
            </a:r>
            <a:endParaRPr>
              <a:latin typeface="Open Sans"/>
              <a:ea typeface="Open Sans"/>
              <a:cs typeface="Open Sans"/>
              <a:sym typeface="Open Sans"/>
            </a:endParaRPr>
          </a:p>
          <a:p>
            <a:pPr indent="0" lvl="0" marL="0" rtl="0">
              <a:spcBef>
                <a:spcPts val="0"/>
              </a:spcBef>
              <a:spcAft>
                <a:spcPts val="0"/>
              </a:spcAft>
              <a:buNone/>
            </a:pPr>
            <a:r>
              <a:rPr lang="en">
                <a:latin typeface="Open Sans"/>
                <a:ea typeface="Open Sans"/>
                <a:cs typeface="Open Sans"/>
                <a:sym typeface="Open Sans"/>
              </a:rPr>
              <a:t>occurs in conditions in which there is a decreased rate of blood flow throughout the body or a part of the body (tissue).</a:t>
            </a:r>
            <a:endParaRPr>
              <a:latin typeface="Open Sans"/>
              <a:ea typeface="Open Sans"/>
              <a:cs typeface="Open Sans"/>
              <a:sym typeface="Open Sans"/>
            </a:endParaRPr>
          </a:p>
        </p:txBody>
      </p:sp>
      <p:sp>
        <p:nvSpPr>
          <p:cNvPr id="391" name="Shape 391"/>
          <p:cNvSpPr/>
          <p:nvPr/>
        </p:nvSpPr>
        <p:spPr>
          <a:xfrm>
            <a:off x="5505000" y="950375"/>
            <a:ext cx="3533400" cy="11517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rtl="0">
              <a:lnSpc>
                <a:spcPct val="100000"/>
              </a:lnSpc>
              <a:spcBef>
                <a:spcPts val="0"/>
              </a:spcBef>
              <a:spcAft>
                <a:spcPts val="0"/>
              </a:spcAft>
              <a:buNone/>
            </a:pPr>
            <a:r>
              <a:rPr lang="en">
                <a:latin typeface="Open Sans"/>
                <a:ea typeface="Open Sans"/>
                <a:cs typeface="Open Sans"/>
                <a:sym typeface="Open Sans"/>
              </a:rPr>
              <a:t>Histotoxic Hypoxia : </a:t>
            </a:r>
            <a:endParaRPr>
              <a:latin typeface="Open Sans"/>
              <a:ea typeface="Open Sans"/>
              <a:cs typeface="Open Sans"/>
              <a:sym typeface="Open Sans"/>
            </a:endParaRPr>
          </a:p>
          <a:p>
            <a:pPr indent="0" lvl="0" marL="0" rtl="0">
              <a:lnSpc>
                <a:spcPct val="100000"/>
              </a:lnSpc>
              <a:spcBef>
                <a:spcPts val="0"/>
              </a:spcBef>
              <a:spcAft>
                <a:spcPts val="1600"/>
              </a:spcAft>
              <a:buClr>
                <a:schemeClr val="dk1"/>
              </a:buClr>
              <a:buSzPts val="1100"/>
              <a:buFont typeface="Arial"/>
              <a:buNone/>
            </a:pPr>
            <a:r>
              <a:rPr lang="en">
                <a:latin typeface="Open Sans"/>
                <a:ea typeface="Open Sans"/>
                <a:cs typeface="Open Sans"/>
                <a:sym typeface="Open Sans"/>
              </a:rPr>
              <a:t>In </a:t>
            </a:r>
            <a:r>
              <a:rPr b="1" lang="en">
                <a:latin typeface="Open Sans"/>
                <a:ea typeface="Open Sans"/>
                <a:cs typeface="Open Sans"/>
                <a:sym typeface="Open Sans"/>
              </a:rPr>
              <a:t>histotoxic hypoxia</a:t>
            </a:r>
            <a:r>
              <a:rPr lang="en">
                <a:latin typeface="Open Sans"/>
                <a:ea typeface="Open Sans"/>
                <a:cs typeface="Open Sans"/>
                <a:sym typeface="Open Sans"/>
              </a:rPr>
              <a:t> the tissues are unable to use oxygen even though plenty of oxygen is available.</a:t>
            </a:r>
            <a:endParaRPr>
              <a:latin typeface="Open Sans"/>
              <a:ea typeface="Open Sans"/>
              <a:cs typeface="Open Sans"/>
              <a:sym typeface="Open Sans"/>
            </a:endParaRPr>
          </a:p>
        </p:txBody>
      </p:sp>
      <p:cxnSp>
        <p:nvCxnSpPr>
          <p:cNvPr id="392" name="Shape 392"/>
          <p:cNvCxnSpPr>
            <a:stCxn id="389" idx="2"/>
            <a:endCxn id="390" idx="0"/>
          </p:cNvCxnSpPr>
          <p:nvPr/>
        </p:nvCxnSpPr>
        <p:spPr>
          <a:xfrm rot="5400000">
            <a:off x="3047250" y="-538650"/>
            <a:ext cx="169800" cy="2879700"/>
          </a:xfrm>
          <a:prstGeom prst="bentConnector3">
            <a:avLst>
              <a:gd fmla="val 50000" name="adj1"/>
            </a:avLst>
          </a:prstGeom>
          <a:noFill/>
          <a:ln cap="flat" cmpd="sng" w="19050">
            <a:solidFill>
              <a:srgbClr val="000000"/>
            </a:solidFill>
            <a:prstDash val="solid"/>
            <a:round/>
            <a:headEnd len="lg" w="lg" type="none"/>
            <a:tailEnd len="lg" w="lg" type="none"/>
          </a:ln>
        </p:spPr>
      </p:cxnSp>
      <p:cxnSp>
        <p:nvCxnSpPr>
          <p:cNvPr id="393" name="Shape 393"/>
          <p:cNvCxnSpPr>
            <a:stCxn id="389" idx="2"/>
            <a:endCxn id="391" idx="0"/>
          </p:cNvCxnSpPr>
          <p:nvPr/>
        </p:nvCxnSpPr>
        <p:spPr>
          <a:xfrm flipH="1" rot="-5400000">
            <a:off x="5854800" y="-466500"/>
            <a:ext cx="134100" cy="2699700"/>
          </a:xfrm>
          <a:prstGeom prst="bentConnector3">
            <a:avLst>
              <a:gd fmla="val 49991" name="adj1"/>
            </a:avLst>
          </a:prstGeom>
          <a:noFill/>
          <a:ln cap="flat" cmpd="sng" w="19050">
            <a:solidFill>
              <a:srgbClr val="000000"/>
            </a:solidFill>
            <a:prstDash val="solid"/>
            <a:round/>
            <a:headEnd len="lg" w="lg" type="none"/>
            <a:tailEnd len="lg" w="lg" type="none"/>
          </a:ln>
        </p:spPr>
      </p:cxnSp>
      <p:sp>
        <p:nvSpPr>
          <p:cNvPr id="394" name="Shape 394"/>
          <p:cNvSpPr/>
          <p:nvPr/>
        </p:nvSpPr>
        <p:spPr>
          <a:xfrm>
            <a:off x="330225" y="2386475"/>
            <a:ext cx="2383800" cy="12306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lang="en">
                <a:latin typeface="Open Sans"/>
                <a:ea typeface="Open Sans"/>
                <a:cs typeface="Open Sans"/>
                <a:sym typeface="Open Sans"/>
              </a:rPr>
              <a:t>Clinical features :</a:t>
            </a:r>
            <a:endParaRPr>
              <a:latin typeface="Open Sans"/>
              <a:ea typeface="Open Sans"/>
              <a:cs typeface="Open Sans"/>
              <a:sym typeface="Open Sans"/>
            </a:endParaRPr>
          </a:p>
          <a:p>
            <a:pPr indent="0" lvl="0" marL="0" rtl="0">
              <a:spcBef>
                <a:spcPts val="0"/>
              </a:spcBef>
              <a:spcAft>
                <a:spcPts val="0"/>
              </a:spcAft>
              <a:buNone/>
            </a:pPr>
            <a:r>
              <a:rPr lang="en">
                <a:solidFill>
                  <a:schemeClr val="dk1"/>
                </a:solidFill>
                <a:latin typeface="Open Sans"/>
                <a:ea typeface="Open Sans"/>
                <a:cs typeface="Open Sans"/>
                <a:sym typeface="Open Sans"/>
              </a:rPr>
              <a:t>1-Fulminant hypoxia</a:t>
            </a:r>
            <a:endParaRPr>
              <a:solidFill>
                <a:schemeClr val="dk1"/>
              </a:solidFill>
              <a:latin typeface="Open Sans"/>
              <a:ea typeface="Open Sans"/>
              <a:cs typeface="Open Sans"/>
              <a:sym typeface="Open Sans"/>
            </a:endParaRPr>
          </a:p>
          <a:p>
            <a:pPr indent="0" lvl="0" marL="0" rtl="0">
              <a:spcBef>
                <a:spcPts val="0"/>
              </a:spcBef>
              <a:spcAft>
                <a:spcPts val="0"/>
              </a:spcAft>
              <a:buNone/>
            </a:pPr>
            <a:r>
              <a:rPr lang="en">
                <a:solidFill>
                  <a:schemeClr val="dk1"/>
                </a:solidFill>
                <a:latin typeface="Open Sans"/>
                <a:ea typeface="Open Sans"/>
                <a:cs typeface="Open Sans"/>
                <a:sym typeface="Open Sans"/>
              </a:rPr>
              <a:t>2-Acute hypoxia </a:t>
            </a:r>
            <a:endParaRPr>
              <a:solidFill>
                <a:schemeClr val="dk1"/>
              </a:solidFill>
              <a:latin typeface="Open Sans"/>
              <a:ea typeface="Open Sans"/>
              <a:cs typeface="Open Sans"/>
              <a:sym typeface="Open Sans"/>
            </a:endParaRPr>
          </a:p>
          <a:p>
            <a:pPr indent="0" lvl="0" marL="0" rtl="0">
              <a:spcBef>
                <a:spcPts val="0"/>
              </a:spcBef>
              <a:spcAft>
                <a:spcPts val="0"/>
              </a:spcAft>
              <a:buNone/>
            </a:pPr>
            <a:r>
              <a:rPr lang="en">
                <a:solidFill>
                  <a:schemeClr val="dk1"/>
                </a:solidFill>
                <a:latin typeface="Open Sans"/>
                <a:ea typeface="Open Sans"/>
                <a:cs typeface="Open Sans"/>
                <a:sym typeface="Open Sans"/>
              </a:rPr>
              <a:t>3-Chronic hypoxia </a:t>
            </a:r>
            <a:endParaRPr>
              <a:latin typeface="Open Sans"/>
              <a:ea typeface="Open Sans"/>
              <a:cs typeface="Open Sans"/>
              <a:sym typeface="Open Sans"/>
            </a:endParaRPr>
          </a:p>
        </p:txBody>
      </p:sp>
      <p:cxnSp>
        <p:nvCxnSpPr>
          <p:cNvPr id="395" name="Shape 395"/>
          <p:cNvCxnSpPr>
            <a:stCxn id="389" idx="2"/>
            <a:endCxn id="394" idx="3"/>
          </p:cNvCxnSpPr>
          <p:nvPr/>
        </p:nvCxnSpPr>
        <p:spPr>
          <a:xfrm rot="5400000">
            <a:off x="2550300" y="980100"/>
            <a:ext cx="2185500" cy="1857900"/>
          </a:xfrm>
          <a:prstGeom prst="bentConnector2">
            <a:avLst/>
          </a:prstGeom>
          <a:noFill/>
          <a:ln cap="flat" cmpd="sng" w="19050">
            <a:solidFill>
              <a:srgbClr val="000000"/>
            </a:solidFill>
            <a:prstDash val="solid"/>
            <a:round/>
            <a:headEnd len="lg" w="lg" type="none"/>
            <a:tailEnd len="lg" w="lg" type="none"/>
          </a:ln>
        </p:spPr>
      </p:cxnSp>
      <p:sp>
        <p:nvSpPr>
          <p:cNvPr id="396" name="Shape 396"/>
          <p:cNvSpPr/>
          <p:nvPr/>
        </p:nvSpPr>
        <p:spPr>
          <a:xfrm>
            <a:off x="5463900" y="2266400"/>
            <a:ext cx="3615600" cy="12306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Open Sans"/>
                <a:ea typeface="Open Sans"/>
                <a:cs typeface="Open Sans"/>
                <a:sym typeface="Open Sans"/>
              </a:rPr>
              <a:t>Cyanosis</a:t>
            </a:r>
            <a:endParaRPr b="1">
              <a:latin typeface="Open Sans"/>
              <a:ea typeface="Open Sans"/>
              <a:cs typeface="Open Sans"/>
              <a:sym typeface="Open Sans"/>
            </a:endParaRPr>
          </a:p>
          <a:p>
            <a:pPr indent="0" lvl="0" marL="0" rtl="0">
              <a:lnSpc>
                <a:spcPct val="115000"/>
              </a:lnSpc>
              <a:spcBef>
                <a:spcPts val="0"/>
              </a:spcBef>
              <a:spcAft>
                <a:spcPts val="0"/>
              </a:spcAft>
              <a:buClr>
                <a:schemeClr val="dk1"/>
              </a:buClr>
              <a:buSzPts val="1100"/>
              <a:buFont typeface="Arial"/>
              <a:buNone/>
            </a:pPr>
            <a:r>
              <a:rPr lang="en" sz="1200">
                <a:latin typeface="Open Sans"/>
                <a:ea typeface="Open Sans"/>
                <a:cs typeface="Open Sans"/>
                <a:sym typeface="Open Sans"/>
              </a:rPr>
              <a:t>The term cyanosis means blueness of the skin and cause is excessive amounts of deoxygenated hemoglobin in the skin blood vessels, especially in the capillaries. </a:t>
            </a:r>
            <a:endParaRPr sz="1200">
              <a:latin typeface="Open Sans"/>
              <a:ea typeface="Open Sans"/>
              <a:cs typeface="Open Sans"/>
              <a:sym typeface="Open Sans"/>
            </a:endParaRPr>
          </a:p>
          <a:p>
            <a:pPr indent="0" lvl="0" marL="0" rtl="0">
              <a:spcBef>
                <a:spcPts val="0"/>
              </a:spcBef>
              <a:spcAft>
                <a:spcPts val="0"/>
              </a:spcAft>
              <a:buClr>
                <a:schemeClr val="dk1"/>
              </a:buClr>
              <a:buSzPts val="4200"/>
              <a:buFont typeface="Economica"/>
              <a:buNone/>
            </a:pPr>
            <a:r>
              <a:t/>
            </a:r>
            <a:endParaRPr sz="1200">
              <a:latin typeface="Open Sans"/>
              <a:ea typeface="Open Sans"/>
              <a:cs typeface="Open Sans"/>
              <a:sym typeface="Open Sans"/>
            </a:endParaRPr>
          </a:p>
        </p:txBody>
      </p:sp>
      <p:cxnSp>
        <p:nvCxnSpPr>
          <p:cNvPr id="397" name="Shape 397"/>
          <p:cNvCxnSpPr>
            <a:stCxn id="389" idx="2"/>
            <a:endCxn id="396" idx="1"/>
          </p:cNvCxnSpPr>
          <p:nvPr/>
        </p:nvCxnSpPr>
        <p:spPr>
          <a:xfrm flipH="1" rot="-5400000">
            <a:off x="3985200" y="1403100"/>
            <a:ext cx="2065500" cy="891900"/>
          </a:xfrm>
          <a:prstGeom prst="bentConnector2">
            <a:avLst/>
          </a:prstGeom>
          <a:noFill/>
          <a:ln cap="flat" cmpd="sng" w="19050">
            <a:solidFill>
              <a:srgbClr val="000000"/>
            </a:solidFill>
            <a:prstDash val="solid"/>
            <a:round/>
            <a:headEnd len="lg" w="lg" type="none"/>
            <a:tailEnd len="lg" w="lg" type="none"/>
          </a:ln>
        </p:spPr>
      </p:cxnSp>
      <p:sp>
        <p:nvSpPr>
          <p:cNvPr id="398" name="Shape 398"/>
          <p:cNvSpPr/>
          <p:nvPr/>
        </p:nvSpPr>
        <p:spPr>
          <a:xfrm>
            <a:off x="6804175" y="3907200"/>
            <a:ext cx="2188200" cy="10425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200">
                <a:latin typeface="Open Sans"/>
                <a:ea typeface="Open Sans"/>
                <a:cs typeface="Open Sans"/>
                <a:sym typeface="Open Sans"/>
              </a:rPr>
              <a:t>Types of cyanosis</a:t>
            </a:r>
            <a:endParaRPr b="1" sz="1200">
              <a:latin typeface="Open Sans"/>
              <a:ea typeface="Open Sans"/>
              <a:cs typeface="Open Sans"/>
              <a:sym typeface="Open Sans"/>
            </a:endParaRPr>
          </a:p>
          <a:p>
            <a:pPr indent="0" lvl="0" marL="0" rtl="0" algn="l">
              <a:lnSpc>
                <a:spcPct val="115000"/>
              </a:lnSpc>
              <a:spcBef>
                <a:spcPts val="0"/>
              </a:spcBef>
              <a:spcAft>
                <a:spcPts val="0"/>
              </a:spcAft>
              <a:buNone/>
            </a:pPr>
            <a:r>
              <a:rPr lang="en" sz="1000">
                <a:latin typeface="Open Sans"/>
                <a:ea typeface="Open Sans"/>
                <a:cs typeface="Open Sans"/>
                <a:sym typeface="Open Sans"/>
              </a:rPr>
              <a:t>1-Local cyanosis </a:t>
            </a:r>
            <a:endParaRPr sz="1000">
              <a:latin typeface="Open Sans"/>
              <a:ea typeface="Open Sans"/>
              <a:cs typeface="Open Sans"/>
              <a:sym typeface="Open Sans"/>
            </a:endParaRPr>
          </a:p>
          <a:p>
            <a:pPr indent="0" lvl="0" marL="0" rtl="0" algn="l">
              <a:lnSpc>
                <a:spcPct val="115000"/>
              </a:lnSpc>
              <a:spcBef>
                <a:spcPts val="0"/>
              </a:spcBef>
              <a:spcAft>
                <a:spcPts val="0"/>
              </a:spcAft>
              <a:buNone/>
            </a:pPr>
            <a:r>
              <a:rPr lang="en" sz="1000">
                <a:latin typeface="Open Sans"/>
                <a:ea typeface="Open Sans"/>
                <a:cs typeface="Open Sans"/>
                <a:sym typeface="Open Sans"/>
              </a:rPr>
              <a:t>2-Generalized cyanosis</a:t>
            </a:r>
            <a:endParaRPr sz="1000">
              <a:latin typeface="Open Sans"/>
              <a:ea typeface="Open Sans"/>
              <a:cs typeface="Open Sans"/>
              <a:sym typeface="Open Sans"/>
            </a:endParaRPr>
          </a:p>
        </p:txBody>
      </p:sp>
      <p:sp>
        <p:nvSpPr>
          <p:cNvPr id="399" name="Shape 399"/>
          <p:cNvSpPr/>
          <p:nvPr/>
        </p:nvSpPr>
        <p:spPr>
          <a:xfrm>
            <a:off x="3064200" y="3617075"/>
            <a:ext cx="3151500" cy="11517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t" bIns="91425" lIns="91425" spcFirstLastPara="1" rIns="91425" wrap="square" tIns="91425">
            <a:noAutofit/>
          </a:bodyPr>
          <a:lstStyle/>
          <a:p>
            <a:pPr indent="0" lvl="0" marL="0" rtl="0" algn="ctr">
              <a:lnSpc>
                <a:spcPct val="80000"/>
              </a:lnSpc>
              <a:spcBef>
                <a:spcPts val="600"/>
              </a:spcBef>
              <a:spcAft>
                <a:spcPts val="0"/>
              </a:spcAft>
              <a:buNone/>
            </a:pPr>
            <a:r>
              <a:rPr b="1" lang="en" sz="1200">
                <a:latin typeface="Open Sans"/>
                <a:ea typeface="Open Sans"/>
                <a:cs typeface="Open Sans"/>
                <a:sym typeface="Open Sans"/>
              </a:rPr>
              <a:t>Causes of  Cyanosis</a:t>
            </a:r>
            <a:endParaRPr b="1" sz="1200">
              <a:latin typeface="Open Sans"/>
              <a:ea typeface="Open Sans"/>
              <a:cs typeface="Open Sans"/>
              <a:sym typeface="Open Sans"/>
            </a:endParaRPr>
          </a:p>
          <a:p>
            <a:pPr indent="0" lvl="0" marL="0" rtl="0">
              <a:lnSpc>
                <a:spcPct val="115000"/>
              </a:lnSpc>
              <a:spcBef>
                <a:spcPts val="0"/>
              </a:spcBef>
              <a:spcAft>
                <a:spcPts val="0"/>
              </a:spcAft>
              <a:buNone/>
            </a:pPr>
            <a:r>
              <a:rPr lang="en" sz="1000">
                <a:solidFill>
                  <a:schemeClr val="dk1"/>
                </a:solidFill>
                <a:latin typeface="Open Sans"/>
                <a:ea typeface="Open Sans"/>
                <a:cs typeface="Open Sans"/>
                <a:sym typeface="Open Sans"/>
              </a:rPr>
              <a:t>1-inadequate oxygenation of blood in the lungs</a:t>
            </a:r>
            <a:endParaRPr sz="1000">
              <a:solidFill>
                <a:schemeClr val="dk1"/>
              </a:solidFill>
              <a:latin typeface="Open Sans"/>
              <a:ea typeface="Open Sans"/>
              <a:cs typeface="Open Sans"/>
              <a:sym typeface="Open Sans"/>
            </a:endParaRPr>
          </a:p>
          <a:p>
            <a:pPr indent="0" lvl="0" marL="0" rtl="0">
              <a:lnSpc>
                <a:spcPct val="80000"/>
              </a:lnSpc>
              <a:spcBef>
                <a:spcPts val="600"/>
              </a:spcBef>
              <a:spcAft>
                <a:spcPts val="0"/>
              </a:spcAft>
              <a:buNone/>
            </a:pPr>
            <a:r>
              <a:rPr lang="en" sz="1000">
                <a:latin typeface="Open Sans"/>
                <a:ea typeface="Open Sans"/>
                <a:cs typeface="Open Sans"/>
                <a:sym typeface="Open Sans"/>
              </a:rPr>
              <a:t>2-</a:t>
            </a:r>
            <a:r>
              <a:rPr lang="en" sz="1000">
                <a:solidFill>
                  <a:schemeClr val="dk1"/>
                </a:solidFill>
                <a:latin typeface="Open Sans"/>
                <a:ea typeface="Open Sans"/>
                <a:cs typeface="Open Sans"/>
                <a:sym typeface="Open Sans"/>
              </a:rPr>
              <a:t>Presence of an aerated shunt between vessels</a:t>
            </a:r>
            <a:endParaRPr sz="1000">
              <a:latin typeface="Open Sans"/>
              <a:ea typeface="Open Sans"/>
              <a:cs typeface="Open Sans"/>
              <a:sym typeface="Open Sans"/>
            </a:endParaRPr>
          </a:p>
          <a:p>
            <a:pPr indent="0" lvl="0" marL="0" rtl="0">
              <a:lnSpc>
                <a:spcPct val="80000"/>
              </a:lnSpc>
              <a:spcBef>
                <a:spcPts val="600"/>
              </a:spcBef>
              <a:spcAft>
                <a:spcPts val="0"/>
              </a:spcAft>
              <a:buNone/>
            </a:pPr>
            <a:r>
              <a:rPr lang="en" sz="1000">
                <a:latin typeface="Open Sans"/>
                <a:ea typeface="Open Sans"/>
                <a:cs typeface="Open Sans"/>
                <a:sym typeface="Open Sans"/>
              </a:rPr>
              <a:t>3-</a:t>
            </a:r>
            <a:r>
              <a:rPr lang="en" sz="1000">
                <a:solidFill>
                  <a:schemeClr val="dk1"/>
                </a:solidFill>
                <a:latin typeface="Open Sans"/>
                <a:ea typeface="Open Sans"/>
                <a:cs typeface="Open Sans"/>
                <a:sym typeface="Open Sans"/>
              </a:rPr>
              <a:t>Other Causes</a:t>
            </a:r>
            <a:endParaRPr sz="1000">
              <a:solidFill>
                <a:schemeClr val="dk1"/>
              </a:solidFill>
              <a:latin typeface="Open Sans"/>
              <a:ea typeface="Open Sans"/>
              <a:cs typeface="Open Sans"/>
              <a:sym typeface="Open Sans"/>
            </a:endParaRPr>
          </a:p>
          <a:p>
            <a:pPr indent="0" lvl="0" marL="0" rtl="0" algn="ctr">
              <a:lnSpc>
                <a:spcPct val="80000"/>
              </a:lnSpc>
              <a:spcBef>
                <a:spcPts val="600"/>
              </a:spcBef>
              <a:spcAft>
                <a:spcPts val="0"/>
              </a:spcAft>
              <a:buClr>
                <a:schemeClr val="dk1"/>
              </a:buClr>
              <a:buSzPts val="1100"/>
              <a:buFont typeface="Arial"/>
              <a:buNone/>
            </a:pPr>
            <a:r>
              <a:t/>
            </a:r>
            <a:endParaRPr sz="800">
              <a:latin typeface="Open Sans"/>
              <a:ea typeface="Open Sans"/>
              <a:cs typeface="Open Sans"/>
              <a:sym typeface="Open Sans"/>
            </a:endParaRPr>
          </a:p>
        </p:txBody>
      </p:sp>
      <p:cxnSp>
        <p:nvCxnSpPr>
          <p:cNvPr id="400" name="Shape 400"/>
          <p:cNvCxnSpPr>
            <a:stCxn id="396" idx="2"/>
            <a:endCxn id="399" idx="0"/>
          </p:cNvCxnSpPr>
          <p:nvPr/>
        </p:nvCxnSpPr>
        <p:spPr>
          <a:xfrm rot="5400000">
            <a:off x="5895900" y="2241200"/>
            <a:ext cx="120000" cy="2631600"/>
          </a:xfrm>
          <a:prstGeom prst="bentConnector3">
            <a:avLst>
              <a:gd fmla="val 50031" name="adj1"/>
            </a:avLst>
          </a:prstGeom>
          <a:noFill/>
          <a:ln cap="flat" cmpd="sng" w="19050">
            <a:solidFill>
              <a:srgbClr val="000000"/>
            </a:solidFill>
            <a:prstDash val="solid"/>
            <a:round/>
            <a:headEnd len="lg" w="lg" type="none"/>
            <a:tailEnd len="lg" w="lg" type="none"/>
          </a:ln>
        </p:spPr>
      </p:cxnSp>
      <p:cxnSp>
        <p:nvCxnSpPr>
          <p:cNvPr id="401" name="Shape 401"/>
          <p:cNvCxnSpPr>
            <a:stCxn id="396" idx="2"/>
            <a:endCxn id="398" idx="0"/>
          </p:cNvCxnSpPr>
          <p:nvPr/>
        </p:nvCxnSpPr>
        <p:spPr>
          <a:xfrm flipH="1" rot="-5400000">
            <a:off x="7380000" y="3388700"/>
            <a:ext cx="410100" cy="626700"/>
          </a:xfrm>
          <a:prstGeom prst="bentConnector3">
            <a:avLst>
              <a:gd fmla="val 50012" name="adj1"/>
            </a:avLst>
          </a:prstGeom>
          <a:noFill/>
          <a:ln cap="flat" cmpd="sng" w="19050">
            <a:solidFill>
              <a:srgbClr val="000000"/>
            </a:solidFill>
            <a:prstDash val="solid"/>
            <a:round/>
            <a:headEnd len="lg" w="lg" type="none"/>
            <a:tailEnd len="lg" w="lg" type="none"/>
          </a:ln>
        </p:spPr>
      </p:cxnSp>
      <p:cxnSp>
        <p:nvCxnSpPr>
          <p:cNvPr id="402" name="Shape 402"/>
          <p:cNvCxnSpPr/>
          <p:nvPr/>
        </p:nvCxnSpPr>
        <p:spPr>
          <a:xfrm flipH="1">
            <a:off x="1122750" y="3006900"/>
            <a:ext cx="3472500" cy="1311000"/>
          </a:xfrm>
          <a:prstGeom prst="bentConnector3">
            <a:avLst>
              <a:gd fmla="val 50000" name="adj1"/>
            </a:avLst>
          </a:prstGeom>
          <a:noFill/>
          <a:ln cap="flat" cmpd="sng" w="19050">
            <a:solidFill>
              <a:srgbClr val="000000"/>
            </a:solidFill>
            <a:prstDash val="solid"/>
            <a:round/>
            <a:headEnd len="lg" w="lg" type="none"/>
            <a:tailEnd len="lg" w="lg" type="none"/>
          </a:ln>
        </p:spPr>
      </p:cxnSp>
      <p:sp>
        <p:nvSpPr>
          <p:cNvPr id="403" name="Shape 403"/>
          <p:cNvSpPr/>
          <p:nvPr/>
        </p:nvSpPr>
        <p:spPr>
          <a:xfrm>
            <a:off x="330225" y="3688450"/>
            <a:ext cx="2383800" cy="12306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lang="en">
                <a:latin typeface="Open Sans"/>
                <a:ea typeface="Open Sans"/>
                <a:cs typeface="Open Sans"/>
                <a:sym typeface="Open Sans"/>
              </a:rPr>
              <a:t>Signs of hypoxia :</a:t>
            </a:r>
            <a:endParaRPr>
              <a:latin typeface="Open Sans"/>
              <a:ea typeface="Open Sans"/>
              <a:cs typeface="Open Sans"/>
              <a:sym typeface="Open Sans"/>
            </a:endParaRPr>
          </a:p>
          <a:p>
            <a:pPr indent="0" lvl="0" marL="0">
              <a:spcBef>
                <a:spcPts val="0"/>
              </a:spcBef>
              <a:spcAft>
                <a:spcPts val="0"/>
              </a:spcAft>
              <a:buNone/>
            </a:pPr>
            <a:r>
              <a:rPr lang="en">
                <a:latin typeface="Open Sans"/>
                <a:ea typeface="Open Sans"/>
                <a:cs typeface="Open Sans"/>
                <a:sym typeface="Open Sans"/>
              </a:rPr>
              <a:t>1-Cyanosis</a:t>
            </a:r>
            <a:endParaRPr>
              <a:latin typeface="Open Sans"/>
              <a:ea typeface="Open Sans"/>
              <a:cs typeface="Open Sans"/>
              <a:sym typeface="Open Sans"/>
            </a:endParaRPr>
          </a:p>
          <a:p>
            <a:pPr indent="0" lvl="0" marL="0">
              <a:spcBef>
                <a:spcPts val="0"/>
              </a:spcBef>
              <a:spcAft>
                <a:spcPts val="0"/>
              </a:spcAft>
              <a:buNone/>
            </a:pPr>
            <a:r>
              <a:rPr lang="en">
                <a:latin typeface="Open Sans"/>
                <a:ea typeface="Open Sans"/>
                <a:cs typeface="Open Sans"/>
                <a:sym typeface="Open Sans"/>
              </a:rPr>
              <a:t>2-Tachycardia </a:t>
            </a:r>
            <a:endParaRPr>
              <a:latin typeface="Open Sans"/>
              <a:ea typeface="Open Sans"/>
              <a:cs typeface="Open Sans"/>
              <a:sym typeface="Open Sans"/>
            </a:endParaRPr>
          </a:p>
          <a:p>
            <a:pPr indent="0" lvl="0" marL="0" rtl="0">
              <a:spcBef>
                <a:spcPts val="0"/>
              </a:spcBef>
              <a:spcAft>
                <a:spcPts val="0"/>
              </a:spcAft>
              <a:buNone/>
            </a:pPr>
            <a:r>
              <a:rPr lang="en">
                <a:latin typeface="Open Sans"/>
                <a:ea typeface="Open Sans"/>
                <a:cs typeface="Open Sans"/>
                <a:sym typeface="Open Sans"/>
              </a:rPr>
              <a:t>3-Tachypnea</a:t>
            </a:r>
            <a:endParaRPr>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407" name="Shape 407"/>
        <p:cNvGrpSpPr/>
        <p:nvPr/>
      </p:nvGrpSpPr>
      <p:grpSpPr>
        <a:xfrm>
          <a:off x="0" y="0"/>
          <a:ext cx="0" cy="0"/>
          <a:chOff x="0" y="0"/>
          <a:chExt cx="0" cy="0"/>
        </a:xfrm>
      </p:grpSpPr>
      <p:sp>
        <p:nvSpPr>
          <p:cNvPr id="408" name="Shape 408"/>
          <p:cNvSpPr txBox="1"/>
          <p:nvPr>
            <p:ph idx="1" type="body"/>
          </p:nvPr>
        </p:nvSpPr>
        <p:spPr>
          <a:xfrm>
            <a:off x="615900" y="275250"/>
            <a:ext cx="3653700" cy="45930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Female’s team:</a:t>
            </a:r>
            <a:endParaRPr/>
          </a:p>
          <a:p>
            <a:pPr indent="0" lvl="0" marL="0" rtl="0">
              <a:lnSpc>
                <a:spcPct val="115000"/>
              </a:lnSpc>
              <a:spcBef>
                <a:spcPts val="0"/>
              </a:spcBef>
              <a:spcAft>
                <a:spcPts val="0"/>
              </a:spcAft>
              <a:buNone/>
            </a:pPr>
            <a:r>
              <a:rPr lang="en" sz="1800">
                <a:solidFill>
                  <a:schemeClr val="lt1"/>
                </a:solidFill>
              </a:rPr>
              <a:t>Leader: </a:t>
            </a:r>
            <a:r>
              <a:rPr lang="en" sz="1600">
                <a:solidFill>
                  <a:schemeClr val="lt1"/>
                </a:solidFill>
              </a:rPr>
              <a:t>Alanoud Salman Alotaiby</a:t>
            </a:r>
            <a:endParaRPr sz="1600">
              <a:solidFill>
                <a:schemeClr val="lt1"/>
              </a:solidFill>
            </a:endParaRPr>
          </a:p>
          <a:p>
            <a:pPr indent="0" lvl="0" marL="0" rtl="0">
              <a:lnSpc>
                <a:spcPct val="115000"/>
              </a:lnSpc>
              <a:spcBef>
                <a:spcPts val="0"/>
              </a:spcBef>
              <a:spcAft>
                <a:spcPts val="0"/>
              </a:spcAft>
              <a:buNone/>
            </a:pPr>
            <a:r>
              <a:rPr lang="en" sz="1600">
                <a:solidFill>
                  <a:schemeClr val="lt1"/>
                </a:solidFill>
              </a:rPr>
              <a:t>Members: </a:t>
            </a:r>
            <a:endParaRPr sz="1600">
              <a:solidFill>
                <a:schemeClr val="lt1"/>
              </a:solidFill>
            </a:endParaRPr>
          </a:p>
          <a:p>
            <a:pPr indent="0" lvl="0" marL="0" marR="0" rtl="0" algn="l">
              <a:lnSpc>
                <a:spcPct val="115000"/>
              </a:lnSpc>
              <a:spcBef>
                <a:spcPts val="0"/>
              </a:spcBef>
              <a:spcAft>
                <a:spcPts val="0"/>
              </a:spcAft>
              <a:buClr>
                <a:schemeClr val="dk1"/>
              </a:buClr>
              <a:buSzPts val="1800"/>
              <a:buFont typeface="Open Sans"/>
              <a:buNone/>
            </a:pPr>
            <a:r>
              <a:rPr lang="en" sz="1600">
                <a:solidFill>
                  <a:schemeClr val="lt1"/>
                </a:solidFill>
              </a:rPr>
              <a:t>Majd AlBarrak</a:t>
            </a:r>
            <a:endParaRPr sz="1600">
              <a:solidFill>
                <a:schemeClr val="lt1"/>
              </a:solidFill>
            </a:endParaRPr>
          </a:p>
          <a:p>
            <a:pPr indent="0" lvl="0" marL="0" marR="0" rtl="0" algn="l">
              <a:lnSpc>
                <a:spcPct val="115000"/>
              </a:lnSpc>
              <a:spcBef>
                <a:spcPts val="0"/>
              </a:spcBef>
              <a:spcAft>
                <a:spcPts val="0"/>
              </a:spcAft>
              <a:buClr>
                <a:schemeClr val="dk1"/>
              </a:buClr>
              <a:buSzPts val="1800"/>
              <a:buFont typeface="Open Sans"/>
              <a:buNone/>
            </a:pPr>
            <a:r>
              <a:rPr lang="en" sz="1600">
                <a:solidFill>
                  <a:schemeClr val="lt1"/>
                </a:solidFill>
              </a:rPr>
              <a:t>Dimah Alaraifi</a:t>
            </a:r>
            <a:endParaRPr sz="1600">
              <a:solidFill>
                <a:schemeClr val="lt1"/>
              </a:solidFill>
            </a:endParaRPr>
          </a:p>
          <a:p>
            <a:pPr indent="0" lvl="0" marL="0" marR="0" rtl="0" algn="l">
              <a:lnSpc>
                <a:spcPct val="115000"/>
              </a:lnSpc>
              <a:spcBef>
                <a:spcPts val="0"/>
              </a:spcBef>
              <a:spcAft>
                <a:spcPts val="0"/>
              </a:spcAft>
              <a:buClr>
                <a:schemeClr val="dk1"/>
              </a:buClr>
              <a:buSzPts val="1800"/>
              <a:buFont typeface="Open Sans"/>
              <a:buNone/>
            </a:pPr>
            <a:r>
              <a:rPr lang="en" sz="1600">
                <a:solidFill>
                  <a:schemeClr val="lt1"/>
                </a:solidFill>
              </a:rPr>
              <a:t>Maha Barakah</a:t>
            </a:r>
            <a:endParaRPr sz="1600">
              <a:solidFill>
                <a:schemeClr val="lt1"/>
              </a:solidFill>
            </a:endParaRPr>
          </a:p>
          <a:p>
            <a:pPr indent="0" lvl="0" marL="0" marR="0" rtl="0" algn="l">
              <a:lnSpc>
                <a:spcPct val="115000"/>
              </a:lnSpc>
              <a:spcBef>
                <a:spcPts val="0"/>
              </a:spcBef>
              <a:spcAft>
                <a:spcPts val="0"/>
              </a:spcAft>
              <a:buClr>
                <a:schemeClr val="dk1"/>
              </a:buClr>
              <a:buSzPts val="1800"/>
              <a:buFont typeface="Open Sans"/>
              <a:buNone/>
            </a:pPr>
            <a:r>
              <a:rPr lang="en" sz="1600">
                <a:solidFill>
                  <a:schemeClr val="lt1"/>
                </a:solidFill>
              </a:rPr>
              <a:t>Maha Alnahdi </a:t>
            </a:r>
            <a:endParaRPr sz="1600">
              <a:solidFill>
                <a:schemeClr val="lt1"/>
              </a:solidFill>
            </a:endParaRPr>
          </a:p>
          <a:p>
            <a:pPr indent="0" lvl="0" marL="0" rtl="0">
              <a:spcBef>
                <a:spcPts val="0"/>
              </a:spcBef>
              <a:spcAft>
                <a:spcPts val="0"/>
              </a:spcAft>
              <a:buClr>
                <a:schemeClr val="dk1"/>
              </a:buClr>
              <a:buSzPts val="1800"/>
              <a:buFont typeface="Economica"/>
              <a:buNone/>
            </a:pPr>
            <a:r>
              <a:rPr lang="en" sz="1600">
                <a:solidFill>
                  <a:schemeClr val="lt1"/>
                </a:solidFill>
              </a:rPr>
              <a:t>Sarah AlFlaij</a:t>
            </a:r>
            <a:endParaRPr sz="1600">
              <a:solidFill>
                <a:schemeClr val="lt1"/>
              </a:solidFill>
            </a:endParaRPr>
          </a:p>
          <a:p>
            <a:pPr indent="0" lvl="0" marL="0" marR="0" rtl="0" algn="l">
              <a:lnSpc>
                <a:spcPct val="115000"/>
              </a:lnSpc>
              <a:spcBef>
                <a:spcPts val="0"/>
              </a:spcBef>
              <a:spcAft>
                <a:spcPts val="0"/>
              </a:spcAft>
              <a:buClr>
                <a:schemeClr val="dk1"/>
              </a:buClr>
              <a:buSzPts val="1800"/>
              <a:buFont typeface="Open Sans"/>
              <a:buNone/>
            </a:pPr>
            <a:r>
              <a:t/>
            </a:r>
            <a:endParaRPr sz="1600">
              <a:solidFill>
                <a:schemeClr val="lt1"/>
              </a:solidFill>
            </a:endParaRPr>
          </a:p>
        </p:txBody>
      </p:sp>
      <p:sp>
        <p:nvSpPr>
          <p:cNvPr id="409" name="Shape 409"/>
          <p:cNvSpPr txBox="1"/>
          <p:nvPr>
            <p:ph idx="2" type="body"/>
          </p:nvPr>
        </p:nvSpPr>
        <p:spPr>
          <a:xfrm>
            <a:off x="4594200" y="275250"/>
            <a:ext cx="3653700" cy="4593000"/>
          </a:xfrm>
          <a:prstGeom prst="rect">
            <a:avLst/>
          </a:prstGeom>
          <a:noFill/>
          <a:ln cap="flat" cmpd="sng" w="9525">
            <a:solidFill>
              <a:schemeClr val="lt1"/>
            </a:solidFill>
            <a:prstDash val="solid"/>
            <a:round/>
            <a:headEnd len="med" w="med" type="none"/>
            <a:tailEnd len="med" w="med"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Open Sans"/>
              <a:buNone/>
            </a:pPr>
            <a:r>
              <a:rPr b="0" i="0" lang="en" sz="2400" u="none" cap="none" strike="noStrike">
                <a:solidFill>
                  <a:schemeClr val="lt1"/>
                </a:solidFill>
                <a:latin typeface="Open Sans"/>
                <a:ea typeface="Open Sans"/>
                <a:cs typeface="Open Sans"/>
                <a:sym typeface="Open Sans"/>
              </a:rPr>
              <a:t>Male’s team:</a:t>
            </a:r>
            <a:endParaRPr b="0" i="0" sz="2400" u="none" cap="none" strike="noStrike">
              <a:solidFill>
                <a:schemeClr val="lt1"/>
              </a:solidFill>
              <a:latin typeface="Open Sans"/>
              <a:ea typeface="Open Sans"/>
              <a:cs typeface="Open Sans"/>
              <a:sym typeface="Open Sans"/>
            </a:endParaRPr>
          </a:p>
          <a:p>
            <a:pPr indent="0" lvl="0" marL="0" marR="0" rtl="0" algn="l">
              <a:lnSpc>
                <a:spcPct val="115000"/>
              </a:lnSpc>
              <a:spcBef>
                <a:spcPts val="0"/>
              </a:spcBef>
              <a:spcAft>
                <a:spcPts val="0"/>
              </a:spcAft>
              <a:buClr>
                <a:schemeClr val="dk1"/>
              </a:buClr>
              <a:buSzPts val="2400"/>
              <a:buFont typeface="Open Sans"/>
              <a:buNone/>
            </a:pPr>
            <a:r>
              <a:rPr lang="en" sz="1800">
                <a:solidFill>
                  <a:schemeClr val="lt1"/>
                </a:solidFill>
              </a:rPr>
              <a:t>Leader: </a:t>
            </a:r>
            <a:r>
              <a:rPr lang="en" sz="1600">
                <a:solidFill>
                  <a:schemeClr val="lt1"/>
                </a:solidFill>
              </a:rPr>
              <a:t>Abdulhakim AlOnaiq</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rPr lang="en" sz="1600">
                <a:solidFill>
                  <a:schemeClr val="lt1"/>
                </a:solidFill>
              </a:rPr>
              <a:t>Members: </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rPr lang="en" sz="1600">
                <a:solidFill>
                  <a:schemeClr val="lt1"/>
                </a:solidFill>
              </a:rPr>
              <a:t>Rayyan Almousa</a:t>
            </a:r>
            <a:endParaRPr sz="1600">
              <a:solidFill>
                <a:schemeClr val="lt1"/>
              </a:solidFill>
            </a:endParaRPr>
          </a:p>
          <a:p>
            <a:pPr indent="0" lvl="0" marL="0" marR="0" rtl="0" algn="l">
              <a:lnSpc>
                <a:spcPct val="115000"/>
              </a:lnSpc>
              <a:spcBef>
                <a:spcPts val="0"/>
              </a:spcBef>
              <a:spcAft>
                <a:spcPts val="0"/>
              </a:spcAft>
              <a:buClr>
                <a:schemeClr val="dk1"/>
              </a:buClr>
              <a:buSzPts val="2400"/>
              <a:buFont typeface="Open Sans"/>
              <a:buNone/>
            </a:pPr>
            <a:r>
              <a:rPr lang="en" sz="1600">
                <a:solidFill>
                  <a:schemeClr val="lt1"/>
                </a:solidFill>
              </a:rPr>
              <a:t>Abduljabbar Alyamani</a:t>
            </a:r>
            <a:endParaRPr sz="1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Hypoxia</a:t>
            </a:r>
            <a:endParaRPr>
              <a:solidFill>
                <a:schemeClr val="accent3"/>
              </a:solidFill>
            </a:endParaRPr>
          </a:p>
        </p:txBody>
      </p:sp>
      <p:sp>
        <p:nvSpPr>
          <p:cNvPr id="137" name="Shape 137"/>
          <p:cNvSpPr txBox="1"/>
          <p:nvPr>
            <p:ph idx="1" type="body"/>
          </p:nvPr>
        </p:nvSpPr>
        <p:spPr>
          <a:xfrm>
            <a:off x="0" y="1225225"/>
            <a:ext cx="9144000" cy="3354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2000">
                <a:solidFill>
                  <a:srgbClr val="000000"/>
                </a:solidFill>
              </a:rPr>
              <a:t>Hypoxia</a:t>
            </a:r>
            <a:r>
              <a:rPr lang="en" sz="2000">
                <a:solidFill>
                  <a:srgbClr val="000000"/>
                </a:solidFill>
              </a:rPr>
              <a:t> is defined as an </a:t>
            </a:r>
            <a:r>
              <a:rPr lang="en" sz="2000">
                <a:solidFill>
                  <a:srgbClr val="CC0000"/>
                </a:solidFill>
              </a:rPr>
              <a:t>inadequate supply of oxygen</a:t>
            </a:r>
            <a:r>
              <a:rPr lang="en" sz="2000">
                <a:solidFill>
                  <a:srgbClr val="000000"/>
                </a:solidFill>
              </a:rPr>
              <a:t> to the body tissues. </a:t>
            </a:r>
            <a:r>
              <a:rPr lang="en" sz="1600">
                <a:solidFill>
                  <a:srgbClr val="000000"/>
                </a:solidFill>
              </a:rPr>
              <a:t>(deficiency of oxygen in the tissue cells)</a:t>
            </a:r>
            <a:endParaRPr sz="1600">
              <a:solidFill>
                <a:srgbClr val="000000"/>
              </a:solidFill>
            </a:endParaRPr>
          </a:p>
          <a:p>
            <a:pPr indent="0" lvl="0" marL="0" rtl="0">
              <a:spcBef>
                <a:spcPts val="1600"/>
              </a:spcBef>
              <a:spcAft>
                <a:spcPts val="0"/>
              </a:spcAft>
              <a:buClr>
                <a:schemeClr val="dk1"/>
              </a:buClr>
              <a:buSzPts val="1100"/>
              <a:buFont typeface="Arial"/>
              <a:buNone/>
            </a:pPr>
            <a:r>
              <a:rPr lang="en" sz="2000"/>
              <a:t>It can be classified in the following types:</a:t>
            </a:r>
            <a:r>
              <a:rPr lang="en" sz="1100"/>
              <a:t>				</a:t>
            </a:r>
            <a:endParaRPr sz="1100"/>
          </a:p>
          <a:p>
            <a:pPr indent="-355600" lvl="0" marL="457200" rtl="0">
              <a:spcBef>
                <a:spcPts val="1600"/>
              </a:spcBef>
              <a:spcAft>
                <a:spcPts val="0"/>
              </a:spcAft>
              <a:buSzPts val="2000"/>
              <a:buAutoNum type="arabicPeriod"/>
            </a:pPr>
            <a:r>
              <a:rPr lang="en" sz="2000"/>
              <a:t>Hypoxic hypoxia </a:t>
            </a:r>
            <a:r>
              <a:rPr lang="en" sz="1600">
                <a:solidFill>
                  <a:schemeClr val="accent5"/>
                </a:solidFill>
              </a:rPr>
              <a:t>(arterial hypoxia) e.g. at high altitudes, low O</a:t>
            </a:r>
            <a:r>
              <a:rPr baseline="-25000" lang="en" sz="1600">
                <a:solidFill>
                  <a:schemeClr val="accent5"/>
                </a:solidFill>
              </a:rPr>
              <a:t>2</a:t>
            </a:r>
            <a:r>
              <a:rPr lang="en" sz="1600">
                <a:solidFill>
                  <a:schemeClr val="accent5"/>
                </a:solidFill>
              </a:rPr>
              <a:t> in air</a:t>
            </a:r>
            <a:endParaRPr sz="1600">
              <a:solidFill>
                <a:schemeClr val="accent5"/>
              </a:solidFill>
            </a:endParaRPr>
          </a:p>
          <a:p>
            <a:pPr indent="-355600" lvl="0" marL="457200" rtl="0">
              <a:spcBef>
                <a:spcPts val="0"/>
              </a:spcBef>
              <a:spcAft>
                <a:spcPts val="0"/>
              </a:spcAft>
              <a:buSzPts val="2000"/>
              <a:buAutoNum type="arabicPeriod"/>
            </a:pPr>
            <a:r>
              <a:rPr lang="en" sz="2000"/>
              <a:t>Anemic hypoxia </a:t>
            </a:r>
            <a:r>
              <a:rPr lang="en" sz="1600">
                <a:solidFill>
                  <a:schemeClr val="accent5"/>
                </a:solidFill>
              </a:rPr>
              <a:t>decreased percentage of hemoglobin in blood with respect to age &amp; gender, could be caused by severe loss of blood</a:t>
            </a:r>
            <a:endParaRPr sz="1600">
              <a:solidFill>
                <a:schemeClr val="accent5"/>
              </a:solidFill>
            </a:endParaRPr>
          </a:p>
          <a:p>
            <a:pPr indent="-355600" lvl="0" marL="457200" rtl="0">
              <a:spcBef>
                <a:spcPts val="0"/>
              </a:spcBef>
              <a:spcAft>
                <a:spcPts val="0"/>
              </a:spcAft>
              <a:buSzPts val="2000"/>
              <a:buAutoNum type="arabicPeriod"/>
            </a:pPr>
            <a:r>
              <a:rPr lang="en" sz="2000"/>
              <a:t>Stagnant hypoxia (Hypokinetic or Ischemic hypoxia)</a:t>
            </a:r>
            <a:r>
              <a:rPr lang="en" sz="1600">
                <a:solidFill>
                  <a:schemeClr val="accent5"/>
                </a:solidFill>
              </a:rPr>
              <a:t> lack of blood supply</a:t>
            </a:r>
            <a:endParaRPr sz="1600">
              <a:solidFill>
                <a:schemeClr val="accent5"/>
              </a:solidFill>
            </a:endParaRPr>
          </a:p>
          <a:p>
            <a:pPr indent="-355600" lvl="0" marL="457200" rtl="0">
              <a:spcBef>
                <a:spcPts val="0"/>
              </a:spcBef>
              <a:spcAft>
                <a:spcPts val="0"/>
              </a:spcAft>
              <a:buSzPts val="2000"/>
              <a:buAutoNum type="arabicPeriod"/>
            </a:pPr>
            <a:r>
              <a:rPr lang="en" sz="2000"/>
              <a:t>Histotoxic hypoxia </a:t>
            </a:r>
            <a:r>
              <a:rPr lang="en" sz="1600">
                <a:solidFill>
                  <a:schemeClr val="accent5"/>
                </a:solidFill>
              </a:rPr>
              <a:t>tissues are unable to utilize O</a:t>
            </a:r>
            <a:r>
              <a:rPr baseline="-25000" lang="en" sz="1600">
                <a:solidFill>
                  <a:schemeClr val="accent5"/>
                </a:solidFill>
              </a:rPr>
              <a:t>2</a:t>
            </a:r>
            <a:endParaRPr baseline="-25000" sz="1600">
              <a:solidFill>
                <a:schemeClr val="accent5"/>
              </a:solidFill>
            </a:endParaRPr>
          </a:p>
        </p:txBody>
      </p:sp>
      <p:cxnSp>
        <p:nvCxnSpPr>
          <p:cNvPr id="138" name="Shape 138"/>
          <p:cNvCxnSpPr/>
          <p:nvPr/>
        </p:nvCxnSpPr>
        <p:spPr>
          <a:xfrm>
            <a:off x="235800" y="1053212"/>
            <a:ext cx="8672400" cy="8400"/>
          </a:xfrm>
          <a:prstGeom prst="straightConnector1">
            <a:avLst/>
          </a:prstGeom>
          <a:noFill/>
          <a:ln cap="flat" cmpd="sng" w="9525">
            <a:solidFill>
              <a:schemeClr val="lt2"/>
            </a:solidFill>
            <a:prstDash val="dot"/>
            <a:round/>
            <a:headEnd len="lg" w="lg" type="none"/>
            <a:tailEnd len="lg" w="lg" type="none"/>
          </a:ln>
        </p:spPr>
      </p:cxnSp>
      <p:sp>
        <p:nvSpPr>
          <p:cNvPr id="139" name="Shape 139"/>
          <p:cNvSpPr txBox="1"/>
          <p:nvPr/>
        </p:nvSpPr>
        <p:spPr>
          <a:xfrm>
            <a:off x="5895325" y="0"/>
            <a:ext cx="3248700" cy="75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chemeClr val="dk2"/>
                </a:solidFill>
                <a:latin typeface="Open Sans"/>
                <a:ea typeface="Open Sans"/>
                <a:cs typeface="Open Sans"/>
                <a:sym typeface="Open Sans"/>
              </a:rPr>
              <a:t>Hypoxia vs hypoxemia:</a:t>
            </a:r>
            <a:endParaRPr sz="1200">
              <a:solidFill>
                <a:schemeClr val="dk2"/>
              </a:solidFill>
              <a:latin typeface="Open Sans"/>
              <a:ea typeface="Open Sans"/>
              <a:cs typeface="Open Sans"/>
              <a:sym typeface="Open Sans"/>
            </a:endParaRPr>
          </a:p>
          <a:p>
            <a:pPr indent="0" lvl="0" marL="0">
              <a:spcBef>
                <a:spcPts val="0"/>
              </a:spcBef>
              <a:spcAft>
                <a:spcPts val="0"/>
              </a:spcAft>
              <a:buNone/>
            </a:pPr>
            <a:r>
              <a:rPr lang="en" sz="1200">
                <a:solidFill>
                  <a:schemeClr val="dk2"/>
                </a:solidFill>
                <a:latin typeface="Open Sans"/>
                <a:ea typeface="Open Sans"/>
                <a:cs typeface="Open Sans"/>
                <a:sym typeface="Open Sans"/>
              </a:rPr>
              <a:t>Hypoxia is the deficiency of O</a:t>
            </a:r>
            <a:r>
              <a:rPr baseline="-25000" lang="en" sz="1200">
                <a:solidFill>
                  <a:schemeClr val="dk2"/>
                </a:solidFill>
                <a:latin typeface="Open Sans"/>
                <a:ea typeface="Open Sans"/>
                <a:cs typeface="Open Sans"/>
                <a:sym typeface="Open Sans"/>
              </a:rPr>
              <a:t>2 </a:t>
            </a:r>
            <a:r>
              <a:rPr lang="en" sz="1200">
                <a:solidFill>
                  <a:schemeClr val="dk2"/>
                </a:solidFill>
                <a:latin typeface="Open Sans"/>
                <a:ea typeface="Open Sans"/>
                <a:cs typeface="Open Sans"/>
                <a:sym typeface="Open Sans"/>
              </a:rPr>
              <a:t>in tissue</a:t>
            </a:r>
            <a:endParaRPr sz="1200">
              <a:solidFill>
                <a:schemeClr val="dk2"/>
              </a:solidFill>
              <a:latin typeface="Open Sans"/>
              <a:ea typeface="Open Sans"/>
              <a:cs typeface="Open Sans"/>
              <a:sym typeface="Open Sans"/>
            </a:endParaRPr>
          </a:p>
          <a:p>
            <a:pPr indent="0" lvl="0" marL="0">
              <a:spcBef>
                <a:spcPts val="0"/>
              </a:spcBef>
              <a:spcAft>
                <a:spcPts val="0"/>
              </a:spcAft>
              <a:buNone/>
            </a:pPr>
            <a:r>
              <a:rPr lang="en" sz="1200">
                <a:solidFill>
                  <a:schemeClr val="dk2"/>
                </a:solidFill>
                <a:latin typeface="Open Sans"/>
                <a:ea typeface="Open Sans"/>
                <a:cs typeface="Open Sans"/>
                <a:sym typeface="Open Sans"/>
              </a:rPr>
              <a:t>Hypoxemia is the deficiency of O</a:t>
            </a:r>
            <a:r>
              <a:rPr baseline="-25000" lang="en" sz="1200">
                <a:solidFill>
                  <a:schemeClr val="dk2"/>
                </a:solidFill>
                <a:latin typeface="Open Sans"/>
                <a:ea typeface="Open Sans"/>
                <a:cs typeface="Open Sans"/>
                <a:sym typeface="Open Sans"/>
              </a:rPr>
              <a:t>2</a:t>
            </a:r>
            <a:r>
              <a:rPr lang="en" sz="1200">
                <a:solidFill>
                  <a:schemeClr val="dk2"/>
                </a:solidFill>
                <a:latin typeface="Open Sans"/>
                <a:ea typeface="Open Sans"/>
                <a:cs typeface="Open Sans"/>
                <a:sym typeface="Open Sans"/>
              </a:rPr>
              <a:t> in blood</a:t>
            </a:r>
            <a:endParaRPr sz="1200">
              <a:solidFill>
                <a:schemeClr val="dk2"/>
              </a:solidFill>
              <a:latin typeface="Open Sans"/>
              <a:ea typeface="Open Sans"/>
              <a:cs typeface="Open Sans"/>
              <a:sym typeface="Open Sans"/>
            </a:endParaRPr>
          </a:p>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p:nvPr/>
        </p:nvSpPr>
        <p:spPr>
          <a:xfrm>
            <a:off x="311700" y="4391675"/>
            <a:ext cx="8520600" cy="632700"/>
          </a:xfrm>
          <a:prstGeom prst="roundRect">
            <a:avLst>
              <a:gd fmla="val 16667" name="adj"/>
            </a:avLst>
          </a:prstGeom>
          <a:noFill/>
          <a:ln cap="flat" cmpd="sng" w="9525">
            <a:solidFill>
              <a:schemeClr val="accent1"/>
            </a:solidFill>
            <a:prstDash val="dash"/>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p:nvPr/>
        </p:nvSpPr>
        <p:spPr>
          <a:xfrm>
            <a:off x="311700" y="2294725"/>
            <a:ext cx="8520600" cy="2012100"/>
          </a:xfrm>
          <a:prstGeom prst="roundRect">
            <a:avLst>
              <a:gd fmla="val 16667" name="adj"/>
            </a:avLst>
          </a:prstGeom>
          <a:noFill/>
          <a:ln cap="flat" cmpd="sng" w="9525">
            <a:solidFill>
              <a:schemeClr val="accent1"/>
            </a:solidFill>
            <a:prstDash val="dash"/>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6" name="Shape 146"/>
          <p:cNvSpPr/>
          <p:nvPr/>
        </p:nvSpPr>
        <p:spPr>
          <a:xfrm>
            <a:off x="311700" y="1225225"/>
            <a:ext cx="8520600" cy="991500"/>
          </a:xfrm>
          <a:prstGeom prst="roundRect">
            <a:avLst>
              <a:gd fmla="val 16667" name="adj"/>
            </a:avLst>
          </a:prstGeom>
          <a:noFill/>
          <a:ln cap="flat" cmpd="sng" w="9525">
            <a:solidFill>
              <a:schemeClr val="accent1"/>
            </a:solidFill>
            <a:prstDash val="dash"/>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600">
                <a:solidFill>
                  <a:schemeClr val="accent3"/>
                </a:solidFill>
              </a:rPr>
              <a:t>CLASSIFICATION BASED ON THE CAUSES OF HYPOXIA</a:t>
            </a:r>
            <a:endParaRPr sz="3600">
              <a:solidFill>
                <a:schemeClr val="accent3"/>
              </a:solidFill>
            </a:endParaRPr>
          </a:p>
        </p:txBody>
      </p:sp>
      <p:sp>
        <p:nvSpPr>
          <p:cNvPr id="148" name="Shape 148"/>
          <p:cNvSpPr/>
          <p:nvPr/>
        </p:nvSpPr>
        <p:spPr>
          <a:xfrm>
            <a:off x="7129200" y="0"/>
            <a:ext cx="2014800" cy="3024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C78D8"/>
                </a:solidFill>
                <a:latin typeface="Open Sans"/>
                <a:ea typeface="Open Sans"/>
                <a:cs typeface="Open Sans"/>
                <a:sym typeface="Open Sans"/>
              </a:rPr>
              <a:t>Only in male’s slides.</a:t>
            </a:r>
            <a:endParaRPr>
              <a:solidFill>
                <a:srgbClr val="3C78D8"/>
              </a:solidFill>
              <a:latin typeface="Open Sans"/>
              <a:ea typeface="Open Sans"/>
              <a:cs typeface="Open Sans"/>
              <a:sym typeface="Open Sans"/>
            </a:endParaRPr>
          </a:p>
        </p:txBody>
      </p:sp>
      <p:cxnSp>
        <p:nvCxnSpPr>
          <p:cNvPr id="149" name="Shape 149"/>
          <p:cNvCxnSpPr/>
          <p:nvPr/>
        </p:nvCxnSpPr>
        <p:spPr>
          <a:xfrm>
            <a:off x="311700" y="1023021"/>
            <a:ext cx="8672400" cy="8400"/>
          </a:xfrm>
          <a:prstGeom prst="straightConnector1">
            <a:avLst/>
          </a:prstGeom>
          <a:noFill/>
          <a:ln cap="flat" cmpd="sng" w="9525">
            <a:solidFill>
              <a:schemeClr val="lt2"/>
            </a:solidFill>
            <a:prstDash val="dot"/>
            <a:round/>
            <a:headEnd len="lg" w="lg" type="none"/>
            <a:tailEnd len="lg" w="lg" type="none"/>
          </a:ln>
        </p:spPr>
      </p:cxnSp>
      <p:sp>
        <p:nvSpPr>
          <p:cNvPr id="150" name="Shape 150"/>
          <p:cNvSpPr txBox="1"/>
          <p:nvPr>
            <p:ph idx="1" type="body"/>
          </p:nvPr>
        </p:nvSpPr>
        <p:spPr>
          <a:xfrm>
            <a:off x="311700" y="1225225"/>
            <a:ext cx="8520600" cy="38175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AutoNum type="arabicPeriod"/>
            </a:pPr>
            <a:r>
              <a:rPr b="1" lang="en" sz="1600"/>
              <a:t>Inadequate oxygenation of the blood</a:t>
            </a:r>
            <a:r>
              <a:rPr lang="en" sz="1600"/>
              <a:t> in the lungs because of </a:t>
            </a:r>
            <a:r>
              <a:rPr lang="en" sz="1600">
                <a:solidFill>
                  <a:srgbClr val="FF0000"/>
                </a:solidFill>
              </a:rPr>
              <a:t>extrinsic reasons</a:t>
            </a:r>
            <a:endParaRPr sz="1600">
              <a:solidFill>
                <a:srgbClr val="FF0000"/>
              </a:solidFill>
            </a:endParaRPr>
          </a:p>
          <a:p>
            <a:pPr indent="0" lvl="0" marL="914400" rtl="0">
              <a:lnSpc>
                <a:spcPct val="100000"/>
              </a:lnSpc>
              <a:spcBef>
                <a:spcPts val="0"/>
              </a:spcBef>
              <a:spcAft>
                <a:spcPts val="0"/>
              </a:spcAft>
              <a:buNone/>
            </a:pPr>
            <a:r>
              <a:rPr lang="en" sz="1600"/>
              <a:t>a. Deficiency of oxygen in the atmosphere						</a:t>
            </a:r>
            <a:endParaRPr sz="1600"/>
          </a:p>
          <a:p>
            <a:pPr indent="0" lvl="0" marL="914400" rtl="0">
              <a:lnSpc>
                <a:spcPct val="100000"/>
              </a:lnSpc>
              <a:spcBef>
                <a:spcPts val="0"/>
              </a:spcBef>
              <a:spcAft>
                <a:spcPts val="0"/>
              </a:spcAft>
              <a:buNone/>
            </a:pPr>
            <a:r>
              <a:rPr lang="en" sz="1600"/>
              <a:t>b. Hypoventilation (neuromuscular disorders) </a:t>
            </a:r>
            <a:endParaRPr sz="1600"/>
          </a:p>
          <a:p>
            <a:pPr indent="0" lvl="0" marL="914400" rtl="0">
              <a:lnSpc>
                <a:spcPct val="100000"/>
              </a:lnSpc>
              <a:spcBef>
                <a:spcPts val="0"/>
              </a:spcBef>
              <a:spcAft>
                <a:spcPts val="0"/>
              </a:spcAft>
              <a:buNone/>
            </a:pPr>
            <a:r>
              <a:rPr lang="en" sz="1600"/>
              <a:t>				</a:t>
            </a:r>
            <a:endParaRPr sz="1600"/>
          </a:p>
          <a:p>
            <a:pPr indent="0" lvl="0" marL="0" rtl="0">
              <a:lnSpc>
                <a:spcPct val="100000"/>
              </a:lnSpc>
              <a:spcBef>
                <a:spcPts val="0"/>
              </a:spcBef>
              <a:spcAft>
                <a:spcPts val="0"/>
              </a:spcAft>
              <a:buNone/>
            </a:pPr>
            <a:r>
              <a:rPr lang="en" sz="1600"/>
              <a:t>  2.    </a:t>
            </a:r>
            <a:r>
              <a:rPr b="1" lang="en" sz="1600"/>
              <a:t>Pulmonary disease		</a:t>
            </a:r>
            <a:r>
              <a:rPr lang="en" sz="1600"/>
              <a:t>			</a:t>
            </a:r>
            <a:endParaRPr sz="1600"/>
          </a:p>
          <a:p>
            <a:pPr indent="0" lvl="0" marL="914400" rtl="0">
              <a:spcBef>
                <a:spcPts val="0"/>
              </a:spcBef>
              <a:spcAft>
                <a:spcPts val="0"/>
              </a:spcAft>
              <a:buClr>
                <a:schemeClr val="dk1"/>
              </a:buClr>
              <a:buSzPts val="1100"/>
              <a:buFont typeface="Arial"/>
              <a:buNone/>
            </a:pPr>
            <a:r>
              <a:rPr lang="en" sz="1600"/>
              <a:t>a. Hypoventilation caused by increased airway </a:t>
            </a:r>
            <a:r>
              <a:rPr lang="en" sz="1600" u="sng"/>
              <a:t>resistance or decreased pulmonary compliance</a:t>
            </a:r>
            <a:r>
              <a:rPr lang="en" sz="1600"/>
              <a:t>					</a:t>
            </a:r>
            <a:endParaRPr sz="1600"/>
          </a:p>
          <a:p>
            <a:pPr indent="0" lvl="0" marL="914400" rtl="0">
              <a:spcBef>
                <a:spcPts val="0"/>
              </a:spcBef>
              <a:spcAft>
                <a:spcPts val="0"/>
              </a:spcAft>
              <a:buClr>
                <a:schemeClr val="dk1"/>
              </a:buClr>
              <a:buSzPts val="1100"/>
              <a:buFont typeface="Arial"/>
              <a:buNone/>
            </a:pPr>
            <a:r>
              <a:rPr lang="en" sz="1600"/>
              <a:t>b. Abnormal alveolar ventilation-perfusion ratio (including either increased physiologic dead space or increased physiologic shunt) from alveolar damage	c. Diminished respiratory membrane diffusion </a:t>
            </a:r>
            <a:r>
              <a:rPr lang="en" sz="1600">
                <a:solidFill>
                  <a:schemeClr val="accent5"/>
                </a:solidFill>
              </a:rPr>
              <a:t>due to increased thickness of membrane</a:t>
            </a:r>
            <a:r>
              <a:rPr lang="en" sz="1600"/>
              <a:t> </a:t>
            </a:r>
            <a:r>
              <a:rPr lang="en" sz="1600">
                <a:solidFill>
                  <a:schemeClr val="accent5"/>
                </a:solidFill>
              </a:rPr>
              <a:t>e.g. emphysema</a:t>
            </a:r>
            <a:endParaRPr sz="1600">
              <a:solidFill>
                <a:schemeClr val="accent5"/>
              </a:solidFill>
            </a:endParaRPr>
          </a:p>
          <a:p>
            <a:pPr indent="0" lvl="0" marL="0" rtl="0">
              <a:spcBef>
                <a:spcPts val="0"/>
              </a:spcBef>
              <a:spcAft>
                <a:spcPts val="0"/>
              </a:spcAft>
              <a:buNone/>
            </a:pPr>
            <a:r>
              <a:rPr lang="en" sz="1600"/>
              <a:t>					</a:t>
            </a:r>
            <a:endParaRPr sz="1600"/>
          </a:p>
          <a:p>
            <a:pPr indent="0" lvl="0" marL="0" rtl="0">
              <a:spcBef>
                <a:spcPts val="0"/>
              </a:spcBef>
              <a:spcAft>
                <a:spcPts val="0"/>
              </a:spcAft>
              <a:buNone/>
            </a:pPr>
            <a:r>
              <a:rPr lang="en" sz="1600"/>
              <a:t>  3.    </a:t>
            </a:r>
            <a:r>
              <a:rPr b="1" lang="en" sz="1600"/>
              <a:t>Venous-to-arterial shunts</a:t>
            </a:r>
            <a:r>
              <a:rPr lang="en" sz="1600"/>
              <a:t> (“right-to-left” cardiac shunts). </a:t>
            </a:r>
            <a:r>
              <a:rPr lang="en" sz="1600">
                <a:solidFill>
                  <a:schemeClr val="accent5"/>
                </a:solidFill>
              </a:rPr>
              <a:t>Damage of septum between atria or ventricles → deoxygenated blood in systemic circulation →hypoxia</a:t>
            </a:r>
            <a:endParaRPr sz="1600">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p:nvPr/>
        </p:nvSpPr>
        <p:spPr>
          <a:xfrm>
            <a:off x="311700" y="2844025"/>
            <a:ext cx="8446200" cy="1455900"/>
          </a:xfrm>
          <a:prstGeom prst="roundRect">
            <a:avLst>
              <a:gd fmla="val 16667" name="adj"/>
            </a:avLst>
          </a:prstGeom>
          <a:noFill/>
          <a:ln cap="flat" cmpd="sng" w="9525">
            <a:solidFill>
              <a:schemeClr val="accent1"/>
            </a:solidFill>
            <a:prstDash val="dash"/>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6" name="Shape 156"/>
          <p:cNvSpPr/>
          <p:nvPr/>
        </p:nvSpPr>
        <p:spPr>
          <a:xfrm>
            <a:off x="311700" y="1225225"/>
            <a:ext cx="8446200" cy="1540800"/>
          </a:xfrm>
          <a:prstGeom prst="roundRect">
            <a:avLst>
              <a:gd fmla="val 16667" name="adj"/>
            </a:avLst>
          </a:prstGeom>
          <a:noFill/>
          <a:ln cap="flat" cmpd="sng" w="9525">
            <a:solidFill>
              <a:schemeClr val="accent1"/>
            </a:solidFill>
            <a:prstDash val="dash"/>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Shape 15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Cont.</a:t>
            </a:r>
            <a:endParaRPr>
              <a:solidFill>
                <a:schemeClr val="accent3"/>
              </a:solidFill>
            </a:endParaRPr>
          </a:p>
        </p:txBody>
      </p:sp>
      <p:sp>
        <p:nvSpPr>
          <p:cNvPr id="158" name="Shape 158"/>
          <p:cNvSpPr txBox="1"/>
          <p:nvPr>
            <p:ph idx="1" type="body"/>
          </p:nvPr>
        </p:nvSpPr>
        <p:spPr>
          <a:xfrm>
            <a:off x="311700" y="1225225"/>
            <a:ext cx="8520600" cy="2916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600"/>
              <a:t>  4.   </a:t>
            </a:r>
            <a:r>
              <a:rPr b="1" lang="en" sz="1600"/>
              <a:t>Inadequate oxygen transport to the tissues</a:t>
            </a:r>
            <a:r>
              <a:rPr lang="en" sz="1600"/>
              <a:t> by the blood</a:t>
            </a:r>
            <a:endParaRPr sz="1600"/>
          </a:p>
          <a:p>
            <a:pPr indent="0" lvl="0" marL="914400" rtl="0">
              <a:spcBef>
                <a:spcPts val="0"/>
              </a:spcBef>
              <a:spcAft>
                <a:spcPts val="0"/>
              </a:spcAft>
              <a:buClr>
                <a:schemeClr val="dk1"/>
              </a:buClr>
              <a:buSzPts val="1100"/>
              <a:buFont typeface="Arial"/>
              <a:buNone/>
            </a:pPr>
            <a:r>
              <a:rPr lang="en" sz="1600"/>
              <a:t>a. Anemia or abnormal hemoglobin</a:t>
            </a:r>
            <a:endParaRPr sz="1600"/>
          </a:p>
          <a:p>
            <a:pPr indent="0" lvl="0" marL="914400" rtl="0">
              <a:spcBef>
                <a:spcPts val="0"/>
              </a:spcBef>
              <a:spcAft>
                <a:spcPts val="0"/>
              </a:spcAft>
              <a:buClr>
                <a:schemeClr val="dk1"/>
              </a:buClr>
              <a:buSzPts val="1100"/>
              <a:buFont typeface="Arial"/>
              <a:buNone/>
            </a:pPr>
            <a:r>
              <a:rPr lang="en" sz="1600"/>
              <a:t>b. General circulatory deficiency						</a:t>
            </a:r>
            <a:endParaRPr sz="1600"/>
          </a:p>
          <a:p>
            <a:pPr indent="0" lvl="0" marL="914400" rtl="0">
              <a:spcBef>
                <a:spcPts val="0"/>
              </a:spcBef>
              <a:spcAft>
                <a:spcPts val="0"/>
              </a:spcAft>
              <a:buNone/>
            </a:pPr>
            <a:r>
              <a:rPr lang="en" sz="1600"/>
              <a:t>c. Localized circulatory deficiency (peripheral, cerebral, coronary vessels)</a:t>
            </a:r>
            <a:endParaRPr sz="1600"/>
          </a:p>
          <a:p>
            <a:pPr indent="0" lvl="0" marL="914400" rtl="0">
              <a:spcBef>
                <a:spcPts val="0"/>
              </a:spcBef>
              <a:spcAft>
                <a:spcPts val="0"/>
              </a:spcAft>
              <a:buNone/>
            </a:pPr>
            <a:r>
              <a:rPr lang="en" sz="1600"/>
              <a:t>d. Tissue edema </a:t>
            </a:r>
            <a:r>
              <a:rPr lang="en" sz="1600">
                <a:solidFill>
                  <a:schemeClr val="accent5"/>
                </a:solidFill>
              </a:rPr>
              <a:t>e.g. pleural edema impairs diffusion of gases → hypoxia</a:t>
            </a:r>
            <a:endParaRPr sz="1600">
              <a:solidFill>
                <a:schemeClr val="accent5"/>
              </a:solidFill>
            </a:endParaRPr>
          </a:p>
          <a:p>
            <a:pPr indent="0" lvl="0" marL="914400" rtl="0">
              <a:spcBef>
                <a:spcPts val="0"/>
              </a:spcBef>
              <a:spcAft>
                <a:spcPts val="0"/>
              </a:spcAft>
              <a:buNone/>
            </a:pPr>
            <a:r>
              <a:rPr lang="en" sz="1600"/>
              <a:t>						</a:t>
            </a:r>
            <a:endParaRPr sz="1600"/>
          </a:p>
          <a:p>
            <a:pPr indent="0" lvl="0" marL="0" rtl="0">
              <a:spcBef>
                <a:spcPts val="0"/>
              </a:spcBef>
              <a:spcAft>
                <a:spcPts val="0"/>
              </a:spcAft>
              <a:buNone/>
            </a:pPr>
            <a:r>
              <a:rPr lang="en" sz="1600"/>
              <a:t>  5.   </a:t>
            </a:r>
            <a:r>
              <a:rPr b="1" lang="en" sz="1600"/>
              <a:t>Inadequate tissue capability of using oxygen</a:t>
            </a:r>
            <a:r>
              <a:rPr b="1" lang="en" sz="1600">
                <a:solidFill>
                  <a:srgbClr val="00FF00"/>
                </a:solidFill>
              </a:rPr>
              <a:t> </a:t>
            </a:r>
            <a:r>
              <a:rPr lang="en" sz="1600">
                <a:solidFill>
                  <a:schemeClr val="accent5"/>
                </a:solidFill>
              </a:rPr>
              <a:t>tissue receives O</a:t>
            </a:r>
            <a:r>
              <a:rPr baseline="-25000" lang="en" sz="1600">
                <a:solidFill>
                  <a:schemeClr val="accent5"/>
                </a:solidFill>
              </a:rPr>
              <a:t>2 </a:t>
            </a:r>
            <a:r>
              <a:rPr lang="en" sz="1600">
                <a:solidFill>
                  <a:schemeClr val="accent5"/>
                </a:solidFill>
              </a:rPr>
              <a:t>but can’t use it</a:t>
            </a:r>
            <a:endParaRPr sz="1600">
              <a:solidFill>
                <a:schemeClr val="accent5"/>
              </a:solidFill>
            </a:endParaRPr>
          </a:p>
          <a:p>
            <a:pPr indent="0" lvl="0" marL="914400" rtl="0">
              <a:spcBef>
                <a:spcPts val="0"/>
              </a:spcBef>
              <a:spcAft>
                <a:spcPts val="0"/>
              </a:spcAft>
              <a:buNone/>
            </a:pPr>
            <a:r>
              <a:rPr lang="en" sz="1600"/>
              <a:t>a. Poisoning of cellular oxidation enzymes </a:t>
            </a:r>
            <a:r>
              <a:rPr lang="en" sz="1600">
                <a:solidFill>
                  <a:schemeClr val="accent5"/>
                </a:solidFill>
              </a:rPr>
              <a:t>this is how cyanide works</a:t>
            </a:r>
            <a:endParaRPr sz="1600">
              <a:solidFill>
                <a:schemeClr val="accent5"/>
              </a:solidFill>
            </a:endParaRPr>
          </a:p>
          <a:p>
            <a:pPr indent="0" lvl="0" marL="914400" rtl="0">
              <a:spcBef>
                <a:spcPts val="0"/>
              </a:spcBef>
              <a:spcAft>
                <a:spcPts val="0"/>
              </a:spcAft>
              <a:buNone/>
            </a:pPr>
            <a:r>
              <a:rPr lang="en" sz="1600"/>
              <a:t>b. Diminished cellular metabolic capacity for using oxygen, because of toxicity, vitamin deficiency, or other factors. </a:t>
            </a:r>
            <a:endParaRPr sz="1600"/>
          </a:p>
          <a:p>
            <a:pPr indent="0" lvl="0" marL="914400" rtl="0">
              <a:spcBef>
                <a:spcPts val="0"/>
              </a:spcBef>
              <a:spcAft>
                <a:spcPts val="0"/>
              </a:spcAft>
              <a:buNone/>
            </a:pPr>
            <a:r>
              <a:rPr lang="en" sz="1600"/>
              <a:t>					</a:t>
            </a:r>
            <a:endParaRPr sz="1600"/>
          </a:p>
          <a:p>
            <a:pPr indent="0" lvl="0" marL="914400" rtl="0">
              <a:spcBef>
                <a:spcPts val="0"/>
              </a:spcBef>
              <a:spcAft>
                <a:spcPts val="0"/>
              </a:spcAft>
              <a:buNone/>
            </a:pPr>
            <a:r>
              <a:rPr lang="en" sz="1600"/>
              <a:t>				</a:t>
            </a:r>
            <a:endParaRPr sz="1600"/>
          </a:p>
          <a:p>
            <a:pPr indent="0" lvl="0" marL="914400" rtl="0">
              <a:spcBef>
                <a:spcPts val="0"/>
              </a:spcBef>
              <a:spcAft>
                <a:spcPts val="0"/>
              </a:spcAft>
              <a:buNone/>
            </a:pPr>
            <a:r>
              <a:rPr lang="en" sz="1100"/>
              <a:t>			</a:t>
            </a:r>
            <a:endParaRPr sz="1100"/>
          </a:p>
          <a:p>
            <a:pPr indent="0" lvl="0" marL="914400" rtl="0">
              <a:spcBef>
                <a:spcPts val="0"/>
              </a:spcBef>
              <a:spcAft>
                <a:spcPts val="0"/>
              </a:spcAft>
              <a:buNone/>
            </a:pPr>
            <a:r>
              <a:rPr lang="en" sz="1100"/>
              <a:t>		</a:t>
            </a:r>
            <a:endParaRPr sz="1100"/>
          </a:p>
          <a:p>
            <a:pPr indent="0" lvl="0" marL="914400" rtl="0">
              <a:spcBef>
                <a:spcPts val="0"/>
              </a:spcBef>
              <a:spcAft>
                <a:spcPts val="0"/>
              </a:spcAft>
              <a:buNone/>
            </a:pPr>
            <a:r>
              <a:t/>
            </a:r>
            <a:endParaRPr sz="1600"/>
          </a:p>
        </p:txBody>
      </p:sp>
      <p:sp>
        <p:nvSpPr>
          <p:cNvPr id="159" name="Shape 159"/>
          <p:cNvSpPr/>
          <p:nvPr/>
        </p:nvSpPr>
        <p:spPr>
          <a:xfrm>
            <a:off x="7129200" y="0"/>
            <a:ext cx="2014800" cy="3024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C78D8"/>
                </a:solidFill>
                <a:latin typeface="Open Sans"/>
                <a:ea typeface="Open Sans"/>
                <a:cs typeface="Open Sans"/>
                <a:sym typeface="Open Sans"/>
              </a:rPr>
              <a:t>Only in male’s slides.</a:t>
            </a:r>
            <a:endParaRPr>
              <a:solidFill>
                <a:srgbClr val="3C78D8"/>
              </a:solidFill>
              <a:latin typeface="Open Sans"/>
              <a:ea typeface="Open Sans"/>
              <a:cs typeface="Open Sans"/>
              <a:sym typeface="Open Sans"/>
            </a:endParaRPr>
          </a:p>
        </p:txBody>
      </p:sp>
      <p:cxnSp>
        <p:nvCxnSpPr>
          <p:cNvPr id="160" name="Shape 160"/>
          <p:cNvCxnSpPr/>
          <p:nvPr/>
        </p:nvCxnSpPr>
        <p:spPr>
          <a:xfrm>
            <a:off x="311700" y="1042813"/>
            <a:ext cx="8672400" cy="8400"/>
          </a:xfrm>
          <a:prstGeom prst="straightConnector1">
            <a:avLst/>
          </a:prstGeom>
          <a:noFill/>
          <a:ln cap="flat" cmpd="sng" w="9525">
            <a:solidFill>
              <a:schemeClr val="lt2"/>
            </a:solidFill>
            <a:prstDash val="dot"/>
            <a:round/>
            <a:headEnd len="lg" w="lg" type="none"/>
            <a:tailEnd len="lg" w="lg"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Hypoxic Hypoxia</a:t>
            </a:r>
            <a:endParaRPr>
              <a:solidFill>
                <a:schemeClr val="accent3"/>
              </a:solidFill>
            </a:endParaRPr>
          </a:p>
        </p:txBody>
      </p:sp>
      <p:sp>
        <p:nvSpPr>
          <p:cNvPr id="166" name="Shape 166"/>
          <p:cNvSpPr txBox="1"/>
          <p:nvPr>
            <p:ph idx="1" type="body"/>
          </p:nvPr>
        </p:nvSpPr>
        <p:spPr>
          <a:xfrm>
            <a:off x="311700" y="1225225"/>
            <a:ext cx="8520600" cy="3509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2000"/>
              <a:t>Hypoxic hypoxia is also known as </a:t>
            </a:r>
            <a:r>
              <a:rPr b="1" lang="en" sz="2000">
                <a:solidFill>
                  <a:srgbClr val="CC0000"/>
                </a:solidFill>
              </a:rPr>
              <a:t>arterial hypoxia</a:t>
            </a:r>
            <a:r>
              <a:rPr lang="en" sz="2000"/>
              <a:t>. </a:t>
            </a:r>
            <a:r>
              <a:rPr lang="en" sz="2000">
                <a:solidFill>
                  <a:srgbClr val="3D85C6"/>
                </a:solidFill>
              </a:rPr>
              <a:t>This is seen when there is a </a:t>
            </a:r>
            <a:r>
              <a:rPr lang="en" sz="2000" u="sng">
                <a:solidFill>
                  <a:srgbClr val="3D85C6"/>
                </a:solidFill>
              </a:rPr>
              <a:t>lack of oxygenation</a:t>
            </a:r>
            <a:r>
              <a:rPr lang="en" sz="2000">
                <a:solidFill>
                  <a:srgbClr val="3D85C6"/>
                </a:solidFill>
              </a:rPr>
              <a:t> of blood in the lungs, which leads to a low PO</a:t>
            </a:r>
            <a:r>
              <a:rPr lang="en" sz="1400">
                <a:solidFill>
                  <a:srgbClr val="3D85C6"/>
                </a:solidFill>
              </a:rPr>
              <a:t>2 </a:t>
            </a:r>
            <a:r>
              <a:rPr lang="en" sz="2000">
                <a:solidFill>
                  <a:srgbClr val="3D85C6"/>
                </a:solidFill>
              </a:rPr>
              <a:t>in arterial blood. Since less amounts of Hb is converted to oxy-Hb. The tissues are supplied with blood deficient (نقص) in oxygen. Hypoxic hypoxia can occur in the following conditions:</a:t>
            </a:r>
            <a:r>
              <a:rPr lang="en" sz="1100">
                <a:solidFill>
                  <a:srgbClr val="3D85C6"/>
                </a:solidFill>
              </a:rPr>
              <a:t>	</a:t>
            </a:r>
            <a:r>
              <a:rPr lang="en" sz="1100">
                <a:solidFill>
                  <a:srgbClr val="3D85C6"/>
                </a:solidFill>
              </a:rPr>
              <a:t>				</a:t>
            </a:r>
            <a:endParaRPr sz="1100">
              <a:solidFill>
                <a:srgbClr val="3D85C6"/>
              </a:solidFill>
            </a:endParaRPr>
          </a:p>
          <a:p>
            <a:pPr indent="-355600" lvl="0" marL="914400" rtl="0">
              <a:spcBef>
                <a:spcPts val="1600"/>
              </a:spcBef>
              <a:spcAft>
                <a:spcPts val="0"/>
              </a:spcAft>
              <a:buClr>
                <a:srgbClr val="3D85C6"/>
              </a:buClr>
              <a:buSzPts val="2000"/>
              <a:buChar char="○"/>
            </a:pPr>
            <a:r>
              <a:rPr lang="en" sz="2000">
                <a:solidFill>
                  <a:srgbClr val="3D85C6"/>
                </a:solidFill>
              </a:rPr>
              <a:t>High altitude </a:t>
            </a:r>
            <a:r>
              <a:rPr lang="en" sz="1600">
                <a:solidFill>
                  <a:schemeClr val="accent5"/>
                </a:solidFill>
              </a:rPr>
              <a:t>(leading cause)</a:t>
            </a:r>
            <a:endParaRPr sz="1600">
              <a:solidFill>
                <a:schemeClr val="accent5"/>
              </a:solidFill>
            </a:endParaRPr>
          </a:p>
          <a:p>
            <a:pPr indent="-355600" lvl="0" marL="914400" rtl="0">
              <a:spcBef>
                <a:spcPts val="0"/>
              </a:spcBef>
              <a:spcAft>
                <a:spcPts val="0"/>
              </a:spcAft>
              <a:buClr>
                <a:srgbClr val="3D85C6"/>
              </a:buClr>
              <a:buSzPts val="2000"/>
              <a:buChar char="○"/>
            </a:pPr>
            <a:r>
              <a:rPr lang="en" sz="2000">
                <a:solidFill>
                  <a:srgbClr val="3D85C6"/>
                </a:solidFill>
              </a:rPr>
              <a:t>Fluid in the lungs (pulmonary edema) </a:t>
            </a:r>
            <a:endParaRPr sz="2000">
              <a:solidFill>
                <a:srgbClr val="3D85C6"/>
              </a:solidFill>
            </a:endParaRPr>
          </a:p>
          <a:p>
            <a:pPr indent="-355600" lvl="0" marL="914400" rtl="0">
              <a:spcBef>
                <a:spcPts val="0"/>
              </a:spcBef>
              <a:spcAft>
                <a:spcPts val="0"/>
              </a:spcAft>
              <a:buClr>
                <a:srgbClr val="3D85C6"/>
              </a:buClr>
              <a:buSzPts val="2000"/>
              <a:buChar char="○"/>
            </a:pPr>
            <a:r>
              <a:rPr lang="en" sz="2000">
                <a:solidFill>
                  <a:srgbClr val="3D85C6"/>
                </a:solidFill>
              </a:rPr>
              <a:t>Obstruction in the respiratory passages </a:t>
            </a:r>
            <a:r>
              <a:rPr lang="en" sz="1600">
                <a:solidFill>
                  <a:schemeClr val="accent5"/>
                </a:solidFill>
              </a:rPr>
              <a:t>e.g. obstruction of bronchi</a:t>
            </a:r>
            <a:endParaRPr sz="1600">
              <a:solidFill>
                <a:schemeClr val="accent5"/>
              </a:solidFill>
            </a:endParaRPr>
          </a:p>
          <a:p>
            <a:pPr indent="-355600" lvl="0" marL="914400" rtl="0">
              <a:spcBef>
                <a:spcPts val="0"/>
              </a:spcBef>
              <a:spcAft>
                <a:spcPts val="0"/>
              </a:spcAft>
              <a:buClr>
                <a:srgbClr val="3D85C6"/>
              </a:buClr>
              <a:buSzPts val="2000"/>
              <a:buChar char="○"/>
            </a:pPr>
            <a:r>
              <a:rPr lang="en" sz="2000">
                <a:solidFill>
                  <a:srgbClr val="3D85C6"/>
                </a:solidFill>
              </a:rPr>
              <a:t>Emphysema</a:t>
            </a:r>
            <a:endParaRPr sz="2000">
              <a:solidFill>
                <a:srgbClr val="3D85C6"/>
              </a:solidFill>
            </a:endParaRPr>
          </a:p>
          <a:p>
            <a:pPr indent="0" lvl="0" marL="0" rtl="0">
              <a:spcBef>
                <a:spcPts val="1600"/>
              </a:spcBef>
              <a:spcAft>
                <a:spcPts val="0"/>
              </a:spcAft>
              <a:buClr>
                <a:schemeClr val="dk1"/>
              </a:buClr>
              <a:buSzPts val="1100"/>
              <a:buFont typeface="Arial"/>
              <a:buNone/>
            </a:pPr>
            <a:r>
              <a:rPr lang="en" sz="1100"/>
              <a:t>					</a:t>
            </a:r>
            <a:endParaRPr sz="1100"/>
          </a:p>
          <a:p>
            <a:pPr indent="0" lvl="0" marL="0" rtl="0">
              <a:spcBef>
                <a:spcPts val="1600"/>
              </a:spcBef>
              <a:spcAft>
                <a:spcPts val="0"/>
              </a:spcAft>
              <a:buClr>
                <a:schemeClr val="dk1"/>
              </a:buClr>
              <a:buSzPts val="1100"/>
              <a:buFont typeface="Arial"/>
              <a:buNone/>
            </a:pPr>
            <a:r>
              <a:rPr lang="en" sz="1100"/>
              <a:t>				</a:t>
            </a:r>
            <a:endParaRPr sz="1100"/>
          </a:p>
          <a:p>
            <a:pPr indent="0" lvl="0" marL="0" rtl="0">
              <a:spcBef>
                <a:spcPts val="1600"/>
              </a:spcBef>
              <a:spcAft>
                <a:spcPts val="1600"/>
              </a:spcAft>
              <a:buNone/>
            </a:pPr>
            <a:r>
              <a:rPr lang="en" sz="1100"/>
              <a:t>	</a:t>
            </a:r>
            <a:endParaRPr/>
          </a:p>
        </p:txBody>
      </p:sp>
      <p:cxnSp>
        <p:nvCxnSpPr>
          <p:cNvPr id="167" name="Shape 167"/>
          <p:cNvCxnSpPr/>
          <p:nvPr/>
        </p:nvCxnSpPr>
        <p:spPr>
          <a:xfrm>
            <a:off x="311700" y="1062605"/>
            <a:ext cx="8672400" cy="8400"/>
          </a:xfrm>
          <a:prstGeom prst="straightConnector1">
            <a:avLst/>
          </a:prstGeom>
          <a:noFill/>
          <a:ln cap="flat" cmpd="sng" w="9525">
            <a:solidFill>
              <a:schemeClr val="lt2"/>
            </a:solidFill>
            <a:prstDash val="dot"/>
            <a:round/>
            <a:headEnd len="lg" w="lg" type="none"/>
            <a:tailEnd len="lg" w="lg" type="none"/>
          </a:ln>
        </p:spPr>
      </p:cxnSp>
      <p:sp>
        <p:nvSpPr>
          <p:cNvPr id="168" name="Shape 168"/>
          <p:cNvSpPr txBox="1"/>
          <p:nvPr/>
        </p:nvSpPr>
        <p:spPr>
          <a:xfrm>
            <a:off x="6648550" y="544375"/>
            <a:ext cx="2495400" cy="471600"/>
          </a:xfrm>
          <a:prstGeom prst="rect">
            <a:avLst/>
          </a:prstGeom>
          <a:noFill/>
          <a:ln>
            <a:noFill/>
          </a:ln>
        </p:spPr>
        <p:txBody>
          <a:bodyPr anchorCtr="0" anchor="t" bIns="91425" lIns="91425" spcFirstLastPara="1" rIns="91425" wrap="square" tIns="91425">
            <a:noAutofit/>
          </a:bodyPr>
          <a:lstStyle/>
          <a:p>
            <a:pPr indent="0" lvl="0" marL="0" rtl="1">
              <a:spcBef>
                <a:spcPts val="0"/>
              </a:spcBef>
              <a:spcAft>
                <a:spcPts val="0"/>
              </a:spcAft>
              <a:buNone/>
            </a:pPr>
            <a:r>
              <a:rPr lang="en" sz="1200">
                <a:solidFill>
                  <a:srgbClr val="B7B7B7"/>
                </a:solidFill>
              </a:rPr>
              <a:t>باختصار هي أن الأكسجين ما يقدر يكون بتركيز كافي في الدم مع أن الدم سليم</a:t>
            </a:r>
            <a:endParaRPr sz="1200">
              <a:solidFill>
                <a:srgbClr val="B7B7B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Hypoxic Hypoxia</a:t>
            </a:r>
            <a:endParaRPr>
              <a:solidFill>
                <a:schemeClr val="accent3"/>
              </a:solidFill>
            </a:endParaRPr>
          </a:p>
        </p:txBody>
      </p:sp>
      <p:cxnSp>
        <p:nvCxnSpPr>
          <p:cNvPr id="174" name="Shape 174"/>
          <p:cNvCxnSpPr/>
          <p:nvPr/>
        </p:nvCxnSpPr>
        <p:spPr>
          <a:xfrm>
            <a:off x="311700" y="1069343"/>
            <a:ext cx="8672400" cy="8400"/>
          </a:xfrm>
          <a:prstGeom prst="straightConnector1">
            <a:avLst/>
          </a:prstGeom>
          <a:noFill/>
          <a:ln cap="flat" cmpd="sng" w="9525">
            <a:solidFill>
              <a:schemeClr val="lt2"/>
            </a:solidFill>
            <a:prstDash val="dot"/>
            <a:round/>
            <a:headEnd len="lg" w="lg" type="none"/>
            <a:tailEnd len="lg" w="lg" type="none"/>
          </a:ln>
        </p:spPr>
      </p:cxnSp>
      <p:sp>
        <p:nvSpPr>
          <p:cNvPr id="175" name="Shape 175"/>
          <p:cNvSpPr txBox="1"/>
          <p:nvPr/>
        </p:nvSpPr>
        <p:spPr>
          <a:xfrm>
            <a:off x="471600" y="1243088"/>
            <a:ext cx="8672400" cy="15117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a:latin typeface="Open Sans"/>
                <a:ea typeface="Open Sans"/>
                <a:cs typeface="Open Sans"/>
                <a:sym typeface="Open Sans"/>
              </a:rPr>
              <a:t> </a:t>
            </a:r>
            <a:r>
              <a:rPr b="1" lang="en" sz="1500">
                <a:latin typeface="Open Sans"/>
                <a:ea typeface="Open Sans"/>
                <a:cs typeface="Open Sans"/>
                <a:sym typeface="Open Sans"/>
              </a:rPr>
              <a:t>Other causes of </a:t>
            </a:r>
            <a:r>
              <a:rPr b="1" lang="en" sz="1500">
                <a:latin typeface="Open Sans"/>
                <a:ea typeface="Open Sans"/>
                <a:cs typeface="Open Sans"/>
                <a:sym typeface="Open Sans"/>
              </a:rPr>
              <a:t>hypoxic hypoxia:</a:t>
            </a:r>
            <a:endParaRPr b="1" sz="1500">
              <a:latin typeface="Open Sans"/>
              <a:ea typeface="Open Sans"/>
              <a:cs typeface="Open Sans"/>
              <a:sym typeface="Open Sans"/>
            </a:endParaRPr>
          </a:p>
          <a:p>
            <a:pPr indent="-317500" lvl="1" marL="914400">
              <a:spcBef>
                <a:spcPts val="0"/>
              </a:spcBef>
              <a:spcAft>
                <a:spcPts val="0"/>
              </a:spcAft>
              <a:buSzPts val="1400"/>
              <a:buFont typeface="Open Sans"/>
              <a:buChar char="○"/>
            </a:pPr>
            <a:r>
              <a:rPr lang="en">
                <a:latin typeface="Open Sans"/>
                <a:ea typeface="Open Sans"/>
                <a:cs typeface="Open Sans"/>
                <a:sym typeface="Open Sans"/>
              </a:rPr>
              <a:t>Alveolar hypoventilation </a:t>
            </a:r>
            <a:endParaRPr>
              <a:latin typeface="Open Sans"/>
              <a:ea typeface="Open Sans"/>
              <a:cs typeface="Open Sans"/>
              <a:sym typeface="Open Sans"/>
            </a:endParaRPr>
          </a:p>
          <a:p>
            <a:pPr indent="-317500" lvl="1" marL="914400">
              <a:spcBef>
                <a:spcPts val="0"/>
              </a:spcBef>
              <a:spcAft>
                <a:spcPts val="0"/>
              </a:spcAft>
              <a:buSzPts val="1400"/>
              <a:buFont typeface="Open Sans"/>
              <a:buChar char="○"/>
            </a:pPr>
            <a:r>
              <a:rPr lang="en">
                <a:latin typeface="Open Sans"/>
                <a:ea typeface="Open Sans"/>
                <a:cs typeface="Open Sans"/>
                <a:sym typeface="Open Sans"/>
              </a:rPr>
              <a:t>Diffusion abnormalities. E.g </a:t>
            </a:r>
            <a:r>
              <a:rPr lang="en" sz="1100">
                <a:solidFill>
                  <a:srgbClr val="6AA84F"/>
                </a:solidFill>
                <a:latin typeface="Open Sans"/>
                <a:ea typeface="Open Sans"/>
                <a:cs typeface="Open Sans"/>
                <a:sym typeface="Open Sans"/>
              </a:rPr>
              <a:t>pulmonary edema &amp; pneumonia</a:t>
            </a:r>
            <a:endParaRPr sz="1100">
              <a:solidFill>
                <a:srgbClr val="6AA84F"/>
              </a:solidFill>
              <a:latin typeface="Open Sans"/>
              <a:ea typeface="Open Sans"/>
              <a:cs typeface="Open Sans"/>
              <a:sym typeface="Open Sans"/>
            </a:endParaRPr>
          </a:p>
          <a:p>
            <a:pPr indent="-317500" lvl="1" marL="914400">
              <a:spcBef>
                <a:spcPts val="0"/>
              </a:spcBef>
              <a:spcAft>
                <a:spcPts val="0"/>
              </a:spcAft>
              <a:buSzPts val="1400"/>
              <a:buFont typeface="Open Sans"/>
              <a:buChar char="○"/>
            </a:pPr>
            <a:r>
              <a:rPr lang="en">
                <a:latin typeface="Open Sans"/>
                <a:ea typeface="Open Sans"/>
                <a:cs typeface="Open Sans"/>
                <a:sym typeface="Open Sans"/>
              </a:rPr>
              <a:t>Right to left shunt </a:t>
            </a:r>
            <a:endParaRPr>
              <a:latin typeface="Open Sans"/>
              <a:ea typeface="Open Sans"/>
              <a:cs typeface="Open Sans"/>
              <a:sym typeface="Open Sans"/>
            </a:endParaRPr>
          </a:p>
          <a:p>
            <a:pPr indent="-317500" lvl="1" marL="914400" rtl="0">
              <a:spcBef>
                <a:spcPts val="0"/>
              </a:spcBef>
              <a:spcAft>
                <a:spcPts val="0"/>
              </a:spcAft>
              <a:buSzPts val="1400"/>
              <a:buFont typeface="Open Sans"/>
              <a:buChar char="○"/>
            </a:pPr>
            <a:r>
              <a:rPr lang="en">
                <a:latin typeface="Open Sans"/>
                <a:ea typeface="Open Sans"/>
                <a:cs typeface="Open Sans"/>
                <a:sym typeface="Open Sans"/>
              </a:rPr>
              <a:t>Ventilation-perfusion imbalance (including increased physiological dead space and physiological shunt </a:t>
            </a:r>
            <a:r>
              <a:rPr lang="en">
                <a:solidFill>
                  <a:schemeClr val="accent5"/>
                </a:solidFill>
                <a:latin typeface="Open Sans"/>
                <a:ea typeface="Open Sans"/>
                <a:cs typeface="Open Sans"/>
                <a:sym typeface="Open Sans"/>
              </a:rPr>
              <a:t>→ similar to Venous-to-arterial shunt. Only treatment is through surgery of septum</a:t>
            </a:r>
            <a:r>
              <a:rPr lang="en">
                <a:latin typeface="Open Sans"/>
                <a:ea typeface="Open Sans"/>
                <a:cs typeface="Open Sans"/>
                <a:sym typeface="Open Sans"/>
              </a:rPr>
              <a:t>)</a:t>
            </a:r>
            <a:r>
              <a:rPr lang="en">
                <a:latin typeface="Open Sans"/>
                <a:ea typeface="Open Sans"/>
                <a:cs typeface="Open Sans"/>
                <a:sym typeface="Open Sans"/>
              </a:rPr>
              <a:t>.</a:t>
            </a:r>
            <a:br>
              <a:rPr lang="en">
                <a:latin typeface="Open Sans"/>
                <a:ea typeface="Open Sans"/>
                <a:cs typeface="Open Sans"/>
                <a:sym typeface="Open Sans"/>
              </a:rPr>
            </a:br>
            <a:endParaRPr>
              <a:latin typeface="Open Sans"/>
              <a:ea typeface="Open Sans"/>
              <a:cs typeface="Open Sans"/>
              <a:sym typeface="Open Sans"/>
            </a:endParaRPr>
          </a:p>
        </p:txBody>
      </p:sp>
      <p:sp>
        <p:nvSpPr>
          <p:cNvPr id="176" name="Shape 176"/>
          <p:cNvSpPr/>
          <p:nvPr/>
        </p:nvSpPr>
        <p:spPr>
          <a:xfrm>
            <a:off x="884550" y="2920123"/>
            <a:ext cx="7374900" cy="1602900"/>
          </a:xfrm>
          <a:prstGeom prst="roundRect">
            <a:avLst>
              <a:gd fmla="val 16667" name="adj"/>
            </a:avLst>
          </a:prstGeom>
          <a:solidFill>
            <a:schemeClr val="lt2"/>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sz="1500"/>
              <a:t>Alveolar hypoventilation: </a:t>
            </a:r>
            <a:endParaRPr b="1" sz="1500"/>
          </a:p>
          <a:p>
            <a:pPr indent="0" lvl="0" marL="0">
              <a:spcBef>
                <a:spcPts val="0"/>
              </a:spcBef>
              <a:spcAft>
                <a:spcPts val="0"/>
              </a:spcAft>
              <a:buNone/>
            </a:pPr>
            <a:r>
              <a:rPr b="1" lang="en"/>
              <a:t>e.g.</a:t>
            </a:r>
            <a:r>
              <a:rPr lang="en"/>
              <a:t> </a:t>
            </a:r>
            <a:endParaRPr/>
          </a:p>
          <a:p>
            <a:pPr indent="-317500" lvl="0" marL="457200">
              <a:spcBef>
                <a:spcPts val="0"/>
              </a:spcBef>
              <a:spcAft>
                <a:spcPts val="0"/>
              </a:spcAft>
              <a:buSzPts val="1400"/>
              <a:buChar char="●"/>
            </a:pPr>
            <a:r>
              <a:rPr lang="en"/>
              <a:t>Reduced PO2 in inspired air (high altitude).</a:t>
            </a:r>
            <a:endParaRPr/>
          </a:p>
          <a:p>
            <a:pPr indent="-317500" lvl="0" marL="457200">
              <a:spcBef>
                <a:spcPts val="0"/>
              </a:spcBef>
              <a:spcAft>
                <a:spcPts val="0"/>
              </a:spcAft>
              <a:buSzPts val="1400"/>
              <a:buChar char="●"/>
            </a:pPr>
            <a:r>
              <a:rPr lang="en"/>
              <a:t>Increased airway resistance.</a:t>
            </a:r>
            <a:endParaRPr/>
          </a:p>
          <a:p>
            <a:pPr indent="-317500" lvl="0" marL="457200">
              <a:spcBef>
                <a:spcPts val="0"/>
              </a:spcBef>
              <a:spcAft>
                <a:spcPts val="0"/>
              </a:spcAft>
              <a:buSzPts val="1400"/>
              <a:buChar char="●"/>
            </a:pPr>
            <a:r>
              <a:rPr lang="en"/>
              <a:t>Reduced lung compliance. </a:t>
            </a:r>
            <a:r>
              <a:rPr lang="en">
                <a:solidFill>
                  <a:srgbClr val="38761D"/>
                </a:solidFill>
              </a:rPr>
              <a:t>Compliance is the ease at which the lung can expand </a:t>
            </a:r>
            <a:r>
              <a:rPr lang="en">
                <a:solidFill>
                  <a:schemeClr val="accent5"/>
                </a:solidFill>
              </a:rPr>
              <a:t> </a:t>
            </a:r>
            <a:r>
              <a:rPr lang="en"/>
              <a:t>                                   </a:t>
            </a:r>
            <a:endParaRPr/>
          </a:p>
          <a:p>
            <a:pPr indent="-317500" lvl="0" marL="457200">
              <a:spcBef>
                <a:spcPts val="0"/>
              </a:spcBef>
              <a:spcAft>
                <a:spcPts val="0"/>
              </a:spcAft>
              <a:buSzPts val="1400"/>
              <a:buChar char="●"/>
            </a:pPr>
            <a:r>
              <a:rPr lang="en"/>
              <a:t>Paralysis of respiratory muscles</a:t>
            </a:r>
            <a:endParaRPr/>
          </a:p>
          <a:p>
            <a:pPr indent="-317500" lvl="0" marL="457200">
              <a:spcBef>
                <a:spcPts val="0"/>
              </a:spcBef>
              <a:spcAft>
                <a:spcPts val="0"/>
              </a:spcAft>
              <a:buSzPts val="1400"/>
              <a:buChar char="●"/>
            </a:pPr>
            <a:r>
              <a:rPr lang="en"/>
              <a:t>Depressed respiratory centre.</a:t>
            </a:r>
            <a:endParaRPr/>
          </a:p>
        </p:txBody>
      </p:sp>
      <p:sp>
        <p:nvSpPr>
          <p:cNvPr id="177" name="Shape 177"/>
          <p:cNvSpPr/>
          <p:nvPr/>
        </p:nvSpPr>
        <p:spPr>
          <a:xfrm>
            <a:off x="5955810" y="2990650"/>
            <a:ext cx="2014800" cy="302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C78D8"/>
                </a:solidFill>
                <a:latin typeface="Open Sans"/>
                <a:ea typeface="Open Sans"/>
                <a:cs typeface="Open Sans"/>
                <a:sym typeface="Open Sans"/>
              </a:rPr>
              <a:t>Only in male’s slides.</a:t>
            </a:r>
            <a:endParaRPr>
              <a:solidFill>
                <a:srgbClr val="3C78D8"/>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Hypoxic Hypoxia</a:t>
            </a:r>
            <a:endParaRPr>
              <a:solidFill>
                <a:schemeClr val="accent3"/>
              </a:solidFill>
            </a:endParaRPr>
          </a:p>
        </p:txBody>
      </p:sp>
      <p:cxnSp>
        <p:nvCxnSpPr>
          <p:cNvPr id="183" name="Shape 183"/>
          <p:cNvCxnSpPr/>
          <p:nvPr/>
        </p:nvCxnSpPr>
        <p:spPr>
          <a:xfrm>
            <a:off x="311700" y="1062605"/>
            <a:ext cx="8672400" cy="8400"/>
          </a:xfrm>
          <a:prstGeom prst="straightConnector1">
            <a:avLst/>
          </a:prstGeom>
          <a:noFill/>
          <a:ln cap="flat" cmpd="sng" w="9525">
            <a:solidFill>
              <a:schemeClr val="lt2"/>
            </a:solidFill>
            <a:prstDash val="dot"/>
            <a:round/>
            <a:headEnd len="lg" w="lg" type="none"/>
            <a:tailEnd len="lg" w="lg" type="none"/>
          </a:ln>
        </p:spPr>
      </p:cxnSp>
      <p:sp>
        <p:nvSpPr>
          <p:cNvPr id="184" name="Shape 184"/>
          <p:cNvSpPr/>
          <p:nvPr/>
        </p:nvSpPr>
        <p:spPr>
          <a:xfrm>
            <a:off x="745700" y="2087558"/>
            <a:ext cx="7374900" cy="1445700"/>
          </a:xfrm>
          <a:prstGeom prst="roundRect">
            <a:avLst>
              <a:gd fmla="val 16667" name="adj"/>
            </a:avLst>
          </a:prstGeom>
          <a:solidFill>
            <a:schemeClr val="dk2"/>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sz="1500"/>
              <a:t>V</a:t>
            </a:r>
            <a:r>
              <a:rPr b="1" lang="en" sz="1500"/>
              <a:t>entilation-perfusion imbalance (including increased physiological dead space and physiological shunt)</a:t>
            </a:r>
            <a:r>
              <a:rPr lang="en"/>
              <a:t>:</a:t>
            </a:r>
            <a:endParaRPr/>
          </a:p>
          <a:p>
            <a:pPr indent="0" lvl="0" marL="0">
              <a:spcBef>
                <a:spcPts val="0"/>
              </a:spcBef>
              <a:spcAft>
                <a:spcPts val="0"/>
              </a:spcAft>
              <a:buNone/>
            </a:pPr>
            <a:r>
              <a:rPr lang="en"/>
              <a:t>If ventilation and blood flow are mismatched in various parts of the lung, impairment of both oxygen and carbon dioxide diffusion results. </a:t>
            </a:r>
            <a:endParaRPr/>
          </a:p>
          <a:p>
            <a:pPr indent="0" lvl="0" marL="0">
              <a:spcBef>
                <a:spcPts val="0"/>
              </a:spcBef>
              <a:spcAft>
                <a:spcPts val="0"/>
              </a:spcAft>
              <a:buNone/>
            </a:pPr>
            <a:r>
              <a:rPr lang="en"/>
              <a:t>Ventilation perfusion imbalance may be caused by uneven ventilation, (e.g. obstructive lung conditions) , or uneven perfusion, (e.g. consolidation of the lung).</a:t>
            </a:r>
            <a:endParaRPr/>
          </a:p>
        </p:txBody>
      </p:sp>
      <p:sp>
        <p:nvSpPr>
          <p:cNvPr id="185" name="Shape 185"/>
          <p:cNvSpPr/>
          <p:nvPr/>
        </p:nvSpPr>
        <p:spPr>
          <a:xfrm>
            <a:off x="745700" y="1163624"/>
            <a:ext cx="7374900" cy="831300"/>
          </a:xfrm>
          <a:prstGeom prst="roundRect">
            <a:avLst>
              <a:gd fmla="val 16667" name="adj"/>
            </a:avLst>
          </a:prstGeom>
          <a:solidFill>
            <a:schemeClr val="accent4"/>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sz="1500"/>
              <a:t>Diffusion abnormalities:</a:t>
            </a:r>
            <a:r>
              <a:rPr lang="en"/>
              <a:t> </a:t>
            </a:r>
            <a:endParaRPr/>
          </a:p>
          <a:p>
            <a:pPr indent="0" lvl="0" marL="0" rtl="0">
              <a:spcBef>
                <a:spcPts val="0"/>
              </a:spcBef>
              <a:spcAft>
                <a:spcPts val="0"/>
              </a:spcAft>
              <a:buNone/>
            </a:pPr>
            <a:r>
              <a:rPr lang="en"/>
              <a:t>Impaired diffusion from alveolar to pulmonary capillary blood can lead to arterial hypoxia. It is seen in conditions like alveolar-capillary block.</a:t>
            </a:r>
            <a:endParaRPr/>
          </a:p>
        </p:txBody>
      </p:sp>
      <p:sp>
        <p:nvSpPr>
          <p:cNvPr id="186" name="Shape 186"/>
          <p:cNvSpPr/>
          <p:nvPr/>
        </p:nvSpPr>
        <p:spPr>
          <a:xfrm>
            <a:off x="745700" y="3625875"/>
            <a:ext cx="7374900" cy="1272600"/>
          </a:xfrm>
          <a:prstGeom prst="roundRect">
            <a:avLst>
              <a:gd fmla="val 16667" name="adj"/>
            </a:avLst>
          </a:prstGeom>
          <a:solidFill>
            <a:schemeClr val="lt2"/>
          </a:solidFill>
          <a:ln cap="flat" cmpd="sng" w="9525">
            <a:solidFill>
              <a:srgbClr val="00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rPr b="1" lang="en" sz="1500"/>
              <a:t>Right to left shunt:</a:t>
            </a:r>
            <a:r>
              <a:rPr lang="en"/>
              <a:t> </a:t>
            </a:r>
            <a:endParaRPr/>
          </a:p>
          <a:p>
            <a:pPr indent="0" lvl="0" marL="0" rtl="0">
              <a:spcBef>
                <a:spcPts val="0"/>
              </a:spcBef>
              <a:spcAft>
                <a:spcPts val="0"/>
              </a:spcAft>
              <a:buNone/>
            </a:pPr>
            <a:r>
              <a:rPr lang="en"/>
              <a:t>Blood </a:t>
            </a:r>
            <a:r>
              <a:rPr lang="en" u="sng"/>
              <a:t>passes from the systemic venous without going through the gas exchanging part of the lungs</a:t>
            </a:r>
            <a:r>
              <a:rPr lang="en"/>
              <a:t>. This type of hypoxia can be differentiated clinically from other types by giving the subject 100% oxygen to breathe. Hypoxia because of the shunt will not be abolished while in other types PO2 in the arterial system will improve considerably. </a:t>
            </a:r>
            <a:r>
              <a:rPr lang="en">
                <a:solidFill>
                  <a:srgbClr val="38761D"/>
                </a:solidFill>
              </a:rPr>
              <a:t>It’s congenital disorder. </a:t>
            </a:r>
            <a:endParaRPr>
              <a:solidFill>
                <a:srgbClr val="38761D"/>
              </a:solidFill>
            </a:endParaRPr>
          </a:p>
        </p:txBody>
      </p:sp>
      <p:sp>
        <p:nvSpPr>
          <p:cNvPr id="187" name="Shape 187"/>
          <p:cNvSpPr/>
          <p:nvPr/>
        </p:nvSpPr>
        <p:spPr>
          <a:xfrm>
            <a:off x="6969300" y="82797"/>
            <a:ext cx="2014800" cy="3024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3C78D8"/>
                </a:solidFill>
                <a:latin typeface="Open Sans"/>
                <a:ea typeface="Open Sans"/>
                <a:cs typeface="Open Sans"/>
                <a:sym typeface="Open Sans"/>
              </a:rPr>
              <a:t>Only in male’s slides.</a:t>
            </a:r>
            <a:endParaRPr>
              <a:solidFill>
                <a:srgbClr val="3C78D8"/>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accent3"/>
                </a:solidFill>
              </a:rPr>
              <a:t>Anemic</a:t>
            </a:r>
            <a:r>
              <a:rPr lang="en">
                <a:solidFill>
                  <a:schemeClr val="accent3"/>
                </a:solidFill>
              </a:rPr>
              <a:t> Hypoxia</a:t>
            </a:r>
            <a:endParaRPr>
              <a:solidFill>
                <a:schemeClr val="accent3"/>
              </a:solidFill>
            </a:endParaRPr>
          </a:p>
        </p:txBody>
      </p:sp>
      <p:cxnSp>
        <p:nvCxnSpPr>
          <p:cNvPr id="193" name="Shape 193"/>
          <p:cNvCxnSpPr/>
          <p:nvPr/>
        </p:nvCxnSpPr>
        <p:spPr>
          <a:xfrm>
            <a:off x="311700" y="1062605"/>
            <a:ext cx="8672400" cy="8400"/>
          </a:xfrm>
          <a:prstGeom prst="straightConnector1">
            <a:avLst/>
          </a:prstGeom>
          <a:noFill/>
          <a:ln cap="flat" cmpd="sng" w="9525">
            <a:solidFill>
              <a:schemeClr val="lt2"/>
            </a:solidFill>
            <a:prstDash val="dot"/>
            <a:round/>
            <a:headEnd len="lg" w="lg" type="none"/>
            <a:tailEnd len="lg" w="lg" type="none"/>
          </a:ln>
        </p:spPr>
      </p:cxnSp>
      <p:sp>
        <p:nvSpPr>
          <p:cNvPr id="194" name="Shape 194"/>
          <p:cNvSpPr txBox="1"/>
          <p:nvPr/>
        </p:nvSpPr>
        <p:spPr>
          <a:xfrm>
            <a:off x="480875" y="1147225"/>
            <a:ext cx="8247600" cy="3437100"/>
          </a:xfrm>
          <a:prstGeom prst="rect">
            <a:avLst/>
          </a:prstGeom>
          <a:noFill/>
          <a:ln cap="flat" cmpd="sng" w="9525">
            <a:solidFill>
              <a:srgbClr val="FFFFFF"/>
            </a:solidFill>
            <a:prstDash val="solid"/>
            <a:round/>
            <a:headEnd len="med" w="med" type="none"/>
            <a:tailEnd len="med" w="med" type="none"/>
          </a:ln>
        </p:spPr>
        <p:txBody>
          <a:bodyPr anchorCtr="0" anchor="t" bIns="91425" lIns="91425" spcFirstLastPara="1" rIns="91425" wrap="square" tIns="91425">
            <a:noAutofit/>
          </a:bodyPr>
          <a:lstStyle/>
          <a:p>
            <a:pPr indent="0" lvl="0" marL="0">
              <a:spcBef>
                <a:spcPts val="0"/>
              </a:spcBef>
              <a:spcAft>
                <a:spcPts val="0"/>
              </a:spcAft>
              <a:buNone/>
            </a:pPr>
            <a:r>
              <a:rPr lang="en">
                <a:latin typeface="Open Sans"/>
                <a:ea typeface="Open Sans"/>
                <a:cs typeface="Open Sans"/>
                <a:sym typeface="Open Sans"/>
              </a:rPr>
              <a:t>This condition is characterized by </a:t>
            </a:r>
            <a:r>
              <a:rPr lang="en">
                <a:solidFill>
                  <a:srgbClr val="FF0000"/>
                </a:solidFill>
                <a:latin typeface="Open Sans"/>
                <a:ea typeface="Open Sans"/>
                <a:cs typeface="Open Sans"/>
                <a:sym typeface="Open Sans"/>
              </a:rPr>
              <a:t>decreased oxygen carrying capacity </a:t>
            </a:r>
            <a:r>
              <a:rPr lang="en">
                <a:latin typeface="Open Sans"/>
                <a:ea typeface="Open Sans"/>
                <a:cs typeface="Open Sans"/>
                <a:sym typeface="Open Sans"/>
              </a:rPr>
              <a:t>of the blood due to decreased hemoglobin level </a:t>
            </a:r>
            <a:r>
              <a:rPr lang="en">
                <a:solidFill>
                  <a:srgbClr val="D5A6BD"/>
                </a:solidFill>
                <a:latin typeface="Open Sans"/>
                <a:ea typeface="Open Sans"/>
                <a:cs typeface="Open Sans"/>
                <a:sym typeface="Open Sans"/>
              </a:rPr>
              <a:t>or abnormal type of </a:t>
            </a:r>
            <a:r>
              <a:rPr lang="en">
                <a:solidFill>
                  <a:srgbClr val="D5A6BD"/>
                </a:solidFill>
                <a:latin typeface="Open Sans"/>
                <a:ea typeface="Open Sans"/>
                <a:cs typeface="Open Sans"/>
                <a:sym typeface="Open Sans"/>
              </a:rPr>
              <a:t>hemoglobin which is unable to carry oxygen.</a:t>
            </a:r>
            <a:endParaRPr>
              <a:solidFill>
                <a:srgbClr val="D5A6BD"/>
              </a:solidFill>
              <a:latin typeface="Open Sans"/>
              <a:ea typeface="Open Sans"/>
              <a:cs typeface="Open Sans"/>
              <a:sym typeface="Open Sans"/>
            </a:endParaRPr>
          </a:p>
          <a:p>
            <a:pPr indent="0" lvl="0" marL="0">
              <a:spcBef>
                <a:spcPts val="0"/>
              </a:spcBef>
              <a:spcAft>
                <a:spcPts val="0"/>
              </a:spcAft>
              <a:buNone/>
            </a:pPr>
            <a:r>
              <a:t/>
            </a:r>
            <a:endParaRPr>
              <a:latin typeface="Open Sans"/>
              <a:ea typeface="Open Sans"/>
              <a:cs typeface="Open Sans"/>
              <a:sym typeface="Open Sans"/>
            </a:endParaRPr>
          </a:p>
          <a:p>
            <a:pPr indent="0" lvl="0" marL="0">
              <a:spcBef>
                <a:spcPts val="0"/>
              </a:spcBef>
              <a:spcAft>
                <a:spcPts val="0"/>
              </a:spcAft>
              <a:buNone/>
            </a:pPr>
            <a:r>
              <a:rPr b="1" lang="en">
                <a:latin typeface="Open Sans"/>
                <a:ea typeface="Open Sans"/>
                <a:cs typeface="Open Sans"/>
                <a:sym typeface="Open Sans"/>
              </a:rPr>
              <a:t>Causes:</a:t>
            </a:r>
            <a:endParaRPr b="1">
              <a:latin typeface="Open Sans"/>
              <a:ea typeface="Open Sans"/>
              <a:cs typeface="Open Sans"/>
              <a:sym typeface="Open Sans"/>
            </a:endParaRPr>
          </a:p>
          <a:p>
            <a:pPr indent="-317500" lvl="0" marL="457200">
              <a:spcBef>
                <a:spcPts val="0"/>
              </a:spcBef>
              <a:spcAft>
                <a:spcPts val="0"/>
              </a:spcAft>
              <a:buSzPts val="1400"/>
              <a:buFont typeface="Open Sans"/>
              <a:buChar char="●"/>
            </a:pPr>
            <a:r>
              <a:rPr lang="en">
                <a:latin typeface="Open Sans"/>
                <a:ea typeface="Open Sans"/>
                <a:cs typeface="Open Sans"/>
                <a:sym typeface="Open Sans"/>
              </a:rPr>
              <a:t>Anemia</a:t>
            </a:r>
            <a:r>
              <a:rPr lang="en">
                <a:latin typeface="Open Sans"/>
                <a:ea typeface="Open Sans"/>
                <a:cs typeface="Open Sans"/>
                <a:sym typeface="Open Sans"/>
              </a:rPr>
              <a:t>.</a:t>
            </a:r>
            <a:endParaRPr>
              <a:latin typeface="Open Sans"/>
              <a:ea typeface="Open Sans"/>
              <a:cs typeface="Open Sans"/>
              <a:sym typeface="Open Sans"/>
            </a:endParaRPr>
          </a:p>
          <a:p>
            <a:pPr indent="-317500" lvl="0" marL="457200" rtl="0">
              <a:spcBef>
                <a:spcPts val="0"/>
              </a:spcBef>
              <a:spcAft>
                <a:spcPts val="0"/>
              </a:spcAft>
              <a:buSzPts val="1400"/>
              <a:buFont typeface="Open Sans"/>
              <a:buChar char="●"/>
            </a:pPr>
            <a:r>
              <a:rPr lang="en">
                <a:latin typeface="Open Sans"/>
                <a:ea typeface="Open Sans"/>
                <a:cs typeface="Open Sans"/>
                <a:sym typeface="Open Sans"/>
              </a:rPr>
              <a:t>Abnormal Hb </a:t>
            </a:r>
            <a:r>
              <a:rPr lang="en">
                <a:solidFill>
                  <a:srgbClr val="6FA8DC"/>
                </a:solidFill>
                <a:latin typeface="Open Sans"/>
                <a:ea typeface="Open Sans"/>
                <a:cs typeface="Open Sans"/>
                <a:sym typeface="Open Sans"/>
              </a:rPr>
              <a:t>(Altered haemoglobin formation)</a:t>
            </a:r>
            <a:r>
              <a:rPr lang="en">
                <a:latin typeface="Open Sans"/>
                <a:ea typeface="Open Sans"/>
                <a:cs typeface="Open Sans"/>
                <a:sym typeface="Open Sans"/>
              </a:rPr>
              <a:t> e.g. methaemoglobin, </a:t>
            </a:r>
            <a:r>
              <a:rPr lang="en">
                <a:latin typeface="Open Sans"/>
                <a:ea typeface="Open Sans"/>
                <a:cs typeface="Open Sans"/>
                <a:sym typeface="Open Sans"/>
              </a:rPr>
              <a:t>sulfhemoglobin</a:t>
            </a:r>
            <a:r>
              <a:rPr lang="en">
                <a:latin typeface="Open Sans"/>
                <a:ea typeface="Open Sans"/>
                <a:cs typeface="Open Sans"/>
                <a:sym typeface="Open Sans"/>
              </a:rPr>
              <a:t>, and </a:t>
            </a:r>
            <a:r>
              <a:rPr lang="en">
                <a:latin typeface="Open Sans"/>
                <a:ea typeface="Open Sans"/>
                <a:cs typeface="Open Sans"/>
                <a:sym typeface="Open Sans"/>
              </a:rPr>
              <a:t>carboxyhemoglobin</a:t>
            </a:r>
            <a:r>
              <a:rPr lang="en">
                <a:latin typeface="Open Sans"/>
                <a:ea typeface="Open Sans"/>
                <a:cs typeface="Open Sans"/>
                <a:sym typeface="Open Sans"/>
              </a:rPr>
              <a:t>. </a:t>
            </a:r>
            <a:r>
              <a:rPr lang="en">
                <a:solidFill>
                  <a:schemeClr val="accent5"/>
                </a:solidFill>
                <a:latin typeface="Open Sans"/>
                <a:ea typeface="Open Sans"/>
                <a:cs typeface="Open Sans"/>
                <a:sym typeface="Open Sans"/>
              </a:rPr>
              <a:t>High concentrations of abnormal Hb impair the blood’s capacity to carry oxygen</a:t>
            </a:r>
            <a:endParaRPr>
              <a:solidFill>
                <a:schemeClr val="accent5"/>
              </a:solidFill>
              <a:latin typeface="Open Sans"/>
              <a:ea typeface="Open Sans"/>
              <a:cs typeface="Open Sans"/>
              <a:sym typeface="Open Sans"/>
            </a:endParaRPr>
          </a:p>
          <a:p>
            <a:pPr indent="-317500" lvl="0" marL="457200" rtl="0">
              <a:spcBef>
                <a:spcPts val="0"/>
              </a:spcBef>
              <a:spcAft>
                <a:spcPts val="0"/>
              </a:spcAft>
              <a:buClr>
                <a:srgbClr val="6FA8DC"/>
              </a:buClr>
              <a:buSzPts val="1400"/>
              <a:buFont typeface="Open Sans"/>
              <a:buChar char="●"/>
            </a:pPr>
            <a:r>
              <a:rPr lang="en">
                <a:solidFill>
                  <a:srgbClr val="6FA8DC"/>
                </a:solidFill>
                <a:latin typeface="Open Sans"/>
                <a:ea typeface="Open Sans"/>
                <a:cs typeface="Open Sans"/>
                <a:sym typeface="Open Sans"/>
              </a:rPr>
              <a:t>Hemorrhagic anemia [Decreased RBC / quality].</a:t>
            </a:r>
            <a:r>
              <a:rPr lang="en">
                <a:solidFill>
                  <a:schemeClr val="accent5"/>
                </a:solidFill>
                <a:latin typeface="Open Sans"/>
                <a:ea typeface="Open Sans"/>
                <a:cs typeface="Open Sans"/>
                <a:sym typeface="Open Sans"/>
              </a:rPr>
              <a:t>Quantity could be decreased from trauma or any other loss of blood. While quality could be caused by improper formation of RBCs.*</a:t>
            </a:r>
            <a:endParaRPr>
              <a:solidFill>
                <a:schemeClr val="accent5"/>
              </a:solidFill>
              <a:latin typeface="Open Sans"/>
              <a:ea typeface="Open Sans"/>
              <a:cs typeface="Open Sans"/>
              <a:sym typeface="Open Sans"/>
            </a:endParaRPr>
          </a:p>
          <a:p>
            <a:pPr indent="-317500" lvl="0" marL="457200" rtl="0">
              <a:spcBef>
                <a:spcPts val="0"/>
              </a:spcBef>
              <a:spcAft>
                <a:spcPts val="0"/>
              </a:spcAft>
              <a:buClr>
                <a:srgbClr val="6FA8DC"/>
              </a:buClr>
              <a:buSzPts val="1400"/>
              <a:buFont typeface="Open Sans"/>
              <a:buChar char="●"/>
            </a:pPr>
            <a:r>
              <a:rPr lang="en">
                <a:solidFill>
                  <a:srgbClr val="6FA8DC"/>
                </a:solidFill>
                <a:latin typeface="Open Sans"/>
                <a:ea typeface="Open Sans"/>
                <a:cs typeface="Open Sans"/>
                <a:sym typeface="Open Sans"/>
              </a:rPr>
              <a:t>The failure of hemoglobin to carry its normal concentration of oxygen, as in carbon monoxide (CO) poisoning.</a:t>
            </a:r>
            <a:endParaRPr>
              <a:solidFill>
                <a:srgbClr val="6FA8DC"/>
              </a:solidFill>
              <a:latin typeface="Open Sans"/>
              <a:ea typeface="Open Sans"/>
              <a:cs typeface="Open Sans"/>
              <a:sym typeface="Open Sans"/>
            </a:endParaRPr>
          </a:p>
          <a:p>
            <a:pPr indent="0" lvl="0" marL="0" rtl="0">
              <a:spcBef>
                <a:spcPts val="0"/>
              </a:spcBef>
              <a:spcAft>
                <a:spcPts val="0"/>
              </a:spcAft>
              <a:buNone/>
            </a:pPr>
            <a:r>
              <a:t/>
            </a:r>
            <a:endParaRPr>
              <a:solidFill>
                <a:srgbClr val="6FA8DC"/>
              </a:solidFill>
              <a:latin typeface="Open Sans"/>
              <a:ea typeface="Open Sans"/>
              <a:cs typeface="Open Sans"/>
              <a:sym typeface="Open Sans"/>
            </a:endParaRPr>
          </a:p>
          <a:p>
            <a:pPr indent="0" lvl="0" marL="0" rtl="0">
              <a:spcBef>
                <a:spcPts val="0"/>
              </a:spcBef>
              <a:spcAft>
                <a:spcPts val="0"/>
              </a:spcAft>
              <a:buNone/>
            </a:pPr>
            <a:r>
              <a:t/>
            </a:r>
            <a:endParaRPr>
              <a:solidFill>
                <a:srgbClr val="6FA8DC"/>
              </a:solidFill>
              <a:latin typeface="Open Sans"/>
              <a:ea typeface="Open Sans"/>
              <a:cs typeface="Open Sans"/>
              <a:sym typeface="Open Sans"/>
            </a:endParaRPr>
          </a:p>
          <a:p>
            <a:pPr indent="0" lvl="0" marL="0" rtl="0">
              <a:spcBef>
                <a:spcPts val="0"/>
              </a:spcBef>
              <a:spcAft>
                <a:spcPts val="0"/>
              </a:spcAft>
              <a:buNone/>
            </a:pPr>
            <a:r>
              <a:t/>
            </a:r>
            <a:endParaRPr>
              <a:solidFill>
                <a:srgbClr val="6FA8DC"/>
              </a:solidFill>
              <a:latin typeface="Open Sans"/>
              <a:ea typeface="Open Sans"/>
              <a:cs typeface="Open Sans"/>
              <a:sym typeface="Open Sans"/>
            </a:endParaRPr>
          </a:p>
          <a:p>
            <a:pPr indent="0" lvl="0" marL="0" rtl="0">
              <a:spcBef>
                <a:spcPts val="0"/>
              </a:spcBef>
              <a:spcAft>
                <a:spcPts val="0"/>
              </a:spcAft>
              <a:buNone/>
            </a:pPr>
            <a:r>
              <a:rPr lang="en">
                <a:solidFill>
                  <a:schemeClr val="accent5"/>
                </a:solidFill>
                <a:latin typeface="Open Sans"/>
                <a:ea typeface="Open Sans"/>
                <a:cs typeface="Open Sans"/>
                <a:sym typeface="Open Sans"/>
              </a:rPr>
              <a:t>*Presence of the Nucleus in RBCs is a clear indicator of improper formation</a:t>
            </a:r>
            <a:endParaRPr>
              <a:solidFill>
                <a:schemeClr val="accent5"/>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