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Economica"/>
      <p:regular r:id="rId21"/>
      <p:bold r:id="rId22"/>
      <p:italic r:id="rId23"/>
      <p:boldItalic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Economica-bold.fntdata"/><Relationship Id="rId21" Type="http://schemas.openxmlformats.org/officeDocument/2006/relationships/font" Target="fonts/Economica-regular.fntdata"/><Relationship Id="rId24" Type="http://schemas.openxmlformats.org/officeDocument/2006/relationships/font" Target="fonts/Economica-boldItalic.fntdata"/><Relationship Id="rId23" Type="http://schemas.openxmlformats.org/officeDocument/2006/relationships/font" Target="fonts/Economica-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spcBef>
                <a:spcPts val="0"/>
              </a:spcBef>
              <a:spcAft>
                <a:spcPts val="0"/>
              </a:spcAft>
              <a:buSzPts val="1100"/>
              <a:buFont typeface="Arial"/>
              <a:buChar char="●"/>
              <a:defRPr b="0" i="0" sz="1100" u="none" cap="none" strike="noStrike"/>
            </a:lvl1pPr>
            <a:lvl2pPr indent="-298450" lvl="1" marL="914400" marR="0" rtl="0" algn="l">
              <a:spcBef>
                <a:spcPts val="0"/>
              </a:spcBef>
              <a:spcAft>
                <a:spcPts val="0"/>
              </a:spcAft>
              <a:buSzPts val="1100"/>
              <a:buFont typeface="Arial"/>
              <a:buChar char="○"/>
              <a:defRPr b="0" i="0" sz="1100" u="none" cap="none" strike="noStrike"/>
            </a:lvl2pPr>
            <a:lvl3pPr indent="-298450" lvl="2" marL="1371600" marR="0" rtl="0" algn="l">
              <a:spcBef>
                <a:spcPts val="0"/>
              </a:spcBef>
              <a:spcAft>
                <a:spcPts val="0"/>
              </a:spcAft>
              <a:buSzPts val="1100"/>
              <a:buFont typeface="Arial"/>
              <a:buChar char="■"/>
              <a:defRPr b="0" i="0" sz="1100" u="none" cap="none" strike="noStrike"/>
            </a:lvl3pPr>
            <a:lvl4pPr indent="-298450" lvl="3" marL="1828800" marR="0" rtl="0" algn="l">
              <a:spcBef>
                <a:spcPts val="0"/>
              </a:spcBef>
              <a:spcAft>
                <a:spcPts val="0"/>
              </a:spcAft>
              <a:buSzPts val="1100"/>
              <a:buFont typeface="Arial"/>
              <a:buChar char="●"/>
              <a:defRPr b="0" i="0" sz="1100" u="none" cap="none" strike="noStrike"/>
            </a:lvl4pPr>
            <a:lvl5pPr indent="-298450" lvl="4" marL="2286000" marR="0" rtl="0" algn="l">
              <a:spcBef>
                <a:spcPts val="0"/>
              </a:spcBef>
              <a:spcAft>
                <a:spcPts val="0"/>
              </a:spcAft>
              <a:buSzPts val="1100"/>
              <a:buFont typeface="Arial"/>
              <a:buChar char="○"/>
              <a:defRPr b="0" i="0" sz="1100" u="none" cap="none" strike="noStrike"/>
            </a:lvl5pPr>
            <a:lvl6pPr indent="-298450" lvl="5" marL="2743200" marR="0" rtl="0" algn="l">
              <a:spcBef>
                <a:spcPts val="0"/>
              </a:spcBef>
              <a:spcAft>
                <a:spcPts val="0"/>
              </a:spcAft>
              <a:buSzPts val="1100"/>
              <a:buFont typeface="Arial"/>
              <a:buChar char="■"/>
              <a:defRPr b="0" i="0" sz="1100" u="none" cap="none" strike="noStrike"/>
            </a:lvl6pPr>
            <a:lvl7pPr indent="-298450" lvl="6" marL="3200400" marR="0" rtl="0" algn="l">
              <a:spcBef>
                <a:spcPts val="0"/>
              </a:spcBef>
              <a:spcAft>
                <a:spcPts val="0"/>
              </a:spcAft>
              <a:buSzPts val="1100"/>
              <a:buFont typeface="Arial"/>
              <a:buChar char="●"/>
              <a:defRPr b="0" i="0" sz="1100" u="none" cap="none" strike="noStrike"/>
            </a:lvl7pPr>
            <a:lvl8pPr indent="-298450" lvl="7" marL="3657600" marR="0" rtl="0" algn="l">
              <a:spcBef>
                <a:spcPts val="0"/>
              </a:spcBef>
              <a:spcAft>
                <a:spcPts val="0"/>
              </a:spcAft>
              <a:buSzPts val="1100"/>
              <a:buFont typeface="Arial"/>
              <a:buChar char="○"/>
              <a:defRPr b="0" i="0" sz="1100" u="none" cap="none" strike="noStrike"/>
            </a:lvl8pPr>
            <a:lvl9pPr indent="-298450" lvl="8" marL="4114800" marR="0" rtl="0" algn="l">
              <a:spcBef>
                <a:spcPts val="0"/>
              </a:spcBef>
              <a:spcAft>
                <a:spcPts val="0"/>
              </a:spcAft>
              <a:buSzPts val="1100"/>
              <a:buFont typeface="Arial"/>
              <a:buChar char="■"/>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400"/>
              </a:spcBef>
              <a:spcAft>
                <a:spcPts val="0"/>
              </a:spcAft>
              <a:buClr>
                <a:schemeClr val="dk1"/>
              </a:buClr>
              <a:buSzPts val="1100"/>
              <a:buFont typeface="Arial"/>
              <a:buNone/>
            </a:pPr>
            <a:r>
              <a:t/>
            </a:r>
            <a:endParaRPr sz="1200">
              <a:solidFill>
                <a:schemeClr val="dk1"/>
              </a:solidFill>
            </a:endParaRPr>
          </a:p>
          <a:p>
            <a:pPr indent="0" lvl="0" marL="6985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400"/>
              </a:spcBef>
              <a:spcAft>
                <a:spcPts val="0"/>
              </a:spcAft>
              <a:buClr>
                <a:schemeClr val="dk1"/>
              </a:buClr>
              <a:buSzPts val="1100"/>
              <a:buFont typeface="Arial"/>
              <a:buNone/>
            </a:pPr>
            <a:r>
              <a:rPr lang="en" sz="1200">
                <a:solidFill>
                  <a:schemeClr val="dk1"/>
                </a:solidFill>
              </a:rPr>
              <a:t>Juxta:  placed close together</a:t>
            </a:r>
            <a:endParaRPr sz="1200">
              <a:solidFill>
                <a:schemeClr val="dk1"/>
              </a:solidFill>
            </a:endParaRPr>
          </a:p>
          <a:p>
            <a:pPr indent="0" lvl="0" marL="0" rtl="0">
              <a:lnSpc>
                <a:spcPct val="115000"/>
              </a:lnSpc>
              <a:spcBef>
                <a:spcPts val="400"/>
              </a:spcBef>
              <a:spcAft>
                <a:spcPts val="0"/>
              </a:spcAft>
              <a:buClr>
                <a:schemeClr val="dk1"/>
              </a:buClr>
              <a:buSzPts val="1100"/>
              <a:buFont typeface="Arial"/>
              <a:buNone/>
            </a:pPr>
            <a:r>
              <a:rPr b="1" lang="en" sz="1200">
                <a:solidFill>
                  <a:schemeClr val="dk1"/>
                </a:solidFill>
              </a:rPr>
              <a:t>Congestive heart failure</a:t>
            </a:r>
            <a:r>
              <a:rPr lang="en" sz="1200">
                <a:solidFill>
                  <a:schemeClr val="dk1"/>
                </a:solidFill>
              </a:rPr>
              <a:t> (</a:t>
            </a:r>
            <a:r>
              <a:rPr b="1" lang="en" sz="1200">
                <a:solidFill>
                  <a:schemeClr val="dk1"/>
                </a:solidFill>
              </a:rPr>
              <a:t>CHF</a:t>
            </a:r>
            <a:r>
              <a:rPr lang="en" sz="1200">
                <a:solidFill>
                  <a:schemeClr val="dk1"/>
                </a:solidFill>
              </a:rPr>
              <a:t>)</a:t>
            </a:r>
            <a:endParaRPr sz="1200">
              <a:solidFill>
                <a:schemeClr val="dk1"/>
              </a:solidFill>
            </a:endParaRPr>
          </a:p>
          <a:p>
            <a:pPr indent="0" lvl="0" marL="0" rtl="0">
              <a:lnSpc>
                <a:spcPct val="115000"/>
              </a:lnSpc>
              <a:spcBef>
                <a:spcPts val="400"/>
              </a:spcBef>
              <a:spcAft>
                <a:spcPts val="0"/>
              </a:spcAft>
              <a:buClr>
                <a:schemeClr val="dk1"/>
              </a:buClr>
              <a:buSzPts val="1100"/>
              <a:buFont typeface="Arial"/>
              <a:buNone/>
            </a:pPr>
            <a:r>
              <a:rPr lang="en" sz="1200">
                <a:solidFill>
                  <a:schemeClr val="dk1"/>
                </a:solidFill>
              </a:rPr>
              <a:t>Engorged: cause to swell with blood, water, or another fluid.</a:t>
            </a:r>
            <a:endParaRPr sz="1200">
              <a:solidFill>
                <a:schemeClr val="dk1"/>
              </a:solidFill>
            </a:endParaRPr>
          </a:p>
          <a:p>
            <a:pPr indent="0" lvl="0" marL="6985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team members please put your names here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2" name="Shape 7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3" name="Shape 13"/>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txBox="1"/>
          <p:nvPr>
            <p:ph type="title"/>
          </p:nvPr>
        </p:nvSpPr>
        <p:spPr>
          <a:xfrm>
            <a:off x="311700" y="957125"/>
            <a:ext cx="8520600" cy="21288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1pPr>
            <a:lvl2pPr indent="0" lvl="1"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2pPr>
            <a:lvl3pPr indent="0" lvl="2"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3pPr>
            <a:lvl4pPr indent="0" lvl="3"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4pPr>
            <a:lvl5pPr indent="0" lvl="4"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5pPr>
            <a:lvl6pPr indent="0" lvl="5"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6pPr>
            <a:lvl7pPr indent="0" lvl="6"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7pPr>
            <a:lvl8pPr indent="0" lvl="7"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8pPr>
            <a:lvl9pPr indent="0" lvl="8"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9pPr>
          </a:lstStyle>
          <a:p/>
        </p:txBody>
      </p:sp>
      <p:sp>
        <p:nvSpPr>
          <p:cNvPr id="54" name="Shape 54"/>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ctr">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5" name="Shape 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5"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8" name="Shape 1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9" name="Shape 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2" name="Shape 22"/>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3" name="Shape 23"/>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4" name="Shape 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5" name="Shape 25"/>
        <p:cNvGrpSpPr/>
        <p:nvPr/>
      </p:nvGrpSpPr>
      <p:grpSpPr>
        <a:xfrm>
          <a:off x="0" y="0"/>
          <a:ext cx="0" cy="0"/>
          <a:chOff x="0" y="0"/>
          <a:chExt cx="0" cy="0"/>
        </a:xfrm>
      </p:grpSpPr>
      <p:sp>
        <p:nvSpPr>
          <p:cNvPr id="26" name="Shape 26"/>
          <p:cNvSpPr/>
          <p:nvPr/>
        </p:nvSpPr>
        <p:spPr>
          <a:xfrm flipH="1">
            <a:off x="7595938" y="4602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7" name="Shape 27"/>
          <p:cNvSpPr/>
          <p:nvPr/>
        </p:nvSpPr>
        <p:spPr>
          <a:xfrm flipH="1" rot="10800000">
            <a:off x="466425" y="35583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8" name="Shape 28"/>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9" name="Shape 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32" name="Shape 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2pPr>
            <a:lvl3pPr indent="0" lvl="2">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3pPr>
            <a:lvl4pPr indent="0" lvl="3">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4pPr>
            <a:lvl5pPr indent="0" lvl="4">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5pPr>
            <a:lvl6pPr indent="0" lvl="5">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6pPr>
            <a:lvl7pPr indent="0" lvl="6">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7pPr>
            <a:lvl8pPr indent="0" lvl="7">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8pPr>
            <a:lvl9pPr indent="0" lvl="8">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9pPr>
          </a:lstStyle>
          <a:p/>
        </p:txBody>
      </p:sp>
      <p:sp>
        <p:nvSpPr>
          <p:cNvPr id="35" name="Shape 35"/>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36" name="Shape 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2pPr>
            <a:lvl3pPr indent="0" lvl="2">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3pPr>
            <a:lvl4pPr indent="0" lvl="3">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4pPr>
            <a:lvl5pPr indent="0" lvl="4">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5pPr>
            <a:lvl6pPr indent="0" lvl="5">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6pPr>
            <a:lvl7pPr indent="0" lvl="6">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7pPr>
            <a:lvl8pPr indent="0" lvl="7">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8pPr>
            <a:lvl9pPr indent="0" lvl="8">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9pPr>
          </a:lstStyle>
          <a:p/>
        </p:txBody>
      </p:sp>
      <p:sp>
        <p:nvSpPr>
          <p:cNvPr id="40" name="Shape 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1pPr>
            <a:lvl2pPr indent="0" lvl="1"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2pPr>
            <a:lvl3pPr indent="0" lvl="2"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3pPr>
            <a:lvl4pPr indent="0" lvl="3"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4pPr>
            <a:lvl5pPr indent="0" lvl="4"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5pPr>
            <a:lvl6pPr indent="0" lvl="5"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6pPr>
            <a:lvl7pPr indent="0" lvl="6"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7pPr>
            <a:lvl8pPr indent="0" lvl="7"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8pPr>
            <a:lvl9pPr indent="0" lvl="8"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9pPr>
          </a:lstStyle>
          <a:p/>
        </p:txBody>
      </p:sp>
      <p:sp>
        <p:nvSpPr>
          <p:cNvPr id="45" name="Shape 45"/>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lt1"/>
              </a:buClr>
              <a:buSzPts val="1800"/>
              <a:buFont typeface="Open Sans"/>
              <a:buChar char="●"/>
              <a:defRPr b="0" i="0" sz="1800" u="none" cap="none" strike="noStrike">
                <a:solidFill>
                  <a:schemeClr val="lt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7" name="Shape 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317500" lvl="1" marL="914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0" name="Shape 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hyperlink" Target="mailto:physiologyteam437@gmail.com" TargetMode="External"/><Relationship Id="rId6" Type="http://schemas.openxmlformats.org/officeDocument/2006/relationships/hyperlink" Target="https://docs.google.com/presentation/d/1cCFinb9YDMlVaVU2UGhTmQ7EviIKWMHqP0TMMGNbvdM/edit?usp=sharing" TargetMode="External"/><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youtu.be/9j6BpanhpKY"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s://studentconsult.inkling.com/read/guyton-hall-textbook-of-medical-physiology-12th/chapter-41/figure-41-4" TargetMode="External"/><Relationship Id="rId5" Type="http://schemas.openxmlformats.org/officeDocument/2006/relationships/hyperlink" Target="https://studentconsult.inkling.com/read/guyton-hall-textbook-of-medical-physiology-12th/chapter-41/figure-41-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1" name="Shape 61"/>
        <p:cNvGrpSpPr/>
        <p:nvPr/>
      </p:nvGrpSpPr>
      <p:grpSpPr>
        <a:xfrm>
          <a:off x="0" y="0"/>
          <a:ext cx="0" cy="0"/>
          <a:chOff x="0" y="0"/>
          <a:chExt cx="0" cy="0"/>
        </a:xfrm>
      </p:grpSpPr>
      <p:pic>
        <p:nvPicPr>
          <p:cNvPr id="62" name="Shape 62"/>
          <p:cNvPicPr preferRelativeResize="0"/>
          <p:nvPr/>
        </p:nvPicPr>
        <p:blipFill rotWithShape="1">
          <a:blip r:embed="rId3">
            <a:alphaModFix/>
          </a:blip>
          <a:srcRect b="0" l="0" r="0" t="0"/>
          <a:stretch/>
        </p:blipFill>
        <p:spPr>
          <a:xfrm>
            <a:off x="7353846" y="4"/>
            <a:ext cx="1790163" cy="1375396"/>
          </a:xfrm>
          <a:prstGeom prst="rect">
            <a:avLst/>
          </a:prstGeom>
          <a:noFill/>
          <a:ln>
            <a:noFill/>
          </a:ln>
        </p:spPr>
      </p:pic>
      <p:pic>
        <p:nvPicPr>
          <p:cNvPr id="63" name="Shape 63"/>
          <p:cNvPicPr preferRelativeResize="0"/>
          <p:nvPr/>
        </p:nvPicPr>
        <p:blipFill rotWithShape="1">
          <a:blip r:embed="rId4">
            <a:alphaModFix/>
          </a:blip>
          <a:srcRect b="0" l="0" r="0" t="0"/>
          <a:stretch/>
        </p:blipFill>
        <p:spPr>
          <a:xfrm>
            <a:off x="47400" y="0"/>
            <a:ext cx="1420396" cy="1094840"/>
          </a:xfrm>
          <a:prstGeom prst="rect">
            <a:avLst/>
          </a:prstGeom>
          <a:noFill/>
          <a:ln>
            <a:noFill/>
          </a:ln>
        </p:spPr>
      </p:pic>
      <p:sp>
        <p:nvSpPr>
          <p:cNvPr id="64" name="Shape 64"/>
          <p:cNvSpPr txBox="1"/>
          <p:nvPr/>
        </p:nvSpPr>
        <p:spPr>
          <a:xfrm>
            <a:off x="2874600" y="1708599"/>
            <a:ext cx="3394800" cy="219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lang="en" sz="6000">
                <a:solidFill>
                  <a:schemeClr val="accent2"/>
                </a:solidFill>
                <a:latin typeface="Economica"/>
                <a:ea typeface="Economica"/>
                <a:cs typeface="Economica"/>
                <a:sym typeface="Economica"/>
              </a:rPr>
              <a:t>Control Of breathing</a:t>
            </a:r>
            <a:endParaRPr i="0" sz="6000" u="none" cap="none" strike="noStrike">
              <a:solidFill>
                <a:schemeClr val="accent2"/>
              </a:solidFill>
              <a:latin typeface="Economica"/>
              <a:ea typeface="Economica"/>
              <a:cs typeface="Economica"/>
              <a:sym typeface="Economica"/>
            </a:endParaRPr>
          </a:p>
        </p:txBody>
      </p:sp>
      <p:sp>
        <p:nvSpPr>
          <p:cNvPr id="65" name="Shape 65"/>
          <p:cNvSpPr txBox="1"/>
          <p:nvPr/>
        </p:nvSpPr>
        <p:spPr>
          <a:xfrm>
            <a:off x="0" y="3097200"/>
            <a:ext cx="2314500" cy="20463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accent2"/>
              </a:buClr>
              <a:buSzPts val="1800"/>
              <a:buFont typeface="Open Sans"/>
              <a:buChar char="➢"/>
            </a:pPr>
            <a:r>
              <a:rPr b="0" i="0" lang="en" sz="1800" u="none" cap="none" strike="noStrike">
                <a:solidFill>
                  <a:schemeClr val="accent2"/>
                </a:solidFill>
                <a:latin typeface="Open Sans"/>
                <a:ea typeface="Open Sans"/>
                <a:cs typeface="Open Sans"/>
                <a:sym typeface="Open Sans"/>
              </a:rPr>
              <a:t>Color index:</a:t>
            </a:r>
            <a:endParaRPr/>
          </a:p>
          <a:p>
            <a:pPr indent="-76200" lvl="0" marL="457200" marR="0" rtl="0">
              <a:lnSpc>
                <a:spcPct val="100000"/>
              </a:lnSpc>
              <a:spcBef>
                <a:spcPts val="0"/>
              </a:spcBef>
              <a:spcAft>
                <a:spcPts val="0"/>
              </a:spcAft>
              <a:buClr>
                <a:srgbClr val="FF0000"/>
              </a:buClr>
              <a:buSzPts val="1200"/>
              <a:buFont typeface="Open Sans"/>
              <a:buNone/>
            </a:pPr>
            <a:r>
              <a:rPr b="0" i="0" lang="en" sz="1200" u="none" cap="none" strike="noStrike">
                <a:solidFill>
                  <a:srgbClr val="FF0000"/>
                </a:solidFill>
                <a:latin typeface="Open Sans"/>
                <a:ea typeface="Open Sans"/>
                <a:cs typeface="Open Sans"/>
                <a:sym typeface="Open Sans"/>
              </a:rPr>
              <a:t>Red: important</a:t>
            </a:r>
            <a:endParaRPr/>
          </a:p>
          <a:p>
            <a:pPr indent="-76200" lvl="0" marL="457200" marR="0" rtl="0">
              <a:lnSpc>
                <a:spcPct val="100000"/>
              </a:lnSpc>
              <a:spcBef>
                <a:spcPts val="0"/>
              </a:spcBef>
              <a:spcAft>
                <a:spcPts val="0"/>
              </a:spcAft>
              <a:buClr>
                <a:schemeClr val="accent5"/>
              </a:buClr>
              <a:buSzPts val="1200"/>
              <a:buFont typeface="Open Sans"/>
              <a:buNone/>
            </a:pPr>
            <a:r>
              <a:rPr b="0" i="0" lang="en" sz="1200" u="none" cap="none" strike="noStrike">
                <a:solidFill>
                  <a:schemeClr val="accent5"/>
                </a:solidFill>
                <a:latin typeface="Open Sans"/>
                <a:ea typeface="Open Sans"/>
                <a:cs typeface="Open Sans"/>
                <a:sym typeface="Open Sans"/>
              </a:rPr>
              <a:t>Green: doctor’s notes</a:t>
            </a:r>
            <a:endParaRPr/>
          </a:p>
          <a:p>
            <a:pPr indent="-76200" lvl="0" marL="457200" marR="0" rtl="0">
              <a:lnSpc>
                <a:spcPct val="100000"/>
              </a:lnSpc>
              <a:spcBef>
                <a:spcPts val="0"/>
              </a:spcBef>
              <a:spcAft>
                <a:spcPts val="0"/>
              </a:spcAft>
              <a:buClr>
                <a:schemeClr val="dk2"/>
              </a:buClr>
              <a:buSzPts val="1200"/>
              <a:buFont typeface="Open Sans"/>
              <a:buNone/>
            </a:pPr>
            <a:r>
              <a:rPr b="0" i="0" lang="en" sz="1200" u="none" cap="none" strike="noStrike">
                <a:solidFill>
                  <a:schemeClr val="dk2"/>
                </a:solidFill>
                <a:latin typeface="Open Sans"/>
                <a:ea typeface="Open Sans"/>
                <a:cs typeface="Open Sans"/>
                <a:sym typeface="Open Sans"/>
              </a:rPr>
              <a:t>Grey: extra information</a:t>
            </a:r>
            <a:endParaRPr/>
          </a:p>
          <a:p>
            <a:pPr indent="-76200" lvl="0" marL="457200" marR="0" rtl="0">
              <a:lnSpc>
                <a:spcPct val="100000"/>
              </a:lnSpc>
              <a:spcBef>
                <a:spcPts val="0"/>
              </a:spcBef>
              <a:spcAft>
                <a:spcPts val="0"/>
              </a:spcAft>
              <a:buClr>
                <a:srgbClr val="C27BA0"/>
              </a:buClr>
              <a:buSzPts val="1200"/>
              <a:buFont typeface="Open Sans"/>
              <a:buNone/>
            </a:pPr>
            <a:r>
              <a:rPr b="0" i="0" lang="en" sz="1200" u="none" cap="none" strike="noStrike">
                <a:solidFill>
                  <a:srgbClr val="C27BA0"/>
                </a:solidFill>
                <a:latin typeface="Open Sans"/>
                <a:ea typeface="Open Sans"/>
                <a:cs typeface="Open Sans"/>
                <a:sym typeface="Open Sans"/>
              </a:rPr>
              <a:t>Pink: found only in female’s slides</a:t>
            </a:r>
            <a:endParaRPr/>
          </a:p>
          <a:p>
            <a:pPr indent="-76200" lvl="0" marL="457200" marR="0" rtl="0">
              <a:lnSpc>
                <a:spcPct val="100000"/>
              </a:lnSpc>
              <a:spcBef>
                <a:spcPts val="0"/>
              </a:spcBef>
              <a:spcAft>
                <a:spcPts val="0"/>
              </a:spcAft>
              <a:buClr>
                <a:srgbClr val="3D85C6"/>
              </a:buClr>
              <a:buSzPts val="1200"/>
              <a:buFont typeface="Open Sans"/>
              <a:buNone/>
            </a:pPr>
            <a:r>
              <a:rPr lang="en" sz="1200">
                <a:solidFill>
                  <a:srgbClr val="3D85C6"/>
                </a:solidFill>
                <a:latin typeface="Open Sans"/>
                <a:ea typeface="Open Sans"/>
                <a:cs typeface="Open Sans"/>
                <a:sym typeface="Open Sans"/>
              </a:rPr>
              <a:t>B</a:t>
            </a:r>
            <a:r>
              <a:rPr b="0" i="0" lang="en" sz="1200" u="none" cap="none" strike="noStrike">
                <a:solidFill>
                  <a:srgbClr val="3D85C6"/>
                </a:solidFill>
                <a:latin typeface="Open Sans"/>
                <a:ea typeface="Open Sans"/>
                <a:cs typeface="Open Sans"/>
                <a:sym typeface="Open Sans"/>
              </a:rPr>
              <a:t>lue: found only in male’s slides</a:t>
            </a:r>
            <a:endParaRPr b="0" i="0" sz="1200" u="none" cap="none" strike="noStrike">
              <a:solidFill>
                <a:srgbClr val="3D85C6"/>
              </a:solidFill>
              <a:latin typeface="Open Sans"/>
              <a:ea typeface="Open Sans"/>
              <a:cs typeface="Open Sans"/>
              <a:sym typeface="Open Sans"/>
            </a:endParaRPr>
          </a:p>
          <a:p>
            <a:pPr indent="-76200" lvl="0" marL="457200" marR="0" rtl="0">
              <a:lnSpc>
                <a:spcPct val="100000"/>
              </a:lnSpc>
              <a:spcBef>
                <a:spcPts val="0"/>
              </a:spcBef>
              <a:spcAft>
                <a:spcPts val="0"/>
              </a:spcAft>
              <a:buClr>
                <a:srgbClr val="3D85C6"/>
              </a:buClr>
              <a:buSzPts val="1200"/>
              <a:buFont typeface="Open Sans"/>
              <a:buNone/>
            </a:pPr>
            <a:r>
              <a:rPr lang="en" sz="1200">
                <a:solidFill>
                  <a:srgbClr val="F1C232"/>
                </a:solidFill>
                <a:latin typeface="Open Sans"/>
                <a:ea typeface="Open Sans"/>
                <a:cs typeface="Open Sans"/>
                <a:sym typeface="Open Sans"/>
              </a:rPr>
              <a:t>Yellow: numbers</a:t>
            </a:r>
            <a:endParaRPr sz="1200">
              <a:solidFill>
                <a:srgbClr val="F1C232"/>
              </a:solidFill>
              <a:latin typeface="Open Sans"/>
              <a:ea typeface="Open Sans"/>
              <a:cs typeface="Open Sans"/>
              <a:sym typeface="Open Sans"/>
            </a:endParaRPr>
          </a:p>
        </p:txBody>
      </p:sp>
      <p:sp>
        <p:nvSpPr>
          <p:cNvPr id="66" name="Shape 66"/>
          <p:cNvSpPr txBox="1"/>
          <p:nvPr/>
        </p:nvSpPr>
        <p:spPr>
          <a:xfrm>
            <a:off x="2164050" y="4655301"/>
            <a:ext cx="4716000" cy="41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accent4"/>
                </a:solidFill>
                <a:latin typeface="Economica"/>
                <a:ea typeface="Economica"/>
                <a:cs typeface="Economica"/>
                <a:sym typeface="Economica"/>
              </a:rPr>
              <a:t>Physiology 437 team work</a:t>
            </a:r>
            <a:endParaRPr/>
          </a:p>
        </p:txBody>
      </p:sp>
      <p:sp>
        <p:nvSpPr>
          <p:cNvPr id="67" name="Shape 67"/>
          <p:cNvSpPr txBox="1"/>
          <p:nvPr/>
        </p:nvSpPr>
        <p:spPr>
          <a:xfrm>
            <a:off x="6590400" y="3781800"/>
            <a:ext cx="2553600" cy="13617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lt1"/>
              </a:buClr>
              <a:buSzPts val="1400"/>
              <a:buFont typeface="Arial"/>
              <a:buNone/>
            </a:pPr>
            <a:r>
              <a:rPr b="0" i="0" lang="en" sz="1100" u="none" cap="none" strike="noStrike">
                <a:solidFill>
                  <a:schemeClr val="accent2"/>
                </a:solidFill>
                <a:latin typeface="Arial"/>
                <a:ea typeface="Arial"/>
                <a:cs typeface="Arial"/>
                <a:sym typeface="Arial"/>
              </a:rPr>
              <a:t>contact us at:</a:t>
            </a:r>
            <a:endParaRPr sz="1100">
              <a:solidFill>
                <a:schemeClr val="accent2"/>
              </a:solidFill>
            </a:endParaRPr>
          </a:p>
          <a:p>
            <a:pPr indent="0" lvl="0" marL="0" marR="0" rtl="0" algn="l">
              <a:lnSpc>
                <a:spcPct val="150000"/>
              </a:lnSpc>
              <a:spcBef>
                <a:spcPts val="0"/>
              </a:spcBef>
              <a:spcAft>
                <a:spcPts val="0"/>
              </a:spcAft>
              <a:buClr>
                <a:schemeClr val="lt1"/>
              </a:buClr>
              <a:buSzPts val="1400"/>
              <a:buFont typeface="Arial"/>
              <a:buNone/>
            </a:pPr>
            <a:r>
              <a:rPr b="0" i="0" lang="en" sz="1100" u="none" cap="none" strike="noStrike">
                <a:solidFill>
                  <a:schemeClr val="accent2"/>
                </a:solidFill>
                <a:latin typeface="Arial"/>
                <a:ea typeface="Arial"/>
                <a:cs typeface="Arial"/>
                <a:sym typeface="Arial"/>
              </a:rPr>
              <a:t>       </a:t>
            </a:r>
            <a:r>
              <a:rPr b="0" i="0" lang="en" sz="1100" u="sng" cap="none" strike="noStrike">
                <a:solidFill>
                  <a:schemeClr val="accent2"/>
                </a:solidFill>
                <a:latin typeface="Arial"/>
                <a:ea typeface="Arial"/>
                <a:cs typeface="Arial"/>
                <a:sym typeface="Arial"/>
                <a:hlinkClick r:id="rId5"/>
              </a:rPr>
              <a:t>physiologyteam437@gmail.com</a:t>
            </a:r>
            <a:endParaRPr sz="1100">
              <a:solidFill>
                <a:schemeClr val="accent2"/>
              </a:solidFill>
            </a:endParaRPr>
          </a:p>
          <a:p>
            <a:pPr indent="0" lvl="0" marL="0" marR="0" rtl="0" algn="l">
              <a:lnSpc>
                <a:spcPct val="150000"/>
              </a:lnSpc>
              <a:spcBef>
                <a:spcPts val="0"/>
              </a:spcBef>
              <a:spcAft>
                <a:spcPts val="0"/>
              </a:spcAft>
              <a:buClr>
                <a:schemeClr val="lt1"/>
              </a:buClr>
              <a:buSzPts val="1200"/>
              <a:buFont typeface="Arial"/>
              <a:buNone/>
            </a:pPr>
            <a:r>
              <a:rPr b="0" i="0" lang="en" sz="1100" u="none" cap="none" strike="noStrike">
                <a:solidFill>
                  <a:schemeClr val="accent2"/>
                </a:solidFill>
                <a:latin typeface="Arial"/>
                <a:ea typeface="Arial"/>
                <a:cs typeface="Arial"/>
                <a:sym typeface="Arial"/>
              </a:rPr>
              <a:t>       @physio437</a:t>
            </a:r>
            <a:endParaRPr b="0" i="0" sz="1100" u="none" cap="none" strike="noStrike">
              <a:solidFill>
                <a:schemeClr val="accent2"/>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t/>
            </a:r>
            <a:endParaRPr sz="1100">
              <a:solidFill>
                <a:schemeClr val="accent2"/>
              </a:solidFill>
            </a:endParaRPr>
          </a:p>
          <a:p>
            <a:pPr indent="0" lvl="0" marL="0" marR="0" rtl="0" algn="ctr">
              <a:lnSpc>
                <a:spcPct val="150000"/>
              </a:lnSpc>
              <a:spcBef>
                <a:spcPts val="0"/>
              </a:spcBef>
              <a:spcAft>
                <a:spcPts val="0"/>
              </a:spcAft>
              <a:buClr>
                <a:schemeClr val="lt1"/>
              </a:buClr>
              <a:buSzPts val="1200"/>
              <a:buFont typeface="Arial"/>
              <a:buNone/>
            </a:pPr>
            <a:r>
              <a:rPr lang="en" sz="1100" u="sng">
                <a:solidFill>
                  <a:schemeClr val="hlink"/>
                </a:solidFill>
                <a:hlinkClick r:id="rId6"/>
              </a:rPr>
              <a:t>Editing file </a:t>
            </a:r>
            <a:endParaRPr b="0" i="0" sz="1200" u="none" cap="none" strike="noStrike">
              <a:solidFill>
                <a:schemeClr val="accent2"/>
              </a:solidFill>
              <a:latin typeface="Arial"/>
              <a:ea typeface="Arial"/>
              <a:cs typeface="Arial"/>
              <a:sym typeface="Arial"/>
            </a:endParaRPr>
          </a:p>
        </p:txBody>
      </p:sp>
      <p:pic>
        <p:nvPicPr>
          <p:cNvPr id="68" name="Shape 68"/>
          <p:cNvPicPr preferRelativeResize="0"/>
          <p:nvPr/>
        </p:nvPicPr>
        <p:blipFill rotWithShape="1">
          <a:blip r:embed="rId7">
            <a:alphaModFix/>
          </a:blip>
          <a:srcRect b="0" l="0" r="0" t="0"/>
          <a:stretch/>
        </p:blipFill>
        <p:spPr>
          <a:xfrm>
            <a:off x="6684975" y="4059000"/>
            <a:ext cx="245025" cy="245025"/>
          </a:xfrm>
          <a:prstGeom prst="rect">
            <a:avLst/>
          </a:prstGeom>
          <a:noFill/>
          <a:ln>
            <a:noFill/>
          </a:ln>
        </p:spPr>
      </p:pic>
      <p:pic>
        <p:nvPicPr>
          <p:cNvPr id="69" name="Shape 69"/>
          <p:cNvPicPr preferRelativeResize="0"/>
          <p:nvPr/>
        </p:nvPicPr>
        <p:blipFill rotWithShape="1">
          <a:blip r:embed="rId8">
            <a:alphaModFix/>
          </a:blip>
          <a:srcRect b="0" l="0" r="0" t="0"/>
          <a:stretch/>
        </p:blipFill>
        <p:spPr>
          <a:xfrm>
            <a:off x="6684973" y="4340138"/>
            <a:ext cx="245025" cy="245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311700" y="125900"/>
            <a:ext cx="8520600" cy="8313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lang="en">
                <a:solidFill>
                  <a:schemeClr val="accent3"/>
                </a:solidFill>
              </a:rPr>
              <a:t>               Hering-Breuer inflation reflex</a:t>
            </a:r>
            <a:endParaRPr>
              <a:solidFill>
                <a:schemeClr val="accent3"/>
              </a:solidFill>
            </a:endParaRPr>
          </a:p>
        </p:txBody>
      </p:sp>
      <p:sp>
        <p:nvSpPr>
          <p:cNvPr id="153" name="Shape 153"/>
          <p:cNvSpPr txBox="1"/>
          <p:nvPr>
            <p:ph idx="1" type="body"/>
          </p:nvPr>
        </p:nvSpPr>
        <p:spPr>
          <a:xfrm>
            <a:off x="311700" y="957200"/>
            <a:ext cx="4421100" cy="39732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sz="1400"/>
              <a:t>•When the lung becomes overstretched (tidal volume is 1 L or more), stretch receptors located in the wall bronchi and bronchioles transmit signals through vagus nerve to DRG producing effect similar to pneumotaxic center stimulation. </a:t>
            </a:r>
            <a:r>
              <a:rPr lang="en" sz="1200">
                <a:solidFill>
                  <a:srgbClr val="999999"/>
                </a:solidFill>
              </a:rPr>
              <a:t>اذا عبيت صدرك زيادة عن الطبيعي , هذه الزيادة بتحسس مستقبلات على جدار الرئة عشان توقف عملية التنفس</a:t>
            </a:r>
            <a:endParaRPr sz="1400"/>
          </a:p>
          <a:p>
            <a:pPr indent="0" lvl="0" marL="0" rtl="0" algn="just">
              <a:lnSpc>
                <a:spcPct val="150000"/>
              </a:lnSpc>
              <a:spcBef>
                <a:spcPts val="1000"/>
              </a:spcBef>
              <a:spcAft>
                <a:spcPts val="0"/>
              </a:spcAft>
              <a:buNone/>
            </a:pPr>
            <a:r>
              <a:rPr lang="en" sz="1400"/>
              <a:t>• </a:t>
            </a:r>
            <a:r>
              <a:rPr lang="en" sz="1400">
                <a:solidFill>
                  <a:srgbClr val="FF0000"/>
                </a:solidFill>
              </a:rPr>
              <a:t>Switches off</a:t>
            </a:r>
            <a:r>
              <a:rPr lang="en" sz="1400"/>
              <a:t>  inspiratory signals and thus </a:t>
            </a:r>
            <a:r>
              <a:rPr lang="en" sz="1400">
                <a:solidFill>
                  <a:srgbClr val="FF0000"/>
                </a:solidFill>
              </a:rPr>
              <a:t>stops</a:t>
            </a:r>
            <a:r>
              <a:rPr lang="en" sz="1400"/>
              <a:t> further inspiration .</a:t>
            </a:r>
            <a:endParaRPr sz="1400"/>
          </a:p>
          <a:p>
            <a:pPr indent="0" lvl="0" marL="0" rtl="0" algn="just">
              <a:lnSpc>
                <a:spcPct val="150000"/>
              </a:lnSpc>
              <a:spcBef>
                <a:spcPts val="1000"/>
              </a:spcBef>
              <a:spcAft>
                <a:spcPts val="0"/>
              </a:spcAft>
              <a:buClr>
                <a:schemeClr val="dk1"/>
              </a:buClr>
              <a:buSzPts val="1100"/>
              <a:buFont typeface="Arial"/>
              <a:buNone/>
            </a:pPr>
            <a:r>
              <a:rPr lang="en" sz="1400"/>
              <a:t>•This reflex also increases the rate of respiration as does the pneumotaxic center.</a:t>
            </a:r>
            <a:endParaRPr sz="1400"/>
          </a:p>
          <a:p>
            <a:pPr indent="0" lvl="0" marL="114300">
              <a:spcBef>
                <a:spcPts val="1000"/>
              </a:spcBef>
              <a:spcAft>
                <a:spcPts val="1600"/>
              </a:spcAft>
              <a:buNone/>
            </a:pPr>
            <a:r>
              <a:t/>
            </a:r>
            <a:endParaRPr sz="1400"/>
          </a:p>
        </p:txBody>
      </p:sp>
      <p:cxnSp>
        <p:nvCxnSpPr>
          <p:cNvPr id="154" name="Shape 154"/>
          <p:cNvCxnSpPr/>
          <p:nvPr/>
        </p:nvCxnSpPr>
        <p:spPr>
          <a:xfrm>
            <a:off x="208075" y="948800"/>
            <a:ext cx="8672400" cy="8400"/>
          </a:xfrm>
          <a:prstGeom prst="straightConnector1">
            <a:avLst/>
          </a:prstGeom>
          <a:noFill/>
          <a:ln cap="flat" cmpd="sng" w="9525">
            <a:solidFill>
              <a:schemeClr val="lt2"/>
            </a:solidFill>
            <a:prstDash val="dot"/>
            <a:round/>
            <a:headEnd len="lg" w="lg" type="none"/>
            <a:tailEnd len="lg" w="lg" type="none"/>
          </a:ln>
        </p:spPr>
      </p:cxnSp>
      <p:sp>
        <p:nvSpPr>
          <p:cNvPr id="155" name="Shape 155"/>
          <p:cNvSpPr txBox="1"/>
          <p:nvPr/>
        </p:nvSpPr>
        <p:spPr>
          <a:xfrm>
            <a:off x="7010400" y="150950"/>
            <a:ext cx="1371600" cy="781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999999"/>
                </a:solidFill>
              </a:rPr>
              <a:t>Some </a:t>
            </a:r>
            <a:r>
              <a:rPr lang="en">
                <a:solidFill>
                  <a:srgbClr val="999999"/>
                </a:solidFill>
              </a:rPr>
              <a:t>references</a:t>
            </a:r>
            <a:r>
              <a:rPr lang="en">
                <a:solidFill>
                  <a:srgbClr val="999999"/>
                </a:solidFill>
              </a:rPr>
              <a:t> call it stretch reflex</a:t>
            </a:r>
            <a:endParaRPr>
              <a:solidFill>
                <a:srgbClr val="999999"/>
              </a:solidFill>
            </a:endParaRPr>
          </a:p>
        </p:txBody>
      </p:sp>
      <p:sp>
        <p:nvSpPr>
          <p:cNvPr id="156" name="Shape 156"/>
          <p:cNvSpPr txBox="1"/>
          <p:nvPr/>
        </p:nvSpPr>
        <p:spPr>
          <a:xfrm>
            <a:off x="4732800" y="1031425"/>
            <a:ext cx="4366200" cy="3752100"/>
          </a:xfrm>
          <a:prstGeom prst="rect">
            <a:avLst/>
          </a:prstGeom>
          <a:noFill/>
          <a:ln cap="flat" cmpd="sng" w="9525">
            <a:solidFill>
              <a:srgbClr val="B7B7B7"/>
            </a:solidFill>
            <a:prstDash val="dash"/>
            <a:round/>
            <a:headEnd len="med" w="med" type="none"/>
            <a:tailEnd len="med" w="med" type="none"/>
          </a:ln>
        </p:spPr>
        <p:txBody>
          <a:bodyPr anchorCtr="0" anchor="t" bIns="91425" lIns="91425" spcFirstLastPara="1" rIns="91425" wrap="square" tIns="91425">
            <a:noAutofit/>
          </a:bodyPr>
          <a:lstStyle/>
          <a:p>
            <a:pPr indent="0" lvl="0" marL="0" rtl="0">
              <a:lnSpc>
                <a:spcPct val="115000"/>
              </a:lnSpc>
              <a:spcBef>
                <a:spcPts val="400"/>
              </a:spcBef>
              <a:spcAft>
                <a:spcPts val="0"/>
              </a:spcAft>
              <a:buClr>
                <a:schemeClr val="dk1"/>
              </a:buClr>
              <a:buSzPts val="1100"/>
              <a:buFont typeface="Arial"/>
              <a:buNone/>
            </a:pPr>
            <a:r>
              <a:rPr b="1" lang="en" sz="1000">
                <a:solidFill>
                  <a:srgbClr val="CCCCCC"/>
                </a:solidFill>
                <a:latin typeface="Open Sans"/>
                <a:ea typeface="Open Sans"/>
                <a:cs typeface="Open Sans"/>
                <a:sym typeface="Open Sans"/>
              </a:rPr>
              <a:t>Lung Inflation Signals Limit Inspiration—The Hering-BreuerInflation Reflex</a:t>
            </a:r>
            <a:endParaRPr b="1" sz="1000">
              <a:solidFill>
                <a:srgbClr val="CCCCCC"/>
              </a:solidFill>
              <a:latin typeface="Open Sans"/>
              <a:ea typeface="Open Sans"/>
              <a:cs typeface="Open Sans"/>
              <a:sym typeface="Open Sans"/>
            </a:endParaRPr>
          </a:p>
          <a:p>
            <a:pPr indent="0" lvl="0" marL="0" rtl="0">
              <a:lnSpc>
                <a:spcPct val="115000"/>
              </a:lnSpc>
              <a:spcBef>
                <a:spcPts val="400"/>
              </a:spcBef>
              <a:spcAft>
                <a:spcPts val="0"/>
              </a:spcAft>
              <a:buClr>
                <a:schemeClr val="dk1"/>
              </a:buClr>
              <a:buSzPts val="1100"/>
              <a:buFont typeface="Arial"/>
              <a:buNone/>
            </a:pPr>
            <a:r>
              <a:rPr lang="en" sz="1000">
                <a:solidFill>
                  <a:srgbClr val="CCCCCC"/>
                </a:solidFill>
                <a:latin typeface="Open Sans"/>
                <a:ea typeface="Open Sans"/>
                <a:cs typeface="Open Sans"/>
                <a:sym typeface="Open Sans"/>
              </a:rPr>
              <a:t>In addition to the central nervous system respiratory control mechanisms operating entirely within the brain stem, sensory nerve signals from the lungs also help control respiration. Most important, located in the muscular portions of the walls of the bronchi and bronchioles throughout the lungs are </a:t>
            </a:r>
            <a:r>
              <a:rPr i="1" lang="en" sz="1000">
                <a:solidFill>
                  <a:srgbClr val="CCCCCC"/>
                </a:solidFill>
                <a:latin typeface="Open Sans"/>
                <a:ea typeface="Open Sans"/>
                <a:cs typeface="Open Sans"/>
                <a:sym typeface="Open Sans"/>
              </a:rPr>
              <a:t>stretch receptors</a:t>
            </a:r>
            <a:r>
              <a:rPr lang="en" sz="1000">
                <a:solidFill>
                  <a:srgbClr val="CCCCCC"/>
                </a:solidFill>
                <a:latin typeface="Open Sans"/>
                <a:ea typeface="Open Sans"/>
                <a:cs typeface="Open Sans"/>
                <a:sym typeface="Open Sans"/>
              </a:rPr>
              <a:t> that transmit signals through the </a:t>
            </a:r>
            <a:r>
              <a:rPr i="1" lang="en" sz="1000">
                <a:solidFill>
                  <a:srgbClr val="CCCCCC"/>
                </a:solidFill>
                <a:latin typeface="Open Sans"/>
                <a:ea typeface="Open Sans"/>
                <a:cs typeface="Open Sans"/>
                <a:sym typeface="Open Sans"/>
              </a:rPr>
              <a:t>vagi</a:t>
            </a:r>
            <a:r>
              <a:rPr lang="en" sz="1000">
                <a:solidFill>
                  <a:srgbClr val="CCCCCC"/>
                </a:solidFill>
                <a:latin typeface="Open Sans"/>
                <a:ea typeface="Open Sans"/>
                <a:cs typeface="Open Sans"/>
                <a:sym typeface="Open Sans"/>
              </a:rPr>
              <a:t> into the dorsal respiratory group of neurons when the lungs become overstretched. These signals affect inspiration in much the same way as signals from the pneumotaxic center; that is, when the lungs become overly inflated, the stretch receptors activate an appropriate feedback response that “switches off” the inspiratory ramp and thus stops further inspiration. This is called the </a:t>
            </a:r>
            <a:r>
              <a:rPr i="1" lang="en" sz="1000">
                <a:solidFill>
                  <a:srgbClr val="CCCCCC"/>
                </a:solidFill>
                <a:latin typeface="Open Sans"/>
                <a:ea typeface="Open Sans"/>
                <a:cs typeface="Open Sans"/>
                <a:sym typeface="Open Sans"/>
              </a:rPr>
              <a:t>Hering-Breuer inflation reflex</a:t>
            </a:r>
            <a:r>
              <a:rPr lang="en" sz="1000">
                <a:solidFill>
                  <a:srgbClr val="CCCCCC"/>
                </a:solidFill>
                <a:latin typeface="Open Sans"/>
                <a:ea typeface="Open Sans"/>
                <a:cs typeface="Open Sans"/>
                <a:sym typeface="Open Sans"/>
              </a:rPr>
              <a:t>. This reflex also increases the rate of respiration, as is true for signals from the pneumotaxic center.</a:t>
            </a:r>
            <a:endParaRPr sz="1000">
              <a:solidFill>
                <a:srgbClr val="CCCCCC"/>
              </a:solidFill>
              <a:latin typeface="Open Sans"/>
              <a:ea typeface="Open Sans"/>
              <a:cs typeface="Open Sans"/>
              <a:sym typeface="Open Sans"/>
            </a:endParaRPr>
          </a:p>
          <a:p>
            <a:pPr indent="0" lvl="0" marL="0" rtl="0">
              <a:lnSpc>
                <a:spcPct val="115000"/>
              </a:lnSpc>
              <a:spcBef>
                <a:spcPts val="400"/>
              </a:spcBef>
              <a:spcAft>
                <a:spcPts val="0"/>
              </a:spcAft>
              <a:buClr>
                <a:schemeClr val="dk1"/>
              </a:buClr>
              <a:buSzPts val="1100"/>
              <a:buFont typeface="Arial"/>
              <a:buNone/>
            </a:pPr>
            <a:r>
              <a:rPr lang="en" sz="1000">
                <a:solidFill>
                  <a:srgbClr val="CCCCCC"/>
                </a:solidFill>
                <a:latin typeface="Open Sans"/>
                <a:ea typeface="Open Sans"/>
                <a:cs typeface="Open Sans"/>
                <a:sym typeface="Open Sans"/>
              </a:rPr>
              <a:t>In humans, the Hering-Breuer reflex probably is not activated until the tidal volume increases to more than three times normal (&gt;≈ 1.5 liters per breath). Therefore, this reflex appears to be mainly a protective mechanism for preventing excess lung inflation rather than an important ingredient in normal control of ventilation.</a:t>
            </a:r>
            <a:endParaRPr sz="1000">
              <a:solidFill>
                <a:srgbClr val="CCCCCC"/>
              </a:solidFill>
              <a:latin typeface="Open Sans"/>
              <a:ea typeface="Open Sans"/>
              <a:cs typeface="Open Sans"/>
              <a:sym typeface="Open Sans"/>
            </a:endParaRPr>
          </a:p>
          <a:p>
            <a:pPr indent="0" lvl="0" marL="69850" rtl="0">
              <a:spcBef>
                <a:spcPts val="0"/>
              </a:spcBef>
              <a:spcAft>
                <a:spcPts val="0"/>
              </a:spcAft>
              <a:buClr>
                <a:schemeClr val="dk1"/>
              </a:buClr>
              <a:buSzPts val="1100"/>
              <a:buFont typeface="Arial"/>
              <a:buNone/>
            </a:pPr>
            <a:r>
              <a:t/>
            </a:r>
            <a:endParaRPr sz="1000">
              <a:solidFill>
                <a:schemeClr val="dk1"/>
              </a:solidFill>
            </a:endParaRPr>
          </a:p>
          <a:p>
            <a:pPr indent="0" lvl="0" marL="0">
              <a:spcBef>
                <a:spcPts val="0"/>
              </a:spcBef>
              <a:spcAft>
                <a:spcPts val="0"/>
              </a:spcAft>
              <a:buNone/>
            </a:pPr>
            <a:r>
              <a:t/>
            </a:r>
            <a:endParaRPr sz="1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114300">
              <a:spcBef>
                <a:spcPts val="0"/>
              </a:spcBef>
              <a:spcAft>
                <a:spcPts val="1600"/>
              </a:spcAft>
              <a:buNone/>
            </a:pPr>
            <a:r>
              <a:t/>
            </a:r>
            <a:endParaRPr/>
          </a:p>
        </p:txBody>
      </p:sp>
      <p:pic>
        <p:nvPicPr>
          <p:cNvPr id="163" name="Shape 16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4" name="Shape 164"/>
          <p:cNvSpPr txBox="1"/>
          <p:nvPr/>
        </p:nvSpPr>
        <p:spPr>
          <a:xfrm>
            <a:off x="400050" y="207650"/>
            <a:ext cx="4305300" cy="32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999999"/>
                </a:solidFill>
              </a:rPr>
              <a:t>These are factors that can exert effect on respiration</a:t>
            </a:r>
            <a:endParaRPr>
              <a:solidFill>
                <a:srgbClr val="999999"/>
              </a:solidFill>
            </a:endParaRPr>
          </a:p>
        </p:txBody>
      </p:sp>
      <p:sp>
        <p:nvSpPr>
          <p:cNvPr id="165" name="Shape 165"/>
          <p:cNvSpPr txBox="1"/>
          <p:nvPr/>
        </p:nvSpPr>
        <p:spPr>
          <a:xfrm>
            <a:off x="5981700" y="150500"/>
            <a:ext cx="2850600" cy="780900"/>
          </a:xfrm>
          <a:prstGeom prst="rect">
            <a:avLst/>
          </a:prstGeom>
          <a:noFill/>
          <a:ln cap="flat" cmpd="sng" w="9525">
            <a:solidFill>
              <a:srgbClr val="999999"/>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rPr lang="en" sz="900">
                <a:solidFill>
                  <a:srgbClr val="666666"/>
                </a:solidFill>
              </a:rPr>
              <a:t>These are receptors found mainly in the epithelium of conduction zone of respiratory system known as </a:t>
            </a:r>
            <a:r>
              <a:rPr b="1" lang="en" sz="900">
                <a:solidFill>
                  <a:srgbClr val="666666"/>
                </a:solidFill>
              </a:rPr>
              <a:t>irritant receptors</a:t>
            </a:r>
            <a:r>
              <a:rPr lang="en" sz="900">
                <a:solidFill>
                  <a:srgbClr val="666666"/>
                </a:solidFill>
              </a:rPr>
              <a:t> that detect any foreign body that enters ,so it will stimulate cough or sneezing reflex to get rid of the foreign body.</a:t>
            </a:r>
            <a:endParaRPr sz="900">
              <a:solidFill>
                <a:srgbClr val="666666"/>
              </a:solidFill>
            </a:endParaRPr>
          </a:p>
        </p:txBody>
      </p:sp>
      <p:cxnSp>
        <p:nvCxnSpPr>
          <p:cNvPr id="166" name="Shape 166"/>
          <p:cNvCxnSpPr/>
          <p:nvPr/>
        </p:nvCxnSpPr>
        <p:spPr>
          <a:xfrm flipH="1">
            <a:off x="5124450" y="807500"/>
            <a:ext cx="800100" cy="123900"/>
          </a:xfrm>
          <a:prstGeom prst="straightConnector1">
            <a:avLst/>
          </a:prstGeom>
          <a:noFill/>
          <a:ln cap="flat" cmpd="sng" w="9525">
            <a:solidFill>
              <a:schemeClr val="dk2"/>
            </a:solidFill>
            <a:prstDash val="solid"/>
            <a:round/>
            <a:headEnd len="lg" w="lg" type="none"/>
            <a:tailEnd len="lg" w="lg" type="triangle"/>
          </a:ln>
        </p:spPr>
      </p:cxnSp>
      <p:sp>
        <p:nvSpPr>
          <p:cNvPr id="167" name="Shape 167"/>
          <p:cNvSpPr txBox="1"/>
          <p:nvPr/>
        </p:nvSpPr>
        <p:spPr>
          <a:xfrm>
            <a:off x="5648325" y="3791550"/>
            <a:ext cx="2581200" cy="1026300"/>
          </a:xfrm>
          <a:prstGeom prst="rect">
            <a:avLst/>
          </a:prstGeom>
          <a:noFill/>
          <a:ln cap="flat" cmpd="sng" w="9525">
            <a:solidFill>
              <a:srgbClr val="999999"/>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rPr lang="en" sz="900">
                <a:solidFill>
                  <a:srgbClr val="999999"/>
                </a:solidFill>
              </a:rPr>
              <a:t>Lung J receptors are found in the wall of alveoli that is in contact with pulmonary capillaries. In case of pulmonary edema, these receptors will get activated and try to increase rate of respiration to compensate since edema will narrow the gases exchange area.</a:t>
            </a:r>
            <a:endParaRPr sz="900">
              <a:solidFill>
                <a:srgbClr val="999999"/>
              </a:solidFill>
            </a:endParaRPr>
          </a:p>
        </p:txBody>
      </p:sp>
      <p:cxnSp>
        <p:nvCxnSpPr>
          <p:cNvPr id="168" name="Shape 168"/>
          <p:cNvCxnSpPr/>
          <p:nvPr/>
        </p:nvCxnSpPr>
        <p:spPr>
          <a:xfrm rot="10800000">
            <a:off x="4943100" y="3791550"/>
            <a:ext cx="657600" cy="2097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173050"/>
            <a:ext cx="8520600" cy="7071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accent2"/>
                </a:solidFill>
              </a:rPr>
              <a:t>               Factors Influencing Respiration</a:t>
            </a:r>
            <a:endParaRPr/>
          </a:p>
        </p:txBody>
      </p:sp>
      <p:pic>
        <p:nvPicPr>
          <p:cNvPr id="174" name="Shape 174"/>
          <p:cNvPicPr preferRelativeResize="0"/>
          <p:nvPr/>
        </p:nvPicPr>
        <p:blipFill>
          <a:blip r:embed="rId3">
            <a:alphaModFix/>
          </a:blip>
          <a:stretch>
            <a:fillRect/>
          </a:stretch>
        </p:blipFill>
        <p:spPr>
          <a:xfrm>
            <a:off x="582400" y="880150"/>
            <a:ext cx="7923750" cy="3975700"/>
          </a:xfrm>
          <a:prstGeom prst="rect">
            <a:avLst/>
          </a:prstGeom>
          <a:noFill/>
          <a:ln>
            <a:noFill/>
          </a:ln>
        </p:spPr>
      </p:pic>
      <p:cxnSp>
        <p:nvCxnSpPr>
          <p:cNvPr id="175" name="Shape 175"/>
          <p:cNvCxnSpPr/>
          <p:nvPr/>
        </p:nvCxnSpPr>
        <p:spPr>
          <a:xfrm>
            <a:off x="208075" y="824975"/>
            <a:ext cx="8672400" cy="8400"/>
          </a:xfrm>
          <a:prstGeom prst="straightConnector1">
            <a:avLst/>
          </a:prstGeom>
          <a:noFill/>
          <a:ln cap="flat" cmpd="sng" w="9525">
            <a:solidFill>
              <a:schemeClr val="lt2"/>
            </a:solidFill>
            <a:prstDash val="dot"/>
            <a:round/>
            <a:headEnd len="lg" w="lg" type="none"/>
            <a:tailEnd len="lg" w="lg" type="none"/>
          </a:ln>
        </p:spPr>
      </p:cxnSp>
      <p:sp>
        <p:nvSpPr>
          <p:cNvPr id="176" name="Shape 176"/>
          <p:cNvSpPr txBox="1"/>
          <p:nvPr/>
        </p:nvSpPr>
        <p:spPr>
          <a:xfrm>
            <a:off x="7410450" y="181475"/>
            <a:ext cx="1345500" cy="651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900">
                <a:solidFill>
                  <a:srgbClr val="FF0000"/>
                </a:solidFill>
              </a:rPr>
              <a:t>Summary of the factors the influence respiration</a:t>
            </a:r>
            <a:endParaRPr sz="9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114450"/>
            <a:ext cx="8520600" cy="709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accent2"/>
                </a:solidFill>
              </a:rPr>
              <a:t>             Cont..factors affecting respiration </a:t>
            </a:r>
            <a:endParaRPr>
              <a:solidFill>
                <a:schemeClr val="accent2"/>
              </a:solidFill>
            </a:endParaRPr>
          </a:p>
        </p:txBody>
      </p:sp>
      <p:pic>
        <p:nvPicPr>
          <p:cNvPr id="182" name="Shape 182"/>
          <p:cNvPicPr preferRelativeResize="0"/>
          <p:nvPr/>
        </p:nvPicPr>
        <p:blipFill>
          <a:blip r:embed="rId3">
            <a:alphaModFix/>
          </a:blip>
          <a:stretch>
            <a:fillRect/>
          </a:stretch>
        </p:blipFill>
        <p:spPr>
          <a:xfrm>
            <a:off x="397550" y="872800"/>
            <a:ext cx="8346401" cy="3996275"/>
          </a:xfrm>
          <a:prstGeom prst="rect">
            <a:avLst/>
          </a:prstGeom>
          <a:noFill/>
          <a:ln>
            <a:noFill/>
          </a:ln>
        </p:spPr>
      </p:pic>
      <p:cxnSp>
        <p:nvCxnSpPr>
          <p:cNvPr id="183" name="Shape 183"/>
          <p:cNvCxnSpPr/>
          <p:nvPr/>
        </p:nvCxnSpPr>
        <p:spPr>
          <a:xfrm>
            <a:off x="235800" y="756975"/>
            <a:ext cx="8672400" cy="8400"/>
          </a:xfrm>
          <a:prstGeom prst="straightConnector1">
            <a:avLst/>
          </a:prstGeom>
          <a:noFill/>
          <a:ln cap="flat" cmpd="sng" w="9525">
            <a:solidFill>
              <a:schemeClr val="lt2"/>
            </a:solidFill>
            <a:prstDash val="dot"/>
            <a:round/>
            <a:headEnd len="lg" w="lg" type="none"/>
            <a:tailEnd len="lg" w="lg"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p:nvPr/>
        </p:nvSpPr>
        <p:spPr>
          <a:xfrm>
            <a:off x="574825" y="290950"/>
            <a:ext cx="3386100" cy="831300"/>
          </a:xfrm>
          <a:prstGeom prst="roundRect">
            <a:avLst>
              <a:gd fmla="val 16667" name="adj"/>
            </a:avLst>
          </a:prstGeom>
          <a:solidFill>
            <a:srgbClr val="EFEFEF"/>
          </a:solidFill>
          <a:ln cap="flat" cmpd="sng" w="9525">
            <a:solidFill>
              <a:srgbClr val="9E805C"/>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lnSpc>
                <a:spcPct val="115000"/>
              </a:lnSpc>
              <a:spcBef>
                <a:spcPts val="600"/>
              </a:spcBef>
              <a:spcAft>
                <a:spcPts val="0"/>
              </a:spcAft>
              <a:buClr>
                <a:schemeClr val="dk1"/>
              </a:buClr>
              <a:buSzPts val="1100"/>
              <a:buFont typeface="Arial"/>
              <a:buNone/>
            </a:pPr>
            <a:r>
              <a:rPr lang="en" sz="3400">
                <a:solidFill>
                  <a:schemeClr val="accent3"/>
                </a:solidFill>
                <a:latin typeface="Economica"/>
                <a:ea typeface="Economica"/>
                <a:cs typeface="Economica"/>
                <a:sym typeface="Economica"/>
              </a:rPr>
              <a:t>Respiratory Acidosis</a:t>
            </a:r>
            <a:endParaRPr sz="3400">
              <a:latin typeface="Economica"/>
              <a:ea typeface="Economica"/>
              <a:cs typeface="Economica"/>
              <a:sym typeface="Economica"/>
            </a:endParaRPr>
          </a:p>
        </p:txBody>
      </p:sp>
      <p:sp>
        <p:nvSpPr>
          <p:cNvPr id="189" name="Shape 189"/>
          <p:cNvSpPr/>
          <p:nvPr/>
        </p:nvSpPr>
        <p:spPr>
          <a:xfrm>
            <a:off x="5192675" y="290950"/>
            <a:ext cx="3386100" cy="831300"/>
          </a:xfrm>
          <a:prstGeom prst="roundRect">
            <a:avLst>
              <a:gd fmla="val 16667" name="adj"/>
            </a:avLst>
          </a:prstGeom>
          <a:solidFill>
            <a:srgbClr val="EFEFEF"/>
          </a:solidFill>
          <a:ln cap="flat" cmpd="sng" w="9525">
            <a:solidFill>
              <a:srgbClr val="9E805C"/>
            </a:solidFill>
            <a:prstDash val="solid"/>
            <a:round/>
            <a:headEnd len="med" w="med" type="none"/>
            <a:tailEnd len="med" w="med" type="none"/>
          </a:ln>
        </p:spPr>
        <p:txBody>
          <a:bodyPr anchorCtr="0" anchor="t" bIns="91425" lIns="91425" spcFirstLastPara="1" rIns="91425" wrap="square" tIns="91425">
            <a:noAutofit/>
          </a:bodyPr>
          <a:lstStyle/>
          <a:p>
            <a:pPr indent="0" lvl="0" marL="0" rtl="0">
              <a:lnSpc>
                <a:spcPct val="115000"/>
              </a:lnSpc>
              <a:spcBef>
                <a:spcPts val="600"/>
              </a:spcBef>
              <a:spcAft>
                <a:spcPts val="0"/>
              </a:spcAft>
              <a:buClr>
                <a:schemeClr val="dk1"/>
              </a:buClr>
              <a:buSzPts val="1100"/>
              <a:buFont typeface="Arial"/>
              <a:buNone/>
            </a:pPr>
            <a:r>
              <a:rPr lang="en" sz="3400">
                <a:solidFill>
                  <a:schemeClr val="accent3"/>
                </a:solidFill>
                <a:latin typeface="Economica"/>
                <a:ea typeface="Economica"/>
                <a:cs typeface="Economica"/>
                <a:sym typeface="Economica"/>
              </a:rPr>
              <a:t>Respiratory Alkalosis</a:t>
            </a:r>
            <a:endParaRPr sz="3400">
              <a:solidFill>
                <a:schemeClr val="accent3"/>
              </a:solidFill>
              <a:latin typeface="Economica"/>
              <a:ea typeface="Economica"/>
              <a:cs typeface="Economica"/>
              <a:sym typeface="Economica"/>
            </a:endParaRPr>
          </a:p>
          <a:p>
            <a:pPr indent="0" lvl="0" marL="0" algn="ctr">
              <a:spcBef>
                <a:spcPts val="0"/>
              </a:spcBef>
              <a:spcAft>
                <a:spcPts val="0"/>
              </a:spcAft>
              <a:buNone/>
            </a:pPr>
            <a:r>
              <a:t/>
            </a:r>
            <a:endParaRPr/>
          </a:p>
        </p:txBody>
      </p:sp>
      <p:sp>
        <p:nvSpPr>
          <p:cNvPr id="190" name="Shape 190"/>
          <p:cNvSpPr/>
          <p:nvPr/>
        </p:nvSpPr>
        <p:spPr>
          <a:xfrm>
            <a:off x="574825" y="1314050"/>
            <a:ext cx="3313200" cy="2862600"/>
          </a:xfrm>
          <a:prstGeom prst="roundRect">
            <a:avLst>
              <a:gd fmla="val 16667" name="adj"/>
            </a:avLst>
          </a:prstGeom>
          <a:solidFill>
            <a:srgbClr val="FFF2CC"/>
          </a:solidFill>
          <a:ln cap="flat" cmpd="sng" w="19050">
            <a:solidFill>
              <a:srgbClr val="CCCCCC"/>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700"/>
              </a:spcBef>
              <a:spcAft>
                <a:spcPts val="0"/>
              </a:spcAft>
              <a:buNone/>
            </a:pPr>
            <a:r>
              <a:rPr lang="en">
                <a:solidFill>
                  <a:schemeClr val="dk1"/>
                </a:solidFill>
                <a:latin typeface="Open Sans"/>
                <a:ea typeface="Open Sans"/>
                <a:cs typeface="Open Sans"/>
                <a:sym typeface="Open Sans"/>
              </a:rPr>
              <a:t>-Hypoventilation. </a:t>
            </a:r>
            <a:endParaRPr>
              <a:solidFill>
                <a:schemeClr val="dk1"/>
              </a:solidFill>
              <a:latin typeface="Open Sans"/>
              <a:ea typeface="Open Sans"/>
              <a:cs typeface="Open Sans"/>
              <a:sym typeface="Open Sans"/>
            </a:endParaRPr>
          </a:p>
          <a:p>
            <a:pPr indent="0" lvl="0" marL="0" rtl="0">
              <a:lnSpc>
                <a:spcPct val="115000"/>
              </a:lnSpc>
              <a:spcBef>
                <a:spcPts val="700"/>
              </a:spcBef>
              <a:spcAft>
                <a:spcPts val="0"/>
              </a:spcAft>
              <a:buNone/>
            </a:pPr>
            <a:r>
              <a:rPr lang="en">
                <a:solidFill>
                  <a:schemeClr val="dk1"/>
                </a:solidFill>
                <a:latin typeface="Open Sans"/>
                <a:ea typeface="Open Sans"/>
                <a:cs typeface="Open Sans"/>
                <a:sym typeface="Open Sans"/>
              </a:rPr>
              <a:t>-Accumulation of CO</a:t>
            </a:r>
            <a:r>
              <a:rPr baseline="-25000" lang="en">
                <a:solidFill>
                  <a:schemeClr val="dk1"/>
                </a:solidFill>
                <a:latin typeface="Open Sans"/>
                <a:ea typeface="Open Sans"/>
                <a:cs typeface="Open Sans"/>
                <a:sym typeface="Open Sans"/>
              </a:rPr>
              <a:t>2 </a:t>
            </a:r>
            <a:r>
              <a:rPr lang="en">
                <a:solidFill>
                  <a:schemeClr val="dk1"/>
                </a:solidFill>
                <a:latin typeface="Open Sans"/>
                <a:ea typeface="Open Sans"/>
                <a:cs typeface="Open Sans"/>
                <a:sym typeface="Open Sans"/>
              </a:rPr>
              <a:t>in the tissues .</a:t>
            </a:r>
            <a:endParaRPr>
              <a:solidFill>
                <a:schemeClr val="dk1"/>
              </a:solidFill>
              <a:latin typeface="Open Sans"/>
              <a:ea typeface="Open Sans"/>
              <a:cs typeface="Open Sans"/>
              <a:sym typeface="Open Sans"/>
            </a:endParaRPr>
          </a:p>
          <a:p>
            <a:pPr indent="-317500" lvl="0" marL="457200" rtl="0">
              <a:lnSpc>
                <a:spcPct val="115000"/>
              </a:lnSpc>
              <a:spcBef>
                <a:spcPts val="7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a:t>
            </a:r>
            <a:r>
              <a:rPr b="1" baseline="-25000" lang="en" sz="1800">
                <a:solidFill>
                  <a:schemeClr val="dk1"/>
                </a:solidFill>
                <a:latin typeface="Open Sans"/>
                <a:ea typeface="Open Sans"/>
                <a:cs typeface="Open Sans"/>
                <a:sym typeface="Open Sans"/>
              </a:rPr>
              <a:t>CO2</a:t>
            </a:r>
            <a:r>
              <a:rPr lang="en">
                <a:solidFill>
                  <a:schemeClr val="dk1"/>
                </a:solidFill>
                <a:latin typeface="Open Sans"/>
                <a:ea typeface="Open Sans"/>
                <a:cs typeface="Open Sans"/>
                <a:sym typeface="Open Sans"/>
              </a:rPr>
              <a:t> increases</a:t>
            </a:r>
            <a:endParaRPr>
              <a:solidFill>
                <a:schemeClr val="dk1"/>
              </a:solidFill>
              <a:latin typeface="Open Sans"/>
              <a:ea typeface="Open Sans"/>
              <a:cs typeface="Open Sans"/>
              <a:sym typeface="Open Sans"/>
            </a:endParaRPr>
          </a:p>
          <a:p>
            <a:pPr indent="-317500" lvl="0" marL="457200" rtl="0">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pH decreases.</a:t>
            </a:r>
            <a:endParaRPr>
              <a:solidFill>
                <a:schemeClr val="dk1"/>
              </a:solidFill>
              <a:latin typeface="Open Sans"/>
              <a:ea typeface="Open Sans"/>
              <a:cs typeface="Open Sans"/>
              <a:sym typeface="Open Sans"/>
            </a:endParaRPr>
          </a:p>
          <a:p>
            <a:pPr indent="-317500" lvl="0" marL="457200" rtl="0">
              <a:lnSpc>
                <a:spcPct val="115000"/>
              </a:lnSpc>
              <a:spcBef>
                <a:spcPts val="0"/>
              </a:spcBef>
              <a:spcAft>
                <a:spcPts val="0"/>
              </a:spcAft>
              <a:buClr>
                <a:srgbClr val="999999"/>
              </a:buClr>
              <a:buSzPts val="1400"/>
              <a:buFont typeface="Open Sans"/>
              <a:buChar char="●"/>
            </a:pPr>
            <a:r>
              <a:rPr lang="en">
                <a:solidFill>
                  <a:srgbClr val="999999"/>
                </a:solidFill>
                <a:latin typeface="Open Sans"/>
                <a:ea typeface="Open Sans"/>
                <a:cs typeface="Open Sans"/>
                <a:sym typeface="Open Sans"/>
              </a:rPr>
              <a:t>P</a:t>
            </a:r>
            <a:r>
              <a:rPr b="1" baseline="-25000" lang="en" sz="1800">
                <a:solidFill>
                  <a:srgbClr val="999999"/>
                </a:solidFill>
                <a:latin typeface="Open Sans"/>
                <a:ea typeface="Open Sans"/>
                <a:cs typeface="Open Sans"/>
                <a:sym typeface="Open Sans"/>
              </a:rPr>
              <a:t>O2  </a:t>
            </a:r>
            <a:r>
              <a:rPr lang="en">
                <a:solidFill>
                  <a:srgbClr val="999999"/>
                </a:solidFill>
                <a:latin typeface="Open Sans"/>
                <a:ea typeface="Open Sans"/>
                <a:cs typeface="Open Sans"/>
                <a:sym typeface="Open Sans"/>
              </a:rPr>
              <a:t>decreases.</a:t>
            </a:r>
            <a:endParaRPr>
              <a:solidFill>
                <a:srgbClr val="999999"/>
              </a:solidFill>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p:txBody>
      </p:sp>
      <p:sp>
        <p:nvSpPr>
          <p:cNvPr id="191" name="Shape 191"/>
          <p:cNvSpPr/>
          <p:nvPr/>
        </p:nvSpPr>
        <p:spPr>
          <a:xfrm>
            <a:off x="5229125" y="1314050"/>
            <a:ext cx="3313200" cy="2862600"/>
          </a:xfrm>
          <a:prstGeom prst="roundRect">
            <a:avLst>
              <a:gd fmla="val 16667" name="adj"/>
            </a:avLst>
          </a:prstGeom>
          <a:solidFill>
            <a:srgbClr val="FFF2CC"/>
          </a:solidFill>
          <a:ln cap="flat" cmpd="sng" w="19050">
            <a:solidFill>
              <a:srgbClr val="CCCCCC"/>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700"/>
              </a:spcBef>
              <a:spcAft>
                <a:spcPts val="0"/>
              </a:spcAft>
              <a:buNone/>
            </a:pPr>
            <a:r>
              <a:rPr lang="en">
                <a:solidFill>
                  <a:schemeClr val="dk1"/>
                </a:solidFill>
                <a:latin typeface="Open Sans"/>
                <a:ea typeface="Open Sans"/>
                <a:cs typeface="Open Sans"/>
                <a:sym typeface="Open Sans"/>
              </a:rPr>
              <a:t>-Hyperventilation.</a:t>
            </a:r>
            <a:r>
              <a:rPr lang="en" sz="1000">
                <a:solidFill>
                  <a:srgbClr val="999999"/>
                </a:solidFill>
                <a:latin typeface="Open Sans"/>
                <a:ea typeface="Open Sans"/>
                <a:cs typeface="Open Sans"/>
                <a:sym typeface="Open Sans"/>
              </a:rPr>
              <a:t>”washing out CO2”</a:t>
            </a:r>
            <a:endParaRPr sz="1000">
              <a:solidFill>
                <a:srgbClr val="999999"/>
              </a:solidFill>
              <a:latin typeface="Open Sans"/>
              <a:ea typeface="Open Sans"/>
              <a:cs typeface="Open Sans"/>
              <a:sym typeface="Open Sans"/>
            </a:endParaRPr>
          </a:p>
          <a:p>
            <a:pPr indent="0" lvl="0" marL="0" rtl="0">
              <a:lnSpc>
                <a:spcPct val="115000"/>
              </a:lnSpc>
              <a:spcBef>
                <a:spcPts val="700"/>
              </a:spcBef>
              <a:spcAft>
                <a:spcPts val="0"/>
              </a:spcAft>
              <a:buNone/>
            </a:pPr>
            <a:r>
              <a:rPr lang="en">
                <a:solidFill>
                  <a:schemeClr val="dk1"/>
                </a:solidFill>
                <a:latin typeface="Open Sans"/>
                <a:ea typeface="Open Sans"/>
                <a:cs typeface="Open Sans"/>
                <a:sym typeface="Open Sans"/>
              </a:rPr>
              <a:t>-Excessive loss of CO</a:t>
            </a:r>
            <a:r>
              <a:rPr baseline="-25000" lang="en">
                <a:solidFill>
                  <a:schemeClr val="dk1"/>
                </a:solidFill>
                <a:latin typeface="Open Sans"/>
                <a:ea typeface="Open Sans"/>
                <a:cs typeface="Open Sans"/>
                <a:sym typeface="Open Sans"/>
              </a:rPr>
              <a:t>2</a:t>
            </a:r>
            <a:r>
              <a:rPr lang="en">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indent="-317500" lvl="0" marL="457200" rtl="0">
              <a:lnSpc>
                <a:spcPct val="115000"/>
              </a:lnSpc>
              <a:spcBef>
                <a:spcPts val="7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a:t>
            </a:r>
            <a:r>
              <a:rPr b="1" baseline="-25000" lang="en" sz="1800">
                <a:solidFill>
                  <a:schemeClr val="dk1"/>
                </a:solidFill>
                <a:latin typeface="Open Sans"/>
                <a:ea typeface="Open Sans"/>
                <a:cs typeface="Open Sans"/>
                <a:sym typeface="Open Sans"/>
              </a:rPr>
              <a:t>CO2</a:t>
            </a:r>
            <a:r>
              <a:rPr lang="en">
                <a:solidFill>
                  <a:schemeClr val="dk1"/>
                </a:solidFill>
                <a:latin typeface="Open Sans"/>
                <a:ea typeface="Open Sans"/>
                <a:cs typeface="Open Sans"/>
                <a:sym typeface="Open Sans"/>
              </a:rPr>
              <a:t> decreases (</a:t>
            </a:r>
            <a:r>
              <a:rPr lang="en" sz="1800">
                <a:highlight>
                  <a:srgbClr val="FFF2CC"/>
                </a:highlight>
              </a:rPr>
              <a:t>↓</a:t>
            </a:r>
            <a:r>
              <a:rPr lang="en">
                <a:solidFill>
                  <a:schemeClr val="dk1"/>
                </a:solidFill>
                <a:highlight>
                  <a:srgbClr val="F1C232"/>
                </a:highlight>
                <a:latin typeface="Open Sans"/>
                <a:ea typeface="Open Sans"/>
                <a:cs typeface="Open Sans"/>
                <a:sym typeface="Open Sans"/>
              </a:rPr>
              <a:t>35</a:t>
            </a:r>
            <a:r>
              <a:rPr lang="en">
                <a:solidFill>
                  <a:schemeClr val="dk1"/>
                </a:solidFill>
                <a:latin typeface="Open Sans"/>
                <a:ea typeface="Open Sans"/>
                <a:cs typeface="Open Sans"/>
                <a:sym typeface="Open Sans"/>
              </a:rPr>
              <a:t> mmHg).</a:t>
            </a:r>
            <a:endParaRPr>
              <a:solidFill>
                <a:schemeClr val="dk1"/>
              </a:solidFill>
              <a:latin typeface="Open Sans"/>
              <a:ea typeface="Open Sans"/>
              <a:cs typeface="Open Sans"/>
              <a:sym typeface="Open Sans"/>
            </a:endParaRPr>
          </a:p>
          <a:p>
            <a:pPr indent="-317500" lvl="0" marL="457200" rtl="0">
              <a:lnSpc>
                <a:spcPct val="115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pH increases.</a:t>
            </a:r>
            <a:endParaRPr>
              <a:solidFill>
                <a:schemeClr val="dk1"/>
              </a:solidFill>
              <a:latin typeface="Open Sans"/>
              <a:ea typeface="Open Sans"/>
              <a:cs typeface="Open Sans"/>
              <a:sym typeface="Open Sans"/>
            </a:endParaRPr>
          </a:p>
          <a:p>
            <a:pPr indent="-317500" lvl="0" marL="457200" rtl="0">
              <a:lnSpc>
                <a:spcPct val="115000"/>
              </a:lnSpc>
              <a:spcBef>
                <a:spcPts val="0"/>
              </a:spcBef>
              <a:spcAft>
                <a:spcPts val="0"/>
              </a:spcAft>
              <a:buClr>
                <a:srgbClr val="999999"/>
              </a:buClr>
              <a:buSzPts val="1400"/>
              <a:buFont typeface="Open Sans"/>
              <a:buChar char="●"/>
            </a:pPr>
            <a:r>
              <a:rPr lang="en">
                <a:solidFill>
                  <a:srgbClr val="999999"/>
                </a:solidFill>
                <a:latin typeface="Open Sans"/>
                <a:ea typeface="Open Sans"/>
                <a:cs typeface="Open Sans"/>
                <a:sym typeface="Open Sans"/>
              </a:rPr>
              <a:t>P</a:t>
            </a:r>
            <a:r>
              <a:rPr b="1" baseline="-25000" lang="en" sz="1800">
                <a:solidFill>
                  <a:srgbClr val="999999"/>
                </a:solidFill>
                <a:latin typeface="Open Sans"/>
                <a:ea typeface="Open Sans"/>
                <a:cs typeface="Open Sans"/>
                <a:sym typeface="Open Sans"/>
              </a:rPr>
              <a:t>O2  </a:t>
            </a:r>
            <a:r>
              <a:rPr lang="en">
                <a:solidFill>
                  <a:srgbClr val="999999"/>
                </a:solidFill>
                <a:latin typeface="Open Sans"/>
                <a:ea typeface="Open Sans"/>
                <a:cs typeface="Open Sans"/>
                <a:sym typeface="Open Sans"/>
              </a:rPr>
              <a:t>increase.</a:t>
            </a:r>
            <a:endParaRPr b="1">
              <a:solidFill>
                <a:srgbClr val="999999"/>
              </a:solidFill>
              <a:latin typeface="Open Sans"/>
              <a:ea typeface="Open Sans"/>
              <a:cs typeface="Open Sans"/>
              <a:sym typeface="Open Sans"/>
            </a:endParaRPr>
          </a:p>
          <a:p>
            <a:pPr indent="0" lvl="0" marL="0">
              <a:spcBef>
                <a:spcPts val="0"/>
              </a:spcBef>
              <a:spcAft>
                <a:spcPts val="0"/>
              </a:spcAft>
              <a:buNone/>
            </a:pPr>
            <a:r>
              <a:t/>
            </a:r>
            <a:endParaRPr sz="1200"/>
          </a:p>
        </p:txBody>
      </p:sp>
      <p:sp>
        <p:nvSpPr>
          <p:cNvPr id="192" name="Shape 192"/>
          <p:cNvSpPr/>
          <p:nvPr/>
        </p:nvSpPr>
        <p:spPr>
          <a:xfrm>
            <a:off x="9624250" y="3408725"/>
            <a:ext cx="28200" cy="75000"/>
          </a:xfrm>
          <a:prstGeom prst="downArrow">
            <a:avLst>
              <a:gd fmla="val 0" name="adj1"/>
              <a:gd fmla="val 50000" name="adj2"/>
            </a:avLst>
          </a:prstGeom>
          <a:solidFill>
            <a:schemeClr val="dk1"/>
          </a:solidFill>
          <a:ln cap="flat" cmpd="sng" w="19050">
            <a:solidFill>
              <a:schemeClr val="dk1"/>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txBox="1"/>
          <p:nvPr/>
        </p:nvSpPr>
        <p:spPr>
          <a:xfrm>
            <a:off x="6115050" y="1445900"/>
            <a:ext cx="1524000" cy="304800"/>
          </a:xfrm>
          <a:prstGeom prst="rect">
            <a:avLst/>
          </a:prstGeom>
          <a:noFill/>
          <a:ln>
            <a:noFill/>
          </a:ln>
        </p:spPr>
        <p:txBody>
          <a:bodyPr anchorCtr="0" anchor="t" bIns="91425" lIns="91425" spcFirstLastPara="1" rIns="91425" wrap="square" tIns="91425">
            <a:noAutofit/>
          </a:bodyPr>
          <a:lstStyle/>
          <a:p>
            <a:pPr indent="0" lvl="0" marL="0" rtl="1">
              <a:spcBef>
                <a:spcPts val="0"/>
              </a:spcBef>
              <a:spcAft>
                <a:spcPts val="0"/>
              </a:spcAft>
              <a:buNone/>
            </a:pPr>
            <a:r>
              <a:rPr lang="en" sz="1200">
                <a:solidFill>
                  <a:srgbClr val="999999"/>
                </a:solidFill>
              </a:rPr>
              <a:t>تنفس بقوة لمدة نصف دقيقة</a:t>
            </a:r>
            <a:endParaRPr sz="1200">
              <a:solidFill>
                <a:srgbClr val="999999"/>
              </a:solidFill>
            </a:endParaRPr>
          </a:p>
        </p:txBody>
      </p:sp>
      <p:sp>
        <p:nvSpPr>
          <p:cNvPr id="194" name="Shape 194"/>
          <p:cNvSpPr txBox="1"/>
          <p:nvPr/>
        </p:nvSpPr>
        <p:spPr>
          <a:xfrm>
            <a:off x="3733800" y="1122250"/>
            <a:ext cx="1676400" cy="47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rPr>
              <a:t>In level of gases</a:t>
            </a:r>
            <a:endParaRPr b="1">
              <a:solidFill>
                <a:srgbClr val="FF0000"/>
              </a:solidFill>
            </a:endParaRPr>
          </a:p>
        </p:txBody>
      </p:sp>
      <p:sp>
        <p:nvSpPr>
          <p:cNvPr id="195" name="Shape 195"/>
          <p:cNvSpPr txBox="1"/>
          <p:nvPr/>
        </p:nvSpPr>
        <p:spPr>
          <a:xfrm>
            <a:off x="2593125" y="4176650"/>
            <a:ext cx="3798300" cy="45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Gases </a:t>
            </a:r>
            <a:r>
              <a:rPr lang="en">
                <a:solidFill>
                  <a:srgbClr val="FF0000"/>
                </a:solidFill>
              </a:rPr>
              <a:t>change</a:t>
            </a:r>
            <a:r>
              <a:rPr lang="en">
                <a:solidFill>
                  <a:srgbClr val="FF0000"/>
                </a:solidFill>
              </a:rPr>
              <a:t> acidity or </a:t>
            </a:r>
            <a:r>
              <a:rPr lang="en">
                <a:solidFill>
                  <a:srgbClr val="FF0000"/>
                </a:solidFill>
              </a:rPr>
              <a:t>basicity of the blood </a:t>
            </a:r>
            <a:endParaRPr>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p:nvPr/>
        </p:nvSpPr>
        <p:spPr>
          <a:xfrm>
            <a:off x="574825" y="167125"/>
            <a:ext cx="3386100" cy="831300"/>
          </a:xfrm>
          <a:prstGeom prst="roundRect">
            <a:avLst>
              <a:gd fmla="val 16667" name="adj"/>
            </a:avLst>
          </a:prstGeom>
          <a:solidFill>
            <a:srgbClr val="EFEFEF"/>
          </a:solidFill>
          <a:ln cap="flat" cmpd="sng" w="9525">
            <a:solidFill>
              <a:schemeClr val="accent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lnSpc>
                <a:spcPct val="115000"/>
              </a:lnSpc>
              <a:spcBef>
                <a:spcPts val="600"/>
              </a:spcBef>
              <a:spcAft>
                <a:spcPts val="0"/>
              </a:spcAft>
              <a:buNone/>
            </a:pPr>
            <a:r>
              <a:rPr lang="en" sz="3400">
                <a:solidFill>
                  <a:schemeClr val="accent3"/>
                </a:solidFill>
                <a:latin typeface="Economica"/>
                <a:ea typeface="Economica"/>
                <a:cs typeface="Economica"/>
                <a:sym typeface="Economica"/>
              </a:rPr>
              <a:t>Metabolic Acidosis</a:t>
            </a:r>
            <a:endParaRPr sz="3400">
              <a:solidFill>
                <a:schemeClr val="accent3"/>
              </a:solidFill>
              <a:latin typeface="Economica"/>
              <a:ea typeface="Economica"/>
              <a:cs typeface="Economica"/>
              <a:sym typeface="Economica"/>
            </a:endParaRPr>
          </a:p>
        </p:txBody>
      </p:sp>
      <p:sp>
        <p:nvSpPr>
          <p:cNvPr id="201" name="Shape 201"/>
          <p:cNvSpPr/>
          <p:nvPr/>
        </p:nvSpPr>
        <p:spPr>
          <a:xfrm>
            <a:off x="5173475" y="167125"/>
            <a:ext cx="3386100" cy="831300"/>
          </a:xfrm>
          <a:prstGeom prst="roundRect">
            <a:avLst>
              <a:gd fmla="val 16667" name="adj"/>
            </a:avLst>
          </a:prstGeom>
          <a:solidFill>
            <a:srgbClr val="EFEFEF"/>
          </a:solidFill>
          <a:ln cap="flat" cmpd="sng" w="9525">
            <a:solidFill>
              <a:schemeClr val="accent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lnSpc>
                <a:spcPct val="115000"/>
              </a:lnSpc>
              <a:spcBef>
                <a:spcPts val="600"/>
              </a:spcBef>
              <a:spcAft>
                <a:spcPts val="0"/>
              </a:spcAft>
              <a:buNone/>
            </a:pPr>
            <a:r>
              <a:rPr lang="en" sz="3400">
                <a:solidFill>
                  <a:schemeClr val="accent3"/>
                </a:solidFill>
                <a:latin typeface="Economica"/>
                <a:ea typeface="Economica"/>
                <a:cs typeface="Economica"/>
                <a:sym typeface="Economica"/>
              </a:rPr>
              <a:t>Metabolic Alkalosis</a:t>
            </a:r>
            <a:endParaRPr sz="3400">
              <a:latin typeface="Economica"/>
              <a:ea typeface="Economica"/>
              <a:cs typeface="Economica"/>
              <a:sym typeface="Economica"/>
            </a:endParaRPr>
          </a:p>
        </p:txBody>
      </p:sp>
      <p:sp>
        <p:nvSpPr>
          <p:cNvPr id="202" name="Shape 202"/>
          <p:cNvSpPr/>
          <p:nvPr/>
        </p:nvSpPr>
        <p:spPr>
          <a:xfrm>
            <a:off x="611275" y="1122250"/>
            <a:ext cx="3313200" cy="2757300"/>
          </a:xfrm>
          <a:prstGeom prst="roundRect">
            <a:avLst>
              <a:gd fmla="val 16667" name="adj"/>
            </a:avLst>
          </a:prstGeom>
          <a:solidFill>
            <a:schemeClr val="accent2"/>
          </a:solidFill>
          <a:ln cap="flat" cmpd="sng" w="19050">
            <a:solidFill>
              <a:srgbClr val="CCCCCC"/>
            </a:solidFill>
            <a:prstDash val="solid"/>
            <a:round/>
            <a:headEnd len="med" w="med" type="none"/>
            <a:tailEnd len="med" w="med" type="none"/>
          </a:ln>
        </p:spPr>
        <p:txBody>
          <a:bodyPr anchorCtr="0" anchor="ctr" bIns="91425" lIns="91425" spcFirstLastPara="1" rIns="91425" wrap="square" tIns="91425">
            <a:noAutofit/>
          </a:bodyPr>
          <a:lstStyle/>
          <a:p>
            <a:pPr indent="-317500" lvl="0" marL="457200" rtl="0" algn="just">
              <a:lnSpc>
                <a:spcPct val="115000"/>
              </a:lnSpc>
              <a:spcBef>
                <a:spcPts val="60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Ingestion, infusion, or production of a fixed acid.</a:t>
            </a:r>
            <a:endParaRPr>
              <a:solidFill>
                <a:srgbClr val="FFFFFF"/>
              </a:solidFill>
              <a:latin typeface="Open Sans"/>
              <a:ea typeface="Open Sans"/>
              <a:cs typeface="Open Sans"/>
              <a:sym typeface="Open Sans"/>
            </a:endParaRPr>
          </a:p>
          <a:p>
            <a:pPr indent="-317500" lvl="0" marL="457200" rtl="0" algn="just">
              <a:lnSpc>
                <a:spcPct val="115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decreased renal excretion of hydrogen ions. </a:t>
            </a:r>
            <a:r>
              <a:rPr lang="en">
                <a:solidFill>
                  <a:srgbClr val="999999"/>
                </a:solidFill>
                <a:latin typeface="Open Sans"/>
                <a:ea typeface="Open Sans"/>
                <a:cs typeface="Open Sans"/>
                <a:sym typeface="Open Sans"/>
              </a:rPr>
              <a:t>H+</a:t>
            </a:r>
            <a:endParaRPr>
              <a:solidFill>
                <a:srgbClr val="999999"/>
              </a:solidFill>
              <a:latin typeface="Open Sans"/>
              <a:ea typeface="Open Sans"/>
              <a:cs typeface="Open Sans"/>
              <a:sym typeface="Open Sans"/>
            </a:endParaRPr>
          </a:p>
          <a:p>
            <a:pPr indent="-317500" lvl="0" marL="457200" rtl="0" algn="just">
              <a:lnSpc>
                <a:spcPct val="115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loss of bicarbonate or other bases from the extracellular compartment. </a:t>
            </a:r>
            <a:r>
              <a:rPr lang="en">
                <a:solidFill>
                  <a:srgbClr val="999999"/>
                </a:solidFill>
                <a:latin typeface="Open Sans"/>
                <a:ea typeface="Open Sans"/>
                <a:cs typeface="Open Sans"/>
                <a:sym typeface="Open Sans"/>
              </a:rPr>
              <a:t>HCO3-</a:t>
            </a:r>
            <a:endParaRPr>
              <a:solidFill>
                <a:srgbClr val="999999"/>
              </a:solidFill>
              <a:latin typeface="Open Sans"/>
              <a:ea typeface="Open Sans"/>
              <a:cs typeface="Open Sans"/>
              <a:sym typeface="Open Sans"/>
            </a:endParaRPr>
          </a:p>
          <a:p>
            <a:pPr indent="-317500" lvl="0" marL="457200" rtl="0" algn="just">
              <a:lnSpc>
                <a:spcPct val="115000"/>
              </a:lnSpc>
              <a:spcBef>
                <a:spcPts val="0"/>
              </a:spcBef>
              <a:spcAft>
                <a:spcPts val="0"/>
              </a:spcAft>
              <a:buClr>
                <a:srgbClr val="999999"/>
              </a:buClr>
              <a:buSzPts val="1400"/>
              <a:buFont typeface="Open Sans"/>
              <a:buChar char="●"/>
            </a:pPr>
            <a:r>
              <a:rPr lang="en">
                <a:solidFill>
                  <a:srgbClr val="999999"/>
                </a:solidFill>
                <a:latin typeface="Open Sans"/>
                <a:ea typeface="Open Sans"/>
                <a:cs typeface="Open Sans"/>
                <a:sym typeface="Open Sans"/>
              </a:rPr>
              <a:t>pH decrease “ more acidic”</a:t>
            </a:r>
            <a:endParaRPr>
              <a:solidFill>
                <a:srgbClr val="999999"/>
              </a:solidFill>
              <a:latin typeface="Open Sans"/>
              <a:ea typeface="Open Sans"/>
              <a:cs typeface="Open Sans"/>
              <a:sym typeface="Open Sans"/>
            </a:endParaRPr>
          </a:p>
          <a:p>
            <a:pPr indent="0" lvl="0" marL="0" rtl="0">
              <a:lnSpc>
                <a:spcPct val="115000"/>
              </a:lnSpc>
              <a:spcBef>
                <a:spcPts val="700"/>
              </a:spcBef>
              <a:spcAft>
                <a:spcPts val="0"/>
              </a:spcAft>
              <a:buNone/>
            </a:pPr>
            <a:r>
              <a:t/>
            </a:r>
            <a:endParaRPr sz="1000">
              <a:solidFill>
                <a:srgbClr val="FFFFFF"/>
              </a:solidFill>
            </a:endParaRPr>
          </a:p>
          <a:p>
            <a:pPr indent="0" lvl="0" marL="0" rtl="0">
              <a:spcBef>
                <a:spcPts val="0"/>
              </a:spcBef>
              <a:spcAft>
                <a:spcPts val="0"/>
              </a:spcAft>
              <a:buNone/>
            </a:pPr>
            <a:r>
              <a:t/>
            </a:r>
            <a:endParaRPr sz="1000"/>
          </a:p>
        </p:txBody>
      </p:sp>
      <p:sp>
        <p:nvSpPr>
          <p:cNvPr id="203" name="Shape 203"/>
          <p:cNvSpPr/>
          <p:nvPr/>
        </p:nvSpPr>
        <p:spPr>
          <a:xfrm>
            <a:off x="5209925" y="1122250"/>
            <a:ext cx="3313200" cy="2757300"/>
          </a:xfrm>
          <a:prstGeom prst="roundRect">
            <a:avLst>
              <a:gd fmla="val 16667" name="adj"/>
            </a:avLst>
          </a:prstGeom>
          <a:solidFill>
            <a:schemeClr val="accent2"/>
          </a:solidFill>
          <a:ln cap="flat" cmpd="sng" w="19050">
            <a:solidFill>
              <a:srgbClr val="CCCCCC"/>
            </a:solidFill>
            <a:prstDash val="solid"/>
            <a:round/>
            <a:headEnd len="med" w="med" type="none"/>
            <a:tailEnd len="med" w="med" type="none"/>
          </a:ln>
        </p:spPr>
        <p:txBody>
          <a:bodyPr anchorCtr="0" anchor="ctr" bIns="91425" lIns="91425" spcFirstLastPara="1" rIns="91425" wrap="square" tIns="91425">
            <a:noAutofit/>
          </a:bodyPr>
          <a:lstStyle/>
          <a:p>
            <a:pPr indent="-317500" lvl="0" marL="457200" marR="0" rtl="0" algn="just">
              <a:lnSpc>
                <a:spcPct val="115000"/>
              </a:lnSpc>
              <a:spcBef>
                <a:spcPts val="60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Excessive loss of fixed acids from the body.</a:t>
            </a:r>
            <a:endParaRPr>
              <a:solidFill>
                <a:srgbClr val="FFFFFF"/>
              </a:solidFill>
              <a:latin typeface="Open Sans"/>
              <a:ea typeface="Open Sans"/>
              <a:cs typeface="Open Sans"/>
              <a:sym typeface="Open Sans"/>
            </a:endParaRPr>
          </a:p>
          <a:p>
            <a:pPr indent="-317500" lvl="0" marL="457200" marR="0" rtl="0" algn="just">
              <a:lnSpc>
                <a:spcPct val="115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Ingestion, infusion, or excessive renal reabsorption of bases such as bicarbonate </a:t>
            </a:r>
            <a:r>
              <a:rPr lang="en">
                <a:solidFill>
                  <a:srgbClr val="999999"/>
                </a:solidFill>
                <a:latin typeface="Open Sans"/>
                <a:ea typeface="Open Sans"/>
                <a:cs typeface="Open Sans"/>
                <a:sym typeface="Open Sans"/>
              </a:rPr>
              <a:t>HCO3-</a:t>
            </a:r>
            <a:endParaRPr>
              <a:solidFill>
                <a:srgbClr val="999999"/>
              </a:solidFill>
              <a:latin typeface="Open Sans"/>
              <a:ea typeface="Open Sans"/>
              <a:cs typeface="Open Sans"/>
              <a:sym typeface="Open Sans"/>
            </a:endParaRPr>
          </a:p>
          <a:p>
            <a:pPr indent="-317500" lvl="0" marL="457200" marR="0" rtl="0" algn="just">
              <a:lnSpc>
                <a:spcPct val="115000"/>
              </a:lnSpc>
              <a:spcBef>
                <a:spcPts val="0"/>
              </a:spcBef>
              <a:spcAft>
                <a:spcPts val="0"/>
              </a:spcAft>
              <a:buClr>
                <a:srgbClr val="FFFFFF"/>
              </a:buClr>
              <a:buSzPts val="1400"/>
              <a:buFont typeface="Open Sans"/>
              <a:buChar char="●"/>
            </a:pPr>
            <a:r>
              <a:rPr lang="en">
                <a:solidFill>
                  <a:srgbClr val="FFFFFF"/>
                </a:solidFill>
                <a:latin typeface="Open Sans"/>
                <a:ea typeface="Open Sans"/>
                <a:cs typeface="Open Sans"/>
                <a:sym typeface="Open Sans"/>
              </a:rPr>
              <a:t>pH increases.</a:t>
            </a:r>
            <a:r>
              <a:rPr lang="en">
                <a:solidFill>
                  <a:srgbClr val="999999"/>
                </a:solidFill>
                <a:latin typeface="Open Sans"/>
                <a:ea typeface="Open Sans"/>
                <a:cs typeface="Open Sans"/>
                <a:sym typeface="Open Sans"/>
              </a:rPr>
              <a:t>” more basic”</a:t>
            </a:r>
            <a:endParaRPr>
              <a:solidFill>
                <a:srgbClr val="999999"/>
              </a:solidFill>
              <a:latin typeface="Open Sans"/>
              <a:ea typeface="Open Sans"/>
              <a:cs typeface="Open Sans"/>
              <a:sym typeface="Open Sans"/>
            </a:endParaRPr>
          </a:p>
        </p:txBody>
      </p:sp>
      <p:sp>
        <p:nvSpPr>
          <p:cNvPr id="204" name="Shape 204"/>
          <p:cNvSpPr/>
          <p:nvPr/>
        </p:nvSpPr>
        <p:spPr>
          <a:xfrm>
            <a:off x="574825" y="4270600"/>
            <a:ext cx="7910100" cy="703800"/>
          </a:xfrm>
          <a:prstGeom prst="roundRect">
            <a:avLst>
              <a:gd fmla="val 16667" name="adj"/>
            </a:avLst>
          </a:prstGeom>
          <a:solidFill>
            <a:srgbClr val="EFEFEF"/>
          </a:solidFill>
          <a:ln cap="flat" cmpd="sng" w="19050">
            <a:solidFill>
              <a:schemeClr val="accent2"/>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latin typeface="Open Sans"/>
                <a:ea typeface="Open Sans"/>
                <a:cs typeface="Open Sans"/>
                <a:sym typeface="Open Sans"/>
              </a:rPr>
              <a:t>The respiratory system can compensate for metabolic acidosis or alkalosis by altering alveolar ventilation. </a:t>
            </a:r>
            <a:r>
              <a:rPr lang="en">
                <a:solidFill>
                  <a:srgbClr val="999999"/>
                </a:solidFill>
                <a:latin typeface="Open Sans"/>
                <a:ea typeface="Open Sans"/>
                <a:cs typeface="Open Sans"/>
                <a:sym typeface="Open Sans"/>
              </a:rPr>
              <a:t>Hypoventilation</a:t>
            </a:r>
            <a:r>
              <a:rPr lang="en">
                <a:latin typeface="Open Sans"/>
                <a:ea typeface="Open Sans"/>
                <a:cs typeface="Open Sans"/>
                <a:sym typeface="Open Sans"/>
              </a:rPr>
              <a:t>                     </a:t>
            </a:r>
            <a:r>
              <a:rPr lang="en">
                <a:solidFill>
                  <a:srgbClr val="999999"/>
                </a:solidFill>
                <a:latin typeface="Open Sans"/>
                <a:ea typeface="Open Sans"/>
                <a:cs typeface="Open Sans"/>
                <a:sym typeface="Open Sans"/>
              </a:rPr>
              <a:t>Hyperventilation</a:t>
            </a:r>
            <a:endParaRPr>
              <a:solidFill>
                <a:srgbClr val="999999"/>
              </a:solidFill>
              <a:latin typeface="Open Sans"/>
              <a:ea typeface="Open Sans"/>
              <a:cs typeface="Open Sans"/>
              <a:sym typeface="Open Sans"/>
            </a:endParaRPr>
          </a:p>
          <a:p>
            <a:pPr indent="0" lvl="0" marL="0">
              <a:spcBef>
                <a:spcPts val="0"/>
              </a:spcBef>
              <a:spcAft>
                <a:spcPts val="0"/>
              </a:spcAft>
              <a:buClr>
                <a:schemeClr val="dk1"/>
              </a:buClr>
              <a:buSzPts val="1100"/>
              <a:buFont typeface="Arial"/>
              <a:buNone/>
            </a:pPr>
            <a:r>
              <a:t/>
            </a:r>
            <a:endParaRPr/>
          </a:p>
          <a:p>
            <a:pPr indent="0" lvl="0" marL="0">
              <a:spcBef>
                <a:spcPts val="0"/>
              </a:spcBef>
              <a:spcAft>
                <a:spcPts val="0"/>
              </a:spcAft>
              <a:buNone/>
            </a:pPr>
            <a:r>
              <a:t/>
            </a:r>
            <a:endParaRPr/>
          </a:p>
        </p:txBody>
      </p:sp>
      <p:sp>
        <p:nvSpPr>
          <p:cNvPr id="205" name="Shape 205"/>
          <p:cNvSpPr txBox="1"/>
          <p:nvPr/>
        </p:nvSpPr>
        <p:spPr>
          <a:xfrm>
            <a:off x="3829050" y="1122250"/>
            <a:ext cx="1485900" cy="46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rgbClr val="FF0000"/>
                </a:solidFill>
              </a:rPr>
              <a:t>In level of cells</a:t>
            </a:r>
            <a:endParaRPr b="1">
              <a:solidFill>
                <a:srgbClr val="FF0000"/>
              </a:solidFill>
            </a:endParaRPr>
          </a:p>
        </p:txBody>
      </p:sp>
      <p:sp>
        <p:nvSpPr>
          <p:cNvPr id="206" name="Shape 206"/>
          <p:cNvSpPr txBox="1"/>
          <p:nvPr/>
        </p:nvSpPr>
        <p:spPr>
          <a:xfrm>
            <a:off x="4000500" y="302900"/>
            <a:ext cx="1133400" cy="81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txBox="1"/>
          <p:nvPr/>
        </p:nvSpPr>
        <p:spPr>
          <a:xfrm>
            <a:off x="1999075" y="3822400"/>
            <a:ext cx="5061600" cy="290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FF0000"/>
                </a:solidFill>
              </a:rPr>
              <a:t>Products of the cell change acidity or basicity of the blood</a:t>
            </a:r>
            <a:endParaRPr>
              <a:solidFill>
                <a:srgbClr val="FF0000"/>
              </a:solidFill>
            </a:endParaRPr>
          </a:p>
        </p:txBody>
      </p:sp>
      <p:sp>
        <p:nvSpPr>
          <p:cNvPr id="208" name="Shape 208"/>
          <p:cNvSpPr/>
          <p:nvPr/>
        </p:nvSpPr>
        <p:spPr>
          <a:xfrm>
            <a:off x="3771900" y="4674875"/>
            <a:ext cx="800100" cy="133500"/>
          </a:xfrm>
          <a:prstGeom prst="leftRightArrow">
            <a:avLst>
              <a:gd fmla="val 50000" name="adj1"/>
              <a:gd fmla="val 50000" name="adj2"/>
            </a:avLst>
          </a:prstGeom>
          <a:solidFill>
            <a:srgbClr val="EFEFEF"/>
          </a:solidFill>
          <a:ln cap="flat" cmpd="sng" w="19050">
            <a:solidFill>
              <a:schemeClr val="accent2"/>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12" name="Shape 212"/>
        <p:cNvGrpSpPr/>
        <p:nvPr/>
      </p:nvGrpSpPr>
      <p:grpSpPr>
        <a:xfrm>
          <a:off x="0" y="0"/>
          <a:ext cx="0" cy="0"/>
          <a:chOff x="0" y="0"/>
          <a:chExt cx="0" cy="0"/>
        </a:xfrm>
      </p:grpSpPr>
      <p:sp>
        <p:nvSpPr>
          <p:cNvPr id="213" name="Shape 213"/>
          <p:cNvSpPr txBox="1"/>
          <p:nvPr>
            <p:ph idx="1" type="body"/>
          </p:nvPr>
        </p:nvSpPr>
        <p:spPr>
          <a:xfrm>
            <a:off x="615900" y="275250"/>
            <a:ext cx="3653700" cy="45930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Female’s team:</a:t>
            </a:r>
            <a:endParaRPr/>
          </a:p>
          <a:p>
            <a:pPr indent="0" lvl="0" marL="0" rtl="0">
              <a:lnSpc>
                <a:spcPct val="115000"/>
              </a:lnSpc>
              <a:spcBef>
                <a:spcPts val="0"/>
              </a:spcBef>
              <a:spcAft>
                <a:spcPts val="0"/>
              </a:spcAft>
              <a:buNone/>
            </a:pPr>
            <a:r>
              <a:rPr lang="en" sz="1800">
                <a:solidFill>
                  <a:schemeClr val="lt1"/>
                </a:solidFill>
              </a:rPr>
              <a:t>Leader: </a:t>
            </a:r>
            <a:r>
              <a:rPr lang="en" sz="1600">
                <a:solidFill>
                  <a:schemeClr val="lt1"/>
                </a:solidFill>
              </a:rPr>
              <a:t>Alanoud Salman Alotaiby</a:t>
            </a:r>
            <a:endParaRPr sz="1600">
              <a:solidFill>
                <a:schemeClr val="lt1"/>
              </a:solidFill>
            </a:endParaRPr>
          </a:p>
          <a:p>
            <a:pPr indent="0" lvl="0" marL="0" rtl="0">
              <a:lnSpc>
                <a:spcPct val="115000"/>
              </a:lnSpc>
              <a:spcBef>
                <a:spcPts val="0"/>
              </a:spcBef>
              <a:spcAft>
                <a:spcPts val="0"/>
              </a:spcAft>
              <a:buNone/>
            </a:pPr>
            <a:r>
              <a:rPr lang="en" sz="1600">
                <a:solidFill>
                  <a:schemeClr val="lt1"/>
                </a:solidFill>
              </a:rPr>
              <a:t>Members: </a:t>
            </a:r>
            <a:endParaRPr sz="1600">
              <a:solidFill>
                <a:schemeClr val="lt1"/>
              </a:solidFill>
            </a:endParaRPr>
          </a:p>
          <a:p>
            <a:pPr indent="0" lvl="0" marL="0" rtl="0">
              <a:lnSpc>
                <a:spcPct val="115000"/>
              </a:lnSpc>
              <a:spcBef>
                <a:spcPts val="0"/>
              </a:spcBef>
              <a:spcAft>
                <a:spcPts val="0"/>
              </a:spcAft>
              <a:buClr>
                <a:schemeClr val="dk1"/>
              </a:buClr>
              <a:buSzPts val="1800"/>
              <a:buFont typeface="Economica"/>
              <a:buNone/>
            </a:pPr>
            <a:r>
              <a:rPr lang="en" sz="1600">
                <a:solidFill>
                  <a:schemeClr val="lt1"/>
                </a:solidFill>
              </a:rPr>
              <a:t>Sarah Alflaij</a:t>
            </a:r>
            <a:endParaRPr sz="1600">
              <a:solidFill>
                <a:schemeClr val="lt1"/>
              </a:solidFill>
            </a:endParaRPr>
          </a:p>
          <a:p>
            <a:pPr indent="0" lvl="0" marL="0" marR="0" rtl="0" algn="l">
              <a:lnSpc>
                <a:spcPct val="115000"/>
              </a:lnSpc>
              <a:spcBef>
                <a:spcPts val="0"/>
              </a:spcBef>
              <a:spcAft>
                <a:spcPts val="0"/>
              </a:spcAft>
              <a:buClr>
                <a:schemeClr val="dk1"/>
              </a:buClr>
              <a:buSzPts val="1800"/>
              <a:buFont typeface="Open Sans"/>
              <a:buNone/>
            </a:pPr>
            <a:r>
              <a:t/>
            </a:r>
            <a:endParaRPr b="0" i="0" sz="1800" u="none" cap="none" strike="noStrike">
              <a:solidFill>
                <a:schemeClr val="accent2"/>
              </a:solidFill>
              <a:latin typeface="Open Sans"/>
              <a:ea typeface="Open Sans"/>
              <a:cs typeface="Open Sans"/>
              <a:sym typeface="Open Sans"/>
            </a:endParaRPr>
          </a:p>
          <a:p>
            <a:pPr indent="0" lvl="0" marL="0" marR="0" rtl="0" algn="l">
              <a:lnSpc>
                <a:spcPct val="115000"/>
              </a:lnSpc>
              <a:spcBef>
                <a:spcPts val="1600"/>
              </a:spcBef>
              <a:spcAft>
                <a:spcPts val="0"/>
              </a:spcAft>
              <a:buClr>
                <a:schemeClr val="dk1"/>
              </a:buClr>
              <a:buSzPts val="1800"/>
              <a:buFont typeface="Open Sans"/>
              <a:buNone/>
            </a:pPr>
            <a:r>
              <a:t/>
            </a:r>
            <a:endParaRPr b="0" i="0" sz="1800" u="none" cap="none" strike="noStrike">
              <a:solidFill>
                <a:schemeClr val="accent2"/>
              </a:solidFill>
              <a:latin typeface="Open Sans"/>
              <a:ea typeface="Open Sans"/>
              <a:cs typeface="Open Sans"/>
              <a:sym typeface="Open Sans"/>
            </a:endParaRPr>
          </a:p>
          <a:p>
            <a:pPr indent="0" lvl="0" marL="0" marR="0" rtl="0" algn="l">
              <a:lnSpc>
                <a:spcPct val="115000"/>
              </a:lnSpc>
              <a:spcBef>
                <a:spcPts val="1600"/>
              </a:spcBef>
              <a:spcAft>
                <a:spcPts val="0"/>
              </a:spcAft>
              <a:buClr>
                <a:schemeClr val="dk1"/>
              </a:buClr>
              <a:buSzPts val="2400"/>
              <a:buFont typeface="Open Sans"/>
              <a:buNone/>
            </a:pPr>
            <a:r>
              <a:t/>
            </a:r>
            <a:endParaRPr b="0" i="0" sz="2400" u="none" cap="none" strike="noStrike">
              <a:solidFill>
                <a:schemeClr val="accent2"/>
              </a:solidFill>
              <a:latin typeface="Open Sans"/>
              <a:ea typeface="Open Sans"/>
              <a:cs typeface="Open Sans"/>
              <a:sym typeface="Open Sans"/>
            </a:endParaRPr>
          </a:p>
          <a:p>
            <a:pPr indent="0" lvl="0" marL="0" marR="0" rtl="0" algn="l">
              <a:lnSpc>
                <a:spcPct val="115000"/>
              </a:lnSpc>
              <a:spcBef>
                <a:spcPts val="1600"/>
              </a:spcBef>
              <a:spcAft>
                <a:spcPts val="0"/>
              </a:spcAft>
              <a:buClr>
                <a:schemeClr val="dk1"/>
              </a:buClr>
              <a:buSzPts val="2400"/>
              <a:buFont typeface="Open Sans"/>
              <a:buNone/>
            </a:pPr>
            <a:r>
              <a:t/>
            </a:r>
            <a:endParaRPr b="0" i="0" sz="2400" u="none" cap="none" strike="noStrike">
              <a:solidFill>
                <a:schemeClr val="accent2"/>
              </a:solidFill>
              <a:latin typeface="Open Sans"/>
              <a:ea typeface="Open Sans"/>
              <a:cs typeface="Open Sans"/>
              <a:sym typeface="Open Sans"/>
            </a:endParaRPr>
          </a:p>
        </p:txBody>
      </p:sp>
      <p:sp>
        <p:nvSpPr>
          <p:cNvPr id="214" name="Shape 214"/>
          <p:cNvSpPr txBox="1"/>
          <p:nvPr>
            <p:ph idx="2" type="body"/>
          </p:nvPr>
        </p:nvSpPr>
        <p:spPr>
          <a:xfrm>
            <a:off x="4594200" y="275250"/>
            <a:ext cx="3653700" cy="45930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Male’s team:</a:t>
            </a:r>
            <a:endParaRPr b="0" i="0" sz="24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2400"/>
              <a:buFont typeface="Open Sans"/>
              <a:buNone/>
            </a:pPr>
            <a:r>
              <a:rPr lang="en" sz="1800">
                <a:solidFill>
                  <a:schemeClr val="lt1"/>
                </a:solidFill>
              </a:rPr>
              <a:t>Leader: </a:t>
            </a:r>
            <a:r>
              <a:rPr lang="en" sz="1600">
                <a:solidFill>
                  <a:schemeClr val="lt1"/>
                </a:solidFill>
              </a:rPr>
              <a:t>Abdulhakim AlOnaiq</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rPr lang="en" sz="1600">
                <a:solidFill>
                  <a:schemeClr val="lt1"/>
                </a:solidFill>
              </a:rPr>
              <a:t>Members: </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rPr lang="en" sz="1600">
                <a:solidFill>
                  <a:schemeClr val="lt1"/>
                </a:solidFill>
              </a:rPr>
              <a:t>Naif Almutairi</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rPr lang="en" sz="1600">
                <a:solidFill>
                  <a:schemeClr val="lt1"/>
                </a:solidFill>
              </a:rPr>
              <a:t>Abdullah Alzaid</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rPr lang="en" sz="1600">
                <a:solidFill>
                  <a:schemeClr val="lt1"/>
                </a:solidFill>
              </a:rPr>
              <a:t>Saad alfawzan</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t/>
            </a:r>
            <a:endParaRPr sz="16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283975" y="125900"/>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600"/>
              <a:buFont typeface="Economica"/>
              <a:buNone/>
            </a:pPr>
            <a:r>
              <a:rPr b="0" i="0" lang="en" sz="3600" u="none" cap="none" strike="noStrike">
                <a:solidFill>
                  <a:schemeClr val="accent3"/>
                </a:solidFill>
                <a:latin typeface="Economica"/>
                <a:ea typeface="Economica"/>
                <a:cs typeface="Economica"/>
                <a:sym typeface="Economica"/>
              </a:rPr>
              <a:t>objectives:</a:t>
            </a:r>
            <a:endParaRPr>
              <a:solidFill>
                <a:schemeClr val="accent3"/>
              </a:solidFill>
            </a:endParaRPr>
          </a:p>
        </p:txBody>
      </p:sp>
      <p:sp>
        <p:nvSpPr>
          <p:cNvPr id="75" name="Shape 75"/>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Open Sans"/>
              <a:buNone/>
            </a:pPr>
            <a:r>
              <a:rPr b="0" i="0" lang="en" sz="1100" u="none" cap="none" strike="noStrike">
                <a:solidFill>
                  <a:schemeClr val="dk1"/>
                </a:solidFill>
                <a:latin typeface="Arial"/>
                <a:ea typeface="Arial"/>
                <a:cs typeface="Arial"/>
                <a:sym typeface="Arial"/>
              </a:rPr>
              <a:t>							</a:t>
            </a:r>
            <a:endParaRPr/>
          </a:p>
        </p:txBody>
      </p:sp>
      <p:sp>
        <p:nvSpPr>
          <p:cNvPr id="76" name="Shape 76"/>
          <p:cNvSpPr txBox="1"/>
          <p:nvPr/>
        </p:nvSpPr>
        <p:spPr>
          <a:xfrm>
            <a:off x="311700" y="1225225"/>
            <a:ext cx="8692800" cy="354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Economica"/>
              <a:buNone/>
            </a:pPr>
            <a:r>
              <a:rPr b="1" i="0" lang="en" sz="2500" u="none" cap="none" strike="noStrike">
                <a:solidFill>
                  <a:schemeClr val="accent3"/>
                </a:solidFill>
                <a:latin typeface="Economica"/>
                <a:ea typeface="Economica"/>
                <a:cs typeface="Economica"/>
                <a:sym typeface="Economica"/>
              </a:rPr>
              <a:t>By the end of the lecture you will be able to:</a:t>
            </a:r>
            <a:endParaRPr b="1" i="0" sz="2500" u="none" cap="none" strike="noStrike">
              <a:solidFill>
                <a:schemeClr val="accent3"/>
              </a:solidFill>
              <a:latin typeface="Economica"/>
              <a:ea typeface="Economica"/>
              <a:cs typeface="Economica"/>
              <a:sym typeface="Economica"/>
            </a:endParaRPr>
          </a:p>
          <a:p>
            <a:pPr indent="-323850" lvl="0" marL="457200" rtl="0" algn="just">
              <a:lnSpc>
                <a:spcPct val="115000"/>
              </a:lnSpc>
              <a:spcBef>
                <a:spcPts val="700"/>
              </a:spcBef>
              <a:spcAft>
                <a:spcPts val="0"/>
              </a:spcAft>
              <a:buSzPts val="1500"/>
              <a:buFont typeface="Open Sans"/>
              <a:buChar char="●"/>
            </a:pPr>
            <a:r>
              <a:rPr lang="en" sz="1500">
                <a:solidFill>
                  <a:schemeClr val="dk1"/>
                </a:solidFill>
                <a:latin typeface="Open Sans"/>
                <a:ea typeface="Open Sans"/>
                <a:cs typeface="Open Sans"/>
                <a:sym typeface="Open Sans"/>
              </a:rPr>
              <a:t>Understand the role of the medulla oblongata in determining the basic pattern of respiratory activity.</a:t>
            </a:r>
            <a:endParaRPr sz="1500">
              <a:solidFill>
                <a:schemeClr val="dk1"/>
              </a:solidFill>
              <a:latin typeface="Open Sans"/>
              <a:ea typeface="Open Sans"/>
              <a:cs typeface="Open Sans"/>
              <a:sym typeface="Open Sans"/>
            </a:endParaRPr>
          </a:p>
          <a:p>
            <a:pPr indent="-323850" lvl="0" marL="457200" rtl="0" algn="just">
              <a:lnSpc>
                <a:spcPct val="115000"/>
              </a:lnSpc>
              <a:spcBef>
                <a:spcPts val="0"/>
              </a:spcBef>
              <a:spcAft>
                <a:spcPts val="0"/>
              </a:spcAft>
              <a:buSzPts val="1500"/>
              <a:buFont typeface="Open Sans"/>
              <a:buChar char="●"/>
            </a:pPr>
            <a:r>
              <a:rPr lang="en" sz="1500">
                <a:solidFill>
                  <a:schemeClr val="dk1"/>
                </a:solidFill>
                <a:latin typeface="Open Sans"/>
                <a:ea typeface="Open Sans"/>
                <a:cs typeface="Open Sans"/>
                <a:sym typeface="Open Sans"/>
              </a:rPr>
              <a:t>List some factors that can modify the basic breathing pattern e.g.</a:t>
            </a:r>
            <a:endParaRPr sz="1500">
              <a:solidFill>
                <a:schemeClr val="dk1"/>
              </a:solidFill>
              <a:latin typeface="Open Sans"/>
              <a:ea typeface="Open Sans"/>
              <a:cs typeface="Open Sans"/>
              <a:sym typeface="Open Sans"/>
            </a:endParaRPr>
          </a:p>
          <a:p>
            <a:pPr indent="-323850" lvl="1" marL="914400" rtl="0" algn="just">
              <a:lnSpc>
                <a:spcPct val="115000"/>
              </a:lnSpc>
              <a:spcBef>
                <a:spcPts val="0"/>
              </a:spcBef>
              <a:spcAft>
                <a:spcPts val="0"/>
              </a:spcAft>
              <a:buClr>
                <a:schemeClr val="dk1"/>
              </a:buClr>
              <a:buSzPts val="1500"/>
              <a:buFont typeface="Open Sans"/>
              <a:buAutoNum type="alphaLcPeriod"/>
            </a:pPr>
            <a:r>
              <a:rPr lang="en" sz="1500">
                <a:solidFill>
                  <a:schemeClr val="dk1"/>
                </a:solidFill>
                <a:latin typeface="Open Sans"/>
                <a:ea typeface="Open Sans"/>
                <a:cs typeface="Open Sans"/>
                <a:sym typeface="Open Sans"/>
              </a:rPr>
              <a:t>The Hering-Breuer reflexes</a:t>
            </a:r>
            <a:endParaRPr sz="1500">
              <a:solidFill>
                <a:schemeClr val="dk1"/>
              </a:solidFill>
              <a:latin typeface="Open Sans"/>
              <a:ea typeface="Open Sans"/>
              <a:cs typeface="Open Sans"/>
              <a:sym typeface="Open Sans"/>
            </a:endParaRPr>
          </a:p>
          <a:p>
            <a:pPr indent="-323850" lvl="1" marL="914400" rtl="0" algn="just">
              <a:lnSpc>
                <a:spcPct val="115000"/>
              </a:lnSpc>
              <a:spcBef>
                <a:spcPts val="0"/>
              </a:spcBef>
              <a:spcAft>
                <a:spcPts val="0"/>
              </a:spcAft>
              <a:buClr>
                <a:schemeClr val="dk1"/>
              </a:buClr>
              <a:buSzPts val="1500"/>
              <a:buFont typeface="Open Sans"/>
              <a:buAutoNum type="alphaLcPeriod"/>
            </a:pPr>
            <a:r>
              <a:rPr lang="en" sz="1500">
                <a:solidFill>
                  <a:schemeClr val="dk1"/>
                </a:solidFill>
                <a:latin typeface="Open Sans"/>
                <a:ea typeface="Open Sans"/>
                <a:cs typeface="Open Sans"/>
                <a:sym typeface="Open Sans"/>
              </a:rPr>
              <a:t>The proprioceptor reflexes</a:t>
            </a:r>
            <a:endParaRPr sz="1500">
              <a:solidFill>
                <a:schemeClr val="dk1"/>
              </a:solidFill>
              <a:latin typeface="Open Sans"/>
              <a:ea typeface="Open Sans"/>
              <a:cs typeface="Open Sans"/>
              <a:sym typeface="Open Sans"/>
            </a:endParaRPr>
          </a:p>
          <a:p>
            <a:pPr indent="-323850" lvl="1" marL="914400" rtl="0" algn="just">
              <a:lnSpc>
                <a:spcPct val="115000"/>
              </a:lnSpc>
              <a:spcBef>
                <a:spcPts val="0"/>
              </a:spcBef>
              <a:spcAft>
                <a:spcPts val="0"/>
              </a:spcAft>
              <a:buClr>
                <a:schemeClr val="dk1"/>
              </a:buClr>
              <a:buSzPts val="1500"/>
              <a:buFont typeface="Open Sans"/>
              <a:buAutoNum type="alphaLcPeriod"/>
            </a:pPr>
            <a:r>
              <a:rPr lang="en" sz="1500">
                <a:solidFill>
                  <a:schemeClr val="dk1"/>
                </a:solidFill>
                <a:latin typeface="Open Sans"/>
                <a:ea typeface="Open Sans"/>
                <a:cs typeface="Open Sans"/>
                <a:sym typeface="Open Sans"/>
              </a:rPr>
              <a:t>The protective reflexes, like the irritant, and the J-receptors.</a:t>
            </a:r>
            <a:endParaRPr sz="1500">
              <a:solidFill>
                <a:schemeClr val="dk1"/>
              </a:solidFill>
              <a:latin typeface="Open Sans"/>
              <a:ea typeface="Open Sans"/>
              <a:cs typeface="Open Sans"/>
              <a:sym typeface="Open Sans"/>
            </a:endParaRPr>
          </a:p>
          <a:p>
            <a:pPr indent="-323850" lvl="0" marL="457200" rtl="0" algn="just">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Understand the respiratory consequences of changing PO2 , PCO2 , and PH.</a:t>
            </a:r>
            <a:endParaRPr sz="1500">
              <a:solidFill>
                <a:schemeClr val="dk1"/>
              </a:solidFill>
              <a:latin typeface="Open Sans"/>
              <a:ea typeface="Open Sans"/>
              <a:cs typeface="Open Sans"/>
              <a:sym typeface="Open Sans"/>
            </a:endParaRPr>
          </a:p>
          <a:p>
            <a:pPr indent="-323850" lvl="0" marL="457200" rtl="0" algn="just">
              <a:lnSpc>
                <a:spcPct val="115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Describe the locations and roles of the peripheral and central chemoreceptors.</a:t>
            </a:r>
            <a:endParaRPr sz="1500">
              <a:solidFill>
                <a:schemeClr val="dk1"/>
              </a:solidFill>
              <a:latin typeface="Open Sans"/>
              <a:ea typeface="Open Sans"/>
              <a:cs typeface="Open Sans"/>
              <a:sym typeface="Open Sans"/>
            </a:endParaRPr>
          </a:p>
          <a:p>
            <a:pPr indent="-323850" lvl="0" marL="457200" marR="0" rtl="0" algn="l">
              <a:lnSpc>
                <a:spcPct val="100000"/>
              </a:lnSpc>
              <a:spcBef>
                <a:spcPts val="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Compare and contrast metabolic and respiratory acidosis and metabolic and respiratory alkalosis</a:t>
            </a:r>
            <a:endParaRPr sz="1500">
              <a:latin typeface="Open Sans"/>
              <a:ea typeface="Open Sans"/>
              <a:cs typeface="Open Sans"/>
              <a:sym typeface="Open Sans"/>
            </a:endParaRPr>
          </a:p>
        </p:txBody>
      </p:sp>
      <p:cxnSp>
        <p:nvCxnSpPr>
          <p:cNvPr id="77" name="Shape 77"/>
          <p:cNvCxnSpPr/>
          <p:nvPr/>
        </p:nvCxnSpPr>
        <p:spPr>
          <a:xfrm>
            <a:off x="208075" y="948800"/>
            <a:ext cx="8672400" cy="8400"/>
          </a:xfrm>
          <a:prstGeom prst="straightConnector1">
            <a:avLst/>
          </a:prstGeom>
          <a:noFill/>
          <a:ln cap="flat" cmpd="sng" w="9525">
            <a:solidFill>
              <a:schemeClr val="lt2"/>
            </a:solidFill>
            <a:prstDash val="dot"/>
            <a:round/>
            <a:headEnd len="lg" w="lg" type="none"/>
            <a:tailEnd len="lg" w="lg"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283975" y="125900"/>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lang="en">
                <a:solidFill>
                  <a:schemeClr val="accent3"/>
                </a:solidFill>
              </a:rPr>
              <a:t>Controls of rate and depth of respiration</a:t>
            </a:r>
            <a:endParaRPr>
              <a:solidFill>
                <a:schemeClr val="accent3"/>
              </a:solidFill>
            </a:endParaRPr>
          </a:p>
        </p:txBody>
      </p:sp>
      <p:sp>
        <p:nvSpPr>
          <p:cNvPr id="83" name="Shape 83"/>
          <p:cNvSpPr txBox="1"/>
          <p:nvPr>
            <p:ph idx="1" type="body"/>
          </p:nvPr>
        </p:nvSpPr>
        <p:spPr>
          <a:xfrm>
            <a:off x="311700" y="1358900"/>
            <a:ext cx="8520600" cy="36117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15000"/>
              </a:lnSpc>
              <a:spcBef>
                <a:spcPts val="0"/>
              </a:spcBef>
              <a:spcAft>
                <a:spcPts val="0"/>
              </a:spcAft>
              <a:buSzPts val="2400"/>
              <a:buChar char="●"/>
            </a:pPr>
            <a:r>
              <a:rPr lang="en" sz="2400"/>
              <a:t>Arterial PO2  (oxygen pressure) </a:t>
            </a:r>
            <a:r>
              <a:rPr lang="en" sz="1200">
                <a:solidFill>
                  <a:srgbClr val="999999"/>
                </a:solidFill>
              </a:rPr>
              <a:t>“ Normal arterial PO2=</a:t>
            </a:r>
            <a:r>
              <a:rPr lang="en" sz="1200">
                <a:solidFill>
                  <a:srgbClr val="F1C232"/>
                </a:solidFill>
              </a:rPr>
              <a:t>100</a:t>
            </a:r>
            <a:r>
              <a:rPr lang="en" sz="1200">
                <a:solidFill>
                  <a:srgbClr val="999999"/>
                </a:solidFill>
              </a:rPr>
              <a:t>”</a:t>
            </a:r>
            <a:endParaRPr sz="2400"/>
          </a:p>
          <a:p>
            <a:pPr indent="0" lvl="0" marL="0" marR="0" rtl="0" algn="l">
              <a:lnSpc>
                <a:spcPct val="115000"/>
              </a:lnSpc>
              <a:spcBef>
                <a:spcPts val="0"/>
              </a:spcBef>
              <a:spcAft>
                <a:spcPts val="0"/>
              </a:spcAft>
              <a:buNone/>
            </a:pPr>
            <a:r>
              <a:rPr lang="en" sz="1400"/>
              <a:t>    When PO2 is </a:t>
            </a:r>
            <a:r>
              <a:rPr lang="en" sz="1400">
                <a:solidFill>
                  <a:srgbClr val="FF0000"/>
                </a:solidFill>
              </a:rPr>
              <a:t>VERY low</a:t>
            </a:r>
            <a:r>
              <a:rPr lang="en" sz="1400"/>
              <a:t> (Hypoxia), ventilation increases. </a:t>
            </a:r>
            <a:r>
              <a:rPr lang="en" sz="1400">
                <a:solidFill>
                  <a:srgbClr val="999999"/>
                </a:solidFill>
              </a:rPr>
              <a:t>“Less sensitive , major changes in PO2 will cause increase ventilation”</a:t>
            </a:r>
            <a:endParaRPr sz="1400">
              <a:solidFill>
                <a:srgbClr val="999999"/>
              </a:solidFill>
            </a:endParaRPr>
          </a:p>
          <a:p>
            <a:pPr indent="0" lvl="0" marL="0" marR="0" rtl="0" algn="l">
              <a:lnSpc>
                <a:spcPct val="115000"/>
              </a:lnSpc>
              <a:spcBef>
                <a:spcPts val="0"/>
              </a:spcBef>
              <a:spcAft>
                <a:spcPts val="0"/>
              </a:spcAft>
              <a:buNone/>
            </a:pPr>
            <a:r>
              <a:t/>
            </a:r>
            <a:endParaRPr sz="1400">
              <a:solidFill>
                <a:srgbClr val="999999"/>
              </a:solidFill>
            </a:endParaRPr>
          </a:p>
          <a:p>
            <a:pPr indent="-381000" lvl="0" marL="457200" marR="0" rtl="0" algn="l">
              <a:lnSpc>
                <a:spcPct val="115000"/>
              </a:lnSpc>
              <a:spcBef>
                <a:spcPts val="0"/>
              </a:spcBef>
              <a:spcAft>
                <a:spcPts val="0"/>
              </a:spcAft>
              <a:buSzPts val="2400"/>
              <a:buChar char="●"/>
            </a:pPr>
            <a:r>
              <a:rPr lang="en" sz="2400"/>
              <a:t>Arterial PCO2 ( Carbon dioxide pressure) </a:t>
            </a:r>
            <a:r>
              <a:rPr lang="en" sz="1200">
                <a:solidFill>
                  <a:srgbClr val="999999"/>
                </a:solidFill>
              </a:rPr>
              <a:t>“ Normal arterial PCO2=</a:t>
            </a:r>
            <a:r>
              <a:rPr lang="en" sz="1200">
                <a:solidFill>
                  <a:srgbClr val="F1C232"/>
                </a:solidFill>
              </a:rPr>
              <a:t>40</a:t>
            </a:r>
            <a:r>
              <a:rPr lang="en" sz="1200">
                <a:solidFill>
                  <a:srgbClr val="999999"/>
                </a:solidFill>
              </a:rPr>
              <a:t>”</a:t>
            </a:r>
            <a:endParaRPr sz="1200">
              <a:solidFill>
                <a:srgbClr val="999999"/>
              </a:solidFill>
            </a:endParaRPr>
          </a:p>
          <a:p>
            <a:pPr indent="0" lvl="0" marL="0" marR="0" rtl="0" algn="l">
              <a:lnSpc>
                <a:spcPct val="115000"/>
              </a:lnSpc>
              <a:spcBef>
                <a:spcPts val="0"/>
              </a:spcBef>
              <a:spcAft>
                <a:spcPts val="0"/>
              </a:spcAft>
              <a:buNone/>
            </a:pPr>
            <a:r>
              <a:rPr lang="en" sz="1400">
                <a:solidFill>
                  <a:srgbClr val="FF0000"/>
                </a:solidFill>
              </a:rPr>
              <a:t> The most important regulator of ventilation is PCO2</a:t>
            </a:r>
            <a:r>
              <a:rPr lang="en" sz="1400"/>
              <a:t>, small increases in PCO2, greatly increases ventilation. </a:t>
            </a:r>
            <a:r>
              <a:rPr lang="en" sz="1400">
                <a:solidFill>
                  <a:srgbClr val="999999"/>
                </a:solidFill>
              </a:rPr>
              <a:t>يعني ان زيادة بسيطه في تركيز ثاني اكسيد الكربون تعطي زيادة كبيرة في معدل التهوية  “most sensitive , any minor changes in PCO2 , ventilation will greatly increase”</a:t>
            </a:r>
            <a:endParaRPr sz="1400">
              <a:solidFill>
                <a:srgbClr val="999999"/>
              </a:solidFill>
            </a:endParaRPr>
          </a:p>
          <a:p>
            <a:pPr indent="0" lvl="0" marL="0" marR="0" rtl="0" algn="l">
              <a:lnSpc>
                <a:spcPct val="115000"/>
              </a:lnSpc>
              <a:spcBef>
                <a:spcPts val="0"/>
              </a:spcBef>
              <a:spcAft>
                <a:spcPts val="0"/>
              </a:spcAft>
              <a:buNone/>
            </a:pPr>
            <a:r>
              <a:t/>
            </a:r>
            <a:endParaRPr sz="1400">
              <a:solidFill>
                <a:srgbClr val="999999"/>
              </a:solidFill>
            </a:endParaRPr>
          </a:p>
          <a:p>
            <a:pPr indent="-381000" lvl="0" marL="457200" marR="0" rtl="0" algn="l">
              <a:lnSpc>
                <a:spcPct val="115000"/>
              </a:lnSpc>
              <a:spcBef>
                <a:spcPts val="0"/>
              </a:spcBef>
              <a:spcAft>
                <a:spcPts val="0"/>
              </a:spcAft>
              <a:buClr>
                <a:srgbClr val="000000"/>
              </a:buClr>
              <a:buSzPts val="2400"/>
              <a:buChar char="●"/>
            </a:pPr>
            <a:r>
              <a:rPr lang="en" sz="2400">
                <a:solidFill>
                  <a:srgbClr val="000000"/>
                </a:solidFill>
              </a:rPr>
              <a:t>Arterial pH </a:t>
            </a:r>
            <a:r>
              <a:rPr lang="en" sz="1200">
                <a:solidFill>
                  <a:srgbClr val="999999"/>
                </a:solidFill>
              </a:rPr>
              <a:t>“ Normal pH=</a:t>
            </a:r>
            <a:r>
              <a:rPr lang="en" sz="1200">
                <a:solidFill>
                  <a:srgbClr val="F1C232"/>
                </a:solidFill>
              </a:rPr>
              <a:t>7.4</a:t>
            </a:r>
            <a:r>
              <a:rPr lang="en" sz="1200">
                <a:solidFill>
                  <a:srgbClr val="999999"/>
                </a:solidFill>
              </a:rPr>
              <a:t>”</a:t>
            </a:r>
            <a:endParaRPr sz="1200">
              <a:solidFill>
                <a:srgbClr val="999999"/>
              </a:solidFill>
            </a:endParaRPr>
          </a:p>
          <a:p>
            <a:pPr indent="0" lvl="0" marL="0" marR="0" rtl="0" algn="l">
              <a:lnSpc>
                <a:spcPct val="115000"/>
              </a:lnSpc>
              <a:spcBef>
                <a:spcPts val="0"/>
              </a:spcBef>
              <a:spcAft>
                <a:spcPts val="0"/>
              </a:spcAft>
              <a:buNone/>
            </a:pPr>
            <a:r>
              <a:rPr lang="en" sz="1400">
                <a:solidFill>
                  <a:srgbClr val="000000"/>
                </a:solidFill>
              </a:rPr>
              <a:t>As hydrogen ions increase (acidosis)</a:t>
            </a:r>
            <a:r>
              <a:rPr lang="en" sz="1400">
                <a:solidFill>
                  <a:srgbClr val="999999"/>
                </a:solidFill>
              </a:rPr>
              <a:t>(الحمضية</a:t>
            </a:r>
            <a:r>
              <a:rPr lang="en" sz="1400">
                <a:solidFill>
                  <a:srgbClr val="CCCCCC"/>
                </a:solidFill>
              </a:rPr>
              <a:t>)</a:t>
            </a:r>
            <a:r>
              <a:rPr lang="en" sz="1400">
                <a:solidFill>
                  <a:srgbClr val="000000"/>
                </a:solidFill>
              </a:rPr>
              <a:t>, alveolar ventilation increases. </a:t>
            </a:r>
            <a:r>
              <a:rPr lang="en" sz="1400">
                <a:solidFill>
                  <a:srgbClr val="999999"/>
                </a:solidFill>
              </a:rPr>
              <a:t>بعض الرياضيين يزيدون الحموضة في دمهم عشان يفكون ارتباط الاكسجين فيغذي العضلات</a:t>
            </a:r>
            <a:endParaRPr sz="1400">
              <a:solidFill>
                <a:srgbClr val="999999"/>
              </a:solidFill>
            </a:endParaRPr>
          </a:p>
          <a:p>
            <a:pPr indent="0" lvl="0" marL="0" marR="0" rtl="0" algn="l">
              <a:lnSpc>
                <a:spcPct val="115000"/>
              </a:lnSpc>
              <a:spcBef>
                <a:spcPts val="0"/>
              </a:spcBef>
              <a:spcAft>
                <a:spcPts val="0"/>
              </a:spcAft>
              <a:buNone/>
            </a:pPr>
            <a:r>
              <a:t/>
            </a:r>
            <a:endParaRPr sz="1400">
              <a:solidFill>
                <a:srgbClr val="000000"/>
              </a:solidFill>
            </a:endParaRPr>
          </a:p>
          <a:p>
            <a:pPr indent="0" lvl="0" marL="0" marR="0" rtl="0" algn="l">
              <a:lnSpc>
                <a:spcPct val="115000"/>
              </a:lnSpc>
              <a:spcBef>
                <a:spcPts val="0"/>
              </a:spcBef>
              <a:spcAft>
                <a:spcPts val="0"/>
              </a:spcAft>
              <a:buNone/>
            </a:pPr>
            <a:r>
              <a:t/>
            </a:r>
            <a:endParaRPr sz="2400"/>
          </a:p>
          <a:p>
            <a:pPr indent="0" lvl="0" marL="0" marR="0" rtl="0" algn="l">
              <a:lnSpc>
                <a:spcPct val="115000"/>
              </a:lnSpc>
              <a:spcBef>
                <a:spcPts val="0"/>
              </a:spcBef>
              <a:spcAft>
                <a:spcPts val="0"/>
              </a:spcAft>
              <a:buNone/>
            </a:pPr>
            <a:r>
              <a:rPr lang="en"/>
              <a:t>   </a:t>
            </a:r>
            <a:endParaRPr/>
          </a:p>
        </p:txBody>
      </p:sp>
      <p:cxnSp>
        <p:nvCxnSpPr>
          <p:cNvPr id="84" name="Shape 84"/>
          <p:cNvCxnSpPr/>
          <p:nvPr/>
        </p:nvCxnSpPr>
        <p:spPr>
          <a:xfrm>
            <a:off x="208075" y="948800"/>
            <a:ext cx="8672400" cy="8400"/>
          </a:xfrm>
          <a:prstGeom prst="straightConnector1">
            <a:avLst/>
          </a:prstGeom>
          <a:noFill/>
          <a:ln cap="flat" cmpd="sng" w="9525">
            <a:solidFill>
              <a:schemeClr val="lt2"/>
            </a:solidFill>
            <a:prstDash val="dot"/>
            <a:round/>
            <a:headEnd len="lg" w="lg" type="none"/>
            <a:tailEnd len="lg" w="lg" type="none"/>
          </a:ln>
        </p:spPr>
      </p:cxnSp>
      <p:sp>
        <p:nvSpPr>
          <p:cNvPr id="85" name="Shape 85"/>
          <p:cNvSpPr txBox="1"/>
          <p:nvPr/>
        </p:nvSpPr>
        <p:spPr>
          <a:xfrm>
            <a:off x="978450" y="1055450"/>
            <a:ext cx="2622000" cy="357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rgbClr val="999999"/>
                </a:solidFill>
              </a:rPr>
              <a:t>Rate: Normal </a:t>
            </a:r>
            <a:r>
              <a:rPr lang="en" sz="1200">
                <a:solidFill>
                  <a:srgbClr val="F1C232"/>
                </a:solidFill>
              </a:rPr>
              <a:t>8-12 </a:t>
            </a:r>
            <a:r>
              <a:rPr lang="en" sz="1200">
                <a:solidFill>
                  <a:srgbClr val="999999"/>
                </a:solidFill>
              </a:rPr>
              <a:t>breaths</a:t>
            </a:r>
            <a:r>
              <a:rPr lang="en" sz="1200">
                <a:solidFill>
                  <a:srgbClr val="999999"/>
                </a:solidFill>
              </a:rPr>
              <a:t> per min</a:t>
            </a:r>
            <a:endParaRPr sz="1200">
              <a:solidFill>
                <a:srgbClr val="999999"/>
              </a:solidFill>
            </a:endParaRPr>
          </a:p>
        </p:txBody>
      </p:sp>
      <p:sp>
        <p:nvSpPr>
          <p:cNvPr id="86" name="Shape 86"/>
          <p:cNvSpPr txBox="1"/>
          <p:nvPr/>
        </p:nvSpPr>
        <p:spPr>
          <a:xfrm>
            <a:off x="5743575" y="1016000"/>
            <a:ext cx="2476500" cy="43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200">
                <a:solidFill>
                  <a:srgbClr val="999999"/>
                </a:solidFill>
              </a:rPr>
              <a:t>Depth of breathing two types : normal”superficial and deep</a:t>
            </a:r>
            <a:endParaRPr sz="1200">
              <a:solidFill>
                <a:srgbClr val="999999"/>
              </a:solidFill>
            </a:endParaRPr>
          </a:p>
        </p:txBody>
      </p:sp>
      <p:cxnSp>
        <p:nvCxnSpPr>
          <p:cNvPr id="87" name="Shape 87"/>
          <p:cNvCxnSpPr>
            <a:stCxn id="86" idx="1"/>
          </p:cNvCxnSpPr>
          <p:nvPr/>
        </p:nvCxnSpPr>
        <p:spPr>
          <a:xfrm rot="10800000">
            <a:off x="5372175" y="902900"/>
            <a:ext cx="371400" cy="331500"/>
          </a:xfrm>
          <a:prstGeom prst="straightConnector1">
            <a:avLst/>
          </a:prstGeom>
          <a:noFill/>
          <a:ln cap="flat" cmpd="sng" w="9525">
            <a:solidFill>
              <a:schemeClr val="dk2"/>
            </a:solidFill>
            <a:prstDash val="solid"/>
            <a:round/>
            <a:headEnd len="lg" w="lg" type="none"/>
            <a:tailEnd len="lg" w="lg" type="triangle"/>
          </a:ln>
        </p:spPr>
      </p:cxnSp>
      <p:cxnSp>
        <p:nvCxnSpPr>
          <p:cNvPr id="88" name="Shape 88"/>
          <p:cNvCxnSpPr/>
          <p:nvPr/>
        </p:nvCxnSpPr>
        <p:spPr>
          <a:xfrm flipH="1" rot="10800000">
            <a:off x="2914650" y="864800"/>
            <a:ext cx="342900" cy="314400"/>
          </a:xfrm>
          <a:prstGeom prst="straightConnector1">
            <a:avLst/>
          </a:prstGeom>
          <a:noFill/>
          <a:ln cap="flat" cmpd="sng" w="9525">
            <a:solidFill>
              <a:schemeClr val="dk2"/>
            </a:solidFill>
            <a:prstDash val="solid"/>
            <a:round/>
            <a:headEnd len="lg" w="lg" type="none"/>
            <a:tailEnd len="lg" w="lg" type="triangle"/>
          </a:ln>
        </p:spPr>
      </p:cxnSp>
      <p:pic>
        <p:nvPicPr>
          <p:cNvPr id="89" name="Shape 89">
            <a:hlinkClick r:id="rId3"/>
          </p:cNvPr>
          <p:cNvPicPr preferRelativeResize="0"/>
          <p:nvPr/>
        </p:nvPicPr>
        <p:blipFill>
          <a:blip r:embed="rId4">
            <a:alphaModFix/>
          </a:blip>
          <a:stretch>
            <a:fillRect/>
          </a:stretch>
        </p:blipFill>
        <p:spPr>
          <a:xfrm>
            <a:off x="8071600" y="125417"/>
            <a:ext cx="927100" cy="65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t/>
            </a:r>
            <a:endParaRPr b="0" i="0" sz="4200" u="none" cap="none" strike="noStrike">
              <a:solidFill>
                <a:schemeClr val="dk1"/>
              </a:solidFill>
              <a:latin typeface="Economica"/>
              <a:ea typeface="Economica"/>
              <a:cs typeface="Economica"/>
              <a:sym typeface="Economica"/>
            </a:endParaRPr>
          </a:p>
        </p:txBody>
      </p:sp>
      <p:sp>
        <p:nvSpPr>
          <p:cNvPr id="95" name="Shape 95"/>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800"/>
              <a:buFont typeface="Open Sans"/>
              <a:buNone/>
            </a:pPr>
            <a:r>
              <a:t/>
            </a:r>
            <a:endParaRPr b="0" i="0" sz="1800" u="none" cap="none" strike="noStrike">
              <a:solidFill>
                <a:schemeClr val="dk1"/>
              </a:solidFill>
              <a:latin typeface="Open Sans"/>
              <a:ea typeface="Open Sans"/>
              <a:cs typeface="Open Sans"/>
              <a:sym typeface="Open Sans"/>
            </a:endParaRPr>
          </a:p>
        </p:txBody>
      </p:sp>
      <p:cxnSp>
        <p:nvCxnSpPr>
          <p:cNvPr id="96" name="Shape 96"/>
          <p:cNvCxnSpPr/>
          <p:nvPr/>
        </p:nvCxnSpPr>
        <p:spPr>
          <a:xfrm>
            <a:off x="208075" y="948800"/>
            <a:ext cx="8672400" cy="8400"/>
          </a:xfrm>
          <a:prstGeom prst="straightConnector1">
            <a:avLst/>
          </a:prstGeom>
          <a:noFill/>
          <a:ln cap="flat" cmpd="sng" w="9525">
            <a:solidFill>
              <a:schemeClr val="lt2"/>
            </a:solidFill>
            <a:prstDash val="dot"/>
            <a:round/>
            <a:headEnd len="lg" w="lg" type="none"/>
            <a:tailEnd len="lg" w="lg" type="none"/>
          </a:ln>
        </p:spPr>
      </p:cxnSp>
      <p:pic>
        <p:nvPicPr>
          <p:cNvPr id="97" name="Shape 97"/>
          <p:cNvPicPr preferRelativeResize="0"/>
          <p:nvPr/>
        </p:nvPicPr>
        <p:blipFill>
          <a:blip r:embed="rId3">
            <a:alphaModFix/>
          </a:blip>
          <a:stretch>
            <a:fillRect/>
          </a:stretch>
        </p:blipFill>
        <p:spPr>
          <a:xfrm>
            <a:off x="311700" y="315925"/>
            <a:ext cx="8438599" cy="4263300"/>
          </a:xfrm>
          <a:prstGeom prst="rect">
            <a:avLst/>
          </a:prstGeom>
          <a:noFill/>
          <a:ln>
            <a:noFill/>
          </a:ln>
        </p:spPr>
      </p:pic>
      <p:sp>
        <p:nvSpPr>
          <p:cNvPr id="98" name="Shape 98"/>
          <p:cNvSpPr txBox="1"/>
          <p:nvPr/>
        </p:nvSpPr>
        <p:spPr>
          <a:xfrm>
            <a:off x="1079500" y="2222500"/>
            <a:ext cx="1282800" cy="831300"/>
          </a:xfrm>
          <a:prstGeom prst="rect">
            <a:avLst/>
          </a:prstGeom>
          <a:noFill/>
          <a:ln>
            <a:noFill/>
          </a:ln>
        </p:spPr>
        <p:txBody>
          <a:bodyPr anchorCtr="0" anchor="t" bIns="91425" lIns="91425" spcFirstLastPara="1" rIns="91425" wrap="square" tIns="91425">
            <a:noAutofit/>
          </a:bodyPr>
          <a:lstStyle/>
          <a:p>
            <a:pPr indent="0" lvl="0" marL="0" rtl="1">
              <a:spcBef>
                <a:spcPts val="0"/>
              </a:spcBef>
              <a:spcAft>
                <a:spcPts val="0"/>
              </a:spcAft>
              <a:buNone/>
            </a:pPr>
            <a:r>
              <a:rPr lang="en">
                <a:solidFill>
                  <a:srgbClr val="FF0000"/>
                </a:solidFill>
              </a:rPr>
              <a:t>الصورة مهمه ارجع لها بعد ما تنتهي من الدرس </a:t>
            </a:r>
            <a:endParaRPr>
              <a:solidFill>
                <a:srgbClr val="FF0000"/>
              </a:solidFill>
            </a:endParaRPr>
          </a:p>
        </p:txBody>
      </p:sp>
      <p:sp>
        <p:nvSpPr>
          <p:cNvPr id="99" name="Shape 99"/>
          <p:cNvSpPr txBox="1"/>
          <p:nvPr/>
        </p:nvSpPr>
        <p:spPr>
          <a:xfrm>
            <a:off x="438150" y="3274700"/>
            <a:ext cx="2143200" cy="1581300"/>
          </a:xfrm>
          <a:prstGeom prst="rect">
            <a:avLst/>
          </a:prstGeom>
          <a:noFill/>
          <a:ln>
            <a:noFill/>
          </a:ln>
        </p:spPr>
        <p:txBody>
          <a:bodyPr anchorCtr="0" anchor="t" bIns="91425" lIns="91425" spcFirstLastPara="1" rIns="91425" wrap="square" tIns="91425">
            <a:noAutofit/>
          </a:bodyPr>
          <a:lstStyle/>
          <a:p>
            <a:pPr indent="0" lvl="0" marL="0" rtl="1">
              <a:spcBef>
                <a:spcPts val="0"/>
              </a:spcBef>
              <a:spcAft>
                <a:spcPts val="0"/>
              </a:spcAft>
              <a:buNone/>
            </a:pPr>
            <a:r>
              <a:rPr lang="en">
                <a:solidFill>
                  <a:srgbClr val="999999"/>
                </a:solidFill>
              </a:rPr>
              <a:t>عملية التنفس عملية ارادية الى درجة معينة فتتحول وتصبح غير ارادية" لا يمكن لشخص كتمان نفسه حتى الموت " وكذلك يوجد عوامل كثيرة تؤثر على عملية التنفس ومنها تركيز الاكسجين وثاني اكيد الكربون.</a:t>
            </a:r>
            <a:endParaRPr>
              <a:solidFill>
                <a:srgbClr val="999999"/>
              </a:solidFill>
            </a:endParaRPr>
          </a:p>
        </p:txBody>
      </p:sp>
      <p:sp>
        <p:nvSpPr>
          <p:cNvPr id="100" name="Shape 100"/>
          <p:cNvSpPr txBox="1"/>
          <p:nvPr/>
        </p:nvSpPr>
        <p:spPr>
          <a:xfrm>
            <a:off x="6734175" y="1274450"/>
            <a:ext cx="1914600" cy="1779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200">
                <a:solidFill>
                  <a:srgbClr val="999999"/>
                </a:solidFill>
              </a:rPr>
              <a:t>Controlling</a:t>
            </a:r>
            <a:r>
              <a:rPr lang="en" sz="1200">
                <a:solidFill>
                  <a:srgbClr val="999999"/>
                </a:solidFill>
              </a:rPr>
              <a:t> of Respiratory Rhythm is done or maintained by Medulla Oblongata</a:t>
            </a:r>
            <a:r>
              <a:rPr lang="en"/>
              <a:t> </a:t>
            </a:r>
            <a:r>
              <a:rPr lang="en" sz="1200">
                <a:solidFill>
                  <a:srgbClr val="999999"/>
                </a:solidFill>
              </a:rPr>
              <a:t>which contains VRG, DRG, Pneumotaxic center and apneustic center.</a:t>
            </a:r>
            <a:endParaRPr sz="1200">
              <a:solidFill>
                <a:srgbClr val="99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125900"/>
            <a:ext cx="8520600" cy="615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Economica"/>
              <a:buNone/>
            </a:pPr>
            <a:r>
              <a:rPr lang="en">
                <a:solidFill>
                  <a:schemeClr val="accent3"/>
                </a:solidFill>
              </a:rPr>
              <a:t>Medullary Respiratory centers         </a:t>
            </a:r>
            <a:endParaRPr>
              <a:solidFill>
                <a:schemeClr val="accent3"/>
              </a:solidFill>
            </a:endParaRPr>
          </a:p>
        </p:txBody>
      </p:sp>
      <p:sp>
        <p:nvSpPr>
          <p:cNvPr id="106" name="Shape 106"/>
          <p:cNvSpPr txBox="1"/>
          <p:nvPr>
            <p:ph idx="1" type="body"/>
          </p:nvPr>
        </p:nvSpPr>
        <p:spPr>
          <a:xfrm>
            <a:off x="0" y="620425"/>
            <a:ext cx="6748200" cy="4393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Open Sans"/>
              <a:buChar char="●"/>
            </a:pPr>
            <a:r>
              <a:rPr lang="en"/>
              <a:t>Inspiratory area (Dorsal Respiratory Group) DRG</a:t>
            </a:r>
            <a:endParaRPr/>
          </a:p>
          <a:p>
            <a:pPr indent="0" lvl="0" marL="0" marR="0" rtl="0" algn="l">
              <a:lnSpc>
                <a:spcPct val="115000"/>
              </a:lnSpc>
              <a:spcBef>
                <a:spcPts val="0"/>
              </a:spcBef>
              <a:spcAft>
                <a:spcPts val="0"/>
              </a:spcAft>
              <a:buNone/>
            </a:pPr>
            <a:r>
              <a:rPr lang="en" sz="1400"/>
              <a:t>-Determines basic rhythm of breathing. </a:t>
            </a:r>
            <a:r>
              <a:rPr lang="en" sz="1100">
                <a:solidFill>
                  <a:srgbClr val="999999"/>
                </a:solidFill>
              </a:rPr>
              <a:t>Damage of this area lead to breathing arrhythmia</a:t>
            </a:r>
            <a:endParaRPr sz="1400"/>
          </a:p>
          <a:p>
            <a:pPr indent="0" lvl="0" marL="0" marR="0" rtl="0" algn="l">
              <a:lnSpc>
                <a:spcPct val="115000"/>
              </a:lnSpc>
              <a:spcBef>
                <a:spcPts val="0"/>
              </a:spcBef>
              <a:spcAft>
                <a:spcPts val="0"/>
              </a:spcAft>
              <a:buNone/>
            </a:pPr>
            <a:r>
              <a:rPr lang="en" sz="1400"/>
              <a:t>-Causes contraction of diaphragm and external intercostals. </a:t>
            </a:r>
            <a:r>
              <a:rPr lang="en" sz="1400">
                <a:solidFill>
                  <a:srgbClr val="999999"/>
                </a:solidFill>
              </a:rPr>
              <a:t>“inspiration”</a:t>
            </a:r>
            <a:endParaRPr sz="1100">
              <a:solidFill>
                <a:srgbClr val="999999"/>
              </a:solidFill>
            </a:endParaRPr>
          </a:p>
          <a:p>
            <a:pPr indent="-342900" lvl="0" marL="457200" marR="0" rtl="0" algn="l">
              <a:lnSpc>
                <a:spcPct val="115000"/>
              </a:lnSpc>
              <a:spcBef>
                <a:spcPts val="0"/>
              </a:spcBef>
              <a:spcAft>
                <a:spcPts val="0"/>
              </a:spcAft>
              <a:buSzPts val="1800"/>
              <a:buChar char="●"/>
            </a:pPr>
            <a:r>
              <a:rPr lang="en"/>
              <a:t>Expiratory area (Ventral Respiratory Group) VRG</a:t>
            </a:r>
            <a:endParaRPr/>
          </a:p>
          <a:p>
            <a:pPr indent="0" lvl="0" marL="0" marR="0" rtl="0" algn="l">
              <a:lnSpc>
                <a:spcPct val="115000"/>
              </a:lnSpc>
              <a:spcBef>
                <a:spcPts val="0"/>
              </a:spcBef>
              <a:spcAft>
                <a:spcPts val="0"/>
              </a:spcAft>
              <a:buNone/>
            </a:pPr>
            <a:r>
              <a:rPr lang="en" sz="1400"/>
              <a:t>-Although it contains both inspiratory and expiratory neurons. It is </a:t>
            </a:r>
            <a:r>
              <a:rPr lang="en" sz="1400">
                <a:solidFill>
                  <a:srgbClr val="FF0000"/>
                </a:solidFill>
              </a:rPr>
              <a:t>inactive</a:t>
            </a:r>
            <a:r>
              <a:rPr lang="en" sz="1400"/>
              <a:t> during normal quiet breathing. </a:t>
            </a:r>
            <a:r>
              <a:rPr lang="en" sz="1400">
                <a:solidFill>
                  <a:srgbClr val="999999"/>
                </a:solidFill>
              </a:rPr>
              <a:t>As you know normal expiration is a passive process no need for muscles</a:t>
            </a:r>
            <a:endParaRPr sz="1400">
              <a:solidFill>
                <a:srgbClr val="999999"/>
              </a:solidFill>
            </a:endParaRPr>
          </a:p>
          <a:p>
            <a:pPr indent="0" lvl="0" marL="0" marR="0" rtl="0" algn="l">
              <a:lnSpc>
                <a:spcPct val="115000"/>
              </a:lnSpc>
              <a:spcBef>
                <a:spcPts val="0"/>
              </a:spcBef>
              <a:spcAft>
                <a:spcPts val="0"/>
              </a:spcAft>
              <a:buNone/>
            </a:pPr>
            <a:r>
              <a:rPr lang="en" sz="1400"/>
              <a:t>-Activated by inspiratory area during forceful breathing.</a:t>
            </a:r>
            <a:endParaRPr sz="1400"/>
          </a:p>
          <a:p>
            <a:pPr indent="0" lvl="0" marL="0" marR="0" rtl="0" algn="l">
              <a:lnSpc>
                <a:spcPct val="115000"/>
              </a:lnSpc>
              <a:spcBef>
                <a:spcPts val="0"/>
              </a:spcBef>
              <a:spcAft>
                <a:spcPts val="0"/>
              </a:spcAft>
              <a:buNone/>
            </a:pPr>
            <a:r>
              <a:rPr lang="en" sz="1400"/>
              <a:t>-Causes contraction of the internal intercostals and abdominal muscles.</a:t>
            </a:r>
            <a:endParaRPr sz="1400"/>
          </a:p>
          <a:p>
            <a:pPr indent="-342900" lvl="0" marL="457200" marR="0" rtl="0" algn="l">
              <a:lnSpc>
                <a:spcPct val="115000"/>
              </a:lnSpc>
              <a:spcBef>
                <a:spcPts val="0"/>
              </a:spcBef>
              <a:spcAft>
                <a:spcPts val="0"/>
              </a:spcAft>
              <a:buSzPts val="1800"/>
              <a:buChar char="●"/>
            </a:pPr>
            <a:r>
              <a:rPr lang="en">
                <a:solidFill>
                  <a:srgbClr val="FF0000"/>
                </a:solidFill>
              </a:rPr>
              <a:t>The medullary respiratory center stimulates basic inspiration for about 2 seconds and then basic expiration for about 3 seconds</a:t>
            </a:r>
            <a:r>
              <a:rPr lang="en"/>
              <a:t> (</a:t>
            </a:r>
            <a:r>
              <a:rPr lang="en">
                <a:highlight>
                  <a:srgbClr val="F1C232"/>
                </a:highlight>
              </a:rPr>
              <a:t>5</a:t>
            </a:r>
            <a:r>
              <a:rPr lang="en"/>
              <a:t>breaths/</a:t>
            </a:r>
            <a:r>
              <a:rPr lang="en" u="sng"/>
              <a:t>sec</a:t>
            </a:r>
            <a:r>
              <a:rPr lang="en"/>
              <a:t> = </a:t>
            </a:r>
            <a:r>
              <a:rPr lang="en">
                <a:highlight>
                  <a:srgbClr val="F1C232"/>
                </a:highlight>
              </a:rPr>
              <a:t>12</a:t>
            </a:r>
            <a:r>
              <a:rPr lang="en"/>
              <a:t>breaths/</a:t>
            </a:r>
            <a:r>
              <a:rPr lang="en" u="sng"/>
              <a:t>min</a:t>
            </a:r>
            <a:r>
              <a:rPr lang="en"/>
              <a:t>). </a:t>
            </a:r>
            <a:r>
              <a:rPr lang="en" sz="1100">
                <a:solidFill>
                  <a:srgbClr val="999999"/>
                </a:solidFill>
              </a:rPr>
              <a:t>Inspiration last for 2 seconds which is shorter than expiratory that last for 3 seconds !!! why? Because inspiration is an active process that involves muscles while expiration is an inactive process depend upon lung recoiling and inspiratory muscles relaxation.</a:t>
            </a:r>
            <a:endParaRPr sz="1100">
              <a:solidFill>
                <a:srgbClr val="999999"/>
              </a:solidFill>
            </a:endParaRPr>
          </a:p>
          <a:p>
            <a:pPr indent="0" lvl="0" marL="0" marR="0" rtl="0" algn="l">
              <a:lnSpc>
                <a:spcPct val="115000"/>
              </a:lnSpc>
              <a:spcBef>
                <a:spcPts val="0"/>
              </a:spcBef>
              <a:spcAft>
                <a:spcPts val="0"/>
              </a:spcAft>
              <a:buNone/>
            </a:pPr>
            <a:r>
              <a:t/>
            </a:r>
            <a:endParaRPr/>
          </a:p>
          <a:p>
            <a:pPr indent="0" lvl="0" marL="0" marR="0" rtl="0" algn="l">
              <a:lnSpc>
                <a:spcPct val="115000"/>
              </a:lnSpc>
              <a:spcBef>
                <a:spcPts val="0"/>
              </a:spcBef>
              <a:spcAft>
                <a:spcPts val="0"/>
              </a:spcAft>
              <a:buNone/>
            </a:pPr>
            <a:r>
              <a:t/>
            </a:r>
            <a:endParaRPr sz="1400"/>
          </a:p>
          <a:p>
            <a:pPr indent="0" lvl="0" marL="0" marR="0" rtl="0" algn="l">
              <a:lnSpc>
                <a:spcPct val="115000"/>
              </a:lnSpc>
              <a:spcBef>
                <a:spcPts val="0"/>
              </a:spcBef>
              <a:spcAft>
                <a:spcPts val="0"/>
              </a:spcAft>
              <a:buNone/>
            </a:pPr>
            <a:r>
              <a:t/>
            </a:r>
            <a:endParaRPr sz="1400"/>
          </a:p>
        </p:txBody>
      </p:sp>
      <p:cxnSp>
        <p:nvCxnSpPr>
          <p:cNvPr id="107" name="Shape 107"/>
          <p:cNvCxnSpPr/>
          <p:nvPr/>
        </p:nvCxnSpPr>
        <p:spPr>
          <a:xfrm>
            <a:off x="235800" y="740900"/>
            <a:ext cx="8672400" cy="8400"/>
          </a:xfrm>
          <a:prstGeom prst="straightConnector1">
            <a:avLst/>
          </a:prstGeom>
          <a:noFill/>
          <a:ln cap="flat" cmpd="sng" w="9525">
            <a:solidFill>
              <a:schemeClr val="lt2"/>
            </a:solidFill>
            <a:prstDash val="dot"/>
            <a:round/>
            <a:headEnd len="lg" w="lg" type="none"/>
            <a:tailEnd len="lg" w="lg" type="none"/>
          </a:ln>
        </p:spPr>
      </p:cxnSp>
      <p:sp>
        <p:nvSpPr>
          <p:cNvPr id="108" name="Shape 108"/>
          <p:cNvSpPr txBox="1"/>
          <p:nvPr/>
        </p:nvSpPr>
        <p:spPr>
          <a:xfrm>
            <a:off x="7639200" y="209600"/>
            <a:ext cx="1269000" cy="53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800">
                <a:solidFill>
                  <a:srgbClr val="FF0000"/>
                </a:solidFill>
              </a:rPr>
              <a:t>The first system that controls respiration is CNS</a:t>
            </a:r>
            <a:r>
              <a:rPr b="1" lang="en" sz="800"/>
              <a:t> </a:t>
            </a:r>
            <a:endParaRPr b="1" sz="800"/>
          </a:p>
        </p:txBody>
      </p:sp>
      <p:sp>
        <p:nvSpPr>
          <p:cNvPr id="109" name="Shape 109"/>
          <p:cNvSpPr txBox="1"/>
          <p:nvPr/>
        </p:nvSpPr>
        <p:spPr>
          <a:xfrm>
            <a:off x="6698775" y="846800"/>
            <a:ext cx="2353500" cy="3284100"/>
          </a:xfrm>
          <a:prstGeom prst="rect">
            <a:avLst/>
          </a:prstGeom>
          <a:noFill/>
          <a:ln cap="flat" cmpd="sng" w="9525">
            <a:solidFill>
              <a:srgbClr val="B7B7B7"/>
            </a:solidFill>
            <a:prstDash val="dash"/>
            <a:round/>
            <a:headEnd len="med" w="med" type="none"/>
            <a:tailEnd len="med" w="med" type="none"/>
          </a:ln>
        </p:spPr>
        <p:txBody>
          <a:bodyPr anchorCtr="0" anchor="t" bIns="91425" lIns="91425" spcFirstLastPara="1" rIns="91425" wrap="square" tIns="91425">
            <a:noAutofit/>
          </a:bodyPr>
          <a:lstStyle/>
          <a:p>
            <a:pPr indent="0" lvl="0" marL="0" rtl="0">
              <a:lnSpc>
                <a:spcPct val="115000"/>
              </a:lnSpc>
              <a:spcBef>
                <a:spcPts val="400"/>
              </a:spcBef>
              <a:spcAft>
                <a:spcPts val="0"/>
              </a:spcAft>
              <a:buClr>
                <a:schemeClr val="dk1"/>
              </a:buClr>
              <a:buSzPts val="1100"/>
              <a:buFont typeface="Arial"/>
              <a:buNone/>
            </a:pPr>
            <a:r>
              <a:rPr lang="en" sz="1000">
                <a:solidFill>
                  <a:srgbClr val="CCCCCC"/>
                </a:solidFill>
                <a:latin typeface="Open Sans"/>
                <a:ea typeface="Open Sans"/>
                <a:cs typeface="Open Sans"/>
                <a:sym typeface="Open Sans"/>
              </a:rPr>
              <a:t>The respiratory center is composed of several groups of neurons located bilaterally in the medulla oblongata and pons of the brainstem, It is divided into three major collections of neurons:</a:t>
            </a:r>
            <a:endParaRPr sz="1000">
              <a:solidFill>
                <a:srgbClr val="CCCCCC"/>
              </a:solidFill>
              <a:latin typeface="Open Sans"/>
              <a:ea typeface="Open Sans"/>
              <a:cs typeface="Open Sans"/>
              <a:sym typeface="Open Sans"/>
            </a:endParaRPr>
          </a:p>
          <a:p>
            <a:pPr indent="0" lvl="0" marL="0" rtl="0">
              <a:lnSpc>
                <a:spcPct val="115000"/>
              </a:lnSpc>
              <a:spcBef>
                <a:spcPts val="400"/>
              </a:spcBef>
              <a:spcAft>
                <a:spcPts val="0"/>
              </a:spcAft>
              <a:buClr>
                <a:schemeClr val="dk1"/>
              </a:buClr>
              <a:buSzPts val="1100"/>
              <a:buFont typeface="Arial"/>
              <a:buNone/>
            </a:pPr>
            <a:r>
              <a:rPr lang="en" sz="1000">
                <a:solidFill>
                  <a:srgbClr val="CCCCCC"/>
                </a:solidFill>
                <a:latin typeface="Open Sans"/>
                <a:ea typeface="Open Sans"/>
                <a:cs typeface="Open Sans"/>
                <a:sym typeface="Open Sans"/>
              </a:rPr>
              <a:t>(1) a dorsal respiratory group, located in the dorsal portion of the medulla, which mainly causes inspiration; (2) a ventral respiratory group, located in the ventrolateral part of the medulla, which mainly causes expiration; and (3)The pneumotaxic center, located dorsally in the superior portion of the pons,which mainly controls rate and depth of breathing.</a:t>
            </a:r>
            <a:endParaRPr sz="1000">
              <a:solidFill>
                <a:srgbClr val="CCCCCC"/>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125900"/>
            <a:ext cx="8520600" cy="831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a:solidFill>
                  <a:schemeClr val="accent3"/>
                </a:solidFill>
              </a:rPr>
              <a:t>Pontine Respiratory centers</a:t>
            </a:r>
            <a:endParaRPr>
              <a:solidFill>
                <a:schemeClr val="accent3"/>
              </a:solidFill>
            </a:endParaRPr>
          </a:p>
        </p:txBody>
      </p:sp>
      <p:sp>
        <p:nvSpPr>
          <p:cNvPr id="115" name="Shape 115"/>
          <p:cNvSpPr txBox="1"/>
          <p:nvPr>
            <p:ph idx="1" type="body"/>
          </p:nvPr>
        </p:nvSpPr>
        <p:spPr>
          <a:xfrm>
            <a:off x="311700" y="1033150"/>
            <a:ext cx="4737900" cy="3875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t>Transition</a:t>
            </a:r>
            <a:r>
              <a:rPr lang="en">
                <a:solidFill>
                  <a:srgbClr val="999999"/>
                </a:solidFill>
              </a:rPr>
              <a:t>”التبديل”</a:t>
            </a:r>
            <a:r>
              <a:rPr lang="en"/>
              <a:t> between inhalation and exhalation is controlled by:</a:t>
            </a:r>
            <a:endParaRPr/>
          </a:p>
          <a:p>
            <a:pPr indent="0" lvl="0" marL="0" marR="0" rtl="0" algn="l">
              <a:lnSpc>
                <a:spcPct val="115000"/>
              </a:lnSpc>
              <a:spcBef>
                <a:spcPts val="0"/>
              </a:spcBef>
              <a:spcAft>
                <a:spcPts val="0"/>
              </a:spcAft>
              <a:buClr>
                <a:schemeClr val="dk1"/>
              </a:buClr>
              <a:buSzPts val="1100"/>
              <a:buFont typeface="Arial"/>
              <a:buNone/>
            </a:pPr>
            <a:r>
              <a:rPr lang="en" sz="1200">
                <a:solidFill>
                  <a:srgbClr val="999999"/>
                </a:solidFill>
              </a:rPr>
              <a:t>These two areas contribute in switching off of inhalation or exhalation to prevent continuous inhalation or exhalation</a:t>
            </a:r>
            <a:endParaRPr sz="1200">
              <a:solidFill>
                <a:srgbClr val="999999"/>
              </a:solidFill>
            </a:endParaRPr>
          </a:p>
          <a:p>
            <a:pPr indent="0" lvl="0" marL="0" marR="0" rtl="0" algn="l">
              <a:lnSpc>
                <a:spcPct val="115000"/>
              </a:lnSpc>
              <a:spcBef>
                <a:spcPts val="0"/>
              </a:spcBef>
              <a:spcAft>
                <a:spcPts val="0"/>
              </a:spcAft>
              <a:buClr>
                <a:schemeClr val="dk1"/>
              </a:buClr>
              <a:buSzPts val="1100"/>
              <a:buFont typeface="Arial"/>
              <a:buNone/>
            </a:pPr>
            <a:r>
              <a:rPr lang="en"/>
              <a:t>1- </a:t>
            </a:r>
            <a:r>
              <a:rPr lang="en">
                <a:solidFill>
                  <a:srgbClr val="FF0000"/>
                </a:solidFill>
              </a:rPr>
              <a:t>Pneumotaxic area</a:t>
            </a:r>
            <a:endParaRPr>
              <a:solidFill>
                <a:srgbClr val="FF0000"/>
              </a:solidFill>
            </a:endParaRPr>
          </a:p>
          <a:p>
            <a:pPr indent="0" lvl="0" marL="0" marR="0" rtl="0" algn="l">
              <a:lnSpc>
                <a:spcPct val="115000"/>
              </a:lnSpc>
              <a:spcBef>
                <a:spcPts val="0"/>
              </a:spcBef>
              <a:spcAft>
                <a:spcPts val="0"/>
              </a:spcAft>
              <a:buClr>
                <a:schemeClr val="dk1"/>
              </a:buClr>
              <a:buSzPts val="1100"/>
              <a:buFont typeface="Arial"/>
              <a:buNone/>
            </a:pPr>
            <a:r>
              <a:rPr lang="en" sz="1400">
                <a:solidFill>
                  <a:srgbClr val="000000"/>
                </a:solidFill>
              </a:rPr>
              <a:t>Inhibits inspiratory area of medulla to stop inhalation. Therefore, breathing is more rapid when pneumotaxic area is active.</a:t>
            </a:r>
            <a:endParaRPr sz="1400">
              <a:solidFill>
                <a:srgbClr val="000000"/>
              </a:solidFill>
            </a:endParaRPr>
          </a:p>
          <a:p>
            <a:pPr indent="0" lvl="0" marL="0" marR="0" rtl="0" algn="l">
              <a:lnSpc>
                <a:spcPct val="115000"/>
              </a:lnSpc>
              <a:spcBef>
                <a:spcPts val="0"/>
              </a:spcBef>
              <a:spcAft>
                <a:spcPts val="0"/>
              </a:spcAft>
              <a:buClr>
                <a:schemeClr val="dk1"/>
              </a:buClr>
              <a:buSzPts val="1100"/>
              <a:buFont typeface="Arial"/>
              <a:buNone/>
            </a:pPr>
            <a:r>
              <a:t/>
            </a:r>
            <a:endParaRPr sz="1400">
              <a:solidFill>
                <a:srgbClr val="000000"/>
              </a:solidFill>
            </a:endParaRPr>
          </a:p>
          <a:p>
            <a:pPr indent="0" lvl="0" marL="0" marR="0" rtl="0" algn="l">
              <a:lnSpc>
                <a:spcPct val="115000"/>
              </a:lnSpc>
              <a:spcBef>
                <a:spcPts val="0"/>
              </a:spcBef>
              <a:spcAft>
                <a:spcPts val="0"/>
              </a:spcAft>
              <a:buClr>
                <a:schemeClr val="dk1"/>
              </a:buClr>
              <a:buSzPts val="1100"/>
              <a:buFont typeface="Arial"/>
              <a:buNone/>
            </a:pPr>
            <a:r>
              <a:rPr lang="en">
                <a:solidFill>
                  <a:srgbClr val="000000"/>
                </a:solidFill>
              </a:rPr>
              <a:t>2- </a:t>
            </a:r>
            <a:r>
              <a:rPr lang="en">
                <a:solidFill>
                  <a:srgbClr val="FF0000"/>
                </a:solidFill>
              </a:rPr>
              <a:t>Apneustic area</a:t>
            </a:r>
            <a:endParaRPr>
              <a:solidFill>
                <a:srgbClr val="FF0000"/>
              </a:solidFill>
            </a:endParaRPr>
          </a:p>
          <a:p>
            <a:pPr indent="0" lvl="0" marL="0" marR="0" rtl="0" algn="l">
              <a:lnSpc>
                <a:spcPct val="115000"/>
              </a:lnSpc>
              <a:spcBef>
                <a:spcPts val="0"/>
              </a:spcBef>
              <a:spcAft>
                <a:spcPts val="0"/>
              </a:spcAft>
              <a:buClr>
                <a:schemeClr val="dk1"/>
              </a:buClr>
              <a:buSzPts val="1100"/>
              <a:buFont typeface="Arial"/>
              <a:buNone/>
            </a:pPr>
            <a:r>
              <a:rPr lang="en" sz="1400">
                <a:solidFill>
                  <a:srgbClr val="000000"/>
                </a:solidFill>
              </a:rPr>
              <a:t>Stimulates inspiratory area of medulla to prolong inhalation. Therefore slow respiration and prolonged respiratory cycles will result if it is stimulated.</a:t>
            </a:r>
            <a:endParaRPr sz="1400">
              <a:solidFill>
                <a:srgbClr val="000000"/>
              </a:solidFill>
            </a:endParaRPr>
          </a:p>
          <a:p>
            <a:pPr indent="0" lvl="0" marL="0" marR="0" rtl="0" algn="l">
              <a:lnSpc>
                <a:spcPct val="115000"/>
              </a:lnSpc>
              <a:spcBef>
                <a:spcPts val="0"/>
              </a:spcBef>
              <a:spcAft>
                <a:spcPts val="0"/>
              </a:spcAft>
              <a:buClr>
                <a:schemeClr val="dk1"/>
              </a:buClr>
              <a:buSzPts val="1100"/>
              <a:buFont typeface="Arial"/>
              <a:buNone/>
            </a:pPr>
            <a:r>
              <a:t/>
            </a:r>
            <a:endParaRPr sz="1400">
              <a:solidFill>
                <a:srgbClr val="000000"/>
              </a:solidFill>
            </a:endParaRPr>
          </a:p>
          <a:p>
            <a:pPr indent="0" lvl="0" marL="0" marR="0" rtl="0" algn="l">
              <a:lnSpc>
                <a:spcPct val="115000"/>
              </a:lnSpc>
              <a:spcBef>
                <a:spcPts val="0"/>
              </a:spcBef>
              <a:spcAft>
                <a:spcPts val="0"/>
              </a:spcAft>
              <a:buClr>
                <a:schemeClr val="dk1"/>
              </a:buClr>
              <a:buSzPts val="1100"/>
              <a:buFont typeface="Arial"/>
              <a:buNone/>
            </a:pPr>
            <a:r>
              <a:t/>
            </a:r>
            <a:endParaRPr sz="1400">
              <a:solidFill>
                <a:srgbClr val="000000"/>
              </a:solidFill>
            </a:endParaRPr>
          </a:p>
          <a:p>
            <a:pPr indent="0" lvl="0" marL="0" marR="0" rtl="0" algn="l">
              <a:lnSpc>
                <a:spcPct val="115000"/>
              </a:lnSpc>
              <a:spcBef>
                <a:spcPts val="0"/>
              </a:spcBef>
              <a:spcAft>
                <a:spcPts val="0"/>
              </a:spcAft>
              <a:buClr>
                <a:schemeClr val="dk1"/>
              </a:buClr>
              <a:buSzPts val="1800"/>
              <a:buFont typeface="Open Sans"/>
              <a:buNone/>
            </a:pPr>
            <a:r>
              <a:t/>
            </a:r>
            <a:endParaRPr/>
          </a:p>
        </p:txBody>
      </p:sp>
      <p:cxnSp>
        <p:nvCxnSpPr>
          <p:cNvPr id="116" name="Shape 116"/>
          <p:cNvCxnSpPr/>
          <p:nvPr/>
        </p:nvCxnSpPr>
        <p:spPr>
          <a:xfrm>
            <a:off x="208075" y="948800"/>
            <a:ext cx="8672400" cy="8400"/>
          </a:xfrm>
          <a:prstGeom prst="straightConnector1">
            <a:avLst/>
          </a:prstGeom>
          <a:noFill/>
          <a:ln cap="flat" cmpd="sng" w="9525">
            <a:solidFill>
              <a:schemeClr val="lt2"/>
            </a:solidFill>
            <a:prstDash val="dot"/>
            <a:round/>
            <a:headEnd len="lg" w="lg" type="none"/>
            <a:tailEnd len="lg" w="lg" type="none"/>
          </a:ln>
        </p:spPr>
      </p:cxnSp>
      <p:sp>
        <p:nvSpPr>
          <p:cNvPr id="117" name="Shape 117"/>
          <p:cNvSpPr txBox="1"/>
          <p:nvPr/>
        </p:nvSpPr>
        <p:spPr>
          <a:xfrm>
            <a:off x="5049600" y="957200"/>
            <a:ext cx="4020600" cy="4027800"/>
          </a:xfrm>
          <a:prstGeom prst="rect">
            <a:avLst/>
          </a:prstGeom>
          <a:noFill/>
          <a:ln cap="flat" cmpd="sng" w="9525">
            <a:solidFill>
              <a:srgbClr val="B7B7B7"/>
            </a:solidFill>
            <a:prstDash val="dash"/>
            <a:round/>
            <a:headEnd len="med" w="med" type="none"/>
            <a:tailEnd len="med" w="med" type="none"/>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sz="1000">
                <a:solidFill>
                  <a:srgbClr val="CCCCCC"/>
                </a:solidFill>
                <a:latin typeface="Open Sans"/>
                <a:ea typeface="Open Sans"/>
                <a:cs typeface="Open Sans"/>
                <a:sym typeface="Open Sans"/>
              </a:rPr>
              <a:t>A Pneumotaxic Center </a:t>
            </a:r>
            <a:r>
              <a:rPr lang="en" sz="1000">
                <a:solidFill>
                  <a:srgbClr val="CCCCCC"/>
                </a:solidFill>
                <a:latin typeface="Open Sans"/>
                <a:ea typeface="Open Sans"/>
                <a:cs typeface="Open Sans"/>
                <a:sym typeface="Open Sans"/>
              </a:rPr>
              <a:t>Limits the Duration of</a:t>
            </a:r>
            <a:endParaRPr sz="1000">
              <a:solidFill>
                <a:srgbClr val="CCCCCC"/>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sz="1000">
                <a:solidFill>
                  <a:srgbClr val="CCCCCC"/>
                </a:solidFill>
                <a:latin typeface="Open Sans"/>
                <a:ea typeface="Open Sans"/>
                <a:cs typeface="Open Sans"/>
                <a:sym typeface="Open Sans"/>
              </a:rPr>
              <a:t>Inspiration and Increases the Respiratory Rate A pneumotaxic center, located dorsally in the nucleus parabrachialis of the upper pons, transmits signals to the inspiratory area. The primary effect of this center is to control the “switch-off” point of the inspiratory ramp, thus controlling the duration of the filling phase of the lung cycle. When the pneumotaxic signal is strong, inspiration might last for as little as 0.5 second,thus filling the lungs only slightly; when the pneumotaxic signal is weak, inspiration might continue for 5 or more seconds, thus filling the lungs with a great excess of air.The function of the pneumotaxic center is primarily to limit inspiration.This has a secondary effect of increasing the rate of breathing because limitation of inspiration also shortens expiration and the entire period of each respiration. A strong pneumotaxic signal can increase the rate of breathing to 30 to 40 breaths per minute, whereas a weak pneumotaxic signal may reduce the rate to only 3 to 5 breaths per minute.</a:t>
            </a:r>
            <a:endParaRPr sz="1000">
              <a:solidFill>
                <a:srgbClr val="CCCCCC"/>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b="1" lang="en" sz="1000">
                <a:solidFill>
                  <a:srgbClr val="CCCCCC"/>
                </a:solidFill>
                <a:latin typeface="Open Sans"/>
                <a:ea typeface="Open Sans"/>
                <a:cs typeface="Open Sans"/>
                <a:sym typeface="Open Sans"/>
              </a:rPr>
              <a:t>The apneustic center </a:t>
            </a:r>
            <a:r>
              <a:rPr lang="en" sz="1000">
                <a:solidFill>
                  <a:srgbClr val="CCCCCC"/>
                </a:solidFill>
                <a:latin typeface="Open Sans"/>
                <a:ea typeface="Open Sans"/>
                <a:cs typeface="Open Sans"/>
                <a:sym typeface="Open Sans"/>
              </a:rPr>
              <a:t>of pons sends signals to the dorsal respiratory center in the medulla to delay the 'switch off' signal of the inspiratory ramp provided by the pneumotaxic center of pons. It controls the intensity of breathing. The apneustic center is inhibited by pulmonary stretch receptors</a:t>
            </a:r>
            <a:endParaRPr sz="1000">
              <a:solidFill>
                <a:srgbClr val="CCCCCC"/>
              </a:solidFill>
              <a:latin typeface="Open Sans"/>
              <a:ea typeface="Open Sans"/>
              <a:cs typeface="Open Sans"/>
              <a:sym typeface="Open Sans"/>
            </a:endParaRPr>
          </a:p>
          <a:p>
            <a:pPr indent="0" lvl="0" marL="0">
              <a:spcBef>
                <a:spcPts val="0"/>
              </a:spcBef>
              <a:spcAft>
                <a:spcPts val="0"/>
              </a:spcAft>
              <a:buNone/>
            </a:pPr>
            <a:r>
              <a:t/>
            </a:r>
            <a:endParaRPr sz="1000">
              <a:solidFill>
                <a:srgbClr val="CCCCCC"/>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chemeClr val="accent2"/>
              </a:solidFill>
            </a:endParaRPr>
          </a:p>
        </p:txBody>
      </p:sp>
      <p:sp>
        <p:nvSpPr>
          <p:cNvPr id="123" name="Shape 1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114300">
              <a:spcBef>
                <a:spcPts val="0"/>
              </a:spcBef>
              <a:spcAft>
                <a:spcPts val="1600"/>
              </a:spcAft>
              <a:buNone/>
            </a:pPr>
            <a:r>
              <a:t/>
            </a:r>
            <a:endParaRPr/>
          </a:p>
        </p:txBody>
      </p:sp>
      <p:cxnSp>
        <p:nvCxnSpPr>
          <p:cNvPr id="124" name="Shape 124"/>
          <p:cNvCxnSpPr/>
          <p:nvPr/>
        </p:nvCxnSpPr>
        <p:spPr>
          <a:xfrm>
            <a:off x="208075" y="948800"/>
            <a:ext cx="8672400" cy="8400"/>
          </a:xfrm>
          <a:prstGeom prst="straightConnector1">
            <a:avLst/>
          </a:prstGeom>
          <a:noFill/>
          <a:ln cap="flat" cmpd="sng" w="9525">
            <a:solidFill>
              <a:schemeClr val="lt2"/>
            </a:solidFill>
            <a:prstDash val="dot"/>
            <a:round/>
            <a:headEnd len="lg" w="lg" type="none"/>
            <a:tailEnd len="lg" w="lg" type="none"/>
          </a:ln>
        </p:spPr>
      </p:cxnSp>
      <p:pic>
        <p:nvPicPr>
          <p:cNvPr id="125" name="Shape 125"/>
          <p:cNvPicPr preferRelativeResize="0"/>
          <p:nvPr/>
        </p:nvPicPr>
        <p:blipFill>
          <a:blip r:embed="rId3">
            <a:alphaModFix/>
          </a:blip>
          <a:stretch>
            <a:fillRect/>
          </a:stretch>
        </p:blipFill>
        <p:spPr>
          <a:xfrm>
            <a:off x="0" y="0"/>
            <a:ext cx="9144000" cy="5054600"/>
          </a:xfrm>
          <a:prstGeom prst="rect">
            <a:avLst/>
          </a:prstGeom>
          <a:noFill/>
          <a:ln>
            <a:noFill/>
          </a:ln>
        </p:spPr>
      </p:pic>
      <p:sp>
        <p:nvSpPr>
          <p:cNvPr id="126" name="Shape 126"/>
          <p:cNvSpPr txBox="1"/>
          <p:nvPr/>
        </p:nvSpPr>
        <p:spPr>
          <a:xfrm>
            <a:off x="3759200" y="127000"/>
            <a:ext cx="2006700" cy="74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a:t>
            </a:r>
            <a:r>
              <a:rPr lang="en"/>
              <a:t>pecial thanks to team 436 </a:t>
            </a:r>
            <a:endParaRPr/>
          </a:p>
        </p:txBody>
      </p:sp>
      <p:sp>
        <p:nvSpPr>
          <p:cNvPr id="127" name="Shape 127"/>
          <p:cNvSpPr txBox="1"/>
          <p:nvPr/>
        </p:nvSpPr>
        <p:spPr>
          <a:xfrm>
            <a:off x="3219450" y="722000"/>
            <a:ext cx="1828800" cy="102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a:solidFill>
                  <a:srgbClr val="666666"/>
                </a:solidFill>
              </a:rPr>
              <a:t>As we said , there are some chemical substances that regulate respiration such as Oxygen and Carbon dioxide. Receptors detect changes in a substance level so,it will send signals to CNS to influence and overcome the condition. </a:t>
            </a:r>
            <a:endParaRPr sz="800">
              <a:solidFill>
                <a:srgbClr val="666666"/>
              </a:solidFill>
            </a:endParaRPr>
          </a:p>
        </p:txBody>
      </p:sp>
      <p:sp>
        <p:nvSpPr>
          <p:cNvPr id="128" name="Shape 128"/>
          <p:cNvSpPr txBox="1"/>
          <p:nvPr/>
        </p:nvSpPr>
        <p:spPr>
          <a:xfrm>
            <a:off x="4723500" y="5347375"/>
            <a:ext cx="2040900" cy="258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400"/>
              </a:spcBef>
              <a:spcAft>
                <a:spcPts val="0"/>
              </a:spcAft>
              <a:buClr>
                <a:schemeClr val="dk1"/>
              </a:buClr>
              <a:buSzPts val="1100"/>
              <a:buFont typeface="Arial"/>
              <a:buNone/>
            </a:pPr>
            <a:r>
              <a:rPr lang="en" sz="1200">
                <a:solidFill>
                  <a:schemeClr val="dk1"/>
                </a:solidFill>
              </a:rPr>
              <a:t>Excess carbon dioxide or excess hydrogen ions in the blood mainly act directly on </a:t>
            </a:r>
            <a:r>
              <a:rPr b="1" lang="en" sz="1200">
                <a:solidFill>
                  <a:schemeClr val="dk1"/>
                </a:solidFill>
              </a:rPr>
              <a:t>the respiratory center </a:t>
            </a:r>
            <a:r>
              <a:rPr lang="en" sz="1200">
                <a:solidFill>
                  <a:schemeClr val="dk1"/>
                </a:solidFill>
              </a:rPr>
              <a:t>itself, causing greatly increased strength of both the inspiratory and the expiratory motor signals to the respiratory muscles.</a:t>
            </a:r>
            <a:endParaRPr sz="1200">
              <a:solidFill>
                <a:schemeClr val="dk1"/>
              </a:solidFill>
            </a:endParaRPr>
          </a:p>
          <a:p>
            <a:pPr indent="0" lvl="0" marL="0" rtl="0">
              <a:lnSpc>
                <a:spcPct val="115000"/>
              </a:lnSpc>
              <a:spcBef>
                <a:spcPts val="400"/>
              </a:spcBef>
              <a:spcAft>
                <a:spcPts val="0"/>
              </a:spcAft>
              <a:buClr>
                <a:schemeClr val="dk1"/>
              </a:buClr>
              <a:buSzPts val="1100"/>
              <a:buFont typeface="Arial"/>
              <a:buNone/>
            </a:pPr>
            <a:r>
              <a:rPr lang="en" sz="1200">
                <a:solidFill>
                  <a:schemeClr val="dk1"/>
                </a:solidFill>
              </a:rPr>
              <a:t>In addition to control of respiratory activity by the respiratory center itself, still another mechanism is available for controlling respiration. This is the </a:t>
            </a:r>
            <a:r>
              <a:rPr b="1" i="1" lang="en" sz="1200">
                <a:solidFill>
                  <a:schemeClr val="dk1"/>
                </a:solidFill>
              </a:rPr>
              <a:t>peripheral chemoreceptor system</a:t>
            </a:r>
            <a:r>
              <a:rPr b="1" lang="en" sz="1200">
                <a:solidFill>
                  <a:schemeClr val="dk1"/>
                </a:solidFill>
              </a:rPr>
              <a:t>, </a:t>
            </a:r>
            <a:r>
              <a:rPr lang="en" sz="1200">
                <a:solidFill>
                  <a:schemeClr val="dk1"/>
                </a:solidFill>
              </a:rPr>
              <a:t>shown in </a:t>
            </a:r>
            <a:r>
              <a:rPr lang="en" sz="1200" u="sng">
                <a:solidFill>
                  <a:schemeClr val="hlink"/>
                </a:solidFill>
                <a:hlinkClick r:id="rId4"/>
              </a:rPr>
              <a:t>Figure 41-4</a:t>
            </a:r>
            <a:r>
              <a:rPr lang="en" sz="1200">
                <a:solidFill>
                  <a:schemeClr val="dk1"/>
                </a:solidFill>
              </a:rPr>
              <a:t>. Special nervous chemical receptors, called</a:t>
            </a:r>
            <a:r>
              <a:rPr i="1" lang="en" sz="1200">
                <a:solidFill>
                  <a:schemeClr val="dk1"/>
                </a:solidFill>
              </a:rPr>
              <a:t>chemoreceptors</a:t>
            </a:r>
            <a:r>
              <a:rPr lang="en" sz="1200">
                <a:solidFill>
                  <a:schemeClr val="dk1"/>
                </a:solidFill>
              </a:rPr>
              <a:t>, are located in several areas outside the brain. They are especially important for detecting changes in oxygen in the blood, although they also respond to a lesser extent to changes in carbon dioxide and hydrogen ion concentrations. The chemoreceptors transmit nervous signals to the respiratory center in the brain to help regulate respiratory activity.</a:t>
            </a:r>
            <a:endParaRPr sz="1200">
              <a:solidFill>
                <a:schemeClr val="dk1"/>
              </a:solidFill>
            </a:endParaRPr>
          </a:p>
          <a:p>
            <a:pPr indent="0" lvl="0" marL="0" rtl="0">
              <a:lnSpc>
                <a:spcPct val="115000"/>
              </a:lnSpc>
              <a:spcBef>
                <a:spcPts val="400"/>
              </a:spcBef>
              <a:spcAft>
                <a:spcPts val="0"/>
              </a:spcAft>
              <a:buClr>
                <a:schemeClr val="dk1"/>
              </a:buClr>
              <a:buSzPts val="1100"/>
              <a:buFont typeface="Arial"/>
              <a:buNone/>
            </a:pPr>
            <a:r>
              <a:rPr lang="en" sz="1200">
                <a:solidFill>
                  <a:schemeClr val="dk1"/>
                </a:solidFill>
              </a:rPr>
              <a:t>Most of the chemoreceptors are in the </a:t>
            </a:r>
            <a:r>
              <a:rPr i="1" lang="en" sz="1200">
                <a:solidFill>
                  <a:schemeClr val="dk1"/>
                </a:solidFill>
              </a:rPr>
              <a:t>carotid bodies</a:t>
            </a:r>
            <a:r>
              <a:rPr lang="en" sz="1200">
                <a:solidFill>
                  <a:schemeClr val="dk1"/>
                </a:solidFill>
              </a:rPr>
              <a:t>. However, a few are also in the </a:t>
            </a:r>
            <a:r>
              <a:rPr i="1" lang="en" sz="1200">
                <a:solidFill>
                  <a:schemeClr val="dk1"/>
                </a:solidFill>
              </a:rPr>
              <a:t>aortic bodies</a:t>
            </a:r>
            <a:r>
              <a:rPr lang="en" sz="1200">
                <a:solidFill>
                  <a:schemeClr val="dk1"/>
                </a:solidFill>
              </a:rPr>
              <a:t>, shown in the lower part of </a:t>
            </a:r>
            <a:r>
              <a:rPr lang="en" sz="1200" u="sng">
                <a:solidFill>
                  <a:schemeClr val="hlink"/>
                </a:solidFill>
                <a:hlinkClick r:id="rId5"/>
              </a:rPr>
              <a:t>Figure 41-4</a:t>
            </a:r>
            <a:r>
              <a:rPr lang="en" sz="1200">
                <a:solidFill>
                  <a:schemeClr val="dk1"/>
                </a:solidFill>
              </a:rPr>
              <a:t>, and a very few are located elsewhere in association with other arteries of the thoracic and abdominal regions.</a:t>
            </a:r>
            <a:endParaRPr sz="1200">
              <a:solidFill>
                <a:schemeClr val="dk1"/>
              </a:solidFill>
            </a:endParaRPr>
          </a:p>
          <a:p>
            <a:pPr indent="0" lvl="0" marL="0">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249850" y="125900"/>
            <a:ext cx="8520600" cy="8313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4200"/>
              <a:buFont typeface="Economica"/>
              <a:buNone/>
            </a:pPr>
            <a:r>
              <a:rPr lang="en">
                <a:solidFill>
                  <a:schemeClr val="accent3"/>
                </a:solidFill>
              </a:rPr>
              <a:t>Chemoreceptor Control of Breathing</a:t>
            </a:r>
            <a:endParaRPr>
              <a:solidFill>
                <a:schemeClr val="accent3"/>
              </a:solidFill>
            </a:endParaRPr>
          </a:p>
        </p:txBody>
      </p:sp>
      <p:sp>
        <p:nvSpPr>
          <p:cNvPr id="134" name="Shape 13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114300">
              <a:spcBef>
                <a:spcPts val="0"/>
              </a:spcBef>
              <a:spcAft>
                <a:spcPts val="1600"/>
              </a:spcAft>
              <a:buNone/>
            </a:pPr>
            <a:r>
              <a:t/>
            </a:r>
            <a:endParaRPr/>
          </a:p>
        </p:txBody>
      </p:sp>
      <p:cxnSp>
        <p:nvCxnSpPr>
          <p:cNvPr id="135" name="Shape 135"/>
          <p:cNvCxnSpPr/>
          <p:nvPr/>
        </p:nvCxnSpPr>
        <p:spPr>
          <a:xfrm>
            <a:off x="208075" y="948800"/>
            <a:ext cx="8672400" cy="8400"/>
          </a:xfrm>
          <a:prstGeom prst="straightConnector1">
            <a:avLst/>
          </a:prstGeom>
          <a:noFill/>
          <a:ln cap="flat" cmpd="sng" w="9525">
            <a:solidFill>
              <a:schemeClr val="lt2"/>
            </a:solidFill>
            <a:prstDash val="dot"/>
            <a:round/>
            <a:headEnd len="lg" w="lg" type="none"/>
            <a:tailEnd len="lg" w="lg" type="none"/>
          </a:ln>
        </p:spPr>
      </p:cxnSp>
      <p:pic>
        <p:nvPicPr>
          <p:cNvPr id="136" name="Shape 136"/>
          <p:cNvPicPr preferRelativeResize="0"/>
          <p:nvPr/>
        </p:nvPicPr>
        <p:blipFill>
          <a:blip r:embed="rId3">
            <a:alphaModFix/>
          </a:blip>
          <a:stretch>
            <a:fillRect/>
          </a:stretch>
        </p:blipFill>
        <p:spPr>
          <a:xfrm>
            <a:off x="208075" y="1225225"/>
            <a:ext cx="8604150" cy="2965775"/>
          </a:xfrm>
          <a:prstGeom prst="rect">
            <a:avLst/>
          </a:prstGeom>
          <a:noFill/>
          <a:ln>
            <a:noFill/>
          </a:ln>
        </p:spPr>
      </p:pic>
      <p:sp>
        <p:nvSpPr>
          <p:cNvPr id="137" name="Shape 137"/>
          <p:cNvSpPr txBox="1"/>
          <p:nvPr/>
        </p:nvSpPr>
        <p:spPr>
          <a:xfrm>
            <a:off x="2603500" y="4241800"/>
            <a:ext cx="6208500" cy="59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If the person has acidosis due to metabolic problem only the 2nd pathway will be stimulated, but if he has a problem which leads to an</a:t>
            </a:r>
            <a:r>
              <a:rPr lang="en" sz="1000">
                <a:solidFill>
                  <a:srgbClr val="FF0000"/>
                </a:solidFill>
              </a:rPr>
              <a:t> increase in Pco2 the two pathways will be stimulated, so it will have a bigger impact than if the problem were only in the pH.</a:t>
            </a:r>
            <a:endParaRPr sz="1000">
              <a:solidFill>
                <a:srgbClr val="FF0000"/>
              </a:solidFill>
            </a:endParaRPr>
          </a:p>
        </p:txBody>
      </p:sp>
      <p:sp>
        <p:nvSpPr>
          <p:cNvPr id="138" name="Shape 138"/>
          <p:cNvSpPr txBox="1"/>
          <p:nvPr/>
        </p:nvSpPr>
        <p:spPr>
          <a:xfrm>
            <a:off x="5448300" y="1765300"/>
            <a:ext cx="406500" cy="190500"/>
          </a:xfrm>
          <a:prstGeom prst="rect">
            <a:avLst/>
          </a:prstGeom>
          <a:noFill/>
          <a:ln>
            <a:noFill/>
          </a:ln>
        </p:spPr>
        <p:txBody>
          <a:bodyPr anchorCtr="0" anchor="t" bIns="91425" lIns="91425" spcFirstLastPara="1" rIns="91425" wrap="square" tIns="91425">
            <a:noAutofit/>
          </a:bodyPr>
          <a:lstStyle/>
          <a:p>
            <a:pPr indent="0" lvl="0" marL="0" rtl="1">
              <a:spcBef>
                <a:spcPts val="0"/>
              </a:spcBef>
              <a:spcAft>
                <a:spcPts val="0"/>
              </a:spcAft>
              <a:buNone/>
            </a:pPr>
            <a:r>
              <a:rPr lang="en" sz="1200"/>
              <a:t>1st</a:t>
            </a:r>
            <a:endParaRPr sz="1200"/>
          </a:p>
        </p:txBody>
      </p:sp>
      <p:sp>
        <p:nvSpPr>
          <p:cNvPr id="139" name="Shape 139"/>
          <p:cNvSpPr txBox="1"/>
          <p:nvPr/>
        </p:nvSpPr>
        <p:spPr>
          <a:xfrm>
            <a:off x="6819900" y="1765300"/>
            <a:ext cx="495300" cy="19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2nd</a:t>
            </a:r>
            <a:endParaRPr/>
          </a:p>
        </p:txBody>
      </p:sp>
      <p:sp>
        <p:nvSpPr>
          <p:cNvPr id="140" name="Shape 140"/>
          <p:cNvSpPr txBox="1"/>
          <p:nvPr/>
        </p:nvSpPr>
        <p:spPr>
          <a:xfrm>
            <a:off x="1898325" y="5133475"/>
            <a:ext cx="2281500" cy="347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400"/>
              </a:spcBef>
              <a:spcAft>
                <a:spcPts val="0"/>
              </a:spcAft>
              <a:buClr>
                <a:schemeClr val="dk1"/>
              </a:buClr>
              <a:buSzPts val="1100"/>
              <a:buFont typeface="Arial"/>
              <a:buNone/>
            </a:pPr>
            <a:r>
              <a:rPr b="1" lang="en" sz="1200">
                <a:solidFill>
                  <a:schemeClr val="dk1"/>
                </a:solidFill>
              </a:rPr>
              <a:t>Chemical Control of Respiration</a:t>
            </a:r>
            <a:endParaRPr b="1" sz="1200">
              <a:solidFill>
                <a:schemeClr val="dk1"/>
              </a:solidFill>
            </a:endParaRPr>
          </a:p>
          <a:p>
            <a:pPr indent="0" lvl="0" marL="0" rtl="0">
              <a:lnSpc>
                <a:spcPct val="115000"/>
              </a:lnSpc>
              <a:spcBef>
                <a:spcPts val="400"/>
              </a:spcBef>
              <a:spcAft>
                <a:spcPts val="0"/>
              </a:spcAft>
              <a:buClr>
                <a:schemeClr val="dk1"/>
              </a:buClr>
              <a:buSzPts val="1100"/>
              <a:buFont typeface="Arial"/>
              <a:buNone/>
            </a:pPr>
            <a:r>
              <a:rPr lang="en" sz="1200">
                <a:solidFill>
                  <a:schemeClr val="dk1"/>
                </a:solidFill>
              </a:rPr>
              <a:t>Oxygen, in contrast, with CO2 does not have a significant </a:t>
            </a:r>
            <a:r>
              <a:rPr i="1" lang="en" sz="1200">
                <a:solidFill>
                  <a:schemeClr val="dk1"/>
                </a:solidFill>
              </a:rPr>
              <a:t>direct</a:t>
            </a:r>
            <a:r>
              <a:rPr lang="en" sz="1200">
                <a:solidFill>
                  <a:schemeClr val="dk1"/>
                </a:solidFill>
              </a:rPr>
              <a:t> effect on the respiratory center of the brain in controlling respiration. Instead, it acts almost entirely on peripheral </a:t>
            </a:r>
            <a:r>
              <a:rPr i="1" lang="en" sz="1200">
                <a:solidFill>
                  <a:schemeClr val="dk1"/>
                </a:solidFill>
              </a:rPr>
              <a:t>chemoreceptors</a:t>
            </a:r>
            <a:r>
              <a:rPr lang="en" sz="1200">
                <a:solidFill>
                  <a:schemeClr val="dk1"/>
                </a:solidFill>
              </a:rPr>
              <a:t> located in the </a:t>
            </a:r>
            <a:r>
              <a:rPr i="1" lang="en" sz="1200">
                <a:solidFill>
                  <a:schemeClr val="dk1"/>
                </a:solidFill>
              </a:rPr>
              <a:t>carotid</a:t>
            </a:r>
            <a:r>
              <a:rPr lang="en" sz="1200">
                <a:solidFill>
                  <a:schemeClr val="dk1"/>
                </a:solidFill>
              </a:rPr>
              <a:t>and </a:t>
            </a:r>
            <a:r>
              <a:rPr i="1" lang="en" sz="1200">
                <a:solidFill>
                  <a:schemeClr val="dk1"/>
                </a:solidFill>
              </a:rPr>
              <a:t>aortic bodies</a:t>
            </a:r>
            <a:r>
              <a:rPr lang="en" sz="1200">
                <a:solidFill>
                  <a:schemeClr val="dk1"/>
                </a:solidFill>
              </a:rPr>
              <a:t>, and these in turn transmit appropriate nervous signals to the respiratory center for control of respiration.</a:t>
            </a:r>
            <a:endParaRPr sz="1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 sz="2400">
                <a:latin typeface="Arial"/>
                <a:ea typeface="Arial"/>
                <a:cs typeface="Arial"/>
                <a:sym typeface="Arial"/>
              </a:rPr>
              <a:t>Effect of blood CO2 level on central chemoreceptors</a:t>
            </a:r>
            <a:endParaRPr/>
          </a:p>
        </p:txBody>
      </p:sp>
      <p:sp>
        <p:nvSpPr>
          <p:cNvPr id="146" name="Shape 14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114300">
              <a:spcBef>
                <a:spcPts val="0"/>
              </a:spcBef>
              <a:spcAft>
                <a:spcPts val="1600"/>
              </a:spcAft>
              <a:buNone/>
            </a:pPr>
            <a:r>
              <a:t/>
            </a:r>
            <a:endParaRPr/>
          </a:p>
        </p:txBody>
      </p:sp>
      <p:pic>
        <p:nvPicPr>
          <p:cNvPr id="147" name="Shape 147"/>
          <p:cNvPicPr preferRelativeResize="0"/>
          <p:nvPr/>
        </p:nvPicPr>
        <p:blipFill>
          <a:blip r:embed="rId3">
            <a:alphaModFix/>
          </a:blip>
          <a:stretch>
            <a:fillRect/>
          </a:stretch>
        </p:blipFill>
        <p:spPr>
          <a:xfrm>
            <a:off x="1139875" y="1147225"/>
            <a:ext cx="6121324" cy="3825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