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  <p:sldMasterId id="2147483710" r:id="rId2"/>
  </p:sldMasterIdLst>
  <p:notesMasterIdLst>
    <p:notesMasterId r:id="rId29"/>
  </p:notesMasterIdLst>
  <p:sldIdLst>
    <p:sldId id="344" r:id="rId3"/>
    <p:sldId id="329" r:id="rId4"/>
    <p:sldId id="262" r:id="rId5"/>
    <p:sldId id="327" r:id="rId6"/>
    <p:sldId id="259" r:id="rId7"/>
    <p:sldId id="263" r:id="rId8"/>
    <p:sldId id="260" r:id="rId9"/>
    <p:sldId id="335" r:id="rId10"/>
    <p:sldId id="345" r:id="rId11"/>
    <p:sldId id="291" r:id="rId12"/>
    <p:sldId id="347" r:id="rId13"/>
    <p:sldId id="271" r:id="rId14"/>
    <p:sldId id="348" r:id="rId15"/>
    <p:sldId id="338" r:id="rId16"/>
    <p:sldId id="288" r:id="rId17"/>
    <p:sldId id="307" r:id="rId18"/>
    <p:sldId id="285" r:id="rId19"/>
    <p:sldId id="309" r:id="rId20"/>
    <p:sldId id="342" r:id="rId21"/>
    <p:sldId id="287" r:id="rId22"/>
    <p:sldId id="325" r:id="rId23"/>
    <p:sldId id="298" r:id="rId24"/>
    <p:sldId id="349" r:id="rId25"/>
    <p:sldId id="350" r:id="rId26"/>
    <p:sldId id="343" r:id="rId27"/>
    <p:sldId id="35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36F2"/>
    <a:srgbClr val="FF00FF"/>
    <a:srgbClr val="88FE82"/>
    <a:srgbClr val="AD17A2"/>
    <a:srgbClr val="FEE6F5"/>
    <a:srgbClr val="A4FEA0"/>
    <a:srgbClr val="2804C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92" autoAdjust="0"/>
    <p:restoredTop sz="94673" autoAdjust="0"/>
  </p:normalViewPr>
  <p:slideViewPr>
    <p:cSldViewPr>
      <p:cViewPr varScale="1">
        <p:scale>
          <a:sx n="86" d="100"/>
          <a:sy n="86" d="100"/>
        </p:scale>
        <p:origin x="7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AF53FF-3E0E-4B96-900A-6D9697BE1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4C1E1-A5D2-4B74-9601-855F4EC15A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3713215-AB1B-4ADE-935F-EFA6158A0DE0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82EC4A-CF4D-40E2-AA85-9BB7B4744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69ACC5-4878-4F60-9FCB-E84E2DAE2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3541E-BD11-495E-A174-57857D10C4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91F60-BC0E-4DBA-96C0-1E2D02DD7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6EEF36-0CBE-4F26-96D4-61948AAA5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3D710D7-4300-44F0-9902-7600AD0DD9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3F3AF70-5481-447B-B4D4-F0138BDA79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A32DD1F-707D-4B93-B107-A245C72EA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28A77D-7292-4949-B7D5-4ACC27A69E1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56C2F41-1D14-44EF-B296-B96C662A1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111E5C-217D-4C73-BB13-8F6001142D34}" type="slidenum">
              <a:rPr lang="en-US" altLang="en-US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2B5A3EF-87C1-4B21-BBBE-C3588FBE7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C7C0A3C-6FAE-4EF2-88F8-0A17ABC38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F9C98CD-B223-4440-A94E-3964150CC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4D4096-59DE-40E1-A114-DA61E259A6DB}" type="slidenum">
              <a:rPr lang="en-US" altLang="en-US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8AA65B9-3E12-4106-8BF3-B880876E7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E9F257-C117-40DC-95A2-753AB537C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4CEDEF-35D1-4B87-95FD-B37AF1E7C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001-3D95-4C1D-9325-9BADBCE98A8F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C913C-4548-4589-952A-E4A534741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71C7E-E930-4200-ABF1-04427148F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1D65D-9172-4C45-B8E7-6C7B82C01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42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7E008-E954-4BFC-BB6D-86D9B0469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C9CF-6CD6-4287-85C5-CFA44E2C22CA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FA884-BE52-4240-9E8F-7CDC1BF6E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8F707-FD93-4F50-8B80-1FC4783F6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0F441-705C-4112-98A2-BF48EFB4D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60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D02275-B999-4613-94F9-4B1563EC1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76AB-24F5-41C8-9EA9-67AAE7B842BA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2B8133-1128-4DEE-833A-3457D2F2E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DA8128-664E-4C76-9EA4-563DA59FF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F6F27-D91F-4CC6-B0FD-9D59B5CFE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12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EC748EB-3794-44EE-8E4A-75BBC40D6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A580888-2DEF-420C-B7CA-3C7E9F251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2457CAD-CDDF-44E4-B265-138D9CDCB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566DF-9014-4CE0-9EF5-02D0A1F36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71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21DE01D-2B19-4752-8487-47FDE87FBD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2211E0A-2F67-42AF-B875-DF6E0985FF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6D364FA-5B66-4A57-BCD9-DA911DAA18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3397BC7-D8EF-4AA4-9C40-7CA64F686A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D993E8E-D8C1-49F0-8CFB-F46F44A952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53C4B006-A773-4B59-8971-9776134572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2D51CC6-92E5-4D62-8196-473E8CEF2C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58FEB14-8034-43F1-9E70-56E93B3EBE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7BDE79B-77BB-41B6-B0DE-FD1C7E90CA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CDB5024-882C-4C42-A66C-84463DBB233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5766557-E1FD-4627-BACE-3ED0EF786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4FEA098-A08E-4F91-BCFF-EE2FAED66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415D1-8235-4B37-8CFC-FCA538CAB1E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7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CC3DB-F830-4413-91D7-C1595B281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0795-7CAE-4240-BA2E-20A9BD6E3C8B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D13314-5BA0-4E48-8F92-4D585761C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BFB77-5C60-44D0-A7F8-6E3781D64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25EE8-E17F-4194-9778-B2FE098F2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2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C7759-7A1A-4159-BC3C-FC6730254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D002-7562-465C-B85A-6E8554D46B52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B9F0B-FC4B-4E3E-A8B8-3D0E490EE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D0547-A00E-4690-8443-5B7CB053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8C322-6767-4C55-900D-F8E00738E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8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1DB31-F459-4671-ABBF-8E90A7EE7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171C8-F4B9-4C45-9B74-4D897073753D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B351B-59A9-48F2-8C1A-DC280CC8E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B29E29-07C9-43C5-BD44-661C6C40A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33846-8408-4B73-A40A-2BADAB185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DDCB4A-7A57-4A1E-A5A1-BF34D96AF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72AA-18F2-4537-9B1D-92B4EC403D8A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3592DF-9A27-4ED1-A828-0C6A23141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0BCE4A-9299-47EF-A9E7-99C12651F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D79BB-347E-444B-AFE3-0F6C4C3C5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8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6FBBEA-4268-49BE-8D3E-E7B64B690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3EA8-262E-420D-9A7C-30B5DE3D2F87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7160CD-9A27-43BF-88A6-C292E4A77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E65AD7-69A6-4649-9312-B31DCF4E4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C18F4-2AA2-47A4-B429-39F8AF7CC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95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7CB7FD-F744-4EB6-94E0-B9EC0B279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14FF-1887-4BAD-9A07-853104DDF88A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28105E-B562-46FE-BA9D-BB933ADCB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188363-F82E-434A-8B16-5CEB0DC4A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7E9A8-4D62-4ED8-89D9-051928A0B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3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49234-4E32-496D-9C4A-859C2CC61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C0CAB-5606-4CC6-AE93-6C69FEC8BC16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790705-5C8D-408D-ACB6-7C1DFA431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7EF88A-58BB-4E7E-A05B-B1783ADA8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CAD22-60DE-4CB5-8E7A-20673EEEC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95E9B5-D9DE-43C4-BC88-89DDB1AF0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1424-3A35-4B6A-AEDB-5F17C1948CD4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BB0C8-9175-4DDA-A1B3-6F28EFC1C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0DF25-C668-44B5-ABCA-EB73F416F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E5331-63A4-4B96-8798-1E968A319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07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777B5C-BBA3-4B85-945C-BCDB03489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350E0C-54AA-4F37-A6BC-6A1C08935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948F3E71-6DC6-40E8-859F-DA2BB17CCD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0BE489D-B522-4251-BF4B-C8E906BAA81A}" type="datetimeFigureOut">
              <a:rPr lang="en-US"/>
              <a:pPr>
                <a:defRPr/>
              </a:pPr>
              <a:t>2/18/2018</a:t>
            </a:fld>
            <a:endParaRPr lang="en-US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F218146B-7CCE-4B04-9793-ED433F95B8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F711AE98-0E63-4CAD-AC76-4270B9DD4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D73BE09-53D9-4871-8870-F12044C953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>
            <a:extLst>
              <a:ext uri="{FF2B5EF4-FFF2-40B4-BE49-F238E27FC236}">
                <a16:creationId xmlns:a16="http://schemas.microsoft.com/office/drawing/2014/main" id="{ED1E59EB-AD87-4A6B-9A25-2BBCC920FF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060D356B-16EC-4BB8-9E5E-40068D93E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4DDBC2FC-71F6-42E8-BA88-3B0C1524476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90CE562E-687C-4B42-AA09-F4D303710C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83C86F49-976D-4828-AB8C-84AB71CAE8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D7095FF-4861-4E0A-84DF-1EB01BEEB29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2ahUKEwjDpZzdvKfZAhWBmLQKHQBPDr0QjRx6BAgAEAY&amp;url=https%3A%2F%2Fwww.pinterest.com%2Fallisonbmerkey%2Fclinical%2F&amp;psig=AOvVaw33gs2wP3Y1rIBmuZzH7baH&amp;ust=151876856515615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jAvJbqv8zSAhVIPRQKHY-hBi4QjRwIBw&amp;url=https%3A%2F%2Fwww.studyblue.com%2Fnotes%2Fnote%2Fn%2Fanat4%2Fdeck%2F8714272&amp;psig=AFQjCNGKoLq7_ySUdEACIp2mvK_vom3bqA&amp;ust=148925444233296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&amp;esrc=s&amp;source=images&amp;cd=&amp;cad=rja&amp;uact=8&amp;ved=0ahUKEwjTyM3e1O_KAhWH2xoKHed_Bc8QjRwIBw&amp;url=http%3A%2F%2Fwww.unmc.edu%2Fdissection%2Fidg21heart.cfm&amp;psig=AFQjCNE8UsjXaXPVcIgar_Br-9otUhzlpg&amp;ust=145527842308225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&amp;esrc=s&amp;source=images&amp;cd=&amp;cad=rja&amp;uact=8&amp;ved=0ahUKEwjTyM3e1O_KAhWH2xoKHed_Bc8QjRwIBw&amp;url=http%3A%2F%2Fwww.unmc.edu%2Fdissection%2Fidg21heart.cfm&amp;psig=AFQjCNE8UsjXaXPVcIgar_Br-9otUhzlpg&amp;ust=145527842308225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.sa/url?sa=i&amp;rct=j&amp;q=&amp;esrc=s&amp;source=images&amp;cd=&amp;cad=rja&amp;uact=8&amp;ved=0ahUKEwj0ws3D4e_KAhUKVhoKHR7KCVQQjRwIBw&amp;url=http%3A%2F%2Fpixgood.com%2Ftricuspid-valve-leaflet-anatomy.html&amp;psig=AFQjCNE8UsjXaXPVcIgar_Br-9otUhzlpg&amp;ust=145527842308225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y.bpcc.edu/content/blgy225/Cardiovascular/Cardiovascular_print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%3A%2F%2Fwww.mitralvalverepair.org%2Fcontent%2Fview%2F56%2F&amp;ei=PAjyVOaHF4PhaI69gfAL&amp;psig=AFQjCNF7cc0b9nP9XUHxySjbZeSbqSfAAw&amp;ust=1425233674572646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265.photobucket.com/albums/ii211/CollinAlexander/Heart-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circ.ahajournals.org/content/118/8/863/F1.large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.sa/url?sa=i&amp;rct=j&amp;q=&amp;esrc=s&amp;source=images&amp;cd=&amp;cad=rja&amp;uact=8&amp;ved=0ahUKEwi7o_SRyO_KAhWFWxoKHbXSAQUQjRwIBw&amp;url=https%3A%2F%2Fwww.studyblue.com%2Fnotes%2Fnote%2Fn%2Fan2-03-the-heart%2Fdeck%2F6713375&amp;psig=AFQjCNH21XZ1EOPrTyF2_7GFW9WQNVupRw&amp;ust=14552750344291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hyperlink" Target="http://www.google.com.sa/url?sa=i&amp;rct=j&amp;q=&amp;esrc=s&amp;source=images&amp;cd=&amp;cad=rja&amp;uact=8&amp;ved=0ahUKEwiLnvrgyO_KAhWCOxoKHSOTCBYQjRwIBw&amp;url=http%3A%2F%2Facademic.amc.edu%2Fmartino%2Fgrossanatomy%2Fsite%2Fmedical%2FLab%2520Manual%2FCardiovascular%2FDissections%2FHeart%2520in%2520situ%2FHeart%2520In%2520Situ%252013.htm&amp;psig=AFQjCNHKSgadLaFde1LEjoSx90CuOrntXQ&amp;ust=145527515955446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.sa/url?sa=i&amp;rct=j&amp;q=&amp;esrc=s&amp;source=images&amp;cd=&amp;cad=rja&amp;uact=8&amp;ved=0ahUKEwif_M_ZtczSAhXCVxQKHYo-DLEQjRwIBw&amp;url=http%3A%2F%2Fdoctorlib.info%2Fmedical%2Fanatomy%2F9.html&amp;psig=AFQjCNGEJC0FNWq_QmmtN6f1Z1fMNPyi4A&amp;ust=14892518154357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2ahUKEwj_0vfD9qXZAhUGOhQKHQb5C0QQjRx6BAgAEAY&amp;url=http%3A%2F%2Fthe-definition.com%2Fterm%2Fheart&amp;psig=AOvVaw0SrjCGqYUx-HzpmjlJ7cIv&amp;ust=15187153715325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eg/url?sa=i&amp;rct=j&amp;q=&amp;esrc=s&amp;source=images&amp;cd=&amp;cad=rja&amp;uact=8&amp;ved=2ahUKEwjvsYTI-KXZAhVHlxQKHW0sDBoQjRx6BAgAEAY&amp;url=https%3A%2F%2Fwww.slideshare.net%2FPoonamSingh42%2F2-the-heart&amp;psig=AOvVaw3xjYPFB0QJkdsuSXTQ3CmU&amp;ust=15187161100829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iLt-S196XZAhWCPxQKHaeRAXcQjRx6BAgAEAY&amp;url=https%3A%2F%2Fwww.slideshare.net%2FPoonamSingh42%2F2-the-heart&amp;psig=AOvVaw2dwwAHojfqPuCTBJWhcBig&amp;ust=151871580499435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jd6ruU-qXZAhWEvRQKHVDvAh8QjRx6BAgAEAY&amp;url=https%3A%2F%2Fpt.slideshare.net%2FPoonamSingh42%2F2-the-heart&amp;psig=AOvVaw26WNdlbwMGjdDfozQIe9TA&amp;ust=151871640739487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rt.JPG">
            <a:extLst>
              <a:ext uri="{FF2B5EF4-FFF2-40B4-BE49-F238E27FC236}">
                <a16:creationId xmlns:a16="http://schemas.microsoft.com/office/drawing/2014/main" id="{C03C8DED-2629-47CD-A5FC-FF4D00810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52000" contrast="-70000"/>
          </a:blip>
          <a:stretch>
            <a:fillRect/>
          </a:stretch>
        </p:blipFill>
        <p:spPr>
          <a:xfrm>
            <a:off x="2524125" y="723900"/>
            <a:ext cx="4095750" cy="5410200"/>
          </a:xfrm>
          <a:prstGeom prst="rect">
            <a:avLst/>
          </a:prstGeom>
          <a:blipFill dpi="0" rotWithShape="1">
            <a:blip r:embed="rId2" cstate="print">
              <a:alphaModFix amt="42000"/>
              <a:lum bright="52000" contrast="-7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5123" name="Rectangle 1">
            <a:extLst>
              <a:ext uri="{FF2B5EF4-FFF2-40B4-BE49-F238E27FC236}">
                <a16:creationId xmlns:a16="http://schemas.microsoft.com/office/drawing/2014/main" id="{8049B3D4-69D1-4C8C-A243-B8476C643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286000"/>
            <a:ext cx="6643687" cy="9239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i="1">
                <a:cs typeface="Aharoni" pitchFamily="2" charset="0"/>
              </a:rPr>
              <a:t>Anatomy of the Heart</a:t>
            </a:r>
            <a:endParaRPr lang="en-US" altLang="en-US" sz="5400" b="1">
              <a:latin typeface="Arial" panose="020B0604020202020204" pitchFamily="34" charset="0"/>
              <a:cs typeface="Aharoni" pitchFamily="2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282B327-9A43-45B2-985C-EDBB43EE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943600"/>
            <a:ext cx="3276600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b="1" i="1"/>
              <a:t>DR. SANAA AL-SHAARAWI</a:t>
            </a:r>
          </a:p>
          <a:p>
            <a:pPr algn="r" eaLnBrk="1" hangingPunct="1"/>
            <a:r>
              <a:rPr lang="en-US" altLang="en-US" b="1" i="1"/>
              <a:t>DR. SAEED VOHRA</a:t>
            </a:r>
            <a:endParaRPr lang="en-US" altLang="en-US"/>
          </a:p>
          <a:p>
            <a:pPr algn="r"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717A286-C978-4B43-AE9A-DB7669CABBF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88" y="152400"/>
            <a:ext cx="5929312" cy="704850"/>
          </a:xfrm>
          <a:solidFill>
            <a:srgbClr val="FF99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Right Atrium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6357E3E4-F2DA-4A0A-8FB9-D86A1A70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4057650" cy="569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/>
              <a:t>The right atrium </a:t>
            </a:r>
            <a:r>
              <a:rPr lang="en-US" altLang="en-US" sz="2800" b="1" u="sng"/>
              <a:t>consists of</a:t>
            </a:r>
            <a:r>
              <a:rPr lang="en-US" altLang="en-US" sz="2800" b="1"/>
              <a:t> a </a:t>
            </a:r>
            <a:r>
              <a:rPr lang="en-US" altLang="en-US" sz="2800" b="1">
                <a:solidFill>
                  <a:srgbClr val="C00000"/>
                </a:solidFill>
              </a:rPr>
              <a:t>main cavity </a:t>
            </a:r>
            <a:r>
              <a:rPr lang="en-US" altLang="en-US" sz="2800" b="1"/>
              <a:t>and a small out pouching, the </a:t>
            </a:r>
            <a:r>
              <a:rPr lang="en-US" altLang="en-US" sz="2800" b="1">
                <a:solidFill>
                  <a:srgbClr val="C00000"/>
                </a:solidFill>
              </a:rPr>
              <a:t>auricle.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b="1">
                <a:solidFill>
                  <a:srgbClr val="2804C0"/>
                </a:solidFill>
              </a:rPr>
              <a:t>On the outside </a:t>
            </a:r>
            <a:r>
              <a:rPr lang="en-US" altLang="en-US" sz="2800" b="1"/>
              <a:t>of the heart at the junction between the right atrium and the right auricle is a </a:t>
            </a:r>
            <a:r>
              <a:rPr lang="en-US" altLang="en-US" sz="2800" b="1" u="sng"/>
              <a:t>vertical groove</a:t>
            </a:r>
            <a:r>
              <a:rPr lang="en-US" altLang="en-US" sz="2800" b="1"/>
              <a:t>, the </a:t>
            </a:r>
            <a:r>
              <a:rPr lang="en-US" altLang="en-US" sz="2800" b="1">
                <a:solidFill>
                  <a:srgbClr val="FF0000"/>
                </a:solidFill>
              </a:rPr>
              <a:t>sulcus terminalis, </a:t>
            </a:r>
            <a:r>
              <a:rPr lang="en-US" altLang="en-US" sz="2800" b="1"/>
              <a:t>which </a:t>
            </a:r>
            <a:r>
              <a:rPr lang="en-US" altLang="en-US" sz="2800" b="1">
                <a:solidFill>
                  <a:srgbClr val="2804C0"/>
                </a:solidFill>
              </a:rPr>
              <a:t>on the inside </a:t>
            </a:r>
            <a:r>
              <a:rPr lang="en-US" altLang="en-US" sz="2800" b="1"/>
              <a:t>forms </a:t>
            </a:r>
            <a:r>
              <a:rPr lang="en-US" altLang="en-US" sz="2800" b="1" u="sng"/>
              <a:t>a ridge</a:t>
            </a:r>
            <a:r>
              <a:rPr lang="en-US" altLang="en-US" sz="2800" b="1"/>
              <a:t>, the </a:t>
            </a:r>
            <a:r>
              <a:rPr lang="en-US" altLang="en-US" sz="2800" b="1">
                <a:solidFill>
                  <a:srgbClr val="FF0000"/>
                </a:solidFill>
              </a:rPr>
              <a:t>crista terminalis. </a:t>
            </a:r>
          </a:p>
        </p:txBody>
      </p:sp>
      <p:pic>
        <p:nvPicPr>
          <p:cNvPr id="14340" name="Picture 4" descr="C3FF35">
            <a:extLst>
              <a:ext uri="{FF2B5EF4-FFF2-40B4-BE49-F238E27FC236}">
                <a16:creationId xmlns:a16="http://schemas.microsoft.com/office/drawing/2014/main" id="{6E9B9480-068C-430E-996A-30F3809F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928688"/>
            <a:ext cx="4551363" cy="2928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5D5D22-FDD7-4EC1-878C-93DE73C2E80F}"/>
              </a:ext>
            </a:extLst>
          </p:cNvPr>
          <p:cNvSpPr/>
          <p:nvPr/>
        </p:nvSpPr>
        <p:spPr>
          <a:xfrm>
            <a:off x="4786313" y="2214563"/>
            <a:ext cx="71437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372CC-C7CC-4FB1-B810-65E8542ABE8B}"/>
              </a:ext>
            </a:extLst>
          </p:cNvPr>
          <p:cNvSpPr/>
          <p:nvPr/>
        </p:nvSpPr>
        <p:spPr>
          <a:xfrm>
            <a:off x="4714875" y="2714625"/>
            <a:ext cx="714375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3" name="Picture 9" descr="صورة ذات صلة">
            <a:hlinkClick r:id="rId3"/>
            <a:extLst>
              <a:ext uri="{FF2B5EF4-FFF2-40B4-BE49-F238E27FC236}">
                <a16:creationId xmlns:a16="http://schemas.microsoft.com/office/drawing/2014/main" id="{AF5F9D87-C372-4B26-BFD9-2348E8D8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857625"/>
            <a:ext cx="4581525" cy="2994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2510559-1432-4035-BB62-DB3D66C581F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43063" y="142875"/>
            <a:ext cx="5857875" cy="771525"/>
          </a:xfrm>
          <a:solidFill>
            <a:srgbClr val="FF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Cavity of Right Atrium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685E0216-A73E-4797-B5E7-F51B726AA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071563"/>
            <a:ext cx="3886200" cy="4856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FF0000"/>
                </a:solidFill>
              </a:rPr>
              <a:t>Crista terminalis </a:t>
            </a:r>
            <a:r>
              <a:rPr lang="en-US" altLang="en-US" sz="2000" b="1"/>
              <a:t>divides </a:t>
            </a:r>
            <a:r>
              <a:rPr lang="en-US" altLang="en-US" sz="2000"/>
              <a:t>right atrium into: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b="1" i="1"/>
              <a:t>1- </a:t>
            </a:r>
            <a:r>
              <a:rPr lang="en-US" altLang="en-US" sz="2000" b="1" i="1">
                <a:solidFill>
                  <a:srgbClr val="AD17A2"/>
                </a:solidFill>
              </a:rPr>
              <a:t>Anterior part:  </a:t>
            </a:r>
            <a:r>
              <a:rPr lang="en-US" altLang="en-US" sz="2000" b="1" u="sng"/>
              <a:t>rough</a:t>
            </a:r>
            <a:r>
              <a:rPr lang="en-US" altLang="en-US" sz="2000"/>
              <a:t> and trabeculated by </a:t>
            </a:r>
            <a:r>
              <a:rPr lang="en-US" altLang="en-US" sz="2000" b="1" u="sng"/>
              <a:t>bundles of muscle fibres </a:t>
            </a:r>
            <a:r>
              <a:rPr lang="en-US" altLang="en-US" sz="2000" b="1">
                <a:solidFill>
                  <a:srgbClr val="00B050"/>
                </a:solidFill>
              </a:rPr>
              <a:t>(musculi pectinati).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2- </a:t>
            </a:r>
            <a:r>
              <a:rPr lang="en-US" altLang="en-US" sz="2000" b="1" i="1">
                <a:solidFill>
                  <a:srgbClr val="AD17A2"/>
                </a:solidFill>
              </a:rPr>
              <a:t>Posterior part </a:t>
            </a:r>
            <a:r>
              <a:rPr lang="en-US" altLang="en-US" sz="2000" b="1" i="1">
                <a:solidFill>
                  <a:srgbClr val="00B050"/>
                </a:solidFill>
              </a:rPr>
              <a:t>(sinus venarum) </a:t>
            </a:r>
            <a:r>
              <a:rPr lang="en-US" altLang="en-US" sz="2000" b="1" i="1"/>
              <a:t>is  </a:t>
            </a:r>
            <a:r>
              <a:rPr lang="en-US" altLang="en-US" sz="2000" b="1" u="sng"/>
              <a:t>smooth</a:t>
            </a:r>
            <a:r>
              <a:rPr lang="en-US" altLang="en-US" sz="2000" b="1"/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B050"/>
                </a:solidFill>
              </a:rPr>
              <a:t>The interatrial septum </a:t>
            </a:r>
            <a:r>
              <a:rPr lang="en-US" altLang="en-US" sz="2000"/>
              <a:t>carries an </a:t>
            </a:r>
            <a:r>
              <a:rPr lang="en-US" altLang="en-US" sz="2000" b="1"/>
              <a:t>oval depression </a:t>
            </a:r>
            <a:r>
              <a:rPr lang="en-US" altLang="en-US" sz="2000"/>
              <a:t>called </a:t>
            </a:r>
            <a:r>
              <a:rPr lang="en-US" altLang="en-US" sz="2000" b="1" i="1">
                <a:solidFill>
                  <a:srgbClr val="00B050"/>
                </a:solidFill>
              </a:rPr>
              <a:t>Fossa ovalis </a:t>
            </a:r>
            <a:r>
              <a:rPr lang="en-US" altLang="en-US" sz="2000" b="1"/>
              <a:t>The margin </a:t>
            </a:r>
            <a:r>
              <a:rPr lang="en-US" altLang="en-US" sz="2000"/>
              <a:t>of this depression is called </a:t>
            </a:r>
            <a:r>
              <a:rPr lang="en-US" altLang="en-US" sz="2000" b="1" i="1">
                <a:solidFill>
                  <a:srgbClr val="00B050"/>
                </a:solidFill>
              </a:rPr>
              <a:t>Anulus ovalis.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>
                <a:solidFill>
                  <a:srgbClr val="FF0000"/>
                </a:solidFill>
              </a:rPr>
              <a:t>The blood leaves </a:t>
            </a:r>
            <a:r>
              <a:rPr lang="en-US" altLang="en-US" sz="2000" b="1" i="1"/>
              <a:t>right atrium to right ventricle via </a:t>
            </a:r>
            <a:r>
              <a:rPr lang="en-US" altLang="en-US" sz="2000" b="1" i="1">
                <a:solidFill>
                  <a:srgbClr val="FF0000"/>
                </a:solidFill>
              </a:rPr>
              <a:t>tricuspid valve.</a:t>
            </a:r>
          </a:p>
        </p:txBody>
      </p:sp>
      <p:pic>
        <p:nvPicPr>
          <p:cNvPr id="15364" name="Picture 1" descr="C3FF37">
            <a:extLst>
              <a:ext uri="{FF2B5EF4-FFF2-40B4-BE49-F238E27FC236}">
                <a16:creationId xmlns:a16="http://schemas.microsoft.com/office/drawing/2014/main" id="{E9B90B67-8E74-4698-BAA6-D1605C5DA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20763"/>
            <a:ext cx="4410075" cy="3276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صورة ذات صلة">
            <a:hlinkClick r:id="rId3"/>
            <a:extLst>
              <a:ext uri="{FF2B5EF4-FFF2-40B4-BE49-F238E27FC236}">
                <a16:creationId xmlns:a16="http://schemas.microsoft.com/office/drawing/2014/main" id="{CDA233E9-F947-40F0-91FF-751FCF8E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4500563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14EAB4A-C059-4ED5-93C2-CB348128C6F3}"/>
              </a:ext>
            </a:extLst>
          </p:cNvPr>
          <p:cNvSpPr/>
          <p:nvPr/>
        </p:nvSpPr>
        <p:spPr>
          <a:xfrm>
            <a:off x="3779838" y="4941888"/>
            <a:ext cx="744537" cy="346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618AD5-D3AC-45B5-933F-FDC4E1284D53}"/>
              </a:ext>
            </a:extLst>
          </p:cNvPr>
          <p:cNvSpPr/>
          <p:nvPr/>
        </p:nvSpPr>
        <p:spPr>
          <a:xfrm>
            <a:off x="273050" y="1989138"/>
            <a:ext cx="744538" cy="346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7DDAD9-FA54-4A9B-A96E-F686B509612C}"/>
              </a:ext>
            </a:extLst>
          </p:cNvPr>
          <p:cNvSpPr/>
          <p:nvPr/>
        </p:nvSpPr>
        <p:spPr>
          <a:xfrm>
            <a:off x="269875" y="3213100"/>
            <a:ext cx="746125" cy="287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136F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F5D4C2-0564-4FF2-9CE6-65AA432CA9E1}"/>
              </a:ext>
            </a:extLst>
          </p:cNvPr>
          <p:cNvSpPr/>
          <p:nvPr/>
        </p:nvSpPr>
        <p:spPr>
          <a:xfrm>
            <a:off x="395288" y="2420938"/>
            <a:ext cx="628650" cy="2381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136F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CB0AD7-7D97-41BF-B839-EA89CB78F1A2}"/>
              </a:ext>
            </a:extLst>
          </p:cNvPr>
          <p:cNvSpPr/>
          <p:nvPr/>
        </p:nvSpPr>
        <p:spPr>
          <a:xfrm>
            <a:off x="395288" y="2692400"/>
            <a:ext cx="628650" cy="2317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5136F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3619A0-5FEF-47D2-AB36-144453B16C87}"/>
              </a:ext>
            </a:extLst>
          </p:cNvPr>
          <p:cNvSpPr/>
          <p:nvPr/>
        </p:nvSpPr>
        <p:spPr>
          <a:xfrm>
            <a:off x="2411413" y="3644900"/>
            <a:ext cx="746125" cy="346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8D35460-D21C-46D8-B6C5-1416461BAF7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14500" y="304800"/>
            <a:ext cx="5572125" cy="695325"/>
          </a:xfrm>
          <a:solidFill>
            <a:srgbClr val="FF99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Cavity of Right Atrium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A31B79B-AA3B-44D4-894B-B0ED68D8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4267200" cy="5140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  <a:cs typeface="Arial" charset="0"/>
              </a:rPr>
              <a:t>Openings in right atrium: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SVC</a:t>
            </a:r>
            <a:r>
              <a:rPr lang="en-US" sz="2400" b="1" dirty="0">
                <a:solidFill>
                  <a:schemeClr val="hlink"/>
                </a:solidFill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--- has no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IVC </a:t>
            </a:r>
            <a:r>
              <a:rPr lang="en-US" sz="2400" b="1" dirty="0">
                <a:cs typeface="Arial" charset="0"/>
              </a:rPr>
              <a:t>--- guarded by a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Coronary sinus :  </a:t>
            </a:r>
            <a:r>
              <a:rPr lang="en-US" sz="2400" b="1" dirty="0">
                <a:cs typeface="Arial" charset="0"/>
              </a:rPr>
              <a:t>has a well-defined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Right </a:t>
            </a:r>
            <a:r>
              <a:rPr lang="en-US" sz="2400" b="1" dirty="0" err="1">
                <a:solidFill>
                  <a:srgbClr val="2804C0"/>
                </a:solidFill>
                <a:cs typeface="Arial" charset="0"/>
              </a:rPr>
              <a:t>atrioventricular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 orifice </a:t>
            </a:r>
            <a:r>
              <a:rPr lang="en-US" sz="2400" b="1" dirty="0">
                <a:cs typeface="Arial" charset="0"/>
              </a:rPr>
              <a:t>lies anterior to IVC opening , it is 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surrounded by a fibrous ring </a:t>
            </a:r>
            <a:r>
              <a:rPr lang="en-US" sz="2400" b="1" dirty="0">
                <a:cs typeface="Arial" charset="0"/>
              </a:rPr>
              <a:t>which gives attachment to  the </a:t>
            </a:r>
            <a:r>
              <a:rPr lang="en-US" sz="2400" b="1" u="sng" dirty="0">
                <a:solidFill>
                  <a:srgbClr val="FF0000"/>
                </a:solidFill>
                <a:cs typeface="Arial" charset="0"/>
              </a:rPr>
              <a:t>tricuspid valve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Small orifices </a:t>
            </a:r>
            <a:r>
              <a:rPr lang="en-US" sz="2400" b="1" dirty="0">
                <a:cs typeface="Arial" charset="0"/>
              </a:rPr>
              <a:t>of small veins</a:t>
            </a:r>
          </a:p>
        </p:txBody>
      </p:sp>
      <p:pic>
        <p:nvPicPr>
          <p:cNvPr id="16388" name="Picture 2" descr="C3FF37">
            <a:extLst>
              <a:ext uri="{FF2B5EF4-FFF2-40B4-BE49-F238E27FC236}">
                <a16:creationId xmlns:a16="http://schemas.microsoft.com/office/drawing/2014/main" id="{5B4403FD-EAEF-454A-83EB-7AC6C1C9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4567238" cy="3311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droualb.faculty.mjc.edu/Lecture%20Notes/Unit%204/FG21_06a.jpg">
            <a:extLst>
              <a:ext uri="{FF2B5EF4-FFF2-40B4-BE49-F238E27FC236}">
                <a16:creationId xmlns:a16="http://schemas.microsoft.com/office/drawing/2014/main" id="{2F199A46-3788-4811-B165-44916F3D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4572000" cy="4352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E056565-00BE-4377-91CD-547A6A00FD7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00250" y="0"/>
            <a:ext cx="5286375" cy="685800"/>
          </a:xfrm>
          <a:solidFill>
            <a:srgbClr val="88FE82"/>
          </a:solidFill>
          <a:ln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/>
              <a:t> Cavity of right ventricle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796A76E1-60C9-4797-8F7D-F4E1FD98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714375"/>
            <a:ext cx="4281487" cy="56324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u="sng"/>
              <a:t>Its wall </a:t>
            </a:r>
            <a:r>
              <a:rPr lang="en-US" altLang="en-US" sz="2000"/>
              <a:t>is </a:t>
            </a:r>
            <a:r>
              <a:rPr lang="en-US" altLang="en-US" sz="2000" b="1">
                <a:solidFill>
                  <a:srgbClr val="FF0000"/>
                </a:solidFill>
              </a:rPr>
              <a:t>thinner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than that of left ventricle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u="sng"/>
              <a:t>Its wall </a:t>
            </a:r>
            <a:r>
              <a:rPr lang="en-US" altLang="en-US" sz="2000"/>
              <a:t>contains projections called </a:t>
            </a:r>
            <a:r>
              <a:rPr lang="en-US" altLang="en-US" sz="2000" b="1" i="1">
                <a:solidFill>
                  <a:srgbClr val="FF0000"/>
                </a:solidFill>
              </a:rPr>
              <a:t>trabeculae carnae.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b="1"/>
              <a:t>The  right ventricle communicates </a:t>
            </a:r>
            <a:r>
              <a:rPr lang="en-US" altLang="en-US" b="1">
                <a:solidFill>
                  <a:srgbClr val="2804C0"/>
                </a:solidFill>
              </a:rPr>
              <a:t>with right atrium </a:t>
            </a:r>
            <a:r>
              <a:rPr lang="en-US" altLang="en-US"/>
              <a:t>through </a:t>
            </a:r>
            <a:r>
              <a:rPr lang="en-US" altLang="en-US" b="1">
                <a:solidFill>
                  <a:srgbClr val="C00000"/>
                </a:solidFill>
              </a:rPr>
              <a:t>right atrioventricular orifice</a:t>
            </a:r>
            <a:r>
              <a:rPr lang="en-US" altLang="en-US" b="1">
                <a:solidFill>
                  <a:srgbClr val="AD17A2"/>
                </a:solidFill>
              </a:rPr>
              <a:t> </a:t>
            </a:r>
            <a:r>
              <a:rPr lang="en-US" altLang="en-US"/>
              <a:t>&amp; </a:t>
            </a:r>
            <a:r>
              <a:rPr lang="en-US" altLang="en-US" b="1">
                <a:solidFill>
                  <a:srgbClr val="2804C0"/>
                </a:solidFill>
              </a:rPr>
              <a:t>with pulmonary trunk </a:t>
            </a:r>
            <a:r>
              <a:rPr lang="en-US" altLang="en-US"/>
              <a:t>through </a:t>
            </a:r>
            <a:r>
              <a:rPr lang="en-US" altLang="en-US" b="1">
                <a:solidFill>
                  <a:srgbClr val="C00000"/>
                </a:solidFill>
              </a:rPr>
              <a:t>pulmonary orifice.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/>
              <a:t>As </a:t>
            </a:r>
            <a:r>
              <a:rPr lang="en-US" altLang="en-US" b="1">
                <a:solidFill>
                  <a:srgbClr val="FF0000"/>
                </a:solidFill>
              </a:rPr>
              <a:t>the cavity </a:t>
            </a:r>
            <a:r>
              <a:rPr lang="en-US" altLang="en-US"/>
              <a:t>approaches the pulmonary orifice it </a:t>
            </a:r>
            <a:r>
              <a:rPr lang="en-US" altLang="en-US" b="1"/>
              <a:t>becomes funnel shaped, </a:t>
            </a:r>
            <a:r>
              <a:rPr lang="en-US" altLang="en-US"/>
              <a:t>at which point it is referred to as the </a:t>
            </a:r>
            <a:r>
              <a:rPr lang="en-US" altLang="en-US" b="1">
                <a:solidFill>
                  <a:srgbClr val="FF0000"/>
                </a:solidFill>
              </a:rPr>
              <a:t>infundibulum.</a:t>
            </a:r>
            <a:endParaRPr lang="en-US" altLang="en-US" b="1">
              <a:solidFill>
                <a:srgbClr val="AD17A2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/>
              <a:t>Large projections arise from the walls  called  </a:t>
            </a:r>
            <a:r>
              <a:rPr lang="en-US" altLang="en-US" b="1" i="1" u="sng">
                <a:solidFill>
                  <a:srgbClr val="FF0000"/>
                </a:solidFill>
              </a:rPr>
              <a:t>papillary muscles 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>
                <a:solidFill>
                  <a:srgbClr val="FF0000"/>
                </a:solidFill>
              </a:rPr>
              <a:t> Anterior papillary muscle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>
                <a:solidFill>
                  <a:srgbClr val="FF0000"/>
                </a:solidFill>
              </a:rPr>
              <a:t>Posterior papillary muscle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>
                <a:solidFill>
                  <a:srgbClr val="FF0000"/>
                </a:solidFill>
              </a:rPr>
              <a:t>Septal papillary muscle</a:t>
            </a:r>
            <a:endParaRPr lang="en-US" altLang="en-US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E6239AD9-3965-479A-8E93-8B0E8D06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124325"/>
            <a:ext cx="3000375" cy="2733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5C4461E8-EEBC-4DEA-ADF7-98C4410D21B4}"/>
              </a:ext>
            </a:extLst>
          </p:cNvPr>
          <p:cNvSpPr/>
          <p:nvPr/>
        </p:nvSpPr>
        <p:spPr>
          <a:xfrm flipH="1">
            <a:off x="2214563" y="5143500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17B6DC-1E60-4309-B260-1C9894AE2ADF}"/>
              </a:ext>
            </a:extLst>
          </p:cNvPr>
          <p:cNvCxnSpPr/>
          <p:nvPr/>
        </p:nvCxnSpPr>
        <p:spPr>
          <a:xfrm>
            <a:off x="857250" y="6429375"/>
            <a:ext cx="785813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2">
            <a:extLst>
              <a:ext uri="{FF2B5EF4-FFF2-40B4-BE49-F238E27FC236}">
                <a16:creationId xmlns:a16="http://schemas.microsoft.com/office/drawing/2014/main" id="{AA314956-A0BE-4BBA-942B-7A356BC3B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143625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Trabeculae carnae</a:t>
            </a:r>
          </a:p>
        </p:txBody>
      </p:sp>
      <p:pic>
        <p:nvPicPr>
          <p:cNvPr id="17416" name="Picture 4" descr="Heart-3">
            <a:extLst>
              <a:ext uri="{FF2B5EF4-FFF2-40B4-BE49-F238E27FC236}">
                <a16:creationId xmlns:a16="http://schemas.microsoft.com/office/drawing/2014/main" id="{06785280-4D69-42BC-A91D-9B0AAE98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4508500" cy="3429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o.quizlet.com/Uk8TQAt0ekE3KyhfnpjK8w.jpg">
            <a:extLst>
              <a:ext uri="{FF2B5EF4-FFF2-40B4-BE49-F238E27FC236}">
                <a16:creationId xmlns:a16="http://schemas.microsoft.com/office/drawing/2014/main" id="{80E9C9F8-ECA6-4026-AF91-10637E19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95325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>
            <a:extLst>
              <a:ext uri="{FF2B5EF4-FFF2-40B4-BE49-F238E27FC236}">
                <a16:creationId xmlns:a16="http://schemas.microsoft.com/office/drawing/2014/main" id="{214BC0C6-81D1-4315-AB07-E273713E26A0}"/>
              </a:ext>
            </a:extLst>
          </p:cNvPr>
          <p:cNvSpPr/>
          <p:nvPr/>
        </p:nvSpPr>
        <p:spPr>
          <a:xfrm flipH="1">
            <a:off x="8786813" y="4143375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F93B804-3105-4415-862B-BD7421FD0040}"/>
              </a:ext>
            </a:extLst>
          </p:cNvPr>
          <p:cNvSpPr/>
          <p:nvPr/>
        </p:nvSpPr>
        <p:spPr>
          <a:xfrm>
            <a:off x="2071688" y="6286500"/>
            <a:ext cx="285750" cy="46038"/>
          </a:xfrm>
          <a:prstGeom prst="rightArrow">
            <a:avLst/>
          </a:prstGeom>
          <a:solidFill>
            <a:srgbClr val="2804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309B0BC8-1640-49E2-ABB5-A00F7A71516D}"/>
              </a:ext>
            </a:extLst>
          </p:cNvPr>
          <p:cNvSpPr/>
          <p:nvPr/>
        </p:nvSpPr>
        <p:spPr>
          <a:xfrm>
            <a:off x="2357438" y="5500688"/>
            <a:ext cx="285750" cy="46037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FB1FE03-D1EE-415F-9050-D4F6D425C027}"/>
              </a:ext>
            </a:extLst>
          </p:cNvPr>
          <p:cNvSpPr/>
          <p:nvPr/>
        </p:nvSpPr>
        <p:spPr>
          <a:xfrm>
            <a:off x="2500313" y="6000750"/>
            <a:ext cx="46037" cy="142875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1F5D3B-36B5-4427-ACF6-9CFBF36FBE47}"/>
              </a:ext>
            </a:extLst>
          </p:cNvPr>
          <p:cNvSpPr/>
          <p:nvPr/>
        </p:nvSpPr>
        <p:spPr>
          <a:xfrm>
            <a:off x="211138" y="2781300"/>
            <a:ext cx="1003300" cy="576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F91E54-E5D5-4F5A-AC4F-0C739844BB6B}"/>
              </a:ext>
            </a:extLst>
          </p:cNvPr>
          <p:cNvSpPr/>
          <p:nvPr/>
        </p:nvSpPr>
        <p:spPr>
          <a:xfrm>
            <a:off x="3924300" y="1628775"/>
            <a:ext cx="798513" cy="360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D2E04D6-1544-4B22-BF93-1E8A8E24DC3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000250" y="0"/>
            <a:ext cx="5286375" cy="685800"/>
          </a:xfrm>
          <a:prstGeom prst="rect">
            <a:avLst/>
          </a:prstGeom>
          <a:solidFill>
            <a:srgbClr val="88FE82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Cavity of right ventricle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F1362BE9-140D-47C7-8769-D02CE70EB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28688"/>
            <a:ext cx="3733800" cy="486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/>
              <a:t>Each </a:t>
            </a:r>
            <a:r>
              <a:rPr lang="en-US" altLang="en-US" sz="2000" b="1"/>
              <a:t>papillary muscle </a:t>
            </a:r>
            <a:r>
              <a:rPr lang="en-US" altLang="en-US" sz="2000"/>
              <a:t>is attached to the </a:t>
            </a:r>
            <a:r>
              <a:rPr lang="en-US" altLang="en-US" sz="2000" b="1"/>
              <a:t>cusps of tricuspid </a:t>
            </a:r>
            <a:r>
              <a:rPr lang="en-US" altLang="en-US" sz="2000"/>
              <a:t>valve by </a:t>
            </a:r>
            <a:r>
              <a:rPr lang="en-US" altLang="en-US" sz="2000" b="1"/>
              <a:t>tendinous threads </a:t>
            </a:r>
            <a:r>
              <a:rPr lang="en-US" altLang="en-US" sz="2000"/>
              <a:t>called </a:t>
            </a:r>
            <a:r>
              <a:rPr lang="en-US" altLang="en-US" sz="2000" b="1" i="1">
                <a:solidFill>
                  <a:srgbClr val="FF0000"/>
                </a:solidFill>
              </a:rPr>
              <a:t>chordae tendinae.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/>
              <a:t>Blood leaves the right ventricle to pulmonary trunk through  pulmonary orifice.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/>
              <a:t>The wall of </a:t>
            </a:r>
            <a:r>
              <a:rPr lang="en-US" altLang="en-US" sz="2000" b="1" i="1">
                <a:solidFill>
                  <a:srgbClr val="FF0066"/>
                </a:solidFill>
              </a:rPr>
              <a:t>infundibulum</a:t>
            </a:r>
            <a:r>
              <a:rPr lang="en-US" altLang="en-US" sz="2000" b="1" i="1"/>
              <a:t>  </a:t>
            </a:r>
            <a:r>
              <a:rPr lang="en-US" altLang="en-US" sz="2000" b="1" i="1">
                <a:solidFill>
                  <a:srgbClr val="FF0000"/>
                </a:solidFill>
              </a:rPr>
              <a:t>(conus arteriosus) </a:t>
            </a:r>
            <a:r>
              <a:rPr lang="en-US" altLang="en-US" sz="2000" b="1" i="1"/>
              <a:t>is smooth and contains no trabeculae.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i="1">
                <a:solidFill>
                  <a:srgbClr val="2804C0"/>
                </a:solidFill>
              </a:rPr>
              <a:t>Interventricular septum     </a:t>
            </a:r>
            <a:r>
              <a:rPr lang="en-US" altLang="en-US" sz="2000" b="1" i="1"/>
              <a:t>is connected to </a:t>
            </a:r>
            <a:r>
              <a:rPr lang="en-US" altLang="en-US" sz="2000" b="1" i="1">
                <a:solidFill>
                  <a:srgbClr val="FF0066"/>
                </a:solidFill>
              </a:rPr>
              <a:t>anterior papillary</a:t>
            </a:r>
            <a:r>
              <a:rPr lang="en-US" altLang="en-US" sz="2000" b="1" i="1"/>
              <a:t> muscle by a muscular band called </a:t>
            </a:r>
            <a:r>
              <a:rPr lang="en-US" altLang="en-US" sz="2000" b="1" i="1">
                <a:solidFill>
                  <a:srgbClr val="00B050"/>
                </a:solidFill>
              </a:rPr>
              <a:t>moderator band </a:t>
            </a: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CBE32158-6164-424C-8D84-EDD0444C4994}"/>
              </a:ext>
            </a:extLst>
          </p:cNvPr>
          <p:cNvSpPr/>
          <p:nvPr/>
        </p:nvSpPr>
        <p:spPr>
          <a:xfrm>
            <a:off x="8286750" y="4572000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B8DF3E4C-6C68-4919-94DA-2582FFECF9C8}"/>
              </a:ext>
            </a:extLst>
          </p:cNvPr>
          <p:cNvSpPr/>
          <p:nvPr/>
        </p:nvSpPr>
        <p:spPr>
          <a:xfrm>
            <a:off x="8501063" y="3500438"/>
            <a:ext cx="142875" cy="142875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B3E17C1C-7EC5-4433-A142-D40793036BCB}"/>
              </a:ext>
            </a:extLst>
          </p:cNvPr>
          <p:cNvSpPr/>
          <p:nvPr/>
        </p:nvSpPr>
        <p:spPr>
          <a:xfrm>
            <a:off x="8001000" y="5429250"/>
            <a:ext cx="142875" cy="142875"/>
          </a:xfrm>
          <a:prstGeom prst="star5">
            <a:avLst/>
          </a:prstGeom>
          <a:ln>
            <a:solidFill>
              <a:srgbClr val="10F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9" name="Picture 16" descr="http://webmedia.unmc.edu/medicine/todd/dissection/idg21heart/p0216tricuspid.jpg">
            <a:hlinkClick r:id="rId2"/>
            <a:extLst>
              <a:ext uri="{FF2B5EF4-FFF2-40B4-BE49-F238E27FC236}">
                <a16:creationId xmlns:a16="http://schemas.microsoft.com/office/drawing/2014/main" id="{E2A27CE4-0EAB-44F2-9485-30033663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5000625" cy="35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09F32FD-A62F-4725-A4CE-5458E61EBD67}"/>
              </a:ext>
            </a:extLst>
          </p:cNvPr>
          <p:cNvSpPr/>
          <p:nvPr/>
        </p:nvSpPr>
        <p:spPr>
          <a:xfrm>
            <a:off x="357188" y="3714750"/>
            <a:ext cx="857250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1E947EA4-0A0F-4B48-B7E2-61B0454BB33D}"/>
              </a:ext>
            </a:extLst>
          </p:cNvPr>
          <p:cNvSpPr/>
          <p:nvPr/>
        </p:nvSpPr>
        <p:spPr>
          <a:xfrm>
            <a:off x="2643188" y="2143125"/>
            <a:ext cx="142875" cy="142875"/>
          </a:xfrm>
          <a:prstGeom prst="star5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CDC2ADF9-01FF-4C3C-8E1C-D9072F877451}"/>
              </a:ext>
            </a:extLst>
          </p:cNvPr>
          <p:cNvSpPr/>
          <p:nvPr/>
        </p:nvSpPr>
        <p:spPr>
          <a:xfrm flipV="1">
            <a:off x="3000375" y="3214688"/>
            <a:ext cx="117475" cy="71437"/>
          </a:xfrm>
          <a:prstGeom prst="star5">
            <a:avLst/>
          </a:prstGeom>
          <a:ln>
            <a:solidFill>
              <a:srgbClr val="10F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1D779352-51B2-450B-ABE0-2C6696774240}"/>
              </a:ext>
            </a:extLst>
          </p:cNvPr>
          <p:cNvSpPr/>
          <p:nvPr/>
        </p:nvSpPr>
        <p:spPr>
          <a:xfrm>
            <a:off x="2928938" y="2643188"/>
            <a:ext cx="142875" cy="142875"/>
          </a:xfrm>
          <a:prstGeom prst="star5">
            <a:avLst/>
          </a:prstGeom>
          <a:ln>
            <a:solidFill>
              <a:srgbClr val="28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439DAC1-BFCB-4595-8563-CD97D9EA34F3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Right atrio-ventricular (tricuspid) orifice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4A12B4A3-26EE-4945-BBD4-D5A64BAD5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14400"/>
            <a:ext cx="4191000" cy="50784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About one inch  wide, admitting  tips of 3 fingers.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It is guarded by a fibrous ring which gives attachment to the 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cusps of tricuspid valve.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It has 3-cusps  (anterior-posterior-</a:t>
            </a:r>
            <a:r>
              <a:rPr lang="en-US" sz="2400" b="1" dirty="0" err="1">
                <a:cs typeface="Arial" charset="0"/>
              </a:rPr>
              <a:t>septal</a:t>
            </a:r>
            <a:r>
              <a:rPr lang="en-US" sz="2400" b="1" dirty="0">
                <a:cs typeface="Arial" charset="0"/>
              </a:rPr>
              <a:t> or medial).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atrial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surface </a:t>
            </a:r>
            <a:r>
              <a:rPr lang="en-US" sz="2400" b="1" dirty="0">
                <a:cs typeface="Arial" charset="0"/>
              </a:rPr>
              <a:t>of the cusps are </a:t>
            </a:r>
            <a:r>
              <a:rPr lang="en-US" sz="2400" b="1" u="sng" dirty="0">
                <a:cs typeface="Arial" charset="0"/>
              </a:rPr>
              <a:t>smooth</a:t>
            </a:r>
            <a:r>
              <a:rPr lang="en-US" sz="2400" b="1" dirty="0">
                <a:cs typeface="Arial" charset="0"/>
              </a:rPr>
              <a:t>, while their 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ventricular surfaces </a:t>
            </a:r>
            <a:r>
              <a:rPr lang="en-US" sz="2400" b="1" dirty="0">
                <a:cs typeface="Arial" charset="0"/>
              </a:rPr>
              <a:t>give attachment to the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chordae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tendinae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pic>
        <p:nvPicPr>
          <p:cNvPr id="9" name="Picture 16" descr="http://webmedia.unmc.edu/medicine/todd/dissection/idg21heart/p0216tricuspid.jpg">
            <a:hlinkClick r:id="rId2"/>
            <a:extLst>
              <a:ext uri="{FF2B5EF4-FFF2-40B4-BE49-F238E27FC236}">
                <a16:creationId xmlns:a16="http://schemas.microsoft.com/office/drawing/2014/main" id="{E5820F81-7DA1-4169-A129-18AE6789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429000"/>
            <a:ext cx="4500562" cy="32861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9461" name="Picture 14" descr="http://www.sci.utah.edu/~dfwang/BE6000/BE6000_Lab1_files/image023.jpg">
            <a:hlinkClick r:id="rId4"/>
            <a:extLst>
              <a:ext uri="{FF2B5EF4-FFF2-40B4-BE49-F238E27FC236}">
                <a16:creationId xmlns:a16="http://schemas.microsoft.com/office/drawing/2014/main" id="{175A9725-F250-4196-8609-2A623EFA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14375"/>
            <a:ext cx="335756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352B945F-52B7-401D-ADBA-B0B18169FEB4}"/>
              </a:ext>
            </a:extLst>
          </p:cNvPr>
          <p:cNvSpPr/>
          <p:nvPr/>
        </p:nvSpPr>
        <p:spPr>
          <a:xfrm>
            <a:off x="3851275" y="2363788"/>
            <a:ext cx="1025525" cy="14287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F4180FAB-D55D-4517-B45D-B15F092B10BE}"/>
              </a:ext>
            </a:extLst>
          </p:cNvPr>
          <p:cNvSpPr/>
          <p:nvPr/>
        </p:nvSpPr>
        <p:spPr>
          <a:xfrm>
            <a:off x="4572000" y="4786313"/>
            <a:ext cx="500063" cy="14287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8DCA81B-BC9A-4917-87D6-BDDBD6BA5E0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solidFill>
            <a:srgbClr val="FFFF00"/>
          </a:solidFill>
        </p:spPr>
        <p:txBody>
          <a:bodyPr/>
          <a:lstStyle/>
          <a:p>
            <a:pPr eaLnBrk="1" hangingPunct="1"/>
            <a:br>
              <a:rPr lang="en-US" altLang="en-US" sz="3200" b="1"/>
            </a:br>
            <a:r>
              <a:rPr lang="en-US" altLang="en-US" sz="3200" b="1"/>
              <a:t> Pulmonary orifice</a:t>
            </a:r>
            <a:br>
              <a:rPr lang="en-US" altLang="en-US" sz="3200" b="1"/>
            </a:br>
            <a:endParaRPr lang="en-US" altLang="en-US" sz="3200" b="1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76349AC0-9A25-4111-B22F-B09ECB76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914400"/>
            <a:ext cx="5000625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/>
              <a:t>Surrounded by a fibrous ring which gives attachment to the </a:t>
            </a:r>
            <a:r>
              <a:rPr lang="en-US" altLang="en-US" sz="2800" b="1">
                <a:solidFill>
                  <a:srgbClr val="FF0000"/>
                </a:solidFill>
              </a:rPr>
              <a:t>cusps of the pulmonary valve.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/>
              <a:t>The valve is formed of                  </a:t>
            </a:r>
            <a:r>
              <a:rPr lang="en-US" altLang="en-US" sz="2800" b="1" u="sng"/>
              <a:t>3 semilunar cusps :                              </a:t>
            </a:r>
            <a:r>
              <a:rPr lang="en-US" altLang="en-US" sz="2800" b="1" u="sng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FF0000"/>
                </a:solidFill>
              </a:rPr>
              <a:t> anterior </a:t>
            </a:r>
            <a:r>
              <a:rPr lang="en-US" altLang="en-US" sz="2800" b="1"/>
              <a:t>and</a:t>
            </a:r>
            <a:r>
              <a:rPr lang="en-US" altLang="en-US" sz="2800" b="1">
                <a:solidFill>
                  <a:srgbClr val="12B22D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one posterior  </a:t>
            </a:r>
            <a:r>
              <a:rPr lang="en-US" altLang="en-US" sz="2800" b="1"/>
              <a:t>which are concave superiorly and convex inferiorly.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2804C0"/>
                </a:solidFill>
              </a:rPr>
              <a:t>No chordae tendineae </a:t>
            </a:r>
            <a:r>
              <a:rPr lang="en-US" altLang="en-US" sz="2800" b="1" u="sng"/>
              <a:t>or</a:t>
            </a: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2804C0"/>
                </a:solidFill>
              </a:rPr>
              <a:t>papillary muscles </a:t>
            </a:r>
            <a:r>
              <a:rPr lang="en-US" altLang="en-US" sz="2800" b="1"/>
              <a:t>are attached to these cusps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E1D4328F-94A3-41DF-A8D5-B360FB65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3200400" cy="2733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7" descr="http://www.biosbcc.net/b100cardio/images/FG21_07A.jpg">
            <a:extLst>
              <a:ext uri="{FF2B5EF4-FFF2-40B4-BE49-F238E27FC236}">
                <a16:creationId xmlns:a16="http://schemas.microsoft.com/office/drawing/2014/main" id="{F0B5D7F4-54ED-48F7-9CAE-1507110B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47501"/>
          <a:stretch>
            <a:fillRect/>
          </a:stretch>
        </p:blipFill>
        <p:spPr bwMode="auto">
          <a:xfrm>
            <a:off x="0" y="857250"/>
            <a:ext cx="4000500" cy="2524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4D423B24-E0D5-4EFB-9B6D-22603194E45D}"/>
              </a:ext>
            </a:extLst>
          </p:cNvPr>
          <p:cNvSpPr/>
          <p:nvPr/>
        </p:nvSpPr>
        <p:spPr>
          <a:xfrm>
            <a:off x="2286000" y="4071938"/>
            <a:ext cx="1857375" cy="14287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D5233B-BC75-40B8-8012-8F78585E1861}"/>
              </a:ext>
            </a:extLst>
          </p:cNvPr>
          <p:cNvSpPr/>
          <p:nvPr/>
        </p:nvSpPr>
        <p:spPr>
          <a:xfrm>
            <a:off x="2714625" y="2714625"/>
            <a:ext cx="1000125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55EA576E-D715-4565-81EB-EFCC37408D78}"/>
              </a:ext>
            </a:extLst>
          </p:cNvPr>
          <p:cNvSpPr/>
          <p:nvPr/>
        </p:nvSpPr>
        <p:spPr>
          <a:xfrm>
            <a:off x="2071688" y="2786063"/>
            <a:ext cx="71437" cy="71437"/>
          </a:xfrm>
          <a:prstGeom prst="star5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>
            <a:extLst>
              <a:ext uri="{FF2B5EF4-FFF2-40B4-BE49-F238E27FC236}">
                <a16:creationId xmlns:a16="http://schemas.microsoft.com/office/drawing/2014/main" id="{AB2B086A-3FA7-4F9E-9B54-1976E78B2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838200"/>
            <a:ext cx="4638675" cy="44005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cs typeface="Arial" charset="0"/>
              </a:rPr>
              <a:t>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atrium </a:t>
            </a:r>
            <a:r>
              <a:rPr lang="en-US" sz="2000" b="1" dirty="0">
                <a:cs typeface="Arial" charset="0"/>
              </a:rPr>
              <a:t>communicates with 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ventricle </a:t>
            </a:r>
            <a:r>
              <a:rPr lang="en-US" sz="2000" b="1" dirty="0">
                <a:cs typeface="Arial" charset="0"/>
              </a:rPr>
              <a:t>through 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atrioventricular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cs typeface="Arial" charset="0"/>
              </a:rPr>
              <a:t>It forms the greater part of </a:t>
            </a:r>
            <a:r>
              <a:rPr lang="en-US" sz="2000" b="1" dirty="0">
                <a:solidFill>
                  <a:srgbClr val="FF00FF"/>
                </a:solidFill>
                <a:cs typeface="Arial" charset="0"/>
              </a:rPr>
              <a:t>base of heart.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u="sng" dirty="0">
                <a:cs typeface="Arial" charset="0"/>
              </a:rPr>
              <a:t>Its wall </a:t>
            </a:r>
            <a:r>
              <a:rPr lang="en-US" sz="2000" b="1" dirty="0">
                <a:cs typeface="Arial" charset="0"/>
              </a:rPr>
              <a:t>is </a:t>
            </a:r>
            <a:r>
              <a:rPr lang="en-US" sz="2000" b="1" u="sng" dirty="0">
                <a:cs typeface="Arial" charset="0"/>
              </a:rPr>
              <a:t>smooth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except </a:t>
            </a:r>
            <a:r>
              <a:rPr lang="en-US" sz="2000" b="1" dirty="0">
                <a:cs typeface="Arial" charset="0"/>
              </a:rPr>
              <a:t>for </a:t>
            </a:r>
            <a:r>
              <a:rPr lang="en-US" sz="2000" b="1" u="sng" dirty="0">
                <a:cs typeface="Arial" charset="0"/>
              </a:rPr>
              <a:t>small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b="1" u="sng" dirty="0" err="1">
                <a:cs typeface="Arial" charset="0"/>
              </a:rPr>
              <a:t>musculi</a:t>
            </a:r>
            <a:r>
              <a:rPr lang="en-US" sz="2000" b="1" u="sng" dirty="0">
                <a:cs typeface="Arial" charset="0"/>
              </a:rPr>
              <a:t> </a:t>
            </a:r>
            <a:r>
              <a:rPr lang="en-US" sz="2000" b="1" u="sng" dirty="0" err="1">
                <a:cs typeface="Arial" charset="0"/>
              </a:rPr>
              <a:t>pectinati</a:t>
            </a:r>
            <a:r>
              <a:rPr lang="en-US" sz="2000" b="1" u="sng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left auricle.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FF00FF"/>
                </a:solidFill>
                <a:cs typeface="Arial" charset="0"/>
              </a:rPr>
              <a:t>Recieves</a:t>
            </a:r>
            <a:r>
              <a:rPr lang="en-US" sz="2000" b="1" dirty="0">
                <a:solidFill>
                  <a:srgbClr val="FF00FF"/>
                </a:solidFill>
                <a:cs typeface="Arial" charset="0"/>
              </a:rPr>
              <a:t> 4 pulmonary veins  </a:t>
            </a:r>
            <a:r>
              <a:rPr lang="en-US" sz="2000" b="1" dirty="0">
                <a:cs typeface="Arial" charset="0"/>
              </a:rPr>
              <a:t>which  have </a:t>
            </a:r>
            <a:r>
              <a:rPr lang="en-US" sz="2000" b="1" u="sng" dirty="0">
                <a:cs typeface="Arial" charset="0"/>
              </a:rPr>
              <a:t>no valves.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b="1" dirty="0">
                <a:cs typeface="Arial" charset="0"/>
              </a:rPr>
              <a:t>Sends blood to</a:t>
            </a:r>
            <a:r>
              <a:rPr lang="en-US" sz="2000" b="1" u="sng" dirty="0">
                <a:cs typeface="Arial" charset="0"/>
              </a:rPr>
              <a:t> left ventricle </a:t>
            </a:r>
            <a:r>
              <a:rPr lang="en-US" sz="2000" b="1" dirty="0">
                <a:cs typeface="Arial" charset="0"/>
              </a:rPr>
              <a:t>through the 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left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atrioventricular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 orifice  </a:t>
            </a:r>
            <a:r>
              <a:rPr lang="en-US" sz="2000" b="1" dirty="0">
                <a:cs typeface="Arial" charset="0"/>
              </a:rPr>
              <a:t>which is guarded by </a:t>
            </a:r>
            <a:r>
              <a:rPr lang="en-US" sz="2000" b="1" u="sng" dirty="0">
                <a:solidFill>
                  <a:srgbClr val="FF0000"/>
                </a:solidFill>
                <a:cs typeface="Arial" charset="0"/>
              </a:rPr>
              <a:t>mitral valve (Bicuspid valve).</a:t>
            </a:r>
          </a:p>
        </p:txBody>
      </p:sp>
      <p:pic>
        <p:nvPicPr>
          <p:cNvPr id="21507" name="Picture 5" descr="Heart">
            <a:extLst>
              <a:ext uri="{FF2B5EF4-FFF2-40B4-BE49-F238E27FC236}">
                <a16:creationId xmlns:a16="http://schemas.microsoft.com/office/drawing/2014/main" id="{B561835E-8A82-43F7-9619-1D082BA0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82625"/>
            <a:ext cx="3714750" cy="32146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64750AC4-9989-4B3A-9568-3801C2DF4811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85938" y="0"/>
            <a:ext cx="5357812" cy="785813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Left atrium of the heart</a:t>
            </a:r>
          </a:p>
        </p:txBody>
      </p:sp>
      <p:pic>
        <p:nvPicPr>
          <p:cNvPr id="21509" name="Picture 7" descr="Diagram of the human heart (cropped).svg">
            <a:extLst>
              <a:ext uri="{FF2B5EF4-FFF2-40B4-BE49-F238E27FC236}">
                <a16:creationId xmlns:a16="http://schemas.microsoft.com/office/drawing/2014/main" id="{905F84A8-56FA-4AFE-809E-20B9C82F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4214813" cy="27860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Box 7">
            <a:extLst>
              <a:ext uri="{FF2B5EF4-FFF2-40B4-BE49-F238E27FC236}">
                <a16:creationId xmlns:a16="http://schemas.microsoft.com/office/drawing/2014/main" id="{A621A3E8-2623-4410-9770-6F6E1A07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78593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i="1"/>
              <a:t>LEFT ATRIUM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A79A89-3845-4111-9A81-6E632CB53D58}"/>
              </a:ext>
            </a:extLst>
          </p:cNvPr>
          <p:cNvSpPr/>
          <p:nvPr/>
        </p:nvSpPr>
        <p:spPr>
          <a:xfrm>
            <a:off x="3713163" y="5238750"/>
            <a:ext cx="501650" cy="422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2455E7B-76AB-4305-88CA-DFA8015C1CD0}"/>
              </a:ext>
            </a:extLst>
          </p:cNvPr>
          <p:cNvCxnSpPr/>
          <p:nvPr/>
        </p:nvCxnSpPr>
        <p:spPr>
          <a:xfrm flipH="1">
            <a:off x="3046413" y="1576388"/>
            <a:ext cx="446087" cy="209550"/>
          </a:xfrm>
          <a:prstGeom prst="straightConnector1">
            <a:avLst/>
          </a:prstGeom>
          <a:ln>
            <a:solidFill>
              <a:schemeClr val="tx2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1919B9-5B9C-4B94-8D01-21B28FB4C79F}"/>
              </a:ext>
            </a:extLst>
          </p:cNvPr>
          <p:cNvCxnSpPr/>
          <p:nvPr/>
        </p:nvCxnSpPr>
        <p:spPr>
          <a:xfrm flipH="1">
            <a:off x="3132138" y="1576388"/>
            <a:ext cx="360362" cy="0"/>
          </a:xfrm>
          <a:prstGeom prst="straightConnector1">
            <a:avLst/>
          </a:prstGeom>
          <a:ln>
            <a:solidFill>
              <a:schemeClr val="tx2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4FA6BB2-5A9A-4976-BCBA-66FE18FAD1F6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14500" y="0"/>
            <a:ext cx="6286500" cy="9144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Left ventricle  of the heart 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E6FF22EA-F4C6-4CA0-BA48-463E5D3C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28688"/>
            <a:ext cx="4357687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/>
              <a:t>Its wall is </a:t>
            </a:r>
            <a:r>
              <a:rPr lang="en-US" altLang="en-US" sz="2400" b="1">
                <a:solidFill>
                  <a:srgbClr val="FF0000"/>
                </a:solidFill>
              </a:rPr>
              <a:t>thicker </a:t>
            </a:r>
            <a:r>
              <a:rPr lang="en-US" altLang="en-US" sz="2400" b="1"/>
              <a:t>than that of right ventricle.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/>
              <a:t>It receives blood from left atrium through  </a:t>
            </a:r>
            <a:r>
              <a:rPr lang="en-US" altLang="en-US" sz="2400" b="1">
                <a:solidFill>
                  <a:srgbClr val="FF0000"/>
                </a:solidFill>
              </a:rPr>
              <a:t>left atrio-ventricular orifice </a:t>
            </a:r>
            <a:r>
              <a:rPr lang="en-US" altLang="en-US" sz="2400" b="1"/>
              <a:t>which is guarded by  </a:t>
            </a:r>
            <a:r>
              <a:rPr lang="en-US" altLang="en-US" sz="2400" b="1">
                <a:solidFill>
                  <a:srgbClr val="FF0000"/>
                </a:solidFill>
              </a:rPr>
              <a:t>mitral valve </a:t>
            </a:r>
            <a:r>
              <a:rPr lang="en-US" altLang="en-US" b="1">
                <a:solidFill>
                  <a:srgbClr val="FF0000"/>
                </a:solidFill>
              </a:rPr>
              <a:t>(bicuspid)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u="sng"/>
              <a:t>Its wall</a:t>
            </a:r>
            <a:r>
              <a:rPr lang="en-US" altLang="en-US" sz="2400" b="1"/>
              <a:t> contains  </a:t>
            </a:r>
            <a:r>
              <a:rPr lang="en-US" altLang="en-US" sz="2400" b="1">
                <a:solidFill>
                  <a:srgbClr val="00B050"/>
                </a:solidFill>
              </a:rPr>
              <a:t>trabeculae carnae.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u="sng"/>
              <a:t>Its wall</a:t>
            </a:r>
            <a:r>
              <a:rPr lang="en-US" altLang="en-US" sz="2400" b="1"/>
              <a:t> contains </a:t>
            </a:r>
            <a:r>
              <a:rPr lang="en-US" altLang="en-US" sz="2400" b="1">
                <a:solidFill>
                  <a:srgbClr val="FF0000"/>
                </a:solidFill>
              </a:rPr>
              <a:t>2 large papillary muscles </a:t>
            </a:r>
            <a:r>
              <a:rPr lang="en-US" altLang="en-US" sz="2400" b="1"/>
              <a:t>(anterior &amp; posterior). They are attached  by </a:t>
            </a:r>
            <a:r>
              <a:rPr lang="en-US" altLang="en-US" sz="2400" b="1">
                <a:solidFill>
                  <a:srgbClr val="FF0000"/>
                </a:solidFill>
              </a:rPr>
              <a:t>chordae tendinae </a:t>
            </a:r>
            <a:r>
              <a:rPr lang="en-US" altLang="en-US" sz="2400" b="1"/>
              <a:t>to cusps of mitral valve. </a:t>
            </a:r>
          </a:p>
        </p:txBody>
      </p:sp>
      <p:pic>
        <p:nvPicPr>
          <p:cNvPr id="22540" name="Picture 12" descr="https://my.bpcc.edu/content/blgy225/Cardiovascular/chordae_tendineae-866.jpg">
            <a:hlinkClick r:id="rId2"/>
            <a:extLst>
              <a:ext uri="{FF2B5EF4-FFF2-40B4-BE49-F238E27FC236}">
                <a16:creationId xmlns:a16="http://schemas.microsoft.com/office/drawing/2014/main" id="{6C9BF62B-00D9-474F-A0B5-65ABFBC6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3643313" cy="37147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89F82618-3A45-4E00-B14B-81D2940C6E2F}"/>
              </a:ext>
            </a:extLst>
          </p:cNvPr>
          <p:cNvSpPr/>
          <p:nvPr/>
        </p:nvSpPr>
        <p:spPr>
          <a:xfrm>
            <a:off x="1285875" y="3857625"/>
            <a:ext cx="1000125" cy="1428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4" name="TextBox 11">
            <a:extLst>
              <a:ext uri="{FF2B5EF4-FFF2-40B4-BE49-F238E27FC236}">
                <a16:creationId xmlns:a16="http://schemas.microsoft.com/office/drawing/2014/main" id="{086D8B12-F81E-4880-BBE8-5E460DD6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78618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B050"/>
                </a:solidFill>
              </a:rPr>
              <a:t>trabeculae carnae</a:t>
            </a:r>
            <a:endParaRPr lang="en-US" alt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AE3FD7-D6C3-4612-A72A-E923E3965D67}"/>
              </a:ext>
            </a:extLst>
          </p:cNvPr>
          <p:cNvSpPr/>
          <p:nvPr/>
        </p:nvSpPr>
        <p:spPr>
          <a:xfrm>
            <a:off x="3286125" y="2571750"/>
            <a:ext cx="928688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E4E59-9EFB-475B-88AA-2130E6594C60}"/>
              </a:ext>
            </a:extLst>
          </p:cNvPr>
          <p:cNvSpPr/>
          <p:nvPr/>
        </p:nvSpPr>
        <p:spPr>
          <a:xfrm>
            <a:off x="3286125" y="3357563"/>
            <a:ext cx="928688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FAF0B18-346B-4AD2-9AA7-D5FFA7E6CFF9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88" y="0"/>
            <a:ext cx="6072187" cy="928688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 Left ventricle  of the heart 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49C76B50-2A2E-47AF-AF4E-4951D381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3362325" cy="41544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blood</a:t>
            </a:r>
            <a:r>
              <a:rPr lang="en-US" sz="2400" b="1" dirty="0">
                <a:cs typeface="Arial" charset="0"/>
              </a:rPr>
              <a:t> leaves the 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left ventricle </a:t>
            </a:r>
            <a:r>
              <a:rPr lang="en-US" sz="2400" b="1" dirty="0">
                <a:cs typeface="Arial" charset="0"/>
              </a:rPr>
              <a:t>to the 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ascending aorta </a:t>
            </a:r>
            <a:r>
              <a:rPr lang="en-US" sz="2400" b="1" dirty="0">
                <a:cs typeface="Arial" charset="0"/>
              </a:rPr>
              <a:t>through the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aortic orifice.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The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 part of left ventricle</a:t>
            </a:r>
            <a:r>
              <a:rPr lang="en-US" sz="2400" b="1" dirty="0">
                <a:cs typeface="Arial" charset="0"/>
              </a:rPr>
              <a:t> leading to ascending aorta is called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aortic vestibule 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cs typeface="Arial" charset="0"/>
              </a:rPr>
              <a:t>The wall of </a:t>
            </a:r>
            <a:r>
              <a:rPr lang="en-US" sz="2400" b="1" u="sng" dirty="0">
                <a:cs typeface="Arial" charset="0"/>
              </a:rPr>
              <a:t>this part </a:t>
            </a:r>
            <a:r>
              <a:rPr lang="en-US" sz="2400" b="1" dirty="0">
                <a:cs typeface="Arial" charset="0"/>
              </a:rPr>
              <a:t>is fibrous and </a:t>
            </a:r>
            <a:r>
              <a:rPr lang="en-US" sz="2400" b="1" u="sng" dirty="0">
                <a:cs typeface="Arial" charset="0"/>
              </a:rPr>
              <a:t>smooth.</a:t>
            </a:r>
          </a:p>
        </p:txBody>
      </p:sp>
      <p:pic>
        <p:nvPicPr>
          <p:cNvPr id="23556" name="Picture 5" descr="E31A883A">
            <a:extLst>
              <a:ext uri="{FF2B5EF4-FFF2-40B4-BE49-F238E27FC236}">
                <a16:creationId xmlns:a16="http://schemas.microsoft.com/office/drawing/2014/main" id="{55FC6B61-657F-459A-AD2C-E3B9040B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21385" r="5394" b="12515"/>
          <a:stretch>
            <a:fillRect/>
          </a:stretch>
        </p:blipFill>
        <p:spPr bwMode="auto">
          <a:xfrm>
            <a:off x="228600" y="1447800"/>
            <a:ext cx="5181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BF696624-1652-4EC9-A8BC-6AB567AA6960}"/>
              </a:ext>
            </a:extLst>
          </p:cNvPr>
          <p:cNvSpPr/>
          <p:nvPr/>
        </p:nvSpPr>
        <p:spPr>
          <a:xfrm>
            <a:off x="2438400" y="2743200"/>
            <a:ext cx="152400" cy="1524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FCB971C6-E9DD-40EF-93DC-99834D56B2F2}"/>
              </a:ext>
            </a:extLst>
          </p:cNvPr>
          <p:cNvSpPr/>
          <p:nvPr/>
        </p:nvSpPr>
        <p:spPr>
          <a:xfrm flipH="1" flipV="1">
            <a:off x="4999038" y="4449763"/>
            <a:ext cx="46037" cy="46037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2F81B40E-95DD-4F65-91A5-44F2EF94BC99}"/>
              </a:ext>
            </a:extLst>
          </p:cNvPr>
          <p:cNvSpPr/>
          <p:nvPr/>
        </p:nvSpPr>
        <p:spPr>
          <a:xfrm>
            <a:off x="7786688" y="4357688"/>
            <a:ext cx="142875" cy="142875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32D1A2E-5697-47B1-9C2E-F7F1765E1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b="1" i="1"/>
              <a:t>OBJECTIVES</a:t>
            </a:r>
            <a:endParaRPr lang="en-US" altLang="en-US" sz="4800" b="1" i="1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10FC33-4954-4312-9E3A-C91B7C4A1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i="1" u="sng"/>
              <a:t>At the end of the lecture, the student should be able to :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Describe the shape of heart regarding :</a:t>
            </a:r>
            <a:r>
              <a:rPr lang="en-US" altLang="en-US" sz="2000" b="1" i="1"/>
              <a:t> </a:t>
            </a:r>
            <a:r>
              <a:rPr lang="en-US" altLang="en-US" sz="2000" i="1"/>
              <a:t>apex, base, sternocostal and diaphragmatic surfaces.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Describe the interior of heart chambers :</a:t>
            </a:r>
            <a:r>
              <a:rPr lang="en-US" altLang="en-US" sz="2000" i="1"/>
              <a:t> right atrium, right ventricle, left atrium and left ventricle.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List the orifices of the heart :</a:t>
            </a:r>
          </a:p>
          <a:p>
            <a:pPr eaLnBrk="1" hangingPunct="1"/>
            <a:r>
              <a:rPr lang="en-US" altLang="en-US" sz="2000" i="1"/>
              <a:t>Right atrioventricular (Tricuspid) orifice.</a:t>
            </a:r>
          </a:p>
          <a:p>
            <a:pPr eaLnBrk="1" hangingPunct="1"/>
            <a:r>
              <a:rPr lang="en-US" altLang="en-US" sz="2000" i="1"/>
              <a:t>Pulmonary orifice.</a:t>
            </a:r>
          </a:p>
          <a:p>
            <a:pPr eaLnBrk="1" hangingPunct="1"/>
            <a:r>
              <a:rPr lang="en-US" altLang="en-US" sz="2000" i="1"/>
              <a:t>Left atrioventricular (Mitral) orifice.</a:t>
            </a:r>
          </a:p>
          <a:p>
            <a:pPr eaLnBrk="1" hangingPunct="1"/>
            <a:r>
              <a:rPr lang="en-US" altLang="en-US" sz="2000" i="1"/>
              <a:t>Aortic orifice.</a:t>
            </a:r>
          </a:p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Describe the innervation of the heart</a:t>
            </a:r>
            <a:endParaRPr lang="en-US" altLang="en-US" sz="2000" i="1"/>
          </a:p>
          <a:p>
            <a:pPr eaLnBrk="1" hangingPunct="1"/>
            <a:r>
              <a:rPr lang="en-US" altLang="en-US" sz="2000" i="1"/>
              <a:t>Briefly describe the conduction system of the Heart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535A84-FD0B-4475-AECC-1B998848A8A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   Left atrio-ventricular (mitral) orifice</a:t>
            </a:r>
          </a:p>
        </p:txBody>
      </p:sp>
      <p:pic>
        <p:nvPicPr>
          <p:cNvPr id="24579" name="Picture 5" descr="A7B15324">
            <a:extLst>
              <a:ext uri="{FF2B5EF4-FFF2-40B4-BE49-F238E27FC236}">
                <a16:creationId xmlns:a16="http://schemas.microsoft.com/office/drawing/2014/main" id="{A6D86110-4679-40A3-AFFC-5427B1C0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2" r="8911" b="21053"/>
          <a:stretch>
            <a:fillRect/>
          </a:stretch>
        </p:blipFill>
        <p:spPr bwMode="auto">
          <a:xfrm>
            <a:off x="0" y="714375"/>
            <a:ext cx="4341813" cy="285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ED106E9A-1209-46F8-826D-77B2499E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14375"/>
            <a:ext cx="4648200" cy="5448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Smaller than the right, admitting only tips of 2 fingers.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cs typeface="Arial" charset="0"/>
              </a:rPr>
              <a:t>Guarded by a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mitral valve.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5136F2"/>
                </a:solidFill>
                <a:cs typeface="Arial" charset="0"/>
              </a:rPr>
              <a:t>Surrounded by</a:t>
            </a:r>
            <a:r>
              <a:rPr lang="en-US" sz="2400" b="1" dirty="0">
                <a:solidFill>
                  <a:srgbClr val="5136F2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a fibrous ring </a:t>
            </a:r>
            <a:r>
              <a:rPr lang="en-US" sz="2400" b="1" dirty="0">
                <a:cs typeface="Arial" charset="0"/>
              </a:rPr>
              <a:t>which gives </a:t>
            </a: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attachment to the cusps of mitral valve.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u="sng" dirty="0">
                <a:cs typeface="Arial" charset="0"/>
              </a:rPr>
              <a:t> Mitral valve is composed of 2 cusps:</a:t>
            </a:r>
            <a:r>
              <a:rPr lang="en-US" sz="2400" b="1" dirty="0">
                <a:cs typeface="Arial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Anterior cusp :  </a:t>
            </a:r>
            <a:r>
              <a:rPr lang="en-US" sz="2400" b="1" dirty="0">
                <a:cs typeface="Arial" charset="0"/>
              </a:rPr>
              <a:t>lies </a:t>
            </a:r>
            <a:r>
              <a:rPr lang="en-US" sz="2400" b="1" dirty="0" err="1">
                <a:cs typeface="Arial" charset="0"/>
              </a:rPr>
              <a:t>anteriorly</a:t>
            </a:r>
            <a:r>
              <a:rPr lang="en-US" sz="2400" b="1" dirty="0">
                <a:cs typeface="Arial" charset="0"/>
              </a:rPr>
              <a:t> and to right.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Posterior cusp : </a:t>
            </a:r>
            <a:r>
              <a:rPr lang="en-US" sz="2400" b="1" dirty="0">
                <a:cs typeface="Arial" charset="0"/>
              </a:rPr>
              <a:t>lies posteriorly and to left.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u="sng" dirty="0">
                <a:cs typeface="Arial" charset="0"/>
              </a:rPr>
              <a:t> The </a:t>
            </a:r>
            <a:r>
              <a:rPr lang="en-US" sz="2000" b="1" u="sng" dirty="0" err="1">
                <a:cs typeface="Arial" charset="0"/>
              </a:rPr>
              <a:t>atrial</a:t>
            </a:r>
            <a:r>
              <a:rPr lang="en-US" sz="2000" b="1" u="sng" dirty="0">
                <a:cs typeface="Arial" charset="0"/>
              </a:rPr>
              <a:t> surfaces </a:t>
            </a:r>
            <a:r>
              <a:rPr lang="en-US" sz="2000" b="1" dirty="0">
                <a:cs typeface="Arial" charset="0"/>
              </a:rPr>
              <a:t>of the cusps are smooth, while  </a:t>
            </a:r>
            <a:r>
              <a:rPr lang="en-US" sz="2000" b="1" u="sng" dirty="0">
                <a:cs typeface="Arial" charset="0"/>
              </a:rPr>
              <a:t>ventricular surfaces </a:t>
            </a:r>
            <a:r>
              <a:rPr lang="en-US" sz="2000" b="1" dirty="0">
                <a:cs typeface="Arial" charset="0"/>
              </a:rPr>
              <a:t>give attachment to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chordae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5136F2"/>
                </a:solidFill>
                <a:cs typeface="Arial" charset="0"/>
              </a:rPr>
              <a:t>tendinae</a:t>
            </a:r>
            <a:r>
              <a:rPr lang="en-US" sz="2000" b="1" dirty="0">
                <a:solidFill>
                  <a:srgbClr val="5136F2"/>
                </a:solidFill>
                <a:cs typeface="Arial" charset="0"/>
              </a:rPr>
              <a:t>.</a:t>
            </a:r>
          </a:p>
        </p:txBody>
      </p:sp>
      <p:pic>
        <p:nvPicPr>
          <p:cNvPr id="24581" name="Picture 6" descr="https://encrypted-tbn2.gstatic.com/images?q=tbn:ANd9GcSOHW--dXkDOVupwxm5gmDuUZr_bfdRpMniBnywJnBUuRjgjtDL-g">
            <a:hlinkClick r:id="rId3"/>
            <a:extLst>
              <a:ext uri="{FF2B5EF4-FFF2-40B4-BE49-F238E27FC236}">
                <a16:creationId xmlns:a16="http://schemas.microsoft.com/office/drawing/2014/main" id="{3E202E6A-78CC-4108-855E-5693C33B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3143250" cy="2571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3402AF-7802-4FB2-8EE2-388DDD20073C}"/>
              </a:ext>
            </a:extLst>
          </p:cNvPr>
          <p:cNvCxnSpPr/>
          <p:nvPr/>
        </p:nvCxnSpPr>
        <p:spPr>
          <a:xfrm rot="10800000">
            <a:off x="1857375" y="4143375"/>
            <a:ext cx="2643188" cy="1143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F58774-B74C-403A-862A-860040CB49C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4000" b="1"/>
              <a:t>Aortic orifice</a:t>
            </a:r>
            <a:endParaRPr lang="ar-SA" altLang="en-US" sz="4000" b="1"/>
          </a:p>
        </p:txBody>
      </p:sp>
      <p:pic>
        <p:nvPicPr>
          <p:cNvPr id="25603" name="Picture 6" descr="541460B0">
            <a:extLst>
              <a:ext uri="{FF2B5EF4-FFF2-40B4-BE49-F238E27FC236}">
                <a16:creationId xmlns:a16="http://schemas.microsoft.com/office/drawing/2014/main" id="{B94196D0-0C36-4B6A-B7EF-8BA948B1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8287" r="4944" b="50258"/>
          <a:stretch>
            <a:fillRect/>
          </a:stretch>
        </p:blipFill>
        <p:spPr bwMode="auto">
          <a:xfrm>
            <a:off x="152400" y="838200"/>
            <a:ext cx="4191000" cy="310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5">
            <a:extLst>
              <a:ext uri="{FF2B5EF4-FFF2-40B4-BE49-F238E27FC236}">
                <a16:creationId xmlns:a16="http://schemas.microsoft.com/office/drawing/2014/main" id="{DB14F56E-97B2-4D52-A5B5-E6A6896C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28688"/>
            <a:ext cx="3886200" cy="526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 b="1" u="sng">
                <a:solidFill>
                  <a:srgbClr val="5136F2"/>
                </a:solidFill>
              </a:rPr>
              <a:t>Surrounded by</a:t>
            </a:r>
            <a:r>
              <a:rPr lang="en-US" altLang="en-US" sz="2800" b="1">
                <a:solidFill>
                  <a:srgbClr val="5136F2"/>
                </a:solidFill>
              </a:rPr>
              <a:t> </a:t>
            </a:r>
            <a:r>
              <a:rPr lang="en-US" altLang="en-US" sz="2800"/>
              <a:t>a </a:t>
            </a:r>
            <a:r>
              <a:rPr lang="en-US" altLang="en-US" sz="2800" b="1"/>
              <a:t>fibrous ring </a:t>
            </a:r>
            <a:r>
              <a:rPr lang="en-US" altLang="en-US" sz="2800"/>
              <a:t>which gives attachment to the </a:t>
            </a:r>
            <a:r>
              <a:rPr lang="en-US" altLang="en-US" sz="2800" b="1"/>
              <a:t>cusps </a:t>
            </a:r>
            <a:r>
              <a:rPr lang="en-US" altLang="en-US" sz="2800"/>
              <a:t> of </a:t>
            </a:r>
            <a:r>
              <a:rPr lang="en-US" altLang="en-US" sz="2800" b="1"/>
              <a:t>aortic valve.</a:t>
            </a:r>
          </a:p>
          <a:p>
            <a:pPr eaLnBrk="1" hangingPunct="1">
              <a:buFontTx/>
              <a:buChar char="•"/>
            </a:pPr>
            <a:r>
              <a:rPr lang="en-US" altLang="en-US" sz="2800">
                <a:solidFill>
                  <a:srgbClr val="FF0066"/>
                </a:solidFill>
              </a:rPr>
              <a:t> </a:t>
            </a:r>
            <a:r>
              <a:rPr lang="en-US" altLang="en-US" sz="2800" b="1">
                <a:solidFill>
                  <a:srgbClr val="FF0066"/>
                </a:solidFill>
              </a:rPr>
              <a:t>Aortic valve</a:t>
            </a:r>
            <a:r>
              <a:rPr lang="en-US" altLang="en-US" sz="2800"/>
              <a:t> is formed of </a:t>
            </a:r>
            <a:r>
              <a:rPr lang="en-US" altLang="en-US" sz="2800" b="1">
                <a:solidFill>
                  <a:srgbClr val="FF0066"/>
                </a:solidFill>
              </a:rPr>
              <a:t>3 semilunar cusps</a:t>
            </a:r>
            <a:r>
              <a:rPr lang="en-US" altLang="en-US" sz="2800"/>
              <a:t> which are similar to those of pulmonary valve, but the position of the cusps differs being </a:t>
            </a:r>
            <a:r>
              <a:rPr lang="en-US" altLang="en-US" sz="2800" b="1">
                <a:solidFill>
                  <a:srgbClr val="5136F2"/>
                </a:solidFill>
              </a:rPr>
              <a:t>one anterior</a:t>
            </a:r>
            <a:r>
              <a:rPr lang="en-US" altLang="en-US" sz="2800">
                <a:solidFill>
                  <a:srgbClr val="5136F2"/>
                </a:solidFill>
              </a:rPr>
              <a:t> </a:t>
            </a:r>
            <a:r>
              <a:rPr lang="en-US" altLang="en-US" sz="2800" b="1">
                <a:solidFill>
                  <a:srgbClr val="2804C0"/>
                </a:solidFill>
              </a:rPr>
              <a:t>and 2 posterior</a:t>
            </a:r>
            <a:r>
              <a:rPr lang="en-US" altLang="en-US" sz="2800">
                <a:solidFill>
                  <a:srgbClr val="2804C0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endParaRPr lang="en-US" altLang="en-US" sz="2800">
              <a:solidFill>
                <a:srgbClr val="2804C0"/>
              </a:solidFill>
            </a:endParaRPr>
          </a:p>
        </p:txBody>
      </p:sp>
      <p:pic>
        <p:nvPicPr>
          <p:cNvPr id="25605" name="Picture 7" descr="http://www.biosbcc.net/b100cardio/images/FG21_07A.jpg">
            <a:extLst>
              <a:ext uri="{FF2B5EF4-FFF2-40B4-BE49-F238E27FC236}">
                <a16:creationId xmlns:a16="http://schemas.microsoft.com/office/drawing/2014/main" id="{6999F588-5526-4C9F-8F05-F6020597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47501"/>
          <a:stretch>
            <a:fillRect/>
          </a:stretch>
        </p:blipFill>
        <p:spPr bwMode="auto">
          <a:xfrm>
            <a:off x="142875" y="4071938"/>
            <a:ext cx="4643438" cy="2381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>
            <a:extLst>
              <a:ext uri="{FF2B5EF4-FFF2-40B4-BE49-F238E27FC236}">
                <a16:creationId xmlns:a16="http://schemas.microsoft.com/office/drawing/2014/main" id="{B8870488-58F0-44EB-B73A-E034E33EE053}"/>
              </a:ext>
            </a:extLst>
          </p:cNvPr>
          <p:cNvSpPr/>
          <p:nvPr/>
        </p:nvSpPr>
        <p:spPr>
          <a:xfrm>
            <a:off x="2214563" y="2571750"/>
            <a:ext cx="71437" cy="71438"/>
          </a:xfrm>
          <a:prstGeom prst="star5">
            <a:avLst/>
          </a:prstGeom>
          <a:ln>
            <a:solidFill>
              <a:srgbClr val="88F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799047D3-4762-4E21-91A2-A33B57F48803}"/>
              </a:ext>
            </a:extLst>
          </p:cNvPr>
          <p:cNvSpPr/>
          <p:nvPr/>
        </p:nvSpPr>
        <p:spPr>
          <a:xfrm>
            <a:off x="2714625" y="2357438"/>
            <a:ext cx="71438" cy="46037"/>
          </a:xfrm>
          <a:prstGeom prst="star5">
            <a:avLst/>
          </a:prstGeom>
          <a:ln>
            <a:solidFill>
              <a:srgbClr val="88F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30CB47E2-B8C8-4CEA-8900-A24DD51D2FA8}"/>
              </a:ext>
            </a:extLst>
          </p:cNvPr>
          <p:cNvSpPr/>
          <p:nvPr/>
        </p:nvSpPr>
        <p:spPr>
          <a:xfrm>
            <a:off x="2214563" y="5286375"/>
            <a:ext cx="71437" cy="71438"/>
          </a:xfrm>
          <a:prstGeom prst="star5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335041CD-3321-42F0-86B3-23E64D0CD986}"/>
              </a:ext>
            </a:extLst>
          </p:cNvPr>
          <p:cNvSpPr/>
          <p:nvPr/>
        </p:nvSpPr>
        <p:spPr>
          <a:xfrm>
            <a:off x="2500313" y="5929313"/>
            <a:ext cx="71437" cy="46037"/>
          </a:xfrm>
          <a:prstGeom prst="star5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155F50B-198F-4776-A324-D357FFF8D501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68363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 Nerve supply of the heart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980D9BB-10C8-4ACA-B655-A25C079AE3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28688"/>
            <a:ext cx="4419600" cy="5668962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000" b="1" i="1">
                <a:solidFill>
                  <a:srgbClr val="FF0066"/>
                </a:solidFill>
              </a:rPr>
              <a:t>By sympathetic &amp; parasympathetic fibers</a:t>
            </a:r>
            <a:r>
              <a:rPr lang="en-US" altLang="en-US" sz="2000"/>
              <a:t>  via the </a:t>
            </a:r>
            <a:r>
              <a:rPr lang="en-US" altLang="en-US" sz="2000" b="1" i="1">
                <a:solidFill>
                  <a:srgbClr val="12B22D"/>
                </a:solidFill>
              </a:rPr>
              <a:t>cardiac plexus</a:t>
            </a:r>
            <a:r>
              <a:rPr lang="en-US" altLang="en-US" sz="2000"/>
              <a:t> situated below arch of aorta.</a:t>
            </a:r>
          </a:p>
          <a:p>
            <a:pPr eaLnBrk="1" hangingPunct="1"/>
            <a:r>
              <a:rPr lang="en-US" altLang="en-US" sz="2000" b="1" i="1">
                <a:solidFill>
                  <a:srgbClr val="FF0000"/>
                </a:solidFill>
              </a:rPr>
              <a:t>The sympathetic fibres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arise from the </a:t>
            </a:r>
            <a:r>
              <a:rPr lang="en-US" altLang="en-US" sz="2000">
                <a:solidFill>
                  <a:srgbClr val="5136F2"/>
                </a:solidFill>
              </a:rPr>
              <a:t>cervical &amp; upper thoracic ganglia</a:t>
            </a:r>
            <a:r>
              <a:rPr lang="en-US" altLang="en-US" sz="2000"/>
              <a:t> of </a:t>
            </a:r>
            <a:r>
              <a:rPr lang="en-US" altLang="en-US" sz="2000" i="1" u="sng"/>
              <a:t>sympathetic trunks.</a:t>
            </a:r>
          </a:p>
          <a:p>
            <a:pPr eaLnBrk="1" hangingPunct="1"/>
            <a:r>
              <a:rPr lang="en-US" altLang="en-US" sz="2000" b="1" i="1">
                <a:solidFill>
                  <a:srgbClr val="FF0000"/>
                </a:solidFill>
              </a:rPr>
              <a:t>The parasympathetic fibres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arise from the </a:t>
            </a:r>
            <a:r>
              <a:rPr lang="en-US" altLang="en-US" sz="2000" i="1" u="sng"/>
              <a:t>vagus nerves.</a:t>
            </a:r>
          </a:p>
          <a:p>
            <a:pPr eaLnBrk="1" hangingPunct="1"/>
            <a:r>
              <a:rPr lang="en-US" altLang="en-US" sz="2000" b="1">
                <a:solidFill>
                  <a:srgbClr val="FF00FF"/>
                </a:solidFill>
              </a:rPr>
              <a:t>Postganglionic fibres </a:t>
            </a:r>
            <a:r>
              <a:rPr lang="en-US" altLang="en-US" sz="2000"/>
              <a:t>reach heart along – </a:t>
            </a:r>
            <a:r>
              <a:rPr lang="en-US" altLang="en-US" sz="2000">
                <a:solidFill>
                  <a:srgbClr val="5136F2"/>
                </a:solidFill>
              </a:rPr>
              <a:t>SAN, AVN </a:t>
            </a:r>
            <a:r>
              <a:rPr lang="en-US" altLang="en-US" sz="2000"/>
              <a:t>&amp; </a:t>
            </a:r>
            <a:r>
              <a:rPr lang="en-US" altLang="en-US" sz="2000">
                <a:solidFill>
                  <a:srgbClr val="5136F2"/>
                </a:solidFill>
              </a:rPr>
              <a:t>nerve plexus around coronary arteries.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Symp. Fibers-</a:t>
            </a:r>
            <a:r>
              <a:rPr lang="en-US" altLang="en-US" sz="2000"/>
              <a:t>-- accelerate heart rate </a:t>
            </a:r>
            <a:r>
              <a:rPr lang="en-US" altLang="en-US" sz="2000">
                <a:solidFill>
                  <a:schemeClr val="hlink"/>
                </a:solidFill>
              </a:rPr>
              <a:t>but </a:t>
            </a:r>
          </a:p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Parasymp. Fibers </a:t>
            </a:r>
            <a:r>
              <a:rPr lang="en-US" altLang="en-US" sz="2000"/>
              <a:t>--- slow heart rate (constriction of coronay arteries)</a:t>
            </a:r>
          </a:p>
        </p:txBody>
      </p:sp>
      <p:pic>
        <p:nvPicPr>
          <p:cNvPr id="26628" name="Picture 5" descr="http://i265.photobucket.com/albums/ii211/CollinAlexander/Heart-1.jpg">
            <a:hlinkClick r:id="rId2"/>
            <a:extLst>
              <a:ext uri="{FF2B5EF4-FFF2-40B4-BE49-F238E27FC236}">
                <a16:creationId xmlns:a16="http://schemas.microsoft.com/office/drawing/2014/main" id="{4858A988-8B47-43AB-9BBD-90E0360F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052513"/>
            <a:ext cx="4270375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7" descr="http://circ.ahajournals.org/content/118/8/863/F1.medium.gif">
            <a:hlinkClick r:id="rId4"/>
            <a:extLst>
              <a:ext uri="{FF2B5EF4-FFF2-40B4-BE49-F238E27FC236}">
                <a16:creationId xmlns:a16="http://schemas.microsoft.com/office/drawing/2014/main" id="{323063B6-E01B-440A-AEAC-18E7CFAF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489325"/>
            <a:ext cx="3514725" cy="3355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D19FD96C-B392-48D1-8D1A-EF8123579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Conduction system of the heart</a:t>
            </a:r>
          </a:p>
        </p:txBody>
      </p:sp>
      <p:pic>
        <p:nvPicPr>
          <p:cNvPr id="27651" name="Picture 7" descr="File0615">
            <a:extLst>
              <a:ext uri="{FF2B5EF4-FFF2-40B4-BE49-F238E27FC236}">
                <a16:creationId xmlns:a16="http://schemas.microsoft.com/office/drawing/2014/main" id="{F05D36BB-E06F-4CC4-A6A3-7D67AF31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908050"/>
            <a:ext cx="6265862" cy="381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6">
            <a:extLst>
              <a:ext uri="{FF2B5EF4-FFF2-40B4-BE49-F238E27FC236}">
                <a16:creationId xmlns:a16="http://schemas.microsoft.com/office/drawing/2014/main" id="{788EBB2C-0CC5-4A98-9BA4-5661A43D67B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4724400"/>
            <a:ext cx="8858250" cy="1905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beating of the heart </a:t>
            </a:r>
            <a:r>
              <a:rPr lang="en-US" altLang="en-US" sz="2000"/>
              <a:t>is </a:t>
            </a:r>
            <a:r>
              <a:rPr lang="en-US" altLang="en-US" sz="2000" u="sng"/>
              <a:t>regulated by</a:t>
            </a:r>
            <a:r>
              <a:rPr lang="en-US" altLang="en-US" sz="2000"/>
              <a:t> the </a:t>
            </a:r>
            <a:r>
              <a:rPr lang="en-US" altLang="en-US" sz="2000" b="1">
                <a:solidFill>
                  <a:srgbClr val="2804C0"/>
                </a:solidFill>
              </a:rPr>
              <a:t>intrinsic conduction (nodal)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>
                <a:solidFill>
                  <a:srgbClr val="FF00FF"/>
                </a:solidFill>
              </a:rPr>
              <a:t>Its function </a:t>
            </a:r>
            <a:r>
              <a:rPr lang="en-US" altLang="en-US" sz="2000"/>
              <a:t>is to ensure that the chambers of the heart contract in the proper rhythm and sequence: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FF"/>
                </a:solidFill>
              </a:rPr>
              <a:t>main center </a:t>
            </a:r>
            <a:r>
              <a:rPr lang="en-US" altLang="en-US" sz="2000"/>
              <a:t>is the </a:t>
            </a:r>
            <a:r>
              <a:rPr lang="en-US" altLang="en-US" sz="2000" b="1">
                <a:solidFill>
                  <a:srgbClr val="FF0000"/>
                </a:solidFill>
              </a:rPr>
              <a:t>sinoatrial (SA) node</a:t>
            </a:r>
            <a:r>
              <a:rPr lang="en-US" altLang="en-US" sz="2000">
                <a:solidFill>
                  <a:srgbClr val="FF0000"/>
                </a:solidFill>
              </a:rPr>
              <a:t>, </a:t>
            </a:r>
            <a:r>
              <a:rPr lang="en-US" altLang="en-US" sz="2000"/>
              <a:t>located in the </a:t>
            </a:r>
            <a:r>
              <a:rPr lang="en-US" altLang="en-US" sz="2000" u="sng"/>
              <a:t>right atrium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atrioventricular (AV) node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is located </a:t>
            </a:r>
            <a:r>
              <a:rPr lang="en-US" altLang="en-US" sz="2000" u="sng"/>
              <a:t>at the junction of the atria </a:t>
            </a:r>
            <a:r>
              <a:rPr lang="en-US" altLang="en-US" sz="2000"/>
              <a:t>and the </a:t>
            </a:r>
            <a:r>
              <a:rPr lang="en-US" altLang="en-US" sz="2000" u="sng"/>
              <a:t>ventricles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E2C44D-1446-441D-A845-FCC7B4FFD19D}"/>
              </a:ext>
            </a:extLst>
          </p:cNvPr>
          <p:cNvSpPr/>
          <p:nvPr/>
        </p:nvSpPr>
        <p:spPr>
          <a:xfrm>
            <a:off x="2000250" y="1714500"/>
            <a:ext cx="1214438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7C5930-744D-41D5-90DF-38CC15D29B4E}"/>
              </a:ext>
            </a:extLst>
          </p:cNvPr>
          <p:cNvSpPr/>
          <p:nvPr/>
        </p:nvSpPr>
        <p:spPr>
          <a:xfrm>
            <a:off x="2000250" y="2143125"/>
            <a:ext cx="1357313" cy="571500"/>
          </a:xfrm>
          <a:prstGeom prst="ellipse">
            <a:avLst/>
          </a:prstGeom>
          <a:noFill/>
          <a:ln w="28575">
            <a:solidFill>
              <a:srgbClr val="513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le0615">
            <a:extLst>
              <a:ext uri="{FF2B5EF4-FFF2-40B4-BE49-F238E27FC236}">
                <a16:creationId xmlns:a16="http://schemas.microsoft.com/office/drawing/2014/main" id="{39CF1344-A414-47D6-A1EF-C79F549F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57250"/>
            <a:ext cx="6842125" cy="379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Oval 7">
            <a:extLst>
              <a:ext uri="{FF2B5EF4-FFF2-40B4-BE49-F238E27FC236}">
                <a16:creationId xmlns:a16="http://schemas.microsoft.com/office/drawing/2014/main" id="{6FFAD8F6-EE9C-4F02-A476-E5E7425C1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565400"/>
            <a:ext cx="1584325" cy="6477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0840" name="Oval 8">
            <a:extLst>
              <a:ext uri="{FF2B5EF4-FFF2-40B4-BE49-F238E27FC236}">
                <a16:creationId xmlns:a16="http://schemas.microsoft.com/office/drawing/2014/main" id="{A8E9EEC4-AA46-4CF9-AE3B-B16AD2A5A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213100"/>
            <a:ext cx="1295400" cy="287338"/>
          </a:xfrm>
          <a:prstGeom prst="ellipse">
            <a:avLst/>
          </a:prstGeom>
          <a:noFill/>
          <a:ln w="22225">
            <a:solidFill>
              <a:srgbClr val="5136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49365DB-D9B1-4204-854E-8507561A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Conduction system of the heart</a:t>
            </a: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81F88743-1309-4468-BDE6-9576E0AE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>
                <a:latin typeface="Arial" panose="020B0604020202020204" pitchFamily="34" charset="0"/>
              </a:rPr>
              <a:t>The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atrioventricular (AV) bundle (bundle of His</a:t>
            </a:r>
            <a:r>
              <a:rPr lang="en-US" altLang="en-US" sz="2000">
                <a:latin typeface="Arial" panose="020B0604020202020204" pitchFamily="34" charset="0"/>
              </a:rPr>
              <a:t>) is located in the </a:t>
            </a:r>
            <a:r>
              <a:rPr lang="en-US" altLang="en-US" sz="2000" u="sng">
                <a:latin typeface="Arial" panose="020B0604020202020204" pitchFamily="34" charset="0"/>
              </a:rPr>
              <a:t>interventricular septum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>
                <a:latin typeface="Arial" panose="020B0604020202020204" pitchFamily="34" charset="0"/>
              </a:rPr>
              <a:t>The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Purkinje fibers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are located inside the </a:t>
            </a:r>
            <a:r>
              <a:rPr lang="en-US" altLang="en-US" sz="2000" u="sng">
                <a:latin typeface="Arial" panose="020B0604020202020204" pitchFamily="34" charset="0"/>
              </a:rPr>
              <a:t>walls of the ventricles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>
                <a:latin typeface="Arial" panose="020B0604020202020204" pitchFamily="34" charset="0"/>
              </a:rPr>
              <a:t>the SA node is called the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pacemaker</a:t>
            </a:r>
            <a:r>
              <a:rPr lang="en-US" altLang="en-US" sz="2000">
                <a:latin typeface="Arial" panose="020B0604020202020204" pitchFamily="34" charset="0"/>
              </a:rPr>
              <a:t> of the heart, because it generates the impulse.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 autoUpdateAnimBg="0"/>
      <p:bldP spid="12084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C860ED1-CCF8-4C1B-A452-62817D8C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8775"/>
            <a:ext cx="8229600" cy="1944688"/>
          </a:xfrm>
        </p:spPr>
        <p:txBody>
          <a:bodyPr/>
          <a:lstStyle/>
          <a:p>
            <a:pPr algn="l"/>
            <a:r>
              <a:rPr lang="en-US" altLang="en-US" sz="6600" b="1" i="1">
                <a:solidFill>
                  <a:srgbClr val="FF0000"/>
                </a:solidFill>
              </a:rPr>
              <a:t>     </a:t>
            </a:r>
            <a:r>
              <a:rPr lang="en-US" altLang="en-US" sz="6600" b="1" i="1">
                <a:solidFill>
                  <a:srgbClr val="FF0000"/>
                </a:solidFill>
                <a:latin typeface="Algerian" panose="04020705040A02060702" pitchFamily="82" charset="0"/>
              </a:rPr>
              <a:t>THANK YOU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B50A60F-17E0-4DF2-B958-9C1FAD3EA1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4876800" cy="11430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en-US" altLang="en-US" sz="4000" b="1" i="1">
                <a:solidFill>
                  <a:srgbClr val="2804C0"/>
                </a:solidFill>
              </a:rPr>
              <a:t>Pericardial Sinuses 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F0036C9D-6752-47D8-99F5-BAA2DBA0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57188"/>
            <a:ext cx="4143375" cy="59086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i="1">
                <a:solidFill>
                  <a:srgbClr val="FF0000"/>
                </a:solidFill>
              </a:rPr>
              <a:t>Transverse Sinus:</a:t>
            </a:r>
            <a:r>
              <a:rPr lang="en-US" altLang="en-US" sz="2800" i="1">
                <a:solidFill>
                  <a:srgbClr val="FF0000"/>
                </a:solidFill>
              </a:rPr>
              <a:t> </a:t>
            </a:r>
            <a:r>
              <a:rPr lang="en-US" altLang="en-US" sz="2800" i="1"/>
              <a:t>It is a </a:t>
            </a:r>
            <a:r>
              <a:rPr lang="en-US" altLang="en-US" sz="2800" i="1" u="sng"/>
              <a:t>recess of serous pericardium </a:t>
            </a:r>
            <a:r>
              <a:rPr lang="en-US" altLang="en-US" sz="2800" b="1" i="1"/>
              <a:t>between</a:t>
            </a:r>
            <a:r>
              <a:rPr lang="en-US" altLang="en-US" sz="2800" i="1"/>
              <a:t> ascending aorta &amp; pulmonary T</a:t>
            </a:r>
            <a:r>
              <a:rPr lang="en-US" altLang="en-US" sz="2800" i="1">
                <a:solidFill>
                  <a:schemeClr val="hlink"/>
                </a:solidFill>
              </a:rPr>
              <a:t>. </a:t>
            </a:r>
            <a:r>
              <a:rPr lang="en-US" altLang="en-US" sz="2800" b="1" i="1">
                <a:solidFill>
                  <a:srgbClr val="2804C0"/>
                </a:solidFill>
              </a:rPr>
              <a:t>anteriorly</a:t>
            </a:r>
            <a:r>
              <a:rPr lang="en-US" altLang="en-US" sz="2800" i="1">
                <a:solidFill>
                  <a:srgbClr val="2804C0"/>
                </a:solidFill>
              </a:rPr>
              <a:t> , </a:t>
            </a:r>
            <a:r>
              <a:rPr lang="en-US" altLang="en-US" sz="2800" i="1"/>
              <a:t>and upper parts of 2 atria &amp; S.V.C. </a:t>
            </a:r>
            <a:r>
              <a:rPr lang="en-US" altLang="en-US" sz="2800" b="1" i="1">
                <a:solidFill>
                  <a:srgbClr val="2804C0"/>
                </a:solidFill>
              </a:rPr>
              <a:t>Posteriorly.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i="1">
                <a:solidFill>
                  <a:srgbClr val="FF0000"/>
                </a:solidFill>
              </a:rPr>
              <a:t>Oblique Sinus :</a:t>
            </a:r>
            <a:r>
              <a:rPr lang="en-US" altLang="en-US" sz="2800" i="1">
                <a:solidFill>
                  <a:srgbClr val="FF0000"/>
                </a:solidFill>
              </a:rPr>
              <a:t>  It lies posterior to the heart. </a:t>
            </a:r>
            <a:r>
              <a:rPr lang="en-US" altLang="en-US" sz="2800" i="1"/>
              <a:t>It is a </a:t>
            </a:r>
            <a:r>
              <a:rPr lang="en-US" altLang="en-US" sz="2800" i="1" u="sng"/>
              <a:t>recess of serous pericardium </a:t>
            </a:r>
            <a:r>
              <a:rPr lang="en-US" altLang="en-US" sz="2800" b="1" i="1"/>
              <a:t>behind </a:t>
            </a:r>
            <a:r>
              <a:rPr lang="en-US" altLang="en-US" sz="2800" i="1"/>
              <a:t>the base of heart (left atrium), </a:t>
            </a:r>
            <a:r>
              <a:rPr lang="en-US" altLang="en-US" sz="2800" b="1" i="1"/>
              <a:t>separate base from </a:t>
            </a:r>
            <a:r>
              <a:rPr lang="en-US" altLang="en-US" sz="2800" i="1"/>
              <a:t>descending aorta, esophagus &amp; vertebral column.</a:t>
            </a:r>
            <a:endParaRPr lang="en-US" altLang="en-US" sz="2800"/>
          </a:p>
        </p:txBody>
      </p:sp>
      <p:pic>
        <p:nvPicPr>
          <p:cNvPr id="30728" name="Picture 8" descr="https://classconnection.s3.amazonaws.com/33/flashcards/602033/jpg/03_transverse_pericardial_sinus_(edit)1313119491739.jpg">
            <a:hlinkClick r:id="rId2"/>
            <a:extLst>
              <a:ext uri="{FF2B5EF4-FFF2-40B4-BE49-F238E27FC236}">
                <a16:creationId xmlns:a16="http://schemas.microsoft.com/office/drawing/2014/main" id="{71E4BA44-4F09-4884-B594-AB9BAA22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56" r="5238"/>
          <a:stretch>
            <a:fillRect/>
          </a:stretch>
        </p:blipFill>
        <p:spPr bwMode="auto">
          <a:xfrm>
            <a:off x="142875" y="1500188"/>
            <a:ext cx="4643438" cy="3857625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</p:pic>
      <p:pic>
        <p:nvPicPr>
          <p:cNvPr id="30730" name="Picture 10" descr="http://academic.amc.edu/martino/grossanatomy/site/medical/Lab%20Manual/Cardiovascular/Dissections/Dissection%20Images/Heart%20In%20Situ/Oblique%20Sinus.gif">
            <a:hlinkClick r:id="rId4"/>
            <a:extLst>
              <a:ext uri="{FF2B5EF4-FFF2-40B4-BE49-F238E27FC236}">
                <a16:creationId xmlns:a16="http://schemas.microsoft.com/office/drawing/2014/main" id="{5E114015-10AE-4B24-A695-4BE01539CC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4500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BE74873-3539-455B-A594-14B3F7AEC4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914400"/>
            <a:ext cx="4800600" cy="4724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lies in the 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 </a:t>
            </a:r>
            <a:r>
              <a:rPr lang="en-US" sz="2000" b="1" dirty="0" err="1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mediastinum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surrounded by a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fibroserous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sac called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pericardium 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 is differentiated into an 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outer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fibrous layer 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(Fibrous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pericardium)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serous sac</a:t>
            </a: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(Serous pericardium).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5136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Heart is somewhat pyramidal in shape, having: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-costal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(anterior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(posterior surface).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Diaphragmatic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(inferior surface)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4 chambers, 2 atria (right&amp; left) &amp; 2 ventricles (right&amp; left).</a:t>
            </a:r>
            <a:endParaRPr lang="en-US" sz="2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Picture 6" descr="C3FF31">
            <a:extLst>
              <a:ext uri="{FF2B5EF4-FFF2-40B4-BE49-F238E27FC236}">
                <a16:creationId xmlns:a16="http://schemas.microsoft.com/office/drawing/2014/main" id="{AEACA172-6E11-4B63-930B-B1268AC5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810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7" descr="C3FF32">
            <a:extLst>
              <a:ext uri="{FF2B5EF4-FFF2-40B4-BE49-F238E27FC236}">
                <a16:creationId xmlns:a16="http://schemas.microsoft.com/office/drawing/2014/main" id="{94FE55A6-8C2F-44F9-A16F-851EB6D61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751263"/>
            <a:ext cx="2446337" cy="290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2A965FDB-FA96-4648-B073-593162235F8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715963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Heart</a:t>
            </a:r>
          </a:p>
        </p:txBody>
      </p:sp>
      <p:pic>
        <p:nvPicPr>
          <p:cNvPr id="7175" name="Picture 7" descr="نتيجة بحث الصور عن ‪surfaces of the heart‬‏">
            <a:hlinkClick r:id="rId4"/>
            <a:extLst>
              <a:ext uri="{FF2B5EF4-FFF2-40B4-BE49-F238E27FC236}">
                <a16:creationId xmlns:a16="http://schemas.microsoft.com/office/drawing/2014/main" id="{3320382D-192F-4648-B718-631B892DA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38576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E735-EA04-4169-B051-CE0E713C58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096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Apex of the heart</a:t>
            </a:r>
            <a:endParaRPr lang="ar-SA" sz="32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710A-E05F-45EA-8BDD-72FCD25ADD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7750" y="762000"/>
            <a:ext cx="4133850" cy="2895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downwards, forwards and to the left.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formed by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ventricle.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Lies at the level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5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intercostal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3.5 inch from midline.</a:t>
            </a:r>
          </a:p>
        </p:txBody>
      </p:sp>
      <p:pic>
        <p:nvPicPr>
          <p:cNvPr id="8196" name="Picture 5" descr="C3FF35">
            <a:extLst>
              <a:ext uri="{FF2B5EF4-FFF2-40B4-BE49-F238E27FC236}">
                <a16:creationId xmlns:a16="http://schemas.microsoft.com/office/drawing/2014/main" id="{9AB0A4D5-F63B-4337-85AE-4353DA22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559300" cy="382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4">
            <a:extLst>
              <a:ext uri="{FF2B5EF4-FFF2-40B4-BE49-F238E27FC236}">
                <a16:creationId xmlns:a16="http://schemas.microsoft.com/office/drawing/2014/main" id="{E0F7F0E8-2383-472C-A6C4-575605D5B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76962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C00000"/>
                </a:solidFill>
              </a:rPr>
              <a:t>Note that the </a:t>
            </a:r>
            <a:r>
              <a:rPr lang="en-US" altLang="en-US" sz="2000" b="1">
                <a:solidFill>
                  <a:srgbClr val="5136F2"/>
                </a:solidFill>
              </a:rPr>
              <a:t>base of the heart </a:t>
            </a:r>
            <a:r>
              <a:rPr lang="en-US" altLang="en-US" sz="2000" b="1">
                <a:solidFill>
                  <a:srgbClr val="C00000"/>
                </a:solidFill>
              </a:rPr>
              <a:t>is called the base because the heart is pyramid shaped; </a:t>
            </a:r>
            <a:r>
              <a:rPr lang="en-US" altLang="en-US" sz="2000" b="1">
                <a:solidFill>
                  <a:srgbClr val="5136F2"/>
                </a:solidFill>
              </a:rPr>
              <a:t>the base lies </a:t>
            </a:r>
            <a:r>
              <a:rPr lang="en-US" altLang="en-US" sz="2000" b="1">
                <a:solidFill>
                  <a:srgbClr val="C00000"/>
                </a:solidFill>
              </a:rPr>
              <a:t>opposite to the apex. </a:t>
            </a:r>
            <a:r>
              <a:rPr lang="en-US" altLang="en-US" sz="2000" b="1">
                <a:solidFill>
                  <a:srgbClr val="2804C0"/>
                </a:solidFill>
              </a:rPr>
              <a:t>The heart does not rest on its base; it rests on its diaphragmatic (inferior) surface</a:t>
            </a:r>
          </a:p>
        </p:txBody>
      </p:sp>
      <p:pic>
        <p:nvPicPr>
          <p:cNvPr id="8200" name="Picture 8" descr="نتيجة بحث الصور عن ‪heart-apex and base‬‏">
            <a:hlinkClick r:id="rId3"/>
            <a:extLst>
              <a:ext uri="{FF2B5EF4-FFF2-40B4-BE49-F238E27FC236}">
                <a16:creationId xmlns:a16="http://schemas.microsoft.com/office/drawing/2014/main" id="{3AA44DA0-0A2F-4451-9AE5-EDE884CC1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5797"/>
          <a:stretch>
            <a:fillRect/>
          </a:stretch>
        </p:blipFill>
        <p:spPr bwMode="auto">
          <a:xfrm>
            <a:off x="214313" y="1000125"/>
            <a:ext cx="45005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D00D6AA-B197-422C-AC68-3A0949F77EE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Sterno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-costal (anterior)surface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27BCDDE-579F-4E42-A109-9C7EDFFF2C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620713"/>
            <a:ext cx="4191000" cy="6237287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Divided by </a:t>
            </a:r>
            <a:r>
              <a:rPr lang="en-US" sz="2000" dirty="0">
                <a:solidFill>
                  <a:srgbClr val="5136F2"/>
                </a:solidFill>
              </a:rPr>
              <a:t>coronary (</a:t>
            </a:r>
            <a:r>
              <a:rPr lang="en-US" sz="2000" dirty="0" err="1">
                <a:solidFill>
                  <a:srgbClr val="5136F2"/>
                </a:solidFill>
              </a:rPr>
              <a:t>atrio</a:t>
            </a:r>
            <a:r>
              <a:rPr lang="en-US" sz="2000" dirty="0">
                <a:solidFill>
                  <a:srgbClr val="5136F2"/>
                </a:solidFill>
              </a:rPr>
              <a:t>-ventricular) groove </a:t>
            </a:r>
            <a:r>
              <a:rPr lang="en-US" sz="2000" dirty="0"/>
              <a:t>into :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 </a:t>
            </a:r>
            <a:r>
              <a:rPr lang="en-US" sz="2000" dirty="0" err="1">
                <a:solidFill>
                  <a:srgbClr val="5136F2"/>
                </a:solidFill>
              </a:rPr>
              <a:t>Atrial</a:t>
            </a:r>
            <a:r>
              <a:rPr lang="en-US" sz="2000" dirty="0">
                <a:solidFill>
                  <a:srgbClr val="5136F2"/>
                </a:solidFill>
              </a:rPr>
              <a:t> part, </a:t>
            </a:r>
            <a:r>
              <a:rPr lang="en-US" sz="2000" dirty="0"/>
              <a:t>formed mainly by right atrium. 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136F2"/>
                </a:solidFill>
              </a:rPr>
              <a:t>Ventricular part </a:t>
            </a:r>
            <a:r>
              <a:rPr lang="en-US" sz="2000" dirty="0"/>
              <a:t>, the </a:t>
            </a:r>
            <a:r>
              <a:rPr lang="en-US" sz="2000" dirty="0">
                <a:solidFill>
                  <a:srgbClr val="AD17A2"/>
                </a:solidFill>
              </a:rPr>
              <a:t>right 2/3 </a:t>
            </a:r>
            <a:r>
              <a:rPr lang="en-US" sz="2000" dirty="0"/>
              <a:t>is formed by </a:t>
            </a:r>
            <a:r>
              <a:rPr lang="en-US" sz="2000" dirty="0">
                <a:solidFill>
                  <a:srgbClr val="C00000"/>
                </a:solidFill>
              </a:rPr>
              <a:t>right ventricle</a:t>
            </a:r>
            <a:r>
              <a:rPr lang="en-US" sz="2000" dirty="0"/>
              <a:t>,  while  the </a:t>
            </a:r>
            <a:r>
              <a:rPr lang="en-US" sz="2000" dirty="0">
                <a:solidFill>
                  <a:srgbClr val="AD17A2"/>
                </a:solidFill>
              </a:rPr>
              <a:t>left 1/3 </a:t>
            </a:r>
            <a:r>
              <a:rPr lang="en-US" sz="2000" dirty="0"/>
              <a:t>is formed  by </a:t>
            </a:r>
            <a:r>
              <a:rPr lang="en-US" sz="2000" dirty="0">
                <a:solidFill>
                  <a:srgbClr val="C00000"/>
                </a:solidFill>
              </a:rPr>
              <a:t>left </a:t>
            </a:r>
            <a:r>
              <a:rPr lang="en-US" sz="2000" dirty="0" err="1">
                <a:solidFill>
                  <a:srgbClr val="C00000"/>
                </a:solidFill>
              </a:rPr>
              <a:t>ventricle.So</a:t>
            </a:r>
            <a:r>
              <a:rPr lang="en-US" sz="2000" dirty="0"/>
              <a:t>, it is also formed of some of the left ventricle.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The 2 ventricles are separated  by </a:t>
            </a:r>
            <a:r>
              <a:rPr lang="en-US" sz="2000" b="1" dirty="0">
                <a:solidFill>
                  <a:srgbClr val="AD17A2"/>
                </a:solidFill>
              </a:rPr>
              <a:t>anterior </a:t>
            </a:r>
            <a:r>
              <a:rPr lang="en-US" sz="2000" b="1" dirty="0" err="1">
                <a:solidFill>
                  <a:srgbClr val="AD17A2"/>
                </a:solidFill>
              </a:rPr>
              <a:t>interventricular</a:t>
            </a:r>
            <a:r>
              <a:rPr lang="en-US" sz="2000" b="1" dirty="0">
                <a:solidFill>
                  <a:srgbClr val="AD17A2"/>
                </a:solidFill>
              </a:rPr>
              <a:t> groove</a:t>
            </a:r>
            <a:r>
              <a:rPr lang="en-US" sz="2000" dirty="0">
                <a:solidFill>
                  <a:srgbClr val="AD17A2"/>
                </a:solidFill>
              </a:rPr>
              <a:t>, </a:t>
            </a:r>
            <a:r>
              <a:rPr lang="en-US" sz="2000" b="1" u="sng" dirty="0"/>
              <a:t>which lodges</a:t>
            </a:r>
            <a:r>
              <a:rPr lang="en-US" sz="2000" b="1" dirty="0"/>
              <a:t>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00FF"/>
                </a:solidFill>
              </a:rPr>
              <a:t>Anterior </a:t>
            </a:r>
            <a:r>
              <a:rPr lang="en-US" sz="2000" dirty="0" err="1">
                <a:solidFill>
                  <a:srgbClr val="FF00FF"/>
                </a:solidFill>
              </a:rPr>
              <a:t>interventricular</a:t>
            </a:r>
            <a:r>
              <a:rPr lang="en-US" sz="2000" dirty="0">
                <a:solidFill>
                  <a:srgbClr val="FF00FF"/>
                </a:solidFill>
              </a:rPr>
              <a:t> artery (branch of left coronary).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00FF"/>
                </a:solidFill>
              </a:rPr>
              <a:t>Great cardiac vein.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AD17A2"/>
                </a:solidFill>
              </a:rPr>
              <a:t>The coronary groove </a:t>
            </a:r>
            <a:r>
              <a:rPr lang="en-US" sz="2000" b="1" u="sng" dirty="0"/>
              <a:t>lodges</a:t>
            </a:r>
            <a:r>
              <a:rPr lang="en-US" sz="2000" b="1" dirty="0"/>
              <a:t> :</a:t>
            </a:r>
            <a:r>
              <a:rPr lang="en-US" sz="2000" b="1" dirty="0">
                <a:solidFill>
                  <a:schemeClr val="hlink"/>
                </a:solidFill>
              </a:rPr>
              <a:t>                     </a:t>
            </a:r>
            <a:r>
              <a:rPr lang="en-US" sz="2000" dirty="0">
                <a:solidFill>
                  <a:srgbClr val="5136F2"/>
                </a:solidFill>
              </a:rPr>
              <a:t>the right coronary artery.</a:t>
            </a:r>
          </a:p>
          <a:p>
            <a:pPr eaLnBrk="1" hangingPunct="1">
              <a:defRPr/>
            </a:pPr>
            <a:endParaRPr lang="ar-SA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5" descr="C3FF35">
            <a:extLst>
              <a:ext uri="{FF2B5EF4-FFF2-40B4-BE49-F238E27FC236}">
                <a16:creationId xmlns:a16="http://schemas.microsoft.com/office/drawing/2014/main" id="{C4DABF28-8396-4B4C-9782-57D2349A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5029200" cy="382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5">
            <a:extLst>
              <a:ext uri="{FF2B5EF4-FFF2-40B4-BE49-F238E27FC236}">
                <a16:creationId xmlns:a16="http://schemas.microsoft.com/office/drawing/2014/main" id="{1E75DCEB-85A5-4533-A46D-3C3B306A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4648200" cy="1384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This </a:t>
            </a:r>
            <a:r>
              <a:rPr lang="en-US" altLang="en-US" sz="2800" b="1"/>
              <a:t>surface</a:t>
            </a:r>
            <a:r>
              <a:rPr lang="en-US" altLang="en-US" sz="2800"/>
              <a:t> is formed </a:t>
            </a:r>
            <a:r>
              <a:rPr lang="en-US" altLang="en-US" sz="2800" b="1" u="sng"/>
              <a:t>mainly</a:t>
            </a:r>
            <a:r>
              <a:rPr lang="en-US" altLang="en-US" sz="2800"/>
              <a:t> by the </a:t>
            </a:r>
            <a:r>
              <a:rPr lang="en-US" altLang="en-US" sz="2800" b="1">
                <a:solidFill>
                  <a:srgbClr val="5136F2"/>
                </a:solidFill>
              </a:rPr>
              <a:t>right atrium </a:t>
            </a:r>
            <a:r>
              <a:rPr lang="en-US" altLang="en-US" sz="2800"/>
              <a:t>and the </a:t>
            </a:r>
            <a:r>
              <a:rPr lang="en-US" altLang="en-US" sz="2800" b="1">
                <a:solidFill>
                  <a:srgbClr val="5136F2"/>
                </a:solidFill>
              </a:rPr>
              <a:t>right ventricle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9FDA1-3960-406A-B370-843B9ED22753}"/>
              </a:ext>
            </a:extLst>
          </p:cNvPr>
          <p:cNvSpPr/>
          <p:nvPr/>
        </p:nvSpPr>
        <p:spPr>
          <a:xfrm>
            <a:off x="3357563" y="4071938"/>
            <a:ext cx="1254125" cy="309562"/>
          </a:xfrm>
          <a:prstGeom prst="rect">
            <a:avLst/>
          </a:prstGeom>
          <a:noFill/>
          <a:ln>
            <a:solidFill>
              <a:srgbClr val="AD1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20FE2-61D0-4114-B671-8358F0622586}"/>
              </a:ext>
            </a:extLst>
          </p:cNvPr>
          <p:cNvSpPr/>
          <p:nvPr/>
        </p:nvSpPr>
        <p:spPr>
          <a:xfrm>
            <a:off x="3786188" y="4714875"/>
            <a:ext cx="1254125" cy="357188"/>
          </a:xfrm>
          <a:prstGeom prst="rect">
            <a:avLst/>
          </a:prstGeom>
          <a:noFill/>
          <a:ln>
            <a:solidFill>
              <a:srgbClr val="AD1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CEAD43-7F36-443A-994C-4BC0F5028156}"/>
              </a:ext>
            </a:extLst>
          </p:cNvPr>
          <p:cNvSpPr/>
          <p:nvPr/>
        </p:nvSpPr>
        <p:spPr>
          <a:xfrm>
            <a:off x="0" y="4429125"/>
            <a:ext cx="1143000" cy="357188"/>
          </a:xfrm>
          <a:prstGeom prst="rect">
            <a:avLst/>
          </a:prstGeom>
          <a:noFill/>
          <a:ln>
            <a:solidFill>
              <a:srgbClr val="AD1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6" name="Picture 10" descr="نتيجة بحث الصور عن ‪Sterno-costal (anterior)surface‬‏">
            <a:hlinkClick r:id="rId4"/>
            <a:extLst>
              <a:ext uri="{FF2B5EF4-FFF2-40B4-BE49-F238E27FC236}">
                <a16:creationId xmlns:a16="http://schemas.microsoft.com/office/drawing/2014/main" id="{2367F587-3283-4B17-9B86-9743FFBA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4981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1D2B3F7-BD9E-45B3-9FE3-950D25F2336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     </a:t>
            </a:r>
            <a:r>
              <a:rPr lang="en-US" altLang="en-US" sz="3200" b="1" i="1"/>
              <a:t>Diaphragmatic (Inferior)surface</a:t>
            </a:r>
          </a:p>
        </p:txBody>
      </p:sp>
      <p:pic>
        <p:nvPicPr>
          <p:cNvPr id="10243" name="Picture 4" descr="8EC2088A">
            <a:extLst>
              <a:ext uri="{FF2B5EF4-FFF2-40B4-BE49-F238E27FC236}">
                <a16:creationId xmlns:a16="http://schemas.microsoft.com/office/drawing/2014/main" id="{84509EFF-D802-4246-B18E-F224EAB4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15004" b="35204"/>
          <a:stretch>
            <a:fillRect/>
          </a:stretch>
        </p:blipFill>
        <p:spPr bwMode="auto">
          <a:xfrm>
            <a:off x="152400" y="838200"/>
            <a:ext cx="4419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6">
            <a:extLst>
              <a:ext uri="{FF2B5EF4-FFF2-40B4-BE49-F238E27FC236}">
                <a16:creationId xmlns:a16="http://schemas.microsoft.com/office/drawing/2014/main" id="{17D924E9-DF8E-4097-A4E4-536833AF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57250"/>
            <a:ext cx="4419600" cy="52006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 Formed by </a:t>
            </a:r>
            <a:r>
              <a:rPr lang="en-US" sz="2000" b="1" dirty="0">
                <a:cs typeface="Arial" charset="0"/>
              </a:rPr>
              <a:t>the 2-ventricles, </a:t>
            </a:r>
            <a:r>
              <a:rPr lang="en-US" sz="2000" b="1" u="sng" dirty="0">
                <a:cs typeface="Arial" charset="0"/>
              </a:rPr>
              <a:t>mainly</a:t>
            </a:r>
            <a:r>
              <a:rPr lang="en-US" sz="2000" b="1" dirty="0">
                <a:cs typeface="Arial" charset="0"/>
              </a:rPr>
              <a:t>  </a:t>
            </a:r>
            <a:r>
              <a:rPr lang="en-US" sz="2000" b="1" dirty="0">
                <a:solidFill>
                  <a:srgbClr val="2804C0"/>
                </a:solidFill>
                <a:cs typeface="Arial" charset="0"/>
              </a:rPr>
              <a:t>left ventricle(left 2/3).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>
                <a:cs typeface="Arial" charset="0"/>
              </a:rPr>
              <a:t> Slightly concave as it rests on diaphragm.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Directed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inferiorly &amp; backward.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Separated from </a:t>
            </a:r>
            <a:r>
              <a:rPr lang="en-US" sz="2000" b="1" u="sng" dirty="0">
                <a:cs typeface="Arial" charset="0"/>
              </a:rPr>
              <a:t>base of heart </a:t>
            </a:r>
            <a:r>
              <a:rPr lang="en-US" sz="2000" b="1" dirty="0">
                <a:cs typeface="Arial" charset="0"/>
              </a:rPr>
              <a:t>by </a:t>
            </a:r>
            <a:r>
              <a:rPr lang="en-US" sz="2000" b="1" dirty="0">
                <a:solidFill>
                  <a:srgbClr val="2804C0"/>
                </a:solidFill>
                <a:cs typeface="Arial" charset="0"/>
              </a:rPr>
              <a:t>posterior part of </a:t>
            </a:r>
            <a:r>
              <a:rPr lang="en-US" sz="2000" b="1" u="sng" dirty="0">
                <a:solidFill>
                  <a:srgbClr val="2804C0"/>
                </a:solidFill>
                <a:cs typeface="Arial" charset="0"/>
              </a:rPr>
              <a:t>coronary </a:t>
            </a:r>
            <a:r>
              <a:rPr lang="en-US" sz="2000" b="1" u="sng" dirty="0" err="1">
                <a:solidFill>
                  <a:srgbClr val="2804C0"/>
                </a:solidFill>
                <a:cs typeface="Arial" charset="0"/>
              </a:rPr>
              <a:t>sulcus</a:t>
            </a:r>
            <a:endParaRPr lang="en-US" sz="2000" b="1" u="sng" dirty="0">
              <a:solidFill>
                <a:srgbClr val="2804C0"/>
              </a:solidFill>
              <a:cs typeface="Arial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u="sng" dirty="0">
                <a:cs typeface="Arial" charset="0"/>
              </a:rPr>
              <a:t>The 2-ventricles are separated</a:t>
            </a:r>
            <a:r>
              <a:rPr lang="en-US" sz="2000" b="1" dirty="0">
                <a:cs typeface="Arial" charset="0"/>
              </a:rPr>
              <a:t> by </a:t>
            </a:r>
            <a:r>
              <a:rPr lang="en-US" sz="2400" b="1" dirty="0">
                <a:solidFill>
                  <a:srgbClr val="AD17A2"/>
                </a:solidFill>
                <a:cs typeface="Arial" charset="0"/>
              </a:rPr>
              <a:t>posterior </a:t>
            </a:r>
            <a:r>
              <a:rPr lang="en-US" sz="2400" b="1" dirty="0" err="1">
                <a:solidFill>
                  <a:srgbClr val="AD17A2"/>
                </a:solidFill>
                <a:cs typeface="Arial" charset="0"/>
              </a:rPr>
              <a:t>interventricular</a:t>
            </a:r>
            <a:r>
              <a:rPr lang="en-US" sz="2400" b="1" dirty="0">
                <a:solidFill>
                  <a:srgbClr val="AD17A2"/>
                </a:solidFill>
                <a:cs typeface="Arial" charset="0"/>
              </a:rPr>
              <a:t> groove  </a:t>
            </a:r>
            <a:r>
              <a:rPr lang="en-US" sz="2000" b="1" u="sng" dirty="0">
                <a:cs typeface="Arial" charset="0"/>
              </a:rPr>
              <a:t>which lodges: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Posterior </a:t>
            </a:r>
            <a:r>
              <a:rPr lang="en-US" sz="2400" b="1" dirty="0" err="1">
                <a:solidFill>
                  <a:srgbClr val="2804C0"/>
                </a:solidFill>
                <a:cs typeface="Arial" charset="0"/>
              </a:rPr>
              <a:t>interventricular</a:t>
            </a: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 artery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2804C0"/>
                </a:solidFill>
                <a:cs typeface="Arial" charset="0"/>
              </a:rPr>
              <a:t> Middle cardiac vein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76AEA0-6B6B-4F89-8814-FE41D3790579}"/>
              </a:ext>
            </a:extLst>
          </p:cNvPr>
          <p:cNvSpPr/>
          <p:nvPr/>
        </p:nvSpPr>
        <p:spPr>
          <a:xfrm>
            <a:off x="500063" y="4000500"/>
            <a:ext cx="642937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13559-06C6-4C9F-AF0F-BCB843F40B04}"/>
              </a:ext>
            </a:extLst>
          </p:cNvPr>
          <p:cNvSpPr/>
          <p:nvPr/>
        </p:nvSpPr>
        <p:spPr>
          <a:xfrm>
            <a:off x="3200400" y="4343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8" name="Picture 8" descr="نتيجة بحث الصور عن ‪diaphragmatic surface of heart‬‏">
            <a:hlinkClick r:id="rId3"/>
            <a:extLst>
              <a:ext uri="{FF2B5EF4-FFF2-40B4-BE49-F238E27FC236}">
                <a16:creationId xmlns:a16="http://schemas.microsoft.com/office/drawing/2014/main" id="{9BB14467-F121-45A9-84FC-179B2069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44291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D94A582-3E3F-4B5B-ACDB-F4B09F66D98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of the Heart (posterior surface)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94CFC98C-79CA-4C5D-A24D-49403119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785813"/>
            <a:ext cx="4800600" cy="563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/>
              <a:t>It is formed by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AD17A2"/>
                </a:solidFill>
              </a:rPr>
              <a:t>the 2 atria</a:t>
            </a:r>
            <a:r>
              <a:rPr lang="en-US" altLang="en-US" sz="2400" b="1"/>
              <a:t>, </a:t>
            </a:r>
            <a:r>
              <a:rPr lang="en-US" altLang="en-US" sz="2400" b="1" u="sng"/>
              <a:t>mainly </a:t>
            </a:r>
            <a:r>
              <a:rPr lang="en-US" altLang="en-US" sz="2400" b="1">
                <a:solidFill>
                  <a:srgbClr val="FF0000"/>
                </a:solidFill>
              </a:rPr>
              <a:t>left atrium</a:t>
            </a:r>
            <a:r>
              <a:rPr lang="en-US" altLang="en-US" sz="2400" b="1">
                <a:solidFill>
                  <a:schemeClr val="hlink"/>
                </a:solidFill>
              </a:rPr>
              <a:t>, </a:t>
            </a:r>
            <a:r>
              <a:rPr lang="en-US" altLang="en-US" sz="2400" b="1"/>
              <a:t>into which open the 4 pulmonary veins.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/>
              <a:t>It is directed </a:t>
            </a:r>
            <a:r>
              <a:rPr lang="en-US" altLang="en-US" sz="2400" b="1"/>
              <a:t>backwards.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/>
              <a:t>Lies opposite </a:t>
            </a:r>
            <a:r>
              <a:rPr lang="en-US" altLang="en-US" sz="2400" b="1"/>
              <a:t>middle</a:t>
            </a:r>
            <a:r>
              <a:rPr lang="en-US" altLang="en-US" sz="2400" b="1">
                <a:solidFill>
                  <a:srgbClr val="2804C0"/>
                </a:solidFill>
              </a:rPr>
              <a:t> thoracic vertebrae(T5-7)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 u="sng"/>
              <a:t> Is separated  from the vertebral column </a:t>
            </a:r>
            <a:r>
              <a:rPr lang="en-US" altLang="en-US" sz="2400" b="1"/>
              <a:t>by descending  aorta, esophagus and </a:t>
            </a:r>
            <a:r>
              <a:rPr lang="en-US" altLang="en-US" sz="2400" b="1">
                <a:solidFill>
                  <a:srgbClr val="2804C0"/>
                </a:solidFill>
              </a:rPr>
              <a:t>oblique sinus of pericardium.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b="1"/>
              <a:t>Bounded  </a:t>
            </a:r>
            <a:r>
              <a:rPr lang="en-US" altLang="en-US" sz="2400" b="1" u="sng"/>
              <a:t>inferiorly</a:t>
            </a:r>
            <a:r>
              <a:rPr lang="en-US" altLang="en-US" sz="2400" b="1"/>
              <a:t> by </a:t>
            </a:r>
            <a:r>
              <a:rPr lang="en-US" altLang="en-US" sz="2400" b="1" u="sng">
                <a:solidFill>
                  <a:srgbClr val="FF0000"/>
                </a:solidFill>
              </a:rPr>
              <a:t>post part </a:t>
            </a:r>
            <a:r>
              <a:rPr lang="en-US" altLang="en-US" sz="2400" b="1">
                <a:solidFill>
                  <a:srgbClr val="2804C0"/>
                </a:solidFill>
              </a:rPr>
              <a:t>of coronary sulcus , which lodges the coronary sinus</a:t>
            </a:r>
          </a:p>
        </p:txBody>
      </p:sp>
      <p:pic>
        <p:nvPicPr>
          <p:cNvPr id="11268" name="Picture 4" descr="Heart">
            <a:extLst>
              <a:ext uri="{FF2B5EF4-FFF2-40B4-BE49-F238E27FC236}">
                <a16:creationId xmlns:a16="http://schemas.microsoft.com/office/drawing/2014/main" id="{0564534C-D519-4541-9137-01DBCB46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8200"/>
            <a:ext cx="4076700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A8254593-59C3-4D2C-BC4F-29724166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500313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i="1"/>
              <a:t>LEFT ATRIUM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C545E107-7A6F-4CEC-A76A-ADBE2241D0DF}"/>
              </a:ext>
            </a:extLst>
          </p:cNvPr>
          <p:cNvSpPr/>
          <p:nvPr/>
        </p:nvSpPr>
        <p:spPr>
          <a:xfrm>
            <a:off x="2571750" y="3429000"/>
            <a:ext cx="71438" cy="117475"/>
          </a:xfrm>
          <a:prstGeom prst="star5">
            <a:avLst/>
          </a:prstGeom>
          <a:ln>
            <a:solidFill>
              <a:srgbClr val="88F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A0ACBBF1-1A3D-4A97-B7C7-02169A0CDC94}"/>
              </a:ext>
            </a:extLst>
          </p:cNvPr>
          <p:cNvSpPr/>
          <p:nvPr/>
        </p:nvSpPr>
        <p:spPr>
          <a:xfrm flipV="1">
            <a:off x="6786563" y="6072188"/>
            <a:ext cx="142875" cy="142875"/>
          </a:xfrm>
          <a:prstGeom prst="star5">
            <a:avLst/>
          </a:prstGeom>
          <a:ln>
            <a:solidFill>
              <a:srgbClr val="88F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E5AF99-D239-49F6-8317-971A167C9043}"/>
              </a:ext>
            </a:extLst>
          </p:cNvPr>
          <p:cNvCxnSpPr/>
          <p:nvPr/>
        </p:nvCxnSpPr>
        <p:spPr>
          <a:xfrm rot="10800000" flipV="1">
            <a:off x="3071813" y="1714500"/>
            <a:ext cx="1428750" cy="714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69CF0A-E93C-4225-8D9A-B8B160398B57}"/>
              </a:ext>
            </a:extLst>
          </p:cNvPr>
          <p:cNvCxnSpPr/>
          <p:nvPr/>
        </p:nvCxnSpPr>
        <p:spPr>
          <a:xfrm rot="10800000" flipV="1">
            <a:off x="3071813" y="2000250"/>
            <a:ext cx="857250" cy="78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11" descr="نتيجة بحث الصور عن ‪Base of the Heart (posterior surface)‬‏">
            <a:hlinkClick r:id="rId3"/>
            <a:extLst>
              <a:ext uri="{FF2B5EF4-FFF2-40B4-BE49-F238E27FC236}">
                <a16:creationId xmlns:a16="http://schemas.microsoft.com/office/drawing/2014/main" id="{30556E12-2F33-425F-8342-72D41160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214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7C02095-32E6-43B9-A71F-9B7CFE9A0BD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Borders of the Heart </a:t>
            </a:r>
          </a:p>
        </p:txBody>
      </p:sp>
      <p:pic>
        <p:nvPicPr>
          <p:cNvPr id="12291" name="Picture 5" descr="C3FF35">
            <a:extLst>
              <a:ext uri="{FF2B5EF4-FFF2-40B4-BE49-F238E27FC236}">
                <a16:creationId xmlns:a16="http://schemas.microsoft.com/office/drawing/2014/main" id="{B19970F6-DC13-4638-9F7B-1171F888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4343400" cy="38211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6D45B440-1AF1-4071-B6DB-7DFDE577AD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295400"/>
            <a:ext cx="4343400" cy="5013325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Upper border: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2 atria.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concealed by ascending aorta &amp; pulmonary trunk.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 border: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by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right atrium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border: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mainly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by                      right ventricle  + apical part of left ventricle.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 border: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2804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formed  mainly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                         left ventricle + left auricle.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8A7CC02-DEA8-4E80-B7BE-761275B3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1413"/>
            <a:ext cx="8305800" cy="1323975"/>
          </a:xfrm>
          <a:prstGeom prst="rect">
            <a:avLst/>
          </a:prstGeom>
          <a:solidFill>
            <a:srgbClr val="FEE6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heart is divided by vertical septa </a:t>
            </a:r>
            <a:r>
              <a:rPr lang="en-US" altLang="en-US" sz="2000" b="1" u="sng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into four chambers: 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000" b="1" u="sng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 u="sng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left atria 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 the </a:t>
            </a:r>
            <a:r>
              <a:rPr lang="en-US" altLang="en-US" sz="2000" b="1" u="sng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and left ventricles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b="1">
                <a:solidFill>
                  <a:srgbClr val="2804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right atrium 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lies </a:t>
            </a:r>
            <a:r>
              <a:rPr lang="en-US" altLang="en-US" sz="20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anterior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to the left atrium, and the </a:t>
            </a:r>
            <a:r>
              <a:rPr lang="en-US" altLang="en-US" sz="2000" b="1">
                <a:solidFill>
                  <a:srgbClr val="2804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ventricle 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lies</a:t>
            </a:r>
            <a:r>
              <a:rPr lang="en-US" altLang="en-US" sz="20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anterior </a:t>
            </a:r>
            <a:r>
              <a:rPr lang="en-US" altLang="en-US" sz="2000" b="1">
                <a:solidFill>
                  <a:srgbClr val="33333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 the left ventricle.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F8372-D83D-40E9-92FF-12CE46F87A01}"/>
              </a:ext>
            </a:extLst>
          </p:cNvPr>
          <p:cNvSpPr/>
          <p:nvPr/>
        </p:nvSpPr>
        <p:spPr>
          <a:xfrm>
            <a:off x="1409700" y="533400"/>
            <a:ext cx="6324600" cy="584200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</a:rPr>
              <a:t>Chambers of the Heart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316" name="Picture 5" descr="C3FF35">
            <a:extLst>
              <a:ext uri="{FF2B5EF4-FFF2-40B4-BE49-F238E27FC236}">
                <a16:creationId xmlns:a16="http://schemas.microsoft.com/office/drawing/2014/main" id="{B0DF67FD-E397-46A6-A7C9-55A4BDE5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056188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4249</TotalTime>
  <Words>1678</Words>
  <Application>Microsoft Office PowerPoint</Application>
  <PresentationFormat>On-screen Show (4:3)</PresentationFormat>
  <Paragraphs>155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Garamond</vt:lpstr>
      <vt:lpstr>Arial</vt:lpstr>
      <vt:lpstr>Calibri</vt:lpstr>
      <vt:lpstr>Wingdings</vt:lpstr>
      <vt:lpstr>Aharoni</vt:lpstr>
      <vt:lpstr>Times New Roman</vt:lpstr>
      <vt:lpstr>Algerian</vt:lpstr>
      <vt:lpstr>Default Design</vt:lpstr>
      <vt:lpstr>2_Stream</vt:lpstr>
      <vt:lpstr>PowerPoint Presentation</vt:lpstr>
      <vt:lpstr>OBJECTIVES</vt:lpstr>
      <vt:lpstr>The Heart</vt:lpstr>
      <vt:lpstr>Apex of the heart</vt:lpstr>
      <vt:lpstr>Sterno-costal (anterior)surface</vt:lpstr>
      <vt:lpstr>     Diaphragmatic (Inferior)surface</vt:lpstr>
      <vt:lpstr>Base of the Heart (posterior surface)</vt:lpstr>
      <vt:lpstr>Borders of the Heart </vt:lpstr>
      <vt:lpstr>PowerPoint Presentation</vt:lpstr>
      <vt:lpstr> Right Atrium</vt:lpstr>
      <vt:lpstr>Cavity of Right Atrium</vt:lpstr>
      <vt:lpstr>  Cavity of Right Atrium</vt:lpstr>
      <vt:lpstr> Cavity of right ventricle</vt:lpstr>
      <vt:lpstr>PowerPoint Presentation</vt:lpstr>
      <vt:lpstr> Right atrio-ventricular (tricuspid) orifice</vt:lpstr>
      <vt:lpstr>  Pulmonary orifice </vt:lpstr>
      <vt:lpstr>Left atrium of the heart</vt:lpstr>
      <vt:lpstr>   Left ventricle  of the heart </vt:lpstr>
      <vt:lpstr>    Left ventricle  of the heart </vt:lpstr>
      <vt:lpstr>   Left atrio-ventricular (mitral) orifice</vt:lpstr>
      <vt:lpstr>Aortic orifice</vt:lpstr>
      <vt:lpstr>    Nerve supply of the heart </vt:lpstr>
      <vt:lpstr>Conduction system of the heart</vt:lpstr>
      <vt:lpstr>PowerPoint Presentation</vt:lpstr>
      <vt:lpstr>     THANK YOU  </vt:lpstr>
      <vt:lpstr>Pericardial Sinuses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Dana Al-Kadi</cp:lastModifiedBy>
  <cp:revision>577</cp:revision>
  <dcterms:created xsi:type="dcterms:W3CDTF">2006-09-23T19:09:44Z</dcterms:created>
  <dcterms:modified xsi:type="dcterms:W3CDTF">2018-02-18T08:05:00Z</dcterms:modified>
</cp:coreProperties>
</file>