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302" r:id="rId5"/>
    <p:sldId id="285" r:id="rId6"/>
    <p:sldId id="262" r:id="rId7"/>
    <p:sldId id="286" r:id="rId8"/>
    <p:sldId id="264" r:id="rId9"/>
    <p:sldId id="265" r:id="rId10"/>
    <p:sldId id="266" r:id="rId11"/>
    <p:sldId id="267" r:id="rId12"/>
    <p:sldId id="301" r:id="rId13"/>
    <p:sldId id="271" r:id="rId14"/>
    <p:sldId id="272" r:id="rId15"/>
    <p:sldId id="303" r:id="rId16"/>
    <p:sldId id="275" r:id="rId17"/>
    <p:sldId id="278" r:id="rId18"/>
    <p:sldId id="283" r:id="rId19"/>
    <p:sldId id="304" r:id="rId20"/>
    <p:sldId id="305" r:id="rId21"/>
    <p:sldId id="30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95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83F3B0-68F1-4166-B4DE-E1CDE6990901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BD6D7F-10C4-4716-B6F1-E341B8C68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47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4B26-87F6-47EE-ACFC-23754162AE9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Prof. Saeed Abuel Makarem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114E0-AAB5-4142-A4B8-7288BF5BFEAB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Prof. Saeed Abuel Makarem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Prof. Saeed Abuel Makarem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Prof. Saeed Abuel Makarem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Prof. Saeed Abuel Makarem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71DA6-3361-415C-B80B-851D5072B95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Prof. Saeed Abuel Makarem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2D97C-2ABF-4055-A9EF-8A204DD44D0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Prof. Saeed Abuel Makarem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C2E177-8DE4-4982-99BD-FEEA3BDD912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Prof. Saeed Abuel Makarem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B2A60-447A-4248-A0B5-A187183570D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Prof. Saeed Abuel Makarem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0E830-2C0A-4709-95A1-6F60DAE3B0C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Prof. Saeed Abuel Makarem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Prof. Saeed Abuel Makarem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Prof. Saeed Abuel Makarem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CD9AD-DC77-4B3A-B315-66BC21F358A0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Prof. Saeed Abuel Makarem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BA8C-69FF-434E-A7F7-6412178B7D44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E611-2B3E-4D3F-B005-C52EFCB64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C1A5-EBEB-4AAB-8503-6840BAD16DBF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2940-477F-4171-AE1A-F2FA96B8D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39A-0075-4385-A362-5F95EE3DBC81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A16C-B04D-4BFB-898E-4038DB20E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36A9-B9A1-4446-9401-E8D3405BAEFF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1C99-8FD2-41F6-9CFD-14D509C90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6620-8270-4E0D-BC9A-8A0323E9A636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D2F1-671A-4D12-A8EB-B9B0F3405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6D51-7237-4E51-96AD-37AA4D271896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3CC3-50EE-4AB6-A825-4A62CF5E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A11D-3A6A-4F13-A543-7A6C00058ACA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45EF-D30E-4A5C-97AD-BFD967CD9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0162-A77E-4F0C-8BE5-BE9042E30B7A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7B7B-7C6E-4D78-8190-9704BFBE9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6D32-6042-473E-9F74-B2421FBF6E81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170A-1D7C-44C9-B293-83EAE2C9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B9DA-FF32-4B88-BF91-7B19ECB0615E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D537-6A73-4C9F-93DD-2ED31397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4017-C7F3-4FAB-B537-018FFDEB7B67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5A8B-5850-43BF-84F8-878526731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8E0F9C-67E2-4A1A-A3E2-87CA804EC44D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D09D3-86E6-41A0-BF04-0DE45C608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905000"/>
            <a:ext cx="8839200" cy="403187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Major arteries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of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the body</a:t>
            </a:r>
          </a:p>
          <a:p>
            <a:pPr algn="ctr">
              <a:defRPr/>
            </a:pPr>
            <a:endParaRPr lang="en-US" sz="4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  <a:p>
            <a:pPr algn="ctr">
              <a:defRPr/>
            </a:pPr>
            <a:r>
              <a:rPr lang="en-US" sz="3200" b="1" i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Prof. </a:t>
            </a:r>
            <a:r>
              <a:rPr lang="en-US" sz="3200" b="1" i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ahmed</a:t>
            </a:r>
            <a:r>
              <a:rPr lang="en-US" sz="3200" b="1" i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 </a:t>
            </a:r>
            <a:r>
              <a:rPr lang="en-US" sz="3200" b="1" i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fathalla</a:t>
            </a:r>
            <a:r>
              <a:rPr lang="en-US" sz="3200" b="1" i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  &amp; Dr. </a:t>
            </a:r>
            <a:r>
              <a:rPr lang="en-US" sz="3200" b="1" i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jamila</a:t>
            </a:r>
            <a:r>
              <a:rPr lang="en-US" sz="3200" b="1" i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 </a:t>
            </a:r>
            <a:r>
              <a:rPr lang="en-US" sz="3200" b="1" i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elmedany</a:t>
            </a:r>
            <a:endParaRPr lang="en-US" sz="3200" b="1" i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howcard Gothic" pitchFamily="82" charset="0"/>
            </a:endParaRPr>
          </a:p>
        </p:txBody>
      </p:sp>
      <p:pic>
        <p:nvPicPr>
          <p:cNvPr id="3" name="Picture 3" descr="C:\Users\Zeenat\Pictures\,m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19812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INTERNAL CAROTID ARTERY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953000" cy="54864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Has </a:t>
            </a:r>
            <a:r>
              <a:rPr lang="en-US" b="1" dirty="0"/>
              <a:t>NO</a:t>
            </a:r>
            <a:r>
              <a:rPr lang="en-US" dirty="0"/>
              <a:t> branches in the neck</a:t>
            </a:r>
          </a:p>
          <a:p>
            <a:r>
              <a:rPr lang="en-US" dirty="0"/>
              <a:t>Enters the cranial cavity, joins the </a:t>
            </a:r>
            <a:r>
              <a:rPr lang="en-US" b="1" dirty="0"/>
              <a:t>basilar artery </a:t>
            </a:r>
            <a:r>
              <a:rPr lang="en-US" dirty="0"/>
              <a:t>(formed by the union of two vertebral arteries) and forms </a:t>
            </a:r>
            <a:r>
              <a:rPr lang="en-US" b="1" dirty="0">
                <a:solidFill>
                  <a:srgbClr val="FF0000"/>
                </a:solidFill>
              </a:rPr>
              <a:t>‘arterial circle of Willis’</a:t>
            </a:r>
            <a:r>
              <a:rPr lang="en-US" dirty="0"/>
              <a:t> to supply </a:t>
            </a:r>
            <a:r>
              <a:rPr lang="en-US" b="1" dirty="0"/>
              <a:t>brain</a:t>
            </a:r>
            <a:r>
              <a:rPr lang="en-US" dirty="0"/>
              <a:t>. </a:t>
            </a:r>
          </a:p>
          <a:p>
            <a:r>
              <a:rPr lang="en-US" dirty="0"/>
              <a:t>In addition, it supplies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/>
              <a:t>Nose 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/>
              <a:t>Scalp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/>
              <a:t> Eye </a:t>
            </a:r>
          </a:p>
          <a:p>
            <a:endParaRPr lang="en-US" dirty="0"/>
          </a:p>
        </p:txBody>
      </p:sp>
      <p:pic>
        <p:nvPicPr>
          <p:cNvPr id="11268" name="Picture 7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4762" r="14545" b="4762"/>
          <a:stretch>
            <a:fillRect/>
          </a:stretch>
        </p:blipFill>
        <p:spPr>
          <a:xfrm>
            <a:off x="5257800" y="1676400"/>
            <a:ext cx="3625850" cy="4114800"/>
          </a:xfrm>
          <a:noFill/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400800" y="1524000"/>
            <a:ext cx="1295400" cy="1295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486400" y="3200400"/>
            <a:ext cx="304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8420100" y="33147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2667000" y="2514600"/>
            <a:ext cx="434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SUBCLAVIAN ARTERY</a:t>
            </a:r>
          </a:p>
        </p:txBody>
      </p:sp>
      <p:sp>
        <p:nvSpPr>
          <p:cNvPr id="12291" name="Content Placeholder 11"/>
          <p:cNvSpPr>
            <a:spLocks noGrp="1"/>
          </p:cNvSpPr>
          <p:nvPr>
            <p:ph sz="half" idx="1"/>
          </p:nvPr>
        </p:nvSpPr>
        <p:spPr>
          <a:xfrm>
            <a:off x="0" y="914400"/>
            <a:ext cx="4038600" cy="5791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Origin: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LEFT:  </a:t>
            </a:r>
            <a:r>
              <a:rPr lang="en-US" dirty="0"/>
              <a:t>from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arch of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aorta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: from  </a:t>
            </a:r>
            <a:r>
              <a:rPr lang="en-US" b="1" dirty="0" err="1">
                <a:solidFill>
                  <a:srgbClr val="FF0000"/>
                </a:solidFill>
              </a:rPr>
              <a:t>brachiocephalic</a:t>
            </a:r>
            <a:r>
              <a:rPr lang="en-US" b="1" dirty="0">
                <a:solidFill>
                  <a:srgbClr val="FF0000"/>
                </a:solidFill>
              </a:rPr>
              <a:t> trunk</a:t>
            </a:r>
          </a:p>
          <a:p>
            <a:r>
              <a:rPr lang="en-US" sz="2400" dirty="0"/>
              <a:t>It continues, at lateral border of first rib, as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axillary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artery: artery of upper limb</a:t>
            </a:r>
          </a:p>
          <a:p>
            <a:r>
              <a:rPr lang="en-US" sz="2400" b="1" dirty="0"/>
              <a:t>Main branches: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artery: </a:t>
            </a:r>
            <a:r>
              <a:rPr lang="en-US" dirty="0"/>
              <a:t>supplies </a:t>
            </a:r>
            <a:r>
              <a:rPr lang="en-US" b="1" dirty="0"/>
              <a:t>brain &amp; spinal cord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thoracic artery: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supplies </a:t>
            </a:r>
            <a:r>
              <a:rPr lang="en-US" b="1" dirty="0"/>
              <a:t>thoracic wall</a:t>
            </a:r>
          </a:p>
          <a:p>
            <a:endParaRPr lang="en-US" dirty="0"/>
          </a:p>
        </p:txBody>
      </p:sp>
      <p:pic>
        <p:nvPicPr>
          <p:cNvPr id="2050" name="Picture 2" descr="C:\Documents and Settings\user1\Desktop\F66122-008-f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406" y="1371600"/>
            <a:ext cx="4849655" cy="403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2057400" y="3733800"/>
            <a:ext cx="31242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24200" y="2895600"/>
            <a:ext cx="31242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4572000"/>
            <a:ext cx="19050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9144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ARTERIES OF UPPER LIMB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howcard Gothic" pitchFamily="82" charset="0"/>
            </a:endParaRPr>
          </a:p>
        </p:txBody>
      </p:sp>
      <p:pic>
        <p:nvPicPr>
          <p:cNvPr id="3074" name="Picture 2" descr="C:\Documents and Settings\user1\Desktop\F66122-007-f065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416025" cy="5035164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3075" name="Picture 3" descr="C:\Documents and Settings\user1\Desktop\F66122-007-f06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240062" cy="5076634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191000" y="1066800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At lateral border of 1</a:t>
            </a:r>
            <a:r>
              <a:rPr lang="en-US" sz="1200" b="1" baseline="30000" dirty="0"/>
              <a:t>st</a:t>
            </a:r>
            <a:r>
              <a:rPr lang="en-US" sz="1200" b="1" dirty="0"/>
              <a:t> rib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6705600" y="12192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05000" y="14478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33400" y="48768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848600" y="35814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124200" y="1295400"/>
            <a:ext cx="16002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5800" y="2590800"/>
            <a:ext cx="2382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At lower border of </a:t>
            </a:r>
            <a:r>
              <a:rPr lang="en-US" sz="1200" b="1" dirty="0" err="1"/>
              <a:t>teres</a:t>
            </a:r>
            <a:r>
              <a:rPr lang="en-US" sz="1200" b="1" dirty="0"/>
              <a:t> major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362200" y="2895600"/>
            <a:ext cx="26670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304800" y="54864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676400" y="57912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181600" y="55626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6781800" y="64008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90800" y="5867400"/>
            <a:ext cx="193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Opposite neck of radius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572000" y="5562600"/>
            <a:ext cx="16764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6" grpId="0" animBg="1"/>
      <p:bldP spid="28" grpId="0" animBg="1"/>
      <p:bldP spid="30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/>
              <a:t>   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DESCENDING THORACIC AORTA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3733800" cy="3048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latin typeface="Aharoni" pitchFamily="2" charset="-79"/>
                <a:cs typeface="Aharoni" pitchFamily="2" charset="-79"/>
              </a:rPr>
              <a:t>It is the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continuation of aortic arch</a:t>
            </a:r>
          </a:p>
          <a:p>
            <a:r>
              <a:rPr lang="en-US" sz="2400" dirty="0">
                <a:latin typeface="Aharoni" pitchFamily="2" charset="-79"/>
                <a:cs typeface="Aharoni" pitchFamily="2" charset="-79"/>
              </a:rPr>
              <a:t>At the level of the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12</a:t>
            </a:r>
            <a:r>
              <a:rPr lang="en-US" sz="2400" b="1" baseline="30000" dirty="0">
                <a:latin typeface="Aharoni" pitchFamily="2" charset="-79"/>
                <a:cs typeface="Aharoni" pitchFamily="2" charset="-79"/>
              </a:rPr>
              <a:t>th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 thoracic vertebra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, it passes  through the diaphragm and continues as the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abdominal aorta</a:t>
            </a:r>
            <a:endParaRPr lang="ar-SA" sz="2400" b="1" dirty="0">
              <a:latin typeface="Aharoni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4191000"/>
            <a:ext cx="3733800" cy="2514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latin typeface="Aharoni" pitchFamily="2" charset="-79"/>
                <a:cs typeface="Aharoni" pitchFamily="2" charset="-79"/>
              </a:rPr>
              <a:t>Branches: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Pericardial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Esophageal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Bronchial</a:t>
            </a:r>
            <a:endParaRPr lang="en-US" sz="2400" b="1" u="sng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Posterior intercostal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9" name="Picture 2" descr="C:\Documents and Settings\Free User\My Documents\My Pictures\thoracic-aorta-ascending-descending-aortic-isthmus_medical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307323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C00000"/>
                </a:solidFill>
                <a:latin typeface="Showcard Gothic" pitchFamily="82" charset="0"/>
              </a:rPr>
              <a:t>  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67200" cy="52578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It enters the abdomen through the </a:t>
            </a:r>
            <a:r>
              <a:rPr lang="en-US" b="1" dirty="0"/>
              <a:t>aortic opening of  diaphragm</a:t>
            </a:r>
            <a:r>
              <a:rPr lang="en-US" dirty="0"/>
              <a:t>.</a:t>
            </a:r>
          </a:p>
          <a:p>
            <a:r>
              <a:rPr lang="en-US" dirty="0"/>
              <a:t> At the level of lower border of L4, it divides into </a:t>
            </a:r>
            <a:r>
              <a:rPr lang="en-US" b="1" dirty="0">
                <a:solidFill>
                  <a:srgbClr val="FF0000"/>
                </a:solidFill>
              </a:rPr>
              <a:t>two common Iliac arteries.</a:t>
            </a:r>
          </a:p>
          <a:p>
            <a:r>
              <a:rPr lang="en-US" b="1" dirty="0"/>
              <a:t> Branches</a:t>
            </a:r>
            <a:r>
              <a:rPr lang="en-US" dirty="0"/>
              <a:t>: divided into two groups: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Single branches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Paired branches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914" y="12192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581400" y="1828800"/>
            <a:ext cx="2971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3886200"/>
            <a:ext cx="28194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/>
              <a:t> 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MAIN BRANCHES OF </a:t>
            </a:r>
            <a:b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514600"/>
            <a:ext cx="3048000" cy="182880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Showcard Gothic" pitchFamily="82" charset="0"/>
              </a:rPr>
              <a:t>SINGLE BRANCHES</a:t>
            </a:r>
          </a:p>
          <a:p>
            <a:pPr algn="ctr">
              <a:buNone/>
            </a:pPr>
            <a:r>
              <a:rPr lang="en-US" sz="2400" b="1" dirty="0"/>
              <a:t>SUPPLYING </a:t>
            </a:r>
          </a:p>
          <a:p>
            <a:pPr algn="ctr">
              <a:buNone/>
            </a:pPr>
            <a:r>
              <a:rPr lang="en-US" sz="2400" b="1" dirty="0"/>
              <a:t>GASTROINTESTINAL TRACT</a:t>
            </a:r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10000" y="1828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2209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0" y="3276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400" y="4191000"/>
            <a:ext cx="290496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Showcard Gothic" pitchFamily="82" charset="0"/>
              </a:rPr>
              <a:t>PAIRED BRANCHES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1676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2133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0" y="2590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9800" y="3429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9600" y="5715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  <p:bldP spid="7" grpId="0"/>
      <p:bldP spid="9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BRANCHES OF COMMON ILIAC ARTERY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810000" cy="4038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b="1" dirty="0"/>
              <a:t>	</a:t>
            </a:r>
            <a:r>
              <a:rPr lang="en-US" sz="2400" dirty="0"/>
              <a:t>continues </a:t>
            </a:r>
            <a:r>
              <a:rPr lang="en-US" sz="2400" i="1" dirty="0"/>
              <a:t>(at midpoint of inguinal ligament) </a:t>
            </a:r>
            <a:r>
              <a:rPr lang="en-US" sz="2400" dirty="0"/>
              <a:t>as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artery </a:t>
            </a:r>
            <a:r>
              <a:rPr lang="en-US" sz="2400" dirty="0"/>
              <a:t>the main supply for</a:t>
            </a:r>
            <a:r>
              <a:rPr lang="en-US" sz="2400" b="1" dirty="0"/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</a:p>
          <a:p>
            <a:pPr>
              <a:spcBef>
                <a:spcPct val="0"/>
              </a:spcBef>
              <a:buNone/>
            </a:pPr>
            <a:endParaRPr lang="en-US" sz="2400" b="1" dirty="0"/>
          </a:p>
          <a:p>
            <a:pPr>
              <a:spcBef>
                <a:spcPct val="0"/>
              </a:spcBef>
              <a:buNone/>
            </a:pPr>
            <a:endParaRPr lang="en-US" sz="2400" b="1" dirty="0"/>
          </a:p>
          <a:p>
            <a:pPr>
              <a:spcBef>
                <a:spcPct val="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/>
              <a:t>	supplies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Content Placeholder 7" descr="E:\dad\Student Gray\4. Abdomen\F66122-004-f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276"/>
          <a:stretch>
            <a:fillRect/>
          </a:stretch>
        </p:blipFill>
        <p:spPr>
          <a:xfrm>
            <a:off x="4343400" y="1600200"/>
            <a:ext cx="4394200" cy="3733800"/>
          </a:xfrm>
          <a:noFill/>
          <a:ln>
            <a:solidFill>
              <a:srgbClr val="FF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3695700" y="1943100"/>
            <a:ext cx="2667000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43200" y="2819400"/>
            <a:ext cx="32004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4191000"/>
            <a:ext cx="2286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ARTERIES OF LOWER LIMB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28600" y="990600"/>
            <a:ext cx="5029200" cy="5373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howcard Gothic" pitchFamily="82" charset="0"/>
              </a:rPr>
              <a:t>Femoral Artery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Is the main arterial supply to lower limb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Is the continuation of external iliac artery </a:t>
            </a:r>
            <a:r>
              <a:rPr lang="en-US" sz="2400" b="1" dirty="0">
                <a:latin typeface="Calibri" pitchFamily="34" charset="0"/>
              </a:rPr>
              <a:t>behind the midpoint of the inguinal ligament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Passes </a:t>
            </a:r>
            <a:r>
              <a:rPr lang="en-US" sz="2400" b="1" dirty="0">
                <a:latin typeface="Calibri" pitchFamily="34" charset="0"/>
              </a:rPr>
              <a:t>through adductor hiatus </a:t>
            </a:r>
            <a:r>
              <a:rPr lang="en-US" sz="2400" dirty="0">
                <a:latin typeface="Calibri" pitchFamily="34" charset="0"/>
              </a:rPr>
              <a:t>and continues as: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wcard Gothic" pitchFamily="82" charset="0"/>
              </a:rPr>
              <a:t>Popliteal</a:t>
            </a:r>
            <a:r>
              <a:rPr lang="en-US" sz="2400" b="1" dirty="0">
                <a:solidFill>
                  <a:srgbClr val="FF0000"/>
                </a:solidFill>
                <a:latin typeface="Showcard Gothic" pitchFamily="82" charset="0"/>
              </a:rPr>
              <a:t> Artery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Deeply placed </a:t>
            </a:r>
            <a:r>
              <a:rPr lang="en-US" sz="2400" b="1" dirty="0">
                <a:latin typeface="Calibri" pitchFamily="34" charset="0"/>
              </a:rPr>
              <a:t>in the </a:t>
            </a:r>
            <a:r>
              <a:rPr lang="en-US" sz="2400" b="1" dirty="0" err="1">
                <a:latin typeface="Calibri" pitchFamily="34" charset="0"/>
              </a:rPr>
              <a:t>popliteal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fossa</a:t>
            </a:r>
            <a:r>
              <a:rPr lang="en-US" sz="2400" b="1" dirty="0">
                <a:latin typeface="Calibri" pitchFamily="34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Divides, </a:t>
            </a:r>
            <a:r>
              <a:rPr lang="en-US" sz="2400" b="1" dirty="0">
                <a:latin typeface="Calibri" pitchFamily="34" charset="0"/>
              </a:rPr>
              <a:t>at lower end of </a:t>
            </a:r>
            <a:r>
              <a:rPr lang="en-US" sz="2400" b="1" dirty="0" err="1">
                <a:latin typeface="Calibri" pitchFamily="34" charset="0"/>
              </a:rPr>
              <a:t>popliteal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fossa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into:</a:t>
            </a:r>
          </a:p>
          <a:p>
            <a:pPr marL="342900" indent="-342900"/>
            <a:r>
              <a:rPr lang="en-US" sz="2400" dirty="0">
                <a:solidFill>
                  <a:srgbClr val="FF9900"/>
                </a:solidFill>
                <a:latin typeface="Calibri" pitchFamily="34" charset="0"/>
              </a:rPr>
              <a:t>		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1-Anterior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Artery</a:t>
            </a:r>
          </a:p>
          <a:p>
            <a:pPr marL="342900" indent="-342900"/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		2-Posterior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Artery</a:t>
            </a:r>
          </a:p>
        </p:txBody>
      </p:sp>
      <p:pic>
        <p:nvPicPr>
          <p:cNvPr id="6" name="Picture 2" descr="C:\Documents and Settings\Free User\My Documents\My Pictures\FG22_18a.jpg"/>
          <p:cNvPicPr>
            <a:picLocks noChangeAspect="1" noChangeArrowheads="1"/>
          </p:cNvPicPr>
          <p:nvPr/>
        </p:nvPicPr>
        <p:blipFill>
          <a:blip r:embed="rId3" cstate="print"/>
          <a:srcRect l="30189" r="33962"/>
          <a:stretch>
            <a:fillRect/>
          </a:stretch>
        </p:blipFill>
        <p:spPr bwMode="auto">
          <a:xfrm>
            <a:off x="5562600" y="990599"/>
            <a:ext cx="3352800" cy="5799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667000" y="1219200"/>
            <a:ext cx="47244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19400" y="3505200"/>
            <a:ext cx="45720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95800" y="4800600"/>
            <a:ext cx="2743200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95800" y="5105400"/>
            <a:ext cx="2971800" cy="1066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PULSE POINTS IN HEAD &amp; NECK</a:t>
            </a:r>
          </a:p>
        </p:txBody>
      </p:sp>
      <p:pic>
        <p:nvPicPr>
          <p:cNvPr id="5122" name="Picture 2" descr="C:\Documents and Settings\user1\Desktop\F66122-008-f2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638800" cy="5218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PULSE POINTS IN UPPER LIMB</a:t>
            </a:r>
          </a:p>
        </p:txBody>
      </p:sp>
      <p:pic>
        <p:nvPicPr>
          <p:cNvPr id="6146" name="Picture 2" descr="C:\Documents and Settings\user1\Desktop\F66122-007-f1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8768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/>
              <a:t>	</a:t>
            </a:r>
            <a:r>
              <a:rPr lang="en-US" sz="2800" b="1" i="1" dirty="0"/>
              <a:t>At the end of the lecture, the student should be able to:</a:t>
            </a:r>
          </a:p>
          <a:p>
            <a:pPr eaLnBrk="1" hangingPunct="1"/>
            <a:r>
              <a:rPr lang="en-US" sz="2800" dirty="0"/>
              <a:t>Define the  word ‘artery’ and understand the general principles of the arterial system.</a:t>
            </a:r>
          </a:p>
          <a:p>
            <a:pPr eaLnBrk="1" hangingPunct="1"/>
            <a:r>
              <a:rPr lang="en-US" sz="2800" dirty="0"/>
              <a:t>Define arterial </a:t>
            </a:r>
            <a:r>
              <a:rPr lang="en-US" sz="2800" dirty="0" err="1"/>
              <a:t>anastomosis</a:t>
            </a:r>
            <a:r>
              <a:rPr lang="en-US" sz="2800" dirty="0"/>
              <a:t> and describe its significance.</a:t>
            </a:r>
          </a:p>
          <a:p>
            <a:pPr eaLnBrk="1" hangingPunct="1"/>
            <a:r>
              <a:rPr lang="en-US" sz="2800" dirty="0"/>
              <a:t>Define end arteries and give examples.  </a:t>
            </a:r>
          </a:p>
          <a:p>
            <a:pPr eaLnBrk="1" hangingPunct="1"/>
            <a:r>
              <a:rPr lang="en-US" sz="2800" dirty="0"/>
              <a:t>Describe the aorta and its divisions &amp; list the branches from each part.</a:t>
            </a:r>
          </a:p>
          <a:p>
            <a:pPr eaLnBrk="1" hangingPunct="1"/>
            <a:r>
              <a:rPr lang="en-US" sz="2800" dirty="0"/>
              <a:t>List major arteries and their distribution in the head &amp; neck, thorax, abdomen and upper &amp; lower extremities.</a:t>
            </a:r>
          </a:p>
          <a:p>
            <a:pPr eaLnBrk="1" hangingPunct="1"/>
            <a:r>
              <a:rPr lang="en-US" sz="2800" dirty="0"/>
              <a:t>List main pulse points.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008E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PULSE POINTS IN LOWER LIMB</a:t>
            </a:r>
          </a:p>
        </p:txBody>
      </p:sp>
      <p:pic>
        <p:nvPicPr>
          <p:cNvPr id="7170" name="Picture 2" descr="C:\Documents and Settings\user1\Desktop\F66122-006-f1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56" y="1600200"/>
            <a:ext cx="7922244" cy="5130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3048000"/>
            <a:ext cx="6705600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ARTERIES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429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latin typeface="Aharoni" pitchFamily="2" charset="-79"/>
                <a:cs typeface="Aharoni" pitchFamily="2" charset="-79"/>
              </a:rPr>
              <a:t>Blood vessels that carry blood from the heart to the body.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latin typeface="Aharoni" pitchFamily="2" charset="-79"/>
                <a:cs typeface="Aharoni" pitchFamily="2" charset="-79"/>
              </a:rPr>
              <a:t> All arteries, carry </a:t>
            </a:r>
            <a:r>
              <a:rPr lang="en-US" sz="3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oxygenated blood</a:t>
            </a:r>
            <a:r>
              <a:rPr lang="en-US" sz="3600" b="1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EXCEPT</a:t>
            </a:r>
            <a:r>
              <a:rPr lang="en-US" sz="3600" b="1" dirty="0">
                <a:latin typeface="Aharoni" pitchFamily="2" charset="-79"/>
                <a:cs typeface="Aharoni" pitchFamily="2" charset="-79"/>
              </a:rPr>
              <a:t> the </a:t>
            </a:r>
            <a:r>
              <a:rPr lang="en-US" sz="3600" b="1" dirty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PULMONARY ARTERY </a:t>
            </a:r>
            <a:r>
              <a:rPr lang="en-US" sz="3600" b="1" dirty="0">
                <a:latin typeface="Aharoni" pitchFamily="2" charset="-79"/>
                <a:cs typeface="Aharoni" pitchFamily="2" charset="-79"/>
              </a:rPr>
              <a:t>which carry deoxygenated blood to the lungs.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GENERAL PRINCIPLES OF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haroni" pitchFamily="2" charset="-79"/>
                <a:cs typeface="Aharoni" pitchFamily="2" charset="-79"/>
              </a:rPr>
              <a:t>The flow of blood depends on the </a:t>
            </a: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pumping action of the heart.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haroni" pitchFamily="2" charset="-79"/>
                <a:cs typeface="Aharoni" pitchFamily="2" charset="-79"/>
              </a:rPr>
              <a:t>Arteries have </a:t>
            </a: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ELASTIC WALL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containing </a:t>
            </a: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NO VALVES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haroni" pitchFamily="2" charset="-79"/>
                <a:cs typeface="Aharoni" pitchFamily="2" charset="-79"/>
              </a:rPr>
              <a:t> The branches of arteries supplying adjacent areas  normally </a:t>
            </a:r>
            <a:r>
              <a:rPr lang="en-US" sz="2400" b="1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ANASTOMOSE</a:t>
            </a: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with one another freely providing backup routes for blood to flow if one artery is blocked, e.g.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arteries of limbs.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haroni" pitchFamily="2" charset="-79"/>
                <a:cs typeface="Aharoni" pitchFamily="2" charset="-79"/>
              </a:rPr>
              <a:t> The arteries whose terminal branches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 not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anastomose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with branches of adjacent arteries are called </a:t>
            </a: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“</a:t>
            </a:r>
            <a:r>
              <a:rPr lang="en-US" sz="2400" b="1" u="sng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END ARTERIES”. End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arteries are of two types: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Anatomic (True) End Artery: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When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anastomosis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 exists, e.g.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artery of the retina.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Functional End Artery: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When an 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anastomosis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exists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but is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incapable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 of providing a sufficient supply of blood, e.g.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splenic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artery, renal artery.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br>
              <a:rPr lang="en-US" dirty="0">
                <a:latin typeface="Albertus Medium" pitchFamily="34" charset="0"/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AORTA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638800" cy="5334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latin typeface="Aharoni" pitchFamily="2" charset="-79"/>
                <a:cs typeface="Aharoni" pitchFamily="2" charset="-79"/>
              </a:rPr>
              <a:t>The </a:t>
            </a:r>
            <a:r>
              <a:rPr lang="en-US" sz="3200" b="1" dirty="0">
                <a:latin typeface="Aharoni" pitchFamily="2" charset="-79"/>
                <a:cs typeface="Aharoni" pitchFamily="2" charset="-79"/>
              </a:rPr>
              <a:t>largest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 artery in the body</a:t>
            </a:r>
          </a:p>
          <a:p>
            <a:r>
              <a:rPr lang="en-US" sz="3200" dirty="0">
                <a:latin typeface="Aharoni" pitchFamily="2" charset="-79"/>
                <a:cs typeface="Aharoni" pitchFamily="2" charset="-79"/>
              </a:rPr>
              <a:t>Carries oxygenated blood to all parts of the body</a:t>
            </a:r>
          </a:p>
          <a:p>
            <a:r>
              <a:rPr lang="en-US" sz="3200" dirty="0">
                <a:latin typeface="Aharoni" pitchFamily="2" charset="-79"/>
                <a:cs typeface="Aharoni" pitchFamily="2" charset="-79"/>
              </a:rPr>
              <a:t>Is divided into 4 parts: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Ascending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Arch of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Descending thoracic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Abdominal aorta  </a:t>
            </a:r>
          </a:p>
          <a:p>
            <a:pPr marL="914400" lvl="1" indent="-514350" algn="just">
              <a:spcBef>
                <a:spcPct val="0"/>
              </a:spcBef>
              <a:buFont typeface="Arial" charset="0"/>
              <a:buNone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buFont typeface="Arial" charset="0"/>
              <a:buNone/>
            </a:pPr>
            <a:endParaRPr lang="ar-SA" sz="2400" dirty="0"/>
          </a:p>
        </p:txBody>
      </p:sp>
      <p:pic>
        <p:nvPicPr>
          <p:cNvPr id="8" name="Picture 2" descr="https://www.clevelandclinic.org/heartcenter/images/guide/heartworks/thoracoabdominal_aor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066800"/>
            <a:ext cx="2895600" cy="5386342"/>
          </a:xfr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239000" y="1905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7010400" y="2286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7239000" y="35052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4</a:t>
            </a:r>
          </a:p>
        </p:txBody>
      </p:sp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7391400" y="2590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br>
              <a:rPr lang="en-US" sz="3600" dirty="0"/>
            </a:br>
            <a:br>
              <a:rPr lang="en-US" sz="3600" dirty="0"/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ASCENDING AORTA</a:t>
            </a:r>
            <a:br>
              <a:rPr lang="en-US" sz="4000" dirty="0">
                <a:solidFill>
                  <a:srgbClr val="C00000"/>
                </a:solidFill>
                <a:latin typeface="Showcard Gothic" pitchFamily="82" charset="0"/>
              </a:rPr>
            </a:br>
            <a:br>
              <a:rPr lang="en-US" sz="4000" dirty="0">
                <a:solidFill>
                  <a:srgbClr val="C00000"/>
                </a:solidFill>
                <a:latin typeface="Showcard Gothic" pitchFamily="82" charset="0"/>
              </a:rPr>
            </a:br>
            <a:endParaRPr lang="en-US" sz="4000" dirty="0">
              <a:solidFill>
                <a:srgbClr val="C00000"/>
              </a:solidFill>
              <a:latin typeface="Showcard Gothic" pitchFamily="82" charset="0"/>
            </a:endParaRPr>
          </a:p>
        </p:txBody>
      </p:sp>
      <p:sp>
        <p:nvSpPr>
          <p:cNvPr id="717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3434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Originates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from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left ventricle.</a:t>
            </a:r>
          </a:p>
          <a:p>
            <a:r>
              <a:rPr lang="en-US" dirty="0">
                <a:latin typeface="Aharoni" pitchFamily="2" charset="-79"/>
                <a:cs typeface="Aharoni" pitchFamily="2" charset="-79"/>
              </a:rPr>
              <a:t>Continues as the </a:t>
            </a:r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arch of aorta</a:t>
            </a:r>
          </a:p>
          <a:p>
            <a:r>
              <a:rPr lang="en-US" dirty="0">
                <a:latin typeface="Aharoni" pitchFamily="2" charset="-79"/>
                <a:cs typeface="Aharoni" pitchFamily="2" charset="-79"/>
              </a:rPr>
              <a:t>Has three dilatations at its base, called </a:t>
            </a:r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aortic sinuses</a:t>
            </a:r>
          </a:p>
          <a:p>
            <a:endParaRPr lang="ar-SA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57200" y="4343400"/>
            <a:ext cx="43434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</a:t>
            </a:r>
          </a:p>
          <a:p>
            <a:pPr marL="742950" lvl="1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Right &amp; Left coronary arteries (supplying heart)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,  </a:t>
            </a:r>
            <a:r>
              <a:rPr lang="en-US" sz="2800" dirty="0">
                <a:latin typeface="+mn-lt"/>
                <a:cs typeface="+mn-cs"/>
              </a:rPr>
              <a:t>arise from aortic sinuses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8" name="Picture 2" descr="C:\Documents and Settings\Free User\My Documents\My Pictures\Pictur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011426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5181600" y="3505200"/>
            <a:ext cx="3810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8200" y="3810000"/>
            <a:ext cx="2438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3810000"/>
            <a:ext cx="2286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3810000"/>
            <a:ext cx="22098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4953000" y="4267200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ARCH OF AORTA</a:t>
            </a:r>
            <a:br>
              <a:rPr lang="en-US" sz="4800" dirty="0">
                <a:solidFill>
                  <a:srgbClr val="C00000"/>
                </a:solidFill>
                <a:latin typeface="Showcard Gothic" pitchFamily="82" charset="0"/>
              </a:rPr>
            </a:br>
            <a:endParaRPr lang="ar-SA" dirty="0">
              <a:solidFill>
                <a:srgbClr val="C00000"/>
              </a:solidFill>
              <a:latin typeface="Showcard Gothic" pitchFamily="82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495800" cy="4038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dirty="0">
                <a:latin typeface="Aharoni" pitchFamily="2" charset="-79"/>
                <a:cs typeface="Aharoni" pitchFamily="2" charset="-79"/>
              </a:rPr>
              <a:t>Continuation of the ascending aorta. </a:t>
            </a:r>
          </a:p>
          <a:p>
            <a:r>
              <a:rPr lang="en-US" sz="2400" dirty="0">
                <a:latin typeface="Aharoni" pitchFamily="2" charset="-79"/>
                <a:cs typeface="Aharoni" pitchFamily="2" charset="-79"/>
              </a:rPr>
              <a:t>Leads to descending aorta. </a:t>
            </a:r>
          </a:p>
          <a:p>
            <a:r>
              <a:rPr lang="en-US" sz="2400" dirty="0">
                <a:latin typeface="Aharoni" pitchFamily="2" charset="-79"/>
                <a:cs typeface="Aharoni" pitchFamily="2" charset="-79"/>
              </a:rPr>
              <a:t>Located behind the lower part of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manubrium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sterni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and on the left side of trachea.</a:t>
            </a:r>
          </a:p>
          <a:p>
            <a:endParaRPr lang="ar-SA" dirty="0"/>
          </a:p>
        </p:txBody>
      </p:sp>
      <p:pic>
        <p:nvPicPr>
          <p:cNvPr id="8196" name="Picture 7" descr="E:\dad\Student Gray\8. Head and neck\F66122-008-f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0782" b="5042"/>
          <a:stretch>
            <a:fillRect/>
          </a:stretch>
        </p:blipFill>
        <p:spPr>
          <a:xfrm>
            <a:off x="4876800" y="990600"/>
            <a:ext cx="3876675" cy="3535363"/>
          </a:xfrm>
          <a:noFill/>
          <a:ln>
            <a:solidFill>
              <a:srgbClr val="FF00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4876800"/>
            <a:ext cx="73152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Showcard Gothic" pitchFamily="82" charset="0"/>
                <a:cs typeface="+mn-cs"/>
              </a:rPr>
              <a:t>Branches: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Brachiocephalic</a:t>
            </a:r>
            <a:r>
              <a:rPr lang="en-US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trunk.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Left common carotid artery. 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Left </a:t>
            </a:r>
            <a:r>
              <a:rPr lang="en-US" sz="28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subclavian</a:t>
            </a:r>
            <a:r>
              <a:rPr lang="en-US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artery.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6629400" y="2819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6858000" y="2667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7010400" y="2895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  <p:sp>
        <p:nvSpPr>
          <p:cNvPr id="9" name="4-Point Star 8"/>
          <p:cNvSpPr/>
          <p:nvPr/>
        </p:nvSpPr>
        <p:spPr>
          <a:xfrm flipH="1">
            <a:off x="6934200" y="3352800"/>
            <a:ext cx="76200" cy="76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COMMON CAROTID ARTERY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419600" cy="495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Origin: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LEFT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 from </a:t>
            </a:r>
            <a:r>
              <a:rPr lang="en-US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aortic arch</a:t>
            </a:r>
            <a:r>
              <a:rPr lang="en-US" sz="28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RIGHT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 from </a:t>
            </a:r>
            <a:r>
              <a:rPr lang="en-US" sz="28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brachiocephalic</a:t>
            </a:r>
            <a:r>
              <a:rPr lang="en-US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trunk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n-US" dirty="0"/>
              <a:t> Each common carotid divides into two branches: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Internal carotid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 External carotid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220" name="Content Placeholder 6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6029" r="13182" b="4762"/>
          <a:stretch>
            <a:fillRect/>
          </a:stretch>
        </p:blipFill>
        <p:spPr>
          <a:xfrm>
            <a:off x="4876800" y="1219200"/>
            <a:ext cx="4066117" cy="4958140"/>
          </a:xfrm>
          <a:noFill/>
          <a:ln>
            <a:solidFill>
              <a:srgbClr val="FF0000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8382000" y="5867400"/>
            <a:ext cx="152400" cy="228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410200" y="3810000"/>
            <a:ext cx="1524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57600" y="2819400"/>
            <a:ext cx="25146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33800" y="3200400"/>
            <a:ext cx="228600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EXTERNAL CAROTID ARTERY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-152400" y="1066800"/>
            <a:ext cx="4876800" cy="5638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It divides 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behind neck of  mandible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 into: </a:t>
            </a:r>
            <a:r>
              <a:rPr lang="en-US" sz="2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Superficial temporal  &amp; maxillary arteries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 It supplies: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Scalp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: Superficial temporal, occipital,  &amp; posterior auricular arteries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Face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: Facial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Maxilla &amp; mandible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: Maxillary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Tongue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: Lingual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Pharynx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: ascending pharyngeal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Thyroid gland</a:t>
            </a:r>
            <a:r>
              <a:rPr lang="en-US" sz="2000" dirty="0">
                <a:latin typeface="Aharoni" pitchFamily="2" charset="-79"/>
                <a:cs typeface="Aharoni" pitchFamily="2" charset="-79"/>
              </a:rPr>
              <a:t>: Superior thyroid artery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7" name="Picture 3" descr="C:\Documents and Settings\user1\Desktop\F66122-008-f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4206512" cy="30622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19800" y="3962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86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2819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3048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600" y="2514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8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953000" y="38862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796</Words>
  <Application>Microsoft Office PowerPoint</Application>
  <PresentationFormat>On-screen Show (4:3)</PresentationFormat>
  <Paragraphs>170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Aharoni</vt:lpstr>
      <vt:lpstr>Albertus Medium</vt:lpstr>
      <vt:lpstr>Arial</vt:lpstr>
      <vt:lpstr>Calibri</vt:lpstr>
      <vt:lpstr>Showcard Gothic</vt:lpstr>
      <vt:lpstr>Wingdings</vt:lpstr>
      <vt:lpstr>Office Theme</vt:lpstr>
      <vt:lpstr>PowerPoint Presentation</vt:lpstr>
      <vt:lpstr>OBJECTIVES</vt:lpstr>
      <vt:lpstr>“ARTERIES”</vt:lpstr>
      <vt:lpstr>GENERAL PRINCIPLES OF ARTERIES</vt:lpstr>
      <vt:lpstr> AORTA </vt:lpstr>
      <vt:lpstr>  ASCENDING AORTA  </vt:lpstr>
      <vt:lpstr> ARCH OF AORTA </vt:lpstr>
      <vt:lpstr>COMMON CAROTID ARTERY</vt:lpstr>
      <vt:lpstr>EXTERNAL CAROTID ARTERY</vt:lpstr>
      <vt:lpstr>INTERNAL CAROTID ARTERY</vt:lpstr>
      <vt:lpstr>SUBCLAVIAN ARTERY</vt:lpstr>
      <vt:lpstr>PowerPoint Presentation</vt:lpstr>
      <vt:lpstr>    DESCENDING THORACIC AORTA</vt:lpstr>
      <vt:lpstr>   ABDOMINAL AORTA</vt:lpstr>
      <vt:lpstr>   MAIN BRANCHES OF  ABDOMINAL AORTA</vt:lpstr>
      <vt:lpstr>BRANCHES OF COMMON ILIAC ARTERY</vt:lpstr>
      <vt:lpstr>ARTERIES OF LOWER LIMB</vt:lpstr>
      <vt:lpstr>PULSE POINTS IN HEAD &amp; NECK</vt:lpstr>
      <vt:lpstr>PULSE POINTS IN UPPER LIMB</vt:lpstr>
      <vt:lpstr>PULSE POINTS IN LOWER LIMB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user</dc:creator>
  <cp:lastModifiedBy>Dana Al-Kadi</cp:lastModifiedBy>
  <cp:revision>112</cp:revision>
  <dcterms:created xsi:type="dcterms:W3CDTF">2011-03-24T17:44:11Z</dcterms:created>
  <dcterms:modified xsi:type="dcterms:W3CDTF">2018-02-20T07:10:09Z</dcterms:modified>
</cp:coreProperties>
</file>