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75" r:id="rId1"/>
    <p:sldMasterId id="2147483895" r:id="rId2"/>
  </p:sldMasterIdLst>
  <p:notesMasterIdLst>
    <p:notesMasterId r:id="rId29"/>
  </p:notesMasterIdLst>
  <p:handoutMasterIdLst>
    <p:handoutMasterId r:id="rId30"/>
  </p:handoutMasterIdLst>
  <p:sldIdLst>
    <p:sldId id="349" r:id="rId3"/>
    <p:sldId id="344" r:id="rId4"/>
    <p:sldId id="355" r:id="rId5"/>
    <p:sldId id="356" r:id="rId6"/>
    <p:sldId id="357" r:id="rId7"/>
    <p:sldId id="358" r:id="rId8"/>
    <p:sldId id="359" r:id="rId9"/>
    <p:sldId id="361" r:id="rId10"/>
    <p:sldId id="362" r:id="rId11"/>
    <p:sldId id="363" r:id="rId12"/>
    <p:sldId id="365" r:id="rId13"/>
    <p:sldId id="367"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4" r:id="rId28"/>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014BC"/>
    <a:srgbClr val="0000FF"/>
    <a:srgbClr val="3399FF"/>
    <a:srgbClr val="00FF00"/>
    <a:srgbClr val="00823B"/>
    <a:srgbClr val="FF0000"/>
    <a:srgbClr val="7D035A"/>
    <a:srgbClr val="2CD0D4"/>
    <a:srgbClr val="00CCFF"/>
    <a:srgbClr val="33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409" autoAdjust="0"/>
    <p:restoredTop sz="94737" autoAdjust="0"/>
  </p:normalViewPr>
  <p:slideViewPr>
    <p:cSldViewPr>
      <p:cViewPr>
        <p:scale>
          <a:sx n="94" d="100"/>
          <a:sy n="94" d="100"/>
        </p:scale>
        <p:origin x="-6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6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a:latin typeface="Arial" charset="0"/>
                <a:cs typeface="Arial" charset="0"/>
              </a:defRPr>
            </a:lvl1pPr>
          </a:lstStyle>
          <a:p>
            <a:pPr>
              <a:defRPr/>
            </a:pPr>
            <a:endParaRPr lang="en-US"/>
          </a:p>
        </p:txBody>
      </p:sp>
      <p:sp>
        <p:nvSpPr>
          <p:cNvPr id="185347"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200">
                <a:latin typeface="Arial" charset="0"/>
                <a:cs typeface="Arial" charset="0"/>
              </a:defRPr>
            </a:lvl1pPr>
          </a:lstStyle>
          <a:p>
            <a:pPr>
              <a:defRPr/>
            </a:pPr>
            <a:endParaRPr lang="en-US"/>
          </a:p>
        </p:txBody>
      </p:sp>
      <p:sp>
        <p:nvSpPr>
          <p:cNvPr id="185348"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a:latin typeface="Arial" charset="0"/>
                <a:cs typeface="Arial" charset="0"/>
              </a:defRPr>
            </a:lvl1pPr>
          </a:lstStyle>
          <a:p>
            <a:pPr>
              <a:defRPr/>
            </a:pPr>
            <a:r>
              <a:rPr lang="en-US"/>
              <a:t>Prof. Saeed Abuel Makarem</a:t>
            </a:r>
          </a:p>
        </p:txBody>
      </p:sp>
      <p:sp>
        <p:nvSpPr>
          <p:cNvPr id="185349"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sz="1200">
                <a:latin typeface="Arial" charset="0"/>
                <a:cs typeface="Arial" charset="0"/>
              </a:defRPr>
            </a:lvl1pPr>
          </a:lstStyle>
          <a:p>
            <a:pPr>
              <a:defRPr/>
            </a:pPr>
            <a:fld id="{63BA9905-9152-4233-8E5E-E2F15C63AE7E}" type="slidenum">
              <a:rPr lang="ar-SA"/>
              <a:pPr>
                <a:defRPr/>
              </a:pPr>
              <a:t>‹#›</a:t>
            </a:fld>
            <a:endParaRPr lang="en-US"/>
          </a:p>
        </p:txBody>
      </p:sp>
    </p:spTree>
    <p:extLst>
      <p:ext uri="{BB962C8B-B14F-4D97-AF65-F5344CB8AC3E}">
        <p14:creationId xmlns:p14="http://schemas.microsoft.com/office/powerpoint/2010/main" xmlns="" val="24294963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200">
                <a:latin typeface="Arial" charset="0"/>
                <a:cs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a:latin typeface="Arial" charset="0"/>
                <a:cs typeface="Arial" charset="0"/>
              </a:defRPr>
            </a:lvl1pPr>
          </a:lstStyle>
          <a:p>
            <a:pPr>
              <a:defRPr/>
            </a:pPr>
            <a:r>
              <a:rPr lang="en-US"/>
              <a:t>Prof. Saeed Abuel Makarem</a:t>
            </a:r>
          </a:p>
        </p:txBody>
      </p:sp>
      <p:sp>
        <p:nvSpPr>
          <p:cNvPr id="4103"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sz="1200">
                <a:latin typeface="Arial" charset="0"/>
                <a:cs typeface="Arial" charset="0"/>
              </a:defRPr>
            </a:lvl1pPr>
          </a:lstStyle>
          <a:p>
            <a:pPr>
              <a:defRPr/>
            </a:pPr>
            <a:fld id="{0DC0C0A7-0F91-46D4-9FA5-84EA2249DAC3}" type="slidenum">
              <a:rPr lang="ar-SA"/>
              <a:pPr>
                <a:defRPr/>
              </a:pPr>
              <a:t>‹#›</a:t>
            </a:fld>
            <a:endParaRPr lang="en-US"/>
          </a:p>
        </p:txBody>
      </p:sp>
    </p:spTree>
    <p:extLst>
      <p:ext uri="{BB962C8B-B14F-4D97-AF65-F5344CB8AC3E}">
        <p14:creationId xmlns:p14="http://schemas.microsoft.com/office/powerpoint/2010/main" xmlns="" val="1914476840"/>
      </p:ext>
    </p:extLst>
  </p:cSld>
  <p:clrMap bg1="lt1" tx1="dk1" bg2="lt2" tx2="dk2" accent1="accent1" accent2="accent2" accent3="accent3" accent4="accent4" accent5="accent5" accent6="accent6" hlink="hlink" folHlink="folHlink"/>
  <p:hf hdr="0" dt="0"/>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21EB05-4E97-4030-AA0C-826AF21A044B}" type="slidenum">
              <a:rPr lang="en-US" smtClean="0">
                <a:cs typeface="Arial" pitchFamily="34" charset="0"/>
              </a:rPr>
              <a:pPr/>
              <a:t>1</a:t>
            </a:fld>
            <a:endParaRPr lang="en-US" smtClean="0">
              <a:cs typeface="Arial" pitchFamily="34" charset="0"/>
            </a:endParaRPr>
          </a:p>
        </p:txBody>
      </p:sp>
    </p:spTree>
    <p:extLst>
      <p:ext uri="{BB962C8B-B14F-4D97-AF65-F5344CB8AC3E}">
        <p14:creationId xmlns:p14="http://schemas.microsoft.com/office/powerpoint/2010/main" xmlns="" val="629727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10</a:t>
            </a:fld>
            <a:endParaRPr lang="en-US"/>
          </a:p>
        </p:txBody>
      </p:sp>
    </p:spTree>
    <p:extLst>
      <p:ext uri="{BB962C8B-B14F-4D97-AF65-F5344CB8AC3E}">
        <p14:creationId xmlns:p14="http://schemas.microsoft.com/office/powerpoint/2010/main" xmlns="" val="3640910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11</a:t>
            </a:fld>
            <a:endParaRPr lang="en-US"/>
          </a:p>
        </p:txBody>
      </p:sp>
    </p:spTree>
    <p:extLst>
      <p:ext uri="{BB962C8B-B14F-4D97-AF65-F5344CB8AC3E}">
        <p14:creationId xmlns:p14="http://schemas.microsoft.com/office/powerpoint/2010/main" xmlns="" val="2123208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12</a:t>
            </a:fld>
            <a:endParaRPr lang="en-US"/>
          </a:p>
        </p:txBody>
      </p:sp>
    </p:spTree>
    <p:extLst>
      <p:ext uri="{BB962C8B-B14F-4D97-AF65-F5344CB8AC3E}">
        <p14:creationId xmlns:p14="http://schemas.microsoft.com/office/powerpoint/2010/main" xmlns="" val="4292314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13</a:t>
            </a:fld>
            <a:endParaRPr lang="en-US"/>
          </a:p>
        </p:txBody>
      </p:sp>
    </p:spTree>
    <p:extLst>
      <p:ext uri="{BB962C8B-B14F-4D97-AF65-F5344CB8AC3E}">
        <p14:creationId xmlns:p14="http://schemas.microsoft.com/office/powerpoint/2010/main" xmlns="" val="1332927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14</a:t>
            </a:fld>
            <a:endParaRPr lang="en-US"/>
          </a:p>
        </p:txBody>
      </p:sp>
    </p:spTree>
    <p:extLst>
      <p:ext uri="{BB962C8B-B14F-4D97-AF65-F5344CB8AC3E}">
        <p14:creationId xmlns:p14="http://schemas.microsoft.com/office/powerpoint/2010/main" xmlns="" val="3114883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15</a:t>
            </a:fld>
            <a:endParaRPr lang="en-US"/>
          </a:p>
        </p:txBody>
      </p:sp>
    </p:spTree>
    <p:extLst>
      <p:ext uri="{BB962C8B-B14F-4D97-AF65-F5344CB8AC3E}">
        <p14:creationId xmlns:p14="http://schemas.microsoft.com/office/powerpoint/2010/main" xmlns="" val="2271329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16</a:t>
            </a:fld>
            <a:endParaRPr lang="en-US"/>
          </a:p>
        </p:txBody>
      </p:sp>
    </p:spTree>
    <p:extLst>
      <p:ext uri="{BB962C8B-B14F-4D97-AF65-F5344CB8AC3E}">
        <p14:creationId xmlns:p14="http://schemas.microsoft.com/office/powerpoint/2010/main" xmlns="" val="3822458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17</a:t>
            </a:fld>
            <a:endParaRPr lang="en-US"/>
          </a:p>
        </p:txBody>
      </p:sp>
    </p:spTree>
    <p:extLst>
      <p:ext uri="{BB962C8B-B14F-4D97-AF65-F5344CB8AC3E}">
        <p14:creationId xmlns:p14="http://schemas.microsoft.com/office/powerpoint/2010/main" xmlns="" val="463331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18</a:t>
            </a:fld>
            <a:endParaRPr lang="en-US"/>
          </a:p>
        </p:txBody>
      </p:sp>
    </p:spTree>
    <p:extLst>
      <p:ext uri="{BB962C8B-B14F-4D97-AF65-F5344CB8AC3E}">
        <p14:creationId xmlns:p14="http://schemas.microsoft.com/office/powerpoint/2010/main" xmlns="" val="1596187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19</a:t>
            </a:fld>
            <a:endParaRPr lang="en-US"/>
          </a:p>
        </p:txBody>
      </p:sp>
    </p:spTree>
    <p:extLst>
      <p:ext uri="{BB962C8B-B14F-4D97-AF65-F5344CB8AC3E}">
        <p14:creationId xmlns:p14="http://schemas.microsoft.com/office/powerpoint/2010/main" xmlns="" val="281223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Footer Placeholder 3"/>
          <p:cNvSpPr>
            <a:spLocks noGrp="1"/>
          </p:cNvSpPr>
          <p:nvPr>
            <p:ph type="ftr" sz="quarter" idx="10"/>
          </p:nvPr>
        </p:nvSpPr>
        <p:spPr/>
        <p:txBody>
          <a:bodyPr/>
          <a:lstStyle/>
          <a:p>
            <a:pPr>
              <a:defRPr/>
            </a:pPr>
            <a:r>
              <a:rPr lang="en-US" smtClean="0"/>
              <a:t>Prof. Saeed Abuel Makarem</a:t>
            </a:r>
            <a:endParaRPr lang="en-US"/>
          </a:p>
        </p:txBody>
      </p:sp>
      <p:sp>
        <p:nvSpPr>
          <p:cNvPr id="5" name="Slide Number Placeholder 4"/>
          <p:cNvSpPr>
            <a:spLocks noGrp="1"/>
          </p:cNvSpPr>
          <p:nvPr>
            <p:ph type="sldNum" sz="quarter" idx="11"/>
          </p:nvPr>
        </p:nvSpPr>
        <p:spPr/>
        <p:txBody>
          <a:bodyPr/>
          <a:lstStyle/>
          <a:p>
            <a:pPr>
              <a:defRPr/>
            </a:pPr>
            <a:fld id="{0DC0C0A7-0F91-46D4-9FA5-84EA2249DAC3}" type="slidenum">
              <a:rPr lang="ar-SA" smtClean="0"/>
              <a:pPr>
                <a:defRPr/>
              </a:pPr>
              <a:t>2</a:t>
            </a:fld>
            <a:endParaRPr lang="en-US"/>
          </a:p>
        </p:txBody>
      </p:sp>
    </p:spTree>
    <p:extLst>
      <p:ext uri="{BB962C8B-B14F-4D97-AF65-F5344CB8AC3E}">
        <p14:creationId xmlns:p14="http://schemas.microsoft.com/office/powerpoint/2010/main" xmlns="" val="2466685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20</a:t>
            </a:fld>
            <a:endParaRPr lang="en-US"/>
          </a:p>
        </p:txBody>
      </p:sp>
    </p:spTree>
    <p:extLst>
      <p:ext uri="{BB962C8B-B14F-4D97-AF65-F5344CB8AC3E}">
        <p14:creationId xmlns:p14="http://schemas.microsoft.com/office/powerpoint/2010/main" xmlns="" val="1820401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21</a:t>
            </a:fld>
            <a:endParaRPr lang="en-US"/>
          </a:p>
        </p:txBody>
      </p:sp>
    </p:spTree>
    <p:extLst>
      <p:ext uri="{BB962C8B-B14F-4D97-AF65-F5344CB8AC3E}">
        <p14:creationId xmlns:p14="http://schemas.microsoft.com/office/powerpoint/2010/main" xmlns="" val="3107582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22</a:t>
            </a:fld>
            <a:endParaRPr lang="en-US"/>
          </a:p>
        </p:txBody>
      </p:sp>
    </p:spTree>
    <p:extLst>
      <p:ext uri="{BB962C8B-B14F-4D97-AF65-F5344CB8AC3E}">
        <p14:creationId xmlns:p14="http://schemas.microsoft.com/office/powerpoint/2010/main" xmlns="" val="3447097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23</a:t>
            </a:fld>
            <a:endParaRPr lang="en-US"/>
          </a:p>
        </p:txBody>
      </p:sp>
    </p:spTree>
    <p:extLst>
      <p:ext uri="{BB962C8B-B14F-4D97-AF65-F5344CB8AC3E}">
        <p14:creationId xmlns:p14="http://schemas.microsoft.com/office/powerpoint/2010/main" xmlns="" val="1016661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24</a:t>
            </a:fld>
            <a:endParaRPr lang="en-US"/>
          </a:p>
        </p:txBody>
      </p:sp>
    </p:spTree>
    <p:extLst>
      <p:ext uri="{BB962C8B-B14F-4D97-AF65-F5344CB8AC3E}">
        <p14:creationId xmlns:p14="http://schemas.microsoft.com/office/powerpoint/2010/main" xmlns="" val="3873043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25</a:t>
            </a:fld>
            <a:endParaRPr lang="en-US"/>
          </a:p>
        </p:txBody>
      </p:sp>
    </p:spTree>
    <p:extLst>
      <p:ext uri="{BB962C8B-B14F-4D97-AF65-F5344CB8AC3E}">
        <p14:creationId xmlns:p14="http://schemas.microsoft.com/office/powerpoint/2010/main" xmlns="" val="4203293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3</a:t>
            </a:fld>
            <a:endParaRPr lang="en-US"/>
          </a:p>
        </p:txBody>
      </p:sp>
    </p:spTree>
    <p:extLst>
      <p:ext uri="{BB962C8B-B14F-4D97-AF65-F5344CB8AC3E}">
        <p14:creationId xmlns:p14="http://schemas.microsoft.com/office/powerpoint/2010/main" xmlns="" val="230224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4</a:t>
            </a:fld>
            <a:endParaRPr lang="en-US"/>
          </a:p>
        </p:txBody>
      </p:sp>
    </p:spTree>
    <p:extLst>
      <p:ext uri="{BB962C8B-B14F-4D97-AF65-F5344CB8AC3E}">
        <p14:creationId xmlns:p14="http://schemas.microsoft.com/office/powerpoint/2010/main" xmlns="" val="278148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5</a:t>
            </a:fld>
            <a:endParaRPr lang="en-US"/>
          </a:p>
        </p:txBody>
      </p:sp>
    </p:spTree>
    <p:extLst>
      <p:ext uri="{BB962C8B-B14F-4D97-AF65-F5344CB8AC3E}">
        <p14:creationId xmlns:p14="http://schemas.microsoft.com/office/powerpoint/2010/main" xmlns="" val="260917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6</a:t>
            </a:fld>
            <a:endParaRPr lang="en-US"/>
          </a:p>
        </p:txBody>
      </p:sp>
    </p:spTree>
    <p:extLst>
      <p:ext uri="{BB962C8B-B14F-4D97-AF65-F5344CB8AC3E}">
        <p14:creationId xmlns:p14="http://schemas.microsoft.com/office/powerpoint/2010/main" xmlns="" val="3944692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7</a:t>
            </a:fld>
            <a:endParaRPr lang="en-US"/>
          </a:p>
        </p:txBody>
      </p:sp>
    </p:spTree>
    <p:extLst>
      <p:ext uri="{BB962C8B-B14F-4D97-AF65-F5344CB8AC3E}">
        <p14:creationId xmlns:p14="http://schemas.microsoft.com/office/powerpoint/2010/main" xmlns="" val="87194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8</a:t>
            </a:fld>
            <a:endParaRPr lang="en-US"/>
          </a:p>
        </p:txBody>
      </p:sp>
    </p:spTree>
    <p:extLst>
      <p:ext uri="{BB962C8B-B14F-4D97-AF65-F5344CB8AC3E}">
        <p14:creationId xmlns:p14="http://schemas.microsoft.com/office/powerpoint/2010/main" xmlns="" val="2108196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9</a:t>
            </a:fld>
            <a:endParaRPr lang="en-US"/>
          </a:p>
        </p:txBody>
      </p:sp>
    </p:spTree>
    <p:extLst>
      <p:ext uri="{BB962C8B-B14F-4D97-AF65-F5344CB8AC3E}">
        <p14:creationId xmlns:p14="http://schemas.microsoft.com/office/powerpoint/2010/main" xmlns="" val="3556882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a:defRPr/>
            </a:pPr>
            <a:endParaRPr lang="en-US">
              <a:latin typeface="Arial" charset="0"/>
              <a:cs typeface="Arial"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a:defRPr/>
            </a:pPr>
            <a:endParaRPr lang="en-US">
              <a:latin typeface="Arial" charset="0"/>
              <a:cs typeface="Arial" charset="0"/>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r>
              <a:rPr lang="en-US"/>
              <a:t>Prof. Saeed Abuel Makarem</a:t>
            </a:r>
          </a:p>
        </p:txBody>
      </p:sp>
      <p:sp>
        <p:nvSpPr>
          <p:cNvPr id="8" name="Slide Number Placeholder 26"/>
          <p:cNvSpPr>
            <a:spLocks noGrp="1"/>
          </p:cNvSpPr>
          <p:nvPr>
            <p:ph type="sldNum" sz="quarter" idx="12"/>
          </p:nvPr>
        </p:nvSpPr>
        <p:spPr/>
        <p:txBody>
          <a:bodyPr/>
          <a:lstStyle>
            <a:lvl1pPr>
              <a:defRPr/>
            </a:lvl1pPr>
          </a:lstStyle>
          <a:p>
            <a:pPr>
              <a:defRPr/>
            </a:pPr>
            <a:fld id="{4FCBAE9F-2412-4FC5-8A3D-B56D0D0A0C3D}"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6" name="Slide Number Placeholder 17"/>
          <p:cNvSpPr>
            <a:spLocks noGrp="1"/>
          </p:cNvSpPr>
          <p:nvPr>
            <p:ph type="sldNum" sz="quarter" idx="12"/>
          </p:nvPr>
        </p:nvSpPr>
        <p:spPr/>
        <p:txBody>
          <a:bodyPr/>
          <a:lstStyle>
            <a:lvl1pPr>
              <a:defRPr/>
            </a:lvl1pPr>
          </a:lstStyle>
          <a:p>
            <a:pPr>
              <a:defRPr/>
            </a:pPr>
            <a:fld id="{2F45327C-7D57-45AF-AF80-D6005E673DD3}" type="slidenum">
              <a:rPr lang="ar-SA"/>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6" name="Slide Number Placeholder 17"/>
          <p:cNvSpPr>
            <a:spLocks noGrp="1"/>
          </p:cNvSpPr>
          <p:nvPr>
            <p:ph type="sldNum" sz="quarter" idx="12"/>
          </p:nvPr>
        </p:nvSpPr>
        <p:spPr/>
        <p:txBody>
          <a:bodyPr/>
          <a:lstStyle>
            <a:lvl1pPr>
              <a:defRPr/>
            </a:lvl1pPr>
          </a:lstStyle>
          <a:p>
            <a:pPr>
              <a:defRPr/>
            </a:pPr>
            <a:fld id="{AF2172B2-B113-41F1-8CDC-B76EBC5743C8}" type="slidenum">
              <a:rPr lang="ar-SA"/>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DA8BEC4-84F3-4BB9-8ED5-2B3A11C0F6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846198510"/>
      </p:ext>
    </p:extLst>
  </p:cSld>
  <p:clrMapOvr>
    <a:masterClrMapping/>
  </p:clrMapOvr>
  <p:transition>
    <p:cut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E498D07-B4BE-4F23-9C8E-0F7A68FA8E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273615957"/>
      </p:ext>
    </p:extLst>
  </p:cSld>
  <p:clrMapOvr>
    <a:masterClrMapping/>
  </p:clrMapOvr>
  <p:transition>
    <p:cut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A6B575E-058B-472A-A11A-3BF741D204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478087276"/>
      </p:ext>
    </p:extLst>
  </p:cSld>
  <p:clrMapOvr>
    <a:masterClrMapping/>
  </p:clrMapOvr>
  <p:transition>
    <p:cut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1317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1317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62E63BEB-2B50-4609-AECF-0CEDE9B93C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658392268"/>
      </p:ext>
    </p:extLst>
  </p:cSld>
  <p:clrMapOvr>
    <a:masterClrMapping/>
  </p:clrMapOvr>
  <p:transition>
    <p:cut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48C9313B-8B4F-4D81-9F26-1A25CA9559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4023589714"/>
      </p:ext>
    </p:extLst>
  </p:cSld>
  <p:clrMapOvr>
    <a:masterClrMapping/>
  </p:clrMapOvr>
  <p:transition>
    <p:cut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E5C72B41-2B87-43C3-A2C5-FDDBEACE07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360189864"/>
      </p:ext>
    </p:extLst>
  </p:cSld>
  <p:clrMapOvr>
    <a:masterClrMapping/>
  </p:clrMapOvr>
  <p:transition>
    <p:cut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AE14F463-A2E2-4F4B-9E76-78AABDA0AF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73440938"/>
      </p:ext>
    </p:extLst>
  </p:cSld>
  <p:clrMapOvr>
    <a:masterClrMapping/>
  </p:clrMapOvr>
  <p:transition>
    <p:cut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BA49E16E-4245-4ADF-A122-AF00890D72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4206941707"/>
      </p:ext>
    </p:extLst>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6" name="Slide Number Placeholder 17"/>
          <p:cNvSpPr>
            <a:spLocks noGrp="1"/>
          </p:cNvSpPr>
          <p:nvPr>
            <p:ph type="sldNum" sz="quarter" idx="12"/>
          </p:nvPr>
        </p:nvSpPr>
        <p:spPr/>
        <p:txBody>
          <a:bodyPr/>
          <a:lstStyle>
            <a:lvl1pPr>
              <a:defRPr/>
            </a:lvl1pPr>
          </a:lstStyle>
          <a:p>
            <a:pPr>
              <a:defRPr/>
            </a:pPr>
            <a:fld id="{6A3CD973-453F-4187-AE6C-B042250E7242}" type="slidenum">
              <a:rPr lang="ar-SA"/>
              <a:pPr>
                <a:defRPr/>
              </a:pPr>
              <a:t>‹#›</a:t>
            </a:fld>
            <a:endParaRPr lang="en-US"/>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7B8201F-E6D3-4BC8-8152-520AF5CE13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942611471"/>
      </p:ext>
    </p:extLst>
  </p:cSld>
  <p:clrMapOvr>
    <a:masterClrMapping/>
  </p:clrMapOvr>
  <p:transition>
    <p:cut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9330953-9E5D-4DE3-84AA-FECDCD6CFE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4148608503"/>
      </p:ext>
    </p:extLst>
  </p:cSld>
  <p:clrMapOvr>
    <a:masterClrMapping/>
  </p:clrMapOvr>
  <p:transition>
    <p:cut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5625"/>
            <a:ext cx="2057400" cy="236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55625"/>
            <a:ext cx="6019800" cy="236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4F7133F-7626-434E-83F0-F2AE2386BE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216984086"/>
      </p:ext>
    </p:extLst>
  </p:cSld>
  <p:clrMapOvr>
    <a:masterClrMapping/>
  </p:clrMapOvr>
  <p:transition>
    <p:cut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25"/>
            <a:ext cx="8229600" cy="5794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131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131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10B67F0-0D8C-493E-AB71-58CAD51D19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747665355"/>
      </p:ext>
    </p:extLst>
  </p:cSld>
  <p:clrMapOvr>
    <a:masterClrMapping/>
  </p:clrMapOvr>
  <p:transition>
    <p:cut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25"/>
            <a:ext cx="8229600" cy="5794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58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35213"/>
            <a:ext cx="8229600" cy="582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2500378-43BD-433B-BA06-8D39E173A7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654375023"/>
      </p:ext>
    </p:extLst>
  </p:cSld>
  <p:clrMapOvr>
    <a:masterClrMapping/>
  </p:clrMapOvr>
  <p:transition>
    <p:cut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12"/>
          <p:cNvSpPr>
            <a:spLocks noGrp="1" noChangeArrowheads="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endParaRPr lang="en-US">
              <a:solidFill>
                <a:srgbClr val="FFFFFF"/>
              </a:solidFill>
              <a:cs typeface="+mn-cs"/>
            </a:endParaRPr>
          </a:p>
        </p:txBody>
      </p:sp>
      <p:sp>
        <p:nvSpPr>
          <p:cNvPr id="6"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DF241A24-7C44-440F-A793-23F25E5E92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56681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a:defRPr/>
            </a:pPr>
            <a:endParaRPr lang="en-US">
              <a:latin typeface="Arial" charset="0"/>
              <a:cs typeface="Arial" charset="0"/>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a:defRPr/>
            </a:pPr>
            <a:endParaRPr lang="en-US">
              <a:latin typeface="Arial" charset="0"/>
              <a:cs typeface="Arial" charset="0"/>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Prof. Saeed Abuel Makarem</a:t>
            </a:r>
          </a:p>
        </p:txBody>
      </p:sp>
      <p:sp>
        <p:nvSpPr>
          <p:cNvPr id="8" name="Slide Number Placeholder 5"/>
          <p:cNvSpPr>
            <a:spLocks noGrp="1"/>
          </p:cNvSpPr>
          <p:nvPr>
            <p:ph type="sldNum" sz="quarter" idx="12"/>
          </p:nvPr>
        </p:nvSpPr>
        <p:spPr/>
        <p:txBody>
          <a:bodyPr/>
          <a:lstStyle>
            <a:lvl1pPr>
              <a:defRPr/>
            </a:lvl1pPr>
          </a:lstStyle>
          <a:p>
            <a:pPr>
              <a:defRPr/>
            </a:pPr>
            <a:fld id="{58DE0FDB-ED39-4CF3-8843-662530320F8B}"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7" name="Slide Number Placeholder 17"/>
          <p:cNvSpPr>
            <a:spLocks noGrp="1"/>
          </p:cNvSpPr>
          <p:nvPr>
            <p:ph type="sldNum" sz="quarter" idx="12"/>
          </p:nvPr>
        </p:nvSpPr>
        <p:spPr/>
        <p:txBody>
          <a:bodyPr/>
          <a:lstStyle>
            <a:lvl1pPr>
              <a:defRPr/>
            </a:lvl1pPr>
          </a:lstStyle>
          <a:p>
            <a:pPr>
              <a:defRPr/>
            </a:pPr>
            <a:fld id="{27F0E465-6356-473C-BAAF-016CC6929DC9}" type="slidenum">
              <a:rPr lang="ar-SA"/>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Prof. Saeed Abuel Makarem</a:t>
            </a:r>
          </a:p>
        </p:txBody>
      </p:sp>
      <p:sp>
        <p:nvSpPr>
          <p:cNvPr id="9" name="Slide Number Placeholder 8"/>
          <p:cNvSpPr>
            <a:spLocks noGrp="1"/>
          </p:cNvSpPr>
          <p:nvPr>
            <p:ph type="sldNum" sz="quarter" idx="12"/>
          </p:nvPr>
        </p:nvSpPr>
        <p:spPr/>
        <p:txBody>
          <a:bodyPr/>
          <a:lstStyle>
            <a:lvl1pPr>
              <a:defRPr/>
            </a:lvl1pPr>
          </a:lstStyle>
          <a:p>
            <a:pPr>
              <a:defRPr/>
            </a:pPr>
            <a:fld id="{1CA95308-6ED8-48D3-B3F8-357B3A108A22}" type="slidenum">
              <a:rPr lang="ar-SA"/>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5" name="Slide Number Placeholder 17"/>
          <p:cNvSpPr>
            <a:spLocks noGrp="1"/>
          </p:cNvSpPr>
          <p:nvPr>
            <p:ph type="sldNum" sz="quarter" idx="12"/>
          </p:nvPr>
        </p:nvSpPr>
        <p:spPr/>
        <p:txBody>
          <a:bodyPr/>
          <a:lstStyle>
            <a:lvl1pPr>
              <a:defRPr/>
            </a:lvl1pPr>
          </a:lstStyle>
          <a:p>
            <a:pPr>
              <a:defRPr/>
            </a:pPr>
            <a:fld id="{86C9A0FC-B0C0-4405-8A32-60304AFE3BCC}" type="slidenum">
              <a:rPr lang="ar-SA"/>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a:t>Prof. Saeed Abuel Makarem</a:t>
            </a:r>
          </a:p>
        </p:txBody>
      </p:sp>
      <p:sp>
        <p:nvSpPr>
          <p:cNvPr id="4" name="Slide Number Placeholder 17"/>
          <p:cNvSpPr>
            <a:spLocks noGrp="1"/>
          </p:cNvSpPr>
          <p:nvPr>
            <p:ph type="sldNum" sz="quarter" idx="12"/>
          </p:nvPr>
        </p:nvSpPr>
        <p:spPr/>
        <p:txBody>
          <a:bodyPr/>
          <a:lstStyle>
            <a:lvl1pPr>
              <a:defRPr/>
            </a:lvl1pPr>
          </a:lstStyle>
          <a:p>
            <a:pPr>
              <a:defRPr/>
            </a:pPr>
            <a:fld id="{ACE51FEB-4ADF-4973-909A-9976890B6113}" type="slidenum">
              <a:rPr lang="ar-SA"/>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Prof. Saeed Abuel Makarem</a:t>
            </a:r>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BE9C3BAA-C001-490D-9D22-7DCFEB2DA060}" type="slidenum">
              <a:rPr lang="ar-SA"/>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Prof. Saeed Abuel Makarem</a:t>
            </a:r>
          </a:p>
        </p:txBody>
      </p:sp>
      <p:sp>
        <p:nvSpPr>
          <p:cNvPr id="7" name="Slide Number Placeholder 6"/>
          <p:cNvSpPr>
            <a:spLocks noGrp="1"/>
          </p:cNvSpPr>
          <p:nvPr>
            <p:ph type="sldNum" sz="quarter" idx="12"/>
          </p:nvPr>
        </p:nvSpPr>
        <p:spPr/>
        <p:txBody>
          <a:bodyPr/>
          <a:lstStyle>
            <a:lvl1pPr>
              <a:defRPr/>
            </a:lvl1pPr>
          </a:lstStyle>
          <a:p>
            <a:pPr>
              <a:defRPr/>
            </a:pPr>
            <a:fld id="{5F8F8BB8-6557-4098-B7E2-B8BA3CB729DE}" type="slidenum">
              <a:rPr lang="ar-SA"/>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a:defRPr/>
            </a:pPr>
            <a:endParaRPr lang="en-US">
              <a:latin typeface="Arial" charset="0"/>
              <a:cs typeface="Arial" charset="0"/>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a:defRPr/>
            </a:pPr>
            <a:endParaRPr lang="en-US">
              <a:latin typeface="Arial" charset="0"/>
              <a:cs typeface="Arial" charset="0"/>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rtl="1" eaLnBrk="1" latinLnBrk="0" hangingPunct="1">
              <a:defRPr kumimoji="0" sz="1000">
                <a:solidFill>
                  <a:schemeClr val="tx2">
                    <a:shade val="50000"/>
                  </a:schemeClr>
                </a:solidFill>
                <a:latin typeface="Arial" charset="0"/>
                <a:cs typeface="Arial" charset="0"/>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rtl="1" eaLnBrk="1" latinLnBrk="0" hangingPunct="1">
              <a:defRPr kumimoji="0" sz="1000">
                <a:solidFill>
                  <a:schemeClr val="tx2">
                    <a:shade val="50000"/>
                  </a:schemeClr>
                </a:solidFill>
                <a:latin typeface="Arial" charset="0"/>
                <a:cs typeface="Arial" charset="0"/>
              </a:defRPr>
            </a:lvl1pPr>
          </a:lstStyle>
          <a:p>
            <a:pPr>
              <a:defRPr/>
            </a:pPr>
            <a:r>
              <a:rPr lang="en-US"/>
              <a:t>Prof. Saeed Abuel Makarem</a:t>
            </a:r>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rtl="1" eaLnBrk="1" latinLnBrk="0" hangingPunct="1">
              <a:defRPr kumimoji="0" sz="1000">
                <a:solidFill>
                  <a:schemeClr val="tx2">
                    <a:shade val="50000"/>
                  </a:schemeClr>
                </a:solidFill>
                <a:latin typeface="Arial" charset="0"/>
                <a:cs typeface="Arial" charset="0"/>
              </a:defRPr>
            </a:lvl1pPr>
          </a:lstStyle>
          <a:p>
            <a:pPr>
              <a:defRPr/>
            </a:pPr>
            <a:fld id="{6071ACE6-5157-49E8-98C7-645484892065}" type="slidenum">
              <a:rPr lang="ar-SA"/>
              <a:pPr>
                <a:defRPr/>
              </a:pPr>
              <a:t>‹#›</a:t>
            </a:fld>
            <a:endParaRPr lang="en-US"/>
          </a:p>
        </p:txBody>
      </p:sp>
    </p:spTree>
  </p:cSld>
  <p:clrMap bg1="dk1" tx1="lt1" bg2="dk2" tx2="lt2" accent1="accent1" accent2="accent2" accent3="accent3" accent4="accent4" accent5="accent5" accent6="accent6" hlink="hlink" folHlink="folHlink"/>
  <p:sldLayoutIdLst>
    <p:sldLayoutId id="2147483890" r:id="rId1"/>
    <p:sldLayoutId id="2147483884" r:id="rId2"/>
    <p:sldLayoutId id="2147483891" r:id="rId3"/>
    <p:sldLayoutId id="2147483885" r:id="rId4"/>
    <p:sldLayoutId id="2147483892" r:id="rId5"/>
    <p:sldLayoutId id="2147483886" r:id="rId6"/>
    <p:sldLayoutId id="2147483887" r:id="rId7"/>
    <p:sldLayoutId id="2147483893" r:id="rId8"/>
    <p:sldLayoutId id="2147483894" r:id="rId9"/>
    <p:sldLayoutId id="2147483888" r:id="rId10"/>
    <p:sldLayoutId id="2147483889" r:id="rId11"/>
  </p:sldLayoutIdLst>
  <p:transition>
    <p:fade thruBlk="1"/>
  </p:transition>
  <p:hf hdr="0" dt="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cs typeface="Tahoma" pitchFamily="34" charset="0"/>
        </a:defRPr>
      </a:lvl2pPr>
      <a:lvl3pPr algn="l" rtl="0" eaLnBrk="0" fontAlgn="base" hangingPunct="0">
        <a:spcBef>
          <a:spcPct val="0"/>
        </a:spcBef>
        <a:spcAft>
          <a:spcPct val="0"/>
        </a:spcAft>
        <a:defRPr sz="4600">
          <a:solidFill>
            <a:schemeClr val="tx1"/>
          </a:solidFill>
          <a:latin typeface="Franklin Gothic Book" pitchFamily="34" charset="0"/>
          <a:cs typeface="Tahoma" pitchFamily="34" charset="0"/>
        </a:defRPr>
      </a:lvl3pPr>
      <a:lvl4pPr algn="l" rtl="0" eaLnBrk="0" fontAlgn="base" hangingPunct="0">
        <a:spcBef>
          <a:spcPct val="0"/>
        </a:spcBef>
        <a:spcAft>
          <a:spcPct val="0"/>
        </a:spcAft>
        <a:defRPr sz="4600">
          <a:solidFill>
            <a:schemeClr val="tx1"/>
          </a:solidFill>
          <a:latin typeface="Franklin Gothic Book" pitchFamily="34" charset="0"/>
          <a:cs typeface="Tahoma" pitchFamily="34" charset="0"/>
        </a:defRPr>
      </a:lvl4pPr>
      <a:lvl5pPr algn="l" rtl="0" eaLnBrk="0" fontAlgn="base" hangingPunct="0">
        <a:spcBef>
          <a:spcPct val="0"/>
        </a:spcBef>
        <a:spcAft>
          <a:spcPct val="0"/>
        </a:spcAft>
        <a:defRPr sz="4600">
          <a:solidFill>
            <a:schemeClr val="tx1"/>
          </a:solidFill>
          <a:latin typeface="Franklin Gothic Book" pitchFamily="34" charset="0"/>
          <a:cs typeface="Tahoma" pitchFamily="34" charset="0"/>
        </a:defRPr>
      </a:lvl5pPr>
      <a:lvl6pPr marL="457200" algn="l" rtl="0" fontAlgn="base">
        <a:spcBef>
          <a:spcPct val="0"/>
        </a:spcBef>
        <a:spcAft>
          <a:spcPct val="0"/>
        </a:spcAft>
        <a:defRPr sz="4600">
          <a:solidFill>
            <a:schemeClr val="tx1"/>
          </a:solidFill>
          <a:latin typeface="Franklin Gothic Book" pitchFamily="34" charset="0"/>
          <a:cs typeface="Tahoma" pitchFamily="34" charset="0"/>
        </a:defRPr>
      </a:lvl6pPr>
      <a:lvl7pPr marL="914400" algn="l" rtl="0" fontAlgn="base">
        <a:spcBef>
          <a:spcPct val="0"/>
        </a:spcBef>
        <a:spcAft>
          <a:spcPct val="0"/>
        </a:spcAft>
        <a:defRPr sz="4600">
          <a:solidFill>
            <a:schemeClr val="tx1"/>
          </a:solidFill>
          <a:latin typeface="Franklin Gothic Book" pitchFamily="34" charset="0"/>
          <a:cs typeface="Tahoma" pitchFamily="34" charset="0"/>
        </a:defRPr>
      </a:lvl7pPr>
      <a:lvl8pPr marL="1371600" algn="l" rtl="0" fontAlgn="base">
        <a:spcBef>
          <a:spcPct val="0"/>
        </a:spcBef>
        <a:spcAft>
          <a:spcPct val="0"/>
        </a:spcAft>
        <a:defRPr sz="4600">
          <a:solidFill>
            <a:schemeClr val="tx1"/>
          </a:solidFill>
          <a:latin typeface="Franklin Gothic Book" pitchFamily="34" charset="0"/>
          <a:cs typeface="Tahoma" pitchFamily="34" charset="0"/>
        </a:defRPr>
      </a:lvl8pPr>
      <a:lvl9pPr marL="1828800" algn="l" rtl="0" fontAlgn="base">
        <a:spcBef>
          <a:spcPct val="0"/>
        </a:spcBef>
        <a:spcAft>
          <a:spcPct val="0"/>
        </a:spcAft>
        <a:defRPr sz="4600">
          <a:solidFill>
            <a:schemeClr val="tx1"/>
          </a:solidFill>
          <a:latin typeface="Franklin Gothic Book" pitchFamily="34" charset="0"/>
          <a:cs typeface="Tahoma"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55625"/>
            <a:ext cx="8229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131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5"/>
          <p:cNvSpPr>
            <a:spLocks noGrp="1" noChangeArrowheads="1"/>
          </p:cNvSpPr>
          <p:nvPr>
            <p:ph type="ftr" sz="quarter" idx="3"/>
          </p:nvPr>
        </p:nvSpPr>
        <p:spPr bwMode="auto">
          <a:xfrm>
            <a:off x="250825" y="6389688"/>
            <a:ext cx="17272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lba" pitchFamily="2" charset="0"/>
              </a:defRPr>
            </a:lvl1pPr>
          </a:lstStyle>
          <a:p>
            <a:pPr>
              <a:defRPr/>
            </a:pPr>
            <a:endParaRPr lang="en-US">
              <a:solidFill>
                <a:srgbClr val="FFFFFF"/>
              </a:solidFill>
              <a:cs typeface="+mn-cs"/>
            </a:endParaRPr>
          </a:p>
        </p:txBody>
      </p:sp>
      <p:sp>
        <p:nvSpPr>
          <p:cNvPr id="7174" name="Rectangle 6"/>
          <p:cNvSpPr>
            <a:spLocks noGrp="1" noChangeArrowheads="1"/>
          </p:cNvSpPr>
          <p:nvPr>
            <p:ph type="sldNum" sz="quarter" idx="4"/>
          </p:nvPr>
        </p:nvSpPr>
        <p:spPr bwMode="auto">
          <a:xfrm>
            <a:off x="8307388" y="6389688"/>
            <a:ext cx="585787"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lba" pitchFamily="2" charset="0"/>
              </a:defRPr>
            </a:lvl1pPr>
          </a:lstStyle>
          <a:p>
            <a:pPr>
              <a:defRPr/>
            </a:pPr>
            <a:fld id="{C0AFDF0A-DD56-4649-A7D8-CC653D4CE9B5}" type="slidenum">
              <a:rPr lang="en-US">
                <a:solidFill>
                  <a:srgbClr val="FFFFFF"/>
                </a:solidFill>
                <a:cs typeface="+mn-cs"/>
              </a:rPr>
              <a:pPr>
                <a:defRPr/>
              </a:pPr>
              <a:t>‹#›</a:t>
            </a:fld>
            <a:endParaRPr lang="en-US">
              <a:solidFill>
                <a:srgbClr val="FFFFFF"/>
              </a:solidFill>
              <a:cs typeface="+mn-cs"/>
            </a:endParaRPr>
          </a:p>
        </p:txBody>
      </p:sp>
    </p:spTree>
    <p:extLst>
      <p:ext uri="{BB962C8B-B14F-4D97-AF65-F5344CB8AC3E}">
        <p14:creationId xmlns:p14="http://schemas.microsoft.com/office/powerpoint/2010/main" xmlns="" val="2680820284"/>
      </p:ext>
    </p:extLst>
  </p:cSld>
  <p:clrMap bg1="dk2" tx1="lt1" bg2="dk1"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transition>
    <p:cut thruBlk="1"/>
  </p:transition>
  <p:timing>
    <p:tnLst>
      <p:par>
        <p:cTn id="1" dur="indefinite" restart="never" nodeType="tmRoot"/>
      </p:par>
    </p:tnLst>
  </p:timing>
  <p:hf sldNum="0" hdr="0" ft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google.com.sa/url?sa=i&amp;rct=j&amp;q=&amp;esrc=s&amp;source=images&amp;cd=&amp;cad=rja&amp;uact=8&amp;ved=0CAcQjRw&amp;url=http://medical-dictionary.thefreedictionary.com/inferior+vena+cava&amp;ei=_w8AVY3kOseAUZvBgrAC&amp;psig=AFQjCNGMuJp1ydgI4GLaNiDgQuKQ9GyMSg&amp;ust=1426153812911365" TargetMode="External"/><Relationship Id="rId4" Type="http://schemas.openxmlformats.org/officeDocument/2006/relationships/hyperlink" Target="http://www.google.com.sa/url?sa=i&amp;rct=j&amp;q=&amp;esrc=s&amp;source=images&amp;cd=&amp;cad=rja&amp;uact=8&amp;ved=0CAcQjRw&amp;url=http://medical-dictionary.thefreedictionary.com/inferior+vena+cava&amp;ei=7A8AVY-aD4vfUdbugLgC&amp;psig=AFQjCNGMuJp1ydgI4GLaNiDgQuKQ9GyMSg&amp;ust=142615381291136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www.google.com.eg/url?sa=i&amp;rct=j&amp;q=&amp;esrc=s&amp;source=images&amp;cd=&amp;cad=rja&amp;uact=8&amp;ved=2ahUKEwjD0YSn983ZAhXFVRQKHSLwCOYQjRx6BAgAEAY&amp;url=http%3A%2F%2Fwww.cheap-auto-insurance-in-florida.com%2Finferior-vena-cava-seen-and-heard%2Finferior-vena-cava-instant-anatomy-abdomen-vessels-veins-hepatic-diaphragm-phrenic-suprarenal-renal-lumbar-gonadal-with-ureteric-braches%2F&amp;psig=AOvVaw0hfvpJnyO7ddLwPzkD1Xzm&amp;ust=152008982291551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talysite.info/tag/great-saphenous-vein-diagra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4.jpeg"/><Relationship Id="rId7" Type="http://schemas.openxmlformats.org/officeDocument/2006/relationships/hyperlink" Target="http://www.google.com.sa/url?sa=i&amp;rct=j&amp;q=&amp;esrc=s&amp;source=images&amp;cd=&amp;cad=rja&amp;uact=8&amp;ved=0ahUKEwih2Za22-fSAhUFbxQKHdEkA3sQjRwIBw&amp;url=http://clinicalgate.com/procedures-for-vascular-access/&amp;psig=AFQjCNH5PFuOs8yD8orXPNTAPV1Uefmgcg&amp;ust=149018954095421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s://www.google.com.sa/url?sa=i&amp;rct=j&amp;q=&amp;esrc=s&amp;source=images&amp;cd=&amp;cad=rja&amp;uact=8&amp;ved=0CAcQjRw&amp;url=https://ispub.com/IJTCVS/7/1/12287&amp;ei=-mIEVaSZPIX4UIuig8AB&amp;psig=AFQjCNEZC_AZ7tKEY26JrHzdZBiXRGnB9g&amp;ust=1426437177200539" TargetMode="Externa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www.google.com.eg/url?sa=i&amp;rct=j&amp;q=&amp;esrc=s&amp;source=images&amp;cd=&amp;cad=rja&amp;uact=8&amp;ved=2ahUKEwjdreeShs7ZAhWFWBQKHWzJD6wQjRx6BAgAEAY&amp;url=http%3A%2F%2Fultrasoundregistryreview.com%2FvascularTrial.html&amp;psig=AOvVaw31JZZZtI6sX5e3cDEWXAv4&amp;ust=1520094013678649" TargetMode="External"/><Relationship Id="rId4" Type="http://schemas.openxmlformats.org/officeDocument/2006/relationships/image" Target="../media/image30.gif"/></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gif"/></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www.google.com.sa/url?sa=i&amp;rct=j&amp;q=&amp;esrc=s&amp;source=images&amp;cd=&amp;cad=rja&amp;uact=8&amp;ved=0CAcQjRw&amp;url=http://craigcameron.us/varices/315-esophageal-varices/&amp;ei=FRH7VJb6FYuHPemvgZAJ&amp;psig=AFQjCNGjw--upKQqTE4F7u9ht9mx3OsbNQ&amp;ust=1425825140510358"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tattoo.toprate10.com/images/Hepatic%20Portal%20Vein" TargetMode="External"/><Relationship Id="rId7"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google.com.eg/url?sa=i&amp;rct=j&amp;q=&amp;esrc=s&amp;source=images&amp;cd=&amp;cad=rja&amp;uact=8&amp;ved=2ahUKEwj0pP-Xjc7ZAhVIShQKHXTUCBUQjRx6BAgAEAY&amp;url=https%3A%2F%2Fabdominalkey.com%2F9-the-hepatic-artery-portal-venous-system-and-portal-hypertension-the-hepatic-veins-and-liver-in-circulatory-failure%2F&amp;psig=AOvVaw3icLK-St9j6z9bHPl4vJ81&amp;ust=1520096026699002" TargetMode="External"/><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com.sa/url?sa=i&amp;rct=j&amp;q=&amp;esrc=s&amp;source=images&amp;cd=&amp;cad=rja&amp;uact=8&amp;ved=0CAcQjRw&amp;url=http://thedigitalmuse.net/piceenp/pulmonary-veins-and-arteries-function&amp;ei=zQLwVPKKDoKIPdKngcgF&amp;psig=AFQjCNEBOSzBDlCu8lhpYA97fPRObYFROA&amp;ust=142510180666990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en.wikipedia.org/wiki/File:Azygos_vein.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google.com.sa/url?sa=i&amp;rct=j&amp;q=&amp;esrc=s&amp;source=images&amp;cd=&amp;cad=rja&amp;uact=8&amp;ved=0ahUKEwibxc7yrufSAhVGPxQKHV5uC_IQjRwIBw&amp;url=https://www.slideshare.net/Dravneet1/venous-drainage-of-head-and-neck-43273740&amp;psig=AFQjCNGErZsRg_dJtp2mGfFxZ8Y3KB73Mw&amp;ust=149017775907197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302940"/>
            <a:ext cx="9144000" cy="878160"/>
          </a:xfrm>
          <a:prstGeom prst="rect">
            <a:avLst/>
          </a:prstGeom>
          <a:solidFill>
            <a:schemeClr val="accent2">
              <a:lumMod val="60000"/>
              <a:lumOff val="40000"/>
            </a:schemeClr>
          </a:solidFill>
          <a:ln w="9525">
            <a:noFill/>
            <a:miter lim="800000"/>
            <a:headEnd/>
            <a:tailEnd/>
          </a:ln>
          <a:effectLst/>
        </p:spPr>
        <p:txBody>
          <a:bodyPr vert="horz" wrap="square" lIns="91440" tIns="45720" rIns="91440" bIns="45720" numCol="1" anchor="b"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i="0" u="none" strike="noStrike" kern="0" cap="none" spc="0" normalizeH="0" baseline="0" noProof="0" dirty="0" smtClean="0">
                <a:ln>
                  <a:noFill/>
                </a:ln>
                <a:solidFill>
                  <a:srgbClr val="3333FF"/>
                </a:solidFill>
                <a:effectLst>
                  <a:outerShdw blurRad="38100" dist="38100" dir="2700000" algn="tl">
                    <a:srgbClr val="000000"/>
                  </a:outerShdw>
                </a:effectLst>
                <a:uLnTx/>
                <a:uFillTx/>
                <a:latin typeface="+mj-lt"/>
                <a:ea typeface="+mj-ea"/>
                <a:cs typeface="+mj-cs"/>
              </a:rPr>
              <a:t>Major Blood</a:t>
            </a:r>
            <a:r>
              <a:rPr kumimoji="0" lang="en-US" sz="5400" i="0" u="none" strike="noStrike" kern="0" cap="none" spc="0" normalizeH="0" noProof="0" dirty="0" smtClean="0">
                <a:ln>
                  <a:noFill/>
                </a:ln>
                <a:solidFill>
                  <a:srgbClr val="3333FF"/>
                </a:solidFill>
                <a:effectLst>
                  <a:outerShdw blurRad="38100" dist="38100" dir="2700000" algn="tl">
                    <a:srgbClr val="000000"/>
                  </a:outerShdw>
                </a:effectLst>
                <a:uLnTx/>
                <a:uFillTx/>
                <a:latin typeface="+mj-lt"/>
                <a:ea typeface="+mj-ea"/>
                <a:cs typeface="+mj-cs"/>
              </a:rPr>
              <a:t> </a:t>
            </a:r>
            <a:r>
              <a:rPr kumimoji="0" lang="en-US" sz="5400" i="0" u="none" strike="noStrike" kern="0" cap="none" spc="0" normalizeH="0" noProof="0" dirty="0" smtClean="0">
                <a:ln>
                  <a:noFill/>
                </a:ln>
                <a:solidFill>
                  <a:srgbClr val="3333FF"/>
                </a:solidFill>
                <a:effectLst>
                  <a:outerShdw blurRad="38100" dist="38100" dir="2700000" algn="tl">
                    <a:srgbClr val="000000"/>
                  </a:outerShdw>
                </a:effectLst>
                <a:uLnTx/>
                <a:uFillTx/>
                <a:latin typeface="+mj-lt"/>
                <a:ea typeface="+mj-ea"/>
                <a:cs typeface="+mj-cs"/>
              </a:rPr>
              <a:t>Vessels-Veins</a:t>
            </a:r>
            <a:endParaRPr kumimoji="0" lang="en-US" sz="5400" i="0" u="none" strike="noStrike" kern="0" cap="none" spc="0" normalizeH="0" baseline="0" noProof="0" dirty="0" smtClean="0">
              <a:ln>
                <a:noFill/>
              </a:ln>
              <a:solidFill>
                <a:srgbClr val="3333FF"/>
              </a:solidFill>
              <a:effectLst>
                <a:outerShdw blurRad="38100" dist="38100" dir="2700000" algn="tl">
                  <a:srgbClr val="000000"/>
                </a:outerShdw>
              </a:effectLst>
              <a:uLnTx/>
              <a:uFillTx/>
              <a:latin typeface="+mj-lt"/>
              <a:ea typeface="+mj-ea"/>
              <a:cs typeface="+mj-cs"/>
            </a:endParaRPr>
          </a:p>
        </p:txBody>
      </p:sp>
      <p:sp>
        <p:nvSpPr>
          <p:cNvPr id="6" name="TextBox 5"/>
          <p:cNvSpPr txBox="1"/>
          <p:nvPr/>
        </p:nvSpPr>
        <p:spPr>
          <a:xfrm>
            <a:off x="6159500" y="2717800"/>
            <a:ext cx="609600" cy="246221"/>
          </a:xfrm>
          <a:prstGeom prst="rect">
            <a:avLst/>
          </a:prstGeom>
          <a:noFill/>
        </p:spPr>
        <p:txBody>
          <a:bodyPr wrap="square" rtlCol="1">
            <a:spAutoFit/>
          </a:bodyPr>
          <a:lstStyle/>
          <a:p>
            <a:endParaRPr lang="ar-SA" dirty="0"/>
          </a:p>
        </p:txBody>
      </p:sp>
      <p:pic>
        <p:nvPicPr>
          <p:cNvPr id="6146" name="Picture 2" descr="http://wwwdelivery.superstock.com/WI/223/1832/PreviewComp/SuperStock_1832R-3992.jpg"/>
          <p:cNvPicPr>
            <a:picLocks noChangeAspect="1" noChangeArrowheads="1"/>
          </p:cNvPicPr>
          <p:nvPr/>
        </p:nvPicPr>
        <p:blipFill>
          <a:blip r:embed="rId3" cstate="print"/>
          <a:srcRect/>
          <a:stretch>
            <a:fillRect/>
          </a:stretch>
        </p:blipFill>
        <p:spPr bwMode="auto">
          <a:xfrm>
            <a:off x="2667000" y="1371600"/>
            <a:ext cx="3968750" cy="4415498"/>
          </a:xfrm>
          <a:prstGeom prst="rect">
            <a:avLst/>
          </a:prstGeom>
          <a:ln>
            <a:noFill/>
          </a:ln>
          <a:effectLst>
            <a:softEdge rad="112500"/>
          </a:effectLst>
        </p:spPr>
      </p:pic>
      <p:sp>
        <p:nvSpPr>
          <p:cNvPr id="5" name="TextBox 4"/>
          <p:cNvSpPr txBox="1"/>
          <p:nvPr/>
        </p:nvSpPr>
        <p:spPr>
          <a:xfrm>
            <a:off x="2819400" y="5665113"/>
            <a:ext cx="3657600" cy="769441"/>
          </a:xfrm>
          <a:prstGeom prst="rect">
            <a:avLst/>
          </a:prstGeom>
          <a:solidFill>
            <a:srgbClr val="00FF00"/>
          </a:solidFill>
        </p:spPr>
        <p:txBody>
          <a:bodyPr wrap="square" rtlCol="1">
            <a:spAutoFit/>
          </a:bodyPr>
          <a:lstStyle/>
          <a:p>
            <a:pPr algn="ctr"/>
            <a:r>
              <a:rPr lang="en-US" sz="2200" b="1" dirty="0" smtClean="0">
                <a:solidFill>
                  <a:srgbClr val="57148A"/>
                </a:solidFill>
                <a:latin typeface="Calibri" pitchFamily="34" charset="0"/>
              </a:rPr>
              <a:t>By Drs. </a:t>
            </a:r>
            <a:r>
              <a:rPr lang="en-US" sz="2200" b="1" dirty="0" err="1" smtClean="0">
                <a:solidFill>
                  <a:srgbClr val="57148A"/>
                </a:solidFill>
                <a:latin typeface="Calibri" pitchFamily="34" charset="0"/>
              </a:rPr>
              <a:t>Sanaa</a:t>
            </a:r>
            <a:r>
              <a:rPr lang="en-US" sz="2200" b="1" dirty="0" smtClean="0">
                <a:solidFill>
                  <a:srgbClr val="57148A"/>
                </a:solidFill>
                <a:latin typeface="Calibri" pitchFamily="34" charset="0"/>
              </a:rPr>
              <a:t> </a:t>
            </a:r>
            <a:r>
              <a:rPr lang="en-US" sz="2200" b="1" dirty="0" err="1" smtClean="0">
                <a:solidFill>
                  <a:srgbClr val="57148A"/>
                </a:solidFill>
                <a:latin typeface="Calibri" pitchFamily="34" charset="0"/>
              </a:rPr>
              <a:t>Alshaarawy</a:t>
            </a:r>
            <a:r>
              <a:rPr lang="en-US" sz="2200" b="1" dirty="0" smtClean="0">
                <a:solidFill>
                  <a:srgbClr val="57148A"/>
                </a:solidFill>
                <a:latin typeface="Calibri" pitchFamily="34" charset="0"/>
              </a:rPr>
              <a:t> &amp; </a:t>
            </a:r>
            <a:r>
              <a:rPr lang="en-US" sz="2200" b="1" dirty="0" err="1" smtClean="0">
                <a:solidFill>
                  <a:srgbClr val="57148A"/>
                </a:solidFill>
                <a:latin typeface="Calibri" pitchFamily="34" charset="0"/>
              </a:rPr>
              <a:t>Khaleel</a:t>
            </a:r>
            <a:r>
              <a:rPr lang="en-US" sz="2200" b="1" dirty="0" smtClean="0">
                <a:solidFill>
                  <a:srgbClr val="57148A"/>
                </a:solidFill>
                <a:latin typeface="Calibri" pitchFamily="34" charset="0"/>
              </a:rPr>
              <a:t> </a:t>
            </a:r>
            <a:r>
              <a:rPr lang="en-US" sz="2200" b="1" dirty="0" err="1" smtClean="0">
                <a:solidFill>
                  <a:srgbClr val="57148A"/>
                </a:solidFill>
                <a:latin typeface="Calibri" pitchFamily="34" charset="0"/>
              </a:rPr>
              <a:t>Alyahya</a:t>
            </a:r>
            <a:r>
              <a:rPr lang="en-US" sz="2200" b="1" dirty="0" smtClean="0">
                <a:solidFill>
                  <a:srgbClr val="57148A"/>
                </a:solidFill>
                <a:latin typeface="Calibri" pitchFamily="34" charset="0"/>
              </a:rPr>
              <a:t>.</a:t>
            </a:r>
            <a:endParaRPr lang="ar-SA" sz="2200" b="1" dirty="0">
              <a:solidFill>
                <a:srgbClr val="57148A"/>
              </a:solidFill>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Upper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57298"/>
            <a:ext cx="5181600" cy="507831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algn="just">
              <a:spcBef>
                <a:spcPct val="0"/>
              </a:spcBef>
              <a:buFont typeface="Wingdings" pitchFamily="2" charset="2"/>
              <a:buChar char="q"/>
              <a:defRPr/>
            </a:pPr>
            <a:r>
              <a:rPr lang="en-US" sz="2200" b="1" dirty="0" smtClean="0">
                <a:solidFill>
                  <a:srgbClr val="0000FF"/>
                </a:solidFill>
                <a:latin typeface="Calibri" pitchFamily="34" charset="0"/>
                <a:cs typeface="Arial" pitchFamily="34" charset="0"/>
              </a:rPr>
              <a:t> </a:t>
            </a:r>
            <a:r>
              <a:rPr lang="en-US" sz="3200" b="1" u="sng" dirty="0" smtClean="0">
                <a:solidFill>
                  <a:srgbClr val="0000FF"/>
                </a:solidFill>
                <a:latin typeface="Calibri" pitchFamily="34" charset="0"/>
                <a:cs typeface="Arial" pitchFamily="34" charset="0"/>
              </a:rPr>
              <a:t>Superficial Veins</a:t>
            </a:r>
          </a:p>
          <a:p>
            <a:pPr marL="868680" lvl="1" algn="just">
              <a:spcBef>
                <a:spcPct val="0"/>
              </a:spcBef>
              <a:buFont typeface="Wingdings" pitchFamily="2" charset="2"/>
              <a:buChar char="v"/>
              <a:defRPr/>
            </a:pPr>
            <a:r>
              <a:rPr lang="en-US" sz="2200" dirty="0" smtClean="0">
                <a:solidFill>
                  <a:srgbClr val="7030A0"/>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Cephalic vein </a:t>
            </a:r>
          </a:p>
          <a:p>
            <a:pPr marL="1325880" lvl="2" algn="just">
              <a:spcBef>
                <a:spcPct val="0"/>
              </a:spcBef>
              <a:buClr>
                <a:schemeClr val="accent1"/>
              </a:buClr>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Ascends </a:t>
            </a:r>
            <a:r>
              <a:rPr lang="en-US" sz="2000" dirty="0" smtClean="0">
                <a:solidFill>
                  <a:schemeClr val="bg1">
                    <a:lumMod val="75000"/>
                    <a:lumOff val="25000"/>
                  </a:schemeClr>
                </a:solidFill>
                <a:latin typeface="Calibri" pitchFamily="34" charset="0"/>
                <a:cs typeface="Arial" pitchFamily="34" charset="0"/>
              </a:rPr>
              <a:t>in the </a:t>
            </a:r>
            <a:r>
              <a:rPr lang="en-US" sz="2000" b="1" u="sng" dirty="0" smtClean="0">
                <a:solidFill>
                  <a:schemeClr val="bg1">
                    <a:lumMod val="75000"/>
                    <a:lumOff val="25000"/>
                  </a:schemeClr>
                </a:solidFill>
                <a:latin typeface="Calibri" pitchFamily="34" charset="0"/>
                <a:cs typeface="Arial" pitchFamily="34" charset="0"/>
              </a:rPr>
              <a:t>superficial fascia </a:t>
            </a:r>
            <a:r>
              <a:rPr lang="en-US" sz="2000" dirty="0" smtClean="0">
                <a:solidFill>
                  <a:schemeClr val="bg1">
                    <a:lumMod val="75000"/>
                    <a:lumOff val="25000"/>
                  </a:schemeClr>
                </a:solidFill>
                <a:latin typeface="Calibri" pitchFamily="34" charset="0"/>
                <a:cs typeface="Arial" pitchFamily="34" charset="0"/>
              </a:rPr>
              <a:t>on the </a:t>
            </a:r>
            <a:r>
              <a:rPr lang="en-US" sz="2000" b="1" dirty="0" smtClean="0">
                <a:solidFill>
                  <a:srgbClr val="FF0000"/>
                </a:solidFill>
                <a:latin typeface="Calibri" pitchFamily="34" charset="0"/>
                <a:cs typeface="Arial" pitchFamily="34" charset="0"/>
              </a:rPr>
              <a:t>lateral side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rgbClr val="FF0000"/>
                </a:solidFill>
                <a:latin typeface="Calibri" pitchFamily="34" charset="0"/>
                <a:cs typeface="Arial" pitchFamily="34" charset="0"/>
              </a:rPr>
              <a:t>biceps.</a:t>
            </a:r>
          </a:p>
          <a:p>
            <a:pPr marL="1325880" lvl="2" algn="just">
              <a:spcBef>
                <a:spcPct val="0"/>
              </a:spcBef>
              <a:buClr>
                <a:schemeClr val="accent1"/>
              </a:buClr>
              <a:buFont typeface="Wingdings" pitchFamily="2" charset="2"/>
              <a:buChar char="Ø"/>
              <a:defRPr/>
            </a:pPr>
            <a:r>
              <a:rPr lang="en-US" sz="2000" b="1" dirty="0" smtClean="0">
                <a:solidFill>
                  <a:srgbClr val="FF0000"/>
                </a:solidFill>
                <a:latin typeface="Calibri" pitchFamily="34" charset="0"/>
                <a:cs typeface="Arial" pitchFamily="34" charset="0"/>
              </a:rPr>
              <a:t> </a:t>
            </a:r>
            <a:r>
              <a:rPr lang="en-US" sz="2000" b="1" u="sng" dirty="0" smtClean="0">
                <a:solidFill>
                  <a:schemeClr val="bg1"/>
                </a:solidFill>
                <a:latin typeface="Calibri" pitchFamily="34" charset="0"/>
                <a:cs typeface="Arial" pitchFamily="34" charset="0"/>
              </a:rPr>
              <a:t>Drains into</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Axillary vein.</a:t>
            </a:r>
          </a:p>
          <a:p>
            <a:pPr marL="868680" lvl="1" algn="just">
              <a:spcBef>
                <a:spcPct val="0"/>
              </a:spcBef>
              <a:buFont typeface="Wingdings" pitchFamily="2" charset="2"/>
              <a:buChar char="v"/>
              <a:defRPr/>
            </a:pPr>
            <a:r>
              <a:rPr lang="en-US" sz="2200" dirty="0" smtClean="0">
                <a:solidFill>
                  <a:srgbClr val="7030A0"/>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Basilic vein </a:t>
            </a:r>
          </a:p>
          <a:p>
            <a:pPr marL="1325880" lvl="2" algn="just">
              <a:spcBef>
                <a:spcPct val="0"/>
              </a:spcBef>
              <a:buClr>
                <a:schemeClr val="accent1"/>
              </a:buClr>
              <a:buFont typeface="Wingdings" pitchFamily="2" charset="2"/>
              <a:buChar char="Ø"/>
              <a:defRPr/>
            </a:pPr>
            <a:r>
              <a:rPr lang="en-US" sz="22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Ascends</a:t>
            </a:r>
            <a:r>
              <a:rPr lang="en-US" sz="2000" dirty="0" smtClean="0">
                <a:solidFill>
                  <a:schemeClr val="bg1">
                    <a:lumMod val="75000"/>
                    <a:lumOff val="25000"/>
                  </a:schemeClr>
                </a:solidFill>
                <a:latin typeface="Calibri" pitchFamily="34" charset="0"/>
                <a:cs typeface="Arial" pitchFamily="34" charset="0"/>
              </a:rPr>
              <a:t> in the </a:t>
            </a:r>
            <a:r>
              <a:rPr lang="en-US" sz="2000" b="1" u="sng" dirty="0" smtClean="0">
                <a:solidFill>
                  <a:schemeClr val="bg1">
                    <a:lumMod val="75000"/>
                    <a:lumOff val="25000"/>
                  </a:schemeClr>
                </a:solidFill>
                <a:latin typeface="Calibri" pitchFamily="34" charset="0"/>
                <a:cs typeface="Arial" pitchFamily="34" charset="0"/>
              </a:rPr>
              <a:t>superficial fascia </a:t>
            </a:r>
            <a:r>
              <a:rPr lang="en-US" sz="2000" dirty="0" smtClean="0">
                <a:solidFill>
                  <a:schemeClr val="bg1">
                    <a:lumMod val="75000"/>
                    <a:lumOff val="25000"/>
                  </a:schemeClr>
                </a:solidFill>
                <a:latin typeface="Calibri" pitchFamily="34" charset="0"/>
                <a:cs typeface="Arial" pitchFamily="34" charset="0"/>
              </a:rPr>
              <a:t>on the </a:t>
            </a:r>
            <a:r>
              <a:rPr lang="en-US" sz="2000" b="1" dirty="0" smtClean="0">
                <a:solidFill>
                  <a:srgbClr val="FF0000"/>
                </a:solidFill>
                <a:latin typeface="Calibri" pitchFamily="34" charset="0"/>
                <a:cs typeface="Arial" pitchFamily="34" charset="0"/>
              </a:rPr>
              <a:t>medial side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rgbClr val="FF0000"/>
                </a:solidFill>
                <a:latin typeface="Calibri" pitchFamily="34" charset="0"/>
                <a:cs typeface="Arial" pitchFamily="34" charset="0"/>
              </a:rPr>
              <a:t>biceps.</a:t>
            </a:r>
          </a:p>
          <a:p>
            <a:pPr marL="1325880" lvl="2" algn="just">
              <a:spcBef>
                <a:spcPct val="0"/>
              </a:spcBef>
              <a:buClr>
                <a:schemeClr val="accent1"/>
              </a:buClr>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a:t>
            </a:r>
            <a:r>
              <a:rPr lang="en-US" sz="2000" b="1" u="sng" dirty="0" smtClean="0">
                <a:solidFill>
                  <a:schemeClr val="bg1"/>
                </a:solidFill>
                <a:latin typeface="Calibri" pitchFamily="34" charset="0"/>
                <a:cs typeface="Arial" pitchFamily="34" charset="0"/>
              </a:rPr>
              <a:t>Halfway up the arm</a:t>
            </a:r>
            <a:r>
              <a:rPr lang="en-US" sz="2000" dirty="0" smtClean="0">
                <a:solidFill>
                  <a:schemeClr val="bg1">
                    <a:lumMod val="75000"/>
                    <a:lumOff val="25000"/>
                  </a:schemeClr>
                </a:solidFill>
                <a:latin typeface="Calibri" pitchFamily="34" charset="0"/>
                <a:cs typeface="Arial" pitchFamily="34" charset="0"/>
              </a:rPr>
              <a:t>, it </a:t>
            </a:r>
            <a:r>
              <a:rPr lang="en-US" sz="2000" b="1" dirty="0" smtClean="0">
                <a:solidFill>
                  <a:srgbClr val="7030A0"/>
                </a:solidFill>
                <a:latin typeface="Calibri" pitchFamily="34" charset="0"/>
                <a:cs typeface="Arial" pitchFamily="34" charset="0"/>
              </a:rPr>
              <a:t>pierces the deep fascia </a:t>
            </a:r>
          </a:p>
          <a:p>
            <a:pPr marL="1325880" lvl="2" algn="just">
              <a:spcBef>
                <a:spcPct val="0"/>
              </a:spcBef>
              <a:buClr>
                <a:schemeClr val="accent1"/>
              </a:buClr>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a:t>
            </a:r>
            <a:r>
              <a:rPr lang="en-US" sz="2000" b="1" u="sng" dirty="0" smtClean="0">
                <a:solidFill>
                  <a:schemeClr val="bg1">
                    <a:lumMod val="75000"/>
                    <a:lumOff val="25000"/>
                  </a:schemeClr>
                </a:solidFill>
                <a:latin typeface="Calibri" pitchFamily="34" charset="0"/>
                <a:cs typeface="Arial" pitchFamily="34" charset="0"/>
              </a:rPr>
              <a:t>At the lower border</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of the </a:t>
            </a:r>
            <a:r>
              <a:rPr lang="en-US" sz="2000" b="1" dirty="0" err="1" smtClean="0">
                <a:solidFill>
                  <a:srgbClr val="FF0000"/>
                </a:solidFill>
                <a:latin typeface="Calibri" pitchFamily="34" charset="0"/>
                <a:cs typeface="Arial" pitchFamily="34" charset="0"/>
              </a:rPr>
              <a:t>teres</a:t>
            </a:r>
            <a:r>
              <a:rPr lang="en-US" sz="2000" b="1" dirty="0" smtClean="0">
                <a:solidFill>
                  <a:srgbClr val="FF0000"/>
                </a:solidFill>
                <a:latin typeface="Calibri" pitchFamily="34" charset="0"/>
                <a:cs typeface="Arial" pitchFamily="34" charset="0"/>
              </a:rPr>
              <a:t> major</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it joins the </a:t>
            </a:r>
            <a:r>
              <a:rPr lang="en-US" sz="2000" b="1" dirty="0" smtClean="0">
                <a:solidFill>
                  <a:schemeClr val="bg1">
                    <a:lumMod val="75000"/>
                    <a:lumOff val="25000"/>
                  </a:schemeClr>
                </a:solidFill>
                <a:latin typeface="Calibri" pitchFamily="34" charset="0"/>
                <a:cs typeface="Arial" pitchFamily="34" charset="0"/>
              </a:rPr>
              <a:t>venae comitantes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chemeClr val="bg1">
                    <a:lumMod val="75000"/>
                    <a:lumOff val="25000"/>
                  </a:schemeClr>
                </a:solidFill>
                <a:latin typeface="Calibri" pitchFamily="34" charset="0"/>
                <a:cs typeface="Arial" pitchFamily="34" charset="0"/>
              </a:rPr>
              <a:t>brachial artery </a:t>
            </a:r>
            <a:r>
              <a:rPr lang="en-US" sz="2000" b="1" dirty="0" smtClean="0">
                <a:solidFill>
                  <a:srgbClr val="FF0000"/>
                </a:solidFill>
                <a:latin typeface="Calibri" pitchFamily="34" charset="0"/>
                <a:cs typeface="Arial" pitchFamily="34" charset="0"/>
              </a:rPr>
              <a:t>to form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rgbClr val="0000FF"/>
                </a:solidFill>
                <a:latin typeface="Calibri" pitchFamily="34" charset="0"/>
                <a:cs typeface="Arial" pitchFamily="34" charset="0"/>
              </a:rPr>
              <a:t>Axillary vein.</a:t>
            </a:r>
          </a:p>
          <a:p>
            <a:pPr algn="just">
              <a:spcBef>
                <a:spcPct val="0"/>
              </a:spcBef>
              <a:buFont typeface="Wingdings" pitchFamily="2" charset="2"/>
            </a:pPr>
            <a:endParaRPr lang="ar-SA" sz="2200" dirty="0">
              <a:solidFill>
                <a:schemeClr val="bg1">
                  <a:lumMod val="75000"/>
                  <a:lumOff val="25000"/>
                </a:schemeClr>
              </a:solidFill>
              <a:latin typeface="Calibri" pitchFamily="34" charset="0"/>
              <a:cs typeface="Arial" pitchFamily="34" charset="0"/>
            </a:endParaRPr>
          </a:p>
        </p:txBody>
      </p:sp>
      <p:pic>
        <p:nvPicPr>
          <p:cNvPr id="4" name="Picture 11" descr="E:\dad\Student Gray\7. Upper limb\F66122-007-f066.jpg"/>
          <p:cNvPicPr>
            <a:picLocks noChangeAspect="1" noChangeArrowheads="1"/>
          </p:cNvPicPr>
          <p:nvPr/>
        </p:nvPicPr>
        <p:blipFill>
          <a:blip r:embed="rId3" cstate="print"/>
          <a:srcRect t="1550" r="17647" b="12186"/>
          <a:stretch>
            <a:fillRect/>
          </a:stretch>
        </p:blipFill>
        <p:spPr bwMode="auto">
          <a:xfrm>
            <a:off x="5105400" y="1600200"/>
            <a:ext cx="3899074" cy="4517975"/>
          </a:xfrm>
          <a:prstGeom prst="rect">
            <a:avLst/>
          </a:prstGeom>
          <a:ln>
            <a:noFill/>
          </a:ln>
          <a:effectLst>
            <a:softEdge rad="112500"/>
          </a:effectLst>
        </p:spPr>
      </p:pic>
      <p:sp>
        <p:nvSpPr>
          <p:cNvPr id="5" name="Frame 4"/>
          <p:cNvSpPr/>
          <p:nvPr/>
        </p:nvSpPr>
        <p:spPr>
          <a:xfrm>
            <a:off x="6143636" y="1928802"/>
            <a:ext cx="714380" cy="14287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5214942" y="4500570"/>
            <a:ext cx="714380" cy="21431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6858016" y="5072074"/>
            <a:ext cx="642942" cy="21431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p:cNvCxnSpPr/>
          <p:nvPr/>
        </p:nvCxnSpPr>
        <p:spPr>
          <a:xfrm rot="10800000">
            <a:off x="6929454" y="3071810"/>
            <a:ext cx="428628" cy="35719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214942" y="3000372"/>
            <a:ext cx="1285884" cy="285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74676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Upper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57298"/>
            <a:ext cx="4000496" cy="470898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algn="just">
              <a:spcBef>
                <a:spcPct val="0"/>
              </a:spcBef>
              <a:buFont typeface="Wingdings" pitchFamily="2" charset="2"/>
              <a:buChar char="q"/>
              <a:defRPr/>
            </a:pPr>
            <a:r>
              <a:rPr lang="en-US" sz="2000" dirty="0" smtClean="0">
                <a:solidFill>
                  <a:schemeClr val="bg1">
                    <a:lumMod val="75000"/>
                    <a:lumOff val="25000"/>
                  </a:schemeClr>
                </a:solidFill>
                <a:latin typeface="Calibri" pitchFamily="34" charset="0"/>
                <a:cs typeface="Arial" pitchFamily="34" charset="0"/>
              </a:rPr>
              <a:t> </a:t>
            </a:r>
            <a:r>
              <a:rPr lang="en-US" sz="3200" b="1" u="sng" dirty="0" smtClean="0">
                <a:solidFill>
                  <a:srgbClr val="0000FF"/>
                </a:solidFill>
                <a:latin typeface="Calibri" pitchFamily="34" charset="0"/>
                <a:cs typeface="Arial" pitchFamily="34" charset="0"/>
              </a:rPr>
              <a:t>Deep Veins</a:t>
            </a:r>
          </a:p>
          <a:p>
            <a:pPr marL="868680" lvl="1" algn="just">
              <a:spcBef>
                <a:spcPct val="0"/>
              </a:spcBef>
              <a:buFont typeface="Wingdings" pitchFamily="2" charset="2"/>
              <a:buChar char="v"/>
              <a:defRPr/>
            </a:pPr>
            <a:r>
              <a:rPr lang="en-US" sz="2200" b="1" dirty="0" smtClean="0">
                <a:solidFill>
                  <a:srgbClr val="7030A0"/>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Venae commitantes</a:t>
            </a:r>
          </a:p>
          <a:p>
            <a:pPr lvl="2" algn="just">
              <a:spcBef>
                <a:spcPct val="0"/>
              </a:spcBef>
              <a:buClr>
                <a:schemeClr val="accent1"/>
              </a:buClr>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Which </a:t>
            </a:r>
            <a:r>
              <a:rPr lang="en-US" sz="2000" b="1" dirty="0" smtClean="0">
                <a:solidFill>
                  <a:schemeClr val="bg1">
                    <a:lumMod val="75000"/>
                    <a:lumOff val="25000"/>
                  </a:schemeClr>
                </a:solidFill>
                <a:latin typeface="Calibri" pitchFamily="34" charset="0"/>
                <a:cs typeface="Arial" pitchFamily="34" charset="0"/>
              </a:rPr>
              <a:t>accompany</a:t>
            </a:r>
            <a:r>
              <a:rPr lang="en-US" sz="2000" dirty="0" smtClean="0">
                <a:solidFill>
                  <a:schemeClr val="bg1">
                    <a:lumMod val="75000"/>
                    <a:lumOff val="25000"/>
                  </a:schemeClr>
                </a:solidFill>
                <a:latin typeface="Calibri" pitchFamily="34" charset="0"/>
                <a:cs typeface="Arial" pitchFamily="34" charset="0"/>
              </a:rPr>
              <a:t> all the </a:t>
            </a:r>
            <a:r>
              <a:rPr lang="en-US" sz="2000" b="1" dirty="0" smtClean="0">
                <a:solidFill>
                  <a:schemeClr val="bg1">
                    <a:lumMod val="75000"/>
                    <a:lumOff val="25000"/>
                  </a:schemeClr>
                </a:solidFill>
                <a:latin typeface="Calibri" pitchFamily="34" charset="0"/>
                <a:cs typeface="Arial" pitchFamily="34" charset="0"/>
              </a:rPr>
              <a:t>large arteries</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usually in pairs.</a:t>
            </a:r>
          </a:p>
          <a:p>
            <a:pPr lvl="2" algn="just">
              <a:spcBef>
                <a:spcPct val="0"/>
              </a:spcBef>
              <a:buClr>
                <a:schemeClr val="accent1"/>
              </a:buClr>
              <a:buFont typeface="Wingdings" pitchFamily="2" charset="2"/>
              <a:buChar char="ü"/>
              <a:defRPr/>
            </a:pPr>
            <a:endParaRPr lang="en-US" sz="2000" dirty="0" smtClean="0">
              <a:solidFill>
                <a:schemeClr val="bg1">
                  <a:lumMod val="75000"/>
                  <a:lumOff val="25000"/>
                </a:schemeClr>
              </a:solidFill>
              <a:latin typeface="Calibri" pitchFamily="34" charset="0"/>
              <a:cs typeface="Arial" pitchFamily="34" charset="0"/>
            </a:endParaRPr>
          </a:p>
          <a:p>
            <a:pPr marL="868680" lvl="1" algn="just">
              <a:spcBef>
                <a:spcPct val="0"/>
              </a:spcBef>
              <a:buFont typeface="Wingdings" pitchFamily="2" charset="2"/>
              <a:buChar char="v"/>
              <a:defRPr/>
            </a:pPr>
            <a:r>
              <a:rPr lang="en-US" sz="2200" b="1" dirty="0" smtClean="0">
                <a:solidFill>
                  <a:srgbClr val="7030A0"/>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Axillary vein</a:t>
            </a:r>
          </a:p>
          <a:p>
            <a:pPr lvl="2" algn="just">
              <a:spcBef>
                <a:spcPct val="0"/>
              </a:spcBef>
              <a:buClr>
                <a:schemeClr val="accent1"/>
              </a:buClr>
              <a:buFont typeface="Wingdings" pitchFamily="2" charset="2"/>
              <a:buChar char="Ø"/>
              <a:defRPr/>
            </a:pPr>
            <a:r>
              <a:rPr lang="en-US" sz="2000" u="sng" dirty="0" smtClean="0">
                <a:solidFill>
                  <a:schemeClr val="bg1"/>
                </a:solidFill>
                <a:latin typeface="Calibri" pitchFamily="34" charset="0"/>
                <a:cs typeface="Arial" pitchFamily="34" charset="0"/>
              </a:rPr>
              <a:t> </a:t>
            </a:r>
            <a:r>
              <a:rPr lang="en-US" sz="2000" b="1" u="sng" dirty="0" smtClean="0">
                <a:solidFill>
                  <a:schemeClr val="bg1"/>
                </a:solidFill>
                <a:latin typeface="Calibri" pitchFamily="34" charset="0"/>
                <a:cs typeface="Arial" pitchFamily="34" charset="0"/>
              </a:rPr>
              <a:t>Formed by</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union of </a:t>
            </a:r>
            <a:r>
              <a:rPr lang="en-US" sz="2000" b="1" dirty="0" smtClean="0">
                <a:solidFill>
                  <a:srgbClr val="0000FF"/>
                </a:solidFill>
                <a:latin typeface="Calibri" pitchFamily="34" charset="0"/>
                <a:cs typeface="Arial" pitchFamily="34" charset="0"/>
              </a:rPr>
              <a:t>basilic vein </a:t>
            </a:r>
            <a:r>
              <a:rPr lang="en-US" sz="2000" dirty="0" smtClean="0">
                <a:solidFill>
                  <a:schemeClr val="bg1">
                    <a:lumMod val="75000"/>
                    <a:lumOff val="25000"/>
                  </a:schemeClr>
                </a:solidFill>
                <a:latin typeface="Calibri" pitchFamily="34" charset="0"/>
                <a:cs typeface="Arial" pitchFamily="34" charset="0"/>
              </a:rPr>
              <a:t>and the </a:t>
            </a:r>
            <a:r>
              <a:rPr lang="en-US" sz="2000" b="1" dirty="0" err="1" smtClean="0">
                <a:solidFill>
                  <a:srgbClr val="0000FF"/>
                </a:solidFill>
                <a:latin typeface="Calibri" pitchFamily="34" charset="0"/>
                <a:cs typeface="Arial" pitchFamily="34" charset="0"/>
              </a:rPr>
              <a:t>venae</a:t>
            </a:r>
            <a:r>
              <a:rPr lang="en-US" sz="2000" b="1" dirty="0" smtClean="0">
                <a:solidFill>
                  <a:srgbClr val="0000FF"/>
                </a:solidFill>
                <a:latin typeface="Calibri" pitchFamily="34" charset="0"/>
                <a:cs typeface="Arial" pitchFamily="34" charset="0"/>
              </a:rPr>
              <a:t> </a:t>
            </a:r>
            <a:r>
              <a:rPr lang="en-US" sz="2000" b="1" dirty="0" err="1" smtClean="0">
                <a:solidFill>
                  <a:srgbClr val="0000FF"/>
                </a:solidFill>
                <a:latin typeface="Calibri" pitchFamily="34" charset="0"/>
                <a:cs typeface="Arial" pitchFamily="34" charset="0"/>
              </a:rPr>
              <a:t>comitantes</a:t>
            </a:r>
            <a:r>
              <a:rPr lang="en-US" sz="2000" b="1" dirty="0" smtClean="0">
                <a:solidFill>
                  <a:srgbClr val="0000FF"/>
                </a:solidFill>
                <a:latin typeface="Calibri" pitchFamily="34" charset="0"/>
                <a:cs typeface="Arial" pitchFamily="34" charset="0"/>
              </a:rPr>
              <a:t>(brachial veins)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rgbClr val="FF0000"/>
                </a:solidFill>
                <a:latin typeface="Calibri" pitchFamily="34" charset="0"/>
                <a:cs typeface="Arial" pitchFamily="34" charset="0"/>
              </a:rPr>
              <a:t>brachial artery</a:t>
            </a:r>
            <a:r>
              <a:rPr lang="en-US" sz="2000" b="1" dirty="0" smtClean="0">
                <a:solidFill>
                  <a:srgbClr val="FF0000"/>
                </a:solidFill>
                <a:latin typeface="Calibri" pitchFamily="34" charset="0"/>
                <a:cs typeface="Arial" pitchFamily="34" charset="0"/>
              </a:rPr>
              <a:t>.</a:t>
            </a:r>
          </a:p>
          <a:p>
            <a:pPr lvl="2" algn="just">
              <a:spcBef>
                <a:spcPct val="0"/>
              </a:spcBef>
              <a:buClr>
                <a:schemeClr val="accent1"/>
              </a:buClr>
              <a:buFont typeface="Wingdings" pitchFamily="2" charset="2"/>
              <a:buChar char="Ø"/>
              <a:defRPr/>
            </a:pPr>
            <a:r>
              <a:rPr lang="en-US" sz="2000" b="1" dirty="0" smtClean="0">
                <a:solidFill>
                  <a:schemeClr val="bg1"/>
                </a:solidFill>
                <a:latin typeface="Calibri" pitchFamily="34" charset="0"/>
                <a:cs typeface="Arial" pitchFamily="34" charset="0"/>
              </a:rPr>
              <a:t>It drains </a:t>
            </a:r>
            <a:r>
              <a:rPr lang="en-US" sz="2000" b="1" u="sng" dirty="0" smtClean="0">
                <a:solidFill>
                  <a:schemeClr val="bg1"/>
                </a:solidFill>
                <a:latin typeface="Calibri" pitchFamily="34" charset="0"/>
                <a:cs typeface="Arial" pitchFamily="34" charset="0"/>
              </a:rPr>
              <a:t>finally into</a:t>
            </a:r>
            <a:r>
              <a:rPr lang="en-US" sz="2000" b="1" dirty="0" smtClean="0">
                <a:solidFill>
                  <a:schemeClr val="bg1"/>
                </a:solidFill>
                <a:latin typeface="Calibri" pitchFamily="34" charset="0"/>
                <a:cs typeface="Arial" pitchFamily="34" charset="0"/>
              </a:rPr>
              <a:t> the </a:t>
            </a:r>
            <a:r>
              <a:rPr lang="en-US" sz="2000" b="1" dirty="0" err="1" smtClean="0">
                <a:solidFill>
                  <a:srgbClr val="0000FF"/>
                </a:solidFill>
                <a:latin typeface="Calibri" pitchFamily="34" charset="0"/>
                <a:cs typeface="Arial" pitchFamily="34" charset="0"/>
              </a:rPr>
              <a:t>subclavian</a:t>
            </a:r>
            <a:r>
              <a:rPr lang="en-US" sz="2000" b="1" dirty="0" smtClean="0">
                <a:solidFill>
                  <a:srgbClr val="0000FF"/>
                </a:solidFill>
                <a:latin typeface="Calibri" pitchFamily="34" charset="0"/>
                <a:cs typeface="Arial" pitchFamily="34" charset="0"/>
              </a:rPr>
              <a:t> vein.</a:t>
            </a:r>
            <a:endParaRPr lang="en-US" sz="2000" b="1" dirty="0" smtClean="0">
              <a:solidFill>
                <a:srgbClr val="0000FF"/>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33796" name="Picture 4" descr="http://www.rci.rutgers.edu/~uzwiak/AnatPhys/Blood_Vessels_files/image040.jpg"/>
          <p:cNvPicPr>
            <a:picLocks noChangeAspect="1" noChangeArrowheads="1"/>
          </p:cNvPicPr>
          <p:nvPr/>
        </p:nvPicPr>
        <p:blipFill>
          <a:blip r:embed="rId3"/>
          <a:srcRect t="8013" r="1812" b="7051"/>
          <a:stretch>
            <a:fillRect/>
          </a:stretch>
        </p:blipFill>
        <p:spPr bwMode="auto">
          <a:xfrm>
            <a:off x="4143372" y="1428736"/>
            <a:ext cx="4786346" cy="4714908"/>
          </a:xfrm>
          <a:prstGeom prst="rect">
            <a:avLst/>
          </a:prstGeom>
          <a:noFill/>
          <a:ln>
            <a:solidFill>
              <a:schemeClr val="bg2"/>
            </a:solidFill>
          </a:ln>
        </p:spPr>
      </p:pic>
      <p:sp>
        <p:nvSpPr>
          <p:cNvPr id="6" name="Oval 5"/>
          <p:cNvSpPr/>
          <p:nvPr/>
        </p:nvSpPr>
        <p:spPr>
          <a:xfrm>
            <a:off x="6858016" y="2928934"/>
            <a:ext cx="1214446" cy="3571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6429388" y="3357562"/>
            <a:ext cx="1214446" cy="4286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4429124" y="2857496"/>
            <a:ext cx="1428760" cy="3571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257"/>
            <a:ext cx="8291264"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Inferior Vena Cava</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409700"/>
            <a:ext cx="4572000" cy="3816429"/>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411163" algn="just">
              <a:spcBef>
                <a:spcPct val="0"/>
              </a:spcBef>
              <a:buFont typeface="Wingdings" pitchFamily="2" charset="2"/>
              <a:buChar char="v"/>
            </a:pPr>
            <a:r>
              <a:rPr lang="en-US" sz="2000" b="1" dirty="0" smtClean="0">
                <a:solidFill>
                  <a:srgbClr val="0000FF"/>
                </a:solidFill>
                <a:latin typeface="Calibri" pitchFamily="34" charset="0"/>
                <a:cs typeface="Arial" pitchFamily="34" charset="0"/>
              </a:rPr>
              <a:t>Drains</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most of the blood from the body </a:t>
            </a:r>
            <a:r>
              <a:rPr lang="en-US" sz="2000" u="sng" dirty="0" smtClean="0">
                <a:solidFill>
                  <a:schemeClr val="bg1">
                    <a:lumMod val="75000"/>
                    <a:lumOff val="25000"/>
                  </a:schemeClr>
                </a:solidFill>
                <a:latin typeface="Calibri" pitchFamily="34" charset="0"/>
                <a:cs typeface="Arial" pitchFamily="34" charset="0"/>
              </a:rPr>
              <a:t>below the diaphragm</a:t>
            </a:r>
            <a:r>
              <a:rPr lang="en-US" sz="2000" dirty="0" smtClean="0">
                <a:solidFill>
                  <a:schemeClr val="bg1">
                    <a:lumMod val="75000"/>
                    <a:lumOff val="25000"/>
                  </a:schemeClr>
                </a:solidFill>
                <a:latin typeface="Calibri" pitchFamily="34" charset="0"/>
                <a:cs typeface="Arial" pitchFamily="34" charset="0"/>
              </a:rPr>
              <a:t> to the right atrium.</a:t>
            </a:r>
          </a:p>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Formed by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union of </a:t>
            </a:r>
            <a:r>
              <a:rPr lang="en-US" sz="2000" dirty="0" smtClean="0">
                <a:solidFill>
                  <a:schemeClr val="bg1">
                    <a:lumMod val="75000"/>
                    <a:lumOff val="25000"/>
                  </a:schemeClr>
                </a:solidFill>
                <a:latin typeface="Calibri" pitchFamily="34" charset="0"/>
                <a:cs typeface="Arial" pitchFamily="34" charset="0"/>
              </a:rPr>
              <a:t>the   </a:t>
            </a:r>
          </a:p>
          <a:p>
            <a:pPr marL="411163" algn="just">
              <a:spcBef>
                <a:spcPct val="0"/>
              </a:spcBef>
              <a:buNone/>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2</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common iliac veins </a:t>
            </a:r>
            <a:r>
              <a:rPr lang="en-US" sz="2000" b="1" dirty="0" smtClean="0">
                <a:solidFill>
                  <a:srgbClr val="FF0000"/>
                </a:solidFill>
                <a:latin typeface="Calibri" pitchFamily="34" charset="0"/>
                <a:cs typeface="Arial" pitchFamily="34" charset="0"/>
              </a:rPr>
              <a:t>behind</a:t>
            </a: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rgbClr val="B014BC"/>
                </a:solidFill>
                <a:latin typeface="Calibri" pitchFamily="34" charset="0"/>
                <a:cs typeface="Arial" pitchFamily="34" charset="0"/>
              </a:rPr>
              <a:t>right common iliac artery </a:t>
            </a:r>
            <a:r>
              <a:rPr lang="en-US" sz="2000" b="1" dirty="0" smtClean="0">
                <a:solidFill>
                  <a:srgbClr val="FF0000"/>
                </a:solidFill>
                <a:latin typeface="Calibri" pitchFamily="34" charset="0"/>
                <a:cs typeface="Arial" pitchFamily="34" charset="0"/>
              </a:rPr>
              <a:t>at the level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chemeClr val="bg1">
                    <a:lumMod val="75000"/>
                    <a:lumOff val="25000"/>
                  </a:schemeClr>
                </a:solidFill>
                <a:latin typeface="Calibri" pitchFamily="34" charset="0"/>
                <a:cs typeface="Arial" pitchFamily="34" charset="0"/>
              </a:rPr>
              <a:t>5th lumbar </a:t>
            </a:r>
            <a:r>
              <a:rPr lang="en-US" sz="2000" b="1" dirty="0" smtClean="0">
                <a:solidFill>
                  <a:schemeClr val="bg1">
                    <a:lumMod val="75000"/>
                    <a:lumOff val="25000"/>
                  </a:schemeClr>
                </a:solidFill>
                <a:latin typeface="Calibri" pitchFamily="34" charset="0"/>
                <a:cs typeface="Arial" pitchFamily="34" charset="0"/>
              </a:rPr>
              <a:t>vertebra (L5).</a:t>
            </a:r>
            <a:endParaRPr lang="en-US" sz="2000" b="1" dirty="0" smtClean="0">
              <a:solidFill>
                <a:schemeClr val="bg1">
                  <a:lumMod val="75000"/>
                  <a:lumOff val="25000"/>
                </a:schemeClr>
              </a:solidFill>
              <a:latin typeface="Calibri" pitchFamily="34" charset="0"/>
              <a:cs typeface="Arial" pitchFamily="34" charset="0"/>
            </a:endParaRPr>
          </a:p>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Ascends</a:t>
            </a:r>
            <a:r>
              <a:rPr lang="en-US" sz="2000" dirty="0" smtClean="0">
                <a:solidFill>
                  <a:schemeClr val="bg1">
                    <a:lumMod val="75000"/>
                    <a:lumOff val="25000"/>
                  </a:schemeClr>
                </a:solidFill>
                <a:latin typeface="Calibri" pitchFamily="34" charset="0"/>
                <a:cs typeface="Arial" pitchFamily="34" charset="0"/>
              </a:rPr>
              <a:t> on the </a:t>
            </a:r>
            <a:r>
              <a:rPr lang="en-US" sz="2000" b="1" dirty="0" smtClean="0">
                <a:solidFill>
                  <a:schemeClr val="bg1">
                    <a:lumMod val="75000"/>
                    <a:lumOff val="25000"/>
                  </a:schemeClr>
                </a:solidFill>
                <a:latin typeface="Calibri" pitchFamily="34" charset="0"/>
                <a:cs typeface="Arial" pitchFamily="34" charset="0"/>
              </a:rPr>
              <a:t>right side </a:t>
            </a:r>
            <a:r>
              <a:rPr lang="en-US" sz="2000" dirty="0" smtClean="0">
                <a:solidFill>
                  <a:schemeClr val="bg1">
                    <a:lumMod val="75000"/>
                    <a:lumOff val="25000"/>
                  </a:schemeClr>
                </a:solidFill>
                <a:latin typeface="Calibri" pitchFamily="34" charset="0"/>
                <a:cs typeface="Arial" pitchFamily="34" charset="0"/>
              </a:rPr>
              <a:t>of </a:t>
            </a:r>
            <a:r>
              <a:rPr lang="en-US" sz="2000" b="1" dirty="0" smtClean="0">
                <a:solidFill>
                  <a:schemeClr val="bg1">
                    <a:lumMod val="75000"/>
                    <a:lumOff val="25000"/>
                  </a:schemeClr>
                </a:solidFill>
                <a:latin typeface="Calibri" pitchFamily="34" charset="0"/>
                <a:cs typeface="Arial" pitchFamily="34" charset="0"/>
              </a:rPr>
              <a:t>aorta.</a:t>
            </a:r>
            <a:endParaRPr lang="en-US" sz="2000" b="1" dirty="0" smtClean="0">
              <a:solidFill>
                <a:schemeClr val="bg1">
                  <a:lumMod val="75000"/>
                  <a:lumOff val="25000"/>
                </a:schemeClr>
              </a:solidFill>
              <a:latin typeface="Calibri" pitchFamily="34" charset="0"/>
              <a:cs typeface="Arial" pitchFamily="34" charset="0"/>
            </a:endParaRPr>
          </a:p>
          <a:p>
            <a:pPr marL="411163" algn="just">
              <a:spcBef>
                <a:spcPct val="0"/>
              </a:spcBef>
              <a:buFont typeface="Wingdings" pitchFamily="2" charset="2"/>
              <a:buChar char="v"/>
            </a:pPr>
            <a:r>
              <a:rPr lang="en-US" sz="2000" b="1" dirty="0" smtClean="0">
                <a:solidFill>
                  <a:srgbClr val="FF0000"/>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Pierces</a:t>
            </a:r>
            <a:r>
              <a:rPr lang="en-US" sz="2000" b="1" dirty="0" smtClean="0">
                <a:solidFill>
                  <a:srgbClr val="FF0000"/>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central tendon of </a:t>
            </a:r>
            <a:r>
              <a:rPr lang="en-US" sz="2000" b="1" dirty="0" smtClean="0">
                <a:solidFill>
                  <a:srgbClr val="0000FF"/>
                </a:solidFill>
                <a:latin typeface="Calibri" pitchFamily="34" charset="0"/>
                <a:cs typeface="Arial" pitchFamily="34" charset="0"/>
              </a:rPr>
              <a:t>diaphragm</a:t>
            </a:r>
            <a:r>
              <a:rPr lang="en-US" sz="2000" dirty="0" smtClean="0">
                <a:solidFill>
                  <a:schemeClr val="bg1">
                    <a:lumMod val="75000"/>
                    <a:lumOff val="25000"/>
                  </a:schemeClr>
                </a:solidFill>
                <a:latin typeface="Calibri" pitchFamily="34" charset="0"/>
                <a:cs typeface="Arial" pitchFamily="34" charset="0"/>
              </a:rPr>
              <a:t> at the </a:t>
            </a:r>
            <a:r>
              <a:rPr lang="en-US" sz="2000" b="1" dirty="0" smtClean="0">
                <a:solidFill>
                  <a:schemeClr val="bg1">
                    <a:lumMod val="75000"/>
                    <a:lumOff val="25000"/>
                  </a:schemeClr>
                </a:solidFill>
                <a:latin typeface="Calibri" pitchFamily="34" charset="0"/>
                <a:cs typeface="Arial" pitchFamily="34" charset="0"/>
              </a:rPr>
              <a:t>level of </a:t>
            </a:r>
            <a:r>
              <a:rPr lang="en-US" sz="2000" dirty="0" smtClean="0">
                <a:solidFill>
                  <a:schemeClr val="bg1">
                    <a:lumMod val="75000"/>
                    <a:lumOff val="25000"/>
                  </a:schemeClr>
                </a:solidFill>
                <a:latin typeface="Calibri" pitchFamily="34" charset="0"/>
                <a:cs typeface="Arial" pitchFamily="34" charset="0"/>
              </a:rPr>
              <a:t>the</a:t>
            </a:r>
            <a:r>
              <a:rPr lang="en-US" sz="2000" b="1" dirty="0" smtClean="0">
                <a:solidFill>
                  <a:schemeClr val="bg1">
                    <a:lumMod val="75000"/>
                    <a:lumOff val="25000"/>
                  </a:schemeClr>
                </a:solidFill>
                <a:latin typeface="Calibri" pitchFamily="34" charset="0"/>
                <a:cs typeface="Arial" pitchFamily="34" charset="0"/>
              </a:rPr>
              <a:t> 8th thoracic </a:t>
            </a:r>
            <a:r>
              <a:rPr lang="en-US" sz="2000" b="1" dirty="0" smtClean="0">
                <a:solidFill>
                  <a:schemeClr val="bg1">
                    <a:lumMod val="75000"/>
                    <a:lumOff val="25000"/>
                  </a:schemeClr>
                </a:solidFill>
                <a:latin typeface="Calibri" pitchFamily="34" charset="0"/>
                <a:cs typeface="Arial" pitchFamily="34" charset="0"/>
              </a:rPr>
              <a:t>vertebra (T8). </a:t>
            </a:r>
            <a:endParaRPr lang="en-US" sz="2000" b="1"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200" dirty="0">
              <a:solidFill>
                <a:schemeClr val="bg1">
                  <a:lumMod val="75000"/>
                  <a:lumOff val="25000"/>
                </a:schemeClr>
              </a:solidFill>
              <a:latin typeface="Calibri" pitchFamily="34" charset="0"/>
              <a:cs typeface="Arial" pitchFamily="34" charset="0"/>
            </a:endParaRPr>
          </a:p>
        </p:txBody>
      </p:sp>
      <p:pic>
        <p:nvPicPr>
          <p:cNvPr id="4" name="Picture 6" descr="E:\dad\Student Gray\4. Abdomen\F66122-004-f106.jpg"/>
          <p:cNvPicPr>
            <a:picLocks noChangeAspect="1" noChangeArrowheads="1"/>
          </p:cNvPicPr>
          <p:nvPr/>
        </p:nvPicPr>
        <p:blipFill>
          <a:blip r:embed="rId3" cstate="print"/>
          <a:srcRect b="5486"/>
          <a:stretch>
            <a:fillRect/>
          </a:stretch>
        </p:blipFill>
        <p:spPr bwMode="auto">
          <a:xfrm>
            <a:off x="5076056" y="1363662"/>
            <a:ext cx="4050412" cy="4873650"/>
          </a:xfrm>
          <a:prstGeom prst="rect">
            <a:avLst/>
          </a:prstGeom>
          <a:ln>
            <a:noFill/>
          </a:ln>
          <a:effectLst>
            <a:softEdge rad="112500"/>
          </a:effectLst>
        </p:spPr>
      </p:pic>
      <p:sp>
        <p:nvSpPr>
          <p:cNvPr id="5" name="AutoShape 2"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4"/>
          </p:cNvPr>
          <p:cNvSpPr>
            <a:spLocks noChangeAspect="1" noChangeArrowheads="1"/>
          </p:cNvSpPr>
          <p:nvPr/>
        </p:nvSpPr>
        <p:spPr bwMode="auto">
          <a:xfrm>
            <a:off x="50800" y="-1112838"/>
            <a:ext cx="2381250" cy="23241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4"/>
          </p:cNvPr>
          <p:cNvSpPr>
            <a:spLocks noChangeAspect="1" noChangeArrowheads="1"/>
          </p:cNvSpPr>
          <p:nvPr/>
        </p:nvSpPr>
        <p:spPr bwMode="auto">
          <a:xfrm>
            <a:off x="203200" y="-960438"/>
            <a:ext cx="2381250" cy="23241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5"/>
          </p:cNvPr>
          <p:cNvSpPr>
            <a:spLocks noChangeAspect="1" noChangeArrowheads="1"/>
          </p:cNvSpPr>
          <p:nvPr/>
        </p:nvSpPr>
        <p:spPr bwMode="auto">
          <a:xfrm>
            <a:off x="355600" y="-808038"/>
            <a:ext cx="2381250" cy="23241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xQSEhUUExQVFhUXGBwXGRcYFBgYFxcYFxgXGBgcGBcaHCggGhwlGxgXITEiJiorLi4uFx8zODMsNygtLisBCgoKDg0OGxAQGywkICQsLSwsLCwsLCwsLCwsLCwsLCwsLCwsLCwsLCwsLCwsLCwsLCwsLCwsLCwsLCwsLCwsLP/AABEIAMMAyAMBEQACEQEDEQH/xAAcAAACAgMBAQAAAAAAAAAAAAAABQQGAQMHAgj/xABMEAACAQIDBQQFBwcKBQUBAAABAgMAEQQSIQUGEzFBIlFhcSMygZGhBxRCUnKxwVNUYoKSk9EVFiQzQ5Sy0+HwZIOi0uI1Y3PC8SX/xAAbAQEAAgMBAQAAAAAAAAAAAAAABAUCAwYBB//EADgRAAICAgAFAgMGBAUFAQAAAAABAgMEEQUSITFBE1EiYXEGFCQyQsEVgaGxI1JikeE0gtHw8TP/2gAMAwEAAhEDEQA/AO40AUAXoAoAoDFAYNDwh4jaUaHLe7dVUXI87cvbXvLszUH46EZtqMfVi07y1vuB++s1A2el7v8A2I023svNoV83/wDysvTRnGhy6RTI53rQc5MP+8t/GvPTibPudn+Vm6DeZW5cJvszqT7iBT0jW8Wxd0ycu1e+NwO/sn7jWLrNbrS/UbE2rGepHmpH4V5yMx5Gbfn8f1199q85ZHnpyA7Ri/KL+0Kcsj30pewLj4jykT9oU0zzkkbo5lPIg+RvTTPGn5PdeGLSXUyKDuBoei9MffEtBl9WJJc1+ed5Fta3TJe/jQCc74RPkEAMpdkGn5N89pFtckERtblrbzoB5sbHjEQRTBSglRXytzXMAbG3nQE2gK5Hvfhjk7aAs0isvEQtEIhIWaQA3A9H8RQEqXebDKBmkKk5tGRwwEeXOWUrdQodCSbABgaAzi94oI7glyQQLCNyTd0jOXTtZWdb2va4oD3htvQsypm7bdBcgG7ABmAsCcpsDYmxoBpmoDViJwilm0Ar1LZ6lsq+3ttrGpeZ+HGNMoPaY9173J8B7TWxR6EumqU3qK/mc9xm+c8nZw6iBBy5Fz53GUeQHtNNHR4/Cakt2y2QI8PPObyM8h/SYkA+AOgr2KbLGFdFK+FaGUe7wtrlHktZ8r8mEstb0kacRgI4x1J6aWr3kPY3N9kLJXDacMkDXkDat0Me2S2kQbON4dc/Tc1v2JWAW4Bhd0+yxW3sFRm2nomxdV8Obo4jWPFYtRpiJPaQfiwNerbNMsTFf6UZfa+PHqyFh9hf4Vm0zV/D8OX6UjU28G0V5sh84xWHMefwrFfZHht7ccupWI/8v/WsOZnn8Dx35ZvTfKcHtwQsPJlv7dab9zD+BU+JMc7I37iY5X4kB8WzxftW7PtFY7RAyeDW09Y6ki8YHawNg1teTg3U35eRPuNJR8lNKuS3taGl6wNJWtrYiFMWt2lWVoh6jhVZEaRgLE9sg5r5QSLi9rih6LsB80iyLBFM5tDJHGthlVo5njUXIFgok56+qL6CwErDb0YbDYYBFlMEKoiuxUAjhcRQGkYFiI8vibgam9AWTBbRiluI3VitswBGZcwzLmXmpI6GgKjjlwUkCQlpWFncBUPEYTCcEEBbgj0ptofR0Askgw6sMszLCUxAkMSL6SOQYO7NliCooUrcjXtg37gG+B2Jh5Z5XjkmzKzKWyLa/FViA5TtZHhAAJOUaWsaAc4Hd9YmzJLIFJzOl1yu3a1PZv8AS5A27I8bgS8bsmOU5nz3tbSWRRp4KwHtoCm7Xiw68WRuIIYbj+vlJZh6xHb537A8b1tjHoTasfaSj+ZnNeEcS+dyQv0U4jkIO4Fjp4nrWSWzqqsCmqCi1tjrZ+wVbvt9pvwNZxr2YWV1LwPodhxdAwPhJIP/ALVKjjogWVxNzbDjIt2/E8WTTy7XOvHSjT6cEV7E7FEd1dnyEgJNeR3GY2tIA19NTn94vzVUaZW8RyHiU6iu5Iw+wo0OpAW6r253vxA5WwUHQMhBJ65hapDhHfTZyKyWtN62yXs/ZqCdisbR5ix4TlcygEWNhqA19AddL1otg/fZ2HAcux40oPsn0LIkCj6N6xhBIs5Tk/JISNT9Ee6spaNXNJeSBtPDi3Ia+FR3olUTb8iFsBWpQ2WSv0bE2Vm1IsOnefKtsajW8rrpMW7V2MttLg+8/wCla3X1N9OTJ92Qt29unCycGXXDvp2hfh36/ZvzHt6Vp7S6kbiGErY+pHv/AHOmw7afMcNAolmW3aZvRxIRzlYakjSyjtMCOQ1pL5HJWxSfQibWlhgdRieNOyqkjuWCxlnlZIgY7gXzk5dNBzJtWJpF8a4ZzHw48SAMnEIlIIVmlwsYzlwxVbuezcW1oDbHicLPIkUcJQcVQTnIBSWOaOysjW1GGyleVgPYBe8LhljRUW+VVCi5voosNeugoBHid08O+c2IZpeNfRrMVykAOGAWxOluZJ5mgPR3WgKstmsyNGe19FxCrW8bQx0BI2bsOOGaWdcxeQAEm3qhiwGgF9WOpuQNOVANxQEfaExSNmHrAaeZ0HxtXqW2Z1x3JI478oeKsIMKh0Azv1Jtol/PtN52rZLfZHRcHqUpyua7GjZGCAXX41vitIu7p620W/BYQKoAFbolPba2+pOSHwre5JFbZPZvWEWtWvm2Rlam9C7at1BZCVIB5W/HxrOPWPU3ehXkQamti/djZ6Nh2dwHdxmZm1LFtTepN1mppR6I4Fre37EHcfCKjzhRaz/gKzznpJnU8Ftbxmv9X7DjbGKZbJEQHc2BIuFsCS1ri4FuVVNs3ro9HS0xWts0YeRoioaXMzXIVyMzAakrYdKjK5ro+psnyT6JEvEYjMB5Vt1HW9nkK3H8p4jjFxW2EGjOUpaG2HgB6XrKUvYhWSNWNw5seQsCeXd31gzKu3l7nONvQmbtx+oP7S3rj9AdR+ly7r8xHsW0W2NfK/4I9EW/5N8YvzdVAVTA+VrC11bUMe+4LXPelYRXwlLxTEWPc/mWHeHaUEUjrNDcmJGDXsXjVnZ8vUGPLn017YrWUrFabYjUAnCsDbVSb8QIUliu8gFzmlYk8r31I1r0Dvd/ZsBu/AEckbcIjiNIF4WbIFJt2QHawsLBjoL0BY6AKAKAKAxQ8Yt203ZUd7D4Xb8BWUe5sg9LaOJbekMuPmNrhWyDu7HZPxBrOvbkdtw2tV4y35LFsmC1iQKkruYWy+HRa4Y63IqLJJMmxw35f7FYymktsrrZddIXcZ5nKQWIU2aU+op/RA9Y+21Ut3F9S5YfzNyphGDlPv4F29eynjhduO7m3LKoHLmAKgT4lkQtWpprZOwboz3Bx10N+6AvhP1PwrssiW5xbPm1cekxLus5WTEfbH3GtufLUUdL9nIqVMl8zO3eIZIzGQGXPcMtwQwGnhqBrVRauddDr6opxNL4xzmPCCvLkRmZ836IC6AgczUG/wDD1+ourCphF82+hbcNuvEqduSQvYXyvYA+A5VXWZ/LHm52n7LRUy4hZ6moLoQNp7K4JJSc36LIVIP3GotXF76paXxfUmUXzt6OJjC7cVY87nKL207RJvYBABdiegGtdXTcra1LWma8itRPMuGfEAtP2YvowfW63mI0PSyDQWN78h7rZHri5vTIG1YMy/dXk0XeM+R6Qv3Kl4eLePpLGR7VII+BNaF30ecYqU6VP27nVYcMriN2VWdVKhiASMwAex7jYX8qwkchLua8PsLDoAFhQAG4GX7P/ao/VFeGJOihC3yqBcljbqTa5Pj/AAoDbQBQBQBQGKAUbZk9JCvQlj+yB/Gsom6qO0ziOyWMsjt1d2b9piTW+p9Tuox5KI7LzsvCuSLAn7q2Ka2VmTbBJ9S3LhVjQvIwVV1JJsAPOsLMhIop5Dk9IpW3d/kdXiwiOxN14pOUeJQWuT46VW3ZTnDUSdjYEt+pb0Ro2Nvi0KqkkICAAXU8h4i3d91c/ZjST5kb7sOFrcoMs20MUmIwzMhutiLnppUJxkpfzIlVU6bevkg7lt/RP+XX0y5dYfyOCT1KxM8fJ/hleXF5hyMZ94k/hWXE5a5f/fYseD3OvnSH+0HwUcoSSRFkPQsL66C/d7ap3ckzpqpZkq3OMXohbw7PSNsMFGplJ9iox+8iqvjFrVPQ24mRK3n5vYUbxbfkLiDDayEdpgPVFU2Njyt1skY+PFR57Cm7T2UwbJIxklIvkzXNu9idFHiato40Y9TfLIjHpBGI4sRhWWTMJCo0DXZFHUJc3Xz51Khmen0EYKzqy87A2wmNjITR1tnjPrC/K3evjVnXkxsXQjTXovqZx2AZR4Vm2SqLk2VzZq5MbBfQZ7ftAr95FatdSfmJSxZ/Q6tsR7oR3MR+P41hI4uxaYxrE1hQBQBQBQBQGKAR7cHpoPKT7l/1rJEnHfR7KZuJuSyqGl7hXqei5y+KL01GJ0WOBIl0AAA5noBzrFy8lFKyVjOV4/GSbbxfCjYphIze4Hra+sR1Jt2R7agSk7Zcpc1VxxKuaS3It2Jw2FwEQSNFzEebnxLc62yUYLSIlc7bpbkyoYn0l83WoutlpH4Y6Rr3YxBV5YbmxUka9eX+/OqjLr0015ZuujzQjPyPdyz/AEX9Uiu/T5owZ8xyI6tsRp3UxphbaLjUrHGwHeRxgB77U4vtVxkvn+xP4DX6tvK/LRUJWDRSCSxksWktctduRJBtzvcGuV5nJb8n1TXI0o9IlyxW0b4PZ08jW7BBP6RQAX9x+FMymVtSOWc4V5NsF3b6FX3e2yyyzmPLmckGVhdYwrHkumdiOmgFrnur3GXpxJeWnZBRj47kzCx5bkXLMczuxuzt3sev4dKyc2xCqMEMVmVhlYV7011Q009oqGJmfAYlZ4uanUdGX6SnzGnnburGufJLaJFkFfV1O6YYx4iJJFsVdQwPgRcVZxntbOa9SVUtewi2luoDJG6G2V1c/qsD+FZp9SwhxFyrcJeR3sNewT3sT9wryRW3S3IZViagoAoAoAoAoDFDxIg7QwhdoyLdkkm/cQRWSNsZaTRNtXhr7lE+V3bJhwqwqbPOSvkigF/vUfrVGyJ8sdFlwylWWc3hCTdOb5phbqPSSfADqf8AfOo1UuRcxY5cfXs34RqkdnJJNyeZPM+dYybMoxUexDbFhSQ2jW69fKib2jb0ZN+TvZceLnneUBlQKAL21YkkkDpZbe01nTXCx/F4IvErp1xioj/d9LcZQLASSADoLObV1NmlGGvZHzmyTdz35KziWMHz89SkNufMSsB99R+MWfhotHQfZSHPl8vzK1hcFJEBKjesDp33/GuVSlCHN7n1Gxxm3H2Oh7sbPfGQwB2ywxxgNluJJHbtML/2agEctTm5i2t2o8tSi/PU+c5j58yc4+GV/fvZkEEqthjYEgSRgDhr0UjqL25ctDUXJo5IbLPheX6knB911JMsWUJ4qD76hk7ZqNeI9Eu8sF0vWLWjfT0Z0j5KMYZNnRgnVGZPYrG3wtVhQ/gRz/E4qF8n7lxqQQWZArwGaAKAKApeC35U5BJG+ZnVSyAFF4s7ww3u17syAaDS/dQEfYvygI/DSeMpLJdsq5bIjPIsIbtksWCG5W4FrnKLUBKw++yuVIhkIkijeKPKBLIZWkA5vlAKpm1INgSaAY7G3ojxMpijSS6oruSFAjzF1Ctr62aNxYfVoCw0AUByH5ZCTjMMvQRE+0yC/wDhFQsrui/4R/8AnL6nhD2VHQKBWj9JJfSQF7UGhbvMoMObS41rzemmZ199NE2bAMk6nD2w54YIZOI7Pm5XRQRpY9ddKmUYk7lzwWkvJCu4rj41fpX/ABb8Fr2DgnijAlbNKxLHoxublmHQnnV65dEvY+f5Eo+s7K1rb6Iru9OIw7OY53MTEdlxcq4GtmA6g1ttpUqvi7MkcLyL8e/1cbvrqI8fhldcPDxlRBxH4puFYEqBl7yAKpFiQlP0m+iO9jxW+GL97sj8cuml4+Y/fAZVLYaYvKw7KIxewUBSVFgt7W1b3GrNURT52n9TkIZtso+k9fP3f1FE2xZUw8oaKXiOwYvI8d7x3sDZvFvfVLlWRlZ1ezouH2ziuX00l45fP12R9mbfaRFUxklRocyDT2mtGok6Tmv0MmnFP+Rb9pP+6nLEx9SfmDFu2MSxSxiYfrJ/GsXGJtrtl/kZc/krxMseC7OGkcGRyCrxgc7fSYHoamUrUehT8RlzW9tFkn25w8VCJ2GHR4ZyVlkjF2R8OFObNbQM2gPU1vIC7sTYneaebNGhjj9Iigg3dFGJSEh7Pe7q1wbLax9bmPAWrdnFvJh1aVlZ8zglRYdmRlta5ta1ANqAKA5s+28At1GGcurxqVzerNHNPIiEgnVWjkk0uLEd4oAi2nghJEVwsyKFCBs4RSTDLiUSSMuLlFEvriyl9OZsA03chwm0ImywtHwsmH9chlEarLGUdTfQSixGvPmKAsezdjQ4ckxIELKiGxJ7MebINe7O/negGN6AL0BzH5ZMJ2sLN0BeMn7WVl/wtUPKi3plxwqf5ofzFODfMo8qj6eiwk1tvZ6ma2tDyLXuJZ588iiQFYswLEjQga29vKvY9zel5izpWz8DDiirFm0U2McjKCDlJBKnUaae2pmLdOn4IvozmOIY0ZyUprqiFuphBHPOt2IEzAXJY5QdLk6mwq/vmnUn50c1ybydPsinb9Rj54gtcXI9wqNxPbwo/Uv/ALIrlzrNe37kHbezm4YFri4bU6dlMqhR0vck+yublBp8x9DpUJ2dToewl4UOBlUetDlewAvopW/j61XWPJyx3FnznidUYZ0rI996E2+eK1igv64LP4gH8Sapuie0dJhwXJzPwJ4tnRjkooSHYz2cMByPxrzR7zbQl2zLbSsX30bYe52D5PsFwtnwDkSuc+bkn8asqVqCOazp818mvc1717RniI4SI4WCaYq0bOWMZiVVUg9n1yToSculq2kTyJ33gxXDZ4+C2RJZS/CzCbgmAILo5Vb8R1uC3qaciABmfeCZ5zEGGXirbKmVgExUcbK3aOYFGubgG2tgCKAvwoDNAc5n23C8Uj/MYzx5FljXjWknPbQO6ohkRrRnQBtL6ixsBrG8WDdQPmSE8NZghYf1Rw6ojEhTa4lMIHXtc+VAWfcXERSYcyRwcAtK6yJck8SJuESSwDHRANQDYDSgHeOwUcyFJUV0PNWFwbeFAKv5m4D80h/YFAH8zcB+aQ/sCgK9v3uZhvmUrQ4eNHQBwVQXsp1+F/fWq78pJw3FWraOdbEwkLaGNCfKoCs6F/Zj1KWuUanZMH5JP2ay9V+5q9Gv/Kacbs+BUPok5fVFOffk9jjQm9cqG3yX7AgmjYzQRv6RgMyg6ZQbDwvetlT3YQeIVxrjqKH26+zoo55XjjVfSOosLdkMRb4V0Vq3UvocV6r+8NFS321xsfixrVxLSw4L/V+x0P2S28ux/L9xjvKyxwRORpcg+Wn8ao7klFM7TDlu2a9hturtANg+Ex1w8oUH9Bu0h8stx7DU3BlzJr5HLfaOl02KxdpdRBvwhjxULn1Spjv+kjHT7/dVZNaloucTllVozFKCBrXhk4mnGYoIK8ZlGtsQYDBNjcQsS37bWv3D6R9gua9rjzS0bMmxVVbPoaCMKoVRYAWA7gNBVprRyUnt7Ee28ViI5YViBKy+juEzcJwytnY/VMfEGumZV76HhWIdvY54i7RtnVc5XhN6OUw4lmj0UBlDJGNcx7WpOYUBcNhvKTMszFskgVWKBMymNG5DQgMzDTutqRegGooDNAKm3dwhz3w0PpHEj+jXtut7M2mp1PvPfQG5tjwFSphjylOERkFuGNQn2b9KA34LBxwrkiRUW5OVQALnnoKAkUAUAUBqnQMCCLgggjvv/v415JbWj1S5Xs4NtXANgMS8ZvlB7J701y/D7qrrIemzq6LFfWn5J8e0UI51js8cGvAu2ljM2grzrszUfc6JuVEcNhxnUhhmYqeeY8gfHkPbUrGrfqqBQ8WuhGLmuxD2XtYLJKzXCobDSxkdu0xA8zp0teuhy+WqtbOSwsS3Kv8Ag7v+hS94tptNMrKLZ2yhhyHeFPXxNUeTOy2vm/Sn0+p9G4XjYuDP0IvdmuvuO969cDEO4Hz1t/rUe78iJuHH8RYM9j7FdFidASk+GXNYXAaMBxmPcbm32j3VJxfgmmuzOf4rcsjGnXL80X0+g9jwEeMTJKt1bNfvBsDcHvB61qtglkNMiU5Mo0xsj5KltXcDFQG8DcZOguFkHmDofZbyrCVD8FnVxKEvzrQrj3Nx8zWaFlHezKB95NYehIkPiFNfVPZ0fc7c9MECzHPKRYtawUc7KPvJ51KqqUepTZWZK168FqFbiEFqAAtAAFAZoAoCrne5BctGwW8ozZ4z/UZ8xYBiVFkOp5aX50BLxu8sERIz5mDBSAD9dY2IJFmys4va5F7c6Ak4HbkM0pijYsQnEvlIFs7RkEkaMGUgqdRQDMUBmgCgMGgEG9W7KY1LHsut8j87X5gjqpIGla7Ic/ck42TKl9Dnknyb4lWsACO9XFviARUN40tlzHisGviLRuzuEsLCSezMNQg1APexPrH4VIroUe5AyeIysXLHse9tYnKJLA6MzG3MDUm3iFDHzy1KxUo81z8dipy6vvFkMbfzK5s7CfPZ2zDhxALcAEFxlGVR1Vctr9TevI125EVO1aS7fMtcrPxuHVumjXqP+gv36iVZ4VUAAPYACwAAPIVMy4qOAkl5K37N3St4hKVndoY7ahEmFydcpIqmtW4LR21L5b9+C+bqP/QMOf8A2V/w1JpW0jkeIrlvmvmRN1tQnt/w0yV+J6GjGf4SJaLVmzHqFAFD0zQBQBQBQBQBQFDxOGwEiNGrOGJlOdIfSSicyIwQhPSLmc2tcdgE6CgI8CRy4pc8jCJGZ0ABYK0ssc4VmMYyXMTAqxuCbC1AMtn4vDQs86yTktmUxtE2Y5mbEBgmQMFAdu1ysRfUagTJN74lh4mV83CEoXKwDXVXKrJbKxAccvHxoCyg0BmgCgCgCgPErgC55DWmt9DyUuVbK7sGEPLK5GgJWx+s5u9/IBF/VNSLeVJQRopjKU/VffwLsOP/AOhiB3ZP8AqclrFiVGW3LJ6lR+UFP6TF9v8AA1pzX+CS+ZefZZb4hJv2Nm8WIMUSOOnMeHWqG2WoI73DjzzkmWv5NdocTDtCSDkN0sb+ie5W46a5h7K3Y03ynOcaoireePn+5O2AuVwn1Sw9wArfdH/G5vdFPiv8Oo+xZ69PQoAoAoDyZBQBmoAz0BkGgM0BzTCGFZAzyuoVBwEj1aO8kr6CRAENo2GRs2gOvqigJqzYJUcZpir+kMiZicsaxlpWYKMpJxAJI1105EABxhdzYowcksytcdpeEpHY4bWCxgdpct9OaKRY0B4O4uHOmeWwTh80vlKKhBbJmOiLoTYdLUBYMbhBIuUs663ujFT7x0oCD/IS/lsT+/egD+Ql/LYn9+9AH8hL+WxP796Ax/Ia/lsT+/eg8Cnb2H4KgJLOznkGnYrcXIzA8xoSfs1tpjqLnLwR75Nv0492Nt2sJw4QNdTfXn7fE8z4k1Frk5bk+7JtsYwfLDskIMF/6hivtKP+gVdv/pYnNXdMpoq3ygMPncK9Sc3sGnxJ+FV2dcvQjWu+zqPspjc11tvhI0b4lxEoCrltcsWN/wBm341XXKPKtnWYs7FduCLD8n5nXCxyQ4WBiyBGkOIKM/DJAzKITbmdL1uqiuXaOa4jZNXOE/DJuBxuLGJe2Hhza9k4kgcxyPB1t106ipLlz6+RXcnoPT7S6jz57jvzWD+9t/kVgZB89x35rB/e2/yKAPnmO/NYP723+RQB89x35rB/e2/yKAUby4DG4xI4xHFEVzS5jKzqsqZfm9iFUkhrvYiwyDvoDxjJcc6uyJMkrKzBCUyKphORV1txBNYa9x6WoDG1sHiY2mEPzhs7KQ5e47MDAG1xcmS1/VHq300oC27KZzDEZARIY1zg6ENlGa4HjegJdAIZd18O2c5WBaUzFg2ucrkNr3ABXoOpJ50Bl92MOVdcrWdHjPbPqyCIMB42hT495oB4tAZoAoAoAoAoDXIwAJJsAL+6iW2Yyek5FUgjMvEnf6TCNAegZgH+4L7D31vzZclfpo0cPXPa7mWfD8tO8/eah0r4UyU17lGg2rHDJi8TIbKXsLc2I7ICjqTarjKmqqYJ+EUmHjWZeW3DyytYeN5pmxuIGUH1F6ADkPG3f1NUDbnN2M+l4+PXhU/dqfzP8zN20P6SjW6fjWMo862SqPw0lvyWL5IsaGwrwk9qKQ3HXLISynyvmHsrZiz3FooOP4/p5HN4kNl2fxJZWU5WGqnxzEc+42+41vx58s9Mqs2PqVQh5Q42XjDILNo66MPx8jW+yGuxBps5u5PrWjeZoAoDGWgDLQBagM0AUBjNQBegC9AF6AL0BmgCgCgFW8EmWB/Gw9nX4Vvxl8aImc/8Bo0NFlwsX6ORj5kgn4mo+U9yf1JmH0Sj7o0bb2uMNhZZCdQWVB1LEnKB3nW/srXTOMH17Gz7vZc+WtdWc42dgbqMRijljQXjjv79D1PU9KZFruk5W9vB0eFgQwkqKPik+79jWJJ9ouREUijX1c17EfoqNT51hDGuyVtdEjVlcaxOHSdb+KXkiOMRgJPSWdDoSL29oPStlvDrceHqQfMvIwvtFi8Ss9GS5X4GexNpDC4pMSv9RL2JPAE6E+R199RIajPm9y2zsZ5NDrf549UdU2cozPbUED/E5qTX1ls427mWt9wx2yVlYNnkRgLZo3KnXv6H23qQ5EZQ0RRsjEp/V42Q/wDzQxSfFBGfjWGzIL49L3XCzd1jLAfceIPjXoM/yrOtg+DkPeY5InA97KT7qA8DaxOJhXtJG8MzFJFyNmjkw6rz15O3vHhQCTF70TSArGnDzSKquSQSoxKQPoV9YhriwNuR6XAsu7uNeWBXly5yXBy8hldlHTwoBnegC9AVAbeeOEYyWVeG2f0GQKwy5rKj3uZBl1vpz5WoD1tHe54cythyXjWR5AsqkBYhCTlJHaYiYWFhqDe2lAbJ96HVsnAu4vnAlFhaVIgFYr2jd1+NAesNvSWa3BtkZVmPEHYLzPCuTTtjMjHppbmdKAk7t7fOK5xGP0ccq9oNdJDIovb1WBjOmuhGtAbX3swQJBxMIIJB7Y0I0NAY/ndgfzqH9sUAfzuwP51D+2KAV7wby4N4WC4mEnoM4rfQ9STImVFzg0e5N6cEcPlbFQj0YBu40IX+Nabkm3sl48mtSRSN59t4d545DMjoqXC5xlD3Fza/O33eNVun0b7eDqMG2uNUlvTb7/I8bBxEGMl4uNniSFNEhLgZyNbt+gPia3wrk3uX+xpzOI11QcMV9+8vcvO0dq7NmUBsRACo7LK4DL9kjkPCp9N8630OWux43r4u5W8TtDCykwTTwtfRJAws1+QPcfCrH1IuPwrv3RTTx7abU147Mp20sLJg2eCQHIeV/I8qouIYkaNTq6p/0PpvAeJrMjyz6WR/qjru7O0I1b5pf0kcMT2PVSCNO+xGv2hXlL6fM5/MjJydnjbLJUghBQGaAxagKhvttQQkZo8O4WKSX063DZSi8OPuY5gSddANNbgCG23SJCEiwpeV7Gy9uIpiEgHzixuzHNmUC2sbDX1gBsj3qZJI48sI7eSRFGUl2lkTMl2HMx3tZiS1iR1AhQb3zdts+GJMWHZVBJSNpBindWu47YEaqSWXlew5ECybo7UbErJIx0LoVF7hQ0EL5Qba2Zm99AVvB7TjDvMYULOGGoS7Zo7sGKxktmbKOyL8r3vQErZu0onAjGFgQAOJA8mQZWmWEhcy3YnICQbWsg6iwEneLbkOGklD4YO4TiixAMkVmd2Fx9GSNQe4shvrQEN9qoZYycKnFDsoBOUZ2mwwz9pM41mLaj6J0NwaAsu7jo8eZYkjZS0JC8gIXdAFNh2b5iNOpoBwBQGaAKA0YmAOpVtQel6yjLTMXFSWmc++VDaDyxthYjZVXNMR/wBCe3mfId9RciTfQ6Hg2FB/HZ9I/wDkX4zZ3z5Nn3Js62PiMqk/4TTh9SsT9T9K6EPiObZjqVNPeb7nUcLAsaKiiyqAAByAFSm9vZVpaNpNYnpA2vs5cRGY2v3hhzVuhHjW2q11zTRptqU4OMjn23MMZ4zBOPTRMFzW5qSLHyIqytrrdbn+l9foysw8mzGyoqD01/YW7YxTR7Ukmi1khCjL9dAO0vtBPwrlo+opOXb9z6RiU1X4Xpz7t9/ZnV9l7QSeJJYzdXAI9v49KsYyUjlLqXTNxkTBXprM0AUBUt7lzSwRtGHWW6J69uJnRiJAGAZDGHbW39WRftUAjw290zxtNwog2USFQCGU8HEvw5grkllMaDtZTqeyulAW/YcjSGYTLGXikyBkjKggokmgYkjtMeutr0Az+aJ9Veeb1Rq1735c763oDZHEF5AAdwFhQGltnxEEGNCCLEZBYjl3UBrXZUAy2hjGU5l7C9kkAEjTQ6D3CgJDwKTcqpNityATlPMeRsNKA1QbOiQBVijULyAQADUHTTTUA+wUBvSMLyAGpOgtqdSaA90AUAUAs29tMYaCSU6lRoPrMdFHtNYTly9SRi0O+1Vrycn2msjKIy3blBllkPdzY/EADyHStdVErrFX5Z02Xm14OPK7X5ekUWLddxHFgcxsFDsSdLKqsLn9oVMUUrbUuy6HH3WzujVKXWUn+w2xG8k0jejXhwAEmQi8jAC/ZB0Uc+dz5V6q/LLeGBCKXO+vsVnDbxS4g5syxrfTMSzeZ1+6va0mT5YNdce2/kWDCzOBmEytbnkLKR45W0NZ+ltaIVqjLpymnb2MzDOQDIgIcL9LLleM28QWHvFba4/4cq2c3xSn0roSiiu7ew+TaXFHKQZj5BRqarbJxnVBt9UzqeETs57Kv0tJr6//AAffJ/jxHI0N/RS3eL9F1/rEv4ghh5NWime5aRu4zj7ip66rv9PDOgrUrZzrR6oAoDFqAAo7hQGbUAUAUBi9AGagDNQBmoAvQGaAKAKApW/2IDNBAT2e1NJ4JEBb4n4VHu6vkLzhEeVTu/7V9X/wUnBSNiDCZfR8RsovftRSE6L4gL8Kzxr5UWxsl00bc2qrNosqre+X+5Y9sWfFQBhaK/LpYkm3kMi1uxZOVTsf6n1KyiCV7iu6jtfUa4xbOQAO63K4IsamqKlEnw+KKb7lJm3axETegdHToGbI47gb6GoirnF9CYsva1JDTCcWMBsS6KB9AEO7HoFC6knlYamt/q8q+I02OMuq2OmwTZ4xIMryEMV55VLRqqkjrlRr+ZrbVN8jkcrxGxW3xh4Iu9uzs0yszsIyDGyj6xYlST+qR7aqcTF9W1wfbZbWcUeHivlXxPt8ip7KR8PJLhwbSKRNAT9ddbX7itwe+5rZk4/pS1Hz1LTh+auIYsZy8fDP6P8A5Ox7GxyzwpKvJ1DWPMXHI+WtexkpLmXkobqXVZKL9ydWRqCgNLYpA6xlgHYMyrfVghUMQOoBdb/aFAeuMt8uYZrXtfW3K9udr9aA95hQBmFAasLiUkVXRgysLqwNwQeoNAUHZuLZBMwccdeNlDDFO5biNkVojZSCLCy256UBtfbWLDFyzJmjTMhiOWE8eRZbMRYsi5FzHsnMGtl0oDfFtbGv3KLYdR/R37XGldHfU9I1BtyGe50tQGBt/ECaONr6OsbegKiQNLJHxL+SodLBS2pNxYB5sbGNHgcMzpK78GLMFUtJmKLcsCb8+dAbP5e/4bFfuf8AyoA/l7/hsV+5/wDKgD+Xv+GxX7n/AMqA5tvxtiR5cQRFKuaNIVzKAygsS1xe4uTb2VG5HKzXnsX+NNU4im+ye/6aLNsXZSSuqshy4eFCqtoVkbMdR32Hxq0y4wdS6ddnMcOyra7ZxT6PuR94cFfDiYkBY0bXrnBUooHUnUVExborH18yzSmuIQce3kgbP2+joM5Gn1jZl8wdRUiF0S+eLrqiWcZCf7a36yn771m5p9EYKFvsQYuDDiIsSZc4VspDZSAG0LCw0I7/ADrTZFLq2Y5Fdkq2taLZtXYss2LVuJJGgF80bKDoNAcwOty3vrarYxqaONlTJ38wubdozmRPnWJIswBLoRmDDLe0eouD7qgYtjha5dizyqlOpJ9Skbe2e/CjxCvM00RKSBjcoVNtMoFvberPOx24OUfHVfNEHg+dyXqp/CpdJa/5LVuPhRLxolxmJXht6qMgALatzQ37V9RVVTYn8KOh4tiyrcZvyvPktf8AN1vz3GfvIv8AKreU4fzdb89xn7yL/KoBTtrZZV4QZ3cBJELSE5yZZsKQoaNQBpG4todfMgCFLuzKxLxEAMtlsxDcL5xxQmVhoDGbWNrWsfACTDu1Ll7T30hVQZToqzyvMoygDWMoosOQtyoDTidhToysCMkUgdcshusYnd3WxUm3CKqFQC+qk2ygAWjdrCGDDQwuQWjjVTY3FwLG3hQFUgnxaAvklBsf7Jjl9GQCqkEDXnofI8iBv2dtTFO0ayHEIASFIwrMZWEtrSkxKFXhlSGAS+ZjfskUBM3ix2NjeVcOhccPixnh5gCisHjJ0GcuYmUXuQX7qAgQ4zGtw7cSxLLxDDd8hmwoJOaJBfK01jkAst7G1AWnYDymL02YsryKCy5SyLIyoxAAFyoBuAAb3sKAZ0AWoAtQFF2tugxxM2JBzXQFUI5svaHsuBpWOPWlkKb7E7LzubA9BLqNd1QY8NxcQOHI9mfNpyFhcdNOnjUzNmnLUexTcPpmoaa6le2hA08YiDGONZc+Y2BawsosQbDryqohHljyI6ipKD59betG3DbEwiauGkbvt95OtbemxO/Il0SRLZMHy4I/37a9bXual949xdjtj4OQWEdvI145fMkQst1qQ2G8MqKQyh9NCOyb26jkfZavJWPWiK8GDltDbdkAxZx9Lv5gDSx8eZ9tZUJJELK3zcr8CvbW70j4iN4TlRpC8y39a6Bfby+NW1WSvScZe2kUd+N/jKUfqNNgbtxYR5XjveU3N6rIwim5LydBlZ1mRGMZ+B3WwhBQFe23sZ5po5FZQqLYg358VH5cuSn30AgbdDEGwzoDwRFnDcwYVjNwEDHVRe7nQ6AGgHzbKc4ZlVYopA/FjVMxjV1YMoa1rgka5QLhj5kBHJuXKC4WW942AdmAIZoTGwIyZipcs/rgdr1bjUB3s7YDR4hZrr62IL2vdhM6NGD35Qp99AWK1AGWgDKKALUAWoDNAFAFAea83roNLyJdr7JeZwc9lUaL0v1JrCcW+hNx74VLqupBO7TfXrD0mb/vsTB3VP1699IfxBHn+aZ+vXnpGS4ivYBuofr0VYfEYvwbV3ZYfTrL09mP8QS6k7YuyWgZu1dW5jxHUVlGHKRsm+Nq2OLVn8iJ07mRT5HnzM0PQoDFqALUAZaALUBm1AFAFAFAFAFAFAFAFAFAFAFAFAFAFAFAFAFAFAFAFAFAFAFAFAFAf//Z">
            <a:hlinkClick r:id="rId5"/>
          </p:cNvPr>
          <p:cNvSpPr>
            <a:spLocks noChangeAspect="1" noChangeArrowheads="1"/>
          </p:cNvSpPr>
          <p:nvPr/>
        </p:nvSpPr>
        <p:spPr bwMode="auto">
          <a:xfrm>
            <a:off x="508000" y="-655638"/>
            <a:ext cx="2381250" cy="23241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Inferior vena cava and its tributaries"/>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860032" y="1363664"/>
            <a:ext cx="4266436" cy="5161680"/>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wipe(down)">
                                      <p:cBhvr>
                                        <p:cTn id="7"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1534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Tributaries of Inferior Vena Cava</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409700"/>
            <a:ext cx="4499992" cy="4093428"/>
          </a:xfrm>
          <a:solidFill>
            <a:schemeClr val="tx1"/>
          </a:solidFill>
          <a:ln w="9525">
            <a:solidFill>
              <a:schemeClr val="bg2"/>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Two </a:t>
            </a:r>
            <a:r>
              <a:rPr lang="en-US" sz="2000" b="1" u="sng" dirty="0" smtClean="0">
                <a:solidFill>
                  <a:schemeClr val="bg1">
                    <a:lumMod val="75000"/>
                    <a:lumOff val="25000"/>
                  </a:schemeClr>
                </a:solidFill>
                <a:latin typeface="Calibri" pitchFamily="34" charset="0"/>
                <a:cs typeface="Arial" pitchFamily="34" charset="0"/>
              </a:rPr>
              <a:t>common iliac </a:t>
            </a:r>
            <a:r>
              <a:rPr lang="en-US" sz="2000" b="1" dirty="0" smtClean="0">
                <a:solidFill>
                  <a:schemeClr val="bg1">
                    <a:lumMod val="75000"/>
                    <a:lumOff val="25000"/>
                  </a:schemeClr>
                </a:solidFill>
                <a:latin typeface="Calibri" pitchFamily="34" charset="0"/>
                <a:cs typeface="Arial" pitchFamily="34" charset="0"/>
              </a:rPr>
              <a:t>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Median </a:t>
            </a:r>
            <a:r>
              <a:rPr lang="en-US" sz="2000" b="1" u="sng" dirty="0" smtClean="0">
                <a:solidFill>
                  <a:schemeClr val="bg1">
                    <a:lumMod val="75000"/>
                    <a:lumOff val="25000"/>
                  </a:schemeClr>
                </a:solidFill>
                <a:latin typeface="Calibri" pitchFamily="34" charset="0"/>
                <a:cs typeface="Arial" pitchFamily="34" charset="0"/>
              </a:rPr>
              <a:t>sacral</a:t>
            </a:r>
            <a:r>
              <a:rPr lang="en-US" sz="2000" b="1" dirty="0" smtClean="0">
                <a:solidFill>
                  <a:schemeClr val="bg1">
                    <a:lumMod val="75000"/>
                    <a:lumOff val="25000"/>
                  </a:schemeClr>
                </a:solidFill>
                <a:latin typeface="Calibri" pitchFamily="34" charset="0"/>
                <a:cs typeface="Arial" pitchFamily="34" charset="0"/>
              </a:rPr>
              <a:t> vein</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Four paired </a:t>
            </a:r>
            <a:r>
              <a:rPr lang="en-US" sz="2000" b="1" u="sng" dirty="0" smtClean="0">
                <a:solidFill>
                  <a:schemeClr val="bg1">
                    <a:lumMod val="75000"/>
                    <a:lumOff val="25000"/>
                  </a:schemeClr>
                </a:solidFill>
                <a:latin typeface="Calibri" pitchFamily="34" charset="0"/>
                <a:cs typeface="Arial" pitchFamily="34" charset="0"/>
              </a:rPr>
              <a:t>lumbar</a:t>
            </a:r>
            <a:r>
              <a:rPr lang="en-US" sz="2000" b="1" dirty="0" smtClean="0">
                <a:solidFill>
                  <a:schemeClr val="bg1">
                    <a:lumMod val="75000"/>
                    <a:lumOff val="25000"/>
                  </a:schemeClr>
                </a:solidFill>
                <a:latin typeface="Calibri" pitchFamily="34" charset="0"/>
                <a:cs typeface="Arial" pitchFamily="34" charset="0"/>
              </a:rPr>
              <a:t> 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Right </a:t>
            </a:r>
            <a:r>
              <a:rPr lang="en-US" sz="2000" b="1" u="sng" dirty="0" smtClean="0">
                <a:solidFill>
                  <a:schemeClr val="bg1">
                    <a:lumMod val="75000"/>
                    <a:lumOff val="25000"/>
                  </a:schemeClr>
                </a:solidFill>
                <a:latin typeface="Calibri" pitchFamily="34" charset="0"/>
                <a:cs typeface="Arial" pitchFamily="34" charset="0"/>
              </a:rPr>
              <a:t>gonadal</a:t>
            </a:r>
            <a:r>
              <a:rPr lang="en-US" sz="2000" b="1" dirty="0" smtClean="0">
                <a:solidFill>
                  <a:schemeClr val="bg1">
                    <a:lumMod val="75000"/>
                    <a:lumOff val="25000"/>
                  </a:schemeClr>
                </a:solidFill>
                <a:latin typeface="Calibri" pitchFamily="34" charset="0"/>
                <a:cs typeface="Arial" pitchFamily="34" charset="0"/>
              </a:rPr>
              <a:t> vein</a:t>
            </a:r>
          </a:p>
          <a:p>
            <a:pPr lvl="1" indent="-382588" algn="just">
              <a:spcBef>
                <a:spcPct val="0"/>
              </a:spcBef>
              <a:buSzPct val="80000"/>
              <a:buFont typeface="Wingdings" pitchFamily="2" charset="2"/>
              <a:buChar char="Ø"/>
            </a:pPr>
            <a:r>
              <a:rPr lang="en-US" sz="2000" b="1" dirty="0" smtClean="0">
                <a:solidFill>
                  <a:schemeClr val="bg1">
                    <a:lumMod val="75000"/>
                    <a:lumOff val="25000"/>
                  </a:schemeClr>
                </a:solidFill>
                <a:latin typeface="Calibri" pitchFamily="34" charset="0"/>
                <a:cs typeface="Arial" pitchFamily="34" charset="0"/>
              </a:rPr>
              <a:t>the left vein drains into the </a:t>
            </a:r>
            <a:r>
              <a:rPr lang="en-US" sz="2000" b="1" dirty="0" smtClean="0">
                <a:solidFill>
                  <a:srgbClr val="0000FF"/>
                </a:solidFill>
                <a:latin typeface="Calibri" pitchFamily="34" charset="0"/>
                <a:cs typeface="Arial" pitchFamily="34" charset="0"/>
              </a:rPr>
              <a:t>left renal vein</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Paired </a:t>
            </a:r>
            <a:r>
              <a:rPr lang="en-US" sz="2000" b="1" u="sng" dirty="0" smtClean="0">
                <a:solidFill>
                  <a:schemeClr val="bg1">
                    <a:lumMod val="75000"/>
                    <a:lumOff val="25000"/>
                  </a:schemeClr>
                </a:solidFill>
                <a:latin typeface="Calibri" pitchFamily="34" charset="0"/>
                <a:cs typeface="Arial" pitchFamily="34" charset="0"/>
              </a:rPr>
              <a:t>renal</a:t>
            </a:r>
            <a:r>
              <a:rPr lang="en-US" sz="2000" b="1" dirty="0" smtClean="0">
                <a:solidFill>
                  <a:schemeClr val="bg1">
                    <a:lumMod val="75000"/>
                    <a:lumOff val="25000"/>
                  </a:schemeClr>
                </a:solidFill>
                <a:latin typeface="Calibri" pitchFamily="34" charset="0"/>
                <a:cs typeface="Arial" pitchFamily="34" charset="0"/>
              </a:rPr>
              <a:t> 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Right </a:t>
            </a:r>
            <a:r>
              <a:rPr lang="en-US" sz="2000" b="1" u="sng" dirty="0" smtClean="0">
                <a:solidFill>
                  <a:schemeClr val="bg1">
                    <a:lumMod val="75000"/>
                    <a:lumOff val="25000"/>
                  </a:schemeClr>
                </a:solidFill>
                <a:latin typeface="Calibri" pitchFamily="34" charset="0"/>
                <a:cs typeface="Arial" pitchFamily="34" charset="0"/>
              </a:rPr>
              <a:t>suprarenal</a:t>
            </a:r>
            <a:r>
              <a:rPr lang="en-US" sz="2000" b="1" dirty="0" smtClean="0">
                <a:solidFill>
                  <a:schemeClr val="bg1">
                    <a:lumMod val="75000"/>
                    <a:lumOff val="25000"/>
                  </a:schemeClr>
                </a:solidFill>
                <a:latin typeface="Calibri" pitchFamily="34" charset="0"/>
                <a:cs typeface="Arial" pitchFamily="34" charset="0"/>
              </a:rPr>
              <a:t> vein</a:t>
            </a:r>
          </a:p>
          <a:p>
            <a:pPr lvl="1" indent="-382588" algn="just">
              <a:spcBef>
                <a:spcPct val="0"/>
              </a:spcBef>
              <a:buSzPct val="80000"/>
              <a:buFont typeface="Wingdings" pitchFamily="2" charset="2"/>
              <a:buChar char="Ø"/>
            </a:pPr>
            <a:r>
              <a:rPr lang="en-US" sz="2000" b="1" dirty="0" smtClean="0">
                <a:solidFill>
                  <a:schemeClr val="bg1">
                    <a:lumMod val="75000"/>
                    <a:lumOff val="25000"/>
                  </a:schemeClr>
                </a:solidFill>
                <a:latin typeface="Calibri" pitchFamily="34" charset="0"/>
                <a:cs typeface="Arial" pitchFamily="34" charset="0"/>
              </a:rPr>
              <a:t>the left vein drains into the </a:t>
            </a:r>
            <a:r>
              <a:rPr lang="en-US" sz="2000" b="1" dirty="0" smtClean="0">
                <a:solidFill>
                  <a:srgbClr val="0000FF"/>
                </a:solidFill>
                <a:latin typeface="Calibri" pitchFamily="34" charset="0"/>
                <a:cs typeface="Arial" pitchFamily="34" charset="0"/>
              </a:rPr>
              <a:t>left renal vein</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a:t>
            </a:r>
            <a:r>
              <a:rPr lang="en-US" sz="2000" b="1" u="sng" dirty="0" smtClean="0">
                <a:solidFill>
                  <a:schemeClr val="bg1">
                    <a:lumMod val="75000"/>
                    <a:lumOff val="25000"/>
                  </a:schemeClr>
                </a:solidFill>
                <a:latin typeface="Calibri" pitchFamily="34" charset="0"/>
                <a:cs typeface="Arial" pitchFamily="34" charset="0"/>
              </a:rPr>
              <a:t>Hepatic</a:t>
            </a:r>
            <a:r>
              <a:rPr lang="en-US" sz="2000" b="1" dirty="0" smtClean="0">
                <a:solidFill>
                  <a:schemeClr val="bg1">
                    <a:lumMod val="75000"/>
                    <a:lumOff val="25000"/>
                  </a:schemeClr>
                </a:solidFill>
                <a:latin typeface="Calibri" pitchFamily="34" charset="0"/>
                <a:cs typeface="Arial" pitchFamily="34" charset="0"/>
              </a:rPr>
              <a:t> 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Paired inferior </a:t>
            </a:r>
            <a:r>
              <a:rPr lang="en-US" sz="2000" b="1" u="sng" dirty="0" err="1" smtClean="0">
                <a:solidFill>
                  <a:schemeClr val="bg1">
                    <a:lumMod val="75000"/>
                    <a:lumOff val="25000"/>
                  </a:schemeClr>
                </a:solidFill>
                <a:latin typeface="Calibri" pitchFamily="34" charset="0"/>
                <a:cs typeface="Arial" pitchFamily="34" charset="0"/>
              </a:rPr>
              <a:t>phrenic</a:t>
            </a:r>
            <a:r>
              <a:rPr lang="en-US" sz="2000" b="1" dirty="0" smtClean="0">
                <a:solidFill>
                  <a:schemeClr val="bg1">
                    <a:lumMod val="75000"/>
                    <a:lumOff val="25000"/>
                  </a:schemeClr>
                </a:solidFill>
                <a:latin typeface="Calibri" pitchFamily="34" charset="0"/>
                <a:cs typeface="Arial" pitchFamily="34" charset="0"/>
              </a:rPr>
              <a:t> veins.</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6" descr="E:\dad\Student Gray\4. Abdomen\F66122-004-f018.jpg"/>
          <p:cNvPicPr>
            <a:picLocks noChangeAspect="1" noChangeArrowheads="1"/>
          </p:cNvPicPr>
          <p:nvPr/>
        </p:nvPicPr>
        <p:blipFill>
          <a:blip r:embed="rId3" cstate="print"/>
          <a:srcRect t="38974" b="3445"/>
          <a:stretch>
            <a:fillRect/>
          </a:stretch>
        </p:blipFill>
        <p:spPr bwMode="auto">
          <a:xfrm>
            <a:off x="4644008" y="1484784"/>
            <a:ext cx="4385691" cy="4230217"/>
          </a:xfrm>
          <a:prstGeom prst="rect">
            <a:avLst/>
          </a:prstGeom>
          <a:ln>
            <a:solidFill>
              <a:schemeClr val="bg2"/>
            </a:solidFill>
          </a:ln>
          <a:effectLst>
            <a:softEdge rad="112500"/>
          </a:effectLst>
        </p:spPr>
      </p:pic>
      <p:pic>
        <p:nvPicPr>
          <p:cNvPr id="28674" name="Picture 2" descr="نتيجة بحث الصور عن ‪tributary of inferior vena cava‬‏">
            <a:hlinkClick r:id="rId4"/>
          </p:cNvPr>
          <p:cNvPicPr>
            <a:picLocks noChangeAspect="1" noChangeArrowheads="1"/>
          </p:cNvPicPr>
          <p:nvPr/>
        </p:nvPicPr>
        <p:blipFill>
          <a:blip r:embed="rId5"/>
          <a:srcRect t="4249" b="34136"/>
          <a:stretch>
            <a:fillRect/>
          </a:stretch>
        </p:blipFill>
        <p:spPr bwMode="auto">
          <a:xfrm>
            <a:off x="4643438" y="1285860"/>
            <a:ext cx="4286280" cy="4643470"/>
          </a:xfrm>
          <a:prstGeom prst="rect">
            <a:avLst/>
          </a:prstGeom>
          <a:noFill/>
          <a:ln>
            <a:solidFill>
              <a:schemeClr val="accent1"/>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down)">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2296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Lower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152400" y="1524000"/>
            <a:ext cx="3606800" cy="169277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800" b="1" dirty="0" smtClean="0">
                <a:solidFill>
                  <a:schemeClr val="bg1">
                    <a:lumMod val="75000"/>
                    <a:lumOff val="25000"/>
                  </a:schemeClr>
                </a:solidFill>
                <a:latin typeface="Calibri" pitchFamily="34" charset="0"/>
                <a:cs typeface="Arial" pitchFamily="34" charset="0"/>
              </a:rPr>
              <a:t>Two divisions: </a:t>
            </a:r>
          </a:p>
          <a:p>
            <a:pPr lvl="1" indent="-382588" algn="just">
              <a:spcBef>
                <a:spcPct val="0"/>
              </a:spcBef>
              <a:buSzPct val="80000"/>
              <a:buFont typeface="Wingdings" pitchFamily="2" charset="2"/>
              <a:buChar char="Ø"/>
            </a:pPr>
            <a:r>
              <a:rPr lang="en-US" sz="2800" b="1" dirty="0" smtClean="0">
                <a:solidFill>
                  <a:srgbClr val="7030A0"/>
                </a:solidFill>
                <a:latin typeface="Calibri" pitchFamily="34" charset="0"/>
                <a:cs typeface="Arial" pitchFamily="34" charset="0"/>
              </a:rPr>
              <a:t> Superficial Veins </a:t>
            </a:r>
          </a:p>
          <a:p>
            <a:pPr lvl="1" indent="-382588" algn="just">
              <a:spcBef>
                <a:spcPct val="0"/>
              </a:spcBef>
              <a:buSzPct val="80000"/>
              <a:buFont typeface="Wingdings" pitchFamily="2" charset="2"/>
              <a:buChar char="Ø"/>
            </a:pPr>
            <a:r>
              <a:rPr lang="en-US" sz="2800" b="1" dirty="0" smtClean="0">
                <a:solidFill>
                  <a:srgbClr val="7030A0"/>
                </a:solidFill>
                <a:latin typeface="Calibri" pitchFamily="34" charset="0"/>
                <a:cs typeface="Arial" pitchFamily="34" charset="0"/>
              </a:rPr>
              <a:t> Deep Veins </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5232400" y="1181100"/>
            <a:ext cx="2921000" cy="549910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1534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Lower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447800"/>
            <a:ext cx="5429256" cy="295465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indent="-382588" algn="just">
              <a:spcBef>
                <a:spcPct val="0"/>
              </a:spcBef>
              <a:buSzPct val="80000"/>
              <a:buFont typeface="Wingdings" pitchFamily="2" charset="2"/>
              <a:buChar char="q"/>
              <a:defRPr/>
            </a:pPr>
            <a:r>
              <a:rPr lang="en-US" sz="2400" b="1" dirty="0" smtClean="0">
                <a:solidFill>
                  <a:srgbClr val="7030A0"/>
                </a:solidFill>
                <a:latin typeface="Calibri" pitchFamily="34" charset="0"/>
                <a:cs typeface="Arial" pitchFamily="34" charset="0"/>
              </a:rPr>
              <a:t> </a:t>
            </a:r>
            <a:r>
              <a:rPr lang="en-US" sz="2800" b="1" u="sng" dirty="0" smtClean="0">
                <a:solidFill>
                  <a:srgbClr val="0000FF"/>
                </a:solidFill>
                <a:latin typeface="Calibri" pitchFamily="34" charset="0"/>
                <a:cs typeface="Arial" pitchFamily="34" charset="0"/>
              </a:rPr>
              <a:t>Superficial Veins</a:t>
            </a:r>
          </a:p>
          <a:p>
            <a:pPr marL="868680" lvl="1" indent="-382588" algn="just">
              <a:spcBef>
                <a:spcPct val="0"/>
              </a:spcBef>
              <a:buSzPct val="80000"/>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Form a network in the </a:t>
            </a:r>
            <a:r>
              <a:rPr lang="en-US" sz="2200" b="1" dirty="0" smtClean="0">
                <a:solidFill>
                  <a:schemeClr val="bg1">
                    <a:lumMod val="75000"/>
                    <a:lumOff val="25000"/>
                  </a:schemeClr>
                </a:solidFill>
                <a:latin typeface="Calibri" pitchFamily="34" charset="0"/>
                <a:cs typeface="Arial" pitchFamily="34" charset="0"/>
              </a:rPr>
              <a:t>subcutaneous tissue.</a:t>
            </a:r>
          </a:p>
          <a:p>
            <a:pPr marL="868680" lvl="1" indent="-382588" algn="just">
              <a:spcBef>
                <a:spcPct val="0"/>
              </a:spcBef>
              <a:buSzPct val="80000"/>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Pattern is variable</a:t>
            </a:r>
          </a:p>
          <a:p>
            <a:pPr marL="868680" lvl="1" indent="-382588" algn="just">
              <a:spcBef>
                <a:spcPct val="0"/>
              </a:spcBef>
              <a:buSzPct val="80000"/>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They are the</a:t>
            </a:r>
            <a:r>
              <a:rPr lang="en-US" sz="2200" b="1" dirty="0" smtClean="0">
                <a:solidFill>
                  <a:srgbClr val="0000FF"/>
                </a:solidFill>
                <a:latin typeface="Calibri" pitchFamily="34" charset="0"/>
                <a:cs typeface="Arial" pitchFamily="34" charset="0"/>
              </a:rPr>
              <a:t> tributaries </a:t>
            </a:r>
            <a:r>
              <a:rPr lang="en-US" sz="2200" dirty="0" smtClean="0">
                <a:solidFill>
                  <a:schemeClr val="bg1">
                    <a:lumMod val="75000"/>
                    <a:lumOff val="25000"/>
                  </a:schemeClr>
                </a:solidFill>
                <a:latin typeface="Calibri" pitchFamily="34" charset="0"/>
                <a:cs typeface="Arial" pitchFamily="34" charset="0"/>
              </a:rPr>
              <a:t>of the: </a:t>
            </a:r>
          </a:p>
          <a:p>
            <a:pPr marL="1197864" lvl="2" indent="-382588" algn="just">
              <a:spcBef>
                <a:spcPct val="0"/>
              </a:spcBef>
              <a:buClr>
                <a:schemeClr val="accent1"/>
              </a:buClr>
              <a:buSzPct val="80000"/>
              <a:buFont typeface="Wingdings" pitchFamily="2" charset="2"/>
              <a:buChar char="Ø"/>
              <a:defRPr/>
            </a:pPr>
            <a:r>
              <a:rPr lang="en-US" sz="1800" b="1" dirty="0" smtClean="0">
                <a:solidFill>
                  <a:schemeClr val="bg1">
                    <a:lumMod val="75000"/>
                    <a:lumOff val="25000"/>
                  </a:schemeClr>
                </a:solidFill>
                <a:latin typeface="Calibri" pitchFamily="34" charset="0"/>
                <a:cs typeface="Arial" pitchFamily="34" charset="0"/>
              </a:rPr>
              <a:t> </a:t>
            </a:r>
            <a:r>
              <a:rPr lang="en-US" b="1" dirty="0" smtClean="0">
                <a:solidFill>
                  <a:srgbClr val="3399FF"/>
                </a:solidFill>
                <a:latin typeface="Calibri" pitchFamily="34" charset="0"/>
                <a:cs typeface="Arial" pitchFamily="34" charset="0"/>
              </a:rPr>
              <a:t>Great (long) saphenous vein</a:t>
            </a:r>
          </a:p>
          <a:p>
            <a:pPr marL="1197864" lvl="2" indent="-382588" algn="just">
              <a:spcBef>
                <a:spcPct val="0"/>
              </a:spcBef>
              <a:buClr>
                <a:schemeClr val="accent1"/>
              </a:buClr>
              <a:buSzPct val="80000"/>
              <a:buFont typeface="Wingdings" pitchFamily="2" charset="2"/>
              <a:buChar char="Ø"/>
              <a:defRPr/>
            </a:pPr>
            <a:r>
              <a:rPr lang="en-US" b="1" dirty="0" smtClean="0">
                <a:solidFill>
                  <a:srgbClr val="3399FF"/>
                </a:solidFill>
                <a:latin typeface="Calibri" pitchFamily="34" charset="0"/>
                <a:cs typeface="Arial" pitchFamily="34" charset="0"/>
              </a:rPr>
              <a:t> Small (short) saphenous vein</a:t>
            </a:r>
          </a:p>
          <a:p>
            <a:pPr algn="just">
              <a:spcBef>
                <a:spcPct val="0"/>
              </a:spcBef>
              <a:buFont typeface="Wingdings" pitchFamily="2" charset="2"/>
            </a:pPr>
            <a:endParaRPr lang="ar-SA" sz="2200" dirty="0">
              <a:solidFill>
                <a:schemeClr val="bg1">
                  <a:lumMod val="75000"/>
                  <a:lumOff val="25000"/>
                </a:schemeClr>
              </a:solidFill>
              <a:latin typeface="Calibri" pitchFamily="34" charset="0"/>
              <a:cs typeface="Arial" pitchFamily="34" charset="0"/>
            </a:endParaRPr>
          </a:p>
        </p:txBody>
      </p:sp>
      <p:pic>
        <p:nvPicPr>
          <p:cNvPr id="5"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5929322" y="1524000"/>
            <a:ext cx="2833678" cy="4447098"/>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Great Saphenous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57299"/>
            <a:ext cx="5638800" cy="347787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514350" lvl="1" indent="-382588" algn="just">
              <a:spcBef>
                <a:spcPct val="0"/>
              </a:spcBef>
              <a:buSzPct val="80000"/>
              <a:buFont typeface="Wingdings" pitchFamily="2" charset="2"/>
              <a:buChar char="v"/>
            </a:pPr>
            <a:r>
              <a:rPr lang="en-US" sz="2200" b="1" dirty="0" smtClean="0">
                <a:solidFill>
                  <a:schemeClr val="bg1">
                    <a:lumMod val="75000"/>
                    <a:lumOff val="25000"/>
                  </a:schemeClr>
                </a:solidFill>
                <a:latin typeface="Calibri" pitchFamily="34" charset="0"/>
                <a:cs typeface="Arial" pitchFamily="34" charset="0"/>
              </a:rPr>
              <a:t>The longest vein</a:t>
            </a:r>
          </a:p>
          <a:p>
            <a:pPr marL="514350" lvl="1" indent="-382588" algn="just">
              <a:spcBef>
                <a:spcPct val="0"/>
              </a:spcBef>
              <a:buSzPct val="80000"/>
              <a:buFont typeface="Wingdings" pitchFamily="2" charset="2"/>
              <a:buChar char="v"/>
            </a:pPr>
            <a:r>
              <a:rPr lang="en-US" sz="2200" b="1" u="sng" dirty="0" smtClean="0">
                <a:solidFill>
                  <a:schemeClr val="bg1"/>
                </a:solidFill>
                <a:latin typeface="Calibri" pitchFamily="34" charset="0"/>
                <a:cs typeface="Arial" pitchFamily="34" charset="0"/>
              </a:rPr>
              <a:t>Begins</a:t>
            </a:r>
            <a:r>
              <a:rPr lang="en-US" sz="2200" dirty="0" smtClean="0">
                <a:solidFill>
                  <a:schemeClr val="bg1">
                    <a:lumMod val="75000"/>
                    <a:lumOff val="25000"/>
                  </a:schemeClr>
                </a:solidFill>
                <a:latin typeface="Calibri" pitchFamily="34" charset="0"/>
                <a:cs typeface="Arial" pitchFamily="34" charset="0"/>
              </a:rPr>
              <a:t> from the </a:t>
            </a:r>
            <a:r>
              <a:rPr lang="en-US" sz="2200" b="1" dirty="0" smtClean="0">
                <a:solidFill>
                  <a:srgbClr val="0000FF"/>
                </a:solidFill>
                <a:latin typeface="Calibri" pitchFamily="34" charset="0"/>
                <a:cs typeface="Arial" pitchFamily="34" charset="0"/>
              </a:rPr>
              <a:t>medial end </a:t>
            </a:r>
            <a:r>
              <a:rPr lang="en-US" sz="2200" dirty="0" smtClean="0">
                <a:solidFill>
                  <a:schemeClr val="bg1">
                    <a:lumMod val="75000"/>
                    <a:lumOff val="25000"/>
                  </a:schemeClr>
                </a:solidFill>
                <a:latin typeface="Calibri" pitchFamily="34" charset="0"/>
                <a:cs typeface="Arial" pitchFamily="34" charset="0"/>
              </a:rPr>
              <a:t>of the </a:t>
            </a:r>
            <a:r>
              <a:rPr lang="en-US" sz="2200" b="1" dirty="0" smtClean="0">
                <a:solidFill>
                  <a:srgbClr val="0000FF"/>
                </a:solidFill>
                <a:latin typeface="Calibri" pitchFamily="34" charset="0"/>
                <a:cs typeface="Arial" pitchFamily="34" charset="0"/>
              </a:rPr>
              <a:t>dorsal</a:t>
            </a: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rgbClr val="0000FF"/>
                </a:solidFill>
                <a:latin typeface="Calibri" pitchFamily="34" charset="0"/>
                <a:cs typeface="Arial" pitchFamily="34" charset="0"/>
              </a:rPr>
              <a:t>venous arch of the foot.</a:t>
            </a:r>
          </a:p>
          <a:p>
            <a:pPr marL="514350" lvl="1" indent="-382588" algn="just">
              <a:spcBef>
                <a:spcPct val="0"/>
              </a:spcBef>
              <a:buSzPct val="80000"/>
              <a:buFont typeface="Wingdings" pitchFamily="2" charset="2"/>
              <a:buChar char="v"/>
            </a:pPr>
            <a:r>
              <a:rPr lang="en-US" sz="2200" dirty="0" smtClean="0">
                <a:solidFill>
                  <a:schemeClr val="bg1">
                    <a:lumMod val="75000"/>
                    <a:lumOff val="25000"/>
                  </a:schemeClr>
                </a:solidFill>
                <a:latin typeface="Calibri" pitchFamily="34" charset="0"/>
                <a:cs typeface="Arial" pitchFamily="34" charset="0"/>
              </a:rPr>
              <a:t>Passes upward </a:t>
            </a:r>
            <a:r>
              <a:rPr lang="en-US" sz="2200" b="1" u="sng" dirty="0" smtClean="0">
                <a:solidFill>
                  <a:schemeClr val="bg1">
                    <a:lumMod val="75000"/>
                    <a:lumOff val="25000"/>
                  </a:schemeClr>
                </a:solidFill>
                <a:latin typeface="Calibri" pitchFamily="34" charset="0"/>
                <a:cs typeface="Arial" pitchFamily="34" charset="0"/>
              </a:rPr>
              <a:t>in front</a:t>
            </a:r>
            <a:r>
              <a:rPr lang="en-US" sz="2200" b="1" dirty="0" smtClean="0">
                <a:solidFill>
                  <a:schemeClr val="bg1">
                    <a:lumMod val="75000"/>
                    <a:lumOff val="25000"/>
                  </a:schemeClr>
                </a:solidFill>
                <a:latin typeface="Calibri" pitchFamily="34" charset="0"/>
                <a:cs typeface="Arial" pitchFamily="34" charset="0"/>
              </a:rPr>
              <a:t> </a:t>
            </a:r>
            <a:r>
              <a:rPr lang="en-US" sz="2200" dirty="0" smtClean="0">
                <a:solidFill>
                  <a:schemeClr val="bg1">
                    <a:lumMod val="75000"/>
                    <a:lumOff val="25000"/>
                  </a:schemeClr>
                </a:solidFill>
                <a:latin typeface="Calibri" pitchFamily="34" charset="0"/>
                <a:cs typeface="Arial" pitchFamily="34" charset="0"/>
              </a:rPr>
              <a:t>of the </a:t>
            </a:r>
            <a:r>
              <a:rPr lang="en-US" sz="2200" b="1" u="sng" dirty="0" smtClean="0">
                <a:solidFill>
                  <a:schemeClr val="bg1">
                    <a:lumMod val="75000"/>
                    <a:lumOff val="25000"/>
                  </a:schemeClr>
                </a:solidFill>
                <a:latin typeface="Calibri" pitchFamily="34" charset="0"/>
                <a:cs typeface="Arial" pitchFamily="34" charset="0"/>
              </a:rPr>
              <a:t>medial malleolus </a:t>
            </a:r>
            <a:r>
              <a:rPr lang="en-US" sz="2200" dirty="0" smtClean="0">
                <a:solidFill>
                  <a:schemeClr val="bg1">
                    <a:lumMod val="75000"/>
                    <a:lumOff val="25000"/>
                  </a:schemeClr>
                </a:solidFill>
                <a:latin typeface="Calibri" pitchFamily="34" charset="0"/>
                <a:cs typeface="Arial" pitchFamily="34" charset="0"/>
              </a:rPr>
              <a:t>with the </a:t>
            </a:r>
            <a:r>
              <a:rPr lang="en-US" sz="2200" b="1" dirty="0" smtClean="0">
                <a:solidFill>
                  <a:srgbClr val="00B050"/>
                </a:solidFill>
                <a:latin typeface="Calibri" pitchFamily="34" charset="0"/>
                <a:cs typeface="Arial" pitchFamily="34" charset="0"/>
              </a:rPr>
              <a:t>saphenous nerve.</a:t>
            </a:r>
          </a:p>
          <a:p>
            <a:pPr marL="514350" lvl="1" indent="-382588" algn="just">
              <a:spcBef>
                <a:spcPct val="0"/>
              </a:spcBef>
              <a:buSzPct val="80000"/>
              <a:buFont typeface="Wingdings" pitchFamily="2" charset="2"/>
              <a:buChar char="v"/>
            </a:pPr>
            <a:r>
              <a:rPr lang="en-US" sz="2200" dirty="0" smtClean="0">
                <a:solidFill>
                  <a:schemeClr val="bg1">
                    <a:lumMod val="75000"/>
                    <a:lumOff val="25000"/>
                  </a:schemeClr>
                </a:solidFill>
                <a:latin typeface="Calibri" pitchFamily="34" charset="0"/>
                <a:cs typeface="Arial" pitchFamily="34" charset="0"/>
              </a:rPr>
              <a:t>Then it </a:t>
            </a:r>
            <a:r>
              <a:rPr lang="en-US" sz="2200" b="1" u="sng" dirty="0" smtClean="0">
                <a:solidFill>
                  <a:schemeClr val="bg1">
                    <a:lumMod val="75000"/>
                    <a:lumOff val="25000"/>
                  </a:schemeClr>
                </a:solidFill>
                <a:latin typeface="Calibri" pitchFamily="34" charset="0"/>
                <a:cs typeface="Arial" pitchFamily="34" charset="0"/>
              </a:rPr>
              <a:t>ascends</a:t>
            </a:r>
            <a:r>
              <a:rPr lang="en-US" sz="2200" dirty="0" smtClean="0">
                <a:solidFill>
                  <a:schemeClr val="bg1">
                    <a:lumMod val="75000"/>
                    <a:lumOff val="25000"/>
                  </a:schemeClr>
                </a:solidFill>
                <a:latin typeface="Calibri" pitchFamily="34" charset="0"/>
                <a:cs typeface="Arial" pitchFamily="34" charset="0"/>
              </a:rPr>
              <a:t> in accompany with the </a:t>
            </a:r>
            <a:r>
              <a:rPr lang="en-US" sz="2200" b="1" dirty="0" smtClean="0">
                <a:solidFill>
                  <a:srgbClr val="00B050"/>
                </a:solidFill>
                <a:latin typeface="Calibri" pitchFamily="34" charset="0"/>
                <a:cs typeface="Arial" pitchFamily="34" charset="0"/>
              </a:rPr>
              <a:t>saphenous nerve </a:t>
            </a:r>
            <a:r>
              <a:rPr lang="en-US" sz="2200" b="1" u="sng" dirty="0" smtClean="0">
                <a:solidFill>
                  <a:schemeClr val="bg1">
                    <a:lumMod val="75000"/>
                    <a:lumOff val="25000"/>
                  </a:schemeClr>
                </a:solidFill>
                <a:latin typeface="Calibri" pitchFamily="34" charset="0"/>
                <a:cs typeface="Arial" pitchFamily="34" charset="0"/>
              </a:rPr>
              <a:t>in the superficial fascia </a:t>
            </a:r>
            <a:r>
              <a:rPr lang="en-US" sz="2200" dirty="0" smtClean="0">
                <a:solidFill>
                  <a:schemeClr val="bg1">
                    <a:lumMod val="75000"/>
                    <a:lumOff val="25000"/>
                  </a:schemeClr>
                </a:solidFill>
                <a:latin typeface="Calibri" pitchFamily="34" charset="0"/>
                <a:cs typeface="Arial" pitchFamily="34" charset="0"/>
              </a:rPr>
              <a:t>over the </a:t>
            </a:r>
            <a:r>
              <a:rPr lang="en-US" sz="2200" b="1" u="sng" dirty="0" smtClean="0">
                <a:solidFill>
                  <a:schemeClr val="bg1">
                    <a:lumMod val="75000"/>
                    <a:lumOff val="25000"/>
                  </a:schemeClr>
                </a:solidFill>
                <a:latin typeface="Calibri" pitchFamily="34" charset="0"/>
                <a:cs typeface="Arial" pitchFamily="34" charset="0"/>
              </a:rPr>
              <a:t>medial side of the leg.</a:t>
            </a:r>
          </a:p>
          <a:p>
            <a:pPr lvl="1" indent="-382588" algn="just">
              <a:spcBef>
                <a:spcPct val="0"/>
              </a:spcBef>
              <a:buSzPct val="80000"/>
              <a:buFont typeface="Wingdings" pitchFamily="2" charset="2"/>
              <a:buChar char="Ø"/>
            </a:pPr>
            <a:endParaRPr lang="en-US" sz="22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200" dirty="0">
              <a:solidFill>
                <a:schemeClr val="bg1">
                  <a:lumMod val="75000"/>
                  <a:lumOff val="25000"/>
                </a:schemeClr>
              </a:solidFill>
              <a:latin typeface="Calibri" pitchFamily="34" charset="0"/>
              <a:cs typeface="Arial" pitchFamily="34" charset="0"/>
            </a:endParaRPr>
          </a:p>
        </p:txBody>
      </p:sp>
      <p:pic>
        <p:nvPicPr>
          <p:cNvPr id="5"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6248400" y="1600200"/>
            <a:ext cx="2362200" cy="4447098"/>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Great Saphenous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828800"/>
            <a:ext cx="5029200" cy="3170099"/>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514350" lvl="1" indent="-382588" algn="just">
              <a:spcBef>
                <a:spcPct val="0"/>
              </a:spcBef>
              <a:buSzPct val="80000"/>
              <a:buFont typeface="Wingdings" pitchFamily="2" charset="2"/>
              <a:buChar char="v"/>
              <a:defRPr/>
            </a:pPr>
            <a:r>
              <a:rPr lang="en-US" sz="2000" b="1" dirty="0" smtClean="0">
                <a:solidFill>
                  <a:schemeClr val="bg1">
                    <a:lumMod val="75000"/>
                    <a:lumOff val="25000"/>
                  </a:schemeClr>
                </a:solidFill>
                <a:latin typeface="Calibri" pitchFamily="34" charset="0"/>
                <a:cs typeface="Arial" pitchFamily="34" charset="0"/>
              </a:rPr>
              <a:t>Ascends</a:t>
            </a:r>
            <a:r>
              <a:rPr lang="en-US" sz="2000" dirty="0" smtClean="0">
                <a:solidFill>
                  <a:schemeClr val="bg1">
                    <a:lumMod val="75000"/>
                    <a:lumOff val="25000"/>
                  </a:schemeClr>
                </a:solidFill>
                <a:latin typeface="Calibri" pitchFamily="34" charset="0"/>
                <a:cs typeface="Arial" pitchFamily="34" charset="0"/>
              </a:rPr>
              <a:t> obliquely upwards, and lies </a:t>
            </a:r>
            <a:r>
              <a:rPr lang="en-US" sz="2000" b="1" dirty="0" smtClean="0">
                <a:solidFill>
                  <a:schemeClr val="bg1">
                    <a:lumMod val="75000"/>
                    <a:lumOff val="25000"/>
                  </a:schemeClr>
                </a:solidFill>
                <a:latin typeface="Calibri" pitchFamily="34" charset="0"/>
                <a:cs typeface="Arial" pitchFamily="34" charset="0"/>
              </a:rPr>
              <a:t>behind</a:t>
            </a: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chemeClr val="bg1">
                    <a:lumMod val="75000"/>
                    <a:lumOff val="25000"/>
                  </a:schemeClr>
                </a:solidFill>
                <a:latin typeface="Calibri" pitchFamily="34" charset="0"/>
                <a:cs typeface="Arial" pitchFamily="34" charset="0"/>
              </a:rPr>
              <a:t>medial border of the patella.</a:t>
            </a:r>
          </a:p>
          <a:p>
            <a:pPr marL="514350" lvl="1" indent="-382588" algn="just">
              <a:spcBef>
                <a:spcPct val="0"/>
              </a:spcBef>
              <a:buSzPct val="80000"/>
              <a:buFont typeface="Wingdings" pitchFamily="2" charset="2"/>
              <a:buChar char="v"/>
              <a:defRPr/>
            </a:pPr>
            <a:r>
              <a:rPr lang="en-US" sz="2000" dirty="0" smtClean="0">
                <a:solidFill>
                  <a:schemeClr val="bg1">
                    <a:lumMod val="75000"/>
                    <a:lumOff val="25000"/>
                  </a:schemeClr>
                </a:solidFill>
                <a:latin typeface="Calibri" pitchFamily="34" charset="0"/>
                <a:cs typeface="Arial" pitchFamily="34" charset="0"/>
              </a:rPr>
              <a:t>Passes </a:t>
            </a:r>
            <a:r>
              <a:rPr lang="en-US" sz="2000" b="1" dirty="0" smtClean="0">
                <a:solidFill>
                  <a:schemeClr val="bg1">
                    <a:lumMod val="75000"/>
                    <a:lumOff val="25000"/>
                  </a:schemeClr>
                </a:solidFill>
                <a:latin typeface="Calibri" pitchFamily="34" charset="0"/>
                <a:cs typeface="Arial" pitchFamily="34" charset="0"/>
              </a:rPr>
              <a:t>behind the knee </a:t>
            </a:r>
            <a:r>
              <a:rPr lang="en-US" sz="2000" dirty="0" smtClean="0">
                <a:solidFill>
                  <a:schemeClr val="bg1">
                    <a:lumMod val="75000"/>
                    <a:lumOff val="25000"/>
                  </a:schemeClr>
                </a:solidFill>
                <a:latin typeface="Calibri" pitchFamily="34" charset="0"/>
                <a:cs typeface="Arial" pitchFamily="34" charset="0"/>
              </a:rPr>
              <a:t>and curves forward around the </a:t>
            </a:r>
            <a:r>
              <a:rPr lang="en-US" sz="2000" b="1" dirty="0" smtClean="0">
                <a:solidFill>
                  <a:schemeClr val="bg1">
                    <a:lumMod val="75000"/>
                    <a:lumOff val="25000"/>
                  </a:schemeClr>
                </a:solidFill>
                <a:latin typeface="Calibri" pitchFamily="34" charset="0"/>
                <a:cs typeface="Arial" pitchFamily="34" charset="0"/>
              </a:rPr>
              <a:t>medial side of the thigh.</a:t>
            </a:r>
          </a:p>
          <a:p>
            <a:pPr marL="514350" lvl="1" indent="-382588" algn="just">
              <a:spcBef>
                <a:spcPct val="0"/>
              </a:spcBef>
              <a:buSzPct val="80000"/>
              <a:buFont typeface="Wingdings" pitchFamily="2" charset="2"/>
              <a:buChar char="v"/>
              <a:defRPr/>
            </a:pPr>
            <a:r>
              <a:rPr lang="en-US" sz="2000" b="1" dirty="0" smtClean="0">
                <a:solidFill>
                  <a:schemeClr val="bg1">
                    <a:lumMod val="75000"/>
                    <a:lumOff val="25000"/>
                  </a:schemeClr>
                </a:solidFill>
                <a:latin typeface="Calibri" pitchFamily="34" charset="0"/>
                <a:cs typeface="Arial" pitchFamily="34" charset="0"/>
              </a:rPr>
              <a:t>Hooks</a:t>
            </a:r>
            <a:r>
              <a:rPr lang="en-US" sz="2000" dirty="0" smtClean="0">
                <a:solidFill>
                  <a:schemeClr val="bg1">
                    <a:lumMod val="75000"/>
                    <a:lumOff val="25000"/>
                  </a:schemeClr>
                </a:solidFill>
                <a:latin typeface="Calibri" pitchFamily="34" charset="0"/>
                <a:cs typeface="Arial" pitchFamily="34" charset="0"/>
              </a:rPr>
              <a:t> through the lower part of the </a:t>
            </a:r>
            <a:r>
              <a:rPr lang="en-US" sz="2000" b="1" dirty="0" smtClean="0">
                <a:solidFill>
                  <a:schemeClr val="bg1">
                    <a:lumMod val="75000"/>
                    <a:lumOff val="25000"/>
                  </a:schemeClr>
                </a:solidFill>
                <a:latin typeface="Calibri" pitchFamily="34" charset="0"/>
                <a:cs typeface="Arial" pitchFamily="34" charset="0"/>
              </a:rPr>
              <a:t>saphenous opening </a:t>
            </a:r>
            <a:r>
              <a:rPr lang="en-US" sz="2000" dirty="0" smtClean="0">
                <a:solidFill>
                  <a:schemeClr val="bg1">
                    <a:lumMod val="75000"/>
                    <a:lumOff val="25000"/>
                  </a:schemeClr>
                </a:solidFill>
                <a:latin typeface="Calibri" pitchFamily="34" charset="0"/>
                <a:cs typeface="Arial" pitchFamily="34" charset="0"/>
              </a:rPr>
              <a:t>in the </a:t>
            </a:r>
            <a:r>
              <a:rPr lang="en-US" sz="2000" b="1" dirty="0" smtClean="0">
                <a:solidFill>
                  <a:schemeClr val="bg1">
                    <a:lumMod val="75000"/>
                    <a:lumOff val="25000"/>
                  </a:schemeClr>
                </a:solidFill>
                <a:latin typeface="Calibri" pitchFamily="34" charset="0"/>
                <a:cs typeface="Arial" pitchFamily="34" charset="0"/>
              </a:rPr>
              <a:t>deep fascia </a:t>
            </a:r>
            <a:r>
              <a:rPr lang="en-US" sz="2000" dirty="0" smtClean="0">
                <a:solidFill>
                  <a:schemeClr val="bg1">
                    <a:lumMod val="75000"/>
                    <a:lumOff val="25000"/>
                  </a:schemeClr>
                </a:solidFill>
                <a:latin typeface="Calibri" pitchFamily="34" charset="0"/>
                <a:cs typeface="Arial" pitchFamily="34" charset="0"/>
              </a:rPr>
              <a:t>to </a:t>
            </a:r>
            <a:r>
              <a:rPr lang="en-US" sz="2000" b="1" dirty="0" smtClean="0">
                <a:solidFill>
                  <a:srgbClr val="0000FF"/>
                </a:solidFill>
                <a:latin typeface="Calibri" pitchFamily="34" charset="0"/>
                <a:cs typeface="Arial" pitchFamily="34" charset="0"/>
              </a:rPr>
              <a:t>join the femoral vein </a:t>
            </a:r>
            <a:r>
              <a:rPr lang="en-US" sz="2000" dirty="0" smtClean="0">
                <a:solidFill>
                  <a:schemeClr val="bg1">
                    <a:lumMod val="75000"/>
                    <a:lumOff val="25000"/>
                  </a:schemeClr>
                </a:solidFill>
                <a:latin typeface="Calibri" pitchFamily="34" charset="0"/>
                <a:cs typeface="Arial" pitchFamily="34" charset="0"/>
              </a:rPr>
              <a:t>about 1.5 in. (4 cm) </a:t>
            </a:r>
            <a:r>
              <a:rPr lang="en-US" sz="2000" b="1" dirty="0" smtClean="0">
                <a:solidFill>
                  <a:schemeClr val="bg1">
                    <a:lumMod val="75000"/>
                    <a:lumOff val="25000"/>
                  </a:schemeClr>
                </a:solidFill>
                <a:latin typeface="Calibri" pitchFamily="34" charset="0"/>
                <a:cs typeface="Arial" pitchFamily="34" charset="0"/>
              </a:rPr>
              <a:t>below and lateral </a:t>
            </a:r>
            <a:r>
              <a:rPr lang="en-US" sz="2000" dirty="0" smtClean="0">
                <a:solidFill>
                  <a:schemeClr val="bg1">
                    <a:lumMod val="75000"/>
                    <a:lumOff val="25000"/>
                  </a:schemeClr>
                </a:solidFill>
                <a:latin typeface="Calibri" pitchFamily="34" charset="0"/>
                <a:cs typeface="Arial" pitchFamily="34" charset="0"/>
              </a:rPr>
              <a:t>to the </a:t>
            </a:r>
            <a:r>
              <a:rPr lang="en-US" sz="2000" b="1" dirty="0" smtClean="0">
                <a:solidFill>
                  <a:schemeClr val="bg1">
                    <a:lumMod val="75000"/>
                    <a:lumOff val="25000"/>
                  </a:schemeClr>
                </a:solidFill>
                <a:latin typeface="Calibri" pitchFamily="34" charset="0"/>
                <a:cs typeface="Arial" pitchFamily="34" charset="0"/>
              </a:rPr>
              <a:t>pubic tubercle.</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6" name="Picture 2" descr="Great Saphenous Vein Diagram">
            <a:hlinkClick r:id="rId3"/>
          </p:cNvPr>
          <p:cNvPicPr>
            <a:picLocks noChangeAspect="1" noChangeArrowheads="1"/>
          </p:cNvPicPr>
          <p:nvPr/>
        </p:nvPicPr>
        <p:blipFill>
          <a:blip r:embed="rId4"/>
          <a:srcRect l="4651" t="1266"/>
          <a:stretch>
            <a:fillRect/>
          </a:stretch>
        </p:blipFill>
        <p:spPr bwMode="auto">
          <a:xfrm>
            <a:off x="5643570" y="1285860"/>
            <a:ext cx="2919919" cy="5572140"/>
          </a:xfrm>
          <a:prstGeom prst="rect">
            <a:avLst/>
          </a:prstGeom>
          <a:noFill/>
          <a:ln>
            <a:solidFill>
              <a:schemeClr val="bg2"/>
            </a:solidFill>
          </a:ln>
        </p:spPr>
      </p:pic>
      <p:pic>
        <p:nvPicPr>
          <p:cNvPr id="7" name="Picture 6" descr="E:\dad\Student Gray\6. Lower limb\F66122-006-f040.jpg"/>
          <p:cNvPicPr>
            <a:picLocks noChangeAspect="1" noChangeArrowheads="1"/>
          </p:cNvPicPr>
          <p:nvPr/>
        </p:nvPicPr>
        <p:blipFill>
          <a:blip r:embed="rId5" cstate="print"/>
          <a:srcRect l="13182" t="4167" r="14545" b="4167"/>
          <a:stretch>
            <a:fillRect/>
          </a:stretch>
        </p:blipFill>
        <p:spPr bwMode="auto">
          <a:xfrm>
            <a:off x="1357290" y="4714884"/>
            <a:ext cx="3129430" cy="2143116"/>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Great Saphenous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142984"/>
            <a:ext cx="5486400" cy="495520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It is  </a:t>
            </a:r>
            <a:r>
              <a:rPr lang="en-US" sz="2000" b="1" u="sng" dirty="0" smtClean="0">
                <a:solidFill>
                  <a:schemeClr val="bg1">
                    <a:lumMod val="75000"/>
                    <a:lumOff val="25000"/>
                  </a:schemeClr>
                </a:solidFill>
                <a:latin typeface="Calibri" pitchFamily="34" charset="0"/>
                <a:cs typeface="Arial" pitchFamily="34" charset="0"/>
              </a:rPr>
              <a:t>connected to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rgbClr val="0000FF"/>
                </a:solidFill>
                <a:latin typeface="Calibri" pitchFamily="34" charset="0"/>
                <a:cs typeface="Arial" pitchFamily="34" charset="0"/>
              </a:rPr>
              <a:t>small saphenous vein </a:t>
            </a:r>
            <a:r>
              <a:rPr lang="en-US" sz="2000" b="1" dirty="0" smtClean="0">
                <a:solidFill>
                  <a:srgbClr val="FF0000"/>
                </a:solidFill>
                <a:latin typeface="Calibri" pitchFamily="34" charset="0"/>
                <a:cs typeface="Arial" pitchFamily="34" charset="0"/>
              </a:rPr>
              <a:t>by</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one or two branches </a:t>
            </a:r>
            <a:r>
              <a:rPr lang="en-US" sz="2000" dirty="0" smtClean="0">
                <a:solidFill>
                  <a:schemeClr val="bg1">
                    <a:lumMod val="75000"/>
                    <a:lumOff val="25000"/>
                  </a:schemeClr>
                </a:solidFill>
                <a:latin typeface="Calibri" pitchFamily="34" charset="0"/>
                <a:cs typeface="Arial" pitchFamily="34" charset="0"/>
              </a:rPr>
              <a:t>that pass </a:t>
            </a:r>
            <a:r>
              <a:rPr lang="en-US" sz="2000" b="1" dirty="0" smtClean="0">
                <a:solidFill>
                  <a:schemeClr val="bg1">
                    <a:lumMod val="75000"/>
                    <a:lumOff val="25000"/>
                  </a:schemeClr>
                </a:solidFill>
                <a:latin typeface="Calibri" pitchFamily="34" charset="0"/>
                <a:cs typeface="Arial" pitchFamily="34" charset="0"/>
              </a:rPr>
              <a:t>behind the knee.</a:t>
            </a:r>
          </a:p>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It is </a:t>
            </a:r>
            <a:r>
              <a:rPr lang="en-US" sz="2000" b="1" u="sng" dirty="0" smtClean="0">
                <a:solidFill>
                  <a:schemeClr val="bg1">
                    <a:lumMod val="75000"/>
                    <a:lumOff val="25000"/>
                  </a:schemeClr>
                </a:solidFill>
                <a:latin typeface="Calibri" pitchFamily="34" charset="0"/>
                <a:cs typeface="Arial" pitchFamily="34" charset="0"/>
              </a:rPr>
              <a:t>connected to </a:t>
            </a:r>
            <a:r>
              <a:rPr lang="en-US" sz="2000" b="1" dirty="0" smtClean="0">
                <a:solidFill>
                  <a:schemeClr val="bg1">
                    <a:lumMod val="75000"/>
                    <a:lumOff val="25000"/>
                  </a:schemeClr>
                </a:solidFill>
                <a:latin typeface="Calibri" pitchFamily="34" charset="0"/>
                <a:cs typeface="Arial" pitchFamily="34" charset="0"/>
              </a:rPr>
              <a:t>the </a:t>
            </a:r>
            <a:r>
              <a:rPr lang="en-US" sz="2000" b="1" dirty="0" smtClean="0">
                <a:solidFill>
                  <a:srgbClr val="0000FF"/>
                </a:solidFill>
                <a:latin typeface="Calibri" pitchFamily="34" charset="0"/>
                <a:cs typeface="Arial" pitchFamily="34" charset="0"/>
              </a:rPr>
              <a:t>deep veins </a:t>
            </a:r>
            <a:r>
              <a:rPr lang="en-US" sz="2000" b="1" dirty="0" smtClean="0">
                <a:solidFill>
                  <a:srgbClr val="FF0000"/>
                </a:solidFill>
                <a:latin typeface="Calibri" pitchFamily="34" charset="0"/>
                <a:cs typeface="Arial" pitchFamily="34" charset="0"/>
              </a:rPr>
              <a:t>by</a:t>
            </a:r>
            <a:r>
              <a:rPr lang="en-US" sz="2000" dirty="0" smtClean="0">
                <a:solidFill>
                  <a:srgbClr val="FF0000"/>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numerous </a:t>
            </a:r>
            <a:r>
              <a:rPr lang="en-US" sz="2000" b="1" dirty="0" smtClean="0">
                <a:solidFill>
                  <a:srgbClr val="0000FF"/>
                </a:solidFill>
                <a:latin typeface="Calibri" pitchFamily="34" charset="0"/>
                <a:cs typeface="Arial" pitchFamily="34" charset="0"/>
              </a:rPr>
              <a:t>perforating veins.</a:t>
            </a:r>
          </a:p>
          <a:p>
            <a:pPr marL="411163"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chemeClr val="bg1">
                    <a:lumMod val="75000"/>
                    <a:lumOff val="25000"/>
                  </a:schemeClr>
                </a:solidFill>
                <a:latin typeface="Calibri" pitchFamily="34" charset="0"/>
                <a:cs typeface="Arial" pitchFamily="34" charset="0"/>
              </a:rPr>
              <a:t>perforating veins </a:t>
            </a:r>
            <a:r>
              <a:rPr lang="en-US" sz="2000" dirty="0" smtClean="0">
                <a:solidFill>
                  <a:schemeClr val="bg1">
                    <a:lumMod val="75000"/>
                    <a:lumOff val="25000"/>
                  </a:schemeClr>
                </a:solidFill>
                <a:latin typeface="Calibri" pitchFamily="34" charset="0"/>
                <a:cs typeface="Arial" pitchFamily="34" charset="0"/>
              </a:rPr>
              <a:t>have</a:t>
            </a:r>
            <a:r>
              <a:rPr lang="en-US" sz="2000" b="1" dirty="0" smtClean="0">
                <a:solidFill>
                  <a:schemeClr val="bg1">
                    <a:lumMod val="75000"/>
                    <a:lumOff val="25000"/>
                  </a:schemeClr>
                </a:solidFill>
                <a:latin typeface="Calibri" pitchFamily="34" charset="0"/>
                <a:cs typeface="Arial" pitchFamily="34" charset="0"/>
              </a:rPr>
              <a:t> valves </a:t>
            </a:r>
            <a:r>
              <a:rPr lang="en-US" sz="2000" dirty="0" smtClean="0">
                <a:solidFill>
                  <a:schemeClr val="bg1">
                    <a:lumMod val="75000"/>
                    <a:lumOff val="25000"/>
                  </a:schemeClr>
                </a:solidFill>
                <a:latin typeface="Calibri" pitchFamily="34" charset="0"/>
                <a:cs typeface="Arial" pitchFamily="34" charset="0"/>
              </a:rPr>
              <a:t>which allow blood flow </a:t>
            </a:r>
            <a:r>
              <a:rPr lang="en-US" sz="2000" b="1" dirty="0" smtClean="0">
                <a:solidFill>
                  <a:schemeClr val="bg1">
                    <a:lumMod val="75000"/>
                    <a:lumOff val="25000"/>
                  </a:schemeClr>
                </a:solidFill>
                <a:latin typeface="Calibri" pitchFamily="34" charset="0"/>
                <a:cs typeface="Arial" pitchFamily="34" charset="0"/>
              </a:rPr>
              <a:t>from superficial </a:t>
            </a:r>
            <a:r>
              <a:rPr lang="en-US" sz="2000" dirty="0" smtClean="0">
                <a:solidFill>
                  <a:schemeClr val="bg1">
                    <a:lumMod val="75000"/>
                    <a:lumOff val="25000"/>
                  </a:schemeClr>
                </a:solidFill>
                <a:latin typeface="Calibri" pitchFamily="34" charset="0"/>
                <a:cs typeface="Arial" pitchFamily="34" charset="0"/>
              </a:rPr>
              <a:t>to </a:t>
            </a:r>
            <a:r>
              <a:rPr lang="en-US" sz="2000" b="1" dirty="0" smtClean="0">
                <a:solidFill>
                  <a:schemeClr val="bg1">
                    <a:lumMod val="75000"/>
                    <a:lumOff val="25000"/>
                  </a:schemeClr>
                </a:solidFill>
                <a:latin typeface="Calibri" pitchFamily="34" charset="0"/>
                <a:cs typeface="Arial" pitchFamily="34" charset="0"/>
              </a:rPr>
              <a:t>deep veins</a:t>
            </a:r>
            <a:r>
              <a:rPr lang="en-US" sz="2000" b="1" dirty="0" smtClean="0">
                <a:solidFill>
                  <a:schemeClr val="bg1">
                    <a:lumMod val="75000"/>
                    <a:lumOff val="25000"/>
                  </a:schemeClr>
                </a:solidFill>
                <a:latin typeface="Calibri" pitchFamily="34" charset="0"/>
                <a:cs typeface="Arial" pitchFamily="34" charset="0"/>
              </a:rPr>
              <a:t>.</a:t>
            </a:r>
          </a:p>
          <a:p>
            <a:pPr marL="411163" algn="just">
              <a:spcBef>
                <a:spcPct val="0"/>
              </a:spcBef>
              <a:buFont typeface="Wingdings" pitchFamily="2" charset="2"/>
              <a:buChar char="v"/>
            </a:pPr>
            <a:r>
              <a:rPr lang="en-US" sz="1800" dirty="0" smtClean="0">
                <a:solidFill>
                  <a:schemeClr val="bg1"/>
                </a:solidFill>
              </a:rPr>
              <a:t>It is </a:t>
            </a:r>
            <a:r>
              <a:rPr lang="en-US" sz="1800" u="sng" dirty="0" smtClean="0">
                <a:solidFill>
                  <a:srgbClr val="B014BC"/>
                </a:solidFill>
              </a:rPr>
              <a:t>clinically significant</a:t>
            </a:r>
            <a:r>
              <a:rPr lang="en-US" sz="1800" dirty="0" smtClean="0">
                <a:solidFill>
                  <a:srgbClr val="B014BC"/>
                </a:solidFill>
              </a:rPr>
              <a:t> </a:t>
            </a:r>
            <a:r>
              <a:rPr lang="en-US" sz="1800" dirty="0" smtClean="0">
                <a:solidFill>
                  <a:srgbClr val="B014BC"/>
                </a:solidFill>
              </a:rPr>
              <a:t>in </a:t>
            </a:r>
            <a:r>
              <a:rPr lang="en-US" sz="1800" dirty="0" smtClean="0">
                <a:solidFill>
                  <a:srgbClr val="B014BC"/>
                </a:solidFill>
              </a:rPr>
              <a:t>coronary bypass surgery </a:t>
            </a:r>
            <a:r>
              <a:rPr lang="en-US" sz="1800" dirty="0" smtClean="0">
                <a:solidFill>
                  <a:schemeClr val="bg1"/>
                </a:solidFill>
              </a:rPr>
              <a:t>and</a:t>
            </a:r>
            <a:r>
              <a:rPr lang="en-US" sz="1800" dirty="0" smtClean="0">
                <a:solidFill>
                  <a:srgbClr val="B014BC"/>
                </a:solidFill>
              </a:rPr>
              <a:t> in intravenous delivery of </a:t>
            </a:r>
            <a:r>
              <a:rPr lang="en-US" sz="1800" dirty="0" smtClean="0">
                <a:solidFill>
                  <a:srgbClr val="B014BC"/>
                </a:solidFill>
              </a:rPr>
              <a:t>fluids </a:t>
            </a:r>
            <a:r>
              <a:rPr lang="en-US" sz="1800" dirty="0" smtClean="0">
                <a:solidFill>
                  <a:srgbClr val="00B050"/>
                </a:solidFill>
              </a:rPr>
              <a:t>due to venous collapse.</a:t>
            </a:r>
            <a:endParaRPr lang="en-US" sz="1800" dirty="0" smtClean="0">
              <a:solidFill>
                <a:srgbClr val="B014BC"/>
              </a:solidFill>
              <a:latin typeface="Calibri" pitchFamily="34" charset="0"/>
              <a:cs typeface="Arial" pitchFamily="34" charset="0"/>
            </a:endParaRPr>
          </a:p>
          <a:p>
            <a:r>
              <a:rPr lang="en-US" sz="2000" dirty="0" smtClean="0">
                <a:solidFill>
                  <a:schemeClr val="bg1"/>
                </a:solidFill>
                <a:latin typeface="Calibri" pitchFamily="34" charset="0"/>
                <a:cs typeface="Arial" pitchFamily="34" charset="0"/>
              </a:rPr>
              <a:t> </a:t>
            </a:r>
            <a:r>
              <a:rPr lang="en-US" sz="2000" b="1" u="sng" dirty="0" smtClean="0">
                <a:solidFill>
                  <a:schemeClr val="bg1"/>
                </a:solidFill>
                <a:latin typeface="Calibri" pitchFamily="34" charset="0"/>
                <a:cs typeface="Arial" pitchFamily="34" charset="0"/>
              </a:rPr>
              <a:t>The great saphenous vein</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is </a:t>
            </a:r>
            <a:r>
              <a:rPr lang="en-US" sz="2000" b="1" u="sng" dirty="0" smtClean="0">
                <a:solidFill>
                  <a:srgbClr val="C00000"/>
                </a:solidFill>
                <a:latin typeface="Calibri" pitchFamily="34" charset="0"/>
                <a:cs typeface="Arial" pitchFamily="34" charset="0"/>
              </a:rPr>
              <a:t>used in</a:t>
            </a:r>
            <a:r>
              <a:rPr lang="en-US" sz="2000" b="1" dirty="0" smtClean="0">
                <a:solidFill>
                  <a:srgbClr val="C00000"/>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venous grafting </a:t>
            </a:r>
            <a:r>
              <a:rPr lang="en-US" sz="2000" dirty="0" smtClean="0">
                <a:solidFill>
                  <a:schemeClr val="bg1">
                    <a:lumMod val="75000"/>
                    <a:lumOff val="25000"/>
                  </a:schemeClr>
                </a:solidFill>
                <a:latin typeface="Calibri" pitchFamily="34" charset="0"/>
                <a:cs typeface="Arial" pitchFamily="34" charset="0"/>
              </a:rPr>
              <a:t>and </a:t>
            </a:r>
            <a:r>
              <a:rPr lang="en-US" sz="2000" b="1" dirty="0" err="1" smtClean="0">
                <a:solidFill>
                  <a:srgbClr val="0000FF"/>
                </a:solidFill>
                <a:latin typeface="Calibri" pitchFamily="34" charset="0"/>
                <a:cs typeface="Arial" pitchFamily="34" charset="0"/>
              </a:rPr>
              <a:t>saphenous</a:t>
            </a:r>
            <a:r>
              <a:rPr lang="en-US" sz="2000" b="1" dirty="0" smtClean="0">
                <a:solidFill>
                  <a:srgbClr val="0000FF"/>
                </a:solidFill>
                <a:latin typeface="Calibri" pitchFamily="34" charset="0"/>
                <a:cs typeface="Arial" pitchFamily="34" charset="0"/>
              </a:rPr>
              <a:t> vein </a:t>
            </a:r>
            <a:r>
              <a:rPr lang="en-US" sz="2000" b="1" dirty="0" err="1" smtClean="0">
                <a:solidFill>
                  <a:srgbClr val="0000FF"/>
                </a:solidFill>
                <a:latin typeface="Calibri" pitchFamily="34" charset="0"/>
                <a:cs typeface="Arial" pitchFamily="34" charset="0"/>
              </a:rPr>
              <a:t>cutdown</a:t>
            </a:r>
            <a:r>
              <a:rPr lang="en-US" sz="2000" b="1" dirty="0" smtClean="0">
                <a:solidFill>
                  <a:srgbClr val="0000FF"/>
                </a:solidFill>
                <a:latin typeface="Calibri" pitchFamily="34" charset="0"/>
                <a:cs typeface="Arial" pitchFamily="34" charset="0"/>
              </a:rPr>
              <a:t> </a:t>
            </a:r>
            <a:r>
              <a:rPr lang="en-US" sz="2000" dirty="0" smtClean="0">
                <a:solidFill>
                  <a:schemeClr val="bg1"/>
                </a:solidFill>
              </a:rPr>
              <a:t>may be </a:t>
            </a:r>
            <a:r>
              <a:rPr lang="en-US" sz="1800" dirty="0" smtClean="0">
                <a:solidFill>
                  <a:schemeClr val="bg1"/>
                </a:solidFill>
              </a:rPr>
              <a:t>necessary for inserting the </a:t>
            </a:r>
            <a:r>
              <a:rPr lang="en-US" sz="1800" dirty="0" err="1" smtClean="0">
                <a:solidFill>
                  <a:schemeClr val="bg1"/>
                </a:solidFill>
              </a:rPr>
              <a:t>neddle</a:t>
            </a:r>
            <a:r>
              <a:rPr lang="en-US" sz="1800" dirty="0" smtClean="0">
                <a:solidFill>
                  <a:schemeClr val="bg1"/>
                </a:solidFill>
              </a:rPr>
              <a:t> or </a:t>
            </a:r>
            <a:r>
              <a:rPr lang="en-US" sz="1800" dirty="0" err="1" smtClean="0">
                <a:solidFill>
                  <a:schemeClr val="bg1"/>
                </a:solidFill>
              </a:rPr>
              <a:t>canula</a:t>
            </a:r>
            <a:r>
              <a:rPr lang="en-US" sz="1800" dirty="0" smtClean="0">
                <a:solidFill>
                  <a:srgbClr val="00B050"/>
                </a:solidFill>
              </a:rPr>
              <a:t> </a:t>
            </a:r>
            <a:r>
              <a:rPr lang="en-US" sz="2000" dirty="0" smtClean="0">
                <a:solidFill>
                  <a:schemeClr val="bg1">
                    <a:lumMod val="75000"/>
                    <a:lumOff val="25000"/>
                  </a:schemeClr>
                </a:solidFill>
                <a:latin typeface="Calibri" pitchFamily="34" charset="0"/>
                <a:cs typeface="Arial" pitchFamily="34" charset="0"/>
              </a:rPr>
              <a:t>(take </a:t>
            </a:r>
            <a:r>
              <a:rPr lang="en-US" sz="2000" dirty="0" smtClean="0">
                <a:solidFill>
                  <a:schemeClr val="bg1">
                    <a:lumMod val="75000"/>
                    <a:lumOff val="25000"/>
                  </a:schemeClr>
                </a:solidFill>
                <a:latin typeface="Calibri" pitchFamily="34" charset="0"/>
                <a:cs typeface="Arial" pitchFamily="34" charset="0"/>
              </a:rPr>
              <a:t>care of the </a:t>
            </a:r>
            <a:r>
              <a:rPr lang="en-US" sz="2000" b="1" dirty="0" smtClean="0">
                <a:solidFill>
                  <a:schemeClr val="bg1">
                    <a:lumMod val="75000"/>
                    <a:lumOff val="25000"/>
                  </a:schemeClr>
                </a:solidFill>
                <a:latin typeface="Calibri" pitchFamily="34" charset="0"/>
                <a:cs typeface="Arial" pitchFamily="34" charset="0"/>
              </a:rPr>
              <a:t>saphenous nerve</a:t>
            </a:r>
            <a:r>
              <a:rPr lang="en-US" sz="2000" dirty="0" smtClean="0">
                <a:solidFill>
                  <a:schemeClr val="bg1">
                    <a:lumMod val="75000"/>
                    <a:lumOff val="25000"/>
                  </a:schemeClr>
                </a:solidFill>
                <a:latin typeface="Calibri" pitchFamily="34" charset="0"/>
                <a:cs typeface="Arial" pitchFamily="34" charset="0"/>
              </a:rPr>
              <a:t>).</a:t>
            </a:r>
          </a:p>
          <a:p>
            <a:pPr lvl="1" indent="-382588" algn="just">
              <a:spcBef>
                <a:spcPct val="0"/>
              </a:spcBef>
              <a:buSzPct val="80000"/>
              <a:buFont typeface="Wingdings" pitchFamily="2" charset="2"/>
              <a:buChar char="Ø"/>
            </a:pPr>
            <a:endParaRPr lang="en-US" sz="20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7" name="Picture 2" descr="Small Saphenous Vein"/>
          <p:cNvPicPr>
            <a:picLocks noChangeAspect="1" noChangeArrowheads="1"/>
          </p:cNvPicPr>
          <p:nvPr/>
        </p:nvPicPr>
        <p:blipFill>
          <a:blip r:embed="rId3"/>
          <a:srcRect/>
          <a:stretch>
            <a:fillRect/>
          </a:stretch>
        </p:blipFill>
        <p:spPr bwMode="auto">
          <a:xfrm>
            <a:off x="5929322" y="1571612"/>
            <a:ext cx="2857520" cy="3838575"/>
          </a:xfrm>
          <a:prstGeom prst="rect">
            <a:avLst/>
          </a:prstGeom>
          <a:noFill/>
        </p:spPr>
      </p:pic>
      <p:pic>
        <p:nvPicPr>
          <p:cNvPr id="8" name="Picture 4" descr="http://www.varicoseveindoctors.com/images/variou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29322" y="1071546"/>
            <a:ext cx="2917558" cy="4286280"/>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pic>
        <p:nvPicPr>
          <p:cNvPr id="19458" name="Picture 2" descr="https://encrypted-tbn2.gstatic.com/images?q=tbn:ANd9GcQVwRxyN4GZIfBVPmBaarp1si3sK_Dg3ZEAcrs6NKlRPgmOh9HybA">
            <a:hlinkClick r:id="rId5"/>
          </p:cNvPr>
          <p:cNvPicPr>
            <a:picLocks noChangeAspect="1" noChangeArrowheads="1"/>
          </p:cNvPicPr>
          <p:nvPr/>
        </p:nvPicPr>
        <p:blipFill>
          <a:blip r:embed="rId6"/>
          <a:srcRect/>
          <a:stretch>
            <a:fillRect/>
          </a:stretch>
        </p:blipFill>
        <p:spPr bwMode="auto">
          <a:xfrm>
            <a:off x="5334000" y="5072075"/>
            <a:ext cx="3810000" cy="1785926"/>
          </a:xfrm>
          <a:prstGeom prst="rect">
            <a:avLst/>
          </a:prstGeom>
          <a:noFill/>
        </p:spPr>
      </p:pic>
      <p:pic>
        <p:nvPicPr>
          <p:cNvPr id="4" name="Picture 2" descr="صورة ذات صلة">
            <a:hlinkClick r:id="rId7"/>
          </p:cNvPr>
          <p:cNvPicPr>
            <a:picLocks noChangeAspect="1" noChangeArrowheads="1"/>
          </p:cNvPicPr>
          <p:nvPr/>
        </p:nvPicPr>
        <p:blipFill>
          <a:blip r:embed="rId8"/>
          <a:srcRect/>
          <a:stretch>
            <a:fillRect/>
          </a:stretch>
        </p:blipFill>
        <p:spPr bwMode="auto">
          <a:xfrm>
            <a:off x="5929322" y="1071546"/>
            <a:ext cx="2928958" cy="4143404"/>
          </a:xfrm>
          <a:prstGeom prst="rect">
            <a:avLst/>
          </a:prstGeom>
          <a:noFill/>
          <a:ln>
            <a:solidFill>
              <a:schemeClr val="bg2"/>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Small Saphenous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524000"/>
            <a:ext cx="5857884" cy="440120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411163" algn="just">
              <a:spcBef>
                <a:spcPct val="0"/>
              </a:spcBef>
              <a:buFont typeface="Wingdings" pitchFamily="2" charset="2"/>
              <a:buChar char="v"/>
            </a:pPr>
            <a:r>
              <a:rPr lang="en-US" sz="2000" b="1" dirty="0" smtClean="0">
                <a:solidFill>
                  <a:srgbClr val="0000FF"/>
                </a:solidFill>
                <a:latin typeface="Calibri" pitchFamily="34" charset="0"/>
                <a:cs typeface="Arial" pitchFamily="34" charset="0"/>
              </a:rPr>
              <a:t> Arises </a:t>
            </a:r>
            <a:r>
              <a:rPr lang="en-US" sz="2000" dirty="0" smtClean="0">
                <a:solidFill>
                  <a:schemeClr val="bg1">
                    <a:lumMod val="75000"/>
                    <a:lumOff val="25000"/>
                  </a:schemeClr>
                </a:solidFill>
                <a:latin typeface="Calibri" pitchFamily="34" charset="0"/>
                <a:cs typeface="Arial" pitchFamily="34" charset="0"/>
              </a:rPr>
              <a:t>from the </a:t>
            </a:r>
            <a:r>
              <a:rPr lang="en-US" sz="2000" b="1" dirty="0" smtClean="0">
                <a:solidFill>
                  <a:srgbClr val="0000FF"/>
                </a:solidFill>
                <a:latin typeface="Calibri" pitchFamily="34" charset="0"/>
                <a:cs typeface="Arial" pitchFamily="34" charset="0"/>
              </a:rPr>
              <a:t>lateral end </a:t>
            </a:r>
            <a:r>
              <a:rPr lang="en-US" sz="2000" dirty="0" smtClean="0">
                <a:solidFill>
                  <a:schemeClr val="bg1">
                    <a:lumMod val="75000"/>
                    <a:lumOff val="25000"/>
                  </a:schemeClr>
                </a:solidFill>
                <a:latin typeface="Calibri" pitchFamily="34" charset="0"/>
                <a:cs typeface="Arial" pitchFamily="34" charset="0"/>
              </a:rPr>
              <a:t>of the </a:t>
            </a:r>
            <a:r>
              <a:rPr lang="en-US" sz="2000" b="1" dirty="0" smtClean="0">
                <a:solidFill>
                  <a:srgbClr val="0000FF"/>
                </a:solidFill>
                <a:latin typeface="Calibri" pitchFamily="34" charset="0"/>
                <a:cs typeface="Arial" pitchFamily="34" charset="0"/>
              </a:rPr>
              <a:t>dorsal venous arch.</a:t>
            </a:r>
          </a:p>
          <a:p>
            <a:pPr marL="411163"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Ascends </a:t>
            </a:r>
            <a:r>
              <a:rPr lang="en-US" sz="2000" b="1" dirty="0" smtClean="0">
                <a:solidFill>
                  <a:srgbClr val="0000FF"/>
                </a:solidFill>
                <a:latin typeface="Calibri" pitchFamily="34" charset="0"/>
                <a:cs typeface="Arial" pitchFamily="34" charset="0"/>
              </a:rPr>
              <a:t>behind</a:t>
            </a: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chemeClr val="bg1">
                    <a:lumMod val="75000"/>
                    <a:lumOff val="25000"/>
                  </a:schemeClr>
                </a:solidFill>
                <a:latin typeface="Calibri" pitchFamily="34" charset="0"/>
                <a:cs typeface="Arial" pitchFamily="34" charset="0"/>
              </a:rPr>
              <a:t>lateral malleolus </a:t>
            </a:r>
            <a:r>
              <a:rPr lang="en-US" sz="2000" dirty="0" smtClean="0">
                <a:solidFill>
                  <a:schemeClr val="bg1">
                    <a:lumMod val="75000"/>
                    <a:lumOff val="25000"/>
                  </a:schemeClr>
                </a:solidFill>
                <a:latin typeface="Calibri" pitchFamily="34" charset="0"/>
                <a:cs typeface="Arial" pitchFamily="34" charset="0"/>
              </a:rPr>
              <a:t>in company with the </a:t>
            </a:r>
            <a:r>
              <a:rPr lang="en-US" sz="2000" b="1" dirty="0" smtClean="0">
                <a:solidFill>
                  <a:srgbClr val="00B050"/>
                </a:solidFill>
                <a:latin typeface="Calibri" pitchFamily="34" charset="0"/>
                <a:cs typeface="Arial" pitchFamily="34" charset="0"/>
              </a:rPr>
              <a:t>sural nerve.</a:t>
            </a:r>
          </a:p>
          <a:p>
            <a:pPr marL="411163"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 Ascends </a:t>
            </a:r>
            <a:r>
              <a:rPr lang="en-US" sz="2000" dirty="0" smtClean="0">
                <a:solidFill>
                  <a:schemeClr val="bg1">
                    <a:lumMod val="75000"/>
                    <a:lumOff val="25000"/>
                  </a:schemeClr>
                </a:solidFill>
                <a:latin typeface="Calibri" pitchFamily="34" charset="0"/>
                <a:cs typeface="Arial" pitchFamily="34" charset="0"/>
              </a:rPr>
              <a:t>along the </a:t>
            </a:r>
            <a:r>
              <a:rPr lang="en-US" sz="2000" u="sng" dirty="0" smtClean="0">
                <a:solidFill>
                  <a:schemeClr val="bg1">
                    <a:lumMod val="75000"/>
                    <a:lumOff val="25000"/>
                  </a:schemeClr>
                </a:solidFill>
                <a:latin typeface="Calibri" pitchFamily="34" charset="0"/>
                <a:cs typeface="Arial" pitchFamily="34" charset="0"/>
              </a:rPr>
              <a:t>lateral borde</a:t>
            </a:r>
            <a:r>
              <a:rPr lang="en-US" sz="2000" dirty="0" smtClean="0">
                <a:solidFill>
                  <a:schemeClr val="bg1">
                    <a:lumMod val="75000"/>
                    <a:lumOff val="25000"/>
                  </a:schemeClr>
                </a:solidFill>
                <a:latin typeface="Calibri" pitchFamily="34" charset="0"/>
                <a:cs typeface="Arial" pitchFamily="34" charset="0"/>
              </a:rPr>
              <a:t>r of the </a:t>
            </a:r>
            <a:r>
              <a:rPr lang="en-US" sz="2000" b="1" u="sng" dirty="0" smtClean="0">
                <a:solidFill>
                  <a:srgbClr val="C00000"/>
                </a:solidFill>
                <a:latin typeface="Calibri" pitchFamily="34" charset="0"/>
                <a:cs typeface="Arial" pitchFamily="34" charset="0"/>
              </a:rPr>
              <a:t>tendocalcaneus</a:t>
            </a:r>
            <a:r>
              <a:rPr lang="en-US" sz="2000" dirty="0" smtClean="0">
                <a:solidFill>
                  <a:schemeClr val="bg1">
                    <a:lumMod val="75000"/>
                    <a:lumOff val="25000"/>
                  </a:schemeClr>
                </a:solidFill>
                <a:latin typeface="Calibri" pitchFamily="34" charset="0"/>
                <a:cs typeface="Arial" pitchFamily="34" charset="0"/>
              </a:rPr>
              <a:t> and then </a:t>
            </a:r>
            <a:r>
              <a:rPr lang="en-US" sz="2000" b="1" dirty="0" smtClean="0">
                <a:solidFill>
                  <a:schemeClr val="bg1">
                    <a:lumMod val="75000"/>
                    <a:lumOff val="25000"/>
                  </a:schemeClr>
                </a:solidFill>
                <a:latin typeface="Calibri" pitchFamily="34" charset="0"/>
                <a:cs typeface="Arial" pitchFamily="34" charset="0"/>
              </a:rPr>
              <a:t>runs up </a:t>
            </a:r>
            <a:r>
              <a:rPr lang="en-US" sz="2000" dirty="0" smtClean="0">
                <a:solidFill>
                  <a:schemeClr val="bg1">
                    <a:lumMod val="75000"/>
                    <a:lumOff val="25000"/>
                  </a:schemeClr>
                </a:solidFill>
                <a:latin typeface="Calibri" pitchFamily="34" charset="0"/>
                <a:cs typeface="Arial" pitchFamily="34" charset="0"/>
              </a:rPr>
              <a:t>to the </a:t>
            </a:r>
            <a:r>
              <a:rPr lang="en-US" sz="2000" b="1" u="sng" dirty="0" smtClean="0">
                <a:solidFill>
                  <a:schemeClr val="bg1">
                    <a:lumMod val="75000"/>
                    <a:lumOff val="25000"/>
                  </a:schemeClr>
                </a:solidFill>
                <a:latin typeface="Calibri" pitchFamily="34" charset="0"/>
                <a:cs typeface="Arial" pitchFamily="34" charset="0"/>
              </a:rPr>
              <a:t>middle</a:t>
            </a:r>
            <a:r>
              <a:rPr lang="en-US" sz="2000" u="sng" dirty="0" smtClean="0">
                <a:solidFill>
                  <a:schemeClr val="bg1">
                    <a:lumMod val="75000"/>
                    <a:lumOff val="25000"/>
                  </a:schemeClr>
                </a:solidFill>
                <a:latin typeface="Calibri" pitchFamily="34" charset="0"/>
                <a:cs typeface="Arial" pitchFamily="34" charset="0"/>
              </a:rPr>
              <a:t> of </a:t>
            </a:r>
            <a:r>
              <a:rPr lang="en-US" sz="2000" dirty="0" smtClean="0">
                <a:solidFill>
                  <a:schemeClr val="bg1">
                    <a:lumMod val="75000"/>
                    <a:lumOff val="25000"/>
                  </a:schemeClr>
                </a:solidFill>
                <a:latin typeface="Calibri" pitchFamily="34" charset="0"/>
                <a:cs typeface="Arial" pitchFamily="34" charset="0"/>
              </a:rPr>
              <a:t>the </a:t>
            </a:r>
            <a:r>
              <a:rPr lang="en-US" sz="2000" b="1" u="sng" dirty="0" smtClean="0">
                <a:solidFill>
                  <a:schemeClr val="bg1">
                    <a:lumMod val="75000"/>
                    <a:lumOff val="25000"/>
                  </a:schemeClr>
                </a:solidFill>
                <a:latin typeface="Calibri" pitchFamily="34" charset="0"/>
                <a:cs typeface="Arial" pitchFamily="34" charset="0"/>
              </a:rPr>
              <a:t>back of the leg</a:t>
            </a:r>
            <a:r>
              <a:rPr lang="en-US" sz="2000" b="1" dirty="0" smtClean="0">
                <a:solidFill>
                  <a:schemeClr val="bg1">
                    <a:lumMod val="75000"/>
                    <a:lumOff val="25000"/>
                  </a:schemeClr>
                </a:solidFill>
                <a:latin typeface="Calibri" pitchFamily="34" charset="0"/>
                <a:cs typeface="Arial" pitchFamily="34" charset="0"/>
              </a:rPr>
              <a:t>.</a:t>
            </a:r>
          </a:p>
          <a:p>
            <a:pPr lvl="1" indent="-382588" algn="just">
              <a:spcBef>
                <a:spcPct val="0"/>
              </a:spcBef>
              <a:buSzPct val="80000"/>
              <a:buFont typeface="Wingdings" pitchFamily="2" charset="2"/>
              <a:buChar char="Ø"/>
            </a:pPr>
            <a:r>
              <a:rPr lang="en-US" sz="1800" b="1" dirty="0" smtClean="0">
                <a:solidFill>
                  <a:srgbClr val="0000FF"/>
                </a:solidFill>
                <a:latin typeface="Calibri" pitchFamily="34" charset="0"/>
                <a:cs typeface="Arial" pitchFamily="34" charset="0"/>
              </a:rPr>
              <a:t>Pierces</a:t>
            </a:r>
            <a:r>
              <a:rPr lang="en-US" sz="1800" dirty="0" smtClean="0">
                <a:solidFill>
                  <a:schemeClr val="bg1">
                    <a:lumMod val="75000"/>
                    <a:lumOff val="25000"/>
                  </a:schemeClr>
                </a:solidFill>
                <a:latin typeface="Calibri" pitchFamily="34" charset="0"/>
                <a:cs typeface="Arial" pitchFamily="34" charset="0"/>
              </a:rPr>
              <a:t> the </a:t>
            </a:r>
            <a:r>
              <a:rPr lang="en-US" sz="1800" b="1" dirty="0" smtClean="0">
                <a:solidFill>
                  <a:schemeClr val="bg1">
                    <a:lumMod val="75000"/>
                    <a:lumOff val="25000"/>
                  </a:schemeClr>
                </a:solidFill>
                <a:latin typeface="Calibri" pitchFamily="34" charset="0"/>
                <a:cs typeface="Arial" pitchFamily="34" charset="0"/>
              </a:rPr>
              <a:t>deep fascia </a:t>
            </a:r>
            <a:r>
              <a:rPr lang="en-US" sz="1800" dirty="0" smtClean="0">
                <a:solidFill>
                  <a:schemeClr val="bg1">
                    <a:lumMod val="75000"/>
                    <a:lumOff val="25000"/>
                  </a:schemeClr>
                </a:solidFill>
                <a:latin typeface="Calibri" pitchFamily="34" charset="0"/>
                <a:cs typeface="Arial" pitchFamily="34" charset="0"/>
              </a:rPr>
              <a:t>in the </a:t>
            </a:r>
            <a:r>
              <a:rPr lang="en-US" sz="1800" b="1" dirty="0" smtClean="0">
                <a:solidFill>
                  <a:schemeClr val="bg1">
                    <a:lumMod val="75000"/>
                    <a:lumOff val="25000"/>
                  </a:schemeClr>
                </a:solidFill>
                <a:latin typeface="Calibri" pitchFamily="34" charset="0"/>
                <a:cs typeface="Arial" pitchFamily="34" charset="0"/>
              </a:rPr>
              <a:t>lower part </a:t>
            </a:r>
            <a:r>
              <a:rPr lang="en-US" sz="1800" dirty="0" smtClean="0">
                <a:solidFill>
                  <a:schemeClr val="bg1">
                    <a:lumMod val="75000"/>
                    <a:lumOff val="25000"/>
                  </a:schemeClr>
                </a:solidFill>
                <a:latin typeface="Calibri" pitchFamily="34" charset="0"/>
                <a:cs typeface="Arial" pitchFamily="34" charset="0"/>
              </a:rPr>
              <a:t>of the </a:t>
            </a:r>
            <a:r>
              <a:rPr lang="en-US" sz="1800" b="1" dirty="0" smtClean="0">
                <a:solidFill>
                  <a:schemeClr val="bg1">
                    <a:lumMod val="75000"/>
                    <a:lumOff val="25000"/>
                  </a:schemeClr>
                </a:solidFill>
                <a:latin typeface="Calibri" pitchFamily="34" charset="0"/>
                <a:cs typeface="Arial" pitchFamily="34" charset="0"/>
              </a:rPr>
              <a:t>popliteal fossa</a:t>
            </a:r>
          </a:p>
          <a:p>
            <a:pPr lvl="1" indent="-382588" algn="just">
              <a:spcBef>
                <a:spcPct val="0"/>
              </a:spcBef>
              <a:buSzPct val="80000"/>
              <a:buFont typeface="Wingdings" pitchFamily="2" charset="2"/>
              <a:buChar char="Ø"/>
            </a:pPr>
            <a:r>
              <a:rPr lang="en-US" sz="1800" b="1" dirty="0" smtClean="0">
                <a:solidFill>
                  <a:srgbClr val="0000FF"/>
                </a:solidFill>
                <a:latin typeface="Calibri" pitchFamily="34" charset="0"/>
                <a:cs typeface="Arial" pitchFamily="34" charset="0"/>
              </a:rPr>
              <a:t> </a:t>
            </a:r>
            <a:r>
              <a:rPr lang="en-US" sz="1800" b="1" u="sng" dirty="0" smtClean="0">
                <a:solidFill>
                  <a:schemeClr val="bg1"/>
                </a:solidFill>
                <a:latin typeface="Calibri" pitchFamily="34" charset="0"/>
                <a:cs typeface="Arial" pitchFamily="34" charset="0"/>
              </a:rPr>
              <a:t>Drains into</a:t>
            </a:r>
            <a:r>
              <a:rPr lang="en-US" sz="1800" b="1" dirty="0" smtClean="0">
                <a:solidFill>
                  <a:schemeClr val="bg1"/>
                </a:solidFill>
                <a:latin typeface="Calibri" pitchFamily="34" charset="0"/>
                <a:cs typeface="Arial" pitchFamily="34" charset="0"/>
              </a:rPr>
              <a:t> </a:t>
            </a:r>
            <a:r>
              <a:rPr lang="en-US" sz="1800" dirty="0" smtClean="0">
                <a:solidFill>
                  <a:schemeClr val="bg1">
                    <a:lumMod val="75000"/>
                    <a:lumOff val="25000"/>
                  </a:schemeClr>
                </a:solidFill>
                <a:latin typeface="Calibri" pitchFamily="34" charset="0"/>
                <a:cs typeface="Arial" pitchFamily="34" charset="0"/>
              </a:rPr>
              <a:t>the </a:t>
            </a:r>
            <a:r>
              <a:rPr lang="en-US" sz="1800" b="1" dirty="0" smtClean="0">
                <a:solidFill>
                  <a:srgbClr val="0000FF"/>
                </a:solidFill>
                <a:latin typeface="Calibri" pitchFamily="34" charset="0"/>
                <a:cs typeface="Arial" pitchFamily="34" charset="0"/>
              </a:rPr>
              <a:t>popliteal vein</a:t>
            </a:r>
          </a:p>
          <a:p>
            <a:pPr lvl="1" indent="-382588" algn="just">
              <a:spcBef>
                <a:spcPct val="0"/>
              </a:spcBef>
              <a:buSzPct val="80000"/>
              <a:buFont typeface="Wingdings" pitchFamily="2" charset="2"/>
              <a:buChar char="Ø"/>
            </a:pPr>
            <a:r>
              <a:rPr lang="en-US" sz="1800" dirty="0" smtClean="0">
                <a:solidFill>
                  <a:schemeClr val="bg1">
                    <a:lumMod val="75000"/>
                    <a:lumOff val="25000"/>
                  </a:schemeClr>
                </a:solidFill>
                <a:latin typeface="Calibri" pitchFamily="34" charset="0"/>
                <a:cs typeface="Arial" pitchFamily="34" charset="0"/>
              </a:rPr>
              <a:t> Has </a:t>
            </a:r>
            <a:r>
              <a:rPr lang="en-US" sz="1800" b="1" dirty="0" smtClean="0">
                <a:solidFill>
                  <a:schemeClr val="bg1">
                    <a:lumMod val="75000"/>
                    <a:lumOff val="25000"/>
                  </a:schemeClr>
                </a:solidFill>
                <a:latin typeface="Calibri" pitchFamily="34" charset="0"/>
                <a:cs typeface="Arial" pitchFamily="34" charset="0"/>
              </a:rPr>
              <a:t>numerous valves </a:t>
            </a:r>
            <a:r>
              <a:rPr lang="en-US" sz="1800" dirty="0" smtClean="0">
                <a:solidFill>
                  <a:schemeClr val="bg1">
                    <a:lumMod val="75000"/>
                    <a:lumOff val="25000"/>
                  </a:schemeClr>
                </a:solidFill>
                <a:latin typeface="Calibri" pitchFamily="34" charset="0"/>
                <a:cs typeface="Arial" pitchFamily="34" charset="0"/>
              </a:rPr>
              <a:t>along its course.</a:t>
            </a:r>
          </a:p>
          <a:p>
            <a:pPr lvl="1" indent="-382588" algn="just">
              <a:spcBef>
                <a:spcPct val="0"/>
              </a:spcBef>
              <a:buSzPct val="80000"/>
              <a:buFont typeface="Wingdings" pitchFamily="2" charset="2"/>
              <a:buChar char="Ø"/>
            </a:pPr>
            <a:r>
              <a:rPr lang="en-US" sz="1800" dirty="0" smtClean="0">
                <a:solidFill>
                  <a:schemeClr val="bg1">
                    <a:lumMod val="75000"/>
                    <a:lumOff val="25000"/>
                  </a:schemeClr>
                </a:solidFill>
                <a:latin typeface="Calibri" pitchFamily="34" charset="0"/>
                <a:cs typeface="Arial" pitchFamily="34" charset="0"/>
              </a:rPr>
              <a:t> Anastomosis freely with great saphenous vein.</a:t>
            </a:r>
          </a:p>
          <a:p>
            <a:pPr lvl="1" indent="-382588" algn="just">
              <a:spcBef>
                <a:spcPct val="0"/>
              </a:spcBef>
              <a:buSzPct val="80000"/>
              <a:buFont typeface="Wingdings" pitchFamily="2" charset="2"/>
              <a:buChar char="Ø"/>
            </a:pPr>
            <a:endParaRPr lang="en-US" sz="20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5"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6324600" y="1600200"/>
            <a:ext cx="2362200" cy="4447098"/>
          </a:xfrm>
          <a:prstGeom prst="rect">
            <a:avLst/>
          </a:prstGeom>
          <a:ln>
            <a:noFill/>
          </a:ln>
          <a:effectLst>
            <a:softEdge rad="112500"/>
          </a:effectLst>
        </p:spPr>
      </p:pic>
      <p:pic>
        <p:nvPicPr>
          <p:cNvPr id="3074" name="Picture 2" descr="http://www.georgegeroulakos.co.uk/varicoseveins_clip_image002.jpg"/>
          <p:cNvPicPr>
            <a:picLocks noChangeAspect="1" noChangeArrowheads="1"/>
          </p:cNvPicPr>
          <p:nvPr/>
        </p:nvPicPr>
        <p:blipFill>
          <a:blip r:embed="rId4"/>
          <a:srcRect l="2907" r="1162"/>
          <a:stretch>
            <a:fillRect/>
          </a:stretch>
        </p:blipFill>
        <p:spPr bwMode="auto">
          <a:xfrm>
            <a:off x="6357950" y="1643050"/>
            <a:ext cx="2500330" cy="4429156"/>
          </a:xfrm>
          <a:prstGeom prst="rect">
            <a:avLst/>
          </a:prstGeom>
          <a:noFill/>
        </p:spPr>
      </p:pic>
      <p:sp>
        <p:nvSpPr>
          <p:cNvPr id="8" name="Left Arrow 7"/>
          <p:cNvSpPr/>
          <p:nvPr/>
        </p:nvSpPr>
        <p:spPr>
          <a:xfrm>
            <a:off x="8215338" y="4429132"/>
            <a:ext cx="214314"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8143900" y="3714752"/>
            <a:ext cx="285752" cy="7143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715962"/>
          </a:xfrm>
          <a:solidFill>
            <a:schemeClr val="accent2">
              <a:lumMod val="20000"/>
              <a:lumOff val="80000"/>
            </a:schemeClr>
          </a:solidFill>
          <a:ln>
            <a:solidFill>
              <a:schemeClr val="bg2"/>
            </a:solidFill>
          </a:ln>
        </p:spPr>
        <p:txBody>
          <a:bodyPr rtlCol="0">
            <a:normAutofit fontScale="90000"/>
          </a:bodyPr>
          <a:lstStyle/>
          <a:p>
            <a:pPr algn="ctr" eaLnBrk="1" fontAlgn="auto" hangingPunct="1">
              <a:spcAft>
                <a:spcPts val="0"/>
              </a:spcAft>
              <a:defRPr/>
            </a:pPr>
            <a:r>
              <a:rPr lang="en-US" b="1" dirty="0" smtClean="0">
                <a:solidFill>
                  <a:srgbClr val="0000FF"/>
                </a:solidFill>
                <a:latin typeface="Calibri" pitchFamily="34" charset="0"/>
              </a:rPr>
              <a:t>Objectives</a:t>
            </a:r>
          </a:p>
        </p:txBody>
      </p:sp>
      <p:sp>
        <p:nvSpPr>
          <p:cNvPr id="8195" name="Content Placeholder 2"/>
          <p:cNvSpPr>
            <a:spLocks noGrp="1"/>
          </p:cNvSpPr>
          <p:nvPr>
            <p:ph idx="1"/>
          </p:nvPr>
        </p:nvSpPr>
        <p:spPr>
          <a:xfrm>
            <a:off x="428596" y="1295400"/>
            <a:ext cx="8286808" cy="3419484"/>
          </a:xfrm>
          <a:solidFill>
            <a:srgbClr val="2CD0D4">
              <a:alpha val="27843"/>
            </a:srgbClr>
          </a:solidFill>
          <a:ln w="28575">
            <a:solidFill>
              <a:schemeClr val="tx1"/>
            </a:solidFill>
          </a:ln>
        </p:spPr>
        <p:txBody>
          <a:bodyPr/>
          <a:lstStyle/>
          <a:p>
            <a:pPr algn="just" eaLnBrk="1" hangingPunct="1">
              <a:buFont typeface="Arial" pitchFamily="34" charset="0"/>
              <a:buNone/>
            </a:pPr>
            <a:r>
              <a:rPr lang="en-US" sz="2200" b="1" dirty="0" smtClean="0">
                <a:solidFill>
                  <a:schemeClr val="bg1">
                    <a:lumMod val="75000"/>
                    <a:lumOff val="25000"/>
                  </a:schemeClr>
                </a:solidFill>
                <a:latin typeface="Calibri" pitchFamily="34" charset="0"/>
                <a:cs typeface="Tahoma" pitchFamily="34" charset="0"/>
              </a:rPr>
              <a:t>	</a:t>
            </a:r>
            <a:r>
              <a:rPr lang="en-US" sz="2400" b="1" dirty="0" smtClean="0">
                <a:solidFill>
                  <a:schemeClr val="bg1">
                    <a:lumMod val="75000"/>
                    <a:lumOff val="25000"/>
                  </a:schemeClr>
                </a:solidFill>
                <a:latin typeface="Calibri" pitchFamily="34" charset="0"/>
                <a:cs typeface="Tahoma" pitchFamily="34" charset="0"/>
              </a:rPr>
              <a:t>At the end of the lecture, the student should be able to:</a:t>
            </a:r>
          </a:p>
          <a:p>
            <a:pPr algn="just" eaLnBrk="1" hangingPunct="1">
              <a:buClr>
                <a:schemeClr val="bg1">
                  <a:lumMod val="85000"/>
                  <a:lumOff val="15000"/>
                </a:schemeClr>
              </a:buClr>
              <a:buFont typeface="Wingdings" pitchFamily="2" charset="2"/>
              <a:buChar char="v"/>
            </a:pPr>
            <a:r>
              <a:rPr lang="en-US" sz="2400" b="1" dirty="0" smtClean="0">
                <a:solidFill>
                  <a:schemeClr val="bg1">
                    <a:lumMod val="75000"/>
                    <a:lumOff val="25000"/>
                  </a:schemeClr>
                </a:solidFill>
                <a:latin typeface="Calibri" pitchFamily="34" charset="0"/>
                <a:cs typeface="Tahoma" pitchFamily="34" charset="0"/>
              </a:rPr>
              <a:t>Define the veins</a:t>
            </a:r>
            <a:r>
              <a:rPr lang="en-US" sz="2400" dirty="0" smtClean="0">
                <a:solidFill>
                  <a:schemeClr val="bg1">
                    <a:lumMod val="75000"/>
                    <a:lumOff val="25000"/>
                  </a:schemeClr>
                </a:solidFill>
                <a:latin typeface="Calibri" pitchFamily="34" charset="0"/>
                <a:cs typeface="Tahoma" pitchFamily="34" charset="0"/>
              </a:rPr>
              <a:t>, and understand the </a:t>
            </a:r>
            <a:r>
              <a:rPr lang="en-US" sz="2400" b="1" dirty="0" smtClean="0">
                <a:solidFill>
                  <a:schemeClr val="bg1">
                    <a:lumMod val="75000"/>
                    <a:lumOff val="25000"/>
                  </a:schemeClr>
                </a:solidFill>
                <a:latin typeface="Calibri" pitchFamily="34" charset="0"/>
                <a:cs typeface="Tahoma" pitchFamily="34" charset="0"/>
              </a:rPr>
              <a:t>general principle </a:t>
            </a:r>
            <a:r>
              <a:rPr lang="en-US" sz="2400" dirty="0" smtClean="0">
                <a:solidFill>
                  <a:schemeClr val="bg1">
                    <a:lumMod val="75000"/>
                    <a:lumOff val="25000"/>
                  </a:schemeClr>
                </a:solidFill>
                <a:latin typeface="Calibri" pitchFamily="34" charset="0"/>
                <a:cs typeface="Tahoma" pitchFamily="34" charset="0"/>
              </a:rPr>
              <a:t>of the venous system.</a:t>
            </a:r>
          </a:p>
          <a:p>
            <a:pPr algn="just" eaLnBrk="1" hangingPunct="1">
              <a:buClr>
                <a:schemeClr val="bg1">
                  <a:lumMod val="85000"/>
                  <a:lumOff val="15000"/>
                </a:schemeClr>
              </a:buClr>
              <a:buFont typeface="Wingdings" pitchFamily="2" charset="2"/>
              <a:buChar char="v"/>
            </a:pPr>
            <a:r>
              <a:rPr lang="en-US" sz="2400" dirty="0" smtClean="0">
                <a:solidFill>
                  <a:schemeClr val="bg1">
                    <a:lumMod val="75000"/>
                    <a:lumOff val="25000"/>
                  </a:schemeClr>
                </a:solidFill>
                <a:latin typeface="Calibri" pitchFamily="34" charset="0"/>
                <a:cs typeface="Tahoma" pitchFamily="34" charset="0"/>
              </a:rPr>
              <a:t>Describe the </a:t>
            </a:r>
            <a:r>
              <a:rPr lang="en-US" sz="2400" b="1" dirty="0" smtClean="0">
                <a:solidFill>
                  <a:schemeClr val="bg1">
                    <a:lumMod val="75000"/>
                    <a:lumOff val="25000"/>
                  </a:schemeClr>
                </a:solidFill>
                <a:latin typeface="Calibri" pitchFamily="34" charset="0"/>
                <a:cs typeface="Tahoma" pitchFamily="34" charset="0"/>
              </a:rPr>
              <a:t>superior &amp; inferior Vena Cava </a:t>
            </a:r>
            <a:r>
              <a:rPr lang="en-US" sz="2400" dirty="0" smtClean="0">
                <a:solidFill>
                  <a:schemeClr val="bg1">
                    <a:lumMod val="75000"/>
                    <a:lumOff val="25000"/>
                  </a:schemeClr>
                </a:solidFill>
                <a:latin typeface="Calibri" pitchFamily="34" charset="0"/>
                <a:cs typeface="Tahoma" pitchFamily="34" charset="0"/>
              </a:rPr>
              <a:t>and their </a:t>
            </a:r>
            <a:r>
              <a:rPr lang="en-US" sz="2400" b="1" dirty="0" smtClean="0">
                <a:solidFill>
                  <a:schemeClr val="bg1">
                    <a:lumMod val="75000"/>
                    <a:lumOff val="25000"/>
                  </a:schemeClr>
                </a:solidFill>
                <a:latin typeface="Calibri" pitchFamily="34" charset="0"/>
                <a:cs typeface="Tahoma" pitchFamily="34" charset="0"/>
              </a:rPr>
              <a:t>tributaries.</a:t>
            </a:r>
          </a:p>
          <a:p>
            <a:pPr algn="just" eaLnBrk="1" hangingPunct="1">
              <a:buClr>
                <a:schemeClr val="bg1">
                  <a:lumMod val="85000"/>
                  <a:lumOff val="15000"/>
                </a:schemeClr>
              </a:buClr>
              <a:buFont typeface="Wingdings" pitchFamily="2" charset="2"/>
              <a:buChar char="v"/>
            </a:pPr>
            <a:r>
              <a:rPr lang="en-US" sz="2400" dirty="0" smtClean="0">
                <a:solidFill>
                  <a:schemeClr val="bg1">
                    <a:lumMod val="75000"/>
                    <a:lumOff val="25000"/>
                  </a:schemeClr>
                </a:solidFill>
                <a:latin typeface="Calibri" pitchFamily="34" charset="0"/>
                <a:cs typeface="Tahoma" pitchFamily="34" charset="0"/>
              </a:rPr>
              <a:t>List </a:t>
            </a:r>
            <a:r>
              <a:rPr lang="en-US" sz="2400" b="1" dirty="0" smtClean="0">
                <a:solidFill>
                  <a:schemeClr val="bg1">
                    <a:lumMod val="75000"/>
                    <a:lumOff val="25000"/>
                  </a:schemeClr>
                </a:solidFill>
                <a:latin typeface="Calibri" pitchFamily="34" charset="0"/>
                <a:cs typeface="Tahoma" pitchFamily="34" charset="0"/>
              </a:rPr>
              <a:t>major veins </a:t>
            </a:r>
            <a:r>
              <a:rPr lang="en-US" sz="2400" dirty="0" smtClean="0">
                <a:solidFill>
                  <a:schemeClr val="bg1">
                    <a:lumMod val="75000"/>
                    <a:lumOff val="25000"/>
                  </a:schemeClr>
                </a:solidFill>
                <a:latin typeface="Calibri" pitchFamily="34" charset="0"/>
                <a:cs typeface="Tahoma" pitchFamily="34" charset="0"/>
              </a:rPr>
              <a:t>and their </a:t>
            </a:r>
            <a:r>
              <a:rPr lang="en-US" sz="2400" b="1" dirty="0" smtClean="0">
                <a:solidFill>
                  <a:schemeClr val="bg1">
                    <a:lumMod val="75000"/>
                    <a:lumOff val="25000"/>
                  </a:schemeClr>
                </a:solidFill>
                <a:latin typeface="Calibri" pitchFamily="34" charset="0"/>
                <a:cs typeface="Tahoma" pitchFamily="34" charset="0"/>
              </a:rPr>
              <a:t>tributaries in the body.</a:t>
            </a:r>
          </a:p>
          <a:p>
            <a:pPr algn="just" eaLnBrk="1" hangingPunct="1">
              <a:buClr>
                <a:schemeClr val="bg1">
                  <a:lumMod val="85000"/>
                  <a:lumOff val="15000"/>
                </a:schemeClr>
              </a:buClr>
              <a:buFont typeface="Wingdings" pitchFamily="2" charset="2"/>
              <a:buChar char="v"/>
            </a:pPr>
            <a:r>
              <a:rPr lang="en-US" sz="2400" dirty="0" smtClean="0">
                <a:solidFill>
                  <a:schemeClr val="bg1">
                    <a:lumMod val="75000"/>
                    <a:lumOff val="25000"/>
                  </a:schemeClr>
                </a:solidFill>
                <a:latin typeface="Calibri" pitchFamily="34" charset="0"/>
                <a:cs typeface="Tahoma" pitchFamily="34" charset="0"/>
              </a:rPr>
              <a:t>Describe the </a:t>
            </a:r>
            <a:r>
              <a:rPr lang="en-US" sz="2400" b="1" dirty="0" smtClean="0">
                <a:solidFill>
                  <a:schemeClr val="bg1">
                    <a:lumMod val="75000"/>
                    <a:lumOff val="25000"/>
                  </a:schemeClr>
                </a:solidFill>
                <a:latin typeface="Calibri" pitchFamily="34" charset="0"/>
                <a:cs typeface="Tahoma" pitchFamily="34" charset="0"/>
              </a:rPr>
              <a:t>Portal Vein.</a:t>
            </a:r>
          </a:p>
          <a:p>
            <a:pPr algn="just" eaLnBrk="1" hangingPunct="1">
              <a:buClr>
                <a:schemeClr val="bg1">
                  <a:lumMod val="85000"/>
                  <a:lumOff val="15000"/>
                </a:schemeClr>
              </a:buClr>
              <a:buFont typeface="Wingdings" pitchFamily="2" charset="2"/>
              <a:buChar char="v"/>
            </a:pPr>
            <a:r>
              <a:rPr lang="en-US" sz="2400" dirty="0" smtClean="0">
                <a:solidFill>
                  <a:schemeClr val="bg1">
                    <a:lumMod val="75000"/>
                    <a:lumOff val="25000"/>
                  </a:schemeClr>
                </a:solidFill>
                <a:latin typeface="Calibri" pitchFamily="34" charset="0"/>
                <a:cs typeface="Tahoma" pitchFamily="34" charset="0"/>
              </a:rPr>
              <a:t>Describe the </a:t>
            </a:r>
            <a:r>
              <a:rPr lang="en-US" sz="2400" b="1" dirty="0" smtClean="0">
                <a:solidFill>
                  <a:schemeClr val="bg1">
                    <a:lumMod val="75000"/>
                    <a:lumOff val="25000"/>
                  </a:schemeClr>
                </a:solidFill>
                <a:latin typeface="Calibri" pitchFamily="34" charset="0"/>
                <a:cs typeface="Tahoma" pitchFamily="34" charset="0"/>
              </a:rPr>
              <a:t>Portocaval Anastomosis.</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Lower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152400" y="857232"/>
            <a:ext cx="5194300" cy="3600986"/>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lvl="1" indent="-382588" algn="just">
              <a:spcBef>
                <a:spcPct val="0"/>
              </a:spcBef>
              <a:buSzPct val="80000"/>
              <a:buFont typeface="Wingdings" pitchFamily="2" charset="2"/>
              <a:buChar char="q"/>
              <a:defRPr/>
            </a:pPr>
            <a:r>
              <a:rPr lang="en-US" sz="2400" b="1" dirty="0" smtClean="0">
                <a:solidFill>
                  <a:srgbClr val="7030A0"/>
                </a:solidFill>
                <a:latin typeface="Calibri" pitchFamily="34" charset="0"/>
                <a:cs typeface="Arial" pitchFamily="34" charset="0"/>
              </a:rPr>
              <a:t> </a:t>
            </a:r>
            <a:r>
              <a:rPr lang="en-US" sz="2800" b="1" u="sng" dirty="0" smtClean="0">
                <a:solidFill>
                  <a:srgbClr val="0000FF"/>
                </a:solidFill>
                <a:latin typeface="Calibri" pitchFamily="34" charset="0"/>
                <a:cs typeface="Arial" pitchFamily="34" charset="0"/>
              </a:rPr>
              <a:t>Deep Veins</a:t>
            </a:r>
          </a:p>
          <a:p>
            <a:pPr lvl="1" indent="-382588" algn="just">
              <a:spcBef>
                <a:spcPct val="0"/>
              </a:spcBef>
              <a:buSzPct val="80000"/>
              <a:buFont typeface="Wingdings" pitchFamily="2" charset="2"/>
              <a:buChar char="v"/>
              <a:defRPr/>
            </a:pPr>
            <a:r>
              <a:rPr lang="en-US" sz="2000" dirty="0" smtClean="0">
                <a:solidFill>
                  <a:schemeClr val="bg1">
                    <a:lumMod val="75000"/>
                    <a:lumOff val="25000"/>
                  </a:schemeClr>
                </a:solidFill>
                <a:latin typeface="Calibri" pitchFamily="34" charset="0"/>
                <a:cs typeface="Arial" pitchFamily="34" charset="0"/>
              </a:rPr>
              <a:t>Comprise the </a:t>
            </a:r>
            <a:r>
              <a:rPr lang="en-US" sz="2000" b="1" dirty="0" smtClean="0">
                <a:solidFill>
                  <a:srgbClr val="0000FF"/>
                </a:solidFill>
                <a:latin typeface="Calibri" pitchFamily="34" charset="0"/>
                <a:cs typeface="Arial" pitchFamily="34" charset="0"/>
              </a:rPr>
              <a:t>venae comitantes</a:t>
            </a:r>
            <a:r>
              <a:rPr lang="en-US" sz="2000" dirty="0" smtClean="0">
                <a:solidFill>
                  <a:schemeClr val="bg1">
                    <a:lumMod val="75000"/>
                    <a:lumOff val="25000"/>
                  </a:schemeClr>
                </a:solidFill>
                <a:latin typeface="Calibri" pitchFamily="34" charset="0"/>
                <a:cs typeface="Arial" pitchFamily="34" charset="0"/>
              </a:rPr>
              <a:t>, which </a:t>
            </a:r>
            <a:r>
              <a:rPr lang="en-US" sz="2000" b="1" dirty="0" smtClean="0">
                <a:solidFill>
                  <a:schemeClr val="bg1">
                    <a:lumMod val="75000"/>
                    <a:lumOff val="25000"/>
                  </a:schemeClr>
                </a:solidFill>
                <a:latin typeface="Calibri" pitchFamily="34" charset="0"/>
                <a:cs typeface="Arial" pitchFamily="34" charset="0"/>
              </a:rPr>
              <a:t>accompany all the large arteries</a:t>
            </a:r>
            <a:r>
              <a:rPr lang="en-US" sz="2000" dirty="0" smtClean="0">
                <a:solidFill>
                  <a:schemeClr val="bg1">
                    <a:lumMod val="75000"/>
                    <a:lumOff val="25000"/>
                  </a:schemeClr>
                </a:solidFill>
                <a:latin typeface="Calibri" pitchFamily="34" charset="0"/>
                <a:cs typeface="Arial" pitchFamily="34" charset="0"/>
              </a:rPr>
              <a:t>, usually in pairs. </a:t>
            </a:r>
          </a:p>
          <a:p>
            <a:pPr lvl="1" indent="-382588" algn="just">
              <a:spcBef>
                <a:spcPct val="0"/>
              </a:spcBef>
              <a:buSzPct val="80000"/>
              <a:buFont typeface="Wingdings" pitchFamily="2" charset="2"/>
              <a:buChar char="v"/>
              <a:defRPr/>
            </a:pPr>
            <a:r>
              <a:rPr lang="en-US" sz="2000" b="1" dirty="0" smtClean="0">
                <a:solidFill>
                  <a:srgbClr val="0000FF"/>
                </a:solidFill>
                <a:latin typeface="Calibri" pitchFamily="34" charset="0"/>
                <a:cs typeface="Arial" pitchFamily="34" charset="0"/>
              </a:rPr>
              <a:t>Venae comitantes </a:t>
            </a:r>
            <a:r>
              <a:rPr lang="en-US" sz="2000" b="1" dirty="0" smtClean="0">
                <a:solidFill>
                  <a:schemeClr val="bg1">
                    <a:lumMod val="75000"/>
                    <a:lumOff val="25000"/>
                  </a:schemeClr>
                </a:solidFill>
                <a:latin typeface="Calibri" pitchFamily="34" charset="0"/>
                <a:cs typeface="Arial" pitchFamily="34" charset="0"/>
              </a:rPr>
              <a:t>unite to form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rgbClr val="0000FF"/>
                </a:solidFill>
                <a:latin typeface="Calibri" pitchFamily="34" charset="0"/>
                <a:cs typeface="Arial" pitchFamily="34" charset="0"/>
              </a:rPr>
              <a:t>popliteal vein</a:t>
            </a:r>
            <a:r>
              <a:rPr lang="en-US" sz="2000" dirty="0" smtClean="0">
                <a:solidFill>
                  <a:schemeClr val="bg1">
                    <a:lumMod val="75000"/>
                    <a:lumOff val="25000"/>
                  </a:schemeClr>
                </a:solidFill>
                <a:latin typeface="Calibri" pitchFamily="34" charset="0"/>
                <a:cs typeface="Arial" pitchFamily="34" charset="0"/>
              </a:rPr>
              <a:t>, which </a:t>
            </a:r>
            <a:r>
              <a:rPr lang="en-US" sz="2000" b="1" dirty="0" smtClean="0">
                <a:solidFill>
                  <a:schemeClr val="bg1">
                    <a:lumMod val="75000"/>
                    <a:lumOff val="25000"/>
                  </a:schemeClr>
                </a:solidFill>
                <a:latin typeface="Calibri" pitchFamily="34" charset="0"/>
                <a:cs typeface="Arial" pitchFamily="34" charset="0"/>
              </a:rPr>
              <a:t>continues as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rgbClr val="0000FF"/>
                </a:solidFill>
                <a:latin typeface="Calibri" pitchFamily="34" charset="0"/>
                <a:cs typeface="Arial" pitchFamily="34" charset="0"/>
              </a:rPr>
              <a:t>femoral vein.</a:t>
            </a:r>
          </a:p>
          <a:p>
            <a:pPr lvl="1" indent="-382588" algn="just">
              <a:spcBef>
                <a:spcPct val="0"/>
              </a:spcBef>
              <a:buSzPct val="80000"/>
              <a:buFont typeface="Wingdings" pitchFamily="2" charset="2"/>
              <a:buChar char="v"/>
              <a:defRPr/>
            </a:pPr>
            <a:r>
              <a:rPr lang="en-US" sz="2000" b="1" dirty="0" smtClean="0">
                <a:solidFill>
                  <a:srgbClr val="0000FF"/>
                </a:solidFill>
                <a:latin typeface="Calibri" pitchFamily="34" charset="0"/>
                <a:cs typeface="Arial" pitchFamily="34" charset="0"/>
              </a:rPr>
              <a:t>Deep veins </a:t>
            </a:r>
            <a:r>
              <a:rPr lang="en-US" sz="2000" b="1" u="sng" dirty="0" smtClean="0">
                <a:solidFill>
                  <a:srgbClr val="B014BC"/>
                </a:solidFill>
                <a:latin typeface="Calibri" pitchFamily="34" charset="0"/>
                <a:cs typeface="Arial" pitchFamily="34" charset="0"/>
              </a:rPr>
              <a:t>Receive</a:t>
            </a:r>
            <a:r>
              <a:rPr lang="en-US" sz="2000" dirty="0" smtClean="0">
                <a:solidFill>
                  <a:schemeClr val="bg1">
                    <a:lumMod val="75000"/>
                    <a:lumOff val="25000"/>
                  </a:schemeClr>
                </a:solidFill>
                <a:latin typeface="Calibri" pitchFamily="34" charset="0"/>
                <a:cs typeface="Arial" pitchFamily="34" charset="0"/>
              </a:rPr>
              <a:t> blood from </a:t>
            </a:r>
            <a:r>
              <a:rPr lang="en-US" sz="2000" b="1" dirty="0" smtClean="0">
                <a:solidFill>
                  <a:srgbClr val="0000FF"/>
                </a:solidFill>
                <a:latin typeface="Calibri" pitchFamily="34" charset="0"/>
                <a:cs typeface="Arial" pitchFamily="34" charset="0"/>
              </a:rPr>
              <a:t>superficial veins </a:t>
            </a:r>
            <a:r>
              <a:rPr lang="en-US" sz="2000" dirty="0" smtClean="0">
                <a:solidFill>
                  <a:schemeClr val="bg1">
                    <a:lumMod val="75000"/>
                    <a:lumOff val="25000"/>
                  </a:schemeClr>
                </a:solidFill>
                <a:latin typeface="Calibri" pitchFamily="34" charset="0"/>
                <a:cs typeface="Arial" pitchFamily="34" charset="0"/>
              </a:rPr>
              <a:t>through </a:t>
            </a:r>
            <a:r>
              <a:rPr lang="en-US" sz="2000" b="1" dirty="0" smtClean="0">
                <a:solidFill>
                  <a:srgbClr val="0000FF"/>
                </a:solidFill>
                <a:latin typeface="Calibri" pitchFamily="34" charset="0"/>
                <a:cs typeface="Arial" pitchFamily="34" charset="0"/>
              </a:rPr>
              <a:t>perforating veins. </a:t>
            </a:r>
          </a:p>
          <a:p>
            <a:pPr algn="just">
              <a:spcBef>
                <a:spcPct val="0"/>
              </a:spcBef>
              <a:buFont typeface="Wingdings" pitchFamily="2" charset="2"/>
            </a:pPr>
            <a:endParaRPr lang="ar-SA" sz="2000" dirty="0" smtClean="0">
              <a:solidFill>
                <a:schemeClr val="bg1">
                  <a:lumMod val="75000"/>
                  <a:lumOff val="25000"/>
                </a:schemeClr>
              </a:solidFill>
              <a:latin typeface="Calibri" pitchFamily="34" charset="0"/>
              <a:cs typeface="Arial" pitchFamily="34" charset="0"/>
            </a:endParaRPr>
          </a:p>
        </p:txBody>
      </p:sp>
      <p:grpSp>
        <p:nvGrpSpPr>
          <p:cNvPr id="4" name="Group 15"/>
          <p:cNvGrpSpPr/>
          <p:nvPr/>
        </p:nvGrpSpPr>
        <p:grpSpPr>
          <a:xfrm>
            <a:off x="5572132" y="1287464"/>
            <a:ext cx="3571868" cy="5461000"/>
            <a:chOff x="5318262" y="1181100"/>
            <a:chExt cx="3581400" cy="5715000"/>
          </a:xfrm>
        </p:grpSpPr>
        <p:pic>
          <p:nvPicPr>
            <p:cNvPr id="7" name="Picture 2" descr="H:\Major veins\LowerLimb veins.jpg"/>
            <p:cNvPicPr>
              <a:picLocks noChangeAspect="1" noChangeArrowheads="1"/>
            </p:cNvPicPr>
            <p:nvPr/>
          </p:nvPicPr>
          <p:blipFill>
            <a:blip r:embed="rId3" cstate="print"/>
            <a:srcRect b="6849"/>
            <a:stretch>
              <a:fillRect/>
            </a:stretch>
          </p:blipFill>
          <p:spPr>
            <a:xfrm>
              <a:off x="5318262" y="1181100"/>
              <a:ext cx="3581400" cy="5715000"/>
            </a:xfrm>
            <a:prstGeom prst="rect">
              <a:avLst/>
            </a:prstGeom>
            <a:ln>
              <a:noFill/>
            </a:ln>
            <a:effectLst>
              <a:softEdge rad="112500"/>
            </a:effectLst>
          </p:spPr>
        </p:pic>
        <p:sp>
          <p:nvSpPr>
            <p:cNvPr id="8" name="Rectangle 5"/>
            <p:cNvSpPr>
              <a:spLocks noChangeArrowheads="1"/>
            </p:cNvSpPr>
            <p:nvPr/>
          </p:nvSpPr>
          <p:spPr bwMode="auto">
            <a:xfrm>
              <a:off x="7124695" y="2008188"/>
              <a:ext cx="1143005" cy="307777"/>
            </a:xfrm>
            <a:prstGeom prst="rect">
              <a:avLst/>
            </a:prstGeom>
            <a:noFill/>
            <a:ln w="9525">
              <a:noFill/>
              <a:miter lim="800000"/>
              <a:headEnd/>
              <a:tailEnd/>
            </a:ln>
          </p:spPr>
          <p:txBody>
            <a:bodyPr wrap="none">
              <a:spAutoFit/>
            </a:bodyPr>
            <a:lstStyle/>
            <a:p>
              <a:pPr algn="r" rtl="1">
                <a:defRPr/>
              </a:pPr>
              <a:r>
                <a:rPr lang="en-US" sz="1400" b="1" dirty="0">
                  <a:solidFill>
                    <a:schemeClr val="accent4">
                      <a:lumMod val="10000"/>
                    </a:schemeClr>
                  </a:solidFill>
                  <a:latin typeface="Calibri" pitchFamily="34" charset="0"/>
                  <a:cs typeface="Arial" charset="0"/>
                </a:rPr>
                <a:t>Femoral vein</a:t>
              </a:r>
            </a:p>
          </p:txBody>
        </p:sp>
        <p:sp>
          <p:nvSpPr>
            <p:cNvPr id="9" name="Rectangle 6"/>
            <p:cNvSpPr>
              <a:spLocks noChangeArrowheads="1"/>
            </p:cNvSpPr>
            <p:nvPr/>
          </p:nvSpPr>
          <p:spPr bwMode="auto">
            <a:xfrm>
              <a:off x="7718753" y="3729038"/>
              <a:ext cx="1056948" cy="289883"/>
            </a:xfrm>
            <a:prstGeom prst="rect">
              <a:avLst/>
            </a:prstGeom>
            <a:noFill/>
            <a:ln w="9525">
              <a:noFill/>
              <a:miter lim="800000"/>
              <a:headEnd/>
              <a:tailEnd/>
            </a:ln>
          </p:spPr>
          <p:txBody>
            <a:bodyPr wrap="none">
              <a:spAutoFit/>
            </a:bodyPr>
            <a:lstStyle/>
            <a:p>
              <a:pPr algn="r" rtl="1">
                <a:defRPr/>
              </a:pPr>
              <a:r>
                <a:rPr lang="en-US" sz="1200" b="1" dirty="0">
                  <a:solidFill>
                    <a:schemeClr val="accent4">
                      <a:lumMod val="10000"/>
                    </a:schemeClr>
                  </a:solidFill>
                  <a:latin typeface="Calibri" pitchFamily="34" charset="0"/>
                  <a:cs typeface="Arial" charset="0"/>
                </a:rPr>
                <a:t>Popliteal vein</a:t>
              </a:r>
            </a:p>
          </p:txBody>
        </p:sp>
        <p:sp>
          <p:nvSpPr>
            <p:cNvPr id="10" name="Rectangle 7"/>
            <p:cNvSpPr>
              <a:spLocks noChangeArrowheads="1"/>
            </p:cNvSpPr>
            <p:nvPr/>
          </p:nvSpPr>
          <p:spPr bwMode="auto">
            <a:xfrm>
              <a:off x="6842913" y="1303338"/>
              <a:ext cx="1500987" cy="523220"/>
            </a:xfrm>
            <a:prstGeom prst="rect">
              <a:avLst/>
            </a:prstGeom>
            <a:noFill/>
            <a:ln w="9525">
              <a:noFill/>
              <a:miter lim="800000"/>
              <a:headEnd/>
              <a:tailEnd/>
            </a:ln>
          </p:spPr>
          <p:txBody>
            <a:bodyPr wrap="square">
              <a:spAutoFit/>
            </a:bodyPr>
            <a:lstStyle/>
            <a:p>
              <a:pPr algn="ctr" rtl="1">
                <a:defRPr/>
              </a:pPr>
              <a:r>
                <a:rPr lang="en-US" sz="1400" b="1" dirty="0">
                  <a:solidFill>
                    <a:schemeClr val="accent4">
                      <a:lumMod val="10000"/>
                    </a:schemeClr>
                  </a:solidFill>
                  <a:latin typeface="Calibri" pitchFamily="34" charset="0"/>
                  <a:cs typeface="Arial" charset="0"/>
                </a:rPr>
                <a:t>External iliac </a:t>
              </a:r>
            </a:p>
            <a:p>
              <a:pPr algn="ctr" rtl="1">
                <a:defRPr/>
              </a:pPr>
              <a:r>
                <a:rPr lang="en-US" sz="1400" b="1" dirty="0">
                  <a:solidFill>
                    <a:schemeClr val="accent4">
                      <a:lumMod val="10000"/>
                    </a:schemeClr>
                  </a:solidFill>
                  <a:latin typeface="Calibri" pitchFamily="34" charset="0"/>
                  <a:cs typeface="Arial" charset="0"/>
                </a:rPr>
                <a:t>vein</a:t>
              </a:r>
            </a:p>
          </p:txBody>
        </p:sp>
        <p:cxnSp>
          <p:nvCxnSpPr>
            <p:cNvPr id="11" name="Straight Arrow Connector 10"/>
            <p:cNvCxnSpPr/>
            <p:nvPr/>
          </p:nvCxnSpPr>
          <p:spPr>
            <a:xfrm rot="10800000" flipV="1">
              <a:off x="6400800" y="1616075"/>
              <a:ext cx="665163" cy="603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6248400" y="2209800"/>
              <a:ext cx="914400" cy="53340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7538751" y="4038600"/>
              <a:ext cx="538454" cy="20601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pic>
        <p:nvPicPr>
          <p:cNvPr id="17410" name="Picture 2" descr="http://www.aviva.co.uk/library/images/med_encyclopedia/cfhg391trevar_002.gif"/>
          <p:cNvPicPr>
            <a:picLocks noChangeAspect="1" noChangeArrowheads="1"/>
          </p:cNvPicPr>
          <p:nvPr/>
        </p:nvPicPr>
        <p:blipFill>
          <a:blip r:embed="rId4"/>
          <a:srcRect/>
          <a:stretch>
            <a:fillRect/>
          </a:stretch>
        </p:blipFill>
        <p:spPr bwMode="auto">
          <a:xfrm>
            <a:off x="3786182" y="4000500"/>
            <a:ext cx="2428892" cy="2857500"/>
          </a:xfrm>
          <a:prstGeom prst="rect">
            <a:avLst/>
          </a:prstGeom>
          <a:noFill/>
        </p:spPr>
      </p:pic>
      <p:cxnSp>
        <p:nvCxnSpPr>
          <p:cNvPr id="16" name="Straight Arrow Connector 15"/>
          <p:cNvCxnSpPr/>
          <p:nvPr/>
        </p:nvCxnSpPr>
        <p:spPr>
          <a:xfrm rot="10800000">
            <a:off x="7858148" y="4857760"/>
            <a:ext cx="57150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7643834" y="5000636"/>
            <a:ext cx="78581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215338" y="4643446"/>
            <a:ext cx="928662" cy="400110"/>
          </a:xfrm>
          <a:prstGeom prst="rect">
            <a:avLst/>
          </a:prstGeom>
          <a:noFill/>
        </p:spPr>
        <p:txBody>
          <a:bodyPr wrap="square" rtlCol="0">
            <a:spAutoFit/>
          </a:bodyPr>
          <a:lstStyle/>
          <a:p>
            <a:r>
              <a:rPr lang="en-US" sz="1000" b="1" dirty="0" err="1" smtClean="0">
                <a:solidFill>
                  <a:schemeClr val="bg1"/>
                </a:solidFill>
              </a:rPr>
              <a:t>Venae</a:t>
            </a:r>
            <a:r>
              <a:rPr lang="en-US" sz="1000" b="1" dirty="0" smtClean="0">
                <a:solidFill>
                  <a:schemeClr val="bg1"/>
                </a:solidFill>
              </a:rPr>
              <a:t> </a:t>
            </a:r>
            <a:r>
              <a:rPr lang="en-US" sz="1000" b="1" dirty="0" err="1" smtClean="0">
                <a:solidFill>
                  <a:schemeClr val="bg1"/>
                </a:solidFill>
              </a:rPr>
              <a:t>comitantes</a:t>
            </a:r>
            <a:endParaRPr lang="en-US" sz="1000" b="1" dirty="0">
              <a:solidFill>
                <a:schemeClr val="bg1"/>
              </a:solidFill>
            </a:endParaRPr>
          </a:p>
        </p:txBody>
      </p:sp>
      <p:sp>
        <p:nvSpPr>
          <p:cNvPr id="29" name="Oval 28"/>
          <p:cNvSpPr/>
          <p:nvPr/>
        </p:nvSpPr>
        <p:spPr>
          <a:xfrm>
            <a:off x="7429520" y="2077794"/>
            <a:ext cx="1214446" cy="2940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8019737" y="3722160"/>
            <a:ext cx="1124263" cy="2783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8143900" y="4643446"/>
            <a:ext cx="1000100" cy="3571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338" name="Picture 2" descr="نتيجة بحث الصور عن ‪venae comitantes of tibial vein‬‏">
            <a:hlinkClick r:id="rId5"/>
          </p:cNvPr>
          <p:cNvPicPr>
            <a:picLocks noChangeAspect="1" noChangeArrowheads="1"/>
          </p:cNvPicPr>
          <p:nvPr/>
        </p:nvPicPr>
        <p:blipFill>
          <a:blip r:embed="rId6"/>
          <a:srcRect l="4776" t="16997" r="7643" b="2266"/>
          <a:stretch>
            <a:fillRect/>
          </a:stretch>
        </p:blipFill>
        <p:spPr bwMode="auto">
          <a:xfrm>
            <a:off x="0" y="4143356"/>
            <a:ext cx="3786182" cy="2714644"/>
          </a:xfrm>
          <a:prstGeom prst="rect">
            <a:avLst/>
          </a:prstGeom>
          <a:noFill/>
          <a:ln>
            <a:solidFill>
              <a:schemeClr val="bg2"/>
            </a:solidFill>
          </a:ln>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5974"/>
            <a:ext cx="9144000" cy="1200329"/>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3600" b="1" dirty="0" smtClean="0">
                <a:solidFill>
                  <a:srgbClr val="0000FF"/>
                </a:solidFill>
                <a:latin typeface="Calibri" pitchFamily="34" charset="0"/>
                <a:ea typeface="+mn-ea"/>
                <a:cs typeface="Arial" pitchFamily="34" charset="0"/>
              </a:rPr>
              <a:t>Mechanism of Venous Return</a:t>
            </a:r>
            <a:br>
              <a:rPr lang="en-US" sz="3600" b="1" dirty="0" smtClean="0">
                <a:solidFill>
                  <a:srgbClr val="0000FF"/>
                </a:solidFill>
                <a:latin typeface="Calibri" pitchFamily="34" charset="0"/>
                <a:ea typeface="+mn-ea"/>
                <a:cs typeface="Arial" pitchFamily="34" charset="0"/>
              </a:rPr>
            </a:br>
            <a:r>
              <a:rPr lang="en-US" sz="3600" b="1" dirty="0" smtClean="0">
                <a:solidFill>
                  <a:srgbClr val="0000FF"/>
                </a:solidFill>
                <a:latin typeface="Calibri" pitchFamily="34" charset="0"/>
                <a:ea typeface="+mn-ea"/>
                <a:cs typeface="Arial" pitchFamily="34" charset="0"/>
              </a:rPr>
              <a:t>                from Lower Limb </a:t>
            </a:r>
            <a:r>
              <a:rPr lang="en-US" sz="3600" b="1" dirty="0" smtClean="0">
                <a:solidFill>
                  <a:srgbClr val="C00000"/>
                </a:solidFill>
                <a:latin typeface="Calibri" pitchFamily="34" charset="0"/>
                <a:ea typeface="+mn-ea"/>
                <a:cs typeface="Arial" pitchFamily="34" charset="0"/>
              </a:rPr>
              <a:t>(FYI) </a:t>
            </a:r>
            <a:r>
              <a:rPr lang="en-US" sz="1400" b="1" dirty="0" smtClean="0">
                <a:solidFill>
                  <a:srgbClr val="C00000"/>
                </a:solidFill>
                <a:latin typeface="Calibri" pitchFamily="34" charset="0"/>
                <a:ea typeface="+mn-ea"/>
                <a:cs typeface="Arial" pitchFamily="34" charset="0"/>
              </a:rPr>
              <a:t>(For Your Information)</a:t>
            </a:r>
            <a:endParaRPr lang="ar-SA" sz="1400" b="1" dirty="0">
              <a:solidFill>
                <a:srgbClr val="C00000"/>
              </a:solidFill>
              <a:latin typeface="Calibri" pitchFamily="34" charset="0"/>
              <a:ea typeface="+mn-ea"/>
              <a:cs typeface="Arial" pitchFamily="34" charset="0"/>
            </a:endParaRPr>
          </a:p>
        </p:txBody>
      </p:sp>
      <p:sp>
        <p:nvSpPr>
          <p:cNvPr id="3" name="Content Placeholder 2"/>
          <p:cNvSpPr>
            <a:spLocks noGrp="1"/>
          </p:cNvSpPr>
          <p:nvPr>
            <p:ph idx="1"/>
          </p:nvPr>
        </p:nvSpPr>
        <p:spPr>
          <a:xfrm>
            <a:off x="0" y="1854200"/>
            <a:ext cx="5194300" cy="507831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Much of the </a:t>
            </a:r>
            <a:r>
              <a:rPr lang="en-US" sz="2000" b="1" dirty="0" smtClean="0">
                <a:solidFill>
                  <a:schemeClr val="bg1">
                    <a:lumMod val="75000"/>
                    <a:lumOff val="25000"/>
                  </a:schemeClr>
                </a:solidFill>
                <a:latin typeface="Calibri" pitchFamily="34" charset="0"/>
                <a:cs typeface="Arial" pitchFamily="34" charset="0"/>
              </a:rPr>
              <a:t>saphenous blood </a:t>
            </a:r>
            <a:r>
              <a:rPr lang="en-US" sz="2000" dirty="0" smtClean="0">
                <a:solidFill>
                  <a:schemeClr val="bg1">
                    <a:lumMod val="75000"/>
                    <a:lumOff val="25000"/>
                  </a:schemeClr>
                </a:solidFill>
                <a:latin typeface="Calibri" pitchFamily="34" charset="0"/>
                <a:cs typeface="Arial" pitchFamily="34" charset="0"/>
              </a:rPr>
              <a:t>passes from </a:t>
            </a:r>
            <a:r>
              <a:rPr lang="en-US" sz="2000" b="1" dirty="0" smtClean="0">
                <a:solidFill>
                  <a:schemeClr val="bg1">
                    <a:lumMod val="75000"/>
                    <a:lumOff val="25000"/>
                  </a:schemeClr>
                </a:solidFill>
                <a:latin typeface="Calibri" pitchFamily="34" charset="0"/>
                <a:cs typeface="Arial" pitchFamily="34" charset="0"/>
              </a:rPr>
              <a:t>superficial</a:t>
            </a:r>
            <a:r>
              <a:rPr lang="en-US" sz="2000" dirty="0" smtClean="0">
                <a:solidFill>
                  <a:schemeClr val="bg1">
                    <a:lumMod val="75000"/>
                    <a:lumOff val="25000"/>
                  </a:schemeClr>
                </a:solidFill>
                <a:latin typeface="Calibri" pitchFamily="34" charset="0"/>
                <a:cs typeface="Arial" pitchFamily="34" charset="0"/>
              </a:rPr>
              <a:t> to </a:t>
            </a:r>
            <a:r>
              <a:rPr lang="en-US" sz="2000" b="1" dirty="0" smtClean="0">
                <a:solidFill>
                  <a:schemeClr val="bg1">
                    <a:lumMod val="75000"/>
                    <a:lumOff val="25000"/>
                  </a:schemeClr>
                </a:solidFill>
                <a:latin typeface="Calibri" pitchFamily="34" charset="0"/>
                <a:cs typeface="Arial" pitchFamily="34" charset="0"/>
              </a:rPr>
              <a:t>deep veins </a:t>
            </a:r>
            <a:r>
              <a:rPr lang="en-US" sz="2000" dirty="0" smtClean="0">
                <a:solidFill>
                  <a:schemeClr val="bg1">
                    <a:lumMod val="75000"/>
                    <a:lumOff val="25000"/>
                  </a:schemeClr>
                </a:solidFill>
                <a:latin typeface="Calibri" pitchFamily="34" charset="0"/>
                <a:cs typeface="Arial" pitchFamily="34" charset="0"/>
              </a:rPr>
              <a:t>through the </a:t>
            </a:r>
            <a:r>
              <a:rPr lang="en-US" sz="2000" b="1" dirty="0" smtClean="0">
                <a:solidFill>
                  <a:srgbClr val="0000FF"/>
                </a:solidFill>
                <a:latin typeface="Calibri" pitchFamily="34" charset="0"/>
                <a:cs typeface="Arial" pitchFamily="34" charset="0"/>
              </a:rPr>
              <a:t>perforating veins</a:t>
            </a:r>
          </a:p>
          <a:p>
            <a:pPr algn="just">
              <a:spcBef>
                <a:spcPct val="0"/>
              </a:spcBef>
              <a:buFont typeface="Wingdings" pitchFamily="2" charset="2"/>
              <a:buChar char="v"/>
            </a:pPr>
            <a:r>
              <a:rPr lang="en-US" sz="2000" b="1" dirty="0" smtClean="0">
                <a:solidFill>
                  <a:schemeClr val="bg1">
                    <a:lumMod val="75000"/>
                    <a:lumOff val="25000"/>
                  </a:schemeClr>
                </a:solidFill>
                <a:latin typeface="Calibri" pitchFamily="34" charset="0"/>
                <a:cs typeface="Arial" pitchFamily="34" charset="0"/>
              </a:rPr>
              <a:t>The blood </a:t>
            </a:r>
            <a:r>
              <a:rPr lang="en-US" sz="2000" dirty="0" smtClean="0">
                <a:solidFill>
                  <a:schemeClr val="bg1">
                    <a:lumMod val="75000"/>
                    <a:lumOff val="25000"/>
                  </a:schemeClr>
                </a:solidFill>
                <a:latin typeface="Calibri" pitchFamily="34" charset="0"/>
                <a:cs typeface="Arial" pitchFamily="34" charset="0"/>
              </a:rPr>
              <a:t>is </a:t>
            </a:r>
            <a:r>
              <a:rPr lang="en-US" sz="2000" b="1" dirty="0" smtClean="0">
                <a:solidFill>
                  <a:schemeClr val="bg1">
                    <a:lumMod val="75000"/>
                    <a:lumOff val="25000"/>
                  </a:schemeClr>
                </a:solidFill>
                <a:latin typeface="Calibri" pitchFamily="34" charset="0"/>
                <a:cs typeface="Arial" pitchFamily="34" charset="0"/>
              </a:rPr>
              <a:t>pumped upwards </a:t>
            </a:r>
            <a:r>
              <a:rPr lang="en-US" sz="2000" dirty="0" smtClean="0">
                <a:solidFill>
                  <a:schemeClr val="bg1">
                    <a:lumMod val="75000"/>
                    <a:lumOff val="25000"/>
                  </a:schemeClr>
                </a:solidFill>
                <a:latin typeface="Calibri" pitchFamily="34" charset="0"/>
                <a:cs typeface="Arial" pitchFamily="34" charset="0"/>
              </a:rPr>
              <a:t>in the </a:t>
            </a:r>
            <a:r>
              <a:rPr lang="en-US" sz="2000" b="1" dirty="0" smtClean="0">
                <a:solidFill>
                  <a:schemeClr val="bg1">
                    <a:lumMod val="75000"/>
                    <a:lumOff val="25000"/>
                  </a:schemeClr>
                </a:solidFill>
                <a:latin typeface="Calibri" pitchFamily="34" charset="0"/>
                <a:cs typeface="Arial" pitchFamily="34" charset="0"/>
              </a:rPr>
              <a:t>deep veins </a:t>
            </a:r>
            <a:r>
              <a:rPr lang="en-US" sz="2000" dirty="0" smtClean="0">
                <a:solidFill>
                  <a:schemeClr val="bg1">
                    <a:lumMod val="75000"/>
                    <a:lumOff val="25000"/>
                  </a:schemeClr>
                </a:solidFill>
                <a:latin typeface="Calibri" pitchFamily="34" charset="0"/>
                <a:cs typeface="Arial" pitchFamily="34" charset="0"/>
              </a:rPr>
              <a:t>by the </a:t>
            </a:r>
            <a:r>
              <a:rPr lang="en-US" sz="2000" b="1" dirty="0" smtClean="0">
                <a:solidFill>
                  <a:schemeClr val="bg1">
                    <a:lumMod val="75000"/>
                    <a:lumOff val="25000"/>
                  </a:schemeClr>
                </a:solidFill>
                <a:latin typeface="Calibri" pitchFamily="34" charset="0"/>
                <a:cs typeface="Arial" pitchFamily="34" charset="0"/>
              </a:rPr>
              <a:t>contraction</a:t>
            </a:r>
            <a:r>
              <a:rPr lang="en-US" sz="2000" dirty="0" smtClean="0">
                <a:solidFill>
                  <a:schemeClr val="bg1">
                    <a:lumMod val="75000"/>
                    <a:lumOff val="25000"/>
                  </a:schemeClr>
                </a:solidFill>
                <a:latin typeface="Calibri" pitchFamily="34" charset="0"/>
                <a:cs typeface="Arial" pitchFamily="34" charset="0"/>
              </a:rPr>
              <a:t> of the </a:t>
            </a:r>
            <a:r>
              <a:rPr lang="en-US" sz="2000" b="1" dirty="0" smtClean="0">
                <a:solidFill>
                  <a:schemeClr val="bg1">
                    <a:lumMod val="75000"/>
                    <a:lumOff val="25000"/>
                  </a:schemeClr>
                </a:solidFill>
                <a:latin typeface="Calibri" pitchFamily="34" charset="0"/>
                <a:cs typeface="Arial" pitchFamily="34" charset="0"/>
              </a:rPr>
              <a:t>calf muscles </a:t>
            </a:r>
            <a:r>
              <a:rPr lang="en-US" sz="2000" dirty="0" smtClean="0">
                <a:solidFill>
                  <a:srgbClr val="0000FF"/>
                </a:solidFill>
                <a:latin typeface="Calibri" pitchFamily="34" charset="0"/>
                <a:cs typeface="Arial" pitchFamily="34" charset="0"/>
              </a:rPr>
              <a:t>(calf pump).</a:t>
            </a: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This action of </a:t>
            </a:r>
            <a:r>
              <a:rPr lang="en-US" sz="2000" b="1" dirty="0" smtClean="0">
                <a:solidFill>
                  <a:schemeClr val="bg1">
                    <a:lumMod val="75000"/>
                    <a:lumOff val="25000"/>
                  </a:schemeClr>
                </a:solidFill>
                <a:latin typeface="Calibri" pitchFamily="34" charset="0"/>
                <a:cs typeface="Arial" pitchFamily="34" charset="0"/>
              </a:rPr>
              <a:t>‘calf pump’ </a:t>
            </a:r>
            <a:r>
              <a:rPr lang="en-US" sz="2000" dirty="0" smtClean="0">
                <a:solidFill>
                  <a:schemeClr val="bg1">
                    <a:lumMod val="75000"/>
                    <a:lumOff val="25000"/>
                  </a:schemeClr>
                </a:solidFill>
                <a:latin typeface="Calibri" pitchFamily="34" charset="0"/>
                <a:cs typeface="Arial" pitchFamily="34" charset="0"/>
              </a:rPr>
              <a:t>is </a:t>
            </a:r>
            <a:r>
              <a:rPr lang="en-US" sz="2000" b="1" dirty="0" smtClean="0">
                <a:solidFill>
                  <a:schemeClr val="bg1">
                    <a:lumMod val="75000"/>
                    <a:lumOff val="25000"/>
                  </a:schemeClr>
                </a:solidFill>
                <a:latin typeface="Calibri" pitchFamily="34" charset="0"/>
                <a:cs typeface="Arial" pitchFamily="34" charset="0"/>
              </a:rPr>
              <a:t>assisted by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tight sleeve of deep fascia </a:t>
            </a:r>
            <a:r>
              <a:rPr lang="en-US" sz="2000" dirty="0" smtClean="0">
                <a:solidFill>
                  <a:schemeClr val="bg1">
                    <a:lumMod val="75000"/>
                    <a:lumOff val="25000"/>
                  </a:schemeClr>
                </a:solidFill>
                <a:latin typeface="Calibri" pitchFamily="34" charset="0"/>
                <a:cs typeface="Arial" pitchFamily="34" charset="0"/>
              </a:rPr>
              <a:t>surrounding these muscles.</a:t>
            </a:r>
          </a:p>
          <a:p>
            <a:pPr algn="just">
              <a:spcBef>
                <a:spcPct val="0"/>
              </a:spcBef>
              <a:buFont typeface="Wingdings" pitchFamily="2" charset="2"/>
              <a:buChar char="v"/>
            </a:pPr>
            <a:r>
              <a:rPr lang="en-US" sz="2400" b="1" u="sng" dirty="0" smtClean="0">
                <a:solidFill>
                  <a:srgbClr val="B014BC"/>
                </a:solidFill>
                <a:latin typeface="Calibri" pitchFamily="34" charset="0"/>
                <a:cs typeface="Arial" pitchFamily="34" charset="0"/>
              </a:rPr>
              <a:t>Vericose veins:</a:t>
            </a:r>
            <a:r>
              <a:rPr lang="en-US" sz="2400" b="1" dirty="0" smtClean="0">
                <a:solidFill>
                  <a:srgbClr val="B014BC"/>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If the </a:t>
            </a:r>
            <a:r>
              <a:rPr lang="en-US" sz="2000" b="1" dirty="0" smtClean="0">
                <a:solidFill>
                  <a:schemeClr val="bg1">
                    <a:lumMod val="75000"/>
                    <a:lumOff val="25000"/>
                  </a:schemeClr>
                </a:solidFill>
                <a:latin typeface="Calibri" pitchFamily="34" charset="0"/>
                <a:cs typeface="Arial" pitchFamily="34" charset="0"/>
              </a:rPr>
              <a:t>valves</a:t>
            </a:r>
            <a:r>
              <a:rPr lang="en-US" sz="2000" dirty="0" smtClean="0">
                <a:solidFill>
                  <a:schemeClr val="bg1">
                    <a:lumMod val="75000"/>
                    <a:lumOff val="25000"/>
                  </a:schemeClr>
                </a:solidFill>
                <a:latin typeface="Calibri" pitchFamily="34" charset="0"/>
                <a:cs typeface="Arial" pitchFamily="34" charset="0"/>
              </a:rPr>
              <a:t> in the </a:t>
            </a:r>
            <a:r>
              <a:rPr lang="en-US" sz="2000" b="1" dirty="0" smtClean="0">
                <a:solidFill>
                  <a:schemeClr val="bg1">
                    <a:lumMod val="75000"/>
                    <a:lumOff val="25000"/>
                  </a:schemeClr>
                </a:solidFill>
                <a:latin typeface="Calibri" pitchFamily="34" charset="0"/>
                <a:cs typeface="Arial" pitchFamily="34" charset="0"/>
              </a:rPr>
              <a:t>perforating veins </a:t>
            </a:r>
            <a:r>
              <a:rPr lang="en-US" sz="2000" dirty="0" smtClean="0">
                <a:solidFill>
                  <a:schemeClr val="bg1">
                    <a:lumMod val="75000"/>
                    <a:lumOff val="25000"/>
                  </a:schemeClr>
                </a:solidFill>
                <a:latin typeface="Calibri" pitchFamily="34" charset="0"/>
                <a:cs typeface="Arial" pitchFamily="34" charset="0"/>
              </a:rPr>
              <a:t>become </a:t>
            </a:r>
            <a:r>
              <a:rPr lang="en-US" sz="2000" b="1" dirty="0" smtClean="0">
                <a:solidFill>
                  <a:schemeClr val="bg1">
                    <a:lumMod val="75000"/>
                    <a:lumOff val="25000"/>
                  </a:schemeClr>
                </a:solidFill>
                <a:latin typeface="Calibri" pitchFamily="34" charset="0"/>
                <a:cs typeface="Arial" pitchFamily="34" charset="0"/>
              </a:rPr>
              <a:t>incompetent</a:t>
            </a:r>
            <a:r>
              <a:rPr lang="en-US" sz="2000" dirty="0" smtClean="0">
                <a:solidFill>
                  <a:schemeClr val="bg1">
                    <a:lumMod val="75000"/>
                    <a:lumOff val="25000"/>
                  </a:schemeClr>
                </a:solidFill>
                <a:latin typeface="Calibri" pitchFamily="34" charset="0"/>
                <a:cs typeface="Arial" pitchFamily="34" charset="0"/>
              </a:rPr>
              <a:t>, the direction of </a:t>
            </a:r>
            <a:r>
              <a:rPr lang="en-US" sz="2000" b="1" dirty="0" smtClean="0">
                <a:solidFill>
                  <a:schemeClr val="bg1">
                    <a:lumMod val="75000"/>
                    <a:lumOff val="25000"/>
                  </a:schemeClr>
                </a:solidFill>
                <a:latin typeface="Calibri" pitchFamily="34" charset="0"/>
                <a:cs typeface="Arial" pitchFamily="34" charset="0"/>
              </a:rPr>
              <a:t>blood flow is reversed </a:t>
            </a:r>
            <a:r>
              <a:rPr lang="en-US" sz="2000" dirty="0" smtClean="0">
                <a:solidFill>
                  <a:schemeClr val="bg1">
                    <a:lumMod val="75000"/>
                    <a:lumOff val="25000"/>
                  </a:schemeClr>
                </a:solidFill>
                <a:latin typeface="Calibri" pitchFamily="34" charset="0"/>
                <a:cs typeface="Arial" pitchFamily="34" charset="0"/>
              </a:rPr>
              <a:t>and the veins become </a:t>
            </a:r>
            <a:r>
              <a:rPr lang="en-US" sz="2000" b="1" dirty="0" smtClean="0">
                <a:solidFill>
                  <a:schemeClr val="bg1">
                    <a:lumMod val="75000"/>
                    <a:lumOff val="25000"/>
                  </a:schemeClr>
                </a:solidFill>
                <a:latin typeface="Calibri" pitchFamily="34" charset="0"/>
                <a:cs typeface="Arial" pitchFamily="34" charset="0"/>
              </a:rPr>
              <a:t>varicosed. </a:t>
            </a:r>
            <a:r>
              <a:rPr lang="en-US" sz="2000" dirty="0" smtClean="0">
                <a:solidFill>
                  <a:schemeClr val="bg1">
                    <a:lumMod val="75000"/>
                    <a:lumOff val="25000"/>
                  </a:schemeClr>
                </a:solidFill>
                <a:latin typeface="Calibri" pitchFamily="34" charset="0"/>
                <a:cs typeface="Arial" pitchFamily="34" charset="0"/>
              </a:rPr>
              <a:t>Most common in </a:t>
            </a:r>
            <a:r>
              <a:rPr lang="en-US" sz="2000" b="1" dirty="0" smtClean="0">
                <a:solidFill>
                  <a:schemeClr val="bg1">
                    <a:lumMod val="75000"/>
                    <a:lumOff val="25000"/>
                  </a:schemeClr>
                </a:solidFill>
                <a:latin typeface="Calibri" pitchFamily="34" charset="0"/>
                <a:cs typeface="Arial" pitchFamily="34" charset="0"/>
              </a:rPr>
              <a:t>posterior &amp; medial </a:t>
            </a:r>
            <a:r>
              <a:rPr lang="en-US" sz="2000" dirty="0" smtClean="0">
                <a:solidFill>
                  <a:schemeClr val="bg1">
                    <a:lumMod val="75000"/>
                    <a:lumOff val="25000"/>
                  </a:schemeClr>
                </a:solidFill>
                <a:latin typeface="Calibri" pitchFamily="34" charset="0"/>
                <a:cs typeface="Arial" pitchFamily="34" charset="0"/>
              </a:rPr>
              <a:t>parts of the </a:t>
            </a:r>
            <a:r>
              <a:rPr lang="en-US" sz="2000" b="1" dirty="0" smtClean="0">
                <a:solidFill>
                  <a:schemeClr val="bg1">
                    <a:lumMod val="75000"/>
                    <a:lumOff val="25000"/>
                  </a:schemeClr>
                </a:solidFill>
                <a:latin typeface="Calibri" pitchFamily="34" charset="0"/>
                <a:cs typeface="Arial" pitchFamily="34" charset="0"/>
              </a:rPr>
              <a:t>lower limb</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particularly in old people.</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15" name="Picture 3" descr="C:\Documents and Settings\Free User\My Documents\My Pictures\Major veins\Varicose veins.jpg"/>
          <p:cNvPicPr>
            <a:picLocks noChangeAspect="1" noChangeArrowheads="1"/>
          </p:cNvPicPr>
          <p:nvPr/>
        </p:nvPicPr>
        <p:blipFill>
          <a:blip r:embed="rId3" cstate="print"/>
          <a:srcRect/>
          <a:stretch>
            <a:fillRect/>
          </a:stretch>
        </p:blipFill>
        <p:spPr>
          <a:xfrm>
            <a:off x="5435600" y="1917700"/>
            <a:ext cx="2562639" cy="4533900"/>
          </a:xfrm>
          <a:prstGeom prst="rect">
            <a:avLst/>
          </a:prstGeom>
          <a:ln>
            <a:noFill/>
          </a:ln>
          <a:effectLst>
            <a:softEdge rad="112500"/>
          </a:effectLst>
        </p:spPr>
      </p:pic>
      <p:pic>
        <p:nvPicPr>
          <p:cNvPr id="16" name="Picture 2" descr="C:\Documents and Settings\Free User\My Documents\My Pictures\Major veins\V veins.bmp"/>
          <p:cNvPicPr>
            <a:picLocks noChangeAspect="1" noChangeArrowheads="1"/>
          </p:cNvPicPr>
          <p:nvPr/>
        </p:nvPicPr>
        <p:blipFill>
          <a:blip r:embed="rId4" cstate="print"/>
          <a:srcRect l="39024"/>
          <a:stretch>
            <a:fillRect/>
          </a:stretch>
        </p:blipFill>
        <p:spPr>
          <a:xfrm>
            <a:off x="7260077" y="1943100"/>
            <a:ext cx="1883923" cy="3162300"/>
          </a:xfrm>
          <a:prstGeom prst="rect">
            <a:avLst/>
          </a:prstGeom>
          <a:ln>
            <a:noFill/>
          </a:ln>
          <a:effectLst>
            <a:softEdge rad="112500"/>
          </a:effectLst>
        </p:spPr>
      </p:pic>
      <p:pic>
        <p:nvPicPr>
          <p:cNvPr id="6" name="Picture 2" descr="http://www.aviva.co.uk/library/images/med_encyclopedia/cfhg391trevar_002.gif"/>
          <p:cNvPicPr>
            <a:picLocks noChangeAspect="1" noChangeArrowheads="1"/>
          </p:cNvPicPr>
          <p:nvPr/>
        </p:nvPicPr>
        <p:blipFill>
          <a:blip r:embed="rId5"/>
          <a:srcRect/>
          <a:stretch>
            <a:fillRect/>
          </a:stretch>
        </p:blipFill>
        <p:spPr bwMode="auto">
          <a:xfrm>
            <a:off x="5572132" y="2000240"/>
            <a:ext cx="3429024" cy="4429156"/>
          </a:xfrm>
          <a:prstGeom prst="rect">
            <a:avLst/>
          </a:prstGeom>
          <a:noFill/>
          <a:ln>
            <a:solidFill>
              <a:schemeClr val="bg2"/>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Portal Circulation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152400" y="857233"/>
            <a:ext cx="4279900" cy="310854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b="1" dirty="0" smtClean="0">
                <a:solidFill>
                  <a:srgbClr val="0000FF"/>
                </a:solidFill>
                <a:latin typeface="Calibri" pitchFamily="34" charset="0"/>
                <a:cs typeface="Arial" pitchFamily="34" charset="0"/>
              </a:rPr>
              <a:t> </a:t>
            </a:r>
            <a:r>
              <a:rPr lang="en-US" sz="2200" b="1" dirty="0" smtClean="0">
                <a:solidFill>
                  <a:srgbClr val="0000FF"/>
                </a:solidFill>
                <a:latin typeface="Calibri" pitchFamily="34" charset="0"/>
                <a:cs typeface="Arial" pitchFamily="34" charset="0"/>
              </a:rPr>
              <a:t>A portal venous system </a:t>
            </a:r>
            <a:r>
              <a:rPr lang="en-US" sz="2200" dirty="0" smtClean="0">
                <a:solidFill>
                  <a:schemeClr val="bg1">
                    <a:lumMod val="75000"/>
                    <a:lumOff val="25000"/>
                  </a:schemeClr>
                </a:solidFill>
                <a:latin typeface="Calibri" pitchFamily="34" charset="0"/>
                <a:cs typeface="Arial" pitchFamily="34" charset="0"/>
              </a:rPr>
              <a:t>is a series of veins or venules </a:t>
            </a:r>
            <a:r>
              <a:rPr lang="en-US" sz="2200" b="1" dirty="0" smtClean="0">
                <a:solidFill>
                  <a:schemeClr val="bg1">
                    <a:lumMod val="75000"/>
                    <a:lumOff val="25000"/>
                  </a:schemeClr>
                </a:solidFill>
                <a:latin typeface="Calibri" pitchFamily="34" charset="0"/>
                <a:cs typeface="Arial" pitchFamily="34" charset="0"/>
              </a:rPr>
              <a:t>that</a:t>
            </a:r>
            <a:r>
              <a:rPr lang="en-US" sz="2200" dirty="0" smtClean="0">
                <a:solidFill>
                  <a:schemeClr val="bg1">
                    <a:lumMod val="75000"/>
                    <a:lumOff val="25000"/>
                  </a:schemeClr>
                </a:solidFill>
                <a:latin typeface="Calibri" pitchFamily="34" charset="0"/>
                <a:cs typeface="Arial" pitchFamily="34" charset="0"/>
              </a:rPr>
              <a:t> directly </a:t>
            </a:r>
            <a:r>
              <a:rPr lang="en-US" sz="2200" b="1" dirty="0" smtClean="0">
                <a:solidFill>
                  <a:schemeClr val="bg1">
                    <a:lumMod val="75000"/>
                    <a:lumOff val="25000"/>
                  </a:schemeClr>
                </a:solidFill>
                <a:latin typeface="Calibri" pitchFamily="34" charset="0"/>
                <a:cs typeface="Arial" pitchFamily="34" charset="0"/>
              </a:rPr>
              <a:t>connect two capillary beds (of arteriole &amp; </a:t>
            </a:r>
            <a:r>
              <a:rPr lang="en-US" sz="2200" b="1" dirty="0" err="1" smtClean="0">
                <a:solidFill>
                  <a:schemeClr val="bg1">
                    <a:lumMod val="75000"/>
                    <a:lumOff val="25000"/>
                  </a:schemeClr>
                </a:solidFill>
                <a:latin typeface="Calibri" pitchFamily="34" charset="0"/>
                <a:cs typeface="Arial" pitchFamily="34" charset="0"/>
              </a:rPr>
              <a:t>venule</a:t>
            </a:r>
            <a:r>
              <a:rPr lang="en-US" sz="2200" b="1" dirty="0" smtClean="0">
                <a:solidFill>
                  <a:schemeClr val="bg1">
                    <a:lumMod val="75000"/>
                    <a:lumOff val="25000"/>
                  </a:schemeClr>
                </a:solidFill>
                <a:latin typeface="Calibri" pitchFamily="34" charset="0"/>
                <a:cs typeface="Arial" pitchFamily="34" charset="0"/>
              </a:rPr>
              <a:t>). </a:t>
            </a:r>
          </a:p>
          <a:p>
            <a:pPr algn="just">
              <a:spcBef>
                <a:spcPct val="0"/>
              </a:spcBef>
              <a:buFont typeface="Wingdings" pitchFamily="2" charset="2"/>
              <a:buChar char="v"/>
            </a:pPr>
            <a:endParaRPr lang="en-US" sz="22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buChar char="v"/>
            </a:pPr>
            <a:r>
              <a:rPr lang="en-US" sz="2200" b="1" dirty="0" smtClean="0">
                <a:solidFill>
                  <a:schemeClr val="bg1">
                    <a:lumMod val="75000"/>
                    <a:lumOff val="25000"/>
                  </a:schemeClr>
                </a:solidFill>
                <a:latin typeface="Calibri" pitchFamily="34" charset="0"/>
                <a:cs typeface="Arial" pitchFamily="34" charset="0"/>
              </a:rPr>
              <a:t> </a:t>
            </a:r>
            <a:r>
              <a:rPr lang="en-US" sz="2200" b="1" u="sng" dirty="0" smtClean="0">
                <a:solidFill>
                  <a:schemeClr val="bg1">
                    <a:lumMod val="75000"/>
                    <a:lumOff val="25000"/>
                  </a:schemeClr>
                </a:solidFill>
                <a:latin typeface="Calibri" pitchFamily="34" charset="0"/>
                <a:cs typeface="Arial" pitchFamily="34" charset="0"/>
              </a:rPr>
              <a:t>Examples</a:t>
            </a:r>
            <a:r>
              <a:rPr lang="en-US" sz="2200" b="1" dirty="0" smtClean="0">
                <a:solidFill>
                  <a:schemeClr val="bg1">
                    <a:lumMod val="75000"/>
                    <a:lumOff val="25000"/>
                  </a:schemeClr>
                </a:solidFill>
                <a:latin typeface="Calibri" pitchFamily="34" charset="0"/>
                <a:cs typeface="Arial" pitchFamily="34" charset="0"/>
              </a:rPr>
              <a:t> </a:t>
            </a:r>
            <a:r>
              <a:rPr lang="en-US" sz="2200" dirty="0" smtClean="0">
                <a:solidFill>
                  <a:schemeClr val="bg1">
                    <a:lumMod val="75000"/>
                    <a:lumOff val="25000"/>
                  </a:schemeClr>
                </a:solidFill>
                <a:latin typeface="Calibri" pitchFamily="34" charset="0"/>
                <a:cs typeface="Arial" pitchFamily="34" charset="0"/>
              </a:rPr>
              <a:t>of such systems include the </a:t>
            </a:r>
            <a:r>
              <a:rPr lang="en-US" sz="2200" b="1" dirty="0" smtClean="0">
                <a:solidFill>
                  <a:srgbClr val="0000FF"/>
                </a:solidFill>
                <a:latin typeface="Calibri" pitchFamily="34" charset="0"/>
                <a:cs typeface="Arial" pitchFamily="34" charset="0"/>
              </a:rPr>
              <a:t>hepatic portal vein </a:t>
            </a:r>
            <a:r>
              <a:rPr lang="en-US" sz="2200" dirty="0" smtClean="0">
                <a:solidFill>
                  <a:schemeClr val="bg1">
                    <a:lumMod val="75000"/>
                    <a:lumOff val="25000"/>
                  </a:schemeClr>
                </a:solidFill>
                <a:latin typeface="Calibri" pitchFamily="34" charset="0"/>
                <a:cs typeface="Arial" pitchFamily="34" charset="0"/>
              </a:rPr>
              <a:t>and </a:t>
            </a:r>
            <a:r>
              <a:rPr lang="en-US" sz="2200" b="1" dirty="0" err="1" smtClean="0">
                <a:solidFill>
                  <a:srgbClr val="0000FF"/>
                </a:solidFill>
                <a:latin typeface="Calibri" pitchFamily="34" charset="0"/>
                <a:cs typeface="Arial" pitchFamily="34" charset="0"/>
              </a:rPr>
              <a:t>hypophyseal</a:t>
            </a:r>
            <a:r>
              <a:rPr lang="en-US" sz="2200" b="1" dirty="0" smtClean="0">
                <a:solidFill>
                  <a:srgbClr val="0000FF"/>
                </a:solidFill>
                <a:latin typeface="Calibri" pitchFamily="34" charset="0"/>
                <a:cs typeface="Arial" pitchFamily="34" charset="0"/>
              </a:rPr>
              <a:t> portal system.</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15" name="Picture 6" descr="E:\dad\Student Gray\4. Abdomen\F66122-004-f019.jpg"/>
          <p:cNvPicPr>
            <a:picLocks noChangeAspect="1" noChangeArrowheads="1"/>
          </p:cNvPicPr>
          <p:nvPr/>
        </p:nvPicPr>
        <p:blipFill>
          <a:blip r:embed="rId3" cstate="print"/>
          <a:srcRect r="1817" b="2856"/>
          <a:stretch>
            <a:fillRect/>
          </a:stretch>
        </p:blipFill>
        <p:spPr bwMode="auto">
          <a:xfrm>
            <a:off x="4579552" y="1000108"/>
            <a:ext cx="4386648" cy="5019692"/>
          </a:xfrm>
          <a:prstGeom prst="rect">
            <a:avLst/>
          </a:prstGeom>
          <a:ln>
            <a:noFill/>
          </a:ln>
          <a:effectLst>
            <a:softEdge rad="112500"/>
          </a:effectLst>
        </p:spPr>
      </p:pic>
      <p:pic>
        <p:nvPicPr>
          <p:cNvPr id="11266" name="Picture 2" descr="Hypothalamo-hypophyseal portal system."/>
          <p:cNvPicPr>
            <a:picLocks noChangeAspect="1" noChangeArrowheads="1"/>
          </p:cNvPicPr>
          <p:nvPr/>
        </p:nvPicPr>
        <p:blipFill>
          <a:blip r:embed="rId4"/>
          <a:srcRect t="2005" b="5748"/>
          <a:stretch>
            <a:fillRect/>
          </a:stretch>
        </p:blipFill>
        <p:spPr bwMode="auto">
          <a:xfrm>
            <a:off x="857224" y="4357694"/>
            <a:ext cx="4286280" cy="2500306"/>
          </a:xfrm>
          <a:prstGeom prst="rect">
            <a:avLst/>
          </a:prstGeom>
          <a:noFill/>
          <a:ln>
            <a:solidFill>
              <a:schemeClr val="tx1"/>
            </a:solidFill>
          </a:ln>
        </p:spPr>
      </p:pic>
      <p:sp>
        <p:nvSpPr>
          <p:cNvPr id="6" name="Frame 5"/>
          <p:cNvSpPr/>
          <p:nvPr/>
        </p:nvSpPr>
        <p:spPr>
          <a:xfrm>
            <a:off x="3929058" y="5214950"/>
            <a:ext cx="1285884" cy="50006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4500562" y="2714620"/>
            <a:ext cx="1143008" cy="28575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4500562" y="2714620"/>
            <a:ext cx="500066" cy="230832"/>
          </a:xfrm>
          <a:prstGeom prst="rect">
            <a:avLst/>
          </a:prstGeom>
          <a:noFill/>
        </p:spPr>
        <p:txBody>
          <a:bodyPr wrap="square" rtlCol="0">
            <a:spAutoFit/>
          </a:bodyPr>
          <a:lstStyle/>
          <a:p>
            <a:r>
              <a:rPr lang="en-US" sz="900" dirty="0" smtClean="0">
                <a:solidFill>
                  <a:schemeClr val="bg1"/>
                </a:solidFill>
              </a:rPr>
              <a:t>He</a:t>
            </a:r>
            <a:endParaRPr lang="en-US" sz="900"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010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Hepatic Portal Vein</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557278"/>
            <a:ext cx="4788024" cy="5078313"/>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b="1" u="sng" dirty="0" smtClean="0">
                <a:solidFill>
                  <a:schemeClr val="bg1">
                    <a:lumMod val="75000"/>
                    <a:lumOff val="25000"/>
                  </a:schemeClr>
                </a:solidFill>
                <a:latin typeface="Calibri" pitchFamily="34" charset="0"/>
                <a:cs typeface="Arial" pitchFamily="34" charset="0"/>
              </a:rPr>
              <a:t>Drains blood</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from the </a:t>
            </a:r>
            <a:r>
              <a:rPr lang="en-US" sz="2000" dirty="0" smtClean="0">
                <a:solidFill>
                  <a:srgbClr val="0000FF"/>
                </a:solidFill>
                <a:latin typeface="Calibri" pitchFamily="34" charset="0"/>
                <a:cs typeface="Arial" pitchFamily="34" charset="0"/>
              </a:rPr>
              <a:t>gastrointestinal</a:t>
            </a:r>
            <a:r>
              <a:rPr lang="en-US" sz="2000" dirty="0" smtClean="0">
                <a:solidFill>
                  <a:schemeClr val="bg1">
                    <a:lumMod val="75000"/>
                    <a:lumOff val="25000"/>
                  </a:schemeClr>
                </a:solidFill>
                <a:latin typeface="Calibri" pitchFamily="34" charset="0"/>
                <a:cs typeface="Arial" pitchFamily="34" charset="0"/>
              </a:rPr>
              <a:t> </a:t>
            </a:r>
            <a:r>
              <a:rPr lang="en-US" sz="2000" dirty="0" smtClean="0">
                <a:solidFill>
                  <a:srgbClr val="0000FF"/>
                </a:solidFill>
                <a:latin typeface="Calibri" pitchFamily="34" charset="0"/>
                <a:cs typeface="Arial" pitchFamily="34" charset="0"/>
              </a:rPr>
              <a:t>tract</a:t>
            </a:r>
            <a:r>
              <a:rPr lang="en-US" sz="2000" dirty="0" smtClean="0">
                <a:solidFill>
                  <a:schemeClr val="bg1">
                    <a:lumMod val="75000"/>
                    <a:lumOff val="25000"/>
                  </a:schemeClr>
                </a:solidFill>
                <a:latin typeface="Calibri" pitchFamily="34" charset="0"/>
                <a:cs typeface="Arial" pitchFamily="34" charset="0"/>
              </a:rPr>
              <a:t> and </a:t>
            </a:r>
            <a:r>
              <a:rPr lang="en-US" sz="2000" dirty="0" smtClean="0">
                <a:solidFill>
                  <a:srgbClr val="0000FF"/>
                </a:solidFill>
                <a:latin typeface="Calibri" pitchFamily="34" charset="0"/>
                <a:cs typeface="Arial" pitchFamily="34" charset="0"/>
              </a:rPr>
              <a:t>spleen </a:t>
            </a:r>
            <a:r>
              <a:rPr lang="en-US" sz="2000" b="1" dirty="0" smtClean="0">
                <a:solidFill>
                  <a:schemeClr val="bg1"/>
                </a:solidFill>
                <a:latin typeface="Calibri" pitchFamily="34" charset="0"/>
                <a:cs typeface="Arial" pitchFamily="34" charset="0"/>
              </a:rPr>
              <a:t>to the liver.</a:t>
            </a:r>
          </a:p>
          <a:p>
            <a:pPr algn="just">
              <a:spcBef>
                <a:spcPct val="0"/>
              </a:spcBef>
              <a:buFont typeface="Wingdings" pitchFamily="2" charset="2"/>
              <a:buChar char="v"/>
            </a:pPr>
            <a:r>
              <a:rPr lang="en-US" sz="2000" b="1" u="sng" dirty="0" smtClean="0">
                <a:solidFill>
                  <a:schemeClr val="bg1"/>
                </a:solidFill>
                <a:latin typeface="Calibri" pitchFamily="34" charset="0"/>
                <a:cs typeface="Arial" pitchFamily="34" charset="0"/>
              </a:rPr>
              <a:t>It is formed by</a:t>
            </a:r>
            <a:r>
              <a:rPr lang="en-US" sz="2000" b="1" dirty="0" smtClean="0">
                <a:solidFill>
                  <a:schemeClr val="bg1"/>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union of the </a:t>
            </a:r>
            <a:r>
              <a:rPr lang="en-US" sz="2000" b="1" dirty="0" smtClean="0">
                <a:solidFill>
                  <a:srgbClr val="0000FF"/>
                </a:solidFill>
                <a:latin typeface="Calibri" pitchFamily="34" charset="0"/>
                <a:cs typeface="Arial" pitchFamily="34" charset="0"/>
              </a:rPr>
              <a:t>superior mesenteric </a:t>
            </a:r>
            <a:r>
              <a:rPr lang="en-US" sz="2000" dirty="0" smtClean="0">
                <a:solidFill>
                  <a:schemeClr val="bg1">
                    <a:lumMod val="75000"/>
                    <a:lumOff val="25000"/>
                  </a:schemeClr>
                </a:solidFill>
                <a:latin typeface="Calibri" pitchFamily="34" charset="0"/>
                <a:cs typeface="Arial" pitchFamily="34" charset="0"/>
              </a:rPr>
              <a:t>and </a:t>
            </a:r>
            <a:r>
              <a:rPr lang="en-US" sz="2000" b="1" dirty="0" smtClean="0">
                <a:solidFill>
                  <a:srgbClr val="0000FF"/>
                </a:solidFill>
                <a:latin typeface="Calibri" pitchFamily="34" charset="0"/>
                <a:cs typeface="Arial" pitchFamily="34" charset="0"/>
              </a:rPr>
              <a:t>splenic veins </a:t>
            </a:r>
            <a:r>
              <a:rPr lang="en-US" sz="2000" b="1" dirty="0" smtClean="0">
                <a:solidFill>
                  <a:schemeClr val="bg1"/>
                </a:solidFill>
                <a:latin typeface="Calibri" pitchFamily="34" charset="0"/>
                <a:cs typeface="Arial" pitchFamily="34" charset="0"/>
              </a:rPr>
              <a:t>behind </a:t>
            </a:r>
            <a:r>
              <a:rPr lang="en-US" sz="2000" b="1" dirty="0" smtClean="0">
                <a:solidFill>
                  <a:schemeClr val="bg1"/>
                </a:solidFill>
                <a:latin typeface="Calibri" pitchFamily="34" charset="0"/>
                <a:cs typeface="Arial" pitchFamily="34" charset="0"/>
              </a:rPr>
              <a:t>the neck of pancreas.</a:t>
            </a: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Immediately before reaching the liver, the </a:t>
            </a:r>
            <a:r>
              <a:rPr lang="en-US" sz="2000" b="1" dirty="0" smtClean="0">
                <a:solidFill>
                  <a:srgbClr val="0000FF"/>
                </a:solidFill>
                <a:latin typeface="Calibri" pitchFamily="34" charset="0"/>
                <a:cs typeface="Arial" pitchFamily="34" charset="0"/>
              </a:rPr>
              <a:t>portal vein </a:t>
            </a:r>
            <a:r>
              <a:rPr lang="en-US" sz="2000" b="1" dirty="0" smtClean="0">
                <a:solidFill>
                  <a:schemeClr val="bg1">
                    <a:lumMod val="75000"/>
                    <a:lumOff val="25000"/>
                  </a:schemeClr>
                </a:solidFill>
                <a:latin typeface="Calibri" pitchFamily="34" charset="0"/>
                <a:cs typeface="Arial" pitchFamily="34" charset="0"/>
              </a:rPr>
              <a:t>divides</a:t>
            </a:r>
            <a:r>
              <a:rPr lang="en-US" sz="2000" dirty="0" smtClean="0">
                <a:solidFill>
                  <a:schemeClr val="bg1">
                    <a:lumMod val="75000"/>
                    <a:lumOff val="25000"/>
                  </a:schemeClr>
                </a:solidFill>
                <a:latin typeface="Calibri" pitchFamily="34" charset="0"/>
                <a:cs typeface="Arial" pitchFamily="34" charset="0"/>
              </a:rPr>
              <a:t> into </a:t>
            </a:r>
            <a:r>
              <a:rPr lang="en-US" sz="2000" b="1" dirty="0" smtClean="0">
                <a:solidFill>
                  <a:srgbClr val="0000FF"/>
                </a:solidFill>
                <a:latin typeface="Calibri" pitchFamily="34" charset="0"/>
                <a:cs typeface="Arial" pitchFamily="34" charset="0"/>
              </a:rPr>
              <a:t>right</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and </a:t>
            </a:r>
            <a:r>
              <a:rPr lang="en-US" sz="2000" b="1" dirty="0" smtClean="0">
                <a:solidFill>
                  <a:srgbClr val="0000FF"/>
                </a:solidFill>
                <a:latin typeface="Calibri" pitchFamily="34" charset="0"/>
                <a:cs typeface="Arial" pitchFamily="34" charset="0"/>
              </a:rPr>
              <a:t>left</a:t>
            </a:r>
            <a:r>
              <a:rPr lang="en-US" sz="2000" dirty="0" smtClean="0">
                <a:solidFill>
                  <a:schemeClr val="bg1">
                    <a:lumMod val="75000"/>
                    <a:lumOff val="25000"/>
                  </a:schemeClr>
                </a:solidFill>
                <a:latin typeface="Calibri" pitchFamily="34" charset="0"/>
                <a:cs typeface="Arial" pitchFamily="34" charset="0"/>
              </a:rPr>
              <a:t> that </a:t>
            </a:r>
            <a:r>
              <a:rPr lang="en-US" sz="2000" b="1" dirty="0" smtClean="0">
                <a:solidFill>
                  <a:schemeClr val="bg1">
                    <a:lumMod val="75000"/>
                    <a:lumOff val="25000"/>
                  </a:schemeClr>
                </a:solidFill>
                <a:latin typeface="Calibri" pitchFamily="34" charset="0"/>
                <a:cs typeface="Arial" pitchFamily="34" charset="0"/>
              </a:rPr>
              <a:t>enter the liver.</a:t>
            </a:r>
          </a:p>
          <a:p>
            <a:pPr algn="just">
              <a:spcBef>
                <a:spcPct val="0"/>
              </a:spcBef>
              <a:buFont typeface="Wingdings" pitchFamily="2" charset="2"/>
              <a:buChar char="v"/>
            </a:pPr>
            <a:r>
              <a:rPr lang="en-US" sz="2400" b="1" u="sng" dirty="0" smtClean="0">
                <a:solidFill>
                  <a:srgbClr val="0000FF"/>
                </a:solidFill>
                <a:latin typeface="Calibri" pitchFamily="34" charset="0"/>
                <a:cs typeface="Arial" pitchFamily="34" charset="0"/>
              </a:rPr>
              <a:t>Tributaries</a:t>
            </a:r>
            <a:r>
              <a:rPr lang="en-US" sz="2400" b="1" dirty="0" smtClean="0">
                <a:solidFill>
                  <a:srgbClr val="0000FF"/>
                </a:solidFill>
                <a:latin typeface="Calibri" pitchFamily="34" charset="0"/>
                <a:cs typeface="Arial" pitchFamily="34" charset="0"/>
              </a:rPr>
              <a:t>: </a:t>
            </a:r>
          </a:p>
          <a:p>
            <a:pPr algn="just">
              <a:spcBef>
                <a:spcPct val="0"/>
              </a:spcBef>
              <a:buFont typeface="Wingdings" pitchFamily="2" charset="2"/>
              <a:buChar char="v"/>
            </a:pPr>
            <a:r>
              <a:rPr lang="en-US" sz="2000" dirty="0">
                <a:solidFill>
                  <a:srgbClr val="0000FF"/>
                </a:solidFill>
              </a:rPr>
              <a:t>R</a:t>
            </a:r>
            <a:r>
              <a:rPr lang="en-US" sz="2000" dirty="0" smtClean="0">
                <a:solidFill>
                  <a:srgbClr val="0000FF"/>
                </a:solidFill>
              </a:rPr>
              <a:t>ight </a:t>
            </a:r>
            <a:r>
              <a:rPr lang="en-US" sz="2000" dirty="0" smtClean="0">
                <a:solidFill>
                  <a:schemeClr val="bg1"/>
                </a:solidFill>
              </a:rPr>
              <a:t>and</a:t>
            </a:r>
            <a:r>
              <a:rPr lang="en-US" sz="2000" dirty="0" smtClean="0">
                <a:solidFill>
                  <a:srgbClr val="0000FF"/>
                </a:solidFill>
              </a:rPr>
              <a:t> Left </a:t>
            </a:r>
            <a:r>
              <a:rPr lang="en-US" sz="2000" b="1" dirty="0" smtClean="0">
                <a:solidFill>
                  <a:schemeClr val="bg1">
                    <a:lumMod val="75000"/>
                    <a:lumOff val="25000"/>
                  </a:schemeClr>
                </a:solidFill>
                <a:latin typeface="Calibri" pitchFamily="34" charset="0"/>
                <a:cs typeface="Arial" pitchFamily="34" charset="0"/>
              </a:rPr>
              <a:t>Gastric veins.</a:t>
            </a:r>
            <a:endParaRPr lang="en-US" sz="2000" b="1" dirty="0" smtClean="0">
              <a:solidFill>
                <a:srgbClr val="0000FF"/>
              </a:solidFill>
              <a:latin typeface="Calibri" pitchFamily="34" charset="0"/>
              <a:cs typeface="Arial" pitchFamily="34" charset="0"/>
            </a:endParaRPr>
          </a:p>
          <a:p>
            <a:pPr algn="just">
              <a:spcBef>
                <a:spcPct val="0"/>
              </a:spcBef>
              <a:buFont typeface="Wingdings" pitchFamily="2" charset="2"/>
              <a:buChar char="v"/>
            </a:pPr>
            <a:r>
              <a:rPr lang="en-US" sz="2000" b="1" dirty="0">
                <a:solidFill>
                  <a:srgbClr val="0000FF"/>
                </a:solidFill>
                <a:latin typeface="Calibri" pitchFamily="34" charset="0"/>
                <a:cs typeface="Arial" pitchFamily="34" charset="0"/>
              </a:rPr>
              <a:t>C</a:t>
            </a:r>
            <a:r>
              <a:rPr lang="en-US" sz="2000" b="1" dirty="0" smtClean="0">
                <a:solidFill>
                  <a:srgbClr val="0000FF"/>
                </a:solidFill>
                <a:latin typeface="Calibri" pitchFamily="34" charset="0"/>
                <a:cs typeface="Arial" pitchFamily="34" charset="0"/>
              </a:rPr>
              <a:t>ystic vein </a:t>
            </a:r>
            <a:r>
              <a:rPr lang="en-US" sz="2000" u="sng" dirty="0" smtClean="0">
                <a:solidFill>
                  <a:schemeClr val="bg1"/>
                </a:solidFill>
              </a:rPr>
              <a:t>from the gall bladder </a:t>
            </a:r>
            <a:r>
              <a:rPr lang="en-US" sz="2000" dirty="0" smtClean="0">
                <a:solidFill>
                  <a:schemeClr val="bg1"/>
                </a:solidFill>
              </a:rPr>
              <a:t>joins its right branch.</a:t>
            </a:r>
            <a:r>
              <a:rPr lang="en-US" sz="2000" b="1" dirty="0" smtClean="0">
                <a:solidFill>
                  <a:schemeClr val="bg1"/>
                </a:solidFill>
                <a:latin typeface="Calibri" pitchFamily="34" charset="0"/>
                <a:cs typeface="Arial" pitchFamily="34" charset="0"/>
              </a:rPr>
              <a:t>.</a:t>
            </a:r>
            <a:endParaRPr lang="en-US" sz="2000" b="1" dirty="0" smtClean="0">
              <a:solidFill>
                <a:schemeClr val="bg1"/>
              </a:solidFill>
            </a:endParaRPr>
          </a:p>
          <a:p>
            <a:pPr algn="just">
              <a:spcBef>
                <a:spcPct val="0"/>
              </a:spcBef>
              <a:buFont typeface="Wingdings" pitchFamily="2" charset="2"/>
              <a:buChar char="v"/>
            </a:pPr>
            <a:r>
              <a:rPr lang="en-US" sz="2000" b="1" dirty="0">
                <a:solidFill>
                  <a:srgbClr val="0000FF"/>
                </a:solidFill>
              </a:rPr>
              <a:t>P</a:t>
            </a:r>
            <a:r>
              <a:rPr lang="en-US" sz="2000" b="1" dirty="0" smtClean="0">
                <a:solidFill>
                  <a:srgbClr val="0000FF"/>
                </a:solidFill>
              </a:rPr>
              <a:t>ara-umbilical veins </a:t>
            </a:r>
            <a:r>
              <a:rPr lang="en-US" sz="2000" dirty="0" smtClean="0">
                <a:solidFill>
                  <a:schemeClr val="bg1"/>
                </a:solidFill>
              </a:rPr>
              <a:t>that drain veins </a:t>
            </a:r>
            <a:r>
              <a:rPr lang="en-US" sz="2000" u="sng" dirty="0" smtClean="0">
                <a:solidFill>
                  <a:schemeClr val="bg1"/>
                </a:solidFill>
              </a:rPr>
              <a:t>from anterior abdominal wall</a:t>
            </a:r>
            <a:r>
              <a:rPr lang="en-US" sz="2000" dirty="0" smtClean="0">
                <a:solidFill>
                  <a:schemeClr val="bg1"/>
                </a:solidFill>
              </a:rPr>
              <a:t> to the hepatic portal vein.</a:t>
            </a:r>
            <a:endParaRPr lang="en-US" sz="2000" dirty="0" smtClean="0">
              <a:solidFill>
                <a:schemeClr val="bg1"/>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1028" name="Picture 4" descr="Figure 1. The formative tributaries of the splenic vein, tributaries of superior mesenteric vein (gastrocolic trunk, first jejuna vein), and portal vein (left gastric vein) are easily seen. Inferior mesenteric vein has a variable joining mechanism and may be difficult to find on radial endosonography. Posterior superior pancreatico duodenal vein and left gastro-epiploic artery are seen persistently. Other tributaries are untraced and may be difficult to find."/>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6056" y="1418554"/>
            <a:ext cx="3816425" cy="3476626"/>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812361" y="2852936"/>
            <a:ext cx="1224136" cy="261610"/>
          </a:xfrm>
          <a:prstGeom prst="rect">
            <a:avLst/>
          </a:prstGeom>
          <a:noFill/>
        </p:spPr>
        <p:txBody>
          <a:bodyPr wrap="square" rtlCol="0">
            <a:spAutoFit/>
          </a:bodyPr>
          <a:lstStyle/>
          <a:p>
            <a:r>
              <a:rPr lang="en-US" sz="1100" dirty="0" smtClean="0">
                <a:solidFill>
                  <a:schemeClr val="bg1"/>
                </a:solidFill>
              </a:rPr>
              <a:t>Splenic vein</a:t>
            </a:r>
            <a:endParaRPr lang="en-US" sz="1100" dirty="0">
              <a:solidFill>
                <a:schemeClr val="bg1"/>
              </a:solidFill>
            </a:endParaRPr>
          </a:p>
        </p:txBody>
      </p:sp>
      <p:sp>
        <p:nvSpPr>
          <p:cNvPr id="6" name="Left Arrow 5"/>
          <p:cNvSpPr/>
          <p:nvPr/>
        </p:nvSpPr>
        <p:spPr>
          <a:xfrm>
            <a:off x="7164288" y="2852937"/>
            <a:ext cx="792087" cy="6540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812361" y="1461117"/>
            <a:ext cx="612068" cy="2834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4932040" y="1988840"/>
            <a:ext cx="504057" cy="4274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5027045" y="2416323"/>
            <a:ext cx="409051" cy="2834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5027045" y="1570447"/>
            <a:ext cx="612068" cy="2834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79248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Portocaval Anastomosis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397000"/>
            <a:ext cx="5156200" cy="255454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 </a:t>
            </a:r>
            <a:r>
              <a:rPr lang="en-US" sz="2000" b="1" dirty="0" err="1" smtClean="0">
                <a:solidFill>
                  <a:schemeClr val="bg1">
                    <a:lumMod val="75000"/>
                    <a:lumOff val="25000"/>
                  </a:schemeClr>
                </a:solidFill>
                <a:latin typeface="Calibri" pitchFamily="34" charset="0"/>
                <a:cs typeface="Arial" pitchFamily="34" charset="0"/>
              </a:rPr>
              <a:t>portocaval</a:t>
            </a:r>
            <a:r>
              <a:rPr lang="en-US" sz="2000" b="1"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anastomosis </a:t>
            </a:r>
            <a:r>
              <a:rPr lang="en-US" sz="2000" dirty="0" smtClean="0">
                <a:solidFill>
                  <a:schemeClr val="bg1">
                    <a:lumMod val="75000"/>
                    <a:lumOff val="25000"/>
                  </a:schemeClr>
                </a:solidFill>
                <a:latin typeface="Calibri" pitchFamily="34" charset="0"/>
                <a:cs typeface="Arial" pitchFamily="34" charset="0"/>
              </a:rPr>
              <a:t>(also known as </a:t>
            </a:r>
            <a:r>
              <a:rPr lang="en-US" sz="2000" b="1" dirty="0" smtClean="0">
                <a:solidFill>
                  <a:schemeClr val="bg1">
                    <a:lumMod val="75000"/>
                    <a:lumOff val="25000"/>
                  </a:schemeClr>
                </a:solidFill>
                <a:latin typeface="Calibri" pitchFamily="34" charset="0"/>
                <a:cs typeface="Arial" pitchFamily="34" charset="0"/>
              </a:rPr>
              <a:t>portal systemic anastomosis</a:t>
            </a:r>
            <a:r>
              <a:rPr lang="en-US" sz="2000" dirty="0" smtClean="0">
                <a:solidFill>
                  <a:schemeClr val="bg1">
                    <a:lumMod val="75000"/>
                    <a:lumOff val="25000"/>
                  </a:schemeClr>
                </a:solidFill>
                <a:latin typeface="Calibri" pitchFamily="34" charset="0"/>
                <a:cs typeface="Arial" pitchFamily="34" charset="0"/>
              </a:rPr>
              <a:t>) is a </a:t>
            </a:r>
            <a:r>
              <a:rPr lang="en-US" sz="2000" b="1" dirty="0" smtClean="0">
                <a:solidFill>
                  <a:schemeClr val="bg1">
                    <a:lumMod val="75000"/>
                    <a:lumOff val="25000"/>
                  </a:schemeClr>
                </a:solidFill>
                <a:latin typeface="Calibri" pitchFamily="34" charset="0"/>
                <a:cs typeface="Arial" pitchFamily="34" charset="0"/>
              </a:rPr>
              <a:t>specific</a:t>
            </a:r>
            <a:r>
              <a:rPr lang="en-US" sz="2000" dirty="0" smtClean="0">
                <a:solidFill>
                  <a:schemeClr val="bg1">
                    <a:lumMod val="75000"/>
                    <a:lumOff val="25000"/>
                  </a:schemeClr>
                </a:solidFill>
                <a:latin typeface="Calibri" pitchFamily="34" charset="0"/>
                <a:cs typeface="Arial" pitchFamily="34" charset="0"/>
              </a:rPr>
              <a:t> type of </a:t>
            </a:r>
            <a:r>
              <a:rPr lang="en-US" sz="2000" b="1" dirty="0" smtClean="0">
                <a:solidFill>
                  <a:schemeClr val="bg1">
                    <a:lumMod val="75000"/>
                    <a:lumOff val="25000"/>
                  </a:schemeClr>
                </a:solidFill>
                <a:latin typeface="Calibri" pitchFamily="34" charset="0"/>
                <a:cs typeface="Arial" pitchFamily="34" charset="0"/>
              </a:rPr>
              <a:t>anastomosis</a:t>
            </a:r>
            <a:r>
              <a:rPr lang="en-US" sz="2000" dirty="0" smtClean="0">
                <a:solidFill>
                  <a:schemeClr val="bg1">
                    <a:lumMod val="75000"/>
                    <a:lumOff val="25000"/>
                  </a:schemeClr>
                </a:solidFill>
                <a:latin typeface="Calibri" pitchFamily="34" charset="0"/>
                <a:cs typeface="Arial" pitchFamily="34" charset="0"/>
              </a:rPr>
              <a:t> that occurs </a:t>
            </a:r>
            <a:r>
              <a:rPr lang="en-US" sz="2000" u="sng" dirty="0" smtClean="0">
                <a:solidFill>
                  <a:schemeClr val="bg1">
                    <a:lumMod val="75000"/>
                    <a:lumOff val="25000"/>
                  </a:schemeClr>
                </a:solidFill>
                <a:effectLst>
                  <a:outerShdw blurRad="38100" dist="38100" dir="2700000" algn="tl">
                    <a:srgbClr val="000000">
                      <a:alpha val="43137"/>
                    </a:srgbClr>
                  </a:outerShdw>
                </a:effectLst>
                <a:latin typeface="Calibri" pitchFamily="34" charset="0"/>
                <a:cs typeface="Arial" pitchFamily="34" charset="0"/>
              </a:rPr>
              <a:t>between</a:t>
            </a: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rgbClr val="0000FF"/>
                </a:solidFill>
                <a:latin typeface="Calibri" pitchFamily="34" charset="0"/>
                <a:cs typeface="Arial" pitchFamily="34" charset="0"/>
              </a:rPr>
              <a:t>veins of portal circulation </a:t>
            </a:r>
            <a:r>
              <a:rPr lang="en-US" sz="2000" dirty="0" smtClean="0">
                <a:solidFill>
                  <a:schemeClr val="bg1">
                    <a:lumMod val="75000"/>
                    <a:lumOff val="25000"/>
                  </a:schemeClr>
                </a:solidFill>
                <a:latin typeface="Calibri" pitchFamily="34" charset="0"/>
                <a:cs typeface="Arial" pitchFamily="34" charset="0"/>
              </a:rPr>
              <a:t>and those of </a:t>
            </a:r>
            <a:r>
              <a:rPr lang="en-US" sz="2000" b="1" dirty="0" smtClean="0">
                <a:solidFill>
                  <a:srgbClr val="0000FF"/>
                </a:solidFill>
                <a:latin typeface="Calibri" pitchFamily="34" charset="0"/>
                <a:cs typeface="Arial" pitchFamily="34" charset="0"/>
              </a:rPr>
              <a:t>systemic circulation (IVC).</a:t>
            </a:r>
          </a:p>
          <a:p>
            <a:pPr algn="just">
              <a:spcBef>
                <a:spcPct val="0"/>
              </a:spcBef>
              <a:buFont typeface="Wingdings" pitchFamily="2" charset="2"/>
              <a:buChar char="v"/>
            </a:pPr>
            <a:r>
              <a:rPr lang="en-US" sz="2000" dirty="0" smtClean="0">
                <a:solidFill>
                  <a:srgbClr val="0000FF"/>
                </a:solidFill>
                <a:latin typeface="Calibri" pitchFamily="34" charset="0"/>
                <a:cs typeface="Arial" pitchFamily="34" charset="0"/>
              </a:rPr>
              <a:t>The anastomotic channels </a:t>
            </a:r>
            <a:r>
              <a:rPr lang="en-US" sz="2000" dirty="0" smtClean="0">
                <a:solidFill>
                  <a:schemeClr val="bg1">
                    <a:lumMod val="75000"/>
                    <a:lumOff val="25000"/>
                  </a:schemeClr>
                </a:solidFill>
                <a:latin typeface="Calibri" pitchFamily="34" charset="0"/>
                <a:cs typeface="Arial" pitchFamily="34" charset="0"/>
              </a:rPr>
              <a:t>become </a:t>
            </a:r>
            <a:r>
              <a:rPr lang="en-US" sz="2000" b="1" dirty="0" smtClean="0">
                <a:solidFill>
                  <a:srgbClr val="B014BC"/>
                </a:solidFill>
                <a:latin typeface="Calibri" pitchFamily="34" charset="0"/>
                <a:cs typeface="Arial" pitchFamily="34" charset="0"/>
              </a:rPr>
              <a:t>dilated (varicosed) </a:t>
            </a:r>
            <a:r>
              <a:rPr lang="en-US" sz="2000" u="sng" dirty="0" smtClean="0">
                <a:solidFill>
                  <a:schemeClr val="bg1">
                    <a:lumMod val="75000"/>
                    <a:lumOff val="25000"/>
                  </a:schemeClr>
                </a:solidFill>
                <a:latin typeface="Calibri" pitchFamily="34" charset="0"/>
                <a:cs typeface="Arial" pitchFamily="34" charset="0"/>
              </a:rPr>
              <a:t>in case of</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B014BC"/>
                </a:solidFill>
                <a:latin typeface="Calibri" pitchFamily="34" charset="0"/>
                <a:cs typeface="Arial" pitchFamily="34" charset="0"/>
              </a:rPr>
              <a:t>portal hypertension.</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6" name="Picture 6" descr="E:\dad\Student Gray\4. Abdomen\F66122-004-f106.jpg"/>
          <p:cNvPicPr>
            <a:picLocks noChangeAspect="1" noChangeArrowheads="1"/>
          </p:cNvPicPr>
          <p:nvPr/>
        </p:nvPicPr>
        <p:blipFill>
          <a:blip r:embed="rId3" cstate="print"/>
          <a:srcRect b="4213"/>
          <a:stretch>
            <a:fillRect/>
          </a:stretch>
        </p:blipFill>
        <p:spPr bwMode="auto">
          <a:xfrm>
            <a:off x="5562600" y="1447800"/>
            <a:ext cx="3530600" cy="4207701"/>
          </a:xfrm>
          <a:prstGeom prst="rect">
            <a:avLst/>
          </a:prstGeom>
          <a:ln>
            <a:noFill/>
          </a:ln>
          <a:effectLst>
            <a:softEdge rad="112500"/>
          </a:effectLst>
        </p:spPr>
      </p:pic>
      <p:pic>
        <p:nvPicPr>
          <p:cNvPr id="7170" name="Picture 2" descr="https://encrypted-tbn2.gstatic.com/images?q=tbn:ANd9GcSn4bA-vgCPmGuUjN-Xo87pLCLSHT0vdC_kINQd3HV5Wsbcm8RF">
            <a:hlinkClick r:id="rId4"/>
          </p:cNvPr>
          <p:cNvPicPr>
            <a:picLocks noChangeAspect="1" noChangeArrowheads="1"/>
          </p:cNvPicPr>
          <p:nvPr/>
        </p:nvPicPr>
        <p:blipFill>
          <a:blip r:embed="rId5"/>
          <a:srcRect/>
          <a:stretch>
            <a:fillRect/>
          </a:stretch>
        </p:blipFill>
        <p:spPr bwMode="auto">
          <a:xfrm>
            <a:off x="857224" y="3857628"/>
            <a:ext cx="4214842" cy="2643191"/>
          </a:xfrm>
          <a:prstGeom prst="rect">
            <a:avLst/>
          </a:prstGeom>
          <a:noFill/>
          <a:ln>
            <a:solidFill>
              <a:schemeClr val="bg2"/>
            </a:solidFill>
          </a:ln>
        </p:spPr>
      </p:pic>
      <p:sp>
        <p:nvSpPr>
          <p:cNvPr id="7" name="Oval 6"/>
          <p:cNvSpPr/>
          <p:nvPr/>
        </p:nvSpPr>
        <p:spPr>
          <a:xfrm>
            <a:off x="3059832" y="5445224"/>
            <a:ext cx="612068" cy="4320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331640" y="4293097"/>
            <a:ext cx="792088" cy="432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475656" y="5445224"/>
            <a:ext cx="648072" cy="4320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547664" y="6093297"/>
            <a:ext cx="792088"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077200" cy="707886"/>
          </a:xfrm>
          <a:noFill/>
          <a:ln w="9525">
            <a:solidFill>
              <a:schemeClr val="bg2"/>
            </a:solid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Sites of Portocaval Anastomosis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142984"/>
            <a:ext cx="5220072" cy="5528966"/>
          </a:xfrm>
          <a:solidFill>
            <a:schemeClr val="tx1"/>
          </a:solidFill>
          <a:ln w="9525">
            <a:solidFill>
              <a:schemeClr val="bg2"/>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rgbClr val="FF0000"/>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Lower end of esophagus:           </a:t>
            </a:r>
          </a:p>
          <a:p>
            <a:pPr algn="just">
              <a:spcBef>
                <a:spcPct val="0"/>
              </a:spcBef>
              <a:buFont typeface="Wingdings" pitchFamily="2" charset="2"/>
              <a:buChar char="v"/>
            </a:pPr>
            <a:r>
              <a:rPr lang="en-US" sz="2000" b="1" dirty="0" smtClean="0">
                <a:solidFill>
                  <a:srgbClr val="B014BC"/>
                </a:solidFill>
                <a:latin typeface="Calibri" pitchFamily="34" charset="0"/>
                <a:cs typeface="Arial" pitchFamily="34" charset="0"/>
              </a:rPr>
              <a:t>(esophageal varices) </a:t>
            </a:r>
            <a:r>
              <a:rPr lang="en-US" sz="2000" dirty="0" smtClean="0">
                <a:solidFill>
                  <a:srgbClr val="0000FF"/>
                </a:solidFill>
                <a:latin typeface="Calibri" pitchFamily="34" charset="0"/>
                <a:cs typeface="Arial" pitchFamily="34" charset="0"/>
              </a:rPr>
              <a:t>left gastric vein (Portal)</a:t>
            </a:r>
            <a:r>
              <a:rPr lang="en-US" sz="2000" b="1" dirty="0" smtClean="0">
                <a:solidFill>
                  <a:srgbClr val="B014BC"/>
                </a:solidFill>
                <a:latin typeface="Calibri" pitchFamily="34" charset="0"/>
                <a:cs typeface="Arial" pitchFamily="34" charset="0"/>
              </a:rPr>
              <a:t>&amp;</a:t>
            </a:r>
            <a:r>
              <a:rPr lang="en-US" sz="2000" dirty="0" smtClean="0">
                <a:solidFill>
                  <a:schemeClr val="bg1">
                    <a:lumMod val="75000"/>
                    <a:lumOff val="25000"/>
                  </a:schemeClr>
                </a:solidFill>
                <a:latin typeface="Calibri" pitchFamily="34" charset="0"/>
                <a:cs typeface="Arial" pitchFamily="34" charset="0"/>
              </a:rPr>
              <a:t>esophageal branch of </a:t>
            </a:r>
            <a:r>
              <a:rPr lang="en-US" sz="2000" dirty="0" err="1" smtClean="0">
                <a:solidFill>
                  <a:srgbClr val="0000FF"/>
                </a:solidFill>
                <a:latin typeface="Calibri" pitchFamily="34" charset="0"/>
                <a:cs typeface="Arial" pitchFamily="34" charset="0"/>
              </a:rPr>
              <a:t>azygos</a:t>
            </a:r>
            <a:r>
              <a:rPr lang="en-US" sz="2000" dirty="0" smtClean="0">
                <a:solidFill>
                  <a:srgbClr val="0000FF"/>
                </a:solidFill>
                <a:latin typeface="Calibri" pitchFamily="34" charset="0"/>
                <a:cs typeface="Arial" pitchFamily="34" charset="0"/>
              </a:rPr>
              <a:t> vein.</a:t>
            </a: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Lower part of rectum: </a:t>
            </a:r>
            <a:r>
              <a:rPr lang="en-US" sz="2000" b="1" dirty="0" smtClean="0">
                <a:solidFill>
                  <a:srgbClr val="B014BC"/>
                </a:solidFill>
                <a:latin typeface="Calibri" pitchFamily="34" charset="0"/>
                <a:cs typeface="Arial" pitchFamily="34" charset="0"/>
              </a:rPr>
              <a:t>(Hemorrhoids) </a:t>
            </a:r>
            <a:r>
              <a:rPr lang="en-US" sz="2000" dirty="0" smtClean="0">
                <a:solidFill>
                  <a:srgbClr val="0000FF"/>
                </a:solidFill>
                <a:latin typeface="Calibri" pitchFamily="34" charset="0"/>
                <a:cs typeface="Arial" pitchFamily="34" charset="0"/>
              </a:rPr>
              <a:t>superior rectal vein(Portal)</a:t>
            </a:r>
            <a:r>
              <a:rPr lang="en-US" sz="2000" b="1" dirty="0" smtClean="0">
                <a:solidFill>
                  <a:srgbClr val="0000FF"/>
                </a:solidFill>
                <a:latin typeface="Calibri" pitchFamily="34" charset="0"/>
                <a:cs typeface="Arial" pitchFamily="34" charset="0"/>
              </a:rPr>
              <a:t> </a:t>
            </a:r>
            <a:r>
              <a:rPr lang="en-US" sz="2000" b="1" dirty="0" smtClean="0">
                <a:solidFill>
                  <a:srgbClr val="B014BC"/>
                </a:solidFill>
                <a:latin typeface="Calibri" pitchFamily="34" charset="0"/>
                <a:cs typeface="Arial" pitchFamily="34" charset="0"/>
              </a:rPr>
              <a:t>&amp; </a:t>
            </a:r>
            <a:r>
              <a:rPr lang="en-US" sz="2000" dirty="0" smtClean="0">
                <a:solidFill>
                  <a:srgbClr val="0000FF"/>
                </a:solidFill>
                <a:latin typeface="Calibri" pitchFamily="34" charset="0"/>
                <a:cs typeface="Arial" pitchFamily="34" charset="0"/>
              </a:rPr>
              <a:t>middle rectal and inferior rectal veins.</a:t>
            </a: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Para umbilical region : </a:t>
            </a:r>
            <a:r>
              <a:rPr lang="en-US" sz="2000" b="1" dirty="0" smtClean="0">
                <a:solidFill>
                  <a:srgbClr val="B014BC"/>
                </a:solidFill>
                <a:latin typeface="Calibri" pitchFamily="34" charset="0"/>
                <a:cs typeface="Arial" pitchFamily="34" charset="0"/>
              </a:rPr>
              <a:t>(Caput </a:t>
            </a:r>
            <a:r>
              <a:rPr lang="en-US" sz="2000" b="1" dirty="0" err="1" smtClean="0">
                <a:solidFill>
                  <a:srgbClr val="B014BC"/>
                </a:solidFill>
                <a:latin typeface="Calibri" pitchFamily="34" charset="0"/>
                <a:cs typeface="Arial" pitchFamily="34" charset="0"/>
              </a:rPr>
              <a:t>Medusae</a:t>
            </a:r>
            <a:r>
              <a:rPr lang="en-US" sz="2000" b="1" dirty="0" smtClean="0">
                <a:solidFill>
                  <a:srgbClr val="B014BC"/>
                </a:solidFill>
                <a:latin typeface="Calibri" pitchFamily="34" charset="0"/>
                <a:cs typeface="Arial" pitchFamily="34" charset="0"/>
              </a:rPr>
              <a:t>) </a:t>
            </a:r>
            <a:r>
              <a:rPr lang="en-US" sz="2000" dirty="0" smtClean="0">
                <a:solidFill>
                  <a:srgbClr val="0000FF"/>
                </a:solidFill>
                <a:latin typeface="Calibri" pitchFamily="34" charset="0"/>
                <a:cs typeface="Arial" pitchFamily="34" charset="0"/>
              </a:rPr>
              <a:t>Para umbilical veins (portal) </a:t>
            </a:r>
            <a:r>
              <a:rPr lang="en-US" sz="2000" b="1" dirty="0" smtClean="0">
                <a:solidFill>
                  <a:srgbClr val="B014BC"/>
                </a:solidFill>
                <a:latin typeface="Calibri" pitchFamily="34" charset="0"/>
                <a:cs typeface="Arial" pitchFamily="34" charset="0"/>
              </a:rPr>
              <a:t>&amp;</a:t>
            </a:r>
            <a:r>
              <a:rPr lang="en-US" sz="2000" dirty="0" smtClean="0">
                <a:solidFill>
                  <a:schemeClr val="bg1">
                    <a:lumMod val="75000"/>
                    <a:lumOff val="25000"/>
                  </a:schemeClr>
                </a:solidFill>
                <a:latin typeface="Calibri" pitchFamily="34" charset="0"/>
                <a:cs typeface="Arial" pitchFamily="34" charset="0"/>
              </a:rPr>
              <a:t> </a:t>
            </a:r>
            <a:r>
              <a:rPr lang="en-US" sz="2000" dirty="0" smtClean="0">
                <a:solidFill>
                  <a:srgbClr val="0000FF"/>
                </a:solidFill>
                <a:latin typeface="Calibri" pitchFamily="34" charset="0"/>
                <a:cs typeface="Arial" pitchFamily="34" charset="0"/>
              </a:rPr>
              <a:t>superficial </a:t>
            </a:r>
            <a:r>
              <a:rPr lang="en-US" sz="2000" dirty="0" err="1" smtClean="0">
                <a:solidFill>
                  <a:srgbClr val="0000FF"/>
                </a:solidFill>
                <a:latin typeface="Calibri" pitchFamily="34" charset="0"/>
                <a:cs typeface="Arial" pitchFamily="34" charset="0"/>
              </a:rPr>
              <a:t>epigastric</a:t>
            </a:r>
            <a:r>
              <a:rPr lang="en-US" sz="2000" dirty="0" smtClean="0">
                <a:solidFill>
                  <a:srgbClr val="0000FF"/>
                </a:solidFill>
                <a:latin typeface="Calibri" pitchFamily="34" charset="0"/>
                <a:cs typeface="Arial" pitchFamily="34" charset="0"/>
              </a:rPr>
              <a:t> vein</a:t>
            </a: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Retroperitoneal : </a:t>
            </a:r>
            <a:r>
              <a:rPr lang="en-US" sz="2000" dirty="0" smtClean="0">
                <a:solidFill>
                  <a:srgbClr val="0000FF"/>
                </a:solidFill>
                <a:latin typeface="Calibri" pitchFamily="34" charset="0"/>
                <a:cs typeface="Arial" pitchFamily="34" charset="0"/>
              </a:rPr>
              <a:t>Colic veins (Portal) </a:t>
            </a:r>
            <a:r>
              <a:rPr lang="en-US" sz="2000" b="1" dirty="0" smtClean="0">
                <a:solidFill>
                  <a:srgbClr val="B014BC"/>
                </a:solidFill>
                <a:latin typeface="Calibri" pitchFamily="34" charset="0"/>
                <a:cs typeface="Arial" pitchFamily="34" charset="0"/>
              </a:rPr>
              <a:t>&amp;</a:t>
            </a:r>
            <a:r>
              <a:rPr lang="en-US" sz="2000" dirty="0" smtClean="0">
                <a:solidFill>
                  <a:schemeClr val="bg1">
                    <a:lumMod val="75000"/>
                    <a:lumOff val="25000"/>
                  </a:schemeClr>
                </a:solidFill>
                <a:latin typeface="Calibri" pitchFamily="34" charset="0"/>
                <a:cs typeface="Arial" pitchFamily="34" charset="0"/>
              </a:rPr>
              <a:t> </a:t>
            </a:r>
          </a:p>
          <a:p>
            <a:pPr marL="36512" indent="0" algn="just">
              <a:spcBef>
                <a:spcPct val="0"/>
              </a:spcBef>
              <a:buNone/>
            </a:pPr>
            <a:r>
              <a:rPr lang="en-US" sz="2000" dirty="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       veins of the posterior abdominal wall</a:t>
            </a:r>
          </a:p>
          <a:p>
            <a:pPr marL="36512" indent="0" algn="just">
              <a:spcBef>
                <a:spcPct val="0"/>
              </a:spcBef>
              <a:buNone/>
            </a:pP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pitchFamily="34" charset="0"/>
                <a:cs typeface="Arial" pitchFamily="34" charset="0"/>
              </a:rPr>
              <a:t>       (Retroperitoneal veins).</a:t>
            </a:r>
          </a:p>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Patent </a:t>
            </a:r>
            <a:r>
              <a:rPr lang="en-US" sz="2000" b="1" dirty="0" err="1" smtClean="0">
                <a:solidFill>
                  <a:srgbClr val="FF0000"/>
                </a:solidFill>
                <a:latin typeface="Calibri" pitchFamily="34" charset="0"/>
                <a:cs typeface="Arial" pitchFamily="34" charset="0"/>
              </a:rPr>
              <a:t>ductus</a:t>
            </a:r>
            <a:r>
              <a:rPr lang="en-US" sz="2000" b="1" dirty="0" smtClean="0">
                <a:solidFill>
                  <a:srgbClr val="FF0000"/>
                </a:solidFill>
                <a:latin typeface="Calibri" pitchFamily="34" charset="0"/>
                <a:cs typeface="Arial" pitchFamily="34" charset="0"/>
              </a:rPr>
              <a:t> </a:t>
            </a:r>
            <a:r>
              <a:rPr lang="en-US" sz="2000" b="1" dirty="0" err="1" smtClean="0">
                <a:solidFill>
                  <a:srgbClr val="FF0000"/>
                </a:solidFill>
                <a:latin typeface="Calibri" pitchFamily="34" charset="0"/>
                <a:cs typeface="Arial" pitchFamily="34" charset="0"/>
              </a:rPr>
              <a:t>venosus</a:t>
            </a:r>
            <a:r>
              <a:rPr lang="en-US" sz="2000" b="1" dirty="0">
                <a:solidFill>
                  <a:srgbClr val="FF0000"/>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(intrahepatic </a:t>
            </a:r>
            <a:r>
              <a:rPr lang="en-US" sz="2000" b="1" dirty="0" err="1" smtClean="0">
                <a:solidFill>
                  <a:srgbClr val="FF0000"/>
                </a:solidFill>
                <a:latin typeface="Calibri" pitchFamily="34" charset="0"/>
                <a:cs typeface="Arial" pitchFamily="34" charset="0"/>
              </a:rPr>
              <a:t>portosystemic</a:t>
            </a:r>
            <a:r>
              <a:rPr lang="en-US" sz="2000" b="1" dirty="0" smtClean="0">
                <a:solidFill>
                  <a:srgbClr val="FF0000"/>
                </a:solidFill>
                <a:latin typeface="Calibri" pitchFamily="34" charset="0"/>
                <a:cs typeface="Arial" pitchFamily="34" charset="0"/>
              </a:rPr>
              <a:t> shunt) </a:t>
            </a:r>
            <a:r>
              <a:rPr lang="en-US" sz="2000" b="1" dirty="0" smtClean="0">
                <a:solidFill>
                  <a:srgbClr val="FF0000"/>
                </a:solidFill>
                <a:latin typeface="Calibri" pitchFamily="34" charset="0"/>
                <a:cs typeface="Arial" pitchFamily="34" charset="0"/>
              </a:rPr>
              <a:t>: </a:t>
            </a:r>
          </a:p>
          <a:p>
            <a:pPr algn="just">
              <a:spcBef>
                <a:spcPct val="0"/>
              </a:spcBef>
              <a:buNone/>
            </a:pPr>
            <a:r>
              <a:rPr lang="en-US" sz="1200" b="1" dirty="0" smtClean="0">
                <a:solidFill>
                  <a:srgbClr val="FF0000"/>
                </a:solidFill>
                <a:latin typeface="Calibri" pitchFamily="34" charset="0"/>
                <a:cs typeface="Arial" pitchFamily="34" charset="0"/>
              </a:rPr>
              <a:t> </a:t>
            </a:r>
            <a:r>
              <a:rPr lang="en-US" sz="1200" b="1" dirty="0" smtClean="0">
                <a:solidFill>
                  <a:srgbClr val="FF0000"/>
                </a:solidFill>
                <a:latin typeface="Calibri" pitchFamily="34" charset="0"/>
                <a:cs typeface="Arial" pitchFamily="34" charset="0"/>
              </a:rPr>
              <a:t>          </a:t>
            </a:r>
            <a:r>
              <a:rPr lang="en-US" sz="1400" dirty="0" err="1" smtClean="0">
                <a:solidFill>
                  <a:srgbClr val="B014BC"/>
                </a:solidFill>
              </a:rPr>
              <a:t>Portosystemic</a:t>
            </a:r>
            <a:r>
              <a:rPr lang="en-US" sz="1400" dirty="0" smtClean="0">
                <a:solidFill>
                  <a:srgbClr val="B014BC"/>
                </a:solidFill>
              </a:rPr>
              <a:t> </a:t>
            </a:r>
            <a:r>
              <a:rPr lang="en-US" sz="1400" dirty="0" smtClean="0">
                <a:solidFill>
                  <a:srgbClr val="B014BC"/>
                </a:solidFill>
              </a:rPr>
              <a:t>shunts may be </a:t>
            </a:r>
            <a:r>
              <a:rPr lang="en-US" sz="1400" b="1" u="sng" dirty="0" smtClean="0">
                <a:solidFill>
                  <a:srgbClr val="B014BC"/>
                </a:solidFill>
              </a:rPr>
              <a:t>congenital</a:t>
            </a:r>
            <a:r>
              <a:rPr lang="en-US" sz="1400" dirty="0" smtClean="0">
                <a:solidFill>
                  <a:srgbClr val="B014BC"/>
                </a:solidFill>
              </a:rPr>
              <a:t> </a:t>
            </a:r>
            <a:r>
              <a:rPr lang="en-US" sz="1400" dirty="0" smtClean="0">
                <a:solidFill>
                  <a:srgbClr val="B014BC"/>
                </a:solidFill>
              </a:rPr>
              <a:t>or </a:t>
            </a:r>
            <a:r>
              <a:rPr lang="en-US" sz="1400" dirty="0" smtClean="0">
                <a:solidFill>
                  <a:srgbClr val="B014BC"/>
                </a:solidFill>
              </a:rPr>
              <a:t>may be </a:t>
            </a:r>
            <a:r>
              <a:rPr lang="en-US" sz="1400" b="1" u="sng" dirty="0" smtClean="0">
                <a:solidFill>
                  <a:srgbClr val="B014BC"/>
                </a:solidFill>
              </a:rPr>
              <a:t>acquired</a:t>
            </a:r>
            <a:r>
              <a:rPr lang="en-US" sz="1400" dirty="0" smtClean="0">
                <a:solidFill>
                  <a:srgbClr val="B014BC"/>
                </a:solidFill>
              </a:rPr>
              <a:t> with diseases that cause portal hypertension.</a:t>
            </a:r>
            <a:r>
              <a:rPr lang="en-US" sz="1400" b="1" dirty="0" smtClean="0">
                <a:solidFill>
                  <a:srgbClr val="B014BC"/>
                </a:solidFill>
                <a:latin typeface="Calibri" pitchFamily="34" charset="0"/>
                <a:cs typeface="Arial" pitchFamily="34" charset="0"/>
              </a:rPr>
              <a:t> </a:t>
            </a:r>
            <a:endParaRPr lang="en-US" sz="1400" b="1" dirty="0" smtClean="0">
              <a:solidFill>
                <a:srgbClr val="B014BC"/>
              </a:solidFill>
              <a:latin typeface="Calibri" pitchFamily="34" charset="0"/>
              <a:cs typeface="Arial" pitchFamily="34" charset="0"/>
            </a:endParaRPr>
          </a:p>
          <a:p>
            <a:pPr marL="36512" indent="0" algn="just">
              <a:spcBef>
                <a:spcPct val="0"/>
              </a:spcBef>
              <a:buNone/>
            </a:pPr>
            <a:r>
              <a:rPr lang="en-US" sz="2000" dirty="0" smtClean="0">
                <a:solidFill>
                  <a:srgbClr val="0000FF"/>
                </a:solidFill>
                <a:latin typeface="Calibri" pitchFamily="34" charset="0"/>
                <a:cs typeface="Arial" pitchFamily="34" charset="0"/>
              </a:rPr>
              <a:t>        Umbilical vein + portal vein </a:t>
            </a:r>
            <a:r>
              <a:rPr lang="en-US" sz="2000" dirty="0" smtClean="0">
                <a:solidFill>
                  <a:srgbClr val="0000FF"/>
                </a:solidFill>
                <a:latin typeface="Calibri" pitchFamily="34" charset="0"/>
                <a:cs typeface="Arial" pitchFamily="34" charset="0"/>
              </a:rPr>
              <a:t> &amp; IVC</a:t>
            </a:r>
            <a:r>
              <a:rPr lang="en-US" sz="2000" dirty="0" smtClean="0">
                <a:solidFill>
                  <a:srgbClr val="0000FF"/>
                </a:solidFill>
                <a:latin typeface="Calibri" pitchFamily="34" charset="0"/>
                <a:cs typeface="Arial" pitchFamily="34" charset="0"/>
              </a:rPr>
              <a:t>.</a:t>
            </a:r>
          </a:p>
          <a:p>
            <a:pPr marL="36512" indent="0" algn="just">
              <a:spcBef>
                <a:spcPct val="0"/>
              </a:spcBef>
              <a:buNone/>
            </a:pPr>
            <a:r>
              <a:rPr lang="en-US" sz="1600" dirty="0" smtClean="0">
                <a:solidFill>
                  <a:srgbClr val="0000FF"/>
                </a:solidFill>
                <a:latin typeface="Calibri" pitchFamily="34" charset="0"/>
                <a:cs typeface="Arial" pitchFamily="34" charset="0"/>
              </a:rPr>
              <a:t>(Hepatomegaly, </a:t>
            </a:r>
            <a:r>
              <a:rPr lang="en-US" sz="1600" dirty="0" err="1">
                <a:solidFill>
                  <a:srgbClr val="0000FF"/>
                </a:solidFill>
                <a:latin typeface="Calibri" pitchFamily="34" charset="0"/>
                <a:cs typeface="Arial" pitchFamily="34" charset="0"/>
              </a:rPr>
              <a:t>a</a:t>
            </a:r>
            <a:r>
              <a:rPr lang="en-US" sz="1600" dirty="0" err="1" smtClean="0">
                <a:solidFill>
                  <a:srgbClr val="0000FF"/>
                </a:solidFill>
                <a:latin typeface="Calibri" pitchFamily="34" charset="0"/>
                <a:cs typeface="Arial" pitchFamily="34" charset="0"/>
              </a:rPr>
              <a:t>scitis</a:t>
            </a:r>
            <a:r>
              <a:rPr lang="en-US" sz="1600" dirty="0" smtClean="0">
                <a:solidFill>
                  <a:srgbClr val="0000FF"/>
                </a:solidFill>
                <a:latin typeface="Calibri" pitchFamily="34" charset="0"/>
                <a:cs typeface="Arial" pitchFamily="34" charset="0"/>
              </a:rPr>
              <a:t> and signs of portal hypertension).</a:t>
            </a:r>
            <a:endParaRPr lang="ar-SA" sz="1600" dirty="0">
              <a:solidFill>
                <a:srgbClr val="0000FF"/>
              </a:solidFill>
              <a:latin typeface="Calibri" pitchFamily="34" charset="0"/>
              <a:cs typeface="Arial" pitchFamily="34" charset="0"/>
            </a:endParaRPr>
          </a:p>
        </p:txBody>
      </p:sp>
      <p:pic>
        <p:nvPicPr>
          <p:cNvPr id="5122" name="Picture 2" descr="Hepatic Portal Vein">
            <a:hlinkClick r:id="rId3"/>
          </p:cNvPr>
          <p:cNvPicPr>
            <a:picLocks noChangeAspect="1" noChangeArrowheads="1"/>
          </p:cNvPicPr>
          <p:nvPr/>
        </p:nvPicPr>
        <p:blipFill>
          <a:blip r:embed="rId4"/>
          <a:srcRect/>
          <a:stretch>
            <a:fillRect/>
          </a:stretch>
        </p:blipFill>
        <p:spPr bwMode="auto">
          <a:xfrm>
            <a:off x="5364088" y="1367944"/>
            <a:ext cx="3571900" cy="4572032"/>
          </a:xfrm>
          <a:prstGeom prst="rect">
            <a:avLst/>
          </a:prstGeom>
          <a:noFill/>
        </p:spPr>
      </p:pic>
      <p:sp>
        <p:nvSpPr>
          <p:cNvPr id="5" name="Oval 4"/>
          <p:cNvSpPr/>
          <p:nvPr/>
        </p:nvSpPr>
        <p:spPr>
          <a:xfrm>
            <a:off x="8118395" y="4653136"/>
            <a:ext cx="817594" cy="283467"/>
          </a:xfrm>
          <a:prstGeom prst="ellipse">
            <a:avLst/>
          </a:pr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descr="https://embryology.med.unsw.edu.au/embryology/images/thumb/d/d4/Fetal_Circulation_Pathway.jpg/400px-Fetal_Circulation_Pathway.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422447" y="1497569"/>
            <a:ext cx="3571900" cy="4442407"/>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نتيجة بحث الصور عن ‪Patent ductus venosus (intrahepatic portosystemic shunt)‬‏">
            <a:hlinkClick r:id="rId6"/>
          </p:cNvPr>
          <p:cNvPicPr>
            <a:picLocks noChangeAspect="1" noChangeArrowheads="1"/>
          </p:cNvPicPr>
          <p:nvPr/>
        </p:nvPicPr>
        <p:blipFill>
          <a:blip r:embed="rId7"/>
          <a:srcRect/>
          <a:stretch>
            <a:fillRect/>
          </a:stretch>
        </p:blipFill>
        <p:spPr bwMode="auto">
          <a:xfrm>
            <a:off x="5429256" y="1571612"/>
            <a:ext cx="3500462" cy="4357718"/>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CE51FEB-4ADF-4973-909A-9976890B6113}" type="slidenum">
              <a:rPr lang="ar-SA" smtClean="0"/>
              <a:pPr>
                <a:defRPr/>
              </a:pPr>
              <a:t>26</a:t>
            </a:fld>
            <a:endParaRPr lang="en-US"/>
          </a:p>
        </p:txBody>
      </p:sp>
      <p:pic>
        <p:nvPicPr>
          <p:cNvPr id="4" name="Picture 2" descr="C:\Program Files\Microsoft Office\MEDIA\CAGCAT10\j0281904.wmf"/>
          <p:cNvPicPr>
            <a:picLocks noChangeAspect="1" noChangeArrowheads="1"/>
          </p:cNvPicPr>
          <p:nvPr/>
        </p:nvPicPr>
        <p:blipFill>
          <a:blip r:embed="rId2" cstate="print"/>
          <a:srcRect/>
          <a:stretch>
            <a:fillRect/>
          </a:stretch>
        </p:blipFill>
        <p:spPr bwMode="auto">
          <a:xfrm>
            <a:off x="251520" y="260648"/>
            <a:ext cx="8640960" cy="6336704"/>
          </a:xfrm>
          <a:prstGeom prst="rect">
            <a:avLst/>
          </a:prstGeom>
          <a:noFill/>
          <a:ln w="190500" cap="sq">
            <a:solidFill>
              <a:srgbClr val="B90000">
                <a:lumMod val="75000"/>
              </a:srgbClr>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691680" y="2564904"/>
            <a:ext cx="5760640" cy="1107996"/>
          </a:xfrm>
          <a:prstGeom prst="rect">
            <a:avLst/>
          </a:prstGeom>
          <a:noFill/>
        </p:spPr>
        <p:txBody>
          <a:bodyPr wrap="square" rtlCol="0">
            <a:spAutoFit/>
          </a:bodyPr>
          <a:lstStyle/>
          <a:p>
            <a:r>
              <a:rPr lang="en-US" sz="6600" dirty="0" smtClean="0">
                <a:solidFill>
                  <a:schemeClr val="bg1"/>
                </a:solidFill>
                <a:latin typeface="Algerian" pitchFamily="82" charset="0"/>
              </a:rPr>
              <a:t>  THANK YOU</a:t>
            </a:r>
            <a:endParaRPr lang="en-US" sz="6600" dirty="0">
              <a:solidFill>
                <a:schemeClr val="bg1"/>
              </a:solidFill>
              <a:latin typeface="Algerian" pitchFamily="82" charset="0"/>
            </a:endParaRPr>
          </a:p>
        </p:txBody>
      </p:sp>
    </p:spTree>
    <p:extLst>
      <p:ext uri="{BB962C8B-B14F-4D97-AF65-F5344CB8AC3E}">
        <p14:creationId xmlns:p14="http://schemas.microsoft.com/office/powerpoint/2010/main" xmlns="" val="584906667"/>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4290"/>
            <a:ext cx="8991600" cy="714380"/>
          </a:xfrm>
          <a:solidFill>
            <a:schemeClr val="tx1"/>
          </a:solidFill>
          <a:ln>
            <a:solidFill>
              <a:schemeClr val="tx1"/>
            </a:solidFill>
          </a:ln>
        </p:spPr>
        <p:txBody>
          <a:bodyPr wrap="square" rtlCol="1">
            <a:spAutoFit/>
          </a:bodyPr>
          <a:lstStyle/>
          <a:p>
            <a:pPr algn="ctr"/>
            <a:r>
              <a:rPr lang="en-US" sz="4000" b="1" dirty="0" smtClean="0">
                <a:solidFill>
                  <a:srgbClr val="0000FF"/>
                </a:solidFill>
                <a:latin typeface="Calibri" pitchFamily="34" charset="0"/>
                <a:ea typeface="+mn-ea"/>
                <a:cs typeface="Arial" pitchFamily="34" charset="0"/>
              </a:rPr>
              <a:t>Veins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76200" y="928670"/>
            <a:ext cx="8639204" cy="3970318"/>
          </a:xfrm>
          <a:solidFill>
            <a:schemeClr val="tx1"/>
          </a:solidFill>
          <a:ln w="9525">
            <a:solidFill>
              <a:schemeClr val="tx1"/>
            </a:solidFill>
            <a:miter lim="800000"/>
            <a:headEnd/>
            <a:tailEnd/>
          </a:ln>
        </p:spPr>
        <p:txBody>
          <a:bodyPr wrap="square">
            <a:spAutoFit/>
          </a:bodyPr>
          <a:lstStyle/>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Veins are blood vessels that bring blood back to the heart.</a:t>
            </a:r>
          </a:p>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All veins </a:t>
            </a:r>
            <a:r>
              <a:rPr lang="en-US" sz="2200" b="1" dirty="0" smtClean="0">
                <a:solidFill>
                  <a:schemeClr val="bg1">
                    <a:lumMod val="75000"/>
                    <a:lumOff val="25000"/>
                  </a:schemeClr>
                </a:solidFill>
                <a:latin typeface="Calibri" pitchFamily="34" charset="0"/>
                <a:cs typeface="Arial" pitchFamily="34" charset="0"/>
              </a:rPr>
              <a:t>carry deoxygenated blood</a:t>
            </a:r>
          </a:p>
          <a:p>
            <a:pPr lvl="1" algn="just">
              <a:spcBef>
                <a:spcPct val="0"/>
              </a:spcBef>
              <a:buFont typeface="Wingdings" pitchFamily="2" charset="2"/>
              <a:buChar char="Ø"/>
              <a:defRPr/>
            </a:pPr>
            <a:r>
              <a:rPr lang="en-US" sz="1800" dirty="0" smtClean="0">
                <a:solidFill>
                  <a:schemeClr val="bg1">
                    <a:lumMod val="75000"/>
                    <a:lumOff val="25000"/>
                  </a:schemeClr>
                </a:solidFill>
                <a:latin typeface="Calibri" pitchFamily="34" charset="0"/>
                <a:cs typeface="Arial" pitchFamily="34" charset="0"/>
              </a:rPr>
              <a:t>with the </a:t>
            </a:r>
            <a:r>
              <a:rPr lang="en-US" sz="1800" u="sng" dirty="0" smtClean="0">
                <a:solidFill>
                  <a:schemeClr val="bg1">
                    <a:lumMod val="75000"/>
                    <a:lumOff val="25000"/>
                  </a:schemeClr>
                </a:solidFill>
                <a:latin typeface="Calibri" pitchFamily="34" charset="0"/>
                <a:cs typeface="Arial" pitchFamily="34" charset="0"/>
              </a:rPr>
              <a:t>exception </a:t>
            </a:r>
            <a:r>
              <a:rPr lang="en-US" sz="1800" dirty="0" smtClean="0">
                <a:solidFill>
                  <a:schemeClr val="bg1">
                    <a:lumMod val="75000"/>
                    <a:lumOff val="25000"/>
                  </a:schemeClr>
                </a:solidFill>
                <a:latin typeface="Calibri" pitchFamily="34" charset="0"/>
                <a:cs typeface="Arial" pitchFamily="34" charset="0"/>
              </a:rPr>
              <a:t>of the </a:t>
            </a:r>
            <a:r>
              <a:rPr lang="en-US" sz="1800" b="1" dirty="0" smtClean="0">
                <a:solidFill>
                  <a:srgbClr val="FF0000"/>
                </a:solidFill>
                <a:latin typeface="Calibri" pitchFamily="34" charset="0"/>
                <a:cs typeface="Arial" pitchFamily="34" charset="0"/>
              </a:rPr>
              <a:t>pulmonary veins </a:t>
            </a:r>
            <a:r>
              <a:rPr lang="en-US" sz="1800" dirty="0" smtClean="0">
                <a:solidFill>
                  <a:schemeClr val="bg1">
                    <a:lumMod val="75000"/>
                    <a:lumOff val="25000"/>
                  </a:schemeClr>
                </a:solidFill>
                <a:latin typeface="Calibri" pitchFamily="34" charset="0"/>
                <a:cs typeface="Arial" pitchFamily="34" charset="0"/>
              </a:rPr>
              <a:t>and </a:t>
            </a:r>
            <a:r>
              <a:rPr lang="en-US" sz="1800" b="1" dirty="0" smtClean="0">
                <a:solidFill>
                  <a:srgbClr val="FF0000"/>
                </a:solidFill>
                <a:latin typeface="Calibri" pitchFamily="34" charset="0"/>
                <a:cs typeface="Arial" pitchFamily="34" charset="0"/>
              </a:rPr>
              <a:t>umbilical vein</a:t>
            </a:r>
            <a:r>
              <a:rPr lang="en-US" sz="1200" b="1" dirty="0" smtClean="0">
                <a:solidFill>
                  <a:srgbClr val="FF0000"/>
                </a:solidFill>
                <a:latin typeface="Calibri" pitchFamily="34" charset="0"/>
                <a:cs typeface="Arial" pitchFamily="34" charset="0"/>
              </a:rPr>
              <a:t>  </a:t>
            </a:r>
            <a:r>
              <a:rPr lang="en-US" sz="1200" b="1" dirty="0" smtClean="0">
                <a:solidFill>
                  <a:schemeClr val="bg1"/>
                </a:solidFill>
                <a:latin typeface="Calibri" pitchFamily="34" charset="0"/>
                <a:cs typeface="Arial" pitchFamily="34" charset="0"/>
              </a:rPr>
              <a:t>(</a:t>
            </a:r>
            <a:r>
              <a:rPr lang="en-US" sz="1200" dirty="0" smtClean="0">
                <a:solidFill>
                  <a:schemeClr val="bg1"/>
                </a:solidFill>
              </a:rPr>
              <a:t>during fetal development).</a:t>
            </a:r>
            <a:endParaRPr lang="en-US" sz="1200" b="1" dirty="0" smtClean="0">
              <a:solidFill>
                <a:schemeClr val="bg1"/>
              </a:solidFill>
              <a:latin typeface="Calibri" pitchFamily="34" charset="0"/>
              <a:cs typeface="Arial" pitchFamily="34" charset="0"/>
            </a:endParaRPr>
          </a:p>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chemeClr val="bg1">
                    <a:lumMod val="75000"/>
                    <a:lumOff val="25000"/>
                  </a:schemeClr>
                </a:solidFill>
                <a:latin typeface="Calibri" pitchFamily="34" charset="0"/>
                <a:cs typeface="Arial" pitchFamily="34" charset="0"/>
              </a:rPr>
              <a:t>There are </a:t>
            </a:r>
            <a:r>
              <a:rPr lang="en-US" sz="2200" b="1" u="sng" dirty="0" smtClean="0">
                <a:solidFill>
                  <a:schemeClr val="bg1">
                    <a:lumMod val="75000"/>
                    <a:lumOff val="25000"/>
                  </a:schemeClr>
                </a:solidFill>
                <a:latin typeface="Calibri" pitchFamily="34" charset="0"/>
                <a:cs typeface="Arial" pitchFamily="34" charset="0"/>
              </a:rPr>
              <a:t>two types of veins</a:t>
            </a:r>
            <a:r>
              <a:rPr lang="en-US" sz="2200" b="1" dirty="0" smtClean="0">
                <a:solidFill>
                  <a:schemeClr val="bg1">
                    <a:lumMod val="75000"/>
                    <a:lumOff val="25000"/>
                  </a:schemeClr>
                </a:solidFill>
                <a:latin typeface="Calibri" pitchFamily="34" charset="0"/>
                <a:cs typeface="Arial" pitchFamily="34" charset="0"/>
              </a:rPr>
              <a:t>:</a:t>
            </a:r>
          </a:p>
          <a:p>
            <a:pPr marL="740664" lvl="1" algn="just">
              <a:spcBef>
                <a:spcPct val="0"/>
              </a:spcBef>
              <a:buFont typeface="Wingdings" pitchFamily="2" charset="2"/>
              <a:buChar char="Ø"/>
              <a:defRPr/>
            </a:pPr>
            <a:r>
              <a:rPr lang="en-US" sz="1800" dirty="0" smtClean="0">
                <a:solidFill>
                  <a:schemeClr val="bg1">
                    <a:lumMod val="75000"/>
                    <a:lumOff val="25000"/>
                  </a:schemeClr>
                </a:solidFill>
                <a:latin typeface="Calibri" pitchFamily="34" charset="0"/>
                <a:cs typeface="Arial" pitchFamily="34" charset="0"/>
              </a:rPr>
              <a:t> </a:t>
            </a:r>
            <a:r>
              <a:rPr lang="en-US" sz="1800" dirty="0" smtClean="0">
                <a:solidFill>
                  <a:srgbClr val="FF0000"/>
                </a:solidFill>
                <a:latin typeface="Calibri" pitchFamily="34" charset="0"/>
                <a:cs typeface="Arial" pitchFamily="34" charset="0"/>
              </a:rPr>
              <a:t>Superficial veins: </a:t>
            </a:r>
            <a:r>
              <a:rPr lang="en-US" sz="1800" dirty="0" smtClean="0">
                <a:solidFill>
                  <a:schemeClr val="bg1">
                    <a:lumMod val="75000"/>
                    <a:lumOff val="25000"/>
                  </a:schemeClr>
                </a:solidFill>
                <a:latin typeface="Calibri" pitchFamily="34" charset="0"/>
                <a:cs typeface="Arial" pitchFamily="34" charset="0"/>
              </a:rPr>
              <a:t>close to the surface of the body</a:t>
            </a:r>
          </a:p>
          <a:p>
            <a:pPr marL="1140714" lvl="2" algn="just">
              <a:spcBef>
                <a:spcPct val="0"/>
              </a:spcBef>
              <a:buFont typeface="Wingdings" pitchFamily="2" charset="2"/>
              <a:buChar char="ü"/>
              <a:defRPr/>
            </a:pPr>
            <a:r>
              <a:rPr lang="en-US" sz="1600" dirty="0" smtClean="0">
                <a:solidFill>
                  <a:schemeClr val="bg1">
                    <a:lumMod val="75000"/>
                    <a:lumOff val="25000"/>
                  </a:schemeClr>
                </a:solidFill>
                <a:latin typeface="Calibri" pitchFamily="34" charset="0"/>
                <a:cs typeface="Arial" pitchFamily="34" charset="0"/>
              </a:rPr>
              <a:t>NO corresponding arteries</a:t>
            </a:r>
          </a:p>
          <a:p>
            <a:pPr marL="740664" lvl="1" algn="just">
              <a:spcBef>
                <a:spcPct val="0"/>
              </a:spcBef>
              <a:buFont typeface="Wingdings" pitchFamily="2" charset="2"/>
              <a:buChar char="Ø"/>
              <a:defRPr/>
            </a:pPr>
            <a:r>
              <a:rPr lang="en-US" sz="1800" dirty="0" smtClean="0">
                <a:solidFill>
                  <a:srgbClr val="FF0000"/>
                </a:solidFill>
                <a:latin typeface="Calibri" pitchFamily="34" charset="0"/>
                <a:cs typeface="Arial" pitchFamily="34" charset="0"/>
              </a:rPr>
              <a:t> Deep veins: </a:t>
            </a:r>
            <a:r>
              <a:rPr lang="en-US" sz="1800" dirty="0" smtClean="0">
                <a:solidFill>
                  <a:schemeClr val="bg1">
                    <a:lumMod val="75000"/>
                    <a:lumOff val="25000"/>
                  </a:schemeClr>
                </a:solidFill>
                <a:latin typeface="Calibri" pitchFamily="34" charset="0"/>
                <a:cs typeface="Arial" pitchFamily="34" charset="0"/>
              </a:rPr>
              <a:t>found deeper in the body </a:t>
            </a:r>
          </a:p>
          <a:p>
            <a:pPr marL="1140714" lvl="2" algn="just">
              <a:spcBef>
                <a:spcPct val="0"/>
              </a:spcBef>
              <a:buFont typeface="Wingdings" pitchFamily="2" charset="2"/>
              <a:buChar char="ü"/>
              <a:defRPr/>
            </a:pPr>
            <a:r>
              <a:rPr lang="en-US" sz="1600" dirty="0" smtClean="0">
                <a:solidFill>
                  <a:schemeClr val="bg1">
                    <a:lumMod val="75000"/>
                    <a:lumOff val="25000"/>
                  </a:schemeClr>
                </a:solidFill>
                <a:latin typeface="Calibri" pitchFamily="34" charset="0"/>
                <a:cs typeface="Arial" pitchFamily="34" charset="0"/>
              </a:rPr>
              <a:t>With corresponding arteries</a:t>
            </a:r>
          </a:p>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rgbClr val="0000FF"/>
                </a:solidFill>
                <a:latin typeface="Calibri" pitchFamily="34" charset="0"/>
                <a:cs typeface="Arial" pitchFamily="34" charset="0"/>
              </a:rPr>
              <a:t>Veins of the systemic circulation:</a:t>
            </a:r>
          </a:p>
          <a:p>
            <a:pPr marL="740664" lvl="1" algn="just">
              <a:spcBef>
                <a:spcPct val="0"/>
              </a:spcBef>
              <a:buFont typeface="Wingdings" pitchFamily="2" charset="2"/>
              <a:buChar char="Ø"/>
              <a:defRPr/>
            </a:pPr>
            <a:r>
              <a:rPr lang="en-US" sz="1800" b="1" dirty="0" smtClean="0">
                <a:solidFill>
                  <a:schemeClr val="bg1">
                    <a:lumMod val="75000"/>
                    <a:lumOff val="25000"/>
                  </a:schemeClr>
                </a:solidFill>
                <a:latin typeface="Calibri" pitchFamily="34" charset="0"/>
                <a:cs typeface="Arial" pitchFamily="34" charset="0"/>
              </a:rPr>
              <a:t>Superior </a:t>
            </a:r>
            <a:r>
              <a:rPr lang="en-US" sz="1800" dirty="0" smtClean="0">
                <a:solidFill>
                  <a:schemeClr val="bg1">
                    <a:lumMod val="75000"/>
                    <a:lumOff val="25000"/>
                  </a:schemeClr>
                </a:solidFill>
                <a:latin typeface="Calibri" pitchFamily="34" charset="0"/>
                <a:cs typeface="Arial" pitchFamily="34" charset="0"/>
              </a:rPr>
              <a:t>and </a:t>
            </a:r>
            <a:r>
              <a:rPr lang="en-US" sz="1800" b="1" dirty="0" smtClean="0">
                <a:solidFill>
                  <a:schemeClr val="bg1">
                    <a:lumMod val="75000"/>
                    <a:lumOff val="25000"/>
                  </a:schemeClr>
                </a:solidFill>
                <a:latin typeface="Calibri" pitchFamily="34" charset="0"/>
                <a:cs typeface="Arial" pitchFamily="34" charset="0"/>
              </a:rPr>
              <a:t>Inferior vena cava </a:t>
            </a:r>
            <a:r>
              <a:rPr lang="en-US" sz="1800" dirty="0" smtClean="0">
                <a:solidFill>
                  <a:schemeClr val="bg1">
                    <a:lumMod val="75000"/>
                    <a:lumOff val="25000"/>
                  </a:schemeClr>
                </a:solidFill>
                <a:latin typeface="Calibri" pitchFamily="34" charset="0"/>
                <a:cs typeface="Arial" pitchFamily="34" charset="0"/>
              </a:rPr>
              <a:t>with their tributaries</a:t>
            </a:r>
          </a:p>
          <a:p>
            <a:pPr algn="just">
              <a:spcBef>
                <a:spcPct val="0"/>
              </a:spcBef>
              <a:buFont typeface="Wingdings" pitchFamily="2" charset="2"/>
              <a:buChar char="v"/>
              <a:defRPr/>
            </a:pPr>
            <a:r>
              <a:rPr lang="en-US" sz="2200" dirty="0" smtClean="0">
                <a:solidFill>
                  <a:schemeClr val="bg1">
                    <a:lumMod val="75000"/>
                    <a:lumOff val="25000"/>
                  </a:schemeClr>
                </a:solidFill>
                <a:latin typeface="Calibri" pitchFamily="34" charset="0"/>
                <a:cs typeface="Arial" pitchFamily="34" charset="0"/>
              </a:rPr>
              <a:t> </a:t>
            </a:r>
            <a:r>
              <a:rPr lang="en-US" sz="2200" b="1" dirty="0" smtClean="0">
                <a:solidFill>
                  <a:srgbClr val="0000FF"/>
                </a:solidFill>
                <a:latin typeface="Calibri" pitchFamily="34" charset="0"/>
                <a:cs typeface="Arial" pitchFamily="34" charset="0"/>
              </a:rPr>
              <a:t>Veins of the portal circulation:</a:t>
            </a:r>
          </a:p>
          <a:p>
            <a:pPr lvl="1" algn="just">
              <a:spcBef>
                <a:spcPct val="0"/>
              </a:spcBef>
              <a:buFont typeface="Wingdings" pitchFamily="2" charset="2"/>
              <a:buChar char="Ø"/>
              <a:defRPr/>
            </a:pPr>
            <a:r>
              <a:rPr lang="en-US" sz="1800" b="1" dirty="0" smtClean="0">
                <a:solidFill>
                  <a:schemeClr val="bg1">
                    <a:lumMod val="75000"/>
                    <a:lumOff val="25000"/>
                  </a:schemeClr>
                </a:solidFill>
                <a:latin typeface="Calibri" pitchFamily="34" charset="0"/>
                <a:cs typeface="Arial" pitchFamily="34" charset="0"/>
              </a:rPr>
              <a:t>Portal vein</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2" descr="http://www.cookmedical.com/img/pe.jpg"/>
          <p:cNvPicPr>
            <a:picLocks noChangeAspect="1" noChangeArrowheads="1"/>
          </p:cNvPicPr>
          <p:nvPr/>
        </p:nvPicPr>
        <p:blipFill>
          <a:blip r:embed="rId3" cstate="print"/>
          <a:srcRect/>
          <a:stretch>
            <a:fillRect/>
          </a:stretch>
        </p:blipFill>
        <p:spPr bwMode="auto">
          <a:xfrm>
            <a:off x="6334015" y="3596590"/>
            <a:ext cx="2733785" cy="3109010"/>
          </a:xfrm>
          <a:prstGeom prst="rect">
            <a:avLst/>
          </a:prstGeom>
          <a:ln>
            <a:noFill/>
          </a:ln>
          <a:effectLst>
            <a:softEdge rad="112500"/>
          </a:effectLst>
        </p:spPr>
      </p:pic>
      <p:pic>
        <p:nvPicPr>
          <p:cNvPr id="50178" name="Picture 2" descr="https://encrypted-tbn0.gstatic.com/images?q=tbn:ANd9GcSUZ95pX2CdrBatxijVcbbNRSXGLzRTTWm8_X3qjPxKygxxKImCyw">
            <a:hlinkClick r:id="rId4"/>
          </p:cNvPr>
          <p:cNvPicPr>
            <a:picLocks noChangeAspect="1" noChangeArrowheads="1"/>
          </p:cNvPicPr>
          <p:nvPr/>
        </p:nvPicPr>
        <p:blipFill>
          <a:blip r:embed="rId5"/>
          <a:srcRect/>
          <a:stretch>
            <a:fillRect/>
          </a:stretch>
        </p:blipFill>
        <p:spPr bwMode="auto">
          <a:xfrm>
            <a:off x="2857488" y="4572008"/>
            <a:ext cx="3571901" cy="2285992"/>
          </a:xfrm>
          <a:prstGeom prst="rect">
            <a:avLst/>
          </a:prstGeom>
          <a:noFill/>
        </p:spPr>
      </p:pic>
      <p:sp>
        <p:nvSpPr>
          <p:cNvPr id="6" name="Oval 5"/>
          <p:cNvSpPr/>
          <p:nvPr/>
        </p:nvSpPr>
        <p:spPr>
          <a:xfrm>
            <a:off x="6643702" y="4429132"/>
            <a:ext cx="642937" cy="285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5715008" y="5214950"/>
            <a:ext cx="642937" cy="285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6643702" y="5857892"/>
            <a:ext cx="642937" cy="2857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572560" cy="707886"/>
          </a:xfrm>
          <a:solidFill>
            <a:srgbClr val="3399FF">
              <a:alpha val="29020"/>
            </a:srgbClr>
          </a:solidFill>
          <a:ln w="9525">
            <a:solidFill>
              <a:schemeClr val="tx1"/>
            </a:solid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Superior Vena Cava</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214282" y="857233"/>
            <a:ext cx="8786874" cy="2862322"/>
          </a:xfrm>
          <a:solidFill>
            <a:schemeClr val="tx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411480" algn="just">
              <a:spcBef>
                <a:spcPct val="0"/>
              </a:spcBef>
              <a:buFont typeface="Wingdings" pitchFamily="2" charset="2"/>
              <a:buChar char="v"/>
              <a:defRPr/>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C00000"/>
                </a:solidFill>
                <a:latin typeface="Calibri" pitchFamily="34" charset="0"/>
                <a:cs typeface="Arial" pitchFamily="34" charset="0"/>
              </a:rPr>
              <a:t>Formed by </a:t>
            </a:r>
            <a:r>
              <a:rPr lang="en-US" sz="2000" dirty="0" smtClean="0">
                <a:solidFill>
                  <a:schemeClr val="bg1">
                    <a:lumMod val="75000"/>
                    <a:lumOff val="25000"/>
                  </a:schemeClr>
                </a:solidFill>
                <a:latin typeface="Calibri" pitchFamily="34" charset="0"/>
                <a:cs typeface="Arial" pitchFamily="34" charset="0"/>
              </a:rPr>
              <a:t>the union of the </a:t>
            </a:r>
            <a:r>
              <a:rPr lang="en-US" sz="2000" b="1" dirty="0" smtClean="0">
                <a:solidFill>
                  <a:srgbClr val="0000FF"/>
                </a:solidFill>
                <a:latin typeface="Calibri" pitchFamily="34" charset="0"/>
                <a:cs typeface="Arial" pitchFamily="34" charset="0"/>
              </a:rPr>
              <a:t>right and left Brachiocephalic veins. </a:t>
            </a:r>
          </a:p>
          <a:p>
            <a:pPr marL="868680"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Brachiocephalic veins </a:t>
            </a:r>
            <a:r>
              <a:rPr lang="en-US" sz="2000" dirty="0" smtClean="0">
                <a:solidFill>
                  <a:schemeClr val="bg1">
                    <a:lumMod val="75000"/>
                    <a:lumOff val="25000"/>
                  </a:schemeClr>
                </a:solidFill>
                <a:latin typeface="Calibri" pitchFamily="34" charset="0"/>
                <a:cs typeface="Arial" pitchFamily="34" charset="0"/>
              </a:rPr>
              <a:t>are formed by the union of </a:t>
            </a:r>
            <a:r>
              <a:rPr lang="en-US" sz="2000" b="1" dirty="0" smtClean="0">
                <a:solidFill>
                  <a:srgbClr val="0000FF"/>
                </a:solidFill>
                <a:latin typeface="Calibri" pitchFamily="34" charset="0"/>
                <a:cs typeface="Arial" pitchFamily="34" charset="0"/>
              </a:rPr>
              <a:t>internal jugular and subclavian veins</a:t>
            </a:r>
            <a:r>
              <a:rPr lang="en-US" sz="2000" dirty="0" smtClean="0">
                <a:solidFill>
                  <a:schemeClr val="bg1">
                    <a:lumMod val="75000"/>
                    <a:lumOff val="25000"/>
                  </a:schemeClr>
                </a:solidFill>
                <a:latin typeface="Calibri" pitchFamily="34" charset="0"/>
                <a:cs typeface="Arial" pitchFamily="34" charset="0"/>
              </a:rPr>
              <a:t>.</a:t>
            </a:r>
          </a:p>
          <a:p>
            <a:pPr marL="411480" algn="just">
              <a:spcBef>
                <a:spcPct val="0"/>
              </a:spcBef>
              <a:buFont typeface="Wingdings" pitchFamily="2" charset="2"/>
              <a:buChar char="v"/>
              <a:defRPr/>
            </a:pPr>
            <a:r>
              <a:rPr lang="en-US" sz="2000" b="1" dirty="0" smtClean="0">
                <a:solidFill>
                  <a:schemeClr val="bg1">
                    <a:lumMod val="75000"/>
                    <a:lumOff val="25000"/>
                  </a:schemeClr>
                </a:solidFill>
                <a:latin typeface="Calibri" pitchFamily="34" charset="0"/>
                <a:cs typeface="Arial" pitchFamily="34" charset="0"/>
              </a:rPr>
              <a:t> </a:t>
            </a:r>
            <a:r>
              <a:rPr lang="en-US" sz="2000" b="1" dirty="0" smtClean="0">
                <a:solidFill>
                  <a:srgbClr val="C00000"/>
                </a:solidFill>
                <a:latin typeface="Calibri" pitchFamily="34" charset="0"/>
                <a:cs typeface="Arial" pitchFamily="34" charset="0"/>
              </a:rPr>
              <a:t>Drains venous blood from :</a:t>
            </a:r>
          </a:p>
          <a:p>
            <a:pPr marL="811530"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Head &amp;neck</a:t>
            </a:r>
          </a:p>
          <a:p>
            <a:pPr marL="811530"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Thoracic wall</a:t>
            </a:r>
          </a:p>
          <a:p>
            <a:pPr marL="811530"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Upper limbs </a:t>
            </a:r>
          </a:p>
          <a:p>
            <a:pPr marL="411480" algn="just">
              <a:spcBef>
                <a:spcPct val="0"/>
              </a:spcBef>
              <a:buFont typeface="Wingdings" pitchFamily="2" charset="2"/>
              <a:buChar char="v"/>
              <a:defRPr/>
            </a:pPr>
            <a:r>
              <a:rPr lang="en-US" sz="2000" b="1" dirty="0" smtClean="0">
                <a:solidFill>
                  <a:srgbClr val="C00000"/>
                </a:solidFill>
                <a:latin typeface="Calibri" pitchFamily="34" charset="0"/>
                <a:cs typeface="Arial" pitchFamily="34" charset="0"/>
              </a:rPr>
              <a:t>It Passes </a:t>
            </a:r>
            <a:r>
              <a:rPr lang="en-US" sz="2000" dirty="0" smtClean="0">
                <a:solidFill>
                  <a:schemeClr val="bg1">
                    <a:lumMod val="75000"/>
                    <a:lumOff val="25000"/>
                  </a:schemeClr>
                </a:solidFill>
                <a:latin typeface="Calibri" pitchFamily="34" charset="0"/>
                <a:cs typeface="Arial" pitchFamily="34" charset="0"/>
              </a:rPr>
              <a:t>downward and enter the </a:t>
            </a:r>
            <a:r>
              <a:rPr lang="en-US" sz="2000" b="1" dirty="0" smtClean="0">
                <a:solidFill>
                  <a:schemeClr val="bg1">
                    <a:lumMod val="75000"/>
                    <a:lumOff val="25000"/>
                  </a:schemeClr>
                </a:solidFill>
                <a:latin typeface="Calibri" pitchFamily="34" charset="0"/>
                <a:cs typeface="Arial" pitchFamily="34" charset="0"/>
              </a:rPr>
              <a:t>right atrium.</a:t>
            </a:r>
          </a:p>
          <a:p>
            <a:pPr marL="411480" algn="just">
              <a:spcBef>
                <a:spcPct val="0"/>
              </a:spcBef>
              <a:buFont typeface="Wingdings" pitchFamily="2" charset="2"/>
              <a:buChar char="v"/>
              <a:defRPr/>
            </a:pPr>
            <a:r>
              <a:rPr lang="en-US" sz="2000" b="1" dirty="0" smtClean="0">
                <a:solidFill>
                  <a:srgbClr val="C00000"/>
                </a:solidFill>
                <a:latin typeface="Calibri" pitchFamily="34" charset="0"/>
                <a:cs typeface="Arial" pitchFamily="34" charset="0"/>
              </a:rPr>
              <a:t>Receives</a:t>
            </a:r>
            <a:r>
              <a:rPr lang="en-US" sz="2000" b="1" dirty="0" smtClean="0">
                <a:solidFill>
                  <a:schemeClr val="bg2"/>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azygos vein </a:t>
            </a:r>
            <a:r>
              <a:rPr lang="en-US" sz="2000" dirty="0" smtClean="0">
                <a:solidFill>
                  <a:schemeClr val="bg1">
                    <a:lumMod val="75000"/>
                    <a:lumOff val="25000"/>
                  </a:schemeClr>
                </a:solidFill>
                <a:latin typeface="Calibri" pitchFamily="34" charset="0"/>
                <a:cs typeface="Arial" pitchFamily="34" charset="0"/>
              </a:rPr>
              <a:t>on the </a:t>
            </a:r>
            <a:r>
              <a:rPr lang="en-US" sz="2000" u="sng" dirty="0" smtClean="0">
                <a:solidFill>
                  <a:schemeClr val="bg1">
                    <a:lumMod val="75000"/>
                    <a:lumOff val="25000"/>
                  </a:schemeClr>
                </a:solidFill>
                <a:latin typeface="Calibri" pitchFamily="34" charset="0"/>
                <a:cs typeface="Arial" pitchFamily="34" charset="0"/>
              </a:rPr>
              <a:t>posterior aspect</a:t>
            </a:r>
            <a:r>
              <a:rPr lang="en-US" sz="2000" dirty="0" smtClean="0">
                <a:solidFill>
                  <a:schemeClr val="bg1">
                    <a:lumMod val="75000"/>
                    <a:lumOff val="25000"/>
                  </a:schemeClr>
                </a:solidFill>
                <a:latin typeface="Calibri" pitchFamily="34" charset="0"/>
                <a:cs typeface="Arial" pitchFamily="34" charset="0"/>
              </a:rPr>
              <a:t> just before it enters the heart</a:t>
            </a:r>
            <a:r>
              <a:rPr lang="en-US" sz="2000" dirty="0" smtClean="0">
                <a:solidFill>
                  <a:schemeClr val="bg1">
                    <a:lumMod val="75000"/>
                    <a:lumOff val="25000"/>
                  </a:schemeClr>
                </a:solidFill>
                <a:latin typeface="Calibri" pitchFamily="34" charset="0"/>
                <a:cs typeface="Arial" pitchFamily="34" charset="0"/>
              </a:rPr>
              <a:t>.</a:t>
            </a:r>
          </a:p>
        </p:txBody>
      </p:sp>
      <p:pic>
        <p:nvPicPr>
          <p:cNvPr id="4" name="Picture 7" descr="E:\dad\Student Gray\3. Thorax\F66122-003-f011.jpg"/>
          <p:cNvPicPr>
            <a:picLocks noChangeAspect="1" noChangeArrowheads="1"/>
          </p:cNvPicPr>
          <p:nvPr/>
        </p:nvPicPr>
        <p:blipFill>
          <a:blip r:embed="rId3" cstate="print"/>
          <a:srcRect b="52248"/>
          <a:stretch>
            <a:fillRect/>
          </a:stretch>
        </p:blipFill>
        <p:spPr bwMode="auto">
          <a:xfrm>
            <a:off x="673100" y="4495801"/>
            <a:ext cx="3606800" cy="1955800"/>
          </a:xfrm>
          <a:prstGeom prst="rect">
            <a:avLst/>
          </a:prstGeom>
          <a:ln>
            <a:noFill/>
          </a:ln>
          <a:effectLst>
            <a:softEdge rad="112500"/>
          </a:effectLst>
        </p:spPr>
      </p:pic>
      <p:pic>
        <p:nvPicPr>
          <p:cNvPr id="48130" name="Picture 2" descr="Azygos vein.png">
            <a:hlinkClick r:id="rId4"/>
          </p:cNvPr>
          <p:cNvPicPr>
            <a:picLocks noChangeAspect="1" noChangeArrowheads="1"/>
          </p:cNvPicPr>
          <p:nvPr/>
        </p:nvPicPr>
        <p:blipFill>
          <a:blip r:embed="rId5"/>
          <a:srcRect/>
          <a:stretch>
            <a:fillRect/>
          </a:stretch>
        </p:blipFill>
        <p:spPr bwMode="auto">
          <a:xfrm>
            <a:off x="5072066" y="3714752"/>
            <a:ext cx="3071834" cy="3143248"/>
          </a:xfrm>
          <a:prstGeom prst="rect">
            <a:avLst/>
          </a:prstGeom>
          <a:noFill/>
          <a:ln>
            <a:solidFill>
              <a:schemeClr val="bg2"/>
            </a:solidFill>
          </a:ln>
        </p:spPr>
      </p:pic>
      <p:sp>
        <p:nvSpPr>
          <p:cNvPr id="7" name="Oval 6"/>
          <p:cNvSpPr/>
          <p:nvPr/>
        </p:nvSpPr>
        <p:spPr>
          <a:xfrm>
            <a:off x="500034" y="5357826"/>
            <a:ext cx="857251" cy="214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500034" y="5357826"/>
            <a:ext cx="642942" cy="214314"/>
          </a:xfrm>
          <a:prstGeom prst="rect">
            <a:avLst/>
          </a:prstGeom>
          <a:noFill/>
        </p:spPr>
        <p:txBody>
          <a:bodyPr wrap="square" rtlCol="0">
            <a:spAutoFit/>
          </a:bodyPr>
          <a:lstStyle/>
          <a:p>
            <a:r>
              <a:rPr lang="en-US" sz="800" b="1" dirty="0" smtClean="0">
                <a:solidFill>
                  <a:schemeClr val="bg1"/>
                </a:solidFill>
              </a:rPr>
              <a:t>Sup</a:t>
            </a:r>
            <a:endParaRPr lang="en-US" sz="800" b="1" dirty="0">
              <a:solidFill>
                <a:schemeClr val="bg1"/>
              </a:solidFill>
            </a:endParaRPr>
          </a:p>
        </p:txBody>
      </p:sp>
      <p:sp>
        <p:nvSpPr>
          <p:cNvPr id="9" name="Right Arrow 8"/>
          <p:cNvSpPr/>
          <p:nvPr/>
        </p:nvSpPr>
        <p:spPr>
          <a:xfrm flipV="1">
            <a:off x="1285852" y="5357826"/>
            <a:ext cx="1000132"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00628" y="4643446"/>
            <a:ext cx="857251" cy="285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solidFill>
            <a:schemeClr val="tx1"/>
          </a:solidFill>
          <a:ln w="9525">
            <a:solidFill>
              <a:schemeClr val="tx1"/>
            </a:solid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Head &amp; Neck</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1638300"/>
            <a:ext cx="8229600" cy="273921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400" b="1" dirty="0" smtClean="0">
                <a:solidFill>
                  <a:schemeClr val="bg1">
                    <a:lumMod val="75000"/>
                    <a:lumOff val="25000"/>
                  </a:schemeClr>
                </a:solidFill>
                <a:latin typeface="Calibri" pitchFamily="34" charset="0"/>
                <a:cs typeface="Arial" pitchFamily="34" charset="0"/>
              </a:rPr>
              <a:t>Two divisions: </a:t>
            </a:r>
          </a:p>
          <a:p>
            <a:pPr lvl="1" algn="just">
              <a:spcBef>
                <a:spcPct val="0"/>
              </a:spcBef>
              <a:buFont typeface="Wingdings" pitchFamily="2" charset="2"/>
              <a:buChar char="Ø"/>
            </a:pPr>
            <a:r>
              <a:rPr lang="en-US" sz="2400" b="1" dirty="0" smtClean="0">
                <a:solidFill>
                  <a:schemeClr val="bg1">
                    <a:lumMod val="75000"/>
                    <a:lumOff val="25000"/>
                  </a:schemeClr>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Superficial Veins</a:t>
            </a:r>
          </a:p>
          <a:p>
            <a:pPr lvl="2" algn="just">
              <a:spcBef>
                <a:spcPct val="0"/>
              </a:spcBef>
              <a:buClr>
                <a:schemeClr val="accent1"/>
              </a:buClr>
              <a:buFont typeface="Wingdings" pitchFamily="2" charset="2"/>
              <a:buChar char="ü"/>
            </a:pPr>
            <a:r>
              <a:rPr lang="en-US" b="1" dirty="0" smtClean="0">
                <a:solidFill>
                  <a:srgbClr val="7030A0"/>
                </a:solidFill>
                <a:latin typeface="Calibri" pitchFamily="34" charset="0"/>
                <a:cs typeface="Arial" pitchFamily="34" charset="0"/>
              </a:rPr>
              <a:t> </a:t>
            </a:r>
            <a:r>
              <a:rPr lang="en-US" dirty="0" smtClean="0">
                <a:solidFill>
                  <a:srgbClr val="7030A0"/>
                </a:solidFill>
                <a:latin typeface="Calibri" pitchFamily="34" charset="0"/>
                <a:cs typeface="Arial" pitchFamily="34" charset="0"/>
              </a:rPr>
              <a:t>External Jugular veins</a:t>
            </a:r>
          </a:p>
          <a:p>
            <a:pPr lvl="2" algn="just">
              <a:spcBef>
                <a:spcPct val="0"/>
              </a:spcBef>
              <a:buClr>
                <a:schemeClr val="accent1"/>
              </a:buClr>
              <a:buFont typeface="Wingdings" pitchFamily="2" charset="2"/>
              <a:buChar char="ü"/>
            </a:pPr>
            <a:r>
              <a:rPr lang="en-US" dirty="0" smtClean="0">
                <a:solidFill>
                  <a:srgbClr val="7030A0"/>
                </a:solidFill>
                <a:latin typeface="Calibri" pitchFamily="34" charset="0"/>
                <a:cs typeface="Arial" pitchFamily="34" charset="0"/>
              </a:rPr>
              <a:t> Anterior jugular veins</a:t>
            </a:r>
          </a:p>
          <a:p>
            <a:pPr lvl="1" algn="just">
              <a:spcBef>
                <a:spcPct val="0"/>
              </a:spcBef>
              <a:buFont typeface="Wingdings" pitchFamily="2" charset="2"/>
              <a:buChar char="Ø"/>
            </a:pPr>
            <a:r>
              <a:rPr lang="en-US" sz="2400" b="1" dirty="0" smtClean="0">
                <a:solidFill>
                  <a:schemeClr val="bg1">
                    <a:lumMod val="75000"/>
                    <a:lumOff val="25000"/>
                  </a:schemeClr>
                </a:solidFill>
                <a:latin typeface="Calibri" pitchFamily="34" charset="0"/>
                <a:cs typeface="Arial" pitchFamily="34" charset="0"/>
              </a:rPr>
              <a:t> </a:t>
            </a:r>
            <a:r>
              <a:rPr lang="en-US" sz="2400" b="1" dirty="0" smtClean="0">
                <a:solidFill>
                  <a:srgbClr val="0000FF"/>
                </a:solidFill>
                <a:latin typeface="Calibri" pitchFamily="34" charset="0"/>
                <a:cs typeface="Arial" pitchFamily="34" charset="0"/>
              </a:rPr>
              <a:t>Deep Veins </a:t>
            </a:r>
          </a:p>
          <a:p>
            <a:pPr lvl="2" algn="just">
              <a:spcBef>
                <a:spcPct val="0"/>
              </a:spcBef>
              <a:buClr>
                <a:schemeClr val="accent1"/>
              </a:buClr>
              <a:buFont typeface="Wingdings" pitchFamily="2" charset="2"/>
              <a:buChar char="ü"/>
            </a:pPr>
            <a:r>
              <a:rPr lang="en-US" dirty="0" smtClean="0">
                <a:solidFill>
                  <a:srgbClr val="7030A0"/>
                </a:solidFill>
                <a:latin typeface="Calibri" pitchFamily="34" charset="0"/>
                <a:cs typeface="Arial" pitchFamily="34" charset="0"/>
              </a:rPr>
              <a:t> Internal Jugulars veins.</a:t>
            </a:r>
          </a:p>
          <a:p>
            <a:pPr algn="just">
              <a:spcBef>
                <a:spcPct val="0"/>
              </a:spcBef>
              <a:buFont typeface="Wingdings" pitchFamily="2" charset="2"/>
            </a:pPr>
            <a:endParaRPr lang="ar-SA" sz="2800" b="1" dirty="0">
              <a:solidFill>
                <a:schemeClr val="bg1">
                  <a:lumMod val="75000"/>
                  <a:lumOff val="25000"/>
                </a:schemeClr>
              </a:solidFill>
              <a:latin typeface="Calibri" pitchFamily="34" charset="0"/>
              <a:cs typeface="Arial" pitchFamily="34" charset="0"/>
            </a:endParaRPr>
          </a:p>
        </p:txBody>
      </p:sp>
      <p:pic>
        <p:nvPicPr>
          <p:cNvPr id="4" name="Picture 14" descr="E:\dad\Student Gray\8. Head and neck\F66122-008-f154.jpg"/>
          <p:cNvPicPr>
            <a:picLocks noChangeAspect="1" noChangeArrowheads="1"/>
          </p:cNvPicPr>
          <p:nvPr/>
        </p:nvPicPr>
        <p:blipFill>
          <a:blip r:embed="rId3" cstate="print"/>
          <a:srcRect b="5556"/>
          <a:stretch>
            <a:fillRect/>
          </a:stretch>
        </p:blipFill>
        <p:spPr bwMode="auto">
          <a:xfrm>
            <a:off x="4305300" y="1638300"/>
            <a:ext cx="4508500" cy="4508500"/>
          </a:xfrm>
          <a:prstGeom prst="rect">
            <a:avLst/>
          </a:prstGeom>
          <a:ln>
            <a:noFill/>
          </a:ln>
          <a:effectLst>
            <a:softEdge rad="112500"/>
          </a:effectLst>
        </p:spPr>
      </p:pic>
      <p:sp>
        <p:nvSpPr>
          <p:cNvPr id="5" name="Donut 4"/>
          <p:cNvSpPr/>
          <p:nvPr/>
        </p:nvSpPr>
        <p:spPr>
          <a:xfrm>
            <a:off x="4305300" y="3657600"/>
            <a:ext cx="1028700" cy="3048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4305300" y="4191000"/>
            <a:ext cx="1028700" cy="3048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ight Arrow 6"/>
          <p:cNvSpPr/>
          <p:nvPr/>
        </p:nvSpPr>
        <p:spPr>
          <a:xfrm flipV="1">
            <a:off x="5286380" y="4286257"/>
            <a:ext cx="500066"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357818" y="3786190"/>
            <a:ext cx="1143008"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7215206" y="3643314"/>
            <a:ext cx="785818" cy="7143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707886"/>
          </a:xfrm>
          <a:noFill/>
        </p:spPr>
        <p:txBody>
          <a:bodyPr wrap="square" rtlCol="1">
            <a:spAutoFit/>
          </a:bodyPr>
          <a:lstStyle/>
          <a:p>
            <a:pPr algn="ctr"/>
            <a:r>
              <a:rPr lang="en-US" sz="4000" b="1" dirty="0" smtClean="0">
                <a:solidFill>
                  <a:srgbClr val="0000FF"/>
                </a:solidFill>
                <a:latin typeface="Calibri" pitchFamily="34" charset="0"/>
                <a:ea typeface="+mn-ea"/>
                <a:cs typeface="Arial" pitchFamily="34" charset="0"/>
              </a:rPr>
              <a:t>Superficial Veins of Head &amp; Neck</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0" y="857232"/>
            <a:ext cx="8915400" cy="3293209"/>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defRPr/>
            </a:pPr>
            <a:r>
              <a:rPr lang="en-US" sz="3200" b="1" dirty="0" smtClean="0">
                <a:solidFill>
                  <a:srgbClr val="0000FF"/>
                </a:solidFill>
                <a:latin typeface="Calibri" pitchFamily="34" charset="0"/>
                <a:cs typeface="Arial" pitchFamily="34" charset="0"/>
              </a:rPr>
              <a:t>External Jugular Vein:</a:t>
            </a:r>
          </a:p>
          <a:p>
            <a:pPr lvl="1" algn="just">
              <a:spcBef>
                <a:spcPct val="0"/>
              </a:spcBef>
              <a:buFont typeface="Wingdings" pitchFamily="2" charset="2"/>
              <a:buChar char="Ø"/>
              <a:defRPr/>
            </a:pPr>
            <a:r>
              <a:rPr lang="en-US" sz="2000" b="1" u="sng" dirty="0" smtClean="0">
                <a:solidFill>
                  <a:schemeClr val="bg1">
                    <a:lumMod val="75000"/>
                    <a:lumOff val="25000"/>
                  </a:schemeClr>
                </a:solidFill>
                <a:latin typeface="Calibri" pitchFamily="34" charset="0"/>
                <a:cs typeface="Arial" pitchFamily="34" charset="0"/>
              </a:rPr>
              <a:t>Lies</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superficial</a:t>
            </a:r>
            <a:r>
              <a:rPr lang="en-US" sz="2000" dirty="0" smtClean="0">
                <a:solidFill>
                  <a:schemeClr val="bg1">
                    <a:lumMod val="75000"/>
                    <a:lumOff val="25000"/>
                  </a:schemeClr>
                </a:solidFill>
                <a:latin typeface="Calibri" pitchFamily="34" charset="0"/>
                <a:cs typeface="Arial" pitchFamily="34" charset="0"/>
              </a:rPr>
              <a:t> to the</a:t>
            </a:r>
            <a:r>
              <a:rPr lang="en-US" sz="2000" b="1"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sternomastoid</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muscle </a:t>
            </a:r>
          </a:p>
          <a:p>
            <a:pPr lvl="1" algn="just">
              <a:spcBef>
                <a:spcPct val="0"/>
              </a:spcBef>
              <a:buFont typeface="Wingdings" pitchFamily="2" charset="2"/>
              <a:buChar char="Ø"/>
              <a:defRPr/>
            </a:pPr>
            <a:r>
              <a:rPr lang="en-US" sz="2000" b="1" u="sng" dirty="0" smtClean="0">
                <a:solidFill>
                  <a:schemeClr val="bg1">
                    <a:lumMod val="75000"/>
                    <a:lumOff val="25000"/>
                  </a:schemeClr>
                </a:solidFill>
                <a:latin typeface="Calibri" pitchFamily="34" charset="0"/>
                <a:cs typeface="Arial" pitchFamily="34" charset="0"/>
              </a:rPr>
              <a:t>Begins</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just behind the angle of mandible </a:t>
            </a:r>
            <a:r>
              <a:rPr lang="en-US" sz="2000" b="1" dirty="0" smtClean="0">
                <a:solidFill>
                  <a:schemeClr val="bg1">
                    <a:lumMod val="75000"/>
                    <a:lumOff val="25000"/>
                  </a:schemeClr>
                </a:solidFill>
                <a:latin typeface="Calibri" pitchFamily="34" charset="0"/>
                <a:cs typeface="Arial" pitchFamily="34" charset="0"/>
              </a:rPr>
              <a:t>by union of </a:t>
            </a:r>
            <a:r>
              <a:rPr lang="en-US" sz="2000" dirty="0" smtClean="0">
                <a:solidFill>
                  <a:srgbClr val="FF0000"/>
                </a:solidFill>
                <a:latin typeface="Calibri" pitchFamily="34" charset="0"/>
                <a:cs typeface="Arial" pitchFamily="34" charset="0"/>
              </a:rPr>
              <a:t>posterior auricular vein </a:t>
            </a:r>
            <a:r>
              <a:rPr lang="en-US" sz="2000" dirty="0" smtClean="0">
                <a:solidFill>
                  <a:schemeClr val="bg1">
                    <a:lumMod val="75000"/>
                    <a:lumOff val="25000"/>
                  </a:schemeClr>
                </a:solidFill>
                <a:latin typeface="Calibri" pitchFamily="34" charset="0"/>
                <a:cs typeface="Arial" pitchFamily="34" charset="0"/>
              </a:rPr>
              <a:t>with the </a:t>
            </a:r>
            <a:r>
              <a:rPr lang="en-US" sz="2000" dirty="0" smtClean="0">
                <a:solidFill>
                  <a:srgbClr val="FF0000"/>
                </a:solidFill>
                <a:latin typeface="Calibri" pitchFamily="34" charset="0"/>
                <a:cs typeface="Arial" pitchFamily="34" charset="0"/>
              </a:rPr>
              <a:t>posterior division of </a:t>
            </a:r>
            <a:r>
              <a:rPr lang="en-US" sz="2000" dirty="0" err="1" smtClean="0">
                <a:solidFill>
                  <a:srgbClr val="FF0000"/>
                </a:solidFill>
                <a:latin typeface="Calibri" pitchFamily="34" charset="0"/>
                <a:cs typeface="Arial" pitchFamily="34" charset="0"/>
              </a:rPr>
              <a:t>retromandibular</a:t>
            </a:r>
            <a:r>
              <a:rPr lang="en-US" sz="2000" dirty="0" smtClean="0">
                <a:solidFill>
                  <a:srgbClr val="FF0000"/>
                </a:solidFill>
                <a:latin typeface="Calibri" pitchFamily="34" charset="0"/>
                <a:cs typeface="Arial" pitchFamily="34" charset="0"/>
              </a:rPr>
              <a:t> vein</a:t>
            </a:r>
            <a:r>
              <a:rPr lang="en-US" sz="2000" dirty="0" smtClean="0">
                <a:solidFill>
                  <a:schemeClr val="bg1">
                    <a:lumMod val="75000"/>
                    <a:lumOff val="25000"/>
                  </a:schemeClr>
                </a:solidFill>
                <a:latin typeface="Calibri" pitchFamily="34" charset="0"/>
                <a:cs typeface="Arial" pitchFamily="34" charset="0"/>
              </a:rPr>
              <a:t>.</a:t>
            </a:r>
          </a:p>
          <a:p>
            <a:pPr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It passes down the neck and it is the </a:t>
            </a:r>
            <a:r>
              <a:rPr lang="en-US" sz="2000" b="1" dirty="0" smtClean="0">
                <a:solidFill>
                  <a:srgbClr val="0000FF"/>
                </a:solidFill>
                <a:latin typeface="Calibri" pitchFamily="34" charset="0"/>
                <a:cs typeface="Arial" pitchFamily="34" charset="0"/>
              </a:rPr>
              <a:t>only</a:t>
            </a:r>
            <a:r>
              <a:rPr lang="en-US" sz="2000" dirty="0" smtClean="0">
                <a:solidFill>
                  <a:srgbClr val="0000FF"/>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tributary </a:t>
            </a:r>
            <a:r>
              <a:rPr lang="en-US" sz="2000" b="1" dirty="0" smtClean="0">
                <a:solidFill>
                  <a:schemeClr val="bg1">
                    <a:lumMod val="75000"/>
                    <a:lumOff val="25000"/>
                  </a:schemeClr>
                </a:solidFill>
                <a:latin typeface="Calibri" pitchFamily="34" charset="0"/>
                <a:cs typeface="Arial" pitchFamily="34" charset="0"/>
              </a:rPr>
              <a:t>of the </a:t>
            </a:r>
            <a:r>
              <a:rPr lang="en-US" sz="2000" b="1" dirty="0" smtClean="0">
                <a:solidFill>
                  <a:srgbClr val="0000FF"/>
                </a:solidFill>
                <a:latin typeface="Calibri" pitchFamily="34" charset="0"/>
                <a:cs typeface="Arial" pitchFamily="34" charset="0"/>
              </a:rPr>
              <a:t>subclavian vein</a:t>
            </a:r>
            <a:r>
              <a:rPr lang="en-US" sz="2000" dirty="0" smtClean="0">
                <a:solidFill>
                  <a:srgbClr val="0000FF"/>
                </a:solidFill>
                <a:latin typeface="Calibri" pitchFamily="34" charset="0"/>
                <a:cs typeface="Arial" pitchFamily="34" charset="0"/>
              </a:rPr>
              <a:t>.</a:t>
            </a:r>
          </a:p>
          <a:p>
            <a:pPr lvl="1" algn="just">
              <a:spcBef>
                <a:spcPct val="0"/>
              </a:spcBef>
              <a:buFont typeface="Wingdings" pitchFamily="2" charset="2"/>
              <a:buChar char="Ø"/>
              <a:defRPr/>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FF0000"/>
                </a:solidFill>
                <a:latin typeface="Calibri" pitchFamily="34" charset="0"/>
                <a:cs typeface="Arial" pitchFamily="34" charset="0"/>
              </a:rPr>
              <a:t>It drains </a:t>
            </a:r>
            <a:r>
              <a:rPr lang="en-US" sz="2000" dirty="0" smtClean="0">
                <a:solidFill>
                  <a:schemeClr val="bg1">
                    <a:lumMod val="75000"/>
                    <a:lumOff val="25000"/>
                  </a:schemeClr>
                </a:solidFill>
                <a:latin typeface="Calibri" pitchFamily="34" charset="0"/>
                <a:cs typeface="Arial" pitchFamily="34" charset="0"/>
              </a:rPr>
              <a:t>blood from:</a:t>
            </a:r>
          </a:p>
          <a:p>
            <a:pPr lvl="2" algn="just">
              <a:spcBef>
                <a:spcPct val="0"/>
              </a:spcBef>
              <a:buClr>
                <a:schemeClr val="accent1"/>
              </a:buClr>
              <a:buFont typeface="Wingdings" pitchFamily="2" charset="2"/>
              <a:buChar char="ü"/>
              <a:defRPr/>
            </a:pPr>
            <a:r>
              <a:rPr lang="en-US" sz="1800" dirty="0" smtClean="0">
                <a:solidFill>
                  <a:schemeClr val="bg1">
                    <a:lumMod val="75000"/>
                    <a:lumOff val="25000"/>
                  </a:schemeClr>
                </a:solidFill>
                <a:latin typeface="Calibri" pitchFamily="34" charset="0"/>
                <a:cs typeface="Arial" pitchFamily="34" charset="0"/>
              </a:rPr>
              <a:t> </a:t>
            </a:r>
            <a:r>
              <a:rPr lang="en-US" sz="1800" b="1" dirty="0" smtClean="0">
                <a:solidFill>
                  <a:schemeClr val="bg1">
                    <a:lumMod val="75000"/>
                    <a:lumOff val="25000"/>
                  </a:schemeClr>
                </a:solidFill>
                <a:latin typeface="Calibri" pitchFamily="34" charset="0"/>
                <a:cs typeface="Arial" pitchFamily="34" charset="0"/>
              </a:rPr>
              <a:t>Outside of the skull</a:t>
            </a:r>
          </a:p>
          <a:p>
            <a:pPr lvl="2" algn="just">
              <a:spcBef>
                <a:spcPct val="0"/>
              </a:spcBef>
              <a:buClr>
                <a:schemeClr val="accent1"/>
              </a:buClr>
              <a:buFont typeface="Wingdings" pitchFamily="2" charset="2"/>
              <a:buChar char="ü"/>
              <a:defRPr/>
            </a:pPr>
            <a:r>
              <a:rPr lang="en-US" sz="1800" dirty="0" smtClean="0">
                <a:solidFill>
                  <a:schemeClr val="bg1">
                    <a:lumMod val="75000"/>
                    <a:lumOff val="25000"/>
                  </a:schemeClr>
                </a:solidFill>
                <a:latin typeface="Calibri" pitchFamily="34" charset="0"/>
                <a:cs typeface="Arial" pitchFamily="34" charset="0"/>
              </a:rPr>
              <a:t> </a:t>
            </a:r>
            <a:r>
              <a:rPr lang="en-US" sz="1800" b="1" dirty="0" smtClean="0">
                <a:solidFill>
                  <a:schemeClr val="bg1">
                    <a:lumMod val="75000"/>
                    <a:lumOff val="25000"/>
                  </a:schemeClr>
                </a:solidFill>
                <a:latin typeface="Calibri" pitchFamily="34" charset="0"/>
                <a:cs typeface="Arial" pitchFamily="34" charset="0"/>
              </a:rPr>
              <a:t>Deep</a:t>
            </a:r>
            <a:r>
              <a:rPr lang="en-US" sz="1800" dirty="0" smtClean="0">
                <a:solidFill>
                  <a:schemeClr val="bg1">
                    <a:lumMod val="75000"/>
                    <a:lumOff val="25000"/>
                  </a:schemeClr>
                </a:solidFill>
                <a:latin typeface="Calibri" pitchFamily="34" charset="0"/>
                <a:cs typeface="Arial" pitchFamily="34" charset="0"/>
              </a:rPr>
              <a:t> parts of the </a:t>
            </a:r>
            <a:r>
              <a:rPr lang="en-US" sz="1800" b="1" dirty="0" smtClean="0">
                <a:solidFill>
                  <a:schemeClr val="bg1">
                    <a:lumMod val="75000"/>
                    <a:lumOff val="25000"/>
                  </a:schemeClr>
                </a:solidFill>
                <a:latin typeface="Calibri" pitchFamily="34" charset="0"/>
                <a:cs typeface="Arial" pitchFamily="34" charset="0"/>
              </a:rPr>
              <a:t>face.</a:t>
            </a:r>
          </a:p>
          <a:p>
            <a:pPr lvl="1" algn="just">
              <a:spcBef>
                <a:spcPct val="0"/>
              </a:spcBef>
              <a:buFont typeface="Wingdings" pitchFamily="2" charset="2"/>
              <a:buNone/>
              <a:defRPr/>
            </a:pPr>
            <a:endParaRPr lang="en-US" sz="2000" dirty="0" smtClean="0">
              <a:solidFill>
                <a:schemeClr val="bg1">
                  <a:lumMod val="75000"/>
                  <a:lumOff val="25000"/>
                </a:schemeClr>
              </a:solidFill>
              <a:latin typeface="Calibri" pitchFamily="34" charset="0"/>
              <a:cs typeface="Arial" pitchFamily="34" charset="0"/>
            </a:endParaRP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6" descr="E:\dad\Student Gray\8. Head and neck\F66122-008-f173.jpg"/>
          <p:cNvPicPr>
            <a:picLocks noChangeAspect="1" noChangeArrowheads="1"/>
          </p:cNvPicPr>
          <p:nvPr/>
        </p:nvPicPr>
        <p:blipFill>
          <a:blip r:embed="rId3" cstate="print"/>
          <a:srcRect l="5298" t="2809" r="8278" b="5505"/>
          <a:stretch>
            <a:fillRect/>
          </a:stretch>
        </p:blipFill>
        <p:spPr bwMode="auto">
          <a:xfrm>
            <a:off x="4495800" y="2806700"/>
            <a:ext cx="3911600" cy="3799840"/>
          </a:xfrm>
          <a:prstGeom prst="rect">
            <a:avLst/>
          </a:prstGeom>
          <a:ln>
            <a:solidFill>
              <a:schemeClr val="bg2"/>
            </a:solidFill>
          </a:ln>
          <a:effectLst>
            <a:softEdge rad="112500"/>
          </a:effectLst>
        </p:spPr>
      </p:pic>
      <p:pic>
        <p:nvPicPr>
          <p:cNvPr id="5" name="Picture 14" descr="E:\dad\Student Gray\8. Head and neck\F66122-008-f154.jpg"/>
          <p:cNvPicPr>
            <a:picLocks noChangeAspect="1" noChangeArrowheads="1"/>
          </p:cNvPicPr>
          <p:nvPr/>
        </p:nvPicPr>
        <p:blipFill>
          <a:blip r:embed="rId4" cstate="print"/>
          <a:srcRect b="5556"/>
          <a:stretch>
            <a:fillRect/>
          </a:stretch>
        </p:blipFill>
        <p:spPr bwMode="auto">
          <a:xfrm>
            <a:off x="899592" y="3717032"/>
            <a:ext cx="3456384" cy="3140968"/>
          </a:xfrm>
          <a:prstGeom prst="rect">
            <a:avLst/>
          </a:prstGeom>
          <a:ln>
            <a:solidFill>
              <a:schemeClr val="bg2"/>
            </a:solidFill>
          </a:ln>
          <a:effectLst>
            <a:softEdge rad="112500"/>
          </a:effectLst>
        </p:spPr>
      </p:pic>
      <p:sp>
        <p:nvSpPr>
          <p:cNvPr id="6" name="Right Arrow 5"/>
          <p:cNvSpPr/>
          <p:nvPr/>
        </p:nvSpPr>
        <p:spPr>
          <a:xfrm>
            <a:off x="1643042" y="5572140"/>
            <a:ext cx="428628" cy="714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4" name="Picture 2" descr="Gray557.png"/>
          <p:cNvPicPr>
            <a:picLocks noChangeAspect="1" noChangeArrowheads="1"/>
          </p:cNvPicPr>
          <p:nvPr/>
        </p:nvPicPr>
        <p:blipFill>
          <a:blip r:embed="rId5"/>
          <a:srcRect l="5882" b="9091"/>
          <a:stretch>
            <a:fillRect/>
          </a:stretch>
        </p:blipFill>
        <p:spPr bwMode="auto">
          <a:xfrm>
            <a:off x="928662" y="3500438"/>
            <a:ext cx="3357586" cy="3357562"/>
          </a:xfrm>
          <a:prstGeom prst="rect">
            <a:avLst/>
          </a:prstGeom>
          <a:noFill/>
        </p:spPr>
      </p:pic>
      <p:sp>
        <p:nvSpPr>
          <p:cNvPr id="9" name="Oval 8"/>
          <p:cNvSpPr/>
          <p:nvPr/>
        </p:nvSpPr>
        <p:spPr>
          <a:xfrm>
            <a:off x="4286248" y="3143248"/>
            <a:ext cx="1071570" cy="5000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7500958" y="3500438"/>
            <a:ext cx="857251" cy="2143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4500562" y="3143248"/>
            <a:ext cx="714380" cy="338554"/>
          </a:xfrm>
          <a:prstGeom prst="rect">
            <a:avLst/>
          </a:prstGeom>
          <a:noFill/>
        </p:spPr>
        <p:txBody>
          <a:bodyPr wrap="square" rtlCol="0">
            <a:spAutoFit/>
          </a:bodyPr>
          <a:lstStyle/>
          <a:p>
            <a:r>
              <a:rPr lang="en-US" sz="800" dirty="0" smtClean="0">
                <a:solidFill>
                  <a:schemeClr val="bg1"/>
                </a:solidFill>
              </a:rPr>
              <a:t>Posterior division of</a:t>
            </a:r>
            <a:endParaRPr lang="en-US" sz="800" dirty="0">
              <a:solidFill>
                <a:schemeClr val="bg1"/>
              </a:solidFill>
            </a:endParaRPr>
          </a:p>
        </p:txBody>
      </p:sp>
      <p:sp>
        <p:nvSpPr>
          <p:cNvPr id="12" name="TextBox 11"/>
          <p:cNvSpPr txBox="1"/>
          <p:nvPr/>
        </p:nvSpPr>
        <p:spPr>
          <a:xfrm>
            <a:off x="4357686" y="3429000"/>
            <a:ext cx="642942" cy="215444"/>
          </a:xfrm>
          <a:prstGeom prst="rect">
            <a:avLst/>
          </a:prstGeom>
          <a:noFill/>
        </p:spPr>
        <p:txBody>
          <a:bodyPr wrap="square" rtlCol="0">
            <a:spAutoFit/>
          </a:bodyPr>
          <a:lstStyle/>
          <a:p>
            <a:r>
              <a:rPr lang="en-US" sz="800" b="1" dirty="0" smtClean="0">
                <a:solidFill>
                  <a:schemeClr val="bg1"/>
                </a:solidFill>
              </a:rPr>
              <a:t>Ret</a:t>
            </a:r>
            <a:endParaRPr lang="en-US" sz="800" b="1"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down)">
                                      <p:cBhvr>
                                        <p:cTn id="7"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Superficial Veins of Head &amp; Neck</a:t>
            </a:r>
            <a:endParaRPr lang="ar-SA" sz="4000" b="1" dirty="0">
              <a:solidFill>
                <a:srgbClr val="0000FF"/>
              </a:solidFill>
              <a:latin typeface="Calibri" pitchFamily="34" charset="0"/>
              <a:ea typeface="+mn-ea"/>
              <a:cs typeface="Arial" pitchFamily="34" charset="0"/>
            </a:endParaRPr>
          </a:p>
        </p:txBody>
      </p:sp>
      <p:sp>
        <p:nvSpPr>
          <p:cNvPr id="5" name="Content Placeholder 4"/>
          <p:cNvSpPr>
            <a:spLocks noGrp="1"/>
          </p:cNvSpPr>
          <p:nvPr>
            <p:ph idx="1"/>
          </p:nvPr>
        </p:nvSpPr>
        <p:spPr>
          <a:xfrm>
            <a:off x="0" y="1270000"/>
            <a:ext cx="9144000" cy="2739211"/>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000" dirty="0" smtClean="0">
                <a:solidFill>
                  <a:schemeClr val="bg1">
                    <a:lumMod val="75000"/>
                    <a:lumOff val="25000"/>
                  </a:schemeClr>
                </a:solidFill>
                <a:latin typeface="Calibri" pitchFamily="34" charset="0"/>
                <a:cs typeface="Arial" pitchFamily="34" charset="0"/>
              </a:rPr>
              <a:t> </a:t>
            </a:r>
            <a:r>
              <a:rPr lang="en-US" sz="3200" b="1" dirty="0" smtClean="0">
                <a:solidFill>
                  <a:srgbClr val="0000FF"/>
                </a:solidFill>
                <a:latin typeface="Calibri" pitchFamily="34" charset="0"/>
                <a:cs typeface="Arial" pitchFamily="34" charset="0"/>
              </a:rPr>
              <a:t>Anterior jugular veins:</a:t>
            </a:r>
          </a:p>
          <a:p>
            <a:pPr lvl="1" algn="just">
              <a:spcBef>
                <a:spcPct val="0"/>
              </a:spcBef>
              <a:buFont typeface="Wingdings" pitchFamily="2" charset="2"/>
              <a:buChar char="Ø"/>
            </a:pPr>
            <a:r>
              <a:rPr lang="en-US" sz="2000" b="1" dirty="0" smtClean="0">
                <a:solidFill>
                  <a:srgbClr val="0000FF"/>
                </a:solidFill>
                <a:latin typeface="Calibri" pitchFamily="34" charset="0"/>
                <a:cs typeface="Arial" pitchFamily="34" charset="0"/>
              </a:rPr>
              <a:t> It begins </a:t>
            </a:r>
            <a:r>
              <a:rPr lang="en-US" sz="2000" dirty="0" smtClean="0">
                <a:solidFill>
                  <a:schemeClr val="bg1">
                    <a:lumMod val="75000"/>
                    <a:lumOff val="25000"/>
                  </a:schemeClr>
                </a:solidFill>
                <a:latin typeface="Calibri" pitchFamily="34" charset="0"/>
                <a:cs typeface="Arial" pitchFamily="34" charset="0"/>
              </a:rPr>
              <a:t>in the upper part of the neck by </a:t>
            </a:r>
            <a:r>
              <a:rPr lang="en-US" sz="2000" b="1" dirty="0" smtClean="0">
                <a:solidFill>
                  <a:srgbClr val="FF0000"/>
                </a:solidFill>
                <a:latin typeface="Calibri" pitchFamily="34" charset="0"/>
                <a:cs typeface="Arial" pitchFamily="34" charset="0"/>
              </a:rPr>
              <a:t>the union of the submental veins. </a:t>
            </a:r>
          </a:p>
          <a:p>
            <a:pPr lvl="1" algn="just">
              <a:spcBef>
                <a:spcPct val="0"/>
              </a:spcBef>
              <a:buFont typeface="Wingdings" pitchFamily="2" charset="2"/>
              <a:buChar char="Ø"/>
            </a:pPr>
            <a:r>
              <a:rPr lang="en-US" sz="2000" dirty="0" smtClean="0">
                <a:solidFill>
                  <a:schemeClr val="bg1">
                    <a:lumMod val="75000"/>
                    <a:lumOff val="25000"/>
                  </a:schemeClr>
                </a:solidFill>
                <a:latin typeface="Calibri" pitchFamily="34" charset="0"/>
                <a:cs typeface="Arial" pitchFamily="34" charset="0"/>
              </a:rPr>
              <a:t> </a:t>
            </a:r>
            <a:r>
              <a:rPr lang="en-US" sz="2000" b="1" u="sng" dirty="0" smtClean="0">
                <a:solidFill>
                  <a:schemeClr val="bg1">
                    <a:lumMod val="75000"/>
                    <a:lumOff val="25000"/>
                  </a:schemeClr>
                </a:solidFill>
                <a:latin typeface="Calibri" pitchFamily="34" charset="0"/>
                <a:cs typeface="Arial" pitchFamily="34" charset="0"/>
              </a:rPr>
              <a:t>It descends</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close to the median line of the neck, </a:t>
            </a:r>
            <a:r>
              <a:rPr lang="en-US" sz="2000" b="1" u="sng" dirty="0" smtClean="0">
                <a:solidFill>
                  <a:schemeClr val="bg1">
                    <a:lumMod val="75000"/>
                    <a:lumOff val="25000"/>
                  </a:schemeClr>
                </a:solidFill>
                <a:latin typeface="Calibri" pitchFamily="34" charset="0"/>
                <a:cs typeface="Arial" pitchFamily="34" charset="0"/>
              </a:rPr>
              <a:t>medial to</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a:t>
            </a:r>
            <a:r>
              <a:rPr lang="en-US" sz="2000" b="1" dirty="0" err="1" smtClean="0">
                <a:solidFill>
                  <a:srgbClr val="FF0000"/>
                </a:solidFill>
                <a:latin typeface="Calibri" pitchFamily="34" charset="0"/>
                <a:cs typeface="Arial" pitchFamily="34" charset="0"/>
              </a:rPr>
              <a:t>sternomastoid</a:t>
            </a:r>
            <a:r>
              <a:rPr lang="en-US" sz="2000" dirty="0" smtClean="0">
                <a:solidFill>
                  <a:schemeClr val="bg1">
                    <a:lumMod val="75000"/>
                    <a:lumOff val="25000"/>
                  </a:schemeClr>
                </a:solidFill>
                <a:latin typeface="Calibri" pitchFamily="34" charset="0"/>
                <a:cs typeface="Arial" pitchFamily="34" charset="0"/>
              </a:rPr>
              <a:t>.</a:t>
            </a:r>
          </a:p>
          <a:p>
            <a:pPr lvl="1" algn="just">
              <a:spcBef>
                <a:spcPct val="0"/>
              </a:spcBef>
              <a:buFont typeface="Wingdings" pitchFamily="2" charset="2"/>
              <a:buChar char="Ø"/>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At the lower part of the neck</a:t>
            </a: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it</a:t>
            </a:r>
            <a:r>
              <a:rPr lang="en-US" sz="2000" dirty="0" smtClean="0">
                <a:solidFill>
                  <a:schemeClr val="bg1">
                    <a:lumMod val="75000"/>
                    <a:lumOff val="25000"/>
                  </a:schemeClr>
                </a:solidFill>
                <a:latin typeface="Calibri" pitchFamily="34" charset="0"/>
                <a:cs typeface="Arial" pitchFamily="34" charset="0"/>
              </a:rPr>
              <a:t> passes laterally </a:t>
            </a:r>
            <a:r>
              <a:rPr lang="en-US" sz="2000" b="1" u="sng" dirty="0" smtClean="0">
                <a:solidFill>
                  <a:schemeClr val="bg1">
                    <a:lumMod val="75000"/>
                    <a:lumOff val="25000"/>
                  </a:schemeClr>
                </a:solidFill>
                <a:latin typeface="Calibri" pitchFamily="34" charset="0"/>
                <a:cs typeface="Arial" pitchFamily="34" charset="0"/>
              </a:rPr>
              <a:t>beneath</a:t>
            </a:r>
            <a:r>
              <a:rPr lang="en-US" sz="2000" dirty="0" smtClean="0">
                <a:solidFill>
                  <a:schemeClr val="bg1">
                    <a:lumMod val="75000"/>
                    <a:lumOff val="25000"/>
                  </a:schemeClr>
                </a:solidFill>
                <a:latin typeface="Calibri" pitchFamily="34" charset="0"/>
                <a:cs typeface="Arial" pitchFamily="34" charset="0"/>
              </a:rPr>
              <a:t> </a:t>
            </a:r>
            <a:r>
              <a:rPr lang="en-US" sz="2000" b="1" dirty="0" err="1" smtClean="0">
                <a:solidFill>
                  <a:srgbClr val="FF0000"/>
                </a:solidFill>
                <a:latin typeface="Calibri" pitchFamily="34" charset="0"/>
                <a:cs typeface="Arial" pitchFamily="34" charset="0"/>
              </a:rPr>
              <a:t>sternomastoid</a:t>
            </a:r>
            <a:r>
              <a:rPr lang="en-US" sz="2000" b="1" dirty="0" smtClean="0">
                <a:solidFill>
                  <a:srgbClr val="FF0000"/>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muscle</a:t>
            </a:r>
            <a:r>
              <a:rPr lang="en-US" sz="2000" dirty="0" smtClean="0">
                <a:solidFill>
                  <a:schemeClr val="bg1">
                    <a:lumMod val="75000"/>
                    <a:lumOff val="25000"/>
                  </a:schemeClr>
                </a:solidFill>
                <a:latin typeface="Calibri" pitchFamily="34" charset="0"/>
                <a:cs typeface="Arial" pitchFamily="34" charset="0"/>
              </a:rPr>
              <a:t> to </a:t>
            </a:r>
            <a:r>
              <a:rPr lang="en-US" sz="2000" b="1" u="sng" dirty="0" smtClean="0">
                <a:solidFill>
                  <a:schemeClr val="bg1">
                    <a:lumMod val="75000"/>
                    <a:lumOff val="25000"/>
                  </a:schemeClr>
                </a:solidFill>
                <a:latin typeface="Calibri" pitchFamily="34" charset="0"/>
                <a:cs typeface="Arial" pitchFamily="34" charset="0"/>
              </a:rPr>
              <a:t>drain into</a:t>
            </a:r>
            <a:r>
              <a:rPr lang="en-US" sz="2000" b="1" dirty="0" smtClean="0">
                <a:solidFill>
                  <a:schemeClr val="bg1">
                    <a:lumMod val="75000"/>
                    <a:lumOff val="25000"/>
                  </a:schemeClr>
                </a:solidFill>
                <a:latin typeface="Calibri" pitchFamily="34" charset="0"/>
                <a:cs typeface="Arial" pitchFamily="34" charset="0"/>
              </a:rPr>
              <a:t>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rgbClr val="FF0000"/>
                </a:solidFill>
                <a:latin typeface="Calibri" pitchFamily="34" charset="0"/>
                <a:cs typeface="Arial" pitchFamily="34" charset="0"/>
              </a:rPr>
              <a:t>external jugular vein.</a:t>
            </a:r>
          </a:p>
          <a:p>
            <a:pPr lvl="1" algn="just">
              <a:spcBef>
                <a:spcPct val="0"/>
              </a:spcBef>
              <a:buFont typeface="Wingdings" pitchFamily="2" charset="2"/>
              <a:buChar char="Ø"/>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rgbClr val="0000FF"/>
                </a:solidFill>
                <a:latin typeface="Calibri" pitchFamily="34" charset="0"/>
                <a:cs typeface="Arial" pitchFamily="34" charset="0"/>
              </a:rPr>
              <a:t>Just above the sternum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two anterior </a:t>
            </a:r>
            <a:r>
              <a:rPr lang="en-US" sz="2000" dirty="0" smtClean="0">
                <a:solidFill>
                  <a:schemeClr val="bg1">
                    <a:lumMod val="75000"/>
                    <a:lumOff val="25000"/>
                  </a:schemeClr>
                </a:solidFill>
                <a:latin typeface="Calibri" pitchFamily="34" charset="0"/>
                <a:cs typeface="Arial" pitchFamily="34" charset="0"/>
              </a:rPr>
              <a:t>jugular veins </a:t>
            </a:r>
            <a:r>
              <a:rPr lang="en-US" sz="2000" b="1" dirty="0" smtClean="0">
                <a:solidFill>
                  <a:schemeClr val="bg1">
                    <a:lumMod val="75000"/>
                    <a:lumOff val="25000"/>
                  </a:schemeClr>
                </a:solidFill>
                <a:latin typeface="Calibri" pitchFamily="34" charset="0"/>
                <a:cs typeface="Arial" pitchFamily="34" charset="0"/>
              </a:rPr>
              <a:t>communicate</a:t>
            </a:r>
            <a:r>
              <a:rPr lang="en-US" sz="2000" dirty="0" smtClean="0">
                <a:solidFill>
                  <a:schemeClr val="bg1">
                    <a:lumMod val="75000"/>
                    <a:lumOff val="25000"/>
                  </a:schemeClr>
                </a:solidFill>
                <a:latin typeface="Calibri" pitchFamily="34" charset="0"/>
                <a:cs typeface="Arial" pitchFamily="34" charset="0"/>
              </a:rPr>
              <a:t> by a </a:t>
            </a:r>
            <a:r>
              <a:rPr lang="en-US" sz="2000" b="1" dirty="0" smtClean="0">
                <a:solidFill>
                  <a:srgbClr val="0000FF"/>
                </a:solidFill>
                <a:latin typeface="Calibri" pitchFamily="34" charset="0"/>
                <a:cs typeface="Arial" pitchFamily="34" charset="0"/>
              </a:rPr>
              <a:t>transverse vein </a:t>
            </a:r>
            <a:r>
              <a:rPr lang="en-US" sz="2000" dirty="0" smtClean="0">
                <a:solidFill>
                  <a:schemeClr val="bg1">
                    <a:lumMod val="75000"/>
                    <a:lumOff val="25000"/>
                  </a:schemeClr>
                </a:solidFill>
                <a:latin typeface="Calibri" pitchFamily="34" charset="0"/>
                <a:cs typeface="Arial" pitchFamily="34" charset="0"/>
              </a:rPr>
              <a:t>to form the </a:t>
            </a:r>
            <a:r>
              <a:rPr lang="en-US" sz="2000" b="1" dirty="0" smtClean="0">
                <a:solidFill>
                  <a:srgbClr val="0000FF"/>
                </a:solidFill>
                <a:latin typeface="Calibri" pitchFamily="34" charset="0"/>
                <a:cs typeface="Arial" pitchFamily="34" charset="0"/>
              </a:rPr>
              <a:t>jugular arch.</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14" descr="E:\dad\Student Gray\8. Head and neck\F66122-008-f154.jpg"/>
          <p:cNvPicPr>
            <a:picLocks noChangeAspect="1" noChangeArrowheads="1"/>
          </p:cNvPicPr>
          <p:nvPr/>
        </p:nvPicPr>
        <p:blipFill>
          <a:blip r:embed="rId3" cstate="print"/>
          <a:srcRect b="5556"/>
          <a:stretch>
            <a:fillRect/>
          </a:stretch>
        </p:blipFill>
        <p:spPr bwMode="auto">
          <a:xfrm>
            <a:off x="5170596" y="3733800"/>
            <a:ext cx="3287604" cy="2971800"/>
          </a:xfrm>
          <a:prstGeom prst="rect">
            <a:avLst/>
          </a:prstGeom>
          <a:noFill/>
          <a:ln w="9525">
            <a:noFill/>
            <a:miter lim="800000"/>
            <a:headEnd/>
            <a:tailEnd/>
          </a:ln>
          <a:effectLst>
            <a:softEdge rad="112500"/>
          </a:effectLst>
        </p:spPr>
      </p:pic>
      <p:pic>
        <p:nvPicPr>
          <p:cNvPr id="1026" name="Picture 2" descr="http://image.slidesharecdn.com/18-mainarteriesveinsofneck-140407225747-phpapp01/95/18-main-arteries-veins-of-neck-for-anaesthesia-22-1024.jpg?cb=139692953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9592" y="4238228"/>
            <a:ext cx="3816424" cy="2467372"/>
          </a:xfrm>
          <a:prstGeom prst="rect">
            <a:avLst/>
          </a:prstGeom>
          <a:noFill/>
          <a:ln>
            <a:solidFill>
              <a:schemeClr val="bg2"/>
            </a:solidFill>
          </a:ln>
          <a:extLst>
            <a:ext uri="{909E8E84-426E-40DD-AFC4-6F175D3DCCD1}">
              <a14:hiddenFill xmlns:a14="http://schemas.microsoft.com/office/drawing/2010/main" xmlns="">
                <a:solidFill>
                  <a:srgbClr val="FFFFFF"/>
                </a:solidFill>
              </a14:hiddenFill>
            </a:ext>
          </a:extLst>
        </p:spPr>
      </p:pic>
      <p:sp>
        <p:nvSpPr>
          <p:cNvPr id="6" name="Right Arrow 5"/>
          <p:cNvSpPr/>
          <p:nvPr/>
        </p:nvSpPr>
        <p:spPr>
          <a:xfrm>
            <a:off x="5857884" y="5143512"/>
            <a:ext cx="85725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3000364" y="6215082"/>
            <a:ext cx="285752" cy="7143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2195"/>
            <a:ext cx="91440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Deep Veins of Head &amp; Neck</a:t>
            </a:r>
            <a:endParaRPr lang="ar-SA" sz="4000" b="1" dirty="0">
              <a:solidFill>
                <a:srgbClr val="0000FF"/>
              </a:solidFill>
              <a:latin typeface="Calibri" pitchFamily="34" charset="0"/>
              <a:ea typeface="+mn-ea"/>
              <a:cs typeface="Arial" pitchFamily="34" charset="0"/>
            </a:endParaRPr>
          </a:p>
        </p:txBody>
      </p:sp>
      <p:sp>
        <p:nvSpPr>
          <p:cNvPr id="5" name="Content Placeholder 4"/>
          <p:cNvSpPr>
            <a:spLocks noGrp="1"/>
          </p:cNvSpPr>
          <p:nvPr>
            <p:ph idx="1"/>
          </p:nvPr>
        </p:nvSpPr>
        <p:spPr>
          <a:xfrm>
            <a:off x="0" y="1270000"/>
            <a:ext cx="5292080" cy="5509200"/>
          </a:xfrm>
          <a:solidFill>
            <a:schemeClr val="tx1"/>
          </a:solidFill>
          <a:ln w="9525">
            <a:no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3200" dirty="0" smtClean="0">
                <a:solidFill>
                  <a:srgbClr val="0000FF"/>
                </a:solidFill>
                <a:latin typeface="Calibri" pitchFamily="34" charset="0"/>
                <a:cs typeface="Arial" pitchFamily="34" charset="0"/>
              </a:rPr>
              <a:t> </a:t>
            </a:r>
            <a:r>
              <a:rPr lang="en-US" sz="3200" b="1" dirty="0" smtClean="0">
                <a:solidFill>
                  <a:srgbClr val="0000FF"/>
                </a:solidFill>
                <a:latin typeface="Calibri" pitchFamily="34" charset="0"/>
                <a:cs typeface="Arial" pitchFamily="34" charset="0"/>
              </a:rPr>
              <a:t>Internal Jugulars vein:</a:t>
            </a:r>
          </a:p>
          <a:p>
            <a:pPr lvl="1" algn="just">
              <a:spcBef>
                <a:spcPct val="0"/>
              </a:spcBef>
              <a:buFont typeface="Wingdings" pitchFamily="2" charset="2"/>
              <a:buChar char="Ø"/>
            </a:pPr>
            <a:r>
              <a:rPr lang="en-US" sz="2000" b="1" dirty="0" smtClean="0">
                <a:solidFill>
                  <a:srgbClr val="FF0000"/>
                </a:solidFill>
                <a:latin typeface="Calibri" pitchFamily="34" charset="0"/>
                <a:cs typeface="Arial" pitchFamily="34" charset="0"/>
              </a:rPr>
              <a:t> Drains </a:t>
            </a:r>
            <a:r>
              <a:rPr lang="en-US" sz="2000" dirty="0" smtClean="0">
                <a:solidFill>
                  <a:schemeClr val="bg1">
                    <a:lumMod val="75000"/>
                    <a:lumOff val="25000"/>
                  </a:schemeClr>
                </a:solidFill>
                <a:latin typeface="Calibri" pitchFamily="34" charset="0"/>
                <a:cs typeface="Arial" pitchFamily="34" charset="0"/>
              </a:rPr>
              <a:t>blood from the </a:t>
            </a:r>
            <a:r>
              <a:rPr lang="en-US" sz="2000" dirty="0" err="1" smtClean="0">
                <a:solidFill>
                  <a:schemeClr val="bg1">
                    <a:lumMod val="75000"/>
                    <a:lumOff val="25000"/>
                  </a:schemeClr>
                </a:solidFill>
                <a:latin typeface="Calibri" pitchFamily="34" charset="0"/>
                <a:cs typeface="Arial" pitchFamily="34" charset="0"/>
              </a:rPr>
              <a:t>brain,face</a:t>
            </a:r>
            <a:r>
              <a:rPr lang="en-US" sz="2000" dirty="0" smtClean="0">
                <a:solidFill>
                  <a:schemeClr val="bg1">
                    <a:lumMod val="75000"/>
                    <a:lumOff val="25000"/>
                  </a:schemeClr>
                </a:solidFill>
                <a:latin typeface="Calibri" pitchFamily="34" charset="0"/>
                <a:cs typeface="Arial" pitchFamily="34" charset="0"/>
              </a:rPr>
              <a:t>, head &amp; neck.</a:t>
            </a:r>
          </a:p>
          <a:p>
            <a:pPr lvl="1" algn="just">
              <a:spcBef>
                <a:spcPct val="0"/>
              </a:spcBef>
              <a:buFont typeface="Wingdings" pitchFamily="2" charset="2"/>
              <a:buChar char="Ø"/>
            </a:pPr>
            <a:r>
              <a:rPr lang="en-US" sz="2000" dirty="0" smtClean="0">
                <a:solidFill>
                  <a:schemeClr val="bg1">
                    <a:lumMod val="75000"/>
                    <a:lumOff val="25000"/>
                  </a:schemeClr>
                </a:solidFill>
                <a:latin typeface="Calibri" pitchFamily="34" charset="0"/>
                <a:cs typeface="Arial" pitchFamily="34" charset="0"/>
              </a:rPr>
              <a:t> </a:t>
            </a:r>
            <a:r>
              <a:rPr lang="en-US" sz="2000" b="1" dirty="0" smtClean="0">
                <a:solidFill>
                  <a:schemeClr val="bg1">
                    <a:lumMod val="75000"/>
                    <a:lumOff val="25000"/>
                  </a:schemeClr>
                </a:solidFill>
                <a:latin typeface="Calibri" pitchFamily="34" charset="0"/>
                <a:cs typeface="Arial" pitchFamily="34" charset="0"/>
              </a:rPr>
              <a:t>It descends in the neck </a:t>
            </a:r>
            <a:r>
              <a:rPr lang="en-US" sz="2000" dirty="0" smtClean="0">
                <a:solidFill>
                  <a:schemeClr val="bg1">
                    <a:lumMod val="75000"/>
                    <a:lumOff val="25000"/>
                  </a:schemeClr>
                </a:solidFill>
                <a:latin typeface="Calibri" pitchFamily="34" charset="0"/>
                <a:cs typeface="Arial" pitchFamily="34" charset="0"/>
              </a:rPr>
              <a:t>along </a:t>
            </a:r>
            <a:r>
              <a:rPr lang="en-US" sz="2000" b="1" dirty="0" smtClean="0">
                <a:solidFill>
                  <a:schemeClr val="bg1">
                    <a:lumMod val="75000"/>
                    <a:lumOff val="25000"/>
                  </a:schemeClr>
                </a:solidFill>
                <a:latin typeface="Calibri" pitchFamily="34" charset="0"/>
                <a:cs typeface="Arial" pitchFamily="34" charset="0"/>
              </a:rPr>
              <a:t>with</a:t>
            </a:r>
            <a:r>
              <a:rPr lang="en-US" sz="2000" dirty="0" smtClean="0">
                <a:solidFill>
                  <a:schemeClr val="bg1">
                    <a:lumMod val="75000"/>
                    <a:lumOff val="25000"/>
                  </a:schemeClr>
                </a:solidFill>
                <a:latin typeface="Calibri" pitchFamily="34" charset="0"/>
                <a:cs typeface="Arial" pitchFamily="34" charset="0"/>
              </a:rPr>
              <a:t> the </a:t>
            </a:r>
            <a:r>
              <a:rPr lang="en-US" sz="2000" b="1" dirty="0" smtClean="0">
                <a:solidFill>
                  <a:schemeClr val="bg1">
                    <a:lumMod val="75000"/>
                    <a:lumOff val="25000"/>
                  </a:schemeClr>
                </a:solidFill>
                <a:latin typeface="Calibri" pitchFamily="34" charset="0"/>
                <a:cs typeface="Arial" pitchFamily="34" charset="0"/>
              </a:rPr>
              <a:t>internal</a:t>
            </a:r>
            <a:r>
              <a:rPr lang="en-US" sz="2000" dirty="0" smtClean="0">
                <a:solidFill>
                  <a:schemeClr val="bg1">
                    <a:lumMod val="75000"/>
                    <a:lumOff val="25000"/>
                  </a:schemeClr>
                </a:solidFill>
                <a:latin typeface="Calibri" pitchFamily="34" charset="0"/>
                <a:cs typeface="Arial" pitchFamily="34" charset="0"/>
              </a:rPr>
              <a:t> and </a:t>
            </a:r>
            <a:r>
              <a:rPr lang="en-US" sz="2000" b="1" dirty="0" smtClean="0">
                <a:solidFill>
                  <a:schemeClr val="bg1">
                    <a:lumMod val="75000"/>
                    <a:lumOff val="25000"/>
                  </a:schemeClr>
                </a:solidFill>
                <a:latin typeface="Calibri" pitchFamily="34" charset="0"/>
                <a:cs typeface="Arial" pitchFamily="34" charset="0"/>
              </a:rPr>
              <a:t>common carotid </a:t>
            </a:r>
            <a:r>
              <a:rPr lang="en-US" sz="2000" dirty="0" smtClean="0">
                <a:solidFill>
                  <a:schemeClr val="bg1">
                    <a:lumMod val="75000"/>
                    <a:lumOff val="25000"/>
                  </a:schemeClr>
                </a:solidFill>
                <a:latin typeface="Calibri" pitchFamily="34" charset="0"/>
                <a:cs typeface="Arial" pitchFamily="34" charset="0"/>
              </a:rPr>
              <a:t>arteries and </a:t>
            </a:r>
            <a:r>
              <a:rPr lang="en-US" sz="2000" b="1" dirty="0" err="1" smtClean="0">
                <a:solidFill>
                  <a:schemeClr val="bg1">
                    <a:lumMod val="75000"/>
                    <a:lumOff val="25000"/>
                  </a:schemeClr>
                </a:solidFill>
                <a:latin typeface="Calibri" pitchFamily="34" charset="0"/>
                <a:cs typeface="Arial" pitchFamily="34" charset="0"/>
              </a:rPr>
              <a:t>vagus</a:t>
            </a:r>
            <a:r>
              <a:rPr lang="en-US" sz="2000" b="1" dirty="0" smtClean="0">
                <a:solidFill>
                  <a:schemeClr val="bg1">
                    <a:lumMod val="75000"/>
                    <a:lumOff val="25000"/>
                  </a:schemeClr>
                </a:solidFill>
                <a:latin typeface="Calibri" pitchFamily="34" charset="0"/>
                <a:cs typeface="Arial" pitchFamily="34" charset="0"/>
              </a:rPr>
              <a:t> nerve</a:t>
            </a:r>
            <a:r>
              <a:rPr lang="en-US" sz="2000" dirty="0" smtClean="0">
                <a:solidFill>
                  <a:schemeClr val="bg1">
                    <a:lumMod val="75000"/>
                    <a:lumOff val="25000"/>
                  </a:schemeClr>
                </a:solidFill>
                <a:latin typeface="Calibri" pitchFamily="34" charset="0"/>
                <a:cs typeface="Arial" pitchFamily="34" charset="0"/>
              </a:rPr>
              <a:t>, within the </a:t>
            </a:r>
            <a:r>
              <a:rPr lang="en-US" sz="2000" b="1" dirty="0" smtClean="0">
                <a:solidFill>
                  <a:srgbClr val="FF0000"/>
                </a:solidFill>
                <a:latin typeface="Calibri" pitchFamily="34" charset="0"/>
                <a:cs typeface="Arial" pitchFamily="34" charset="0"/>
              </a:rPr>
              <a:t>carotid sheath</a:t>
            </a:r>
            <a:r>
              <a:rPr lang="en-US" sz="2000" dirty="0" smtClean="0">
                <a:solidFill>
                  <a:schemeClr val="bg1">
                    <a:lumMod val="75000"/>
                    <a:lumOff val="25000"/>
                  </a:schemeClr>
                </a:solidFill>
                <a:latin typeface="Calibri" pitchFamily="34" charset="0"/>
                <a:cs typeface="Arial" pitchFamily="34" charset="0"/>
              </a:rPr>
              <a:t>.</a:t>
            </a:r>
          </a:p>
          <a:p>
            <a:pPr lvl="1" algn="just">
              <a:spcBef>
                <a:spcPct val="0"/>
              </a:spcBef>
              <a:buFont typeface="Wingdings" pitchFamily="2" charset="2"/>
              <a:buChar char="Ø"/>
            </a:pPr>
            <a:r>
              <a:rPr lang="en-US" sz="2000" b="1" dirty="0" smtClean="0">
                <a:solidFill>
                  <a:schemeClr val="bg1">
                    <a:lumMod val="75000"/>
                    <a:lumOff val="25000"/>
                  </a:schemeClr>
                </a:solidFill>
                <a:latin typeface="Calibri" pitchFamily="34" charset="0"/>
                <a:cs typeface="Arial" pitchFamily="34" charset="0"/>
              </a:rPr>
              <a:t> Joins </a:t>
            </a:r>
            <a:r>
              <a:rPr lang="en-US" sz="2000" dirty="0" smtClean="0">
                <a:solidFill>
                  <a:schemeClr val="bg1">
                    <a:lumMod val="75000"/>
                    <a:lumOff val="25000"/>
                  </a:schemeClr>
                </a:solidFill>
                <a:latin typeface="Calibri" pitchFamily="34" charset="0"/>
                <a:cs typeface="Arial" pitchFamily="34" charset="0"/>
              </a:rPr>
              <a:t>the </a:t>
            </a:r>
            <a:r>
              <a:rPr lang="en-US" sz="2000" b="1" dirty="0" smtClean="0">
                <a:solidFill>
                  <a:schemeClr val="bg1">
                    <a:lumMod val="75000"/>
                    <a:lumOff val="25000"/>
                  </a:schemeClr>
                </a:solidFill>
                <a:latin typeface="Calibri" pitchFamily="34" charset="0"/>
                <a:cs typeface="Arial" pitchFamily="34" charset="0"/>
              </a:rPr>
              <a:t>subclavian vein </a:t>
            </a:r>
            <a:r>
              <a:rPr lang="en-US" sz="2000" dirty="0" smtClean="0">
                <a:solidFill>
                  <a:schemeClr val="bg1">
                    <a:lumMod val="75000"/>
                    <a:lumOff val="25000"/>
                  </a:schemeClr>
                </a:solidFill>
                <a:latin typeface="Calibri" pitchFamily="34" charset="0"/>
                <a:cs typeface="Arial" pitchFamily="34" charset="0"/>
              </a:rPr>
              <a:t>to form the </a:t>
            </a:r>
            <a:r>
              <a:rPr lang="en-US" sz="2000" b="1" dirty="0" smtClean="0">
                <a:solidFill>
                  <a:schemeClr val="bg1">
                    <a:lumMod val="75000"/>
                    <a:lumOff val="25000"/>
                  </a:schemeClr>
                </a:solidFill>
                <a:latin typeface="Calibri" pitchFamily="34" charset="0"/>
                <a:cs typeface="Arial" pitchFamily="34" charset="0"/>
              </a:rPr>
              <a:t>brachiocephalic vein.</a:t>
            </a:r>
          </a:p>
          <a:p>
            <a:pPr lvl="1" algn="just">
              <a:spcBef>
                <a:spcPct val="0"/>
              </a:spcBef>
              <a:buFont typeface="Wingdings" pitchFamily="2" charset="2"/>
              <a:buChar char="Ø"/>
            </a:pPr>
            <a:r>
              <a:rPr lang="en-US" sz="2000" b="1" dirty="0" smtClean="0">
                <a:solidFill>
                  <a:srgbClr val="FF0000"/>
                </a:solidFill>
                <a:latin typeface="Calibri" pitchFamily="34" charset="0"/>
                <a:cs typeface="Arial" pitchFamily="34" charset="0"/>
              </a:rPr>
              <a:t> Tributaries: </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Superior thyroid</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 Lingual</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 Facial</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Pharyngeal.</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 Occipital veins</a:t>
            </a:r>
          </a:p>
          <a:p>
            <a:pPr lvl="2" algn="just">
              <a:spcBef>
                <a:spcPct val="0"/>
              </a:spcBef>
              <a:buClr>
                <a:schemeClr val="accent1"/>
              </a:buClr>
              <a:buFont typeface="Wingdings" pitchFamily="2" charset="2"/>
              <a:buChar char="ü"/>
            </a:pPr>
            <a:r>
              <a:rPr lang="en-US" sz="2000" dirty="0" smtClean="0">
                <a:solidFill>
                  <a:schemeClr val="bg1">
                    <a:lumMod val="75000"/>
                    <a:lumOff val="25000"/>
                  </a:schemeClr>
                </a:solidFill>
                <a:latin typeface="Calibri" pitchFamily="34" charset="0"/>
                <a:cs typeface="Arial" pitchFamily="34" charset="0"/>
              </a:rPr>
              <a:t> Dural venous sinuses (inferior petrosal </a:t>
            </a:r>
          </a:p>
          <a:p>
            <a:pPr marL="749300" lvl="2" indent="0" algn="just">
              <a:spcBef>
                <a:spcPct val="0"/>
              </a:spcBef>
              <a:buClr>
                <a:schemeClr val="accent1"/>
              </a:buClr>
              <a:buNone/>
            </a:pPr>
            <a:r>
              <a:rPr lang="en-US" sz="2000" dirty="0" smtClean="0">
                <a:solidFill>
                  <a:schemeClr val="bg1">
                    <a:lumMod val="75000"/>
                    <a:lumOff val="25000"/>
                  </a:schemeClr>
                </a:solidFill>
                <a:latin typeface="Calibri" pitchFamily="34" charset="0"/>
                <a:cs typeface="Arial" pitchFamily="34" charset="0"/>
              </a:rPr>
              <a:t>      sinus).</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6" descr="E:\dad\Student Gray\8. Head and neck\F66122-008-f194.jpg"/>
          <p:cNvPicPr>
            <a:picLocks noChangeAspect="1" noChangeArrowheads="1"/>
          </p:cNvPicPr>
          <p:nvPr/>
        </p:nvPicPr>
        <p:blipFill>
          <a:blip r:embed="rId3" cstate="print"/>
          <a:srcRect t="5338" b="4024"/>
          <a:stretch>
            <a:fillRect/>
          </a:stretch>
        </p:blipFill>
        <p:spPr bwMode="auto">
          <a:xfrm>
            <a:off x="5429256" y="1857364"/>
            <a:ext cx="3294514" cy="3486150"/>
          </a:xfrm>
          <a:prstGeom prst="rect">
            <a:avLst/>
          </a:prstGeom>
          <a:ln>
            <a:noFill/>
          </a:ln>
          <a:effectLst>
            <a:softEdge rad="112500"/>
          </a:effectLst>
        </p:spPr>
      </p:pic>
      <p:pic>
        <p:nvPicPr>
          <p:cNvPr id="39938" name="Picture 2" descr="نتيجة بحث الصور عن ‪tributaries of the internal jugular vein‬‏">
            <a:hlinkClick r:id="rId4"/>
          </p:cNvPr>
          <p:cNvPicPr>
            <a:picLocks noChangeAspect="1" noChangeArrowheads="1"/>
          </p:cNvPicPr>
          <p:nvPr/>
        </p:nvPicPr>
        <p:blipFill>
          <a:blip r:embed="rId5"/>
          <a:srcRect l="50093" t="18519"/>
          <a:stretch>
            <a:fillRect/>
          </a:stretch>
        </p:blipFill>
        <p:spPr bwMode="auto">
          <a:xfrm>
            <a:off x="5357818" y="1857364"/>
            <a:ext cx="3286148" cy="3643338"/>
          </a:xfrm>
          <a:prstGeom prst="rect">
            <a:avLst/>
          </a:prstGeom>
          <a:noFill/>
          <a:ln>
            <a:solidFill>
              <a:schemeClr val="bg1"/>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wipe(down)">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2195"/>
            <a:ext cx="8077200" cy="707886"/>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r>
              <a:rPr lang="en-US" sz="4000" b="1" dirty="0" smtClean="0">
                <a:solidFill>
                  <a:srgbClr val="0000FF"/>
                </a:solidFill>
                <a:latin typeface="Calibri" pitchFamily="34" charset="0"/>
                <a:ea typeface="+mn-ea"/>
                <a:cs typeface="Arial" pitchFamily="34" charset="0"/>
              </a:rPr>
              <a:t>Veins of Upper Limbs</a:t>
            </a:r>
            <a:endParaRPr lang="ar-SA" sz="4000" b="1" dirty="0">
              <a:solidFill>
                <a:srgbClr val="0000FF"/>
              </a:solidFill>
              <a:latin typeface="Calibri" pitchFamily="34" charset="0"/>
              <a:ea typeface="+mn-ea"/>
              <a:cs typeface="Arial" pitchFamily="34" charset="0"/>
            </a:endParaRPr>
          </a:p>
        </p:txBody>
      </p:sp>
      <p:sp>
        <p:nvSpPr>
          <p:cNvPr id="3" name="Content Placeholder 2"/>
          <p:cNvSpPr>
            <a:spLocks noGrp="1"/>
          </p:cNvSpPr>
          <p:nvPr>
            <p:ph idx="1"/>
          </p:nvPr>
        </p:nvSpPr>
        <p:spPr>
          <a:xfrm>
            <a:off x="457200" y="1600200"/>
            <a:ext cx="3543300" cy="1508105"/>
          </a:xfr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algn="just">
              <a:spcBef>
                <a:spcPct val="0"/>
              </a:spcBef>
              <a:buFont typeface="Wingdings" pitchFamily="2" charset="2"/>
              <a:buChar char="v"/>
            </a:pPr>
            <a:r>
              <a:rPr lang="en-US" sz="2400" b="1" dirty="0" smtClean="0">
                <a:solidFill>
                  <a:schemeClr val="bg1">
                    <a:lumMod val="75000"/>
                    <a:lumOff val="25000"/>
                  </a:schemeClr>
                </a:solidFill>
                <a:latin typeface="Calibri" pitchFamily="34" charset="0"/>
                <a:cs typeface="Arial" pitchFamily="34" charset="0"/>
              </a:rPr>
              <a:t>Two divisions: </a:t>
            </a:r>
          </a:p>
          <a:p>
            <a:pPr lvl="1" algn="just">
              <a:spcBef>
                <a:spcPct val="0"/>
              </a:spcBef>
              <a:buFont typeface="Wingdings" pitchFamily="2" charset="2"/>
              <a:buChar char="Ø"/>
            </a:pPr>
            <a:r>
              <a:rPr lang="en-US" sz="2400" b="1" dirty="0" smtClean="0">
                <a:solidFill>
                  <a:schemeClr val="bg1">
                    <a:lumMod val="75000"/>
                    <a:lumOff val="25000"/>
                  </a:schemeClr>
                </a:solidFill>
                <a:latin typeface="Calibri" pitchFamily="34" charset="0"/>
                <a:cs typeface="Arial" pitchFamily="34" charset="0"/>
              </a:rPr>
              <a:t> Superficial Veins </a:t>
            </a:r>
          </a:p>
          <a:p>
            <a:pPr lvl="1" algn="just">
              <a:spcBef>
                <a:spcPct val="0"/>
              </a:spcBef>
              <a:buFont typeface="Wingdings" pitchFamily="2" charset="2"/>
              <a:buChar char="Ø"/>
            </a:pPr>
            <a:r>
              <a:rPr lang="en-US" sz="2400" b="1" dirty="0" smtClean="0">
                <a:solidFill>
                  <a:schemeClr val="bg1">
                    <a:lumMod val="75000"/>
                    <a:lumOff val="25000"/>
                  </a:schemeClr>
                </a:solidFill>
                <a:latin typeface="Calibri" pitchFamily="34" charset="0"/>
                <a:cs typeface="Arial" pitchFamily="34" charset="0"/>
              </a:rPr>
              <a:t> Deep Veins </a:t>
            </a:r>
          </a:p>
          <a:p>
            <a:pPr algn="just">
              <a:spcBef>
                <a:spcPct val="0"/>
              </a:spcBef>
              <a:buFont typeface="Wingdings" pitchFamily="2" charset="2"/>
            </a:pPr>
            <a:endParaRPr lang="ar-SA" sz="2000" dirty="0">
              <a:solidFill>
                <a:schemeClr val="bg1">
                  <a:lumMod val="75000"/>
                  <a:lumOff val="25000"/>
                </a:schemeClr>
              </a:solidFill>
              <a:latin typeface="Calibri" pitchFamily="34" charset="0"/>
              <a:cs typeface="Arial" pitchFamily="34" charset="0"/>
            </a:endParaRPr>
          </a:p>
        </p:txBody>
      </p:sp>
      <p:pic>
        <p:nvPicPr>
          <p:cNvPr id="4" name="Picture 11" descr="E:\dad\Student Gray\7. Upper limb\F66122-007-f066.jpg"/>
          <p:cNvPicPr>
            <a:picLocks noChangeAspect="1" noChangeArrowheads="1"/>
          </p:cNvPicPr>
          <p:nvPr/>
        </p:nvPicPr>
        <p:blipFill>
          <a:blip r:embed="rId3" cstate="print"/>
          <a:srcRect t="1550" r="17647" b="12186"/>
          <a:stretch>
            <a:fillRect/>
          </a:stretch>
        </p:blipFill>
        <p:spPr bwMode="auto">
          <a:xfrm>
            <a:off x="5376164" y="1244600"/>
            <a:ext cx="3247136" cy="5181600"/>
          </a:xfrm>
          <a:prstGeom prst="rect">
            <a:avLst/>
          </a:prstGeom>
          <a:ln>
            <a:noFill/>
          </a:ln>
          <a:effectLst>
            <a:softEdge rad="112500"/>
          </a:effectLst>
        </p:spPr>
      </p:pic>
      <p:pic>
        <p:nvPicPr>
          <p:cNvPr id="5" name="Picture 9" descr="E:\dad\Student Gray\7. Upper limb\F66122-007-f116c.jpg"/>
          <p:cNvPicPr>
            <a:picLocks noChangeAspect="1" noChangeArrowheads="1"/>
          </p:cNvPicPr>
          <p:nvPr/>
        </p:nvPicPr>
        <p:blipFill>
          <a:blip r:embed="rId4" cstate="print"/>
          <a:srcRect l="14545" r="13182" b="9615"/>
          <a:stretch>
            <a:fillRect/>
          </a:stretch>
        </p:blipFill>
        <p:spPr bwMode="auto">
          <a:xfrm>
            <a:off x="2928926" y="3071810"/>
            <a:ext cx="2286000" cy="3352800"/>
          </a:xfrm>
          <a:prstGeom prst="rect">
            <a:avLst/>
          </a:prstGeom>
          <a:ln>
            <a:noFill/>
          </a:ln>
          <a:effectLst>
            <a:softEdge rad="112500"/>
          </a:effectLst>
        </p:spPr>
      </p:pic>
      <p:pic>
        <p:nvPicPr>
          <p:cNvPr id="6" name="Picture 10" descr="E:\dad\Student Gray\7. Upper limb\F66122-007-f118b.jpg"/>
          <p:cNvPicPr>
            <a:picLocks noChangeAspect="1" noChangeArrowheads="1"/>
          </p:cNvPicPr>
          <p:nvPr/>
        </p:nvPicPr>
        <p:blipFill>
          <a:blip r:embed="rId5" cstate="print"/>
          <a:srcRect l="21364" t="12500" r="15909" b="7143"/>
          <a:stretch>
            <a:fillRect/>
          </a:stretch>
        </p:blipFill>
        <p:spPr bwMode="auto">
          <a:xfrm>
            <a:off x="508000" y="3060700"/>
            <a:ext cx="2286000" cy="3352800"/>
          </a:xfrm>
          <a:prstGeom prst="rect">
            <a:avLst/>
          </a:prstGeom>
          <a:ln>
            <a:noFill/>
          </a:ln>
          <a:effectLst>
            <a:softEdge rad="112500"/>
          </a:effectLst>
        </p:spPr>
      </p:pic>
      <p:sp>
        <p:nvSpPr>
          <p:cNvPr id="8" name="Oval 7"/>
          <p:cNvSpPr/>
          <p:nvPr/>
        </p:nvSpPr>
        <p:spPr>
          <a:xfrm>
            <a:off x="6786579" y="5286389"/>
            <a:ext cx="642942" cy="1428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5429256" y="4643446"/>
            <a:ext cx="642942" cy="1428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4500562" y="5286388"/>
            <a:ext cx="571504" cy="1428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3214678" y="4214818"/>
            <a:ext cx="571504" cy="1428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1857356" y="3357562"/>
            <a:ext cx="714380" cy="2143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85720" y="3357562"/>
            <a:ext cx="714380" cy="2143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Box 13"/>
          <p:cNvSpPr txBox="1"/>
          <p:nvPr/>
        </p:nvSpPr>
        <p:spPr>
          <a:xfrm>
            <a:off x="357158" y="3357562"/>
            <a:ext cx="428628" cy="215444"/>
          </a:xfrm>
          <a:prstGeom prst="rect">
            <a:avLst/>
          </a:prstGeom>
          <a:noFill/>
        </p:spPr>
        <p:txBody>
          <a:bodyPr wrap="square" rtlCol="0">
            <a:spAutoFit/>
          </a:bodyPr>
          <a:lstStyle/>
          <a:p>
            <a:r>
              <a:rPr lang="en-US" sz="800" b="1" dirty="0" smtClean="0">
                <a:solidFill>
                  <a:schemeClr val="bg1"/>
                </a:solidFill>
              </a:rPr>
              <a:t>Bas</a:t>
            </a:r>
            <a:endParaRPr lang="en-US" sz="800"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3_colormaster">
  <a:themeElements>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7025</TotalTime>
  <Words>1552</Words>
  <Application>Microsoft Office PowerPoint</Application>
  <PresentationFormat>On-screen Show (4:3)</PresentationFormat>
  <Paragraphs>213</Paragraphs>
  <Slides>26</Slides>
  <Notes>25</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Technic</vt:lpstr>
      <vt:lpstr>3_colormaster</vt:lpstr>
      <vt:lpstr>Slide 1</vt:lpstr>
      <vt:lpstr>Objectives</vt:lpstr>
      <vt:lpstr>Veins</vt:lpstr>
      <vt:lpstr>Superior Vena Cava</vt:lpstr>
      <vt:lpstr>Veins of Head &amp; Neck</vt:lpstr>
      <vt:lpstr>Superficial Veins of Head &amp; Neck</vt:lpstr>
      <vt:lpstr>Superficial Veins of Head &amp; Neck</vt:lpstr>
      <vt:lpstr>Deep Veins of Head &amp; Neck</vt:lpstr>
      <vt:lpstr>Veins of Upper Limbs</vt:lpstr>
      <vt:lpstr>Veins of Upper Limbs</vt:lpstr>
      <vt:lpstr>Veins of Upper Limbs</vt:lpstr>
      <vt:lpstr>Inferior Vena Cava</vt:lpstr>
      <vt:lpstr>Tributaries of Inferior Vena Cava</vt:lpstr>
      <vt:lpstr>Veins of Lower Limbs</vt:lpstr>
      <vt:lpstr>Veins of Lower Limbs</vt:lpstr>
      <vt:lpstr>Great Saphenous Vein</vt:lpstr>
      <vt:lpstr>Great Saphenous Vein</vt:lpstr>
      <vt:lpstr>Great Saphenous Vein</vt:lpstr>
      <vt:lpstr>Small Saphenous Vein</vt:lpstr>
      <vt:lpstr>Veins of Lower Limbs</vt:lpstr>
      <vt:lpstr>Mechanism of Venous Return                 from Lower Limb (FYI) (For Your Information)</vt:lpstr>
      <vt:lpstr>Portal Circulation</vt:lpstr>
      <vt:lpstr>Hepatic Portal Vein</vt:lpstr>
      <vt:lpstr>Portocaval Anastomosis</vt:lpstr>
      <vt:lpstr>Sites of Portocaval Anastomosis</vt:lpstr>
      <vt:lpstr>Slide 26</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arteries of the body</dc:title>
  <dc:creator>Prof. Saeed Abuel Makarem</dc:creator>
  <cp:lastModifiedBy>user</cp:lastModifiedBy>
  <cp:revision>653</cp:revision>
  <dcterms:created xsi:type="dcterms:W3CDTF">2008-10-27T09:29:56Z</dcterms:created>
  <dcterms:modified xsi:type="dcterms:W3CDTF">2018-03-02T16:58:21Z</dcterms:modified>
</cp:coreProperties>
</file>