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1" r:id="rId2"/>
    <p:sldId id="348" r:id="rId3"/>
    <p:sldId id="382" r:id="rId4"/>
    <p:sldId id="349" r:id="rId5"/>
    <p:sldId id="352" r:id="rId6"/>
    <p:sldId id="357" r:id="rId7"/>
    <p:sldId id="384" r:id="rId8"/>
    <p:sldId id="385" r:id="rId9"/>
    <p:sldId id="362" r:id="rId10"/>
    <p:sldId id="386" r:id="rId11"/>
    <p:sldId id="387" r:id="rId12"/>
    <p:sldId id="378" r:id="rId13"/>
    <p:sldId id="379" r:id="rId14"/>
    <p:sldId id="380" r:id="rId15"/>
    <p:sldId id="375" r:id="rId16"/>
    <p:sldId id="376" r:id="rId17"/>
    <p:sldId id="383" r:id="rId18"/>
    <p:sldId id="347" r:id="rId19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B1B"/>
    <a:srgbClr val="0000FF"/>
    <a:srgbClr val="000000"/>
    <a:srgbClr val="FF99FF"/>
    <a:srgbClr val="C8F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3" d="100"/>
          <a:sy n="13" d="100"/>
        </p:scale>
        <p:origin x="3567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6737F37-A409-4A44-9981-8D37D8E130E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AEC664-89B4-42FE-AC89-58E1C609481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FFEAAE7-22EC-49BE-9D6B-F5326A6C1F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078110D-8280-46F0-92C7-0027C1860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5FE4DEE-200F-4F95-A739-2477DC690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19615C0-EC28-4771-8B4D-769EF8AE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25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23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81025"/>
            <a:ext cx="1943100" cy="5743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81025"/>
            <a:ext cx="5676900" cy="5743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80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19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56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81025"/>
            <a:ext cx="7772400" cy="574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414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581025"/>
            <a:ext cx="6838950" cy="1428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784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EA357-A620-465C-A700-FB74F4E7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F8A42-9AD7-4345-B254-FE878627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6B9A2-5E1F-4087-AE98-4A6E7EE5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845934-0F81-4FE2-96D4-C84662765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3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1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42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71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71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9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0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48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0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46A2DE2B-AE72-4030-BCD2-B18A24918A90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57200"/>
            <a:ext cx="9129713" cy="6019800"/>
            <a:chOff x="2" y="288"/>
            <a:chExt cx="5751" cy="3792"/>
          </a:xfrm>
        </p:grpSpPr>
        <p:grpSp>
          <p:nvGrpSpPr>
            <p:cNvPr id="1029" name="Group 13">
              <a:extLst>
                <a:ext uri="{FF2B5EF4-FFF2-40B4-BE49-F238E27FC236}">
                  <a16:creationId xmlns:a16="http://schemas.microsoft.com/office/drawing/2014/main" id="{5CD1D98F-82A5-45B7-82B4-A944FA3471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2700"/>
              <a:ext cx="5751" cy="960"/>
              <a:chOff x="2" y="2700"/>
              <a:chExt cx="5751" cy="960"/>
            </a:xfrm>
          </p:grpSpPr>
          <p:sp>
            <p:nvSpPr>
              <p:cNvPr id="1031" name="Line 2">
                <a:extLst>
                  <a:ext uri="{FF2B5EF4-FFF2-40B4-BE49-F238E27FC236}">
                    <a16:creationId xmlns:a16="http://schemas.microsoft.com/office/drawing/2014/main" id="{75C6963E-3B0B-4338-9FF4-3C35684F5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2700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DE0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2" name="Line 3">
                <a:extLst>
                  <a:ext uri="{FF2B5EF4-FFF2-40B4-BE49-F238E27FC236}">
                    <a16:creationId xmlns:a16="http://schemas.microsoft.com/office/drawing/2014/main" id="{8F054436-AF6B-4034-930B-42F9BBF30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279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5D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3" name="Line 4">
                <a:extLst>
                  <a:ext uri="{FF2B5EF4-FFF2-40B4-BE49-F238E27FC236}">
                    <a16:creationId xmlns:a16="http://schemas.microsoft.com/office/drawing/2014/main" id="{204815D1-1C7E-46E2-A92C-E96AD933D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289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B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4" name="Line 5">
                <a:extLst>
                  <a:ext uri="{FF2B5EF4-FFF2-40B4-BE49-F238E27FC236}">
                    <a16:creationId xmlns:a16="http://schemas.microsoft.com/office/drawing/2014/main" id="{11B5583B-0755-420B-B90E-DC2DD4BA6A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298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E9B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5" name="Line 6">
                <a:extLst>
                  <a:ext uri="{FF2B5EF4-FFF2-40B4-BE49-F238E27FC236}">
                    <a16:creationId xmlns:a16="http://schemas.microsoft.com/office/drawing/2014/main" id="{294DBB87-7498-4EC1-A164-7AE009734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308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7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6" name="Line 7">
                <a:extLst>
                  <a:ext uri="{FF2B5EF4-FFF2-40B4-BE49-F238E27FC236}">
                    <a16:creationId xmlns:a16="http://schemas.microsoft.com/office/drawing/2014/main" id="{CE26DFF5-8E83-4ACF-B85A-2881E14C4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318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F590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7" name="Line 8">
                <a:extLst>
                  <a:ext uri="{FF2B5EF4-FFF2-40B4-BE49-F238E27FC236}">
                    <a16:creationId xmlns:a16="http://schemas.microsoft.com/office/drawing/2014/main" id="{84A79533-2F4B-44A4-8F70-73D76E212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" y="3276"/>
                <a:ext cx="5749" cy="0"/>
              </a:xfrm>
              <a:prstGeom prst="line">
                <a:avLst/>
              </a:prstGeom>
              <a:noFill/>
              <a:ln w="12700">
                <a:solidFill>
                  <a:srgbClr val="FF40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8" name="Line 9">
                <a:extLst>
                  <a:ext uri="{FF2B5EF4-FFF2-40B4-BE49-F238E27FC236}">
                    <a16:creationId xmlns:a16="http://schemas.microsoft.com/office/drawing/2014/main" id="{033B6B5C-F18E-4262-8ABF-B0E00904C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3372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2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39" name="Line 10">
                <a:extLst>
                  <a:ext uri="{FF2B5EF4-FFF2-40B4-BE49-F238E27FC236}">
                    <a16:creationId xmlns:a16="http://schemas.microsoft.com/office/drawing/2014/main" id="{55DCBEA3-BA1D-485E-B89E-CAC1B34BD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3468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" name="Line 11">
                <a:extLst>
                  <a:ext uri="{FF2B5EF4-FFF2-40B4-BE49-F238E27FC236}">
                    <a16:creationId xmlns:a16="http://schemas.microsoft.com/office/drawing/2014/main" id="{37EF38E2-9556-499F-93D0-B00666E55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3564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37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" name="Line 12">
                <a:extLst>
                  <a:ext uri="{FF2B5EF4-FFF2-40B4-BE49-F238E27FC236}">
                    <a16:creationId xmlns:a16="http://schemas.microsoft.com/office/drawing/2014/main" id="{76A646DD-3976-4669-AC83-65DA7A21D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" y="3660"/>
                <a:ext cx="5751" cy="0"/>
              </a:xfrm>
              <a:prstGeom prst="line">
                <a:avLst/>
              </a:prstGeom>
              <a:noFill/>
              <a:ln w="12700">
                <a:solidFill>
                  <a:srgbClr val="DC008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30" name="Rectangle 14">
              <a:extLst>
                <a:ext uri="{FF2B5EF4-FFF2-40B4-BE49-F238E27FC236}">
                  <a16:creationId xmlns:a16="http://schemas.microsoft.com/office/drawing/2014/main" id="{D1D1C49A-C900-480B-97CF-446A57DC4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5184" cy="3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40" name="Rectangle 16">
            <a:extLst>
              <a:ext uri="{FF2B5EF4-FFF2-40B4-BE49-F238E27FC236}">
                <a16:creationId xmlns:a16="http://schemas.microsoft.com/office/drawing/2014/main" id="{D96508AD-C0A0-431D-8303-167D19F6F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581025"/>
            <a:ext cx="6838950" cy="142875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1B93DADB-5269-4B41-BF72-154A6EC2F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5B803-06F5-4B23-8683-E1770C897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43125"/>
            <a:ext cx="7772400" cy="1444625"/>
          </a:xfrm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</a:rPr>
              <a:t>BLOOD SUPPLY OF THE HEART</a:t>
            </a:r>
            <a:endParaRPr lang="ar-SA" b="1" i="1" dirty="0">
              <a:solidFill>
                <a:srgbClr val="FFFF00"/>
              </a:solidFill>
            </a:endParaRPr>
          </a:p>
        </p:txBody>
      </p:sp>
      <p:sp>
        <p:nvSpPr>
          <p:cNvPr id="3075" name="TextBox 3">
            <a:extLst>
              <a:ext uri="{FF2B5EF4-FFF2-40B4-BE49-F238E27FC236}">
                <a16:creationId xmlns:a16="http://schemas.microsoft.com/office/drawing/2014/main" id="{D016F744-8280-4DD5-9118-095DE3155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91000"/>
            <a:ext cx="2895600" cy="1077913"/>
          </a:xfrm>
          <a:prstGeom prst="rect">
            <a:avLst/>
          </a:prstGeom>
          <a:solidFill>
            <a:srgbClr val="F35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000000"/>
                </a:solidFill>
              </a:rPr>
              <a:t>Dr Jamila EL medany</a:t>
            </a:r>
            <a:endParaRPr lang="ar-SA" altLang="en-US" sz="3200" b="1" i="1">
              <a:solidFill>
                <a:srgbClr val="000000"/>
              </a:solidFill>
            </a:endParaRPr>
          </a:p>
        </p:txBody>
      </p:sp>
      <p:sp>
        <p:nvSpPr>
          <p:cNvPr id="3076" name="TextBox 4">
            <a:extLst>
              <a:ext uri="{FF2B5EF4-FFF2-40B4-BE49-F238E27FC236}">
                <a16:creationId xmlns:a16="http://schemas.microsoft.com/office/drawing/2014/main" id="{2BD2DD0A-27B4-4F99-B38E-53817471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800" b="1"/>
              <a:t>&amp;</a:t>
            </a:r>
            <a:endParaRPr lang="ar-SA" altLang="en-US" sz="2800" b="1"/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401673CF-0778-42E3-A132-FD2C9481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43400"/>
            <a:ext cx="2743200" cy="1077913"/>
          </a:xfrm>
          <a:prstGeom prst="rect">
            <a:avLst/>
          </a:prstGeom>
          <a:solidFill>
            <a:srgbClr val="F35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3200" b="1" i="1">
                <a:solidFill>
                  <a:srgbClr val="000000"/>
                </a:solidFill>
              </a:rPr>
              <a:t>Dr Essam Salama</a:t>
            </a:r>
            <a:endParaRPr lang="ar-SA" altLang="en-US" sz="3200" b="1" i="1">
              <a:solidFill>
                <a:srgbClr val="000000"/>
              </a:solidFill>
            </a:endParaRPr>
          </a:p>
        </p:txBody>
      </p:sp>
      <p:pic>
        <p:nvPicPr>
          <p:cNvPr id="3078" name="Picture 7" descr="心的动脉">
            <a:extLst>
              <a:ext uri="{FF2B5EF4-FFF2-40B4-BE49-F238E27FC236}">
                <a16:creationId xmlns:a16="http://schemas.microsoft.com/office/drawing/2014/main" id="{47857E3B-D79B-4BEA-98D4-7A788D2E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3587750"/>
            <a:ext cx="2365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4" descr="CoronaryVeins1.jpg">
            <a:extLst>
              <a:ext uri="{FF2B5EF4-FFF2-40B4-BE49-F238E27FC236}">
                <a16:creationId xmlns:a16="http://schemas.microsoft.com/office/drawing/2014/main" id="{1FEB06BF-95F4-423A-804B-6E5034DEC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066800"/>
            <a:ext cx="5111750" cy="5029200"/>
          </a:xfr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DF515-71ED-4119-85E2-A304D5CD4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038600" cy="7467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</a:p>
          <a:p>
            <a:pPr>
              <a:defRPr/>
            </a:pPr>
            <a:r>
              <a:rPr lang="en-US" sz="2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(A)Anterior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endParaRPr lang="en-US" sz="26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Descends in the anterior interventricular groove to the apex of the heart (accompanied by the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Great cardiac vein)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most individuals it passes around the apex to anastomose with terminal branches of the right coronary , in 1\3 it ends at the apex ) It supplies the right and left ventricles and anterior part of ventricular septum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gives: 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Left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artery for pulmonary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Anterior ventricular and Posterior ventricular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Supply left ventricle 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Atrial branches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Supply greater part of left atrium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0E452-FFF9-4364-B1D6-421F4912B003}"/>
              </a:ext>
            </a:extLst>
          </p:cNvPr>
          <p:cNvSpPr/>
          <p:nvPr/>
        </p:nvSpPr>
        <p:spPr>
          <a:xfrm>
            <a:off x="7696200" y="3505200"/>
            <a:ext cx="112395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BD0C70-E23A-4E9A-8E76-90A3B8DE0780}"/>
              </a:ext>
            </a:extLst>
          </p:cNvPr>
          <p:cNvCxnSpPr/>
          <p:nvPr/>
        </p:nvCxnSpPr>
        <p:spPr bwMode="auto">
          <a:xfrm rot="16200000" flipH="1">
            <a:off x="6248400" y="3886200"/>
            <a:ext cx="30480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CA67FE-3C70-40D9-945F-4ED8EE66E320}"/>
              </a:ext>
            </a:extLst>
          </p:cNvPr>
          <p:cNvCxnSpPr/>
          <p:nvPr/>
        </p:nvCxnSpPr>
        <p:spPr bwMode="auto">
          <a:xfrm rot="5400000" flipH="1" flipV="1">
            <a:off x="6324600" y="4953000"/>
            <a:ext cx="304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95" name="Straight Arrow Connector 17">
            <a:extLst>
              <a:ext uri="{FF2B5EF4-FFF2-40B4-BE49-F238E27FC236}">
                <a16:creationId xmlns:a16="http://schemas.microsoft.com/office/drawing/2014/main" id="{3F340518-3196-4FFB-BD91-9A6C0E5112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362700" y="2019300"/>
            <a:ext cx="457200" cy="76200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03EC18-8A7E-4DFC-95EA-15C3EA8BFCB2}"/>
              </a:ext>
            </a:extLst>
          </p:cNvPr>
          <p:cNvCxnSpPr/>
          <p:nvPr/>
        </p:nvCxnSpPr>
        <p:spPr bwMode="auto">
          <a:xfrm flipV="1">
            <a:off x="6553200" y="3352800"/>
            <a:ext cx="2286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C18A4-B37B-4B35-9BEA-682F1A11C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Left diagonal artery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of the ventricular branches or may arises from left coronary,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 Circumflex Artery;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Winds around the left margin of the heart 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atrioventricular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groove 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Left Marginal artery 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Supplies the left margin of the left ventricle down to the apex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/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BA0F2D9F-5F56-4C62-9F6B-6F6E7E77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181600"/>
            <a:ext cx="914400" cy="304800"/>
          </a:xfrm>
          <a:prstGeom prst="rect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718103B9-8151-4C5E-9271-DBB1B7FAB05B}"/>
              </a:ext>
            </a:extLst>
          </p:cNvPr>
          <p:cNvSpPr/>
          <p:nvPr/>
        </p:nvSpPr>
        <p:spPr bwMode="auto">
          <a:xfrm>
            <a:off x="7086600" y="3886200"/>
            <a:ext cx="381000" cy="228600"/>
          </a:xfrm>
          <a:prstGeom prst="leftArrow">
            <a:avLst/>
          </a:prstGeom>
          <a:solidFill>
            <a:schemeClr val="accent4">
              <a:lumMod val="1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3317" name="Rectangle 10">
            <a:extLst>
              <a:ext uri="{FF2B5EF4-FFF2-40B4-BE49-F238E27FC236}">
                <a16:creationId xmlns:a16="http://schemas.microsoft.com/office/drawing/2014/main" id="{80E882A7-D402-4350-9721-6B2A10264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81400"/>
            <a:ext cx="685800" cy="3810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11">
            <a:extLst>
              <a:ext uri="{FF2B5EF4-FFF2-40B4-BE49-F238E27FC236}">
                <a16:creationId xmlns:a16="http://schemas.microsoft.com/office/drawing/2014/main" id="{26EF2BF2-04F9-421D-BBEE-E420C448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800600"/>
            <a:ext cx="990600" cy="304800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Rectangle 12">
            <a:extLst>
              <a:ext uri="{FF2B5EF4-FFF2-40B4-BE49-F238E27FC236}">
                <a16:creationId xmlns:a16="http://schemas.microsoft.com/office/drawing/2014/main" id="{FA4D1630-146D-427F-8BC2-CE4868C8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86400"/>
            <a:ext cx="1219200" cy="6096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320" name="Picture 3" descr="C:\Documents and Settings\Dr.Essam\My Documents\blockes\cardiovascular 2013\pict\diagram_of_the_coronary_arteries_of_a_human_heart_poster-r94d97613be0b44cca7712ee28c3af300_aitu3_400 (1).jpg">
            <a:extLst>
              <a:ext uri="{FF2B5EF4-FFF2-40B4-BE49-F238E27FC236}">
                <a16:creationId xmlns:a16="http://schemas.microsoft.com/office/drawing/2014/main" id="{9B8E3D75-0D7D-4200-8151-F9CCC3328F9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0790" r="3612" b="20621"/>
          <a:stretch>
            <a:fillRect/>
          </a:stretch>
        </p:blipFill>
        <p:spPr>
          <a:xfrm>
            <a:off x="4114800" y="1143000"/>
            <a:ext cx="4724400" cy="5410200"/>
          </a:xfr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Oval 4">
            <a:extLst>
              <a:ext uri="{FF2B5EF4-FFF2-40B4-BE49-F238E27FC236}">
                <a16:creationId xmlns:a16="http://schemas.microsoft.com/office/drawing/2014/main" id="{4743F5E5-2412-48C3-85ED-343C9E0F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05400"/>
            <a:ext cx="914400" cy="381000"/>
          </a:xfrm>
          <a:prstGeom prst="ellips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2" name="Rectangle 5">
            <a:extLst>
              <a:ext uri="{FF2B5EF4-FFF2-40B4-BE49-F238E27FC236}">
                <a16:creationId xmlns:a16="http://schemas.microsoft.com/office/drawing/2014/main" id="{60D6C37D-1E05-4B63-8F17-EA85C48AD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886200"/>
            <a:ext cx="990600" cy="457200"/>
          </a:xfrm>
          <a:prstGeom prst="rect">
            <a:avLst/>
          </a:prstGeom>
          <a:noFill/>
          <a:ln w="28575" algn="ctr">
            <a:solidFill>
              <a:srgbClr val="F35B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83268-92E8-4EE1-A434-0D84FD96D90F}"/>
              </a:ext>
            </a:extLst>
          </p:cNvPr>
          <p:cNvSpPr/>
          <p:nvPr/>
        </p:nvSpPr>
        <p:spPr bwMode="auto">
          <a:xfrm>
            <a:off x="7467600" y="3352800"/>
            <a:ext cx="1143000" cy="4191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B616-6EEA-489C-BF37-E8C1A5695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635000"/>
            <a:ext cx="6838950" cy="13208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Variations of the Coronary Arteries</a:t>
            </a:r>
            <a:endParaRPr lang="ar-SA" sz="4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0FEFD-D16A-4C47-A253-686C910C9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4114800" cy="48006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Dominance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(90 %) of population, the Posterior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artery is a branch of the Right Coronary.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Left Dominance: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rest (10%), the Posterior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artery  arises from the Circumflex branch of the Left Coronary A</a:t>
            </a:r>
          </a:p>
          <a:p>
            <a:pPr>
              <a:defRPr/>
            </a:pPr>
            <a:endParaRPr lang="ar-SA" dirty="0"/>
          </a:p>
        </p:txBody>
      </p:sp>
      <p:sp>
        <p:nvSpPr>
          <p:cNvPr id="14340" name="Oval 6">
            <a:extLst>
              <a:ext uri="{FF2B5EF4-FFF2-40B4-BE49-F238E27FC236}">
                <a16:creationId xmlns:a16="http://schemas.microsoft.com/office/drawing/2014/main" id="{D39FF86D-2D50-4AE7-AC82-791FF7BDB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334000"/>
            <a:ext cx="76200" cy="762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sp>
        <p:nvSpPr>
          <p:cNvPr id="14341" name="Right Arrow 4">
            <a:extLst>
              <a:ext uri="{FF2B5EF4-FFF2-40B4-BE49-F238E27FC236}">
                <a16:creationId xmlns:a16="http://schemas.microsoft.com/office/drawing/2014/main" id="{071ED7E7-2E4E-4CA8-8EEF-4F65EBCF4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6576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2" name="Left Arrow 5">
            <a:extLst>
              <a:ext uri="{FF2B5EF4-FFF2-40B4-BE49-F238E27FC236}">
                <a16:creationId xmlns:a16="http://schemas.microsoft.com/office/drawing/2014/main" id="{4C1B3752-2F63-4664-BD7F-C6BACE7A4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962400"/>
            <a:ext cx="2286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4343" name="Picture 3" descr="C:\Documents and Settings\Dr.Essam\My Documents\blockes\cardiovascular 2013\pict\diagram_of_the_coronary_arteries_of_a_human_heart_poster-r94d97613be0b44cca7712ee28c3af300_aitu3_400 (1).jpg">
            <a:extLst>
              <a:ext uri="{FF2B5EF4-FFF2-40B4-BE49-F238E27FC236}">
                <a16:creationId xmlns:a16="http://schemas.microsoft.com/office/drawing/2014/main" id="{AF47BD5F-A3F5-4A7A-9247-E39F877413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0790" r="3612" b="20621"/>
          <a:stretch>
            <a:fillRect/>
          </a:stretch>
        </p:blipFill>
        <p:spPr>
          <a:xfrm>
            <a:off x="228600" y="1981200"/>
            <a:ext cx="4724400" cy="4495800"/>
          </a:xfrm>
          <a:noFill/>
          <a:ln w="95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Oval 8">
            <a:extLst>
              <a:ext uri="{FF2B5EF4-FFF2-40B4-BE49-F238E27FC236}">
                <a16:creationId xmlns:a16="http://schemas.microsoft.com/office/drawing/2014/main" id="{CD35F241-2109-44EB-A1DB-4495FABE5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00600"/>
            <a:ext cx="304800" cy="4572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Right Arrow 9">
            <a:extLst>
              <a:ext uri="{FF2B5EF4-FFF2-40B4-BE49-F238E27FC236}">
                <a16:creationId xmlns:a16="http://schemas.microsoft.com/office/drawing/2014/main" id="{29BA97DC-427C-44F8-B849-06A6B654B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38600"/>
            <a:ext cx="3048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AEF0A3D1-9BF0-4EFD-A94D-966D9C7DC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143000" cy="304800"/>
          </a:xfrm>
          <a:prstGeom prst="rect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09B341CD-0AA9-4A19-B896-3C16DC02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57800"/>
            <a:ext cx="914400" cy="228600"/>
          </a:xfrm>
          <a:prstGeom prst="rect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B967-E058-4BCF-A1AA-42B98D34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942975"/>
            <a:ext cx="6838950" cy="70485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C00000"/>
                </a:solidFill>
              </a:rPr>
              <a:t>Coronary </a:t>
            </a:r>
            <a:r>
              <a:rPr lang="en-US" sz="4000" dirty="0" err="1">
                <a:solidFill>
                  <a:srgbClr val="C00000"/>
                </a:solidFill>
              </a:rPr>
              <a:t>Anastomosis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15363" name="Content Placeholder 4">
            <a:extLst>
              <a:ext uri="{FF2B5EF4-FFF2-40B4-BE49-F238E27FC236}">
                <a16:creationId xmlns:a16="http://schemas.microsoft.com/office/drawing/2014/main" id="{B470CE0D-D88A-45BC-95A9-4C84437AF2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4610100" cy="54864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9FA01-95FF-4AB5-904A-4042D7B1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152900" cy="518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>
              <a:defRPr/>
            </a:pPr>
            <a:r>
              <a:rPr lang="en-US" sz="2400" b="1" i="1" dirty="0">
                <a:solidFill>
                  <a:srgbClr val="0000FF"/>
                </a:solidFill>
              </a:rPr>
              <a:t>In MOST of people, the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terminal branches of the right and left coronaries</a:t>
            </a:r>
            <a:r>
              <a:rPr lang="en-US" sz="2400" b="1" i="1" dirty="0">
                <a:solidFill>
                  <a:srgbClr val="0000FF"/>
                </a:solidFill>
              </a:rPr>
              <a:t>  anastomose in the </a:t>
            </a:r>
            <a:r>
              <a:rPr lang="en-US" sz="2400" b="1" dirty="0">
                <a:solidFill>
                  <a:srgbClr val="0000FF"/>
                </a:solidFill>
              </a:rPr>
              <a:t>posterior part of the IV groove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However this anastomoses is  not large enough to provide adequate blood supply in case of coronary occlusion, (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Functional End arteries)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367" name="Down Arrow 6">
            <a:extLst>
              <a:ext uri="{FF2B5EF4-FFF2-40B4-BE49-F238E27FC236}">
                <a16:creationId xmlns:a16="http://schemas.microsoft.com/office/drawing/2014/main" id="{902B0B8A-9844-4552-9CE9-DD7BCC63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38600"/>
            <a:ext cx="228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Right Arrow 7">
            <a:extLst>
              <a:ext uri="{FF2B5EF4-FFF2-40B4-BE49-F238E27FC236}">
                <a16:creationId xmlns:a16="http://schemas.microsoft.com/office/drawing/2014/main" id="{70FD25EC-28D6-4299-81F4-8E04794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81600"/>
            <a:ext cx="2286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9" name="Picture 2" descr="C:\Documents and Settings\me\My Documents\snell CVS\scan0002.jpg">
            <a:extLst>
              <a:ext uri="{FF2B5EF4-FFF2-40B4-BE49-F238E27FC236}">
                <a16:creationId xmlns:a16="http://schemas.microsoft.com/office/drawing/2014/main" id="{B120F4D7-2929-40F8-874C-FB18F3F1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75484" r="55974" b="5144"/>
          <a:stretch>
            <a:fillRect/>
          </a:stretch>
        </p:blipFill>
        <p:spPr bwMode="auto">
          <a:xfrm>
            <a:off x="457200" y="4951413"/>
            <a:ext cx="1416050" cy="1906587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D885-5C79-4445-A134-FBA9FEE4D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635000"/>
            <a:ext cx="6838950" cy="13208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Arterial Supply of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Conducting System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7E85-72ED-4F2D-807F-9D5E43468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2209800"/>
            <a:ext cx="3581400" cy="42672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SAN, AVN &amp;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AVB are usually supplied by 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Right coronary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Right Bundle Branch (RBB) of (AVB)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 supplied by 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Left coronary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LBB of (AVB)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supplied by both Right and Left coronaries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16390" name="Picture 2" descr="G:\heart\scan0001.jpg">
            <a:extLst>
              <a:ext uri="{FF2B5EF4-FFF2-40B4-BE49-F238E27FC236}">
                <a16:creationId xmlns:a16="http://schemas.microsoft.com/office/drawing/2014/main" id="{D14A12B3-1F70-42C0-947E-5B1601C0B2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4747" b="50000"/>
          <a:stretch>
            <a:fillRect/>
          </a:stretch>
        </p:blipFill>
        <p:spPr>
          <a:xfrm>
            <a:off x="228600" y="2667000"/>
            <a:ext cx="4724400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Oval 5">
            <a:extLst>
              <a:ext uri="{FF2B5EF4-FFF2-40B4-BE49-F238E27FC236}">
                <a16:creationId xmlns:a16="http://schemas.microsoft.com/office/drawing/2014/main" id="{7C555D60-A1FB-4B86-AF84-799427B72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71800"/>
            <a:ext cx="609600" cy="381000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SA" altLang="en-US"/>
          </a:p>
        </p:txBody>
      </p:sp>
      <p:sp>
        <p:nvSpPr>
          <p:cNvPr id="16392" name="Oval 6">
            <a:extLst>
              <a:ext uri="{FF2B5EF4-FFF2-40B4-BE49-F238E27FC236}">
                <a16:creationId xmlns:a16="http://schemas.microsoft.com/office/drawing/2014/main" id="{843E7FAC-866B-407F-A252-450AB357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19600"/>
            <a:ext cx="685800" cy="457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SA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>
            <a:extLst>
              <a:ext uri="{FF2B5EF4-FFF2-40B4-BE49-F238E27FC236}">
                <a16:creationId xmlns:a16="http://schemas.microsoft.com/office/drawing/2014/main" id="{662EA8BD-7A48-4194-8642-996461897BF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4114800" cy="52578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0000"/>
                </a:solidFill>
              </a:rPr>
              <a:t>Drains most of  the Venous Blood of the heart.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0000"/>
                </a:solidFill>
              </a:rPr>
              <a:t>It lies in the Posterior part of the AV groove.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solidFill>
                  <a:srgbClr val="0000FF"/>
                </a:solidFill>
              </a:rPr>
              <a:t>Origin :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/>
              <a:t>It is the direct continuation of the </a:t>
            </a:r>
            <a:r>
              <a:rPr lang="en-US" sz="2400" b="1" i="1" u="sng" dirty="0">
                <a:solidFill>
                  <a:srgbClr val="0000FF"/>
                </a:solidFill>
              </a:rPr>
              <a:t>Great Cardiac Vein.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solidFill>
                  <a:srgbClr val="C00000"/>
                </a:solidFill>
              </a:rPr>
              <a:t>Tributaries: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 </a:t>
            </a:r>
            <a:r>
              <a:rPr lang="en-US" sz="2400" b="1" i="1" u="sng" dirty="0">
                <a:solidFill>
                  <a:schemeClr val="bg1">
                    <a:lumMod val="50000"/>
                  </a:schemeClr>
                </a:solidFill>
              </a:rPr>
              <a:t>(3) Cardiac Veins: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00FF"/>
                </a:solidFill>
              </a:rPr>
              <a:t>A. Great.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00FF"/>
                </a:solidFill>
              </a:rPr>
              <a:t>B. Middle. 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0000FF"/>
                </a:solidFill>
              </a:rPr>
              <a:t>C. Small. 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Oblique vein of left atrium 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</a:rPr>
              <a:t>(vein of Marshall).</a:t>
            </a:r>
          </a:p>
        </p:txBody>
      </p:sp>
      <p:sp>
        <p:nvSpPr>
          <p:cNvPr id="17411" name="WordArt 7">
            <a:extLst>
              <a:ext uri="{FF2B5EF4-FFF2-40B4-BE49-F238E27FC236}">
                <a16:creationId xmlns:a16="http://schemas.microsoft.com/office/drawing/2014/main" id="{874F386F-73D5-4F3F-BA77-94F162576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5525" y="333375"/>
            <a:ext cx="45529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GB" sz="40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0E3F4D4C-BE91-477A-8A8D-56C362799BD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209800" y="457200"/>
            <a:ext cx="45720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Coronary Sinus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17413" name="Oval 7">
            <a:extLst>
              <a:ext uri="{FF2B5EF4-FFF2-40B4-BE49-F238E27FC236}">
                <a16:creationId xmlns:a16="http://schemas.microsoft.com/office/drawing/2014/main" id="{D58ADF58-0788-499A-9CAC-1FB13337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876800"/>
            <a:ext cx="152400" cy="76200"/>
          </a:xfrm>
          <a:prstGeom prst="ellipse">
            <a:avLst/>
          </a:prstGeom>
          <a:solidFill>
            <a:srgbClr val="FF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sp>
        <p:nvSpPr>
          <p:cNvPr id="17414" name="Oval 9">
            <a:extLst>
              <a:ext uri="{FF2B5EF4-FFF2-40B4-BE49-F238E27FC236}">
                <a16:creationId xmlns:a16="http://schemas.microsoft.com/office/drawing/2014/main" id="{158BD96C-3B7C-4328-8B95-BBC697CF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67000"/>
            <a:ext cx="46038" cy="76200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pic>
        <p:nvPicPr>
          <p:cNvPr id="17415" name="Picture 2" descr="C:\Users\Administrator\Documents\CARDIOVAS (B)\New Folder heart\scan0006.jpg">
            <a:extLst>
              <a:ext uri="{FF2B5EF4-FFF2-40B4-BE49-F238E27FC236}">
                <a16:creationId xmlns:a16="http://schemas.microsoft.com/office/drawing/2014/main" id="{DB8E42E6-C6D6-4D85-8278-25D6917C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9" b="3140"/>
          <a:stretch>
            <a:fillRect/>
          </a:stretch>
        </p:blipFill>
        <p:spPr bwMode="auto">
          <a:xfrm>
            <a:off x="254000" y="2051050"/>
            <a:ext cx="4800600" cy="458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Left Arrow 3">
            <a:extLst>
              <a:ext uri="{FF2B5EF4-FFF2-40B4-BE49-F238E27FC236}">
                <a16:creationId xmlns:a16="http://schemas.microsoft.com/office/drawing/2014/main" id="{EEF3981C-A5AB-4EE5-A689-04F8FD4C9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114800"/>
            <a:ext cx="533400" cy="130175"/>
          </a:xfrm>
          <a:prstGeom prst="leftArrow">
            <a:avLst>
              <a:gd name="adj1" fmla="val 50000"/>
              <a:gd name="adj2" fmla="val 4979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Right Arrow 5">
            <a:extLst>
              <a:ext uri="{FF2B5EF4-FFF2-40B4-BE49-F238E27FC236}">
                <a16:creationId xmlns:a16="http://schemas.microsoft.com/office/drawing/2014/main" id="{ED5BA804-4A6D-407C-9755-A067260D9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4179888"/>
            <a:ext cx="295275" cy="163512"/>
          </a:xfrm>
          <a:prstGeom prst="rightArrow">
            <a:avLst>
              <a:gd name="adj1" fmla="val 50000"/>
              <a:gd name="adj2" fmla="val 5007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8" name="Rectangle 1">
            <a:extLst>
              <a:ext uri="{FF2B5EF4-FFF2-40B4-BE49-F238E27FC236}">
                <a16:creationId xmlns:a16="http://schemas.microsoft.com/office/drawing/2014/main" id="{E53E7ACC-D326-42D0-9B16-3F603BA5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962400"/>
            <a:ext cx="838200" cy="282575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90569-ABA3-4EFA-BFD7-0898464D9D06}"/>
              </a:ext>
            </a:extLst>
          </p:cNvPr>
          <p:cNvSpPr/>
          <p:nvPr/>
        </p:nvSpPr>
        <p:spPr bwMode="auto">
          <a:xfrm>
            <a:off x="381000" y="3962400"/>
            <a:ext cx="685800" cy="3810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charset="0"/>
            </a:endParaRPr>
          </a:p>
        </p:txBody>
      </p:sp>
      <p:sp>
        <p:nvSpPr>
          <p:cNvPr id="17420" name="Oval 3">
            <a:extLst>
              <a:ext uri="{FF2B5EF4-FFF2-40B4-BE49-F238E27FC236}">
                <a16:creationId xmlns:a16="http://schemas.microsoft.com/office/drawing/2014/main" id="{4ECE6A7D-FDB7-44E6-8F5E-55DF7804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838200" cy="5334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>
            <a:extLst>
              <a:ext uri="{FF2B5EF4-FFF2-40B4-BE49-F238E27FC236}">
                <a16:creationId xmlns:a16="http://schemas.microsoft.com/office/drawing/2014/main" id="{1CD2E0C9-EC06-4F95-B0EA-9F62EFBE18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419600" cy="453072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b="1" i="1" u="sng" dirty="0">
                <a:solidFill>
                  <a:srgbClr val="C00000"/>
                </a:solidFill>
              </a:rPr>
              <a:t>Termination:</a:t>
            </a:r>
          </a:p>
          <a:p>
            <a:pPr>
              <a:defRPr/>
            </a:pPr>
            <a:r>
              <a:rPr lang="en-US" sz="2800" b="1" i="1" dirty="0">
                <a:solidFill>
                  <a:srgbClr val="0000FF"/>
                </a:solidFill>
              </a:rPr>
              <a:t>It empties into Right Atrium</a:t>
            </a:r>
            <a:r>
              <a:rPr lang="en-US" sz="2800" b="1" dirty="0">
                <a:solidFill>
                  <a:srgbClr val="0000FF"/>
                </a:solidFill>
              </a:rPr>
              <a:t>. 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</a:rPr>
              <a:t>Its opening is inferior &amp;  to the left of the IVC opening.</a:t>
            </a:r>
          </a:p>
          <a:p>
            <a:pPr>
              <a:defRPr/>
            </a:pPr>
            <a:r>
              <a:rPr lang="en-US" sz="2400" b="1" dirty="0">
                <a:solidFill>
                  <a:srgbClr val="000000"/>
                </a:solidFill>
              </a:rPr>
              <a:t>It is guarded by a valve.</a:t>
            </a:r>
          </a:p>
        </p:txBody>
      </p:sp>
      <p:pic>
        <p:nvPicPr>
          <p:cNvPr id="18435" name="Picture 2" descr="C:\Documents and Settings\User\My Documents\Student Gray\3. Thorax\F66122-003-f063.jpg">
            <a:extLst>
              <a:ext uri="{FF2B5EF4-FFF2-40B4-BE49-F238E27FC236}">
                <a16:creationId xmlns:a16="http://schemas.microsoft.com/office/drawing/2014/main" id="{528AF49C-2FAB-439A-8552-488CA12F4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"/>
          <a:stretch>
            <a:fillRect/>
          </a:stretch>
        </p:blipFill>
        <p:spPr bwMode="auto">
          <a:xfrm>
            <a:off x="381000" y="1981200"/>
            <a:ext cx="426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eft Arrow 2">
            <a:extLst>
              <a:ext uri="{FF2B5EF4-FFF2-40B4-BE49-F238E27FC236}">
                <a16:creationId xmlns:a16="http://schemas.microsoft.com/office/drawing/2014/main" id="{891F3257-84FC-4325-90F4-D80B2363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10200"/>
            <a:ext cx="304800" cy="76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2" name="Rectangle 6">
            <a:extLst>
              <a:ext uri="{FF2B5EF4-FFF2-40B4-BE49-F238E27FC236}">
                <a16:creationId xmlns:a16="http://schemas.microsoft.com/office/drawing/2014/main" id="{FE79610B-D469-4FF4-9FCF-B99E18D4B4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700338"/>
            <a:ext cx="4724400" cy="3430587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1. Anterior cardiac veins: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Open directly into the  Right Atrium.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2. </a:t>
            </a:r>
            <a:r>
              <a:rPr lang="en-US" sz="2800" b="1" i="1" dirty="0">
                <a:solidFill>
                  <a:srgbClr val="FF0000"/>
                </a:solidFill>
              </a:rPr>
              <a:t>Venae </a:t>
            </a:r>
            <a:r>
              <a:rPr lang="en-US" sz="2800" b="1" i="1" dirty="0" err="1">
                <a:solidFill>
                  <a:srgbClr val="FF0000"/>
                </a:solidFill>
              </a:rPr>
              <a:t>Cordis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minime</a:t>
            </a:r>
            <a:r>
              <a:rPr lang="en-US" sz="2800" b="1" i="1" dirty="0">
                <a:solidFill>
                  <a:srgbClr val="FF0000"/>
                </a:solidFill>
              </a:rPr>
              <a:t> (small cardiac veins):</a:t>
            </a:r>
          </a:p>
          <a:p>
            <a:pPr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Open into the heart chambers.</a:t>
            </a:r>
          </a:p>
        </p:txBody>
      </p:sp>
      <p:pic>
        <p:nvPicPr>
          <p:cNvPr id="229383" name="Picture 7" descr="2EC630C4">
            <a:extLst>
              <a:ext uri="{FF2B5EF4-FFF2-40B4-BE49-F238E27FC236}">
                <a16:creationId xmlns:a16="http://schemas.microsoft.com/office/drawing/2014/main" id="{111E2E93-0374-4154-BE51-98A4F849083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68764" r="56252"/>
          <a:stretch>
            <a:fillRect/>
          </a:stretch>
        </p:blipFill>
        <p:spPr>
          <a:xfrm>
            <a:off x="381000" y="2590800"/>
            <a:ext cx="3614738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WordArt 9">
            <a:extLst>
              <a:ext uri="{FF2B5EF4-FFF2-40B4-BE49-F238E27FC236}">
                <a16:creationId xmlns:a16="http://schemas.microsoft.com/office/drawing/2014/main" id="{16DDFE24-BA7F-4D95-9E81-D1BCA45944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3575" y="476250"/>
            <a:ext cx="551815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GB" sz="4000" b="1" kern="1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7D7AD061-C2D1-45B8-886C-39A675F11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0"/>
            <a:ext cx="5029200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Veins Draining outside Coronary Sinus</a:t>
            </a:r>
            <a:endParaRPr lang="ar-SA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93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56AF-A970-4DCF-AB03-C0619396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213100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latin typeface="Brush Script MT" pitchFamily="66" charset="0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C3C1-B8D7-4F1B-90F0-619A6795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911225"/>
            <a:ext cx="6838950" cy="76835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1E96-C17B-4A4A-B340-33E59427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the end of the lecture the student should be able to know about;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arterial supply of the cardiac muscle regarding (origin, course, distribution and branches).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coronary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anastmosis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The arterial supply to the conducting system of the heart.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venous drainage of the heart regarding (origin, tributaries and termination). </a:t>
            </a: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2FF6-F1A7-41A1-8936-11BC4C45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050" cy="6350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Arterial Supply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EAD80-9AD2-432A-9FB2-A82BCF793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09975" cy="4691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arterial supply of the heart is provided by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 Arteries : 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Right Coronary artery &amp;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 Coronary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artery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They are distributed over the cardiac surface, within the subepicadium connective tissue.   </a:t>
            </a:r>
          </a:p>
        </p:txBody>
      </p:sp>
      <p:pic>
        <p:nvPicPr>
          <p:cNvPr id="5124" name="Picture 2" descr="C:\Documents and Settings\User\My Documents\Student Gray\3. Thorax\F66122-003-f061a.jpg">
            <a:extLst>
              <a:ext uri="{FF2B5EF4-FFF2-40B4-BE49-F238E27FC236}">
                <a16:creationId xmlns:a16="http://schemas.microsoft.com/office/drawing/2014/main" id="{C5C09C4B-369C-4A08-9A58-86AC48700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"/>
          <a:stretch>
            <a:fillRect/>
          </a:stretch>
        </p:blipFill>
        <p:spPr>
          <a:xfrm>
            <a:off x="3657600" y="1600200"/>
            <a:ext cx="5105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5" name="Straight Arrow Connector 5">
            <a:extLst>
              <a:ext uri="{FF2B5EF4-FFF2-40B4-BE49-F238E27FC236}">
                <a16:creationId xmlns:a16="http://schemas.microsoft.com/office/drawing/2014/main" id="{52081DED-FCB4-45C3-B3F0-1CA24B64277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34100" y="3086100"/>
            <a:ext cx="762000" cy="5334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Rectangle 6">
            <a:extLst>
              <a:ext uri="{FF2B5EF4-FFF2-40B4-BE49-F238E27FC236}">
                <a16:creationId xmlns:a16="http://schemas.microsoft.com/office/drawing/2014/main" id="{97476D03-A6CE-4D34-AAAE-B40BFE963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14600"/>
            <a:ext cx="914400" cy="457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sp>
        <p:nvSpPr>
          <p:cNvPr id="5127" name="TextBox 8">
            <a:extLst>
              <a:ext uri="{FF2B5EF4-FFF2-40B4-BE49-F238E27FC236}">
                <a16:creationId xmlns:a16="http://schemas.microsoft.com/office/drawing/2014/main" id="{53DF5C57-A954-4F2C-9CA0-ABF51459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38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000000"/>
                </a:solidFill>
              </a:rPr>
              <a:t>L Coronary artery</a:t>
            </a:r>
          </a:p>
        </p:txBody>
      </p:sp>
      <p:sp>
        <p:nvSpPr>
          <p:cNvPr id="5128" name="Rectangle 2">
            <a:extLst>
              <a:ext uri="{FF2B5EF4-FFF2-40B4-BE49-F238E27FC236}">
                <a16:creationId xmlns:a16="http://schemas.microsoft.com/office/drawing/2014/main" id="{9760B6BA-1FBC-4238-83E2-EEC59475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95800"/>
            <a:ext cx="990600" cy="457200"/>
          </a:xfrm>
          <a:prstGeom prst="rect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>
            <a:extLst>
              <a:ext uri="{FF2B5EF4-FFF2-40B4-BE49-F238E27FC236}">
                <a16:creationId xmlns:a16="http://schemas.microsoft.com/office/drawing/2014/main" id="{F8D67497-4FEE-4E2D-A030-1C546AFACC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05000"/>
            <a:ext cx="3886200" cy="2622550"/>
          </a:xfrm>
          <a:solidFill>
            <a:schemeClr val="accent1">
              <a:lumMod val="7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i="1" dirty="0"/>
              <a:t>They arise from</a:t>
            </a:r>
            <a:r>
              <a:rPr lang="en-US" sz="2800" b="1" i="1" u="sng" dirty="0"/>
              <a:t> </a:t>
            </a:r>
            <a:r>
              <a:rPr lang="en-US" sz="2800" b="1" dirty="0"/>
              <a:t>the initial part of the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i="1" dirty="0">
                <a:solidFill>
                  <a:schemeClr val="bg1"/>
                </a:solidFill>
              </a:rPr>
              <a:t>Ascending Aorta (Aortic Sinuses),</a:t>
            </a:r>
            <a:r>
              <a:rPr lang="en-US" sz="2800" b="1" dirty="0"/>
              <a:t> immediately above the aortic valve.</a:t>
            </a:r>
          </a:p>
        </p:txBody>
      </p:sp>
      <p:pic>
        <p:nvPicPr>
          <p:cNvPr id="6147" name="Picture 7" descr="心的动脉">
            <a:extLst>
              <a:ext uri="{FF2B5EF4-FFF2-40B4-BE49-F238E27FC236}">
                <a16:creationId xmlns:a16="http://schemas.microsoft.com/office/drawing/2014/main" id="{F026DE3B-2A7F-4DD7-AE45-D8DD19426CC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571625"/>
            <a:ext cx="3067050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6">
            <a:extLst>
              <a:ext uri="{FF2B5EF4-FFF2-40B4-BE49-F238E27FC236}">
                <a16:creationId xmlns:a16="http://schemas.microsoft.com/office/drawing/2014/main" id="{13B8D897-82CC-45C2-8E5F-3D8EBEA67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76600"/>
            <a:ext cx="803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000000"/>
                </a:solidFill>
              </a:rPr>
              <a:t>AA</a:t>
            </a:r>
          </a:p>
        </p:txBody>
      </p:sp>
      <p:cxnSp>
        <p:nvCxnSpPr>
          <p:cNvPr id="6149" name="Straight Arrow Connector 10">
            <a:extLst>
              <a:ext uri="{FF2B5EF4-FFF2-40B4-BE49-F238E27FC236}">
                <a16:creationId xmlns:a16="http://schemas.microsoft.com/office/drawing/2014/main" id="{E6D155D4-778B-474A-812E-3617489E898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04800" y="2386013"/>
            <a:ext cx="1828800" cy="6858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0" name="TextBox 11">
            <a:extLst>
              <a:ext uri="{FF2B5EF4-FFF2-40B4-BE49-F238E27FC236}">
                <a16:creationId xmlns:a16="http://schemas.microsoft.com/office/drawing/2014/main" id="{6345B4F4-A090-48B9-B48A-DB1A0DEC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</a:rPr>
              <a:t>RCA</a:t>
            </a:r>
          </a:p>
        </p:txBody>
      </p:sp>
      <p:cxnSp>
        <p:nvCxnSpPr>
          <p:cNvPr id="6151" name="Straight Arrow Connector 13">
            <a:extLst>
              <a:ext uri="{FF2B5EF4-FFF2-40B4-BE49-F238E27FC236}">
                <a16:creationId xmlns:a16="http://schemas.microsoft.com/office/drawing/2014/main" id="{BBF4F2EB-BE70-4600-9A23-504BD491DC1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022475" y="2247900"/>
            <a:ext cx="1219200" cy="5334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Box 14">
            <a:extLst>
              <a:ext uri="{FF2B5EF4-FFF2-40B4-BE49-F238E27FC236}">
                <a16:creationId xmlns:a16="http://schemas.microsoft.com/office/drawing/2014/main" id="{34866D56-F73D-43C3-9157-14C445B9E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600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FF00"/>
                </a:solidFill>
              </a:rPr>
              <a:t>LCA</a:t>
            </a:r>
          </a:p>
        </p:txBody>
      </p:sp>
      <p:sp>
        <p:nvSpPr>
          <p:cNvPr id="6153" name="TextBox 9">
            <a:extLst>
              <a:ext uri="{FF2B5EF4-FFF2-40B4-BE49-F238E27FC236}">
                <a16:creationId xmlns:a16="http://schemas.microsoft.com/office/drawing/2014/main" id="{0D8B4C9D-78AF-4EC2-BF17-D5B50D648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3400"/>
            <a:ext cx="38100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Origin of Coronary Arteries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6154" name="Picture 13" descr="C:\Documents and Settings\User\My Documents\Student Gray\3. Thorax\F66122-003-f068.jpg">
            <a:extLst>
              <a:ext uri="{FF2B5EF4-FFF2-40B4-BE49-F238E27FC236}">
                <a16:creationId xmlns:a16="http://schemas.microsoft.com/office/drawing/2014/main" id="{24FDAD7D-1415-469D-A3EA-A7F39008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r="15582" b="3125"/>
          <a:stretch>
            <a:fillRect/>
          </a:stretch>
        </p:blipFill>
        <p:spPr bwMode="auto">
          <a:xfrm>
            <a:off x="1677988" y="4267200"/>
            <a:ext cx="3425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5" name="Straight Arrow Connector 8">
            <a:extLst>
              <a:ext uri="{FF2B5EF4-FFF2-40B4-BE49-F238E27FC236}">
                <a16:creationId xmlns:a16="http://schemas.microsoft.com/office/drawing/2014/main" id="{B9F263D1-E518-41A3-B546-A99DCECE506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19600" y="3124200"/>
            <a:ext cx="1295400" cy="2590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11">
            <a:extLst>
              <a:ext uri="{FF2B5EF4-FFF2-40B4-BE49-F238E27FC236}">
                <a16:creationId xmlns:a16="http://schemas.microsoft.com/office/drawing/2014/main" id="{770F203F-919D-4AD0-A6BB-BDDC0180D8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5375" y="3276600"/>
            <a:ext cx="3349625" cy="2438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7" name="Oval 12">
            <a:extLst>
              <a:ext uri="{FF2B5EF4-FFF2-40B4-BE49-F238E27FC236}">
                <a16:creationId xmlns:a16="http://schemas.microsoft.com/office/drawing/2014/main" id="{4BB0D21C-DC3B-40C6-ADBF-6B418E99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914400" cy="228600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E4FD-018E-4966-BB1A-611E0302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613" cy="6350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Right Coronary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Artery 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055C7-6B0E-4517-AF80-33A11F66C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5163" cy="46910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Arises from the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aortic sinus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of the ascending aorta.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Descends in the right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atrioventricular groove </a:t>
            </a:r>
            <a:r>
              <a:rPr lang="en-US" sz="2400" b="1" i="1" dirty="0"/>
              <a:t>between the Right Auricle and the Pulmonary trunk</a:t>
            </a:r>
            <a:r>
              <a:rPr lang="en-US" sz="2800" b="1" i="1" dirty="0"/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 the inferior border of the heart it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continues posteriorly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anastomose with the left coronary.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BEA5D0D-1947-4BBA-A50D-E37A24B6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81400"/>
            <a:ext cx="533400" cy="2286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SA" altLang="en-US"/>
          </a:p>
        </p:txBody>
      </p:sp>
      <p:pic>
        <p:nvPicPr>
          <p:cNvPr id="7175" name="Picture 2" descr="C:\Users\Administrator\Documents\CARDIOVAS (B)\New Folder heart\scan0006.jpg">
            <a:extLst>
              <a:ext uri="{FF2B5EF4-FFF2-40B4-BE49-F238E27FC236}">
                <a16:creationId xmlns:a16="http://schemas.microsoft.com/office/drawing/2014/main" id="{FA96AD4A-5024-434B-8934-C0E217489B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205" r="2429" b="53235"/>
          <a:stretch>
            <a:fillRect/>
          </a:stretch>
        </p:blipFill>
        <p:spPr>
          <a:xfrm>
            <a:off x="4722813" y="1638300"/>
            <a:ext cx="4311650" cy="429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Down Arrow 4">
            <a:extLst>
              <a:ext uri="{FF2B5EF4-FFF2-40B4-BE49-F238E27FC236}">
                <a16:creationId xmlns:a16="http://schemas.microsoft.com/office/drawing/2014/main" id="{D2A7CB0B-4B0E-4A2A-9613-E37AEC7D1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7113" y="3467100"/>
            <a:ext cx="1524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Down Arrow 5">
            <a:extLst>
              <a:ext uri="{FF2B5EF4-FFF2-40B4-BE49-F238E27FC236}">
                <a16:creationId xmlns:a16="http://schemas.microsoft.com/office/drawing/2014/main" id="{11318BF6-7F25-4222-83E3-2AB343CA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819400"/>
            <a:ext cx="239713" cy="3048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0000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Up Arrow 6">
            <a:extLst>
              <a:ext uri="{FF2B5EF4-FFF2-40B4-BE49-F238E27FC236}">
                <a16:creationId xmlns:a16="http://schemas.microsoft.com/office/drawing/2014/main" id="{9F0B8CC9-27BB-4562-AAAA-757743FC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95700"/>
            <a:ext cx="228600" cy="3429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12700" algn="ctr">
            <a:solidFill>
              <a:schemeClr val="accent3">
                <a:lumMod val="1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9" name="Picture 13" descr="C:\Documents and Settings\User\My Documents\Student Gray\3. Thorax\F66122-003-f068.jpg">
            <a:extLst>
              <a:ext uri="{FF2B5EF4-FFF2-40B4-BE49-F238E27FC236}">
                <a16:creationId xmlns:a16="http://schemas.microsoft.com/office/drawing/2014/main" id="{468E5B74-542B-4821-95CA-5B8B9E38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r="15582" b="3125"/>
          <a:stretch>
            <a:fillRect/>
          </a:stretch>
        </p:blipFill>
        <p:spPr bwMode="auto">
          <a:xfrm>
            <a:off x="6559550" y="838200"/>
            <a:ext cx="27416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5E63E-DC4B-4D40-AB0E-146E65A8B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572000" cy="54864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(RCA ) Supplies: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Right atrium,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Right ventricle,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part of Left Atrium,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Left ventricle &amp;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Atrioventricular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septum. </a:t>
            </a:r>
          </a:p>
          <a:p>
            <a:pPr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Most of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conducting system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ar-SA" dirty="0"/>
          </a:p>
        </p:txBody>
      </p:sp>
      <p:pic>
        <p:nvPicPr>
          <p:cNvPr id="8195" name="Picture 2" descr="C:\Documents and Settings\User\My Documents\Student Gray\3. Thorax\F66122-003-f059.jpg">
            <a:extLst>
              <a:ext uri="{FF2B5EF4-FFF2-40B4-BE49-F238E27FC236}">
                <a16:creationId xmlns:a16="http://schemas.microsoft.com/office/drawing/2014/main" id="{87A9BE2C-2719-4AEF-8DBB-D1BBF82798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"/>
          <a:stretch>
            <a:fillRect/>
          </a:stretch>
        </p:blipFill>
        <p:spPr>
          <a:xfrm>
            <a:off x="685800" y="2133600"/>
            <a:ext cx="3810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Oval 4">
            <a:extLst>
              <a:ext uri="{FF2B5EF4-FFF2-40B4-BE49-F238E27FC236}">
                <a16:creationId xmlns:a16="http://schemas.microsoft.com/office/drawing/2014/main" id="{BD8142FF-3661-43B3-A2CC-EDD84B15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86200"/>
            <a:ext cx="76200" cy="76200"/>
          </a:xfrm>
          <a:prstGeom prst="ellipse">
            <a:avLst/>
          </a:prstGeom>
          <a:solidFill>
            <a:srgbClr val="0000FF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B8C13261-B5B9-4738-AA9D-DC30193DB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76800"/>
            <a:ext cx="152400" cy="152400"/>
          </a:xfrm>
          <a:prstGeom prst="ellipse">
            <a:avLst/>
          </a:prstGeom>
          <a:solidFill>
            <a:srgbClr val="0000FF"/>
          </a:solidFill>
          <a:ln w="127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78D53F2A-FD43-4427-A042-0A59F40EB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05200"/>
            <a:ext cx="152400" cy="152400"/>
          </a:xfrm>
          <a:prstGeom prst="ellipse">
            <a:avLst/>
          </a:prstGeom>
          <a:solidFill>
            <a:srgbClr val="C00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  <p:sp>
        <p:nvSpPr>
          <p:cNvPr id="8199" name="Oval 7">
            <a:extLst>
              <a:ext uri="{FF2B5EF4-FFF2-40B4-BE49-F238E27FC236}">
                <a16:creationId xmlns:a16="http://schemas.microsoft.com/office/drawing/2014/main" id="{2387B10F-F7E8-42E3-9748-0D6EC0A7C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800600"/>
            <a:ext cx="228600" cy="152400"/>
          </a:xfrm>
          <a:prstGeom prst="ellipse">
            <a:avLst/>
          </a:prstGeom>
          <a:solidFill>
            <a:srgbClr val="C00000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ar-EG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334-8CBC-4C21-B29C-8E37A76E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5943600" cy="635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A8688-60E1-41D8-BA93-FF78633E8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7338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Right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Conus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infundibulum and upper part of anterior wall of the right ventricle.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ventricular branches;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2-3 branches supply anterior surface of the right ventricle.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 artery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the largest branch, runs along the lower margin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sternocostal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surface.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accompanied by the </a:t>
            </a:r>
            <a:r>
              <a:rPr lang="en-US" sz="2400" u="sng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Small Cardiac vein.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Content Placeholder 6" descr="CoronaryVeins1.jpg">
            <a:extLst>
              <a:ext uri="{FF2B5EF4-FFF2-40B4-BE49-F238E27FC236}">
                <a16:creationId xmlns:a16="http://schemas.microsoft.com/office/drawing/2014/main" id="{2FAA8C49-496C-40AA-8E83-970DCF6DF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981200"/>
            <a:ext cx="5111750" cy="3824288"/>
          </a:xfr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E7CED3F-4C8F-4641-B4DF-577EBDAED7D3}"/>
              </a:ext>
            </a:extLst>
          </p:cNvPr>
          <p:cNvSpPr/>
          <p:nvPr/>
        </p:nvSpPr>
        <p:spPr>
          <a:xfrm>
            <a:off x="3851275" y="2708275"/>
            <a:ext cx="1008063" cy="649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0FB370-F71C-4D7A-A0E5-1E264208F6A1}"/>
              </a:ext>
            </a:extLst>
          </p:cNvPr>
          <p:cNvCxnSpPr/>
          <p:nvPr/>
        </p:nvCxnSpPr>
        <p:spPr>
          <a:xfrm rot="16200000" flipV="1">
            <a:off x="5409406" y="4695032"/>
            <a:ext cx="1800225" cy="792162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015C11-693C-41D4-998C-15D7D8B673AE}"/>
              </a:ext>
            </a:extLst>
          </p:cNvPr>
          <p:cNvCxnSpPr/>
          <p:nvPr/>
        </p:nvCxnSpPr>
        <p:spPr>
          <a:xfrm rot="16200000" flipV="1">
            <a:off x="5157788" y="4659312"/>
            <a:ext cx="1511300" cy="1152525"/>
          </a:xfrm>
          <a:prstGeom prst="straightConnector1">
            <a:avLst/>
          </a:prstGeom>
          <a:ln w="285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4C0173-9B63-4D2A-92CB-0C6247049AD0}"/>
              </a:ext>
            </a:extLst>
          </p:cNvPr>
          <p:cNvCxnSpPr/>
          <p:nvPr/>
        </p:nvCxnSpPr>
        <p:spPr>
          <a:xfrm rot="5400000">
            <a:off x="5448301" y="2054225"/>
            <a:ext cx="1873250" cy="11525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2">
            <a:extLst>
              <a:ext uri="{FF2B5EF4-FFF2-40B4-BE49-F238E27FC236}">
                <a16:creationId xmlns:a16="http://schemas.microsoft.com/office/drawing/2014/main" id="{E5E23F6B-B3D2-4178-A4D3-93A8D878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524000"/>
            <a:ext cx="1447800" cy="3698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800" b="1"/>
              <a:t>Right conus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E77C4F-53E4-4B9C-83CB-AA2EF493AAD0}"/>
              </a:ext>
            </a:extLst>
          </p:cNvPr>
          <p:cNvCxnSpPr/>
          <p:nvPr/>
        </p:nvCxnSpPr>
        <p:spPr bwMode="auto">
          <a:xfrm>
            <a:off x="2362200" y="4724400"/>
            <a:ext cx="2974975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CoronaryVeins2.jpg">
            <a:extLst>
              <a:ext uri="{FF2B5EF4-FFF2-40B4-BE49-F238E27FC236}">
                <a16:creationId xmlns:a16="http://schemas.microsoft.com/office/drawing/2014/main" id="{513A58A8-874C-48B3-AE3E-F190C0FC5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590800"/>
            <a:ext cx="5111750" cy="3448050"/>
          </a:xfrm>
          <a:ln>
            <a:solidFill>
              <a:schemeClr val="tx1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936D6-6F71-4274-86CA-72A341240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52400" y="-76200"/>
            <a:ext cx="4038600" cy="7543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Atrial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branches;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Supply anterior and lateral surfaces of the right atrium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branch supplies posterior surface of both atria 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Artery of the </a:t>
            </a: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Sinuatrial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Node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Supplies the SAN and both atria 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35% it arises from the left coronary.</a:t>
            </a:r>
          </a:p>
          <a:p>
            <a:pPr>
              <a:defRPr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 ventricular branches;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About 2 supply the diaphragmatic surface of the right ventricle.</a:t>
            </a:r>
          </a:p>
          <a:p>
            <a:pPr>
              <a:defRPr/>
            </a:pPr>
            <a:r>
              <a:rPr lang="en-US" sz="20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artery;</a:t>
            </a:r>
            <a:r>
              <a:rPr lang="en-US" sz="2400" b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(accompanied by Middle Cardiac vein)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Lies in the posterior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interventricular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groove, it supplies the Right and Left Ventricles, including their inferior wall, posterior part of ventricular septum, </a:t>
            </a:r>
            <a:r>
              <a:rPr 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 the Apical part,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BF98FD-0569-43B7-A406-89EB9F8E1C5E}"/>
              </a:ext>
            </a:extLst>
          </p:cNvPr>
          <p:cNvSpPr/>
          <p:nvPr/>
        </p:nvSpPr>
        <p:spPr>
          <a:xfrm>
            <a:off x="8101013" y="3213100"/>
            <a:ext cx="647700" cy="3603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B5ADF-6F72-4B54-B84E-EF3C013185CA}"/>
              </a:ext>
            </a:extLst>
          </p:cNvPr>
          <p:cNvSpPr/>
          <p:nvPr/>
        </p:nvSpPr>
        <p:spPr>
          <a:xfrm>
            <a:off x="7812088" y="4941888"/>
            <a:ext cx="1081087" cy="503237"/>
          </a:xfrm>
          <a:prstGeom prst="rect">
            <a:avLst/>
          </a:prstGeom>
          <a:noFill/>
          <a:ln w="38100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45E7F1-54F0-4719-844B-6FA7D233D01F}"/>
              </a:ext>
            </a:extLst>
          </p:cNvPr>
          <p:cNvCxnSpPr/>
          <p:nvPr/>
        </p:nvCxnSpPr>
        <p:spPr>
          <a:xfrm flipV="1">
            <a:off x="4211638" y="4724400"/>
            <a:ext cx="1584325" cy="936625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F44D3C-E939-4DC2-8D4E-B5F1EA4EF1C0}"/>
              </a:ext>
            </a:extLst>
          </p:cNvPr>
          <p:cNvCxnSpPr/>
          <p:nvPr/>
        </p:nvCxnSpPr>
        <p:spPr>
          <a:xfrm flipV="1">
            <a:off x="4211638" y="4797425"/>
            <a:ext cx="1944687" cy="863600"/>
          </a:xfrm>
          <a:prstGeom prst="straightConnector1">
            <a:avLst/>
          </a:prstGeom>
          <a:ln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Straight Arrow Connector 10">
            <a:extLst>
              <a:ext uri="{FF2B5EF4-FFF2-40B4-BE49-F238E27FC236}">
                <a16:creationId xmlns:a16="http://schemas.microsoft.com/office/drawing/2014/main" id="{39510E69-F082-4B25-87AB-7A4051BC5E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52600" y="387350"/>
            <a:ext cx="6076950" cy="3124200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C143-5101-4978-93A3-A6E6D176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002588" cy="635000"/>
          </a:xfr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Left Coronary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Artery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3AC1C-8EF4-450F-80B2-242FB36F5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3962400" cy="57150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Larger  of the two coronaries.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Arises from the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left posterior aortic sinus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ascending aorta.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Descends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: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/>
              <a:t>1. </a:t>
            </a: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Between the pulmonary trunk and the left auricle</a:t>
            </a:r>
            <a:r>
              <a:rPr lang="en-US" sz="2400" b="1" dirty="0"/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/>
              <a:t>2. </a:t>
            </a:r>
            <a:r>
              <a:rPr lang="en-US" sz="2400" b="1" dirty="0">
                <a:solidFill>
                  <a:schemeClr val="accent3">
                    <a:lumMod val="10000"/>
                  </a:schemeClr>
                </a:solidFill>
              </a:rPr>
              <a:t>In the </a:t>
            </a:r>
            <a:r>
              <a:rPr lang="en-US" sz="2400" b="1" dirty="0">
                <a:solidFill>
                  <a:srgbClr val="FF0000"/>
                </a:solidFill>
              </a:rPr>
              <a:t>IV groove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</a:rPr>
              <a:t>to the apex of the heart.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Divides into two terminal branches: </a:t>
            </a:r>
          </a:p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Anterior </a:t>
            </a:r>
            <a:r>
              <a:rPr lang="en-US" sz="2400" b="1" i="1" dirty="0" err="1">
                <a:solidFill>
                  <a:srgbClr val="FF0000"/>
                </a:solidFill>
              </a:rPr>
              <a:t>Interventricular</a:t>
            </a:r>
            <a:r>
              <a:rPr lang="en-US" sz="2400" b="1" i="1" dirty="0">
                <a:solidFill>
                  <a:srgbClr val="FF0000"/>
                </a:solidFill>
              </a:rPr>
              <a:t> &amp; Circumflex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10000"/>
                  </a:schemeClr>
                </a:solidFill>
              </a:rPr>
              <a:t>arteries</a:t>
            </a:r>
            <a:r>
              <a:rPr lang="en-US" sz="2400" b="1" i="1" dirty="0"/>
              <a:t>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270" name="Picture 2" descr="C:\Users\Administrator\Documents\CARDIOVAS (B)\New Folder heart\scan0006.jpg">
            <a:extLst>
              <a:ext uri="{FF2B5EF4-FFF2-40B4-BE49-F238E27FC236}">
                <a16:creationId xmlns:a16="http://schemas.microsoft.com/office/drawing/2014/main" id="{F7CE09AA-B745-4857-AC0E-7007668B776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205" r="2429" b="53235"/>
          <a:stretch>
            <a:fillRect/>
          </a:stretch>
        </p:blipFill>
        <p:spPr>
          <a:xfrm>
            <a:off x="4343400" y="1524000"/>
            <a:ext cx="4313238" cy="47244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Down Arrow 4">
            <a:extLst>
              <a:ext uri="{FF2B5EF4-FFF2-40B4-BE49-F238E27FC236}">
                <a16:creationId xmlns:a16="http://schemas.microsoft.com/office/drawing/2014/main" id="{A7483228-060D-4E91-95F1-E0BCFD964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819400"/>
            <a:ext cx="2286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1272" name="Picture 13" descr="C:\Documents and Settings\User\My Documents\Student Gray\3. Thorax\F66122-003-f068.jpg">
            <a:extLst>
              <a:ext uri="{FF2B5EF4-FFF2-40B4-BE49-F238E27FC236}">
                <a16:creationId xmlns:a16="http://schemas.microsoft.com/office/drawing/2014/main" id="{CDE0AF58-5965-4974-A457-CC840D4A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r="15582" b="3125"/>
          <a:stretch>
            <a:fillRect/>
          </a:stretch>
        </p:blipFill>
        <p:spPr bwMode="auto">
          <a:xfrm>
            <a:off x="6559550" y="838200"/>
            <a:ext cx="27416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Oval 2">
            <a:extLst>
              <a:ext uri="{FF2B5EF4-FFF2-40B4-BE49-F238E27FC236}">
                <a16:creationId xmlns:a16="http://schemas.microsoft.com/office/drawing/2014/main" id="{BD5E4E8B-D5AA-4CB8-A0FB-F3374A12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606675"/>
            <a:ext cx="914400" cy="44132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Oval 4">
            <a:extLst>
              <a:ext uri="{FF2B5EF4-FFF2-40B4-BE49-F238E27FC236}">
                <a16:creationId xmlns:a16="http://schemas.microsoft.com/office/drawing/2014/main" id="{7F17C2F3-89C6-42A5-9FD5-3A6B5527B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606675"/>
            <a:ext cx="914400" cy="441325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Oval 5">
            <a:extLst>
              <a:ext uri="{FF2B5EF4-FFF2-40B4-BE49-F238E27FC236}">
                <a16:creationId xmlns:a16="http://schemas.microsoft.com/office/drawing/2014/main" id="{6853AB34-AC37-4503-9202-89496C75B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733800"/>
            <a:ext cx="914400" cy="762000"/>
          </a:xfrm>
          <a:prstGeom prst="ellipse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rosoft Office 98">
  <a:themeElements>
    <a:clrScheme name="">
      <a:dk1>
        <a:srgbClr val="00279F"/>
      </a:dk1>
      <a:lt1>
        <a:srgbClr val="FFFFFF"/>
      </a:lt1>
      <a:dk2>
        <a:srgbClr val="063DE8"/>
      </a:dk2>
      <a:lt2>
        <a:srgbClr val="FAFD00"/>
      </a:lt2>
      <a:accent1>
        <a:srgbClr val="FAFD00"/>
      </a:accent1>
      <a:accent2>
        <a:srgbClr val="51DC00"/>
      </a:accent2>
      <a:accent3>
        <a:srgbClr val="AAAFF2"/>
      </a:accent3>
      <a:accent4>
        <a:srgbClr val="DADADA"/>
      </a:accent4>
      <a:accent5>
        <a:srgbClr val="FCFEAA"/>
      </a:accent5>
      <a:accent6>
        <a:srgbClr val="49C700"/>
      </a:accent6>
      <a:hlink>
        <a:srgbClr val="00AE00"/>
      </a:hlink>
      <a:folHlink>
        <a:srgbClr val="A2C1F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Pages>26</Pages>
  <Words>858</Words>
  <Application>Microsoft Office PowerPoint</Application>
  <PresentationFormat>On-screen Show (4:3)</PresentationFormat>
  <Paragraphs>110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</vt:lpstr>
      <vt:lpstr>Arial</vt:lpstr>
      <vt:lpstr>Monotype Sorts</vt:lpstr>
      <vt:lpstr>Times New Roman</vt:lpstr>
      <vt:lpstr>Wingdings</vt:lpstr>
      <vt:lpstr>Brush Script MT</vt:lpstr>
      <vt:lpstr>Microsoft Office 98</vt:lpstr>
      <vt:lpstr>BLOOD SUPPLY OF THE HEART</vt:lpstr>
      <vt:lpstr>Objectives </vt:lpstr>
      <vt:lpstr>Arterial Supply</vt:lpstr>
      <vt:lpstr>PowerPoint Presentation</vt:lpstr>
      <vt:lpstr>Right Coronary Artery </vt:lpstr>
      <vt:lpstr>PowerPoint Presentation</vt:lpstr>
      <vt:lpstr>Branches</vt:lpstr>
      <vt:lpstr>PowerPoint Presentation</vt:lpstr>
      <vt:lpstr>Left Coronary Artery</vt:lpstr>
      <vt:lpstr>PowerPoint Presentation</vt:lpstr>
      <vt:lpstr>PowerPoint Presentation</vt:lpstr>
      <vt:lpstr>Variations of the Coronary Arteries</vt:lpstr>
      <vt:lpstr>Coronary Anastomosis</vt:lpstr>
      <vt:lpstr>Arterial Supply of Conducting System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21: Cardiovascular System - The Heart -</dc:title>
  <dc:subject/>
  <dc:creator>Microsoft Corporation</dc:creator>
  <cp:keywords/>
  <dc:description/>
  <cp:lastModifiedBy>Dana Al-Kadi</cp:lastModifiedBy>
  <cp:revision>142</cp:revision>
  <cp:lastPrinted>2009-04-22T19:24:48Z</cp:lastPrinted>
  <dcterms:created xsi:type="dcterms:W3CDTF">1998-04-08T14:41:58Z</dcterms:created>
  <dcterms:modified xsi:type="dcterms:W3CDTF">2018-02-20T07:11:32Z</dcterms:modified>
</cp:coreProperties>
</file>