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3" r:id="rId5"/>
    <p:sldId id="286" r:id="rId6"/>
    <p:sldId id="285" r:id="rId7"/>
    <p:sldId id="287" r:id="rId8"/>
    <p:sldId id="289" r:id="rId9"/>
    <p:sldId id="290" r:id="rId10"/>
    <p:sldId id="288" r:id="rId11"/>
    <p:sldId id="291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Lipoproteins and Atheroscloresis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Cardiovascular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Functions of HDL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369281"/>
            <a:ext cx="8399913" cy="52614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Reservoir of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apoproteins (Apo </a:t>
            </a: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C-II and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E)</a:t>
            </a: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Transports cholesterol to liver from: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eripheral tissues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Other lipoproteins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ell membranes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uitable for cholesterol uptake due to: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igh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content of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phospholipids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Phospholipids solubilize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cholesterol and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provide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fatty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acids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for cholesterol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esterification</a:t>
            </a: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</a:pP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918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HDL metabolism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333500"/>
            <a:ext cx="87630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HDL is good cholesterol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HDL transports cholesterol from peripheral tissues to the liver for degradation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Reduces cholesterol level in tissues and circulation (reverse cholesterol transport)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High HDL levels have inverse correlation with atherosclerosis</a:t>
            </a:r>
          </a:p>
          <a:p>
            <a:pPr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Reverse cholesterol transport includes: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holesterol efflux from peripheral tissues to HDL</a:t>
            </a:r>
          </a:p>
          <a:p>
            <a:pPr lvl="1"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Cholesterol esterification </a:t>
            </a:r>
          </a:p>
          <a:p>
            <a:pPr lvl="1"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Binding and transfer of cholesteryl ester-rich HDL</a:t>
            </a:r>
            <a:r>
              <a:rPr lang="en-US" sz="26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 to liver</a:t>
            </a:r>
          </a:p>
          <a:p>
            <a:pPr lvl="1">
              <a:spcAft>
                <a:spcPts val="900"/>
              </a:spcAft>
            </a:pP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Release </a:t>
            </a: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of lipid-depleted </a:t>
            </a: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6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600" dirty="0" smtClean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6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Atherosclerosis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LDL uptake by cells is receptor mediated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Additionally, macrophages possess scavenger receptors called scavenger receptor class A (SR-A)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The macrophages take up chemically-modified LDL by endocytosis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 smtClean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9861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Atherosclerosis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Chemically-modified LDL contains oxidized lipids and Apo B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Unlike LDL receptors, the SR-A is not down-regulated in response to high intracellular cholesterol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Cholesteryl esters accumulate in macrophages converting to foam cells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 smtClean="0">
                <a:solidFill>
                  <a:srgbClr val="FFFFFF"/>
                </a:solidFill>
                <a:latin typeface="Garamond"/>
                <a:cs typeface="Garamond"/>
              </a:rPr>
              <a:t>Foam cells contribute to plaque formation  and atherosclerosis</a:t>
            </a:r>
          </a:p>
        </p:txBody>
      </p:sp>
    </p:spTree>
    <p:extLst>
      <p:ext uri="{BB962C8B-B14F-4D97-AF65-F5344CB8AC3E}">
        <p14:creationId xmlns:p14="http://schemas.microsoft.com/office/powerpoint/2010/main" val="24116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0"/>
            <a:ext cx="7484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8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7823"/>
            <a:ext cx="7315200" cy="10583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Lab investigations of atherosclerosis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501581"/>
            <a:ext cx="8399913" cy="48355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200" dirty="0" smtClean="0">
                <a:solidFill>
                  <a:srgbClr val="FFFFFF"/>
                </a:solidFill>
                <a:latin typeface="Garamond"/>
                <a:cs typeface="Garamond"/>
              </a:rPr>
              <a:t>Fasting serum </a:t>
            </a:r>
            <a:r>
              <a:rPr lang="en-US" sz="3200" dirty="0">
                <a:solidFill>
                  <a:srgbClr val="FFFFFF"/>
                </a:solidFill>
                <a:latin typeface="Garamond"/>
                <a:cs typeface="Garamond"/>
              </a:rPr>
              <a:t>lipid profile</a:t>
            </a:r>
            <a:r>
              <a:rPr lang="en-US" sz="3200" dirty="0" smtClean="0">
                <a:solidFill>
                  <a:srgbClr val="FFFFFF"/>
                </a:solidFill>
                <a:latin typeface="Garamond"/>
                <a:cs typeface="Garamond"/>
              </a:rPr>
              <a:t>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TAG level (reflects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chylomicron and VLDL levels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)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LDL, HDL levels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Total cholesterol level (reflects LDL, HDL and cholesterol levels)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Other tests: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Serum lipoprotein electrophoresis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Serum apoprotein levels (e.g.,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po-B)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8848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Lipoprotein (a)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Lp(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a) is identical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in structure to LDL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particle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ontains apo(a) in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addition to apo B-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100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High plasma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Lp(a)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level is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associated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with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increased risk of coronary heart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disease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endParaRPr lang="en-US" sz="34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Circulating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levels of Lp(a) are determined by:</a:t>
            </a:r>
          </a:p>
          <a:p>
            <a:pPr lvl="1"/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Genetics (mainly)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Diet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</a:rPr>
              <a:t>(trans FAs 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  <a:sym typeface="Wingdings" charset="0"/>
              </a:rPr>
              <a:t>increase Lp(a) levels)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  <a:sym typeface="Symbol" charset="0"/>
            </a:endParaRPr>
          </a:p>
          <a:p>
            <a:pPr lvl="1"/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  <a:sym typeface="Symbol" charset="0"/>
              </a:rPr>
              <a:t>Estrogen (decreases Lp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  <a:sym typeface="Symbol" charset="0"/>
              </a:rPr>
              <a:t>(a</a:t>
            </a:r>
            <a:r>
              <a:rPr lang="en-US" sz="3400" dirty="0" smtClean="0">
                <a:solidFill>
                  <a:srgbClr val="FFFFFF"/>
                </a:solidFill>
                <a:latin typeface="Garamond"/>
                <a:cs typeface="Garamond"/>
                <a:sym typeface="Symbol" charset="0"/>
              </a:rPr>
              <a:t>) levels)</a:t>
            </a:r>
          </a:p>
        </p:txBody>
      </p:sp>
    </p:spTree>
    <p:extLst>
      <p:ext uri="{BB962C8B-B14F-4D97-AF65-F5344CB8AC3E}">
        <p14:creationId xmlns:p14="http://schemas.microsoft.com/office/powerpoint/2010/main" val="20205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Lipoprotein (a)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Garamond"/>
                <a:cs typeface="Garamond"/>
              </a:rPr>
              <a:t>The apo(a) protein is structurally similar to plasminogen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C</a:t>
            </a:r>
            <a:r>
              <a:rPr lang="en-US" sz="3300" dirty="0" smtClean="0">
                <a:latin typeface="Garamond"/>
                <a:cs typeface="Garamond"/>
              </a:rPr>
              <a:t>ompetes with plasminogen</a:t>
            </a:r>
          </a:p>
          <a:p>
            <a:pPr lvl="1"/>
            <a:r>
              <a:rPr lang="en-US" sz="3300" dirty="0" smtClean="0">
                <a:latin typeface="Garamond"/>
                <a:cs typeface="Garamond"/>
              </a:rPr>
              <a:t>Slows the breakdown of blood clots</a:t>
            </a:r>
          </a:p>
          <a:p>
            <a:pPr lvl="1"/>
            <a:r>
              <a:rPr lang="en-US" sz="3300" dirty="0" smtClean="0">
                <a:latin typeface="Garamond"/>
                <a:cs typeface="Garamond"/>
              </a:rPr>
              <a:t>Triggering heart attack</a:t>
            </a:r>
          </a:p>
          <a:p>
            <a:pPr lvl="1"/>
            <a:r>
              <a:rPr lang="en-US" sz="3300" dirty="0" smtClean="0">
                <a:latin typeface="Garamond"/>
                <a:cs typeface="Garamond"/>
              </a:rPr>
              <a:t>A risk factor for CAD</a:t>
            </a:r>
          </a:p>
        </p:txBody>
      </p:sp>
    </p:spTree>
    <p:extLst>
      <p:ext uri="{BB962C8B-B14F-4D97-AF65-F5344CB8AC3E}">
        <p14:creationId xmlns:p14="http://schemas.microsoft.com/office/powerpoint/2010/main" val="413335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pPr lvl="0"/>
            <a:r>
              <a:rPr lang="en-US" sz="3000" dirty="0">
                <a:latin typeface="Garamond"/>
                <a:cs typeface="Garamond"/>
              </a:rPr>
              <a:t>Imbalance in the LDL and HDL metabolism causes increased accumulation of lipids in the </a:t>
            </a:r>
            <a:r>
              <a:rPr lang="en-US" sz="3000" dirty="0" smtClean="0">
                <a:latin typeface="Garamond"/>
                <a:cs typeface="Garamond"/>
              </a:rPr>
              <a:t>body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LDL is bad cholesterol whereas HDL is good </a:t>
            </a:r>
            <a:r>
              <a:rPr lang="en-US" sz="3000" dirty="0" smtClean="0">
                <a:latin typeface="Garamond"/>
                <a:cs typeface="Garamond"/>
              </a:rPr>
              <a:t>cholesterol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The pathogenesis of atherosclerosis includes the uptake of oxidized LDL by macrophages through scavenger receptor class A (SR-A) producing foam cells and atherosclerotic </a:t>
            </a:r>
            <a:r>
              <a:rPr lang="en-US" sz="3000" dirty="0" smtClean="0">
                <a:latin typeface="Garamond"/>
                <a:cs typeface="Garamond"/>
              </a:rPr>
              <a:t>plaque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Individuals with high level of plasma Lp (a) are at higher risk for coronary heart </a:t>
            </a:r>
            <a:r>
              <a:rPr lang="en-US" sz="3000" dirty="0" smtClean="0">
                <a:latin typeface="Garamond"/>
                <a:cs typeface="Garamond"/>
              </a:rPr>
              <a:t>disease</a:t>
            </a:r>
            <a:endParaRPr lang="en-CA" sz="30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171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60957"/>
            <a:ext cx="7315200" cy="6811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77520"/>
            <a:ext cx="8452826" cy="56467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300" dirty="0"/>
              <a:t>By the end of this lecture, the First Year students will be able to:</a:t>
            </a:r>
            <a:endParaRPr lang="en-CA" sz="2300" b="1" u="words" dirty="0"/>
          </a:p>
          <a:p>
            <a:pPr lvl="0"/>
            <a:r>
              <a:rPr lang="en-US" sz="2300" dirty="0"/>
              <a:t>Correlate </a:t>
            </a:r>
            <a:r>
              <a:rPr lang="en-US" sz="2300" dirty="0" smtClean="0"/>
              <a:t>the imbalance </a:t>
            </a:r>
            <a:r>
              <a:rPr lang="en-US" sz="2300" dirty="0"/>
              <a:t>in lipoprotein metabolism with the development of </a:t>
            </a:r>
            <a:r>
              <a:rPr lang="en-US" sz="2300" dirty="0" smtClean="0"/>
              <a:t>atherosclerosis</a:t>
            </a:r>
            <a:endParaRPr lang="en-CA" sz="2300" b="1" u="words" dirty="0"/>
          </a:p>
          <a:p>
            <a:pPr lvl="0"/>
            <a:r>
              <a:rPr lang="en-US" sz="2300" dirty="0"/>
              <a:t>Understand the functions and metabolism of LDL and HDL cholesterol</a:t>
            </a:r>
            <a:endParaRPr lang="en-CA" sz="2300" b="1" u="words" dirty="0"/>
          </a:p>
          <a:p>
            <a:pPr lvl="0"/>
            <a:r>
              <a:rPr lang="en-US" sz="2300" dirty="0"/>
              <a:t>Describe the receptor-mediated endocytosis of LDL and its regulation</a:t>
            </a:r>
            <a:endParaRPr lang="en-CA" sz="2300" b="1" u="words" dirty="0"/>
          </a:p>
          <a:p>
            <a:pPr lvl="0"/>
            <a:r>
              <a:rPr lang="en-US" sz="2300" dirty="0"/>
              <a:t>Recognize how LDL is considered a bad cholesterol whereas HDL a good cholesterol</a:t>
            </a:r>
            <a:endParaRPr lang="en-CA" sz="2300" b="1" u="words" dirty="0"/>
          </a:p>
          <a:p>
            <a:pPr lvl="0"/>
            <a:r>
              <a:rPr lang="en-US" sz="2300" dirty="0"/>
              <a:t>Understand the biochemistry of atherosclerosis and its laboratory investigations</a:t>
            </a:r>
            <a:endParaRPr lang="en-CA" sz="2300" b="1" u="words" dirty="0"/>
          </a:p>
          <a:p>
            <a:pPr lvl="0"/>
            <a:r>
              <a:rPr lang="en-US" sz="2300" dirty="0"/>
              <a:t>Discuss the role of lipoprotein(a) in the development of heart </a:t>
            </a:r>
            <a:r>
              <a:rPr lang="en-US" sz="2300" dirty="0" smtClean="0"/>
              <a:t>disease</a:t>
            </a:r>
            <a:endParaRPr lang="en-CA" sz="2300" b="1" u="words" dirty="0"/>
          </a:p>
        </p:txBody>
      </p:sp>
    </p:spTree>
    <p:extLst>
      <p:ext uri="{BB962C8B-B14F-4D97-AF65-F5344CB8AC3E}">
        <p14:creationId xmlns:p14="http://schemas.microsoft.com/office/powerpoint/2010/main" val="36192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aramond"/>
                <a:cs typeface="Garamond"/>
              </a:rPr>
              <a:t>Lippincott’s Biochemistry. 6</a:t>
            </a:r>
            <a:r>
              <a:rPr lang="en-US" sz="3200" baseline="30000" dirty="0">
                <a:latin typeface="Garamond"/>
                <a:cs typeface="Garamond"/>
              </a:rPr>
              <a:t>th</a:t>
            </a:r>
            <a:r>
              <a:rPr lang="en-US" sz="3200" dirty="0">
                <a:latin typeface="Garamond"/>
                <a:cs typeface="Garamond"/>
              </a:rPr>
              <a:t> Edition, Chapter 18, pp. 231-237. Lippincott Williams &amp; Wilkins, New York, USA. </a:t>
            </a:r>
            <a:endParaRPr lang="en-CA" sz="32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0108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4980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786024"/>
            <a:ext cx="8452826" cy="48288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Receptor-mediated endocytosis of LDL and its regulation</a:t>
            </a:r>
          </a:p>
          <a:p>
            <a:r>
              <a:rPr lang="en-US" sz="2800" dirty="0" smtClean="0"/>
              <a:t>LDL is bad cholesterol</a:t>
            </a:r>
          </a:p>
          <a:p>
            <a:r>
              <a:rPr lang="en-US" sz="2800" dirty="0" smtClean="0"/>
              <a:t>High density lipoprotein (HDL) and its functions</a:t>
            </a:r>
          </a:p>
          <a:p>
            <a:r>
              <a:rPr lang="en-US" sz="2800" dirty="0" smtClean="0"/>
              <a:t>Metabolism of HDL</a:t>
            </a:r>
          </a:p>
          <a:p>
            <a:r>
              <a:rPr lang="en-US" sz="2800" dirty="0" smtClean="0"/>
              <a:t>HDL is good cholesterol</a:t>
            </a:r>
          </a:p>
          <a:p>
            <a:r>
              <a:rPr lang="en-US" sz="2800" dirty="0" smtClean="0"/>
              <a:t>Atherosclerosis</a:t>
            </a:r>
          </a:p>
          <a:p>
            <a:r>
              <a:rPr lang="en-US" sz="2800" dirty="0" smtClean="0"/>
              <a:t>Lipoprotein(a)</a:t>
            </a:r>
          </a:p>
        </p:txBody>
      </p:sp>
    </p:spTree>
    <p:extLst>
      <p:ext uri="{BB962C8B-B14F-4D97-AF65-F5344CB8AC3E}">
        <p14:creationId xmlns:p14="http://schemas.microsoft.com/office/powerpoint/2010/main" val="42589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8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243594"/>
            <a:ext cx="8452826" cy="541099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>
                <a:latin typeface="Garamond"/>
                <a:cs typeface="Garamond"/>
              </a:rPr>
              <a:t>C</a:t>
            </a:r>
            <a:r>
              <a:rPr lang="en-US" sz="3000" dirty="0" smtClean="0">
                <a:latin typeface="Garamond"/>
                <a:cs typeface="Garamond"/>
              </a:rPr>
              <a:t>holesterol </a:t>
            </a:r>
            <a:r>
              <a:rPr lang="en-US" sz="3000" dirty="0">
                <a:latin typeface="Garamond"/>
                <a:cs typeface="Garamond"/>
              </a:rPr>
              <a:t>homeostasis </a:t>
            </a:r>
            <a:r>
              <a:rPr lang="en-US" sz="3000" dirty="0" smtClean="0">
                <a:latin typeface="Garamond"/>
                <a:cs typeface="Garamond"/>
              </a:rPr>
              <a:t>is a balance between cholesterol transport:</a:t>
            </a:r>
          </a:p>
          <a:p>
            <a:r>
              <a:rPr lang="en-US" sz="3000" dirty="0">
                <a:latin typeface="Garamond"/>
                <a:cs typeface="Garamond"/>
              </a:rPr>
              <a:t>F</a:t>
            </a:r>
            <a:r>
              <a:rPr lang="en-US" sz="3000" dirty="0" smtClean="0">
                <a:latin typeface="Garamond"/>
                <a:cs typeface="Garamond"/>
              </a:rPr>
              <a:t>rom the liver </a:t>
            </a:r>
            <a:r>
              <a:rPr lang="en-US" sz="3000" dirty="0">
                <a:latin typeface="Garamond"/>
                <a:cs typeface="Garamond"/>
              </a:rPr>
              <a:t>to </a:t>
            </a:r>
            <a:r>
              <a:rPr lang="en-US" sz="3000" dirty="0" smtClean="0">
                <a:latin typeface="Garamond"/>
                <a:cs typeface="Garamond"/>
              </a:rPr>
              <a:t>peripheral tissues </a:t>
            </a:r>
            <a:r>
              <a:rPr lang="en-US" sz="3000" dirty="0">
                <a:latin typeface="Garamond"/>
                <a:cs typeface="Garamond"/>
              </a:rPr>
              <a:t>by </a:t>
            </a:r>
            <a:r>
              <a:rPr lang="en-US" sz="3000" dirty="0" smtClean="0">
                <a:latin typeface="Garamond"/>
                <a:cs typeface="Garamond"/>
              </a:rPr>
              <a:t>LDL</a:t>
            </a:r>
          </a:p>
          <a:p>
            <a:r>
              <a:rPr lang="en-US" sz="3000" dirty="0">
                <a:latin typeface="Garamond"/>
                <a:cs typeface="Garamond"/>
              </a:rPr>
              <a:t>F</a:t>
            </a:r>
            <a:r>
              <a:rPr lang="en-US" sz="3000" dirty="0" smtClean="0">
                <a:latin typeface="Garamond"/>
                <a:cs typeface="Garamond"/>
              </a:rPr>
              <a:t>rom </a:t>
            </a:r>
            <a:r>
              <a:rPr lang="en-US" sz="3000" dirty="0">
                <a:latin typeface="Garamond"/>
                <a:cs typeface="Garamond"/>
              </a:rPr>
              <a:t>peripheral 	tissues to </a:t>
            </a:r>
            <a:r>
              <a:rPr lang="en-US" sz="3000" dirty="0" smtClean="0">
                <a:latin typeface="Garamond"/>
                <a:cs typeface="Garamond"/>
              </a:rPr>
              <a:t>the liver </a:t>
            </a:r>
            <a:r>
              <a:rPr lang="en-US" sz="3000" dirty="0">
                <a:latin typeface="Garamond"/>
                <a:cs typeface="Garamond"/>
              </a:rPr>
              <a:t>by </a:t>
            </a:r>
            <a:r>
              <a:rPr lang="en-US" sz="3000" dirty="0" smtClean="0">
                <a:latin typeface="Garamond"/>
                <a:cs typeface="Garamond"/>
              </a:rPr>
              <a:t>HDL</a:t>
            </a:r>
            <a:endParaRPr lang="en-US" sz="3000" dirty="0">
              <a:latin typeface="Garamond"/>
              <a:cs typeface="Garamond"/>
            </a:endParaRPr>
          </a:p>
          <a:p>
            <a:pPr marL="45720" indent="0">
              <a:buNone/>
            </a:pPr>
            <a:endParaRPr lang="en-US" sz="3000" dirty="0" smtClean="0">
              <a:latin typeface="Garamond"/>
              <a:cs typeface="Garamond"/>
            </a:endParaRPr>
          </a:p>
          <a:p>
            <a:pPr marL="45720" indent="0">
              <a:buNone/>
            </a:pPr>
            <a:r>
              <a:rPr lang="en-US" sz="3000" dirty="0" smtClean="0">
                <a:latin typeface="Garamond"/>
                <a:cs typeface="Garamond"/>
              </a:rPr>
              <a:t>Imbalance in the above leads to:</a:t>
            </a:r>
          </a:p>
          <a:p>
            <a:r>
              <a:rPr lang="en-US" sz="3000" dirty="0">
                <a:latin typeface="Garamond"/>
                <a:cs typeface="Garamond"/>
              </a:rPr>
              <a:t>C</a:t>
            </a:r>
            <a:r>
              <a:rPr lang="en-US" sz="3000" dirty="0" smtClean="0">
                <a:latin typeface="Garamond"/>
                <a:cs typeface="Garamond"/>
              </a:rPr>
              <a:t>holesterol deposition in blood vessels</a:t>
            </a:r>
            <a:endParaRPr lang="en-US" sz="3000" dirty="0">
              <a:latin typeface="Garamond"/>
              <a:cs typeface="Garamond"/>
            </a:endParaRPr>
          </a:p>
          <a:p>
            <a:r>
              <a:rPr lang="en-US" sz="3000" dirty="0" smtClean="0">
                <a:latin typeface="Garamond"/>
                <a:cs typeface="Garamond"/>
              </a:rPr>
              <a:t>Thickening and </a:t>
            </a:r>
            <a:r>
              <a:rPr lang="en-US" sz="3000" dirty="0">
                <a:latin typeface="Garamond"/>
                <a:cs typeface="Garamond"/>
              </a:rPr>
              <a:t>narrowing of the </a:t>
            </a:r>
            <a:r>
              <a:rPr lang="en-US" sz="3000" dirty="0" smtClean="0">
                <a:latin typeface="Garamond"/>
                <a:cs typeface="Garamond"/>
              </a:rPr>
              <a:t>lumen of arteries</a:t>
            </a:r>
          </a:p>
          <a:p>
            <a:r>
              <a:rPr lang="en-US" sz="3000" dirty="0" smtClean="0">
                <a:latin typeface="Garamond"/>
                <a:cs typeface="Garamond"/>
              </a:rPr>
              <a:t>Atherosclerosis</a:t>
            </a:r>
          </a:p>
          <a:p>
            <a:r>
              <a:rPr lang="en-US" sz="3000" dirty="0" smtClean="0">
                <a:latin typeface="Garamond"/>
                <a:cs typeface="Garamond"/>
              </a:rPr>
              <a:t>Heart disease</a:t>
            </a:r>
            <a:endParaRPr lang="en-US" sz="3000" dirty="0">
              <a:latin typeface="Garamond"/>
              <a:cs typeface="Garamond"/>
            </a:endParaRPr>
          </a:p>
          <a:p>
            <a:endParaRPr lang="en-US" sz="3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5543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7983"/>
            <a:ext cx="7315200" cy="1012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Receptor-mediated</a:t>
            </a:r>
            <a:br>
              <a:rPr lang="en-US" dirty="0" smtClean="0"/>
            </a:br>
            <a:r>
              <a:rPr lang="en-US" dirty="0" smtClean="0"/>
              <a:t>endocytosis</a:t>
            </a:r>
            <a:r>
              <a:rPr lang="en-US" dirty="0"/>
              <a:t> </a:t>
            </a:r>
            <a:r>
              <a:rPr lang="en-US" dirty="0" smtClean="0"/>
              <a:t>of LDL particles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408971"/>
            <a:ext cx="8399913" cy="49545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Major steps: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Binding of Apo B-100 to LDL receptor glycoprotein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Endocytosis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Endosome formation (LDL vesicle fuses with other vesicles)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Separation of LDL from its receptor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Receptor is recycled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LDL degraded by lysosomes releasing: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Free cholesterol, fatty acids, amino acids, phospholipids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741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0"/>
            <a:ext cx="60024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66947" y="188249"/>
            <a:ext cx="3019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/>
                <a:cs typeface="Garamond"/>
              </a:rPr>
              <a:t>Cellular uptake and degradation</a:t>
            </a:r>
          </a:p>
          <a:p>
            <a:r>
              <a:rPr lang="en-US" dirty="0" smtClean="0">
                <a:solidFill>
                  <a:schemeClr val="bg1"/>
                </a:solidFill>
                <a:latin typeface="Garamond"/>
                <a:cs typeface="Garamond"/>
              </a:rPr>
              <a:t>of LDL particles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8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0389" y="267378"/>
            <a:ext cx="8399913" cy="76137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Regulation of LDL endocytosis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1" y="1408971"/>
            <a:ext cx="4272712" cy="544902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Down regulation:</a:t>
            </a:r>
          </a:p>
          <a:p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High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intracellular cholesterol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level causes: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Degradation of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LDL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receptors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Inhibition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receptor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synthesis at gene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level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Reduction in cell surface receptors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Decreased uptake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LDL by cells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Decreased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synthesis of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cholesterol</a:t>
            </a:r>
            <a:endParaRPr lang="en-US" sz="24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36767" y="1455002"/>
            <a:ext cx="4272712" cy="495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Up regulation:</a:t>
            </a:r>
          </a:p>
          <a:p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Low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intracellular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cholesterol level causes: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Recycling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of LDL </a:t>
            </a: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receptors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Increased receptor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synthesis at gene level </a:t>
            </a:r>
            <a:endParaRPr lang="en-US" sz="24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Increase in cell surface receptors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Increased uptake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of LDL</a:t>
            </a:r>
            <a:b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</a:br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 by cells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Garamond"/>
                <a:cs typeface="Garamond"/>
              </a:rPr>
              <a:t>Increased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 synthesis of cholesterol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4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LDL is bad cholesterol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117911"/>
            <a:ext cx="7859210" cy="5219169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 Transports cholesterol to peripheral tissues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Elevated LDL levels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increased risk for atherosclerosis / heart disease</a:t>
            </a: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Deficiency or defects in LDL receptors results in: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Decreased uptake of cholesterol by cells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Increased accumulation of cholesterol in blood vessels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F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amilial hypercholesterolemia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Patients are unable to clear LDL from blood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remature atherosclerosis and heart disease</a:t>
            </a:r>
          </a:p>
        </p:txBody>
      </p:sp>
    </p:spTree>
    <p:extLst>
      <p:ext uri="{BB962C8B-B14F-4D97-AF65-F5344CB8AC3E}">
        <p14:creationId xmlns:p14="http://schemas.microsoft.com/office/powerpoint/2010/main" val="26133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High density lipoprotein (HDL)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853311"/>
            <a:ext cx="7859210" cy="569544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Nascent </a:t>
            </a:r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HDL: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Disk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-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shaped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Contains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apo A-I, C-II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and E lipoproteins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Mainly contains phospholipids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  <a:p>
            <a:endParaRPr lang="en-US" sz="30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000" dirty="0" smtClean="0">
                <a:solidFill>
                  <a:srgbClr val="FFFFFF"/>
                </a:solidFill>
                <a:latin typeface="Garamond"/>
                <a:cs typeface="Garamond"/>
              </a:rPr>
              <a:t>Mature HDL: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Nascent HDL + cholesteryl esters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 + more cholesteryl esters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spherical HDL</a:t>
            </a:r>
            <a:r>
              <a:rPr lang="en-US" sz="28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endParaRPr lang="en-US" sz="2800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 lvl="1"/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 smtClean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srgbClr val="FFFFFF"/>
                </a:solidFill>
                <a:latin typeface="Garamond"/>
                <a:cs typeface="Garamond"/>
              </a:rPr>
              <a:t> transfers cholesterol to the liver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9024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521</TotalTime>
  <Words>781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Perspective</vt:lpstr>
      <vt:lpstr>Lipoproteins and Atheroscloresis</vt:lpstr>
      <vt:lpstr>Objectives</vt:lpstr>
      <vt:lpstr>Overview</vt:lpstr>
      <vt:lpstr>Overview</vt:lpstr>
      <vt:lpstr>Receptor-mediated endocytosis of LDL particles</vt:lpstr>
      <vt:lpstr>PowerPoint Presentation</vt:lpstr>
      <vt:lpstr>Regulation of LDL endocytosis</vt:lpstr>
      <vt:lpstr>LDL is bad cholesterol</vt:lpstr>
      <vt:lpstr>High density lipoprotein (HDL)</vt:lpstr>
      <vt:lpstr>Functions of HDL</vt:lpstr>
      <vt:lpstr>HDL metabolism</vt:lpstr>
      <vt:lpstr>HDL is good cholesterol</vt:lpstr>
      <vt:lpstr>Atherosclerosis</vt:lpstr>
      <vt:lpstr>Atherosclerosis</vt:lpstr>
      <vt:lpstr>PowerPoint Presentation</vt:lpstr>
      <vt:lpstr>Lab investigations of atherosclerosis</vt:lpstr>
      <vt:lpstr>Lipoprotein (a)</vt:lpstr>
      <vt:lpstr>Lipoprotein (a)</vt:lpstr>
      <vt:lpstr>Take home message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Lipoproteins and Atheroscloresis</dc:title>
  <dc:creator>UG</dc:creator>
  <cp:lastModifiedBy>Sumbul Fatma</cp:lastModifiedBy>
  <cp:revision>45</cp:revision>
  <dcterms:created xsi:type="dcterms:W3CDTF">2017-03-29T11:28:16Z</dcterms:created>
  <dcterms:modified xsi:type="dcterms:W3CDTF">2018-03-07T05:01:29Z</dcterms:modified>
</cp:coreProperties>
</file>