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92" y="7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MI MARKERS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</a:t>
            </a:r>
            <a:r>
              <a:rPr lang="en-US" dirty="0" smtClean="0">
                <a:ea typeface="+mn-ea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</a:t>
            </a:r>
            <a:r>
              <a:rPr lang="en-US" dirty="0" smtClean="0">
                <a:ea typeface="+mn-ea"/>
              </a:rPr>
              <a:t>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(for detecting heart tissue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ischemia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MARKERS NO LONGER USED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</a:t>
            </a:r>
            <a:r>
              <a:rPr lang="en-US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Lactate </a:t>
            </a:r>
            <a:r>
              <a:rPr lang="en-US" dirty="0"/>
              <a:t>dehydrogenase (</a:t>
            </a:r>
            <a:r>
              <a:rPr lang="en-US" dirty="0" smtClean="0"/>
              <a:t>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 smtClean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Involved </a:t>
            </a:r>
            <a:r>
              <a:rPr lang="en-US" sz="3300" dirty="0">
                <a:latin typeface="Palatino" charset="0"/>
              </a:rPr>
              <a:t>in the interaction between actin and myosin for </a:t>
            </a:r>
            <a:r>
              <a:rPr lang="en-US" sz="3300" dirty="0" smtClean="0">
                <a:latin typeface="Palatino" charset="0"/>
              </a:rPr>
              <a:t>muscle contraction</a:t>
            </a:r>
            <a:endParaRPr lang="en-US" sz="33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</a:t>
            </a:r>
            <a:r>
              <a:rPr lang="en-US" sz="3300" dirty="0" smtClean="0">
                <a:latin typeface="Palatino" charset="0"/>
              </a:rPr>
              <a:t>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</a:t>
            </a:r>
            <a:r>
              <a:rPr lang="en-US" sz="3300" dirty="0" smtClean="0">
                <a:latin typeface="Palatino" charset="0"/>
              </a:rPr>
              <a:t>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</a:t>
            </a:r>
            <a:r>
              <a:rPr lang="en-US" sz="3300" dirty="0">
                <a:latin typeface="Palatino" charset="0"/>
              </a:rPr>
              <a:t>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Detectable </a:t>
            </a:r>
            <a:r>
              <a:rPr lang="en-US" sz="3000" dirty="0">
                <a:latin typeface="Palatino" charset="0"/>
              </a:rPr>
              <a:t>in plasma in </a:t>
            </a:r>
            <a:r>
              <a:rPr lang="en-US" sz="3000" dirty="0" smtClean="0">
                <a:latin typeface="Palatino" charset="0"/>
              </a:rPr>
              <a:t>4-6 h. </a:t>
            </a:r>
            <a:r>
              <a:rPr lang="en-US" sz="3000" dirty="0">
                <a:latin typeface="Palatino" charset="0"/>
              </a:rPr>
              <a:t>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Remain </a:t>
            </a:r>
            <a:r>
              <a:rPr lang="en-US" sz="3000" dirty="0">
                <a:latin typeface="Palatino" charset="0"/>
              </a:rPr>
              <a:t>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After MI</a:t>
            </a:r>
            <a:r>
              <a:rPr lang="en-US" sz="3000" dirty="0">
                <a:latin typeface="Palatino" charset="0"/>
              </a:rPr>
              <a:t>, cytosolic troponins are released rapidly into the blood (first few hours</a:t>
            </a:r>
            <a:r>
              <a:rPr lang="en-US" sz="3000" dirty="0" smtClean="0">
                <a:latin typeface="Palatino" charset="0"/>
              </a:rPr>
              <a:t>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List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Detectable in plasma</a:t>
            </a:r>
            <a:r>
              <a:rPr lang="en-US" sz="2800" dirty="0">
                <a:latin typeface="Palatino"/>
                <a:ea typeface="+mn-ea"/>
                <a:cs typeface="Palatino"/>
              </a:rPr>
              <a:t>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in 1.5-3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 smtClean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Appears in plasma as early as 30 min. after acute </a:t>
            </a:r>
            <a:r>
              <a:rPr lang="en-US" sz="3200" dirty="0" smtClean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peptide </a:t>
            </a:r>
            <a:r>
              <a:rPr lang="en-US" sz="2500" dirty="0">
                <a:latin typeface="Palatino" charset="0"/>
                <a:cs typeface="Palatino" charset="0"/>
              </a:rPr>
              <a:t>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</a:t>
            </a:r>
            <a:r>
              <a:rPr lang="en-US" sz="2500" dirty="0" smtClean="0">
                <a:latin typeface="Palatino" charset="0"/>
                <a:cs typeface="Palatino" charset="0"/>
              </a:rPr>
              <a:t>auses </a:t>
            </a:r>
            <a:r>
              <a:rPr lang="en-US" sz="2500" dirty="0">
                <a:latin typeface="Palatino" charset="0"/>
                <a:cs typeface="Palatino" charset="0"/>
              </a:rPr>
              <a:t>vasodilation, sodium and water excretion and reduces blood pressure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 smtClean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athogenesis of MI with special focus on the biomarkers implicated in the development of MI.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Currently </a:t>
            </a:r>
            <a:r>
              <a:rPr lang="en-US" sz="2500" dirty="0">
                <a:latin typeface="Palatino" charset="0"/>
              </a:rPr>
              <a:t>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 Highly </a:t>
            </a:r>
            <a:r>
              <a:rPr lang="en-US" sz="2500" dirty="0">
                <a:latin typeface="Palatino" charset="0"/>
              </a:rPr>
              <a:t>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</a:t>
            </a:r>
            <a:r>
              <a:rPr lang="en-US" sz="2500" dirty="0" smtClean="0">
                <a:latin typeface="Palatino" charset="0"/>
              </a:rPr>
              <a:t>MB</a:t>
            </a:r>
            <a:endParaRPr lang="en-US" sz="2500" b="1" dirty="0" smtClean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CK-MB</a:t>
            </a:r>
            <a:endParaRPr lang="en-US" sz="2500" b="1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</a:t>
            </a:r>
            <a:r>
              <a:rPr lang="en-US" sz="2500" dirty="0" smtClean="0">
                <a:latin typeface="Palatino" charset="0"/>
              </a:rPr>
              <a:t>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BNP</a:t>
            </a:r>
            <a:endParaRPr lang="en-US" sz="2500" b="1" dirty="0">
              <a:latin typeface="Palatino" charset="0"/>
            </a:endParaRP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cardiac marker that can be used for differential </a:t>
            </a:r>
            <a:r>
              <a:rPr lang="en-US" sz="2500" dirty="0">
                <a:latin typeface="Palatino" charset="0"/>
                <a:cs typeface="Palatino" charset="0"/>
              </a:rPr>
              <a:t>diagnosis of pulmonary diseases </a:t>
            </a:r>
            <a:r>
              <a:rPr lang="en-US" sz="2500" dirty="0" smtClean="0">
                <a:latin typeface="Palatino" charset="0"/>
                <a:cs typeface="Palatino" charset="0"/>
              </a:rPr>
              <a:t>and </a:t>
            </a:r>
            <a:r>
              <a:rPr lang="en-US" sz="2500" dirty="0">
                <a:latin typeface="Palatino" charset="0"/>
                <a:cs typeface="Palatino" charset="0"/>
              </a:rPr>
              <a:t>heart </a:t>
            </a:r>
            <a:r>
              <a:rPr lang="en-US" sz="2500" dirty="0" smtClean="0">
                <a:latin typeface="Palatino" charset="0"/>
                <a:cs typeface="Palatino" charset="0"/>
              </a:rPr>
              <a:t>failure</a:t>
            </a:r>
            <a:endParaRPr lang="en-US" sz="2500" dirty="0">
              <a:latin typeface="Palatino" charset="0"/>
              <a:cs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Lecture Notes on Clinical Biochemistry 9</a:t>
            </a:r>
            <a:r>
              <a:rPr lang="en-US" sz="2800" baseline="30000" dirty="0" smtClean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</a:t>
            </a:r>
            <a:r>
              <a:rPr lang="en-US" sz="2800" dirty="0" smtClean="0">
                <a:latin typeface="Palatino" charset="0"/>
              </a:rPr>
              <a:t>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 smtClean="0">
                <a:latin typeface="Palatino" charset="0"/>
              </a:rPr>
              <a:t>J. Clin. Exp. Cardiol</a:t>
            </a:r>
            <a:r>
              <a:rPr lang="en-US" sz="2800" dirty="0" smtClean="0">
                <a:latin typeface="Palatino" charset="0"/>
              </a:rPr>
              <a:t>. 2012, 3: 11-18.</a:t>
            </a:r>
            <a:endParaRPr lang="en-US" sz="2500" dirty="0" smtClean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BNP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CK-MB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 smtClean="0">
              <a:ea typeface="+mn-ea"/>
            </a:endParaRPr>
          </a:p>
          <a:p>
            <a:pPr marL="0" indent="0">
              <a:buNone/>
            </a:pPr>
            <a:r>
              <a:rPr lang="en-US" sz="2000" dirty="0" smtClean="0">
                <a:ea typeface="+mn-ea"/>
              </a:rPr>
              <a:t>Reference: </a:t>
            </a:r>
            <a:r>
              <a:rPr lang="en-US" sz="2000" dirty="0" smtClean="0"/>
              <a:t>Alpert </a:t>
            </a:r>
            <a:r>
              <a:rPr lang="en-US" sz="2000" dirty="0"/>
              <a:t>JS, Thygesen K, Antman E, Bassand </a:t>
            </a:r>
            <a:r>
              <a:rPr lang="en-US" sz="2000" dirty="0" smtClean="0"/>
              <a:t>JP. </a:t>
            </a:r>
            <a:r>
              <a:rPr lang="it-IT" sz="2000" i="1" dirty="0" smtClean="0"/>
              <a:t>J </a:t>
            </a:r>
            <a:r>
              <a:rPr lang="it-IT" sz="2000" i="1" dirty="0"/>
              <a:t>Am Coll Cardiol</a:t>
            </a:r>
            <a:r>
              <a:rPr lang="it-IT" sz="2000" dirty="0"/>
              <a:t>. </a:t>
            </a:r>
            <a:r>
              <a:rPr lang="it-IT" sz="2000" dirty="0" smtClean="0"/>
              <a:t>2000, 36</a:t>
            </a:r>
            <a:r>
              <a:rPr lang="it-IT" sz="2000" dirty="0"/>
              <a:t>(3</a:t>
            </a:r>
            <a:r>
              <a:rPr lang="it-IT" sz="2000" dirty="0" smtClean="0"/>
              <a:t>):959.</a:t>
            </a:r>
            <a:endParaRPr lang="en-US" sz="20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attack symptoms</a:t>
              </a:r>
              <a:endParaRPr lang="en-US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biomarker</a:t>
              </a:r>
              <a:endParaRPr lang="en-US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</a:t>
            </a:r>
            <a:r>
              <a:rPr lang="en-US" sz="3200" dirty="0" smtClean="0">
                <a:latin typeface="Century Schoolbook" charset="0"/>
              </a:rPr>
              <a:t>concentration </a:t>
            </a:r>
            <a:r>
              <a:rPr lang="en-US" sz="3200" dirty="0">
                <a:latin typeface="Century Schoolbook" charset="0"/>
              </a:rPr>
              <a:t>in the </a:t>
            </a:r>
            <a:r>
              <a:rPr lang="en-US" sz="3200" dirty="0" smtClean="0">
                <a:latin typeface="Century Schoolbook" charset="0"/>
              </a:rPr>
              <a:t>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Good prognostic value (strong correlation </a:t>
            </a:r>
            <a:r>
              <a:rPr lang="en-US" sz="3200" dirty="0">
                <a:latin typeface="Century Schoolbook" charset="0"/>
              </a:rPr>
              <a:t>between </a:t>
            </a:r>
            <a:r>
              <a:rPr lang="en-US" sz="3200" dirty="0" smtClean="0">
                <a:latin typeface="Century Schoolbook" charset="0"/>
              </a:rPr>
              <a:t>plasma level and </a:t>
            </a:r>
            <a:r>
              <a:rPr lang="en-US" sz="3200" dirty="0">
                <a:latin typeface="Century Schoolbook" charset="0"/>
              </a:rPr>
              <a:t>extent of myocardial </a:t>
            </a:r>
            <a:r>
              <a:rPr lang="en-US" sz="3200" dirty="0" smtClean="0">
                <a:latin typeface="Century Schoolbook" charset="0"/>
              </a:rPr>
              <a:t>injury)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Easily measured (detectable by rapid</a:t>
            </a:r>
            <a:r>
              <a:rPr lang="en-US" sz="3200" dirty="0">
                <a:latin typeface="Century Schoolbook" charset="0"/>
              </a:rPr>
              <a:t>, simple and automated </a:t>
            </a:r>
            <a:r>
              <a:rPr lang="en-US" sz="3200" dirty="0" smtClean="0">
                <a:latin typeface="Century Schoolbook" charset="0"/>
              </a:rPr>
              <a:t>assay methods) </a:t>
            </a:r>
            <a:endParaRPr lang="en-US" sz="32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4446</TotalTime>
  <Words>1111</Words>
  <Application>Microsoft Office PowerPoint</Application>
  <PresentationFormat>35mm Slides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Century Schoolbook</vt:lpstr>
      <vt:lpstr>Palatino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sumbul</cp:lastModifiedBy>
  <cp:revision>412</cp:revision>
  <cp:lastPrinted>2015-11-23T05:30:03Z</cp:lastPrinted>
  <dcterms:created xsi:type="dcterms:W3CDTF">2001-02-07T02:23:56Z</dcterms:created>
  <dcterms:modified xsi:type="dcterms:W3CDTF">2018-03-14T10:58:19Z</dcterms:modified>
</cp:coreProperties>
</file>