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71" r:id="rId3"/>
    <p:sldId id="351" r:id="rId4"/>
    <p:sldId id="354" r:id="rId5"/>
    <p:sldId id="356" r:id="rId6"/>
    <p:sldId id="357" r:id="rId7"/>
    <p:sldId id="358" r:id="rId8"/>
    <p:sldId id="360" r:id="rId9"/>
    <p:sldId id="352" r:id="rId10"/>
    <p:sldId id="303" r:id="rId11"/>
    <p:sldId id="350" r:id="rId12"/>
    <p:sldId id="353" r:id="rId13"/>
    <p:sldId id="257" r:id="rId14"/>
    <p:sldId id="346" r:id="rId15"/>
    <p:sldId id="262" r:id="rId16"/>
    <p:sldId id="305" r:id="rId17"/>
    <p:sldId id="306" r:id="rId18"/>
    <p:sldId id="347" r:id="rId19"/>
    <p:sldId id="264" r:id="rId20"/>
    <p:sldId id="307" r:id="rId21"/>
    <p:sldId id="308" r:id="rId22"/>
    <p:sldId id="309" r:id="rId23"/>
    <p:sldId id="343" r:id="rId24"/>
    <p:sldId id="344" r:id="rId25"/>
    <p:sldId id="345" r:id="rId26"/>
    <p:sldId id="283" r:id="rId27"/>
    <p:sldId id="348" r:id="rId28"/>
    <p:sldId id="342" r:id="rId29"/>
    <p:sldId id="334" r:id="rId30"/>
    <p:sldId id="335" r:id="rId31"/>
    <p:sldId id="336" r:id="rId32"/>
    <p:sldId id="337" r:id="rId33"/>
    <p:sldId id="338" r:id="rId34"/>
    <p:sldId id="340" r:id="rId35"/>
    <p:sldId id="341" r:id="rId36"/>
  </p:sldIdLst>
  <p:sldSz cx="9144000" cy="6858000" type="screen4x3"/>
  <p:notesSz cx="7077075" cy="93630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83CA70-00CA-4F84-8B77-65309328F9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A58446-335F-44D4-AE02-0FF4C17369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wrap="square" lIns="93932" tIns="46966" rIns="93932" bIns="469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532ACCD-AD6C-437E-ADAB-6D922A4C362F}" type="datetimeFigureOut">
              <a:rPr lang="en-US" altLang="en-US"/>
              <a:pPr/>
              <a:t>3/6/2018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FF5D9B-FD33-45CA-AD5E-2CA766D842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ED036-415E-433E-9C00-6334569B31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wrap="square" lIns="93932" tIns="46966" rIns="93932" bIns="469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6933453-56BE-4829-8117-E8F8E3221B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785F7D-7BE5-469D-B90B-C269760391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1AB887-C188-4B81-A142-77B4E958A14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wrap="square" lIns="93932" tIns="46966" rIns="93932" bIns="469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D68F5B1-FD3A-47AC-A712-5BAC49FF725D}" type="datetimeFigureOut">
              <a:rPr lang="en-US" altLang="en-US"/>
              <a:pPr/>
              <a:t>3/6/2018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2DD2913-1EF0-4A75-8C31-4F134BF7DF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2" tIns="46966" rIns="93932" bIns="4696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E8AA173-DFC0-4584-9089-75E8F88C8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 vert="horz" lIns="93932" tIns="46966" rIns="93932" bIns="4696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0233F-8B61-45CB-8812-D26BAB0538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E6060-A4F8-4B3C-8302-518511D119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wrap="square" lIns="93932" tIns="46966" rIns="93932" bIns="469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E4900F4-8140-48EA-9D17-A05ABFAAF5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5D601715-A796-48AA-94D5-25CA4F13FA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706C5A29-3E8D-467D-A913-052A08A28B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512E2F4C-A045-478D-9D02-ED9E48C561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fld id="{4B898DEE-E8D8-40F7-A3A8-2F5A8A0D19BE}" type="slidenum">
              <a:rPr lang="en-US" altLang="en-US" sz="1200">
                <a:latin typeface="Calibri" panose="020F0502020204030204" pitchFamily="34" charset="0"/>
              </a:rPr>
              <a:pPr/>
              <a:t>22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11AC095A-7004-4079-8793-DB7F41D5D8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A8894893-213D-4B49-AD3F-C474443EA7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4CE7061D-5F50-4068-9E84-EB2DDEBA06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fld id="{0D344329-713D-4235-BF43-48601E9839CC}" type="slidenum">
              <a:rPr lang="en-US" altLang="en-US" sz="1200">
                <a:latin typeface="Calibri" panose="020F0502020204030204" pitchFamily="34" charset="0"/>
              </a:rPr>
              <a:pPr/>
              <a:t>23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>
            <a:extLst>
              <a:ext uri="{FF2B5EF4-FFF2-40B4-BE49-F238E27FC236}">
                <a16:creationId xmlns:a16="http://schemas.microsoft.com/office/drawing/2014/main" id="{4B690368-653B-48DA-9DC6-E3DE7A2190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Notes Placeholder 2">
            <a:extLst>
              <a:ext uri="{FF2B5EF4-FFF2-40B4-BE49-F238E27FC236}">
                <a16:creationId xmlns:a16="http://schemas.microsoft.com/office/drawing/2014/main" id="{0568322D-BD35-4340-AA6D-0DEB2E2C32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86FBE26E-DCD2-418B-ACE6-706E943F74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fld id="{E763E1D3-B39C-4A37-A061-16D1A9E07699}" type="slidenum">
              <a:rPr lang="en-US" altLang="en-US" sz="1200">
                <a:latin typeface="Calibri" panose="020F0502020204030204" pitchFamily="34" charset="0"/>
              </a:rPr>
              <a:pPr/>
              <a:t>34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D71FFA9A-FD9F-494E-B4A2-E0651EC54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B1449AE7-1CF7-47B0-A3F8-EBBC3AEA2B9B}" type="datetimeFigureOut">
              <a:rPr lang="en-US" altLang="en-US"/>
              <a:pPr/>
              <a:t>3/6/2018</a:t>
            </a:fld>
            <a:endParaRPr lang="en-US" alt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5AC596C3-AB30-4A14-9C81-087E06A1B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7510BFA7-8C13-4697-83A1-5443AD7B1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6C69764-1B13-4206-9B66-8D7FB5F912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083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84A2FE7D-654C-4AD3-A348-D32B808A3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F942E8-C3DD-4A9D-B728-9E49FAC92128}" type="datetimeFigureOut">
              <a:rPr lang="en-US" altLang="en-US"/>
              <a:pPr/>
              <a:t>3/6/2018</a:t>
            </a:fld>
            <a:endParaRPr lang="en-US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941F94B-3CFE-4FD9-A996-8B6F2A26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E1CFED34-01E9-4F90-A2E0-6B20612A8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BB675-278B-4CAD-81AA-8F77519876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73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CF3485B2-9156-439E-A964-6698CB27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2E8B88-7F31-49CF-B48C-04998ED3E977}" type="datetimeFigureOut">
              <a:rPr lang="en-US" altLang="en-US"/>
              <a:pPr/>
              <a:t>3/6/2018</a:t>
            </a:fld>
            <a:endParaRPr lang="en-US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F6DFAEE6-9A24-4B76-90BB-DD1986D9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7597F42-3A47-4E8D-8D3A-429281D5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049D7-729B-4F59-92EA-28FD2DA7FE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07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45BA8-57EF-4269-92C3-57AE07980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>
                <a:latin typeface="Constantia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1358C-A1CD-4D79-A107-B04D6566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193BD-46C6-41C6-BE9D-1A8DE3EF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0DC1601-07E5-402C-8A5C-B60653D077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168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F189B-A8CE-4323-907E-692DCB365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>
                <a:latin typeface="Constantia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AA556-6639-45DC-A005-F799AD9FD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AD813-A2A4-47C4-B557-23A5A1E3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3FF927E-F0C6-46B3-83DC-35ED072F98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91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2360271-94DF-4DBB-96C9-04AC55F30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B3AF4-2185-4368-83F6-71F2FB913C64}" type="datetimeFigureOut">
              <a:rPr lang="en-US" altLang="en-US"/>
              <a:pPr/>
              <a:t>3/6/2018</a:t>
            </a:fld>
            <a:endParaRPr lang="en-US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064374C-8BC9-4FB2-9363-99D265431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C83C747-12E3-4BA8-80AD-3DA93C5E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59C84-154D-48D6-878B-9F00B77372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786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D09F5-782D-46C5-AC62-58F8441AA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4970D0BE-2C59-4BC1-AD0F-DE457C6F559D}" type="datetimeFigureOut">
              <a:rPr lang="en-US" altLang="en-US"/>
              <a:pPr/>
              <a:t>3/6/2018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86D5F-7CC4-4519-8E6D-5B70E6AA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F6DEE-F994-4539-B053-C2DCC2D3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76A87120-AC6B-4C29-AD1F-B97CC3F12F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899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34407752-E8B0-4F0D-B423-5821712F8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EEB106-89E3-4EE1-9F57-883933DB5C3A}" type="datetimeFigureOut">
              <a:rPr lang="en-US" altLang="en-US"/>
              <a:pPr/>
              <a:t>3/6/2018</a:t>
            </a:fld>
            <a:endParaRPr lang="en-US" alt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1FB1E5C9-5FF1-4EAC-8E10-8CD62F68D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9397B04B-7117-49C6-AC94-E55AE893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B67CE-8618-4FA7-807B-12FFC7A8E2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64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5E292D9A-E054-4E5D-8708-5C600246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6CB808-85DF-4D07-9A9E-9B3B294F2C23}" type="datetimeFigureOut">
              <a:rPr lang="en-US" altLang="en-US"/>
              <a:pPr/>
              <a:t>3/6/2018</a:t>
            </a:fld>
            <a:endParaRPr lang="en-US" alt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90EFD177-4256-4A13-960D-821AC6C8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1FBC4981-563B-4817-B4D3-5530C7D15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DBDFB-815C-48F1-8F90-E165942C59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69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B21298E0-9424-4163-9107-A25B21BA4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499BF7-97D0-4846-8664-8CA2214BB9E3}" type="datetimeFigureOut">
              <a:rPr lang="en-US" altLang="en-US"/>
              <a:pPr/>
              <a:t>3/6/2018</a:t>
            </a:fld>
            <a:endParaRPr lang="en-US" alt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43A90D24-EACB-4698-95C9-655F27A4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DB9961D4-31DB-47FC-9DE9-547FBE475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88344-4E77-4C69-9599-622780D9B0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33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D66ACE73-15A0-4705-9B89-97437D71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1939C6-FD2F-4AAB-AA0B-5E4055DFDDB1}" type="datetimeFigureOut">
              <a:rPr lang="en-US" altLang="en-US"/>
              <a:pPr/>
              <a:t>3/6/2018</a:t>
            </a:fld>
            <a:endParaRPr lang="en-US" alt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DDC09B8D-DD4A-4647-8964-87343E234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1739F076-9BE4-4ED9-B74F-0F5E98F0E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2B84D-554A-4E55-A4C7-2F70F8114D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89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29B67E6F-B410-4E11-B824-7CD5C1AE9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1E4EB1-6F2E-4100-85A1-260A0E430085}" type="datetimeFigureOut">
              <a:rPr lang="en-US" altLang="en-US"/>
              <a:pPr/>
              <a:t>3/6/2018</a:t>
            </a:fld>
            <a:endParaRPr lang="en-US" alt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B1F847A8-466F-441D-8433-98CB8EA08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CF06888E-38E3-45DF-924C-A0B09EFD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12A18-036D-4C57-B7A4-20CB6715E2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15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D1030515-8CEB-4F76-8E4D-2E05481AFD3A}"/>
              </a:ext>
            </a:extLst>
          </p:cNvPr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0 w 5257800"/>
              <a:gd name="T1" fmla="*/ 0 h 4114800"/>
              <a:gd name="T2" fmla="*/ 5107774 w 5257800"/>
              <a:gd name="T3" fmla="*/ 0 h 4114800"/>
              <a:gd name="T4" fmla="*/ 5257800 w 5257800"/>
              <a:gd name="T5" fmla="*/ 150026 h 4114800"/>
              <a:gd name="T6" fmla="*/ 5257800 w 5257800"/>
              <a:gd name="T7" fmla="*/ 4114800 h 4114800"/>
              <a:gd name="T8" fmla="*/ 0 w 5257800"/>
              <a:gd name="T9" fmla="*/ 4114800 h 4114800"/>
              <a:gd name="T10" fmla="*/ 0 w 5257800"/>
              <a:gd name="T11" fmla="*/ 0 h 4114800"/>
              <a:gd name="T12" fmla="*/ 0 w 5257800"/>
              <a:gd name="T13" fmla="*/ 0 h 4114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endParaRPr lang="en-GB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B851BCAC-3B14-475F-9851-8783FB49CCF8}"/>
              </a:ext>
            </a:extLst>
          </p:cNvPr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19685" dist="6350" dir="12899787" algn="tl" rotWithShape="0">
              <a:srgbClr val="808080">
                <a:alpha val="46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62C158BF-39B6-4D97-9F95-3DE680FB64D3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D3769BD7-6885-4EB0-8430-4BBD800C09E4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32393BEB-128B-413A-BA27-D97AD9EF1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1CF626-BCCA-45FE-86A4-D0F49746A518}" type="datetimeFigureOut">
              <a:rPr lang="en-US" altLang="en-US"/>
              <a:pPr/>
              <a:t>3/6/2018</a:t>
            </a:fld>
            <a:endParaRPr lang="en-US" alt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B734E62F-5D5D-4EEB-BF52-12A007939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AC14F2A-CA34-4210-A272-6FA28BA4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EE22EA5B-95EE-497F-B2D5-05A2DACB5F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49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1F29436-2476-4687-8E9A-3D92741495E6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A704ADB-E4D4-4817-9110-4204DC296FE6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5E634134-5A54-4BF3-A16E-4C4998F13D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0FA661A1-677E-4873-9702-4DB78DB09F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E6A9713-7928-4F7E-99E2-EB8D41256C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A9CC49D0-A9AE-4BDE-86B9-D5488D4D99ED}" type="datetimeFigureOut">
              <a:rPr lang="en-US" altLang="en-US"/>
              <a:pPr/>
              <a:t>3/6/2018</a:t>
            </a:fld>
            <a:endParaRPr lang="en-US" alt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3A4D58F-809A-44C6-89ED-08D9A93AC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295026E-A2BD-4BD9-B83B-09143C4F5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DAF7038C-1B56-478E-90EA-A231511F1E33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B119A822-2F84-48F7-A913-7F541E4F600A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6A81B66-594B-4D99-88D5-C17D8E8E443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D6C810C-B5BC-4AEE-A8B6-C9A3335ADED6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45" r:id="rId2"/>
    <p:sldLayoutId id="2147483754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5" r:id="rId9"/>
    <p:sldLayoutId id="2147483751" r:id="rId10"/>
    <p:sldLayoutId id="2147483752" r:id="rId11"/>
    <p:sldLayoutId id="2147483756" r:id="rId12"/>
    <p:sldLayoutId id="214748375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books.org/wiki/File:Heart_frontally_PDA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B149B-9B9E-442A-9A95-A1FE4C2FF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744216"/>
            <a:ext cx="7851648" cy="1828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u="sng" dirty="0"/>
              <a:t>Cardiovascular System Block</a:t>
            </a:r>
            <a:br>
              <a:rPr lang="en-US" sz="4400" u="sng" dirty="0"/>
            </a:br>
            <a:r>
              <a:rPr lang="en-US" sz="4400" u="sng" dirty="0"/>
              <a:t>Cardiac Arrhythmias</a:t>
            </a:r>
            <a:br>
              <a:rPr lang="en-US" sz="4400" u="sng" dirty="0"/>
            </a:br>
            <a:r>
              <a:rPr lang="en-US" sz="4400" u="sng" dirty="0">
                <a:solidFill>
                  <a:schemeClr val="tx2"/>
                </a:solidFill>
              </a:rPr>
              <a:t>(Physiology</a:t>
            </a:r>
            <a:r>
              <a:rPr lang="en-US" sz="4400" dirty="0">
                <a:solidFill>
                  <a:schemeClr val="tx2"/>
                </a:solidFill>
              </a:rPr>
              <a:t>)</a:t>
            </a:r>
            <a:endParaRPr lang="en-US" sz="4400" u="sng" dirty="0"/>
          </a:p>
        </p:txBody>
      </p:sp>
      <p:pic>
        <p:nvPicPr>
          <p:cNvPr id="17410" name="Picture 3">
            <a:extLst>
              <a:ext uri="{FF2B5EF4-FFF2-40B4-BE49-F238E27FC236}">
                <a16:creationId xmlns:a16="http://schemas.microsoft.com/office/drawing/2014/main" id="{CBFF3895-BB51-46B5-ABBB-258B2AF38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98425"/>
            <a:ext cx="10731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>
            <a:extLst>
              <a:ext uri="{FF2B5EF4-FFF2-40B4-BE49-F238E27FC236}">
                <a16:creationId xmlns:a16="http://schemas.microsoft.com/office/drawing/2014/main" id="{3B79F23F-9BD7-43CF-BE77-6784F226EF5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3979863"/>
            <a:ext cx="7854950" cy="1752600"/>
          </a:xfrm>
        </p:spPr>
        <p:txBody>
          <a:bodyPr/>
          <a:lstStyle/>
          <a:p>
            <a:pPr marL="368300" marR="0" indent="-368300" eaLnBrk="1" hangingPunct="1">
              <a:lnSpc>
                <a:spcPct val="64000"/>
              </a:lnSpc>
              <a:buSzPct val="170000"/>
            </a:pPr>
            <a:endParaRPr lang="en-US" altLang="en-US" sz="2000" b="1">
              <a:ea typeface="ヒラギノ明朝 ProN W6" pitchFamily="-84" charset="-128"/>
            </a:endParaRPr>
          </a:p>
        </p:txBody>
      </p:sp>
      <p:pic>
        <p:nvPicPr>
          <p:cNvPr id="17412" name="Picture 4">
            <a:hlinkClick r:id="rId3"/>
            <a:extLst>
              <a:ext uri="{FF2B5EF4-FFF2-40B4-BE49-F238E27FC236}">
                <a16:creationId xmlns:a16="http://schemas.microsoft.com/office/drawing/2014/main" id="{D004EEA9-AAF6-4253-9FF4-BC2360AEC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1200"/>
            <a:ext cx="1981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B2DC48B-54D4-457B-8BBF-F83586A15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u="sng"/>
              <a:t>Normal Sinus Rhythm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7B7AF-2338-4E8F-B0B7-A3D344C08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8175"/>
            <a:ext cx="8229600" cy="2241550"/>
          </a:xfrm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Regular</a:t>
            </a:r>
          </a:p>
          <a:p>
            <a:pPr eaLnBrk="1" hangingPunct="1"/>
            <a:r>
              <a:rPr lang="en-US" altLang="en-US"/>
              <a:t>Single p-wave precedes every QRS complex</a:t>
            </a:r>
          </a:p>
          <a:p>
            <a:pPr eaLnBrk="1" hangingPunct="1"/>
            <a:r>
              <a:rPr lang="en-US" altLang="en-US"/>
              <a:t>P-R interval is constant and within normal range</a:t>
            </a:r>
          </a:p>
          <a:p>
            <a:pPr eaLnBrk="1" hangingPunct="1"/>
            <a:r>
              <a:rPr lang="en-US" altLang="en-US"/>
              <a:t>P-P interval is constant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74B08A11-7F20-416B-9771-BB30222A5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5035550"/>
            <a:ext cx="5080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8A06111C-F9A1-480F-A68A-9AEE576F3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b="1" i="1">
                <a:solidFill>
                  <a:schemeClr val="tx1"/>
                </a:solidFill>
              </a:rPr>
              <a:t>COMMON ARRHYTHMIAS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7650" name="Object 3">
            <a:extLst>
              <a:ext uri="{FF2B5EF4-FFF2-40B4-BE49-F238E27FC236}">
                <a16:creationId xmlns:a16="http://schemas.microsoft.com/office/drawing/2014/main" id="{2650C60F-EE8F-4123-918E-1FB8314177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2133600"/>
          <a:ext cx="7772400" cy="453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Worksheet" r:id="rId3" imgW="4838700" imgH="2705100" progId="Excel.Sheet.8">
                  <p:embed/>
                </p:oleObj>
              </mc:Choice>
              <mc:Fallback>
                <p:oleObj name="Worksheet" r:id="rId3" imgW="4838700" imgH="27051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133600"/>
                        <a:ext cx="7772400" cy="453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AE070E4E-96E6-41A6-838B-7893D000D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Differential Diagnosis of Tachycardia</a:t>
            </a:r>
          </a:p>
        </p:txBody>
      </p:sp>
      <p:graphicFrame>
        <p:nvGraphicFramePr>
          <p:cNvPr id="140322" name="Group 34">
            <a:extLst>
              <a:ext uri="{FF2B5EF4-FFF2-40B4-BE49-F238E27FC236}">
                <a16:creationId xmlns:a16="http://schemas.microsoft.com/office/drawing/2014/main" id="{7EB0109B-9733-4EDE-83FE-0DC5FFE9778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2000" y="2133600"/>
          <a:ext cx="7964488" cy="379095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9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Tachycardia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Narrow Complex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Wide Complex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8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Regular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SVT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Atrial flutter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ST w/ aberrancy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SVT w/ aberrancy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VT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45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Irregular 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A-fib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A-flutter w/ variable conduction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MAT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A-fib w/ aberrancy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A-fib w/ WPW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VT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CB423055-0ACA-4675-A6B5-262B9C82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u="sng"/>
              <a:t>Causes of Cardiac Arrhythmias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60FD8-2546-4DF7-878E-6B32320D9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51063"/>
            <a:ext cx="8229600" cy="3487737"/>
          </a:xfrm>
          <a:ln>
            <a:solidFill>
              <a:schemeClr val="tx2"/>
            </a:solidFill>
          </a:ln>
        </p:spPr>
        <p:txBody>
          <a:bodyPr>
            <a:normAutofit fontScale="92500" lnSpcReduction="10000"/>
          </a:bodyPr>
          <a:lstStyle/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>
                <a:ea typeface="+mn-ea"/>
                <a:cs typeface="+mn-cs"/>
              </a:rPr>
              <a:t>Abnormal </a:t>
            </a:r>
            <a:r>
              <a:rPr lang="en-US" dirty="0" err="1">
                <a:ea typeface="+mn-ea"/>
                <a:cs typeface="+mn-cs"/>
              </a:rPr>
              <a:t>rhythmicity</a:t>
            </a:r>
            <a:r>
              <a:rPr lang="en-US" dirty="0">
                <a:ea typeface="+mn-ea"/>
                <a:cs typeface="+mn-cs"/>
              </a:rPr>
              <a:t> of the pacemaker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chemeClr val="tx2"/>
                </a:solidFill>
                <a:ea typeface="+mn-ea"/>
                <a:cs typeface="+mn-cs"/>
              </a:rPr>
              <a:t>Shift of the pacemaker from the sinus node to another place in the heart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rgbClr val="10CF9B"/>
                </a:solidFill>
                <a:ea typeface="+mn-ea"/>
                <a:cs typeface="+mn-cs"/>
              </a:rPr>
              <a:t>Blocks at different points during the spread of the impulse through the heart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chemeClr val="tx2"/>
                </a:solidFill>
                <a:ea typeface="+mn-ea"/>
                <a:cs typeface="+mn-cs"/>
              </a:rPr>
              <a:t>Abnormal pathways of impulse transmission through the heart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Spontaneous generation of spurious impulses in almost any part of the heart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698D8BD0-DFE3-4331-BFC1-B95C11B9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u="sng"/>
              <a:t>Causes of Cardiac Arrhythmias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29063-6523-4E0B-B796-2C3CA1F8D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51063"/>
            <a:ext cx="8229600" cy="2141537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ea typeface="+mn-ea"/>
                <a:cs typeface="+mn-cs"/>
              </a:rPr>
              <a:t>Rate above or below normal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accent4"/>
                </a:solidFill>
                <a:ea typeface="+mn-ea"/>
                <a:cs typeface="+mn-cs"/>
              </a:rPr>
              <a:t>Regular or irregular rhythm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Narrow or broad QRS complex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tx2"/>
                </a:solidFill>
                <a:ea typeface="+mn-ea"/>
                <a:cs typeface="+mn-cs"/>
              </a:rPr>
              <a:t>Relation to P waves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ACD4CC82-65F4-406F-80DD-476576621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u="sng"/>
              <a:t>Abnormal Sinus Rhythm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06BA1-BA1C-4E95-A560-7AB38EAE6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3167062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u="sng" dirty="0">
                <a:ea typeface="+mn-ea"/>
                <a:cs typeface="+mn-cs"/>
              </a:rPr>
              <a:t>Tachycardia: </a:t>
            </a:r>
            <a:r>
              <a:rPr lang="en-US" sz="2400" dirty="0">
                <a:ea typeface="+mn-ea"/>
                <a:cs typeface="+mn-cs"/>
              </a:rPr>
              <a:t>an increase in the heart rate</a:t>
            </a:r>
            <a:endParaRPr lang="en-US" sz="2400" u="sng" dirty="0">
              <a:ea typeface="+mn-ea"/>
              <a:cs typeface="+mn-cs"/>
            </a:endParaRP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chemeClr val="accent1"/>
                </a:solidFill>
                <a:ea typeface="+mn-ea"/>
              </a:rPr>
              <a:t>Heart rate &gt; 100 beats per minute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>
                <a:solidFill>
                  <a:schemeClr val="accent2"/>
                </a:solidFill>
                <a:ea typeface="+mn-ea"/>
              </a:rPr>
              <a:t>Causes: 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solidFill>
                  <a:schemeClr val="accent2"/>
                </a:solidFill>
                <a:ea typeface="+mn-ea"/>
              </a:rPr>
              <a:t>Increased body temperature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solidFill>
                  <a:schemeClr val="accent2"/>
                </a:solidFill>
                <a:ea typeface="+mn-ea"/>
              </a:rPr>
              <a:t>Sympathetic stimulation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solidFill>
                  <a:schemeClr val="accent2"/>
                </a:solidFill>
                <a:ea typeface="+mn-ea"/>
              </a:rPr>
              <a:t>Drugs: digitalis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solidFill>
                  <a:schemeClr val="accent2"/>
                </a:solidFill>
                <a:ea typeface="+mn-ea"/>
              </a:rPr>
              <a:t>Inspiration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>
              <a:solidFill>
                <a:schemeClr val="accent3"/>
              </a:solidFill>
              <a:ea typeface="+mn-ea"/>
              <a:cs typeface="+mn-cs"/>
            </a:endParaRPr>
          </a:p>
        </p:txBody>
      </p:sp>
      <p:pic>
        <p:nvPicPr>
          <p:cNvPr id="31747" name="Picture 2" descr="http://www.studentconsult.com/common/showimage.cfm?mediaISBN=0721602401&amp;FigFile=S02401-013-f001.jpg&amp;size=fullsize">
            <a:extLst>
              <a:ext uri="{FF2B5EF4-FFF2-40B4-BE49-F238E27FC236}">
                <a16:creationId xmlns:a16="http://schemas.microsoft.com/office/drawing/2014/main" id="{E5CAF12D-8DC5-4A97-9E7A-87DB35AA4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r="15666" b="16000"/>
          <a:stretch>
            <a:fillRect/>
          </a:stretch>
        </p:blipFill>
        <p:spPr bwMode="auto">
          <a:xfrm>
            <a:off x="2051050" y="4941888"/>
            <a:ext cx="45100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3E40F290-5968-4B54-A94F-F68B5F44C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u="sng"/>
              <a:t>Abnormal Sinus Rhythm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1290C-163A-44BE-83D4-E522F0F36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280828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u="sng" dirty="0" err="1">
                <a:ea typeface="+mn-ea"/>
                <a:cs typeface="+mn-cs"/>
              </a:rPr>
              <a:t>Bradycardia</a:t>
            </a:r>
            <a:r>
              <a:rPr lang="en-US" sz="2400" u="sng" dirty="0">
                <a:ea typeface="+mn-ea"/>
                <a:cs typeface="+mn-cs"/>
              </a:rPr>
              <a:t>: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chemeClr val="accent3"/>
                </a:solidFill>
                <a:ea typeface="+mn-ea"/>
              </a:rPr>
              <a:t>Slow heart rate &lt; 60 beats per minute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>
                <a:solidFill>
                  <a:schemeClr val="accent2"/>
                </a:solidFill>
                <a:ea typeface="+mn-ea"/>
              </a:rPr>
              <a:t>Causes: 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solidFill>
                  <a:schemeClr val="accent2"/>
                </a:solidFill>
                <a:ea typeface="+mn-ea"/>
              </a:rPr>
              <a:t>Parasympathetic stimulation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solidFill>
                  <a:schemeClr val="accent2"/>
                </a:solidFill>
                <a:ea typeface="+mn-ea"/>
              </a:rPr>
              <a:t>Expiration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>
              <a:solidFill>
                <a:schemeClr val="accent2"/>
              </a:solidFill>
              <a:ea typeface="+mn-ea"/>
            </a:endParaRPr>
          </a:p>
        </p:txBody>
      </p:sp>
      <p:pic>
        <p:nvPicPr>
          <p:cNvPr id="32771" name="Picture 2" descr="http://www.studentconsult.com/common/showimage.cfm?mediaISBN=0721602401&amp;FigFile=S02401-013-f002.jpg&amp;size=fullsize">
            <a:extLst>
              <a:ext uri="{FF2B5EF4-FFF2-40B4-BE49-F238E27FC236}">
                <a16:creationId xmlns:a16="http://schemas.microsoft.com/office/drawing/2014/main" id="{A4D739CB-E8C0-4C46-8323-ABE2EB058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r="15666" b="19000"/>
          <a:stretch>
            <a:fillRect/>
          </a:stretch>
        </p:blipFill>
        <p:spPr bwMode="auto">
          <a:xfrm>
            <a:off x="1158875" y="4508500"/>
            <a:ext cx="6005513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7B64D54B-7702-46E9-BB63-0050E4645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u="sng"/>
              <a:t>Abnormal Cardiac Rhythms that Result from Impulse Conduction 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35F42-73B7-43C5-B1C9-9A139C503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3149600"/>
          </a:xfrm>
          <a:ln>
            <a:solidFill>
              <a:schemeClr val="tx2"/>
            </a:solidFill>
          </a:ln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u="sng" dirty="0" err="1">
                <a:ea typeface="+mn-ea"/>
                <a:cs typeface="+mn-cs"/>
              </a:rPr>
              <a:t>Sinoatrial</a:t>
            </a:r>
            <a:r>
              <a:rPr lang="en-US" b="1" u="sng" dirty="0">
                <a:ea typeface="+mn-ea"/>
                <a:cs typeface="+mn-cs"/>
              </a:rPr>
              <a:t> Block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>
                <a:ea typeface="+mn-ea"/>
              </a:rPr>
              <a:t>Blockasde</a:t>
            </a:r>
            <a:r>
              <a:rPr lang="en-US" dirty="0">
                <a:ea typeface="+mn-ea"/>
              </a:rPr>
              <a:t> of the S-A node impulse before entering </a:t>
            </a:r>
            <a:r>
              <a:rPr lang="en-US" dirty="0" err="1">
                <a:ea typeface="+mn-ea"/>
              </a:rPr>
              <a:t>atrial</a:t>
            </a:r>
            <a:r>
              <a:rPr lang="en-US" dirty="0">
                <a:ea typeface="+mn-ea"/>
              </a:rPr>
              <a:t> muscle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ea typeface="+mn-ea"/>
                <a:cs typeface="+mn-cs"/>
              </a:rPr>
              <a:t>Cessation of P wave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u="sng" dirty="0">
                <a:solidFill>
                  <a:schemeClr val="accent2"/>
                </a:solidFill>
                <a:ea typeface="+mn-ea"/>
                <a:cs typeface="+mn-cs"/>
              </a:rPr>
              <a:t>Causes: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700" dirty="0">
                <a:solidFill>
                  <a:schemeClr val="accent2"/>
                </a:solidFill>
                <a:ea typeface="+mn-ea"/>
              </a:rPr>
              <a:t>Ischemia of the S-A node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700" dirty="0">
                <a:solidFill>
                  <a:schemeClr val="accent2"/>
                </a:solidFill>
                <a:ea typeface="+mn-ea"/>
              </a:rPr>
              <a:t>Compression of the S-A node by scar formation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700" dirty="0">
                <a:solidFill>
                  <a:schemeClr val="accent2"/>
                </a:solidFill>
                <a:ea typeface="+mn-ea"/>
              </a:rPr>
              <a:t>Inflammation of the S-A node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700" dirty="0">
                <a:solidFill>
                  <a:schemeClr val="accent2"/>
                </a:solidFill>
                <a:ea typeface="+mn-ea"/>
              </a:rPr>
              <a:t>Strong </a:t>
            </a:r>
            <a:r>
              <a:rPr lang="en-US" sz="2700" dirty="0" err="1">
                <a:solidFill>
                  <a:schemeClr val="accent2"/>
                </a:solidFill>
                <a:ea typeface="+mn-ea"/>
              </a:rPr>
              <a:t>vagal</a:t>
            </a:r>
            <a:r>
              <a:rPr lang="en-US" sz="2700" dirty="0">
                <a:solidFill>
                  <a:schemeClr val="accent2"/>
                </a:solidFill>
                <a:ea typeface="+mn-ea"/>
              </a:rPr>
              <a:t> stimulation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ea typeface="+mn-ea"/>
            </a:endParaRP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75CB70E0-31EA-4689-B042-7E1176F15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84"/>
          <a:stretch>
            <a:fillRect/>
          </a:stretch>
        </p:blipFill>
        <p:spPr bwMode="auto">
          <a:xfrm>
            <a:off x="762000" y="4881563"/>
            <a:ext cx="7618413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D543F841-A04D-4783-86B2-25198CFB6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u="sng"/>
              <a:t>Abnormal Cardiac Rhythms that Result from Impulse Conduction 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F2E15-8DE3-4675-86DF-7EFCB22F6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3149600"/>
          </a:xfrm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u="sng"/>
              <a:t>A-V Block</a:t>
            </a:r>
          </a:p>
          <a:p>
            <a:pPr lvl="1" eaLnBrk="1" hangingPunct="1"/>
            <a:r>
              <a:rPr lang="en-US" altLang="en-US"/>
              <a:t>When impulse from the S-A node is blocked</a:t>
            </a:r>
          </a:p>
          <a:p>
            <a:pPr lvl="1" eaLnBrk="1" hangingPunct="1"/>
            <a:r>
              <a:rPr lang="en-US" altLang="en-US" u="sng">
                <a:solidFill>
                  <a:schemeClr val="accent2"/>
                </a:solidFill>
              </a:rPr>
              <a:t>Causes:</a:t>
            </a:r>
          </a:p>
          <a:p>
            <a:pPr lvl="2" eaLnBrk="1" hangingPunct="1"/>
            <a:r>
              <a:rPr lang="en-US" altLang="en-US" sz="2400">
                <a:solidFill>
                  <a:schemeClr val="accent2"/>
                </a:solidFill>
              </a:rPr>
              <a:t>Ischemia of the A-V node</a:t>
            </a:r>
          </a:p>
          <a:p>
            <a:pPr lvl="2" eaLnBrk="1" hangingPunct="1"/>
            <a:r>
              <a:rPr lang="en-US" altLang="en-US" sz="2400">
                <a:solidFill>
                  <a:schemeClr val="accent2"/>
                </a:solidFill>
              </a:rPr>
              <a:t>Compression of the A-V node by scar formation</a:t>
            </a:r>
          </a:p>
          <a:p>
            <a:pPr lvl="2" eaLnBrk="1" hangingPunct="1"/>
            <a:r>
              <a:rPr lang="en-US" altLang="en-US" sz="2400">
                <a:solidFill>
                  <a:schemeClr val="accent2"/>
                </a:solidFill>
              </a:rPr>
              <a:t>Inflammation of the A-V node</a:t>
            </a:r>
          </a:p>
          <a:p>
            <a:pPr lvl="2" eaLnBrk="1" hangingPunct="1"/>
            <a:r>
              <a:rPr lang="en-US" altLang="en-US" sz="2400">
                <a:solidFill>
                  <a:schemeClr val="accent2"/>
                </a:solidFill>
              </a:rPr>
              <a:t>Strong vagal stimulation</a:t>
            </a:r>
          </a:p>
          <a:p>
            <a:pPr lvl="1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586050FC-D35D-47F3-882B-F5E7B80AF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3200" b="1" u="sng"/>
              <a:t>Types of the A-V Block</a:t>
            </a:r>
            <a:endParaRPr lang="en-US" alt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C0C16-E461-44B6-AC4C-ABC59A8D6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1638300"/>
          </a:xfrm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u="sng"/>
              <a:t>First degree block</a:t>
            </a:r>
          </a:p>
          <a:p>
            <a:pPr eaLnBrk="1" hangingPunct="1"/>
            <a:r>
              <a:rPr lang="en-US" altLang="en-US" b="1" u="sng"/>
              <a:t>Second degree block</a:t>
            </a:r>
          </a:p>
          <a:p>
            <a:pPr eaLnBrk="1" hangingPunct="1"/>
            <a:r>
              <a:rPr lang="en-US" altLang="en-US" b="1" u="sng"/>
              <a:t>Third degree block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B8E698F5-C79B-4615-8EE7-ED2FBCD8F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u="sng"/>
              <a:t>Lecture Objectives</a:t>
            </a:r>
            <a:endParaRPr lang="en-US" altLang="en-US" sz="32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53F26-C6A0-4F2C-A9AB-2D94A8DED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3365500"/>
          </a:xfrm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Describe sinus arrhythmias</a:t>
            </a:r>
          </a:p>
          <a:p>
            <a:pPr eaLnBrk="1" hangingPunct="1"/>
            <a:r>
              <a:rPr lang="en-US" altLang="en-US"/>
              <a:t>Describe the main pathophysiological causes of cardiac arrhythmias</a:t>
            </a:r>
          </a:p>
          <a:p>
            <a:pPr eaLnBrk="1" hangingPunct="1"/>
            <a:r>
              <a:rPr lang="en-US" altLang="en-US"/>
              <a:t>Explain the mechanism of cardiac block</a:t>
            </a:r>
          </a:p>
          <a:p>
            <a:pPr eaLnBrk="1" hangingPunct="1"/>
            <a:r>
              <a:rPr lang="en-US" altLang="en-US"/>
              <a:t>Explain the origin of an ectopic foci</a:t>
            </a:r>
          </a:p>
          <a:p>
            <a:pPr eaLnBrk="1" hangingPunct="1"/>
            <a:r>
              <a:rPr lang="en-US" altLang="en-US"/>
              <a:t>Enumerate the common arrhythmias and describe the basic ECG changes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2">
            <a:extLst>
              <a:ext uri="{FF2B5EF4-FFF2-40B4-BE49-F238E27FC236}">
                <a16:creationId xmlns:a16="http://schemas.microsoft.com/office/drawing/2014/main" id="{3EE88B10-615F-409E-8F06-A30B52F60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113347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u="sng"/>
              <a:t>First degree block</a:t>
            </a:r>
          </a:p>
          <a:p>
            <a:pPr lvl="1" eaLnBrk="1" hangingPunct="1"/>
            <a:r>
              <a:rPr lang="en-US" altLang="en-US" b="1"/>
              <a:t>Prolong P-R interval (0.2 seconds)</a:t>
            </a:r>
          </a:p>
          <a:p>
            <a:pPr eaLnBrk="1" hangingPunct="1"/>
            <a:endParaRPr lang="en-US" altLang="en-US"/>
          </a:p>
        </p:txBody>
      </p:sp>
      <p:sp>
        <p:nvSpPr>
          <p:cNvPr id="36866" name="Title 1">
            <a:extLst>
              <a:ext uri="{FF2B5EF4-FFF2-40B4-BE49-F238E27FC236}">
                <a16:creationId xmlns:a16="http://schemas.microsoft.com/office/drawing/2014/main" id="{443769F2-236D-4911-B508-D0DB8438C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u="sng"/>
              <a:t>Types of the A-V Block</a:t>
            </a:r>
            <a:endParaRPr lang="en-US" altLang="en-US" sz="3200"/>
          </a:p>
        </p:txBody>
      </p:sp>
      <p:pic>
        <p:nvPicPr>
          <p:cNvPr id="36867" name="Picture 2" descr="http://www.studentconsult.com/common/showimage.cfm?mediaISBN=0721602401&amp;FigFile=S02401-013-f005.jpg&amp;size=fullsize">
            <a:extLst>
              <a:ext uri="{FF2B5EF4-FFF2-40B4-BE49-F238E27FC236}">
                <a16:creationId xmlns:a16="http://schemas.microsoft.com/office/drawing/2014/main" id="{F8EEEAD0-CE3A-49FD-886C-38B456FE4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7" r="16116" b="18144"/>
          <a:stretch>
            <a:fillRect/>
          </a:stretch>
        </p:blipFill>
        <p:spPr bwMode="auto">
          <a:xfrm>
            <a:off x="1476375" y="4002088"/>
            <a:ext cx="561657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6D1585E5-F871-4CD2-A9C2-60A583F2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u="sng"/>
              <a:t>Types of the A-V block</a:t>
            </a:r>
            <a:endParaRPr lang="en-US" alt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1465E-3D6C-4083-906F-2798686FC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96887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b="1" u="sng">
                <a:solidFill>
                  <a:schemeClr val="tx2"/>
                </a:solidFill>
              </a:rPr>
              <a:t>Second Degree Block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chemeClr val="accent2"/>
                </a:solidFill>
              </a:rPr>
              <a:t>P-R interval &gt; 0.25 second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chemeClr val="tx2"/>
                </a:solidFill>
              </a:rPr>
              <a:t>Only few impulses pass to the ventricles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>
                <a:solidFill>
                  <a:schemeClr val="tx2"/>
                </a:solidFill>
                <a:sym typeface="Symbol" panose="05050102010706020507" pitchFamily="18" charset="2"/>
              </a:rPr>
              <a:t>	 </a:t>
            </a:r>
            <a:r>
              <a:rPr lang="en-US" altLang="en-US" sz="2800">
                <a:solidFill>
                  <a:schemeClr val="tx2"/>
                </a:solidFill>
              </a:rPr>
              <a:t>atria beat faster than ventricles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>
                <a:solidFill>
                  <a:schemeClr val="tx2"/>
                </a:solidFill>
                <a:sym typeface="Symbol" panose="05050102010706020507" pitchFamily="18" charset="2"/>
              </a:rPr>
              <a:t>	</a:t>
            </a:r>
            <a:r>
              <a:rPr lang="en-US" altLang="en-US" sz="2800">
                <a:sym typeface="Symbol" panose="05050102010706020507" pitchFamily="18" charset="2"/>
              </a:rPr>
              <a:t></a:t>
            </a:r>
            <a:r>
              <a:rPr lang="ja-JP" altLang="en-US" sz="2800"/>
              <a:t>“</a:t>
            </a:r>
            <a:r>
              <a:rPr lang="en-US" altLang="ja-JP" sz="2800" u="sng"/>
              <a:t>dropped beat</a:t>
            </a:r>
            <a:r>
              <a:rPr lang="ja-JP" altLang="en-US" sz="2800"/>
              <a:t>”</a:t>
            </a:r>
            <a:r>
              <a:rPr lang="en-US" altLang="ja-JP" sz="2800"/>
              <a:t> of the ventricles</a:t>
            </a:r>
          </a:p>
          <a:p>
            <a:pPr eaLnBrk="1" hangingPunct="1"/>
            <a:endParaRPr lang="en-US" altLang="en-US"/>
          </a:p>
        </p:txBody>
      </p:sp>
      <p:pic>
        <p:nvPicPr>
          <p:cNvPr id="37891" name="Picture 2" descr="http://www.studentconsult.com/common/showimage.cfm?mediaISBN=0721602401&amp;FigFile=S02401-013-f006.jpg&amp;size=fullsize">
            <a:extLst>
              <a:ext uri="{FF2B5EF4-FFF2-40B4-BE49-F238E27FC236}">
                <a16:creationId xmlns:a16="http://schemas.microsoft.com/office/drawing/2014/main" id="{91522CCE-B229-428B-B8BD-7C1D89630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r="15329" b="11967"/>
          <a:stretch>
            <a:fillRect/>
          </a:stretch>
        </p:blipFill>
        <p:spPr bwMode="auto">
          <a:xfrm>
            <a:off x="1908175" y="4437063"/>
            <a:ext cx="489585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A071F-8896-437E-9596-BD3C777C0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3076575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b="1" u="sng" dirty="0">
                <a:solidFill>
                  <a:schemeClr val="accent2"/>
                </a:solidFill>
                <a:ea typeface="+mn-ea"/>
                <a:cs typeface="+mn-cs"/>
              </a:rPr>
              <a:t>Third degree block (complete)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900" dirty="0">
                <a:ea typeface="+mn-ea"/>
                <a:cs typeface="+mn-cs"/>
              </a:rPr>
              <a:t>Complete dissociation of P wave and QRS waves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900" u="sng" dirty="0">
                <a:solidFill>
                  <a:schemeClr val="tx2"/>
                </a:solidFill>
                <a:ea typeface="+mn-ea"/>
                <a:cs typeface="+mn-cs"/>
              </a:rPr>
              <a:t>Ventricle escape</a:t>
            </a:r>
            <a:r>
              <a:rPr lang="en-US" sz="2900" dirty="0">
                <a:solidFill>
                  <a:schemeClr val="tx2"/>
                </a:solidFill>
                <a:ea typeface="+mn-ea"/>
                <a:cs typeface="+mn-cs"/>
              </a:rPr>
              <a:t> from the influence of S-A node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900" dirty="0" err="1">
                <a:solidFill>
                  <a:schemeClr val="accent2"/>
                </a:solidFill>
                <a:ea typeface="+mn-ea"/>
                <a:cs typeface="+mn-cs"/>
              </a:rPr>
              <a:t>Atrial</a:t>
            </a:r>
            <a:r>
              <a:rPr lang="en-US" sz="2900" dirty="0">
                <a:solidFill>
                  <a:schemeClr val="accent2"/>
                </a:solidFill>
                <a:ea typeface="+mn-ea"/>
                <a:cs typeface="+mn-cs"/>
              </a:rPr>
              <a:t> rate is 100 beats/min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900" dirty="0">
                <a:solidFill>
                  <a:schemeClr val="accent2"/>
                </a:solidFill>
                <a:ea typeface="+mn-ea"/>
                <a:cs typeface="+mn-cs"/>
              </a:rPr>
              <a:t>Ventricular rate is 40 beats/min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900" i="1" u="sng" dirty="0">
                <a:solidFill>
                  <a:schemeClr val="tx2"/>
                </a:solidFill>
                <a:ea typeface="+mn-ea"/>
                <a:cs typeface="+mn-cs"/>
              </a:rPr>
              <a:t>Stokes-Adams Syndrome</a:t>
            </a:r>
            <a:r>
              <a:rPr lang="en-US" sz="2900" dirty="0">
                <a:solidFill>
                  <a:schemeClr val="tx2"/>
                </a:solidFill>
                <a:ea typeface="+mn-ea"/>
                <a:cs typeface="+mn-cs"/>
              </a:rPr>
              <a:t>: AV block comes and goes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8914" name="Title 1">
            <a:extLst>
              <a:ext uri="{FF2B5EF4-FFF2-40B4-BE49-F238E27FC236}">
                <a16:creationId xmlns:a16="http://schemas.microsoft.com/office/drawing/2014/main" id="{88966766-A87B-4676-9B0E-0BAE6A46E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u="sng"/>
              <a:t>Types of the A-V block</a:t>
            </a:r>
            <a:endParaRPr lang="en-US" altLang="en-US" sz="3200"/>
          </a:p>
        </p:txBody>
      </p:sp>
      <p:pic>
        <p:nvPicPr>
          <p:cNvPr id="38915" name="Picture 2" descr="http://www.studentconsult.com/common/showimage.cfm?mediaISBN=0721602401&amp;FigFile=S02401-013-f007.jpg&amp;size=fullsize">
            <a:extLst>
              <a:ext uri="{FF2B5EF4-FFF2-40B4-BE49-F238E27FC236}">
                <a16:creationId xmlns:a16="http://schemas.microsoft.com/office/drawing/2014/main" id="{52416431-D7A2-4730-835B-7A764D777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6" r="16077" b="15517"/>
          <a:stretch>
            <a:fillRect/>
          </a:stretch>
        </p:blipFill>
        <p:spPr bwMode="auto">
          <a:xfrm>
            <a:off x="1763713" y="4833938"/>
            <a:ext cx="5616575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ABD2EE4B-1078-4E3F-85BD-F8AC2426F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3200" b="1" u="sng"/>
              <a:t>Premature contractions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494DF-69DD-45E3-812E-BA42CCF892D8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7030A0"/>
                </a:solidFill>
                <a:ea typeface="+mn-ea"/>
                <a:cs typeface="+mn-cs"/>
              </a:rPr>
              <a:t>Premature contractions, </a:t>
            </a:r>
            <a:r>
              <a:rPr lang="en-US" i="1" dirty="0" err="1">
                <a:solidFill>
                  <a:srgbClr val="7030A0"/>
                </a:solidFill>
                <a:ea typeface="+mn-ea"/>
                <a:cs typeface="+mn-cs"/>
              </a:rPr>
              <a:t>extrasystoles</a:t>
            </a:r>
            <a:r>
              <a:rPr lang="en-US" i="1" dirty="0">
                <a:solidFill>
                  <a:srgbClr val="7030A0"/>
                </a:solidFill>
                <a:ea typeface="+mn-ea"/>
                <a:cs typeface="+mn-cs"/>
              </a:rPr>
              <a:t>, or </a:t>
            </a:r>
            <a:r>
              <a:rPr lang="en-US" u="sng" dirty="0">
                <a:solidFill>
                  <a:srgbClr val="7030A0"/>
                </a:solidFill>
                <a:ea typeface="+mn-ea"/>
                <a:cs typeface="+mn-cs"/>
              </a:rPr>
              <a:t>ectopic beat </a:t>
            </a:r>
            <a:r>
              <a:rPr lang="en-US" dirty="0">
                <a:solidFill>
                  <a:srgbClr val="7030A0"/>
                </a:solidFill>
                <a:ea typeface="+mn-ea"/>
                <a:cs typeface="+mn-cs"/>
              </a:rPr>
              <a:t>result from </a:t>
            </a:r>
            <a:r>
              <a:rPr lang="en-US" i="1" dirty="0">
                <a:solidFill>
                  <a:srgbClr val="7030A0"/>
                </a:solidFill>
                <a:ea typeface="+mn-ea"/>
                <a:cs typeface="+mn-cs"/>
              </a:rPr>
              <a:t>ectopic foci </a:t>
            </a:r>
            <a:r>
              <a:rPr lang="en-US" dirty="0">
                <a:solidFill>
                  <a:srgbClr val="7030A0"/>
                </a:solidFill>
                <a:ea typeface="+mn-ea"/>
                <a:cs typeface="+mn-cs"/>
              </a:rPr>
              <a:t>that generate abnormal cardiac impulses (</a:t>
            </a:r>
            <a:r>
              <a:rPr lang="en-US" u="sng" dirty="0">
                <a:solidFill>
                  <a:srgbClr val="7030A0"/>
                </a:solidFill>
                <a:ea typeface="+mn-ea"/>
                <a:cs typeface="+mn-cs"/>
              </a:rPr>
              <a:t>pulse deficit)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u="sng" dirty="0">
                <a:ea typeface="+mn-ea"/>
                <a:cs typeface="+mn-cs"/>
              </a:rPr>
              <a:t>Causes: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ea typeface="+mn-ea"/>
              </a:rPr>
              <a:t>Ischemia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ea typeface="+mn-ea"/>
              </a:rPr>
              <a:t>Irritation of cardiac muscle by calcified foci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ea typeface="+mn-ea"/>
              </a:rPr>
              <a:t>Drugs like caffeine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accent1"/>
                </a:solidFill>
                <a:ea typeface="+mn-ea"/>
                <a:cs typeface="+mn-cs"/>
              </a:rPr>
              <a:t>Ectopic foci can cause premature contractions that originate in: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chemeClr val="accent1"/>
                </a:solidFill>
                <a:ea typeface="+mn-ea"/>
              </a:rPr>
              <a:t>The atria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chemeClr val="accent1"/>
                </a:solidFill>
                <a:ea typeface="+mn-ea"/>
              </a:rPr>
              <a:t>A-V  junction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chemeClr val="accent1"/>
                </a:solidFill>
                <a:ea typeface="+mn-ea"/>
              </a:rPr>
              <a:t>The ventricles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0F7BBEFA-D821-45D2-86FE-C89EC9D0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chemeClr val="accent2"/>
                </a:solidFill>
              </a:rPr>
              <a:t>Premature Atrial Contractions</a:t>
            </a:r>
            <a:br>
              <a:rPr lang="en-US" altLang="en-US" sz="3200" b="1" u="sng"/>
            </a:br>
            <a:endParaRPr lang="en-US" altLang="en-US" sz="3200" b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1DC20-5ADB-4C08-AF62-929ACEF05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470150"/>
          </a:xfrm>
          <a:ln>
            <a:solidFill>
              <a:schemeClr val="accent3"/>
            </a:solidFill>
          </a:ln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u="sng" dirty="0">
                <a:solidFill>
                  <a:schemeClr val="accent3"/>
                </a:solidFill>
                <a:ea typeface="+mn-ea"/>
                <a:cs typeface="+mn-cs"/>
              </a:rPr>
              <a:t>Short P-R interval </a:t>
            </a:r>
            <a:r>
              <a:rPr lang="en-US" sz="2800" b="1" dirty="0">
                <a:solidFill>
                  <a:schemeClr val="accent3"/>
                </a:solidFill>
                <a:ea typeface="+mn-ea"/>
                <a:cs typeface="+mn-cs"/>
              </a:rPr>
              <a:t>depending on how far  the ectopic foci from the AV node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u="sng" dirty="0">
                <a:solidFill>
                  <a:srgbClr val="009DD9"/>
                </a:solidFill>
                <a:ea typeface="+mn-ea"/>
                <a:cs typeface="+mn-cs"/>
              </a:rPr>
              <a:t>Pulse deficit </a:t>
            </a:r>
            <a:r>
              <a:rPr lang="en-US" sz="2800" b="1" dirty="0">
                <a:solidFill>
                  <a:srgbClr val="009DD9"/>
                </a:solidFill>
                <a:ea typeface="+mn-ea"/>
                <a:cs typeface="+mn-cs"/>
              </a:rPr>
              <a:t>if there is no time for the ventricles to fill with blood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>
                <a:solidFill>
                  <a:schemeClr val="tx2"/>
                </a:solidFill>
                <a:ea typeface="+mn-ea"/>
                <a:cs typeface="+mn-cs"/>
              </a:rPr>
              <a:t>The time between the premature contraction and the succeeding beat is increased (</a:t>
            </a:r>
            <a:r>
              <a:rPr lang="en-US" sz="2800" b="1" i="1" u="sng" dirty="0">
                <a:solidFill>
                  <a:schemeClr val="tx2"/>
                </a:solidFill>
                <a:ea typeface="+mn-ea"/>
                <a:cs typeface="+mn-cs"/>
              </a:rPr>
              <a:t>Compensatory pause</a:t>
            </a:r>
            <a:r>
              <a:rPr lang="en-US" sz="2800" b="1" dirty="0">
                <a:solidFill>
                  <a:schemeClr val="accent3"/>
                </a:solidFill>
                <a:ea typeface="+mn-ea"/>
                <a:cs typeface="+mn-cs"/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43011" name="Picture 2" descr="http://www.studentconsult.com/common/showimage.cfm?mediaISBN=0721602401&amp;FigFile=S02401-013-f009.jpg&amp;size=fullsize">
            <a:extLst>
              <a:ext uri="{FF2B5EF4-FFF2-40B4-BE49-F238E27FC236}">
                <a16:creationId xmlns:a16="http://schemas.microsoft.com/office/drawing/2014/main" id="{B46793BD-53B8-4426-9A3C-A25ED60AB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1" r="15379" b="12035"/>
          <a:stretch>
            <a:fillRect/>
          </a:stretch>
        </p:blipFill>
        <p:spPr bwMode="auto">
          <a:xfrm>
            <a:off x="1395413" y="4248150"/>
            <a:ext cx="57689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A8128-4DD0-43AC-AE02-E4EF18954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2233612"/>
          </a:xfrm>
          <a:ln>
            <a:solidFill>
              <a:schemeClr val="accent4"/>
            </a:solidFill>
          </a:ln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>
                <a:solidFill>
                  <a:schemeClr val="accent4"/>
                </a:solidFill>
                <a:ea typeface="+mn-ea"/>
                <a:cs typeface="+mn-cs"/>
              </a:rPr>
              <a:t>P</a:t>
            </a:r>
            <a:r>
              <a:rPr lang="en-US" sz="2800" b="1" u="sng" dirty="0">
                <a:solidFill>
                  <a:schemeClr val="accent4"/>
                </a:solidFill>
                <a:ea typeface="+mn-ea"/>
                <a:cs typeface="+mn-cs"/>
              </a:rPr>
              <a:t>rolong QRS complex </a:t>
            </a:r>
            <a:r>
              <a:rPr lang="en-US" sz="2800" b="1" dirty="0">
                <a:solidFill>
                  <a:schemeClr val="accent4"/>
                </a:solidFill>
                <a:ea typeface="+mn-ea"/>
                <a:cs typeface="+mn-cs"/>
              </a:rPr>
              <a:t>because the impulses are carried out with myocardial fibers with slower conduction rate than Purkinje fibers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u="sng" dirty="0">
                <a:solidFill>
                  <a:srgbClr val="04617B"/>
                </a:solidFill>
                <a:ea typeface="+mn-ea"/>
                <a:cs typeface="+mn-cs"/>
              </a:rPr>
              <a:t>Increase QRS</a:t>
            </a:r>
            <a:r>
              <a:rPr lang="en-US" sz="2800" b="1" dirty="0">
                <a:solidFill>
                  <a:srgbClr val="04617B"/>
                </a:solidFill>
                <a:ea typeface="+mn-ea"/>
                <a:cs typeface="+mn-cs"/>
              </a:rPr>
              <a:t> complexes voltage because QRS wave from one ventricle can not neutralize the one from the other ventricle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>
                <a:solidFill>
                  <a:schemeClr val="accent1"/>
                </a:solidFill>
                <a:ea typeface="+mn-ea"/>
                <a:cs typeface="+mn-cs"/>
              </a:rPr>
              <a:t>After </a:t>
            </a:r>
            <a:r>
              <a:rPr lang="en-US" sz="2800" b="1" dirty="0" err="1">
                <a:solidFill>
                  <a:schemeClr val="accent1"/>
                </a:solidFill>
                <a:ea typeface="+mn-ea"/>
                <a:cs typeface="+mn-cs"/>
              </a:rPr>
              <a:t>PVCs</a:t>
            </a:r>
            <a:r>
              <a:rPr lang="en-US" sz="2800" b="1" dirty="0">
                <a:solidFill>
                  <a:schemeClr val="accent1"/>
                </a:solidFill>
                <a:ea typeface="+mn-ea"/>
                <a:cs typeface="+mn-cs"/>
              </a:rPr>
              <a:t>, the </a:t>
            </a:r>
            <a:r>
              <a:rPr lang="en-US" sz="2800" b="1" u="sng" dirty="0">
                <a:solidFill>
                  <a:schemeClr val="accent1"/>
                </a:solidFill>
                <a:ea typeface="+mn-ea"/>
                <a:cs typeface="+mn-cs"/>
              </a:rPr>
              <a:t>T wave has an electrical potential of opposite polarity </a:t>
            </a:r>
            <a:r>
              <a:rPr lang="en-US" sz="2800" b="1" dirty="0">
                <a:solidFill>
                  <a:schemeClr val="accent1"/>
                </a:solidFill>
                <a:ea typeface="+mn-ea"/>
                <a:cs typeface="+mn-cs"/>
              </a:rPr>
              <a:t>of that of the QRS because of the slow conduction in the myocardial fibers, the fibers that depolarizes first will </a:t>
            </a:r>
            <a:r>
              <a:rPr lang="en-US" sz="2800" b="1" dirty="0" err="1">
                <a:solidFill>
                  <a:schemeClr val="accent1"/>
                </a:solidFill>
                <a:ea typeface="+mn-ea"/>
                <a:cs typeface="+mn-cs"/>
              </a:rPr>
              <a:t>repolarize</a:t>
            </a:r>
            <a:r>
              <a:rPr lang="en-US" sz="2800" b="1" dirty="0">
                <a:solidFill>
                  <a:schemeClr val="accent1"/>
                </a:solidFill>
                <a:ea typeface="+mn-ea"/>
                <a:cs typeface="+mn-cs"/>
              </a:rPr>
              <a:t> first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u="sng" dirty="0">
                <a:solidFill>
                  <a:schemeClr val="accent3"/>
                </a:solidFill>
                <a:ea typeface="+mn-ea"/>
                <a:cs typeface="+mn-cs"/>
              </a:rPr>
              <a:t>Causes: </a:t>
            </a:r>
            <a:r>
              <a:rPr lang="en-US" sz="2800" b="1" dirty="0">
                <a:solidFill>
                  <a:schemeClr val="accent3"/>
                </a:solidFill>
                <a:ea typeface="+mn-ea"/>
                <a:cs typeface="+mn-cs"/>
              </a:rPr>
              <a:t>drugs, caffeine, smoking, lack of sleep, emotional irritations </a:t>
            </a:r>
            <a:endParaRPr lang="en-US" dirty="0">
              <a:solidFill>
                <a:schemeClr val="accent3"/>
              </a:solidFill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F0A520-0609-47BD-B1B7-7CD717967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 dirty="0">
                <a:solidFill>
                  <a:schemeClr val="accent4"/>
                </a:solidFill>
                <a:ea typeface="+mj-ea"/>
                <a:cs typeface="+mj-cs"/>
              </a:rPr>
              <a:t>Premature Ventricular Contractions (PVCs)</a:t>
            </a:r>
            <a:br>
              <a:rPr lang="en-US" sz="3200" b="1" u="sng" dirty="0">
                <a:solidFill>
                  <a:schemeClr val="accent4"/>
                </a:solidFill>
                <a:ea typeface="+mj-ea"/>
                <a:cs typeface="+mj-cs"/>
              </a:rPr>
            </a:br>
            <a:endParaRPr lang="en-US" sz="3200" b="1" u="sng" dirty="0">
              <a:solidFill>
                <a:schemeClr val="accent4"/>
              </a:solidFill>
              <a:ea typeface="+mj-ea"/>
              <a:cs typeface="+mj-cs"/>
            </a:endParaRPr>
          </a:p>
        </p:txBody>
      </p:sp>
      <p:pic>
        <p:nvPicPr>
          <p:cNvPr id="44035" name="Picture 2" descr="http://www.studentconsult.com/common/showimage.cfm?mediaISBN=0721602401&amp;FigFile=S02401-013-f011.jpg&amp;size=fullsize">
            <a:extLst>
              <a:ext uri="{FF2B5EF4-FFF2-40B4-BE49-F238E27FC236}">
                <a16:creationId xmlns:a16="http://schemas.microsoft.com/office/drawing/2014/main" id="{80C91B49-D113-4755-A2CF-0DCB1609A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8" r="14996" b="55040"/>
          <a:stretch>
            <a:fillRect/>
          </a:stretch>
        </p:blipFill>
        <p:spPr bwMode="auto">
          <a:xfrm>
            <a:off x="2024063" y="4149725"/>
            <a:ext cx="4779962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56275EBE-0AF6-4333-9A02-B6274CA2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u="sng"/>
              <a:t>Ventricular Fibrillation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0ECE2-7F21-40B4-B79E-8DDBFF6D7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FF0000"/>
                </a:solidFill>
              </a:rPr>
              <a:t>The most serious of all arhythmias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u="sng">
                <a:solidFill>
                  <a:schemeClr val="accent2"/>
                </a:solidFill>
              </a:rPr>
              <a:t>Cause</a:t>
            </a:r>
            <a:r>
              <a:rPr lang="en-US" altLang="en-US">
                <a:solidFill>
                  <a:schemeClr val="accent2"/>
                </a:solidFill>
              </a:rPr>
              <a:t>: impulses stimulate one part of the ventricles, then another, then itself. Many part contracts at the same time while other parts relax </a:t>
            </a:r>
            <a:r>
              <a:rPr lang="en-US" altLang="en-US" i="1" u="sng">
                <a:solidFill>
                  <a:schemeClr val="accent2"/>
                </a:solidFill>
              </a:rPr>
              <a:t>(Circus movement)</a:t>
            </a:r>
          </a:p>
          <a:p>
            <a:pPr eaLnBrk="1" hangingPunct="1"/>
            <a:endParaRPr lang="en-US" altLang="en-US" sz="3200"/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D4A41A63-E7F3-409A-BD63-AE937B874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5605" name="Picture 3">
            <a:extLst>
              <a:ext uri="{FF2B5EF4-FFF2-40B4-BE49-F238E27FC236}">
                <a16:creationId xmlns:a16="http://schemas.microsoft.com/office/drawing/2014/main" id="{931009FF-9FA8-4AAE-B18D-56ACCC1B6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2349500"/>
            <a:ext cx="4225925" cy="3643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0CAC8947-8D60-4023-9A29-21381DE24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u="sng"/>
              <a:t>Ventricular Fibrillation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D5F5BF-99B0-49C5-B0D6-82450AFF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175125"/>
          </a:xfrm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u="sng">
                <a:solidFill>
                  <a:srgbClr val="0BD0D9"/>
                </a:solidFill>
              </a:rPr>
              <a:t>Causes: </a:t>
            </a:r>
            <a:r>
              <a:rPr lang="en-US" altLang="en-US">
                <a:solidFill>
                  <a:srgbClr val="0BD0D9"/>
                </a:solidFill>
              </a:rPr>
              <a:t>sudden electrical shock, ischemia </a:t>
            </a:r>
            <a:endParaRPr lang="en-US" altLang="en-US" u="sng">
              <a:solidFill>
                <a:srgbClr val="0BD0D9"/>
              </a:solidFill>
            </a:endParaRPr>
          </a:p>
          <a:p>
            <a:pPr lvl="1" eaLnBrk="1" hangingPunct="1"/>
            <a:r>
              <a:rPr lang="en-US" altLang="en-US"/>
              <a:t>Tachycardia</a:t>
            </a:r>
          </a:p>
          <a:p>
            <a:pPr lvl="1" eaLnBrk="1" hangingPunct="1"/>
            <a:r>
              <a:rPr lang="en-US" altLang="en-US"/>
              <a:t>Irregular rhythm</a:t>
            </a:r>
          </a:p>
          <a:p>
            <a:pPr lvl="1" eaLnBrk="1" hangingPunct="1"/>
            <a:r>
              <a:rPr lang="en-US" altLang="en-US"/>
              <a:t>Broad QRS complex</a:t>
            </a:r>
          </a:p>
          <a:p>
            <a:pPr lvl="1" eaLnBrk="1" hangingPunct="1"/>
            <a:r>
              <a:rPr lang="en-US" altLang="en-US"/>
              <a:t>No P wave</a:t>
            </a:r>
          </a:p>
          <a:p>
            <a:pPr eaLnBrk="1" hangingPunct="1"/>
            <a:endParaRPr lang="en-US" altLang="en-US" sz="3200"/>
          </a:p>
        </p:txBody>
      </p:sp>
      <p:pic>
        <p:nvPicPr>
          <p:cNvPr id="46083" name="Picture 4" descr="http://www.studentconsult.com/common/showimage.cfm?mediaISBN=0721602401&amp;FigFile=S02401-013-f016.jpg&amp;size=fullsize">
            <a:extLst>
              <a:ext uri="{FF2B5EF4-FFF2-40B4-BE49-F238E27FC236}">
                <a16:creationId xmlns:a16="http://schemas.microsoft.com/office/drawing/2014/main" id="{5266FAE2-7F23-441F-A714-18F1E2708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0" r="15720" b="14435"/>
          <a:stretch>
            <a:fillRect/>
          </a:stretch>
        </p:blipFill>
        <p:spPr bwMode="auto">
          <a:xfrm>
            <a:off x="1763713" y="3992563"/>
            <a:ext cx="5040312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ontent Placeholder 2">
            <a:extLst>
              <a:ext uri="{FF2B5EF4-FFF2-40B4-BE49-F238E27FC236}">
                <a16:creationId xmlns:a16="http://schemas.microsoft.com/office/drawing/2014/main" id="{8C8D61AB-B068-4B5D-897C-3974BA1C5B3B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i="1" u="sng">
                <a:solidFill>
                  <a:schemeClr val="accent1"/>
                </a:solidFill>
              </a:rPr>
              <a:t>Treatment : DC shock</a:t>
            </a:r>
          </a:p>
          <a:p>
            <a:pPr eaLnBrk="1" hangingPunct="1"/>
            <a:endParaRPr lang="en-US" altLang="en-US"/>
          </a:p>
        </p:txBody>
      </p:sp>
      <p:sp>
        <p:nvSpPr>
          <p:cNvPr id="47106" name="Title 1">
            <a:extLst>
              <a:ext uri="{FF2B5EF4-FFF2-40B4-BE49-F238E27FC236}">
                <a16:creationId xmlns:a16="http://schemas.microsoft.com/office/drawing/2014/main" id="{169A1735-0054-407E-80C7-617380ED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u="sng"/>
              <a:t>Ventricular Fibrillation</a:t>
            </a:r>
          </a:p>
        </p:txBody>
      </p:sp>
      <p:pic>
        <p:nvPicPr>
          <p:cNvPr id="47107" name="Picture 2" descr="http://www.studentconsult.com/common/showimage.cfm?mediaISBN=0721602401&amp;FigFile=S02401-013-f017.jpg&amp;size=fullsize">
            <a:extLst>
              <a:ext uri="{FF2B5EF4-FFF2-40B4-BE49-F238E27FC236}">
                <a16:creationId xmlns:a16="http://schemas.microsoft.com/office/drawing/2014/main" id="{EC4A5E2C-CB0D-4F49-AA6E-4BBB4294A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4" b="7684"/>
          <a:stretch>
            <a:fillRect/>
          </a:stretch>
        </p:blipFill>
        <p:spPr bwMode="auto">
          <a:xfrm>
            <a:off x="2268538" y="2852738"/>
            <a:ext cx="4132262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60DAFE6C-C4C9-44FE-9390-486F8418F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u="sng"/>
              <a:t>Atrial Fibrillation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FD73A-67C5-4ECE-8BEB-9D3477CD1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3170238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Same mechanism as ventricular fibrillation. It can occur only in atria without affecting the ventricles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accent1"/>
                </a:solidFill>
                <a:ea typeface="+mn-ea"/>
                <a:cs typeface="+mn-cs"/>
              </a:rPr>
              <a:t>It occurs more frequently in patients with </a:t>
            </a:r>
            <a:r>
              <a:rPr lang="en-US" i="1" u="sng" dirty="0">
                <a:solidFill>
                  <a:schemeClr val="accent1"/>
                </a:solidFill>
                <a:ea typeface="+mn-ea"/>
                <a:cs typeface="+mn-cs"/>
              </a:rPr>
              <a:t>enlarged heart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tx2"/>
                </a:solidFill>
                <a:ea typeface="+mn-ea"/>
                <a:cs typeface="+mn-cs"/>
              </a:rPr>
              <a:t>The atria do not pump if they are fibrillating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ea typeface="+mn-ea"/>
                <a:cs typeface="+mn-cs"/>
              </a:rPr>
              <a:t>The efficiency of ventricular filling is decreased 20 to 30%</a:t>
            </a:r>
            <a:endParaRPr lang="en-US" dirty="0">
              <a:solidFill>
                <a:schemeClr val="accent1"/>
              </a:solidFill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accent1"/>
                </a:solidFill>
                <a:ea typeface="+mn-ea"/>
                <a:cs typeface="+mn-cs"/>
              </a:rPr>
              <a:t>No P wave, or high frequency of low voltage P wave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accent1"/>
                </a:solidFill>
                <a:ea typeface="+mn-ea"/>
                <a:cs typeface="+mn-cs"/>
              </a:rPr>
              <a:t>Treatment: DC shock</a:t>
            </a:r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86C6606B-6F5C-4A29-A8ED-FDB3C7E94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42"/>
          <a:stretch>
            <a:fillRect/>
          </a:stretch>
        </p:blipFill>
        <p:spPr bwMode="auto">
          <a:xfrm>
            <a:off x="762000" y="4649788"/>
            <a:ext cx="7618413" cy="194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B00F0752-37C9-4B19-AEC1-2F7E36899A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941387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sz="4000"/>
              <a:t>The Normal Conduction System</a:t>
            </a:r>
          </a:p>
        </p:txBody>
      </p:sp>
      <p:pic>
        <p:nvPicPr>
          <p:cNvPr id="19458" name="Picture 3" descr="conduction3">
            <a:extLst>
              <a:ext uri="{FF2B5EF4-FFF2-40B4-BE49-F238E27FC236}">
                <a16:creationId xmlns:a16="http://schemas.microsoft.com/office/drawing/2014/main" id="{50805F66-D46C-4137-B356-6ABDDE6E0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1722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10065-A79E-4FDF-A7D3-3ECF6EFFA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5900"/>
            <a:ext cx="8229600" cy="2590800"/>
          </a:xfrm>
          <a:ln>
            <a:solidFill>
              <a:schemeClr val="tx2"/>
            </a:solidFill>
          </a:ln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ea typeface="+mn-ea"/>
                <a:cs typeface="+mn-cs"/>
              </a:rPr>
              <a:t>A single large wave travels around and around in the atria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tx2"/>
                </a:solidFill>
                <a:ea typeface="+mn-ea"/>
                <a:cs typeface="+mn-cs"/>
              </a:rPr>
              <a:t>The atria contracts at high rate (250 beats/min)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+mn-ea"/>
                <a:cs typeface="+mn-cs"/>
              </a:rPr>
              <a:t>Because one area of the atria is contracted and another one is relaxed, the amount of blood pumped by the atria is slight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accent4"/>
                </a:solidFill>
                <a:ea typeface="+mn-ea"/>
                <a:cs typeface="+mn-cs"/>
              </a:rPr>
              <a:t>The refractory period of the AV node causes 2-3 beats of atria for one single ventricular beat 2:1 or 2:3 rhythm</a:t>
            </a:r>
          </a:p>
        </p:txBody>
      </p:sp>
      <p:sp>
        <p:nvSpPr>
          <p:cNvPr id="49154" name="Title 1">
            <a:extLst>
              <a:ext uri="{FF2B5EF4-FFF2-40B4-BE49-F238E27FC236}">
                <a16:creationId xmlns:a16="http://schemas.microsoft.com/office/drawing/2014/main" id="{C685ED7C-80CF-4A5B-863D-31EDF32E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u="sng"/>
              <a:t>Atrial Flutter</a:t>
            </a:r>
          </a:p>
        </p:txBody>
      </p:sp>
      <p:pic>
        <p:nvPicPr>
          <p:cNvPr id="29700" name="Picture 3">
            <a:extLst>
              <a:ext uri="{FF2B5EF4-FFF2-40B4-BE49-F238E27FC236}">
                <a16:creationId xmlns:a16="http://schemas.microsoft.com/office/drawing/2014/main" id="{8BA75746-BC35-4ED1-9C10-2EF7B89E2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4365625"/>
            <a:ext cx="3935412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701" name="Picture 5">
            <a:extLst>
              <a:ext uri="{FF2B5EF4-FFF2-40B4-BE49-F238E27FC236}">
                <a16:creationId xmlns:a16="http://schemas.microsoft.com/office/drawing/2014/main" id="{17B87CFF-B37F-44FB-94CC-B6E979AF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1"/>
          <a:stretch>
            <a:fillRect/>
          </a:stretch>
        </p:blipFill>
        <p:spPr bwMode="auto">
          <a:xfrm>
            <a:off x="0" y="4702175"/>
            <a:ext cx="5173663" cy="165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636AB67D-7FFF-4AE6-A21F-D80CFB12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u="sng"/>
              <a:t>Ischemia and the ECG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E09F5-5D20-4AB9-864E-FB8EC4BF3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322262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ea typeface="+mn-ea"/>
                <a:cs typeface="+mn-cs"/>
              </a:rPr>
              <a:t>One of the common uses of the ECG is in acute assessment of chest pain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accent1"/>
                </a:solidFill>
                <a:ea typeface="+mn-ea"/>
                <a:cs typeface="+mn-cs"/>
              </a:rPr>
              <a:t>Cause: restriction of blood flow to the myocardium, either: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chemeClr val="accent1"/>
                </a:solidFill>
                <a:ea typeface="+mn-ea"/>
              </a:rPr>
              <a:t>Reversible: angina pectoris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chemeClr val="accent1"/>
                </a:solidFill>
                <a:ea typeface="+mn-ea"/>
              </a:rPr>
              <a:t>Irreversible: myocardial infarction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Ischemia </a:t>
            </a:r>
            <a:r>
              <a:rPr lang="en-US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  <a:sym typeface="Symbol"/>
              </a:rPr>
              <a:t> injury  infarction</a:t>
            </a:r>
            <a:endParaRPr lang="en-US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CE86EBE1-C18B-44F1-8ED5-0D16BD67E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u="sng"/>
              <a:t>Reversible ischemia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E3C41-894E-400F-91FF-04A6865AC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014787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i="1" u="sng" dirty="0">
                <a:ea typeface="+mn-ea"/>
              </a:rPr>
              <a:t>Inverted T wave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i="1" u="sng" dirty="0">
                <a:ea typeface="+mn-ea"/>
                <a:cs typeface="+mn-cs"/>
              </a:rPr>
              <a:t>ST segment depression</a:t>
            </a:r>
            <a:endParaRPr lang="en-US" sz="2400" dirty="0">
              <a:ea typeface="+mn-ea"/>
              <a:cs typeface="+mn-cs"/>
            </a:endParaRPr>
          </a:p>
        </p:txBody>
      </p:sp>
      <p:pic>
        <p:nvPicPr>
          <p:cNvPr id="51203" name="Picture 277" descr="D:\SCContent\0721602401\graphics\fullsize\S02401-012-f023.jpg">
            <a:extLst>
              <a:ext uri="{FF2B5EF4-FFF2-40B4-BE49-F238E27FC236}">
                <a16:creationId xmlns:a16="http://schemas.microsoft.com/office/drawing/2014/main" id="{72A4F2CC-A08C-4EB3-A30D-0F87F1E67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r="14987" b="9560"/>
          <a:stretch>
            <a:fillRect/>
          </a:stretch>
        </p:blipFill>
        <p:spPr bwMode="auto">
          <a:xfrm>
            <a:off x="1835150" y="3500438"/>
            <a:ext cx="4465638" cy="2136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193B4328-FC8A-491F-958C-DA01DE2F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u="sng"/>
              <a:t>Myocardial Infarction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2D4F9-B2AE-43C3-A942-22C466055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3392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ea typeface="+mn-ea"/>
                <a:cs typeface="+mn-cs"/>
              </a:rPr>
              <a:t>Complete loss of blood supply to the myocardium resulting in necrosis or death of tissue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i="1" u="sng" dirty="0">
                <a:ea typeface="+mn-ea"/>
                <a:cs typeface="+mn-cs"/>
              </a:rPr>
              <a:t>ST segment elevation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i="1" u="sng" dirty="0">
                <a:ea typeface="+mn-ea"/>
                <a:cs typeface="+mn-cs"/>
              </a:rPr>
              <a:t>Deep Q wave</a:t>
            </a:r>
          </a:p>
        </p:txBody>
      </p:sp>
      <p:pic>
        <p:nvPicPr>
          <p:cNvPr id="52227" name="Picture 2" descr="http://www.benbest.com/health/elevation.jpg">
            <a:extLst>
              <a:ext uri="{FF2B5EF4-FFF2-40B4-BE49-F238E27FC236}">
                <a16:creationId xmlns:a16="http://schemas.microsoft.com/office/drawing/2014/main" id="{A5633A2D-0B6E-42AC-BD3F-DDF2E0CA9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495675"/>
            <a:ext cx="43243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0854A560-A368-4689-B118-5E003520F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u="sng"/>
              <a:t>Potassium and the ECG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EBE30-FE72-422A-A86B-CC8F952D6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68575"/>
            <a:ext cx="4038600" cy="2947988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u="sng"/>
              <a:t>Hypokalemia: </a:t>
            </a:r>
          </a:p>
          <a:p>
            <a:pPr lvl="1" eaLnBrk="1" hangingPunct="1"/>
            <a:r>
              <a:rPr lang="en-US" altLang="en-US"/>
              <a:t>flat T wave</a:t>
            </a:r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 u="sng">
                <a:solidFill>
                  <a:schemeClr val="accent1"/>
                </a:solidFill>
              </a:rPr>
              <a:t>Hyperkalemia:</a:t>
            </a:r>
          </a:p>
          <a:p>
            <a:pPr lvl="1" eaLnBrk="1" hangingPunct="1"/>
            <a:r>
              <a:rPr lang="en-US" altLang="en-US">
                <a:solidFill>
                  <a:schemeClr val="accent1"/>
                </a:solidFill>
              </a:rPr>
              <a:t>Tall peaked T wave</a:t>
            </a:r>
          </a:p>
          <a:p>
            <a:pPr eaLnBrk="1" hangingPunct="1"/>
            <a:endParaRPr lang="en-US" altLang="en-US"/>
          </a:p>
        </p:txBody>
      </p:sp>
      <p:pic>
        <p:nvPicPr>
          <p:cNvPr id="53251" name="Picture 2" descr="http://www.merckmanuals.com/media/professional/figures/MMPE_12END_156_02_eps.gif">
            <a:extLst>
              <a:ext uri="{FF2B5EF4-FFF2-40B4-BE49-F238E27FC236}">
                <a16:creationId xmlns:a16="http://schemas.microsoft.com/office/drawing/2014/main" id="{82D38A2E-E427-46E1-8CE2-4603CA2DC32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92375"/>
            <a:ext cx="4451350" cy="3011488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4">
            <a:extLst>
              <a:ext uri="{FF2B5EF4-FFF2-40B4-BE49-F238E27FC236}">
                <a16:creationId xmlns:a16="http://schemas.microsoft.com/office/drawing/2014/main" id="{A1B73624-C03B-4193-8DB0-CC570AE09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u="sng"/>
              <a:t>For further readings and diagrams:</a:t>
            </a:r>
          </a:p>
        </p:txBody>
      </p:sp>
      <p:sp>
        <p:nvSpPr>
          <p:cNvPr id="55298" name="Content Placeholder 5">
            <a:extLst>
              <a:ext uri="{FF2B5EF4-FFF2-40B4-BE49-F238E27FC236}">
                <a16:creationId xmlns:a16="http://schemas.microsoft.com/office/drawing/2014/main" id="{192666BC-1E02-4EC4-A5E0-0327D1B9E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1874837"/>
          </a:xfrm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en-US" altLang="en-US" b="1" u="sng">
              <a:solidFill>
                <a:schemeClr val="accent1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u="sng">
                <a:solidFill>
                  <a:schemeClr val="accent1"/>
                </a:solidFill>
              </a:rPr>
              <a:t>Textbook of Medical Physiology by Guyton &amp; Hall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u="sng"/>
              <a:t>Chapter 10 (Cardiac Arrhythmias and their Electrocardiographic Interpretation)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706FFB40-7C7F-4658-94C0-2D09F4EED3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Rhythm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86DB3D93-8C48-4BEC-8598-0452D4C1100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57400"/>
            <a:ext cx="3352800" cy="4114800"/>
          </a:xfrm>
        </p:spPr>
        <p:txBody>
          <a:bodyPr/>
          <a:lstStyle/>
          <a:p>
            <a:r>
              <a:rPr lang="en-US" altLang="en-US" sz="2800"/>
              <a:t>Sinus </a:t>
            </a:r>
          </a:p>
          <a:p>
            <a:pPr lvl="1"/>
            <a:r>
              <a:rPr lang="en-US" altLang="en-US"/>
              <a:t>Originating from SA node</a:t>
            </a:r>
          </a:p>
          <a:p>
            <a:pPr lvl="1"/>
            <a:r>
              <a:rPr lang="en-US" altLang="en-US"/>
              <a:t>P wave before every QRS</a:t>
            </a:r>
          </a:p>
          <a:p>
            <a:pPr lvl="1"/>
            <a:r>
              <a:rPr lang="en-US" altLang="en-US"/>
              <a:t>P wave in same direction as QRS</a:t>
            </a:r>
          </a:p>
        </p:txBody>
      </p:sp>
      <p:graphicFrame>
        <p:nvGraphicFramePr>
          <p:cNvPr id="20483" name="Object 6">
            <a:extLst>
              <a:ext uri="{FF2B5EF4-FFF2-40B4-BE49-F238E27FC236}">
                <a16:creationId xmlns:a16="http://schemas.microsoft.com/office/drawing/2014/main" id="{73C0E922-3E7A-44AE-8D7F-5C67A2588CF2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4114800" y="2209800"/>
          <a:ext cx="4679950" cy="297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Photo Editor Photo" r:id="rId3" imgW="5238095" imgH="3333333" progId="MSPhotoEd.3">
                  <p:embed/>
                </p:oleObj>
              </mc:Choice>
              <mc:Fallback>
                <p:oleObj name="Photo Editor Photo" r:id="rId3" imgW="5238095" imgH="3333333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209800"/>
                        <a:ext cx="4679950" cy="297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B11CBF5A-D836-4005-BAA1-0840242DA5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Waveforms</a:t>
            </a:r>
          </a:p>
        </p:txBody>
      </p:sp>
      <p:pic>
        <p:nvPicPr>
          <p:cNvPr id="21506" name="Picture 3" descr="pqrst">
            <a:extLst>
              <a:ext uri="{FF2B5EF4-FFF2-40B4-BE49-F238E27FC236}">
                <a16:creationId xmlns:a16="http://schemas.microsoft.com/office/drawing/2014/main" id="{696F83A7-5341-4BE6-B368-6D55351D9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3711575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657EB753-C69B-4849-A8A3-FA8935856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Interpretation 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C9C95383-3023-451C-BBA9-45481CC0B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Develop a systematic approach to reading EKGs and use it every time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system we will practice is: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Rate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Rhythm (including intervals and blocks)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Axis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Hypertrophy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Ischemia</a:t>
            </a:r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08408A49-99C8-4535-ADCA-946493EAB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Rate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88B21B02-0968-41E9-9B48-B6D3C0C6B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Rule of 300- Divide 300 by the number of boxes between each QRS = rate</a:t>
            </a:r>
          </a:p>
        </p:txBody>
      </p:sp>
      <p:graphicFrame>
        <p:nvGraphicFramePr>
          <p:cNvPr id="112740" name="Group 100">
            <a:extLst>
              <a:ext uri="{FF2B5EF4-FFF2-40B4-BE49-F238E27FC236}">
                <a16:creationId xmlns:a16="http://schemas.microsoft.com/office/drawing/2014/main" id="{5A931813-653D-4963-990D-C7DD94D7502D}"/>
              </a:ext>
            </a:extLst>
          </p:cNvPr>
          <p:cNvGraphicFramePr>
            <a:graphicFrameLocks noGrp="1"/>
          </p:cNvGraphicFramePr>
          <p:nvPr/>
        </p:nvGraphicFramePr>
        <p:xfrm>
          <a:off x="2743200" y="3429000"/>
          <a:ext cx="2743200" cy="2916238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Number of big boxes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Rate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150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100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C8AA522F-22C8-438A-90CC-BAF76A56FD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What is the heart rate?</a:t>
            </a:r>
          </a:p>
        </p:txBody>
      </p:sp>
      <p:pic>
        <p:nvPicPr>
          <p:cNvPr id="24578" name="Picture 3" descr="Sinusbradycardia">
            <a:extLst>
              <a:ext uri="{FF2B5EF4-FFF2-40B4-BE49-F238E27FC236}">
                <a16:creationId xmlns:a16="http://schemas.microsoft.com/office/drawing/2014/main" id="{C4ACA661-75FF-4737-B381-4040602DD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79248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8" name="Text Box 4">
            <a:extLst>
              <a:ext uri="{FF2B5EF4-FFF2-40B4-BE49-F238E27FC236}">
                <a16:creationId xmlns:a16="http://schemas.microsoft.com/office/drawing/2014/main" id="{9F70A3F7-11A9-4A86-BBC6-062AF2069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953000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(300 / 6) = 50 bpm</a:t>
            </a:r>
          </a:p>
        </p:txBody>
      </p:sp>
      <p:sp>
        <p:nvSpPr>
          <p:cNvPr id="113669" name="Text Box 5">
            <a:extLst>
              <a:ext uri="{FF2B5EF4-FFF2-40B4-BE49-F238E27FC236}">
                <a16:creationId xmlns:a16="http://schemas.microsoft.com/office/drawing/2014/main" id="{494091EC-79CA-4651-A2AF-DD84C8FF5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114800"/>
            <a:ext cx="1828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Arial" charset="0"/>
                <a:ea typeface="ＭＳ Ｐゴシック" charset="0"/>
                <a:cs typeface="ＭＳ Ｐゴシック" charset="0"/>
              </a:rPr>
              <a:t>www.uptodate.com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98CFDC95-8276-4B0A-AEBB-764A5E70E4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Rate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5B42FD2C-0C46-4C17-ABE7-DDCB2B1EFE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HR of 60-100 per minute is normal</a:t>
            </a:r>
          </a:p>
          <a:p>
            <a:r>
              <a:rPr lang="en-US" altLang="en-US"/>
              <a:t>HR &gt; 100 = tachycardia</a:t>
            </a:r>
          </a:p>
          <a:p>
            <a:r>
              <a:rPr lang="en-US" altLang="en-US"/>
              <a:t>HR &lt; 60 = bradycardia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1411</TotalTime>
  <Words>1046</Words>
  <Application>Microsoft Office PowerPoint</Application>
  <PresentationFormat>On-screen Show (4:3)</PresentationFormat>
  <Paragraphs>199</Paragraphs>
  <Slides>35</Slides>
  <Notes>3</Notes>
  <HiddenSlides>4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Constantia</vt:lpstr>
      <vt:lpstr>MS PGothic</vt:lpstr>
      <vt:lpstr>Arial</vt:lpstr>
      <vt:lpstr>Calibri</vt:lpstr>
      <vt:lpstr>Wingdings 2</vt:lpstr>
      <vt:lpstr>ヒラギノ明朝 ProN W6</vt:lpstr>
      <vt:lpstr>Tahoma</vt:lpstr>
      <vt:lpstr>Wingdings</vt:lpstr>
      <vt:lpstr>Symbol</vt:lpstr>
      <vt:lpstr>Flow</vt:lpstr>
      <vt:lpstr>Microsoft Photo Editor 3.0 Photo</vt:lpstr>
      <vt:lpstr>Microsoft Excel 97 - 2004 Worksheet</vt:lpstr>
      <vt:lpstr>Cardiovascular System Block Cardiac Arrhythmias (Physiology)</vt:lpstr>
      <vt:lpstr>Lecture Objectives</vt:lpstr>
      <vt:lpstr>The Normal Conduction System</vt:lpstr>
      <vt:lpstr>Rhythm</vt:lpstr>
      <vt:lpstr>Waveforms</vt:lpstr>
      <vt:lpstr>Interpretation </vt:lpstr>
      <vt:lpstr>Rate</vt:lpstr>
      <vt:lpstr>What is the heart rate?</vt:lpstr>
      <vt:lpstr>Rate</vt:lpstr>
      <vt:lpstr>Normal Sinus Rhythm</vt:lpstr>
      <vt:lpstr>COMMON ARRHYTHMIAS</vt:lpstr>
      <vt:lpstr>Differential Diagnosis of Tachycardia</vt:lpstr>
      <vt:lpstr>Causes of Cardiac Arrhythmias</vt:lpstr>
      <vt:lpstr>Causes of Cardiac Arrhythmias</vt:lpstr>
      <vt:lpstr>Abnormal Sinus Rhythm</vt:lpstr>
      <vt:lpstr>Abnormal Sinus Rhythm</vt:lpstr>
      <vt:lpstr>Abnormal Cardiac Rhythms that Result from Impulse Conduction Block</vt:lpstr>
      <vt:lpstr>Abnormal Cardiac Rhythms that Result from Impulse Conduction Block</vt:lpstr>
      <vt:lpstr>Types of the A-V Block</vt:lpstr>
      <vt:lpstr>Types of the A-V Block</vt:lpstr>
      <vt:lpstr>Types of the A-V block</vt:lpstr>
      <vt:lpstr>Types of the A-V block</vt:lpstr>
      <vt:lpstr>Premature contractions</vt:lpstr>
      <vt:lpstr>Premature Atrial Contractions </vt:lpstr>
      <vt:lpstr>Premature Ventricular Contractions (PVCs) </vt:lpstr>
      <vt:lpstr>Ventricular Fibrillation</vt:lpstr>
      <vt:lpstr>Ventricular Fibrillation</vt:lpstr>
      <vt:lpstr>Ventricular Fibrillation</vt:lpstr>
      <vt:lpstr>Atrial Fibrillation</vt:lpstr>
      <vt:lpstr>Atrial Flutter</vt:lpstr>
      <vt:lpstr>Ischemia and the ECG</vt:lpstr>
      <vt:lpstr>Reversible ischemia</vt:lpstr>
      <vt:lpstr>Myocardial Infarction</vt:lpstr>
      <vt:lpstr>Potassium and the ECG</vt:lpstr>
      <vt:lpstr>For further readings and diagrams:</vt:lpstr>
    </vt:vector>
  </TitlesOfParts>
  <Company>Apple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Arrhythmias</dc:title>
  <dc:creator>Mona Soliman</dc:creator>
  <cp:lastModifiedBy>Dana Al-Kadi</cp:lastModifiedBy>
  <cp:revision>89</cp:revision>
  <cp:lastPrinted>2013-03-05T15:13:40Z</cp:lastPrinted>
  <dcterms:created xsi:type="dcterms:W3CDTF">2013-03-05T13:52:32Z</dcterms:created>
  <dcterms:modified xsi:type="dcterms:W3CDTF">2018-03-06T16:54:51Z</dcterms:modified>
</cp:coreProperties>
</file>