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406" r:id="rId3"/>
    <p:sldId id="417" r:id="rId4"/>
    <p:sldId id="439" r:id="rId5"/>
    <p:sldId id="279" r:id="rId6"/>
    <p:sldId id="285" r:id="rId7"/>
    <p:sldId id="287" r:id="rId8"/>
    <p:sldId id="309" r:id="rId9"/>
    <p:sldId id="311" r:id="rId10"/>
    <p:sldId id="386" r:id="rId11"/>
    <p:sldId id="414" r:id="rId12"/>
    <p:sldId id="410" r:id="rId13"/>
    <p:sldId id="412" r:id="rId14"/>
    <p:sldId id="418" r:id="rId15"/>
    <p:sldId id="420" r:id="rId16"/>
    <p:sldId id="419" r:id="rId17"/>
    <p:sldId id="421" r:id="rId18"/>
    <p:sldId id="422" r:id="rId19"/>
    <p:sldId id="423" r:id="rId20"/>
    <p:sldId id="424" r:id="rId21"/>
    <p:sldId id="425" r:id="rId22"/>
    <p:sldId id="426" r:id="rId23"/>
    <p:sldId id="428" r:id="rId24"/>
    <p:sldId id="440" r:id="rId25"/>
    <p:sldId id="427" r:id="rId26"/>
    <p:sldId id="429" r:id="rId27"/>
    <p:sldId id="430" r:id="rId28"/>
    <p:sldId id="431" r:id="rId29"/>
    <p:sldId id="432" r:id="rId30"/>
    <p:sldId id="433" r:id="rId31"/>
    <p:sldId id="434" r:id="rId32"/>
    <p:sldId id="435" r:id="rId33"/>
    <p:sldId id="436" r:id="rId34"/>
    <p:sldId id="388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CC0000"/>
    <a:srgbClr val="82267E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30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CC854B-3966-40EE-9294-30973A317E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18B3D-EBF1-4F28-9C8A-3684609E1C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94BFAB-3286-4EF6-A897-65B5DDC00F45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A0BD3CA-7B30-42ED-BDF9-B67050A524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DAF8243-FDF0-42AC-BE8A-150CAC1AF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237C7-C426-4DFA-BFB2-F60084C28D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8F0F3-C4C9-4895-9B6B-A11F46FFB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29C28B-932F-4297-A55D-9B618A8B6C0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9F19D75B-ACA0-4622-95C9-4CE849FC5B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18FE1CAC-E071-4DFD-B384-4F55429BCB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02415A0D-C65F-44B3-B431-CDEF9C9DA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57F5E9-C138-4FFA-B859-154512AACF0E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B3C163AD-7B02-4F15-86FA-7FFB199B21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5D18738F-E07D-4C69-A872-1FF1044D6D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7112A06A-974C-4453-AC97-EA52D1E89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44D766-3902-4682-9BC7-2337AAF1F792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F7F2BB6C-7BA3-464E-AC67-191B506DFE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2C025A04-E5F8-40AD-AE24-06BD530918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936B676C-59D2-4708-A144-5A8CD9F3D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F22ECA-5D0E-4C50-AF2A-D6BD8256CA61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3A8247CD-7CE6-4426-9CB4-F9C2E8E425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C6DF1E6C-1528-4E24-B5B5-A614EB8DF0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0A95D7-4186-49CF-975F-BF72A2C8C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C5729F-DA01-4F5E-AD3A-B5A82DF45AA4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81EFDA40-0D44-4C38-908C-D3D81A7870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ECE47EA5-C1D0-48E9-8DB4-F8A072C187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0958D9D3-A6B3-4E94-9C15-64BCF545A3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79B355-FE30-421C-87BA-58392882CAF7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0646C944-C31D-4A0D-8255-A682A31040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1670A4BD-E294-4776-A951-C453D37E0C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AB05B55E-3F0F-4D33-A4EC-083F7B188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B76E9D-D6F7-433C-A4B2-5CA829AE733B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3C55D7BC-3F29-4BB5-8799-D3977B3591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5248A8C2-DDAD-403C-B5A5-1185E4F0E8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F1D47F21-5247-4D6C-879F-E32FED5D3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89AB06F-0875-4BAB-B23D-A63FC6A7BD4A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FEDC4F97-EF83-4503-BB33-0D89D8BDC4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9164C5A1-B6A0-444E-863D-F720E75424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67A1BF1A-13A7-45AC-8B3C-3D9973518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21C227-2118-4CC2-BE22-3708AB4D0B33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128E3AC5-DC31-4503-9DC4-83650C57C6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40FDC515-ADF4-4835-AFBC-3D44CD5C3B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ABEA7FBA-43BD-4BCF-BD2F-5D3A6BB05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0739D1-5A24-4ADD-BC07-35FA86CB58F0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20582F1-5855-4F87-8420-2174569115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AACAE646-0000-4B59-9CDB-899D581268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A5BAE9C3-CB63-445C-8189-544CDC11B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1E72B3-CD04-4BD9-91FD-5EF3EA320C1F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44E94B91-0656-41CA-B87E-BB43360E41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B58FC8EB-FFFB-4FC6-991E-F6B879FAAD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4EEFEBCA-32C5-4D6E-B20F-BECDC9FEF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D8380A-47AF-409E-8505-7F2A46ED6A23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93B1BC1-9952-4C44-B479-BAC2D53A2A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60765028-8D4E-458D-BF18-3CB35AA0D2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4FFCFDA-45D6-4875-855A-955EF224F4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6CEF4C-6524-4D9B-BFB7-C2A5E9F5B22B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EE00CDE9-B103-40F4-BB95-336FB504BF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2A94A148-1428-4266-84BF-8927146FB3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B9C7B11F-C73C-4F38-8CC8-77EB46DEC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A5DC5D-23A0-4F5B-AD2E-BCF08D3AB6CB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E87F2445-47E4-4C91-B317-E59B04375E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16518A38-938E-4972-A8A4-BDCD737138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637EB227-2E2A-484A-99D6-24F7EDA09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6262AF-9750-4CA4-A66A-71ED07962B51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2D3BDF32-C74D-4C42-AD22-F4FC7AA01B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562F5969-6E42-4D3F-BF05-80D97EBB93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C85D5499-F355-4E28-8F5D-DBD2FD017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22FA1CB-933A-412B-A730-0A159B870372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304E14AA-CAD1-4706-BAE6-80B3D6CA18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375AFB19-DFF4-4259-BCE2-A1B437BF44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EE9681C5-26F3-495E-A55C-D7CD221FFC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FFD66B-589D-44B1-9D89-BE9D5C6E5C09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9C91FFA2-E639-4863-8A43-C7AA277318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C417D968-15D5-479B-AB03-91AFA9B987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54F26B3E-2AD9-4C70-BB2D-D11D6B512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C28B65-BC99-44AE-9E06-E4AA519A1B04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289AE1A5-AD8C-48CB-96D6-A58945AEDC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C2A6225F-FD35-422A-BAD2-D33915A2A9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0E089E2F-7A7E-47A6-B870-E23C5E54C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F15F16-339C-4F21-AD36-F3A356AFB19B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33DEB246-D1EC-41E0-832F-D67E785F7B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7572C52B-39D6-4EE8-A4FD-031B7CF1D4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124EB55C-3051-49AA-B8B8-A550448CDA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53A46E-DE0B-4ABB-B7EE-77C76CE3C7D8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5095ED3E-22C2-4A14-A996-309A11BF82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1F27BCA1-1A72-4C3B-9C77-377EEA95AA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0A973D1F-35E3-4E06-86BD-7C8DC70E1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E6F7C4-81E6-411F-95BB-BE82E556B1D6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946C81C9-E6D8-47E6-81FB-0EAC28F579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C69EE610-CE5B-4962-8AA2-9C09BFF6FC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2F62E5B-3D8A-42CF-8073-2852238D0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F21C1C-F0FD-4018-BB5B-0C28E09C5E4A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EB6DA5CB-56E4-4DF2-9A11-705C2021DC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D7DD1F64-EF0F-4B3B-9277-A2C18B95CB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9F84D7C1-DF8D-4717-9758-B1D51587D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A9C529F-795A-42DC-951A-9D3EB90CD36D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04375-CB98-41E5-8549-4AAD894DB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05F1A-6CAA-4B80-B22A-97D6694A9D06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350A3-A263-4DCB-9BBF-8788EF43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9BEDB-D0B8-47AF-940D-BCFF976A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04C82-A42B-4773-A04E-C3C6A893C7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67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65C6B-1B33-4160-AE8C-EC6D56E38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CC903-9DC9-4BB1-A13F-21D7D6376CA6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1054D-DD88-4C2B-956B-243D8E0D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CFE9F-2D12-4F9E-8C6C-EB4D9B3B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B1CC2-D61A-481B-98D1-12E5F552DB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0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1BC3-7FCB-452B-94F4-1BBAEDC9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4F5D6-9CB9-4A17-81BE-08B64CA8C94B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3C68F-8562-4154-90BA-02E9A7C1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2BEC3-4C9D-40B6-B10B-D1895684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DF344-944D-484A-A7BB-F15AD7574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00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4AB6E3D7-846B-4871-9566-4DD846E00E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7C812C0-6359-4712-94D1-C46DE14AD8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EF74B067-2628-4172-9B7C-294E9CEA40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FFF01-483B-41A2-89B9-B76ABBB98A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22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80646-ED12-487D-9CCD-DD01CBD4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046CD-0B1C-451C-B603-B0BA86DE3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9CD26-BBED-4730-B68E-27CFA077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2054376-1053-46B7-997A-DAD36A5A1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167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B8BF7-0C5F-48F2-97EF-D7E05E19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DDEA7-2095-4097-A52D-70FFD99D5422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E9361-77F5-4772-8E0D-709C6CAC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1505-68D4-40D8-BF2C-E689BDB7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B8AF9-A7BC-4F35-B0EC-BE3B9D5981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35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D62B-490B-4771-8FC4-2D38A409C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61288-C345-422E-AC2A-0277A485CDCB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D1227-8773-4AC6-8EEF-84239D7F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80220-E328-4568-AE7D-2DB3B5AA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1D2A2-01E5-4DB7-9717-07CD3B30AD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319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5F94C6-31B3-47E6-9FFE-867D6F3A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E9DD7-DD4D-42A8-98E6-BAA39CE61C64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0AAF49-82FC-47E7-A2EB-450869BB1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EF463B-5A41-42B3-A3CA-519EEB74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E22CE-6CE4-4968-AB9A-958EA7570D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19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A02D4CD-6F07-414E-9A74-88772729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0C823-36AE-492C-8625-E594FCE7EB26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544915-65C8-4EEB-9D23-0FBBE9FBF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925509-CA9E-4A64-80CA-738E89C0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12247-562F-4CFE-B3B0-433FF461F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276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B6F83CA-980D-47AE-AD17-BD93B473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AF52-AC13-4223-BF7D-6FBA7599648E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FCFCE9B-12CD-443E-B981-86ECCC3D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C636C8-91EB-4DB2-9F34-15BFC0021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E144A-4A95-40DC-BA98-B6D6F98E4C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50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C3BCA19-C8B6-4634-8E14-9C012BB88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1D4CE-CAA3-4EA3-BA05-24C6BB53D4D3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11C0285-7725-43CA-B8CA-72536D12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CB3124-1D34-472B-99E6-255B9C66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1AFBC-8BAF-4F26-8472-CC9151A66C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3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EFE4B2-4EB0-4969-934A-77518F87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C37AA-9991-4951-B3A5-48CDA0A52C2F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7167D1-0EF6-4870-AC32-70169E1C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EF6535-2D03-40CD-89B9-7C67EB32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24ACF-7B7E-4A91-BA42-5C252FC7F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94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CF6E4C-95B9-465F-BD14-3D9EADA9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CB34F-C035-4CD5-B627-29FDAC796ECD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4A1CA7-2417-4D69-94B4-E0BB85EF4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E61A42-0DF7-410F-AAA7-A1BF2816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E15EA-26E8-4B1E-8672-6E38BDAEC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649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A3F02C3-F218-4A54-AD1C-BEC8DF095F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E59B1B7-42F0-4F82-844C-209BDFF187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F75D5-E313-4E7E-96E8-40C382978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5B4987-56E8-47D6-8CF8-F8E33ED7D72B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867A-F7D5-4569-834C-A80ABECED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4FBC9-CFA8-4C91-B21A-0AC072C36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6418923-D1DA-4744-A535-D4FEB3B387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2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  <p:sldLayoutId id="2147484703" r:id="rId12"/>
    <p:sldLayoutId id="21474847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596B-49CC-4541-8FFA-BE0964334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534400" cy="914400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Showcard Gothic" pitchFamily="82" charset="0"/>
              </a:rPr>
              <a:t>DEVELOPMENT OF</a:t>
            </a:r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howcard Gothic" pitchFamily="82" charset="0"/>
              </a:rPr>
              <a:t> </a:t>
            </a:r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Showcard Gothic" pitchFamily="82" charset="0"/>
              </a:rPr>
              <a:t>HEART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C13C2-ABA3-4533-AE67-B68154C67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5181600"/>
            <a:ext cx="3429000" cy="13716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 eaLnBrk="1" hangingPunct="1">
              <a:buFont typeface="Arial" charset="0"/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Showcard Gothic" pitchFamily="82" charset="0"/>
              </a:rPr>
              <a:t>Prof.</a:t>
            </a:r>
            <a:r>
              <a:rPr lang="en-US" sz="1800" dirty="0">
                <a:solidFill>
                  <a:srgbClr val="002060"/>
                </a:solidFill>
                <a:latin typeface="Showcard Gothic" pitchFamily="82" charset="0"/>
              </a:rPr>
              <a:t> Saeed Abuel Makarem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en-US" sz="1800" dirty="0">
                <a:solidFill>
                  <a:srgbClr val="002060"/>
                </a:solidFill>
                <a:latin typeface="Showcard Gothic" pitchFamily="82" charset="0"/>
              </a:rPr>
              <a:t>Dr. </a:t>
            </a:r>
            <a:r>
              <a:rPr lang="en-US" sz="1800" dirty="0" err="1">
                <a:solidFill>
                  <a:srgbClr val="002060"/>
                </a:solidFill>
                <a:latin typeface="Showcard Gothic" pitchFamily="82" charset="0"/>
              </a:rPr>
              <a:t>Jamila</a:t>
            </a:r>
            <a:r>
              <a:rPr lang="en-US" sz="1800" dirty="0">
                <a:solidFill>
                  <a:srgbClr val="002060"/>
                </a:solidFill>
                <a:latin typeface="Showcard Gothic" pitchFamily="82" charset="0"/>
              </a:rPr>
              <a:t> El </a:t>
            </a:r>
            <a:r>
              <a:rPr lang="en-US" sz="1800" dirty="0" err="1">
                <a:solidFill>
                  <a:srgbClr val="002060"/>
                </a:solidFill>
                <a:latin typeface="Showcard Gothic" pitchFamily="82" charset="0"/>
              </a:rPr>
              <a:t>Medany</a:t>
            </a:r>
            <a:endParaRPr lang="en-US" sz="1800" dirty="0">
              <a:solidFill>
                <a:srgbClr val="002060"/>
              </a:solidFill>
              <a:latin typeface="Showcard Gothic" pitchFamily="82" charset="0"/>
            </a:endParaRPr>
          </a:p>
        </p:txBody>
      </p:sp>
      <p:pic>
        <p:nvPicPr>
          <p:cNvPr id="6" name="Picture 6" descr="Untitled-6">
            <a:extLst>
              <a:ext uri="{FF2B5EF4-FFF2-40B4-BE49-F238E27FC236}">
                <a16:creationId xmlns:a16="http://schemas.microsoft.com/office/drawing/2014/main" id="{5319CF07-B86A-4A0D-8D45-455D32FEE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8170" r="13222" b="10599"/>
          <a:stretch>
            <a:fillRect/>
          </a:stretch>
        </p:blipFill>
        <p:spPr bwMode="auto">
          <a:xfrm>
            <a:off x="3657600" y="1295400"/>
            <a:ext cx="5105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F:\heart_2_b_crop[1].gif">
            <a:extLst>
              <a:ext uri="{FF2B5EF4-FFF2-40B4-BE49-F238E27FC236}">
                <a16:creationId xmlns:a16="http://schemas.microsoft.com/office/drawing/2014/main" id="{0E61E027-71CE-49C1-A9F0-5DD2BD199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267200"/>
            <a:ext cx="1219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EF8BC-355A-4CCD-8477-D640BD7C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79216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3600" b="1" dirty="0">
                <a:latin typeface="Showcard Gothic" pitchFamily="82" charset="0"/>
              </a:rPr>
              <a:t>Veins Draining into Sinus </a:t>
            </a:r>
            <a:r>
              <a:rPr lang="en-US" sz="3600" b="1" dirty="0" err="1">
                <a:latin typeface="Showcard Gothic" pitchFamily="82" charset="0"/>
              </a:rPr>
              <a:t>Venosus</a:t>
            </a:r>
            <a:endParaRPr lang="en-US" sz="3600" b="1" dirty="0">
              <a:latin typeface="Showcard Gothic" pitchFamily="8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BBE39F-F1D4-4450-89EF-8417C5C516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219200"/>
            <a:ext cx="8610600" cy="5334000"/>
          </a:xfr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DA1AAE-F239-41B4-B8C1-71CED7D807B8}"/>
              </a:ext>
            </a:extLst>
          </p:cNvPr>
          <p:cNvSpPr/>
          <p:nvPr/>
        </p:nvSpPr>
        <p:spPr>
          <a:xfrm>
            <a:off x="3276600" y="1524000"/>
            <a:ext cx="22098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3288FA-69E7-4BBB-811D-552C0CF27DA9}"/>
              </a:ext>
            </a:extLst>
          </p:cNvPr>
          <p:cNvSpPr/>
          <p:nvPr/>
        </p:nvSpPr>
        <p:spPr>
          <a:xfrm>
            <a:off x="5638800" y="4876800"/>
            <a:ext cx="13716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17C77-9D89-42A1-AA71-A229C6320778}"/>
              </a:ext>
            </a:extLst>
          </p:cNvPr>
          <p:cNvSpPr/>
          <p:nvPr/>
        </p:nvSpPr>
        <p:spPr>
          <a:xfrm>
            <a:off x="2971800" y="5334000"/>
            <a:ext cx="838200" cy="45720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87A63-7711-486F-9DD7-21EEDBAA6C74}"/>
              </a:ext>
            </a:extLst>
          </p:cNvPr>
          <p:cNvSpPr/>
          <p:nvPr/>
        </p:nvSpPr>
        <p:spPr>
          <a:xfrm>
            <a:off x="2743200" y="5943600"/>
            <a:ext cx="3581400" cy="533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47BB1-F53D-46C5-97F6-E6D459FCF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0"/>
            <a:ext cx="1600200" cy="2738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Arial" charset="0"/>
                <a:cs typeface="Arial" charset="0"/>
              </a:rPr>
              <a:t>Each horn of the </a:t>
            </a:r>
            <a:r>
              <a:rPr lang="en-US" b="1" u="sng" dirty="0">
                <a:solidFill>
                  <a:srgbClr val="002060"/>
                </a:solidFill>
                <a:latin typeface="Arial" charset="0"/>
                <a:cs typeface="Arial" charset="0"/>
              </a:rPr>
              <a:t>sinus venosus</a:t>
            </a:r>
            <a:r>
              <a:rPr lang="en-US" b="1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>
                <a:latin typeface="Arial" charset="0"/>
                <a:cs typeface="Arial" charset="0"/>
              </a:rPr>
              <a:t>receives </a:t>
            </a:r>
          </a:p>
          <a:p>
            <a:pPr>
              <a:defRPr/>
            </a:pPr>
            <a:r>
              <a:rPr lang="en-US" sz="2800" b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3 veins:</a:t>
            </a:r>
          </a:p>
          <a:p>
            <a:pPr>
              <a:defRPr/>
            </a:pPr>
            <a:r>
              <a:rPr lang="en-US" b="1" dirty="0">
                <a:latin typeface="Arial" charset="0"/>
                <a:cs typeface="Arial" charset="0"/>
              </a:rPr>
              <a:t>1.Common cardinal</a:t>
            </a:r>
          </a:p>
          <a:p>
            <a:pPr>
              <a:defRPr/>
            </a:pPr>
            <a:r>
              <a:rPr lang="en-US" b="1" dirty="0">
                <a:latin typeface="Arial" charset="0"/>
                <a:cs typeface="Arial" charset="0"/>
              </a:rPr>
              <a:t>2.Vitelline</a:t>
            </a:r>
          </a:p>
          <a:p>
            <a:pPr>
              <a:defRPr/>
            </a:pPr>
            <a:r>
              <a:rPr lang="en-US" b="1" dirty="0">
                <a:latin typeface="Arial" charset="0"/>
                <a:cs typeface="Arial" charset="0"/>
              </a:rPr>
              <a:t>3.Umbilical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90A89C-74F6-44E5-99FF-3105C60E5F01}"/>
              </a:ext>
            </a:extLst>
          </p:cNvPr>
          <p:cNvSpPr txBox="1"/>
          <p:nvPr/>
        </p:nvSpPr>
        <p:spPr>
          <a:xfrm>
            <a:off x="7315200" y="4343400"/>
            <a:ext cx="1600200" cy="23083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C Cardinal</a:t>
            </a:r>
            <a:r>
              <a:rPr lang="en-US" b="1" u="sng" dirty="0">
                <a:latin typeface="Arial" charset="0"/>
                <a:cs typeface="Arial" charset="0"/>
              </a:rPr>
              <a:t> </a:t>
            </a:r>
            <a:r>
              <a:rPr lang="en-US" u="sng" dirty="0">
                <a:latin typeface="Arial" charset="0"/>
                <a:cs typeface="Arial" charset="0"/>
              </a:rPr>
              <a:t>vein </a:t>
            </a:r>
            <a:r>
              <a:rPr lang="en-US" dirty="0">
                <a:latin typeface="Arial" charset="0"/>
                <a:cs typeface="Arial" charset="0"/>
              </a:rPr>
              <a:t>from the </a:t>
            </a:r>
            <a:r>
              <a:rPr lang="en-US" b="1" dirty="0">
                <a:latin typeface="Arial" charset="0"/>
                <a:cs typeface="Arial" charset="0"/>
              </a:rPr>
              <a:t>fetal body.</a:t>
            </a:r>
          </a:p>
          <a:p>
            <a:pPr>
              <a:defRPr/>
            </a:pPr>
            <a:r>
              <a:rPr lang="en-US" b="1" u="sng" dirty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Vitelline</a:t>
            </a:r>
            <a:r>
              <a:rPr lang="en-US" dirty="0">
                <a:latin typeface="Arial" charset="0"/>
                <a:cs typeface="Arial" charset="0"/>
              </a:rPr>
              <a:t> from the </a:t>
            </a:r>
            <a:r>
              <a:rPr lang="en-US" b="1" dirty="0">
                <a:latin typeface="Arial" charset="0"/>
                <a:cs typeface="Arial" charset="0"/>
              </a:rPr>
              <a:t>yolk sac</a:t>
            </a:r>
            <a:r>
              <a:rPr lang="en-US" dirty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Umbilical</a:t>
            </a:r>
            <a:r>
              <a:rPr lang="en-US" b="1" u="sng" dirty="0">
                <a:latin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cs typeface="Arial" charset="0"/>
              </a:rPr>
              <a:t>from the </a:t>
            </a:r>
            <a:r>
              <a:rPr lang="en-US" b="1" dirty="0">
                <a:latin typeface="Arial" charset="0"/>
                <a:cs typeface="Arial" charset="0"/>
              </a:rPr>
              <a:t>placenta.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03982-9DFF-4940-B11D-3D576956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Showcard Gothic" pitchFamily="82" charset="0"/>
              </a:rPr>
              <a:t>Fate of Sinus Venosus</a:t>
            </a:r>
            <a:endParaRPr lang="ar-SA" dirty="0">
              <a:latin typeface="Showcard Gothic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81D53-C924-47BF-9BDA-96AF36C97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3733800" cy="46482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2400" dirty="0"/>
              <a:t>The </a:t>
            </a:r>
            <a:r>
              <a:rPr lang="en-US" sz="2400" b="1" u="sng" dirty="0">
                <a:solidFill>
                  <a:srgbClr val="0000FF"/>
                </a:solidFill>
                <a:latin typeface="Showcard Gothic" pitchFamily="82" charset="0"/>
              </a:rPr>
              <a:t>Right Horn </a:t>
            </a:r>
            <a:r>
              <a:rPr lang="en-US" sz="2400" dirty="0"/>
              <a:t>forms the smooth posterior part of the right atrium.</a:t>
            </a:r>
          </a:p>
          <a:p>
            <a:pPr>
              <a:defRPr/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C00000"/>
                </a:solidFill>
                <a:latin typeface="Showcard Gothic" pitchFamily="82" charset="0"/>
              </a:rPr>
              <a:t>Left Horn and Body </a:t>
            </a:r>
            <a:r>
              <a:rPr lang="en-US" sz="2400" dirty="0"/>
              <a:t>atrophy and form the </a:t>
            </a:r>
            <a:r>
              <a:rPr lang="en-US" sz="2400" b="1" dirty="0">
                <a:solidFill>
                  <a:srgbClr val="0033CC"/>
                </a:solidFill>
                <a:latin typeface="Showcard Gothic" pitchFamily="82" charset="0"/>
              </a:rPr>
              <a:t>Coronary Sinus.</a:t>
            </a:r>
          </a:p>
          <a:p>
            <a:pPr>
              <a:defRPr/>
            </a:pPr>
            <a:r>
              <a:rPr lang="en-US" sz="2400" b="1" dirty="0"/>
              <a:t>The Left Common cardinal vein forms the </a:t>
            </a:r>
            <a:r>
              <a:rPr lang="en-US" sz="2400" b="1" dirty="0">
                <a:solidFill>
                  <a:srgbClr val="0033CC"/>
                </a:solidFill>
                <a:latin typeface="Showcard Gothic" pitchFamily="82" charset="0"/>
              </a:rPr>
              <a:t>Oblique Vein of the Left Atrium.</a:t>
            </a:r>
            <a:endParaRPr lang="ar-SA" sz="2400" b="1" dirty="0">
              <a:solidFill>
                <a:srgbClr val="0033CC"/>
              </a:solidFill>
              <a:latin typeface="Showcard Gothic" pitchFamily="82" charset="0"/>
            </a:endParaRPr>
          </a:p>
          <a:p>
            <a:pPr>
              <a:defRPr/>
            </a:pPr>
            <a:endParaRPr lang="ar-SA" dirty="0"/>
          </a:p>
        </p:txBody>
      </p:sp>
      <p:pic>
        <p:nvPicPr>
          <p:cNvPr id="14340" name="Content Placeholder 4" descr="151A6420">
            <a:extLst>
              <a:ext uri="{FF2B5EF4-FFF2-40B4-BE49-F238E27FC236}">
                <a16:creationId xmlns:a16="http://schemas.microsoft.com/office/drawing/2014/main" id="{8598411A-F942-48EC-9224-745F4576EA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8214" r="6224" b="67870"/>
          <a:stretch>
            <a:fillRect/>
          </a:stretch>
        </p:blipFill>
        <p:spPr>
          <a:xfrm>
            <a:off x="4267200" y="1066800"/>
            <a:ext cx="4648200" cy="32004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1" name="Picture 5" descr="841A56C2">
            <a:extLst>
              <a:ext uri="{FF2B5EF4-FFF2-40B4-BE49-F238E27FC236}">
                <a16:creationId xmlns:a16="http://schemas.microsoft.com/office/drawing/2014/main" id="{018C0414-F52B-4147-8BED-F26E0988C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65591" r="29379" b="7498"/>
          <a:stretch>
            <a:fillRect/>
          </a:stretch>
        </p:blipFill>
        <p:spPr bwMode="auto">
          <a:xfrm>
            <a:off x="4267200" y="4343400"/>
            <a:ext cx="4648200" cy="238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19D9E5F-B9CA-4998-8CD5-B8B88131496B}"/>
              </a:ext>
            </a:extLst>
          </p:cNvPr>
          <p:cNvSpPr/>
          <p:nvPr/>
        </p:nvSpPr>
        <p:spPr>
          <a:xfrm>
            <a:off x="4343400" y="3352800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E72682-0978-4A11-9E8C-FC96E1229498}"/>
              </a:ext>
            </a:extLst>
          </p:cNvPr>
          <p:cNvSpPr/>
          <p:nvPr/>
        </p:nvSpPr>
        <p:spPr>
          <a:xfrm>
            <a:off x="4343400" y="1828800"/>
            <a:ext cx="762000" cy="762000"/>
          </a:xfrm>
          <a:prstGeom prst="rect">
            <a:avLst/>
          </a:prstGeom>
          <a:noFill/>
          <a:ln>
            <a:solidFill>
              <a:srgbClr val="822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52FF1B46-115A-45FD-A6D2-9B132F02DF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33CC"/>
                </a:solidFill>
                <a:latin typeface="Showcard Gothic" pitchFamily="82" charset="0"/>
              </a:rPr>
              <a:t>Right Atrium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C278BD7F-04CB-45B6-A08E-C6AD37DECD5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676400"/>
            <a:ext cx="4191000" cy="457200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right horn </a:t>
            </a:r>
            <a:r>
              <a:rPr lang="en-US" sz="2400" dirty="0">
                <a:solidFill>
                  <a:schemeClr val="tx1"/>
                </a:solidFill>
              </a:rPr>
              <a:t>of the sinus venosus forms the  </a:t>
            </a:r>
            <a:r>
              <a:rPr lang="en-US" sz="2400" b="1" u="sng" dirty="0">
                <a:solidFill>
                  <a:srgbClr val="0033CC"/>
                </a:solidFill>
              </a:rPr>
              <a:t>smooth  posterior part </a:t>
            </a:r>
            <a:r>
              <a:rPr lang="en-US" sz="2400" u="sng" dirty="0">
                <a:solidFill>
                  <a:schemeClr val="tx1"/>
                </a:solidFill>
              </a:rPr>
              <a:t>of the right atrium. 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rgbClr val="FF0000"/>
                </a:solidFill>
              </a:rPr>
              <a:t>Rough </a:t>
            </a:r>
            <a:r>
              <a:rPr lang="en-US" sz="2400" b="1" u="sng" dirty="0" err="1">
                <a:solidFill>
                  <a:srgbClr val="FF0000"/>
                </a:solidFill>
              </a:rPr>
              <a:t>Trabeculated</a:t>
            </a:r>
            <a:r>
              <a:rPr lang="en-US" sz="2400" b="1" u="sng" dirty="0">
                <a:solidFill>
                  <a:srgbClr val="FF0000"/>
                </a:solidFill>
              </a:rPr>
              <a:t>  </a:t>
            </a:r>
            <a:r>
              <a:rPr lang="en-US" sz="2400" u="sng" dirty="0">
                <a:solidFill>
                  <a:schemeClr val="tx1"/>
                </a:solidFill>
              </a:rPr>
              <a:t>anterior part </a:t>
            </a:r>
            <a:r>
              <a:rPr lang="en-US" sz="2400" b="1" u="sng" dirty="0">
                <a:solidFill>
                  <a:schemeClr val="tx1"/>
                </a:solidFill>
              </a:rPr>
              <a:t>(</a:t>
            </a:r>
            <a:r>
              <a:rPr lang="en-US" sz="2400" b="1" u="sng" dirty="0" err="1">
                <a:solidFill>
                  <a:schemeClr val="tx1"/>
                </a:solidFill>
              </a:rPr>
              <a:t>musculi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</a:rPr>
              <a:t>pec</a:t>
            </a:r>
            <a:r>
              <a:rPr lang="en-US" sz="2400" u="sng" dirty="0" err="1">
                <a:solidFill>
                  <a:schemeClr val="tx1"/>
                </a:solidFill>
              </a:rPr>
              <a:t>tanti</a:t>
            </a:r>
            <a:r>
              <a:rPr lang="en-US" sz="2400" u="sng" dirty="0">
                <a:solidFill>
                  <a:schemeClr val="tx1"/>
                </a:solidFill>
              </a:rPr>
              <a:t>) of the right atrium is </a:t>
            </a:r>
            <a:r>
              <a:rPr lang="en-US" sz="2400" dirty="0">
                <a:solidFill>
                  <a:schemeClr val="tx1"/>
                </a:solidFill>
              </a:rPr>
              <a:t> derived from the primordial common atrium. 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These two parts are demarcated by the </a:t>
            </a:r>
            <a:r>
              <a:rPr lang="en-US" sz="2400" b="1" dirty="0">
                <a:solidFill>
                  <a:srgbClr val="FF0000"/>
                </a:solidFill>
              </a:rPr>
              <a:t>crista terminalis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internally and </a:t>
            </a:r>
            <a:r>
              <a:rPr lang="en-US" sz="2400" b="1" dirty="0">
                <a:solidFill>
                  <a:srgbClr val="0000FF"/>
                </a:solidFill>
              </a:rPr>
              <a:t>sulcus terminalis </a:t>
            </a:r>
            <a:r>
              <a:rPr lang="en-US" sz="2400" dirty="0">
                <a:solidFill>
                  <a:schemeClr val="tx1"/>
                </a:solidFill>
              </a:rPr>
              <a:t>externally.</a:t>
            </a:r>
          </a:p>
        </p:txBody>
      </p:sp>
      <p:pic>
        <p:nvPicPr>
          <p:cNvPr id="15364" name="Picture 2" descr="C:\Users\galmadani\Desktop\Documents\Documents\Student Gray\3. Thorax\F66122-003-f063.jpg">
            <a:extLst>
              <a:ext uri="{FF2B5EF4-FFF2-40B4-BE49-F238E27FC236}">
                <a16:creationId xmlns:a16="http://schemas.microsoft.com/office/drawing/2014/main" id="{B8C6E921-D5D7-4AF6-B69D-A41ADD55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7"/>
          <a:stretch>
            <a:fillRect/>
          </a:stretch>
        </p:blipFill>
        <p:spPr bwMode="auto">
          <a:xfrm>
            <a:off x="304800" y="1371600"/>
            <a:ext cx="45720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7B1170-4701-4267-A19E-73694C4D22DE}"/>
              </a:ext>
            </a:extLst>
          </p:cNvPr>
          <p:cNvSpPr/>
          <p:nvPr/>
        </p:nvSpPr>
        <p:spPr>
          <a:xfrm>
            <a:off x="304800" y="4038600"/>
            <a:ext cx="9906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3588C48-6467-4988-B79E-F8BF88D9C59A}"/>
              </a:ext>
            </a:extLst>
          </p:cNvPr>
          <p:cNvSpPr/>
          <p:nvPr/>
        </p:nvSpPr>
        <p:spPr>
          <a:xfrm>
            <a:off x="2057400" y="3733800"/>
            <a:ext cx="228600" cy="381000"/>
          </a:xfrm>
          <a:prstGeom prst="down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B7C9D2CE-8A26-40C4-8069-32DED4CC6E85}"/>
              </a:ext>
            </a:extLst>
          </p:cNvPr>
          <p:cNvSpPr/>
          <p:nvPr/>
        </p:nvSpPr>
        <p:spPr>
          <a:xfrm>
            <a:off x="1104900" y="4514850"/>
            <a:ext cx="381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F07AD61C">
            <a:extLst>
              <a:ext uri="{FF2B5EF4-FFF2-40B4-BE49-F238E27FC236}">
                <a16:creationId xmlns:a16="http://schemas.microsoft.com/office/drawing/2014/main" id="{A19636A4-9350-42C4-A367-119A343A2C6B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3" t="8076" r="12833" b="33968"/>
          <a:stretch>
            <a:fillRect/>
          </a:stretch>
        </p:blipFill>
        <p:spPr>
          <a:xfrm>
            <a:off x="304800" y="152400"/>
            <a:ext cx="4800600" cy="64008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683" name="Rectangle 3">
            <a:extLst>
              <a:ext uri="{FF2B5EF4-FFF2-40B4-BE49-F238E27FC236}">
                <a16:creationId xmlns:a16="http://schemas.microsoft.com/office/drawing/2014/main" id="{B13FFFEF-F7E7-4841-9F23-788BEA488B1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2286000"/>
            <a:ext cx="3657600" cy="312420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b="1" i="1" u="sng" dirty="0">
                <a:solidFill>
                  <a:schemeClr val="tx1"/>
                </a:solidFill>
                <a:latin typeface="Showcard Gothic" pitchFamily="82" charset="0"/>
              </a:rPr>
              <a:t>Rough </a:t>
            </a:r>
            <a:r>
              <a:rPr lang="en-US" sz="2400" b="1" i="1" u="sng" dirty="0" err="1">
                <a:solidFill>
                  <a:schemeClr val="tx1"/>
                </a:solidFill>
                <a:latin typeface="Showcard Gothic" pitchFamily="82" charset="0"/>
              </a:rPr>
              <a:t>Trabeculated</a:t>
            </a:r>
            <a:r>
              <a:rPr lang="en-US" sz="2400" b="1" i="1" u="sng" dirty="0">
                <a:solidFill>
                  <a:schemeClr val="tx1"/>
                </a:solidFill>
                <a:latin typeface="Showcard Gothic" pitchFamily="82" charset="0"/>
              </a:rPr>
              <a:t>  part: 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derived from the common primordial atrium.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b="1" i="1" u="sng" dirty="0">
                <a:solidFill>
                  <a:srgbClr val="82267E"/>
                </a:solidFill>
                <a:latin typeface="Showcard Gothic" pitchFamily="82" charset="0"/>
              </a:rPr>
              <a:t>The smooth part:</a:t>
            </a:r>
            <a:r>
              <a:rPr lang="en-US" sz="2400" b="1" u="sng" dirty="0">
                <a:solidFill>
                  <a:srgbClr val="82267E"/>
                </a:solidFill>
                <a:latin typeface="Showcard Gothic" pitchFamily="82" charset="0"/>
              </a:rPr>
              <a:t> </a:t>
            </a:r>
          </a:p>
          <a:p>
            <a:pPr>
              <a:buFont typeface="Arial" charset="0"/>
              <a:buNone/>
              <a:defRPr/>
            </a:pP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derived from the absorbed </a:t>
            </a:r>
            <a:r>
              <a:rPr lang="en-US" sz="2400" b="1" i="1" dirty="0">
                <a:solidFill>
                  <a:srgbClr val="0000FF"/>
                </a:solidFill>
                <a:latin typeface="Showcard Gothic" pitchFamily="82" charset="0"/>
              </a:rPr>
              <a:t>Pulmonary Veins</a:t>
            </a:r>
            <a:r>
              <a:rPr lang="en-US" sz="2400" dirty="0">
                <a:solidFill>
                  <a:schemeClr val="tx1"/>
                </a:solidFill>
                <a:latin typeface="Showcard Gothic" pitchFamily="82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D2224-D6C7-4B06-B4DC-6FA487E6C965}"/>
              </a:ext>
            </a:extLst>
          </p:cNvPr>
          <p:cNvSpPr txBox="1"/>
          <p:nvPr/>
        </p:nvSpPr>
        <p:spPr>
          <a:xfrm>
            <a:off x="5257800" y="533400"/>
            <a:ext cx="3581400" cy="1200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en-US" sz="3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Showcard Gothic" pitchFamily="82" charset="0"/>
              </a:rPr>
              <a:t>Left Atrium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F213DE-C3D5-4DA4-8BCC-F0B635F00D63}"/>
              </a:ext>
            </a:extLst>
          </p:cNvPr>
          <p:cNvSpPr/>
          <p:nvPr/>
        </p:nvSpPr>
        <p:spPr>
          <a:xfrm>
            <a:off x="2743200" y="2133600"/>
            <a:ext cx="2286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99EBF-951A-4E4B-A6FF-AA3B98D289FB}"/>
              </a:ext>
            </a:extLst>
          </p:cNvPr>
          <p:cNvSpPr/>
          <p:nvPr/>
        </p:nvSpPr>
        <p:spPr>
          <a:xfrm>
            <a:off x="2819400" y="2743200"/>
            <a:ext cx="20574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17F9-FF1A-41B6-A7BA-18E0BC0F7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8001000" cy="9144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latin typeface="Showcard Gothic" pitchFamily="82" charset="0"/>
                <a:cs typeface="Andalus" pitchFamily="2" charset="-78"/>
              </a:rPr>
              <a:t>Partitioning  of  Primordial  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2375C-3CD1-4820-89B6-7438F5972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2819400" cy="54102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>
              <a:buFont typeface="Arial" charset="0"/>
              <a:buNone/>
              <a:defRPr/>
            </a:pPr>
            <a:r>
              <a:rPr lang="en-US" sz="2400" b="1" u="sng" dirty="0"/>
              <a:t>Partitioning of</a:t>
            </a:r>
            <a:r>
              <a:rPr lang="en-US" sz="2400" b="1" dirty="0"/>
              <a:t>: </a:t>
            </a:r>
          </a:p>
          <a:p>
            <a:pPr>
              <a:buFont typeface="Arial" charset="0"/>
              <a:buNone/>
              <a:defRPr/>
            </a:pPr>
            <a:r>
              <a:rPr lang="en-US" sz="2400" b="1" dirty="0"/>
              <a:t> 1- Atrioventricular canal.</a:t>
            </a:r>
          </a:p>
          <a:p>
            <a:pPr>
              <a:buFont typeface="Arial" charset="0"/>
              <a:buNone/>
              <a:defRPr/>
            </a:pPr>
            <a:r>
              <a:rPr lang="en-US" sz="2400" dirty="0"/>
              <a:t> </a:t>
            </a:r>
            <a:r>
              <a:rPr lang="en-US" sz="2400" b="1" dirty="0"/>
              <a:t>2- Common atrium.</a:t>
            </a:r>
          </a:p>
          <a:p>
            <a:pPr>
              <a:buFont typeface="Arial" charset="0"/>
              <a:buNone/>
              <a:defRPr/>
            </a:pPr>
            <a:r>
              <a:rPr lang="en-US" sz="2400" b="1" dirty="0"/>
              <a:t> 3- Common ventricle.</a:t>
            </a:r>
          </a:p>
          <a:p>
            <a:pPr>
              <a:buFont typeface="Arial" charset="0"/>
              <a:buNone/>
              <a:defRPr/>
            </a:pPr>
            <a:r>
              <a:rPr lang="en-US" sz="2400" b="1" dirty="0"/>
              <a:t> 4-  </a:t>
            </a:r>
            <a:r>
              <a:rPr lang="en-US" sz="2400" b="1" dirty="0" err="1"/>
              <a:t>Truncus</a:t>
            </a:r>
            <a:r>
              <a:rPr lang="en-US" sz="2400" b="1" dirty="0"/>
              <a:t> </a:t>
            </a:r>
            <a:r>
              <a:rPr lang="en-US" sz="2400" b="1" dirty="0" err="1"/>
              <a:t>arteriosus</a:t>
            </a:r>
            <a:r>
              <a:rPr lang="en-US" sz="2400" b="1" dirty="0"/>
              <a:t> &amp; </a:t>
            </a:r>
            <a:r>
              <a:rPr lang="en-US" sz="2400" b="1" dirty="0" err="1"/>
              <a:t>Bulbus</a:t>
            </a:r>
            <a:r>
              <a:rPr lang="en-US" sz="2400" b="1" dirty="0"/>
              <a:t> cordis.</a:t>
            </a:r>
          </a:p>
          <a:p>
            <a:pPr>
              <a:buFont typeface="Arial" charset="0"/>
              <a:buNone/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begins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the</a:t>
            </a:r>
          </a:p>
          <a:p>
            <a:pPr>
              <a:buFont typeface="Arial" charset="0"/>
              <a:buNone/>
              <a:defRPr/>
            </a:pP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 middle of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4</a:t>
            </a:r>
            <a:r>
              <a:rPr lang="en-US" sz="24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th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 week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.</a:t>
            </a:r>
          </a:p>
          <a:p>
            <a:pPr>
              <a:buFont typeface="Arial" charset="0"/>
              <a:buNone/>
              <a:defRPr/>
            </a:pP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completed by</a:t>
            </a:r>
          </a:p>
          <a:p>
            <a:pPr>
              <a:buFont typeface="Arial" charset="0"/>
              <a:buNone/>
              <a:defRPr/>
            </a:pP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 the end of 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5</a:t>
            </a:r>
            <a:r>
              <a:rPr lang="en-US" sz="24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th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 week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.</a:t>
            </a:r>
          </a:p>
        </p:txBody>
      </p:sp>
      <p:pic>
        <p:nvPicPr>
          <p:cNvPr id="5" name="Picture 2" descr="E:\New Folder\fe26-012.jpg">
            <a:extLst>
              <a:ext uri="{FF2B5EF4-FFF2-40B4-BE49-F238E27FC236}">
                <a16:creationId xmlns:a16="http://schemas.microsoft.com/office/drawing/2014/main" id="{19CCF038-F141-4F92-994B-E42993150B3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b="2940"/>
          <a:stretch>
            <a:fillRect/>
          </a:stretch>
        </p:blipFill>
        <p:spPr>
          <a:xfrm>
            <a:off x="3048000" y="1219200"/>
            <a:ext cx="5867400" cy="5410200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2EF01923-A316-4A03-831E-B496AB4B8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3600" b="1" dirty="0" err="1">
                <a:solidFill>
                  <a:schemeClr val="tx1"/>
                </a:solidFill>
                <a:latin typeface="Showcard Gothic" pitchFamily="82" charset="0"/>
              </a:rPr>
              <a:t>Endocardial</a:t>
            </a:r>
            <a:r>
              <a:rPr lang="en-US" sz="3600" b="1" dirty="0">
                <a:solidFill>
                  <a:schemeClr val="tx1"/>
                </a:solidFill>
                <a:latin typeface="Showcard Gothic" pitchFamily="82" charset="0"/>
              </a:rPr>
              <a:t>  Cushions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94445D72-21FA-4B92-87FB-28008DA29B7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600200"/>
            <a:ext cx="3505200" cy="4495800"/>
          </a:xfr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They appear around the middle of the </a:t>
            </a:r>
            <a:r>
              <a:rPr lang="en-US" sz="2000" b="1" dirty="0">
                <a:solidFill>
                  <a:srgbClr val="FF0000"/>
                </a:solidFill>
              </a:rPr>
              <a:t>4</a:t>
            </a:r>
            <a:r>
              <a:rPr lang="en-US" sz="2000" b="1" baseline="30000" dirty="0">
                <a:solidFill>
                  <a:srgbClr val="FF0000"/>
                </a:solidFill>
              </a:rPr>
              <a:t>th</a:t>
            </a:r>
            <a:r>
              <a:rPr lang="en-US" sz="2000" b="1" dirty="0">
                <a:solidFill>
                  <a:srgbClr val="FF0000"/>
                </a:solidFill>
              </a:rPr>
              <a:t> week </a:t>
            </a:r>
            <a:r>
              <a:rPr lang="en-US" sz="2000" b="1" dirty="0">
                <a:solidFill>
                  <a:schemeClr val="tx1"/>
                </a:solidFill>
              </a:rPr>
              <a:t>as </a:t>
            </a:r>
            <a:r>
              <a:rPr lang="en-US" sz="2000" b="1" dirty="0" err="1">
                <a:solidFill>
                  <a:schemeClr val="tx1"/>
                </a:solidFill>
              </a:rPr>
              <a:t>Mesenchymal</a:t>
            </a:r>
            <a:r>
              <a:rPr lang="en-US" sz="2000" b="1" dirty="0">
                <a:solidFill>
                  <a:schemeClr val="tx1"/>
                </a:solidFill>
              </a:rPr>
              <a:t> Proliferation </a:t>
            </a:r>
            <a:r>
              <a:rPr lang="en-US" sz="2000" dirty="0">
                <a:solidFill>
                  <a:schemeClr val="tx1"/>
                </a:solidFill>
              </a:rPr>
              <a:t>They participate in formation of :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(1) A.V canals and valves.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(2) Atrial septa.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(3) Membranous part of Ventricular septum.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(4) Aortic and Pulmonary channels (Spiral septum).</a:t>
            </a:r>
          </a:p>
          <a:p>
            <a:pPr>
              <a:buFont typeface="Arial" charset="0"/>
              <a:buChar char="•"/>
              <a:defRPr/>
            </a:pPr>
            <a:endParaRPr lang="en-US" sz="2000" dirty="0"/>
          </a:p>
          <a:p>
            <a:pPr>
              <a:buFont typeface="Arial" charset="0"/>
              <a:buChar char="•"/>
              <a:defRPr/>
            </a:pPr>
            <a:endParaRPr lang="en-US" sz="2800" dirty="0"/>
          </a:p>
        </p:txBody>
      </p:sp>
      <p:pic>
        <p:nvPicPr>
          <p:cNvPr id="18436" name="Picture 4" descr="FE06636C">
            <a:extLst>
              <a:ext uri="{FF2B5EF4-FFF2-40B4-BE49-F238E27FC236}">
                <a16:creationId xmlns:a16="http://schemas.microsoft.com/office/drawing/2014/main" id="{8D8A38FE-CE42-4181-8C86-27940DAA559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4608" r="33354" b="77048"/>
          <a:stretch>
            <a:fillRect/>
          </a:stretch>
        </p:blipFill>
        <p:spPr>
          <a:xfrm>
            <a:off x="304800" y="1905000"/>
            <a:ext cx="4495800" cy="25955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E724B7-3A2D-49F8-B2DD-72B615D51A0F}"/>
              </a:ext>
            </a:extLst>
          </p:cNvPr>
          <p:cNvCxnSpPr/>
          <p:nvPr/>
        </p:nvCxnSpPr>
        <p:spPr>
          <a:xfrm>
            <a:off x="1295400" y="3048000"/>
            <a:ext cx="152400" cy="76200"/>
          </a:xfrm>
          <a:prstGeom prst="straightConnector1">
            <a:avLst/>
          </a:prstGeom>
          <a:ln w="28575">
            <a:solidFill>
              <a:srgbClr val="2B0AB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44714F-3678-4C14-B4F1-09FEDEF07387}"/>
              </a:ext>
            </a:extLst>
          </p:cNvPr>
          <p:cNvCxnSpPr/>
          <p:nvPr/>
        </p:nvCxnSpPr>
        <p:spPr>
          <a:xfrm flipH="1">
            <a:off x="990600" y="3048000"/>
            <a:ext cx="152400" cy="76200"/>
          </a:xfrm>
          <a:prstGeom prst="straightConnector1">
            <a:avLst/>
          </a:prstGeom>
          <a:ln w="28575">
            <a:solidFill>
              <a:srgbClr val="2B0AB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9" name="Picture 5" descr="54137A44">
            <a:extLst>
              <a:ext uri="{FF2B5EF4-FFF2-40B4-BE49-F238E27FC236}">
                <a16:creationId xmlns:a16="http://schemas.microsoft.com/office/drawing/2014/main" id="{E7CDCE68-72F1-4C0A-B960-67388011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1" r="4288" b="84673"/>
          <a:stretch>
            <a:fillRect/>
          </a:stretch>
        </p:blipFill>
        <p:spPr bwMode="auto">
          <a:xfrm>
            <a:off x="762000" y="4648200"/>
            <a:ext cx="3341688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7CBC836A-D43A-46C3-B87C-9EDC37AA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06680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Showcard Gothic" pitchFamily="82" charset="0"/>
              </a:rPr>
              <a:t>Partitioning of the atrioventricular canal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F2F4D580-94D0-4B3C-9E29-CDBCCB44BF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191000" cy="4572000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</a:rPr>
              <a:t>Two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Endocardial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Cushions are formed on the dorsal and ventral walls of the AV canal. 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AV endocardial cushions approach each other and fuse to form the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Septum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Intermedium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Dividing the AV canal into right  &amp; left canals.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canals partially separate the primordial atrium from the ventricle.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19460" name="Content Placeholder 4" descr="Tube006">
            <a:extLst>
              <a:ext uri="{FF2B5EF4-FFF2-40B4-BE49-F238E27FC236}">
                <a16:creationId xmlns:a16="http://schemas.microsoft.com/office/drawing/2014/main" id="{293E6170-C06C-47B1-AEBB-79DB1848D9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5"/>
          <a:stretch>
            <a:fillRect/>
          </a:stretch>
        </p:blipFill>
        <p:spPr>
          <a:xfrm>
            <a:off x="4495800" y="1600200"/>
            <a:ext cx="4419600" cy="4648200"/>
          </a:xfrm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AE6FE5-98E4-4793-9C0A-4371F3805D37}"/>
              </a:ext>
            </a:extLst>
          </p:cNvPr>
          <p:cNvCxnSpPr/>
          <p:nvPr/>
        </p:nvCxnSpPr>
        <p:spPr>
          <a:xfrm>
            <a:off x="3733800" y="3733800"/>
            <a:ext cx="1752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EC3326F-D09E-46C4-BB33-35F58FF1B76D}"/>
              </a:ext>
            </a:extLst>
          </p:cNvPr>
          <p:cNvSpPr/>
          <p:nvPr/>
        </p:nvSpPr>
        <p:spPr>
          <a:xfrm>
            <a:off x="6629400" y="5029200"/>
            <a:ext cx="1828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19459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58C1F-1BA5-4214-AA50-FD0E949A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71596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latin typeface="Showcard Gothic" pitchFamily="82" charset="0"/>
              </a:rPr>
              <a:t>Partition of the Common Atrium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7E4F6-079F-40DB-81C1-56951BF08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3505200" cy="4800600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Septum Primum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sickle- shaped septum that grows from the roof of the common atrium towards the fusing endocardial cushions (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septum intermedium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it divides the common atrium into right &amp; left halves.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668174E-B5FF-49B5-A048-009A5C8B41E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2864" r="4918" b="3665"/>
          <a:stretch>
            <a:fillRect/>
          </a:stretch>
        </p:blipFill>
        <p:spPr>
          <a:xfrm>
            <a:off x="3657600" y="1295400"/>
            <a:ext cx="5181600" cy="52578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B273C3-0F33-4971-9E2C-3607D70B815A}"/>
              </a:ext>
            </a:extLst>
          </p:cNvPr>
          <p:cNvSpPr/>
          <p:nvPr/>
        </p:nvSpPr>
        <p:spPr>
          <a:xfrm>
            <a:off x="7086600" y="1600200"/>
            <a:ext cx="1524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B1B711F-91B4-48EA-9414-C07FB40DD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5800" y="381000"/>
            <a:ext cx="4267200" cy="7620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C00000"/>
                </a:solidFill>
                <a:latin typeface="Showcard Gothic" pitchFamily="82" charset="0"/>
              </a:rPr>
              <a:t>Ostium Primum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BB2EC35-CF67-49F9-9C9D-898C05587C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533400"/>
            <a:ext cx="4267200" cy="61722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two ends of septum primum  reach to the growing endocardial cushions before its central part.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the septum primum bounds a foramen called 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ostium primum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serves as a shunt, enabling the oxygenated blood to pass from right to left atrium.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ostium primum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 smaller and disappears as the septum primum fuses completely with the septum intermedium to form the </a:t>
            </a:r>
            <a:r>
              <a:rPr lang="en-US" sz="2400" b="1" dirty="0">
                <a:solidFill>
                  <a:srgbClr val="8226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 septum.</a:t>
            </a:r>
          </a:p>
        </p:txBody>
      </p:sp>
      <p:pic>
        <p:nvPicPr>
          <p:cNvPr id="5" name="Picture 5" descr="Tube011">
            <a:extLst>
              <a:ext uri="{FF2B5EF4-FFF2-40B4-BE49-F238E27FC236}">
                <a16:creationId xmlns:a16="http://schemas.microsoft.com/office/drawing/2014/main" id="{0DB131C2-96FF-4992-9074-548ACB5EF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495800" y="1219200"/>
            <a:ext cx="4419600" cy="533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8C9E0C8-717B-4FE5-B9A5-24A84EE15949}"/>
              </a:ext>
            </a:extLst>
          </p:cNvPr>
          <p:cNvSpPr/>
          <p:nvPr/>
        </p:nvSpPr>
        <p:spPr>
          <a:xfrm>
            <a:off x="6172200" y="5181600"/>
            <a:ext cx="762000" cy="381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00876-D12E-4C32-8748-F3EF0B2D6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0"/>
            <a:ext cx="4114800" cy="914400"/>
          </a:xfr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latin typeface="Showcard Gothic" pitchFamily="82" charset="0"/>
              </a:rPr>
              <a:t>Septum Secundum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F428B-B559-4444-922F-A5A03B4B9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52400"/>
            <a:ext cx="3962400" cy="6553200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upper part of septum primum that is attached to the roof of the common atrium shows gradual  resorption forming an opening called </a:t>
            </a:r>
            <a:r>
              <a:rPr lang="en-US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ostium secondum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Another septum descends on the right side of the septum primum called 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Septum </a:t>
            </a:r>
            <a:r>
              <a:rPr lang="en-US" sz="2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Secundum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forms an incomplete partition between the two atria.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Consequently 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valvular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oval foramen forms, (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Foramen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Ovale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buFont typeface="Arial" charset="0"/>
              <a:buChar char="•"/>
              <a:defRPr/>
            </a:pPr>
            <a:endParaRPr lang="en-US" sz="2000" dirty="0"/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D318D255-80CD-4CA3-A04C-34DFDD9FFF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6465" r="12500" b="12727"/>
          <a:stretch>
            <a:fillRect/>
          </a:stretch>
        </p:blipFill>
        <p:spPr>
          <a:xfrm>
            <a:off x="4343400" y="1257300"/>
            <a:ext cx="4876800" cy="4876800"/>
          </a:xfrm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1CF6E01-C2EB-4440-8AF1-F2BECED3BE72}"/>
              </a:ext>
            </a:extLst>
          </p:cNvPr>
          <p:cNvSpPr/>
          <p:nvPr/>
        </p:nvSpPr>
        <p:spPr>
          <a:xfrm>
            <a:off x="4343400" y="1295400"/>
            <a:ext cx="1981200" cy="1219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D21773-DA33-410E-801D-92A73AA2E429}"/>
              </a:ext>
            </a:extLst>
          </p:cNvPr>
          <p:cNvCxnSpPr/>
          <p:nvPr/>
        </p:nvCxnSpPr>
        <p:spPr>
          <a:xfrm>
            <a:off x="3810000" y="2538413"/>
            <a:ext cx="26670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Tube011">
            <a:extLst>
              <a:ext uri="{FF2B5EF4-FFF2-40B4-BE49-F238E27FC236}">
                <a16:creationId xmlns:a16="http://schemas.microsoft.com/office/drawing/2014/main" id="{C622ACFE-FEF5-4759-9992-697F177C1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7" b="6349"/>
          <a:stretch>
            <a:fillRect/>
          </a:stretch>
        </p:blipFill>
        <p:spPr bwMode="auto">
          <a:xfrm>
            <a:off x="6096000" y="4876800"/>
            <a:ext cx="3122613" cy="1566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1E19C-0D81-4087-9C33-91A17737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F0A53-E5B9-4C76-8214-3213EA73B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5059363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800" b="1" u="sng" dirty="0"/>
              <a:t>By the end of this lecture the student should be able to:</a:t>
            </a:r>
          </a:p>
          <a:p>
            <a:pPr>
              <a:buFont typeface="Arial" charset="0"/>
              <a:buChar char="•"/>
              <a:defRPr/>
            </a:pPr>
            <a:r>
              <a:rPr lang="en-US" sz="2800" dirty="0"/>
              <a:t>Describe the formation, sit, union divisions of the of the heart tubes.</a:t>
            </a:r>
          </a:p>
          <a:p>
            <a:pPr>
              <a:buFont typeface="Arial" charset="0"/>
              <a:buChar char="•"/>
              <a:defRPr/>
            </a:pPr>
            <a:r>
              <a:rPr lang="en-US" sz="2800" dirty="0"/>
              <a:t>Describe the formation and fate  of the sinus venosus.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Describe the </a:t>
            </a:r>
            <a:r>
              <a:rPr lang="en-US" sz="2800" b="1" dirty="0">
                <a:latin typeface="Baskerville Old Face" pitchFamily="18" charset="0"/>
                <a:cs typeface="Andalus" pitchFamily="2" charset="-78"/>
              </a:rPr>
              <a:t>partitioning</a:t>
            </a:r>
            <a:r>
              <a:rPr lang="en-US" dirty="0"/>
              <a:t> of the common atrium and common ventricle.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Describe the </a:t>
            </a:r>
            <a:r>
              <a:rPr lang="en-US" dirty="0">
                <a:latin typeface="Baskerville Old Face" pitchFamily="18" charset="0"/>
                <a:cs typeface="Andalus" pitchFamily="2" charset="-78"/>
              </a:rPr>
              <a:t>partitioning</a:t>
            </a:r>
            <a:r>
              <a:rPr lang="en-US" dirty="0"/>
              <a:t> of the truncus arteriosus.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List the most common cardiac anomalies.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80E09-F17F-408D-B0A2-5E05CF3F3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1400" y="1295400"/>
            <a:ext cx="5334000" cy="59436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At birth when the lung circulation begins,  the pressure in the left atrium increases.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valve of the foramen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ovale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is pressed against the septum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secundum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and obliterates the foramen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ovale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Its site is represented by the </a:t>
            </a:r>
            <a:r>
              <a:rPr lang="en-US" sz="2400" b="1" u="sng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Fossa</a:t>
            </a:r>
            <a:r>
              <a:rPr lang="en-US" sz="2400" b="1" u="sng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Ovalis</a:t>
            </a:r>
            <a:r>
              <a:rPr lang="en-US" sz="2400" b="1" u="sng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: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Its </a:t>
            </a:r>
            <a:r>
              <a:rPr lang="en-US" sz="2400" b="1" u="sng" dirty="0">
                <a:solidFill>
                  <a:srgbClr val="0000FF"/>
                </a:solidFill>
                <a:latin typeface="Showcard Gothic" pitchFamily="82" charset="0"/>
                <a:cs typeface="Times New Roman" pitchFamily="18" charset="0"/>
              </a:rPr>
              <a:t>floor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/>
              <a:t>r</a:t>
            </a:r>
            <a:r>
              <a:rPr lang="en-US" sz="2400" dirty="0"/>
              <a:t>epresents the persistent part of the </a:t>
            </a:r>
            <a:r>
              <a:rPr lang="en-US" sz="2400" b="1" dirty="0">
                <a:solidFill>
                  <a:srgbClr val="0000FF"/>
                </a:solidFill>
                <a:latin typeface="Showcard Gothic" pitchFamily="82" charset="0"/>
              </a:rPr>
              <a:t>septum </a:t>
            </a:r>
            <a:r>
              <a:rPr lang="en-US" sz="2400" b="1" dirty="0" err="1">
                <a:solidFill>
                  <a:srgbClr val="0000FF"/>
                </a:solidFill>
                <a:latin typeface="Showcard Gothic" pitchFamily="82" charset="0"/>
              </a:rPr>
              <a:t>primum</a:t>
            </a:r>
            <a:r>
              <a:rPr lang="en-US" sz="2400" b="1" dirty="0"/>
              <a:t>.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dirty="0"/>
              <a:t>Its </a:t>
            </a:r>
            <a:r>
              <a:rPr lang="en-US" sz="2400" b="1" u="sng" dirty="0" err="1">
                <a:solidFill>
                  <a:srgbClr val="C00000"/>
                </a:solidFill>
                <a:latin typeface="Showcard Gothic" pitchFamily="82" charset="0"/>
              </a:rPr>
              <a:t>limbus</a:t>
            </a:r>
            <a:r>
              <a:rPr lang="en-US" sz="2400" dirty="0">
                <a:latin typeface="Showcard Gothic" pitchFamily="82" charset="0"/>
              </a:rPr>
              <a:t> (</a:t>
            </a:r>
            <a:r>
              <a:rPr lang="en-US" sz="2400" dirty="0" err="1">
                <a:latin typeface="Showcard Gothic" pitchFamily="82" charset="0"/>
              </a:rPr>
              <a:t>anulus</a:t>
            </a:r>
            <a:r>
              <a:rPr lang="en-US" sz="2400" dirty="0"/>
              <a:t>) is the </a:t>
            </a:r>
            <a:r>
              <a:rPr lang="en-US" sz="2400" b="1" dirty="0"/>
              <a:t>lower edge of the </a:t>
            </a:r>
            <a:r>
              <a:rPr lang="en-US" sz="2400" b="1" u="sng" dirty="0">
                <a:solidFill>
                  <a:srgbClr val="C00000"/>
                </a:solidFill>
                <a:latin typeface="Showcard Gothic" pitchFamily="82" charset="0"/>
              </a:rPr>
              <a:t>septum </a:t>
            </a:r>
            <a:r>
              <a:rPr lang="en-US" sz="2400" b="1" u="sng" dirty="0" err="1">
                <a:solidFill>
                  <a:srgbClr val="C00000"/>
                </a:solidFill>
                <a:latin typeface="Showcard Gothic" pitchFamily="82" charset="0"/>
              </a:rPr>
              <a:t>secundum</a:t>
            </a:r>
            <a:r>
              <a:rPr lang="en-US" sz="2400" b="1" u="sng" dirty="0">
                <a:solidFill>
                  <a:srgbClr val="C00000"/>
                </a:solidFill>
              </a:rPr>
              <a:t>.</a:t>
            </a:r>
          </a:p>
          <a:p>
            <a:pPr>
              <a:buFont typeface="Arial" charset="0"/>
              <a:buChar char="•"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F409F6-12D7-42C0-A87A-1BAF7D85F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33CC"/>
                </a:solidFill>
                <a:latin typeface="Showcard Gothic" pitchFamily="82" charset="0"/>
                <a:cs typeface="Times New Roman" pitchFamily="18" charset="0"/>
              </a:rPr>
              <a:t>Fate of foramen </a:t>
            </a:r>
            <a:r>
              <a:rPr lang="en-US" b="1" dirty="0" err="1">
                <a:solidFill>
                  <a:srgbClr val="0033CC"/>
                </a:solidFill>
                <a:latin typeface="Showcard Gothic" pitchFamily="82" charset="0"/>
                <a:cs typeface="Times New Roman" pitchFamily="18" charset="0"/>
              </a:rPr>
              <a:t>Ovale</a:t>
            </a:r>
            <a:endParaRPr lang="en-US" b="1" dirty="0">
              <a:solidFill>
                <a:srgbClr val="0033CC"/>
              </a:solidFill>
              <a:latin typeface="Showcard Gothic" pitchFamily="82" charset="0"/>
              <a:cs typeface="Times New Roman" pitchFamily="18" charset="0"/>
            </a:endParaRPr>
          </a:p>
        </p:txBody>
      </p:sp>
      <p:pic>
        <p:nvPicPr>
          <p:cNvPr id="23556" name="Picture 2" descr="C:\Users\galmadani\Desktop\Documents\Documents\Student Gray\3. Thorax\F66122-003-f063.jpg">
            <a:extLst>
              <a:ext uri="{FF2B5EF4-FFF2-40B4-BE49-F238E27FC236}">
                <a16:creationId xmlns:a16="http://schemas.microsoft.com/office/drawing/2014/main" id="{485765A6-977A-4922-B991-2F56E20184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7"/>
          <a:stretch>
            <a:fillRect/>
          </a:stretch>
        </p:blipFill>
        <p:spPr>
          <a:xfrm>
            <a:off x="762000" y="3729038"/>
            <a:ext cx="2590800" cy="3128962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7" name="Picture 2" descr="C:\Users\galmadani\Pictures\Picture1.jpg">
            <a:extLst>
              <a:ext uri="{FF2B5EF4-FFF2-40B4-BE49-F238E27FC236}">
                <a16:creationId xmlns:a16="http://schemas.microsoft.com/office/drawing/2014/main" id="{7149B78B-32BE-4494-A882-7E397BFD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990850" cy="251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99E7967E-CBAA-46B0-BD48-ABC475707E3D}"/>
              </a:ext>
            </a:extLst>
          </p:cNvPr>
          <p:cNvSpPr/>
          <p:nvPr/>
        </p:nvSpPr>
        <p:spPr>
          <a:xfrm>
            <a:off x="1600200" y="5638800"/>
            <a:ext cx="228600" cy="4603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9631456-B377-4BFF-A4D2-77791E5D6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53400" cy="9144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B050"/>
                </a:solidFill>
                <a:latin typeface="Showcard Gothic" pitchFamily="82" charset="0"/>
              </a:rPr>
              <a:t>Partitioning of Primordial Ventricle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91688E4-C0C1-4E34-B272-9DC113A3C9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3810000" cy="53340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400" b="1" u="sng" dirty="0">
                <a:solidFill>
                  <a:srgbClr val="FF0000"/>
                </a:solidFill>
                <a:latin typeface="Showcard Gothic" pitchFamily="82" charset="0"/>
              </a:rPr>
              <a:t>Muscular</a:t>
            </a:r>
            <a:r>
              <a:rPr lang="en-US" sz="2400" b="1" dirty="0"/>
              <a:t> part of the </a:t>
            </a:r>
            <a:r>
              <a:rPr lang="en-US" sz="2400" b="1" dirty="0" err="1"/>
              <a:t>interventricular</a:t>
            </a:r>
            <a:r>
              <a:rPr lang="en-US" sz="2400" b="1" dirty="0"/>
              <a:t> septum: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400" dirty="0"/>
              <a:t>Division of the primordial ventricle is first indicated by a </a:t>
            </a:r>
            <a:r>
              <a:rPr lang="en-US" sz="2400" b="1" dirty="0"/>
              <a:t>median muscular ridge, the primordial interventricular septum</a:t>
            </a:r>
            <a:r>
              <a:rPr lang="en-US" sz="2400" dirty="0"/>
              <a:t>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dirty="0"/>
              <a:t>It is a thick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crescentic fold </a:t>
            </a:r>
            <a:r>
              <a:rPr lang="en-US" sz="2400" dirty="0"/>
              <a:t>which has a concave upper free edge.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dirty="0"/>
              <a:t>This septum bounds a temporary connection between the two ventricles called </a:t>
            </a:r>
            <a:r>
              <a:rPr lang="en-US" sz="2400" b="1" dirty="0" err="1">
                <a:solidFill>
                  <a:srgbClr val="C00000"/>
                </a:solidFill>
                <a:latin typeface="Showcard Gothic" pitchFamily="82" charset="0"/>
              </a:rPr>
              <a:t>Interventricular</a:t>
            </a:r>
            <a:r>
              <a:rPr lang="en-US" sz="2400" b="1" dirty="0">
                <a:solidFill>
                  <a:srgbClr val="C00000"/>
                </a:solidFill>
                <a:latin typeface="Showcard Gothic" pitchFamily="82" charset="0"/>
              </a:rPr>
              <a:t> foramen</a:t>
            </a:r>
            <a:r>
              <a:rPr lang="en-US" sz="2400" dirty="0"/>
              <a:t>.</a:t>
            </a:r>
          </a:p>
        </p:txBody>
      </p:sp>
      <p:pic>
        <p:nvPicPr>
          <p:cNvPr id="4" name="Picture 2" descr="E:\New Folder\fe26-013.jpg">
            <a:extLst>
              <a:ext uri="{FF2B5EF4-FFF2-40B4-BE49-F238E27FC236}">
                <a16:creationId xmlns:a16="http://schemas.microsoft.com/office/drawing/2014/main" id="{9C006D5F-74BF-4C96-94CD-A98E02269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9702" r="5556" b="7143"/>
          <a:stretch>
            <a:fillRect/>
          </a:stretch>
        </p:blipFill>
        <p:spPr bwMode="auto">
          <a:xfrm>
            <a:off x="4191000" y="1447800"/>
            <a:ext cx="4724400" cy="4953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31AFD6-B900-40F4-8D60-A2FEE0DBAE92}"/>
              </a:ext>
            </a:extLst>
          </p:cNvPr>
          <p:cNvSpPr/>
          <p:nvPr/>
        </p:nvSpPr>
        <p:spPr>
          <a:xfrm>
            <a:off x="7696200" y="5029200"/>
            <a:ext cx="1219200" cy="914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C33E4502-87D9-4541-80D7-F2969AE08DA4}"/>
              </a:ext>
            </a:extLst>
          </p:cNvPr>
          <p:cNvSpPr/>
          <p:nvPr/>
        </p:nvSpPr>
        <p:spPr>
          <a:xfrm>
            <a:off x="6477000" y="5638800"/>
            <a:ext cx="228600" cy="609600"/>
          </a:xfrm>
          <a:prstGeom prst="up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27" grpId="0" build="p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41440D27-F91D-4C8F-947B-E59620BD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latin typeface="Showcard Gothic" pitchFamily="82" charset="0"/>
              </a:rPr>
              <a:t>Interventricular Septum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F0046397-E756-4D36-8ADB-093E367C1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3659188" cy="5334000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The Membranous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en-US" u="sng" dirty="0"/>
              <a:t>IV septum: </a:t>
            </a:r>
            <a:r>
              <a:rPr lang="en-US" dirty="0"/>
              <a:t>derived from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dirty="0"/>
              <a:t>1- A tissue extension from the right side of the </a:t>
            </a:r>
            <a:r>
              <a:rPr lang="en-US" b="1" dirty="0" err="1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Endocardial</a:t>
            </a:r>
            <a:r>
              <a:rPr lang="en-US" b="1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 Cushion.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2600" dirty="0"/>
              <a:t>2- </a:t>
            </a:r>
            <a:r>
              <a:rPr lang="en-US" sz="26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orticopulmonary septum. </a:t>
            </a:r>
            <a:endParaRPr lang="en-US" sz="26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dirty="0"/>
              <a:t>3- Thick </a:t>
            </a:r>
            <a:r>
              <a:rPr lang="en-US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Muscular</a:t>
            </a:r>
            <a:r>
              <a:rPr lang="en-US" b="1" dirty="0"/>
              <a:t> part of the IV septum</a:t>
            </a:r>
            <a:r>
              <a:rPr lang="en-US" dirty="0"/>
              <a:t>.</a:t>
            </a:r>
          </a:p>
        </p:txBody>
      </p:sp>
      <p:pic>
        <p:nvPicPr>
          <p:cNvPr id="24580" name="Picture 2" descr="E:\New Folder\fe26-004.jpg">
            <a:extLst>
              <a:ext uri="{FF2B5EF4-FFF2-40B4-BE49-F238E27FC236}">
                <a16:creationId xmlns:a16="http://schemas.microsoft.com/office/drawing/2014/main" id="{DCD2CB25-592A-416B-89C4-EC73566698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828800"/>
            <a:ext cx="4419600" cy="4572000"/>
          </a:xfrm>
        </p:spPr>
      </p:pic>
      <p:pic>
        <p:nvPicPr>
          <p:cNvPr id="6" name="Picture 4" descr="155B6C1C">
            <a:extLst>
              <a:ext uri="{FF2B5EF4-FFF2-40B4-BE49-F238E27FC236}">
                <a16:creationId xmlns:a16="http://schemas.microsoft.com/office/drawing/2014/main" id="{A7EA4F8E-15C2-40F7-90E7-7889800F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8" r="5923" b="50964"/>
          <a:stretch>
            <a:fillRect/>
          </a:stretch>
        </p:blipFill>
        <p:spPr bwMode="auto">
          <a:xfrm>
            <a:off x="3811588" y="1371600"/>
            <a:ext cx="5332412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ECA7F6E0-1546-4112-8B01-AAB1633E80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Showcard Gothic" pitchFamily="82" charset="0"/>
              </a:rPr>
              <a:t>BULBUS CORDIS</a:t>
            </a:r>
            <a:endParaRPr lang="en-US" sz="4000" dirty="0">
              <a:solidFill>
                <a:srgbClr val="FF0000"/>
              </a:solidFill>
              <a:latin typeface="Showcard Gothic" pitchFamily="82" charset="0"/>
            </a:endParaRPr>
          </a:p>
        </p:txBody>
      </p:sp>
      <p:pic>
        <p:nvPicPr>
          <p:cNvPr id="26627" name="Picture 4" descr="B96D1DEF">
            <a:extLst>
              <a:ext uri="{FF2B5EF4-FFF2-40B4-BE49-F238E27FC236}">
                <a16:creationId xmlns:a16="http://schemas.microsoft.com/office/drawing/2014/main" id="{2FCC5E60-7937-4238-89BB-3CB9CD55374F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2069" r="35191" b="67171"/>
          <a:stretch>
            <a:fillRect/>
          </a:stretch>
        </p:blipFill>
        <p:spPr>
          <a:xfrm>
            <a:off x="3505200" y="1524000"/>
            <a:ext cx="5410200" cy="48006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1619" name="Rectangle 3">
            <a:extLst>
              <a:ext uri="{FF2B5EF4-FFF2-40B4-BE49-F238E27FC236}">
                <a16:creationId xmlns:a16="http://schemas.microsoft.com/office/drawing/2014/main" id="{C6CC445F-DF26-4B01-B3AF-485D7E2B205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524000"/>
            <a:ext cx="3276600" cy="472440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</a:rPr>
              <a:t>The bulbus </a:t>
            </a:r>
            <a:r>
              <a:rPr lang="en-US" sz="2400" dirty="0">
                <a:solidFill>
                  <a:schemeClr val="tx1"/>
                </a:solidFill>
              </a:rPr>
              <a:t>cordis forms the smooth upper part of the two ventricles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rgbClr val="0000FF"/>
                </a:solidFill>
                <a:latin typeface="Showcard Gothic" pitchFamily="82" charset="0"/>
              </a:rPr>
              <a:t>Right Ventricle</a:t>
            </a:r>
            <a:r>
              <a:rPr lang="en-US" sz="2400" u="sng" dirty="0">
                <a:solidFill>
                  <a:schemeClr val="tx1"/>
                </a:solidFill>
                <a:latin typeface="Showcard Gothic" pitchFamily="82" charset="0"/>
              </a:rPr>
              <a:t>: 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chemeClr val="tx1"/>
                </a:solidFill>
                <a:latin typeface="Showcard Gothic" pitchFamily="82" charset="0"/>
              </a:rPr>
              <a:t>Conus Arteriosus or </a:t>
            </a:r>
            <a:r>
              <a:rPr lang="en-US" sz="2400" b="1" dirty="0">
                <a:solidFill>
                  <a:schemeClr val="tx1"/>
                </a:solidFill>
                <a:latin typeface="Showcard Gothic" pitchFamily="82" charset="0"/>
              </a:rPr>
              <a:t>(Infundibulum</a:t>
            </a:r>
            <a:r>
              <a:rPr lang="en-US" sz="2400" dirty="0">
                <a:solidFill>
                  <a:schemeClr val="tx1"/>
                </a:solidFill>
                <a:latin typeface="Showcard Gothic" pitchFamily="82" charset="0"/>
              </a:rPr>
              <a:t>) </a:t>
            </a:r>
            <a:r>
              <a:rPr lang="en-US" sz="2400" dirty="0">
                <a:solidFill>
                  <a:schemeClr val="tx1"/>
                </a:solidFill>
              </a:rPr>
              <a:t>which leads to the pulmonary trunk.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rgbClr val="FF0000"/>
                </a:solidFill>
                <a:latin typeface="Showcard Gothic" pitchFamily="82" charset="0"/>
              </a:rPr>
              <a:t>Left ventricle:</a:t>
            </a:r>
            <a:endParaRPr lang="en-US" sz="2400" u="sng" dirty="0">
              <a:solidFill>
                <a:srgbClr val="FF0000"/>
              </a:solidFill>
              <a:latin typeface="Showcard Gothic" pitchFamily="82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chemeClr val="tx1"/>
                </a:solidFill>
                <a:latin typeface="Showcard Gothic" pitchFamily="82" charset="0"/>
              </a:rPr>
              <a:t>Aortic Vestibule </a:t>
            </a:r>
            <a:r>
              <a:rPr lang="en-US" sz="2400" b="1" dirty="0">
                <a:solidFill>
                  <a:schemeClr val="tx1"/>
                </a:solidFill>
              </a:rPr>
              <a:t>leading to ascending aorta.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0215D875-07A0-4F7E-A6C6-C754A9203A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Showcard Gothic" pitchFamily="82" charset="0"/>
              </a:rPr>
              <a:t>Partition of </a:t>
            </a:r>
            <a:r>
              <a:rPr lang="en-US" sz="3600" b="1" dirty="0" err="1">
                <a:solidFill>
                  <a:schemeClr val="tx1"/>
                </a:solidFill>
                <a:latin typeface="Showcard Gothic" pitchFamily="82" charset="0"/>
              </a:rPr>
              <a:t>Truncus</a:t>
            </a:r>
            <a:r>
              <a:rPr lang="en-US" sz="3600" b="1" dirty="0">
                <a:solidFill>
                  <a:schemeClr val="tx1"/>
                </a:solidFill>
                <a:latin typeface="Showcard Gothic" pitchFamily="8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Showcard Gothic" pitchFamily="82" charset="0"/>
              </a:rPr>
              <a:t>Arteriosus</a:t>
            </a:r>
            <a:endParaRPr lang="en-US" sz="3600" b="1" dirty="0">
              <a:solidFill>
                <a:schemeClr val="tx1"/>
              </a:solidFill>
              <a:latin typeface="Showcard Gothic" pitchFamily="82" charset="0"/>
            </a:endParaRP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565F87D6-0D53-4BEA-8F60-CF9F6C5D01C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600200"/>
            <a:ext cx="3962400" cy="4530725"/>
          </a:xfr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In the </a:t>
            </a:r>
            <a:r>
              <a:rPr lang="en-US" sz="2000" b="1" dirty="0">
                <a:solidFill>
                  <a:srgbClr val="C00000"/>
                </a:solidFill>
                <a:latin typeface="Showcard Gothic" pitchFamily="82" charset="0"/>
              </a:rPr>
              <a:t>5</a:t>
            </a:r>
            <a:r>
              <a:rPr lang="en-US" sz="2000" b="1" baseline="30000" dirty="0">
                <a:solidFill>
                  <a:srgbClr val="C00000"/>
                </a:solidFill>
                <a:latin typeface="Showcard Gothic" pitchFamily="82" charset="0"/>
              </a:rPr>
              <a:t>th</a:t>
            </a:r>
            <a:r>
              <a:rPr lang="en-US" sz="2000" b="1" dirty="0">
                <a:solidFill>
                  <a:srgbClr val="C00000"/>
                </a:solidFill>
                <a:latin typeface="Showcard Gothic" pitchFamily="82" charset="0"/>
              </a:rPr>
              <a:t> week</a:t>
            </a:r>
            <a:r>
              <a:rPr lang="en-US" sz="2000" dirty="0">
                <a:solidFill>
                  <a:schemeClr val="tx1"/>
                </a:solidFill>
              </a:rPr>
              <a:t>, proliferation of </a:t>
            </a:r>
            <a:r>
              <a:rPr lang="en-US" sz="2000" dirty="0" err="1">
                <a:solidFill>
                  <a:schemeClr val="tx1"/>
                </a:solidFill>
              </a:rPr>
              <a:t>mesenchymal</a:t>
            </a:r>
            <a:r>
              <a:rPr lang="en-US" sz="2000" dirty="0">
                <a:solidFill>
                  <a:schemeClr val="tx1"/>
                </a:solidFill>
              </a:rPr>
              <a:t> cells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Endocardial</a:t>
            </a:r>
            <a:r>
              <a:rPr lang="en-US" sz="2000" b="1" dirty="0">
                <a:solidFill>
                  <a:srgbClr val="FF0000"/>
                </a:solidFill>
              </a:rPr>
              <a:t> Cushions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r>
              <a:rPr lang="en-US" sz="2000" dirty="0">
                <a:solidFill>
                  <a:schemeClr val="tx1"/>
                </a:solidFill>
              </a:rPr>
              <a:t>appear in the wall of the </a:t>
            </a:r>
            <a:r>
              <a:rPr lang="en-US" sz="2000" b="1" dirty="0" err="1">
                <a:solidFill>
                  <a:schemeClr val="tx1"/>
                </a:solidFill>
              </a:rPr>
              <a:t>truncus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arteriosus</a:t>
            </a:r>
            <a:r>
              <a:rPr lang="en-US" sz="2000" dirty="0">
                <a:solidFill>
                  <a:schemeClr val="tx1"/>
                </a:solidFill>
              </a:rPr>
              <a:t> ,they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form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a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rgbClr val="0000FF"/>
                </a:solidFill>
                <a:latin typeface="Showcard Gothic" pitchFamily="82" charset="0"/>
              </a:rPr>
              <a:t>Spiral Septum</a:t>
            </a:r>
            <a:r>
              <a:rPr lang="en-US" sz="2000" b="1" u="sng" dirty="0">
                <a:solidFill>
                  <a:srgbClr val="0000FF"/>
                </a:solidFill>
              </a:rPr>
              <a:t>: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A. It divides </a:t>
            </a:r>
            <a:r>
              <a:rPr lang="en-US" sz="2000" dirty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the</a:t>
            </a:r>
            <a:r>
              <a:rPr lang="en-US" sz="20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Lowe</a:t>
            </a:r>
            <a:r>
              <a:rPr lang="en-US" sz="2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 part </a:t>
            </a:r>
            <a:r>
              <a:rPr lang="en-US" sz="2000" dirty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of the T A into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Right &amp; Left </a:t>
            </a:r>
            <a:r>
              <a:rPr lang="en-US" sz="2000" b="1" dirty="0">
                <a:solidFill>
                  <a:schemeClr val="tx1"/>
                </a:solidFill>
              </a:rPr>
              <a:t>parts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B. It divides the </a:t>
            </a:r>
            <a:r>
              <a:rPr lang="en-US" sz="2000" b="1" dirty="0">
                <a:solidFill>
                  <a:srgbClr val="0033CC"/>
                </a:solidFill>
                <a:latin typeface="Aharoni" pitchFamily="2" charset="-79"/>
                <a:cs typeface="Aharoni" pitchFamily="2" charset="-79"/>
              </a:rPr>
              <a:t>Middle</a:t>
            </a:r>
            <a:r>
              <a:rPr lang="en-US" sz="2000" dirty="0">
                <a:solidFill>
                  <a:srgbClr val="0033CC"/>
                </a:solidFill>
                <a:latin typeface="Aharoni" pitchFamily="2" charset="-79"/>
                <a:cs typeface="Aharoni" pitchFamily="2" charset="-79"/>
              </a:rPr>
              <a:t> part </a:t>
            </a:r>
            <a:r>
              <a:rPr lang="en-US" sz="2000" dirty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of TA into </a:t>
            </a:r>
            <a:r>
              <a:rPr lang="en-US" sz="2000" b="1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Anterior &amp; Posterior </a:t>
            </a:r>
            <a:r>
              <a:rPr lang="en-US" sz="2000" b="1" dirty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parts.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C. It divides the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Upper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part of the TA into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Left &amp; Right parts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</a:p>
        </p:txBody>
      </p:sp>
      <p:pic>
        <p:nvPicPr>
          <p:cNvPr id="27652" name="Picture 4" descr="155B6C1C">
            <a:extLst>
              <a:ext uri="{FF2B5EF4-FFF2-40B4-BE49-F238E27FC236}">
                <a16:creationId xmlns:a16="http://schemas.microsoft.com/office/drawing/2014/main" id="{E8E83868-15CC-4201-BF28-E49F996BA8FB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0" r="3287" b="47775"/>
          <a:stretch>
            <a:fillRect/>
          </a:stretch>
        </p:blipFill>
        <p:spPr>
          <a:xfrm>
            <a:off x="457200" y="1600200"/>
            <a:ext cx="4419600" cy="47244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Left Arrow 14">
            <a:extLst>
              <a:ext uri="{FF2B5EF4-FFF2-40B4-BE49-F238E27FC236}">
                <a16:creationId xmlns:a16="http://schemas.microsoft.com/office/drawing/2014/main" id="{7A8A7E99-8276-43A2-B6B7-F809181617E9}"/>
              </a:ext>
            </a:extLst>
          </p:cNvPr>
          <p:cNvSpPr/>
          <p:nvPr/>
        </p:nvSpPr>
        <p:spPr>
          <a:xfrm>
            <a:off x="1905000" y="2362200"/>
            <a:ext cx="762000" cy="76200"/>
          </a:xfrm>
          <a:prstGeom prst="leftArrow">
            <a:avLst>
              <a:gd name="adj1" fmla="val 9675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36FA-0DE9-4448-B6CB-C6F234C60E7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This explains the origin of pulmonary trunk from R ventricle &amp; ascending aorta from L ventricle &amp; their position to each other.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675" name="Picture 3" descr="C:\Documents and Settings\Jamila\My Documents\Student Gray\3. Thorax\F66122-003-f061a.jpg">
            <a:extLst>
              <a:ext uri="{FF2B5EF4-FFF2-40B4-BE49-F238E27FC236}">
                <a16:creationId xmlns:a16="http://schemas.microsoft.com/office/drawing/2014/main" id="{F0867AEA-9822-4B7D-A398-3942B20CD9A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3"/>
          <a:stretch>
            <a:fillRect/>
          </a:stretch>
        </p:blipFill>
        <p:spPr>
          <a:xfrm>
            <a:off x="4724400" y="4594225"/>
            <a:ext cx="2286000" cy="2230438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6" name="Picture 4" descr="B96D1DEF">
            <a:extLst>
              <a:ext uri="{FF2B5EF4-FFF2-40B4-BE49-F238E27FC236}">
                <a16:creationId xmlns:a16="http://schemas.microsoft.com/office/drawing/2014/main" id="{E4F44A95-C62B-41D2-9139-9A036BEF7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7" t="2856" r="34720" b="66383"/>
          <a:stretch>
            <a:fillRect/>
          </a:stretch>
        </p:blipFill>
        <p:spPr bwMode="auto">
          <a:xfrm>
            <a:off x="4724400" y="414338"/>
            <a:ext cx="4114800" cy="413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Prof. Saeed Makarem\Desktop\Apikal4D[1].gif">
            <a:extLst>
              <a:ext uri="{FF2B5EF4-FFF2-40B4-BE49-F238E27FC236}">
                <a16:creationId xmlns:a16="http://schemas.microsoft.com/office/drawing/2014/main" id="{5BCA7930-53D4-4F1C-A321-9AC95F3D54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382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F3BC5B-B976-4240-8ACA-7A2485A76E94}"/>
              </a:ext>
            </a:extLst>
          </p:cNvPr>
          <p:cNvSpPr/>
          <p:nvPr/>
        </p:nvSpPr>
        <p:spPr>
          <a:xfrm>
            <a:off x="304800" y="304800"/>
            <a:ext cx="8382000" cy="708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Showcard Gothic" pitchFamily="82" charset="0"/>
                <a:cs typeface="Arial" charset="0"/>
              </a:rPr>
              <a:t>MAJOR CARDIAC ANOMALIES </a:t>
            </a:r>
            <a:endParaRPr lang="en-US" sz="4000" dirty="0">
              <a:solidFill>
                <a:srgbClr val="FF0000"/>
              </a:solidFill>
              <a:latin typeface="Showcard Gothic" pitchFamily="82" charset="0"/>
              <a:cs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7B78-3842-4568-B8CE-09EECF536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3733800" cy="1706562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Showcard Gothic" pitchFamily="82" charset="0"/>
              </a:rPr>
              <a:t>Atrial Septal Defects (ASD)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31E71C1B-AE7D-416E-BE7A-C50561519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286000"/>
            <a:ext cx="4343400" cy="43434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 b="1" u="sng">
                <a:latin typeface="Showcard Gothic" panose="04020904020102020604" pitchFamily="82" charset="0"/>
              </a:rPr>
              <a:t>Types :</a:t>
            </a:r>
          </a:p>
          <a:p>
            <a:r>
              <a:rPr lang="en-US" altLang="en-US" sz="3200"/>
              <a:t>1. Absence of  both septum primum and septum secundum, leads to </a:t>
            </a:r>
            <a:r>
              <a:rPr lang="en-US" altLang="en-US" sz="3200" b="1" u="sng">
                <a:solidFill>
                  <a:srgbClr val="FF0000"/>
                </a:solidFill>
                <a:latin typeface="Showcard Gothic" panose="04020904020102020604" pitchFamily="82" charset="0"/>
              </a:rPr>
              <a:t>Common Atrium.</a:t>
            </a:r>
          </a:p>
          <a:p>
            <a:r>
              <a:rPr lang="en-US" altLang="en-US" sz="3200"/>
              <a:t>2. Absence of </a:t>
            </a:r>
            <a:r>
              <a:rPr lang="en-US" altLang="en-US" sz="3200">
                <a:solidFill>
                  <a:srgbClr val="0000FF"/>
                </a:solidFill>
                <a:latin typeface="Aharoni" pitchFamily="2" charset="0"/>
                <a:cs typeface="Aharoni" pitchFamily="2" charset="0"/>
              </a:rPr>
              <a:t>Septum Secundum</a:t>
            </a:r>
          </a:p>
          <a:p>
            <a:endParaRPr lang="en-US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977E63C-AB44-43BD-AA9C-573674C5A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2672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F6DB41-F4CB-4123-A511-EE4C38799C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/>
          <a:stretch>
            <a:fillRect/>
          </a:stretch>
        </p:blipFill>
        <p:spPr>
          <a:xfrm>
            <a:off x="4495800" y="3733800"/>
            <a:ext cx="4114800" cy="27432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DE5410-F19C-4EA2-B71A-7475746EFC47}"/>
              </a:ext>
            </a:extLst>
          </p:cNvPr>
          <p:cNvCxnSpPr/>
          <p:nvPr/>
        </p:nvCxnSpPr>
        <p:spPr>
          <a:xfrm flipV="1">
            <a:off x="3886200" y="4648200"/>
            <a:ext cx="1752600" cy="1143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771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6C6A-708E-4395-969A-78486F9B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2819400" cy="28194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200" dirty="0"/>
              <a:t>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3. Large (</a:t>
            </a:r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Patent) foramen </a:t>
            </a:r>
            <a:r>
              <a:rPr lang="en-US" sz="32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ovale</a:t>
            </a:r>
            <a:r>
              <a:rPr lang="en-US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3200" dirty="0"/>
              <a:t>: </a:t>
            </a:r>
            <a:r>
              <a:rPr lang="en-US" sz="2800" dirty="0"/>
              <a:t>Excessive resorption of septum primum</a:t>
            </a:r>
            <a:br>
              <a:rPr lang="en-US" sz="2800" dirty="0"/>
            </a:br>
            <a:r>
              <a:rPr lang="en-US" sz="3200" dirty="0"/>
              <a:t> 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7E237416-43AC-43A9-95CF-2839A56AAA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7500" b="5000"/>
          <a:stretch>
            <a:fillRect/>
          </a:stretch>
        </p:blipFill>
        <p:spPr>
          <a:xfrm>
            <a:off x="3276600" y="152400"/>
            <a:ext cx="5562600" cy="31242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1FD2DD9-F62C-4F3C-BE09-A1F6CF3C3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4651" r="5405" b="11629"/>
          <a:stretch>
            <a:fillRect/>
          </a:stretch>
        </p:blipFill>
        <p:spPr bwMode="auto">
          <a:xfrm>
            <a:off x="3352800" y="3352800"/>
            <a:ext cx="55626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9ED1-68FD-497F-AEE0-A8936CDF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924800" cy="1066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itchFamily="82" charset="0"/>
              </a:rPr>
              <a:t>VENTRICULAR SEPTAL DEFECT (VSD)</a:t>
            </a:r>
            <a:b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itchFamily="82" charset="0"/>
              </a:rPr>
            </a:br>
            <a:endParaRPr lang="en-US" sz="3600" b="1" dirty="0">
              <a:solidFill>
                <a:srgbClr val="0000FF"/>
              </a:solidFill>
              <a:latin typeface="Showcard Gothic" pitchFamily="82" charset="0"/>
            </a:endParaRPr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DD36A8CC-D618-49A4-A3D3-A5D0710CEA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1676400"/>
            <a:ext cx="5562600" cy="43434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1DC29-2327-4B98-A494-064FE7C91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828800"/>
            <a:ext cx="3124200" cy="50292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 b="1" u="sng">
                <a:solidFill>
                  <a:srgbClr val="C00000"/>
                </a:solidFill>
                <a:latin typeface="Showcard Gothic" panose="04020904020102020604" pitchFamily="82" charset="0"/>
              </a:rPr>
              <a:t>Roger’s disease</a:t>
            </a:r>
          </a:p>
          <a:p>
            <a:r>
              <a:rPr lang="en-US" altLang="en-US" sz="2600"/>
              <a:t>Absence of the </a:t>
            </a:r>
            <a:r>
              <a:rPr lang="en-US" altLang="en-US" b="1" i="1">
                <a:solidFill>
                  <a:srgbClr val="0000FF"/>
                </a:solidFill>
                <a:latin typeface="Showcard Gothic" panose="04020904020102020604" pitchFamily="82" charset="0"/>
              </a:rPr>
              <a:t>Membranous</a:t>
            </a:r>
            <a:r>
              <a:rPr lang="en-US" altLang="en-US" b="1">
                <a:latin typeface="Showcard Gothic" panose="04020904020102020604" pitchFamily="82" charset="0"/>
              </a:rPr>
              <a:t> </a:t>
            </a:r>
            <a:r>
              <a:rPr lang="en-US" altLang="en-US" sz="2600"/>
              <a:t>part of interventricular septum </a:t>
            </a:r>
            <a:r>
              <a:rPr lang="en-US" altLang="en-US" sz="2600" b="1"/>
              <a:t>(persistent IV Foramen).</a:t>
            </a:r>
          </a:p>
          <a:p>
            <a:r>
              <a:rPr lang="en-US" altLang="en-US" sz="2600"/>
              <a:t>Usually accompanied by other cardiac defects.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108358-6D07-474E-88F2-57F929F89BC5}"/>
              </a:ext>
            </a:extLst>
          </p:cNvPr>
          <p:cNvSpPr/>
          <p:nvPr/>
        </p:nvSpPr>
        <p:spPr>
          <a:xfrm>
            <a:off x="7086600" y="5105400"/>
            <a:ext cx="16002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63625B01">
            <a:extLst>
              <a:ext uri="{FF2B5EF4-FFF2-40B4-BE49-F238E27FC236}">
                <a16:creationId xmlns:a16="http://schemas.microsoft.com/office/drawing/2014/main" id="{80C1DF83-6653-4F82-BCF3-DB7B2C518F7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t="33952" r="15182" b="47787"/>
          <a:stretch>
            <a:fillRect/>
          </a:stretch>
        </p:blipFill>
        <p:spPr>
          <a:xfrm>
            <a:off x="609600" y="685800"/>
            <a:ext cx="5486400" cy="5465763"/>
          </a:xfrm>
          <a:ln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CEA9A614-2B62-4F18-8535-2717E8F7AC1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143000"/>
            <a:ext cx="2895600" cy="498792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CVS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is the 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first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major system to function in the embryo.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heart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begins to beat at </a:t>
            </a:r>
            <a:r>
              <a:rPr lang="en-US" sz="2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(22nd – 23rd )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days.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cs typeface="Arabic Transparent" pitchFamily="2" charset="-78"/>
              </a:rPr>
              <a:t>Blood </a:t>
            </a:r>
            <a:r>
              <a:rPr lang="en-US" sz="2400" b="1" dirty="0">
                <a:cs typeface="Arabic Transparent" pitchFamily="2" charset="-78"/>
              </a:rPr>
              <a:t>flow</a:t>
            </a:r>
            <a:r>
              <a:rPr lang="en-US" sz="2400" dirty="0">
                <a:cs typeface="Arabic Transparent" pitchFamily="2" charset="-78"/>
              </a:rPr>
              <a:t> begins during the beginning of the </a:t>
            </a:r>
            <a:r>
              <a:rPr lang="en-US" sz="2400" b="1" u="sng" dirty="0">
                <a:solidFill>
                  <a:srgbClr val="002060"/>
                </a:solidFill>
                <a:cs typeface="Arabic Transparent" pitchFamily="2" charset="-78"/>
              </a:rPr>
              <a:t>fourth week </a:t>
            </a:r>
            <a:r>
              <a:rPr lang="en-US" sz="2400" dirty="0">
                <a:cs typeface="Arabic Transparent" pitchFamily="2" charset="-78"/>
              </a:rPr>
              <a:t>and can be visualized by 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ransparent" pitchFamily="2" charset="-78"/>
              </a:rPr>
              <a:t>Ultrasound Doppler</a:t>
            </a:r>
            <a:b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880E1C-B3C6-4AB1-9CCB-8F25FBA7EFE0}"/>
              </a:ext>
            </a:extLst>
          </p:cNvPr>
          <p:cNvSpPr/>
          <p:nvPr/>
        </p:nvSpPr>
        <p:spPr>
          <a:xfrm>
            <a:off x="4419600" y="3810000"/>
            <a:ext cx="1447800" cy="1219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54931E19-4CCF-4930-8293-D54389945650}"/>
              </a:ext>
            </a:extLst>
          </p:cNvPr>
          <p:cNvSpPr/>
          <p:nvPr/>
        </p:nvSpPr>
        <p:spPr>
          <a:xfrm>
            <a:off x="2819400" y="2667000"/>
            <a:ext cx="76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04B65DC-3D5B-4E79-AA5C-811689EC1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19500"/>
            <a:ext cx="2592388" cy="2819400"/>
          </a:xfrm>
          <a:prstGeom prst="rect">
            <a:avLst/>
          </a:prstGeom>
          <a:solidFill>
            <a:srgbClr val="CC0000"/>
          </a:solidFill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79B39-8206-4167-8F8F-83799C24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57200"/>
            <a:ext cx="5562600" cy="6858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howcard Gothic" pitchFamily="82" charset="0"/>
              </a:rPr>
              <a:t>TETRALOGY OF FALLOT</a:t>
            </a:r>
            <a:endParaRPr lang="en-US" sz="3600" b="1" dirty="0">
              <a:solidFill>
                <a:srgbClr val="C00000"/>
              </a:solidFill>
              <a:latin typeface="Showcard Gothic" pitchFamily="82" charset="0"/>
            </a:endParaRP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5BB55F20-34AE-415E-9C20-2DE7277C2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2209800"/>
            <a:ext cx="3200400" cy="44196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Fallot’s Tetralogy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: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1-VSD.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2- Pulmonary stenosis.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3-Overriding of the aorta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4- Right ventricular hypertrophy.</a:t>
            </a:r>
          </a:p>
          <a:p>
            <a:pPr>
              <a:buFont typeface="Arial" charset="0"/>
              <a:buChar char="•"/>
              <a:defRPr/>
            </a:pPr>
            <a:endParaRPr lang="en-US" sz="3200" dirty="0"/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37BA55C7-E159-4BDB-BC23-1563449EEE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9" r="31445" b="9859"/>
          <a:stretch>
            <a:fillRect/>
          </a:stretch>
        </p:blipFill>
        <p:spPr>
          <a:xfrm>
            <a:off x="3352800" y="1143000"/>
            <a:ext cx="5334000" cy="54864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99628A6-2EB6-4710-B908-9E161C04D49B}"/>
              </a:ext>
            </a:extLst>
          </p:cNvPr>
          <p:cNvSpPr/>
          <p:nvPr/>
        </p:nvSpPr>
        <p:spPr>
          <a:xfrm>
            <a:off x="3429000" y="5715000"/>
            <a:ext cx="1295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D0A007-52A6-4C1D-BED3-6B2ACE82FF69}"/>
              </a:ext>
            </a:extLst>
          </p:cNvPr>
          <p:cNvSpPr/>
          <p:nvPr/>
        </p:nvSpPr>
        <p:spPr>
          <a:xfrm>
            <a:off x="6629400" y="5410200"/>
            <a:ext cx="1600200" cy="76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6CFB962-4569-4A0A-AB66-E4E788F9CCD7}"/>
              </a:ext>
            </a:extLst>
          </p:cNvPr>
          <p:cNvSpPr/>
          <p:nvPr/>
        </p:nvSpPr>
        <p:spPr>
          <a:xfrm>
            <a:off x="6934200" y="2514600"/>
            <a:ext cx="10668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D8DF175-00A3-4E4B-9E07-882AEC69D78E}"/>
              </a:ext>
            </a:extLst>
          </p:cNvPr>
          <p:cNvSpPr/>
          <p:nvPr/>
        </p:nvSpPr>
        <p:spPr>
          <a:xfrm>
            <a:off x="3352800" y="4724400"/>
            <a:ext cx="11430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E05F3C6-0F73-430D-8505-A3C30310425E}"/>
              </a:ext>
            </a:extLst>
          </p:cNvPr>
          <p:cNvSpPr/>
          <p:nvPr/>
        </p:nvSpPr>
        <p:spPr>
          <a:xfrm>
            <a:off x="7772400" y="1371600"/>
            <a:ext cx="914400" cy="838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9CB2F4-E24E-4059-AD3D-469D9DAF68C9}"/>
              </a:ext>
            </a:extLst>
          </p:cNvPr>
          <p:cNvSpPr/>
          <p:nvPr/>
        </p:nvSpPr>
        <p:spPr>
          <a:xfrm>
            <a:off x="7620000" y="3124200"/>
            <a:ext cx="990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FC5FA8-B117-497D-9BB1-57B4CF457844}"/>
              </a:ext>
            </a:extLst>
          </p:cNvPr>
          <p:cNvSpPr/>
          <p:nvPr/>
        </p:nvSpPr>
        <p:spPr>
          <a:xfrm>
            <a:off x="4343400" y="5334000"/>
            <a:ext cx="5334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548A77-8CB8-4741-A986-CB464CC0D133}"/>
              </a:ext>
            </a:extLst>
          </p:cNvPr>
          <p:cNvSpPr/>
          <p:nvPr/>
        </p:nvSpPr>
        <p:spPr>
          <a:xfrm>
            <a:off x="3429000" y="1600200"/>
            <a:ext cx="381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805" name="Picture 2" descr="C:\Documents and Settings\Jamila\My Documents\My Pictures\Picture34.jpg">
            <a:extLst>
              <a:ext uri="{FF2B5EF4-FFF2-40B4-BE49-F238E27FC236}">
                <a16:creationId xmlns:a16="http://schemas.microsoft.com/office/drawing/2014/main" id="{D66E8E58-F3ED-4BB1-B560-2B57371F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3124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6" name="TextBox 15">
            <a:extLst>
              <a:ext uri="{FF2B5EF4-FFF2-40B4-BE49-F238E27FC236}">
                <a16:creationId xmlns:a16="http://schemas.microsoft.com/office/drawing/2014/main" id="{0B3EB2AE-1A19-48ED-A8C7-2FA983F98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524000"/>
            <a:ext cx="106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Blue Baby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tetralogy of Fallot">
            <a:extLst>
              <a:ext uri="{FF2B5EF4-FFF2-40B4-BE49-F238E27FC236}">
                <a16:creationId xmlns:a16="http://schemas.microsoft.com/office/drawing/2014/main" id="{631DF017-82BE-4201-A652-D8E3E3413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19119" r="8588" b="21230"/>
          <a:stretch>
            <a:fillRect/>
          </a:stretch>
        </p:blipFill>
        <p:spPr bwMode="auto">
          <a:xfrm>
            <a:off x="152400" y="3048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25F171-E87F-464E-BF2B-5A97ADFBB9A4}"/>
              </a:ext>
            </a:extLst>
          </p:cNvPr>
          <p:cNvSpPr/>
          <p:nvPr/>
        </p:nvSpPr>
        <p:spPr>
          <a:xfrm>
            <a:off x="152400" y="304800"/>
            <a:ext cx="2286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TETRALOGY OF </a:t>
            </a:r>
          </a:p>
          <a:p>
            <a:pPr algn="ctr">
              <a:defRPr/>
            </a:pPr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FALLOT</a:t>
            </a: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34820" name="Picture 2" descr="C:\Documents and Settings\Jamila\My Documents\My Pictures\Picture34.jpg">
            <a:extLst>
              <a:ext uri="{FF2B5EF4-FFF2-40B4-BE49-F238E27FC236}">
                <a16:creationId xmlns:a16="http://schemas.microsoft.com/office/drawing/2014/main" id="{306B2566-6FC0-4C3D-8CD8-AC7CA136E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1000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4">
            <a:extLst>
              <a:ext uri="{FF2B5EF4-FFF2-40B4-BE49-F238E27FC236}">
                <a16:creationId xmlns:a16="http://schemas.microsoft.com/office/drawing/2014/main" id="{3C9661B7-61B7-4566-B5E7-0497524ED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800600"/>
            <a:ext cx="1981200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</a:rPr>
              <a:t>Blue Baby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A8B5-5B55-477C-8F41-87321FCAC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9144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sz="32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howcard Gothic" pitchFamily="82" charset="0"/>
              </a:rPr>
              <a:t>TRANSPOSITION OF GREAT ARTERIES </a:t>
            </a:r>
            <a:r>
              <a:rPr lang="en-US" sz="36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howcard Gothic" pitchFamily="82" charset="0"/>
              </a:rPr>
              <a:t>(TGA)</a:t>
            </a:r>
            <a:br>
              <a:rPr lang="en-US" sz="36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howcard Gothic" pitchFamily="82" charset="0"/>
              </a:rPr>
            </a:br>
            <a:endParaRPr lang="en-US" sz="3600" dirty="0">
              <a:solidFill>
                <a:srgbClr val="C00000"/>
              </a:solidFill>
              <a:latin typeface="Showcard Gothic" pitchFamily="82" charset="0"/>
            </a:endParaRP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7B6F81BE-CA66-489C-9EA4-2292F5C19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3581400" cy="55626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TGA</a:t>
            </a:r>
            <a:r>
              <a:rPr lang="en-US" altLang="en-US" sz="2400"/>
              <a:t> is due to </a:t>
            </a:r>
            <a:r>
              <a:rPr lang="en-US" altLang="en-US" sz="2400">
                <a:latin typeface="Aharoni" pitchFamily="2" charset="0"/>
                <a:cs typeface="Aharoni" pitchFamily="2" charset="0"/>
              </a:rPr>
              <a:t>abnormal rotation or malformation of the aorticopulmonary septum,</a:t>
            </a:r>
            <a:r>
              <a:rPr lang="en-US" altLang="en-US" sz="2400"/>
              <a:t> so the right ventricle joins the aorta, while the left ventricle joins the pulmonary artery.</a:t>
            </a:r>
          </a:p>
          <a:p>
            <a:pPr>
              <a:buFontTx/>
              <a:buChar char="•"/>
            </a:pPr>
            <a:r>
              <a:rPr lang="en-US" altLang="en-US" sz="2400"/>
              <a:t>It is one of the most common causes of cyanotic heart disease in the newborn</a:t>
            </a:r>
          </a:p>
          <a:p>
            <a:pPr>
              <a:buFontTx/>
              <a:buChar char="•"/>
            </a:pPr>
            <a:r>
              <a:rPr lang="en-US" altLang="en-US" sz="2400"/>
              <a:t>Often associated with ASD or VSD</a:t>
            </a:r>
          </a:p>
          <a:p>
            <a:endParaRPr lang="en-US" altLang="en-US" sz="2400"/>
          </a:p>
          <a:p>
            <a:endParaRPr lang="en-US" altLang="en-US" sz="2400"/>
          </a:p>
          <a:p>
            <a:endParaRPr lang="en-US" altLang="en-US" sz="2400"/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4C99EF99-8319-45B7-B825-D93BCB9A48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13"/>
          <a:stretch>
            <a:fillRect/>
          </a:stretch>
        </p:blipFill>
        <p:spPr>
          <a:xfrm>
            <a:off x="3886200" y="1295400"/>
            <a:ext cx="5029200" cy="53340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05FBA1-9296-48EB-8BE2-05C9D707C089}"/>
              </a:ext>
            </a:extLst>
          </p:cNvPr>
          <p:cNvSpPr/>
          <p:nvPr/>
        </p:nvSpPr>
        <p:spPr>
          <a:xfrm>
            <a:off x="4343400" y="5791200"/>
            <a:ext cx="25908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846" name="Rectangle 10">
            <a:extLst>
              <a:ext uri="{FF2B5EF4-FFF2-40B4-BE49-F238E27FC236}">
                <a16:creationId xmlns:a16="http://schemas.microsoft.com/office/drawing/2014/main" id="{35CBBD9F-1244-47EB-A488-2C87BD0B5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495800"/>
            <a:ext cx="1600200" cy="12001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</a:rPr>
              <a:t>Blue Baby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49BDE-7D47-4DC5-B80F-D8A608E8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57200"/>
            <a:ext cx="7239000" cy="9604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Showcard Gothic" pitchFamily="82" charset="0"/>
              </a:rPr>
              <a:t>Persistent Truncus Arteriosus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F57BE6EF-E286-4FDF-A0A6-558812146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2514600" cy="51054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due to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failure of the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development of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aorticopulmonary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>
              <a:buFont typeface="Arial" charset="0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(spiral) septum.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usually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accompanied with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VSD.</a:t>
            </a:r>
            <a:r>
              <a:rPr lang="en-US" sz="2400" b="1" dirty="0"/>
              <a:t> </a:t>
            </a:r>
          </a:p>
          <a:p>
            <a:pPr>
              <a:buFont typeface="Arial" charset="0"/>
              <a:buNone/>
              <a:defRPr/>
            </a:pPr>
            <a:r>
              <a:rPr lang="en-US" sz="2400" b="1" dirty="0"/>
              <a:t>It forms a </a:t>
            </a:r>
            <a:r>
              <a:rPr lang="en-US" sz="2400" b="1" dirty="0">
                <a:latin typeface="Aharoni" pitchFamily="2" charset="-79"/>
                <a:cs typeface="Aharoni" pitchFamily="2" charset="-79"/>
              </a:rPr>
              <a:t>single </a:t>
            </a:r>
            <a:r>
              <a:rPr lang="en-US" sz="2000" b="1" dirty="0">
                <a:latin typeface="Aharoni" pitchFamily="2" charset="-79"/>
                <a:cs typeface="Aharoni" pitchFamily="2" charset="-79"/>
              </a:rPr>
              <a:t>arterial</a:t>
            </a:r>
            <a:r>
              <a:rPr lang="en-US" sz="2400" b="1" dirty="0">
                <a:latin typeface="Aharoni" pitchFamily="2" charset="-79"/>
                <a:cs typeface="Aharoni" pitchFamily="2" charset="-79"/>
              </a:rPr>
              <a:t> trunk arising from the heart and supplies the systemic , pulmonary  &amp; coronary circulations.</a:t>
            </a:r>
          </a:p>
          <a:p>
            <a:pPr>
              <a:buFont typeface="Arial" charset="0"/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charset="0"/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538" name="Picture 2">
            <a:extLst>
              <a:ext uri="{FF2B5EF4-FFF2-40B4-BE49-F238E27FC236}">
                <a16:creationId xmlns:a16="http://schemas.microsoft.com/office/drawing/2014/main" id="{BB03B9FF-A28F-42E1-9446-02A331DC41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6154" r="2499"/>
          <a:stretch>
            <a:fillRect/>
          </a:stretch>
        </p:blipFill>
        <p:spPr>
          <a:xfrm>
            <a:off x="2895600" y="1600200"/>
            <a:ext cx="5943600" cy="49530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E54A4D-B48B-42A1-B000-24EDD470A9D1}"/>
              </a:ext>
            </a:extLst>
          </p:cNvPr>
          <p:cNvSpPr/>
          <p:nvPr/>
        </p:nvSpPr>
        <p:spPr>
          <a:xfrm>
            <a:off x="4876800" y="3810000"/>
            <a:ext cx="762000" cy="5334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843" grpId="0" build="p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38week8">
            <a:extLst>
              <a:ext uri="{FF2B5EF4-FFF2-40B4-BE49-F238E27FC236}">
                <a16:creationId xmlns:a16="http://schemas.microsoft.com/office/drawing/2014/main" id="{94F16FD9-8B1D-4CEE-AC5F-6F1DFC6CE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7086600" cy="662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249A2-BA8E-49CD-AAE5-1E40A32E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3A46C4-3A61-4689-8AEF-8C65E1A68FC9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908E69-AD27-4CFD-A122-827DD02900E2}"/>
              </a:ext>
            </a:extLst>
          </p:cNvPr>
          <p:cNvSpPr/>
          <p:nvPr/>
        </p:nvSpPr>
        <p:spPr>
          <a:xfrm>
            <a:off x="3276601" y="2133600"/>
            <a:ext cx="43434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THANK YOU</a:t>
            </a:r>
          </a:p>
        </p:txBody>
      </p:sp>
      <p:pic>
        <p:nvPicPr>
          <p:cNvPr id="37893" name="Picture 6" descr="F:\heart_2_b_crop[1].gif">
            <a:extLst>
              <a:ext uri="{FF2B5EF4-FFF2-40B4-BE49-F238E27FC236}">
                <a16:creationId xmlns:a16="http://schemas.microsoft.com/office/drawing/2014/main" id="{983EB9B8-057F-42C3-9D1C-8E37D51F9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352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s.jpg">
            <a:extLst>
              <a:ext uri="{FF2B5EF4-FFF2-40B4-BE49-F238E27FC236}">
                <a16:creationId xmlns:a16="http://schemas.microsoft.com/office/drawing/2014/main" id="{A91E9D19-F4B5-4EC7-82BB-F68575A5533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7200" y="228600"/>
            <a:ext cx="5715000" cy="6400800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6514C982-3062-4F8B-B33B-BA5EF8C6489E}"/>
              </a:ext>
            </a:extLst>
          </p:cNvPr>
          <p:cNvSpPr/>
          <p:nvPr/>
        </p:nvSpPr>
        <p:spPr>
          <a:xfrm>
            <a:off x="4495800" y="457200"/>
            <a:ext cx="762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69378F7D-AF7B-4F33-BEEF-F72B7B81DF05}"/>
              </a:ext>
            </a:extLst>
          </p:cNvPr>
          <p:cNvSpPr/>
          <p:nvPr/>
        </p:nvSpPr>
        <p:spPr>
          <a:xfrm>
            <a:off x="3886200" y="457200"/>
            <a:ext cx="76200" cy="228600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F05356D-5C71-4EDE-991C-6D6BC70F1037}"/>
              </a:ext>
            </a:extLst>
          </p:cNvPr>
          <p:cNvSpPr/>
          <p:nvPr/>
        </p:nvSpPr>
        <p:spPr>
          <a:xfrm>
            <a:off x="3200400" y="1905000"/>
            <a:ext cx="228600" cy="762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4CFF83E-78EE-4A0D-A651-EC9635D1F0BE}"/>
              </a:ext>
            </a:extLst>
          </p:cNvPr>
          <p:cNvSpPr/>
          <p:nvPr/>
        </p:nvSpPr>
        <p:spPr>
          <a:xfrm>
            <a:off x="3352800" y="3810000"/>
            <a:ext cx="3048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3C1F6-0280-42F0-ADAE-583F37535DD9}"/>
              </a:ext>
            </a:extLst>
          </p:cNvPr>
          <p:cNvSpPr txBox="1"/>
          <p:nvPr/>
        </p:nvSpPr>
        <p:spPr>
          <a:xfrm>
            <a:off x="6821488" y="3276600"/>
            <a:ext cx="2139950" cy="9540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Notochord: </a:t>
            </a:r>
          </a:p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stimulates neural tube </a:t>
            </a:r>
          </a:p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4F104-69CE-4FDD-B5E2-6F7EA73BA58B}"/>
              </a:ext>
            </a:extLst>
          </p:cNvPr>
          <p:cNvSpPr txBox="1"/>
          <p:nvPr/>
        </p:nvSpPr>
        <p:spPr>
          <a:xfrm>
            <a:off x="6324600" y="4495800"/>
            <a:ext cx="2649538" cy="461963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Somatic mesoderm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10A29-C7D4-40CC-A61D-58FAFBA26D6D}"/>
              </a:ext>
            </a:extLst>
          </p:cNvPr>
          <p:cNvSpPr txBox="1"/>
          <p:nvPr/>
        </p:nvSpPr>
        <p:spPr>
          <a:xfrm>
            <a:off x="6400800" y="6019800"/>
            <a:ext cx="2811463" cy="40005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Splanchnic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mesoderm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469499-56CF-42FD-AAB5-4AAE4FB8FF70}"/>
              </a:ext>
            </a:extLst>
          </p:cNvPr>
          <p:cNvCxnSpPr>
            <a:stCxn id="10" idx="1"/>
          </p:cNvCxnSpPr>
          <p:nvPr/>
        </p:nvCxnSpPr>
        <p:spPr>
          <a:xfrm rot="10800000" flipV="1">
            <a:off x="5105400" y="4725988"/>
            <a:ext cx="1219200" cy="12176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588712-14A3-4448-8ED9-AB8B9678AF64}"/>
              </a:ext>
            </a:extLst>
          </p:cNvPr>
          <p:cNvCxnSpPr>
            <a:stCxn id="9" idx="1"/>
          </p:cNvCxnSpPr>
          <p:nvPr/>
        </p:nvCxnSpPr>
        <p:spPr>
          <a:xfrm rot="10800000">
            <a:off x="4611688" y="3657600"/>
            <a:ext cx="2209800" cy="968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4D66930-7687-49E3-A76D-C42B9C9C3709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5029200" y="6019800"/>
            <a:ext cx="1371600" cy="2000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37A85-D7B1-445D-8353-3BCE9A28A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543800" cy="609600"/>
          </a:xfrm>
          <a:solidFill>
            <a:schemeClr val="bg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Showcard Gothic" panose="04020904020102020604" pitchFamily="82" charset="0"/>
              </a:rPr>
              <a:t>FORMATION OF THE HEART TUBE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7AEF9-FE19-420E-9F3D-4BBA323DB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762000"/>
            <a:ext cx="4724400" cy="59436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heart is the first functional organ to develop.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 develops from </a:t>
            </a:r>
            <a:r>
              <a:rPr lang="en-US" sz="2000" b="1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Splanchnic Mesoderm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 the wall of the yolk sac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Cardiogenic Area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Cranial to the developing Mouth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Nervous system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Ventral to the developing Pericardial sac.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heart primordium is first evident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 day </a:t>
            </a:r>
            <a:r>
              <a:rPr lang="en-US" sz="20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(as an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Angioplastic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cords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which soon canalize to form the 2 heart tubes).</a:t>
            </a:r>
            <a:endParaRPr lang="en-US" sz="20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 the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Head Fold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completed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the developing heart tubes change their </a:t>
            </a:r>
            <a:r>
              <a:rPr lang="en-US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position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become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Ventral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aspect of the embryo, </a:t>
            </a: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Dorsal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 the developing Pericardial sac.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       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AFE6CE-B3B5-49DA-AB90-436E878124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4546" b="9091"/>
          <a:stretch>
            <a:fillRect/>
          </a:stretch>
        </p:blipFill>
        <p:spPr>
          <a:xfrm>
            <a:off x="4953000" y="914400"/>
            <a:ext cx="4038600" cy="16764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D3759A4-C954-4B3A-8FE9-1DD710120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t="4167"/>
          <a:stretch>
            <a:fillRect/>
          </a:stretch>
        </p:blipFill>
        <p:spPr bwMode="auto">
          <a:xfrm>
            <a:off x="4953000" y="2667000"/>
            <a:ext cx="4038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9B711B4-1392-43D7-9A5B-5B2B8ABFE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6667" r="4443" b="10001"/>
          <a:stretch>
            <a:fillRect/>
          </a:stretch>
        </p:blipFill>
        <p:spPr bwMode="auto">
          <a:xfrm>
            <a:off x="5181600" y="4572000"/>
            <a:ext cx="3810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AC15FB-DBCD-46EB-AF8A-51D037019487}"/>
              </a:ext>
            </a:extLst>
          </p:cNvPr>
          <p:cNvSpPr/>
          <p:nvPr/>
        </p:nvSpPr>
        <p:spPr>
          <a:xfrm>
            <a:off x="6629400" y="2286000"/>
            <a:ext cx="762000" cy="152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999271-E8CE-4B80-9B29-78D1B293909B}"/>
              </a:ext>
            </a:extLst>
          </p:cNvPr>
          <p:cNvSpPr/>
          <p:nvPr/>
        </p:nvSpPr>
        <p:spPr>
          <a:xfrm>
            <a:off x="8001000" y="3962400"/>
            <a:ext cx="990600" cy="228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4105" name="Picture 9" descr="F:\heart_2_b_crop[1].gif">
            <a:extLst>
              <a:ext uri="{FF2B5EF4-FFF2-40B4-BE49-F238E27FC236}">
                <a16:creationId xmlns:a16="http://schemas.microsoft.com/office/drawing/2014/main" id="{CDAA1B99-1C1B-4D6B-878D-E9CE8DB1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562600"/>
            <a:ext cx="990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F457548-93A7-4D91-81BE-DD41EC593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3657600" cy="15240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latin typeface="Showcard Gothic" pitchFamily="82" charset="0"/>
              </a:rPr>
              <a:t>Development of the Heart tube</a:t>
            </a:r>
            <a:endParaRPr lang="en-US" sz="4800" b="1" dirty="0">
              <a:latin typeface="Showcard Gothic" pitchFamily="82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8C5241D-D8D9-4AE9-81EA-43D5E3B6FA2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3886200" cy="49530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altLang="en-US" sz="2600" b="1" u="sng">
                <a:solidFill>
                  <a:srgbClr val="C00000"/>
                </a:solidFill>
                <a:latin typeface="Aharoni" pitchFamily="2" charset="0"/>
                <a:cs typeface="Aharoni" pitchFamily="2" charset="0"/>
              </a:rPr>
              <a:t>Lateral Folding 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of the embryo, the 2 heart tubes </a:t>
            </a:r>
            <a:r>
              <a:rPr lang="en-US" altLang="en-US" sz="2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 each other and fuse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to form a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FF0000"/>
                </a:solidFill>
                <a:latin typeface="Aharoni" pitchFamily="2" charset="0"/>
                <a:cs typeface="Aharoni" pitchFamily="2" charset="0"/>
              </a:rPr>
              <a:t>Endocardial Heart tube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within the pericardial sac.</a:t>
            </a:r>
          </a:p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Fusion of the two tubes  occurs in a </a:t>
            </a:r>
            <a:r>
              <a:rPr lang="en-US" altLang="en-US" b="1" u="sng">
                <a:latin typeface="Aharoni" pitchFamily="2" charset="0"/>
                <a:cs typeface="Aharoni" pitchFamily="2" charset="0"/>
              </a:rPr>
              <a:t>Craniocaudal</a:t>
            </a:r>
            <a:r>
              <a:rPr lang="en-US" altLang="en-US" b="1">
                <a:latin typeface="Aharoni" pitchFamily="2" charset="0"/>
                <a:cs typeface="Aharoni" pitchFamily="2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direction.</a:t>
            </a:r>
          </a:p>
        </p:txBody>
      </p:sp>
      <p:pic>
        <p:nvPicPr>
          <p:cNvPr id="8197" name="Picture 5" descr="fusion2">
            <a:extLst>
              <a:ext uri="{FF2B5EF4-FFF2-40B4-BE49-F238E27FC236}">
                <a16:creationId xmlns:a16="http://schemas.microsoft.com/office/drawing/2014/main" id="{0C5BA628-74A9-4A08-96AB-C82D81EB1B0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4" r="12308"/>
          <a:stretch>
            <a:fillRect/>
          </a:stretch>
        </p:blipFill>
        <p:spPr>
          <a:xfrm>
            <a:off x="4038600" y="304800"/>
            <a:ext cx="4648200" cy="62484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3B2C0DF-9CF7-46F6-AAB3-A41691189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81600" y="0"/>
            <a:ext cx="3657600" cy="12192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0000FF"/>
                </a:solidFill>
                <a:latin typeface="Showcard Gothic" pitchFamily="82" charset="0"/>
              </a:rPr>
              <a:t>What is the shape of the </a:t>
            </a:r>
            <a:r>
              <a:rPr lang="en-US" sz="3200" b="1" dirty="0">
                <a:solidFill>
                  <a:srgbClr val="FF0000"/>
                </a:solidFill>
                <a:latin typeface="Showcard Gothic" pitchFamily="82" charset="0"/>
              </a:rPr>
              <a:t>Heart Tube</a:t>
            </a:r>
            <a:r>
              <a:rPr lang="en-US" sz="3200" b="1" dirty="0">
                <a:latin typeface="Showcard Gothic" pitchFamily="82" charset="0"/>
              </a:rPr>
              <a:t>?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420249A-7720-49E0-8D7E-BCF04B5BA53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8600"/>
            <a:ext cx="5257800" cy="66294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533400" indent="-533400" eaLnBrk="1" hangingPunct="1">
              <a:buFont typeface="Arial" charset="0"/>
              <a:buChar char="•"/>
              <a:defRPr/>
            </a:pPr>
            <a:r>
              <a:rPr lang="en-US" sz="2400" dirty="0"/>
              <a:t>The heart tube grows faster  than the pericardial sac, so it shows </a:t>
            </a:r>
            <a:r>
              <a:rPr lang="en-US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5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alternate </a:t>
            </a:r>
            <a:r>
              <a:rPr lang="en-US" sz="2400" u="sng" dirty="0"/>
              <a:t>dilations separated by constrictions.</a:t>
            </a:r>
          </a:p>
          <a:p>
            <a:pPr marL="533400" indent="-533400" eaLnBrk="1" hangingPunct="1">
              <a:buFont typeface="Arial" charset="0"/>
              <a:buChar char="•"/>
              <a:defRPr/>
            </a:pPr>
            <a:r>
              <a:rPr lang="en-US" sz="2400" b="1" u="sng" dirty="0"/>
              <a:t>These are:</a:t>
            </a:r>
          </a:p>
          <a:p>
            <a:pPr marL="914400" lvl="1" indent="-457200" eaLnBrk="1" hangingPunct="1">
              <a:buFont typeface="Wingdings" pitchFamily="2" charset="2"/>
              <a:buAutoNum type="arabicPeriod"/>
              <a:defRPr/>
            </a:pPr>
            <a:r>
              <a:rPr lang="en-US" b="1" dirty="0">
                <a:solidFill>
                  <a:srgbClr val="002060"/>
                </a:solidFill>
              </a:rPr>
              <a:t>Sinus Venosus.</a:t>
            </a:r>
          </a:p>
          <a:p>
            <a:pPr marL="914400" lvl="1" indent="-457200" eaLnBrk="1" hangingPunct="1">
              <a:buFont typeface="Wingdings" pitchFamily="2" charset="2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</a:rPr>
              <a:t>Truncus  Arteriosus.</a:t>
            </a:r>
          </a:p>
          <a:p>
            <a:pPr marL="914400" lvl="1" indent="-457200" eaLnBrk="1" hangingPunct="1">
              <a:buFont typeface="Wingdings" pitchFamily="2" charset="2"/>
              <a:buAutoNum type="arabicPeriod"/>
              <a:defRPr/>
            </a:pPr>
            <a:r>
              <a:rPr lang="en-US" b="1" dirty="0"/>
              <a:t>Bulbus Cordis.</a:t>
            </a:r>
          </a:p>
          <a:p>
            <a:pPr marL="914400" lvl="1" indent="-457200" eaLnBrk="1" hangingPunct="1">
              <a:buFont typeface="Wingdings" pitchFamily="2" charset="2"/>
              <a:buAutoNum type="arabicPeriod"/>
              <a:defRPr/>
            </a:pPr>
            <a:r>
              <a:rPr lang="en-US" b="1" dirty="0"/>
              <a:t>Common Ventricle.</a:t>
            </a:r>
          </a:p>
          <a:p>
            <a:pPr marL="914400" lvl="1" indent="-457200" eaLnBrk="1" hangingPunct="1">
              <a:buFont typeface="Wingdings" pitchFamily="2" charset="2"/>
              <a:buAutoNum type="arabicPeriod"/>
              <a:defRPr/>
            </a:pPr>
            <a:r>
              <a:rPr lang="en-US" b="1" dirty="0"/>
              <a:t>Common Atrium.</a:t>
            </a:r>
          </a:p>
          <a:p>
            <a:pPr marL="514350" indent="-457200" eaLnBrk="1" hangingPunct="1">
              <a:buFont typeface="Arial" charset="0"/>
              <a:buNone/>
              <a:defRPr/>
            </a:pPr>
            <a:r>
              <a:rPr lang="en-US" sz="2400" b="1" u="sng" dirty="0"/>
              <a:t>The endocardial heart tube has 2 ends</a:t>
            </a:r>
            <a:r>
              <a:rPr lang="en-US" sz="2400" dirty="0"/>
              <a:t>:</a:t>
            </a:r>
          </a:p>
          <a:p>
            <a:pPr marL="914400" lvl="1" indent="-457200" eaLnBrk="1" hangingPunct="1">
              <a:buFont typeface="Arial" charset="0"/>
              <a:buNone/>
              <a:defRPr/>
            </a:pPr>
            <a:r>
              <a:rPr lang="en-US" sz="2400" dirty="0"/>
              <a:t>1. </a:t>
            </a:r>
            <a:r>
              <a:rPr lang="en-US" sz="2400" b="1" dirty="0">
                <a:solidFill>
                  <a:srgbClr val="002060"/>
                </a:solidFill>
              </a:rPr>
              <a:t>Venous end (Caudal): Sinus Venosus</a:t>
            </a:r>
            <a:r>
              <a:rPr lang="en-US" sz="2400" dirty="0"/>
              <a:t>.</a:t>
            </a:r>
          </a:p>
          <a:p>
            <a:pPr marL="914400" lvl="1" indent="-457200" eaLnBrk="1" hangingPunct="1">
              <a:buFont typeface="Arial" charset="0"/>
              <a:buNone/>
              <a:defRPr/>
            </a:pPr>
            <a:r>
              <a:rPr lang="en-US" sz="2400" dirty="0"/>
              <a:t>2. </a:t>
            </a:r>
            <a:r>
              <a:rPr lang="en-US" sz="2400" b="1" dirty="0">
                <a:solidFill>
                  <a:srgbClr val="FF0000"/>
                </a:solidFill>
              </a:rPr>
              <a:t>Arterial end (Cranial): Truncus arteriosus</a:t>
            </a:r>
          </a:p>
        </p:txBody>
      </p:sp>
      <p:pic>
        <p:nvPicPr>
          <p:cNvPr id="11276" name="Picture 12" descr="fusion2">
            <a:extLst>
              <a:ext uri="{FF2B5EF4-FFF2-40B4-BE49-F238E27FC236}">
                <a16:creationId xmlns:a16="http://schemas.microsoft.com/office/drawing/2014/main" id="{5AC5E269-2265-481F-876E-94F38CC18F1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447800"/>
            <a:ext cx="3810000" cy="4572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16958B3-FB89-45DA-AC32-E8EF87D97D71}"/>
              </a:ext>
            </a:extLst>
          </p:cNvPr>
          <p:cNvSpPr/>
          <p:nvPr/>
        </p:nvSpPr>
        <p:spPr>
          <a:xfrm>
            <a:off x="7070725" y="4648200"/>
            <a:ext cx="1143000" cy="1095375"/>
          </a:xfrm>
          <a:custGeom>
            <a:avLst/>
            <a:gdLst>
              <a:gd name="connsiteX0" fmla="*/ 425003 w 1143942"/>
              <a:gd name="connsiteY0" fmla="*/ 82844 h 1023001"/>
              <a:gd name="connsiteX1" fmla="*/ 463640 w 1143942"/>
              <a:gd name="connsiteY1" fmla="*/ 108601 h 1023001"/>
              <a:gd name="connsiteX2" fmla="*/ 502276 w 1143942"/>
              <a:gd name="connsiteY2" fmla="*/ 198754 h 1023001"/>
              <a:gd name="connsiteX3" fmla="*/ 540913 w 1143942"/>
              <a:gd name="connsiteY3" fmla="*/ 224511 h 1023001"/>
              <a:gd name="connsiteX4" fmla="*/ 605307 w 1143942"/>
              <a:gd name="connsiteY4" fmla="*/ 288906 h 1023001"/>
              <a:gd name="connsiteX5" fmla="*/ 682581 w 1143942"/>
              <a:gd name="connsiteY5" fmla="*/ 340421 h 1023001"/>
              <a:gd name="connsiteX6" fmla="*/ 734096 w 1143942"/>
              <a:gd name="connsiteY6" fmla="*/ 430573 h 1023001"/>
              <a:gd name="connsiteX7" fmla="*/ 772733 w 1143942"/>
              <a:gd name="connsiteY7" fmla="*/ 469210 h 1023001"/>
              <a:gd name="connsiteX8" fmla="*/ 785612 w 1143942"/>
              <a:gd name="connsiteY8" fmla="*/ 507847 h 1023001"/>
              <a:gd name="connsiteX9" fmla="*/ 824248 w 1143942"/>
              <a:gd name="connsiteY9" fmla="*/ 520725 h 1023001"/>
              <a:gd name="connsiteX10" fmla="*/ 862885 w 1143942"/>
              <a:gd name="connsiteY10" fmla="*/ 546483 h 1023001"/>
              <a:gd name="connsiteX11" fmla="*/ 940158 w 1143942"/>
              <a:gd name="connsiteY11" fmla="*/ 482089 h 1023001"/>
              <a:gd name="connsiteX12" fmla="*/ 1017431 w 1143942"/>
              <a:gd name="connsiteY12" fmla="*/ 443452 h 1023001"/>
              <a:gd name="connsiteX13" fmla="*/ 1133341 w 1143942"/>
              <a:gd name="connsiteY13" fmla="*/ 404816 h 1023001"/>
              <a:gd name="connsiteX14" fmla="*/ 1120462 w 1143942"/>
              <a:gd name="connsiteY14" fmla="*/ 443452 h 1023001"/>
              <a:gd name="connsiteX15" fmla="*/ 1081826 w 1143942"/>
              <a:gd name="connsiteY15" fmla="*/ 482089 h 1023001"/>
              <a:gd name="connsiteX16" fmla="*/ 1056068 w 1143942"/>
              <a:gd name="connsiteY16" fmla="*/ 533604 h 1023001"/>
              <a:gd name="connsiteX17" fmla="*/ 1017431 w 1143942"/>
              <a:gd name="connsiteY17" fmla="*/ 610878 h 1023001"/>
              <a:gd name="connsiteX18" fmla="*/ 953037 w 1143942"/>
              <a:gd name="connsiteY18" fmla="*/ 997244 h 1023001"/>
              <a:gd name="connsiteX19" fmla="*/ 914400 w 1143942"/>
              <a:gd name="connsiteY19" fmla="*/ 1010123 h 1023001"/>
              <a:gd name="connsiteX20" fmla="*/ 862885 w 1143942"/>
              <a:gd name="connsiteY20" fmla="*/ 1023001 h 1023001"/>
              <a:gd name="connsiteX21" fmla="*/ 824248 w 1143942"/>
              <a:gd name="connsiteY21" fmla="*/ 907092 h 1023001"/>
              <a:gd name="connsiteX22" fmla="*/ 811369 w 1143942"/>
              <a:gd name="connsiteY22" fmla="*/ 868455 h 1023001"/>
              <a:gd name="connsiteX23" fmla="*/ 759854 w 1143942"/>
              <a:gd name="connsiteY23" fmla="*/ 842697 h 1023001"/>
              <a:gd name="connsiteX24" fmla="*/ 734096 w 1143942"/>
              <a:gd name="connsiteY24" fmla="*/ 804061 h 1023001"/>
              <a:gd name="connsiteX25" fmla="*/ 695460 w 1143942"/>
              <a:gd name="connsiteY25" fmla="*/ 791182 h 1023001"/>
              <a:gd name="connsiteX26" fmla="*/ 643944 w 1143942"/>
              <a:gd name="connsiteY26" fmla="*/ 765424 h 1023001"/>
              <a:gd name="connsiteX27" fmla="*/ 553792 w 1143942"/>
              <a:gd name="connsiteY27" fmla="*/ 701030 h 1023001"/>
              <a:gd name="connsiteX28" fmla="*/ 502276 w 1143942"/>
              <a:gd name="connsiteY28" fmla="*/ 675272 h 1023001"/>
              <a:gd name="connsiteX29" fmla="*/ 360609 w 1143942"/>
              <a:gd name="connsiteY29" fmla="*/ 610878 h 1023001"/>
              <a:gd name="connsiteX30" fmla="*/ 257578 w 1143942"/>
              <a:gd name="connsiteY30" fmla="*/ 559362 h 1023001"/>
              <a:gd name="connsiteX31" fmla="*/ 218941 w 1143942"/>
              <a:gd name="connsiteY31" fmla="*/ 520725 h 1023001"/>
              <a:gd name="connsiteX32" fmla="*/ 90153 w 1143942"/>
              <a:gd name="connsiteY32" fmla="*/ 494968 h 1023001"/>
              <a:gd name="connsiteX33" fmla="*/ 38637 w 1143942"/>
              <a:gd name="connsiteY33" fmla="*/ 469210 h 1023001"/>
              <a:gd name="connsiteX34" fmla="*/ 0 w 1143942"/>
              <a:gd name="connsiteY34" fmla="*/ 340421 h 1023001"/>
              <a:gd name="connsiteX35" fmla="*/ 25758 w 1143942"/>
              <a:gd name="connsiteY35" fmla="*/ 198754 h 1023001"/>
              <a:gd name="connsiteX36" fmla="*/ 64395 w 1143942"/>
              <a:gd name="connsiteY36" fmla="*/ 160117 h 1023001"/>
              <a:gd name="connsiteX37" fmla="*/ 77274 w 1143942"/>
              <a:gd name="connsiteY37" fmla="*/ 121480 h 1023001"/>
              <a:gd name="connsiteX38" fmla="*/ 115910 w 1143942"/>
              <a:gd name="connsiteY38" fmla="*/ 108601 h 1023001"/>
              <a:gd name="connsiteX39" fmla="*/ 270457 w 1143942"/>
              <a:gd name="connsiteY39" fmla="*/ 44207 h 1023001"/>
              <a:gd name="connsiteX40" fmla="*/ 399245 w 1143942"/>
              <a:gd name="connsiteY40" fmla="*/ 44207 h 1023001"/>
              <a:gd name="connsiteX41" fmla="*/ 425003 w 1143942"/>
              <a:gd name="connsiteY41" fmla="*/ 82844 h 102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43942" h="1023001">
                <a:moveTo>
                  <a:pt x="425003" y="82844"/>
                </a:moveTo>
                <a:cubicBezTo>
                  <a:pt x="435736" y="93576"/>
                  <a:pt x="452695" y="97656"/>
                  <a:pt x="463640" y="108601"/>
                </a:cubicBezTo>
                <a:cubicBezTo>
                  <a:pt x="536367" y="181327"/>
                  <a:pt x="443161" y="110081"/>
                  <a:pt x="502276" y="198754"/>
                </a:cubicBezTo>
                <a:cubicBezTo>
                  <a:pt x="510862" y="211633"/>
                  <a:pt x="528034" y="215925"/>
                  <a:pt x="540913" y="224511"/>
                </a:cubicBezTo>
                <a:cubicBezTo>
                  <a:pt x="562991" y="312823"/>
                  <a:pt x="531714" y="252110"/>
                  <a:pt x="605307" y="288906"/>
                </a:cubicBezTo>
                <a:cubicBezTo>
                  <a:pt x="632996" y="302750"/>
                  <a:pt x="682581" y="340421"/>
                  <a:pt x="682581" y="340421"/>
                </a:cubicBezTo>
                <a:cubicBezTo>
                  <a:pt x="698329" y="371918"/>
                  <a:pt x="711339" y="403264"/>
                  <a:pt x="734096" y="430573"/>
                </a:cubicBezTo>
                <a:cubicBezTo>
                  <a:pt x="745756" y="444565"/>
                  <a:pt x="759854" y="456331"/>
                  <a:pt x="772733" y="469210"/>
                </a:cubicBezTo>
                <a:cubicBezTo>
                  <a:pt x="777026" y="482089"/>
                  <a:pt x="776013" y="498248"/>
                  <a:pt x="785612" y="507847"/>
                </a:cubicBezTo>
                <a:cubicBezTo>
                  <a:pt x="795211" y="517446"/>
                  <a:pt x="812106" y="514654"/>
                  <a:pt x="824248" y="520725"/>
                </a:cubicBezTo>
                <a:cubicBezTo>
                  <a:pt x="838093" y="527647"/>
                  <a:pt x="850006" y="537897"/>
                  <a:pt x="862885" y="546483"/>
                </a:cubicBezTo>
                <a:cubicBezTo>
                  <a:pt x="936679" y="521885"/>
                  <a:pt x="869985" y="552262"/>
                  <a:pt x="940158" y="482089"/>
                </a:cubicBezTo>
                <a:cubicBezTo>
                  <a:pt x="965124" y="457123"/>
                  <a:pt x="986007" y="453927"/>
                  <a:pt x="1017431" y="443452"/>
                </a:cubicBezTo>
                <a:cubicBezTo>
                  <a:pt x="1047712" y="403078"/>
                  <a:pt x="1064122" y="349441"/>
                  <a:pt x="1133341" y="404816"/>
                </a:cubicBezTo>
                <a:cubicBezTo>
                  <a:pt x="1143942" y="413296"/>
                  <a:pt x="1127992" y="432157"/>
                  <a:pt x="1120462" y="443452"/>
                </a:cubicBezTo>
                <a:cubicBezTo>
                  <a:pt x="1110359" y="458607"/>
                  <a:pt x="1092412" y="467268"/>
                  <a:pt x="1081826" y="482089"/>
                </a:cubicBezTo>
                <a:cubicBezTo>
                  <a:pt x="1070667" y="497712"/>
                  <a:pt x="1065593" y="516935"/>
                  <a:pt x="1056068" y="533604"/>
                </a:cubicBezTo>
                <a:cubicBezTo>
                  <a:pt x="1016123" y="603508"/>
                  <a:pt x="1041043" y="540041"/>
                  <a:pt x="1017431" y="610878"/>
                </a:cubicBezTo>
                <a:cubicBezTo>
                  <a:pt x="1003922" y="800007"/>
                  <a:pt x="1090229" y="928648"/>
                  <a:pt x="953037" y="997244"/>
                </a:cubicBezTo>
                <a:cubicBezTo>
                  <a:pt x="940895" y="1003315"/>
                  <a:pt x="927453" y="1006394"/>
                  <a:pt x="914400" y="1010123"/>
                </a:cubicBezTo>
                <a:cubicBezTo>
                  <a:pt x="897381" y="1014985"/>
                  <a:pt x="880057" y="1018708"/>
                  <a:pt x="862885" y="1023001"/>
                </a:cubicBezTo>
                <a:cubicBezTo>
                  <a:pt x="838974" y="879539"/>
                  <a:pt x="869522" y="997638"/>
                  <a:pt x="824248" y="907092"/>
                </a:cubicBezTo>
                <a:cubicBezTo>
                  <a:pt x="818177" y="894950"/>
                  <a:pt x="820968" y="878055"/>
                  <a:pt x="811369" y="868455"/>
                </a:cubicBezTo>
                <a:cubicBezTo>
                  <a:pt x="797794" y="854879"/>
                  <a:pt x="777026" y="851283"/>
                  <a:pt x="759854" y="842697"/>
                </a:cubicBezTo>
                <a:cubicBezTo>
                  <a:pt x="751268" y="829818"/>
                  <a:pt x="746183" y="813730"/>
                  <a:pt x="734096" y="804061"/>
                </a:cubicBezTo>
                <a:cubicBezTo>
                  <a:pt x="723495" y="795581"/>
                  <a:pt x="707938" y="796530"/>
                  <a:pt x="695460" y="791182"/>
                </a:cubicBezTo>
                <a:cubicBezTo>
                  <a:pt x="677813" y="783619"/>
                  <a:pt x="660613" y="774949"/>
                  <a:pt x="643944" y="765424"/>
                </a:cubicBezTo>
                <a:cubicBezTo>
                  <a:pt x="580370" y="729096"/>
                  <a:pt x="627504" y="747100"/>
                  <a:pt x="553792" y="701030"/>
                </a:cubicBezTo>
                <a:cubicBezTo>
                  <a:pt x="537511" y="690855"/>
                  <a:pt x="519923" y="682835"/>
                  <a:pt x="502276" y="675272"/>
                </a:cubicBezTo>
                <a:cubicBezTo>
                  <a:pt x="436645" y="647144"/>
                  <a:pt x="449106" y="677250"/>
                  <a:pt x="360609" y="610878"/>
                </a:cubicBezTo>
                <a:cubicBezTo>
                  <a:pt x="294933" y="561621"/>
                  <a:pt x="329917" y="577447"/>
                  <a:pt x="257578" y="559362"/>
                </a:cubicBezTo>
                <a:cubicBezTo>
                  <a:pt x="244699" y="546483"/>
                  <a:pt x="234755" y="529761"/>
                  <a:pt x="218941" y="520725"/>
                </a:cubicBezTo>
                <a:cubicBezTo>
                  <a:pt x="203122" y="511686"/>
                  <a:pt x="94848" y="495751"/>
                  <a:pt x="90153" y="494968"/>
                </a:cubicBezTo>
                <a:cubicBezTo>
                  <a:pt x="72981" y="486382"/>
                  <a:pt x="50156" y="484569"/>
                  <a:pt x="38637" y="469210"/>
                </a:cubicBezTo>
                <a:cubicBezTo>
                  <a:pt x="26878" y="453532"/>
                  <a:pt x="6688" y="367175"/>
                  <a:pt x="0" y="340421"/>
                </a:cubicBezTo>
                <a:cubicBezTo>
                  <a:pt x="546" y="336052"/>
                  <a:pt x="7432" y="226243"/>
                  <a:pt x="25758" y="198754"/>
                </a:cubicBezTo>
                <a:cubicBezTo>
                  <a:pt x="35861" y="183599"/>
                  <a:pt x="51516" y="172996"/>
                  <a:pt x="64395" y="160117"/>
                </a:cubicBezTo>
                <a:cubicBezTo>
                  <a:pt x="68688" y="147238"/>
                  <a:pt x="67675" y="131080"/>
                  <a:pt x="77274" y="121480"/>
                </a:cubicBezTo>
                <a:cubicBezTo>
                  <a:pt x="86873" y="111881"/>
                  <a:pt x="103551" y="114219"/>
                  <a:pt x="115910" y="108601"/>
                </a:cubicBezTo>
                <a:cubicBezTo>
                  <a:pt x="261184" y="42567"/>
                  <a:pt x="169515" y="69443"/>
                  <a:pt x="270457" y="44207"/>
                </a:cubicBezTo>
                <a:cubicBezTo>
                  <a:pt x="328752" y="15059"/>
                  <a:pt x="328514" y="0"/>
                  <a:pt x="399245" y="44207"/>
                </a:cubicBezTo>
                <a:cubicBezTo>
                  <a:pt x="412371" y="52411"/>
                  <a:pt x="414271" y="72112"/>
                  <a:pt x="425003" y="82844"/>
                </a:cubicBezTo>
                <a:close/>
              </a:path>
            </a:pathLst>
          </a:cu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0354FA-5C24-41AC-8E51-9EA4BBDFB76B}"/>
              </a:ext>
            </a:extLst>
          </p:cNvPr>
          <p:cNvSpPr/>
          <p:nvPr/>
        </p:nvSpPr>
        <p:spPr>
          <a:xfrm>
            <a:off x="5791200" y="4648200"/>
            <a:ext cx="1168400" cy="1066800"/>
          </a:xfrm>
          <a:custGeom>
            <a:avLst/>
            <a:gdLst>
              <a:gd name="connsiteX0" fmla="*/ 662836 w 1168786"/>
              <a:gd name="connsiteY0" fmla="*/ 64395 h 991674"/>
              <a:gd name="connsiteX1" fmla="*/ 649958 w 1168786"/>
              <a:gd name="connsiteY1" fmla="*/ 103031 h 991674"/>
              <a:gd name="connsiteX2" fmla="*/ 572684 w 1168786"/>
              <a:gd name="connsiteY2" fmla="*/ 128789 h 991674"/>
              <a:gd name="connsiteX3" fmla="*/ 469653 w 1168786"/>
              <a:gd name="connsiteY3" fmla="*/ 193184 h 991674"/>
              <a:gd name="connsiteX4" fmla="*/ 392380 w 1168786"/>
              <a:gd name="connsiteY4" fmla="*/ 244699 h 991674"/>
              <a:gd name="connsiteX5" fmla="*/ 353744 w 1168786"/>
              <a:gd name="connsiteY5" fmla="*/ 283336 h 991674"/>
              <a:gd name="connsiteX6" fmla="*/ 263591 w 1168786"/>
              <a:gd name="connsiteY6" fmla="*/ 347730 h 991674"/>
              <a:gd name="connsiteX7" fmla="*/ 160560 w 1168786"/>
              <a:gd name="connsiteY7" fmla="*/ 321972 h 991674"/>
              <a:gd name="connsiteX8" fmla="*/ 96166 w 1168786"/>
              <a:gd name="connsiteY8" fmla="*/ 244699 h 991674"/>
              <a:gd name="connsiteX9" fmla="*/ 44651 w 1168786"/>
              <a:gd name="connsiteY9" fmla="*/ 231820 h 991674"/>
              <a:gd name="connsiteX10" fmla="*/ 6014 w 1168786"/>
              <a:gd name="connsiteY10" fmla="*/ 257578 h 991674"/>
              <a:gd name="connsiteX11" fmla="*/ 18893 w 1168786"/>
              <a:gd name="connsiteY11" fmla="*/ 321972 h 991674"/>
              <a:gd name="connsiteX12" fmla="*/ 57529 w 1168786"/>
              <a:gd name="connsiteY12" fmla="*/ 412124 h 991674"/>
              <a:gd name="connsiteX13" fmla="*/ 96166 w 1168786"/>
              <a:gd name="connsiteY13" fmla="*/ 515155 h 991674"/>
              <a:gd name="connsiteX14" fmla="*/ 147682 w 1168786"/>
              <a:gd name="connsiteY14" fmla="*/ 631065 h 991674"/>
              <a:gd name="connsiteX15" fmla="*/ 160560 w 1168786"/>
              <a:gd name="connsiteY15" fmla="*/ 862885 h 991674"/>
              <a:gd name="connsiteX16" fmla="*/ 173439 w 1168786"/>
              <a:gd name="connsiteY16" fmla="*/ 901522 h 991674"/>
              <a:gd name="connsiteX17" fmla="*/ 186318 w 1168786"/>
              <a:gd name="connsiteY17" fmla="*/ 991674 h 991674"/>
              <a:gd name="connsiteX18" fmla="*/ 289349 w 1168786"/>
              <a:gd name="connsiteY18" fmla="*/ 965916 h 991674"/>
              <a:gd name="connsiteX19" fmla="*/ 302228 w 1168786"/>
              <a:gd name="connsiteY19" fmla="*/ 927279 h 991674"/>
              <a:gd name="connsiteX20" fmla="*/ 315107 w 1168786"/>
              <a:gd name="connsiteY20" fmla="*/ 811369 h 991674"/>
              <a:gd name="connsiteX21" fmla="*/ 366622 w 1168786"/>
              <a:gd name="connsiteY21" fmla="*/ 721217 h 991674"/>
              <a:gd name="connsiteX22" fmla="*/ 379501 w 1168786"/>
              <a:gd name="connsiteY22" fmla="*/ 682581 h 991674"/>
              <a:gd name="connsiteX23" fmla="*/ 469653 w 1168786"/>
              <a:gd name="connsiteY23" fmla="*/ 643944 h 991674"/>
              <a:gd name="connsiteX24" fmla="*/ 508290 w 1168786"/>
              <a:gd name="connsiteY24" fmla="*/ 618186 h 991674"/>
              <a:gd name="connsiteX25" fmla="*/ 572684 w 1168786"/>
              <a:gd name="connsiteY25" fmla="*/ 605308 h 991674"/>
              <a:gd name="connsiteX26" fmla="*/ 765867 w 1168786"/>
              <a:gd name="connsiteY26" fmla="*/ 553792 h 991674"/>
              <a:gd name="connsiteX27" fmla="*/ 1049203 w 1168786"/>
              <a:gd name="connsiteY27" fmla="*/ 528034 h 991674"/>
              <a:gd name="connsiteX28" fmla="*/ 1139355 w 1168786"/>
              <a:gd name="connsiteY28" fmla="*/ 412124 h 991674"/>
              <a:gd name="connsiteX29" fmla="*/ 1165113 w 1168786"/>
              <a:gd name="connsiteY29" fmla="*/ 334851 h 991674"/>
              <a:gd name="connsiteX30" fmla="*/ 1113597 w 1168786"/>
              <a:gd name="connsiteY30" fmla="*/ 270457 h 991674"/>
              <a:gd name="connsiteX31" fmla="*/ 1036324 w 1168786"/>
              <a:gd name="connsiteY31" fmla="*/ 193184 h 991674"/>
              <a:gd name="connsiteX32" fmla="*/ 997687 w 1168786"/>
              <a:gd name="connsiteY32" fmla="*/ 154547 h 991674"/>
              <a:gd name="connsiteX33" fmla="*/ 959051 w 1168786"/>
              <a:gd name="connsiteY33" fmla="*/ 141668 h 991674"/>
              <a:gd name="connsiteX34" fmla="*/ 894656 w 1168786"/>
              <a:gd name="connsiteY34" fmla="*/ 64395 h 991674"/>
              <a:gd name="connsiteX35" fmla="*/ 804504 w 1168786"/>
              <a:gd name="connsiteY35" fmla="*/ 25758 h 991674"/>
              <a:gd name="connsiteX36" fmla="*/ 765867 w 1168786"/>
              <a:gd name="connsiteY36" fmla="*/ 0 h 991674"/>
              <a:gd name="connsiteX37" fmla="*/ 662836 w 1168786"/>
              <a:gd name="connsiteY37" fmla="*/ 51516 h 991674"/>
              <a:gd name="connsiteX38" fmla="*/ 662836 w 1168786"/>
              <a:gd name="connsiteY38" fmla="*/ 64395 h 99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68786" h="991674">
                <a:moveTo>
                  <a:pt x="662836" y="64395"/>
                </a:moveTo>
                <a:cubicBezTo>
                  <a:pt x="658543" y="77274"/>
                  <a:pt x="661005" y="95141"/>
                  <a:pt x="649958" y="103031"/>
                </a:cubicBezTo>
                <a:cubicBezTo>
                  <a:pt x="627864" y="118812"/>
                  <a:pt x="572684" y="128789"/>
                  <a:pt x="572684" y="128789"/>
                </a:cubicBezTo>
                <a:cubicBezTo>
                  <a:pt x="510899" y="221470"/>
                  <a:pt x="598391" y="107359"/>
                  <a:pt x="469653" y="193184"/>
                </a:cubicBezTo>
                <a:cubicBezTo>
                  <a:pt x="443895" y="210356"/>
                  <a:pt x="414269" y="222809"/>
                  <a:pt x="392380" y="244699"/>
                </a:cubicBezTo>
                <a:cubicBezTo>
                  <a:pt x="379501" y="257578"/>
                  <a:pt x="367573" y="271483"/>
                  <a:pt x="353744" y="283336"/>
                </a:cubicBezTo>
                <a:cubicBezTo>
                  <a:pt x="325794" y="307293"/>
                  <a:pt x="294164" y="327348"/>
                  <a:pt x="263591" y="347730"/>
                </a:cubicBezTo>
                <a:cubicBezTo>
                  <a:pt x="229247" y="339144"/>
                  <a:pt x="192788" y="336621"/>
                  <a:pt x="160560" y="321972"/>
                </a:cubicBezTo>
                <a:cubicBezTo>
                  <a:pt x="72706" y="282038"/>
                  <a:pt x="164554" y="290291"/>
                  <a:pt x="96166" y="244699"/>
                </a:cubicBezTo>
                <a:cubicBezTo>
                  <a:pt x="81439" y="234881"/>
                  <a:pt x="61823" y="236113"/>
                  <a:pt x="44651" y="231820"/>
                </a:cubicBezTo>
                <a:cubicBezTo>
                  <a:pt x="31772" y="240406"/>
                  <a:pt x="10266" y="242695"/>
                  <a:pt x="6014" y="257578"/>
                </a:cubicBezTo>
                <a:cubicBezTo>
                  <a:pt x="0" y="278626"/>
                  <a:pt x="14144" y="300604"/>
                  <a:pt x="18893" y="321972"/>
                </a:cubicBezTo>
                <a:cubicBezTo>
                  <a:pt x="32754" y="384346"/>
                  <a:pt x="24378" y="362396"/>
                  <a:pt x="57529" y="412124"/>
                </a:cubicBezTo>
                <a:cubicBezTo>
                  <a:pt x="85413" y="523662"/>
                  <a:pt x="51267" y="402908"/>
                  <a:pt x="96166" y="515155"/>
                </a:cubicBezTo>
                <a:cubicBezTo>
                  <a:pt x="142145" y="630102"/>
                  <a:pt x="98126" y="556732"/>
                  <a:pt x="147682" y="631065"/>
                </a:cubicBezTo>
                <a:cubicBezTo>
                  <a:pt x="151975" y="708338"/>
                  <a:pt x="153223" y="785841"/>
                  <a:pt x="160560" y="862885"/>
                </a:cubicBezTo>
                <a:cubicBezTo>
                  <a:pt x="161847" y="876400"/>
                  <a:pt x="170777" y="888210"/>
                  <a:pt x="173439" y="901522"/>
                </a:cubicBezTo>
                <a:cubicBezTo>
                  <a:pt x="179392" y="931288"/>
                  <a:pt x="182025" y="961623"/>
                  <a:pt x="186318" y="991674"/>
                </a:cubicBezTo>
                <a:cubicBezTo>
                  <a:pt x="220662" y="983088"/>
                  <a:pt x="258403" y="983108"/>
                  <a:pt x="289349" y="965916"/>
                </a:cubicBezTo>
                <a:cubicBezTo>
                  <a:pt x="301216" y="959323"/>
                  <a:pt x="299996" y="940670"/>
                  <a:pt x="302228" y="927279"/>
                </a:cubicBezTo>
                <a:cubicBezTo>
                  <a:pt x="308619" y="888933"/>
                  <a:pt x="308716" y="849714"/>
                  <a:pt x="315107" y="811369"/>
                </a:cubicBezTo>
                <a:cubicBezTo>
                  <a:pt x="322131" y="769228"/>
                  <a:pt x="339832" y="756938"/>
                  <a:pt x="366622" y="721217"/>
                </a:cubicBezTo>
                <a:cubicBezTo>
                  <a:pt x="370915" y="708338"/>
                  <a:pt x="369902" y="692180"/>
                  <a:pt x="379501" y="682581"/>
                </a:cubicBezTo>
                <a:cubicBezTo>
                  <a:pt x="406301" y="655782"/>
                  <a:pt x="438866" y="659338"/>
                  <a:pt x="469653" y="643944"/>
                </a:cubicBezTo>
                <a:cubicBezTo>
                  <a:pt x="483497" y="637022"/>
                  <a:pt x="493797" y="623621"/>
                  <a:pt x="508290" y="618186"/>
                </a:cubicBezTo>
                <a:cubicBezTo>
                  <a:pt x="528786" y="610500"/>
                  <a:pt x="551448" y="610617"/>
                  <a:pt x="572684" y="605308"/>
                </a:cubicBezTo>
                <a:cubicBezTo>
                  <a:pt x="665448" y="582118"/>
                  <a:pt x="583478" y="570373"/>
                  <a:pt x="765867" y="553792"/>
                </a:cubicBezTo>
                <a:lnTo>
                  <a:pt x="1049203" y="528034"/>
                </a:lnTo>
                <a:cubicBezTo>
                  <a:pt x="1082540" y="494697"/>
                  <a:pt x="1123950" y="458338"/>
                  <a:pt x="1139355" y="412124"/>
                </a:cubicBezTo>
                <a:lnTo>
                  <a:pt x="1165113" y="334851"/>
                </a:lnTo>
                <a:cubicBezTo>
                  <a:pt x="1142729" y="267701"/>
                  <a:pt x="1168786" y="319513"/>
                  <a:pt x="1113597" y="270457"/>
                </a:cubicBezTo>
                <a:cubicBezTo>
                  <a:pt x="1086371" y="246256"/>
                  <a:pt x="1062082" y="218942"/>
                  <a:pt x="1036324" y="193184"/>
                </a:cubicBezTo>
                <a:cubicBezTo>
                  <a:pt x="1023445" y="180305"/>
                  <a:pt x="1014966" y="160307"/>
                  <a:pt x="997687" y="154547"/>
                </a:cubicBezTo>
                <a:lnTo>
                  <a:pt x="959051" y="141668"/>
                </a:lnTo>
                <a:cubicBezTo>
                  <a:pt x="938511" y="110859"/>
                  <a:pt x="926210" y="86933"/>
                  <a:pt x="894656" y="64395"/>
                </a:cubicBezTo>
                <a:cubicBezTo>
                  <a:pt x="832121" y="19727"/>
                  <a:pt x="860561" y="53786"/>
                  <a:pt x="804504" y="25758"/>
                </a:cubicBezTo>
                <a:cubicBezTo>
                  <a:pt x="790659" y="18836"/>
                  <a:pt x="778746" y="8586"/>
                  <a:pt x="765867" y="0"/>
                </a:cubicBezTo>
                <a:cubicBezTo>
                  <a:pt x="731523" y="17172"/>
                  <a:pt x="689987" y="24365"/>
                  <a:pt x="662836" y="51516"/>
                </a:cubicBezTo>
                <a:lnTo>
                  <a:pt x="662836" y="64395"/>
                </a:lnTo>
                <a:close/>
              </a:path>
            </a:pathLst>
          </a:cu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AABB53D-B63F-4297-A4D8-D89EADBF1A20}"/>
              </a:ext>
            </a:extLst>
          </p:cNvPr>
          <p:cNvSpPr/>
          <p:nvPr/>
        </p:nvSpPr>
        <p:spPr>
          <a:xfrm>
            <a:off x="6413500" y="1600200"/>
            <a:ext cx="1300163" cy="1143000"/>
          </a:xfrm>
          <a:custGeom>
            <a:avLst/>
            <a:gdLst>
              <a:gd name="connsiteX0" fmla="*/ 1172410 w 1301199"/>
              <a:gd name="connsiteY0" fmla="*/ 95734 h 1115098"/>
              <a:gd name="connsiteX1" fmla="*/ 1223926 w 1301199"/>
              <a:gd name="connsiteY1" fmla="*/ 108613 h 1115098"/>
              <a:gd name="connsiteX2" fmla="*/ 1301199 w 1301199"/>
              <a:gd name="connsiteY2" fmla="*/ 160128 h 1115098"/>
              <a:gd name="connsiteX3" fmla="*/ 1288320 w 1301199"/>
              <a:gd name="connsiteY3" fmla="*/ 224522 h 1115098"/>
              <a:gd name="connsiteX4" fmla="*/ 1236805 w 1301199"/>
              <a:gd name="connsiteY4" fmla="*/ 314675 h 1115098"/>
              <a:gd name="connsiteX5" fmla="*/ 1223926 w 1301199"/>
              <a:gd name="connsiteY5" fmla="*/ 353311 h 1115098"/>
              <a:gd name="connsiteX6" fmla="*/ 1172410 w 1301199"/>
              <a:gd name="connsiteY6" fmla="*/ 366190 h 1115098"/>
              <a:gd name="connsiteX7" fmla="*/ 1159531 w 1301199"/>
              <a:gd name="connsiteY7" fmla="*/ 404827 h 1115098"/>
              <a:gd name="connsiteX8" fmla="*/ 1095137 w 1301199"/>
              <a:gd name="connsiteY8" fmla="*/ 507858 h 1115098"/>
              <a:gd name="connsiteX9" fmla="*/ 1082258 w 1301199"/>
              <a:gd name="connsiteY9" fmla="*/ 546494 h 1115098"/>
              <a:gd name="connsiteX10" fmla="*/ 1056500 w 1301199"/>
              <a:gd name="connsiteY10" fmla="*/ 636646 h 1115098"/>
              <a:gd name="connsiteX11" fmla="*/ 1030743 w 1301199"/>
              <a:gd name="connsiteY11" fmla="*/ 701041 h 1115098"/>
              <a:gd name="connsiteX12" fmla="*/ 1017864 w 1301199"/>
              <a:gd name="connsiteY12" fmla="*/ 739677 h 1115098"/>
              <a:gd name="connsiteX13" fmla="*/ 966348 w 1301199"/>
              <a:gd name="connsiteY13" fmla="*/ 816951 h 1115098"/>
              <a:gd name="connsiteX14" fmla="*/ 940591 w 1301199"/>
              <a:gd name="connsiteY14" fmla="*/ 855587 h 1115098"/>
              <a:gd name="connsiteX15" fmla="*/ 850439 w 1301199"/>
              <a:gd name="connsiteY15" fmla="*/ 997255 h 1115098"/>
              <a:gd name="connsiteX16" fmla="*/ 798923 w 1301199"/>
              <a:gd name="connsiteY16" fmla="*/ 1035891 h 1115098"/>
              <a:gd name="connsiteX17" fmla="*/ 773165 w 1301199"/>
              <a:gd name="connsiteY17" fmla="*/ 1074528 h 1115098"/>
              <a:gd name="connsiteX18" fmla="*/ 695892 w 1301199"/>
              <a:gd name="connsiteY18" fmla="*/ 1100286 h 1115098"/>
              <a:gd name="connsiteX19" fmla="*/ 451193 w 1301199"/>
              <a:gd name="connsiteY19" fmla="*/ 1074528 h 1115098"/>
              <a:gd name="connsiteX20" fmla="*/ 412557 w 1301199"/>
              <a:gd name="connsiteY20" fmla="*/ 1048770 h 1115098"/>
              <a:gd name="connsiteX21" fmla="*/ 335284 w 1301199"/>
              <a:gd name="connsiteY21" fmla="*/ 984376 h 1115098"/>
              <a:gd name="connsiteX22" fmla="*/ 245131 w 1301199"/>
              <a:gd name="connsiteY22" fmla="*/ 881345 h 1115098"/>
              <a:gd name="connsiteX23" fmla="*/ 206495 w 1301199"/>
              <a:gd name="connsiteY23" fmla="*/ 752556 h 1115098"/>
              <a:gd name="connsiteX24" fmla="*/ 180737 w 1301199"/>
              <a:gd name="connsiteY24" fmla="*/ 701041 h 1115098"/>
              <a:gd name="connsiteX25" fmla="*/ 142100 w 1301199"/>
              <a:gd name="connsiteY25" fmla="*/ 675283 h 1115098"/>
              <a:gd name="connsiteX26" fmla="*/ 129222 w 1301199"/>
              <a:gd name="connsiteY26" fmla="*/ 623768 h 1115098"/>
              <a:gd name="connsiteX27" fmla="*/ 77706 w 1301199"/>
              <a:gd name="connsiteY27" fmla="*/ 520737 h 1115098"/>
              <a:gd name="connsiteX28" fmla="*/ 51948 w 1301199"/>
              <a:gd name="connsiteY28" fmla="*/ 417706 h 1115098"/>
              <a:gd name="connsiteX29" fmla="*/ 39069 w 1301199"/>
              <a:gd name="connsiteY29" fmla="*/ 366190 h 1115098"/>
              <a:gd name="connsiteX30" fmla="*/ 26191 w 1301199"/>
              <a:gd name="connsiteY30" fmla="*/ 224522 h 1115098"/>
              <a:gd name="connsiteX31" fmla="*/ 13312 w 1301199"/>
              <a:gd name="connsiteY31" fmla="*/ 160128 h 1115098"/>
              <a:gd name="connsiteX32" fmla="*/ 433 w 1301199"/>
              <a:gd name="connsiteY32" fmla="*/ 57097 h 1115098"/>
              <a:gd name="connsiteX33" fmla="*/ 13312 w 1301199"/>
              <a:gd name="connsiteY33" fmla="*/ 18460 h 1115098"/>
              <a:gd name="connsiteX34" fmla="*/ 180737 w 1301199"/>
              <a:gd name="connsiteY34" fmla="*/ 69976 h 1115098"/>
              <a:gd name="connsiteX35" fmla="*/ 193616 w 1301199"/>
              <a:gd name="connsiteY35" fmla="*/ 147249 h 1115098"/>
              <a:gd name="connsiteX36" fmla="*/ 219374 w 1301199"/>
              <a:gd name="connsiteY36" fmla="*/ 327553 h 1115098"/>
              <a:gd name="connsiteX37" fmla="*/ 245131 w 1301199"/>
              <a:gd name="connsiteY37" fmla="*/ 379069 h 1115098"/>
              <a:gd name="connsiteX38" fmla="*/ 309526 w 1301199"/>
              <a:gd name="connsiteY38" fmla="*/ 456342 h 1115098"/>
              <a:gd name="connsiteX39" fmla="*/ 373920 w 1301199"/>
              <a:gd name="connsiteY39" fmla="*/ 559373 h 1115098"/>
              <a:gd name="connsiteX40" fmla="*/ 412557 w 1301199"/>
              <a:gd name="connsiteY40" fmla="*/ 585131 h 1115098"/>
              <a:gd name="connsiteX41" fmla="*/ 451193 w 1301199"/>
              <a:gd name="connsiteY41" fmla="*/ 636646 h 1115098"/>
              <a:gd name="connsiteX42" fmla="*/ 489830 w 1301199"/>
              <a:gd name="connsiteY42" fmla="*/ 649525 h 1115098"/>
              <a:gd name="connsiteX43" fmla="*/ 515588 w 1301199"/>
              <a:gd name="connsiteY43" fmla="*/ 739677 h 1115098"/>
              <a:gd name="connsiteX44" fmla="*/ 541346 w 1301199"/>
              <a:gd name="connsiteY44" fmla="*/ 804072 h 1115098"/>
              <a:gd name="connsiteX45" fmla="*/ 579982 w 1301199"/>
              <a:gd name="connsiteY45" fmla="*/ 894224 h 1115098"/>
              <a:gd name="connsiteX46" fmla="*/ 618619 w 1301199"/>
              <a:gd name="connsiteY46" fmla="*/ 919982 h 1115098"/>
              <a:gd name="connsiteX47" fmla="*/ 708771 w 1301199"/>
              <a:gd name="connsiteY47" fmla="*/ 945739 h 1115098"/>
              <a:gd name="connsiteX48" fmla="*/ 734529 w 1301199"/>
              <a:gd name="connsiteY48" fmla="*/ 894224 h 1115098"/>
              <a:gd name="connsiteX49" fmla="*/ 760286 w 1301199"/>
              <a:gd name="connsiteY49" fmla="*/ 816951 h 1115098"/>
              <a:gd name="connsiteX50" fmla="*/ 798923 w 1301199"/>
              <a:gd name="connsiteY50" fmla="*/ 701041 h 1115098"/>
              <a:gd name="connsiteX51" fmla="*/ 876196 w 1301199"/>
              <a:gd name="connsiteY51" fmla="*/ 623768 h 1115098"/>
              <a:gd name="connsiteX52" fmla="*/ 889075 w 1301199"/>
              <a:gd name="connsiteY52" fmla="*/ 572252 h 1115098"/>
              <a:gd name="connsiteX53" fmla="*/ 953469 w 1301199"/>
              <a:gd name="connsiteY53" fmla="*/ 469221 h 1115098"/>
              <a:gd name="connsiteX54" fmla="*/ 966348 w 1301199"/>
              <a:gd name="connsiteY54" fmla="*/ 404827 h 1115098"/>
              <a:gd name="connsiteX55" fmla="*/ 1030743 w 1301199"/>
              <a:gd name="connsiteY55" fmla="*/ 276038 h 1115098"/>
              <a:gd name="connsiteX56" fmla="*/ 1069379 w 1301199"/>
              <a:gd name="connsiteY56" fmla="*/ 250280 h 1115098"/>
              <a:gd name="connsiteX57" fmla="*/ 1120895 w 1301199"/>
              <a:gd name="connsiteY57" fmla="*/ 173007 h 1115098"/>
              <a:gd name="connsiteX58" fmla="*/ 1146653 w 1301199"/>
              <a:gd name="connsiteY58" fmla="*/ 121491 h 1115098"/>
              <a:gd name="connsiteX59" fmla="*/ 1172410 w 1301199"/>
              <a:gd name="connsiteY59" fmla="*/ 95734 h 111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01199" h="1115098">
                <a:moveTo>
                  <a:pt x="1172410" y="95734"/>
                </a:moveTo>
                <a:cubicBezTo>
                  <a:pt x="1185289" y="93588"/>
                  <a:pt x="1208094" y="100697"/>
                  <a:pt x="1223926" y="108613"/>
                </a:cubicBezTo>
                <a:cubicBezTo>
                  <a:pt x="1251615" y="122457"/>
                  <a:pt x="1301199" y="160128"/>
                  <a:pt x="1301199" y="160128"/>
                </a:cubicBezTo>
                <a:cubicBezTo>
                  <a:pt x="1296906" y="181593"/>
                  <a:pt x="1295242" y="203756"/>
                  <a:pt x="1288320" y="224522"/>
                </a:cubicBezTo>
                <a:cubicBezTo>
                  <a:pt x="1265743" y="292254"/>
                  <a:pt x="1265066" y="258152"/>
                  <a:pt x="1236805" y="314675"/>
                </a:cubicBezTo>
                <a:cubicBezTo>
                  <a:pt x="1230734" y="326817"/>
                  <a:pt x="1234527" y="344831"/>
                  <a:pt x="1223926" y="353311"/>
                </a:cubicBezTo>
                <a:cubicBezTo>
                  <a:pt x="1210104" y="364368"/>
                  <a:pt x="1189582" y="361897"/>
                  <a:pt x="1172410" y="366190"/>
                </a:cubicBezTo>
                <a:cubicBezTo>
                  <a:pt x="1168117" y="379069"/>
                  <a:pt x="1166266" y="393040"/>
                  <a:pt x="1159531" y="404827"/>
                </a:cubicBezTo>
                <a:cubicBezTo>
                  <a:pt x="1096136" y="515770"/>
                  <a:pt x="1142337" y="397727"/>
                  <a:pt x="1095137" y="507858"/>
                </a:cubicBezTo>
                <a:cubicBezTo>
                  <a:pt x="1089789" y="520336"/>
                  <a:pt x="1086159" y="533491"/>
                  <a:pt x="1082258" y="546494"/>
                </a:cubicBezTo>
                <a:cubicBezTo>
                  <a:pt x="1073277" y="576429"/>
                  <a:pt x="1066383" y="606997"/>
                  <a:pt x="1056500" y="636646"/>
                </a:cubicBezTo>
                <a:cubicBezTo>
                  <a:pt x="1049189" y="658578"/>
                  <a:pt x="1038860" y="679395"/>
                  <a:pt x="1030743" y="701041"/>
                </a:cubicBezTo>
                <a:cubicBezTo>
                  <a:pt x="1025976" y="713752"/>
                  <a:pt x="1024457" y="727810"/>
                  <a:pt x="1017864" y="739677"/>
                </a:cubicBezTo>
                <a:cubicBezTo>
                  <a:pt x="1002830" y="766738"/>
                  <a:pt x="983520" y="791193"/>
                  <a:pt x="966348" y="816951"/>
                </a:cubicBezTo>
                <a:cubicBezTo>
                  <a:pt x="957762" y="829830"/>
                  <a:pt x="947513" y="841743"/>
                  <a:pt x="940591" y="855587"/>
                </a:cubicBezTo>
                <a:cubicBezTo>
                  <a:pt x="898270" y="940229"/>
                  <a:pt x="908001" y="947916"/>
                  <a:pt x="850439" y="997255"/>
                </a:cubicBezTo>
                <a:cubicBezTo>
                  <a:pt x="834142" y="1011224"/>
                  <a:pt x="816095" y="1023012"/>
                  <a:pt x="798923" y="1035891"/>
                </a:cubicBezTo>
                <a:cubicBezTo>
                  <a:pt x="790337" y="1048770"/>
                  <a:pt x="786291" y="1066324"/>
                  <a:pt x="773165" y="1074528"/>
                </a:cubicBezTo>
                <a:cubicBezTo>
                  <a:pt x="750141" y="1088918"/>
                  <a:pt x="695892" y="1100286"/>
                  <a:pt x="695892" y="1100286"/>
                </a:cubicBezTo>
                <a:cubicBezTo>
                  <a:pt x="690370" y="1099918"/>
                  <a:pt x="509006" y="1099305"/>
                  <a:pt x="451193" y="1074528"/>
                </a:cubicBezTo>
                <a:cubicBezTo>
                  <a:pt x="436966" y="1068431"/>
                  <a:pt x="425436" y="1057356"/>
                  <a:pt x="412557" y="1048770"/>
                </a:cubicBezTo>
                <a:cubicBezTo>
                  <a:pt x="323452" y="915116"/>
                  <a:pt x="466006" y="1115098"/>
                  <a:pt x="335284" y="984376"/>
                </a:cubicBezTo>
                <a:cubicBezTo>
                  <a:pt x="185032" y="834124"/>
                  <a:pt x="354601" y="954325"/>
                  <a:pt x="245131" y="881345"/>
                </a:cubicBezTo>
                <a:cubicBezTo>
                  <a:pt x="235887" y="844367"/>
                  <a:pt x="222175" y="783916"/>
                  <a:pt x="206495" y="752556"/>
                </a:cubicBezTo>
                <a:cubicBezTo>
                  <a:pt x="197909" y="735384"/>
                  <a:pt x="193028" y="715790"/>
                  <a:pt x="180737" y="701041"/>
                </a:cubicBezTo>
                <a:cubicBezTo>
                  <a:pt x="170828" y="689150"/>
                  <a:pt x="154979" y="683869"/>
                  <a:pt x="142100" y="675283"/>
                </a:cubicBezTo>
                <a:cubicBezTo>
                  <a:pt x="137807" y="658111"/>
                  <a:pt x="136030" y="640107"/>
                  <a:pt x="129222" y="623768"/>
                </a:cubicBezTo>
                <a:cubicBezTo>
                  <a:pt x="114454" y="588324"/>
                  <a:pt x="77706" y="520737"/>
                  <a:pt x="77706" y="520737"/>
                </a:cubicBezTo>
                <a:lnTo>
                  <a:pt x="51948" y="417706"/>
                </a:lnTo>
                <a:lnTo>
                  <a:pt x="39069" y="366190"/>
                </a:lnTo>
                <a:cubicBezTo>
                  <a:pt x="34776" y="318967"/>
                  <a:pt x="32072" y="271573"/>
                  <a:pt x="26191" y="224522"/>
                </a:cubicBezTo>
                <a:cubicBezTo>
                  <a:pt x="23476" y="202801"/>
                  <a:pt x="16641" y="181763"/>
                  <a:pt x="13312" y="160128"/>
                </a:cubicBezTo>
                <a:cubicBezTo>
                  <a:pt x="8049" y="125920"/>
                  <a:pt x="4726" y="91441"/>
                  <a:pt x="433" y="57097"/>
                </a:cubicBezTo>
                <a:cubicBezTo>
                  <a:pt x="4726" y="44218"/>
                  <a:pt x="0" y="21122"/>
                  <a:pt x="13312" y="18460"/>
                </a:cubicBezTo>
                <a:cubicBezTo>
                  <a:pt x="105611" y="0"/>
                  <a:pt x="122939" y="26627"/>
                  <a:pt x="180737" y="69976"/>
                </a:cubicBezTo>
                <a:cubicBezTo>
                  <a:pt x="185030" y="95734"/>
                  <a:pt x="190565" y="121315"/>
                  <a:pt x="193616" y="147249"/>
                </a:cubicBezTo>
                <a:cubicBezTo>
                  <a:pt x="202920" y="226329"/>
                  <a:pt x="192875" y="265722"/>
                  <a:pt x="219374" y="327553"/>
                </a:cubicBezTo>
                <a:cubicBezTo>
                  <a:pt x="226937" y="345199"/>
                  <a:pt x="233972" y="363446"/>
                  <a:pt x="245131" y="379069"/>
                </a:cubicBezTo>
                <a:cubicBezTo>
                  <a:pt x="321240" y="485623"/>
                  <a:pt x="251122" y="354135"/>
                  <a:pt x="309526" y="456342"/>
                </a:cubicBezTo>
                <a:cubicBezTo>
                  <a:pt x="336731" y="503950"/>
                  <a:pt x="332879" y="518332"/>
                  <a:pt x="373920" y="559373"/>
                </a:cubicBezTo>
                <a:cubicBezTo>
                  <a:pt x="384865" y="570318"/>
                  <a:pt x="399678" y="576545"/>
                  <a:pt x="412557" y="585131"/>
                </a:cubicBezTo>
                <a:cubicBezTo>
                  <a:pt x="425436" y="602303"/>
                  <a:pt x="434703" y="622905"/>
                  <a:pt x="451193" y="636646"/>
                </a:cubicBezTo>
                <a:cubicBezTo>
                  <a:pt x="461622" y="645337"/>
                  <a:pt x="480231" y="639926"/>
                  <a:pt x="489830" y="649525"/>
                </a:cubicBezTo>
                <a:cubicBezTo>
                  <a:pt x="496031" y="655726"/>
                  <a:pt x="515421" y="739176"/>
                  <a:pt x="515588" y="739677"/>
                </a:cubicBezTo>
                <a:cubicBezTo>
                  <a:pt x="522899" y="761609"/>
                  <a:pt x="533229" y="782425"/>
                  <a:pt x="541346" y="804072"/>
                </a:cubicBezTo>
                <a:cubicBezTo>
                  <a:pt x="552327" y="833356"/>
                  <a:pt x="559421" y="869551"/>
                  <a:pt x="579982" y="894224"/>
                </a:cubicBezTo>
                <a:cubicBezTo>
                  <a:pt x="589891" y="906115"/>
                  <a:pt x="605740" y="911396"/>
                  <a:pt x="618619" y="919982"/>
                </a:cubicBezTo>
                <a:cubicBezTo>
                  <a:pt x="633796" y="965513"/>
                  <a:pt x="629571" y="995239"/>
                  <a:pt x="708771" y="945739"/>
                </a:cubicBezTo>
                <a:cubicBezTo>
                  <a:pt x="725051" y="935564"/>
                  <a:pt x="727399" y="912049"/>
                  <a:pt x="734529" y="894224"/>
                </a:cubicBezTo>
                <a:cubicBezTo>
                  <a:pt x="744613" y="869015"/>
                  <a:pt x="755822" y="843732"/>
                  <a:pt x="760286" y="816951"/>
                </a:cubicBezTo>
                <a:cubicBezTo>
                  <a:pt x="770487" y="755742"/>
                  <a:pt x="761775" y="742832"/>
                  <a:pt x="798923" y="701041"/>
                </a:cubicBezTo>
                <a:cubicBezTo>
                  <a:pt x="823124" y="673815"/>
                  <a:pt x="876196" y="623768"/>
                  <a:pt x="876196" y="623768"/>
                </a:cubicBezTo>
                <a:cubicBezTo>
                  <a:pt x="880489" y="606596"/>
                  <a:pt x="880293" y="587620"/>
                  <a:pt x="889075" y="572252"/>
                </a:cubicBezTo>
                <a:cubicBezTo>
                  <a:pt x="956619" y="454050"/>
                  <a:pt x="905006" y="630767"/>
                  <a:pt x="953469" y="469221"/>
                </a:cubicBezTo>
                <a:cubicBezTo>
                  <a:pt x="959759" y="448254"/>
                  <a:pt x="960588" y="425945"/>
                  <a:pt x="966348" y="404827"/>
                </a:cubicBezTo>
                <a:cubicBezTo>
                  <a:pt x="982073" y="347169"/>
                  <a:pt x="989113" y="317668"/>
                  <a:pt x="1030743" y="276038"/>
                </a:cubicBezTo>
                <a:cubicBezTo>
                  <a:pt x="1041688" y="265093"/>
                  <a:pt x="1056500" y="258866"/>
                  <a:pt x="1069379" y="250280"/>
                </a:cubicBezTo>
                <a:cubicBezTo>
                  <a:pt x="1086551" y="224522"/>
                  <a:pt x="1107051" y="200696"/>
                  <a:pt x="1120895" y="173007"/>
                </a:cubicBezTo>
                <a:cubicBezTo>
                  <a:pt x="1129481" y="155835"/>
                  <a:pt x="1133077" y="135067"/>
                  <a:pt x="1146653" y="121491"/>
                </a:cubicBezTo>
                <a:cubicBezTo>
                  <a:pt x="1160228" y="107916"/>
                  <a:pt x="1159531" y="97880"/>
                  <a:pt x="1172410" y="95734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A7BA7C-8909-4641-931C-C66E2670B7DF}"/>
              </a:ext>
            </a:extLst>
          </p:cNvPr>
          <p:cNvSpPr/>
          <p:nvPr/>
        </p:nvSpPr>
        <p:spPr>
          <a:xfrm>
            <a:off x="6629400" y="2743200"/>
            <a:ext cx="838200" cy="533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0EE58F-DDEC-438F-9354-58A3312EE5B9}"/>
              </a:ext>
            </a:extLst>
          </p:cNvPr>
          <p:cNvSpPr/>
          <p:nvPr/>
        </p:nvSpPr>
        <p:spPr>
          <a:xfrm>
            <a:off x="6553200" y="3352800"/>
            <a:ext cx="838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FDBE32-B38F-4799-A79E-19A8722A15FA}"/>
              </a:ext>
            </a:extLst>
          </p:cNvPr>
          <p:cNvSpPr/>
          <p:nvPr/>
        </p:nvSpPr>
        <p:spPr>
          <a:xfrm>
            <a:off x="6477000" y="3886200"/>
            <a:ext cx="990600" cy="5334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51" name="TextBox 10">
            <a:extLst>
              <a:ext uri="{FF2B5EF4-FFF2-40B4-BE49-F238E27FC236}">
                <a16:creationId xmlns:a16="http://schemas.microsoft.com/office/drawing/2014/main" id="{ECF1CB25-C044-478E-B854-29CAB054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9530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bg1"/>
                </a:solidFill>
              </a:rPr>
              <a:t>1</a:t>
            </a:r>
            <a:endParaRPr lang="ar-EG" altLang="en-US" sz="2400">
              <a:solidFill>
                <a:schemeClr val="bg1"/>
              </a:solidFill>
            </a:endParaRPr>
          </a:p>
        </p:txBody>
      </p:sp>
      <p:sp>
        <p:nvSpPr>
          <p:cNvPr id="10252" name="TextBox 11">
            <a:extLst>
              <a:ext uri="{FF2B5EF4-FFF2-40B4-BE49-F238E27FC236}">
                <a16:creationId xmlns:a16="http://schemas.microsoft.com/office/drawing/2014/main" id="{709ED877-8D48-4501-861F-22EDEE3C7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8006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bg1"/>
                </a:solidFill>
              </a:rPr>
              <a:t>1</a:t>
            </a:r>
            <a:endParaRPr lang="ar-EG" altLang="en-US" sz="2400">
              <a:solidFill>
                <a:schemeClr val="bg1"/>
              </a:solidFill>
            </a:endParaRPr>
          </a:p>
        </p:txBody>
      </p:sp>
      <p:sp>
        <p:nvSpPr>
          <p:cNvPr id="10253" name="TextBox 13">
            <a:extLst>
              <a:ext uri="{FF2B5EF4-FFF2-40B4-BE49-F238E27FC236}">
                <a16:creationId xmlns:a16="http://schemas.microsoft.com/office/drawing/2014/main" id="{DD736236-F979-4FE3-A05F-A20637E37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2098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2</a:t>
            </a:r>
            <a:endParaRPr lang="ar-EG" altLang="en-US" b="1"/>
          </a:p>
        </p:txBody>
      </p:sp>
      <p:sp>
        <p:nvSpPr>
          <p:cNvPr id="10254" name="TextBox 14">
            <a:extLst>
              <a:ext uri="{FF2B5EF4-FFF2-40B4-BE49-F238E27FC236}">
                <a16:creationId xmlns:a16="http://schemas.microsoft.com/office/drawing/2014/main" id="{FAEF622E-AF31-4B08-AD34-E9DC344EF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1336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2</a:t>
            </a:r>
            <a:endParaRPr lang="ar-EG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11267" grpId="0" build="p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04B1-60C5-4EB7-BD3B-3EFB6978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152400"/>
            <a:ext cx="5029200" cy="106680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latin typeface="Showcard Gothic" pitchFamily="82" charset="0"/>
              </a:rPr>
              <a:t>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howcard Gothic" pitchFamily="82" charset="0"/>
              </a:rPr>
              <a:t>-SHAPED HEART TUBE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Showcard Gothic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21595-8804-4003-B1EA-424F2498C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3657600" cy="60198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Bulbus cordis and ventricle grow faster than other regions.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the heart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bends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upon itself, forming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U-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shaped heart tube,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Bulboventricular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 loop).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AE458331-9FF1-455E-8E15-83994D86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21"/>
          <a:stretch>
            <a:fillRect/>
          </a:stretch>
        </p:blipFill>
        <p:spPr bwMode="auto">
          <a:xfrm>
            <a:off x="2057400" y="3657600"/>
            <a:ext cx="37465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ube003">
            <a:extLst>
              <a:ext uri="{FF2B5EF4-FFF2-40B4-BE49-F238E27FC236}">
                <a16:creationId xmlns:a16="http://schemas.microsoft.com/office/drawing/2014/main" id="{7233D070-570D-4268-B5F3-008ECC98B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3657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B8A638-94E0-4492-A1C4-288EC05FFE0D}"/>
              </a:ext>
            </a:extLst>
          </p:cNvPr>
          <p:cNvSpPr/>
          <p:nvPr/>
        </p:nvSpPr>
        <p:spPr>
          <a:xfrm>
            <a:off x="7678738" y="5480050"/>
            <a:ext cx="1219200" cy="1066800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85" decel="100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85" decel="100000"/>
                                        <p:tgtEl>
                                          <p:spTgt spid="522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385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385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677F-269E-43CD-8F2B-ABC23C247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68580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latin typeface="Showcard Gothic" pitchFamily="82" charset="0"/>
              </a:rPr>
              <a:t>S</a:t>
            </a:r>
            <a:r>
              <a:rPr lang="en-US" sz="3600" b="1" dirty="0">
                <a:latin typeface="Showcard Gothic" pitchFamily="82" charset="0"/>
              </a:rPr>
              <a:t>-Shaped Heart Tube</a:t>
            </a:r>
            <a:endParaRPr lang="en-US" sz="3600" dirty="0">
              <a:latin typeface="Showcard Gothic" pitchFamily="8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E9483-3477-4D03-8EEF-7A0F181B8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4419600"/>
            <a:ext cx="8839200" cy="2438400"/>
          </a:xfr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/>
              <a:t>As </a:t>
            </a:r>
            <a:r>
              <a:rPr lang="en-US" altLang="en-US" sz="2400" b="1"/>
              <a:t>the hear</a:t>
            </a:r>
            <a:r>
              <a:rPr lang="en-US" altLang="en-US" sz="2400"/>
              <a:t>t tube develops it bends</a:t>
            </a:r>
            <a:r>
              <a:rPr lang="en-US" altLang="en-US" sz="2400" b="1" u="sng"/>
              <a:t>, upon itself and forms S shaped heart tube</a:t>
            </a:r>
            <a:r>
              <a:rPr lang="en-US" altLang="en-US" sz="2400"/>
              <a:t>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/>
              <a:t>  SO, t</a:t>
            </a:r>
            <a:r>
              <a:rPr lang="en-US" altLang="en-US" sz="2400" b="1">
                <a:solidFill>
                  <a:srgbClr val="002060"/>
                </a:solidFill>
              </a:rPr>
              <a:t>he </a:t>
            </a:r>
            <a:r>
              <a:rPr lang="en-US" altLang="en-US" sz="2400" b="1" u="sng">
                <a:solidFill>
                  <a:srgbClr val="0000FF"/>
                </a:solidFill>
              </a:rPr>
              <a:t>Atrium and Sinus venosus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  <a:r>
              <a:rPr lang="en-US" altLang="en-US" sz="2400" b="1">
                <a:solidFill>
                  <a:srgbClr val="002060"/>
                </a:solidFill>
              </a:rPr>
              <a:t>be</a:t>
            </a:r>
            <a:r>
              <a:rPr lang="en-US" altLang="en-US" sz="2400"/>
              <a:t>come </a:t>
            </a:r>
            <a:r>
              <a:rPr lang="en-US" altLang="en-US" sz="2400" b="1"/>
              <a:t>Cranial in position</a:t>
            </a:r>
            <a:r>
              <a:rPr lang="en-US" altLang="en-US" sz="2400"/>
              <a:t> &amp; </a:t>
            </a:r>
            <a:r>
              <a:rPr lang="en-US" altLang="en-US" sz="2400" b="1" u="sng"/>
              <a:t>Dorsal</a:t>
            </a:r>
            <a:r>
              <a:rPr lang="en-US" altLang="en-US" sz="2400"/>
              <a:t> to the </a:t>
            </a:r>
            <a:r>
              <a:rPr lang="en-US" altLang="en-US" sz="2400" b="1">
                <a:solidFill>
                  <a:srgbClr val="FF0000"/>
                </a:solidFill>
              </a:rPr>
              <a:t>Truncus arteriosus, Bulbus cordis, and Ventricle.</a:t>
            </a:r>
          </a:p>
          <a:p>
            <a:pPr eaLnBrk="1" hangingPunct="1"/>
            <a:r>
              <a:rPr lang="en-US" altLang="en-US" sz="2400"/>
              <a:t>By this stage the sinus venosus (opens in the dorsal surface of the atrium) has developed </a:t>
            </a:r>
            <a:r>
              <a:rPr lang="en-US" altLang="en-US" sz="2400" b="1"/>
              <a:t>2</a:t>
            </a:r>
            <a:r>
              <a:rPr lang="en-US" altLang="en-US" sz="2400"/>
              <a:t> lateral expansions, (</a:t>
            </a:r>
            <a:r>
              <a:rPr lang="en-US" altLang="en-US" sz="2400" b="1">
                <a:solidFill>
                  <a:srgbClr val="82267E"/>
                </a:solidFill>
              </a:rPr>
              <a:t>Horns</a:t>
            </a:r>
            <a:r>
              <a:rPr lang="en-US" altLang="en-US" sz="2400" b="1"/>
              <a:t>) :</a:t>
            </a:r>
            <a:r>
              <a:rPr lang="en-US" altLang="en-US" sz="2400"/>
              <a:t>Right and Left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FFEB4C-F41F-4B2E-866E-555506347C3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r="909"/>
          <a:stretch>
            <a:fillRect/>
          </a:stretch>
        </p:blipFill>
        <p:spPr>
          <a:xfrm>
            <a:off x="609600" y="1066800"/>
            <a:ext cx="4876800" cy="3429000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3" name="Picture 9" descr="45BC5A5E">
            <a:extLst>
              <a:ext uri="{FF2B5EF4-FFF2-40B4-BE49-F238E27FC236}">
                <a16:creationId xmlns:a16="http://schemas.microsoft.com/office/drawing/2014/main" id="{2A55BBE5-7FEC-458A-9690-86962577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9" t="10141" r="13162" b="63297"/>
          <a:stretch>
            <a:fillRect/>
          </a:stretch>
        </p:blipFill>
        <p:spPr bwMode="auto">
          <a:xfrm>
            <a:off x="5724525" y="1219200"/>
            <a:ext cx="3190875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35561C-6AE4-4656-A050-DCB359A1C52B}"/>
              </a:ext>
            </a:extLst>
          </p:cNvPr>
          <p:cNvSpPr/>
          <p:nvPr/>
        </p:nvSpPr>
        <p:spPr>
          <a:xfrm>
            <a:off x="6477000" y="4114800"/>
            <a:ext cx="9906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E2CB9-356B-4B14-8266-DA3C4B372128}"/>
              </a:ext>
            </a:extLst>
          </p:cNvPr>
          <p:cNvSpPr/>
          <p:nvPr/>
        </p:nvSpPr>
        <p:spPr>
          <a:xfrm>
            <a:off x="7924800" y="2667000"/>
            <a:ext cx="9144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3940</TotalTime>
  <Words>1492</Words>
  <Application>Microsoft Office PowerPoint</Application>
  <PresentationFormat>On-screen Show (4:3)</PresentationFormat>
  <Paragraphs>200</Paragraphs>
  <Slides>34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Showcard Gothic</vt:lpstr>
      <vt:lpstr>Baskerville Old Face</vt:lpstr>
      <vt:lpstr>Andalus</vt:lpstr>
      <vt:lpstr>Times New Roman</vt:lpstr>
      <vt:lpstr>Arabic Transparent</vt:lpstr>
      <vt:lpstr>Aharoni</vt:lpstr>
      <vt:lpstr>Wingdings</vt:lpstr>
      <vt:lpstr>Office Theme</vt:lpstr>
      <vt:lpstr>DEVELOPMENT OF HEART</vt:lpstr>
      <vt:lpstr>Objectives</vt:lpstr>
      <vt:lpstr>PowerPoint Presentation</vt:lpstr>
      <vt:lpstr>PowerPoint Presentation</vt:lpstr>
      <vt:lpstr>FORMATION OF THE HEART TUBE</vt:lpstr>
      <vt:lpstr>Development of the Heart tube</vt:lpstr>
      <vt:lpstr>What is the shape of the Heart Tube?</vt:lpstr>
      <vt:lpstr>U-SHAPED HEART TUBE</vt:lpstr>
      <vt:lpstr>S-Shaped Heart Tube</vt:lpstr>
      <vt:lpstr>Veins Draining into Sinus Venosus</vt:lpstr>
      <vt:lpstr>Fate of Sinus Venosus</vt:lpstr>
      <vt:lpstr>Right Atrium</vt:lpstr>
      <vt:lpstr>PowerPoint Presentation</vt:lpstr>
      <vt:lpstr>Partitioning  of  Primordial  Heart</vt:lpstr>
      <vt:lpstr>Endocardial  Cushions</vt:lpstr>
      <vt:lpstr>Partitioning of the atrioventricular canal</vt:lpstr>
      <vt:lpstr>Partition of the Common Atrium</vt:lpstr>
      <vt:lpstr>Ostium Primum</vt:lpstr>
      <vt:lpstr>Septum Secundum</vt:lpstr>
      <vt:lpstr>Fate of foramen Ovale</vt:lpstr>
      <vt:lpstr>Partitioning of Primordial Ventricle</vt:lpstr>
      <vt:lpstr>Interventricular Septum</vt:lpstr>
      <vt:lpstr>BULBUS CORDIS</vt:lpstr>
      <vt:lpstr>Partition of Truncus Arteriosus</vt:lpstr>
      <vt:lpstr>PowerPoint Presentation</vt:lpstr>
      <vt:lpstr>PowerPoint Presentation</vt:lpstr>
      <vt:lpstr>Atrial Septal Defects (ASD)</vt:lpstr>
      <vt:lpstr>   3. Large (Patent) foramen ovale : Excessive resorption of septum primum  </vt:lpstr>
      <vt:lpstr> VENTRICULAR SEPTAL DEFECT (VSD) </vt:lpstr>
      <vt:lpstr> TETRALOGY OF FALLOT</vt:lpstr>
      <vt:lpstr>PowerPoint Presentation</vt:lpstr>
      <vt:lpstr> TRANSPOSITION OF GREAT ARTERIES (TGA) </vt:lpstr>
      <vt:lpstr>Persistent Truncus Arteriosus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EMBRYOLOGY AND ANATOMY OF FETAL HEART</dc:title>
  <dc:creator>Prof. saeed makarem</dc:creator>
  <cp:lastModifiedBy>Dana Al-Kadi</cp:lastModifiedBy>
  <cp:revision>173</cp:revision>
  <dcterms:created xsi:type="dcterms:W3CDTF">2008-02-26T09:54:38Z</dcterms:created>
  <dcterms:modified xsi:type="dcterms:W3CDTF">2018-02-20T07:14:55Z</dcterms:modified>
</cp:coreProperties>
</file>