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543" r:id="rId2"/>
    <p:sldId id="494" r:id="rId3"/>
    <p:sldId id="503" r:id="rId4"/>
    <p:sldId id="536" r:id="rId5"/>
    <p:sldId id="548" r:id="rId6"/>
    <p:sldId id="540" r:id="rId7"/>
    <p:sldId id="547" r:id="rId8"/>
    <p:sldId id="546" r:id="rId9"/>
    <p:sldId id="537" r:id="rId10"/>
    <p:sldId id="544" r:id="rId11"/>
    <p:sldId id="545" r:id="rId12"/>
    <p:sldId id="538" r:id="rId13"/>
    <p:sldId id="532" r:id="rId14"/>
  </p:sldIdLst>
  <p:sldSz cx="9144000" cy="6858000" type="screen4x3"/>
  <p:notesSz cx="6854825" cy="9750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CC00"/>
    <a:srgbClr val="99CCFF"/>
    <a:srgbClr val="FFCC99"/>
    <a:srgbClr val="000000"/>
    <a:srgbClr val="CCFFFF"/>
    <a:srgbClr val="CCE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5" autoAdjust="0"/>
    <p:restoredTop sz="84732" autoAdjust="0"/>
  </p:normalViewPr>
  <p:slideViewPr>
    <p:cSldViewPr snapToGrid="0">
      <p:cViewPr varScale="1">
        <p:scale>
          <a:sx n="91" d="100"/>
          <a:sy n="91" d="100"/>
        </p:scale>
        <p:origin x="1011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186" y="-77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CE71CF1-BF7C-4F48-8213-FF1BA16C3A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50F4483-2871-4AFE-8950-3C337AC87A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78593289-4E16-4FB0-BA92-64B2C90B7E9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E8271611-2504-4DAB-B69E-A3E595B6E5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2E6B6B-5817-4242-A7C7-187B7F8A196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3E8E5E2-20AD-4BFE-A803-7E52FEE448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A640E98-DA4D-4BEC-B8F5-DBA8F5CBA7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8340CA1-7C66-46DE-B8D9-14AF42D3D8D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7425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46A8536C-A4B3-46F5-8D9B-550E044FCD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BDD8C8CA-3635-4E75-B739-D7D2CF629F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1FFF066F-1C14-4B85-B0D0-C9063AE61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930A7C-9FA4-4E51-976D-E5950EC02BB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8A2A8D-AFFF-4E7A-B4B6-C7DB89289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274D6FE-996E-4F51-B455-D94CA8BE7A2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F44F52A-1394-4DB2-B83A-06E37F76B9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B9ADDBA-1C59-4D8A-8F17-BA371859E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GB" altLang="en-US"/>
              <a:t>Gap junctions allow communication and passage of impulses between cardiac muscle cells.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endParaRPr lang="en-GB" altLang="en-US"/>
          </a:p>
          <a:p>
            <a:pPr lvl="1" eaLnBrk="1" hangingPunct="1">
              <a:spcBef>
                <a:spcPct val="1000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70175"/>
            <a:ext cx="7772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83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5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008187" cy="339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872163" cy="339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9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379"/>
            <a:ext cx="7772400" cy="643766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103730"/>
            <a:ext cx="8289758" cy="228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33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6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8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74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35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0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45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F78C8658-055D-4F6A-B529-291163C7B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463"/>
            <a:ext cx="7772400" cy="107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0E78942-5EEF-42ED-9C41-3D1377C2B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476375"/>
            <a:ext cx="7727950" cy="228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537A3B-6822-4B47-8358-05E610FF1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1087438"/>
            <a:ext cx="7772400" cy="1935162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4800" dirty="0"/>
              <a:t>بسم الله الرحمن الرحيم</a:t>
            </a:r>
            <a:br>
              <a:rPr lang="ar-SA" sz="7200" dirty="0"/>
            </a:br>
            <a:r>
              <a:rPr lang="ar-SA" sz="7200" dirty="0"/>
              <a:t> </a:t>
            </a:r>
            <a:endParaRPr lang="en-US" sz="7200" dirty="0"/>
          </a:p>
        </p:txBody>
      </p:sp>
      <p:sp>
        <p:nvSpPr>
          <p:cNvPr id="2051" name="TextBox 2">
            <a:extLst>
              <a:ext uri="{FF2B5EF4-FFF2-40B4-BE49-F238E27FC236}">
                <a16:creationId xmlns:a16="http://schemas.microsoft.com/office/drawing/2014/main" id="{82A8B64B-C691-48DB-96DF-BA729280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2393950"/>
            <a:ext cx="6172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</a:rPr>
              <a:t>WALL OF THE HEART</a:t>
            </a:r>
          </a:p>
          <a:p>
            <a:pPr algn="ctr"/>
            <a:r>
              <a:rPr lang="en-US" altLang="en-US" b="1">
                <a:solidFill>
                  <a:srgbClr val="FFFF00"/>
                </a:solidFill>
              </a:rPr>
              <a:t>AND </a:t>
            </a:r>
          </a:p>
          <a:p>
            <a:pPr algn="ctr"/>
            <a:r>
              <a:rPr lang="en-US" altLang="en-US" b="1">
                <a:solidFill>
                  <a:srgbClr val="FFFF00"/>
                </a:solidFill>
              </a:rPr>
              <a:t>CARDIAC VALVES</a:t>
            </a:r>
            <a:endParaRPr lang="ar-SA" alt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40B77032-00EC-448C-B9FE-9DF9A60CC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Arial" charset="0"/>
              </a:rPr>
              <a:t>CARDIAC MUSCLE</a:t>
            </a:r>
            <a:endParaRPr lang="en-US" dirty="0"/>
          </a:p>
        </p:txBody>
      </p:sp>
      <p:sp>
        <p:nvSpPr>
          <p:cNvPr id="408585" name="Rectangle 9">
            <a:extLst>
              <a:ext uri="{FF2B5EF4-FFF2-40B4-BE49-F238E27FC236}">
                <a16:creationId xmlns:a16="http://schemas.microsoft.com/office/drawing/2014/main" id="{0D070097-5B36-4F76-9C12-A637C75A4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350" y="933450"/>
            <a:ext cx="4824413" cy="5694363"/>
          </a:xfrm>
        </p:spPr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GB" sz="2400" dirty="0">
                <a:cs typeface="Times New Roman" charset="0"/>
              </a:rPr>
              <a:t>Found in the myocardium.</a:t>
            </a:r>
          </a:p>
          <a:p>
            <a:pPr>
              <a:spcBef>
                <a:spcPct val="15000"/>
              </a:spcBef>
              <a:defRPr/>
            </a:pPr>
            <a:r>
              <a:rPr lang="en-GB" sz="2400" dirty="0">
                <a:cs typeface="Times New Roman" charset="0"/>
              </a:rPr>
              <a:t>Striated and involuntary.</a:t>
            </a:r>
          </a:p>
          <a:p>
            <a:pPr>
              <a:spcBef>
                <a:spcPct val="15000"/>
              </a:spcBef>
              <a:defRPr/>
            </a:pPr>
            <a:r>
              <a:rPr lang="en-GB" sz="2400" b="1" u="sng" dirty="0">
                <a:solidFill>
                  <a:schemeClr val="tx2"/>
                </a:solidFill>
                <a:cs typeface="Traditional Arabic" pitchFamily="2" charset="-78"/>
              </a:rPr>
              <a:t>L.M. Picture of Cardiac Muscle </a:t>
            </a:r>
            <a:r>
              <a:rPr lang="en-GB" sz="2400" b="1" u="sng" dirty="0" err="1">
                <a:solidFill>
                  <a:schemeClr val="tx2"/>
                </a:solidFill>
                <a:cs typeface="Traditional Arabic" pitchFamily="2" charset="-78"/>
              </a:rPr>
              <a:t>Fibers</a:t>
            </a:r>
            <a:r>
              <a:rPr lang="en-GB" sz="2400" b="1" dirty="0">
                <a:solidFill>
                  <a:schemeClr val="tx2"/>
                </a:solidFill>
                <a:cs typeface="Traditional Arabic" pitchFamily="2" charset="-78"/>
              </a:rPr>
              <a:t>:</a:t>
            </a:r>
          </a:p>
          <a:p>
            <a:pPr lvl="1">
              <a:spcBef>
                <a:spcPct val="15000"/>
              </a:spcBef>
              <a:defRPr/>
            </a:pPr>
            <a:r>
              <a:rPr lang="en-GB" sz="2000" u="sng" dirty="0">
                <a:cs typeface="Times New Roman" charset="0"/>
              </a:rPr>
              <a:t>Cylindrical</a:t>
            </a:r>
            <a:r>
              <a:rPr lang="en-GB" sz="2000" dirty="0">
                <a:cs typeface="Times New Roman" charset="0"/>
              </a:rPr>
              <a:t> in shape.</a:t>
            </a:r>
          </a:p>
          <a:p>
            <a:pPr lvl="1">
              <a:spcBef>
                <a:spcPct val="15000"/>
              </a:spcBef>
              <a:defRPr/>
            </a:pPr>
            <a:r>
              <a:rPr lang="en-GB" sz="2000" u="sng" dirty="0">
                <a:cs typeface="Times New Roman" charset="0"/>
              </a:rPr>
              <a:t>Intermediate</a:t>
            </a:r>
            <a:r>
              <a:rPr lang="en-GB" sz="2000" dirty="0">
                <a:cs typeface="Times New Roman" charset="0"/>
              </a:rPr>
              <a:t> in diameter between skeletal and smooth muscle </a:t>
            </a:r>
            <a:r>
              <a:rPr lang="en-GB" sz="2000" dirty="0" err="1">
                <a:cs typeface="Times New Roman" charset="0"/>
              </a:rPr>
              <a:t>fibers</a:t>
            </a:r>
            <a:r>
              <a:rPr lang="en-GB" sz="2000" dirty="0">
                <a:cs typeface="Times New Roman" charset="0"/>
              </a:rPr>
              <a:t>.</a:t>
            </a:r>
          </a:p>
          <a:p>
            <a:pPr lvl="1">
              <a:spcBef>
                <a:spcPct val="15000"/>
              </a:spcBef>
              <a:defRPr/>
            </a:pPr>
            <a:r>
              <a:rPr lang="en-GB" sz="2000" u="sng" dirty="0">
                <a:cs typeface="Times New Roman" charset="0"/>
              </a:rPr>
              <a:t>Branch</a:t>
            </a:r>
            <a:r>
              <a:rPr lang="en-GB" sz="2000" dirty="0">
                <a:cs typeface="Times New Roman" charset="0"/>
              </a:rPr>
              <a:t> and </a:t>
            </a:r>
            <a:r>
              <a:rPr lang="en-GB" sz="2000" dirty="0" err="1">
                <a:cs typeface="Times New Roman" charset="0"/>
              </a:rPr>
              <a:t>anastomose</a:t>
            </a:r>
            <a:r>
              <a:rPr lang="en-GB" sz="2000" dirty="0">
                <a:cs typeface="Times New Roman" charset="0"/>
              </a:rPr>
              <a:t>.</a:t>
            </a:r>
          </a:p>
          <a:p>
            <a:pPr lvl="1">
              <a:spcBef>
                <a:spcPct val="15000"/>
              </a:spcBef>
              <a:defRPr/>
            </a:pPr>
            <a:r>
              <a:rPr lang="en-GB" sz="2000" dirty="0">
                <a:cs typeface="Times New Roman" charset="0"/>
              </a:rPr>
              <a:t>Covered by a thin </a:t>
            </a:r>
            <a:r>
              <a:rPr lang="en-GB" sz="2000" dirty="0" err="1">
                <a:solidFill>
                  <a:schemeClr val="tx2"/>
                </a:solidFill>
                <a:cs typeface="Times New Roman" charset="0"/>
              </a:rPr>
              <a:t>sarcolemma</a:t>
            </a:r>
            <a:r>
              <a:rPr lang="en-GB" sz="2000" dirty="0">
                <a:cs typeface="Times New Roman" charset="0"/>
              </a:rPr>
              <a:t>.</a:t>
            </a:r>
          </a:p>
          <a:p>
            <a:pPr lvl="1">
              <a:spcBef>
                <a:spcPct val="15000"/>
              </a:spcBef>
              <a:defRPr/>
            </a:pPr>
            <a:r>
              <a:rPr lang="en-GB" sz="2000" u="sng" dirty="0" err="1">
                <a:cs typeface="Times New Roman" charset="0"/>
              </a:rPr>
              <a:t>Mononucleated</a:t>
            </a:r>
            <a:r>
              <a:rPr lang="en-GB" sz="2000" u="sng" dirty="0">
                <a:cs typeface="Times New Roman" charset="0"/>
              </a:rPr>
              <a:t> cardiac </a:t>
            </a:r>
            <a:r>
              <a:rPr lang="en-GB" sz="2000" u="sng">
                <a:cs typeface="Times New Roman" charset="0"/>
              </a:rPr>
              <a:t>muscle cells</a:t>
            </a:r>
            <a:r>
              <a:rPr lang="en-GB" sz="2000">
                <a:cs typeface="Times New Roman" charset="0"/>
              </a:rPr>
              <a:t>. </a:t>
            </a:r>
            <a:r>
              <a:rPr lang="en-GB" sz="2000" dirty="0">
                <a:cs typeface="Times New Roman" charset="0"/>
              </a:rPr>
              <a:t>Nuclei are oval and central.</a:t>
            </a:r>
          </a:p>
          <a:p>
            <a:pPr lvl="1">
              <a:spcBef>
                <a:spcPct val="15000"/>
              </a:spcBef>
              <a:defRPr/>
            </a:pPr>
            <a:r>
              <a:rPr lang="en-GB" sz="2000" dirty="0">
                <a:solidFill>
                  <a:schemeClr val="tx2"/>
                </a:solidFill>
                <a:cs typeface="Times New Roman" charset="0"/>
              </a:rPr>
              <a:t>Sarcoplasm</a:t>
            </a:r>
            <a:r>
              <a:rPr lang="en-GB" sz="2000" dirty="0">
                <a:cs typeface="Times New Roman" charset="0"/>
              </a:rPr>
              <a:t> is </a:t>
            </a:r>
            <a:r>
              <a:rPr lang="en-GB" sz="2000" b="1" dirty="0">
                <a:solidFill>
                  <a:srgbClr val="FF0000"/>
                </a:solidFill>
                <a:cs typeface="Times New Roman" charset="0"/>
              </a:rPr>
              <a:t>acidophilic</a:t>
            </a:r>
            <a:r>
              <a:rPr lang="en-GB" sz="2000" dirty="0">
                <a:cs typeface="Times New Roman" charset="0"/>
              </a:rPr>
              <a:t> and shows </a:t>
            </a:r>
            <a:r>
              <a:rPr lang="en-GB" sz="2000" u="sng" dirty="0">
                <a:cs typeface="Times New Roman" charset="0"/>
              </a:rPr>
              <a:t>non-clear striations</a:t>
            </a:r>
            <a:r>
              <a:rPr lang="en-GB" sz="2000" dirty="0">
                <a:cs typeface="Times New Roman" charset="0"/>
              </a:rPr>
              <a:t> (fewer myofibrils).</a:t>
            </a:r>
          </a:p>
          <a:p>
            <a:pPr lvl="1">
              <a:spcBef>
                <a:spcPct val="15000"/>
              </a:spcBef>
              <a:defRPr/>
            </a:pPr>
            <a:r>
              <a:rPr lang="en-GB" sz="2000" dirty="0">
                <a:cs typeface="Times New Roman" charset="0"/>
              </a:rPr>
              <a:t>Divided into short segments (cells) by the </a:t>
            </a:r>
            <a:r>
              <a:rPr lang="en-GB" sz="2000" u="sng" dirty="0">
                <a:cs typeface="Times New Roman" charset="0"/>
              </a:rPr>
              <a:t>intercalated discs</a:t>
            </a:r>
            <a:r>
              <a:rPr lang="en-GB" sz="2000" dirty="0">
                <a:cs typeface="Times New Roman" charset="0"/>
              </a:rPr>
              <a:t>.</a:t>
            </a:r>
            <a:endParaRPr lang="en-US" sz="2000" dirty="0">
              <a:cs typeface="Times New Roman" charset="0"/>
            </a:endParaRPr>
          </a:p>
        </p:txBody>
      </p:sp>
      <p:pic>
        <p:nvPicPr>
          <p:cNvPr id="11268" name="Picture 11" descr="O:\2005-02-16 (3).jpg">
            <a:extLst>
              <a:ext uri="{FF2B5EF4-FFF2-40B4-BE49-F238E27FC236}">
                <a16:creationId xmlns:a16="http://schemas.microsoft.com/office/drawing/2014/main" id="{F7DF7080-D09B-4706-ABB3-ECED2D61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401763"/>
            <a:ext cx="39909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F:\HISTOLOGY\Pics\MyImages\Muscle\Cardiac.jpg">
            <a:extLst>
              <a:ext uri="{FF2B5EF4-FFF2-40B4-BE49-F238E27FC236}">
                <a16:creationId xmlns:a16="http://schemas.microsoft.com/office/drawing/2014/main" id="{5B83493B-280B-41DF-8D5D-FD0B95CC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884613"/>
            <a:ext cx="3990975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D66377DC-9B79-41F6-AD4B-DAD8F2B0A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Arial" charset="0"/>
              </a:rPr>
              <a:t>Cardiac Muscle </a:t>
            </a:r>
            <a:r>
              <a:rPr lang="en-GB" dirty="0" err="1">
                <a:latin typeface="Arial" charset="0"/>
              </a:rPr>
              <a:t>Fibers</a:t>
            </a:r>
            <a:endParaRPr lang="en-US" dirty="0"/>
          </a:p>
        </p:txBody>
      </p:sp>
      <p:sp>
        <p:nvSpPr>
          <p:cNvPr id="410628" name="Rectangle 4">
            <a:extLst>
              <a:ext uri="{FF2B5EF4-FFF2-40B4-BE49-F238E27FC236}">
                <a16:creationId xmlns:a16="http://schemas.microsoft.com/office/drawing/2014/main" id="{16524B58-3E3D-462D-AAB2-BB6E690D7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1228725"/>
            <a:ext cx="5084763" cy="54752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400" b="1" u="sng" dirty="0">
                <a:solidFill>
                  <a:schemeClr val="tx2"/>
                </a:solidFill>
                <a:cs typeface="Traditional Arabic" pitchFamily="2" charset="-78"/>
              </a:rPr>
              <a:t>E.M. Picture</a:t>
            </a:r>
            <a:r>
              <a:rPr lang="en-GB" sz="2400" b="1" dirty="0">
                <a:solidFill>
                  <a:schemeClr val="tx2"/>
                </a:solidFill>
                <a:cs typeface="Traditional Arabic" pitchFamily="2" charset="-78"/>
              </a:rPr>
              <a:t>: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200" dirty="0">
                <a:cs typeface="Times New Roman" charset="0"/>
              </a:rPr>
              <a:t>Few myofibrils.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200" dirty="0">
                <a:cs typeface="Times New Roman" charset="0"/>
              </a:rPr>
              <a:t>Numerous mitochondria.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200" dirty="0">
                <a:cs typeface="Times New Roman" charset="0"/>
              </a:rPr>
              <a:t>Less abundant SR.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200" dirty="0">
                <a:cs typeface="Times New Roman" pitchFamily="18" charset="0"/>
              </a:rPr>
              <a:t>T-tubules come in contact with only one </a:t>
            </a:r>
            <a:r>
              <a:rPr lang="en-GB" sz="2200" dirty="0" err="1">
                <a:cs typeface="Times New Roman" pitchFamily="18" charset="0"/>
              </a:rPr>
              <a:t>cisterna</a:t>
            </a:r>
            <a:r>
              <a:rPr lang="en-GB" sz="2200" dirty="0">
                <a:cs typeface="Times New Roman" pitchFamily="18" charset="0"/>
              </a:rPr>
              <a:t> of SR forming “</a:t>
            </a:r>
            <a:r>
              <a:rPr lang="en-GB" sz="2200" u="sng" dirty="0" err="1">
                <a:cs typeface="Times New Roman" pitchFamily="18" charset="0"/>
              </a:rPr>
              <a:t>Diads</a:t>
            </a:r>
            <a:r>
              <a:rPr lang="en-GB" sz="2200" dirty="0">
                <a:cs typeface="Times New Roman" pitchFamily="18" charset="0"/>
              </a:rPr>
              <a:t>” (not triads).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defRPr/>
            </a:pPr>
            <a:r>
              <a:rPr lang="en-GB" sz="2200" dirty="0">
                <a:cs typeface="Times New Roman" pitchFamily="18" charset="0"/>
              </a:rPr>
              <a:t>Glycogen &amp; </a:t>
            </a:r>
            <a:r>
              <a:rPr lang="en-GB" sz="2200" dirty="0" err="1">
                <a:cs typeface="Times New Roman" pitchFamily="18" charset="0"/>
              </a:rPr>
              <a:t>myoglobin</a:t>
            </a:r>
            <a:r>
              <a:rPr lang="en-GB" sz="2200" dirty="0">
                <a:cs typeface="Times New Roman" pitchFamily="18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200" u="sng" dirty="0">
                <a:solidFill>
                  <a:srgbClr val="FFFF00"/>
                </a:solidFill>
                <a:cs typeface="Times New Roman" charset="0"/>
              </a:rPr>
              <a:t>Intercalated discs</a:t>
            </a:r>
            <a:r>
              <a:rPr lang="en-GB" sz="2200" dirty="0">
                <a:solidFill>
                  <a:srgbClr val="FFFF00"/>
                </a:solidFill>
                <a:cs typeface="Times New Roman" charset="0"/>
              </a:rPr>
              <a:t>: </a:t>
            </a:r>
            <a:r>
              <a:rPr lang="en-GB" sz="2200" dirty="0"/>
              <a:t>are formed of the two cell membranes of 2 successive cardiac muscle cells, connected together by </a:t>
            </a:r>
            <a:r>
              <a:rPr lang="en-GB" sz="2200" u="sng" dirty="0" err="1"/>
              <a:t>junctional</a:t>
            </a:r>
            <a:r>
              <a:rPr lang="en-GB" sz="2200" u="sng" dirty="0"/>
              <a:t> complexes</a:t>
            </a:r>
            <a:r>
              <a:rPr lang="en-GB" sz="2200" dirty="0"/>
              <a:t> (</a:t>
            </a:r>
            <a:r>
              <a:rPr lang="en-GB" sz="2200" dirty="0" err="1"/>
              <a:t>desmosomes</a:t>
            </a:r>
            <a:r>
              <a:rPr lang="en-GB" sz="2200" dirty="0"/>
              <a:t> and gap junctions).</a:t>
            </a:r>
            <a:endParaRPr lang="en-GB" sz="2200" dirty="0">
              <a:cs typeface="Times New Roman" charset="0"/>
            </a:endParaRPr>
          </a:p>
        </p:txBody>
      </p:sp>
      <p:pic>
        <p:nvPicPr>
          <p:cNvPr id="12292" name="Picture 4" descr="O:\2005-02-16 (6).jpg">
            <a:extLst>
              <a:ext uri="{FF2B5EF4-FFF2-40B4-BE49-F238E27FC236}">
                <a16:creationId xmlns:a16="http://schemas.microsoft.com/office/drawing/2014/main" id="{804C28C6-220C-4563-B825-2F8E8C1E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412875"/>
            <a:ext cx="3621088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F729-0908-483F-9F65-058568F5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463"/>
            <a:ext cx="7772400" cy="1074737"/>
          </a:xfrm>
        </p:spPr>
        <p:txBody>
          <a:bodyPr/>
          <a:lstStyle/>
          <a:p>
            <a:pPr>
              <a:defRPr/>
            </a:pPr>
            <a:r>
              <a:rPr lang="en-US" dirty="0"/>
              <a:t>EPICARDIUM</a:t>
            </a:r>
            <a:br>
              <a:rPr lang="en-US" dirty="0"/>
            </a:br>
            <a:r>
              <a:rPr lang="en-US" sz="2800" b="0" dirty="0"/>
              <a:t>(Visceral layer of pericardium)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90DD-840E-4E5E-AFA2-C377553D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465263"/>
            <a:ext cx="8288337" cy="2354262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Mesothelium:</a:t>
            </a:r>
            <a:r>
              <a:rPr lang="en-US" dirty="0"/>
              <a:t> </a:t>
            </a:r>
            <a:r>
              <a:rPr lang="en-US" sz="2800" dirty="0"/>
              <a:t>simple squamous epithelium.</a:t>
            </a:r>
          </a:p>
          <a:p>
            <a:pPr>
              <a:defRPr/>
            </a:pPr>
            <a:r>
              <a:rPr lang="en-US" b="1" dirty="0"/>
              <a:t>Subepicardial C.T. layer: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 Loose C.T. contains the coronary vessels,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 nerves, ganglia &amp; fat cells.</a:t>
            </a:r>
            <a:endParaRPr lang="ar-SA" dirty="0"/>
          </a:p>
        </p:txBody>
      </p:sp>
      <p:pic>
        <p:nvPicPr>
          <p:cNvPr id="13316" name="Picture 5" descr="C:\Users\user1\Dropbox\Histology Team\Cardiac photographs  Newwwwww REDUCED\epicardium 4.jpg">
            <a:extLst>
              <a:ext uri="{FF2B5EF4-FFF2-40B4-BE49-F238E27FC236}">
                <a16:creationId xmlns:a16="http://schemas.microsoft.com/office/drawing/2014/main" id="{1CC624F7-7730-40A3-8B48-4E57015A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863975"/>
            <a:ext cx="23955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user1\Dropbox\Histology Team\Cardiac photographs  Newwwwww REDUCED\epicardium 1.jpg">
            <a:extLst>
              <a:ext uri="{FF2B5EF4-FFF2-40B4-BE49-F238E27FC236}">
                <a16:creationId xmlns:a16="http://schemas.microsoft.com/office/drawing/2014/main" id="{067EFE94-DBD4-4CAE-AE3F-1CD24C7B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863975"/>
            <a:ext cx="36655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FBBC086-4BB2-453B-9CB2-05E040CE8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solidFill>
                  <a:srgbClr val="FFFF66"/>
                </a:solidFill>
              </a:rPr>
              <a:t>BEST WISHES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B75790-66C6-45D3-AB50-AB0204DC7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463"/>
            <a:ext cx="7772400" cy="13827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WALL OF THE HEART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AND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CARDIAC VALVES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941EE6-FC1E-4FB5-AAC6-8E2A916EC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950" y="1728788"/>
            <a:ext cx="8289925" cy="5113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By the end of the lecture, the student should be able to describe the microscopic structure of: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1. Wall of the heart: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                       - Endocardium.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                       - Myocardium.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                       - Epicardium.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2. Cardiac valves.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E933B90-1142-45D1-981B-52B4373C3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463"/>
            <a:ext cx="7772400" cy="642937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FF66"/>
                </a:solidFill>
              </a:rPr>
              <a:t>WALL OF THE HEART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D532278-FE32-4C71-90CB-3AD1FF26E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9575" y="1103313"/>
            <a:ext cx="8289925" cy="4349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/>
              <a:t>(A)  Endocardium:                                                               </a:t>
            </a:r>
            <a:r>
              <a:rPr lang="en-US" sz="2400" dirty="0"/>
              <a:t>1- Endothelium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     2- Subendothelial C.T.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	 3- Dense C.T. layer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     4- Subendocardial layer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(B)  Myocardium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(C)  Epicardium: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         1- Mesothelium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         2- C.T. layer</a:t>
            </a:r>
          </a:p>
        </p:txBody>
      </p:sp>
      <p:pic>
        <p:nvPicPr>
          <p:cNvPr id="4100" name="Picture 4" descr="coronal_heart">
            <a:extLst>
              <a:ext uri="{FF2B5EF4-FFF2-40B4-BE49-F238E27FC236}">
                <a16:creationId xmlns:a16="http://schemas.microsoft.com/office/drawing/2014/main" id="{EBF442C5-0F55-4811-A9AE-3956E92C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879475"/>
            <a:ext cx="4519612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002F4BA1-DEE2-4683-8FEB-69C8046E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814763"/>
            <a:ext cx="41814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6618-0FBA-423B-8D3F-EDDB26A3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429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ENDOCARDIUM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2632-A714-4904-8AE9-4C314D4A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6763"/>
            <a:ext cx="4995863" cy="58642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 Endothelium: simple squamous epithelium.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2- Subendothelial C.T. layer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 Dense C.T. layer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 Subendocardial layer: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 C.T. layer that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Purkinje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small blood vessels &amp; nerves.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attaches to the endomysium of the cardiac  muscle.</a:t>
            </a:r>
          </a:p>
          <a:p>
            <a:pPr>
              <a:defRPr/>
            </a:pP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64_06">
            <a:extLst>
              <a:ext uri="{FF2B5EF4-FFF2-40B4-BE49-F238E27FC236}">
                <a16:creationId xmlns:a16="http://schemas.microsoft.com/office/drawing/2014/main" id="{EECE8D1B-33CE-47E0-BB46-0458D7684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784225"/>
            <a:ext cx="374173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user1\Dropbox\Histology Team\Cardiac photographs  Newwwwww REDUCED\endocardium.jpg">
            <a:extLst>
              <a:ext uri="{FF2B5EF4-FFF2-40B4-BE49-F238E27FC236}">
                <a16:creationId xmlns:a16="http://schemas.microsoft.com/office/drawing/2014/main" id="{A9E3E895-6C64-443F-BD2C-7FB754DE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3524250"/>
            <a:ext cx="3719513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7188-C7D9-472D-A92C-37DF7F8D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463"/>
            <a:ext cx="7772400" cy="642937"/>
          </a:xfrm>
        </p:spPr>
        <p:txBody>
          <a:bodyPr/>
          <a:lstStyle/>
          <a:p>
            <a:pPr>
              <a:defRPr/>
            </a:pPr>
            <a:r>
              <a:rPr lang="en-US" dirty="0"/>
              <a:t>Purkinje Fibers (Moderator Band)</a:t>
            </a:r>
            <a:endParaRPr lang="ar-S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0ED381-B4F1-46CD-9D1C-F73376FF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071563"/>
            <a:ext cx="3825875" cy="52593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Purkinje fibers in comparison to cardiac muscle cells are: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Larger in diameter.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Paler in staining (more glycogen).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Peripheral nuclei.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Fewer myofibrils (mainly peripheral).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No intercalated discs.</a:t>
            </a:r>
          </a:p>
        </p:txBody>
      </p:sp>
      <p:pic>
        <p:nvPicPr>
          <p:cNvPr id="6148" name="Picture 4" descr="221040_xlarge">
            <a:extLst>
              <a:ext uri="{FF2B5EF4-FFF2-40B4-BE49-F238E27FC236}">
                <a16:creationId xmlns:a16="http://schemas.microsoft.com/office/drawing/2014/main" id="{448A5541-87A0-496D-A8ED-3EC620BA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>
            <a:fillRect/>
          </a:stretch>
        </p:blipFill>
        <p:spPr bwMode="auto">
          <a:xfrm>
            <a:off x="4397375" y="1031875"/>
            <a:ext cx="457676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>
            <a:extLst>
              <a:ext uri="{FF2B5EF4-FFF2-40B4-BE49-F238E27FC236}">
                <a16:creationId xmlns:a16="http://schemas.microsoft.com/office/drawing/2014/main" id="{652CABEE-AFD6-4070-83C3-1CAD20B7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133475"/>
            <a:ext cx="776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ar-SA" sz="1600">
                <a:solidFill>
                  <a:schemeClr val="bg2"/>
                </a:solidFill>
              </a:rPr>
              <a:t>Lumen</a:t>
            </a:r>
            <a:endParaRPr lang="ar-SA" altLang="ar-SA" sz="1600">
              <a:solidFill>
                <a:schemeClr val="bg2"/>
              </a:solidFill>
            </a:endParaRPr>
          </a:p>
        </p:txBody>
      </p:sp>
      <p:sp>
        <p:nvSpPr>
          <p:cNvPr id="6150" name="TextBox 5">
            <a:extLst>
              <a:ext uri="{FF2B5EF4-FFF2-40B4-BE49-F238E27FC236}">
                <a16:creationId xmlns:a16="http://schemas.microsoft.com/office/drawing/2014/main" id="{05BB022A-5D30-4FC2-97DE-52955338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120775"/>
            <a:ext cx="139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ar-SA" sz="1800">
                <a:solidFill>
                  <a:schemeClr val="bg2"/>
                </a:solidFill>
              </a:rPr>
              <a:t>Myocardium</a:t>
            </a:r>
            <a:endParaRPr lang="ar-SA" altLang="ar-SA" sz="1800">
              <a:solidFill>
                <a:schemeClr val="bg2"/>
              </a:solidFill>
            </a:endParaRPr>
          </a:p>
        </p:txBody>
      </p:sp>
      <p:sp>
        <p:nvSpPr>
          <p:cNvPr id="6151" name="TextBox 6">
            <a:extLst>
              <a:ext uri="{FF2B5EF4-FFF2-40B4-BE49-F238E27FC236}">
                <a16:creationId xmlns:a16="http://schemas.microsoft.com/office/drawing/2014/main" id="{A71359E9-205B-4CA8-966F-4073D75F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1039813"/>
            <a:ext cx="167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ar-SA" sz="1800">
                <a:solidFill>
                  <a:schemeClr val="bg2"/>
                </a:solidFill>
              </a:rPr>
              <a:t>Endocardium</a:t>
            </a:r>
            <a:endParaRPr lang="ar-SA" altLang="ar-SA" sz="1800">
              <a:solidFill>
                <a:schemeClr val="bg2"/>
              </a:solidFill>
            </a:endParaRPr>
          </a:p>
        </p:txBody>
      </p:sp>
      <p:sp>
        <p:nvSpPr>
          <p:cNvPr id="6152" name="TextBox 7">
            <a:extLst>
              <a:ext uri="{FF2B5EF4-FFF2-40B4-BE49-F238E27FC236}">
                <a16:creationId xmlns:a16="http://schemas.microsoft.com/office/drawing/2014/main" id="{6E958DD7-1D14-4E1B-84DD-AE69AC3C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2592388"/>
            <a:ext cx="167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ar-SA" sz="1800">
                <a:solidFill>
                  <a:schemeClr val="bg2"/>
                </a:solidFill>
              </a:rPr>
              <a:t>Moderator band</a:t>
            </a:r>
            <a:endParaRPr lang="ar-SA" altLang="ar-SA" sz="1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E68D-5D06-48F7-BB35-112DD91A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0"/>
            <a:ext cx="7772400" cy="1196975"/>
          </a:xfrm>
        </p:spPr>
        <p:txBody>
          <a:bodyPr/>
          <a:lstStyle/>
          <a:p>
            <a:pPr>
              <a:defRPr/>
            </a:pPr>
            <a:r>
              <a:rPr lang="en-US" dirty="0"/>
              <a:t>HEART VALVES</a:t>
            </a:r>
            <a:br>
              <a:rPr lang="en-US" dirty="0"/>
            </a:br>
            <a:r>
              <a:rPr lang="en-US" dirty="0"/>
              <a:t>(CARDIAC VALVES)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5B9F-8AEF-410E-AAAC-6E6862AA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152525"/>
            <a:ext cx="8047037" cy="55435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Each leaflet (cusp) of heart valve is formed of:</a:t>
            </a:r>
          </a:p>
          <a:p>
            <a:pPr lvl="1">
              <a:buFontTx/>
              <a:buNone/>
              <a:defRPr/>
            </a:pPr>
            <a:r>
              <a:rPr lang="en-US" sz="2400" dirty="0"/>
              <a:t>(1) </a:t>
            </a:r>
            <a:r>
              <a:rPr lang="en-US" sz="2400" b="1" dirty="0"/>
              <a:t>A core of C.T</a:t>
            </a:r>
            <a:r>
              <a:rPr lang="en-US" sz="2400" dirty="0"/>
              <a:t>.</a:t>
            </a:r>
          </a:p>
          <a:p>
            <a:pPr lvl="1">
              <a:buFontTx/>
              <a:buNone/>
              <a:defRPr/>
            </a:pPr>
            <a:r>
              <a:rPr lang="en-US" sz="2400" dirty="0"/>
              <a:t>(2) This core is covered by: </a:t>
            </a:r>
            <a:r>
              <a:rPr lang="en-US" sz="2400" b="1" dirty="0"/>
              <a:t>Endothelium.  </a:t>
            </a:r>
          </a:p>
          <a:p>
            <a:pPr lvl="1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The leaflets of the heart valves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are normally </a:t>
            </a:r>
            <a:r>
              <a:rPr lang="en-US" sz="2800" b="1" dirty="0">
                <a:solidFill>
                  <a:srgbClr val="FF0000"/>
                </a:solidFill>
              </a:rPr>
              <a:t>AVASCULAR</a:t>
            </a:r>
            <a:r>
              <a:rPr lang="en-US" sz="2800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Blood capillaries can be found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u="sng" dirty="0"/>
              <a:t>only</a:t>
            </a:r>
            <a:r>
              <a:rPr lang="en-US" sz="2800" dirty="0"/>
              <a:t> in the base or root of the leaflet.</a:t>
            </a:r>
          </a:p>
          <a:p>
            <a:pPr lvl="1">
              <a:buFontTx/>
              <a:buNone/>
              <a:defRPr/>
            </a:pPr>
            <a:endParaRPr lang="en-US" sz="24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  <a:endParaRPr lang="ar-SA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694CB11-B7D5-403F-A2D3-4D21ABCF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478088"/>
            <a:ext cx="3479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98B1ED6F-5CE4-4280-981C-CC28F75E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5014913"/>
            <a:ext cx="27035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33BAD-00D4-4299-B7E3-C54E8048C341}"/>
              </a:ext>
            </a:extLst>
          </p:cNvPr>
          <p:cNvSpPr txBox="1"/>
          <p:nvPr/>
        </p:nvSpPr>
        <p:spPr>
          <a:xfrm rot="876099">
            <a:off x="6635750" y="3468688"/>
            <a:ext cx="1428750" cy="3381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Endocardium</a:t>
            </a:r>
            <a:endParaRPr lang="ar-S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D660C-1958-46DC-978A-90B2D8872FD5}"/>
              </a:ext>
            </a:extLst>
          </p:cNvPr>
          <p:cNvSpPr txBox="1"/>
          <p:nvPr/>
        </p:nvSpPr>
        <p:spPr>
          <a:xfrm>
            <a:off x="7323138" y="2557463"/>
            <a:ext cx="1462087" cy="3397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Myocardium</a:t>
            </a:r>
            <a:endParaRPr lang="ar-S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AF42B-D317-47DE-8C1D-34E4669FEA34}"/>
              </a:ext>
            </a:extLst>
          </p:cNvPr>
          <p:cNvSpPr txBox="1"/>
          <p:nvPr/>
        </p:nvSpPr>
        <p:spPr>
          <a:xfrm>
            <a:off x="6599238" y="4460875"/>
            <a:ext cx="944562" cy="3381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Leaflet</a:t>
            </a:r>
            <a:endParaRPr lang="ar-S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A87790E-96F3-43EB-964E-C1D82E40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LEAFLET (CUSP) OF ATRIOVENTRICULAR (AV) VALVE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AC5789-DF79-4AA9-A30C-0E0AE51B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104900"/>
            <a:ext cx="4924425" cy="57531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Each leaflet (cusp) of AV valve is formed of: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/>
              <a:t>A core of C.T</a:t>
            </a:r>
            <a:r>
              <a:rPr lang="en-US" sz="2400" dirty="0"/>
              <a:t>.: 3 layers: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dirty="0" err="1"/>
              <a:t>Atrialis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elastic &amp; collagen fibers.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dirty="0" err="1"/>
              <a:t>Spongiosa</a:t>
            </a:r>
            <a:r>
              <a:rPr lang="en-US" dirty="0"/>
              <a:t>: </a:t>
            </a:r>
            <a:r>
              <a:rPr lang="en-US" dirty="0" err="1">
                <a:solidFill>
                  <a:schemeClr val="tx1"/>
                </a:solidFill>
              </a:rPr>
              <a:t>proteoglycans</a:t>
            </a:r>
            <a:r>
              <a:rPr lang="en-US" dirty="0">
                <a:solidFill>
                  <a:schemeClr val="tx1"/>
                </a:solidFill>
              </a:rPr>
              <a:t> (matrix), interstitial cells (e.g. fibroblasts) &amp; few collagen fibers.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dirty="0" err="1"/>
              <a:t>Fibrosa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mainly dense collagen fibers.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/>
              <a:t>This core is covered by: </a:t>
            </a:r>
            <a:r>
              <a:rPr lang="en-US" sz="2400" b="1" dirty="0"/>
              <a:t>Endothelium.</a:t>
            </a:r>
          </a:p>
        </p:txBody>
      </p:sp>
      <p:pic>
        <p:nvPicPr>
          <p:cNvPr id="8196" name="Picture 2" descr="C:\Users\user1\Dropbox\Histology Team\Cardiac photographs  Newwwwww REDUCED\cardiac valve5.jpg">
            <a:extLst>
              <a:ext uri="{FF2B5EF4-FFF2-40B4-BE49-F238E27FC236}">
                <a16:creationId xmlns:a16="http://schemas.microsoft.com/office/drawing/2014/main" id="{075F79D3-65AC-4590-8745-9ADAFE70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3955" r="6509" b="3111"/>
          <a:stretch>
            <a:fillRect/>
          </a:stretch>
        </p:blipFill>
        <p:spPr bwMode="auto">
          <a:xfrm>
            <a:off x="5432425" y="1328738"/>
            <a:ext cx="347186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user1\Dropbox\Histology Team\Cardiac photographs  Newwwwww REDUCED\cardiac valve 16.png">
            <a:extLst>
              <a:ext uri="{FF2B5EF4-FFF2-40B4-BE49-F238E27FC236}">
                <a16:creationId xmlns:a16="http://schemas.microsoft.com/office/drawing/2014/main" id="{F94DDDA1-9E9C-4D5C-83BE-304CAEA3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178300"/>
            <a:ext cx="35179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483935F-F69C-44EE-B548-2223F716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LEAFLET (CUSP) OF AORTIC VALVE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9219" name="Picture 10" descr="C:\Users\user1\Dropbox\Histology Team\Cardiac photographs  Newwwwww REDUCED\aortic valve 4.jpg">
            <a:extLst>
              <a:ext uri="{FF2B5EF4-FFF2-40B4-BE49-F238E27FC236}">
                <a16:creationId xmlns:a16="http://schemas.microsoft.com/office/drawing/2014/main" id="{0A8A0191-9507-4D5E-A341-495E90EA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76338"/>
            <a:ext cx="4049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C:\Users\user1\Dropbox\Histology Team\Cardiac photographs  Newwwwww REDUCED\aortic valve 5.jpg">
            <a:extLst>
              <a:ext uri="{FF2B5EF4-FFF2-40B4-BE49-F238E27FC236}">
                <a16:creationId xmlns:a16="http://schemas.microsoft.com/office/drawing/2014/main" id="{488CA441-AC5E-4F8B-9B66-0ABBDE4C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2"/>
          <a:stretch>
            <a:fillRect/>
          </a:stretch>
        </p:blipFill>
        <p:spPr bwMode="auto">
          <a:xfrm>
            <a:off x="4905375" y="3798888"/>
            <a:ext cx="40735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14BEAE5C-9CA9-4807-A168-D57D839B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25" y="941388"/>
            <a:ext cx="4926013" cy="57531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Each leaflet (cusp) of aortic valve is formed of: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/>
              <a:t>A </a:t>
            </a:r>
            <a:r>
              <a:rPr lang="en-US" sz="2400" b="1" u="sng" dirty="0"/>
              <a:t>core</a:t>
            </a:r>
            <a:r>
              <a:rPr lang="en-US" sz="2400" b="1" dirty="0"/>
              <a:t> of C.T</a:t>
            </a:r>
            <a:r>
              <a:rPr lang="en-US" sz="2400" dirty="0"/>
              <a:t>.: 3 layers: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dirty="0" err="1"/>
              <a:t>Ventricularis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elastic &amp; collagen fibers.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dirty="0" err="1"/>
              <a:t>Spongiosa</a:t>
            </a:r>
            <a:r>
              <a:rPr lang="en-US" dirty="0"/>
              <a:t>: </a:t>
            </a:r>
            <a:r>
              <a:rPr lang="en-US" dirty="0" err="1">
                <a:solidFill>
                  <a:schemeClr val="tx1"/>
                </a:solidFill>
              </a:rPr>
              <a:t>proteoglycans</a:t>
            </a:r>
            <a:r>
              <a:rPr lang="en-US" dirty="0">
                <a:solidFill>
                  <a:schemeClr val="tx1"/>
                </a:solidFill>
              </a:rPr>
              <a:t> (matrix), interstitial cells (e.g. fibroblasts) &amp; few collagen fibers.</a:t>
            </a:r>
          </a:p>
          <a:p>
            <a:pPr marL="1314450" lvl="2" indent="-457200">
              <a:buFont typeface="+mj-lt"/>
              <a:buAutoNum type="alphaLcPeriod"/>
              <a:defRPr/>
            </a:pPr>
            <a:r>
              <a:rPr lang="en-US" dirty="0" err="1"/>
              <a:t>Fibrosa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mainly dense collagen fibers.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/>
              <a:t>This core is covered by: </a:t>
            </a:r>
            <a:r>
              <a:rPr lang="en-US" sz="2400" b="1" u="sng" dirty="0"/>
              <a:t>Endothelium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842D-7494-4194-B0BB-E567E0C5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312738"/>
            <a:ext cx="7772400" cy="642937"/>
          </a:xfrm>
        </p:spPr>
        <p:txBody>
          <a:bodyPr/>
          <a:lstStyle/>
          <a:p>
            <a:pPr>
              <a:defRPr/>
            </a:pPr>
            <a:r>
              <a:rPr lang="en-US" dirty="0"/>
              <a:t>MYOCARDIUM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3A299-D221-434B-BDEE-9625F023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114425"/>
            <a:ext cx="8289925" cy="2354263"/>
          </a:xfrm>
        </p:spPr>
        <p:txBody>
          <a:bodyPr/>
          <a:lstStyle/>
          <a:p>
            <a:pPr>
              <a:defRPr/>
            </a:pPr>
            <a:r>
              <a:rPr lang="en-US" dirty="0"/>
              <a:t>It is the middle layer</a:t>
            </a:r>
          </a:p>
          <a:p>
            <a:pPr>
              <a:defRPr/>
            </a:pPr>
            <a:r>
              <a:rPr lang="en-US" dirty="0"/>
              <a:t>It is the most thick layer</a:t>
            </a:r>
          </a:p>
          <a:p>
            <a:pPr>
              <a:defRPr/>
            </a:pPr>
            <a:r>
              <a:rPr lang="en-US" dirty="0"/>
              <a:t>It contains cardiac muscle cells with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endomysium (loose C.T.)</a:t>
            </a:r>
            <a:endParaRPr lang="ar-SA" dirty="0"/>
          </a:p>
        </p:txBody>
      </p:sp>
      <p:pic>
        <p:nvPicPr>
          <p:cNvPr id="10244" name="Picture 5" descr="Musc14s">
            <a:extLst>
              <a:ext uri="{FF2B5EF4-FFF2-40B4-BE49-F238E27FC236}">
                <a16:creationId xmlns:a16="http://schemas.microsoft.com/office/drawing/2014/main" id="{7AE3E2F0-A543-45A1-B431-C1E85ED7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836988"/>
            <a:ext cx="44227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50FEF9B4-B79E-430C-BFDE-520AD5B2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133850"/>
            <a:ext cx="4267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DEBARS">
  <a:themeElements>
    <a:clrScheme name="SIDEBAR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D:\TOOLS\PowerPoint 4\Presentation Designs 4\SIDEBARS.POT</Template>
  <TotalTime>9436</TotalTime>
  <Words>609</Words>
  <Application>Microsoft Office PowerPoint</Application>
  <PresentationFormat>On-screen Show (4:3)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Wingdings</vt:lpstr>
      <vt:lpstr>Monotype Sorts</vt:lpstr>
      <vt:lpstr>Traditional Arabic</vt:lpstr>
      <vt:lpstr>SIDEBARS</vt:lpstr>
      <vt:lpstr>بسم الله الرحمن الرحيم  </vt:lpstr>
      <vt:lpstr>WALL OF THE HEART  AND CARDIAC VALVES</vt:lpstr>
      <vt:lpstr>WALL OF THE HEART</vt:lpstr>
      <vt:lpstr>ENDOCARDIUM</vt:lpstr>
      <vt:lpstr>Purkinje Fibers (Moderator Band)</vt:lpstr>
      <vt:lpstr>HEART VALVES (CARDIAC VALVES)</vt:lpstr>
      <vt:lpstr>LEAFLET (CUSP) OF ATRIOVENTRICULAR (AV) VALVE</vt:lpstr>
      <vt:lpstr>LEAFLET (CUSP) OF AORTIC VALVE</vt:lpstr>
      <vt:lpstr>MYOCARDIUM</vt:lpstr>
      <vt:lpstr>CARDIAC MUSCLE</vt:lpstr>
      <vt:lpstr>Cardiac Muscle Fibers</vt:lpstr>
      <vt:lpstr>EPICARDIUM (Visceral layer of pericardium)</vt:lpstr>
      <vt:lpstr>BEST WISHES</vt:lpstr>
    </vt:vector>
  </TitlesOfParts>
  <Company>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</dc:title>
  <dc:creator>Sony</dc:creator>
  <cp:lastModifiedBy>Dana Al-Kadi</cp:lastModifiedBy>
  <cp:revision>680</cp:revision>
  <cp:lastPrinted>1601-01-01T00:00:00Z</cp:lastPrinted>
  <dcterms:created xsi:type="dcterms:W3CDTF">2002-11-21T07:21:01Z</dcterms:created>
  <dcterms:modified xsi:type="dcterms:W3CDTF">2018-02-18T06:39:01Z</dcterms:modified>
</cp:coreProperties>
</file>