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302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265" r:id="rId19"/>
    <p:sldId id="298" r:id="rId20"/>
    <p:sldId id="271" r:id="rId21"/>
    <p:sldId id="272" r:id="rId22"/>
    <p:sldId id="266" r:id="rId23"/>
    <p:sldId id="303" r:id="rId24"/>
    <p:sldId id="300" r:id="rId25"/>
    <p:sldId id="275" r:id="rId26"/>
    <p:sldId id="294" r:id="rId27"/>
    <p:sldId id="276" r:id="rId28"/>
    <p:sldId id="274" r:id="rId29"/>
    <p:sldId id="268" r:id="rId30"/>
    <p:sldId id="284" r:id="rId31"/>
    <p:sldId id="269" r:id="rId32"/>
    <p:sldId id="297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4" autoAdjust="0"/>
  </p:normalViewPr>
  <p:slideViewPr>
    <p:cSldViewPr>
      <p:cViewPr varScale="1">
        <p:scale>
          <a:sx n="89" d="100"/>
          <a:sy n="89" d="100"/>
        </p:scale>
        <p:origin x="10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Heart transplant in patient with intractable heart failure and </a:t>
            </a:r>
            <a:r>
              <a:rPr lang="en-US" dirty="0" err="1" smtClean="0"/>
              <a:t>cardiomyopathy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lumMod val="90000"/>
                <a:alpha val="7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Myocarditis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Pericarditis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Dr.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Khalifa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Binkhamis</a:t>
            </a:r>
            <a:endParaRPr lang="en-US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Pathology ,College Of Medicine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2415"/>
            <a:ext cx="1638699" cy="708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Differential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Myocarditis</a:t>
            </a:r>
            <a:endParaRPr lang="en-US" dirty="0" smtClean="0"/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smtClean="0"/>
              <a:t>Cardiomyopathy  (due to drugs </a:t>
            </a:r>
            <a:r>
              <a:rPr lang="en-US" b="1" dirty="0" smtClean="0"/>
              <a:t>or</a:t>
            </a:r>
            <a:r>
              <a:rPr lang="en-US" dirty="0" smtClean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Diagnosis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WBCs, ESR, </a:t>
            </a:r>
            <a:r>
              <a:rPr lang="en-US" dirty="0" err="1" smtClean="0">
                <a:solidFill>
                  <a:srgbClr val="002060"/>
                </a:solidFill>
              </a:rPr>
              <a:t>Troponin</a:t>
            </a:r>
            <a:r>
              <a:rPr lang="en-US" dirty="0" smtClean="0">
                <a:solidFill>
                  <a:srgbClr val="002060"/>
                </a:solidFill>
              </a:rPr>
              <a:t> and CK-MB usually </a:t>
            </a:r>
            <a:r>
              <a:rPr lang="en-US" b="1" dirty="0" smtClean="0">
                <a:solidFill>
                  <a:srgbClr val="002060"/>
                </a:solidFill>
              </a:rPr>
              <a:t>elevated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smtClean="0"/>
              <a:t>ECG</a:t>
            </a:r>
            <a:r>
              <a:rPr lang="en-US" dirty="0" smtClean="0"/>
              <a:t> </a:t>
            </a:r>
            <a:r>
              <a:rPr lang="en-US" sz="2000" dirty="0" smtClean="0"/>
              <a:t>(nonspecific ST-T changes and conduction delays are common)</a:t>
            </a:r>
          </a:p>
          <a:p>
            <a:r>
              <a:rPr lang="en-US" b="1">
                <a:solidFill>
                  <a:srgbClr val="C00000"/>
                </a:solidFill>
              </a:rPr>
              <a:t>Blood </a:t>
            </a:r>
            <a:r>
              <a:rPr lang="en-US" b="1" smtClean="0">
                <a:solidFill>
                  <a:srgbClr val="C00000"/>
                </a:solidFill>
              </a:rPr>
              <a:t>culture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 </a:t>
            </a:r>
            <a:r>
              <a:rPr lang="en-US" b="1" dirty="0">
                <a:solidFill>
                  <a:schemeClr val="tx2"/>
                </a:solidFill>
              </a:rPr>
              <a:t>Viral </a:t>
            </a:r>
            <a:r>
              <a:rPr lang="en-US" b="1" dirty="0" smtClean="0">
                <a:solidFill>
                  <a:schemeClr val="tx2"/>
                </a:solidFill>
              </a:rPr>
              <a:t>serology </a:t>
            </a:r>
            <a:r>
              <a:rPr lang="en-US" dirty="0" smtClean="0">
                <a:solidFill>
                  <a:schemeClr val="tx2"/>
                </a:solidFill>
              </a:rPr>
              <a:t>and other specific tests </a:t>
            </a:r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n-US" dirty="0" smtClean="0">
                <a:solidFill>
                  <a:schemeClr val="tx2"/>
                </a:solidFill>
              </a:rPr>
              <a:t>Lyme disease, </a:t>
            </a:r>
            <a:r>
              <a:rPr lang="en-US" dirty="0">
                <a:solidFill>
                  <a:schemeClr val="tx2"/>
                </a:solidFill>
              </a:rPr>
              <a:t>diphtheria and </a:t>
            </a:r>
            <a:r>
              <a:rPr lang="en-US" dirty="0" err="1" smtClean="0">
                <a:solidFill>
                  <a:schemeClr val="tx2"/>
                </a:solidFill>
              </a:rPr>
              <a:t>Chagas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disease </a:t>
            </a:r>
            <a:r>
              <a:rPr lang="en-US" dirty="0" smtClean="0">
                <a:solidFill>
                  <a:schemeClr val="tx2"/>
                </a:solidFill>
              </a:rPr>
              <a:t>may be </a:t>
            </a:r>
            <a:r>
              <a:rPr lang="en-US" dirty="0">
                <a:solidFill>
                  <a:schemeClr val="tx2"/>
                </a:solidFill>
              </a:rPr>
              <a:t>indicated on a case by case basis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dirty="0" smtClean="0"/>
              <a:t>Chest X-rays </a:t>
            </a:r>
            <a:r>
              <a:rPr lang="en-US" dirty="0" smtClean="0"/>
              <a:t>: show </a:t>
            </a:r>
            <a:r>
              <a:rPr lang="en-US" dirty="0" err="1" smtClean="0"/>
              <a:t>cardiomegaly</a:t>
            </a:r>
            <a:endParaRPr lang="en-US" dirty="0"/>
          </a:p>
          <a:p>
            <a:r>
              <a:rPr lang="en-US" dirty="0" smtClean="0"/>
              <a:t>Radiology : </a:t>
            </a:r>
            <a:r>
              <a:rPr lang="en-US" b="1" dirty="0" smtClean="0"/>
              <a:t>MRI</a:t>
            </a:r>
            <a:r>
              <a:rPr lang="en-US" dirty="0" smtClean="0"/>
              <a:t> and </a:t>
            </a:r>
            <a:r>
              <a:rPr lang="en-US" b="1" dirty="0" smtClean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</a:t>
            </a:r>
            <a:r>
              <a:rPr lang="en-US" dirty="0" smtClean="0"/>
              <a:t>(for some cases)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ECGs of normal heart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088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Endomyocardial</a:t>
            </a:r>
            <a:r>
              <a:rPr lang="en-US" b="1" dirty="0" smtClean="0">
                <a:solidFill>
                  <a:srgbClr val="002060"/>
                </a:solidFill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Pathologic examination is not sensitive . It may reveal lymphocytic inflammatory response with necrosis. “</a:t>
            </a:r>
            <a:r>
              <a:rPr lang="en-US" b="1" dirty="0" smtClean="0">
                <a:solidFill>
                  <a:srgbClr val="7030A0"/>
                </a:solidFill>
              </a:rPr>
              <a:t>Giant cells” may be seen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84759" cy="2896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810000" cy="289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Often supportive: </a:t>
            </a:r>
            <a:r>
              <a:rPr lang="en-US" dirty="0" smtClean="0"/>
              <a:t>restricted </a:t>
            </a:r>
            <a:r>
              <a:rPr lang="en-US" dirty="0"/>
              <a:t>physical activity </a:t>
            </a:r>
            <a:r>
              <a:rPr lang="en-US" dirty="0" smtClean="0"/>
              <a:t>in heart </a:t>
            </a:r>
            <a:r>
              <a:rPr lang="en-US" dirty="0"/>
              <a:t>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</a:t>
            </a:r>
            <a:r>
              <a:rPr lang="en-US" dirty="0" smtClean="0">
                <a:solidFill>
                  <a:srgbClr val="0070C0"/>
                </a:solidFill>
              </a:rPr>
              <a:t>identified.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Treatment of heart </a:t>
            </a:r>
            <a:r>
              <a:rPr lang="en-US" dirty="0"/>
              <a:t>failure </a:t>
            </a:r>
            <a:r>
              <a:rPr lang="en-US" dirty="0" smtClean="0"/>
              <a:t>arrhythmia</a:t>
            </a:r>
            <a:endParaRPr lang="en-US" dirty="0"/>
          </a:p>
          <a:p>
            <a:pPr lvl="0"/>
            <a:r>
              <a:rPr lang="en-US" dirty="0">
                <a:solidFill>
                  <a:srgbClr val="C00000"/>
                </a:solidFill>
              </a:rPr>
              <a:t>Other drugs indicated in special situations like anticoagulant, NSAID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non-steroidal anti-inflammatory drugs</a:t>
            </a:r>
            <a:r>
              <a:rPr lang="en-US" dirty="0" smtClean="0">
                <a:solidFill>
                  <a:srgbClr val="C00000"/>
                </a:solidFill>
              </a:rPr>
              <a:t>) , steroid </a:t>
            </a:r>
            <a:r>
              <a:rPr lang="en-US" dirty="0">
                <a:solidFill>
                  <a:srgbClr val="C00000"/>
                </a:solidFill>
              </a:rPr>
              <a:t>or immunosuppressive </a:t>
            </a:r>
            <a:r>
              <a:rPr lang="en-US" dirty="0" err="1">
                <a:solidFill>
                  <a:srgbClr val="C00000"/>
                </a:solidFill>
              </a:rPr>
              <a:t>immunomodulatory</a:t>
            </a:r>
            <a:r>
              <a:rPr lang="en-US" dirty="0">
                <a:solidFill>
                  <a:srgbClr val="C00000"/>
                </a:solidFill>
              </a:rPr>
              <a:t> agents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en-US" dirty="0" smtClean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Most cases of viral </a:t>
            </a:r>
            <a:r>
              <a:rPr lang="en-US" dirty="0" err="1" smtClean="0">
                <a:solidFill>
                  <a:srgbClr val="C00000"/>
                </a:solidFill>
              </a:rPr>
              <a:t>myocarditis</a:t>
            </a:r>
            <a:r>
              <a:rPr lang="en-US" dirty="0" smtClean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 smtClean="0"/>
              <a:t>One third of the patients are left with lifelong complications, ranging from mild conduction defects to severe heart failure.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 smtClean="0">
                <a:solidFill>
                  <a:srgbClr val="0070C0"/>
                </a:solidFill>
              </a:rPr>
              <a:t>myocarditis</a:t>
            </a:r>
            <a:r>
              <a:rPr lang="en-US" b="1" dirty="0" smtClean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Acute </a:t>
            </a:r>
            <a:r>
              <a:rPr lang="en-US" dirty="0" err="1" smtClean="0">
                <a:solidFill>
                  <a:srgbClr val="C00000"/>
                </a:solidFill>
              </a:rPr>
              <a:t>Pericarditis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5943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</a:t>
            </a:r>
            <a:r>
              <a:rPr lang="en-US" dirty="0" smtClean="0"/>
              <a:t>the pericardium </a:t>
            </a:r>
            <a:r>
              <a:rPr lang="en-US" dirty="0"/>
              <a:t>usually of </a:t>
            </a:r>
            <a:r>
              <a:rPr lang="en-US" dirty="0" smtClean="0"/>
              <a:t>infectious etiology ( viruses, bacterial, fungal or parasitic)</a:t>
            </a:r>
          </a:p>
          <a:p>
            <a:r>
              <a:rPr lang="en-US" b="1" dirty="0" smtClean="0"/>
              <a:t>Etiology : </a:t>
            </a:r>
            <a:r>
              <a:rPr lang="en-US" dirty="0" smtClean="0"/>
              <a:t>(infectious and non-infectious).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Infectious causes 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Coxsackie virus  A </a:t>
            </a:r>
            <a:r>
              <a:rPr lang="en-US" dirty="0">
                <a:solidFill>
                  <a:srgbClr val="C00000"/>
                </a:solidFill>
              </a:rPr>
              <a:t>and B, </a:t>
            </a:r>
            <a:r>
              <a:rPr lang="en-US" dirty="0" smtClean="0">
                <a:solidFill>
                  <a:srgbClr val="C00000"/>
                </a:solidFill>
              </a:rPr>
              <a:t>Echovirus are </a:t>
            </a:r>
            <a:r>
              <a:rPr lang="en-US" dirty="0">
                <a:solidFill>
                  <a:srgbClr val="C00000"/>
                </a:solidFill>
              </a:rPr>
              <a:t>the most common </a:t>
            </a:r>
            <a:r>
              <a:rPr lang="en-US" dirty="0" smtClean="0">
                <a:solidFill>
                  <a:srgbClr val="C00000"/>
                </a:solidFill>
              </a:rPr>
              <a:t>causes.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Other viruses </a:t>
            </a:r>
            <a:r>
              <a:rPr lang="en-US" dirty="0">
                <a:solidFill>
                  <a:srgbClr val="0070C0"/>
                </a:solidFill>
              </a:rPr>
              <a:t>includes </a:t>
            </a:r>
            <a:r>
              <a:rPr lang="en-US" dirty="0" smtClean="0">
                <a:solidFill>
                  <a:srgbClr val="0070C0"/>
                </a:solidFill>
              </a:rPr>
              <a:t>Herpes </a:t>
            </a:r>
            <a:r>
              <a:rPr lang="en-US" dirty="0">
                <a:solidFill>
                  <a:srgbClr val="0070C0"/>
                </a:solidFill>
              </a:rPr>
              <a:t>viruses, </a:t>
            </a:r>
            <a:r>
              <a:rPr lang="en-US" dirty="0" smtClean="0">
                <a:solidFill>
                  <a:srgbClr val="0070C0"/>
                </a:solidFill>
              </a:rPr>
              <a:t>Hepatitis </a:t>
            </a:r>
            <a:r>
              <a:rPr lang="en-US" dirty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rgbClr val="0070C0"/>
                </a:solidFill>
              </a:rPr>
              <a:t>, Mumps, Influenza, Adenovirus ,</a:t>
            </a:r>
            <a:r>
              <a:rPr lang="en-US" dirty="0" err="1" smtClean="0">
                <a:solidFill>
                  <a:srgbClr val="0070C0"/>
                </a:solidFill>
              </a:rPr>
              <a:t>Varicella</a:t>
            </a:r>
            <a:r>
              <a:rPr lang="en-US" dirty="0" smtClean="0">
                <a:solidFill>
                  <a:srgbClr val="0070C0"/>
                </a:solidFill>
              </a:rPr>
              <a:t>  and HIV.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Bacterial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usually a complication of pulmonary infections (e.g. pneumonia ,</a:t>
            </a:r>
            <a:r>
              <a:rPr lang="en-US" dirty="0" err="1" smtClean="0"/>
              <a:t>empyema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organisms</a:t>
            </a:r>
            <a:r>
              <a:rPr lang="en-US" dirty="0" smtClean="0"/>
              <a:t>: </a:t>
            </a:r>
            <a:r>
              <a:rPr lang="en-US" i="1" dirty="0" smtClean="0"/>
              <a:t>S. </a:t>
            </a:r>
            <a:r>
              <a:rPr lang="en-US" i="1" dirty="0" err="1" smtClean="0"/>
              <a:t>pneumoniae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M. tuberculosis</a:t>
            </a:r>
            <a:r>
              <a:rPr lang="en-US" i="1" dirty="0" smtClean="0"/>
              <a:t>, S. aureus, H. </a:t>
            </a:r>
            <a:r>
              <a:rPr lang="en-US" i="1" dirty="0" err="1" smtClean="0"/>
              <a:t>influenzae</a:t>
            </a:r>
            <a:r>
              <a:rPr lang="en-US" i="1" dirty="0" smtClean="0"/>
              <a:t>, K. </a:t>
            </a:r>
            <a:r>
              <a:rPr lang="en-US" i="1" dirty="0" err="1" smtClean="0"/>
              <a:t>pneumoniae</a:t>
            </a:r>
            <a:r>
              <a:rPr lang="en-US" i="1" dirty="0" smtClean="0"/>
              <a:t> &amp; </a:t>
            </a:r>
            <a:r>
              <a:rPr lang="en-US" i="1" dirty="0" err="1" smtClean="0"/>
              <a:t>Legionella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HIV patients may develop pericardial effusions caused by: </a:t>
            </a:r>
            <a:r>
              <a:rPr lang="en-US" i="1" dirty="0" err="1" smtClean="0"/>
              <a:t>M.tuberculosis</a:t>
            </a:r>
            <a:r>
              <a:rPr lang="en-US" dirty="0" smtClean="0"/>
              <a:t> or </a:t>
            </a:r>
            <a:r>
              <a:rPr lang="en-US" i="1" dirty="0" smtClean="0"/>
              <a:t>M. </a:t>
            </a:r>
            <a:r>
              <a:rPr lang="en-US" i="1" dirty="0" err="1" smtClean="0"/>
              <a:t>avium</a:t>
            </a:r>
            <a:r>
              <a:rPr lang="en-US" dirty="0" smtClean="0"/>
              <a:t> complex.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Disseminated fungal infection </a:t>
            </a:r>
            <a:r>
              <a:rPr lang="en-US" dirty="0" smtClean="0"/>
              <a:t>caused by 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i="1" dirty="0" err="1" smtClean="0"/>
              <a:t>Histoplasma</a:t>
            </a:r>
            <a:r>
              <a:rPr lang="en-US" dirty="0" smtClean="0"/>
              <a:t>, </a:t>
            </a:r>
            <a:r>
              <a:rPr lang="en-US" i="1" dirty="0" err="1" smtClean="0"/>
              <a:t>Coccidioides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Parasitic infections </a:t>
            </a:r>
            <a:r>
              <a:rPr lang="en-US" dirty="0" err="1" smtClean="0"/>
              <a:t>eg.disseminated</a:t>
            </a:r>
            <a:r>
              <a:rPr lang="en-US" dirty="0" smtClean="0"/>
              <a:t>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 smtClean="0"/>
              <a:t>- are </a:t>
            </a:r>
            <a:r>
              <a:rPr lang="en-US" dirty="0"/>
              <a:t>rare causes.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Non-infectious pericarditis: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Causes: </a:t>
            </a:r>
          </a:p>
          <a:p>
            <a:r>
              <a:rPr lang="en-US" dirty="0" smtClean="0"/>
              <a:t>Immune mediated : as in rheumatoid fever &amp; SLE</a:t>
            </a:r>
          </a:p>
          <a:p>
            <a:r>
              <a:rPr lang="en-US" dirty="0" smtClean="0"/>
              <a:t>Miscellaneous : </a:t>
            </a:r>
            <a:r>
              <a:rPr lang="en-US" dirty="0" err="1" smtClean="0"/>
              <a:t>eg</a:t>
            </a:r>
            <a:r>
              <a:rPr lang="en-US" dirty="0" smtClean="0"/>
              <a:t>. due to myocardial infarction , malignancy and uremia.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Describe the epidemiology, risk factor for </a:t>
            </a:r>
            <a:r>
              <a:rPr lang="en-US" dirty="0" err="1" smtClean="0"/>
              <a:t>myocarditis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pathogenesis of </a:t>
            </a:r>
            <a:r>
              <a:rPr lang="en-US" dirty="0" err="1" smtClean="0"/>
              <a:t>myopericarditis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Differential between the various types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Name various etiological agents causing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clinical presentation and differential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Discuss the microbiological and non microbiological methods for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management ,complication and prognosis of patient with </a:t>
            </a:r>
            <a:r>
              <a:rPr lang="en-US" dirty="0" err="1" smtClean="0"/>
              <a:t>myocarditis</a:t>
            </a:r>
            <a:r>
              <a:rPr lang="en-US" dirty="0" smtClean="0"/>
              <a:t> and/or </a:t>
            </a:r>
            <a:r>
              <a:rPr lang="en-US" dirty="0" err="1" smtClean="0"/>
              <a:t>pericarditis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Contiguous spread</a:t>
            </a:r>
          </a:p>
          <a:p>
            <a:pPr lvl="1"/>
            <a:r>
              <a:rPr lang="en-US" dirty="0" smtClean="0"/>
              <a:t>lungs, pleura, </a:t>
            </a:r>
            <a:r>
              <a:rPr lang="en-US" dirty="0" err="1" smtClean="0"/>
              <a:t>mediastinal</a:t>
            </a:r>
            <a:r>
              <a:rPr lang="en-US" dirty="0" smtClean="0"/>
              <a:t> lymph nodes, myocardium, aorta, esophagus, liver.</a:t>
            </a:r>
          </a:p>
          <a:p>
            <a:r>
              <a:rPr lang="en-US" b="1" dirty="0" err="1" smtClean="0"/>
              <a:t>Hematogenous</a:t>
            </a:r>
            <a:r>
              <a:rPr lang="en-US" b="1" dirty="0" smtClean="0"/>
              <a:t> spread</a:t>
            </a:r>
          </a:p>
          <a:p>
            <a:pPr lvl="1"/>
            <a:r>
              <a:rPr lang="en-US" dirty="0" smtClean="0"/>
              <a:t>septicemia, toxins, neoplasm, metabolic</a:t>
            </a:r>
          </a:p>
          <a:p>
            <a:r>
              <a:rPr lang="en-US" b="1" dirty="0" err="1" smtClean="0"/>
              <a:t>Lymphangetic</a:t>
            </a:r>
            <a:r>
              <a:rPr lang="en-US" b="1" dirty="0" smtClean="0"/>
              <a:t> spread</a:t>
            </a:r>
          </a:p>
          <a:p>
            <a:r>
              <a:rPr lang="en-US" b="1" dirty="0" smtClean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provokes </a:t>
            </a:r>
            <a:r>
              <a:rPr lang="en-US" dirty="0" err="1" smtClean="0"/>
              <a:t>fibrinous</a:t>
            </a:r>
            <a:r>
              <a:rPr lang="en-US" dirty="0" smtClean="0"/>
              <a:t> exudate with or without serous effusion</a:t>
            </a:r>
          </a:p>
          <a:p>
            <a:r>
              <a:rPr lang="en-US" dirty="0" smtClean="0"/>
              <a:t>The normal transparent and glistening pericardium is turned into a </a:t>
            </a:r>
            <a:r>
              <a:rPr lang="en-US" b="1" dirty="0" smtClean="0"/>
              <a:t>dull, opaque, and “sandy” sac</a:t>
            </a:r>
          </a:p>
          <a:p>
            <a:r>
              <a:rPr lang="en-US" dirty="0" smtClean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Pericarditis </a:t>
            </a:r>
            <a:r>
              <a:rPr lang="en-US" dirty="0"/>
              <a:t>commonly </a:t>
            </a:r>
            <a:r>
              <a:rPr lang="en-US" b="1" dirty="0" err="1" smtClean="0"/>
              <a:t>tuberculous</a:t>
            </a:r>
            <a:r>
              <a:rPr lang="en-US" dirty="0" smtClean="0"/>
              <a:t> in </a:t>
            </a:r>
            <a:r>
              <a:rPr lang="en-US" dirty="0"/>
              <a:t>origin.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Serous </a:t>
            </a:r>
            <a:r>
              <a:rPr lang="en-US" b="1" dirty="0">
                <a:solidFill>
                  <a:srgbClr val="C00000"/>
                </a:solidFill>
              </a:rPr>
              <a:t>Pericarditis </a:t>
            </a:r>
            <a:r>
              <a:rPr lang="en-US" dirty="0" smtClean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</a:t>
            </a:r>
            <a:r>
              <a:rPr lang="en-US" dirty="0" smtClean="0"/>
              <a:t>SLE), viral infections</a:t>
            </a:r>
          </a:p>
          <a:p>
            <a:pPr lvl="1"/>
            <a:r>
              <a:rPr lang="en-US" dirty="0" err="1" smtClean="0"/>
              <a:t>Transudative</a:t>
            </a:r>
            <a:r>
              <a:rPr lang="en-US" dirty="0" smtClean="0"/>
              <a:t> serous fluid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Fibrinous</a:t>
            </a:r>
            <a:r>
              <a:rPr lang="en-US" b="1" dirty="0" smtClean="0">
                <a:solidFill>
                  <a:srgbClr val="C00000"/>
                </a:solidFill>
              </a:rPr>
              <a:t> Pericarditis</a:t>
            </a:r>
            <a:r>
              <a:rPr lang="en-US" dirty="0" smtClean="0"/>
              <a:t> due to acute MI, uremia, radiation</a:t>
            </a:r>
          </a:p>
          <a:p>
            <a:pPr lvl="1"/>
            <a:r>
              <a:rPr lang="en-US" dirty="0" err="1"/>
              <a:t>Fibrinous</a:t>
            </a:r>
            <a:r>
              <a:rPr lang="en-US" dirty="0"/>
              <a:t> exudative </a:t>
            </a:r>
            <a:r>
              <a:rPr lang="en-US" dirty="0" smtClean="0"/>
              <a:t>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Purulent/</a:t>
            </a:r>
            <a:r>
              <a:rPr lang="en-US" sz="2400" b="1" dirty="0" err="1" smtClean="0">
                <a:solidFill>
                  <a:srgbClr val="C00000"/>
                </a:solidFill>
              </a:rPr>
              <a:t>Suppurative</a:t>
            </a:r>
            <a:r>
              <a:rPr lang="en-US" b="1" dirty="0" smtClean="0">
                <a:solidFill>
                  <a:srgbClr val="C00000"/>
                </a:solidFill>
              </a:rPr>
              <a:t> pericarditis </a:t>
            </a:r>
            <a:r>
              <a:rPr lang="en-US" dirty="0" smtClean="0"/>
              <a:t>due to bacteria, fungi </a:t>
            </a:r>
            <a:r>
              <a:rPr lang="en-US" dirty="0"/>
              <a:t>or </a:t>
            </a:r>
            <a:r>
              <a:rPr lang="en-US" dirty="0" err="1" smtClean="0"/>
              <a:t>parasits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Purulent exudative fluid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Hemorrhagic pericarditis </a:t>
            </a:r>
            <a:r>
              <a:rPr lang="en-US" dirty="0" smtClean="0"/>
              <a:t>usually caused by infection (e.g. TB) or malignancy</a:t>
            </a:r>
          </a:p>
          <a:p>
            <a:pPr lvl="1"/>
            <a:r>
              <a:rPr lang="en-US" dirty="0"/>
              <a:t>blood mixed with a </a:t>
            </a:r>
            <a:r>
              <a:rPr lang="en-US" dirty="0" err="1"/>
              <a:t>fibrinous</a:t>
            </a:r>
            <a:r>
              <a:rPr lang="en-US" dirty="0"/>
              <a:t> or </a:t>
            </a:r>
            <a:r>
              <a:rPr lang="en-US" dirty="0" err="1"/>
              <a:t>suppurative</a:t>
            </a:r>
            <a:r>
              <a:rPr lang="en-US" dirty="0"/>
              <a:t> effusion</a:t>
            </a:r>
          </a:p>
        </p:txBody>
      </p:sp>
    </p:spTree>
    <p:extLst>
      <p:ext uri="{BB962C8B-B14F-4D97-AF65-F5344CB8AC3E}">
        <p14:creationId xmlns:p14="http://schemas.microsoft.com/office/powerpoint/2010/main" val="4077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pericarditis: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32" y="2152291"/>
            <a:ext cx="379729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Constrictive Pericarditis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causes: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Cardiac surgery</a:t>
            </a:r>
          </a:p>
          <a:p>
            <a:r>
              <a:rPr lang="en-US" dirty="0" smtClean="0"/>
              <a:t>Connective tissue disorders</a:t>
            </a:r>
          </a:p>
          <a:p>
            <a:r>
              <a:rPr lang="en-US" dirty="0" smtClean="0"/>
              <a:t>Dialysis</a:t>
            </a:r>
          </a:p>
          <a:p>
            <a:r>
              <a:rPr lang="en-US" b="1" dirty="0" smtClean="0"/>
              <a:t>Bacterial infection </a:t>
            </a:r>
            <a:r>
              <a:rPr lang="en-US" sz="1800" dirty="0" smtClean="0"/>
              <a:t>( viral, TB, fungal)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presentation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Acute pericarditis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Sudden</a:t>
            </a:r>
            <a:r>
              <a:rPr lang="en-US" dirty="0" smtClean="0"/>
              <a:t> </a:t>
            </a:r>
            <a:r>
              <a:rPr lang="en-US" dirty="0" err="1" smtClean="0"/>
              <a:t>pleuritic</a:t>
            </a:r>
            <a:r>
              <a:rPr lang="en-US" dirty="0" smtClean="0"/>
              <a:t> chest pain which is positional retrosternal l(relieved by setting forward)</a:t>
            </a:r>
          </a:p>
          <a:p>
            <a:r>
              <a:rPr lang="en-US" dirty="0" smtClean="0"/>
              <a:t>Dyspnea</a:t>
            </a:r>
          </a:p>
          <a:p>
            <a:r>
              <a:rPr lang="en-US" dirty="0" smtClean="0"/>
              <a:t>Fever </a:t>
            </a:r>
          </a:p>
          <a:p>
            <a:r>
              <a:rPr lang="en-US" b="1" dirty="0" smtClean="0"/>
              <a:t>On examination </a:t>
            </a:r>
            <a:r>
              <a:rPr lang="en-US" dirty="0" smtClean="0"/>
              <a:t>: Pericardial rub, exaggerated </a:t>
            </a:r>
            <a:r>
              <a:rPr lang="en-US" dirty="0"/>
              <a:t>pulses , </a:t>
            </a:r>
            <a:r>
              <a:rPr lang="en-US" dirty="0" err="1"/>
              <a:t>paradoxus</a:t>
            </a:r>
            <a:r>
              <a:rPr lang="en-US" dirty="0"/>
              <a:t> JVP </a:t>
            </a:r>
            <a:r>
              <a:rPr lang="en-US" dirty="0" smtClean="0"/>
              <a:t>(</a:t>
            </a:r>
            <a:r>
              <a:rPr lang="en-US" i="1" dirty="0" smtClean="0"/>
              <a:t>jugular venous pressure</a:t>
            </a:r>
            <a:r>
              <a:rPr lang="en-US" dirty="0" smtClean="0"/>
              <a:t>) and </a:t>
            </a:r>
            <a:r>
              <a:rPr lang="en-US" dirty="0"/>
              <a:t>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/>
              <a:t>pericarditis has </a:t>
            </a:r>
            <a:r>
              <a:rPr lang="en-US" b="1" dirty="0"/>
              <a:t>insidious </a:t>
            </a:r>
            <a:r>
              <a:rPr lang="en-US" dirty="0"/>
              <a:t>onset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Tuberculous</a:t>
            </a:r>
            <a:r>
              <a:rPr lang="en-US" b="1" dirty="0" smtClean="0">
                <a:solidFill>
                  <a:srgbClr val="002060"/>
                </a:solidFill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pericarditis</a:t>
            </a:r>
            <a:r>
              <a:rPr lang="en-US" dirty="0" smtClean="0"/>
              <a:t> in patients with pulmonary TB ranges from 1 – 8 %</a:t>
            </a:r>
          </a:p>
          <a:p>
            <a:r>
              <a:rPr lang="en-US" dirty="0" smtClean="0"/>
              <a:t>Clinical findings:  fever, pericardial friction rub, hepatomegaly</a:t>
            </a:r>
          </a:p>
          <a:p>
            <a:r>
              <a:rPr lang="en-US" dirty="0" smtClean="0"/>
              <a:t>Tuberculin skin test usually positive</a:t>
            </a:r>
          </a:p>
          <a:p>
            <a:r>
              <a:rPr lang="en-US" dirty="0" smtClean="0"/>
              <a:t>Fluid smear for acid fast bacilli (</a:t>
            </a:r>
            <a:r>
              <a:rPr lang="en-US" b="1" dirty="0" smtClean="0">
                <a:solidFill>
                  <a:srgbClr val="C00000"/>
                </a:solidFill>
              </a:rPr>
              <a:t>AFB</a:t>
            </a:r>
            <a:r>
              <a:rPr lang="en-US" dirty="0" smtClean="0"/>
              <a:t> ) often negative</a:t>
            </a:r>
          </a:p>
          <a:p>
            <a:r>
              <a:rPr lang="en-US" dirty="0" smtClean="0"/>
              <a:t>Pericardial </a:t>
            </a:r>
            <a:r>
              <a:rPr lang="en-US" b="1" dirty="0" smtClean="0"/>
              <a:t>biopsy </a:t>
            </a:r>
            <a:r>
              <a:rPr lang="en-US" dirty="0" smtClean="0"/>
              <a:t>more definitive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Acute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Differential Diagnosis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Investigations &amp;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 smtClean="0"/>
              <a:t>Leukocytosis</a:t>
            </a:r>
            <a:r>
              <a:rPr lang="en-US" dirty="0" smtClean="0"/>
              <a:t> </a:t>
            </a:r>
            <a:r>
              <a:rPr lang="en-US" dirty="0"/>
              <a:t>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  <a:endParaRPr lang="en-US" dirty="0" smtClean="0"/>
          </a:p>
          <a:p>
            <a:pPr lvl="0"/>
            <a:r>
              <a:rPr lang="en-US" dirty="0" smtClean="0"/>
              <a:t>Other </a:t>
            </a:r>
            <a:r>
              <a:rPr lang="en-US" dirty="0"/>
              <a:t>routine testing </a:t>
            </a:r>
            <a:r>
              <a:rPr lang="en-US" dirty="0" smtClean="0"/>
              <a:t>: </a:t>
            </a:r>
            <a:r>
              <a:rPr lang="en-US" b="1" dirty="0" smtClean="0"/>
              <a:t>urea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creatinine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 smtClean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smtClean="0"/>
              <a:t>pericarditis cases.</a:t>
            </a:r>
            <a:endParaRPr lang="en-US" dirty="0"/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 smtClean="0"/>
              <a:t>CT</a:t>
            </a:r>
            <a:r>
              <a:rPr lang="en-US" dirty="0" smtClean="0"/>
              <a:t> </a:t>
            </a:r>
            <a:r>
              <a:rPr lang="en-US" dirty="0"/>
              <a:t>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</a:t>
            </a:r>
            <a:r>
              <a:rPr lang="en-US" dirty="0" smtClean="0"/>
              <a:t>fungi.</a:t>
            </a:r>
          </a:p>
          <a:p>
            <a:pPr lvl="0"/>
            <a:r>
              <a:rPr lang="en-US" dirty="0" smtClean="0"/>
              <a:t> </a:t>
            </a:r>
            <a:r>
              <a:rPr lang="en-US" b="1" dirty="0" smtClean="0"/>
              <a:t>Immunology /Serology</a:t>
            </a:r>
            <a:r>
              <a:rPr lang="en-US" dirty="0" smtClean="0"/>
              <a:t>: Antinuclear </a:t>
            </a:r>
            <a:r>
              <a:rPr lang="en-US" dirty="0"/>
              <a:t>antibody tests and </a:t>
            </a:r>
            <a:r>
              <a:rPr lang="en-US" dirty="0" err="1" smtClean="0"/>
              <a:t>Histoplasmosis</a:t>
            </a:r>
            <a:r>
              <a:rPr lang="en-US" dirty="0" smtClean="0"/>
              <a:t> </a:t>
            </a:r>
            <a:r>
              <a:rPr lang="en-US" dirty="0"/>
              <a:t>complement fixation </a:t>
            </a:r>
            <a:r>
              <a:rPr lang="en-US" dirty="0" smtClean="0"/>
              <a:t>indicated in </a:t>
            </a:r>
            <a:r>
              <a:rPr lang="en-US" dirty="0"/>
              <a:t>endemic area.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Myocarditis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Myocarditis</a:t>
            </a:r>
            <a:r>
              <a:rPr lang="en-US" dirty="0"/>
              <a:t> is </a:t>
            </a:r>
            <a:r>
              <a:rPr lang="en-US" dirty="0" smtClean="0"/>
              <a:t>inflammatory </a:t>
            </a:r>
            <a:r>
              <a:rPr lang="en-US" dirty="0"/>
              <a:t>disease of the heart muscle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Mild &amp; self-limited with few symptoms </a:t>
            </a:r>
            <a:r>
              <a:rPr lang="en-US" b="1" dirty="0" smtClean="0"/>
              <a:t>OR</a:t>
            </a:r>
            <a:r>
              <a:rPr lang="en-US" dirty="0" smtClean="0"/>
              <a:t> severe with progression to congestive heart failure &amp; dilated cardiac muscle.</a:t>
            </a:r>
          </a:p>
          <a:p>
            <a:r>
              <a:rPr lang="en-US" dirty="0" smtClean="0"/>
              <a:t>localized </a:t>
            </a:r>
            <a:r>
              <a:rPr lang="en-US" b="1" dirty="0" smtClean="0"/>
              <a:t>or</a:t>
            </a:r>
            <a:r>
              <a:rPr lang="en-US" dirty="0" smtClean="0"/>
              <a:t> diffuse</a:t>
            </a:r>
            <a:endParaRPr lang="en-US" dirty="0"/>
          </a:p>
          <a:p>
            <a:pPr lvl="0"/>
            <a:r>
              <a:rPr lang="en-US" dirty="0"/>
              <a:t>Myocarditis can be due </a:t>
            </a:r>
            <a:r>
              <a:rPr lang="en-US" dirty="0" smtClean="0"/>
              <a:t>to a variety </a:t>
            </a:r>
            <a:r>
              <a:rPr lang="en-US" dirty="0"/>
              <a:t>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 smtClean="0"/>
              <a:t>causes </a:t>
            </a:r>
            <a:r>
              <a:rPr lang="en-US" dirty="0" err="1" smtClean="0"/>
              <a:t>eg</a:t>
            </a:r>
            <a:r>
              <a:rPr lang="en-US" dirty="0" smtClean="0"/>
              <a:t>. toxins, drugs and  hypersensitivity immune response.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>
                <a:solidFill>
                  <a:srgbClr val="C00000"/>
                </a:solidFill>
              </a:rPr>
              <a:t>infection is the most common cause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88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4038600" cy="285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</a:t>
            </a:r>
            <a:r>
              <a:rPr lang="en-US" dirty="0" smtClean="0">
                <a:solidFill>
                  <a:srgbClr val="002060"/>
                </a:solidFill>
              </a:rPr>
              <a:t>largely </a:t>
            </a:r>
            <a:r>
              <a:rPr lang="en-US" dirty="0">
                <a:solidFill>
                  <a:srgbClr val="002060"/>
                </a:solidFill>
              </a:rPr>
              <a:t>supportive for cases of idiopathic and viral </a:t>
            </a:r>
            <a:r>
              <a:rPr lang="en-US" dirty="0" err="1" smtClean="0">
                <a:solidFill>
                  <a:srgbClr val="002060"/>
                </a:solidFill>
              </a:rPr>
              <a:t>pericarditis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including bed rest </a:t>
            </a:r>
            <a:r>
              <a:rPr lang="en-US" dirty="0" smtClean="0">
                <a:solidFill>
                  <a:srgbClr val="002060"/>
                </a:solidFill>
              </a:rPr>
              <a:t>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 smtClean="0"/>
              <a:t>Corticosteroid use is </a:t>
            </a:r>
            <a:r>
              <a:rPr lang="en-US" dirty="0"/>
              <a:t>controversial and anticoagulants usually contraindicated.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 smtClean="0"/>
              <a:t>Antiviral:</a:t>
            </a: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 smtClean="0"/>
              <a:t>Herpes </a:t>
            </a:r>
            <a:r>
              <a:rPr lang="en-US" i="1" dirty="0"/>
              <a:t>simplex </a:t>
            </a:r>
            <a:r>
              <a:rPr lang="en-US" dirty="0"/>
              <a:t>or </a:t>
            </a:r>
            <a:r>
              <a:rPr lang="en-US" i="1" dirty="0" err="1" smtClean="0"/>
              <a:t>Varicella</a:t>
            </a:r>
            <a:r>
              <a:rPr lang="en-US" dirty="0" smtClean="0"/>
              <a:t> . </a:t>
            </a:r>
            <a:r>
              <a:rPr lang="en-US" b="1" dirty="0" err="1" smtClean="0">
                <a:solidFill>
                  <a:srgbClr val="0070C0"/>
                </a:solidFill>
              </a:rPr>
              <a:t>Ganciclovir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smtClean="0"/>
              <a:t>CMV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Pericardiocentesis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9"/>
            <a:ext cx="34290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53" y="2251494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</a:t>
            </a:r>
            <a:r>
              <a:rPr lang="en-US" dirty="0" smtClean="0"/>
              <a:t>: a therapeutic procedure to remove fluid from the pericardium (to </a:t>
            </a:r>
            <a:r>
              <a:rPr lang="en-US" dirty="0"/>
              <a:t>relief </a:t>
            </a:r>
            <a:r>
              <a:rPr lang="en-US" dirty="0" err="1" smtClean="0"/>
              <a:t>Tamponade</a:t>
            </a:r>
            <a:r>
              <a:rPr lang="en-US" dirty="0" smtClean="0"/>
              <a:t>) in severe cases with </a:t>
            </a:r>
            <a:r>
              <a:rPr lang="en-US" smtClean="0"/>
              <a:t>pericardial effusion.</a:t>
            </a:r>
            <a:endParaRPr lang="en-US" dirty="0"/>
          </a:p>
          <a:p>
            <a:pPr lvl="0"/>
            <a:r>
              <a:rPr lang="en-US" dirty="0"/>
              <a:t>Patients who recovered should be observed for </a:t>
            </a:r>
            <a:r>
              <a:rPr lang="en-US" dirty="0" smtClean="0"/>
              <a:t>recurrence.</a:t>
            </a:r>
            <a:endParaRPr lang="en-US" dirty="0"/>
          </a:p>
          <a:p>
            <a:pPr lvl="0"/>
            <a:r>
              <a:rPr lang="en-US" dirty="0"/>
              <a:t>Symptoms due to viral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  <a:r>
              <a:rPr lang="en-US" dirty="0"/>
              <a:t>usually subsided within </a:t>
            </a:r>
            <a:r>
              <a:rPr lang="en-US" dirty="0" smtClean="0"/>
              <a:t>one </a:t>
            </a:r>
            <a:r>
              <a:rPr lang="en-US" dirty="0"/>
              <a:t>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Myocarditis</a:t>
            </a:r>
            <a:endParaRPr lang="en-US" b="1" dirty="0"/>
          </a:p>
        </p:txBody>
      </p:sp>
      <p:pic>
        <p:nvPicPr>
          <p:cNvPr id="1028" name="Picture 4" descr="http://t2.gstatic.com/images?q=tbn:MweNbn2qR_mFOM:http://www.pathguy.com/lectures/giant_cell_myocardi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Lpz7gAqoAMnefM:http://2.bp.blogspot.com/_uiyskjNZYt8/TGUw6IjivGI/AAAAAAAAB98/XnKD1mGoIsc/s1600/Myocard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2667000" cy="2286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cyuc8oIExzKr7M:http://embryology.med.unsw.edu.au/Defect/images/Coxsackie_B4_vi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76800"/>
            <a:ext cx="2971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Epidemiology ,Etiology and Risk Factors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Epidemiology</a:t>
            </a:r>
            <a:r>
              <a:rPr lang="en-US" dirty="0" smtClean="0"/>
              <a:t> : no accurate estimate of incidence as many cases are mild &amp; brief and diagnosis is not made.</a:t>
            </a:r>
          </a:p>
          <a:p>
            <a:r>
              <a:rPr lang="en-US" b="1" dirty="0" smtClean="0"/>
              <a:t>Etiology</a:t>
            </a:r>
            <a:r>
              <a:rPr lang="en-US" b="1" dirty="0" smtClean="0">
                <a:solidFill>
                  <a:srgbClr val="C00000"/>
                </a:solidFill>
              </a:rPr>
              <a:t> : Coxsackie virus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is the most common cause of </a:t>
            </a:r>
            <a:r>
              <a:rPr lang="en-US" dirty="0" smtClean="0">
                <a:solidFill>
                  <a:srgbClr val="C00000"/>
                </a:solidFill>
              </a:rPr>
              <a:t>myocarditis.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Coxsackie virus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Echoviruses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Adenoviruses ,Influenza</a:t>
            </a:r>
            <a:r>
              <a:rPr lang="en-US" dirty="0">
                <a:solidFill>
                  <a:srgbClr val="C00000"/>
                </a:solidFill>
              </a:rPr>
              <a:t>, EBV, </a:t>
            </a:r>
            <a:r>
              <a:rPr lang="en-US" dirty="0" smtClean="0">
                <a:solidFill>
                  <a:srgbClr val="C00000"/>
                </a:solidFill>
              </a:rPr>
              <a:t>Rubella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Varicella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Mumps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Rabies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Hepatitis </a:t>
            </a:r>
            <a:r>
              <a:rPr lang="en-US" dirty="0">
                <a:solidFill>
                  <a:srgbClr val="C00000"/>
                </a:solidFill>
              </a:rPr>
              <a:t>viruses 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 smtClean="0">
                <a:solidFill>
                  <a:srgbClr val="002060"/>
                </a:solidFill>
              </a:rPr>
              <a:t>include </a:t>
            </a:r>
            <a:r>
              <a:rPr lang="en-US" i="1" dirty="0" err="1" smtClean="0">
                <a:solidFill>
                  <a:srgbClr val="002060"/>
                </a:solidFill>
              </a:rPr>
              <a:t>Corynebacterium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Syphilis ,Lyme </a:t>
            </a:r>
            <a:r>
              <a:rPr lang="en-US" dirty="0">
                <a:solidFill>
                  <a:srgbClr val="002060"/>
                </a:solidFill>
              </a:rPr>
              <a:t>disease or as a complication of bacterial </a:t>
            </a:r>
            <a:r>
              <a:rPr lang="en-US" dirty="0" err="1" smtClean="0">
                <a:solidFill>
                  <a:srgbClr val="002060"/>
                </a:solidFill>
              </a:rPr>
              <a:t>endocarditis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Etiology</a:t>
            </a:r>
            <a:r>
              <a:rPr lang="en-US" dirty="0" smtClean="0">
                <a:solidFill>
                  <a:schemeClr val="tx1"/>
                </a:solidFill>
              </a:rPr>
              <a:t>-continue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Parasitic causes </a:t>
            </a:r>
            <a:r>
              <a:rPr lang="en-US" dirty="0">
                <a:solidFill>
                  <a:srgbClr val="002060"/>
                </a:solidFill>
              </a:rPr>
              <a:t>includes </a:t>
            </a:r>
            <a:r>
              <a:rPr lang="en-US" dirty="0" err="1" smtClean="0">
                <a:solidFill>
                  <a:srgbClr val="002060"/>
                </a:solidFill>
              </a:rPr>
              <a:t>Chagas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diseases, </a:t>
            </a:r>
            <a:r>
              <a:rPr lang="en-US" i="1" dirty="0" err="1" smtClean="0">
                <a:solidFill>
                  <a:srgbClr val="002060"/>
                </a:solidFill>
              </a:rPr>
              <a:t>Trichinella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Taxoplasma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Others organisms includes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Rickettsiae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Fungi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Chlamydia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enteric pathogens,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Legionella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Mycobacterium tuberculosis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72842"/>
              </p:ext>
            </p:extLst>
          </p:nvPr>
        </p:nvGraphicFramePr>
        <p:xfrm>
          <a:off x="457200" y="-1"/>
          <a:ext cx="7391400" cy="7015304"/>
        </p:xfrm>
        <a:graphic>
          <a:graphicData uri="http://schemas.openxmlformats.org/drawingml/2006/table">
            <a:tbl>
              <a:tblPr/>
              <a:tblGrid>
                <a:gridCol w="3971596"/>
                <a:gridCol w="3419804"/>
              </a:tblGrid>
              <a:tr h="46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21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Sarcoidosis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Vasculities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Corynebacterium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diphtheriae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(diphtheria)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Neoplastic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Protozoan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Trypanosoma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cruzi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Chagas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Chemotherapeutic agents -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5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Borrelia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burgdorferi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( Lyme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Clinical Presentation of myocarditis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Highly variable</a:t>
            </a:r>
            <a:r>
              <a:rPr lang="en-US" dirty="0" smtClean="0">
                <a:solidFill>
                  <a:srgbClr val="002060"/>
                </a:solidFill>
              </a:rPr>
              <a:t>: may occur days to weeks after onset of acute febrile illness or with heart failure without any known antecedent symptoms 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Fever</a:t>
            </a:r>
            <a:r>
              <a:rPr lang="en-US" dirty="0">
                <a:solidFill>
                  <a:srgbClr val="002060"/>
                </a:solidFill>
              </a:rPr>
              <a:t>, headache, muscle aches, diarrhea, sore throat and </a:t>
            </a:r>
            <a:r>
              <a:rPr lang="en-US" dirty="0" smtClean="0">
                <a:solidFill>
                  <a:srgbClr val="002060"/>
                </a:solidFill>
              </a:rPr>
              <a:t>rashes similar to most viral infections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Chest </a:t>
            </a:r>
            <a:r>
              <a:rPr lang="en-US" b="1" dirty="0">
                <a:solidFill>
                  <a:srgbClr val="C00000"/>
                </a:solidFill>
              </a:rPr>
              <a:t>pain, arrhythmias </a:t>
            </a:r>
            <a:r>
              <a:rPr lang="en-US" b="1" dirty="0" smtClean="0">
                <a:solidFill>
                  <a:srgbClr val="C00000"/>
                </a:solidFill>
              </a:rPr>
              <a:t>,sweating , fatigue </a:t>
            </a:r>
            <a:r>
              <a:rPr lang="en-US" b="1" dirty="0">
                <a:solidFill>
                  <a:srgbClr val="C00000"/>
                </a:solidFill>
              </a:rPr>
              <a:t>and may present with congestive heart failure.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1236</TotalTime>
  <Words>1301</Words>
  <Application>Microsoft Office PowerPoint</Application>
  <PresentationFormat>On-screen Show (4:3)</PresentationFormat>
  <Paragraphs>178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Constantia</vt:lpstr>
      <vt:lpstr>Tahoma</vt:lpstr>
      <vt:lpstr>Traditional Arabic</vt:lpstr>
      <vt:lpstr>Wingdings</vt:lpstr>
      <vt:lpstr>Wingdings 2</vt:lpstr>
      <vt:lpstr>Flow</vt:lpstr>
      <vt:lpstr>Myocarditis and Pericarditis</vt:lpstr>
      <vt:lpstr>Objectives </vt:lpstr>
      <vt:lpstr>Myocarditis</vt:lpstr>
      <vt:lpstr>PowerPoint Presentation</vt:lpstr>
      <vt:lpstr>Myocarditis</vt:lpstr>
      <vt:lpstr>Epidemiology ,Etiology and Risk Factors  </vt:lpstr>
      <vt:lpstr>Etiology-continue</vt:lpstr>
      <vt:lpstr>PowerPoint Presentation</vt:lpstr>
      <vt:lpstr>Clinical Presentation of myocarditis</vt:lpstr>
      <vt:lpstr>Differential Diagnosis</vt:lpstr>
      <vt:lpstr>Diagnosis of myocarditis</vt:lpstr>
      <vt:lpstr>ECGs of normal heart</vt:lpstr>
      <vt:lpstr>Endomyocardial Diagnosis</vt:lpstr>
      <vt:lpstr>Management of myocarditis</vt:lpstr>
      <vt:lpstr>Management of myocarditis</vt:lpstr>
      <vt:lpstr>Acute Pericarditis</vt:lpstr>
      <vt:lpstr>Pericarditis</vt:lpstr>
      <vt:lpstr>PowerPoint Presentation</vt:lpstr>
      <vt:lpstr>PowerPoint Presentation</vt:lpstr>
      <vt:lpstr>Pathophysiology</vt:lpstr>
      <vt:lpstr>Pathophysiology</vt:lpstr>
      <vt:lpstr>Types of Pericarditis</vt:lpstr>
      <vt:lpstr>Types of Pericarditis</vt:lpstr>
      <vt:lpstr>Types of pericarditis:</vt:lpstr>
      <vt:lpstr>Constrictive Pericarditis causes:</vt:lpstr>
      <vt:lpstr>Clinical presentation of pericarditis</vt:lpstr>
      <vt:lpstr>Tuberculous Pericarditis</vt:lpstr>
      <vt:lpstr>Acute Pericarditis Differential Diagnosis</vt:lpstr>
      <vt:lpstr>Investigations &amp; Diagnosis</vt:lpstr>
      <vt:lpstr>PowerPoint Presentation</vt:lpstr>
      <vt:lpstr>Management of pericarditis</vt:lpstr>
      <vt:lpstr>Pericardiocentesis </vt:lpstr>
      <vt:lpstr>Management of pericarditis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Khalida Mohammed Binkhamis</cp:lastModifiedBy>
  <cp:revision>164</cp:revision>
  <dcterms:created xsi:type="dcterms:W3CDTF">2010-12-25T05:02:39Z</dcterms:created>
  <dcterms:modified xsi:type="dcterms:W3CDTF">2018-02-27T06:04:42Z</dcterms:modified>
</cp:coreProperties>
</file>