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07" r:id="rId1"/>
  </p:sldMasterIdLst>
  <p:notesMasterIdLst>
    <p:notesMasterId r:id="rId28"/>
  </p:notesMasterIdLst>
  <p:sldIdLst>
    <p:sldId id="331" r:id="rId2"/>
    <p:sldId id="578" r:id="rId3"/>
    <p:sldId id="566" r:id="rId4"/>
    <p:sldId id="563" r:id="rId5"/>
    <p:sldId id="333" r:id="rId6"/>
    <p:sldId id="335" r:id="rId7"/>
    <p:sldId id="340" r:id="rId8"/>
    <p:sldId id="343" r:id="rId9"/>
    <p:sldId id="567" r:id="rId10"/>
    <p:sldId id="346" r:id="rId11"/>
    <p:sldId id="347" r:id="rId12"/>
    <p:sldId id="350" r:id="rId13"/>
    <p:sldId id="575" r:id="rId14"/>
    <p:sldId id="579" r:id="rId15"/>
    <p:sldId id="552" r:id="rId16"/>
    <p:sldId id="548" r:id="rId17"/>
    <p:sldId id="577" r:id="rId18"/>
    <p:sldId id="576" r:id="rId19"/>
    <p:sldId id="557" r:id="rId20"/>
    <p:sldId id="572" r:id="rId21"/>
    <p:sldId id="536" r:id="rId22"/>
    <p:sldId id="360" r:id="rId23"/>
    <p:sldId id="545" r:id="rId24"/>
    <p:sldId id="553" r:id="rId25"/>
    <p:sldId id="561" r:id="rId26"/>
    <p:sldId id="573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>
      <p:cViewPr varScale="1">
        <p:scale>
          <a:sx n="42" d="100"/>
          <a:sy n="42" d="100"/>
        </p:scale>
        <p:origin x="54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9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4A08100-B877-4B2C-A2AC-08939DB82C4B}" type="datetimeFigureOut">
              <a:rPr lang="en-US"/>
              <a:pPr>
                <a:defRPr/>
              </a:pPr>
              <a:t>2/24/2018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7A3164D-33AE-45FD-B865-3E9D2A958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403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3164D-33AE-45FD-B865-3E9D2A958A9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4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3164D-33AE-45FD-B865-3E9D2A958A9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50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3164D-33AE-45FD-B865-3E9D2A958A9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51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3164D-33AE-45FD-B865-3E9D2A958A9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46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3164D-33AE-45FD-B865-3E9D2A958A9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5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3164D-33AE-45FD-B865-3E9D2A958A9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89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3164D-33AE-45FD-B865-3E9D2A958A9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64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60FC80-331D-4F9B-8601-2FBD2ED7D38B}" type="slidenum">
              <a:rPr lang="en-US">
                <a:latin typeface="Arial" charset="0"/>
              </a:rPr>
              <a:pPr>
                <a:defRPr/>
              </a:pPr>
              <a:t>3</a:t>
            </a:fld>
            <a:endParaRPr lang="en-US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63555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3164D-33AE-45FD-B865-3E9D2A958A9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93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3164D-33AE-45FD-B865-3E9D2A958A9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0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3164D-33AE-45FD-B865-3E9D2A958A9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10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3164D-33AE-45FD-B865-3E9D2A958A9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3164D-33AE-45FD-B865-3E9D2A958A9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88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3164D-33AE-45FD-B865-3E9D2A958A9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31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3164D-33AE-45FD-B865-3E9D2A958A9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34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C384991-E4F8-474E-9FA6-C28A88DE8EAE}" type="datetimeFigureOut">
              <a:rPr lang="en-US" smtClean="0"/>
              <a:pPr>
                <a:defRPr/>
              </a:pPr>
              <a:t>2/24/2018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C5124E7-C069-4C24-86B4-23DC7589DD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44ECE7-870E-4555-BCC4-615AD767E63D}" type="datetimeFigureOut">
              <a:rPr lang="en-US" smtClean="0"/>
              <a:pPr>
                <a:defRPr/>
              </a:pPr>
              <a:t>2/24/2018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8B6D2-EECE-4A5D-ACB7-FDFB933CBA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>
              <a:defRPr/>
            </a:pPr>
            <a:fld id="{0644ECE7-870E-4555-BCC4-615AD767E63D}" type="datetimeFigureOut">
              <a:rPr lang="en-US" smtClean="0"/>
              <a:pPr>
                <a:defRPr/>
              </a:pPr>
              <a:t>2/24/2018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pPr>
              <a:defRPr/>
            </a:pPr>
            <a:fld id="{4158B6D2-EECE-4A5D-ACB7-FDFB933CBA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5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101850"/>
            <a:ext cx="2949178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A7ADE1C6-7669-4459-A8FF-FC6E6514BBDE}" type="datetimeFigureOut">
              <a:rPr lang="en-US" smtClean="0"/>
              <a:pPr>
                <a:defRPr/>
              </a:pPr>
              <a:t>2/24/2018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248532E5-48B6-41F5-8BDB-DB1127EBE9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8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F46959-34FD-486C-A642-9B8D74AD31E9}" type="datetimeFigureOut">
              <a:rPr lang="en-US" smtClean="0"/>
              <a:pPr>
                <a:defRPr/>
              </a:pPr>
              <a:t>2/24/2018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62A1AB9-F3DE-4915-B139-566AED6331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34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F9499B-EBB4-40B7-91F1-74B73047A015}" type="datetimeFigureOut">
              <a:rPr lang="en-US" smtClean="0"/>
              <a:pPr>
                <a:defRPr/>
              </a:pPr>
              <a:t>2/24/2018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B6CD56B-AF4E-47F6-A4DA-DAB5B7E9B1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6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9F7259E6-D774-432F-9F01-8C349792DD59}" type="datetimeFigureOut">
              <a:rPr lang="en-US" smtClean="0"/>
              <a:pPr>
                <a:defRPr/>
              </a:pPr>
              <a:t>2/24/2018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BD8D34A1-87F7-46CD-8CFA-CE3F935D43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4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727B4F6D-DE45-4CEF-810C-4EDDC11C3437}" type="datetimeFigureOut">
              <a:rPr lang="en-US" smtClean="0"/>
              <a:pPr>
                <a:defRPr/>
              </a:pPr>
              <a:t>2/24/2018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FE75966A-911D-41AC-8858-D60997D47A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370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DBAE25-DC02-4752-964B-2ECA17F383EB}" type="datetimeFigureOut">
              <a:rPr lang="en-US" smtClean="0"/>
              <a:pPr>
                <a:defRPr/>
              </a:pPr>
              <a:t>2/24/2018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80229E4-73BE-443B-A330-F52E85383A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0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2424C7-B27F-48BB-8481-0BAC237F1559}" type="datetimeFigureOut">
              <a:rPr lang="en-US" smtClean="0"/>
              <a:pPr>
                <a:defRPr/>
              </a:pPr>
              <a:t>2/24/2018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DB791D9-9452-4C7C-B743-899A853771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8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44ECE7-870E-4555-BCC4-615AD767E63D}" type="datetimeFigureOut">
              <a:rPr lang="en-US" smtClean="0"/>
              <a:pPr>
                <a:defRPr/>
              </a:pPr>
              <a:t>2/24/2018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158B6D2-EECE-4A5D-ACB7-FDFB933CBA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sm_penci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755648"/>
            <a:ext cx="1615307" cy="2145615"/>
          </a:xfrm>
          <a:prstGeom prst="rect">
            <a:avLst/>
          </a:prstGeom>
          <a:ln w="50800" cap="sq" cmpd="dbl">
            <a:solidFill>
              <a:schemeClr val="accent2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221772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>
              <a:defRPr/>
            </a:pPr>
            <a:fld id="{9E07EF0F-D03D-43E0-B564-94315D1E8792}" type="datetimeFigureOut">
              <a:rPr lang="en-US" smtClean="0"/>
              <a:pPr>
                <a:defRPr/>
              </a:pPr>
              <a:t>2/24/2018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0F5C49E1-40AA-4275-B3B0-41349E9051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74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644ECE7-870E-4555-BCC4-615AD767E63D}" type="datetimeFigureOut">
              <a:rPr lang="en-US" smtClean="0"/>
              <a:pPr>
                <a:defRPr/>
              </a:pPr>
              <a:t>2/24/2018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158B6D2-EECE-4A5D-ACB7-FDFB933CBA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3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  <p:sldLayoutId id="214748451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google.com.sa/url?sa=i&amp;rct=j&amp;q=&amp;esrc=s&amp;source=images&amp;cd=&amp;cad=rja&amp;uact=8&amp;docid=YdJB67pmF_yMoM&amp;tbnid=pwKRYspWcqCPlM:&amp;ved=0CAQQjB0&amp;url=http://healthcaredir.com/tag/stroke/&amp;ei=DmQdU6K-GseytAbt2oHADg&amp;psig=AFQjCNEKpmlG6VJapvfjM7gHkeRyWJnWUw&amp;ust=139451996578012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sa/url?sa=i&amp;rct=j&amp;q=&amp;esrc=s&amp;source=images&amp;cd=&amp;cad=rja&amp;uact=8&amp;docid=TxLVSM7aY-U2ZM&amp;tbnid=AOXdpnJ_hUIrfM:&amp;ved=0CAQQjB0&amp;url=http://cardiologydoc.wordpress.com/2012/02/14/optimal-medical-therapy/&amp;ei=UWYdU5vzNoPYtAbu-4DYAw&amp;psig=AFQjCNEjG88Y2xKlEr8C9Ee5G6-dZyPNXg&amp;ust=1394521722652330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sa/url?sa=i&amp;rct=j&amp;q=&amp;esrc=s&amp;source=images&amp;cd=&amp;cad=rja&amp;uact=8&amp;docid=5_5VGbXjv1u5XM&amp;tbnid=22B965UEF7glNM:&amp;ved=0CAQQjB0&amp;url=http://www.flickr.com/photos/80119778@N04/7794018500/&amp;ei=A2YdU5jkLoiTtQbGsIEY&amp;psig=AFQjCNFlpuDCC8f91RyHbV42pXEieZ0Jgg&amp;ust=1394521797010398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sa/url?sa=i&amp;rct=j&amp;q=&amp;esrc=s&amp;source=images&amp;cd=&amp;cad=rja&amp;uact=8&amp;docid=8svC-akJBCacHM&amp;tbnid=0KHkm1kb996b_M:&amp;ved=0CAQQjB0&amp;url=http://www.full-health.com/arterial_cleansing.htm&amp;ei=XGcdU7rsIoqUtQbUyYC4Bw&amp;psig=AFQjCNEjG88Y2xKlEr8C9Ee5G6-dZyPNXg&amp;ust=1394521722652330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hyperlink" Target="http://www.google.com.sa/url?sa=i&amp;rct=j&amp;q=&amp;esrc=s&amp;source=images&amp;cd=&amp;cad=rja&amp;uact=8&amp;docid=8svC-akJBCacHM&amp;tbnid=0KHkm1kb996b_M:&amp;ved=0CAQQjB0&amp;url=http://www.mananatomy.com/basic-anatomy/arteries&amp;ei=gGcdU4eAMcKbtQbL54HABw&amp;psig=AFQjCNEjG88Y2xKlEr8C9Ee5G6-dZyPNXg&amp;ust=1394521722652330" TargetMode="Externa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oogle.com.sa/url?sa=i&amp;rct=j&amp;q=&amp;esrc=s&amp;source=images&amp;cd=&amp;cad=rja&amp;uact=8&amp;docid=Qf1zCADOoTiSAM&amp;tbnid=YZUxJaykfYqAnM:&amp;ved=0CAQQjB0&amp;url=http://www.udel.edu/biology/Wags/histopage/vascularmodelingpage/circsystempage/microvessels/microvessels.html&amp;ei=l24dU5DqLcbUtQaguoCYAw&amp;psig=AFQjCNEVeX9MmO_9NULikMo5b3wY_RQK4Q&amp;ust=1394524170381482" TargetMode="Externa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med.uottawa.ca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31214" y="1143000"/>
            <a:ext cx="3810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latin typeface="Lucida Sans Unicode" pitchFamily="34" charset="0"/>
                <a:cs typeface="Lucida Sans Unicode" pitchFamily="34" charset="0"/>
              </a:rPr>
              <a:t>ATHEROSCLEROSIS</a:t>
            </a:r>
            <a:r>
              <a:rPr lang="en-US" sz="2800" b="1" dirty="0">
                <a:latin typeface="Lucida Sans Unicode" pitchFamily="34" charset="0"/>
                <a:cs typeface="Lucida Sans Unicode" pitchFamily="34" charset="0"/>
              </a:rPr>
              <a:t/>
            </a:r>
            <a:br>
              <a:rPr lang="en-US" sz="2800" b="1" dirty="0">
                <a:latin typeface="Lucida Sans Unicode" pitchFamily="34" charset="0"/>
                <a:cs typeface="Lucida Sans Unicode" pitchFamily="34" charset="0"/>
              </a:rPr>
            </a:br>
            <a:r>
              <a:rPr lang="en-US" sz="1800" b="1" dirty="0" smtClean="0">
                <a:latin typeface="Lucida Sans Unicode" pitchFamily="34" charset="0"/>
                <a:cs typeface="Lucida Sans Unicode" pitchFamily="34" charset="0"/>
              </a:rPr>
              <a:t>Sufia Husain. </a:t>
            </a:r>
            <a:br>
              <a:rPr lang="en-US" sz="1800" b="1" dirty="0" smtClean="0">
                <a:latin typeface="Lucida Sans Unicode" pitchFamily="34" charset="0"/>
                <a:cs typeface="Lucida Sans Unicode" pitchFamily="34" charset="0"/>
              </a:rPr>
            </a:br>
            <a:r>
              <a:rPr lang="en-US" sz="1800" b="1" dirty="0" smtClean="0">
                <a:latin typeface="Lucida Sans Unicode" pitchFamily="34" charset="0"/>
                <a:cs typeface="Lucida Sans Unicode" pitchFamily="34" charset="0"/>
              </a:rPr>
              <a:t>Pathology. </a:t>
            </a:r>
            <a:br>
              <a:rPr lang="en-US" sz="1800" b="1" dirty="0" smtClean="0">
                <a:latin typeface="Lucida Sans Unicode" pitchFamily="34" charset="0"/>
                <a:cs typeface="Lucida Sans Unicode" pitchFamily="34" charset="0"/>
              </a:rPr>
            </a:br>
            <a:r>
              <a:rPr lang="en-US" sz="1800" b="1" dirty="0" smtClean="0">
                <a:latin typeface="Lucida Sans Unicode" pitchFamily="34" charset="0"/>
                <a:cs typeface="Lucida Sans Unicode" pitchFamily="34" charset="0"/>
              </a:rPr>
              <a:t>KSU. Riyadh. </a:t>
            </a:r>
            <a:br>
              <a:rPr lang="en-US" sz="1800" b="1" dirty="0" smtClean="0">
                <a:latin typeface="Lucida Sans Unicode" pitchFamily="34" charset="0"/>
                <a:cs typeface="Lucida Sans Unicode" pitchFamily="34" charset="0"/>
              </a:rPr>
            </a:br>
            <a:r>
              <a:rPr lang="en-US" sz="1800" b="1" dirty="0" smtClean="0">
                <a:latin typeface="Lucida Sans Unicode" pitchFamily="34" charset="0"/>
                <a:cs typeface="Lucida Sans Unicode" pitchFamily="34" charset="0"/>
              </a:rPr>
              <a:t>February 2018</a:t>
            </a:r>
          </a:p>
        </p:txBody>
      </p:sp>
      <p:pic>
        <p:nvPicPr>
          <p:cNvPr id="80898" name="Picture 2" descr="http://news.vanderbilt.edu/files/atheroscleros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895600"/>
            <a:ext cx="4714875" cy="265747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534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latin typeface="Lucida Sans Unicode" pitchFamily="34" charset="0"/>
                <a:cs typeface="Lucida Sans Unicode" pitchFamily="34" charset="0"/>
              </a:rPr>
              <a:t>Atherosclerosis: Microscopic morphology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3400" y="1676400"/>
            <a:ext cx="8172450" cy="46482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2800" b="1" dirty="0" smtClean="0">
                <a:latin typeface="Lucida Sans Unicode" pitchFamily="34" charset="0"/>
                <a:cs typeface="Lucida Sans Unicode" pitchFamily="34" charset="0"/>
              </a:rPr>
              <a:t>  </a:t>
            </a:r>
            <a:endParaRPr lang="en-US" sz="2800" dirty="0" smtClean="0">
              <a:latin typeface="Lucida Sans Unicode" pitchFamily="34" charset="0"/>
              <a:cs typeface="Lucida Sans Unicode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Lucida Sans Unicode" pitchFamily="34" charset="0"/>
                <a:cs typeface="Lucida Sans Unicode" pitchFamily="34" charset="0"/>
              </a:rPr>
              <a:t>A well established atheroma/AS plaque </a:t>
            </a:r>
            <a:r>
              <a:rPr lang="en-US" sz="2800" dirty="0" smtClean="0">
                <a:latin typeface="Lucida Sans Unicode" pitchFamily="34" charset="0"/>
                <a:cs typeface="Lucida Sans Unicode" pitchFamily="34" charset="0"/>
              </a:rPr>
              <a:t>consists of a raised focal lesion in the intima, with a soft, yellow, </a:t>
            </a:r>
            <a:r>
              <a:rPr lang="en-US" sz="2800" dirty="0" err="1" smtClean="0">
                <a:latin typeface="Lucida Sans Unicode" pitchFamily="34" charset="0"/>
                <a:cs typeface="Lucida Sans Unicode" pitchFamily="34" charset="0"/>
              </a:rPr>
              <a:t>grumous</a:t>
            </a:r>
            <a:r>
              <a:rPr lang="en-US" sz="2800" dirty="0" smtClean="0">
                <a:latin typeface="Lucida Sans Unicode" pitchFamily="34" charset="0"/>
                <a:cs typeface="Lucida Sans Unicode" pitchFamily="34" charset="0"/>
              </a:rPr>
              <a:t>/granular core of lipid (mainly cholesterol and cholesterol esters), covered by a firm, white fibrous cap. Atherosclerotic plaques have three principal components: </a:t>
            </a:r>
          </a:p>
          <a:p>
            <a:pPr marL="1044702" lvl="1" indent="-514350">
              <a:buFont typeface="+mj-lt"/>
              <a:buAutoNum type="arabicPeriod"/>
            </a:pPr>
            <a:r>
              <a:rPr lang="en-US" sz="2800" b="1" i="0" dirty="0" smtClean="0">
                <a:latin typeface="Lucida Sans Unicode" pitchFamily="34" charset="0"/>
                <a:cs typeface="Lucida Sans Unicode" pitchFamily="34" charset="0"/>
              </a:rPr>
              <a:t>Cells</a:t>
            </a:r>
            <a:r>
              <a:rPr lang="en-US" sz="2800" i="0" dirty="0" smtClean="0">
                <a:latin typeface="Lucida Sans Unicode" pitchFamily="34" charset="0"/>
                <a:cs typeface="Lucida Sans Unicode" pitchFamily="34" charset="0"/>
              </a:rPr>
              <a:t>: SMCs, macrophages, lymphocytes and foam cell</a:t>
            </a:r>
          </a:p>
          <a:p>
            <a:pPr marL="1044702" lvl="1" indent="-514350">
              <a:buFont typeface="+mj-lt"/>
              <a:buAutoNum type="arabicPeriod"/>
            </a:pPr>
            <a:r>
              <a:rPr lang="en-US" sz="2800" b="1" i="0" dirty="0" smtClean="0">
                <a:latin typeface="Lucida Sans Unicode" pitchFamily="34" charset="0"/>
                <a:cs typeface="Lucida Sans Unicode" pitchFamily="34" charset="0"/>
              </a:rPr>
              <a:t>Extracellular matrix</a:t>
            </a:r>
            <a:r>
              <a:rPr lang="en-US" sz="2800" i="0" dirty="0" smtClean="0">
                <a:latin typeface="Lucida Sans Unicode" pitchFamily="34" charset="0"/>
                <a:cs typeface="Lucida Sans Unicode" pitchFamily="34" charset="0"/>
              </a:rPr>
              <a:t>: including collagen, elastic fibers, and </a:t>
            </a:r>
            <a:r>
              <a:rPr lang="en-US" sz="2800" i="0" dirty="0" err="1" smtClean="0">
                <a:latin typeface="Lucida Sans Unicode" pitchFamily="34" charset="0"/>
                <a:cs typeface="Lucida Sans Unicode" pitchFamily="34" charset="0"/>
              </a:rPr>
              <a:t>proteoglycans</a:t>
            </a:r>
            <a:endParaRPr lang="en-US" sz="2800" i="0" dirty="0" smtClean="0">
              <a:latin typeface="Lucida Sans Unicode" pitchFamily="34" charset="0"/>
              <a:cs typeface="Lucida Sans Unicode" pitchFamily="34" charset="0"/>
            </a:endParaRPr>
          </a:p>
          <a:p>
            <a:pPr marL="1044702" lvl="1" indent="-514350">
              <a:buFont typeface="+mj-lt"/>
              <a:buAutoNum type="arabicPeriod"/>
            </a:pPr>
            <a:r>
              <a:rPr lang="en-US" sz="2800" b="1" i="0" dirty="0" smtClean="0">
                <a:latin typeface="Lucida Sans Unicode" pitchFamily="34" charset="0"/>
                <a:cs typeface="Lucida Sans Unicode" pitchFamily="34" charset="0"/>
              </a:rPr>
              <a:t>Lipid</a:t>
            </a:r>
            <a:r>
              <a:rPr lang="en-US" sz="2800" i="0" dirty="0" smtClean="0">
                <a:latin typeface="Lucida Sans Unicode" pitchFamily="34" charset="0"/>
                <a:cs typeface="Lucida Sans Unicode" pitchFamily="34" charset="0"/>
              </a:rPr>
              <a:t>: </a:t>
            </a:r>
            <a:r>
              <a:rPr lang="en-US" sz="2800" i="0" dirty="0">
                <a:latin typeface="Lucida Sans Unicode" pitchFamily="34" charset="0"/>
                <a:cs typeface="Lucida Sans Unicode" pitchFamily="34" charset="0"/>
              </a:rPr>
              <a:t>Typical </a:t>
            </a:r>
            <a:r>
              <a:rPr lang="en-US" sz="2800" i="0" dirty="0" err="1">
                <a:latin typeface="Lucida Sans Unicode" pitchFamily="34" charset="0"/>
                <a:cs typeface="Lucida Sans Unicode" pitchFamily="34" charset="0"/>
              </a:rPr>
              <a:t>atheromas</a:t>
            </a:r>
            <a:r>
              <a:rPr lang="en-US" sz="2800" i="0" dirty="0">
                <a:latin typeface="Lucida Sans Unicode" pitchFamily="34" charset="0"/>
                <a:cs typeface="Lucida Sans Unicode" pitchFamily="34" charset="0"/>
              </a:rPr>
              <a:t> contain relatively abundant </a:t>
            </a:r>
            <a:r>
              <a:rPr lang="en-US" sz="2800" i="0" dirty="0" smtClean="0">
                <a:latin typeface="Lucida Sans Unicode" pitchFamily="34" charset="0"/>
                <a:cs typeface="Lucida Sans Unicode" pitchFamily="34" charset="0"/>
              </a:rPr>
              <a:t>lipid both intracellular and extracellular lipid . </a:t>
            </a:r>
          </a:p>
          <a:p>
            <a:pPr marL="0" indent="0">
              <a:buNone/>
            </a:pPr>
            <a:r>
              <a:rPr lang="en-US" sz="2800" dirty="0" smtClean="0">
                <a:latin typeface="Lucida Sans Unicode" pitchFamily="34" charset="0"/>
                <a:cs typeface="Lucida Sans Unicode" pitchFamily="34" charset="0"/>
              </a:rPr>
              <a:t>NOTE: Foam </a:t>
            </a:r>
            <a:r>
              <a:rPr lang="en-US" sz="2800" dirty="0">
                <a:latin typeface="Lucida Sans Unicode" pitchFamily="34" charset="0"/>
                <a:cs typeface="Lucida Sans Unicode" pitchFamily="34" charset="0"/>
              </a:rPr>
              <a:t>cells are large, lipid-laden macrophages derived from blood monocytes, but SMCs can also imbibe lipid to become foam cells.</a:t>
            </a:r>
          </a:p>
          <a:p>
            <a:pPr marL="0" indent="0" eaLnBrk="1" hangingPunct="1">
              <a:buNone/>
            </a:pPr>
            <a:endParaRPr lang="en-US" sz="2800" dirty="0" smtClean="0">
              <a:latin typeface="Lucida Sans Unicode" pitchFamily="34" charset="0"/>
              <a:cs typeface="Lucida Sans Unicode" pitchFamily="34" charset="0"/>
            </a:endParaRPr>
          </a:p>
          <a:p>
            <a:pPr eaLnBrk="1" hangingPunct="1"/>
            <a:endParaRPr lang="en-US" sz="2800" dirty="0" smtClean="0">
              <a:latin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0006" y="609600"/>
            <a:ext cx="8470900" cy="685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latin typeface="Lucida Sans Unicode" pitchFamily="34" charset="0"/>
                <a:cs typeface="Lucida Sans Unicode" pitchFamily="34" charset="0"/>
              </a:rPr>
              <a:t>Atherosclerosis: microscopic morphology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14400" y="1752600"/>
            <a:ext cx="7640203" cy="23907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latin typeface="Lucida Sans Unicode" pitchFamily="34" charset="0"/>
                <a:cs typeface="Lucida Sans Unicode" pitchFamily="34" charset="0"/>
              </a:rPr>
              <a:t>Typically, the superficial fibrous cap is composed of SMCs and extracellular matrix. With some macrophages and T lymphocytes. 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Lucida Sans Unicode" pitchFamily="34" charset="0"/>
                <a:cs typeface="Lucida Sans Unicode" pitchFamily="34" charset="0"/>
              </a:rPr>
              <a:t>Below the fibrous cap is a necrotic core, containing a lipid deposits (primarily cholesterol and cholesterol esters), cholesterol clefts, debris from dead cells, foam cells, fibrin.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4" name="Picture 2" descr="http://www.robbinspathology.com/common/showimage.cfm?type=f&amp;ThisFigFile=S01871-011-f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3375"/>
            <a:ext cx="9080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5" name="Group 3"/>
          <p:cNvGrpSpPr>
            <a:grpSpLocks/>
          </p:cNvGrpSpPr>
          <p:nvPr/>
        </p:nvGrpSpPr>
        <p:grpSpPr bwMode="auto">
          <a:xfrm>
            <a:off x="762000" y="161226"/>
            <a:ext cx="7543800" cy="5673725"/>
            <a:chOff x="504" y="360"/>
            <a:chExt cx="4752" cy="3574"/>
          </a:xfrm>
        </p:grpSpPr>
        <p:pic>
          <p:nvPicPr>
            <p:cNvPr id="28677" name="Picture 4" descr="F0120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4" y="360"/>
              <a:ext cx="4752" cy="3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78" name="Line 5"/>
            <p:cNvSpPr>
              <a:spLocks noChangeShapeType="1"/>
            </p:cNvSpPr>
            <p:nvPr/>
          </p:nvSpPr>
          <p:spPr bwMode="auto">
            <a:xfrm flipV="1">
              <a:off x="1824" y="2160"/>
              <a:ext cx="38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1381125" y="5879809"/>
            <a:ext cx="72294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Calibri" pitchFamily="34" charset="0"/>
              </a:rPr>
              <a:t>Gross views of atherosclerosis in the aorta.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Calibri" pitchFamily="34" charset="0"/>
              </a:rPr>
              <a:t>A. Mild atherosclerosis composed of fibrous plaques, one of which is denoted by the arrow.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Calibri" pitchFamily="34" charset="0"/>
              </a:rPr>
              <a:t>B. Severe disease with diffuse and complicated lesions.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3" y="1066800"/>
            <a:ext cx="5638800" cy="41502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1243" y="5234474"/>
            <a:ext cx="54102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http://sphweb.bumc.bu.edu/otlt/MPH-Modules/PH/PH709_Heart/PH709_Heart3.html</a:t>
            </a:r>
          </a:p>
        </p:txBody>
      </p:sp>
      <p:sp>
        <p:nvSpPr>
          <p:cNvPr id="5" name="Rectangle 4"/>
          <p:cNvSpPr/>
          <p:nvPr/>
        </p:nvSpPr>
        <p:spPr>
          <a:xfrm>
            <a:off x="6267994" y="1800737"/>
            <a:ext cx="2895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 Narrow" panose="020B0606020202030204" pitchFamily="34" charset="0"/>
              </a:rPr>
              <a:t>Overall architecture demonstrating </a:t>
            </a:r>
            <a:r>
              <a:rPr lang="en-US" sz="2400" dirty="0" smtClean="0">
                <a:latin typeface="Arial Narrow" panose="020B0606020202030204" pitchFamily="34" charset="0"/>
              </a:rPr>
              <a:t>an eccentric lesion with a </a:t>
            </a:r>
            <a:r>
              <a:rPr lang="en-US" sz="2400" dirty="0">
                <a:latin typeface="Arial Narrow" panose="020B0606020202030204" pitchFamily="34" charset="0"/>
              </a:rPr>
              <a:t>fibrous cap </a:t>
            </a:r>
            <a:r>
              <a:rPr lang="en-US" sz="2400" dirty="0" smtClean="0">
                <a:latin typeface="Arial Narrow" panose="020B0606020202030204" pitchFamily="34" charset="0"/>
              </a:rPr>
              <a:t>and </a:t>
            </a:r>
            <a:r>
              <a:rPr lang="en-US" sz="2400" dirty="0">
                <a:latin typeface="Arial Narrow" panose="020B0606020202030204" pitchFamily="34" charset="0"/>
              </a:rPr>
              <a:t>a central lipid core </a:t>
            </a:r>
            <a:r>
              <a:rPr lang="en-US" sz="2400" dirty="0" smtClean="0">
                <a:latin typeface="Arial Narrow" panose="020B0606020202030204" pitchFamily="34" charset="0"/>
              </a:rPr>
              <a:t>with </a:t>
            </a:r>
            <a:r>
              <a:rPr lang="en-US" sz="2400" dirty="0">
                <a:latin typeface="Arial Narrow" panose="020B0606020202030204" pitchFamily="34" charset="0"/>
              </a:rPr>
              <a:t>typical cholesterol clefts. The </a:t>
            </a:r>
            <a:r>
              <a:rPr lang="en-US" sz="2400" dirty="0" smtClean="0">
                <a:latin typeface="Arial Narrow" panose="020B0606020202030204" pitchFamily="34" charset="0"/>
              </a:rPr>
              <a:t>lumen is </a:t>
            </a:r>
            <a:r>
              <a:rPr lang="en-US" sz="2400" dirty="0">
                <a:latin typeface="Arial Narrow" panose="020B0606020202030204" pitchFamily="34" charset="0"/>
              </a:rPr>
              <a:t>moderately narrowed. </a:t>
            </a:r>
          </a:p>
        </p:txBody>
      </p:sp>
    </p:spTree>
    <p:extLst>
      <p:ext uri="{BB962C8B-B14F-4D97-AF65-F5344CB8AC3E}">
        <p14:creationId xmlns:p14="http://schemas.microsoft.com/office/powerpoint/2010/main" val="66179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1" y="228600"/>
            <a:ext cx="81534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400" b="1" dirty="0" smtClean="0">
                <a:latin typeface="Lucida Sans Unicode" pitchFamily="34" charset="0"/>
                <a:cs typeface="Lucida Sans Unicode" pitchFamily="34" charset="0"/>
              </a:rPr>
              <a:t>PATHOLOGICAL COMPLICATIONS OF </a:t>
            </a:r>
            <a:r>
              <a:rPr lang="en-US" sz="2400" b="1" dirty="0" smtClean="0">
                <a:latin typeface="Lucida Sans Unicode" pitchFamily="34" charset="0"/>
                <a:cs typeface="Lucida Sans Unicode" pitchFamily="34" charset="0"/>
              </a:rPr>
              <a:t>AS: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advanced lesion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at risk for the following</a:t>
            </a:r>
            <a:endParaRPr lang="en-US" sz="2400" b="1" dirty="0" smtClean="0"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072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1600200"/>
            <a:ext cx="4191000" cy="5136246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Plaque rupture/ ulceration/</a:t>
            </a:r>
            <a:r>
              <a:rPr 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erosion</a:t>
            </a:r>
            <a:r>
              <a:rPr 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AS plaques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induce thrombus formation </a:t>
            </a:r>
            <a:r>
              <a:rPr 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AS plaque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may discharge debris into the bloodstream, producing </a:t>
            </a:r>
            <a:r>
              <a:rPr lang="en-US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microemboli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composed of plaque lipid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(cholesterol emboli or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atheroemboli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Hemorrhage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into a plaque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due to rupture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overlying fibrous cap or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capillaries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plaque.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The hematoma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may expand the plaque or induce plaque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rupture</a:t>
            </a:r>
          </a:p>
          <a:p>
            <a:pPr marL="0" indent="0">
              <a:lnSpc>
                <a:spcPct val="90000"/>
              </a:lnSpc>
              <a:buNone/>
            </a:pPr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Superimposed</a:t>
            </a:r>
            <a:r>
              <a:rPr 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thrombosis</a:t>
            </a:r>
            <a:r>
              <a:rPr 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which usually occurs on top of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ruptured or ulcerated plaques.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It is the most feared complication. The thrombus can lead to partial or complete occlusion of the lumen. The thrombus can also </a:t>
            </a:r>
            <a:r>
              <a:rPr lang="en-US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embolize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Weakening of the blood vessel wall </a:t>
            </a:r>
            <a:r>
              <a:rPr lang="en-US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aneurysmal dilation.</a:t>
            </a:r>
            <a:r>
              <a:rPr 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Atheroma can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induce atrophy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of the underlying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media, causing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weakness, aneurysm and potential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rupture.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9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Calcifications</a:t>
            </a:r>
            <a:r>
              <a:rPr lang="en-US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Atheromas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often undergo calcification.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arenR"/>
            </a:pPr>
            <a:endParaRPr lang="en-US" sz="2800" dirty="0">
              <a:latin typeface="Lucida Sans Unicode" pitchFamily="34" charset="0"/>
              <a:cs typeface="Lucida Sans Unicode" pitchFamily="34" charset="0"/>
            </a:endParaRP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AutoNum type="arabicParenR"/>
            </a:pPr>
            <a:endParaRPr lang="en-US" sz="2800" dirty="0" smtClean="0"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967" y="1600200"/>
            <a:ext cx="5078408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27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nlm.nih.gov/medlineplus/ency/images/ency/fullsize/18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600200"/>
            <a:ext cx="5181600" cy="4145281"/>
          </a:xfrm>
          <a:prstGeom prst="rect">
            <a:avLst/>
          </a:prstGeom>
          <a:noFill/>
        </p:spPr>
      </p:pic>
      <p:pic>
        <p:nvPicPr>
          <p:cNvPr id="40962" name="Picture 2" descr="http://healthcaredir.com/wp-content/uploads/2011/12/stroke_bra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306916"/>
            <a:ext cx="3276601" cy="355108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962400" y="6475605"/>
            <a:ext cx="2146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healthcaredir.com</a:t>
            </a:r>
            <a:r>
              <a:rPr lang="en-US" dirty="0" smtClean="0"/>
              <a:t> -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330529"/>
            <a:ext cx="8534400" cy="1280890"/>
          </a:xfrm>
        </p:spPr>
        <p:txBody>
          <a:bodyPr>
            <a:normAutofit/>
          </a:bodyPr>
          <a:lstStyle/>
          <a:p>
            <a:r>
              <a:rPr lang="en-US" dirty="0" smtClean="0"/>
              <a:t>Stroke/ cerebrovascular accident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cardiologydoc.files.wordpress.com/2012/02/atherosclerosis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144000" cy="578939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62000" y="6172200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cardiologydoc.wordpress.com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89" y="17307"/>
            <a:ext cx="9150889" cy="4322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073679"/>
            <a:ext cx="7047587" cy="749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4031958"/>
            <a:ext cx="2847158" cy="283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8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8485221" cy="57435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600" y="6026604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Illustration from </a:t>
            </a:r>
            <a:r>
              <a:rPr lang="en-US" sz="1400" dirty="0" err="1"/>
              <a:t>from</a:t>
            </a:r>
            <a:r>
              <a:rPr lang="en-US" sz="1400" dirty="0"/>
              <a:t> Libby P: Inflammation in Atherosclerosis. Nature 202;420:868</a:t>
            </a:r>
          </a:p>
        </p:txBody>
      </p:sp>
    </p:spTree>
    <p:extLst>
      <p:ext uri="{BB962C8B-B14F-4D97-AF65-F5344CB8AC3E}">
        <p14:creationId xmlns:p14="http://schemas.microsoft.com/office/powerpoint/2010/main" val="423673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1800580"/>
            <a:ext cx="8599714" cy="490502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01" y="152400"/>
            <a:ext cx="3694496" cy="2761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228600"/>
            <a:ext cx="7543800" cy="1008062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latin typeface="+mn-lt"/>
              </a:rPr>
              <a:t>Objectives for Atherosclerosis, ischemic </a:t>
            </a:r>
            <a:r>
              <a:rPr lang="en-US" sz="2400" b="1" dirty="0">
                <a:latin typeface="+mn-lt"/>
              </a:rPr>
              <a:t>heart </a:t>
            </a:r>
            <a:r>
              <a:rPr lang="en-US" sz="2400" b="1" dirty="0" smtClean="0">
                <a:latin typeface="+mn-lt"/>
              </a:rPr>
              <a:t>diseases (angina </a:t>
            </a:r>
            <a:r>
              <a:rPr lang="en-US" sz="2400" b="1" dirty="0">
                <a:latin typeface="+mn-lt"/>
              </a:rPr>
              <a:t>and myocardial </a:t>
            </a:r>
            <a:r>
              <a:rPr lang="en-US" sz="2400" b="1" dirty="0" smtClean="0">
                <a:latin typeface="+mn-lt"/>
              </a:rPr>
              <a:t>infarction) 2 lectures </a:t>
            </a:r>
            <a:endParaRPr lang="en-US" sz="2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686800" cy="4724400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dirty="0" smtClean="0"/>
              <a:t>Understand </a:t>
            </a:r>
            <a:r>
              <a:rPr lang="en-US" dirty="0"/>
              <a:t>the pathogenesis and clinical consequences of atherosclerosis.</a:t>
            </a:r>
          </a:p>
          <a:p>
            <a:pPr lvl="0"/>
            <a:r>
              <a:rPr lang="en-US" dirty="0"/>
              <a:t>Be able to discuss pathology and complications of ischemic heart diseases with special emphasis on myocardial infarction.</a:t>
            </a:r>
          </a:p>
          <a:p>
            <a:pPr lvl="0"/>
            <a:r>
              <a:rPr lang="en-US" dirty="0"/>
              <a:t>Know how lifestyle modifications can reduce the risk of ischemic heart diseases.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Key </a:t>
            </a:r>
            <a:r>
              <a:rPr lang="en-US" b="1" dirty="0"/>
              <a:t>principles to be discussed:</a:t>
            </a:r>
            <a:endParaRPr lang="en-US" b="1" u="words" dirty="0"/>
          </a:p>
          <a:p>
            <a:r>
              <a:rPr lang="en-US" dirty="0" smtClean="0"/>
              <a:t>Risk </a:t>
            </a:r>
            <a:r>
              <a:rPr lang="en-US" dirty="0"/>
              <a:t>factors of atherosclerosis.</a:t>
            </a:r>
          </a:p>
          <a:p>
            <a:pPr lvl="0"/>
            <a:r>
              <a:rPr lang="en-US" dirty="0"/>
              <a:t>Pathogenesis of the fibro lipid atherosclerotic plaque.</a:t>
            </a:r>
          </a:p>
          <a:p>
            <a:pPr lvl="0"/>
            <a:r>
              <a:rPr lang="en-US" dirty="0"/>
              <a:t>Clinical complications of atherosclerosis.</a:t>
            </a:r>
          </a:p>
          <a:p>
            <a:pPr lvl="0"/>
            <a:r>
              <a:rPr lang="en-US" dirty="0"/>
              <a:t>Commonest sites for the clinically significant coronary atherosclerosis.</a:t>
            </a:r>
          </a:p>
          <a:p>
            <a:pPr lvl="0"/>
            <a:r>
              <a:rPr lang="en-US" dirty="0"/>
              <a:t>Macroscopic and microscopic changes in myocardial infarction.</a:t>
            </a:r>
          </a:p>
          <a:p>
            <a:pPr lvl="0"/>
            <a:r>
              <a:rPr lang="en-US" dirty="0"/>
              <a:t>Biochemical markers of myocardial infarction.</a:t>
            </a:r>
          </a:p>
          <a:p>
            <a:pPr lvl="0"/>
            <a:r>
              <a:rPr lang="en-US" dirty="0"/>
              <a:t>Complications of myocardial infarction: immediate and late.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74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04800" y="-12834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Risk Factors for Atherosclerosis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695186"/>
              </p:ext>
            </p:extLst>
          </p:nvPr>
        </p:nvGraphicFramePr>
        <p:xfrm>
          <a:off x="4785819" y="1130166"/>
          <a:ext cx="4164874" cy="54012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4874"/>
              </a:tblGrid>
              <a:tr h="714595">
                <a:tc>
                  <a:txBody>
                    <a:bodyPr/>
                    <a:lstStyle/>
                    <a:p>
                      <a:pPr algn="l"/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MINOR/ UNCERTAIN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RISK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 FACTORS</a:t>
                      </a:r>
                      <a:endParaRPr lang="en-US" sz="1800" dirty="0">
                        <a:solidFill>
                          <a:schemeClr val="bg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487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</a:pPr>
                      <a:r>
                        <a:rPr lang="en-US" sz="1400" dirty="0" smtClean="0"/>
                        <a:t>Obesity</a:t>
                      </a:r>
                    </a:p>
                    <a:p>
                      <a:endParaRPr lang="en-US" sz="1400" dirty="0"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17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Physical inactivity</a:t>
                      </a:r>
                    </a:p>
                    <a:p>
                      <a:endParaRPr lang="en-US" sz="1400" dirty="0"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17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Stress ("type A" personality)</a:t>
                      </a:r>
                    </a:p>
                    <a:p>
                      <a:endParaRPr lang="en-US" sz="1400" dirty="0"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0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Postmenopausal estrogen deficiency</a:t>
                      </a:r>
                      <a:endParaRPr lang="en-US" sz="1400" dirty="0"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19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High carbohydrate intake</a:t>
                      </a:r>
                    </a:p>
                    <a:p>
                      <a:endParaRPr lang="en-US" sz="1400" dirty="0"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7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Alcohol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latin typeface="Lucida Sans Unicode" pitchFamily="34" charset="0"/>
                        <a:cs typeface="Lucida Sans Unicode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17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Lipoprotein </a:t>
                      </a:r>
                      <a:r>
                        <a:rPr lang="en-US" sz="1400" dirty="0" err="1" smtClean="0"/>
                        <a:t>Lp</a:t>
                      </a:r>
                      <a:r>
                        <a:rPr lang="en-US" sz="1400" dirty="0" smtClean="0"/>
                        <a:t>(a)</a:t>
                      </a:r>
                    </a:p>
                    <a:p>
                      <a:endParaRPr lang="en-US" sz="1400" dirty="0"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226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</a:pPr>
                      <a:r>
                        <a:rPr lang="en-US" sz="1400" dirty="0" smtClean="0"/>
                        <a:t> </a:t>
                      </a:r>
                    </a:p>
                    <a:p>
                      <a:pPr eaLnBrk="1" hangingPunct="1">
                        <a:lnSpc>
                          <a:spcPct val="80000"/>
                        </a:lnSpc>
                      </a:pPr>
                      <a:r>
                        <a:rPr lang="en-US" sz="1400" dirty="0" smtClean="0"/>
                        <a:t>Hardened (trans)unsaturated fat intake</a:t>
                      </a:r>
                    </a:p>
                    <a:p>
                      <a:endParaRPr lang="en-US" sz="1400" dirty="0"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17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Chlamydia </a:t>
                      </a:r>
                      <a:r>
                        <a:rPr lang="en-US" sz="1400" dirty="0" err="1" smtClean="0"/>
                        <a:t>pneumoniae</a:t>
                      </a:r>
                      <a:endParaRPr lang="en-US" sz="1400" dirty="0" smtClean="0"/>
                    </a:p>
                    <a:p>
                      <a:endParaRPr lang="en-US" sz="1400" dirty="0"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05413"/>
              </p:ext>
            </p:extLst>
          </p:nvPr>
        </p:nvGraphicFramePr>
        <p:xfrm>
          <a:off x="115904" y="1752600"/>
          <a:ext cx="4419600" cy="461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MAJOR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RISK FACTORS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NON-MODIFIABLE FACTORS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1. Increasing age</a:t>
                      </a:r>
                      <a:endParaRPr lang="en-US" sz="1400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2. Male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g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ender</a:t>
                      </a:r>
                      <a:endParaRPr lang="en-US" sz="1400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3. Family history</a:t>
                      </a:r>
                      <a:endParaRPr lang="en-US" sz="1400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4. Genetic abnormalities</a:t>
                      </a:r>
                      <a:endParaRPr lang="en-US" sz="1400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POTENTIALLY MODIFIABLE FACTORS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1. Hyperlipidemia</a:t>
                      </a:r>
                      <a:endParaRPr lang="en-US" sz="1400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2. Hypertension</a:t>
                      </a:r>
                      <a:endParaRPr lang="en-US" sz="1400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3. Cigarette smoking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4. Diabetes</a:t>
                      </a:r>
                      <a:endParaRPr lang="en-US" sz="1400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85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-37699"/>
            <a:ext cx="8267700" cy="1485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 dirty="0" smtClean="0">
                <a:latin typeface="Lucida Sans Unicode" pitchFamily="34" charset="0"/>
                <a:cs typeface="Lucida Sans Unicode" pitchFamily="34" charset="0"/>
              </a:rPr>
              <a:t>IMPORTANCE OF TYPES OF LIPOPROTEINS IN HYPERLIPIDEMIA</a:t>
            </a:r>
            <a:endParaRPr lang="en-US" sz="3200" b="1" dirty="0"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7890" name="Content Placeholder 1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610599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b="1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High blood levels of the following promotes AS and therefore heart disease:</a:t>
            </a:r>
          </a:p>
          <a:p>
            <a:r>
              <a:rPr lang="en-US" sz="2100" b="1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Low-density </a:t>
            </a:r>
            <a:r>
              <a:rPr lang="en-US" sz="2100" b="1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lipoproteins (LDLs): </a:t>
            </a:r>
            <a:r>
              <a:rPr lang="en-US" sz="21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 It is “bad cholesterol”. </a:t>
            </a:r>
          </a:p>
          <a:p>
            <a:r>
              <a:rPr lang="en-US" sz="2100" b="1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Very-low-density </a:t>
            </a:r>
            <a:r>
              <a:rPr lang="en-US" sz="2100" b="1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lipoproteins (</a:t>
            </a:r>
            <a:r>
              <a:rPr lang="en-US" sz="2100" b="1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VLDLs)</a:t>
            </a:r>
          </a:p>
          <a:p>
            <a:r>
              <a:rPr lang="en-US" sz="2100" b="1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Chylomicrons</a:t>
            </a:r>
          </a:p>
          <a:p>
            <a:pPr marL="0" indent="0">
              <a:buNone/>
            </a:pPr>
            <a:endParaRPr lang="en-US" sz="2100" dirty="0" smtClean="0">
              <a:solidFill>
                <a:schemeClr val="tx1"/>
              </a:solidFill>
              <a:latin typeface="Lucida Sans Unicode" pitchFamily="34" charset="0"/>
              <a:cs typeface="Lucida Sans Unicode" pitchFamily="34" charset="0"/>
            </a:endParaRPr>
          </a:p>
          <a:p>
            <a:pPr marL="0" indent="0">
              <a:buNone/>
            </a:pPr>
            <a:r>
              <a:rPr lang="en-US" sz="2100" dirty="0" smtClean="0">
                <a:latin typeface="Lucida Sans Unicode" pitchFamily="34" charset="0"/>
                <a:cs typeface="Lucida Sans Unicode" pitchFamily="34" charset="0"/>
              </a:rPr>
              <a:t>Good cholesterol:</a:t>
            </a:r>
            <a:endParaRPr lang="en-US" sz="2100" dirty="0" smtClean="0">
              <a:solidFill>
                <a:schemeClr val="tx1"/>
              </a:solidFill>
              <a:latin typeface="Lucida Sans Unicode" pitchFamily="34" charset="0"/>
              <a:cs typeface="Lucida Sans Unicode" pitchFamily="34" charset="0"/>
            </a:endParaRPr>
          </a:p>
          <a:p>
            <a:r>
              <a:rPr lang="en-US" sz="2100" b="1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High-density </a:t>
            </a:r>
            <a:r>
              <a:rPr lang="en-US" sz="2100" b="1" dirty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lipoproteins (HDLs): </a:t>
            </a:r>
            <a:r>
              <a:rPr lang="en-US" sz="2100" dirty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is known as “good” </a:t>
            </a:r>
            <a:r>
              <a:rPr lang="en-US" sz="21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cholesterol. High </a:t>
            </a:r>
            <a:r>
              <a:rPr lang="en-US" sz="2100" dirty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levels of HDL </a:t>
            </a:r>
            <a:r>
              <a:rPr lang="en-US" sz="21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protects </a:t>
            </a:r>
            <a:r>
              <a:rPr lang="en-US" sz="2100" dirty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against heart attack. Low levels of HDL also increase the risk of heart disease. HDLs help to reverse the effects of high </a:t>
            </a:r>
            <a:r>
              <a:rPr lang="en-US" sz="21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cholesterol.</a:t>
            </a:r>
            <a:endParaRPr lang="en-US" dirty="0" smtClean="0">
              <a:latin typeface="Lucida Sans Unicode" pitchFamily="34" charset="0"/>
              <a:cs typeface="Lucida Sans Unicode" pitchFamily="34" charset="0"/>
            </a:endParaRPr>
          </a:p>
          <a:p>
            <a:pPr>
              <a:buFont typeface="Wingdings 3" pitchFamily="18" charset="2"/>
              <a:buNone/>
            </a:pPr>
            <a:endParaRPr lang="en-US" dirty="0" smtClean="0">
              <a:latin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53000" y="228600"/>
            <a:ext cx="4191000" cy="76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b="1" dirty="0" smtClean="0">
                <a:latin typeface="Lucida Sans Unicode" pitchFamily="34" charset="0"/>
                <a:cs typeface="Lucida Sans Unicode" pitchFamily="34" charset="0"/>
              </a:rPr>
              <a:t>PATHOGENESIS: </a:t>
            </a:r>
            <a:r>
              <a:rPr lang="en-US" sz="2000" b="1" dirty="0">
                <a:latin typeface="Lucida Sans Unicode" pitchFamily="34" charset="0"/>
                <a:cs typeface="Lucida Sans Unicode" pitchFamily="34" charset="0"/>
              </a:rPr>
              <a:t>the </a:t>
            </a:r>
            <a:r>
              <a:rPr lang="en-US" sz="2000" b="1" dirty="0" smtClean="0">
                <a:latin typeface="Lucida Sans Unicode" pitchFamily="34" charset="0"/>
                <a:cs typeface="Lucida Sans Unicode" pitchFamily="34" charset="0"/>
              </a:rPr>
              <a:t>hypothesis is that AS is a response to injury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724400" y="1066800"/>
            <a:ext cx="4419600" cy="5791200"/>
          </a:xfrm>
        </p:spPr>
        <p:txBody>
          <a:bodyPr>
            <a:normAutofit fontScale="62500" lnSpcReduction="2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dirty="0" smtClean="0">
                <a:latin typeface="Lucida Sans Unicode" pitchFamily="34" charset="0"/>
                <a:cs typeface="Lucida Sans Unicode" pitchFamily="34" charset="0"/>
              </a:rPr>
              <a:t>The steps are as follows: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 smtClean="0">
              <a:latin typeface="Lucida Sans Unicode" pitchFamily="34" charset="0"/>
              <a:cs typeface="Lucida Sans Unicode" pitchFamily="34" charset="0"/>
            </a:endParaRPr>
          </a:p>
          <a:p>
            <a:pPr marL="514350" indent="-514350">
              <a:buFont typeface="+mj-lt"/>
              <a:buAutoNum type="alphaLcPeriod"/>
            </a:pPr>
            <a:r>
              <a:rPr lang="en-US" dirty="0" smtClean="0">
                <a:latin typeface="Lucida Sans Unicode" pitchFamily="34" charset="0"/>
                <a:cs typeface="Lucida Sans Unicode" pitchFamily="34" charset="0"/>
              </a:rPr>
              <a:t>Accumulation </a:t>
            </a:r>
            <a:r>
              <a:rPr lang="en-US" dirty="0">
                <a:latin typeface="Lucida Sans Unicode" pitchFamily="34" charset="0"/>
                <a:cs typeface="Lucida Sans Unicode" pitchFamily="34" charset="0"/>
              </a:rPr>
              <a:t>of </a:t>
            </a:r>
            <a:r>
              <a:rPr lang="en-US" dirty="0" smtClean="0">
                <a:latin typeface="Lucida Sans Unicode" pitchFamily="34" charset="0"/>
                <a:cs typeface="Lucida Sans Unicode" pitchFamily="34" charset="0"/>
              </a:rPr>
              <a:t>lipoproteins (mainly LDL with its high cholesterol content) </a:t>
            </a:r>
            <a:r>
              <a:rPr lang="en-US" dirty="0">
                <a:latin typeface="Lucida Sans Unicode" pitchFamily="34" charset="0"/>
                <a:cs typeface="Lucida Sans Unicode" pitchFamily="34" charset="0"/>
              </a:rPr>
              <a:t>in the vessel wall </a:t>
            </a:r>
            <a:r>
              <a:rPr lang="en-US" dirty="0" smtClean="0">
                <a:latin typeface="Lucida Sans Unicode" pitchFamily="34" charset="0"/>
                <a:cs typeface="Lucida Sans Unicode" pitchFamily="34" charset="0"/>
              </a:rPr>
              <a:t>and </a:t>
            </a:r>
            <a:r>
              <a:rPr lang="en-US" b="1" dirty="0" smtClean="0">
                <a:latin typeface="Lucida Sans Unicode" pitchFamily="34" charset="0"/>
                <a:cs typeface="Lucida Sans Unicode" pitchFamily="34" charset="0"/>
              </a:rPr>
              <a:t>subtle chronic </a:t>
            </a:r>
            <a:r>
              <a:rPr lang="en-US" b="1" dirty="0">
                <a:latin typeface="Lucida Sans Unicode" pitchFamily="34" charset="0"/>
                <a:cs typeface="Lucida Sans Unicode" pitchFamily="34" charset="0"/>
              </a:rPr>
              <a:t>endothelial </a:t>
            </a:r>
            <a:r>
              <a:rPr lang="en-US" b="1" dirty="0" smtClean="0">
                <a:latin typeface="Lucida Sans Unicode" pitchFamily="34" charset="0"/>
                <a:cs typeface="Lucida Sans Unicode" pitchFamily="34" charset="0"/>
              </a:rPr>
              <a:t>injury</a:t>
            </a:r>
          </a:p>
          <a:p>
            <a:pPr marL="514350" indent="-514350">
              <a:buFont typeface="+mj-lt"/>
              <a:buAutoNum type="alphaLcPeriod"/>
            </a:pPr>
            <a:endParaRPr lang="ar-SA" dirty="0">
              <a:latin typeface="Lucida Sans Unicode" pitchFamily="34" charset="0"/>
            </a:endParaRPr>
          </a:p>
          <a:p>
            <a:pPr marL="514350" indent="-514350">
              <a:buFont typeface="+mj-lt"/>
              <a:buAutoNum type="alphaLcPeriod"/>
            </a:pPr>
            <a:r>
              <a:rPr lang="en-US" dirty="0" smtClean="0">
                <a:latin typeface="Lucida Sans Unicode" pitchFamily="34" charset="0"/>
                <a:cs typeface="Lucida Sans Unicode" pitchFamily="34" charset="0"/>
              </a:rPr>
              <a:t>Increased </a:t>
            </a:r>
            <a:r>
              <a:rPr lang="en-US" dirty="0">
                <a:latin typeface="Lucida Sans Unicode" pitchFamily="34" charset="0"/>
                <a:cs typeface="Lucida Sans Unicode" pitchFamily="34" charset="0"/>
              </a:rPr>
              <a:t>permeability, leukocyte adhesion, and thrombotic potential</a:t>
            </a:r>
            <a:r>
              <a:rPr lang="en-US" dirty="0" smtClean="0">
                <a:latin typeface="Lucida Sans Unicode" pitchFamily="34" charset="0"/>
                <a:cs typeface="Lucida Sans Unicode" pitchFamily="34" charset="0"/>
              </a:rPr>
              <a:t>.</a:t>
            </a:r>
          </a:p>
          <a:p>
            <a:pPr marL="514350" indent="-514350">
              <a:buFont typeface="+mj-lt"/>
              <a:buAutoNum type="alphaLcPeriod"/>
            </a:pPr>
            <a:endParaRPr lang="en-US" dirty="0" smtClean="0">
              <a:latin typeface="Lucida Sans Unicode" pitchFamily="34" charset="0"/>
              <a:cs typeface="Lucida Sans Unicode" pitchFamily="34" charset="0"/>
            </a:endParaRPr>
          </a:p>
          <a:p>
            <a:pPr marL="514350" indent="-514350">
              <a:buFont typeface="+mj-lt"/>
              <a:buAutoNum type="alphaLcPeriod"/>
            </a:pPr>
            <a:r>
              <a:rPr lang="en-US" b="1" dirty="0">
                <a:latin typeface="Lucida Sans Unicode" pitchFamily="34" charset="0"/>
                <a:cs typeface="Lucida Sans Unicode" pitchFamily="34" charset="0"/>
              </a:rPr>
              <a:t>Adhesion </a:t>
            </a:r>
            <a:r>
              <a:rPr lang="en-US" dirty="0">
                <a:latin typeface="Lucida Sans Unicode" pitchFamily="34" charset="0"/>
                <a:cs typeface="Lucida Sans Unicode" pitchFamily="34" charset="0"/>
              </a:rPr>
              <a:t>of blood monocytes </a:t>
            </a:r>
            <a:r>
              <a:rPr lang="en-US" dirty="0" smtClean="0">
                <a:latin typeface="Lucida Sans Unicode" pitchFamily="34" charset="0"/>
                <a:cs typeface="Lucida Sans Unicode" pitchFamily="34" charset="0"/>
              </a:rPr>
              <a:t>and leukocytes </a:t>
            </a:r>
            <a:r>
              <a:rPr lang="en-US" b="1" dirty="0">
                <a:latin typeface="Lucida Sans Unicode" pitchFamily="34" charset="0"/>
                <a:cs typeface="Lucida Sans Unicode" pitchFamily="34" charset="0"/>
              </a:rPr>
              <a:t>to the endothelium, followed by </a:t>
            </a:r>
            <a:r>
              <a:rPr lang="en-US" b="1" dirty="0" smtClean="0">
                <a:latin typeface="Lucida Sans Unicode" pitchFamily="34" charset="0"/>
                <a:cs typeface="Lucida Sans Unicode" pitchFamily="34" charset="0"/>
              </a:rPr>
              <a:t>migration </a:t>
            </a:r>
            <a:r>
              <a:rPr lang="en-US" dirty="0" smtClean="0">
                <a:latin typeface="Lucida Sans Unicode" pitchFamily="34" charset="0"/>
                <a:cs typeface="Lucida Sans Unicode" pitchFamily="34" charset="0"/>
              </a:rPr>
              <a:t>of monocytes into </a:t>
            </a:r>
            <a:r>
              <a:rPr lang="en-US" dirty="0">
                <a:latin typeface="Lucida Sans Unicode" pitchFamily="34" charset="0"/>
                <a:cs typeface="Lucida Sans Unicode" pitchFamily="34" charset="0"/>
              </a:rPr>
              <a:t>the intima and </a:t>
            </a:r>
            <a:r>
              <a:rPr lang="en-US" dirty="0" smtClean="0"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en-US" dirty="0">
                <a:latin typeface="Lucida Sans Unicode" pitchFamily="34" charset="0"/>
                <a:cs typeface="Lucida Sans Unicode" pitchFamily="34" charset="0"/>
              </a:rPr>
              <a:t>transformation into macrophages and foam </a:t>
            </a:r>
            <a:r>
              <a:rPr lang="en-US" dirty="0" smtClean="0">
                <a:latin typeface="Lucida Sans Unicode" pitchFamily="34" charset="0"/>
                <a:cs typeface="Lucida Sans Unicode" pitchFamily="34" charset="0"/>
              </a:rPr>
              <a:t>cells</a:t>
            </a:r>
          </a:p>
          <a:p>
            <a:pPr marL="514350" indent="-514350">
              <a:buFont typeface="+mj-lt"/>
              <a:buAutoNum type="alphaLcPeriod"/>
            </a:pPr>
            <a:endParaRPr lang="en-US" dirty="0">
              <a:latin typeface="Lucida Sans Unicode" pitchFamily="34" charset="0"/>
              <a:cs typeface="Lucida Sans Unicode" pitchFamily="34" charset="0"/>
            </a:endParaRPr>
          </a:p>
          <a:p>
            <a:pPr marL="514350" indent="-514350">
              <a:buFont typeface="+mj-lt"/>
              <a:buAutoNum type="alphaLcPeriod"/>
            </a:pPr>
            <a:r>
              <a:rPr lang="en-US" b="1" dirty="0">
                <a:latin typeface="Lucida Sans Unicode" pitchFamily="34" charset="0"/>
                <a:cs typeface="Lucida Sans Unicode" pitchFamily="34" charset="0"/>
              </a:rPr>
              <a:t>Adhesion of platelets </a:t>
            </a:r>
          </a:p>
          <a:p>
            <a:endParaRPr lang="en-US" dirty="0" smtClean="0"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23949"/>
            <a:ext cx="4188016" cy="683405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62525" y="228600"/>
            <a:ext cx="4181475" cy="457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 smtClean="0">
                <a:latin typeface="Lucida Sans Unicode" pitchFamily="34" charset="0"/>
                <a:cs typeface="Lucida Sans Unicode" pitchFamily="34" charset="0"/>
              </a:rPr>
              <a:t>PATHOGENESIS: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105401" y="1219200"/>
            <a:ext cx="4038600" cy="5175250"/>
          </a:xfrm>
        </p:spPr>
        <p:txBody>
          <a:bodyPr>
            <a:normAutofit fontScale="70000" lnSpcReduction="20000"/>
          </a:bodyPr>
          <a:lstStyle/>
          <a:p>
            <a:pPr marL="514350" indent="-514350" eaLnBrk="1" hangingPunct="1">
              <a:buFont typeface="+mj-lt"/>
              <a:buAutoNum type="alphaLcPeriod" startAt="6"/>
            </a:pPr>
            <a:r>
              <a:rPr lang="en-US" sz="2800" dirty="0" smtClean="0">
                <a:latin typeface="Lucida Sans Unicode" pitchFamily="34" charset="0"/>
                <a:cs typeface="Lucida Sans Unicode" pitchFamily="34" charset="0"/>
              </a:rPr>
              <a:t>Release of factors from activated platelets, macrophages, or vascular cells that cause </a:t>
            </a:r>
            <a:r>
              <a:rPr lang="en-US" sz="2800" b="1" dirty="0" smtClean="0">
                <a:latin typeface="Lucida Sans Unicode" pitchFamily="34" charset="0"/>
                <a:cs typeface="Lucida Sans Unicode" pitchFamily="34" charset="0"/>
              </a:rPr>
              <a:t>migration of SMCs from m</a:t>
            </a:r>
            <a:r>
              <a:rPr lang="en-US" sz="2800" dirty="0" smtClean="0">
                <a:latin typeface="Lucida Sans Unicode" pitchFamily="34" charset="0"/>
                <a:cs typeface="Lucida Sans Unicode" pitchFamily="34" charset="0"/>
              </a:rPr>
              <a:t>edia into the intima. </a:t>
            </a:r>
          </a:p>
          <a:p>
            <a:pPr marL="514350" indent="-514350" eaLnBrk="1" hangingPunct="1">
              <a:buFont typeface="+mj-lt"/>
              <a:buAutoNum type="alphaLcPeriod" startAt="6"/>
            </a:pPr>
            <a:endParaRPr lang="en-US" sz="2800" dirty="0" smtClean="0">
              <a:latin typeface="Lucida Sans Unicode" pitchFamily="34" charset="0"/>
              <a:cs typeface="Lucida Sans Unicode" pitchFamily="34" charset="0"/>
            </a:endParaRPr>
          </a:p>
          <a:p>
            <a:pPr marL="514350" indent="-514350">
              <a:buFont typeface="+mj-lt"/>
              <a:buAutoNum type="alphaLcPeriod" startAt="6"/>
            </a:pPr>
            <a:r>
              <a:rPr lang="en-US" sz="2800" b="1" dirty="0" smtClean="0">
                <a:latin typeface="Lucida Sans Unicode" pitchFamily="34" charset="0"/>
                <a:cs typeface="Lucida Sans Unicode" pitchFamily="34" charset="0"/>
              </a:rPr>
              <a:t>Proliferation </a:t>
            </a:r>
            <a:r>
              <a:rPr lang="en-US" sz="2800" b="1" dirty="0">
                <a:latin typeface="Lucida Sans Unicode" pitchFamily="34" charset="0"/>
                <a:cs typeface="Lucida Sans Unicode" pitchFamily="34" charset="0"/>
              </a:rPr>
              <a:t>of smooth muscle cells in the intima, and production of extracellular </a:t>
            </a:r>
            <a:r>
              <a:rPr lang="en-US" sz="2800" b="1" dirty="0" smtClean="0">
                <a:latin typeface="Lucida Sans Unicode" pitchFamily="34" charset="0"/>
                <a:cs typeface="Lucida Sans Unicode" pitchFamily="34" charset="0"/>
              </a:rPr>
              <a:t>matrix </a:t>
            </a:r>
            <a:r>
              <a:rPr lang="en-US" sz="2800" dirty="0" smtClean="0">
                <a:latin typeface="Lucida Sans Unicode" pitchFamily="34" charset="0"/>
                <a:cs typeface="Lucida Sans Unicode" pitchFamily="34" charset="0"/>
              </a:rPr>
              <a:t>(</a:t>
            </a:r>
            <a:r>
              <a:rPr lang="en-US" sz="2800" dirty="0" smtClean="0">
                <a:latin typeface="Lucida Sans Unicode" pitchFamily="34" charset="0"/>
                <a:cs typeface="Lucida Sans Unicode" pitchFamily="34" charset="0"/>
              </a:rPr>
              <a:t>e.g. </a:t>
            </a:r>
            <a:r>
              <a:rPr lang="en-US" sz="2800" dirty="0">
                <a:latin typeface="Lucida Sans Unicode" pitchFamily="34" charset="0"/>
                <a:cs typeface="Lucida Sans Unicode" pitchFamily="34" charset="0"/>
              </a:rPr>
              <a:t>collagen </a:t>
            </a:r>
            <a:r>
              <a:rPr lang="en-US" sz="2800" dirty="0" smtClean="0">
                <a:latin typeface="Lucida Sans Unicode" pitchFamily="34" charset="0"/>
                <a:cs typeface="Lucida Sans Unicode" pitchFamily="34" charset="0"/>
              </a:rPr>
              <a:t>&amp; proteoglycans).</a:t>
            </a:r>
          </a:p>
          <a:p>
            <a:pPr marL="514350" indent="-514350">
              <a:buFont typeface="+mj-lt"/>
              <a:buAutoNum type="alphaLcPeriod" startAt="6"/>
            </a:pPr>
            <a:endParaRPr lang="en-US" sz="2800" dirty="0">
              <a:latin typeface="Lucida Sans Unicode" pitchFamily="34" charset="0"/>
              <a:cs typeface="Lucida Sans Unicode" pitchFamily="34" charset="0"/>
            </a:endParaRPr>
          </a:p>
          <a:p>
            <a:pPr marL="514350" indent="-514350">
              <a:buFont typeface="+mj-lt"/>
              <a:buAutoNum type="alphaLcPeriod" startAt="6"/>
            </a:pPr>
            <a:r>
              <a:rPr lang="en-US" sz="2800" dirty="0">
                <a:latin typeface="Lucida Sans Unicode" pitchFamily="34" charset="0"/>
                <a:cs typeface="Lucida Sans Unicode" pitchFamily="34" charset="0"/>
              </a:rPr>
              <a:t>Enhanced accumulation of </a:t>
            </a:r>
            <a:r>
              <a:rPr lang="en-US" sz="2800" dirty="0" smtClean="0">
                <a:latin typeface="Lucida Sans Unicode" pitchFamily="34" charset="0"/>
                <a:cs typeface="Lucida Sans Unicode" pitchFamily="34" charset="0"/>
              </a:rPr>
              <a:t>intracellular (</a:t>
            </a:r>
            <a:r>
              <a:rPr lang="en-US" sz="2800" dirty="0">
                <a:latin typeface="Lucida Sans Unicode" pitchFamily="34" charset="0"/>
                <a:cs typeface="Lucida Sans Unicode" pitchFamily="34" charset="0"/>
              </a:rPr>
              <a:t>macrophages and SMCs) and </a:t>
            </a:r>
            <a:r>
              <a:rPr lang="en-US" sz="2800" dirty="0" smtClean="0">
                <a:latin typeface="Lucida Sans Unicode" pitchFamily="34" charset="0"/>
                <a:cs typeface="Lucida Sans Unicode" pitchFamily="34" charset="0"/>
              </a:rPr>
              <a:t>extracellularly lipids. </a:t>
            </a:r>
            <a:endParaRPr lang="en-US" sz="2800" dirty="0">
              <a:latin typeface="Lucida Sans Unicode" pitchFamily="34" charset="0"/>
              <a:cs typeface="Lucida Sans Unicode" pitchFamily="34" charset="0"/>
            </a:endParaRPr>
          </a:p>
          <a:p>
            <a:endParaRPr lang="en-US" sz="2800" dirty="0">
              <a:latin typeface="Lucida Sans Unicode" pitchFamily="34" charset="0"/>
              <a:cs typeface="Lucida Sans Unicode" pitchFamily="34" charset="0"/>
            </a:endParaRPr>
          </a:p>
          <a:p>
            <a:pPr eaLnBrk="1" hangingPunct="1"/>
            <a:endParaRPr lang="en-US" sz="2800" dirty="0" smtClean="0">
              <a:latin typeface="Lucida Sans Unicode" pitchFamily="34" charset="0"/>
              <a:cs typeface="Lucida Sans Unicode" pitchFamily="34" charset="0"/>
            </a:endParaRPr>
          </a:p>
          <a:p>
            <a:pPr eaLnBrk="1" hangingPunct="1"/>
            <a:endParaRPr lang="en-US" sz="2800" dirty="0" smtClean="0"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1" y="0"/>
            <a:ext cx="4406239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 descr="http://www.pathophys.org/wp-content/uploads/2012/10/Athero-Risk-Complica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84596"/>
            <a:ext cx="8534400" cy="633857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306638" y="6488668"/>
            <a:ext cx="1837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http://www.pathophys.org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65892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http://farm9.staticflickr.com/8424/7794018500_0f70770270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6887" y="5232250"/>
            <a:ext cx="2888256" cy="162792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963272" y="5258376"/>
            <a:ext cx="1148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>
                <a:hlinkClick r:id="rId3"/>
              </a:rPr>
              <a:t>www.flickr.com</a:t>
            </a:r>
            <a:r>
              <a:rPr lang="en-US" dirty="0" smtClean="0"/>
              <a:t> </a:t>
            </a:r>
            <a:endParaRPr lang="en-US" dirty="0"/>
          </a:p>
        </p:txBody>
      </p:sp>
      <p:pic>
        <p:nvPicPr>
          <p:cNvPr id="108550" name="Picture 6" descr="http://us.cdn2.123rf.com/168nwm/woodoo007/woodoo0071209/woodoo007120900002/15095852-coronary-angioplasty-procedure--opened-blood-flo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828800"/>
            <a:ext cx="3091543" cy="309154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290" y="-20053"/>
            <a:ext cx="3445053" cy="1280890"/>
          </a:xfrm>
        </p:spPr>
        <p:txBody>
          <a:bodyPr>
            <a:normAutofit/>
          </a:bodyPr>
          <a:lstStyle/>
          <a:p>
            <a:r>
              <a:rPr lang="en-US" b="1" dirty="0" smtClean="0"/>
              <a:t>Angioplasty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1" y="633075"/>
            <a:ext cx="5626497" cy="6227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0680" y="6573640"/>
            <a:ext cx="1463167" cy="2865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deco-01.slide.com/r/1/120/dl/urljUY8R3T8ReZ_p20Zw_LhX6niMbPbA/thumbn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19200"/>
            <a:ext cx="5029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294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>
              <a:defRPr/>
            </a:pPr>
            <a:r>
              <a:rPr lang="en-US" sz="3600" dirty="0" smtClean="0">
                <a:latin typeface="Lucida Sans Unicode" pitchFamily="34" charset="0"/>
                <a:cs typeface="Lucida Sans Unicode" pitchFamily="34" charset="0"/>
              </a:rPr>
              <a:t>Normal Blood Vessels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84710" y="1853248"/>
            <a:ext cx="3641103" cy="4403091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ct val="30000"/>
              </a:spcBef>
              <a:buClr>
                <a:srgbClr val="66CCFF"/>
              </a:buClr>
              <a:buSzPct val="90000"/>
            </a:pPr>
            <a:endParaRPr lang="en-US" sz="2800" dirty="0" smtClean="0">
              <a:solidFill>
                <a:schemeClr val="tx1"/>
              </a:solidFill>
              <a:latin typeface="Lucida Sans Unicode" pitchFamily="34" charset="0"/>
              <a:cs typeface="Lucida Sans Unicode" pitchFamily="34" charset="0"/>
            </a:endParaRPr>
          </a:p>
          <a:p>
            <a:pPr>
              <a:spcBef>
                <a:spcPct val="30000"/>
              </a:spcBef>
              <a:buClr>
                <a:srgbClr val="66CCFF"/>
              </a:buClr>
              <a:buSzPct val="90000"/>
            </a:pPr>
            <a:r>
              <a:rPr lang="en-US" sz="28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Large (elastic) arteries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SzPct val="90000"/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aorta, common carotid, iliac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SzPct val="90000"/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lots of elastic fibers</a:t>
            </a:r>
          </a:p>
          <a:p>
            <a:pPr>
              <a:buClr>
                <a:srgbClr val="66CCFF"/>
              </a:buClr>
              <a:buSzPct val="90000"/>
            </a:pPr>
            <a:r>
              <a:rPr lang="en-US" sz="28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Medium (muscular) arteries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SzPct val="90000"/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coronary, renal arteries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SzPct val="90000"/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mostly smooth muscle cells</a:t>
            </a:r>
          </a:p>
          <a:p>
            <a:pPr>
              <a:buClr>
                <a:srgbClr val="66CCFF"/>
              </a:buClr>
              <a:buSzPct val="90000"/>
            </a:pPr>
            <a:r>
              <a:rPr lang="en-US" sz="28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Small arteries/arterioles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SzPct val="90000"/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all smooth muscle cells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SzPct val="90000"/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blood pressure controlled here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SzPct val="90000"/>
              <a:buFontTx/>
              <a:buChar char="•"/>
            </a:pPr>
            <a:endParaRPr lang="en-US" dirty="0" smtClean="0"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241975" y="1981201"/>
            <a:ext cx="4216225" cy="4275138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ct val="30000"/>
              </a:spcBef>
              <a:buClr>
                <a:srgbClr val="66CCFF"/>
              </a:buClr>
              <a:buSzPct val="90000"/>
            </a:pPr>
            <a:endParaRPr lang="en-US" sz="2800" dirty="0" smtClean="0">
              <a:solidFill>
                <a:schemeClr val="tx1"/>
              </a:solidFill>
              <a:latin typeface="Lucida Sans Unicode" pitchFamily="34" charset="0"/>
              <a:cs typeface="Lucida Sans Unicode" pitchFamily="34" charset="0"/>
            </a:endParaRPr>
          </a:p>
          <a:p>
            <a:pPr>
              <a:spcBef>
                <a:spcPct val="30000"/>
              </a:spcBef>
              <a:buClr>
                <a:srgbClr val="66CCFF"/>
              </a:buClr>
              <a:buSzPct val="90000"/>
            </a:pPr>
            <a:r>
              <a:rPr lang="en-US" sz="28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Capillaries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SzPct val="90000"/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diameter of RBC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SzPct val="90000"/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thin walls, slow flow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SzPct val="90000"/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great for exchanging oxygen, nutrients</a:t>
            </a:r>
          </a:p>
          <a:p>
            <a:pPr>
              <a:spcBef>
                <a:spcPct val="40000"/>
              </a:spcBef>
              <a:buClr>
                <a:srgbClr val="66CCFF"/>
              </a:buClr>
              <a:buSzPct val="90000"/>
            </a:pPr>
            <a:r>
              <a:rPr lang="en-US" sz="2800" dirty="0" err="1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Venules</a:t>
            </a:r>
            <a:r>
              <a:rPr lang="en-US" sz="28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/veins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SzPct val="90000"/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large diameter, thin walls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SzPct val="90000"/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compressible, penetrable by tumor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SzPct val="90000"/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Have valves</a:t>
            </a:r>
          </a:p>
          <a:p>
            <a:pPr>
              <a:spcBef>
                <a:spcPct val="40000"/>
              </a:spcBef>
              <a:buClr>
                <a:srgbClr val="66CCFF"/>
              </a:buClr>
              <a:buSzPct val="90000"/>
            </a:pPr>
            <a:r>
              <a:rPr lang="en-US" sz="2800" dirty="0" err="1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Lymphatics</a:t>
            </a:r>
            <a:endParaRPr lang="en-US" sz="2800" dirty="0" smtClean="0">
              <a:solidFill>
                <a:schemeClr val="tx1"/>
              </a:solidFill>
              <a:latin typeface="Lucida Sans Unicode" pitchFamily="34" charset="0"/>
              <a:cs typeface="Lucida Sans Unicode" pitchFamily="34" charset="0"/>
            </a:endParaRPr>
          </a:p>
          <a:p>
            <a:pPr lvl="1">
              <a:spcBef>
                <a:spcPct val="0"/>
              </a:spcBef>
              <a:buClr>
                <a:schemeClr val="tx2"/>
              </a:buClr>
              <a:buSzPct val="90000"/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drain excess interstitial fluid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SzPct val="90000"/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pass through nodes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www.full-health.com/image_artery_endothel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0"/>
            <a:ext cx="6096000" cy="297195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696168" y="2743200"/>
            <a:ext cx="14478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hlinkClick r:id="rId3"/>
              </a:rPr>
              <a:t>www.full-health.com</a:t>
            </a:r>
            <a:endParaRPr lang="en-US" sz="1100" dirty="0"/>
          </a:p>
        </p:txBody>
      </p:sp>
      <p:pic>
        <p:nvPicPr>
          <p:cNvPr id="110596" name="Picture 4" descr="http://www.mananatomy.com/wp-content/uploads/2011/04/arte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66800"/>
            <a:ext cx="3048000" cy="503872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90600" y="6096000"/>
            <a:ext cx="16498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hlinkClick r:id="rId5"/>
              </a:rPr>
              <a:t>www.mananatomy.com</a:t>
            </a:r>
            <a:endParaRPr lang="en-US" sz="11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1752" y="228600"/>
            <a:ext cx="2974848" cy="758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Artery</a:t>
            </a:r>
            <a:endParaRPr lang="en-US" dirty="0"/>
          </a:p>
        </p:txBody>
      </p:sp>
      <p:pic>
        <p:nvPicPr>
          <p:cNvPr id="8" name="Picture 2" descr="f012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3971257"/>
            <a:ext cx="57912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4498848" cy="75895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i="1" dirty="0" smtClean="0">
                <a:latin typeface="Lucida Sans Unicode" pitchFamily="34" charset="0"/>
                <a:cs typeface="Lucida Sans Unicode" pitchFamily="34" charset="0"/>
              </a:rPr>
              <a:t>ENDOTHELIAL CELLS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46752" y="1790700"/>
            <a:ext cx="4120448" cy="4721352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The endothelium is a  single cell thick lining of endothelial cells and it is the inner lining of the entire cardiovascular system (arteries, veins and capillaries) and the lymphatic system.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It is in direct contact with the blood/lymph and the cells circulating in it.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A </a:t>
            </a:r>
            <a:r>
              <a:rPr lang="en-US" sz="2400" dirty="0">
                <a:latin typeface="Lucida Sans Unicode" pitchFamily="34" charset="0"/>
                <a:cs typeface="Lucida Sans Unicode" pitchFamily="34" charset="0"/>
              </a:rPr>
              <a:t>normal </a:t>
            </a:r>
            <a:r>
              <a:rPr lang="en-US" sz="2400" dirty="0" smtClean="0">
                <a:latin typeface="Lucida Sans Unicode" pitchFamily="34" charset="0"/>
                <a:cs typeface="Lucida Sans Unicode" pitchFamily="34" charset="0"/>
              </a:rPr>
              <a:t>structure </a:t>
            </a:r>
            <a:r>
              <a:rPr lang="en-US" sz="2400" dirty="0">
                <a:latin typeface="Lucida Sans Unicode" pitchFamily="34" charset="0"/>
                <a:cs typeface="Lucida Sans Unicode" pitchFamily="34" charset="0"/>
              </a:rPr>
              <a:t>and </a:t>
            </a:r>
            <a:r>
              <a:rPr lang="en-US" sz="2400" dirty="0" smtClean="0">
                <a:latin typeface="Lucida Sans Unicode" pitchFamily="34" charset="0"/>
                <a:cs typeface="Lucida Sans Unicode" pitchFamily="34" charset="0"/>
              </a:rPr>
              <a:t>function of endothelium </a:t>
            </a:r>
            <a:r>
              <a:rPr lang="en-US" sz="24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is essential for the maintenance of vessel wall homeostasis and normal circulatory function. </a:t>
            </a:r>
          </a:p>
        </p:txBody>
      </p:sp>
      <p:pic>
        <p:nvPicPr>
          <p:cNvPr id="77826" name="Picture 2" descr="http://faculty.stcc.edu/AandP/AP/imagesAP2/bloodvessels/endothel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7850" y="0"/>
            <a:ext cx="3486150" cy="3581400"/>
          </a:xfrm>
          <a:prstGeom prst="rect">
            <a:avLst/>
          </a:prstGeom>
          <a:noFill/>
        </p:spPr>
      </p:pic>
      <p:pic>
        <p:nvPicPr>
          <p:cNvPr id="77828" name="Picture 4" descr="http://www.udel.edu/biology/Wags/histopage/vascularmodelingpage/circsystempage/microvessels/venulelong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5" y="3619499"/>
            <a:ext cx="4714875" cy="32385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522979" y="6488668"/>
            <a:ext cx="1621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www.udel.edu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4191000" y="1371601"/>
            <a:ext cx="4876800" cy="5486399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endParaRPr lang="en-US" sz="2000" dirty="0" smtClean="0">
              <a:latin typeface="Lucida Sans Unicode" pitchFamily="34" charset="0"/>
              <a:cs typeface="Lucida Sans Unicode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SMCs are present in the media of blood vessels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SMCs are responsible for vasoconstriction and vasodilation of blood vessel. </a:t>
            </a:r>
          </a:p>
          <a:p>
            <a:pPr eaLnBrk="1" hangingPunct="1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vascular injury or dysfunction stimulates SMCs.  On stimulation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SMCs:</a:t>
            </a:r>
            <a:endPara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6787" lvl="1" indent="-457200">
              <a:buClrTx/>
              <a:buFont typeface="+mj-lt"/>
              <a:buAutoNum type="arabicPeriod"/>
            </a:pPr>
            <a:r>
              <a:rPr lang="en-US" sz="20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Migrate </a:t>
            </a:r>
            <a:r>
              <a:rPr lang="en-US" sz="20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media to the </a:t>
            </a:r>
            <a:r>
              <a:rPr lang="en-US" sz="20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intima</a:t>
            </a:r>
            <a:r>
              <a:rPr lang="en-US" sz="20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66787" lvl="1" indent="-457200">
              <a:buClrTx/>
              <a:buFont typeface="+mj-lt"/>
              <a:buAutoNum type="arabicPeriod"/>
            </a:pPr>
            <a:r>
              <a:rPr lang="en-US" sz="20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intima </a:t>
            </a:r>
            <a:r>
              <a:rPr lang="en-US" sz="20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SMCs </a:t>
            </a:r>
            <a:r>
              <a:rPr lang="en-US" sz="20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lose the capacity to contract and gain the capacity to </a:t>
            </a:r>
            <a:r>
              <a:rPr lang="en-US" sz="20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divide. So </a:t>
            </a:r>
            <a:r>
              <a:rPr lang="en-US" sz="20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proliferate </a:t>
            </a:r>
            <a:r>
              <a:rPr lang="en-US" sz="20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intimal SMCs. </a:t>
            </a:r>
          </a:p>
          <a:p>
            <a:pPr marL="966787" lvl="1" indent="-457200">
              <a:buClrTx/>
              <a:buFont typeface="+mj-lt"/>
              <a:buAutoNum type="arabicPeriod"/>
            </a:pPr>
            <a:r>
              <a:rPr lang="en-US" sz="200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synthesize collagen, elastin etc and deposit extracellular matrix (ECM). </a:t>
            </a:r>
          </a:p>
          <a:p>
            <a:pPr marL="623887" indent="-514350" eaLnBrk="1" hangingPunct="1">
              <a:buFont typeface="Wingdings 3" pitchFamily="18" charset="2"/>
              <a:buAutoNum type="arabicParenBoth"/>
            </a:pPr>
            <a:endParaRPr lang="en-US" sz="2400" dirty="0" smtClean="0">
              <a:latin typeface="Lucida Sans Unicode" pitchFamily="34" charset="0"/>
              <a:cs typeface="Lucida Sans Unicode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latin typeface="Lucida Sans Unicode" pitchFamily="34" charset="0"/>
              <a:cs typeface="Lucida Sans Unicode" pitchFamily="34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US" sz="2400" dirty="0" smtClean="0"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6228160" cy="762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latin typeface="Lucida Sans Unicode" pitchFamily="34" charset="0"/>
                <a:cs typeface="Lucida Sans Unicode" pitchFamily="34" charset="0"/>
              </a:rPr>
              <a:t>Smooth muscle cells (SMC)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863278"/>
            <a:ext cx="3897289" cy="29325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4114800" y="1625037"/>
            <a:ext cx="4876800" cy="5175250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Atherosclerosis is characterized by intimal lesions called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atheromas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(also known as atheromatous plaque or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fibrofatty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plaque)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which protrude into and obstruct vascular lumens and weaken the underlying media. 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commonly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involved vessels are the abdominal aorta then coronary arteries, the popliteal arteries, the internal carotid arteries, and the vessels of the circle of Willis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 can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serious complications like </a:t>
            </a:r>
            <a:r>
              <a:rPr lang="en-US" sz="2800" dirty="0"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Coronary artery disease (angina &amp; MI) and Carotid atherosclerotic disease (stroke)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562" name="Picture 2" descr="http://patienteducationcenter.org/wp-content/uploads/2012/05/205203-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19" y="139337"/>
            <a:ext cx="3124200" cy="3709397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65" y="4038600"/>
            <a:ext cx="3452109" cy="27616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5800" y="152400"/>
            <a:ext cx="426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Lucida Sans Unicode" pitchFamily="34" charset="0"/>
                <a:cs typeface="Lucida Sans Unicode" pitchFamily="34" charset="0"/>
              </a:rPr>
              <a:t>Atherosclerosis (AS)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839200" cy="990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latin typeface="Lucida Sans Unicode" pitchFamily="34" charset="0"/>
                <a:cs typeface="Lucida Sans Unicode" pitchFamily="34" charset="0"/>
              </a:rPr>
              <a:t>Gross morphology of </a:t>
            </a:r>
            <a:r>
              <a:rPr lang="en-US" sz="2400" b="1" dirty="0" smtClean="0">
                <a:latin typeface="Lucida Sans Unicode" pitchFamily="34" charset="0"/>
                <a:cs typeface="Lucida Sans Unicode" pitchFamily="34" charset="0"/>
              </a:rPr>
              <a:t>atheroma/atheromatous (AS) </a:t>
            </a:r>
            <a:r>
              <a:rPr lang="en-US" sz="2400" b="1" dirty="0" smtClean="0">
                <a:latin typeface="Lucida Sans Unicode" pitchFamily="34" charset="0"/>
                <a:cs typeface="Lucida Sans Unicode" pitchFamily="34" charset="0"/>
              </a:rPr>
              <a:t>plaque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589566"/>
            <a:ext cx="4495800" cy="511603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The key processes in AS is </a:t>
            </a:r>
            <a:r>
              <a:rPr lang="en-US" sz="2000" dirty="0" err="1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intimal</a:t>
            </a:r>
            <a:r>
              <a:rPr lang="en-US" sz="20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 thickening and lipid accumulation.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AS </a:t>
            </a:r>
            <a:r>
              <a:rPr lang="en-US" sz="20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plaques impinge on the lumen of the artery. </a:t>
            </a:r>
            <a:endParaRPr lang="en-US" sz="2000" dirty="0" smtClean="0">
              <a:solidFill>
                <a:schemeClr val="tx1"/>
              </a:solidFill>
              <a:latin typeface="Lucida Sans Unicode" pitchFamily="34" charset="0"/>
              <a:cs typeface="Lucida Sans Unicode" pitchFamily="34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AS plaques </a:t>
            </a:r>
            <a:r>
              <a:rPr lang="en-US" sz="20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vary in size.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AS </a:t>
            </a:r>
            <a:r>
              <a:rPr lang="en-US" sz="2000" dirty="0" smtClean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plaques usually involve only a partial circumference of the arterial wall ("eccentric" lesions) and are patchy and variable along the vessel length. </a:t>
            </a:r>
          </a:p>
          <a:p>
            <a:pPr eaLnBrk="1" hangingPunct="1"/>
            <a:endParaRPr lang="en-US" dirty="0" smtClean="0"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4" name="Picture 2" descr="http://www.med.uottawa.ca/patho/eng/Public/cardio/complicatedather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591" y="2667000"/>
            <a:ext cx="4714875" cy="2819401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5" name="Rectangle 4"/>
          <p:cNvSpPr/>
          <p:nvPr/>
        </p:nvSpPr>
        <p:spPr>
          <a:xfrm>
            <a:off x="5772560" y="6444734"/>
            <a:ext cx="2428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www.med.uottawa.ca</a:t>
            </a:r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1752" y="3962400"/>
            <a:ext cx="4041648" cy="2667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 Unicode" pitchFamily="34" charset="0"/>
              <a:ea typeface="+mn-ea"/>
              <a:cs typeface="Lucida Sans Unicode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495800" y="1828800"/>
            <a:ext cx="4419600" cy="4718050"/>
          </a:xfrm>
        </p:spPr>
        <p:txBody>
          <a:bodyPr>
            <a:normAutofit fontScale="70000" lnSpcReduction="20000"/>
          </a:bodyPr>
          <a:lstStyle/>
          <a:p>
            <a:pPr marL="365760" indent="-256032">
              <a:buFont typeface="Wingdings 3"/>
              <a:buChar char=""/>
              <a:defRPr/>
            </a:pPr>
            <a:r>
              <a:rPr lang="en-US" sz="2800" i="1" dirty="0" smtClean="0">
                <a:latin typeface="Lucida Sans Unicode" panose="020B0602030504020204" pitchFamily="34" charset="0"/>
                <a:cs typeface="Lucida Sans Unicode" pitchFamily="34" charset="0"/>
              </a:rPr>
              <a:t>Fatty streaks</a:t>
            </a:r>
            <a:r>
              <a:rPr lang="en-US" sz="2800" dirty="0" smtClean="0">
                <a:latin typeface="Lucida Sans Unicode" pitchFamily="34" charset="0"/>
                <a:cs typeface="Lucida Sans Unicode" pitchFamily="34" charset="0"/>
              </a:rPr>
              <a:t> are the earliest lesion of atherosclerosis they are a collection of </a:t>
            </a:r>
            <a:r>
              <a:rPr lang="en-US" sz="2800" b="1" dirty="0" smtClean="0">
                <a:latin typeface="Lucida Sans Unicode" pitchFamily="34" charset="0"/>
                <a:cs typeface="Lucida Sans Unicode" pitchFamily="34" charset="0"/>
              </a:rPr>
              <a:t>lipid and lipid </a:t>
            </a:r>
            <a:r>
              <a:rPr lang="en-US" sz="2800" b="1" dirty="0" smtClean="0">
                <a:latin typeface="Lucida Sans Unicode" pitchFamily="34" charset="0"/>
                <a:cs typeface="Lucida Sans Unicode" pitchFamily="34" charset="0"/>
              </a:rPr>
              <a:t>laden foam cells in the intima.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They do not cause any disturbance in blood flow.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Fatty streaks begin as multiple yellow, flat spots less than 1 mm in diameter that coalesce into elongated streaks, </a:t>
            </a:r>
            <a:r>
              <a:rPr lang="en-US" sz="28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28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1 cm long or longer. They contain T </a:t>
            </a:r>
            <a:r>
              <a:rPr lang="en-US" sz="28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lymphocytes, extracellular </a:t>
            </a:r>
            <a:r>
              <a:rPr lang="en-US" sz="28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lipid in smaller </a:t>
            </a:r>
            <a:r>
              <a:rPr lang="en-US" sz="28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amounts and rare lipid laden foam cells </a:t>
            </a:r>
            <a:r>
              <a:rPr lang="en-US" sz="28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than in plaques.</a:t>
            </a:r>
          </a:p>
        </p:txBody>
      </p:sp>
      <p:pic>
        <p:nvPicPr>
          <p:cNvPr id="5" name="Picture 4" descr="73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-209320"/>
            <a:ext cx="25273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0" y="3557486"/>
            <a:ext cx="4038600" cy="2566069"/>
            <a:chOff x="576" y="672"/>
            <a:chExt cx="4560" cy="3051"/>
          </a:xfrm>
        </p:grpSpPr>
        <p:pic>
          <p:nvPicPr>
            <p:cNvPr id="7" name="Picture 7" descr="f012009"/>
            <p:cNvPicPr>
              <a:picLocks noChangeAspect="1" noChangeArrowheads="1"/>
            </p:cNvPicPr>
            <p:nvPr/>
          </p:nvPicPr>
          <p:blipFill>
            <a:blip r:embed="rId4" cstate="print"/>
            <a:srcRect l="44583" t="49677"/>
            <a:stretch>
              <a:fillRect/>
            </a:stretch>
          </p:blipFill>
          <p:spPr bwMode="auto">
            <a:xfrm>
              <a:off x="576" y="672"/>
              <a:ext cx="4560" cy="3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2880" y="2400"/>
              <a:ext cx="24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62000" y="1524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1600" dirty="0" smtClean="0">
                <a:latin typeface="Calibri" pitchFamily="34" charset="0"/>
              </a:rPr>
              <a:t>Aorta with fatty streaks ( arrows).</a:t>
            </a:r>
            <a:endParaRPr lang="en-US" sz="16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72415" y="6093075"/>
            <a:ext cx="3543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 smtClean="0">
                <a:latin typeface="Calibri" pitchFamily="34" charset="0"/>
              </a:rPr>
              <a:t>Photomicrograph of fatty streak in an experimental </a:t>
            </a:r>
            <a:r>
              <a:rPr lang="en-US" sz="1200" b="1" dirty="0" err="1" smtClean="0">
                <a:latin typeface="Calibri" pitchFamily="34" charset="0"/>
              </a:rPr>
              <a:t>hypercholesterolemic</a:t>
            </a:r>
            <a:r>
              <a:rPr lang="en-US" sz="1200" b="1" dirty="0" smtClean="0">
                <a:latin typeface="Calibri" pitchFamily="34" charset="0"/>
              </a:rPr>
              <a:t> rabbit, demonstrating </a:t>
            </a:r>
            <a:r>
              <a:rPr lang="en-US" sz="1200" b="1" dirty="0" err="1" smtClean="0">
                <a:latin typeface="Calibri" pitchFamily="34" charset="0"/>
              </a:rPr>
              <a:t>intimal</a:t>
            </a:r>
            <a:r>
              <a:rPr lang="en-US" sz="1200" b="1" dirty="0" smtClean="0">
                <a:latin typeface="Calibri" pitchFamily="34" charset="0"/>
              </a:rPr>
              <a:t> macrophage-derived foam cells ( arrow).</a:t>
            </a:r>
            <a:endParaRPr lang="en-US" sz="1200" b="1" dirty="0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152400"/>
            <a:ext cx="503573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33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4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4" id="{B3DB3A62-81C4-49EF-9FD7-C3334CF61A90}" vid="{CBF8A945-E26D-498B-B94A-29FDE1C18A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Theme20</Template>
  <TotalTime>1322</TotalTime>
  <Words>1303</Words>
  <Application>Microsoft Office PowerPoint</Application>
  <PresentationFormat>On-screen Show (4:3)</PresentationFormat>
  <Paragraphs>166</Paragraphs>
  <Slides>26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 Narrow</vt:lpstr>
      <vt:lpstr>Calibri</vt:lpstr>
      <vt:lpstr>Lucida Sans Unicode</vt:lpstr>
      <vt:lpstr>Tw Cen MT</vt:lpstr>
      <vt:lpstr>Wingdings</vt:lpstr>
      <vt:lpstr>Wingdings 2</vt:lpstr>
      <vt:lpstr>Wingdings 3</vt:lpstr>
      <vt:lpstr>Theme14</vt:lpstr>
      <vt:lpstr>ATHEROSCLEROSIS Sufia Husain.  Pathology.  KSU. Riyadh.  February 2018</vt:lpstr>
      <vt:lpstr>Objectives for Atherosclerosis, ischemic heart diseases (angina and myocardial infarction) 2 lectures </vt:lpstr>
      <vt:lpstr>Normal Blood Vessels</vt:lpstr>
      <vt:lpstr> Artery</vt:lpstr>
      <vt:lpstr>ENDOTHELIAL CELLS</vt:lpstr>
      <vt:lpstr>Smooth muscle cells (SMC)</vt:lpstr>
      <vt:lpstr>PowerPoint Presentation</vt:lpstr>
      <vt:lpstr>Gross morphology of atheroma/atheromatous (AS) plaque</vt:lpstr>
      <vt:lpstr>PowerPoint Presentation</vt:lpstr>
      <vt:lpstr>Atherosclerosis: Microscopic morphology</vt:lpstr>
      <vt:lpstr>Atherosclerosis: microscopic morphology</vt:lpstr>
      <vt:lpstr>PowerPoint Presentation</vt:lpstr>
      <vt:lpstr>PowerPoint Presentation</vt:lpstr>
      <vt:lpstr>PATHOLOGICAL COMPLICATIONS OF AS: advanced lesion of AS is at risk for the following</vt:lpstr>
      <vt:lpstr>Stroke/ cerebrovascular accident</vt:lpstr>
      <vt:lpstr>PowerPoint Presentation</vt:lpstr>
      <vt:lpstr>PowerPoint Presentation</vt:lpstr>
      <vt:lpstr>PowerPoint Presentation</vt:lpstr>
      <vt:lpstr>PowerPoint Presentation</vt:lpstr>
      <vt:lpstr>Risk Factors for Atherosclerosis</vt:lpstr>
      <vt:lpstr>IMPORTANCE OF TYPES OF LIPOPROTEINS IN HYPERLIPIDEMIA</vt:lpstr>
      <vt:lpstr>PATHOGENESIS: the hypothesis is that AS is a response to injury</vt:lpstr>
      <vt:lpstr>PATHOGENESIS:</vt:lpstr>
      <vt:lpstr>SUMMARY</vt:lpstr>
      <vt:lpstr>Angioplasty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Cardiovascular  System</dc:title>
  <dc:creator>Dr.Sufia</dc:creator>
  <cp:lastModifiedBy>sufia husain</cp:lastModifiedBy>
  <cp:revision>141</cp:revision>
  <dcterms:created xsi:type="dcterms:W3CDTF">2009-02-14T10:07:38Z</dcterms:created>
  <dcterms:modified xsi:type="dcterms:W3CDTF">2018-02-24T12:33:09Z</dcterms:modified>
</cp:coreProperties>
</file>