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6" r:id="rId1"/>
  </p:sldMasterIdLst>
  <p:notesMasterIdLst>
    <p:notesMasterId r:id="rId46"/>
  </p:notesMasterIdLst>
  <p:sldIdLst>
    <p:sldId id="257" r:id="rId2"/>
    <p:sldId id="615" r:id="rId3"/>
    <p:sldId id="570" r:id="rId4"/>
    <p:sldId id="586" r:id="rId5"/>
    <p:sldId id="259" r:id="rId6"/>
    <p:sldId id="603" r:id="rId7"/>
    <p:sldId id="260" r:id="rId8"/>
    <p:sldId id="261" r:id="rId9"/>
    <p:sldId id="609" r:id="rId10"/>
    <p:sldId id="263" r:id="rId11"/>
    <p:sldId id="268" r:id="rId12"/>
    <p:sldId id="585" r:id="rId13"/>
    <p:sldId id="604" r:id="rId14"/>
    <p:sldId id="614" r:id="rId15"/>
    <p:sldId id="269" r:id="rId16"/>
    <p:sldId id="271" r:id="rId17"/>
    <p:sldId id="274" r:id="rId18"/>
    <p:sldId id="588" r:id="rId19"/>
    <p:sldId id="581" r:id="rId20"/>
    <p:sldId id="613" r:id="rId21"/>
    <p:sldId id="275" r:id="rId22"/>
    <p:sldId id="605" r:id="rId23"/>
    <p:sldId id="276" r:id="rId24"/>
    <p:sldId id="600" r:id="rId25"/>
    <p:sldId id="602" r:id="rId26"/>
    <p:sldId id="284" r:id="rId27"/>
    <p:sldId id="611" r:id="rId28"/>
    <p:sldId id="589" r:id="rId29"/>
    <p:sldId id="574" r:id="rId30"/>
    <p:sldId id="616" r:id="rId31"/>
    <p:sldId id="575" r:id="rId32"/>
    <p:sldId id="576" r:id="rId33"/>
    <p:sldId id="289" r:id="rId34"/>
    <p:sldId id="606" r:id="rId35"/>
    <p:sldId id="297" r:id="rId36"/>
    <p:sldId id="593" r:id="rId37"/>
    <p:sldId id="299" r:id="rId38"/>
    <p:sldId id="566" r:id="rId39"/>
    <p:sldId id="578" r:id="rId40"/>
    <p:sldId id="579" r:id="rId41"/>
    <p:sldId id="582" r:id="rId42"/>
    <p:sldId id="584" r:id="rId43"/>
    <p:sldId id="612" r:id="rId44"/>
    <p:sldId id="594"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38" autoAdjust="0"/>
    <p:restoredTop sz="86500" autoAdjust="0"/>
  </p:normalViewPr>
  <p:slideViewPr>
    <p:cSldViewPr>
      <p:cViewPr varScale="1">
        <p:scale>
          <a:sx n="61" d="100"/>
          <a:sy n="61" d="100"/>
        </p:scale>
        <p:origin x="1528" y="44"/>
      </p:cViewPr>
      <p:guideLst>
        <p:guide orient="horz" pos="2160"/>
        <p:guide pos="2880"/>
      </p:guideLst>
    </p:cSldViewPr>
  </p:slideViewPr>
  <p:outlineViewPr>
    <p:cViewPr>
      <p:scale>
        <a:sx n="33" d="100"/>
        <a:sy n="33" d="100"/>
      </p:scale>
      <p:origin x="0" y="28170"/>
    </p:cViewPr>
  </p:outlineViewPr>
  <p:notesTextViewPr>
    <p:cViewPr>
      <p:scale>
        <a:sx n="100" d="100"/>
        <a:sy n="100" d="100"/>
      </p:scale>
      <p:origin x="0" y="0"/>
    </p:cViewPr>
  </p:notesTextViewPr>
  <p:sorterViewPr>
    <p:cViewPr>
      <p:scale>
        <a:sx n="66" d="100"/>
        <a:sy n="66" d="100"/>
      </p:scale>
      <p:origin x="0" y="7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02FB610-A392-4C89-89B9-172523B363F4}" type="datetimeFigureOut">
              <a:rPr lang="en-US"/>
              <a:pPr>
                <a:defRPr/>
              </a:pPr>
              <a:t>2/28/2018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D9070F9-C53A-4FB3-8637-C9E6D30F9329}" type="slidenum">
              <a:rPr lang="en-US"/>
              <a:pPr>
                <a:defRPr/>
              </a:pPr>
              <a:t>‹#›</a:t>
            </a:fld>
            <a:endParaRPr lang="en-US"/>
          </a:p>
        </p:txBody>
      </p:sp>
    </p:spTree>
    <p:extLst>
      <p:ext uri="{BB962C8B-B14F-4D97-AF65-F5344CB8AC3E}">
        <p14:creationId xmlns:p14="http://schemas.microsoft.com/office/powerpoint/2010/main" val="1525438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a:t>
            </a:fld>
            <a:endParaRPr lang="en-US"/>
          </a:p>
        </p:txBody>
      </p:sp>
    </p:spTree>
    <p:extLst>
      <p:ext uri="{BB962C8B-B14F-4D97-AF65-F5344CB8AC3E}">
        <p14:creationId xmlns:p14="http://schemas.microsoft.com/office/powerpoint/2010/main" val="70213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15</a:t>
            </a:fld>
            <a:endParaRPr lang="en-US"/>
          </a:p>
        </p:txBody>
      </p:sp>
    </p:spTree>
    <p:extLst>
      <p:ext uri="{BB962C8B-B14F-4D97-AF65-F5344CB8AC3E}">
        <p14:creationId xmlns:p14="http://schemas.microsoft.com/office/powerpoint/2010/main" val="3368915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16</a:t>
            </a:fld>
            <a:endParaRPr lang="en-US"/>
          </a:p>
        </p:txBody>
      </p:sp>
    </p:spTree>
    <p:extLst>
      <p:ext uri="{BB962C8B-B14F-4D97-AF65-F5344CB8AC3E}">
        <p14:creationId xmlns:p14="http://schemas.microsoft.com/office/powerpoint/2010/main" val="2246232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17</a:t>
            </a:fld>
            <a:endParaRPr lang="en-US"/>
          </a:p>
        </p:txBody>
      </p:sp>
    </p:spTree>
    <p:extLst>
      <p:ext uri="{BB962C8B-B14F-4D97-AF65-F5344CB8AC3E}">
        <p14:creationId xmlns:p14="http://schemas.microsoft.com/office/powerpoint/2010/main" val="4266269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18</a:t>
            </a:fld>
            <a:endParaRPr lang="en-US"/>
          </a:p>
        </p:txBody>
      </p:sp>
    </p:spTree>
    <p:extLst>
      <p:ext uri="{BB962C8B-B14F-4D97-AF65-F5344CB8AC3E}">
        <p14:creationId xmlns:p14="http://schemas.microsoft.com/office/powerpoint/2010/main" val="2065711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p:txBody>
          <a:bodyPr/>
          <a:lstStyle/>
          <a:p>
            <a:pPr>
              <a:defRPr/>
            </a:pPr>
            <a:fld id="{0341767E-DA76-4AE0-BD69-4EEFAFD42C06}" type="slidenum">
              <a:rPr lang="en-US"/>
              <a:pPr>
                <a:defRPr/>
              </a:pPr>
              <a:t>19</a:t>
            </a:fld>
            <a:endParaRPr lang="en-US"/>
          </a:p>
        </p:txBody>
      </p:sp>
      <p:sp>
        <p:nvSpPr>
          <p:cNvPr id="65539" name="Rectangle 2"/>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lIns="92075" tIns="46038" rIns="92075" bIns="46038" numCol="1" anchor="t" anchorCtr="0" compatLnSpc="1">
            <a:prstTxWarp prst="textNoShape">
              <a:avLst/>
            </a:prstTxWarp>
          </a:bodyPr>
          <a:lstStyle/>
          <a:p>
            <a:r>
              <a:rPr lang="en-US" smtClean="0"/>
              <a:t> </a:t>
            </a:r>
          </a:p>
        </p:txBody>
      </p:sp>
    </p:spTree>
    <p:extLst>
      <p:ext uri="{BB962C8B-B14F-4D97-AF65-F5344CB8AC3E}">
        <p14:creationId xmlns:p14="http://schemas.microsoft.com/office/powerpoint/2010/main" val="795513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21</a:t>
            </a:fld>
            <a:endParaRPr lang="en-US"/>
          </a:p>
        </p:txBody>
      </p:sp>
    </p:spTree>
    <p:extLst>
      <p:ext uri="{BB962C8B-B14F-4D97-AF65-F5344CB8AC3E}">
        <p14:creationId xmlns:p14="http://schemas.microsoft.com/office/powerpoint/2010/main" val="4068339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22</a:t>
            </a:fld>
            <a:endParaRPr lang="en-US"/>
          </a:p>
        </p:txBody>
      </p:sp>
    </p:spTree>
    <p:extLst>
      <p:ext uri="{BB962C8B-B14F-4D97-AF65-F5344CB8AC3E}">
        <p14:creationId xmlns:p14="http://schemas.microsoft.com/office/powerpoint/2010/main" val="2746518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23</a:t>
            </a:fld>
            <a:endParaRPr lang="en-US"/>
          </a:p>
        </p:txBody>
      </p:sp>
    </p:spTree>
    <p:extLst>
      <p:ext uri="{BB962C8B-B14F-4D97-AF65-F5344CB8AC3E}">
        <p14:creationId xmlns:p14="http://schemas.microsoft.com/office/powerpoint/2010/main" val="1707590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24</a:t>
            </a:fld>
            <a:endParaRPr lang="en-US"/>
          </a:p>
        </p:txBody>
      </p:sp>
    </p:spTree>
    <p:extLst>
      <p:ext uri="{BB962C8B-B14F-4D97-AF65-F5344CB8AC3E}">
        <p14:creationId xmlns:p14="http://schemas.microsoft.com/office/powerpoint/2010/main" val="2980303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If patient survive thrombi may lyse spontaneous or by </a:t>
            </a:r>
            <a:r>
              <a:rPr lang="en-US" dirty="0" err="1" smtClean="0"/>
              <a:t>rx</a:t>
            </a:r>
            <a:endParaRPr lang="en-US" dirty="0" smtClean="0"/>
          </a:p>
          <a:p>
            <a:pPr eaLnBrk="1" hangingPunct="1">
              <a:spcBef>
                <a:spcPct val="0"/>
              </a:spcBef>
            </a:pPr>
            <a:r>
              <a:rPr lang="en-US" dirty="0" smtClean="0"/>
              <a:t>Or vasospasm relief , reestablish the flow</a:t>
            </a:r>
          </a:p>
          <a:p>
            <a:pPr eaLnBrk="1" hangingPunct="1">
              <a:spcBef>
                <a:spcPct val="0"/>
              </a:spcBef>
            </a:pPr>
            <a:endParaRPr lang="en-US" dirty="0" smtClean="0"/>
          </a:p>
          <a:p>
            <a:pPr eaLnBrk="1" hangingPunct="1">
              <a:spcBef>
                <a:spcPct val="0"/>
              </a:spcBef>
            </a:pPr>
            <a:r>
              <a:rPr lang="en-CA" dirty="0" smtClean="0"/>
              <a:t>of </a:t>
            </a:r>
            <a:r>
              <a:rPr lang="en-CA" i="1" dirty="0" smtClean="0"/>
              <a:t>reperfusion injury</a:t>
            </a:r>
            <a:r>
              <a:rPr lang="en-CA" dirty="0" smtClean="0"/>
              <a:t> that can incite </a:t>
            </a:r>
            <a:r>
              <a:rPr lang="en-CA" i="1" dirty="0" smtClean="0"/>
              <a:t>greater</a:t>
            </a:r>
            <a:r>
              <a:rPr lang="en-CA" dirty="0" smtClean="0"/>
              <a:t> local damage than might have otherwise occurred without rapid restoration of blood flow. reperfusion injury is mediated in part by oxygen free radicals generated by the increased number of infiltrating leukocytes facilitated by reperfusion. Reperfusion-induced microvascular injury causes not only hemorrhage but also endothelial swelling that occludes capillaries and may prevent local blood flow (called </a:t>
            </a:r>
            <a:r>
              <a:rPr lang="en-CA" i="1" dirty="0" smtClean="0"/>
              <a:t>no-reflow</a:t>
            </a:r>
            <a:r>
              <a:rPr lang="en-CA" dirty="0" smtClean="0"/>
              <a:t>). </a:t>
            </a:r>
          </a:p>
          <a:p>
            <a:pPr eaLnBrk="1" hangingPunct="1">
              <a:spcBef>
                <a:spcPct val="0"/>
              </a:spcBef>
            </a:pPr>
            <a:r>
              <a:rPr lang="en-CA" dirty="0" smtClean="0"/>
              <a:t>A </a:t>
            </a:r>
            <a:r>
              <a:rPr lang="en-CA" dirty="0" err="1" smtClean="0"/>
              <a:t>reperfused</a:t>
            </a:r>
            <a:r>
              <a:rPr lang="en-CA" dirty="0" smtClean="0"/>
              <a:t> infarct usually has hemorrhage because the vasculature injured during the period of ischemia is leaky after flow is restored</a:t>
            </a:r>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7ED270-9F98-4EF6-86B1-2F61F7E1761C}" type="slidenum">
              <a:rPr lang="en-CA" smtClean="0"/>
              <a:pPr/>
              <a:t>25</a:t>
            </a:fld>
            <a:endParaRPr lang="en-CA" smtClean="0"/>
          </a:p>
        </p:txBody>
      </p:sp>
    </p:spTree>
    <p:extLst>
      <p:ext uri="{BB962C8B-B14F-4D97-AF65-F5344CB8AC3E}">
        <p14:creationId xmlns:p14="http://schemas.microsoft.com/office/powerpoint/2010/main" val="1246819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5A827DC5-A110-4210-9732-A451A22DFF23}" type="slidenum">
              <a:rPr lang="en-US"/>
              <a:pPr>
                <a:defRPr/>
              </a:pPr>
              <a:t>3</a:t>
            </a:fld>
            <a:endParaRPr lang="en-US"/>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213202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26</a:t>
            </a:fld>
            <a:endParaRPr lang="en-US"/>
          </a:p>
        </p:txBody>
      </p:sp>
    </p:spTree>
    <p:extLst>
      <p:ext uri="{BB962C8B-B14F-4D97-AF65-F5344CB8AC3E}">
        <p14:creationId xmlns:p14="http://schemas.microsoft.com/office/powerpoint/2010/main" val="654093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Transmural  , sever coronary atherosclerosis with acute plaque rupture and superimposed thrombosis</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CA"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828486-A408-4686-9F7F-51E52E1A1ED8}" type="slidenum">
              <a:rPr lang="en-CA" smtClean="0"/>
              <a:pPr/>
              <a:t>28</a:t>
            </a:fld>
            <a:endParaRPr lang="en-CA" smtClean="0"/>
          </a:p>
        </p:txBody>
      </p:sp>
    </p:spTree>
    <p:extLst>
      <p:ext uri="{BB962C8B-B14F-4D97-AF65-F5344CB8AC3E}">
        <p14:creationId xmlns:p14="http://schemas.microsoft.com/office/powerpoint/2010/main" val="3656393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p:txBody>
          <a:bodyPr/>
          <a:lstStyle/>
          <a:p>
            <a:pPr>
              <a:defRPr/>
            </a:pPr>
            <a:fld id="{1E2BA6B3-F326-479B-A5DF-5D7289F6522C}" type="slidenum">
              <a:rPr lang="en-US"/>
              <a:pPr>
                <a:defRPr/>
              </a:pPr>
              <a:t>29</a:t>
            </a:fld>
            <a:endParaRPr lang="en-US"/>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770116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p:txBody>
          <a:bodyPr/>
          <a:lstStyle/>
          <a:p>
            <a:pPr>
              <a:defRPr/>
            </a:pPr>
            <a:fld id="{4DCB2411-8DCA-4A14-A8C7-B6CE1F7DBAD6}" type="slidenum">
              <a:rPr lang="en-US"/>
              <a:pPr>
                <a:defRPr/>
              </a:pPr>
              <a:t>31</a:t>
            </a:fld>
            <a:endParaRPr lang="en-US"/>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 </a:t>
            </a:r>
          </a:p>
        </p:txBody>
      </p:sp>
    </p:spTree>
    <p:extLst>
      <p:ext uri="{BB962C8B-B14F-4D97-AF65-F5344CB8AC3E}">
        <p14:creationId xmlns:p14="http://schemas.microsoft.com/office/powerpoint/2010/main" val="3280171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a:defRPr/>
            </a:pPr>
            <a:fld id="{3B6DAA75-E3F9-478E-897A-C9B9668463C3}" type="slidenum">
              <a:rPr lang="en-US"/>
              <a:pPr>
                <a:defRPr/>
              </a:pPr>
              <a:t>32</a:t>
            </a:fld>
            <a:endParaRPr lang="en-US"/>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 </a:t>
            </a:r>
          </a:p>
        </p:txBody>
      </p:sp>
    </p:spTree>
    <p:extLst>
      <p:ext uri="{BB962C8B-B14F-4D97-AF65-F5344CB8AC3E}">
        <p14:creationId xmlns:p14="http://schemas.microsoft.com/office/powerpoint/2010/main" val="2985642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33</a:t>
            </a:fld>
            <a:endParaRPr lang="en-US"/>
          </a:p>
        </p:txBody>
      </p:sp>
    </p:spTree>
    <p:extLst>
      <p:ext uri="{BB962C8B-B14F-4D97-AF65-F5344CB8AC3E}">
        <p14:creationId xmlns:p14="http://schemas.microsoft.com/office/powerpoint/2010/main" val="1744065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35</a:t>
            </a:fld>
            <a:endParaRPr lang="en-US"/>
          </a:p>
        </p:txBody>
      </p:sp>
    </p:spTree>
    <p:extLst>
      <p:ext uri="{BB962C8B-B14F-4D97-AF65-F5344CB8AC3E}">
        <p14:creationId xmlns:p14="http://schemas.microsoft.com/office/powerpoint/2010/main" val="1238526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dirty="0" smtClean="0"/>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86FA8D-73A2-4949-9234-E3120827EE09}" type="slidenum">
              <a:rPr lang="en-CA" smtClean="0"/>
              <a:pPr/>
              <a:t>36</a:t>
            </a:fld>
            <a:endParaRPr lang="en-CA" smtClean="0"/>
          </a:p>
        </p:txBody>
      </p:sp>
    </p:spTree>
    <p:extLst>
      <p:ext uri="{BB962C8B-B14F-4D97-AF65-F5344CB8AC3E}">
        <p14:creationId xmlns:p14="http://schemas.microsoft.com/office/powerpoint/2010/main" val="3618382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37</a:t>
            </a:fld>
            <a:endParaRPr lang="en-US"/>
          </a:p>
        </p:txBody>
      </p:sp>
    </p:spTree>
    <p:extLst>
      <p:ext uri="{BB962C8B-B14F-4D97-AF65-F5344CB8AC3E}">
        <p14:creationId xmlns:p14="http://schemas.microsoft.com/office/powerpoint/2010/main" val="14582323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38</a:t>
            </a:fld>
            <a:endParaRPr lang="en-US"/>
          </a:p>
        </p:txBody>
      </p:sp>
    </p:spTree>
    <p:extLst>
      <p:ext uri="{BB962C8B-B14F-4D97-AF65-F5344CB8AC3E}">
        <p14:creationId xmlns:p14="http://schemas.microsoft.com/office/powerpoint/2010/main" val="1317322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dirty="0"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EF9E70-3D3F-4430-8512-059A304E219D}" type="slidenum">
              <a:rPr lang="en-CA" smtClean="0"/>
              <a:pPr/>
              <a:t>4</a:t>
            </a:fld>
            <a:endParaRPr lang="en-CA" smtClean="0"/>
          </a:p>
        </p:txBody>
      </p:sp>
    </p:spTree>
    <p:extLst>
      <p:ext uri="{BB962C8B-B14F-4D97-AF65-F5344CB8AC3E}">
        <p14:creationId xmlns:p14="http://schemas.microsoft.com/office/powerpoint/2010/main" val="20830572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39</a:t>
            </a:fld>
            <a:endParaRPr lang="en-US"/>
          </a:p>
        </p:txBody>
      </p:sp>
    </p:spTree>
    <p:extLst>
      <p:ext uri="{BB962C8B-B14F-4D97-AF65-F5344CB8AC3E}">
        <p14:creationId xmlns:p14="http://schemas.microsoft.com/office/powerpoint/2010/main" val="25397922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40</a:t>
            </a:fld>
            <a:endParaRPr lang="en-US"/>
          </a:p>
        </p:txBody>
      </p:sp>
    </p:spTree>
    <p:extLst>
      <p:ext uri="{BB962C8B-B14F-4D97-AF65-F5344CB8AC3E}">
        <p14:creationId xmlns:p14="http://schemas.microsoft.com/office/powerpoint/2010/main" val="701966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p:txBody>
          <a:bodyPr/>
          <a:lstStyle/>
          <a:p>
            <a:pPr>
              <a:defRPr/>
            </a:pPr>
            <a:fld id="{6AE85A83-0F1D-45F8-B2F6-E90932590780}" type="slidenum">
              <a:rPr lang="en-US"/>
              <a:pPr>
                <a:defRPr/>
              </a:pPr>
              <a:t>41</a:t>
            </a:fld>
            <a:endParaRPr lang="en-US"/>
          </a:p>
        </p:txBody>
      </p:sp>
      <p:sp>
        <p:nvSpPr>
          <p:cNvPr id="69635" name="Rectangle 2"/>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lIns="92075" tIns="46038" rIns="92075" bIns="46038" numCol="1" anchor="t" anchorCtr="0" compatLnSpc="1">
            <a:prstTxWarp prst="textNoShape">
              <a:avLst/>
            </a:prstTxWarp>
          </a:bodyPr>
          <a:lstStyle/>
          <a:p>
            <a:r>
              <a:rPr lang="en-US" smtClean="0"/>
              <a:t> </a:t>
            </a:r>
          </a:p>
        </p:txBody>
      </p:sp>
    </p:spTree>
    <p:extLst>
      <p:ext uri="{BB962C8B-B14F-4D97-AF65-F5344CB8AC3E}">
        <p14:creationId xmlns:p14="http://schemas.microsoft.com/office/powerpoint/2010/main" val="38846111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p>
            <a:pPr>
              <a:defRPr/>
            </a:pPr>
            <a:fld id="{7ECB3BA5-69B8-4BBF-90E4-11D35A6A2ADD}" type="slidenum">
              <a:rPr lang="en-US"/>
              <a:pPr>
                <a:defRPr/>
              </a:pPr>
              <a:t>42</a:t>
            </a:fld>
            <a:endParaRPr lang="en-US"/>
          </a:p>
        </p:txBody>
      </p:sp>
      <p:sp>
        <p:nvSpPr>
          <p:cNvPr id="70659" name="Rectangle 2"/>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lIns="92075" tIns="46038" rIns="92075" bIns="46038" numCol="1" anchor="t" anchorCtr="0" compatLnSpc="1">
            <a:prstTxWarp prst="textNoShape">
              <a:avLst/>
            </a:prstTxWarp>
          </a:bodyPr>
          <a:lstStyle/>
          <a:p>
            <a:r>
              <a:rPr lang="en-US" smtClean="0"/>
              <a:t>  </a:t>
            </a:r>
          </a:p>
        </p:txBody>
      </p:sp>
    </p:spTree>
    <p:extLst>
      <p:ext uri="{BB962C8B-B14F-4D97-AF65-F5344CB8AC3E}">
        <p14:creationId xmlns:p14="http://schemas.microsoft.com/office/powerpoint/2010/main" val="4019361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8D9C71-B432-401F-B086-B5D29940380A}" type="slidenum">
              <a:rPr lang="en-CA" smtClean="0"/>
              <a:pPr/>
              <a:t>44</a:t>
            </a:fld>
            <a:endParaRPr lang="en-CA" smtClean="0"/>
          </a:p>
        </p:txBody>
      </p:sp>
    </p:spTree>
    <p:extLst>
      <p:ext uri="{BB962C8B-B14F-4D97-AF65-F5344CB8AC3E}">
        <p14:creationId xmlns:p14="http://schemas.microsoft.com/office/powerpoint/2010/main" val="3998865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5</a:t>
            </a:fld>
            <a:endParaRPr lang="en-US"/>
          </a:p>
        </p:txBody>
      </p:sp>
    </p:spTree>
    <p:extLst>
      <p:ext uri="{BB962C8B-B14F-4D97-AF65-F5344CB8AC3E}">
        <p14:creationId xmlns:p14="http://schemas.microsoft.com/office/powerpoint/2010/main" val="2748641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7</a:t>
            </a:fld>
            <a:endParaRPr lang="en-US"/>
          </a:p>
        </p:txBody>
      </p:sp>
    </p:spTree>
    <p:extLst>
      <p:ext uri="{BB962C8B-B14F-4D97-AF65-F5344CB8AC3E}">
        <p14:creationId xmlns:p14="http://schemas.microsoft.com/office/powerpoint/2010/main" val="1336859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8</a:t>
            </a:fld>
            <a:endParaRPr lang="en-US"/>
          </a:p>
        </p:txBody>
      </p:sp>
    </p:spTree>
    <p:extLst>
      <p:ext uri="{BB962C8B-B14F-4D97-AF65-F5344CB8AC3E}">
        <p14:creationId xmlns:p14="http://schemas.microsoft.com/office/powerpoint/2010/main" val="3608559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10</a:t>
            </a:fld>
            <a:endParaRPr lang="en-US"/>
          </a:p>
        </p:txBody>
      </p:sp>
    </p:spTree>
    <p:extLst>
      <p:ext uri="{BB962C8B-B14F-4D97-AF65-F5344CB8AC3E}">
        <p14:creationId xmlns:p14="http://schemas.microsoft.com/office/powerpoint/2010/main" val="640767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67ED72-0E82-404D-8563-D340BE6A7F27}" type="slidenum">
              <a:rPr lang="en-US" smtClean="0"/>
              <a:pPr fontAlgn="base">
                <a:spcBef>
                  <a:spcPct val="0"/>
                </a:spcBef>
                <a:spcAft>
                  <a:spcPct val="0"/>
                </a:spcAft>
                <a:defRPr/>
              </a:pPr>
              <a:t>11</a:t>
            </a:fld>
            <a:endParaRPr lang="en-US" smtClean="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r>
              <a:rPr lang="en-US" smtClean="0"/>
              <a:t>*the augmented coronary flow because of vasodilatation is insufficient to meet the increase in myocardial demand of O</a:t>
            </a:r>
            <a:r>
              <a:rPr lang="en-US" baseline="-4000" smtClean="0"/>
              <a:t>2</a:t>
            </a:r>
            <a:r>
              <a:rPr lang="en-US" smtClean="0"/>
              <a:t>.</a:t>
            </a:r>
          </a:p>
        </p:txBody>
      </p:sp>
    </p:spTree>
    <p:extLst>
      <p:ext uri="{BB962C8B-B14F-4D97-AF65-F5344CB8AC3E}">
        <p14:creationId xmlns:p14="http://schemas.microsoft.com/office/powerpoint/2010/main" val="3446678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12</a:t>
            </a:fld>
            <a:endParaRPr lang="en-US"/>
          </a:p>
        </p:txBody>
      </p:sp>
    </p:spTree>
    <p:extLst>
      <p:ext uri="{BB962C8B-B14F-4D97-AF65-F5344CB8AC3E}">
        <p14:creationId xmlns:p14="http://schemas.microsoft.com/office/powerpoint/2010/main" val="3705273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 y="1905000"/>
            <a:ext cx="9141620" cy="320040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10" name="Rectangle 9"/>
          <p:cNvSpPr/>
          <p:nvPr/>
        </p:nvSpPr>
        <p:spPr>
          <a:xfrm>
            <a:off x="-2" y="1795132"/>
            <a:ext cx="9141620"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11" name="Rectangle 10"/>
          <p:cNvSpPr/>
          <p:nvPr/>
        </p:nvSpPr>
        <p:spPr>
          <a:xfrm>
            <a:off x="-2" y="5142116"/>
            <a:ext cx="9141620"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2" name="Title 1"/>
          <p:cNvSpPr>
            <a:spLocks noGrp="1"/>
          </p:cNvSpPr>
          <p:nvPr>
            <p:ph type="ctrTitle"/>
          </p:nvPr>
        </p:nvSpPr>
        <p:spPr>
          <a:xfrm>
            <a:off x="971550" y="2079812"/>
            <a:ext cx="7200900" cy="1724092"/>
          </a:xfrm>
        </p:spPr>
        <p:txBody>
          <a:bodyPr anchor="b"/>
          <a:lstStyle>
            <a:lvl1pPr algn="ctr">
              <a:defRPr sz="4050"/>
            </a:lvl1pPr>
          </a:lstStyle>
          <a:p>
            <a:r>
              <a:rPr lang="en-US" smtClean="0"/>
              <a:t>Click to edit Master title style</a:t>
            </a:r>
            <a:endParaRPr/>
          </a:p>
        </p:txBody>
      </p:sp>
      <p:sp>
        <p:nvSpPr>
          <p:cNvPr id="3" name="Subtitle 2"/>
          <p:cNvSpPr>
            <a:spLocks noGrp="1"/>
          </p:cNvSpPr>
          <p:nvPr>
            <p:ph type="subTitle" idx="1"/>
          </p:nvPr>
        </p:nvSpPr>
        <p:spPr>
          <a:xfrm>
            <a:off x="971550" y="3959352"/>
            <a:ext cx="7200900" cy="914400"/>
          </a:xfrm>
        </p:spPr>
        <p:txBody>
          <a:bodyPr>
            <a:normAutofit/>
          </a:bodyPr>
          <a:lstStyle>
            <a:lvl1pPr marL="0" indent="0" algn="ctr">
              <a:spcBef>
                <a:spcPts val="0"/>
              </a:spcBef>
              <a:buNone/>
              <a:defRPr sz="1500"/>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a:p>
        </p:txBody>
      </p:sp>
    </p:spTree>
    <p:extLst>
      <p:ext uri="{BB962C8B-B14F-4D97-AF65-F5344CB8AC3E}">
        <p14:creationId xmlns:p14="http://schemas.microsoft.com/office/powerpoint/2010/main" val="324579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fld id="{CF4BA929-BB5E-4D45-A38C-B25AF27927FD}" type="datetimeFigureOut">
              <a:rPr lang="en-US" smtClean="0"/>
              <a:pPr>
                <a:defRPr/>
              </a:pPr>
              <a:t>2/28/2018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6A6895-4646-4544-AA11-1D696BC6BF3C}" type="slidenum">
              <a:rPr lang="en-US" smtClean="0"/>
              <a:pPr>
                <a:defRPr/>
              </a:pPr>
              <a:t>‹#›</a:t>
            </a:fld>
            <a:endParaRPr lang="en-US"/>
          </a:p>
        </p:txBody>
      </p:sp>
    </p:spTree>
    <p:extLst>
      <p:ext uri="{BB962C8B-B14F-4D97-AF65-F5344CB8AC3E}">
        <p14:creationId xmlns:p14="http://schemas.microsoft.com/office/powerpoint/2010/main" val="204420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28650" y="274638"/>
            <a:ext cx="5800725"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fld id="{100BF62A-C010-413C-B338-A74203DC49F8}" type="datetimeFigureOut">
              <a:rPr lang="en-US" smtClean="0"/>
              <a:pPr>
                <a:defRPr/>
              </a:pPr>
              <a:t>2/28/2018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AC4C76B-B0AA-4B47-9F2A-F5DFA5CE6B52}" type="slidenum">
              <a:rPr lang="en-US" smtClean="0"/>
              <a:pPr>
                <a:defRPr/>
              </a:pPr>
              <a:t>‹#›</a:t>
            </a:fld>
            <a:endParaRPr lang="en-US"/>
          </a:p>
        </p:txBody>
      </p:sp>
    </p:spTree>
    <p:extLst>
      <p:ext uri="{BB962C8B-B14F-4D97-AF65-F5344CB8AC3E}">
        <p14:creationId xmlns:p14="http://schemas.microsoft.com/office/powerpoint/2010/main" val="184950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404411F-B533-4687-B1A1-56A7423531E3}" type="slidenum">
              <a:rPr lang="en-US"/>
              <a:pPr>
                <a:defRPr/>
              </a:pPr>
              <a:t>‹#›</a:t>
            </a:fld>
            <a:endParaRPr lang="en-US"/>
          </a:p>
        </p:txBody>
      </p:sp>
    </p:spTree>
    <p:extLst>
      <p:ext uri="{BB962C8B-B14F-4D97-AF65-F5344CB8AC3E}">
        <p14:creationId xmlns:p14="http://schemas.microsoft.com/office/powerpoint/2010/main" val="3346563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fld id="{4E08EE19-C2B6-437A-A438-BBCAA2796433}" type="datetimeFigureOut">
              <a:rPr lang="en-US" smtClean="0"/>
              <a:pPr>
                <a:defRPr/>
              </a:pPr>
              <a:t>2/28/2018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330A296-48F5-46DF-BE14-A3D807CE0456}" type="slidenum">
              <a:rPr lang="en-US" smtClean="0"/>
              <a:pPr>
                <a:defRPr/>
              </a:pPr>
              <a:t>‹#›</a:t>
            </a:fld>
            <a:endParaRPr lang="en-US"/>
          </a:p>
        </p:txBody>
      </p:sp>
    </p:spTree>
    <p:extLst>
      <p:ext uri="{BB962C8B-B14F-4D97-AF65-F5344CB8AC3E}">
        <p14:creationId xmlns:p14="http://schemas.microsoft.com/office/powerpoint/2010/main" val="3940274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rotWithShape="1">
          <a:gsLst>
            <a:gs pos="100000">
              <a:schemeClr val="accent1">
                <a:alpha val="80000"/>
              </a:schemeClr>
            </a:gs>
            <a:gs pos="0">
              <a:schemeClr val="accent1">
                <a:lumMod val="40000"/>
                <a:lumOff val="60000"/>
                <a:alpha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550" y="2130552"/>
            <a:ext cx="7200900" cy="2359152"/>
          </a:xfrm>
        </p:spPr>
        <p:txBody>
          <a:bodyPr anchor="b">
            <a:normAutofit/>
          </a:bodyPr>
          <a:lstStyle>
            <a:lvl1pPr algn="ctr">
              <a:defRPr sz="4050" b="1"/>
            </a:lvl1pPr>
          </a:lstStyle>
          <a:p>
            <a:r>
              <a:rPr lang="en-US" smtClean="0"/>
              <a:t>Click to edit Master title style</a:t>
            </a:r>
            <a:endParaRPr/>
          </a:p>
        </p:txBody>
      </p:sp>
      <p:sp>
        <p:nvSpPr>
          <p:cNvPr id="3" name="Text Placeholder 2"/>
          <p:cNvSpPr>
            <a:spLocks noGrp="1"/>
          </p:cNvSpPr>
          <p:nvPr>
            <p:ph type="body" idx="1"/>
          </p:nvPr>
        </p:nvSpPr>
        <p:spPr>
          <a:xfrm>
            <a:off x="971550" y="4572000"/>
            <a:ext cx="7200900" cy="841248"/>
          </a:xfrm>
        </p:spPr>
        <p:txBody>
          <a:bodyPr anchor="t"/>
          <a:lstStyle>
            <a:lvl1pPr marL="0" indent="0" algn="ctr">
              <a:spcBef>
                <a:spcPts val="0"/>
              </a:spcBef>
              <a:buNone/>
              <a:defRPr sz="1500">
                <a:solidFill>
                  <a:schemeClr val="tx1">
                    <a:lumMod val="90000"/>
                    <a:lumOff val="1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69536459-A909-4BF4-93FB-97EF05F000B6}" type="datetimeFigureOut">
              <a:rPr lang="en-US" smtClean="0"/>
              <a:pPr>
                <a:defRPr/>
              </a:pPr>
              <a:t>2/28/2018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115346F-6991-4BF7-BF7E-CF7128ECA1AD}" type="slidenum">
              <a:rPr lang="en-US" smtClean="0"/>
              <a:pPr>
                <a:defRPr/>
              </a:pPr>
              <a:t>‹#›</a:t>
            </a:fld>
            <a:endParaRPr lang="en-US"/>
          </a:p>
        </p:txBody>
      </p:sp>
    </p:spTree>
    <p:extLst>
      <p:ext uri="{BB962C8B-B14F-4D97-AF65-F5344CB8AC3E}">
        <p14:creationId xmlns:p14="http://schemas.microsoft.com/office/powerpoint/2010/main" val="26140468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05840" y="1901952"/>
            <a:ext cx="3429000" cy="4123944"/>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09160" y="1901952"/>
            <a:ext cx="3429000" cy="4123944"/>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fld id="{5DF47213-80B4-4975-A8A1-E5BF53C80D6C}" type="datetimeFigureOut">
              <a:rPr lang="en-US" smtClean="0"/>
              <a:pPr>
                <a:defRPr/>
              </a:pPr>
              <a:t>2/28/2018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9D27F63-0B10-4322-8553-9E45AE0566D5}" type="slidenum">
              <a:rPr lang="en-US" smtClean="0"/>
              <a:pPr>
                <a:defRPr/>
              </a:pPr>
              <a:t>‹#›</a:t>
            </a:fld>
            <a:endParaRPr lang="en-US"/>
          </a:p>
        </p:txBody>
      </p:sp>
    </p:spTree>
    <p:extLst>
      <p:ext uri="{BB962C8B-B14F-4D97-AF65-F5344CB8AC3E}">
        <p14:creationId xmlns:p14="http://schemas.microsoft.com/office/powerpoint/2010/main" val="74231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05840" y="1837464"/>
            <a:ext cx="3429000" cy="766588"/>
          </a:xfrm>
        </p:spPr>
        <p:txBody>
          <a:bodyPr anchor="ctr">
            <a:normAutofit/>
          </a:bodyPr>
          <a:lstStyle>
            <a:lvl1pPr marL="0" indent="0">
              <a:spcBef>
                <a:spcPts val="0"/>
              </a:spcBef>
              <a:buNone/>
              <a:defRPr sz="165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05840" y="2740733"/>
            <a:ext cx="3429000" cy="3288847"/>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9160" y="1837464"/>
            <a:ext cx="3429000" cy="766588"/>
          </a:xfrm>
        </p:spPr>
        <p:txBody>
          <a:bodyPr anchor="ctr">
            <a:normAutofit/>
          </a:bodyPr>
          <a:lstStyle>
            <a:lvl1pPr marL="0" indent="0">
              <a:spcBef>
                <a:spcPts val="0"/>
              </a:spcBef>
              <a:buNone/>
              <a:defRPr sz="165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09160" y="2740733"/>
            <a:ext cx="3429000" cy="3288847"/>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pPr>
              <a:defRPr/>
            </a:pPr>
            <a:fld id="{AEAD8D24-422D-4772-9A7E-5D2391FF3759}" type="datetimeFigureOut">
              <a:rPr lang="en-US" smtClean="0"/>
              <a:pPr>
                <a:defRPr/>
              </a:pPr>
              <a:t>2/28/2018</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560F501-6B92-4AB4-8AA8-79D3D89D7B11}" type="slidenum">
              <a:rPr lang="en-US" smtClean="0"/>
              <a:pPr>
                <a:defRPr/>
              </a:pPr>
              <a:t>‹#›</a:t>
            </a:fld>
            <a:endParaRPr lang="en-US"/>
          </a:p>
        </p:txBody>
      </p:sp>
    </p:spTree>
    <p:extLst>
      <p:ext uri="{BB962C8B-B14F-4D97-AF65-F5344CB8AC3E}">
        <p14:creationId xmlns:p14="http://schemas.microsoft.com/office/powerpoint/2010/main" val="265068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fld id="{2738D319-96EA-45C1-8394-5D3594F4E7D2}" type="datetimeFigureOut">
              <a:rPr lang="en-US" smtClean="0"/>
              <a:pPr>
                <a:defRPr/>
              </a:pPr>
              <a:t>2/28/2018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3CBB9BA-E6FD-4C7B-A268-86A4232BE19A}" type="slidenum">
              <a:rPr lang="en-US" smtClean="0"/>
              <a:pPr>
                <a:defRPr/>
              </a:pPr>
              <a:t>‹#›</a:t>
            </a:fld>
            <a:endParaRPr lang="en-US"/>
          </a:p>
        </p:txBody>
      </p:sp>
    </p:spTree>
    <p:extLst>
      <p:ext uri="{BB962C8B-B14F-4D97-AF65-F5344CB8AC3E}">
        <p14:creationId xmlns:p14="http://schemas.microsoft.com/office/powerpoint/2010/main" val="2309505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p:nvGrpSpPr>
        <p:grpSpPr>
          <a:xfrm flipV="1">
            <a:off x="1189" y="0"/>
            <a:ext cx="9141620" cy="377952"/>
            <a:chOff x="-1" y="6480048"/>
            <a:chExt cx="12188827" cy="377952"/>
          </a:xfrm>
        </p:grpSpPr>
        <p:sp>
          <p:nvSpPr>
            <p:cNvPr id="6" name="Rectangle 5"/>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7" name="Rectangle 6"/>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grpSp>
      <p:sp>
        <p:nvSpPr>
          <p:cNvPr id="2" name="Date Placeholder 1"/>
          <p:cNvSpPr>
            <a:spLocks noGrp="1"/>
          </p:cNvSpPr>
          <p:nvPr>
            <p:ph type="dt" sz="half" idx="10"/>
          </p:nvPr>
        </p:nvSpPr>
        <p:spPr/>
        <p:txBody>
          <a:bodyPr/>
          <a:lstStyle/>
          <a:p>
            <a:pPr>
              <a:defRPr/>
            </a:pPr>
            <a:fld id="{3902A04E-95CA-451A-B14B-982294F3AFBF}" type="datetimeFigureOut">
              <a:rPr lang="en-US" smtClean="0"/>
              <a:pPr>
                <a:defRPr/>
              </a:pPr>
              <a:t>2/28/2018</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009703C-D6FA-4AA5-8751-0922DCDB65F5}" type="slidenum">
              <a:rPr lang="en-US" smtClean="0"/>
              <a:pPr>
                <a:defRPr/>
              </a:pPr>
              <a:t>‹#›</a:t>
            </a:fld>
            <a:endParaRPr lang="en-US"/>
          </a:p>
        </p:txBody>
      </p:sp>
    </p:spTree>
    <p:extLst>
      <p:ext uri="{BB962C8B-B14F-4D97-AF65-F5344CB8AC3E}">
        <p14:creationId xmlns:p14="http://schemas.microsoft.com/office/powerpoint/2010/main" val="187653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flipV="1">
            <a:off x="1189" y="0"/>
            <a:ext cx="9141620" cy="377952"/>
            <a:chOff x="-1" y="6480048"/>
            <a:chExt cx="12188827" cy="377952"/>
          </a:xfrm>
        </p:grpSpPr>
        <p:sp>
          <p:nvSpPr>
            <p:cNvPr id="9" name="Rectangle 8"/>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10" name="Rectangle 9"/>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5602986" y="2350008"/>
            <a:ext cx="3154680" cy="1993392"/>
          </a:xfrm>
        </p:spPr>
        <p:txBody>
          <a:bodyPr anchor="b">
            <a:normAutofit/>
          </a:bodyPr>
          <a:lstStyle>
            <a:lvl1pPr>
              <a:defRPr sz="2550" b="1"/>
            </a:lvl1pPr>
          </a:lstStyle>
          <a:p>
            <a:r>
              <a:rPr lang="en-US" smtClean="0"/>
              <a:t>Click to edit Master title style</a:t>
            </a:r>
            <a:endParaRPr/>
          </a:p>
        </p:txBody>
      </p:sp>
      <p:sp>
        <p:nvSpPr>
          <p:cNvPr id="3" name="Content Placeholder 2"/>
          <p:cNvSpPr>
            <a:spLocks noGrp="1"/>
          </p:cNvSpPr>
          <p:nvPr>
            <p:ph idx="1"/>
          </p:nvPr>
        </p:nvSpPr>
        <p:spPr>
          <a:xfrm>
            <a:off x="342900" y="758952"/>
            <a:ext cx="4972050" cy="5330952"/>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602986" y="4361688"/>
            <a:ext cx="3154680" cy="1728216"/>
          </a:xfrm>
        </p:spPr>
        <p:txBody>
          <a:bodyPr>
            <a:normAutofit/>
          </a:bodyPr>
          <a:lstStyle>
            <a:lvl1pPr marL="0" indent="0">
              <a:spcBef>
                <a:spcPts val="90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FFFC179-21F1-4167-84C1-B4E77F16F5EC}" type="datetimeFigureOut">
              <a:rPr lang="en-US" smtClean="0"/>
              <a:pPr>
                <a:defRPr/>
              </a:pPr>
              <a:t>2/28/2018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85AC67A-A9F0-4D48-863A-BA6E8AAEF4A4}" type="slidenum">
              <a:rPr lang="en-US" smtClean="0"/>
              <a:pPr>
                <a:defRPr/>
              </a:pPr>
              <a:t>‹#›</a:t>
            </a:fld>
            <a:endParaRPr lang="en-US"/>
          </a:p>
        </p:txBody>
      </p:sp>
    </p:spTree>
    <p:extLst>
      <p:ext uri="{BB962C8B-B14F-4D97-AF65-F5344CB8AC3E}">
        <p14:creationId xmlns:p14="http://schemas.microsoft.com/office/powerpoint/2010/main" val="380594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flipV="1">
            <a:off x="1189" y="0"/>
            <a:ext cx="9141620" cy="377952"/>
            <a:chOff x="-1" y="6480048"/>
            <a:chExt cx="12188827" cy="377952"/>
          </a:xfrm>
        </p:grpSpPr>
        <p:sp>
          <p:nvSpPr>
            <p:cNvPr id="9" name="Rectangle 8"/>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10" name="Rectangle 9"/>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5602986" y="2350008"/>
            <a:ext cx="3154680" cy="1993392"/>
          </a:xfrm>
        </p:spPr>
        <p:txBody>
          <a:bodyPr anchor="b">
            <a:normAutofit/>
          </a:bodyPr>
          <a:lstStyle>
            <a:lvl1pPr>
              <a:defRPr sz="2550" b="1"/>
            </a:lvl1pPr>
          </a:lstStyle>
          <a:p>
            <a:r>
              <a:rPr lang="en-US" smtClean="0"/>
              <a:t>Click to edit Master title style</a:t>
            </a:r>
            <a:endParaRPr/>
          </a:p>
        </p:txBody>
      </p:sp>
      <p:sp>
        <p:nvSpPr>
          <p:cNvPr id="3" name="Picture Placeholder 2"/>
          <p:cNvSpPr>
            <a:spLocks noGrp="1"/>
          </p:cNvSpPr>
          <p:nvPr>
            <p:ph type="pic" idx="1"/>
          </p:nvPr>
        </p:nvSpPr>
        <p:spPr>
          <a:xfrm>
            <a:off x="113108" y="506104"/>
            <a:ext cx="5143502" cy="5843016"/>
          </a:xfrm>
          <a:solidFill>
            <a:schemeClr val="accent1">
              <a:lumMod val="40000"/>
              <a:lumOff val="60000"/>
            </a:schemeClr>
          </a:solidFill>
        </p:spPr>
        <p:txBody>
          <a:bodyPr>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a:p>
        </p:txBody>
      </p:sp>
      <p:sp>
        <p:nvSpPr>
          <p:cNvPr id="4" name="Text Placeholder 3"/>
          <p:cNvSpPr>
            <a:spLocks noGrp="1"/>
          </p:cNvSpPr>
          <p:nvPr>
            <p:ph type="body" sz="half" idx="2"/>
          </p:nvPr>
        </p:nvSpPr>
        <p:spPr>
          <a:xfrm>
            <a:off x="5602986" y="4361688"/>
            <a:ext cx="3154680" cy="1728216"/>
          </a:xfrm>
        </p:spPr>
        <p:txBody>
          <a:bodyPr>
            <a:normAutofit/>
          </a:bodyPr>
          <a:lstStyle>
            <a:lvl1pPr marL="0" indent="0">
              <a:spcBef>
                <a:spcPts val="90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AF6FC1C-B9A5-4BA4-9622-5DCECFB55694}" type="datetimeFigureOut">
              <a:rPr lang="en-US" smtClean="0"/>
              <a:pPr>
                <a:defRPr/>
              </a:pPr>
              <a:t>2/28/2018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C528A66-E89B-4CBF-80B9-AB4C5A07274E}" type="slidenum">
              <a:rPr lang="en-US" smtClean="0"/>
              <a:pPr>
                <a:defRPr/>
              </a:pPr>
              <a:t>‹#›</a:t>
            </a:fld>
            <a:endParaRPr lang="en-US"/>
          </a:p>
        </p:txBody>
      </p:sp>
    </p:spTree>
    <p:extLst>
      <p:ext uri="{BB962C8B-B14F-4D97-AF65-F5344CB8AC3E}">
        <p14:creationId xmlns:p14="http://schemas.microsoft.com/office/powerpoint/2010/main" val="2647327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9000"/>
              </a:schemeClr>
            </a:gs>
            <a:gs pos="40000">
              <a:schemeClr val="accent1">
                <a:lumMod val="20000"/>
                <a:lumOff val="80000"/>
                <a:alpha val="66000"/>
              </a:schemeClr>
            </a:gs>
            <a:gs pos="100000">
              <a:schemeClr val="accent1">
                <a:lumMod val="40000"/>
                <a:lumOff val="60000"/>
              </a:schemeClr>
            </a:gs>
          </a:gsLst>
          <a:path path="circle">
            <a:fillToRect l="50000" t="-80000" r="50000" b="180000"/>
          </a:path>
        </a:gradFill>
        <a:effectLst/>
      </p:bgPr>
    </p:bg>
    <p:spTree>
      <p:nvGrpSpPr>
        <p:cNvPr id="1" name=""/>
        <p:cNvGrpSpPr/>
        <p:nvPr/>
      </p:nvGrpSpPr>
      <p:grpSpPr>
        <a:xfrm>
          <a:off x="0" y="0"/>
          <a:ext cx="0" cy="0"/>
          <a:chOff x="0" y="0"/>
          <a:chExt cx="0" cy="0"/>
        </a:xfrm>
      </p:grpSpPr>
      <p:grpSp>
        <p:nvGrpSpPr>
          <p:cNvPr id="9" name="Group 8"/>
          <p:cNvGrpSpPr/>
          <p:nvPr/>
        </p:nvGrpSpPr>
        <p:grpSpPr>
          <a:xfrm>
            <a:off x="0" y="6480048"/>
            <a:ext cx="9141620" cy="377952"/>
            <a:chOff x="-1" y="6480048"/>
            <a:chExt cx="12188827" cy="377952"/>
          </a:xfrm>
        </p:grpSpPr>
        <p:sp>
          <p:nvSpPr>
            <p:cNvPr id="7" name="Rectangle 6"/>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8" name="Rectangle 7"/>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grpSp>
      <p:sp>
        <p:nvSpPr>
          <p:cNvPr id="2" name="Title Placeholder 1"/>
          <p:cNvSpPr>
            <a:spLocks noGrp="1"/>
          </p:cNvSpPr>
          <p:nvPr>
            <p:ph type="title"/>
          </p:nvPr>
        </p:nvSpPr>
        <p:spPr>
          <a:xfrm>
            <a:off x="1005840" y="467360"/>
            <a:ext cx="7132320" cy="1233424"/>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05840" y="1901953"/>
            <a:ext cx="7132320" cy="41276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56832" y="6601968"/>
            <a:ext cx="720090" cy="237744"/>
          </a:xfrm>
          <a:prstGeom prst="rect">
            <a:avLst/>
          </a:prstGeom>
        </p:spPr>
        <p:txBody>
          <a:bodyPr vert="horz" lIns="91440" tIns="45720" rIns="91440" bIns="45720" rtlCol="0" anchor="ctr"/>
          <a:lstStyle>
            <a:lvl1pPr algn="r">
              <a:defRPr sz="675">
                <a:solidFill>
                  <a:schemeClr val="tx1"/>
                </a:solidFill>
              </a:defRPr>
            </a:lvl1pPr>
          </a:lstStyle>
          <a:p>
            <a:pPr>
              <a:defRPr/>
            </a:pPr>
            <a:fld id="{9FFFC179-21F1-4167-84C1-B4E77F16F5EC}" type="datetimeFigureOut">
              <a:rPr lang="en-US" smtClean="0"/>
              <a:pPr>
                <a:defRPr/>
              </a:pPr>
              <a:t>2/28/2018</a:t>
            </a:fld>
            <a:endParaRPr lang="en-US"/>
          </a:p>
        </p:txBody>
      </p:sp>
      <p:sp>
        <p:nvSpPr>
          <p:cNvPr id="5" name="Footer Placeholder 4"/>
          <p:cNvSpPr>
            <a:spLocks noGrp="1"/>
          </p:cNvSpPr>
          <p:nvPr>
            <p:ph type="ftr" sz="quarter" idx="3"/>
          </p:nvPr>
        </p:nvSpPr>
        <p:spPr>
          <a:xfrm>
            <a:off x="1005840" y="6601968"/>
            <a:ext cx="5369814" cy="237744"/>
          </a:xfrm>
          <a:prstGeom prst="rect">
            <a:avLst/>
          </a:prstGeom>
        </p:spPr>
        <p:txBody>
          <a:bodyPr vert="horz" lIns="91440" tIns="45720" rIns="91440" bIns="45720" rtlCol="0" anchor="ctr"/>
          <a:lstStyle>
            <a:lvl1pPr algn="l">
              <a:defRPr sz="675">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7658100" y="6601968"/>
            <a:ext cx="480060" cy="237744"/>
          </a:xfrm>
          <a:prstGeom prst="rect">
            <a:avLst/>
          </a:prstGeom>
        </p:spPr>
        <p:txBody>
          <a:bodyPr vert="horz" lIns="91440" tIns="45720" rIns="91440" bIns="45720" rtlCol="0" anchor="ctr"/>
          <a:lstStyle>
            <a:lvl1pPr algn="r">
              <a:defRPr sz="675">
                <a:solidFill>
                  <a:schemeClr val="tx1"/>
                </a:solidFill>
              </a:defRPr>
            </a:lvl1pPr>
          </a:lstStyle>
          <a:p>
            <a:pPr>
              <a:defRPr/>
            </a:pPr>
            <a:fld id="{F85AC67A-A9F0-4D48-863A-BA6E8AAEF4A4}" type="slidenum">
              <a:rPr lang="en-US" smtClean="0"/>
              <a:pPr>
                <a:defRPr/>
              </a:pPr>
              <a:t>‹#›</a:t>
            </a:fld>
            <a:endParaRPr lang="en-US"/>
          </a:p>
        </p:txBody>
      </p:sp>
    </p:spTree>
    <p:extLst>
      <p:ext uri="{BB962C8B-B14F-4D97-AF65-F5344CB8AC3E}">
        <p14:creationId xmlns:p14="http://schemas.microsoft.com/office/powerpoint/2010/main" val="2396052985"/>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 id="214748424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205740" indent="-171450" algn="l" defTabSz="685800" rtl="0" eaLnBrk="1" latinLnBrk="0" hangingPunct="1">
        <a:lnSpc>
          <a:spcPct val="90000"/>
        </a:lnSpc>
        <a:spcBef>
          <a:spcPts val="1350"/>
        </a:spcBef>
        <a:buSzPct val="100000"/>
        <a:buFont typeface="Arial" pitchFamily="34" charset="0"/>
        <a:buChar char="▪"/>
        <a:defRPr sz="1500" kern="1200">
          <a:solidFill>
            <a:schemeClr val="tx1">
              <a:lumMod val="90000"/>
              <a:lumOff val="10000"/>
            </a:schemeClr>
          </a:solidFill>
          <a:latin typeface="+mn-lt"/>
          <a:ea typeface="+mn-ea"/>
          <a:cs typeface="+mn-cs"/>
        </a:defRPr>
      </a:lvl1pPr>
      <a:lvl2pPr marL="445770" indent="-171450" algn="l" defTabSz="685800" rtl="0" eaLnBrk="1" latinLnBrk="0" hangingPunct="1">
        <a:lnSpc>
          <a:spcPct val="90000"/>
        </a:lnSpc>
        <a:spcBef>
          <a:spcPts val="750"/>
        </a:spcBef>
        <a:buSzPct val="100000"/>
        <a:buFont typeface="Arial" pitchFamily="34" charset="0"/>
        <a:buChar char="▪"/>
        <a:defRPr sz="1350" kern="1200">
          <a:solidFill>
            <a:schemeClr val="tx1">
              <a:lumMod val="90000"/>
              <a:lumOff val="10000"/>
            </a:schemeClr>
          </a:solidFill>
          <a:latin typeface="+mn-lt"/>
          <a:ea typeface="+mn-ea"/>
          <a:cs typeface="+mn-cs"/>
        </a:defRPr>
      </a:lvl2pPr>
      <a:lvl3pPr marL="685800" indent="-171450" algn="l" defTabSz="685800" rtl="0" eaLnBrk="1" latinLnBrk="0" hangingPunct="1">
        <a:lnSpc>
          <a:spcPct val="90000"/>
        </a:lnSpc>
        <a:spcBef>
          <a:spcPts val="600"/>
        </a:spcBef>
        <a:buSzPct val="100000"/>
        <a:buFont typeface="Arial" pitchFamily="34" charset="0"/>
        <a:buChar char="▪"/>
        <a:defRPr sz="1200" kern="1200">
          <a:solidFill>
            <a:schemeClr val="tx1">
              <a:lumMod val="90000"/>
              <a:lumOff val="10000"/>
            </a:schemeClr>
          </a:solidFill>
          <a:latin typeface="+mn-lt"/>
          <a:ea typeface="+mn-ea"/>
          <a:cs typeface="+mn-cs"/>
        </a:defRPr>
      </a:lvl3pPr>
      <a:lvl4pPr marL="925830" indent="-171450" algn="l" defTabSz="685800" rtl="0" eaLnBrk="1" latinLnBrk="0" hangingPunct="1">
        <a:lnSpc>
          <a:spcPct val="90000"/>
        </a:lnSpc>
        <a:spcBef>
          <a:spcPts val="600"/>
        </a:spcBef>
        <a:buSzPct val="100000"/>
        <a:buFont typeface="Arial" pitchFamily="34" charset="0"/>
        <a:buChar char="▪"/>
        <a:defRPr sz="1050" kern="1200">
          <a:solidFill>
            <a:schemeClr val="tx1">
              <a:lumMod val="90000"/>
              <a:lumOff val="10000"/>
            </a:schemeClr>
          </a:solidFill>
          <a:latin typeface="+mn-lt"/>
          <a:ea typeface="+mn-ea"/>
          <a:cs typeface="+mn-cs"/>
        </a:defRPr>
      </a:lvl4pPr>
      <a:lvl5pPr marL="1165860" indent="-171450" algn="l" defTabSz="685800" rtl="0" eaLnBrk="1" latinLnBrk="0" hangingPunct="1">
        <a:lnSpc>
          <a:spcPct val="90000"/>
        </a:lnSpc>
        <a:spcBef>
          <a:spcPts val="600"/>
        </a:spcBef>
        <a:buSzPct val="100000"/>
        <a:buFont typeface="Arial" pitchFamily="34" charset="0"/>
        <a:buChar char="▪"/>
        <a:defRPr sz="1050" kern="1200">
          <a:solidFill>
            <a:schemeClr val="tx1">
              <a:lumMod val="90000"/>
              <a:lumOff val="10000"/>
            </a:schemeClr>
          </a:solidFill>
          <a:latin typeface="+mn-lt"/>
          <a:ea typeface="+mn-ea"/>
          <a:cs typeface="+mn-cs"/>
        </a:defRPr>
      </a:lvl5pPr>
      <a:lvl6pPr marL="1405890" indent="-171450" algn="l" defTabSz="685800" rtl="0" eaLnBrk="1" latinLnBrk="0" hangingPunct="1">
        <a:lnSpc>
          <a:spcPct val="90000"/>
        </a:lnSpc>
        <a:spcBef>
          <a:spcPts val="600"/>
        </a:spcBef>
        <a:buSzPct val="100000"/>
        <a:buFont typeface="Arial" pitchFamily="34" charset="0"/>
        <a:buChar char="▪"/>
        <a:defRPr sz="1050" kern="1200">
          <a:solidFill>
            <a:schemeClr val="tx1"/>
          </a:solidFill>
          <a:latin typeface="+mn-lt"/>
          <a:ea typeface="+mn-ea"/>
          <a:cs typeface="+mn-cs"/>
        </a:defRPr>
      </a:lvl6pPr>
      <a:lvl7pPr marL="1645920" indent="-171450" algn="l" defTabSz="685800" rtl="0" eaLnBrk="1" latinLnBrk="0" hangingPunct="1">
        <a:lnSpc>
          <a:spcPct val="90000"/>
        </a:lnSpc>
        <a:spcBef>
          <a:spcPts val="600"/>
        </a:spcBef>
        <a:buSzPct val="100000"/>
        <a:buFont typeface="Arial" pitchFamily="34" charset="0"/>
        <a:buChar char="▪"/>
        <a:defRPr sz="1050" kern="1200">
          <a:solidFill>
            <a:schemeClr val="tx1"/>
          </a:solidFill>
          <a:latin typeface="+mn-lt"/>
          <a:ea typeface="+mn-ea"/>
          <a:cs typeface="+mn-cs"/>
        </a:defRPr>
      </a:lvl7pPr>
      <a:lvl8pPr marL="1885950" indent="-171450" algn="l" defTabSz="685800" rtl="0" eaLnBrk="1" latinLnBrk="0" hangingPunct="1">
        <a:lnSpc>
          <a:spcPct val="90000"/>
        </a:lnSpc>
        <a:spcBef>
          <a:spcPts val="600"/>
        </a:spcBef>
        <a:buSzPct val="100000"/>
        <a:buFont typeface="Arial" pitchFamily="34" charset="0"/>
        <a:buChar char="▪"/>
        <a:defRPr sz="1050" kern="1200">
          <a:solidFill>
            <a:schemeClr val="tx1"/>
          </a:solidFill>
          <a:latin typeface="+mn-lt"/>
          <a:ea typeface="+mn-ea"/>
          <a:cs typeface="+mn-cs"/>
        </a:defRPr>
      </a:lvl8pPr>
      <a:lvl9pPr marL="2125980" indent="-171450" algn="l" defTabSz="685800" rtl="0" eaLnBrk="1" latinLnBrk="0" hangingPunct="1">
        <a:lnSpc>
          <a:spcPct val="90000"/>
        </a:lnSpc>
        <a:spcBef>
          <a:spcPts val="600"/>
        </a:spcBef>
        <a:buSzPct val="100000"/>
        <a:buFont typeface="Arial" pitchFamily="34" charset="0"/>
        <a:buChar char="▪"/>
        <a:defRPr sz="105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2133600"/>
            <a:ext cx="7772400" cy="1219199"/>
          </a:xfrm>
        </p:spPr>
        <p:txBody>
          <a:bodyPr>
            <a:noAutofit/>
          </a:bodyPr>
          <a:lstStyle/>
          <a:p>
            <a:pPr algn="ctr"/>
            <a:r>
              <a:rPr lang="en-US" sz="5400" dirty="0" smtClean="0">
                <a:latin typeface="Calibri" pitchFamily="34" charset="0"/>
              </a:rPr>
              <a:t>Cardiovascular  System. </a:t>
            </a:r>
            <a:br>
              <a:rPr lang="en-US" sz="5400" dirty="0" smtClean="0">
                <a:latin typeface="Calibri" pitchFamily="34" charset="0"/>
              </a:rPr>
            </a:br>
            <a:r>
              <a:rPr lang="en-US" sz="5400" dirty="0" smtClean="0">
                <a:latin typeface="Calibri" pitchFamily="34" charset="0"/>
              </a:rPr>
              <a:t>IHD, Angina &amp; MI</a:t>
            </a:r>
          </a:p>
        </p:txBody>
      </p:sp>
      <p:sp>
        <p:nvSpPr>
          <p:cNvPr id="10243" name="Rectangle 3"/>
          <p:cNvSpPr>
            <a:spLocks noGrp="1" noChangeArrowheads="1"/>
          </p:cNvSpPr>
          <p:nvPr>
            <p:ph type="subTitle" idx="1"/>
          </p:nvPr>
        </p:nvSpPr>
        <p:spPr>
          <a:xfrm>
            <a:off x="457200" y="3810000"/>
            <a:ext cx="7772400" cy="1733104"/>
          </a:xfrm>
        </p:spPr>
        <p:txBody>
          <a:bodyPr>
            <a:normAutofit/>
          </a:bodyPr>
          <a:lstStyle/>
          <a:p>
            <a:pPr algn="ctr"/>
            <a:r>
              <a:rPr lang="en-US" b="1" dirty="0" smtClean="0">
                <a:latin typeface="Calibri" pitchFamily="34" charset="0"/>
              </a:rPr>
              <a:t>Sufia Husain</a:t>
            </a:r>
          </a:p>
          <a:p>
            <a:pPr algn="ctr"/>
            <a:r>
              <a:rPr lang="en-US" b="1" dirty="0" smtClean="0">
                <a:latin typeface="Calibri" pitchFamily="34" charset="0"/>
              </a:rPr>
              <a:t>Pathology Department</a:t>
            </a:r>
          </a:p>
          <a:p>
            <a:pPr algn="ctr"/>
            <a:r>
              <a:rPr lang="en-US" b="1" dirty="0" smtClean="0">
                <a:latin typeface="Calibri" pitchFamily="34" charset="0"/>
              </a:rPr>
              <a:t>KSU, Riyadh</a:t>
            </a:r>
          </a:p>
          <a:p>
            <a:pPr algn="ctr"/>
            <a:r>
              <a:rPr lang="en-US" b="1" dirty="0" smtClean="0">
                <a:latin typeface="Calibri" pitchFamily="34" charset="0"/>
              </a:rPr>
              <a:t>March 2018</a:t>
            </a:r>
          </a:p>
          <a:p>
            <a:pPr algn="ctr"/>
            <a:r>
              <a:rPr lang="en-US" b="1" dirty="0" smtClean="0"/>
              <a:t>Reference: Robbins &amp; </a:t>
            </a:r>
            <a:r>
              <a:rPr lang="en-US" b="1" dirty="0" err="1" smtClean="0"/>
              <a:t>Cotran</a:t>
            </a:r>
            <a:r>
              <a:rPr lang="en-US" b="1" dirty="0" smtClean="0"/>
              <a:t> Pathology and Rubin’s Patholo</a:t>
            </a:r>
            <a:r>
              <a:rPr lang="en-US" dirty="0" smtClean="0"/>
              <a:t>gy</a:t>
            </a:r>
          </a:p>
          <a:p>
            <a:pPr algn="ctr"/>
            <a:endParaRPr lang="ar-SA" dirty="0" smtClean="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2000" y="228600"/>
            <a:ext cx="7543800" cy="1450757"/>
          </a:xfrm>
        </p:spPr>
        <p:txBody>
          <a:bodyPr/>
          <a:lstStyle/>
          <a:p>
            <a:pPr eaLnBrk="1" fontAlgn="auto" hangingPunct="1">
              <a:spcAft>
                <a:spcPts val="0"/>
              </a:spcAft>
              <a:defRPr/>
            </a:pPr>
            <a:r>
              <a:rPr lang="en-US" sz="3400" dirty="0" smtClean="0">
                <a:latin typeface="Calibri" pitchFamily="34" charset="0"/>
              </a:rPr>
              <a:t>Pathogenesis of Ischemic Heart Disease</a:t>
            </a:r>
          </a:p>
        </p:txBody>
      </p:sp>
      <p:sp>
        <p:nvSpPr>
          <p:cNvPr id="8195" name="Rectangle 3"/>
          <p:cNvSpPr>
            <a:spLocks noGrp="1" noChangeArrowheads="1"/>
          </p:cNvSpPr>
          <p:nvPr>
            <p:ph idx="1"/>
          </p:nvPr>
        </p:nvSpPr>
        <p:spPr>
          <a:xfrm>
            <a:off x="152400" y="1905000"/>
            <a:ext cx="8839199" cy="4175760"/>
          </a:xfrm>
        </p:spPr>
        <p:txBody>
          <a:bodyPr>
            <a:normAutofit fontScale="70000" lnSpcReduction="20000"/>
          </a:bodyPr>
          <a:lstStyle/>
          <a:p>
            <a:pPr marL="365760" indent="-256032" eaLnBrk="1" fontAlgn="auto" hangingPunct="1">
              <a:spcAft>
                <a:spcPts val="0"/>
              </a:spcAft>
              <a:buFont typeface="Wingdings" pitchFamily="2" charset="2"/>
              <a:buNone/>
              <a:defRPr/>
            </a:pPr>
            <a:r>
              <a:rPr lang="en-US" sz="2900" dirty="0" smtClean="0">
                <a:latin typeface="Calibri" pitchFamily="34" charset="0"/>
              </a:rPr>
              <a:t>3</a:t>
            </a:r>
            <a:r>
              <a:rPr lang="en-US" sz="2900" b="1" dirty="0" smtClean="0">
                <a:latin typeface="Calibri" pitchFamily="34" charset="0"/>
              </a:rPr>
              <a:t>)</a:t>
            </a:r>
            <a:r>
              <a:rPr lang="en-US" sz="2900" b="1" u="sng" dirty="0" smtClean="0">
                <a:latin typeface="Calibri" pitchFamily="34" charset="0"/>
              </a:rPr>
              <a:t> Role of Coronary Thrombus</a:t>
            </a:r>
            <a:r>
              <a:rPr lang="en-US" sz="2900" b="1" dirty="0" smtClean="0">
                <a:latin typeface="Calibri" pitchFamily="34" charset="0"/>
              </a:rPr>
              <a:t>:</a:t>
            </a:r>
            <a:endParaRPr lang="en-US" sz="2900" dirty="0" smtClean="0">
              <a:latin typeface="Calibri" pitchFamily="34" charset="0"/>
            </a:endParaRPr>
          </a:p>
          <a:p>
            <a:pPr marL="365760" indent="-256032" eaLnBrk="1" fontAlgn="auto" hangingPunct="1">
              <a:spcAft>
                <a:spcPts val="0"/>
              </a:spcAft>
              <a:buFont typeface="Wingdings 3"/>
              <a:buChar char=""/>
              <a:defRPr/>
            </a:pPr>
            <a:r>
              <a:rPr lang="en-US" sz="2900" dirty="0" smtClean="0">
                <a:latin typeface="Calibri" pitchFamily="34" charset="0"/>
              </a:rPr>
              <a:t>thrombus superimposed on a disrupted partially occluding plaque can convert the plaque to either</a:t>
            </a:r>
          </a:p>
          <a:p>
            <a:pPr marL="973836" lvl="1" indent="-571500">
              <a:spcAft>
                <a:spcPts val="0"/>
              </a:spcAft>
              <a:buFont typeface="+mj-lt"/>
              <a:buAutoNum type="romanLcPeriod"/>
              <a:defRPr/>
            </a:pPr>
            <a:r>
              <a:rPr lang="en-US" sz="2900" dirty="0" smtClean="0">
                <a:latin typeface="Calibri" pitchFamily="34" charset="0"/>
              </a:rPr>
              <a:t>A total occlusion leading to acute </a:t>
            </a:r>
            <a:r>
              <a:rPr lang="en-US" sz="2900" dirty="0" err="1" smtClean="0">
                <a:latin typeface="Calibri" pitchFamily="34" charset="0"/>
              </a:rPr>
              <a:t>transmural</a:t>
            </a:r>
            <a:r>
              <a:rPr lang="en-US" sz="2900" dirty="0" smtClean="0">
                <a:latin typeface="Calibri" pitchFamily="34" charset="0"/>
              </a:rPr>
              <a:t> MI.</a:t>
            </a:r>
          </a:p>
          <a:p>
            <a:pPr marL="973836" lvl="1" indent="-571500">
              <a:spcAft>
                <a:spcPts val="0"/>
              </a:spcAft>
              <a:buFont typeface="+mj-lt"/>
              <a:buAutoNum type="romanLcPeriod"/>
              <a:defRPr/>
            </a:pPr>
            <a:r>
              <a:rPr lang="en-US" sz="2900" dirty="0" smtClean="0">
                <a:latin typeface="Calibri" pitchFamily="34" charset="0"/>
              </a:rPr>
              <a:t>Or a partial/incomplete/subtotal occlusion leading to unstable angina, acute </a:t>
            </a:r>
            <a:r>
              <a:rPr lang="en-US" sz="2900" dirty="0" err="1" smtClean="0">
                <a:latin typeface="Calibri" pitchFamily="34" charset="0"/>
              </a:rPr>
              <a:t>subendocardial</a:t>
            </a:r>
            <a:r>
              <a:rPr lang="en-US" sz="2900" dirty="0" smtClean="0">
                <a:latin typeface="Calibri" pitchFamily="34" charset="0"/>
              </a:rPr>
              <a:t> infarction, or sudden cardiac death.</a:t>
            </a:r>
          </a:p>
          <a:p>
            <a:pPr marL="365760" indent="-256032" eaLnBrk="1" fontAlgn="auto" hangingPunct="1">
              <a:spcAft>
                <a:spcPts val="0"/>
              </a:spcAft>
              <a:buFont typeface="Wingdings 3"/>
              <a:buChar char=""/>
              <a:defRPr/>
            </a:pPr>
            <a:r>
              <a:rPr lang="en-US" sz="2900" dirty="0" smtClean="0">
                <a:latin typeface="Calibri" pitchFamily="34" charset="0"/>
              </a:rPr>
              <a:t>Thrombus in coronary artery can also </a:t>
            </a:r>
            <a:r>
              <a:rPr lang="en-US" sz="2900" dirty="0" err="1" smtClean="0">
                <a:latin typeface="Calibri" pitchFamily="34" charset="0"/>
              </a:rPr>
              <a:t>embolize</a:t>
            </a:r>
            <a:r>
              <a:rPr lang="en-US" sz="2900" dirty="0" smtClean="0">
                <a:latin typeface="Calibri" pitchFamily="34" charset="0"/>
              </a:rPr>
              <a:t>. </a:t>
            </a:r>
          </a:p>
          <a:p>
            <a:pPr>
              <a:buNone/>
            </a:pPr>
            <a:r>
              <a:rPr lang="en-US" sz="2900" dirty="0">
                <a:latin typeface="Calibri" pitchFamily="34" charset="0"/>
              </a:rPr>
              <a:t>4)</a:t>
            </a:r>
            <a:r>
              <a:rPr lang="en-US" sz="2900" u="sng" dirty="0">
                <a:latin typeface="Calibri" pitchFamily="34" charset="0"/>
              </a:rPr>
              <a:t> </a:t>
            </a:r>
            <a:r>
              <a:rPr lang="en-US" sz="2900" b="1" u="sng" dirty="0">
                <a:latin typeface="Calibri" pitchFamily="34" charset="0"/>
              </a:rPr>
              <a:t>Role of Vasoconstriction</a:t>
            </a:r>
            <a:r>
              <a:rPr lang="en-US" sz="2900" b="1" dirty="0">
                <a:latin typeface="Calibri" pitchFamily="34" charset="0"/>
              </a:rPr>
              <a:t>:</a:t>
            </a:r>
          </a:p>
          <a:p>
            <a:r>
              <a:rPr lang="en-US" sz="2900" dirty="0">
                <a:latin typeface="Calibri" pitchFamily="34" charset="0"/>
              </a:rPr>
              <a:t>Vasoconstriction reduces lumen size and can therefore potentiate plaque disruption. </a:t>
            </a:r>
          </a:p>
          <a:p>
            <a:pPr>
              <a:buNone/>
            </a:pPr>
            <a:r>
              <a:rPr lang="en-US" sz="2900" dirty="0">
                <a:latin typeface="Calibri" pitchFamily="34" charset="0"/>
              </a:rPr>
              <a:t>5)</a:t>
            </a:r>
            <a:r>
              <a:rPr lang="en-US" sz="2900" u="sng" dirty="0">
                <a:latin typeface="Calibri" pitchFamily="34" charset="0"/>
              </a:rPr>
              <a:t> </a:t>
            </a:r>
            <a:r>
              <a:rPr lang="en-US" sz="2900" b="1" u="sng" dirty="0">
                <a:latin typeface="Calibri" pitchFamily="34" charset="0"/>
              </a:rPr>
              <a:t>Role of Inflammation:</a:t>
            </a:r>
            <a:r>
              <a:rPr lang="en-US" sz="2900" b="1" dirty="0">
                <a:latin typeface="Calibri" pitchFamily="34" charset="0"/>
              </a:rPr>
              <a:t> </a:t>
            </a:r>
          </a:p>
          <a:p>
            <a:r>
              <a:rPr lang="en-US" sz="2900" dirty="0">
                <a:latin typeface="Calibri" pitchFamily="34" charset="0"/>
              </a:rPr>
              <a:t>Inflammatory processes play important roles at all stages of atherosclerosis</a:t>
            </a:r>
            <a:r>
              <a:rPr lang="en-US" sz="2800" dirty="0">
                <a:latin typeface="Calibri" pitchFamily="34" charset="0"/>
              </a:rPr>
              <a:t>. </a:t>
            </a:r>
          </a:p>
          <a:p>
            <a:pPr marL="365760" indent="-256032" eaLnBrk="1" fontAlgn="auto" hangingPunct="1">
              <a:spcAft>
                <a:spcPts val="0"/>
              </a:spcAft>
              <a:buFont typeface="Wingdings 3"/>
              <a:buChar char=""/>
              <a:defRPr/>
            </a:pPr>
            <a:endParaRPr lang="en-US" sz="2800" dirty="0" smtClean="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838200"/>
          </a:xfrm>
        </p:spPr>
        <p:txBody>
          <a:bodyPr>
            <a:normAutofit/>
          </a:bodyPr>
          <a:lstStyle/>
          <a:p>
            <a:pPr eaLnBrk="1" fontAlgn="auto" hangingPunct="1">
              <a:spcAft>
                <a:spcPts val="0"/>
              </a:spcAft>
              <a:defRPr/>
            </a:pPr>
            <a:r>
              <a:rPr lang="en-US" dirty="0" smtClean="0">
                <a:latin typeface="Calibri" pitchFamily="34" charset="0"/>
              </a:rPr>
              <a:t>Ischemic Heart Disease:   Pathogenesis</a:t>
            </a:r>
          </a:p>
        </p:txBody>
      </p:sp>
      <p:pic>
        <p:nvPicPr>
          <p:cNvPr id="21507" name="Picture 3" descr="f013004"/>
          <p:cNvPicPr>
            <a:picLocks noChangeAspect="1" noChangeArrowheads="1"/>
          </p:cNvPicPr>
          <p:nvPr/>
        </p:nvPicPr>
        <p:blipFill>
          <a:blip r:embed="rId3" cstate="print"/>
          <a:srcRect/>
          <a:stretch>
            <a:fillRect/>
          </a:stretch>
        </p:blipFill>
        <p:spPr bwMode="auto">
          <a:xfrm>
            <a:off x="2057400" y="685800"/>
            <a:ext cx="5888038" cy="6172200"/>
          </a:xfrm>
          <a:prstGeom prst="rect">
            <a:avLst/>
          </a:prstGeom>
          <a:noFill/>
          <a:ln w="9525">
            <a:noFill/>
            <a:miter lim="800000"/>
            <a:headEnd/>
            <a:tailEnd/>
          </a:ln>
        </p:spPr>
      </p:pic>
      <p:pic>
        <p:nvPicPr>
          <p:cNvPr id="4" name="Picture 3"/>
          <p:cNvPicPr>
            <a:picLocks noChangeAspect="1"/>
          </p:cNvPicPr>
          <p:nvPr/>
        </p:nvPicPr>
        <p:blipFill>
          <a:blip r:embed="rId4"/>
          <a:stretch>
            <a:fillRect/>
          </a:stretch>
        </p:blipFill>
        <p:spPr>
          <a:xfrm>
            <a:off x="265107" y="5943600"/>
            <a:ext cx="1603387" cy="2682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7335"/>
          <p:cNvPicPr>
            <a:picLocks noChangeAspect="1" noChangeArrowheads="1"/>
          </p:cNvPicPr>
          <p:nvPr/>
        </p:nvPicPr>
        <p:blipFill>
          <a:blip r:embed="rId3" cstate="print"/>
          <a:srcRect/>
          <a:stretch>
            <a:fillRect/>
          </a:stretch>
        </p:blipFill>
        <p:spPr bwMode="auto">
          <a:xfrm>
            <a:off x="0" y="0"/>
            <a:ext cx="4648200" cy="4648200"/>
          </a:xfrm>
          <a:prstGeom prst="rect">
            <a:avLst/>
          </a:prstGeom>
          <a:noFill/>
          <a:ln w="9525">
            <a:noFill/>
            <a:miter lim="800000"/>
            <a:headEnd/>
            <a:tailEnd/>
          </a:ln>
        </p:spPr>
      </p:pic>
      <p:pic>
        <p:nvPicPr>
          <p:cNvPr id="22531" name="Picture 3" descr="7335"/>
          <p:cNvPicPr>
            <a:picLocks noChangeAspect="1" noChangeArrowheads="1"/>
          </p:cNvPicPr>
          <p:nvPr/>
        </p:nvPicPr>
        <p:blipFill>
          <a:blip r:embed="rId4" cstate="print"/>
          <a:srcRect/>
          <a:stretch>
            <a:fillRect/>
          </a:stretch>
        </p:blipFill>
        <p:spPr bwMode="auto">
          <a:xfrm>
            <a:off x="4495800" y="0"/>
            <a:ext cx="4648200" cy="4648200"/>
          </a:xfrm>
          <a:prstGeom prst="rect">
            <a:avLst/>
          </a:prstGeom>
          <a:noFill/>
          <a:ln w="9525">
            <a:noFill/>
            <a:miter lim="800000"/>
            <a:headEnd/>
            <a:tailEnd/>
          </a:ln>
        </p:spPr>
      </p:pic>
      <p:sp>
        <p:nvSpPr>
          <p:cNvPr id="22533" name="Text Box 5"/>
          <p:cNvSpPr txBox="1">
            <a:spLocks noChangeArrowheads="1"/>
          </p:cNvSpPr>
          <p:nvPr/>
        </p:nvSpPr>
        <p:spPr bwMode="auto">
          <a:xfrm>
            <a:off x="1885950" y="4876800"/>
            <a:ext cx="5410200" cy="1492716"/>
          </a:xfrm>
          <a:prstGeom prst="rect">
            <a:avLst/>
          </a:prstGeom>
          <a:noFill/>
          <a:ln w="9525">
            <a:noFill/>
            <a:miter lim="800000"/>
            <a:headEnd/>
            <a:tailEnd/>
          </a:ln>
        </p:spPr>
        <p:txBody>
          <a:bodyPr>
            <a:spAutoFit/>
          </a:bodyPr>
          <a:lstStyle/>
          <a:p>
            <a:pPr>
              <a:spcBef>
                <a:spcPct val="50000"/>
              </a:spcBef>
            </a:pPr>
            <a:r>
              <a:rPr lang="en-US" sz="1400" dirty="0">
                <a:latin typeface="Calibri" pitchFamily="34" charset="0"/>
                <a:ea typeface="Times New Roman (Arabic)"/>
                <a:cs typeface="Times New Roman (Arabic)"/>
              </a:rPr>
              <a:t>A. Plaque rupture without superimposed thrombus in a patient who died suddenly.</a:t>
            </a:r>
          </a:p>
          <a:p>
            <a:pPr>
              <a:spcBef>
                <a:spcPct val="50000"/>
              </a:spcBef>
            </a:pPr>
            <a:r>
              <a:rPr lang="en-US" sz="1400" dirty="0">
                <a:latin typeface="Calibri" pitchFamily="34" charset="0"/>
                <a:ea typeface="Times New Roman (Arabic)"/>
                <a:cs typeface="Times New Roman (Arabic)"/>
              </a:rPr>
              <a:t>B. Acute coronary thrombosis superimposed on an atherosclerotic</a:t>
            </a:r>
          </a:p>
          <a:p>
            <a:pPr>
              <a:spcBef>
                <a:spcPct val="50000"/>
              </a:spcBef>
            </a:pPr>
            <a:r>
              <a:rPr lang="en-US" sz="1400" dirty="0">
                <a:latin typeface="Calibri" pitchFamily="34" charset="0"/>
                <a:ea typeface="Times New Roman (Arabic)"/>
                <a:cs typeface="Times New Roman (Arabic)"/>
              </a:rPr>
              <a:t>plaque with focal disruption of the fibrous cap, triggering fatal</a:t>
            </a:r>
          </a:p>
          <a:p>
            <a:pPr>
              <a:spcBef>
                <a:spcPct val="50000"/>
              </a:spcBef>
            </a:pPr>
            <a:r>
              <a:rPr lang="en-US" sz="1400" dirty="0">
                <a:latin typeface="Calibri" pitchFamily="34" charset="0"/>
                <a:ea typeface="Times New Roman (Arabic)"/>
                <a:cs typeface="Times New Roman (Arabic)"/>
              </a:rPr>
              <a:t>myocardial infarction</a:t>
            </a:r>
            <a:r>
              <a:rPr lang="en-US" sz="1400" dirty="0" smtClean="0">
                <a:latin typeface="Calibri" pitchFamily="34" charset="0"/>
                <a:ea typeface="Times New Roman (Arabic)"/>
                <a:cs typeface="Times New Roman (Arabic)"/>
              </a:rPr>
              <a:t>.</a:t>
            </a:r>
            <a:endParaRPr lang="en-US" sz="1400" dirty="0">
              <a:latin typeface="Calibri" pitchFamily="34" charset="0"/>
              <a:ea typeface="Times New Roman (Arabic)"/>
              <a:cs typeface="Times New Roman (Arabic)"/>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itchFamily="34" charset="0"/>
              </a:rPr>
              <a:t>Ischemic Heart Disease</a:t>
            </a:r>
            <a:endParaRPr lang="en-US" dirty="0"/>
          </a:p>
        </p:txBody>
      </p:sp>
      <p:sp>
        <p:nvSpPr>
          <p:cNvPr id="3" name="Content Placeholder 2"/>
          <p:cNvSpPr>
            <a:spLocks noGrp="1"/>
          </p:cNvSpPr>
          <p:nvPr>
            <p:ph idx="1"/>
          </p:nvPr>
        </p:nvSpPr>
        <p:spPr/>
        <p:txBody>
          <a:bodyPr/>
          <a:lstStyle/>
          <a:p>
            <a:pPr marL="457200" indent="-457200">
              <a:buClr>
                <a:srgbClr val="00CCFF"/>
              </a:buClr>
              <a:buSzPct val="90000"/>
              <a:buFont typeface="Arial" pitchFamily="34" charset="0"/>
              <a:buChar char="•"/>
            </a:pPr>
            <a:r>
              <a:rPr lang="en-US" sz="2100" dirty="0" smtClean="0">
                <a:latin typeface="Calibri" pitchFamily="34" charset="0"/>
              </a:rPr>
              <a:t>Four </a:t>
            </a:r>
            <a:r>
              <a:rPr lang="en-US" sz="2100" dirty="0">
                <a:latin typeface="Calibri" pitchFamily="34" charset="0"/>
              </a:rPr>
              <a:t>closely related </a:t>
            </a:r>
            <a:r>
              <a:rPr lang="en-US" sz="2100" dirty="0" smtClean="0">
                <a:latin typeface="Calibri" pitchFamily="34" charset="0"/>
              </a:rPr>
              <a:t>conditions/syndromes that come under IHD are:</a:t>
            </a:r>
            <a:endParaRPr lang="en-US" sz="2100" dirty="0">
              <a:latin typeface="Calibri" pitchFamily="34" charset="0"/>
            </a:endParaRPr>
          </a:p>
          <a:p>
            <a:pPr marL="841248" lvl="2" indent="-457200">
              <a:buFont typeface="+mj-lt"/>
              <a:buAutoNum type="arabicPeriod"/>
            </a:pPr>
            <a:r>
              <a:rPr lang="en-US" sz="2100" dirty="0">
                <a:latin typeface="Calibri" pitchFamily="34" charset="0"/>
              </a:rPr>
              <a:t>Angina pectoris (chest pain).</a:t>
            </a:r>
          </a:p>
          <a:p>
            <a:pPr marL="841248" lvl="2" indent="-457200">
              <a:buFont typeface="+mj-lt"/>
              <a:buAutoNum type="arabicPeriod"/>
            </a:pPr>
            <a:r>
              <a:rPr lang="en-US" sz="2100" dirty="0">
                <a:latin typeface="Calibri" pitchFamily="34" charset="0"/>
              </a:rPr>
              <a:t>Acute myocardial </a:t>
            </a:r>
            <a:r>
              <a:rPr lang="en-US" sz="2100" dirty="0" smtClean="0">
                <a:latin typeface="Calibri" pitchFamily="34" charset="0"/>
              </a:rPr>
              <a:t>infarction (MI).</a:t>
            </a:r>
            <a:endParaRPr lang="en-US" sz="2100" dirty="0">
              <a:latin typeface="Calibri" pitchFamily="34" charset="0"/>
            </a:endParaRPr>
          </a:p>
          <a:p>
            <a:pPr marL="841248" lvl="2" indent="-457200">
              <a:buFont typeface="+mj-lt"/>
              <a:buAutoNum type="arabicPeriod"/>
            </a:pPr>
            <a:r>
              <a:rPr lang="en-US" sz="2100" dirty="0">
                <a:latin typeface="Calibri" pitchFamily="34" charset="0"/>
              </a:rPr>
              <a:t>Sudden cardiac death.</a:t>
            </a:r>
          </a:p>
          <a:p>
            <a:pPr marL="841248" lvl="2" indent="-457200">
              <a:buFont typeface="+mj-lt"/>
              <a:buAutoNum type="arabicPeriod"/>
            </a:pPr>
            <a:r>
              <a:rPr lang="en-US" sz="2100" dirty="0">
                <a:latin typeface="Calibri" pitchFamily="34" charset="0"/>
              </a:rPr>
              <a:t>Chronic ischemic heart disease with congestive heart failure.</a:t>
            </a:r>
          </a:p>
          <a:p>
            <a:pPr marL="457200" indent="-457200">
              <a:buFont typeface="+mj-lt"/>
              <a:buAutoNum type="arabicPeriod"/>
            </a:pPr>
            <a:endParaRPr lang="en-US" dirty="0"/>
          </a:p>
        </p:txBody>
      </p:sp>
    </p:spTree>
    <p:extLst>
      <p:ext uri="{BB962C8B-B14F-4D97-AF65-F5344CB8AC3E}">
        <p14:creationId xmlns:p14="http://schemas.microsoft.com/office/powerpoint/2010/main" val="115150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5400" dirty="0">
                <a:latin typeface="Calibri" pitchFamily="34" charset="0"/>
              </a:rPr>
              <a:t>Angina pectoris</a:t>
            </a:r>
            <a:endParaRPr lang="en-US" sz="54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0490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066800" y="533400"/>
            <a:ext cx="7132320" cy="623824"/>
          </a:xfrm>
        </p:spPr>
        <p:txBody>
          <a:bodyPr>
            <a:normAutofit fontScale="90000"/>
          </a:bodyPr>
          <a:lstStyle/>
          <a:p>
            <a:pPr eaLnBrk="1" fontAlgn="auto" hangingPunct="1">
              <a:spcAft>
                <a:spcPts val="0"/>
              </a:spcAft>
              <a:defRPr/>
            </a:pPr>
            <a:r>
              <a:rPr lang="en-US" sz="3400" dirty="0" smtClean="0">
                <a:latin typeface="Calibri" pitchFamily="34" charset="0"/>
              </a:rPr>
              <a:t/>
            </a:r>
            <a:br>
              <a:rPr lang="en-US" sz="3400" dirty="0" smtClean="0">
                <a:latin typeface="Calibri" pitchFamily="34" charset="0"/>
              </a:rPr>
            </a:br>
            <a:r>
              <a:rPr lang="en-US" sz="3400" dirty="0" smtClean="0">
                <a:latin typeface="Calibri" pitchFamily="34" charset="0"/>
              </a:rPr>
              <a:t> Angina pectoris</a:t>
            </a:r>
          </a:p>
        </p:txBody>
      </p:sp>
      <p:sp>
        <p:nvSpPr>
          <p:cNvPr id="23554" name="Rectangle 3"/>
          <p:cNvSpPr>
            <a:spLocks noGrp="1" noChangeArrowheads="1"/>
          </p:cNvSpPr>
          <p:nvPr>
            <p:ph idx="1"/>
          </p:nvPr>
        </p:nvSpPr>
        <p:spPr>
          <a:xfrm>
            <a:off x="609600" y="1157225"/>
            <a:ext cx="8077200" cy="5395976"/>
          </a:xfrm>
        </p:spPr>
        <p:txBody>
          <a:bodyPr>
            <a:normAutofit/>
          </a:bodyPr>
          <a:lstStyle/>
          <a:p>
            <a:pPr marL="365125" lvl="1" indent="-255588" eaLnBrk="1" hangingPunct="1">
              <a:spcBef>
                <a:spcPts val="400"/>
              </a:spcBef>
              <a:buSzPct val="68000"/>
              <a:buFont typeface="Wingdings 3" pitchFamily="18" charset="2"/>
              <a:buChar char=""/>
            </a:pPr>
            <a:r>
              <a:rPr lang="en-US" sz="2000" dirty="0" smtClean="0">
                <a:latin typeface="Calibri" pitchFamily="34" charset="0"/>
              </a:rPr>
              <a:t>Angina pectoris is a type of IHD characterized by paroxysmal and usually recurrent attacks of </a:t>
            </a:r>
            <a:r>
              <a:rPr lang="en-US" sz="2000" dirty="0" err="1" smtClean="0">
                <a:latin typeface="Calibri" pitchFamily="34" charset="0"/>
              </a:rPr>
              <a:t>substernal</a:t>
            </a:r>
            <a:r>
              <a:rPr lang="en-US" sz="2000" dirty="0" smtClean="0">
                <a:latin typeface="Calibri" pitchFamily="34" charset="0"/>
              </a:rPr>
              <a:t> or precordial chest discomfort, described as constricting, crushing, squeezing, choking, or knifelike pain.</a:t>
            </a:r>
            <a:r>
              <a:rPr lang="en-CA" sz="2000" dirty="0" smtClean="0">
                <a:latin typeface="Calibri" pitchFamily="34" charset="0"/>
              </a:rPr>
              <a:t> The pain may radiate down the left arm or to the left jaw </a:t>
            </a:r>
            <a:r>
              <a:rPr lang="en-CA" sz="2000" i="1" dirty="0" smtClean="0">
                <a:latin typeface="Calibri" pitchFamily="34" charset="0"/>
              </a:rPr>
              <a:t>(called as referred pain)</a:t>
            </a:r>
            <a:r>
              <a:rPr lang="en-US" sz="2000" b="1" i="1" dirty="0" smtClean="0">
                <a:latin typeface="Calibri" pitchFamily="34" charset="0"/>
              </a:rPr>
              <a:t>. </a:t>
            </a:r>
            <a:endParaRPr lang="en-CA" sz="2000" b="1" dirty="0" smtClean="0">
              <a:latin typeface="Calibri" pitchFamily="34" charset="0"/>
            </a:endParaRPr>
          </a:p>
          <a:p>
            <a:pPr marL="365125" lvl="1" indent="-255588">
              <a:spcBef>
                <a:spcPts val="400"/>
              </a:spcBef>
              <a:buSzPct val="68000"/>
              <a:buFont typeface="Wingdings 3" pitchFamily="18" charset="2"/>
              <a:buChar char=""/>
            </a:pPr>
            <a:r>
              <a:rPr lang="en-US" sz="2000" dirty="0">
                <a:latin typeface="Calibri" pitchFamily="34" charset="0"/>
              </a:rPr>
              <a:t>Angina pectoris </a:t>
            </a:r>
            <a:r>
              <a:rPr lang="en-US" sz="2000" dirty="0" smtClean="0">
                <a:latin typeface="Calibri" pitchFamily="34" charset="0"/>
              </a:rPr>
              <a:t>is d</a:t>
            </a:r>
            <a:r>
              <a:rPr lang="en-CA" sz="2000" dirty="0" err="1" smtClean="0">
                <a:latin typeface="Calibri" pitchFamily="34" charset="0"/>
              </a:rPr>
              <a:t>ue</a:t>
            </a:r>
            <a:r>
              <a:rPr lang="en-CA" sz="2000" dirty="0" smtClean="0">
                <a:latin typeface="Calibri" pitchFamily="34" charset="0"/>
              </a:rPr>
              <a:t> to inadequate perfusion and is </a:t>
            </a:r>
            <a:r>
              <a:rPr lang="en-US" sz="2000" dirty="0" smtClean="0">
                <a:latin typeface="Calibri" pitchFamily="34" charset="0"/>
              </a:rPr>
              <a:t>caused by transient (15 seconds to 15 minutes) myocardial ischemia that falls short of inducing the cellular necrosis that defines infarction i.e. duration and severity is not sufficient for infarction</a:t>
            </a:r>
          </a:p>
          <a:p>
            <a:pPr marL="365125" lvl="1" indent="-255588" eaLnBrk="1" hangingPunct="1">
              <a:spcBef>
                <a:spcPts val="400"/>
              </a:spcBef>
              <a:buSzPct val="68000"/>
              <a:buFont typeface="Wingdings 3" pitchFamily="18" charset="2"/>
              <a:buChar char=""/>
            </a:pPr>
            <a:r>
              <a:rPr lang="en-US" sz="2000" dirty="0" smtClean="0">
                <a:latin typeface="Calibri" pitchFamily="34" charset="0"/>
              </a:rPr>
              <a:t>There </a:t>
            </a:r>
            <a:r>
              <a:rPr lang="en-US" sz="2000" dirty="0">
                <a:latin typeface="Calibri" pitchFamily="34" charset="0"/>
              </a:rPr>
              <a:t>are three </a:t>
            </a:r>
            <a:r>
              <a:rPr lang="en-US" sz="2000" dirty="0" smtClean="0">
                <a:latin typeface="Calibri" pitchFamily="34" charset="0"/>
              </a:rPr>
              <a:t>types of </a:t>
            </a:r>
            <a:r>
              <a:rPr lang="en-US" sz="2000" dirty="0">
                <a:latin typeface="Calibri" pitchFamily="34" charset="0"/>
              </a:rPr>
              <a:t>angina pectoris: </a:t>
            </a:r>
          </a:p>
          <a:p>
            <a:pPr marL="623887" indent="-514350">
              <a:buAutoNum type="arabicParenBoth"/>
            </a:pPr>
            <a:r>
              <a:rPr lang="en-US" sz="2000" dirty="0">
                <a:latin typeface="Calibri" pitchFamily="34" charset="0"/>
              </a:rPr>
              <a:t>Stable or typical angina</a:t>
            </a:r>
          </a:p>
          <a:p>
            <a:pPr marL="623887" indent="-514350">
              <a:buAutoNum type="arabicParenBoth"/>
            </a:pPr>
            <a:r>
              <a:rPr lang="en-US" sz="2000" dirty="0" smtClean="0">
                <a:latin typeface="Calibri" pitchFamily="34" charset="0"/>
              </a:rPr>
              <a:t>Unstable </a:t>
            </a:r>
            <a:r>
              <a:rPr lang="en-US" sz="2000" dirty="0">
                <a:latin typeface="Calibri" pitchFamily="34" charset="0"/>
              </a:rPr>
              <a:t>or crescendo </a:t>
            </a:r>
            <a:r>
              <a:rPr lang="en-US" sz="2000" dirty="0" smtClean="0">
                <a:latin typeface="Calibri" pitchFamily="34" charset="0"/>
              </a:rPr>
              <a:t>angina</a:t>
            </a:r>
          </a:p>
          <a:p>
            <a:pPr marL="623887" indent="-514350">
              <a:buFont typeface="Calibri" panose="020F0502020204030204" pitchFamily="34" charset="0"/>
              <a:buAutoNum type="arabicParenBoth"/>
            </a:pPr>
            <a:r>
              <a:rPr lang="en-US" sz="2000" dirty="0" err="1">
                <a:latin typeface="Calibri" pitchFamily="34" charset="0"/>
              </a:rPr>
              <a:t>Prinzmetal</a:t>
            </a:r>
            <a:r>
              <a:rPr lang="en-US" sz="2000" dirty="0">
                <a:latin typeface="Calibri" pitchFamily="34" charset="0"/>
              </a:rPr>
              <a:t> or variant angina</a:t>
            </a:r>
          </a:p>
          <a:p>
            <a:pPr marL="623887" indent="-514350">
              <a:buAutoNum type="arabicParenBoth"/>
            </a:pPr>
            <a:endParaRPr lang="en-US" sz="1800" dirty="0">
              <a:latin typeface="Calibri" pitchFamily="34" charset="0"/>
            </a:endParaRPr>
          </a:p>
          <a:p>
            <a:pPr marL="365125" lvl="1" indent="-255588" eaLnBrk="1" hangingPunct="1">
              <a:spcBef>
                <a:spcPts val="400"/>
              </a:spcBef>
              <a:buSzPct val="68000"/>
              <a:buFont typeface="Wingdings 3" pitchFamily="18" charset="2"/>
              <a:buChar char=""/>
            </a:pPr>
            <a:endParaRPr lang="en-CA" dirty="0" smtClean="0">
              <a:latin typeface="Calibri" pitchFamily="34" charset="0"/>
            </a:endParaRPr>
          </a:p>
          <a:p>
            <a:pPr eaLnBrk="1" hangingPunct="1"/>
            <a:endParaRPr lang="en-US" dirty="0" smtClean="0">
              <a:latin typeface="Calibri" pitchFamily="34" charset="0"/>
            </a:endParaRPr>
          </a:p>
          <a:p>
            <a:pPr eaLnBrk="1" hangingPunct="1"/>
            <a:endParaRPr lang="en-US" dirty="0" smtClean="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533400" y="1052940"/>
            <a:ext cx="8077200" cy="856396"/>
          </a:xfrm>
        </p:spPr>
        <p:txBody>
          <a:bodyPr>
            <a:normAutofit fontScale="90000"/>
          </a:bodyPr>
          <a:lstStyle/>
          <a:p>
            <a:pPr>
              <a:defRPr/>
            </a:pPr>
            <a:r>
              <a:rPr lang="en-US" sz="3100" b="1" dirty="0" smtClean="0">
                <a:latin typeface="Calibri" pitchFamily="34" charset="0"/>
              </a:rPr>
              <a:t>Angina pectoris: Stable angina/ typical angina pectoris</a:t>
            </a:r>
            <a:r>
              <a:rPr lang="en-US" sz="2700" b="1" dirty="0" smtClean="0">
                <a:latin typeface="Calibri" pitchFamily="34" charset="0"/>
              </a:rPr>
              <a:t>: </a:t>
            </a:r>
            <a:r>
              <a:rPr lang="en-US" dirty="0" smtClean="0">
                <a:latin typeface="Calibri" pitchFamily="34" charset="0"/>
              </a:rPr>
              <a:t/>
            </a:r>
            <a:br>
              <a:rPr lang="en-US" dirty="0" smtClean="0">
                <a:latin typeface="Calibri" pitchFamily="34" charset="0"/>
              </a:rPr>
            </a:br>
            <a:endParaRPr lang="en-US" dirty="0" smtClean="0">
              <a:latin typeface="Calibri" pitchFamily="34" charset="0"/>
            </a:endParaRPr>
          </a:p>
        </p:txBody>
      </p:sp>
      <p:sp>
        <p:nvSpPr>
          <p:cNvPr id="57347" name="Rectangle 3"/>
          <p:cNvSpPr>
            <a:spLocks noGrp="1" noChangeArrowheads="1"/>
          </p:cNvSpPr>
          <p:nvPr>
            <p:ph idx="1"/>
          </p:nvPr>
        </p:nvSpPr>
        <p:spPr>
          <a:xfrm>
            <a:off x="457200" y="1481138"/>
            <a:ext cx="8229600" cy="4919662"/>
          </a:xfrm>
        </p:spPr>
        <p:txBody>
          <a:bodyPr>
            <a:normAutofit fontScale="92500" lnSpcReduction="10000"/>
          </a:bodyPr>
          <a:lstStyle/>
          <a:p>
            <a:pPr marL="365760" indent="-256032" eaLnBrk="1" fontAlgn="auto" hangingPunct="1">
              <a:lnSpc>
                <a:spcPct val="90000"/>
              </a:lnSpc>
              <a:spcAft>
                <a:spcPts val="0"/>
              </a:spcAft>
              <a:buNone/>
              <a:defRPr/>
            </a:pPr>
            <a:endParaRPr lang="en-US" sz="2600" b="1" dirty="0" smtClean="0">
              <a:latin typeface="Calibri" pitchFamily="34" charset="0"/>
            </a:endParaRPr>
          </a:p>
          <a:p>
            <a:pPr marL="365760" lvl="1" indent="-256032">
              <a:spcBef>
                <a:spcPts val="400"/>
              </a:spcBef>
              <a:spcAft>
                <a:spcPts val="0"/>
              </a:spcAft>
              <a:buSzPct val="68000"/>
              <a:buFont typeface="Wingdings 3"/>
              <a:buChar char=""/>
              <a:defRPr/>
            </a:pPr>
            <a:r>
              <a:rPr lang="en-US" sz="2400" b="1" dirty="0">
                <a:latin typeface="Calibri" pitchFamily="34" charset="0"/>
              </a:rPr>
              <a:t>Stable angina/ typical </a:t>
            </a:r>
            <a:r>
              <a:rPr lang="en-US" sz="2400" b="1" dirty="0" smtClean="0">
                <a:latin typeface="Calibri" pitchFamily="34" charset="0"/>
              </a:rPr>
              <a:t>angina is </a:t>
            </a:r>
            <a:r>
              <a:rPr lang="en-US" sz="2600" dirty="0" smtClean="0">
                <a:latin typeface="Calibri" pitchFamily="34" charset="0"/>
              </a:rPr>
              <a:t>the most common form of angina. It is caused by </a:t>
            </a:r>
            <a:r>
              <a:rPr lang="en-CA" sz="2600" dirty="0" smtClean="0">
                <a:latin typeface="Calibri" pitchFamily="34" charset="0"/>
              </a:rPr>
              <a:t>atherosclerotic disease with usually ≥70% to 75% narrowing of lumen i.e. (critical stenosis or fixed chronic stable stenosis).</a:t>
            </a:r>
          </a:p>
          <a:p>
            <a:pPr marL="365760" lvl="1" indent="-256032" eaLnBrk="1" fontAlgn="auto" hangingPunct="1">
              <a:lnSpc>
                <a:spcPct val="90000"/>
              </a:lnSpc>
              <a:spcBef>
                <a:spcPts val="400"/>
              </a:spcBef>
              <a:spcAft>
                <a:spcPts val="0"/>
              </a:spcAft>
              <a:buSzPct val="68000"/>
              <a:buFont typeface="Wingdings 3"/>
              <a:buChar char=""/>
              <a:defRPr/>
            </a:pPr>
            <a:r>
              <a:rPr lang="en-CA" sz="2600" dirty="0" smtClean="0">
                <a:latin typeface="Calibri" pitchFamily="34" charset="0"/>
              </a:rPr>
              <a:t>This </a:t>
            </a:r>
            <a:r>
              <a:rPr lang="en-US" sz="2600" dirty="0" smtClean="0">
                <a:latin typeface="Calibri" pitchFamily="34" charset="0"/>
              </a:rPr>
              <a:t>reduction (70 to 75% stenosis) of coronary vessels makes the heart vulnerable, so  whenever there is increased demand, e.g.  physical activity, emotional excitement, or any other cause of increased cardiac workload, there is angina pain.</a:t>
            </a:r>
          </a:p>
          <a:p>
            <a:pPr marL="365760" indent="-256032" eaLnBrk="1" fontAlgn="auto" hangingPunct="1">
              <a:lnSpc>
                <a:spcPct val="90000"/>
              </a:lnSpc>
              <a:spcAft>
                <a:spcPts val="0"/>
              </a:spcAft>
              <a:buFont typeface="Wingdings 3"/>
              <a:buChar char=""/>
              <a:defRPr/>
            </a:pPr>
            <a:r>
              <a:rPr lang="en-US" sz="2600" dirty="0" smtClean="0">
                <a:latin typeface="Calibri" pitchFamily="34" charset="0"/>
              </a:rPr>
              <a:t>The chest pain is episodic and associated with exertion or some other form of stress.</a:t>
            </a:r>
          </a:p>
          <a:p>
            <a:pPr marL="365760" indent="-256032" eaLnBrk="1" fontAlgn="auto" hangingPunct="1">
              <a:lnSpc>
                <a:spcPct val="90000"/>
              </a:lnSpc>
              <a:spcAft>
                <a:spcPts val="0"/>
              </a:spcAft>
              <a:buFont typeface="Wingdings 3"/>
              <a:buChar char=""/>
              <a:defRPr/>
            </a:pPr>
            <a:r>
              <a:rPr lang="en-US" sz="2600" dirty="0" smtClean="0">
                <a:latin typeface="Calibri" pitchFamily="34" charset="0"/>
              </a:rPr>
              <a:t>Is usually relieved by rest (thereby decreasing demand) or with  a strong vasodilator</a:t>
            </a:r>
            <a:r>
              <a:rPr lang="en-US" sz="2600" dirty="0">
                <a:latin typeface="Calibri" pitchFamily="34" charset="0"/>
              </a:rPr>
              <a:t> </a:t>
            </a:r>
            <a:r>
              <a:rPr lang="en-US" sz="2600" dirty="0" smtClean="0">
                <a:latin typeface="Calibri" pitchFamily="34" charset="0"/>
              </a:rPr>
              <a:t>like nitroglycerin.</a:t>
            </a:r>
          </a:p>
          <a:p>
            <a:pPr marL="365760" indent="-256032" eaLnBrk="1" fontAlgn="auto" hangingPunct="1">
              <a:lnSpc>
                <a:spcPct val="90000"/>
              </a:lnSpc>
              <a:spcAft>
                <a:spcPts val="0"/>
              </a:spcAft>
              <a:buFont typeface="Wingdings 3"/>
              <a:buChar char=""/>
              <a:defRPr/>
            </a:pPr>
            <a:endParaRPr lang="en-US" sz="2800" b="1" i="1" dirty="0" smtClean="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fontScale="90000"/>
          </a:bodyPr>
          <a:lstStyle/>
          <a:p>
            <a:pPr>
              <a:defRPr/>
            </a:pPr>
            <a:r>
              <a:rPr lang="en-US" sz="3100" b="1" dirty="0" smtClean="0">
                <a:latin typeface="Calibri" pitchFamily="34" charset="0"/>
              </a:rPr>
              <a:t>Angina Pectoris:  Unstable or crescendo angina:</a:t>
            </a:r>
            <a:r>
              <a:rPr lang="en-US" b="1" dirty="0" smtClean="0">
                <a:latin typeface="Calibri" pitchFamily="34" charset="0"/>
              </a:rPr>
              <a:t/>
            </a:r>
            <a:br>
              <a:rPr lang="en-US" b="1" dirty="0" smtClean="0">
                <a:latin typeface="Calibri" pitchFamily="34" charset="0"/>
              </a:rPr>
            </a:br>
            <a:endParaRPr lang="en-US" dirty="0" smtClean="0">
              <a:latin typeface="Calibri" pitchFamily="34" charset="0"/>
            </a:endParaRPr>
          </a:p>
        </p:txBody>
      </p:sp>
      <p:sp>
        <p:nvSpPr>
          <p:cNvPr id="60419" name="Rectangle 3"/>
          <p:cNvSpPr>
            <a:spLocks noGrp="1" noChangeArrowheads="1"/>
          </p:cNvSpPr>
          <p:nvPr>
            <p:ph idx="1"/>
          </p:nvPr>
        </p:nvSpPr>
        <p:spPr>
          <a:xfrm>
            <a:off x="0" y="1712597"/>
            <a:ext cx="5181600" cy="4648200"/>
          </a:xfrm>
        </p:spPr>
        <p:txBody>
          <a:bodyPr>
            <a:noAutofit/>
          </a:bodyPr>
          <a:lstStyle/>
          <a:p>
            <a:pPr marL="365760" lvl="1" indent="-256032" eaLnBrk="1" fontAlgn="auto" hangingPunct="1">
              <a:lnSpc>
                <a:spcPct val="90000"/>
              </a:lnSpc>
              <a:spcBef>
                <a:spcPts val="400"/>
              </a:spcBef>
              <a:spcAft>
                <a:spcPts val="0"/>
              </a:spcAft>
              <a:buSzPct val="68000"/>
              <a:buFont typeface="Wingdings 3"/>
              <a:buChar char=""/>
              <a:defRPr/>
            </a:pPr>
            <a:r>
              <a:rPr lang="en-CA" sz="2000" dirty="0" smtClean="0">
                <a:latin typeface="Calibri" pitchFamily="34" charset="0"/>
              </a:rPr>
              <a:t>It is an unstable and progressive condition.</a:t>
            </a:r>
          </a:p>
          <a:p>
            <a:pPr marL="365760" indent="-256032" eaLnBrk="1" fontAlgn="auto" hangingPunct="1">
              <a:lnSpc>
                <a:spcPct val="90000"/>
              </a:lnSpc>
              <a:spcAft>
                <a:spcPts val="0"/>
              </a:spcAft>
              <a:buFont typeface="Wingdings 3"/>
              <a:buChar char=""/>
              <a:defRPr/>
            </a:pPr>
            <a:r>
              <a:rPr lang="en-US" sz="2000" dirty="0" smtClean="0">
                <a:latin typeface="Calibri" pitchFamily="34" charset="0"/>
              </a:rPr>
              <a:t>Pain occurs with progressively increasing frequency, and is precipitated with progressively less exertion, even at rest, and tends to be of more prolonged duration. </a:t>
            </a:r>
          </a:p>
          <a:p>
            <a:pPr marL="365760" indent="-256032" eaLnBrk="1" fontAlgn="auto" hangingPunct="1">
              <a:lnSpc>
                <a:spcPct val="90000"/>
              </a:lnSpc>
              <a:spcAft>
                <a:spcPts val="0"/>
              </a:spcAft>
              <a:buFont typeface="Wingdings 3"/>
              <a:buChar char=""/>
              <a:defRPr/>
            </a:pPr>
            <a:r>
              <a:rPr lang="en-US" sz="2000" dirty="0" smtClean="0">
                <a:latin typeface="Calibri" pitchFamily="34" charset="0"/>
              </a:rPr>
              <a:t>It is induced by disruption or rupture of an atheroma plaque with superimposed partial thrombosis. </a:t>
            </a:r>
          </a:p>
          <a:p>
            <a:pPr marL="365760" indent="-256032" eaLnBrk="1" fontAlgn="auto" hangingPunct="1">
              <a:lnSpc>
                <a:spcPct val="90000"/>
              </a:lnSpc>
              <a:spcAft>
                <a:spcPts val="0"/>
              </a:spcAft>
              <a:buFont typeface="Wingdings 3"/>
              <a:buChar char=""/>
              <a:defRPr/>
            </a:pPr>
            <a:r>
              <a:rPr lang="en-US" sz="2000" dirty="0" smtClean="0">
                <a:latin typeface="Calibri" pitchFamily="34" charset="0"/>
              </a:rPr>
              <a:t>Unstable angina is often the precursor of subsequent acute MI. Thus also called as </a:t>
            </a:r>
            <a:r>
              <a:rPr lang="en-US" sz="2000" dirty="0" err="1" smtClean="0">
                <a:latin typeface="Calibri" pitchFamily="34" charset="0"/>
              </a:rPr>
              <a:t>preinfarction</a:t>
            </a:r>
            <a:r>
              <a:rPr lang="en-US" sz="2000" dirty="0" smtClean="0">
                <a:latin typeface="Calibri" pitchFamily="34" charset="0"/>
              </a:rPr>
              <a:t> angina.</a:t>
            </a:r>
          </a:p>
        </p:txBody>
      </p:sp>
      <p:pic>
        <p:nvPicPr>
          <p:cNvPr id="4" name="Picture 3" descr="f013004"/>
          <p:cNvPicPr>
            <a:picLocks noChangeAspect="1" noChangeArrowheads="1"/>
          </p:cNvPicPr>
          <p:nvPr/>
        </p:nvPicPr>
        <p:blipFill>
          <a:blip r:embed="rId3" cstate="print"/>
          <a:srcRect/>
          <a:stretch>
            <a:fillRect/>
          </a:stretch>
        </p:blipFill>
        <p:spPr bwMode="auto">
          <a:xfrm>
            <a:off x="5334000" y="1524000"/>
            <a:ext cx="3810000" cy="5334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fontScale="90000"/>
          </a:bodyPr>
          <a:lstStyle/>
          <a:p>
            <a:pPr>
              <a:defRPr/>
            </a:pPr>
            <a:r>
              <a:rPr lang="en-US" sz="3100" b="1" dirty="0" smtClean="0">
                <a:latin typeface="Calibri" pitchFamily="34" charset="0"/>
              </a:rPr>
              <a:t>Angina Pectoris: </a:t>
            </a:r>
            <a:r>
              <a:rPr lang="en-US" sz="3100" b="1" dirty="0" err="1" smtClean="0">
                <a:latin typeface="Calibri" pitchFamily="34" charset="0"/>
              </a:rPr>
              <a:t>Prinzmetal</a:t>
            </a:r>
            <a:r>
              <a:rPr lang="en-US" sz="3100" b="1" dirty="0" smtClean="0">
                <a:latin typeface="Calibri" pitchFamily="34" charset="0"/>
              </a:rPr>
              <a:t> variant angina:</a:t>
            </a:r>
            <a:r>
              <a:rPr lang="en-US" b="1" dirty="0" smtClean="0">
                <a:latin typeface="Calibri" pitchFamily="34" charset="0"/>
              </a:rPr>
              <a:t/>
            </a:r>
            <a:br>
              <a:rPr lang="en-US" b="1" dirty="0" smtClean="0">
                <a:latin typeface="Calibri" pitchFamily="34" charset="0"/>
              </a:rPr>
            </a:br>
            <a:endParaRPr lang="en-US" dirty="0" smtClean="0">
              <a:latin typeface="Calibri" pitchFamily="34" charset="0"/>
            </a:endParaRPr>
          </a:p>
        </p:txBody>
      </p:sp>
      <p:sp>
        <p:nvSpPr>
          <p:cNvPr id="27650" name="Rectangle 3"/>
          <p:cNvSpPr>
            <a:spLocks noGrp="1" noChangeArrowheads="1"/>
          </p:cNvSpPr>
          <p:nvPr>
            <p:ph idx="1"/>
          </p:nvPr>
        </p:nvSpPr>
        <p:spPr/>
        <p:txBody>
          <a:bodyPr/>
          <a:lstStyle/>
          <a:p>
            <a:pPr>
              <a:buFont typeface="Wingdings" pitchFamily="2" charset="2"/>
              <a:buChar char="Ø"/>
            </a:pPr>
            <a:endParaRPr lang="en-US" dirty="0" smtClean="0">
              <a:latin typeface="Calibri" pitchFamily="34" charset="0"/>
            </a:endParaRPr>
          </a:p>
          <a:p>
            <a:pPr>
              <a:buFont typeface="Wingdings" pitchFamily="2" charset="2"/>
              <a:buChar char="Ø"/>
            </a:pPr>
            <a:r>
              <a:rPr lang="en-US" sz="2400" dirty="0" smtClean="0">
                <a:latin typeface="Calibri" pitchFamily="34" charset="0"/>
              </a:rPr>
              <a:t>is an uncommon pattern of episodic angina that occurs at rest and is due to coronary artery spasm. </a:t>
            </a:r>
          </a:p>
          <a:p>
            <a:pPr>
              <a:buFont typeface="Wingdings" pitchFamily="2" charset="2"/>
              <a:buChar char="Ø"/>
            </a:pPr>
            <a:r>
              <a:rPr lang="en-US" sz="2400" dirty="0" err="1" smtClean="0">
                <a:latin typeface="Calibri" pitchFamily="34" charset="0"/>
              </a:rPr>
              <a:t>Prinzmetal</a:t>
            </a:r>
            <a:r>
              <a:rPr lang="en-US" sz="2400" dirty="0" smtClean="0">
                <a:latin typeface="Calibri" pitchFamily="34" charset="0"/>
              </a:rPr>
              <a:t> angina generally responds promptly to vasodilators, such as nitroglycerin and calcium channel blockers.</a:t>
            </a:r>
          </a:p>
          <a:p>
            <a:pPr>
              <a:buFont typeface="Wingdings" pitchFamily="2" charset="2"/>
              <a:buChar char="Ø"/>
            </a:pPr>
            <a:r>
              <a:rPr lang="en-US" sz="2400" dirty="0" smtClean="0">
                <a:latin typeface="Calibri" pitchFamily="34" charset="0"/>
              </a:rPr>
              <a:t>Not related to atherosclerotic disease</a:t>
            </a:r>
          </a:p>
          <a:p>
            <a:pPr>
              <a:buFont typeface="Wingdings" pitchFamily="2" charset="2"/>
              <a:buChar char="Ø"/>
            </a:pPr>
            <a:r>
              <a:rPr lang="en-CA" sz="2400" dirty="0" smtClean="0">
                <a:latin typeface="Calibri" pitchFamily="34" charset="0"/>
              </a:rPr>
              <a:t>The </a:t>
            </a:r>
            <a:r>
              <a:rPr lang="en-CA" sz="2400" dirty="0" err="1" smtClean="0">
                <a:latin typeface="Calibri" pitchFamily="34" charset="0"/>
              </a:rPr>
              <a:t>etiology</a:t>
            </a:r>
            <a:r>
              <a:rPr lang="en-CA" sz="2400" dirty="0" smtClean="0">
                <a:latin typeface="Calibri" pitchFamily="34" charset="0"/>
              </a:rPr>
              <a:t> is not clear.</a:t>
            </a:r>
          </a:p>
          <a:p>
            <a:pPr eaLnBrk="1" hangingPunct="1"/>
            <a:endParaRPr lang="en-US" dirty="0" smtClean="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lIns="92075" tIns="46038" rIns="92075" bIns="46038"/>
          <a:lstStyle/>
          <a:p>
            <a:pPr eaLnBrk="1" hangingPunct="1">
              <a:defRPr/>
            </a:pPr>
            <a:r>
              <a:rPr lang="en-US" sz="3600" dirty="0" smtClean="0">
                <a:latin typeface="Calibri" pitchFamily="34" charset="0"/>
              </a:rPr>
              <a:t>Angina Pectoris. summary</a:t>
            </a:r>
          </a:p>
        </p:txBody>
      </p:sp>
      <p:sp>
        <p:nvSpPr>
          <p:cNvPr id="29699" name="Rectangle 3"/>
          <p:cNvSpPr>
            <a:spLocks noGrp="1" noChangeArrowheads="1"/>
          </p:cNvSpPr>
          <p:nvPr>
            <p:ph idx="1"/>
          </p:nvPr>
        </p:nvSpPr>
        <p:spPr>
          <a:xfrm>
            <a:off x="1371600" y="1600200"/>
            <a:ext cx="7162800" cy="4876800"/>
          </a:xfrm>
        </p:spPr>
        <p:txBody>
          <a:bodyPr>
            <a:normAutofit/>
          </a:bodyPr>
          <a:lstStyle/>
          <a:p>
            <a:pPr marL="457200" indent="-457200" eaLnBrk="1" hangingPunct="1">
              <a:buClr>
                <a:srgbClr val="00CCFF"/>
              </a:buClr>
              <a:buSzPct val="90000"/>
            </a:pPr>
            <a:endParaRPr lang="en-US" sz="2800" dirty="0" smtClean="0">
              <a:latin typeface="Calibri" pitchFamily="34" charset="0"/>
            </a:endParaRPr>
          </a:p>
          <a:p>
            <a:pPr marL="457200" indent="-457200" eaLnBrk="1" hangingPunct="1">
              <a:buClr>
                <a:srgbClr val="00CCFF"/>
              </a:buClr>
              <a:buSzPct val="90000"/>
            </a:pPr>
            <a:r>
              <a:rPr lang="en-US" sz="2000" dirty="0" smtClean="0">
                <a:latin typeface="Arial" panose="020B0604020202020204" pitchFamily="34" charset="0"/>
                <a:cs typeface="Arial" panose="020B0604020202020204" pitchFamily="34" charset="0"/>
              </a:rPr>
              <a:t>Intermittent chest pain caused by transient, reversible ischemia</a:t>
            </a:r>
          </a:p>
          <a:p>
            <a:pPr marL="457200" indent="-457200" eaLnBrk="1" hangingPunct="1">
              <a:buClr>
                <a:srgbClr val="00CCFF"/>
              </a:buClr>
              <a:buSzPct val="90000"/>
            </a:pPr>
            <a:r>
              <a:rPr lang="en-US" sz="2000" b="1" dirty="0" smtClean="0">
                <a:latin typeface="Arial" panose="020B0604020202020204" pitchFamily="34" charset="0"/>
                <a:cs typeface="Arial" panose="020B0604020202020204" pitchFamily="34" charset="0"/>
              </a:rPr>
              <a:t>Typical (stable) angina</a:t>
            </a:r>
          </a:p>
          <a:p>
            <a:pPr marL="914400" lvl="1" indent="-457200" eaLnBrk="1" hangingPunct="1">
              <a:spcBef>
                <a:spcPct val="0"/>
              </a:spcBef>
              <a:buClr>
                <a:schemeClr val="tx2"/>
              </a:buClr>
              <a:buSzPct val="90000"/>
              <a:buFontTx/>
              <a:buChar char="•"/>
            </a:pPr>
            <a:r>
              <a:rPr lang="en-US" sz="2000" dirty="0" smtClean="0">
                <a:latin typeface="Arial" panose="020B0604020202020204" pitchFamily="34" charset="0"/>
                <a:cs typeface="Arial" panose="020B0604020202020204" pitchFamily="34" charset="0"/>
              </a:rPr>
              <a:t>pain on exertion</a:t>
            </a:r>
          </a:p>
          <a:p>
            <a:pPr marL="914400" lvl="1" indent="-457200" eaLnBrk="1" hangingPunct="1">
              <a:spcBef>
                <a:spcPct val="0"/>
              </a:spcBef>
              <a:buClr>
                <a:schemeClr val="tx2"/>
              </a:buClr>
              <a:buSzPct val="90000"/>
              <a:buFontTx/>
              <a:buChar char="•"/>
            </a:pPr>
            <a:r>
              <a:rPr lang="en-US" sz="2000" dirty="0" smtClean="0">
                <a:latin typeface="Arial" panose="020B0604020202020204" pitchFamily="34" charset="0"/>
                <a:cs typeface="Arial" panose="020B0604020202020204" pitchFamily="34" charset="0"/>
              </a:rPr>
              <a:t>fixed narrowing of coronary artery</a:t>
            </a:r>
          </a:p>
          <a:p>
            <a:pPr marL="457200" indent="-457200" eaLnBrk="1" hangingPunct="1">
              <a:buClr>
                <a:srgbClr val="00CCFF"/>
              </a:buClr>
              <a:buSzPct val="90000"/>
            </a:pPr>
            <a:r>
              <a:rPr lang="en-US" sz="2000" b="1" dirty="0" smtClean="0">
                <a:latin typeface="Arial" panose="020B0604020202020204" pitchFamily="34" charset="0"/>
                <a:cs typeface="Arial" panose="020B0604020202020204" pitchFamily="34" charset="0"/>
              </a:rPr>
              <a:t>Unstable (pre-infarction) angina</a:t>
            </a:r>
          </a:p>
          <a:p>
            <a:pPr marL="914400" lvl="1" indent="-457200" eaLnBrk="1" hangingPunct="1">
              <a:spcBef>
                <a:spcPct val="0"/>
              </a:spcBef>
              <a:buClr>
                <a:schemeClr val="tx2"/>
              </a:buClr>
              <a:buSzPct val="90000"/>
              <a:buFontTx/>
              <a:buChar char="•"/>
            </a:pPr>
            <a:r>
              <a:rPr lang="en-US" sz="2000" dirty="0" smtClean="0">
                <a:latin typeface="Arial" panose="020B0604020202020204" pitchFamily="34" charset="0"/>
                <a:cs typeface="Arial" panose="020B0604020202020204" pitchFamily="34" charset="0"/>
              </a:rPr>
              <a:t>increasing pain with less exertion</a:t>
            </a:r>
          </a:p>
          <a:p>
            <a:pPr marL="914400" lvl="1" indent="-457200" eaLnBrk="1" hangingPunct="1">
              <a:spcBef>
                <a:spcPct val="0"/>
              </a:spcBef>
              <a:buClr>
                <a:schemeClr val="tx2"/>
              </a:buClr>
              <a:buSzPct val="90000"/>
              <a:buFontTx/>
              <a:buChar char="•"/>
            </a:pPr>
            <a:r>
              <a:rPr lang="en-US" sz="2000" dirty="0" smtClean="0">
                <a:latin typeface="Arial" panose="020B0604020202020204" pitchFamily="34" charset="0"/>
                <a:cs typeface="Arial" panose="020B0604020202020204" pitchFamily="34" charset="0"/>
              </a:rPr>
              <a:t>plaque disruption and thrombosis</a:t>
            </a:r>
          </a:p>
          <a:p>
            <a:pPr marL="457200" indent="-457200" eaLnBrk="1" hangingPunct="1">
              <a:buClr>
                <a:srgbClr val="00CCFF"/>
              </a:buClr>
              <a:buSzPct val="90000"/>
            </a:pPr>
            <a:r>
              <a:rPr lang="en-US" sz="2000" b="1" dirty="0" err="1" smtClean="0">
                <a:latin typeface="Arial" panose="020B0604020202020204" pitchFamily="34" charset="0"/>
                <a:cs typeface="Arial" panose="020B0604020202020204" pitchFamily="34" charset="0"/>
              </a:rPr>
              <a:t>Prinzmetal</a:t>
            </a:r>
            <a:r>
              <a:rPr lang="en-US" sz="2000" b="1" dirty="0" smtClean="0">
                <a:latin typeface="Arial" panose="020B0604020202020204" pitchFamily="34" charset="0"/>
                <a:cs typeface="Arial" panose="020B0604020202020204" pitchFamily="34" charset="0"/>
              </a:rPr>
              <a:t> (variant) angina</a:t>
            </a:r>
          </a:p>
          <a:p>
            <a:pPr marL="914400" lvl="1" indent="-457200" eaLnBrk="1" hangingPunct="1">
              <a:spcBef>
                <a:spcPct val="0"/>
              </a:spcBef>
              <a:buClr>
                <a:schemeClr val="tx2"/>
              </a:buClr>
              <a:buSzPct val="90000"/>
              <a:buFontTx/>
              <a:buChar char="•"/>
            </a:pPr>
            <a:r>
              <a:rPr lang="en-US" sz="2000" dirty="0" smtClean="0">
                <a:latin typeface="Arial" panose="020B0604020202020204" pitchFamily="34" charset="0"/>
                <a:cs typeface="Arial" panose="020B0604020202020204" pitchFamily="34" charset="0"/>
              </a:rPr>
              <a:t>pain at rest</a:t>
            </a:r>
          </a:p>
          <a:p>
            <a:pPr marL="914400" lvl="1" indent="-457200" eaLnBrk="1" hangingPunct="1">
              <a:spcBef>
                <a:spcPct val="0"/>
              </a:spcBef>
              <a:buClr>
                <a:schemeClr val="tx2"/>
              </a:buClr>
              <a:buSzPct val="90000"/>
              <a:buFontTx/>
              <a:buChar char="•"/>
            </a:pPr>
            <a:r>
              <a:rPr lang="en-US" sz="2000" dirty="0" smtClean="0">
                <a:latin typeface="Arial" panose="020B0604020202020204" pitchFamily="34" charset="0"/>
                <a:cs typeface="Arial" panose="020B0604020202020204" pitchFamily="34" charset="0"/>
              </a:rPr>
              <a:t>coronary artery spasm of unknown etiology</a:t>
            </a:r>
          </a:p>
          <a:p>
            <a:pPr marL="914400" lvl="1" indent="-457200" eaLnBrk="1" hangingPunct="1">
              <a:spcBef>
                <a:spcPct val="0"/>
              </a:spcBef>
              <a:buClr>
                <a:schemeClr val="tx2"/>
              </a:buClr>
              <a:buSzPct val="90000"/>
              <a:buNone/>
            </a:pPr>
            <a:endParaRPr lang="en-US" sz="2000" dirty="0" smtClean="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00200" y="228600"/>
            <a:ext cx="7543800" cy="1008063"/>
          </a:xfrm>
        </p:spPr>
        <p:txBody>
          <a:bodyPr>
            <a:normAutofit fontScale="90000"/>
          </a:bodyPr>
          <a:lstStyle/>
          <a:p>
            <a:r>
              <a:rPr lang="en-US" sz="2400" b="1" dirty="0" smtClean="0">
                <a:latin typeface="+mn-lt"/>
              </a:rPr>
              <a:t>Objectives for Atherosclerosis, ischemic </a:t>
            </a:r>
            <a:r>
              <a:rPr lang="en-US" sz="2400" b="1" dirty="0">
                <a:latin typeface="+mn-lt"/>
              </a:rPr>
              <a:t>heart </a:t>
            </a:r>
            <a:r>
              <a:rPr lang="en-US" sz="2400" b="1" dirty="0" smtClean="0">
                <a:latin typeface="+mn-lt"/>
              </a:rPr>
              <a:t>diseases (angina </a:t>
            </a:r>
            <a:r>
              <a:rPr lang="en-US" sz="2400" b="1" dirty="0">
                <a:latin typeface="+mn-lt"/>
              </a:rPr>
              <a:t>and myocardial </a:t>
            </a:r>
            <a:r>
              <a:rPr lang="en-US" sz="2400" b="1" dirty="0" smtClean="0">
                <a:latin typeface="+mn-lt"/>
              </a:rPr>
              <a:t>infarction) 2 lectures </a:t>
            </a:r>
            <a:endParaRPr lang="en-US" sz="2400" b="1" dirty="0">
              <a:latin typeface="+mn-lt"/>
            </a:endParaRPr>
          </a:p>
        </p:txBody>
      </p:sp>
      <p:sp>
        <p:nvSpPr>
          <p:cNvPr id="3" name="Content Placeholder 2"/>
          <p:cNvSpPr>
            <a:spLocks noGrp="1"/>
          </p:cNvSpPr>
          <p:nvPr>
            <p:ph idx="4294967295"/>
          </p:nvPr>
        </p:nvSpPr>
        <p:spPr>
          <a:xfrm>
            <a:off x="457200" y="1600200"/>
            <a:ext cx="8686800" cy="4724400"/>
          </a:xfrm>
        </p:spPr>
        <p:txBody>
          <a:bodyPr>
            <a:normAutofit/>
          </a:bodyPr>
          <a:lstStyle/>
          <a:p>
            <a:pPr lvl="0"/>
            <a:r>
              <a:rPr lang="en-US" dirty="0" smtClean="0"/>
              <a:t>Understand </a:t>
            </a:r>
            <a:r>
              <a:rPr lang="en-US" dirty="0"/>
              <a:t>the pathogenesis and clinical consequences of atherosclerosis.</a:t>
            </a:r>
          </a:p>
          <a:p>
            <a:pPr lvl="0"/>
            <a:r>
              <a:rPr lang="en-US" dirty="0"/>
              <a:t>Be able to discuss pathology and complications of ischemic heart diseases with special emphasis on myocardial infarction.</a:t>
            </a:r>
          </a:p>
          <a:p>
            <a:pPr lvl="0"/>
            <a:r>
              <a:rPr lang="en-US" dirty="0"/>
              <a:t>Know how lifestyle modifications can reduce the risk of ischemic heart diseases.</a:t>
            </a:r>
          </a:p>
          <a:p>
            <a:r>
              <a:rPr lang="en-US" b="1" dirty="0"/>
              <a:t>Key principles to be discussed:</a:t>
            </a:r>
            <a:endParaRPr lang="en-US" b="1" u="words" dirty="0"/>
          </a:p>
          <a:p>
            <a:r>
              <a:rPr lang="en-US" dirty="0" smtClean="0"/>
              <a:t>Risk </a:t>
            </a:r>
            <a:r>
              <a:rPr lang="en-US" dirty="0"/>
              <a:t>factors of atherosclerosis.</a:t>
            </a:r>
          </a:p>
          <a:p>
            <a:pPr lvl="0"/>
            <a:r>
              <a:rPr lang="en-US" dirty="0"/>
              <a:t>Pathogenesis of the fibro lipid atherosclerotic plaque.</a:t>
            </a:r>
          </a:p>
          <a:p>
            <a:pPr lvl="0"/>
            <a:r>
              <a:rPr lang="en-US" dirty="0"/>
              <a:t>Clinical complications of atherosclerosis.</a:t>
            </a:r>
          </a:p>
          <a:p>
            <a:pPr lvl="0"/>
            <a:r>
              <a:rPr lang="en-US" dirty="0"/>
              <a:t>Commonest sites for the clinically significant coronary atherosclerosis.</a:t>
            </a:r>
          </a:p>
          <a:p>
            <a:pPr lvl="0"/>
            <a:r>
              <a:rPr lang="en-US" dirty="0"/>
              <a:t>Macroscopic and microscopic changes in myocardial infarction.</a:t>
            </a:r>
          </a:p>
          <a:p>
            <a:pPr lvl="0"/>
            <a:r>
              <a:rPr lang="en-US" dirty="0"/>
              <a:t>Biochemical markers of myocardial infarction.</a:t>
            </a:r>
          </a:p>
          <a:p>
            <a:pPr lvl="0"/>
            <a:r>
              <a:rPr lang="en-US" dirty="0"/>
              <a:t>Complications of myocardial infarction: immediate and late.</a:t>
            </a:r>
          </a:p>
          <a:p>
            <a:endParaRPr lang="en-US" dirty="0"/>
          </a:p>
        </p:txBody>
      </p:sp>
    </p:spTree>
    <p:extLst>
      <p:ext uri="{BB962C8B-B14F-4D97-AF65-F5344CB8AC3E}">
        <p14:creationId xmlns:p14="http://schemas.microsoft.com/office/powerpoint/2010/main" val="387876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400" dirty="0">
                <a:latin typeface="Calibri" pitchFamily="34" charset="0"/>
              </a:rPr>
              <a:t>Myocardial Infarction (MI)</a:t>
            </a:r>
            <a:endParaRPr lang="en-US" sz="44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71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fontAlgn="auto" hangingPunct="1">
              <a:spcAft>
                <a:spcPts val="0"/>
              </a:spcAft>
              <a:defRPr/>
            </a:pPr>
            <a:r>
              <a:rPr lang="en-US" dirty="0" smtClean="0">
                <a:latin typeface="Calibri" pitchFamily="34" charset="0"/>
              </a:rPr>
              <a:t>Myocardial Infarction (MI)</a:t>
            </a:r>
          </a:p>
        </p:txBody>
      </p:sp>
      <p:sp>
        <p:nvSpPr>
          <p:cNvPr id="31746" name="Rectangle 3"/>
          <p:cNvSpPr>
            <a:spLocks noGrp="1" noChangeArrowheads="1"/>
          </p:cNvSpPr>
          <p:nvPr>
            <p:ph idx="1"/>
          </p:nvPr>
        </p:nvSpPr>
        <p:spPr/>
        <p:txBody>
          <a:bodyPr/>
          <a:lstStyle/>
          <a:p>
            <a:pPr eaLnBrk="1" hangingPunct="1">
              <a:buFont typeface="Wingdings" pitchFamily="2" charset="2"/>
              <a:buNone/>
            </a:pPr>
            <a:endParaRPr lang="en-US" dirty="0" smtClean="0">
              <a:latin typeface="Calibri" pitchFamily="34" charset="0"/>
            </a:endParaRPr>
          </a:p>
          <a:p>
            <a:pPr eaLnBrk="1" hangingPunct="1"/>
            <a:r>
              <a:rPr lang="en-US" sz="2000" dirty="0" smtClean="0">
                <a:latin typeface="Calibri" pitchFamily="34" charset="0"/>
              </a:rPr>
              <a:t>Definition: MI, also known as "heart attack," is the death of cardiac muscle (</a:t>
            </a:r>
            <a:r>
              <a:rPr lang="en-US" sz="2000" dirty="0" err="1" smtClean="0">
                <a:latin typeface="Calibri" pitchFamily="34" charset="0"/>
              </a:rPr>
              <a:t>coagulative</a:t>
            </a:r>
            <a:r>
              <a:rPr lang="en-US" sz="2000" dirty="0" smtClean="0">
                <a:latin typeface="Calibri" pitchFamily="34" charset="0"/>
              </a:rPr>
              <a:t> necrosis) resulting from ischemia.</a:t>
            </a:r>
          </a:p>
          <a:p>
            <a:pPr eaLnBrk="1" hangingPunct="1"/>
            <a:r>
              <a:rPr lang="en-US" sz="2000" dirty="0" smtClean="0">
                <a:latin typeface="Calibri" pitchFamily="34" charset="0"/>
              </a:rPr>
              <a:t>Risks are the same as those of coronary atherosclerosis.</a:t>
            </a:r>
          </a:p>
        </p:txBody>
      </p:sp>
      <p:pic>
        <p:nvPicPr>
          <p:cNvPr id="2" name="Picture 1"/>
          <p:cNvPicPr>
            <a:picLocks noChangeAspect="1"/>
          </p:cNvPicPr>
          <p:nvPr/>
        </p:nvPicPr>
        <p:blipFill>
          <a:blip r:embed="rId3" cstate="print"/>
          <a:stretch>
            <a:fillRect/>
          </a:stretch>
        </p:blipFill>
        <p:spPr>
          <a:xfrm>
            <a:off x="5105400" y="3657600"/>
            <a:ext cx="3886605" cy="3124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754380" y="228600"/>
            <a:ext cx="7543800" cy="1450757"/>
          </a:xfrm>
        </p:spPr>
        <p:txBody>
          <a:bodyPr>
            <a:normAutofit fontScale="90000"/>
          </a:bodyPr>
          <a:lstStyle/>
          <a:p>
            <a:pPr eaLnBrk="1" fontAlgn="auto" hangingPunct="1">
              <a:spcAft>
                <a:spcPts val="0"/>
              </a:spcAft>
              <a:defRPr/>
            </a:pPr>
            <a:r>
              <a:rPr lang="en-US" sz="3200" b="1" dirty="0" smtClean="0">
                <a:latin typeface="Calibri" pitchFamily="34" charset="0"/>
              </a:rPr>
              <a:t/>
            </a:r>
            <a:br>
              <a:rPr lang="en-US" sz="3200" b="1" dirty="0" smtClean="0">
                <a:latin typeface="Calibri" pitchFamily="34" charset="0"/>
              </a:rPr>
            </a:br>
            <a:r>
              <a:rPr lang="en-US" sz="3200" b="1" dirty="0" smtClean="0">
                <a:latin typeface="Calibri" pitchFamily="34" charset="0"/>
              </a:rPr>
              <a:t>The commonly affected coronary vessel in MI in  persons with right dominant </a:t>
            </a:r>
            <a:r>
              <a:rPr lang="en-CA" sz="3200" b="1" dirty="0" smtClean="0">
                <a:latin typeface="Calibri" pitchFamily="34" charset="0"/>
              </a:rPr>
              <a:t>coronary artery heart (90% of population) are:</a:t>
            </a:r>
            <a:endParaRPr lang="en-US" sz="3200" b="1" dirty="0" smtClean="0">
              <a:latin typeface="Calibri" pitchFamily="34" charset="0"/>
            </a:endParaRPr>
          </a:p>
        </p:txBody>
      </p:sp>
      <p:sp>
        <p:nvSpPr>
          <p:cNvPr id="86019" name="Rectangle 3"/>
          <p:cNvSpPr>
            <a:spLocks noGrp="1" noChangeArrowheads="1"/>
          </p:cNvSpPr>
          <p:nvPr>
            <p:ph sz="half" idx="1"/>
          </p:nvPr>
        </p:nvSpPr>
        <p:spPr>
          <a:xfrm>
            <a:off x="609600" y="1981200"/>
            <a:ext cx="5105400" cy="4023360"/>
          </a:xfrm>
        </p:spPr>
        <p:txBody>
          <a:bodyPr rtlCol="0">
            <a:normAutofit/>
          </a:bodyPr>
          <a:lstStyle/>
          <a:p>
            <a:pPr marL="365760" indent="-256032" eaLnBrk="1" fontAlgn="auto" hangingPunct="1">
              <a:lnSpc>
                <a:spcPct val="90000"/>
              </a:lnSpc>
              <a:spcAft>
                <a:spcPts val="0"/>
              </a:spcAft>
              <a:buFont typeface="Wingdings 3"/>
              <a:buChar char=""/>
              <a:defRPr/>
            </a:pPr>
            <a:r>
              <a:rPr lang="en-US" sz="2000" dirty="0" smtClean="0">
                <a:latin typeface="Calibri" pitchFamily="34" charset="0"/>
              </a:rPr>
              <a:t>Left anterior descending artery (40-50%)</a:t>
            </a:r>
          </a:p>
          <a:p>
            <a:pPr marL="365760" indent="-256032" eaLnBrk="1" fontAlgn="auto" hangingPunct="1">
              <a:lnSpc>
                <a:spcPct val="90000"/>
              </a:lnSpc>
              <a:spcAft>
                <a:spcPts val="0"/>
              </a:spcAft>
              <a:buFont typeface="Wingdings 3"/>
              <a:buChar char=""/>
              <a:defRPr/>
            </a:pPr>
            <a:r>
              <a:rPr lang="en-US" sz="2000" dirty="0" smtClean="0">
                <a:latin typeface="Calibri" pitchFamily="34" charset="0"/>
              </a:rPr>
              <a:t>Right coronary artery (30-40%)</a:t>
            </a:r>
          </a:p>
          <a:p>
            <a:pPr marL="365760" indent="-256032" eaLnBrk="1" fontAlgn="auto" hangingPunct="1">
              <a:lnSpc>
                <a:spcPct val="90000"/>
              </a:lnSpc>
              <a:spcAft>
                <a:spcPts val="0"/>
              </a:spcAft>
              <a:buFont typeface="Wingdings 3"/>
              <a:buChar char=""/>
              <a:defRPr/>
            </a:pPr>
            <a:r>
              <a:rPr lang="en-US" sz="2000" dirty="0" smtClean="0">
                <a:latin typeface="Calibri" pitchFamily="34" charset="0"/>
              </a:rPr>
              <a:t>Left circumflex artery (about 20%)</a:t>
            </a:r>
          </a:p>
        </p:txBody>
      </p:sp>
      <p:pic>
        <p:nvPicPr>
          <p:cNvPr id="5" name="Picture 2" descr="7335"/>
          <p:cNvPicPr>
            <a:picLocks noGrp="1" noChangeAspect="1" noChangeArrowheads="1"/>
          </p:cNvPicPr>
          <p:nvPr>
            <p:ph sz="half" idx="2"/>
          </p:nvPr>
        </p:nvPicPr>
        <p:blipFill>
          <a:blip r:embed="rId3" cstate="print"/>
          <a:stretch>
            <a:fillRect/>
          </a:stretch>
        </p:blipFill>
        <p:spPr bwMode="auto">
          <a:xfrm>
            <a:off x="5791200" y="2590800"/>
            <a:ext cx="3429000" cy="3234905"/>
          </a:xfrm>
          <a:prstGeom prst="rect">
            <a:avLst/>
          </a:prstGeom>
          <a:noFill/>
          <a:ln w="9525">
            <a:noFill/>
            <a:miter lim="800000"/>
            <a:headEnd/>
            <a:tailEnd/>
          </a:ln>
        </p:spPr>
      </p:pic>
    </p:spTree>
    <p:extLst>
      <p:ext uri="{BB962C8B-B14F-4D97-AF65-F5344CB8AC3E}">
        <p14:creationId xmlns:p14="http://schemas.microsoft.com/office/powerpoint/2010/main" val="46005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fontAlgn="auto" hangingPunct="1">
              <a:spcAft>
                <a:spcPts val="0"/>
              </a:spcAft>
              <a:defRPr/>
            </a:pPr>
            <a:r>
              <a:rPr lang="en-US" dirty="0" smtClean="0">
                <a:latin typeface="Calibri" pitchFamily="34" charset="0"/>
              </a:rPr>
              <a:t>Pathogenesis of MI</a:t>
            </a:r>
          </a:p>
        </p:txBody>
      </p:sp>
      <p:sp>
        <p:nvSpPr>
          <p:cNvPr id="32770" name="Rectangle 3"/>
          <p:cNvSpPr>
            <a:spLocks noGrp="1" noChangeArrowheads="1"/>
          </p:cNvSpPr>
          <p:nvPr>
            <p:ph idx="1"/>
          </p:nvPr>
        </p:nvSpPr>
        <p:spPr/>
        <p:txBody>
          <a:bodyPr>
            <a:normAutofit fontScale="92500"/>
          </a:bodyPr>
          <a:lstStyle/>
          <a:p>
            <a:pPr eaLnBrk="1" hangingPunct="1">
              <a:lnSpc>
                <a:spcPct val="90000"/>
              </a:lnSpc>
              <a:buNone/>
            </a:pPr>
            <a:r>
              <a:rPr lang="en-US" dirty="0" smtClean="0">
                <a:latin typeface="Calibri" pitchFamily="34" charset="0"/>
              </a:rPr>
              <a:t>  </a:t>
            </a:r>
            <a:r>
              <a:rPr lang="en-US" sz="2400" dirty="0" smtClean="0">
                <a:latin typeface="Calibri" pitchFamily="34" charset="0"/>
              </a:rPr>
              <a:t>Most common cause is thrombosis on a preexisting disrupted atherosclerotic plaque. In the typical case of MI, the following sequence of events usually occur: </a:t>
            </a:r>
          </a:p>
          <a:p>
            <a:pPr marL="457200" indent="-457200">
              <a:buFont typeface="+mj-lt"/>
              <a:buAutoNum type="arabicPeriod"/>
            </a:pPr>
            <a:r>
              <a:rPr lang="en-US" sz="2400" dirty="0" smtClean="0">
                <a:latin typeface="Calibri" pitchFamily="34" charset="0"/>
              </a:rPr>
              <a:t>Acute plaque change (sudden change in the structure of an atheromatous plaque e.g. disruption, ulceration, rupture or </a:t>
            </a:r>
            <a:r>
              <a:rPr lang="en-US" sz="2400" dirty="0" err="1" smtClean="0">
                <a:latin typeface="Calibri" pitchFamily="34" charset="0"/>
              </a:rPr>
              <a:t>intraplaque</a:t>
            </a:r>
            <a:r>
              <a:rPr lang="en-US" sz="2400" dirty="0" smtClean="0">
                <a:latin typeface="Calibri" pitchFamily="34" charset="0"/>
              </a:rPr>
              <a:t> hemorrhage). </a:t>
            </a:r>
          </a:p>
          <a:p>
            <a:pPr marL="457200" indent="-457200" eaLnBrk="1" hangingPunct="1">
              <a:lnSpc>
                <a:spcPct val="90000"/>
              </a:lnSpc>
              <a:buFont typeface="+mj-lt"/>
              <a:buAutoNum type="arabicPeriod"/>
            </a:pPr>
            <a:r>
              <a:rPr lang="en-US" sz="2400" dirty="0" smtClean="0">
                <a:latin typeface="Calibri" pitchFamily="34" charset="0"/>
              </a:rPr>
              <a:t>Exposure of the </a:t>
            </a:r>
            <a:r>
              <a:rPr lang="en-US" sz="2400" dirty="0" err="1" smtClean="0">
                <a:latin typeface="Calibri" pitchFamily="34" charset="0"/>
              </a:rPr>
              <a:t>thrombogenic</a:t>
            </a:r>
            <a:r>
              <a:rPr lang="en-US" sz="2400" dirty="0" smtClean="0">
                <a:latin typeface="Calibri" pitchFamily="34" charset="0"/>
              </a:rPr>
              <a:t> </a:t>
            </a:r>
            <a:r>
              <a:rPr lang="en-US" sz="2400" dirty="0" err="1" smtClean="0">
                <a:latin typeface="Calibri" pitchFamily="34" charset="0"/>
              </a:rPr>
              <a:t>subendothelial</a:t>
            </a:r>
            <a:r>
              <a:rPr lang="en-US" sz="2400" dirty="0" smtClean="0">
                <a:latin typeface="Calibri" pitchFamily="34" charset="0"/>
              </a:rPr>
              <a:t>  basement membrane resulting in thrombus formation.</a:t>
            </a:r>
          </a:p>
          <a:p>
            <a:pPr marL="457200" indent="-457200" eaLnBrk="1" hangingPunct="1">
              <a:lnSpc>
                <a:spcPct val="90000"/>
              </a:lnSpc>
              <a:buFont typeface="+mj-lt"/>
              <a:buAutoNum type="arabicPeriod"/>
            </a:pPr>
            <a:r>
              <a:rPr lang="en-US" sz="2400" dirty="0" smtClean="0">
                <a:latin typeface="Calibri" pitchFamily="34" charset="0"/>
              </a:rPr>
              <a:t>Frequently within minutes, the thrombus evolves to completely occlude the lumen of the coronary vessel.</a:t>
            </a:r>
          </a:p>
          <a:p>
            <a:pPr marL="457200" indent="-457200" eaLnBrk="1" hangingPunct="1">
              <a:lnSpc>
                <a:spcPct val="90000"/>
              </a:lnSpc>
              <a:buFont typeface="+mj-lt"/>
              <a:buAutoNum type="arabicPeriod"/>
            </a:pPr>
            <a:endParaRPr lang="en-US" dirty="0" smtClean="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0" y="76200"/>
            <a:ext cx="7543800" cy="609600"/>
          </a:xfrm>
        </p:spPr>
        <p:txBody>
          <a:bodyPr>
            <a:normAutofit/>
          </a:bodyPr>
          <a:lstStyle/>
          <a:p>
            <a:pPr eaLnBrk="1" fontAlgn="auto" hangingPunct="1">
              <a:spcAft>
                <a:spcPts val="0"/>
              </a:spcAft>
              <a:defRPr/>
            </a:pPr>
            <a:r>
              <a:rPr lang="en-US" dirty="0" smtClean="0">
                <a:latin typeface="Calibri" pitchFamily="34" charset="0"/>
              </a:rPr>
              <a:t>Pathogenesis of MI</a:t>
            </a:r>
          </a:p>
        </p:txBody>
      </p:sp>
      <p:sp>
        <p:nvSpPr>
          <p:cNvPr id="36866" name="Rectangle 3"/>
          <p:cNvSpPr>
            <a:spLocks noGrp="1" noChangeArrowheads="1"/>
          </p:cNvSpPr>
          <p:nvPr>
            <p:ph idx="4294967295"/>
          </p:nvPr>
        </p:nvSpPr>
        <p:spPr>
          <a:xfrm>
            <a:off x="0" y="914400"/>
            <a:ext cx="9144000" cy="5334000"/>
          </a:xfrm>
        </p:spPr>
        <p:txBody>
          <a:bodyPr>
            <a:normAutofit lnSpcReduction="10000"/>
          </a:bodyPr>
          <a:lstStyle/>
          <a:p>
            <a:pPr lvl="1">
              <a:buFont typeface="Wingdings" panose="05000000000000000000" pitchFamily="2" charset="2"/>
              <a:buChar char="§"/>
            </a:pPr>
            <a:r>
              <a:rPr lang="en-US" sz="2600" dirty="0" smtClean="0"/>
              <a:t>Severe </a:t>
            </a:r>
            <a:r>
              <a:rPr lang="en-US" sz="2600" dirty="0"/>
              <a:t>ischemia lasting at least 20 to 40 minutes causes </a:t>
            </a:r>
            <a:r>
              <a:rPr lang="en-US" sz="2600" i="1" dirty="0"/>
              <a:t>irreversible</a:t>
            </a:r>
            <a:r>
              <a:rPr lang="en-US" sz="2600" dirty="0"/>
              <a:t> injury and </a:t>
            </a:r>
            <a:r>
              <a:rPr lang="en-US" sz="2600" dirty="0" smtClean="0"/>
              <a:t>myocardial necrosis on the ultrastructural level (on electron microscopy). </a:t>
            </a:r>
          </a:p>
          <a:p>
            <a:pPr lvl="1">
              <a:buFont typeface="Wingdings" panose="05000000000000000000" pitchFamily="2" charset="2"/>
              <a:buChar char="§"/>
            </a:pPr>
            <a:endParaRPr lang="en-US" sz="2600" dirty="0" smtClean="0"/>
          </a:p>
          <a:p>
            <a:pPr lvl="1">
              <a:buFont typeface="Wingdings" panose="05000000000000000000" pitchFamily="2" charset="2"/>
              <a:buChar char="§"/>
            </a:pPr>
            <a:r>
              <a:rPr lang="en-US" sz="2600" dirty="0" smtClean="0"/>
              <a:t>Myocardial necrosis mostly starts in the sub-endocardial region (because it is less perfused and has high intramural pressure).</a:t>
            </a:r>
          </a:p>
          <a:p>
            <a:pPr lvl="1">
              <a:buFont typeface="Wingdings" panose="05000000000000000000" pitchFamily="2" charset="2"/>
              <a:buChar char="§"/>
            </a:pPr>
            <a:endParaRPr lang="en-US" sz="2600" dirty="0" smtClean="0"/>
          </a:p>
          <a:p>
            <a:pPr lvl="1">
              <a:buFont typeface="Wingdings" panose="05000000000000000000" pitchFamily="2" charset="2"/>
              <a:buChar char="§"/>
            </a:pPr>
            <a:r>
              <a:rPr lang="en-US" sz="2600" dirty="0" smtClean="0"/>
              <a:t>The full size of the infarct is usually determined within 3-6 hours </a:t>
            </a:r>
            <a:r>
              <a:rPr lang="en-US" sz="2600" dirty="0"/>
              <a:t>of the onset of severe myocardial </a:t>
            </a:r>
            <a:r>
              <a:rPr lang="en-US" sz="2600" dirty="0" smtClean="0"/>
              <a:t>ischemia. During this period, lysis of the thrombus by streptokinase or tissue plasminogen activator, may limit the size of the infarct. So any </a:t>
            </a:r>
            <a:r>
              <a:rPr lang="en-US" sz="2600" dirty="0"/>
              <a:t>intervention in this time frame can potentially limit the final extent of necrosis. </a:t>
            </a:r>
            <a:endParaRPr lang="en-US" sz="2600" dirty="0" smtClean="0"/>
          </a:p>
          <a:p>
            <a:pPr eaLnBrk="1" hangingPunct="1">
              <a:buNone/>
            </a:pPr>
            <a:endParaRPr lang="en-US" dirty="0" smtClean="0">
              <a:latin typeface="Calibri" pitchFamily="34" charset="0"/>
            </a:endParaRPr>
          </a:p>
          <a:p>
            <a:pPr eaLnBrk="1" hangingPunct="1"/>
            <a:endParaRPr lang="en-US" dirty="0" smtClean="0">
              <a:latin typeface="Calibri" pitchFamily="34" charset="0"/>
            </a:endParaRPr>
          </a:p>
          <a:p>
            <a:pPr eaLnBrk="1" hangingPunct="1"/>
            <a:endParaRPr lang="en-US" dirty="0" smtClean="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endParaRPr lang="en-CA" dirty="0" smtClean="0">
              <a:latin typeface="Calibri" pitchFamily="34" charset="0"/>
            </a:endParaRPr>
          </a:p>
        </p:txBody>
      </p:sp>
      <p:sp>
        <p:nvSpPr>
          <p:cNvPr id="26627" name="Content Placeholder 2"/>
          <p:cNvSpPr>
            <a:spLocks noGrp="1"/>
          </p:cNvSpPr>
          <p:nvPr>
            <p:ph idx="1"/>
          </p:nvPr>
        </p:nvSpPr>
        <p:spPr/>
        <p:txBody>
          <a:bodyPr/>
          <a:lstStyle/>
          <a:p>
            <a:pPr eaLnBrk="1" hangingPunct="1"/>
            <a:endParaRPr lang="en-CA" smtClean="0"/>
          </a:p>
        </p:txBody>
      </p:sp>
      <p:pic>
        <p:nvPicPr>
          <p:cNvPr id="26628" name="Picture 2" descr="http://www.robbinspathology.com/common/showimage.cfm?type=f&amp;ThisFigFile=S01871-012-f018a.jpg"/>
          <p:cNvPicPr>
            <a:picLocks noChangeAspect="1" noChangeArrowheads="1"/>
          </p:cNvPicPr>
          <p:nvPr/>
        </p:nvPicPr>
        <p:blipFill>
          <a:blip r:embed="rId3" cstate="print"/>
          <a:srcRect/>
          <a:stretch>
            <a:fillRect/>
          </a:stretch>
        </p:blipFill>
        <p:spPr bwMode="auto">
          <a:xfrm>
            <a:off x="304800" y="0"/>
            <a:ext cx="8667750" cy="6172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005840" y="467360"/>
            <a:ext cx="7132320" cy="523240"/>
          </a:xfrm>
        </p:spPr>
        <p:txBody>
          <a:bodyPr/>
          <a:lstStyle/>
          <a:p>
            <a:pPr eaLnBrk="1" fontAlgn="auto" hangingPunct="1">
              <a:spcAft>
                <a:spcPts val="0"/>
              </a:spcAft>
              <a:defRPr/>
            </a:pPr>
            <a:r>
              <a:rPr lang="en-US" dirty="0" smtClean="0">
                <a:latin typeface="Calibri" pitchFamily="34" charset="0"/>
              </a:rPr>
              <a:t>Pathogenesis of MI</a:t>
            </a:r>
          </a:p>
        </p:txBody>
      </p:sp>
      <p:sp>
        <p:nvSpPr>
          <p:cNvPr id="40962" name="Rectangle 3"/>
          <p:cNvSpPr>
            <a:spLocks noGrp="1" noChangeArrowheads="1"/>
          </p:cNvSpPr>
          <p:nvPr>
            <p:ph idx="1"/>
          </p:nvPr>
        </p:nvSpPr>
        <p:spPr>
          <a:xfrm>
            <a:off x="381000" y="1219201"/>
            <a:ext cx="8458200" cy="4810380"/>
          </a:xfrm>
        </p:spPr>
        <p:txBody>
          <a:bodyPr>
            <a:normAutofit lnSpcReduction="10000"/>
          </a:bodyPr>
          <a:lstStyle/>
          <a:p>
            <a:pPr eaLnBrk="1" hangingPunct="1">
              <a:lnSpc>
                <a:spcPct val="90000"/>
              </a:lnSpc>
              <a:buNone/>
            </a:pPr>
            <a:r>
              <a:rPr lang="en-US" dirty="0" smtClean="0">
                <a:latin typeface="Calibri" pitchFamily="34" charset="0"/>
              </a:rPr>
              <a:t>   </a:t>
            </a:r>
            <a:r>
              <a:rPr lang="en-US" sz="2400" dirty="0" smtClean="0">
                <a:latin typeface="Calibri" pitchFamily="34" charset="0"/>
              </a:rPr>
              <a:t>The precise location, size, and specific morphologic features of an acute myocardial infarct depend on: </a:t>
            </a:r>
          </a:p>
          <a:p>
            <a:pPr marL="623887" indent="-514350" eaLnBrk="1" hangingPunct="1">
              <a:lnSpc>
                <a:spcPct val="90000"/>
              </a:lnSpc>
              <a:buFont typeface="+mj-lt"/>
              <a:buAutoNum type="arabicPeriod"/>
            </a:pPr>
            <a:r>
              <a:rPr lang="en-US" sz="2400" dirty="0" smtClean="0">
                <a:latin typeface="Calibri" pitchFamily="34" charset="0"/>
              </a:rPr>
              <a:t>The location, severity, and rate of development of coronary atherosclerotic obstructions </a:t>
            </a:r>
          </a:p>
          <a:p>
            <a:pPr marL="623887" indent="-514350" eaLnBrk="1" hangingPunct="1">
              <a:lnSpc>
                <a:spcPct val="90000"/>
              </a:lnSpc>
              <a:buFont typeface="+mj-lt"/>
              <a:buAutoNum type="arabicPeriod"/>
            </a:pPr>
            <a:r>
              <a:rPr lang="en-US" sz="2400" dirty="0" smtClean="0">
                <a:latin typeface="Calibri" pitchFamily="34" charset="0"/>
              </a:rPr>
              <a:t>The size of the area supplied by the obstructed vessels </a:t>
            </a:r>
          </a:p>
          <a:p>
            <a:pPr marL="623887" indent="-514350" eaLnBrk="1" hangingPunct="1">
              <a:lnSpc>
                <a:spcPct val="90000"/>
              </a:lnSpc>
              <a:buFont typeface="+mj-lt"/>
              <a:buAutoNum type="arabicPeriod"/>
            </a:pPr>
            <a:r>
              <a:rPr lang="en-US" sz="2400" dirty="0" smtClean="0">
                <a:latin typeface="Calibri" pitchFamily="34" charset="0"/>
              </a:rPr>
              <a:t>The duration of the occlusion </a:t>
            </a:r>
          </a:p>
          <a:p>
            <a:pPr marL="623887" indent="-514350" eaLnBrk="1" hangingPunct="1">
              <a:buFont typeface="+mj-lt"/>
              <a:buAutoNum type="arabicPeriod"/>
            </a:pPr>
            <a:r>
              <a:rPr lang="en-US" sz="2400" dirty="0" smtClean="0">
                <a:latin typeface="Calibri" pitchFamily="34" charset="0"/>
              </a:rPr>
              <a:t>The oxygen needs of the myocardium at risk </a:t>
            </a:r>
          </a:p>
          <a:p>
            <a:pPr marL="623887" indent="-514350" eaLnBrk="1" hangingPunct="1">
              <a:buFont typeface="+mj-lt"/>
              <a:buAutoNum type="arabicPeriod"/>
            </a:pPr>
            <a:r>
              <a:rPr lang="en-US" sz="2400" dirty="0" smtClean="0">
                <a:latin typeface="Calibri" pitchFamily="34" charset="0"/>
              </a:rPr>
              <a:t>The extent of collateral blood vessels </a:t>
            </a:r>
          </a:p>
          <a:p>
            <a:pPr marL="623887" indent="-514350" eaLnBrk="1" hangingPunct="1">
              <a:buFont typeface="+mj-lt"/>
              <a:buAutoNum type="arabicPeriod"/>
            </a:pPr>
            <a:r>
              <a:rPr lang="en-US" sz="2400" dirty="0" smtClean="0">
                <a:latin typeface="Calibri" pitchFamily="34" charset="0"/>
              </a:rPr>
              <a:t>Other factors, such as blood vessel spasm, alterations in blood pressure, heart rate, and cardiac rhythm. </a:t>
            </a:r>
          </a:p>
          <a:p>
            <a:pPr marL="623887" indent="-514350" eaLnBrk="1" hangingPunct="1">
              <a:buFont typeface="+mj-lt"/>
              <a:buAutoNum type="arabicPeriod"/>
            </a:pPr>
            <a:r>
              <a:rPr lang="en-US" sz="2400" dirty="0" smtClean="0">
                <a:latin typeface="Calibri" pitchFamily="34" charset="0"/>
              </a:rPr>
              <a:t>In addition reperfusion may limit the size of the infarct.</a:t>
            </a:r>
          </a:p>
          <a:p>
            <a:pPr marL="623887" indent="-514350" eaLnBrk="1" hangingPunct="1">
              <a:lnSpc>
                <a:spcPct val="90000"/>
              </a:lnSpc>
              <a:buFont typeface="+mj-lt"/>
              <a:buAutoNum type="arabicPeriod"/>
            </a:pPr>
            <a:endParaRPr lang="en-US" dirty="0" smtClean="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72200" y="457200"/>
            <a:ext cx="2819400" cy="3160308"/>
          </a:xfrm>
          <a:prstGeom prst="rect">
            <a:avLst/>
          </a:prstGeom>
        </p:spPr>
      </p:pic>
      <p:pic>
        <p:nvPicPr>
          <p:cNvPr id="3" name="Picture 2"/>
          <p:cNvPicPr>
            <a:picLocks noChangeAspect="1"/>
          </p:cNvPicPr>
          <p:nvPr/>
        </p:nvPicPr>
        <p:blipFill>
          <a:blip r:embed="rId3"/>
          <a:stretch>
            <a:fillRect/>
          </a:stretch>
        </p:blipFill>
        <p:spPr>
          <a:xfrm>
            <a:off x="914400" y="2247803"/>
            <a:ext cx="3962400" cy="1905194"/>
          </a:xfrm>
          <a:prstGeom prst="rect">
            <a:avLst/>
          </a:prstGeom>
        </p:spPr>
      </p:pic>
      <p:pic>
        <p:nvPicPr>
          <p:cNvPr id="4" name="Picture 3"/>
          <p:cNvPicPr>
            <a:picLocks noChangeAspect="1"/>
          </p:cNvPicPr>
          <p:nvPr/>
        </p:nvPicPr>
        <p:blipFill>
          <a:blip r:embed="rId4"/>
          <a:stretch>
            <a:fillRect/>
          </a:stretch>
        </p:blipFill>
        <p:spPr>
          <a:xfrm>
            <a:off x="5029200" y="3757070"/>
            <a:ext cx="2927079" cy="3091405"/>
          </a:xfrm>
          <a:prstGeom prst="rect">
            <a:avLst/>
          </a:prstGeom>
        </p:spPr>
      </p:pic>
      <p:sp>
        <p:nvSpPr>
          <p:cNvPr id="5" name="Title 4"/>
          <p:cNvSpPr>
            <a:spLocks noGrp="1"/>
          </p:cNvSpPr>
          <p:nvPr>
            <p:ph type="title"/>
          </p:nvPr>
        </p:nvSpPr>
        <p:spPr>
          <a:xfrm>
            <a:off x="685800" y="304800"/>
            <a:ext cx="7543800" cy="1450757"/>
          </a:xfrm>
        </p:spPr>
        <p:txBody>
          <a:bodyPr/>
          <a:lstStyle/>
          <a:p>
            <a:r>
              <a:rPr lang="en-US" dirty="0" smtClean="0"/>
              <a:t>Collateral circulation</a:t>
            </a:r>
            <a:endParaRPr lang="en-US" dirty="0"/>
          </a:p>
        </p:txBody>
      </p:sp>
    </p:spTree>
    <p:extLst>
      <p:ext uri="{BB962C8B-B14F-4D97-AF65-F5344CB8AC3E}">
        <p14:creationId xmlns:p14="http://schemas.microsoft.com/office/powerpoint/2010/main" val="160431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pPr eaLnBrk="1" hangingPunct="1"/>
            <a:r>
              <a:rPr lang="en-US" dirty="0" smtClean="0">
                <a:latin typeface="Calibri" pitchFamily="34" charset="0"/>
              </a:rPr>
              <a:t>Ischemic Heart Disease </a:t>
            </a:r>
            <a:br>
              <a:rPr lang="en-US" dirty="0" smtClean="0">
                <a:latin typeface="Calibri" pitchFamily="34" charset="0"/>
              </a:rPr>
            </a:br>
            <a:r>
              <a:rPr lang="en-US" dirty="0" smtClean="0">
                <a:latin typeface="Calibri" pitchFamily="34" charset="0"/>
              </a:rPr>
              <a:t>MI types and morphology</a:t>
            </a:r>
            <a:endParaRPr lang="en-CA" dirty="0" smtClean="0">
              <a:latin typeface="Calibri" pitchFamily="34" charset="0"/>
            </a:endParaRPr>
          </a:p>
        </p:txBody>
      </p:sp>
      <p:sp>
        <p:nvSpPr>
          <p:cNvPr id="16387" name="Content Placeholder 2"/>
          <p:cNvSpPr>
            <a:spLocks noGrp="1"/>
          </p:cNvSpPr>
          <p:nvPr>
            <p:ph idx="1"/>
          </p:nvPr>
        </p:nvSpPr>
        <p:spPr/>
        <p:txBody>
          <a:bodyPr>
            <a:normAutofit/>
          </a:bodyPr>
          <a:lstStyle/>
          <a:p>
            <a:pPr eaLnBrk="1" hangingPunct="1"/>
            <a:r>
              <a:rPr lang="en-US" sz="2400" b="1" u="sng" dirty="0" smtClean="0">
                <a:latin typeface="Calibri" pitchFamily="34" charset="0"/>
              </a:rPr>
              <a:t>TYPES:</a:t>
            </a:r>
          </a:p>
          <a:p>
            <a:pPr lvl="1">
              <a:buFont typeface="Wingdings" panose="05000000000000000000" pitchFamily="2" charset="2"/>
              <a:buChar char="§"/>
            </a:pPr>
            <a:r>
              <a:rPr lang="en-US" sz="2400" b="1" dirty="0" err="1" smtClean="0">
                <a:latin typeface="Calibri" pitchFamily="34" charset="0"/>
              </a:rPr>
              <a:t>Transmural</a:t>
            </a:r>
            <a:r>
              <a:rPr lang="en-US" sz="2400" b="1" dirty="0" smtClean="0">
                <a:latin typeface="Calibri" pitchFamily="34" charset="0"/>
              </a:rPr>
              <a:t>: </a:t>
            </a:r>
            <a:r>
              <a:rPr lang="en-US" sz="2400" dirty="0" smtClean="0">
                <a:latin typeface="Calibri" pitchFamily="34" charset="0"/>
              </a:rPr>
              <a:t>Full thickness (&gt;50% of the wall)</a:t>
            </a:r>
          </a:p>
          <a:p>
            <a:pPr lvl="1">
              <a:buFont typeface="Wingdings" panose="05000000000000000000" pitchFamily="2" charset="2"/>
              <a:buChar char="§"/>
            </a:pPr>
            <a:r>
              <a:rPr lang="en-US" sz="2400" b="1" dirty="0" err="1" smtClean="0">
                <a:latin typeface="Calibri" pitchFamily="34" charset="0"/>
              </a:rPr>
              <a:t>Subendocardial</a:t>
            </a:r>
            <a:r>
              <a:rPr lang="en-US" sz="2400" b="1" dirty="0" smtClean="0">
                <a:latin typeface="Calibri" pitchFamily="34" charset="0"/>
              </a:rPr>
              <a:t>: </a:t>
            </a:r>
            <a:r>
              <a:rPr lang="en-US" sz="2400" dirty="0" smtClean="0">
                <a:latin typeface="Calibri" pitchFamily="34" charset="0"/>
              </a:rPr>
              <a:t>Inner 1/3 of myocardium</a:t>
            </a:r>
          </a:p>
          <a:p>
            <a:r>
              <a:rPr lang="en-US" sz="2400" b="1" u="sng" dirty="0" smtClean="0">
                <a:latin typeface="Calibri" pitchFamily="34" charset="0"/>
              </a:rPr>
              <a:t>MORPHOLOGY:</a:t>
            </a:r>
          </a:p>
          <a:p>
            <a:pPr lvl="1"/>
            <a:r>
              <a:rPr lang="en-US" sz="2400" dirty="0" smtClean="0">
                <a:latin typeface="Calibri" pitchFamily="34" charset="0"/>
              </a:rPr>
              <a:t>Begins with </a:t>
            </a:r>
            <a:r>
              <a:rPr lang="en-US" sz="2400" dirty="0" err="1" smtClean="0">
                <a:latin typeface="Calibri" pitchFamily="34" charset="0"/>
              </a:rPr>
              <a:t>coagulative</a:t>
            </a:r>
            <a:r>
              <a:rPr lang="en-US" sz="2400" dirty="0" smtClean="0">
                <a:latin typeface="Calibri" pitchFamily="34" charset="0"/>
              </a:rPr>
              <a:t> </a:t>
            </a:r>
            <a:r>
              <a:rPr lang="en-US" sz="2400" dirty="0">
                <a:latin typeface="Calibri" pitchFamily="34" charset="0"/>
              </a:rPr>
              <a:t>necrosis and </a:t>
            </a:r>
            <a:r>
              <a:rPr lang="en-US" sz="2400" dirty="0" smtClean="0">
                <a:latin typeface="Calibri" pitchFamily="34" charset="0"/>
              </a:rPr>
              <a:t>inflammation (initially mainly neutrophils and later macrophages).</a:t>
            </a:r>
            <a:endParaRPr lang="en-US" sz="2400" dirty="0">
              <a:latin typeface="Calibri" pitchFamily="34" charset="0"/>
            </a:endParaRPr>
          </a:p>
          <a:p>
            <a:pPr lvl="1"/>
            <a:r>
              <a:rPr lang="en-US" sz="2400" dirty="0" smtClean="0">
                <a:latin typeface="Calibri" pitchFamily="34" charset="0"/>
              </a:rPr>
              <a:t>Followed by formation </a:t>
            </a:r>
            <a:r>
              <a:rPr lang="en-US" sz="2400" dirty="0">
                <a:latin typeface="Calibri" pitchFamily="34" charset="0"/>
              </a:rPr>
              <a:t>of granulation tissue.</a:t>
            </a:r>
          </a:p>
          <a:p>
            <a:pPr lvl="1"/>
            <a:r>
              <a:rPr lang="en-US" sz="2400" dirty="0" smtClean="0">
                <a:latin typeface="Calibri" pitchFamily="34" charset="0"/>
              </a:rPr>
              <a:t>Heals by formation of </a:t>
            </a:r>
            <a:r>
              <a:rPr lang="en-US" sz="2400" dirty="0">
                <a:latin typeface="Calibri" pitchFamily="34" charset="0"/>
              </a:rPr>
              <a:t>a fibrous scar.</a:t>
            </a:r>
          </a:p>
          <a:p>
            <a:pPr marL="201168" lvl="1" indent="0" eaLnBrk="1" hangingPunct="1">
              <a:buNone/>
            </a:pPr>
            <a:endParaRPr lang="en-US" dirty="0" smtClean="0">
              <a:latin typeface="Calibri" pitchFamily="34" charset="0"/>
            </a:endParaRPr>
          </a:p>
          <a:p>
            <a:pPr lvl="1" eaLnBrk="1" hangingPunct="1">
              <a:buNone/>
            </a:pPr>
            <a:endParaRPr lang="en-CA" dirty="0" smtClean="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87"/>
          <p:cNvGraphicFramePr>
            <a:graphicFrameLocks noGrp="1"/>
          </p:cNvGraphicFramePr>
          <p:nvPr>
            <p:ph/>
            <p:extLst>
              <p:ext uri="{D42A27DB-BD31-4B8C-83A1-F6EECF244321}">
                <p14:modId xmlns:p14="http://schemas.microsoft.com/office/powerpoint/2010/main" val="2472266435"/>
              </p:ext>
            </p:extLst>
          </p:nvPr>
        </p:nvGraphicFramePr>
        <p:xfrm>
          <a:off x="914400" y="1828800"/>
          <a:ext cx="7467599" cy="4038600"/>
        </p:xfrm>
        <a:graphic>
          <a:graphicData uri="http://schemas.openxmlformats.org/drawingml/2006/table">
            <a:tbl>
              <a:tblPr/>
              <a:tblGrid>
                <a:gridCol w="978935"/>
                <a:gridCol w="2967397"/>
                <a:gridCol w="3521267"/>
              </a:tblGrid>
              <a:tr h="684508">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400" b="0" i="0" u="none" strike="noStrike" cap="none" normalizeH="0" baseline="0" dirty="0" smtClean="0">
                          <a:ln>
                            <a:noFill/>
                          </a:ln>
                          <a:solidFill>
                            <a:srgbClr val="000000"/>
                          </a:solidFill>
                          <a:effectLst/>
                          <a:latin typeface="Calibri" pitchFamily="34" charset="0"/>
                        </a:rPr>
                        <a:t>Time</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400" b="0" i="0" u="none" strike="noStrike" cap="none" normalizeH="0" baseline="0" dirty="0" smtClean="0">
                          <a:ln>
                            <a:noFill/>
                          </a:ln>
                          <a:solidFill>
                            <a:srgbClr val="000000"/>
                          </a:solidFill>
                          <a:effectLst/>
                          <a:latin typeface="Calibri" pitchFamily="34" charset="0"/>
                        </a:rPr>
                        <a:t>Gross changes</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400" b="0" i="0" u="none" strike="noStrike" cap="none" normalizeH="0" baseline="0" dirty="0" smtClean="0">
                          <a:ln>
                            <a:noFill/>
                          </a:ln>
                          <a:solidFill>
                            <a:srgbClr val="000000"/>
                          </a:solidFill>
                          <a:effectLst/>
                          <a:latin typeface="Calibri" pitchFamily="34" charset="0"/>
                        </a:rPr>
                        <a:t>Microscopic changes</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r>
              <a:tr h="444930">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0-4h</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None</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None</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r>
              <a:tr h="444930">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4-12h</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Mottling</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Coagulation necrosis</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r>
              <a:tr h="787186">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12-24h</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Mottling</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More coagulation necrosis; </a:t>
                      </a:r>
                      <a:r>
                        <a:rPr kumimoji="0" lang="en-US" sz="2000" b="0" i="0" u="none" strike="noStrike" cap="none" normalizeH="0" baseline="0" dirty="0" err="1" smtClean="0">
                          <a:ln>
                            <a:noFill/>
                          </a:ln>
                          <a:solidFill>
                            <a:srgbClr val="000000"/>
                          </a:solidFill>
                          <a:effectLst/>
                          <a:latin typeface="Calibri" pitchFamily="34" charset="0"/>
                        </a:rPr>
                        <a:t>neutrophils</a:t>
                      </a:r>
                      <a:r>
                        <a:rPr kumimoji="0" lang="en-US" sz="2000" b="0" i="0" u="none" strike="noStrike" cap="none" normalizeH="0" baseline="0" dirty="0" smtClean="0">
                          <a:ln>
                            <a:noFill/>
                          </a:ln>
                          <a:solidFill>
                            <a:srgbClr val="000000"/>
                          </a:solidFill>
                          <a:effectLst/>
                          <a:latin typeface="Calibri" pitchFamily="34" charset="0"/>
                        </a:rPr>
                        <a:t> come in</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r>
              <a:tr h="787186">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1-7 d</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smtClean="0">
                          <a:ln>
                            <a:noFill/>
                          </a:ln>
                          <a:solidFill>
                            <a:srgbClr val="000000"/>
                          </a:solidFill>
                          <a:effectLst/>
                          <a:latin typeface="Calibri" pitchFamily="34" charset="0"/>
                        </a:rPr>
                        <a:t>Yellow infarct center</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err="1" smtClean="0">
                          <a:ln>
                            <a:noFill/>
                          </a:ln>
                          <a:solidFill>
                            <a:srgbClr val="000000"/>
                          </a:solidFill>
                          <a:effectLst/>
                          <a:latin typeface="Calibri" pitchFamily="34" charset="0"/>
                        </a:rPr>
                        <a:t>Neutrophils</a:t>
                      </a:r>
                      <a:r>
                        <a:rPr kumimoji="0" lang="en-US" sz="2000" b="0" i="0" u="none" strike="noStrike" cap="none" normalizeH="0" baseline="0" dirty="0" smtClean="0">
                          <a:ln>
                            <a:noFill/>
                          </a:ln>
                          <a:solidFill>
                            <a:srgbClr val="000000"/>
                          </a:solidFill>
                          <a:effectLst/>
                          <a:latin typeface="Calibri" pitchFamily="34" charset="0"/>
                        </a:rPr>
                        <a:t> die, macrophages come to eat dead cells</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r>
              <a:tr h="444930">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1-2 w</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Yellow center, red borders</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Granulation tissue</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r>
              <a:tr h="444930">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2-8 w</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Scar</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Collagen</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r>
            </a:tbl>
          </a:graphicData>
        </a:graphic>
      </p:graphicFrame>
      <p:sp>
        <p:nvSpPr>
          <p:cNvPr id="45092" name="Text Box 86"/>
          <p:cNvSpPr txBox="1">
            <a:spLocks noChangeArrowheads="1"/>
          </p:cNvSpPr>
          <p:nvPr/>
        </p:nvSpPr>
        <p:spPr bwMode="auto">
          <a:xfrm>
            <a:off x="609600" y="639763"/>
            <a:ext cx="7848600" cy="1077218"/>
          </a:xfrm>
          <a:prstGeom prst="rect">
            <a:avLst/>
          </a:prstGeom>
          <a:noFill/>
          <a:ln w="9525">
            <a:noFill/>
            <a:miter lim="800000"/>
            <a:headEnd/>
            <a:tailEnd/>
          </a:ln>
        </p:spPr>
        <p:txBody>
          <a:bodyPr>
            <a:spAutoFit/>
          </a:bodyPr>
          <a:lstStyle/>
          <a:p>
            <a:pPr marL="342900" indent="-342900" algn="ctr">
              <a:spcBef>
                <a:spcPct val="50000"/>
              </a:spcBef>
            </a:pPr>
            <a:r>
              <a:rPr lang="en-US" sz="3200" dirty="0" smtClean="0">
                <a:solidFill>
                  <a:srgbClr val="000000"/>
                </a:solidFill>
              </a:rPr>
              <a:t>Summarized morphologic </a:t>
            </a:r>
            <a:r>
              <a:rPr lang="en-US" sz="3200" dirty="0">
                <a:solidFill>
                  <a:srgbClr val="000000"/>
                </a:solidFill>
              </a:rPr>
              <a:t>Changes in </a:t>
            </a:r>
            <a:r>
              <a:rPr lang="en-US" sz="3200" dirty="0" smtClean="0">
                <a:solidFill>
                  <a:srgbClr val="000000"/>
                </a:solidFill>
              </a:rPr>
              <a:t>myocardial </a:t>
            </a:r>
            <a:r>
              <a:rPr lang="en-US" sz="3200" dirty="0">
                <a:solidFill>
                  <a:srgbClr val="000000"/>
                </a:solidFill>
              </a:rPr>
              <a:t>Infarction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heart lungs"/>
          <p:cNvPicPr>
            <a:picLocks noChangeAspect="1" noChangeArrowheads="1"/>
          </p:cNvPicPr>
          <p:nvPr/>
        </p:nvPicPr>
        <p:blipFill>
          <a:blip r:embed="rId3" cstate="print"/>
          <a:srcRect l="592" t="1532" r="873" b="1102"/>
          <a:stretch>
            <a:fillRect/>
          </a:stretch>
        </p:blipFill>
        <p:spPr bwMode="auto">
          <a:xfrm>
            <a:off x="2071688" y="228600"/>
            <a:ext cx="5014912" cy="6454775"/>
          </a:xfrm>
          <a:prstGeom prst="rect">
            <a:avLst/>
          </a:prstGeom>
          <a:noFill/>
          <a:ln w="9525">
            <a:noFill/>
            <a:miter lim="800000"/>
            <a:headEnd/>
            <a:tailEnd/>
          </a:ln>
        </p:spPr>
      </p:pic>
      <p:sp>
        <p:nvSpPr>
          <p:cNvPr id="11267" name="Text Box 4"/>
          <p:cNvSpPr txBox="1">
            <a:spLocks noChangeArrowheads="1"/>
          </p:cNvSpPr>
          <p:nvPr/>
        </p:nvSpPr>
        <p:spPr bwMode="auto">
          <a:xfrm>
            <a:off x="590550" y="2552700"/>
            <a:ext cx="1219200" cy="1311275"/>
          </a:xfrm>
          <a:prstGeom prst="rect">
            <a:avLst/>
          </a:prstGeom>
          <a:noFill/>
          <a:ln w="9525">
            <a:noFill/>
            <a:miter lim="800000"/>
            <a:headEnd/>
            <a:tailEnd/>
          </a:ln>
        </p:spPr>
        <p:txBody>
          <a:bodyPr>
            <a:spAutoFit/>
          </a:bodyPr>
          <a:lstStyle/>
          <a:p>
            <a:pPr marL="342900" indent="-342900" algn="ctr">
              <a:spcBef>
                <a:spcPct val="50000"/>
              </a:spcBef>
            </a:pPr>
            <a:r>
              <a:rPr lang="en-US" sz="8000">
                <a:solidFill>
                  <a:srgbClr val="0066FF"/>
                </a:solidFill>
              </a:rPr>
              <a:t>R</a:t>
            </a:r>
          </a:p>
        </p:txBody>
      </p:sp>
      <p:sp>
        <p:nvSpPr>
          <p:cNvPr id="11268" name="Text Box 5"/>
          <p:cNvSpPr txBox="1">
            <a:spLocks noChangeArrowheads="1"/>
          </p:cNvSpPr>
          <p:nvPr/>
        </p:nvSpPr>
        <p:spPr bwMode="auto">
          <a:xfrm>
            <a:off x="7372350" y="2552700"/>
            <a:ext cx="1219200" cy="1311275"/>
          </a:xfrm>
          <a:prstGeom prst="rect">
            <a:avLst/>
          </a:prstGeom>
          <a:noFill/>
          <a:ln w="9525">
            <a:noFill/>
            <a:miter lim="800000"/>
            <a:headEnd/>
            <a:tailEnd/>
          </a:ln>
        </p:spPr>
        <p:txBody>
          <a:bodyPr>
            <a:spAutoFit/>
          </a:bodyPr>
          <a:lstStyle/>
          <a:p>
            <a:pPr marL="342900" indent="-342900" algn="ctr">
              <a:spcBef>
                <a:spcPct val="50000"/>
              </a:spcBef>
            </a:pPr>
            <a:r>
              <a:rPr lang="en-US" sz="8000">
                <a:solidFill>
                  <a:srgbClr val="CC0000"/>
                </a:solidFill>
              </a:rPr>
              <a:t>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 y="228600"/>
            <a:ext cx="9156917" cy="5981700"/>
          </a:xfrm>
          <a:prstGeom prst="rect">
            <a:avLst/>
          </a:prstGeom>
        </p:spPr>
      </p:pic>
      <p:sp>
        <p:nvSpPr>
          <p:cNvPr id="4" name="Text Placeholder 3"/>
          <p:cNvSpPr>
            <a:spLocks noGrp="1"/>
          </p:cNvSpPr>
          <p:nvPr>
            <p:ph type="body" idx="1"/>
          </p:nvPr>
        </p:nvSpPr>
        <p:spPr>
          <a:xfrm>
            <a:off x="609600" y="6438900"/>
            <a:ext cx="7543800" cy="419100"/>
          </a:xfrm>
        </p:spPr>
        <p:txBody>
          <a:bodyPr>
            <a:normAutofit/>
          </a:bodyPr>
          <a:lstStyle/>
          <a:p>
            <a:r>
              <a:rPr lang="en-US" b="1" dirty="0" smtClean="0">
                <a:solidFill>
                  <a:schemeClr val="tx1"/>
                </a:solidFill>
              </a:rPr>
              <a:t>Detailed time scale (Additional information)</a:t>
            </a:r>
            <a:endParaRPr lang="en-US" b="1" dirty="0">
              <a:solidFill>
                <a:schemeClr val="tx1"/>
              </a:solidFill>
            </a:endParaRPr>
          </a:p>
        </p:txBody>
      </p:sp>
    </p:spTree>
    <p:extLst>
      <p:ext uri="{BB962C8B-B14F-4D97-AF65-F5344CB8AC3E}">
        <p14:creationId xmlns:p14="http://schemas.microsoft.com/office/powerpoint/2010/main" val="141148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9"/>
          <p:cNvSpPr>
            <a:spLocks noChangeArrowheads="1"/>
          </p:cNvSpPr>
          <p:nvPr/>
        </p:nvSpPr>
        <p:spPr bwMode="auto">
          <a:xfrm>
            <a:off x="0" y="0"/>
            <a:ext cx="9144000" cy="6172200"/>
          </a:xfrm>
          <a:prstGeom prst="rect">
            <a:avLst/>
          </a:prstGeom>
          <a:solidFill>
            <a:srgbClr val="000000"/>
          </a:solidFill>
          <a:ln w="9525">
            <a:noFill/>
            <a:miter lim="800000"/>
            <a:headEnd/>
            <a:tailEnd/>
          </a:ln>
        </p:spPr>
        <p:txBody>
          <a:bodyPr wrap="none" anchor="ctr"/>
          <a:lstStyle/>
          <a:p>
            <a:endParaRPr lang="en-US"/>
          </a:p>
        </p:txBody>
      </p:sp>
      <p:sp>
        <p:nvSpPr>
          <p:cNvPr id="47107" name="Text Box 36"/>
          <p:cNvSpPr txBox="1">
            <a:spLocks noChangeArrowheads="1"/>
          </p:cNvSpPr>
          <p:nvPr/>
        </p:nvSpPr>
        <p:spPr bwMode="auto">
          <a:xfrm>
            <a:off x="638175" y="6262688"/>
            <a:ext cx="7848600" cy="519112"/>
          </a:xfrm>
          <a:prstGeom prst="rect">
            <a:avLst/>
          </a:prstGeom>
          <a:noFill/>
          <a:ln w="9525">
            <a:noFill/>
            <a:miter lim="800000"/>
            <a:headEnd/>
            <a:tailEnd/>
          </a:ln>
        </p:spPr>
        <p:txBody>
          <a:bodyPr>
            <a:spAutoFit/>
          </a:bodyPr>
          <a:lstStyle/>
          <a:p>
            <a:pPr marL="342900" indent="-342900" algn="ctr">
              <a:spcBef>
                <a:spcPct val="50000"/>
              </a:spcBef>
            </a:pPr>
            <a:r>
              <a:rPr lang="en-US" sz="2800">
                <a:solidFill>
                  <a:srgbClr val="000000"/>
                </a:solidFill>
              </a:rPr>
              <a:t>Acute Myocardial Infarction</a:t>
            </a:r>
          </a:p>
        </p:txBody>
      </p:sp>
      <p:pic>
        <p:nvPicPr>
          <p:cNvPr id="47108" name="Picture 38" descr="MI gross"/>
          <p:cNvPicPr>
            <a:picLocks noChangeAspect="1" noChangeArrowheads="1"/>
          </p:cNvPicPr>
          <p:nvPr/>
        </p:nvPicPr>
        <p:blipFill>
          <a:blip r:embed="rId3" cstate="print">
            <a:lum bright="-6000"/>
          </a:blip>
          <a:srcRect l="652" t="3101" b="11125"/>
          <a:stretch>
            <a:fillRect/>
          </a:stretch>
        </p:blipFill>
        <p:spPr bwMode="auto">
          <a:xfrm>
            <a:off x="209550" y="0"/>
            <a:ext cx="870585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3"/>
          <p:cNvSpPr txBox="1">
            <a:spLocks noChangeArrowheads="1"/>
          </p:cNvSpPr>
          <p:nvPr/>
        </p:nvSpPr>
        <p:spPr bwMode="auto">
          <a:xfrm>
            <a:off x="600075" y="6229350"/>
            <a:ext cx="7848600" cy="519113"/>
          </a:xfrm>
          <a:prstGeom prst="rect">
            <a:avLst/>
          </a:prstGeom>
          <a:noFill/>
          <a:ln w="9525">
            <a:noFill/>
            <a:miter lim="800000"/>
            <a:headEnd/>
            <a:tailEnd/>
          </a:ln>
        </p:spPr>
        <p:txBody>
          <a:bodyPr>
            <a:spAutoFit/>
          </a:bodyPr>
          <a:lstStyle/>
          <a:p>
            <a:pPr marL="342900" indent="-342900" algn="ctr">
              <a:spcBef>
                <a:spcPct val="50000"/>
              </a:spcBef>
            </a:pPr>
            <a:r>
              <a:rPr lang="en-US" sz="2800">
                <a:solidFill>
                  <a:srgbClr val="000000"/>
                </a:solidFill>
              </a:rPr>
              <a:t>MI: day 1, day 3, day 7</a:t>
            </a:r>
          </a:p>
        </p:txBody>
      </p:sp>
      <p:pic>
        <p:nvPicPr>
          <p:cNvPr id="48131" name="Picture 5" descr="MI 1 day"/>
          <p:cNvPicPr>
            <a:picLocks noChangeAspect="1" noChangeArrowheads="1"/>
          </p:cNvPicPr>
          <p:nvPr/>
        </p:nvPicPr>
        <p:blipFill>
          <a:blip r:embed="rId3" cstate="print"/>
          <a:srcRect t="543" r="67499" b="21362"/>
          <a:stretch>
            <a:fillRect/>
          </a:stretch>
        </p:blipFill>
        <p:spPr bwMode="auto">
          <a:xfrm>
            <a:off x="0" y="0"/>
            <a:ext cx="2971800" cy="6157913"/>
          </a:xfrm>
          <a:prstGeom prst="rect">
            <a:avLst/>
          </a:prstGeom>
          <a:noFill/>
          <a:ln w="9525">
            <a:noFill/>
            <a:miter lim="800000"/>
            <a:headEnd/>
            <a:tailEnd/>
          </a:ln>
        </p:spPr>
      </p:pic>
      <p:pic>
        <p:nvPicPr>
          <p:cNvPr id="48132" name="Picture 6" descr="MI 3 days"/>
          <p:cNvPicPr>
            <a:picLocks noChangeAspect="1" noChangeArrowheads="1"/>
          </p:cNvPicPr>
          <p:nvPr/>
        </p:nvPicPr>
        <p:blipFill>
          <a:blip r:embed="rId4" cstate="print"/>
          <a:srcRect l="34883" r="33333" b="15169"/>
          <a:stretch>
            <a:fillRect/>
          </a:stretch>
        </p:blipFill>
        <p:spPr bwMode="auto">
          <a:xfrm>
            <a:off x="2971800" y="0"/>
            <a:ext cx="3124200" cy="6172200"/>
          </a:xfrm>
          <a:prstGeom prst="rect">
            <a:avLst/>
          </a:prstGeom>
          <a:noFill/>
          <a:ln w="9525">
            <a:noFill/>
            <a:miter lim="800000"/>
            <a:headEnd/>
            <a:tailEnd/>
          </a:ln>
        </p:spPr>
      </p:pic>
      <p:pic>
        <p:nvPicPr>
          <p:cNvPr id="48133" name="Picture 7" descr="MI 7 days"/>
          <p:cNvPicPr>
            <a:picLocks noChangeAspect="1" noChangeArrowheads="1"/>
          </p:cNvPicPr>
          <p:nvPr/>
        </p:nvPicPr>
        <p:blipFill>
          <a:blip r:embed="rId5" cstate="print"/>
          <a:srcRect l="44882" t="407" r="23622" b="11302"/>
          <a:stretch>
            <a:fillRect/>
          </a:stretch>
        </p:blipFill>
        <p:spPr bwMode="auto">
          <a:xfrm>
            <a:off x="6096000" y="-9525"/>
            <a:ext cx="3048000" cy="6181725"/>
          </a:xfrm>
          <a:prstGeom prst="rect">
            <a:avLst/>
          </a:prstGeom>
          <a:noFill/>
          <a:ln w="9525">
            <a:noFill/>
            <a:miter lim="800000"/>
            <a:headEnd/>
            <a:tailEnd/>
          </a:ln>
        </p:spPr>
      </p:pic>
      <p:sp>
        <p:nvSpPr>
          <p:cNvPr id="48134" name="Line 8"/>
          <p:cNvSpPr>
            <a:spLocks noChangeShapeType="1"/>
          </p:cNvSpPr>
          <p:nvPr/>
        </p:nvSpPr>
        <p:spPr bwMode="auto">
          <a:xfrm>
            <a:off x="2971800" y="0"/>
            <a:ext cx="0" cy="6172200"/>
          </a:xfrm>
          <a:prstGeom prst="line">
            <a:avLst/>
          </a:prstGeom>
          <a:noFill/>
          <a:ln w="9525">
            <a:solidFill>
              <a:srgbClr val="000000"/>
            </a:solidFill>
            <a:round/>
            <a:headEnd/>
            <a:tailEnd/>
          </a:ln>
        </p:spPr>
        <p:txBody>
          <a:bodyPr/>
          <a:lstStyle/>
          <a:p>
            <a:endParaRPr lang="en-US"/>
          </a:p>
        </p:txBody>
      </p:sp>
      <p:sp>
        <p:nvSpPr>
          <p:cNvPr id="48135" name="Line 9"/>
          <p:cNvSpPr>
            <a:spLocks noChangeShapeType="1"/>
          </p:cNvSpPr>
          <p:nvPr/>
        </p:nvSpPr>
        <p:spPr bwMode="auto">
          <a:xfrm>
            <a:off x="6096000" y="0"/>
            <a:ext cx="0" cy="6172200"/>
          </a:xfrm>
          <a:prstGeom prst="line">
            <a:avLst/>
          </a:prstGeom>
          <a:noFill/>
          <a:ln w="9525">
            <a:solidFill>
              <a:srgbClr val="00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F013008"/>
          <p:cNvPicPr>
            <a:picLocks noChangeAspect="1" noChangeArrowheads="1"/>
          </p:cNvPicPr>
          <p:nvPr/>
        </p:nvPicPr>
        <p:blipFill>
          <a:blip r:embed="rId3" cstate="print"/>
          <a:srcRect l="6723" r="57983" b="61627"/>
          <a:stretch>
            <a:fillRect/>
          </a:stretch>
        </p:blipFill>
        <p:spPr bwMode="auto">
          <a:xfrm>
            <a:off x="0" y="0"/>
            <a:ext cx="4191000" cy="4038600"/>
          </a:xfrm>
          <a:prstGeom prst="rect">
            <a:avLst/>
          </a:prstGeom>
          <a:noFill/>
          <a:ln w="9525">
            <a:noFill/>
            <a:miter lim="800000"/>
            <a:headEnd/>
            <a:tailEnd/>
          </a:ln>
        </p:spPr>
      </p:pic>
      <p:pic>
        <p:nvPicPr>
          <p:cNvPr id="49155" name="Picture 3" descr="F013008"/>
          <p:cNvPicPr>
            <a:picLocks noChangeAspect="1" noChangeArrowheads="1"/>
          </p:cNvPicPr>
          <p:nvPr/>
        </p:nvPicPr>
        <p:blipFill>
          <a:blip r:embed="rId3" cstate="print"/>
          <a:srcRect l="42017" t="5814" r="6302" b="61627"/>
          <a:stretch>
            <a:fillRect/>
          </a:stretch>
        </p:blipFill>
        <p:spPr bwMode="auto">
          <a:xfrm>
            <a:off x="4191000" y="0"/>
            <a:ext cx="4953000" cy="3384550"/>
          </a:xfrm>
          <a:prstGeom prst="rect">
            <a:avLst/>
          </a:prstGeom>
          <a:noFill/>
          <a:ln w="9525">
            <a:noFill/>
            <a:miter lim="800000"/>
            <a:headEnd/>
            <a:tailEnd/>
          </a:ln>
        </p:spPr>
      </p:pic>
      <p:pic>
        <p:nvPicPr>
          <p:cNvPr id="49156" name="Picture 4" descr="F013008"/>
          <p:cNvPicPr>
            <a:picLocks noChangeAspect="1" noChangeArrowheads="1"/>
          </p:cNvPicPr>
          <p:nvPr/>
        </p:nvPicPr>
        <p:blipFill>
          <a:blip r:embed="rId3" cstate="print"/>
          <a:srcRect t="38373" r="49579" b="30232"/>
          <a:stretch>
            <a:fillRect/>
          </a:stretch>
        </p:blipFill>
        <p:spPr bwMode="auto">
          <a:xfrm>
            <a:off x="0" y="4029075"/>
            <a:ext cx="4191000" cy="2828925"/>
          </a:xfrm>
          <a:prstGeom prst="rect">
            <a:avLst/>
          </a:prstGeom>
          <a:noFill/>
          <a:ln w="9525">
            <a:noFill/>
            <a:miter lim="800000"/>
            <a:headEnd/>
            <a:tailEnd/>
          </a:ln>
        </p:spPr>
      </p:pic>
      <p:sp>
        <p:nvSpPr>
          <p:cNvPr id="49157" name="Text Box 5"/>
          <p:cNvSpPr txBox="1">
            <a:spLocks noChangeArrowheads="1"/>
          </p:cNvSpPr>
          <p:nvPr/>
        </p:nvSpPr>
        <p:spPr bwMode="auto">
          <a:xfrm>
            <a:off x="4403725" y="3241675"/>
            <a:ext cx="184150" cy="457200"/>
          </a:xfrm>
          <a:prstGeom prst="rect">
            <a:avLst/>
          </a:prstGeom>
          <a:noFill/>
          <a:ln w="9525">
            <a:noFill/>
            <a:miter lim="800000"/>
            <a:headEnd/>
            <a:tailEnd/>
          </a:ln>
        </p:spPr>
        <p:txBody>
          <a:bodyPr wrap="none">
            <a:spAutoFit/>
          </a:bodyPr>
          <a:lstStyle/>
          <a:p>
            <a:pPr algn="r" rtl="1"/>
            <a:endParaRPr lang="en-US" sz="2400">
              <a:latin typeface="Times New Roman" pitchFamily="18" charset="0"/>
              <a:ea typeface="Times New Roman (Arabic)"/>
              <a:cs typeface="Times New Roman (Arabic)"/>
            </a:endParaRPr>
          </a:p>
        </p:txBody>
      </p:sp>
      <p:sp>
        <p:nvSpPr>
          <p:cNvPr id="49158" name="Text Box 6"/>
          <p:cNvSpPr txBox="1">
            <a:spLocks noChangeArrowheads="1"/>
          </p:cNvSpPr>
          <p:nvPr/>
        </p:nvSpPr>
        <p:spPr bwMode="auto">
          <a:xfrm>
            <a:off x="4191000" y="3429000"/>
            <a:ext cx="4953000" cy="2139047"/>
          </a:xfrm>
          <a:prstGeom prst="rect">
            <a:avLst/>
          </a:prstGeom>
          <a:noFill/>
          <a:ln w="9525">
            <a:noFill/>
            <a:miter lim="800000"/>
            <a:headEnd/>
            <a:tailEnd/>
          </a:ln>
        </p:spPr>
        <p:txBody>
          <a:bodyPr>
            <a:spAutoFit/>
          </a:bodyPr>
          <a:lstStyle/>
          <a:p>
            <a:pPr>
              <a:spcBef>
                <a:spcPct val="50000"/>
              </a:spcBef>
            </a:pPr>
            <a:r>
              <a:rPr lang="en-US" sz="1400" dirty="0" smtClean="0">
                <a:latin typeface="Calibri" pitchFamily="34" charset="0"/>
                <a:ea typeface="Times New Roman (Arabic)"/>
                <a:cs typeface="Times New Roman (Arabic)"/>
              </a:rPr>
              <a:t> </a:t>
            </a:r>
            <a:r>
              <a:rPr lang="en-US" sz="1400" b="1" dirty="0">
                <a:latin typeface="Calibri" pitchFamily="34" charset="0"/>
                <a:ea typeface="Times New Roman (Arabic)"/>
                <a:cs typeface="Times New Roman (Arabic)"/>
              </a:rPr>
              <a:t>Microscopic features of myocardial infarction.</a:t>
            </a:r>
          </a:p>
          <a:p>
            <a:pPr marL="342900" indent="-342900">
              <a:spcBef>
                <a:spcPct val="50000"/>
              </a:spcBef>
              <a:buAutoNum type="alphaUcPeriod"/>
            </a:pPr>
            <a:r>
              <a:rPr lang="en-US" sz="1400" dirty="0" smtClean="0">
                <a:latin typeface="Calibri" pitchFamily="34" charset="0"/>
                <a:ea typeface="Times New Roman (Arabic)"/>
                <a:cs typeface="Times New Roman (Arabic)"/>
              </a:rPr>
              <a:t>One-day-old </a:t>
            </a:r>
            <a:r>
              <a:rPr lang="en-US" sz="1400" dirty="0">
                <a:latin typeface="Calibri" pitchFamily="34" charset="0"/>
                <a:ea typeface="Times New Roman (Arabic)"/>
                <a:cs typeface="Times New Roman (Arabic)"/>
              </a:rPr>
              <a:t>infarct showing </a:t>
            </a:r>
            <a:r>
              <a:rPr lang="en-US" sz="1400" dirty="0" err="1">
                <a:latin typeface="Calibri" pitchFamily="34" charset="0"/>
                <a:ea typeface="Times New Roman (Arabic)"/>
                <a:cs typeface="Times New Roman (Arabic)"/>
              </a:rPr>
              <a:t>coagulative</a:t>
            </a:r>
            <a:r>
              <a:rPr lang="en-US" sz="1400" dirty="0">
                <a:latin typeface="Calibri" pitchFamily="34" charset="0"/>
                <a:ea typeface="Times New Roman (Arabic)"/>
                <a:cs typeface="Times New Roman (Arabic)"/>
              </a:rPr>
              <a:t> </a:t>
            </a:r>
            <a:r>
              <a:rPr lang="en-US" sz="1400" dirty="0" smtClean="0">
                <a:latin typeface="Calibri" pitchFamily="34" charset="0"/>
                <a:ea typeface="Times New Roman (Arabic)"/>
                <a:cs typeface="Times New Roman (Arabic)"/>
              </a:rPr>
              <a:t>necrosis with few neutrophils, </a:t>
            </a:r>
            <a:r>
              <a:rPr lang="en-US" sz="1400" dirty="0">
                <a:latin typeface="Calibri" pitchFamily="34" charset="0"/>
                <a:ea typeface="Times New Roman (Arabic)"/>
                <a:cs typeface="Times New Roman (Arabic)"/>
              </a:rPr>
              <a:t>wavy fibers with elongation, and narrowing, compared with adjacent normal fibers (lower right). </a:t>
            </a:r>
            <a:endParaRPr lang="en-US" sz="1400" dirty="0" smtClean="0">
              <a:latin typeface="Calibri" pitchFamily="34" charset="0"/>
              <a:ea typeface="Times New Roman (Arabic)"/>
              <a:cs typeface="Times New Roman (Arabic)"/>
            </a:endParaRPr>
          </a:p>
          <a:p>
            <a:pPr marL="342900" indent="-342900">
              <a:spcBef>
                <a:spcPct val="50000"/>
              </a:spcBef>
              <a:buAutoNum type="alphaUcPeriod"/>
            </a:pPr>
            <a:r>
              <a:rPr lang="en-US" sz="1400" dirty="0" smtClean="0">
                <a:latin typeface="Calibri" pitchFamily="34" charset="0"/>
                <a:ea typeface="Times New Roman (Arabic)"/>
                <a:cs typeface="Times New Roman (Arabic)"/>
              </a:rPr>
              <a:t>Dense </a:t>
            </a:r>
            <a:r>
              <a:rPr lang="en-US" sz="1400" dirty="0" err="1" smtClean="0">
                <a:latin typeface="Calibri" pitchFamily="34" charset="0"/>
                <a:ea typeface="Times New Roman (Arabic)"/>
                <a:cs typeface="Times New Roman (Arabic)"/>
              </a:rPr>
              <a:t>neutrophilic</a:t>
            </a:r>
            <a:r>
              <a:rPr lang="en-US" sz="1400" dirty="0" smtClean="0">
                <a:latin typeface="Calibri" pitchFamily="34" charset="0"/>
                <a:ea typeface="Times New Roman (Arabic)"/>
                <a:cs typeface="Times New Roman (Arabic)"/>
              </a:rPr>
              <a:t> infiltrate </a:t>
            </a:r>
            <a:r>
              <a:rPr lang="en-US" sz="1400" dirty="0">
                <a:latin typeface="Calibri" pitchFamily="34" charset="0"/>
                <a:ea typeface="Times New Roman (Arabic)"/>
                <a:cs typeface="Times New Roman (Arabic)"/>
              </a:rPr>
              <a:t>in an area of acute myocardial infarction of 3 to 4 days' duration.</a:t>
            </a:r>
          </a:p>
          <a:p>
            <a:pPr>
              <a:spcBef>
                <a:spcPct val="50000"/>
              </a:spcBef>
            </a:pPr>
            <a:r>
              <a:rPr lang="en-US" sz="1400" dirty="0">
                <a:latin typeface="Calibri" pitchFamily="34" charset="0"/>
                <a:ea typeface="Times New Roman (Arabic)"/>
                <a:cs typeface="Times New Roman (Arabic)"/>
              </a:rPr>
              <a:t>C. Nearly complete removal of necrotic </a:t>
            </a:r>
            <a:r>
              <a:rPr lang="en-US" sz="1400" dirty="0" err="1">
                <a:latin typeface="Calibri" pitchFamily="34" charset="0"/>
                <a:ea typeface="Times New Roman (Arabic)"/>
                <a:cs typeface="Times New Roman (Arabic)"/>
              </a:rPr>
              <a:t>myocytes</a:t>
            </a:r>
            <a:r>
              <a:rPr lang="en-US" sz="1400" dirty="0">
                <a:latin typeface="Calibri" pitchFamily="34" charset="0"/>
                <a:ea typeface="Times New Roman (Arabic)"/>
                <a:cs typeface="Times New Roman (Arabic)"/>
              </a:rPr>
              <a:t> by </a:t>
            </a:r>
            <a:r>
              <a:rPr lang="en-US" sz="1400" dirty="0" err="1">
                <a:latin typeface="Calibri" pitchFamily="34" charset="0"/>
                <a:ea typeface="Times New Roman (Arabic)"/>
                <a:cs typeface="Times New Roman (Arabic)"/>
              </a:rPr>
              <a:t>phagocytosis</a:t>
            </a:r>
            <a:r>
              <a:rPr lang="en-US" sz="1400" dirty="0">
                <a:latin typeface="Calibri" pitchFamily="34" charset="0"/>
                <a:ea typeface="Times New Roman (Arabic)"/>
                <a:cs typeface="Times New Roman (Arabic)"/>
              </a:rPr>
              <a:t> (approximately 7 to 10 days).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Text Placeholder 6"/>
          <p:cNvSpPr>
            <a:spLocks noGrp="1"/>
          </p:cNvSpPr>
          <p:nvPr>
            <p:ph type="body" idx="1"/>
          </p:nvPr>
        </p:nvSpPr>
        <p:spPr>
          <a:xfrm>
            <a:off x="38417" y="2110922"/>
            <a:ext cx="3703320" cy="736282"/>
          </a:xfrm>
        </p:spPr>
        <p:txBody>
          <a:bodyPr>
            <a:normAutofit/>
          </a:bodyPr>
          <a:lstStyle/>
          <a:p>
            <a:r>
              <a:rPr lang="en-US" dirty="0" smtClean="0"/>
              <a:t>Granulation tissue approximately 3 weeks post </a:t>
            </a:r>
            <a:r>
              <a:rPr lang="en-US" dirty="0" smtClean="0"/>
              <a:t>MI</a:t>
            </a:r>
            <a:endParaRPr lang="en-US" dirty="0"/>
          </a:p>
        </p:txBody>
      </p:sp>
      <p:pic>
        <p:nvPicPr>
          <p:cNvPr id="4" name="Content Placeholder 3"/>
          <p:cNvPicPr>
            <a:picLocks noGrp="1" noChangeAspect="1"/>
          </p:cNvPicPr>
          <p:nvPr>
            <p:ph sz="half" idx="2"/>
          </p:nvPr>
        </p:nvPicPr>
        <p:blipFill>
          <a:blip r:embed="rId2"/>
          <a:stretch>
            <a:fillRect/>
          </a:stretch>
        </p:blipFill>
        <p:spPr>
          <a:xfrm>
            <a:off x="19367" y="2867566"/>
            <a:ext cx="4525963" cy="2963428"/>
          </a:xfrm>
          <a:prstGeom prst="rect">
            <a:avLst/>
          </a:prstGeom>
        </p:spPr>
      </p:pic>
      <p:sp>
        <p:nvSpPr>
          <p:cNvPr id="8" name="Text Placeholder 7"/>
          <p:cNvSpPr>
            <a:spLocks noGrp="1"/>
          </p:cNvSpPr>
          <p:nvPr>
            <p:ph type="body" sz="quarter" idx="3"/>
          </p:nvPr>
        </p:nvSpPr>
        <p:spPr>
          <a:xfrm>
            <a:off x="4644390" y="2131284"/>
            <a:ext cx="4347210" cy="736282"/>
          </a:xfrm>
        </p:spPr>
        <p:txBody>
          <a:bodyPr>
            <a:normAutofit lnSpcReduction="10000"/>
          </a:bodyPr>
          <a:lstStyle/>
          <a:p>
            <a:r>
              <a:rPr lang="en-US" dirty="0" smtClean="0">
                <a:latin typeface="Calibri" pitchFamily="34" charset="0"/>
                <a:ea typeface="Times New Roman (Arabic)"/>
                <a:cs typeface="Times New Roman (Arabic)"/>
              </a:rPr>
              <a:t>H</a:t>
            </a:r>
            <a:r>
              <a:rPr lang="en-US" dirty="0" smtClean="0">
                <a:latin typeface="Calibri" pitchFamily="34" charset="0"/>
                <a:ea typeface="Times New Roman (Arabic)"/>
                <a:cs typeface="Times New Roman (Arabic)"/>
              </a:rPr>
              <a:t>ealed MI  </a:t>
            </a:r>
            <a:r>
              <a:rPr lang="en-US" dirty="0">
                <a:latin typeface="Calibri" pitchFamily="34" charset="0"/>
                <a:ea typeface="Times New Roman (Arabic)"/>
                <a:cs typeface="Times New Roman (Arabic)"/>
              </a:rPr>
              <a:t>with replacement of the necrotic fibers by dense collagenous scar. </a:t>
            </a:r>
            <a:r>
              <a:rPr lang="en-US" dirty="0" smtClean="0">
                <a:latin typeface="Calibri" pitchFamily="34" charset="0"/>
                <a:ea typeface="Times New Roman (Arabic)"/>
                <a:cs typeface="Times New Roman (Arabic)"/>
              </a:rPr>
              <a:t> </a:t>
            </a:r>
            <a:r>
              <a:rPr lang="en-US" dirty="0" smtClean="0">
                <a:latin typeface="Calibri" pitchFamily="34" charset="0"/>
                <a:ea typeface="Times New Roman (Arabic)"/>
                <a:cs typeface="Times New Roman (Arabic)"/>
              </a:rPr>
              <a:t>Residual </a:t>
            </a:r>
            <a:r>
              <a:rPr lang="en-US" dirty="0">
                <a:latin typeface="Calibri" pitchFamily="34" charset="0"/>
                <a:ea typeface="Times New Roman (Arabic)"/>
                <a:cs typeface="Times New Roman (Arabic)"/>
              </a:rPr>
              <a:t>cardiac muscle cells are present</a:t>
            </a:r>
            <a:endParaRPr lang="en-US" dirty="0"/>
          </a:p>
        </p:txBody>
      </p:sp>
      <p:pic>
        <p:nvPicPr>
          <p:cNvPr id="10" name="Content Placeholder 9"/>
          <p:cNvPicPr>
            <a:picLocks noGrp="1" noChangeAspect="1"/>
          </p:cNvPicPr>
          <p:nvPr>
            <p:ph sz="quarter" idx="4"/>
          </p:nvPr>
        </p:nvPicPr>
        <p:blipFill>
          <a:blip r:embed="rId3"/>
          <a:stretch>
            <a:fillRect/>
          </a:stretch>
        </p:blipFill>
        <p:spPr>
          <a:xfrm>
            <a:off x="4708525" y="3097481"/>
            <a:ext cx="3429000" cy="2574387"/>
          </a:xfrm>
          <a:prstGeom prst="rect">
            <a:avLst/>
          </a:prstGeom>
        </p:spPr>
      </p:pic>
      <p:sp>
        <p:nvSpPr>
          <p:cNvPr id="5" name="Rectangle 4"/>
          <p:cNvSpPr/>
          <p:nvPr/>
        </p:nvSpPr>
        <p:spPr>
          <a:xfrm>
            <a:off x="38417" y="5842578"/>
            <a:ext cx="4572000" cy="276999"/>
          </a:xfrm>
          <a:prstGeom prst="rect">
            <a:avLst/>
          </a:prstGeom>
        </p:spPr>
        <p:txBody>
          <a:bodyPr>
            <a:spAutoFit/>
          </a:bodyPr>
          <a:lstStyle/>
          <a:p>
            <a:r>
              <a:rPr lang="en-US" sz="1200" dirty="0"/>
              <a:t>http://www.geocities.ws/m4pathology/Osce/Slides/histsch04.htm</a:t>
            </a:r>
          </a:p>
        </p:txBody>
      </p:sp>
      <p:sp>
        <p:nvSpPr>
          <p:cNvPr id="11" name="Rectangle 10"/>
          <p:cNvSpPr/>
          <p:nvPr/>
        </p:nvSpPr>
        <p:spPr>
          <a:xfrm>
            <a:off x="5333999" y="5861628"/>
            <a:ext cx="3754755" cy="276999"/>
          </a:xfrm>
          <a:prstGeom prst="rect">
            <a:avLst/>
          </a:prstGeom>
        </p:spPr>
        <p:txBody>
          <a:bodyPr wrap="square">
            <a:spAutoFit/>
          </a:bodyPr>
          <a:lstStyle/>
          <a:p>
            <a:r>
              <a:rPr lang="en-US" sz="1200" dirty="0"/>
              <a:t>http://webpathology.com/image.asp?case=781&amp;n=32</a:t>
            </a:r>
          </a:p>
        </p:txBody>
      </p:sp>
    </p:spTree>
    <p:extLst>
      <p:ext uri="{BB962C8B-B14F-4D97-AF65-F5344CB8AC3E}">
        <p14:creationId xmlns:p14="http://schemas.microsoft.com/office/powerpoint/2010/main" val="316154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04800" y="609600"/>
            <a:ext cx="8610600" cy="1143000"/>
          </a:xfrm>
        </p:spPr>
        <p:txBody>
          <a:bodyPr>
            <a:normAutofit/>
          </a:bodyPr>
          <a:lstStyle/>
          <a:p>
            <a:pPr eaLnBrk="1" fontAlgn="auto" hangingPunct="1">
              <a:spcAft>
                <a:spcPts val="0"/>
              </a:spcAft>
              <a:defRPr/>
            </a:pPr>
            <a:r>
              <a:rPr lang="en-US" dirty="0" smtClean="0">
                <a:latin typeface="Calibri" pitchFamily="34" charset="0"/>
              </a:rPr>
              <a:t>Myocardial Infarction: Clinical Features</a:t>
            </a:r>
          </a:p>
        </p:txBody>
      </p:sp>
      <p:sp>
        <p:nvSpPr>
          <p:cNvPr id="83971" name="Rectangle 3"/>
          <p:cNvSpPr>
            <a:spLocks noGrp="1" noChangeArrowheads="1"/>
          </p:cNvSpPr>
          <p:nvPr>
            <p:ph idx="1"/>
          </p:nvPr>
        </p:nvSpPr>
        <p:spPr>
          <a:xfrm>
            <a:off x="228600" y="1981200"/>
            <a:ext cx="8686800" cy="4114800"/>
          </a:xfrm>
        </p:spPr>
        <p:txBody>
          <a:bodyPr>
            <a:normAutofit fontScale="92500"/>
          </a:bodyPr>
          <a:lstStyle/>
          <a:p>
            <a:pPr marL="365760" indent="-256032" eaLnBrk="1" fontAlgn="auto" hangingPunct="1">
              <a:lnSpc>
                <a:spcPct val="90000"/>
              </a:lnSpc>
              <a:spcAft>
                <a:spcPts val="0"/>
              </a:spcAft>
              <a:buFont typeface="Wingdings 3"/>
              <a:buChar char=""/>
              <a:defRPr/>
            </a:pPr>
            <a:r>
              <a:rPr lang="en-US" sz="2400" dirty="0" smtClean="0">
                <a:latin typeface="Calibri" pitchFamily="34" charset="0"/>
              </a:rPr>
              <a:t>Pain:</a:t>
            </a:r>
          </a:p>
          <a:p>
            <a:pPr marL="621792" lvl="1" eaLnBrk="1" fontAlgn="auto" hangingPunct="1">
              <a:lnSpc>
                <a:spcPct val="90000"/>
              </a:lnSpc>
              <a:spcBef>
                <a:spcPts val="324"/>
              </a:spcBef>
              <a:spcAft>
                <a:spcPts val="0"/>
              </a:spcAft>
              <a:buFont typeface="Verdana"/>
              <a:buChar char="◦"/>
              <a:defRPr/>
            </a:pPr>
            <a:r>
              <a:rPr lang="en-US" sz="2400" dirty="0" smtClean="0">
                <a:latin typeface="Calibri" pitchFamily="34" charset="0"/>
              </a:rPr>
              <a:t>Severe crushing sub-</a:t>
            </a:r>
            <a:r>
              <a:rPr lang="en-US" sz="2400" dirty="0" err="1" smtClean="0">
                <a:latin typeface="Calibri" pitchFamily="34" charset="0"/>
              </a:rPr>
              <a:t>sternal</a:t>
            </a:r>
            <a:r>
              <a:rPr lang="en-US" sz="2400" dirty="0" smtClean="0">
                <a:latin typeface="Calibri" pitchFamily="34" charset="0"/>
              </a:rPr>
              <a:t> chest pain, which may radiate to the neck, jaw, </a:t>
            </a:r>
            <a:r>
              <a:rPr lang="en-US" sz="2400" dirty="0" err="1" smtClean="0">
                <a:latin typeface="Calibri" pitchFamily="34" charset="0"/>
              </a:rPr>
              <a:t>epigastrium</a:t>
            </a:r>
            <a:r>
              <a:rPr lang="en-US" sz="2400" dirty="0" smtClean="0">
                <a:latin typeface="Calibri" pitchFamily="34" charset="0"/>
              </a:rPr>
              <a:t>, shoulder or left arm.</a:t>
            </a:r>
          </a:p>
          <a:p>
            <a:pPr marL="621792" lvl="1" eaLnBrk="1" fontAlgn="auto" hangingPunct="1">
              <a:lnSpc>
                <a:spcPct val="90000"/>
              </a:lnSpc>
              <a:spcBef>
                <a:spcPts val="324"/>
              </a:spcBef>
              <a:spcAft>
                <a:spcPts val="0"/>
              </a:spcAft>
              <a:buFont typeface="Verdana"/>
              <a:buChar char="◦"/>
              <a:defRPr/>
            </a:pPr>
            <a:r>
              <a:rPr lang="en-US" sz="2400" dirty="0" smtClean="0">
                <a:latin typeface="Calibri" pitchFamily="34" charset="0"/>
              </a:rPr>
              <a:t>Pain lasts for hours to days and is not relieved by nitroglycerin.</a:t>
            </a:r>
          </a:p>
          <a:p>
            <a:pPr marL="621792" lvl="1" eaLnBrk="1" fontAlgn="auto" hangingPunct="1">
              <a:lnSpc>
                <a:spcPct val="90000"/>
              </a:lnSpc>
              <a:spcBef>
                <a:spcPts val="324"/>
              </a:spcBef>
              <a:spcAft>
                <a:spcPts val="0"/>
              </a:spcAft>
              <a:buFont typeface="Verdana"/>
              <a:buChar char="◦"/>
              <a:defRPr/>
            </a:pPr>
            <a:r>
              <a:rPr lang="en-US" sz="2400" dirty="0" smtClean="0">
                <a:latin typeface="Calibri" pitchFamily="34" charset="0"/>
              </a:rPr>
              <a:t>No pain in 20-30% of patients (diabetics, hypertensive, elderly).</a:t>
            </a:r>
          </a:p>
          <a:p>
            <a:pPr marL="365760" indent="-256032" eaLnBrk="1" fontAlgn="auto" hangingPunct="1">
              <a:lnSpc>
                <a:spcPct val="90000"/>
              </a:lnSpc>
              <a:spcAft>
                <a:spcPts val="0"/>
              </a:spcAft>
              <a:buFont typeface="Wingdings 3"/>
              <a:buChar char=""/>
              <a:defRPr/>
            </a:pPr>
            <a:r>
              <a:rPr lang="en-US" sz="2400" dirty="0" smtClean="0">
                <a:latin typeface="Calibri" pitchFamily="34" charset="0"/>
              </a:rPr>
              <a:t>Pulse is rapid and weak.</a:t>
            </a:r>
          </a:p>
          <a:p>
            <a:pPr marL="365760" indent="-256032" eaLnBrk="1" fontAlgn="auto" hangingPunct="1">
              <a:lnSpc>
                <a:spcPct val="90000"/>
              </a:lnSpc>
              <a:spcAft>
                <a:spcPts val="0"/>
              </a:spcAft>
              <a:buFont typeface="Wingdings 3"/>
              <a:buChar char=""/>
              <a:defRPr/>
            </a:pPr>
            <a:r>
              <a:rPr lang="en-US" sz="2400" dirty="0" smtClean="0">
                <a:latin typeface="Calibri" pitchFamily="34" charset="0"/>
              </a:rPr>
              <a:t>Diaphoresis (sweating)</a:t>
            </a:r>
          </a:p>
          <a:p>
            <a:pPr marL="365760" indent="-256032" eaLnBrk="1" fontAlgn="auto" hangingPunct="1">
              <a:lnSpc>
                <a:spcPct val="90000"/>
              </a:lnSpc>
              <a:spcAft>
                <a:spcPts val="0"/>
              </a:spcAft>
              <a:buFont typeface="Wingdings 3"/>
              <a:buChar char=""/>
              <a:defRPr/>
            </a:pPr>
            <a:r>
              <a:rPr lang="en-US" sz="2400" dirty="0" smtClean="0">
                <a:latin typeface="Calibri" pitchFamily="34" charset="0"/>
              </a:rPr>
              <a:t>Dyspnea.</a:t>
            </a:r>
          </a:p>
          <a:p>
            <a:pPr marL="365760" indent="-256032" eaLnBrk="1" fontAlgn="auto" hangingPunct="1">
              <a:lnSpc>
                <a:spcPct val="90000"/>
              </a:lnSpc>
              <a:spcAft>
                <a:spcPts val="0"/>
              </a:spcAft>
              <a:buFont typeface="Wingdings 3"/>
              <a:buChar char=""/>
              <a:defRPr/>
            </a:pPr>
            <a:r>
              <a:rPr lang="en-US" sz="2400" dirty="0" smtClean="0">
                <a:latin typeface="Calibri" pitchFamily="34" charset="0"/>
              </a:rPr>
              <a:t>Cardiogenic shock can be seen in massive MI (&gt;40% of lt. ventricle). </a:t>
            </a:r>
          </a:p>
          <a:p>
            <a:pPr marL="365760" indent="-256032" eaLnBrk="1" fontAlgn="auto" hangingPunct="1">
              <a:lnSpc>
                <a:spcPct val="90000"/>
              </a:lnSpc>
              <a:spcAft>
                <a:spcPts val="0"/>
              </a:spcAft>
              <a:buFont typeface="Wingdings 3"/>
              <a:buChar char=""/>
              <a:defRPr/>
            </a:pPr>
            <a:r>
              <a:rPr lang="en-US" sz="2400" dirty="0" smtClean="0">
                <a:latin typeface="Calibri" pitchFamily="34" charset="0"/>
              </a:rPr>
              <a:t>ECG shows typical findings of ischemia.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a:bodyPr>
          <a:lstStyle/>
          <a:p>
            <a:pPr eaLnBrk="1" hangingPunct="1"/>
            <a:r>
              <a:rPr lang="en-US" dirty="0" smtClean="0">
                <a:latin typeface="Calibri" pitchFamily="34" charset="0"/>
              </a:rPr>
              <a:t>Ischemic Heart Disease </a:t>
            </a:r>
            <a:br>
              <a:rPr lang="en-US" dirty="0" smtClean="0">
                <a:latin typeface="Calibri" pitchFamily="34" charset="0"/>
              </a:rPr>
            </a:br>
            <a:r>
              <a:rPr lang="en-US" dirty="0" smtClean="0">
                <a:latin typeface="Calibri" pitchFamily="34" charset="0"/>
              </a:rPr>
              <a:t>Laboratory evaluation</a:t>
            </a:r>
            <a:endParaRPr lang="en-CA" dirty="0" smtClean="0">
              <a:latin typeface="Calibri" pitchFamily="34" charset="0"/>
            </a:endParaRPr>
          </a:p>
        </p:txBody>
      </p:sp>
      <p:sp>
        <p:nvSpPr>
          <p:cNvPr id="31747" name="Content Placeholder 2"/>
          <p:cNvSpPr>
            <a:spLocks noGrp="1"/>
          </p:cNvSpPr>
          <p:nvPr>
            <p:ph idx="1"/>
          </p:nvPr>
        </p:nvSpPr>
        <p:spPr>
          <a:xfrm>
            <a:off x="822960" y="1845734"/>
            <a:ext cx="7711440" cy="4402666"/>
          </a:xfrm>
        </p:spPr>
        <p:txBody>
          <a:bodyPr>
            <a:normAutofit lnSpcReduction="10000"/>
          </a:bodyPr>
          <a:lstStyle/>
          <a:p>
            <a:pPr marL="457200" indent="-457200" eaLnBrk="1" hangingPunct="1">
              <a:buFont typeface="+mj-lt"/>
              <a:buAutoNum type="arabicPeriod"/>
            </a:pPr>
            <a:r>
              <a:rPr lang="en-US" sz="2400" dirty="0" err="1" smtClean="0">
                <a:latin typeface="Calibri" pitchFamily="34" charset="0"/>
              </a:rPr>
              <a:t>Troponins</a:t>
            </a:r>
            <a:r>
              <a:rPr lang="en-US" sz="2400" dirty="0" smtClean="0">
                <a:latin typeface="Calibri" pitchFamily="34" charset="0"/>
              </a:rPr>
              <a:t>: </a:t>
            </a:r>
            <a:r>
              <a:rPr lang="en-US" sz="2400" b="1" dirty="0" smtClean="0">
                <a:latin typeface="Calibri" pitchFamily="34" charset="0"/>
              </a:rPr>
              <a:t>best marker</a:t>
            </a:r>
            <a:r>
              <a:rPr lang="en-US" sz="2400" dirty="0" smtClean="0">
                <a:latin typeface="Calibri" pitchFamily="34" charset="0"/>
              </a:rPr>
              <a:t>, </a:t>
            </a:r>
            <a:r>
              <a:rPr lang="en-US" sz="2400" dirty="0" err="1" smtClean="0">
                <a:latin typeface="Calibri" pitchFamily="34" charset="0"/>
              </a:rPr>
              <a:t>TnT</a:t>
            </a:r>
            <a:r>
              <a:rPr lang="en-US" sz="2400" dirty="0" smtClean="0">
                <a:latin typeface="Calibri" pitchFamily="34" charset="0"/>
              </a:rPr>
              <a:t>,  </a:t>
            </a:r>
            <a:r>
              <a:rPr lang="en-US" sz="2400" dirty="0" err="1" smtClean="0">
                <a:latin typeface="Calibri" pitchFamily="34" charset="0"/>
              </a:rPr>
              <a:t>TnI</a:t>
            </a:r>
            <a:r>
              <a:rPr lang="en-US" sz="2400" dirty="0" smtClean="0">
                <a:latin typeface="Calibri" pitchFamily="34" charset="0"/>
              </a:rPr>
              <a:t> (more specific).</a:t>
            </a:r>
          </a:p>
          <a:p>
            <a:pPr marL="544068" lvl="1" indent="-342900"/>
            <a:r>
              <a:rPr lang="en-CA" sz="2400" dirty="0" err="1" smtClean="0">
                <a:latin typeface="Calibri" pitchFamily="34" charset="0"/>
              </a:rPr>
              <a:t>TnI</a:t>
            </a:r>
            <a:r>
              <a:rPr lang="en-CA" sz="2400" dirty="0" smtClean="0">
                <a:latin typeface="Calibri" pitchFamily="34" charset="0"/>
              </a:rPr>
              <a:t> and </a:t>
            </a:r>
            <a:r>
              <a:rPr lang="en-CA" sz="2400" dirty="0" err="1" smtClean="0">
                <a:latin typeface="Calibri" pitchFamily="34" charset="0"/>
              </a:rPr>
              <a:t>TnT</a:t>
            </a:r>
            <a:r>
              <a:rPr lang="en-CA" sz="2400" dirty="0" smtClean="0">
                <a:latin typeface="Calibri" pitchFamily="34" charset="0"/>
              </a:rPr>
              <a:t> are not normally detectable in the circulation</a:t>
            </a:r>
          </a:p>
          <a:p>
            <a:pPr marL="544068" lvl="1" indent="-342900"/>
            <a:r>
              <a:rPr lang="en-CA" sz="2400" dirty="0" smtClean="0">
                <a:latin typeface="Calibri" pitchFamily="34" charset="0"/>
              </a:rPr>
              <a:t>After acute MI both </a:t>
            </a:r>
            <a:r>
              <a:rPr lang="en-CA" sz="2400" dirty="0" err="1" smtClean="0">
                <a:latin typeface="Calibri" pitchFamily="34" charset="0"/>
              </a:rPr>
              <a:t>troponins</a:t>
            </a:r>
            <a:r>
              <a:rPr lang="en-CA" sz="2400" dirty="0" smtClean="0">
                <a:latin typeface="Calibri" pitchFamily="34" charset="0"/>
              </a:rPr>
              <a:t> become detectable after 2 to 4 hours, peaks at 48 hours. Their levels remain elevated for 7 to 10 days</a:t>
            </a:r>
          </a:p>
          <a:p>
            <a:pPr marL="457200" indent="-457200" eaLnBrk="1" hangingPunct="1">
              <a:buFont typeface="+mj-lt"/>
              <a:buAutoNum type="arabicPeriod"/>
            </a:pPr>
            <a:r>
              <a:rPr lang="en-CA" sz="2400" dirty="0" smtClean="0">
                <a:latin typeface="Calibri" pitchFamily="34" charset="0"/>
              </a:rPr>
              <a:t>CK-MB is the </a:t>
            </a:r>
            <a:r>
              <a:rPr lang="en-CA" sz="2400" b="1" dirty="0" smtClean="0">
                <a:latin typeface="Calibri" pitchFamily="34" charset="0"/>
              </a:rPr>
              <a:t>second best mar</a:t>
            </a:r>
            <a:r>
              <a:rPr lang="en-CA" sz="2400" dirty="0" smtClean="0">
                <a:latin typeface="Calibri" pitchFamily="34" charset="0"/>
              </a:rPr>
              <a:t>ker:</a:t>
            </a:r>
          </a:p>
          <a:p>
            <a:pPr marL="544068" lvl="1" indent="-342900"/>
            <a:r>
              <a:rPr lang="en-CA" sz="2400" dirty="0" smtClean="0">
                <a:latin typeface="Calibri" pitchFamily="34" charset="0"/>
              </a:rPr>
              <a:t>It begins to rise within 2 to 4 hours of MI, peaks at 24 to 48 hours and returns to normal within approximately 72 hours</a:t>
            </a:r>
          </a:p>
          <a:p>
            <a:pPr marL="457200" indent="-457200" eaLnBrk="1" hangingPunct="1">
              <a:buFont typeface="+mj-lt"/>
              <a:buAutoNum type="arabicPeriod"/>
            </a:pPr>
            <a:r>
              <a:rPr lang="en-US" sz="2400" dirty="0" smtClean="0">
                <a:latin typeface="Calibri" pitchFamily="34" charset="0"/>
              </a:rPr>
              <a:t>Lactate </a:t>
            </a:r>
            <a:r>
              <a:rPr lang="en-US" sz="2400" dirty="0" err="1" smtClean="0">
                <a:latin typeface="Calibri" pitchFamily="34" charset="0"/>
              </a:rPr>
              <a:t>dehydrogenase</a:t>
            </a:r>
            <a:r>
              <a:rPr lang="en-US" sz="2400" dirty="0" smtClean="0">
                <a:latin typeface="Calibri" pitchFamily="34" charset="0"/>
              </a:rPr>
              <a:t> (LD)… LD1.</a:t>
            </a:r>
          </a:p>
          <a:p>
            <a:pPr marL="544068" lvl="1" indent="-342900"/>
            <a:r>
              <a:rPr lang="en-US" sz="2400" dirty="0" smtClean="0">
                <a:latin typeface="Calibri" pitchFamily="34" charset="0"/>
              </a:rPr>
              <a:t>Rise 24 hrs,   peaks 72 hrs,  persists 72 hrs.</a:t>
            </a:r>
          </a:p>
          <a:p>
            <a:pPr lvl="1" eaLnBrk="1" hangingPunct="1">
              <a:buNone/>
            </a:pPr>
            <a:endParaRPr lang="en-CA" dirty="0" smtClean="0">
              <a:latin typeface="Calibri" pitchFamily="34" charset="0"/>
            </a:endParaRPr>
          </a:p>
          <a:p>
            <a:pPr lvl="1" eaLnBrk="1" hangingPunct="1">
              <a:buFont typeface="Arial" charset="0"/>
              <a:buNone/>
            </a:pPr>
            <a:endParaRPr lang="en-CA" dirty="0" smtClean="0">
              <a:latin typeface="Calibri" pitchFamily="34" charset="0"/>
            </a:endParaRPr>
          </a:p>
          <a:p>
            <a:pPr eaLnBrk="1" hangingPunct="1"/>
            <a:endParaRPr lang="en-CA" dirty="0" smtClean="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normAutofit/>
          </a:bodyPr>
          <a:lstStyle/>
          <a:p>
            <a:pPr eaLnBrk="1" fontAlgn="auto" hangingPunct="1">
              <a:spcAft>
                <a:spcPts val="0"/>
              </a:spcAft>
              <a:defRPr/>
            </a:pPr>
            <a:r>
              <a:rPr lang="en-US" sz="3400" dirty="0" smtClean="0">
                <a:latin typeface="Calibri" pitchFamily="34" charset="0"/>
              </a:rPr>
              <a:t>Myocardial Infarction: Outcomes or complications </a:t>
            </a:r>
          </a:p>
        </p:txBody>
      </p:sp>
      <p:sp>
        <p:nvSpPr>
          <p:cNvPr id="53250" name="Rectangle 3"/>
          <p:cNvSpPr>
            <a:spLocks noGrp="1" noChangeArrowheads="1"/>
          </p:cNvSpPr>
          <p:nvPr>
            <p:ph idx="1"/>
          </p:nvPr>
        </p:nvSpPr>
        <p:spPr>
          <a:xfrm>
            <a:off x="609600" y="1752600"/>
            <a:ext cx="7772400" cy="4495800"/>
          </a:xfrm>
        </p:spPr>
        <p:txBody>
          <a:bodyPr>
            <a:normAutofit fontScale="92500"/>
          </a:bodyPr>
          <a:lstStyle/>
          <a:p>
            <a:pPr eaLnBrk="1" hangingPunct="1">
              <a:lnSpc>
                <a:spcPct val="90000"/>
              </a:lnSpc>
            </a:pPr>
            <a:r>
              <a:rPr lang="en-US" sz="2400" dirty="0" smtClean="0">
                <a:latin typeface="Calibri" pitchFamily="34" charset="0"/>
              </a:rPr>
              <a:t>No complications in 10-20%.</a:t>
            </a:r>
          </a:p>
          <a:p>
            <a:pPr eaLnBrk="1" hangingPunct="1">
              <a:lnSpc>
                <a:spcPct val="90000"/>
              </a:lnSpc>
            </a:pPr>
            <a:r>
              <a:rPr lang="en-US" sz="2400" dirty="0" smtClean="0">
                <a:latin typeface="Calibri" pitchFamily="34" charset="0"/>
              </a:rPr>
              <a:t>80-90% experience one or more of the following complications:</a:t>
            </a:r>
          </a:p>
          <a:p>
            <a:pPr marL="849313" lvl="1" indent="-457200" eaLnBrk="1" hangingPunct="1">
              <a:lnSpc>
                <a:spcPct val="90000"/>
              </a:lnSpc>
              <a:buFont typeface="Lucida Sans Unicode" pitchFamily="34" charset="0"/>
              <a:buAutoNum type="arabicPeriod"/>
            </a:pPr>
            <a:r>
              <a:rPr lang="en-US" sz="2400" dirty="0" smtClean="0">
                <a:latin typeface="Calibri" pitchFamily="34" charset="0"/>
              </a:rPr>
              <a:t>Cardiac arrhythmia (75-90%). Patients have conduction disturbances and myocardial irritability which can lead to sudden death especially in ventricular arrhythmia.</a:t>
            </a:r>
          </a:p>
          <a:p>
            <a:pPr marL="849313" lvl="1" indent="-457200" eaLnBrk="1" hangingPunct="1">
              <a:lnSpc>
                <a:spcPct val="90000"/>
              </a:lnSpc>
              <a:buFont typeface="Lucida Sans Unicode" pitchFamily="34" charset="0"/>
              <a:buAutoNum type="arabicPeriod"/>
            </a:pPr>
            <a:r>
              <a:rPr lang="en-US" sz="2400" dirty="0" smtClean="0">
                <a:latin typeface="Calibri" pitchFamily="34" charset="0"/>
              </a:rPr>
              <a:t>Left ventricular failure with mild to severe pulmonary edema (60%).</a:t>
            </a:r>
          </a:p>
          <a:p>
            <a:pPr marL="849313" lvl="1" indent="-457200" eaLnBrk="1" hangingPunct="1">
              <a:lnSpc>
                <a:spcPct val="90000"/>
              </a:lnSpc>
              <a:buFont typeface="Lucida Sans Unicode" pitchFamily="34" charset="0"/>
              <a:buAutoNum type="arabicPeriod"/>
            </a:pPr>
            <a:r>
              <a:rPr lang="en-US" sz="2400" dirty="0" smtClean="0">
                <a:latin typeface="Calibri" pitchFamily="34" charset="0"/>
              </a:rPr>
              <a:t>Cardiogenic shock (10%).</a:t>
            </a:r>
          </a:p>
          <a:p>
            <a:pPr marL="849313" lvl="1" indent="-457200">
              <a:buFont typeface="Lucida Sans Unicode" pitchFamily="34" charset="0"/>
              <a:buAutoNum type="arabicPeriod"/>
            </a:pPr>
            <a:r>
              <a:rPr lang="en-US" sz="2400" dirty="0">
                <a:latin typeface="Calibri" pitchFamily="34" charset="0"/>
              </a:rPr>
              <a:t>Myocardial rupture: Rupture of free wall, septum, </a:t>
            </a:r>
            <a:r>
              <a:rPr lang="en-US" sz="2400" dirty="0" smtClean="0">
                <a:latin typeface="Calibri" pitchFamily="34" charset="0"/>
              </a:rPr>
              <a:t>rupture of papillary </a:t>
            </a:r>
            <a:r>
              <a:rPr lang="en-US" sz="2400" dirty="0">
                <a:latin typeface="Calibri" pitchFamily="34" charset="0"/>
              </a:rPr>
              <a:t>muscle (leading to papillary muscle </a:t>
            </a:r>
            <a:r>
              <a:rPr lang="en-US" sz="2400" dirty="0" smtClean="0">
                <a:latin typeface="Calibri" pitchFamily="34" charset="0"/>
              </a:rPr>
              <a:t>and associated </a:t>
            </a:r>
            <a:r>
              <a:rPr lang="en-US" sz="2400" smtClean="0">
                <a:latin typeface="Calibri" pitchFamily="34" charset="0"/>
              </a:rPr>
              <a:t>valve incompetence/dysfunction</a:t>
            </a:r>
            <a:r>
              <a:rPr lang="en-US" sz="2400" dirty="0">
                <a:latin typeface="Calibri" pitchFamily="34" charset="0"/>
              </a:rPr>
              <a:t>)</a:t>
            </a:r>
          </a:p>
          <a:p>
            <a:pPr marL="849313" lvl="1" indent="-457200" eaLnBrk="1" hangingPunct="1">
              <a:lnSpc>
                <a:spcPct val="90000"/>
              </a:lnSpc>
              <a:buFont typeface="Lucida Sans Unicode" pitchFamily="34" charset="0"/>
              <a:buAutoNum type="arabicPeriod"/>
            </a:pPr>
            <a:endParaRPr lang="en-US" sz="2400" dirty="0" smtClean="0">
              <a:latin typeface="Calibri" pitchFamily="34" charset="0"/>
            </a:endParaRPr>
          </a:p>
          <a:p>
            <a:pPr marL="849313" lvl="1" indent="-457200" eaLnBrk="1" hangingPunct="1">
              <a:lnSpc>
                <a:spcPct val="90000"/>
              </a:lnSpc>
              <a:buFont typeface="Lucida Sans Unicode" pitchFamily="34" charset="0"/>
              <a:buAutoNum type="arabicPeriod"/>
            </a:pPr>
            <a:endParaRPr lang="en-US" dirty="0" smtClean="0">
              <a:latin typeface="Calibri" pitchFamily="34" charset="0"/>
            </a:endParaRPr>
          </a:p>
          <a:p>
            <a:pPr eaLnBrk="1" hangingPunct="1">
              <a:lnSpc>
                <a:spcPct val="90000"/>
              </a:lnSpc>
            </a:pPr>
            <a:endParaRPr lang="en-US" sz="2800" dirty="0" smtClean="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fontAlgn="auto" hangingPunct="1">
              <a:spcAft>
                <a:spcPts val="0"/>
              </a:spcAft>
              <a:defRPr/>
            </a:pPr>
            <a:r>
              <a:rPr lang="en-US" dirty="0" smtClean="0">
                <a:latin typeface="Calibri" pitchFamily="34" charset="0"/>
              </a:rPr>
              <a:t>Complications of MI</a:t>
            </a:r>
          </a:p>
        </p:txBody>
      </p:sp>
      <p:sp>
        <p:nvSpPr>
          <p:cNvPr id="54274" name="Rectangle 3"/>
          <p:cNvSpPr>
            <a:spLocks noGrp="1" noChangeArrowheads="1"/>
          </p:cNvSpPr>
          <p:nvPr>
            <p:ph idx="1"/>
          </p:nvPr>
        </p:nvSpPr>
        <p:spPr>
          <a:xfrm>
            <a:off x="228601" y="1845734"/>
            <a:ext cx="8138160" cy="4023360"/>
          </a:xfrm>
        </p:spPr>
        <p:txBody>
          <a:bodyPr>
            <a:normAutofit lnSpcReduction="10000"/>
          </a:bodyPr>
          <a:lstStyle/>
          <a:p>
            <a:pPr marL="556705" indent="-457200">
              <a:buFont typeface="+mj-lt"/>
              <a:buAutoNum type="arabicPeriod" startAt="5"/>
            </a:pPr>
            <a:r>
              <a:rPr lang="en-US" sz="2100" dirty="0" smtClean="0">
                <a:latin typeface="Calibri" pitchFamily="34" charset="0"/>
              </a:rPr>
              <a:t>Thromboembolism (15-49%): the</a:t>
            </a:r>
            <a:r>
              <a:rPr lang="en-US" sz="2100" b="1" i="1" dirty="0" smtClean="0">
                <a:latin typeface="Calibri" pitchFamily="34" charset="0"/>
              </a:rPr>
              <a:t> </a:t>
            </a:r>
            <a:r>
              <a:rPr lang="en-US" sz="2100" dirty="0" smtClean="0">
                <a:latin typeface="Calibri" pitchFamily="34" charset="0"/>
              </a:rPr>
              <a:t>combination of myocardial abnormality in contractility (causing stasis) and endocardial damage (due to exposure of underlying </a:t>
            </a:r>
            <a:r>
              <a:rPr lang="en-US" sz="2100" dirty="0" err="1" smtClean="0">
                <a:latin typeface="Calibri" pitchFamily="34" charset="0"/>
              </a:rPr>
              <a:t>thrombogenic</a:t>
            </a:r>
            <a:r>
              <a:rPr lang="en-US" sz="2100" dirty="0" smtClean="0">
                <a:latin typeface="Calibri" pitchFamily="34" charset="0"/>
              </a:rPr>
              <a:t> basement membrane) can lead to cardiac thrombosis and embolism </a:t>
            </a:r>
          </a:p>
          <a:p>
            <a:pPr marL="556705" indent="-457200">
              <a:buFont typeface="+mj-lt"/>
              <a:buAutoNum type="arabicPeriod" startAt="5"/>
            </a:pPr>
            <a:r>
              <a:rPr lang="en-US" sz="2100" dirty="0" err="1" smtClean="0">
                <a:latin typeface="Calibri" pitchFamily="34" charset="0"/>
              </a:rPr>
              <a:t>Pericarditis</a:t>
            </a:r>
            <a:r>
              <a:rPr lang="en-US" sz="2100" dirty="0" smtClean="0">
                <a:latin typeface="Calibri" pitchFamily="34" charset="0"/>
              </a:rPr>
              <a:t> </a:t>
            </a:r>
          </a:p>
          <a:p>
            <a:pPr marL="613855" indent="-514350">
              <a:buFont typeface="+mj-lt"/>
              <a:buAutoNum type="arabicPeriod" startAt="5"/>
            </a:pPr>
            <a:r>
              <a:rPr lang="en-US" sz="2100" dirty="0" smtClean="0">
                <a:latin typeface="Calibri" pitchFamily="34" charset="0"/>
              </a:rPr>
              <a:t>Infarct extension and expansion</a:t>
            </a:r>
          </a:p>
          <a:p>
            <a:pPr marL="624078" indent="-514350">
              <a:spcAft>
                <a:spcPts val="0"/>
              </a:spcAft>
              <a:buFont typeface="+mj-lt"/>
              <a:buAutoNum type="arabicPeriod" startAt="5"/>
              <a:defRPr/>
            </a:pPr>
            <a:r>
              <a:rPr lang="en-US" sz="2100" dirty="0">
                <a:latin typeface="Calibri" pitchFamily="34" charset="0"/>
              </a:rPr>
              <a:t>Ventricular </a:t>
            </a:r>
            <a:r>
              <a:rPr lang="en-US" sz="2100" dirty="0" smtClean="0">
                <a:latin typeface="Calibri" pitchFamily="34" charset="0"/>
              </a:rPr>
              <a:t>aneurysm in which the ventricle is dilated and the wall is thinned out. </a:t>
            </a:r>
            <a:endParaRPr lang="en-US" sz="2100" dirty="0">
              <a:latin typeface="Calibri" pitchFamily="34" charset="0"/>
            </a:endParaRPr>
          </a:p>
          <a:p>
            <a:pPr marL="624078" indent="-514350">
              <a:spcAft>
                <a:spcPts val="0"/>
              </a:spcAft>
              <a:buFont typeface="+mj-lt"/>
              <a:buAutoNum type="arabicPeriod" startAt="5"/>
              <a:defRPr/>
            </a:pPr>
            <a:r>
              <a:rPr lang="en-US" sz="2100" dirty="0">
                <a:latin typeface="Calibri" pitchFamily="34" charset="0"/>
              </a:rPr>
              <a:t>External rupture of the infarct with associated bleeding into the pericardial space (</a:t>
            </a:r>
            <a:r>
              <a:rPr lang="en-US" sz="2100" dirty="0" err="1">
                <a:latin typeface="Calibri" pitchFamily="34" charset="0"/>
              </a:rPr>
              <a:t>hemopericardium</a:t>
            </a:r>
            <a:r>
              <a:rPr lang="en-US" sz="2100" dirty="0">
                <a:latin typeface="Calibri" pitchFamily="34" charset="0"/>
              </a:rPr>
              <a:t>).</a:t>
            </a:r>
          </a:p>
          <a:p>
            <a:pPr marL="624078" indent="-514350">
              <a:spcAft>
                <a:spcPts val="0"/>
              </a:spcAft>
              <a:buFont typeface="+mj-lt"/>
              <a:buAutoNum type="arabicPeriod" startAt="5"/>
              <a:defRPr/>
            </a:pPr>
            <a:r>
              <a:rPr lang="en-US" sz="2100" dirty="0">
                <a:latin typeface="Calibri" pitchFamily="34" charset="0"/>
              </a:rPr>
              <a:t>Progressive late heart failure in the form of chronic IHD.</a:t>
            </a:r>
          </a:p>
          <a:p>
            <a:pPr marL="849313" lvl="1" indent="-457200" eaLnBrk="1" hangingPunct="1">
              <a:lnSpc>
                <a:spcPct val="90000"/>
              </a:lnSpc>
              <a:buFont typeface="+mj-lt"/>
              <a:buAutoNum type="arabicPeriod" startAt="5"/>
            </a:pPr>
            <a:endParaRPr lang="en-US" sz="2400" dirty="0" smtClean="0">
              <a:latin typeface="Calibri" pitchFamily="34" charset="0"/>
            </a:endParaRPr>
          </a:p>
          <a:p>
            <a:pPr marL="849313" lvl="1" indent="-457200" eaLnBrk="1" hangingPunct="1">
              <a:lnSpc>
                <a:spcPct val="90000"/>
              </a:lnSpc>
              <a:buFont typeface="Lucida Sans Unicode" pitchFamily="34" charset="0"/>
              <a:buAutoNum type="arabicPeriod" startAt="5"/>
            </a:pPr>
            <a:endParaRPr lang="en-US" dirty="0" smtClean="0">
              <a:latin typeface="Calibri" pitchFamily="34" charset="0"/>
            </a:endParaRPr>
          </a:p>
          <a:p>
            <a:pPr marL="849313" lvl="1" indent="-457200" eaLnBrk="1" hangingPunct="1">
              <a:lnSpc>
                <a:spcPct val="90000"/>
              </a:lnSpc>
              <a:buFont typeface="Lucida Sans Unicode" pitchFamily="34" charset="0"/>
              <a:buAutoNum type="arabicPeriod" startAt="5"/>
            </a:pPr>
            <a:endParaRPr lang="en-US" dirty="0" smtClean="0">
              <a:latin typeface="Calibri" pitchFamily="34" charset="0"/>
            </a:endParaRPr>
          </a:p>
          <a:p>
            <a:pPr marL="623888" indent="-514350" eaLnBrk="1" hangingPunct="1">
              <a:buFont typeface="Lucida Sans Unicode" pitchFamily="34" charset="0"/>
              <a:buAutoNum type="arabicPeriod" startAt="5"/>
            </a:pPr>
            <a:endParaRPr lang="en-US" dirty="0" smtClean="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f013010"/>
          <p:cNvPicPr>
            <a:picLocks noChangeAspect="1" noChangeArrowheads="1"/>
          </p:cNvPicPr>
          <p:nvPr/>
        </p:nvPicPr>
        <p:blipFill>
          <a:blip r:embed="rId3" cstate="print"/>
          <a:srcRect r="57143" b="17081"/>
          <a:stretch>
            <a:fillRect/>
          </a:stretch>
        </p:blipFill>
        <p:spPr bwMode="auto">
          <a:xfrm>
            <a:off x="0" y="0"/>
            <a:ext cx="3819525" cy="5638800"/>
          </a:xfrm>
          <a:prstGeom prst="rect">
            <a:avLst/>
          </a:prstGeom>
          <a:noFill/>
          <a:ln w="9525">
            <a:noFill/>
            <a:miter lim="800000"/>
            <a:headEnd/>
            <a:tailEnd/>
          </a:ln>
        </p:spPr>
      </p:pic>
      <p:pic>
        <p:nvPicPr>
          <p:cNvPr id="56323" name="Picture 3" descr="f013010"/>
          <p:cNvPicPr>
            <a:picLocks noChangeAspect="1" noChangeArrowheads="1"/>
          </p:cNvPicPr>
          <p:nvPr/>
        </p:nvPicPr>
        <p:blipFill>
          <a:blip r:embed="rId3" cstate="print"/>
          <a:srcRect l="41837" b="49818"/>
          <a:stretch>
            <a:fillRect/>
          </a:stretch>
        </p:blipFill>
        <p:spPr bwMode="auto">
          <a:xfrm>
            <a:off x="3733800" y="0"/>
            <a:ext cx="5257800" cy="3411538"/>
          </a:xfrm>
          <a:prstGeom prst="rect">
            <a:avLst/>
          </a:prstGeom>
          <a:noFill/>
          <a:ln w="9525">
            <a:noFill/>
            <a:miter lim="800000"/>
            <a:headEnd/>
            <a:tailEnd/>
          </a:ln>
        </p:spPr>
      </p:pic>
      <p:pic>
        <p:nvPicPr>
          <p:cNvPr id="56324" name="Picture 4" descr="f013010"/>
          <p:cNvPicPr>
            <a:picLocks noChangeAspect="1" noChangeArrowheads="1"/>
          </p:cNvPicPr>
          <p:nvPr/>
        </p:nvPicPr>
        <p:blipFill>
          <a:blip r:embed="rId3" cstate="print"/>
          <a:srcRect l="41837" t="49820"/>
          <a:stretch>
            <a:fillRect/>
          </a:stretch>
        </p:blipFill>
        <p:spPr bwMode="auto">
          <a:xfrm>
            <a:off x="3733800" y="3395663"/>
            <a:ext cx="5257800" cy="346233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pPr eaLnBrk="1" hangingPunct="1"/>
            <a:r>
              <a:rPr lang="en-US" dirty="0" smtClean="0">
                <a:latin typeface="Calibri" pitchFamily="34" charset="0"/>
              </a:rPr>
              <a:t>Ischemic Heart Disease/IHD</a:t>
            </a:r>
            <a:br>
              <a:rPr lang="en-US" dirty="0" smtClean="0">
                <a:latin typeface="Calibri" pitchFamily="34" charset="0"/>
              </a:rPr>
            </a:br>
            <a:r>
              <a:rPr lang="en-US" sz="3100" dirty="0" smtClean="0">
                <a:latin typeface="Calibri" pitchFamily="34" charset="0"/>
              </a:rPr>
              <a:t> (Coronary Heart Disease)</a:t>
            </a:r>
            <a:endParaRPr lang="en-CA" sz="3100" dirty="0" smtClean="0">
              <a:latin typeface="Calibri" pitchFamily="34" charset="0"/>
            </a:endParaRPr>
          </a:p>
        </p:txBody>
      </p:sp>
      <p:sp>
        <p:nvSpPr>
          <p:cNvPr id="3" name="Content Placeholder 2"/>
          <p:cNvSpPr>
            <a:spLocks noGrp="1"/>
          </p:cNvSpPr>
          <p:nvPr>
            <p:ph idx="1"/>
          </p:nvPr>
        </p:nvSpPr>
        <p:spPr/>
        <p:txBody>
          <a:bodyPr/>
          <a:lstStyle/>
          <a:p>
            <a:pPr eaLnBrk="1" hangingPunct="1"/>
            <a:endParaRPr lang="en-CA" sz="2800" dirty="0" smtClean="0">
              <a:latin typeface="Calibri" pitchFamily="34" charset="0"/>
            </a:endParaRPr>
          </a:p>
          <a:p>
            <a:pPr lvl="1" eaLnBrk="1" hangingPunct="1"/>
            <a:endParaRPr lang="en-US" sz="1600" dirty="0" smtClean="0">
              <a:latin typeface="Calibri" pitchFamily="34" charset="0"/>
            </a:endParaRPr>
          </a:p>
          <a:p>
            <a:pPr lvl="1" eaLnBrk="1" hangingPunct="1">
              <a:buFont typeface="Arial" charset="0"/>
              <a:buNone/>
            </a:pPr>
            <a:endParaRPr lang="en-CA" dirty="0" smtClean="0">
              <a:latin typeface="Calibri" pitchFamily="34" charset="0"/>
            </a:endParaRPr>
          </a:p>
        </p:txBody>
      </p:sp>
      <p:sp>
        <p:nvSpPr>
          <p:cNvPr id="4" name="Rectangle 3"/>
          <p:cNvSpPr/>
          <p:nvPr/>
        </p:nvSpPr>
        <p:spPr>
          <a:xfrm>
            <a:off x="533400" y="1828800"/>
            <a:ext cx="8077200" cy="3647152"/>
          </a:xfrm>
          <a:prstGeom prst="rect">
            <a:avLst/>
          </a:prstGeom>
        </p:spPr>
        <p:txBody>
          <a:bodyPr wrap="square">
            <a:spAutoFit/>
          </a:bodyPr>
          <a:lstStyle/>
          <a:p>
            <a:pPr marL="457200" indent="-457200">
              <a:buClr>
                <a:srgbClr val="00CCFF"/>
              </a:buClr>
              <a:buSzPct val="90000"/>
              <a:buFont typeface="Arial" pitchFamily="34" charset="0"/>
              <a:buChar char="•"/>
            </a:pPr>
            <a:r>
              <a:rPr lang="en-US" sz="2100" dirty="0" smtClean="0">
                <a:latin typeface="Calibri" pitchFamily="34" charset="0"/>
              </a:rPr>
              <a:t>IHD = A </a:t>
            </a:r>
            <a:r>
              <a:rPr lang="en-US" sz="2100" dirty="0">
                <a:latin typeface="Calibri" pitchFamily="34" charset="0"/>
              </a:rPr>
              <a:t>group of closely related </a:t>
            </a:r>
            <a:r>
              <a:rPr lang="en-US" sz="2100" dirty="0" smtClean="0">
                <a:latin typeface="Calibri" pitchFamily="34" charset="0"/>
              </a:rPr>
              <a:t>conditions/syndromes </a:t>
            </a:r>
            <a:r>
              <a:rPr lang="en-US" sz="2100" dirty="0">
                <a:latin typeface="Calibri" pitchFamily="34" charset="0"/>
              </a:rPr>
              <a:t>caused by an imbalance between the myocardial oxygen demand and blood supply</a:t>
            </a:r>
            <a:r>
              <a:rPr lang="en-US" sz="2100" dirty="0" smtClean="0">
                <a:latin typeface="Calibri" pitchFamily="34" charset="0"/>
              </a:rPr>
              <a:t>.</a:t>
            </a:r>
            <a:r>
              <a:rPr lang="en-US" sz="2100" dirty="0">
                <a:latin typeface="Calibri" pitchFamily="34" charset="0"/>
              </a:rPr>
              <a:t> Usually caused by decreased coronary artery blood flow (“coronary artery disease”)</a:t>
            </a:r>
          </a:p>
          <a:p>
            <a:pPr marL="457200" indent="-457200" eaLnBrk="1" hangingPunct="1">
              <a:buClr>
                <a:srgbClr val="00CCFF"/>
              </a:buClr>
              <a:buSzPct val="90000"/>
              <a:buFont typeface="Arial" pitchFamily="34" charset="0"/>
              <a:buChar char="•"/>
            </a:pPr>
            <a:r>
              <a:rPr lang="en-US" sz="2100" dirty="0" smtClean="0">
                <a:latin typeface="Calibri" pitchFamily="34" charset="0"/>
              </a:rPr>
              <a:t>Four </a:t>
            </a:r>
            <a:r>
              <a:rPr lang="en-US" sz="2100" dirty="0">
                <a:latin typeface="Calibri" pitchFamily="34" charset="0"/>
              </a:rPr>
              <a:t>syndromes:</a:t>
            </a:r>
          </a:p>
          <a:p>
            <a:pPr lvl="2">
              <a:buFont typeface="Wingdings" pitchFamily="2" charset="2"/>
              <a:buChar char="ü"/>
            </a:pPr>
            <a:r>
              <a:rPr lang="en-US" sz="2100" dirty="0">
                <a:latin typeface="Calibri" pitchFamily="34" charset="0"/>
              </a:rPr>
              <a:t>Angina pectoris (chest pain).</a:t>
            </a:r>
          </a:p>
          <a:p>
            <a:pPr lvl="2">
              <a:buFont typeface="Wingdings" pitchFamily="2" charset="2"/>
              <a:buChar char="ü"/>
            </a:pPr>
            <a:r>
              <a:rPr lang="en-US" sz="2100" dirty="0">
                <a:latin typeface="Calibri" pitchFamily="34" charset="0"/>
              </a:rPr>
              <a:t>Acute myocardial infarction.</a:t>
            </a:r>
          </a:p>
          <a:p>
            <a:pPr lvl="2">
              <a:buFont typeface="Wingdings" pitchFamily="2" charset="2"/>
              <a:buChar char="ü"/>
            </a:pPr>
            <a:r>
              <a:rPr lang="en-US" sz="2100" dirty="0">
                <a:latin typeface="Calibri" pitchFamily="34" charset="0"/>
              </a:rPr>
              <a:t>Sudden cardiac death.</a:t>
            </a:r>
          </a:p>
          <a:p>
            <a:pPr lvl="2">
              <a:buFont typeface="Wingdings" pitchFamily="2" charset="2"/>
              <a:buChar char="ü"/>
            </a:pPr>
            <a:r>
              <a:rPr lang="en-US" sz="2100" dirty="0">
                <a:latin typeface="Calibri" pitchFamily="34" charset="0"/>
              </a:rPr>
              <a:t>Chronic ischemic heart disease with congestive heart failure.</a:t>
            </a:r>
          </a:p>
          <a:p>
            <a:pPr marL="457200" indent="-457200" eaLnBrk="1" hangingPunct="1">
              <a:buClr>
                <a:srgbClr val="00CCFF"/>
              </a:buClr>
              <a:buSzPct val="90000"/>
              <a:buFont typeface="Arial" pitchFamily="34" charset="0"/>
              <a:buChar char="•"/>
            </a:pPr>
            <a:r>
              <a:rPr lang="en-CA" sz="2100" dirty="0" smtClean="0">
                <a:latin typeface="Calibri" pitchFamily="34" charset="0"/>
              </a:rPr>
              <a:t>The most common cause if IHD is coronary artery atherosclerosis</a:t>
            </a:r>
          </a:p>
          <a:p>
            <a:pPr marL="457200" indent="-457200" eaLnBrk="1" hangingPunct="1">
              <a:buClr>
                <a:srgbClr val="00CCFF"/>
              </a:buClr>
              <a:buSzPct val="90000"/>
              <a:buFont typeface="Arial" pitchFamily="34" charset="0"/>
              <a:buChar char="•"/>
            </a:pPr>
            <a:r>
              <a:rPr lang="en-CA" sz="2100" dirty="0" smtClean="0">
                <a:latin typeface="Calibri" pitchFamily="34" charset="0"/>
              </a:rPr>
              <a:t>Less commonly it is due to vasospasm and vasculitis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f013011"/>
          <p:cNvPicPr>
            <a:picLocks noChangeAspect="1" noChangeArrowheads="1"/>
          </p:cNvPicPr>
          <p:nvPr/>
        </p:nvPicPr>
        <p:blipFill>
          <a:blip r:embed="rId3" cstate="print"/>
          <a:srcRect l="75000"/>
          <a:stretch>
            <a:fillRect/>
          </a:stretch>
        </p:blipFill>
        <p:spPr bwMode="auto">
          <a:xfrm>
            <a:off x="5943600" y="0"/>
            <a:ext cx="3213100" cy="4343400"/>
          </a:xfrm>
          <a:prstGeom prst="rect">
            <a:avLst/>
          </a:prstGeom>
          <a:noFill/>
          <a:ln w="9525">
            <a:noFill/>
            <a:miter lim="800000"/>
            <a:headEnd/>
            <a:tailEnd/>
          </a:ln>
        </p:spPr>
      </p:pic>
      <p:pic>
        <p:nvPicPr>
          <p:cNvPr id="57348" name="Picture 4" descr="f013011"/>
          <p:cNvPicPr>
            <a:picLocks noChangeAspect="1" noChangeArrowheads="1"/>
          </p:cNvPicPr>
          <p:nvPr/>
        </p:nvPicPr>
        <p:blipFill>
          <a:blip r:embed="rId3" cstate="print"/>
          <a:srcRect l="28572" r="25000"/>
          <a:stretch>
            <a:fillRect/>
          </a:stretch>
        </p:blipFill>
        <p:spPr bwMode="auto">
          <a:xfrm>
            <a:off x="828675" y="990600"/>
            <a:ext cx="4495800" cy="3271837"/>
          </a:xfrm>
          <a:prstGeom prst="rect">
            <a:avLst/>
          </a:prstGeom>
          <a:noFill/>
          <a:ln w="9525">
            <a:noFill/>
            <a:miter lim="800000"/>
            <a:headEnd/>
            <a:tailEnd/>
          </a:ln>
        </p:spPr>
      </p:pic>
      <p:sp>
        <p:nvSpPr>
          <p:cNvPr id="57349" name="Line 5"/>
          <p:cNvSpPr>
            <a:spLocks noChangeShapeType="1"/>
          </p:cNvSpPr>
          <p:nvPr/>
        </p:nvSpPr>
        <p:spPr bwMode="auto">
          <a:xfrm flipH="1">
            <a:off x="2924175" y="2474118"/>
            <a:ext cx="304800" cy="304800"/>
          </a:xfrm>
          <a:prstGeom prst="line">
            <a:avLst/>
          </a:prstGeom>
          <a:noFill/>
          <a:ln w="12700">
            <a:solidFill>
              <a:schemeClr val="tx1"/>
            </a:solidFill>
            <a:round/>
            <a:headEnd/>
            <a:tailEnd type="arrow" w="med" len="med"/>
          </a:ln>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lIns="92075" tIns="46038" rIns="92075" bIns="46038"/>
          <a:lstStyle/>
          <a:p>
            <a:pPr eaLnBrk="1" hangingPunct="1">
              <a:defRPr/>
            </a:pPr>
            <a:r>
              <a:rPr lang="en-US" sz="3600" dirty="0" smtClean="0">
                <a:latin typeface="Calibri" pitchFamily="34" charset="0"/>
              </a:rPr>
              <a:t>Myocardial Infarction (MI), summary</a:t>
            </a:r>
          </a:p>
        </p:txBody>
      </p:sp>
      <p:sp>
        <p:nvSpPr>
          <p:cNvPr id="58371" name="Rectangle 3"/>
          <p:cNvSpPr>
            <a:spLocks noGrp="1" noChangeArrowheads="1"/>
          </p:cNvSpPr>
          <p:nvPr>
            <p:ph idx="1"/>
          </p:nvPr>
        </p:nvSpPr>
        <p:spPr>
          <a:xfrm>
            <a:off x="800100" y="1981200"/>
            <a:ext cx="7543800" cy="4114800"/>
          </a:xfrm>
        </p:spPr>
        <p:txBody>
          <a:bodyPr>
            <a:noAutofit/>
          </a:bodyPr>
          <a:lstStyle/>
          <a:p>
            <a:pPr marL="457200" indent="-457200" eaLnBrk="1" hangingPunct="1">
              <a:buClr>
                <a:srgbClr val="00CCFF"/>
              </a:buClr>
              <a:buSzPct val="90000"/>
            </a:pPr>
            <a:r>
              <a:rPr lang="en-US" sz="2400" dirty="0" smtClean="0">
                <a:latin typeface="Calibri" pitchFamily="34" charset="0"/>
              </a:rPr>
              <a:t>Necrosis of heart muscle caused by ischemia</a:t>
            </a:r>
          </a:p>
          <a:p>
            <a:pPr marL="457200" indent="-457200" eaLnBrk="1" hangingPunct="1">
              <a:buClr>
                <a:srgbClr val="00CCFF"/>
              </a:buClr>
              <a:buSzPct val="90000"/>
            </a:pPr>
            <a:r>
              <a:rPr lang="en-US" sz="2400" dirty="0" smtClean="0">
                <a:latin typeface="Calibri" pitchFamily="34" charset="0"/>
              </a:rPr>
              <a:t>Mostly due to acute coronary artery thrombosis</a:t>
            </a:r>
          </a:p>
          <a:p>
            <a:pPr marL="914400" lvl="1" indent="-457200" eaLnBrk="1" hangingPunct="1">
              <a:spcBef>
                <a:spcPct val="0"/>
              </a:spcBef>
              <a:buClr>
                <a:schemeClr val="tx2"/>
              </a:buClr>
              <a:buSzPct val="90000"/>
              <a:buFontTx/>
              <a:buChar char="•"/>
            </a:pPr>
            <a:r>
              <a:rPr lang="en-US" sz="2400" dirty="0" smtClean="0">
                <a:latin typeface="Calibri" pitchFamily="34" charset="0"/>
              </a:rPr>
              <a:t>sudden plaque disruption</a:t>
            </a:r>
          </a:p>
          <a:p>
            <a:pPr marL="914400" lvl="1" indent="-457200" eaLnBrk="1" hangingPunct="1">
              <a:spcBef>
                <a:spcPct val="0"/>
              </a:spcBef>
              <a:buClr>
                <a:schemeClr val="tx2"/>
              </a:buClr>
              <a:buSzPct val="90000"/>
              <a:buFontTx/>
              <a:buChar char="•"/>
            </a:pPr>
            <a:r>
              <a:rPr lang="en-US" sz="2400" dirty="0" smtClean="0">
                <a:latin typeface="Calibri" pitchFamily="34" charset="0"/>
              </a:rPr>
              <a:t>platelets adhere</a:t>
            </a:r>
          </a:p>
          <a:p>
            <a:pPr marL="914400" lvl="1" indent="-457200" eaLnBrk="1" hangingPunct="1">
              <a:spcBef>
                <a:spcPct val="0"/>
              </a:spcBef>
              <a:buClr>
                <a:schemeClr val="tx2"/>
              </a:buClr>
              <a:buSzPct val="90000"/>
              <a:buFontTx/>
              <a:buChar char="•"/>
            </a:pPr>
            <a:r>
              <a:rPr lang="en-US" sz="2400" dirty="0" smtClean="0">
                <a:latin typeface="Calibri" pitchFamily="34" charset="0"/>
              </a:rPr>
              <a:t>coagulation cascade activated</a:t>
            </a:r>
          </a:p>
          <a:p>
            <a:pPr marL="914400" lvl="1" indent="-457200" eaLnBrk="1" hangingPunct="1">
              <a:spcBef>
                <a:spcPct val="0"/>
              </a:spcBef>
              <a:buClr>
                <a:schemeClr val="tx2"/>
              </a:buClr>
              <a:buSzPct val="90000"/>
              <a:buFontTx/>
              <a:buChar char="•"/>
            </a:pPr>
            <a:r>
              <a:rPr lang="en-US" sz="2400" dirty="0" smtClean="0">
                <a:latin typeface="Calibri" pitchFamily="34" charset="0"/>
              </a:rPr>
              <a:t>thrombus occludes lumen within minutes</a:t>
            </a:r>
          </a:p>
          <a:p>
            <a:pPr marL="914400" lvl="1" indent="-457200" eaLnBrk="1" hangingPunct="1">
              <a:spcBef>
                <a:spcPct val="0"/>
              </a:spcBef>
              <a:buClr>
                <a:schemeClr val="tx2"/>
              </a:buClr>
              <a:buSzPct val="90000"/>
              <a:buFontTx/>
              <a:buChar char="•"/>
            </a:pPr>
            <a:r>
              <a:rPr lang="en-US" sz="2400" dirty="0" smtClean="0">
                <a:latin typeface="Calibri" pitchFamily="34" charset="0"/>
              </a:rPr>
              <a:t>irreversible injury/cell death in 20-40 minutes</a:t>
            </a:r>
          </a:p>
          <a:p>
            <a:pPr marL="457200" indent="-457200" eaLnBrk="1" hangingPunct="1">
              <a:buClr>
                <a:srgbClr val="00CCFF"/>
              </a:buClr>
              <a:buSzPct val="90000"/>
            </a:pPr>
            <a:r>
              <a:rPr lang="en-US" sz="2400" dirty="0" smtClean="0">
                <a:latin typeface="Calibri" pitchFamily="34" charset="0"/>
              </a:rPr>
              <a:t>Prompt reperfusion can salvage myocardium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304800"/>
            <a:ext cx="8138160" cy="523240"/>
          </a:xfrm>
        </p:spPr>
        <p:txBody>
          <a:bodyPr lIns="92075" tIns="46038" rIns="92075" bIns="46038">
            <a:normAutofit fontScale="90000"/>
          </a:bodyPr>
          <a:lstStyle/>
          <a:p>
            <a:pPr eaLnBrk="1" hangingPunct="1">
              <a:defRPr/>
            </a:pPr>
            <a:r>
              <a:rPr lang="en-US" sz="3600" dirty="0" smtClean="0">
                <a:latin typeface="Calibri" pitchFamily="34" charset="0"/>
              </a:rPr>
              <a:t>Myocardial Infarction (MI), summary</a:t>
            </a:r>
          </a:p>
        </p:txBody>
      </p:sp>
      <p:sp>
        <p:nvSpPr>
          <p:cNvPr id="59395" name="Rectangle 3"/>
          <p:cNvSpPr>
            <a:spLocks noGrp="1" noChangeArrowheads="1"/>
          </p:cNvSpPr>
          <p:nvPr>
            <p:ph idx="1"/>
          </p:nvPr>
        </p:nvSpPr>
        <p:spPr>
          <a:xfrm>
            <a:off x="381000" y="1066800"/>
            <a:ext cx="8534400" cy="5638800"/>
          </a:xfrm>
        </p:spPr>
        <p:txBody>
          <a:bodyPr>
            <a:normAutofit/>
          </a:bodyPr>
          <a:lstStyle/>
          <a:p>
            <a:pPr marL="457200" indent="-457200" eaLnBrk="1" hangingPunct="1">
              <a:buClr>
                <a:srgbClr val="00CCFF"/>
              </a:buClr>
              <a:buSzPct val="90000"/>
            </a:pPr>
            <a:r>
              <a:rPr lang="en-US" sz="2000" dirty="0" smtClean="0">
                <a:latin typeface="Calibri" pitchFamily="34" charset="0"/>
              </a:rPr>
              <a:t>Clinical features</a:t>
            </a:r>
          </a:p>
          <a:p>
            <a:pPr marL="914400" lvl="1" indent="-457200" eaLnBrk="1" hangingPunct="1">
              <a:spcBef>
                <a:spcPct val="0"/>
              </a:spcBef>
              <a:buClr>
                <a:schemeClr val="tx2"/>
              </a:buClr>
              <a:buSzPct val="90000"/>
              <a:buFontTx/>
              <a:buChar char="•"/>
            </a:pPr>
            <a:r>
              <a:rPr lang="en-US" sz="2000" dirty="0" smtClean="0">
                <a:latin typeface="Calibri" pitchFamily="34" charset="0"/>
              </a:rPr>
              <a:t>Severe, crushing chest pain ± radiation</a:t>
            </a:r>
          </a:p>
          <a:p>
            <a:pPr marL="914400" lvl="1" indent="-457200" eaLnBrk="1" hangingPunct="1">
              <a:spcBef>
                <a:spcPct val="0"/>
              </a:spcBef>
              <a:buClr>
                <a:schemeClr val="tx2"/>
              </a:buClr>
              <a:buSzPct val="90000"/>
              <a:buFontTx/>
              <a:buChar char="•"/>
            </a:pPr>
            <a:r>
              <a:rPr lang="en-US" sz="2000" dirty="0" smtClean="0">
                <a:latin typeface="Calibri" pitchFamily="34" charset="0"/>
              </a:rPr>
              <a:t>Not relieved by nitroglycerin, rest</a:t>
            </a:r>
          </a:p>
          <a:p>
            <a:pPr marL="914400" lvl="1" indent="-457200" eaLnBrk="1" hangingPunct="1">
              <a:spcBef>
                <a:spcPct val="0"/>
              </a:spcBef>
              <a:buClr>
                <a:schemeClr val="tx2"/>
              </a:buClr>
              <a:buSzPct val="90000"/>
              <a:buFontTx/>
              <a:buChar char="•"/>
            </a:pPr>
            <a:r>
              <a:rPr lang="en-US" sz="2000" dirty="0" smtClean="0">
                <a:latin typeface="Calibri" pitchFamily="34" charset="0"/>
              </a:rPr>
              <a:t>Sweating, nausea, </a:t>
            </a:r>
            <a:r>
              <a:rPr lang="en-US" sz="2000" dirty="0" err="1" smtClean="0">
                <a:latin typeface="Calibri" pitchFamily="34" charset="0"/>
              </a:rPr>
              <a:t>dyspnea</a:t>
            </a:r>
            <a:endParaRPr lang="en-US" sz="2000" dirty="0" smtClean="0">
              <a:latin typeface="Calibri" pitchFamily="34" charset="0"/>
            </a:endParaRPr>
          </a:p>
          <a:p>
            <a:pPr marL="914400" lvl="1" indent="-457200" eaLnBrk="1" hangingPunct="1">
              <a:spcBef>
                <a:spcPct val="0"/>
              </a:spcBef>
              <a:buClr>
                <a:schemeClr val="tx2"/>
              </a:buClr>
              <a:buSzPct val="90000"/>
              <a:buFontTx/>
              <a:buChar char="•"/>
            </a:pPr>
            <a:r>
              <a:rPr lang="en-US" sz="2000" dirty="0" smtClean="0">
                <a:latin typeface="Calibri" pitchFamily="34" charset="0"/>
              </a:rPr>
              <a:t>Sometimes no symptoms</a:t>
            </a:r>
          </a:p>
          <a:p>
            <a:pPr marL="457200" indent="-457200" eaLnBrk="1" hangingPunct="1">
              <a:buClr>
                <a:srgbClr val="00CCFF"/>
              </a:buClr>
              <a:buSzPct val="90000"/>
            </a:pPr>
            <a:r>
              <a:rPr lang="en-US" sz="2000" dirty="0" smtClean="0">
                <a:latin typeface="Calibri" pitchFamily="34" charset="0"/>
              </a:rPr>
              <a:t>Laboratory evaluation</a:t>
            </a:r>
          </a:p>
          <a:p>
            <a:pPr marL="914400" lvl="1" indent="-457200" eaLnBrk="1" hangingPunct="1">
              <a:spcBef>
                <a:spcPct val="0"/>
              </a:spcBef>
              <a:buClr>
                <a:schemeClr val="tx2"/>
              </a:buClr>
              <a:buSzPct val="90000"/>
              <a:buFontTx/>
              <a:buChar char="•"/>
            </a:pPr>
            <a:r>
              <a:rPr lang="en-US" sz="2000" dirty="0" err="1" smtClean="0">
                <a:latin typeface="Calibri" pitchFamily="34" charset="0"/>
              </a:rPr>
              <a:t>Troponins</a:t>
            </a:r>
            <a:r>
              <a:rPr lang="en-US" sz="2000" dirty="0" smtClean="0">
                <a:latin typeface="Calibri" pitchFamily="34" charset="0"/>
              </a:rPr>
              <a:t> increase within 2-4 hours, remain elevated for a week.</a:t>
            </a:r>
          </a:p>
          <a:p>
            <a:pPr marL="914400" lvl="1" indent="-457200" eaLnBrk="1" hangingPunct="1">
              <a:spcBef>
                <a:spcPct val="0"/>
              </a:spcBef>
              <a:buClr>
                <a:schemeClr val="tx2"/>
              </a:buClr>
              <a:buSzPct val="90000"/>
              <a:buFontTx/>
              <a:buChar char="•"/>
            </a:pPr>
            <a:r>
              <a:rPr lang="en-US" sz="2000" dirty="0" smtClean="0">
                <a:latin typeface="Calibri" pitchFamily="34" charset="0"/>
              </a:rPr>
              <a:t>CK-MB increases within 2-4 hours, returns to normal within 72 hours.</a:t>
            </a:r>
          </a:p>
          <a:p>
            <a:pPr marL="457200" indent="-457200">
              <a:buClr>
                <a:srgbClr val="00CCFF"/>
              </a:buClr>
              <a:buSzPct val="90000"/>
            </a:pPr>
            <a:r>
              <a:rPr lang="en-US" sz="2000" dirty="0">
                <a:latin typeface="Calibri" pitchFamily="34" charset="0"/>
              </a:rPr>
              <a:t>Complications</a:t>
            </a:r>
          </a:p>
          <a:p>
            <a:pPr marL="914400" lvl="1" indent="-457200">
              <a:spcBef>
                <a:spcPct val="0"/>
              </a:spcBef>
              <a:buClr>
                <a:schemeClr val="tx2"/>
              </a:buClr>
              <a:buSzPct val="90000"/>
              <a:buFontTx/>
              <a:buChar char="•"/>
            </a:pPr>
            <a:r>
              <a:rPr lang="en-US" sz="2000" dirty="0">
                <a:latin typeface="Calibri" pitchFamily="34" charset="0"/>
              </a:rPr>
              <a:t>contractile dysfunction</a:t>
            </a:r>
          </a:p>
          <a:p>
            <a:pPr marL="914400" lvl="1" indent="-457200">
              <a:spcBef>
                <a:spcPct val="0"/>
              </a:spcBef>
              <a:buClr>
                <a:schemeClr val="tx2"/>
              </a:buClr>
              <a:buSzPct val="90000"/>
              <a:buFontTx/>
              <a:buChar char="•"/>
            </a:pPr>
            <a:r>
              <a:rPr lang="en-US" sz="2000" dirty="0">
                <a:latin typeface="Calibri" pitchFamily="34" charset="0"/>
              </a:rPr>
              <a:t>arrhythmias</a:t>
            </a:r>
          </a:p>
          <a:p>
            <a:pPr marL="914400" lvl="1" indent="-457200">
              <a:spcBef>
                <a:spcPct val="0"/>
              </a:spcBef>
              <a:buClr>
                <a:schemeClr val="tx2"/>
              </a:buClr>
              <a:buSzPct val="90000"/>
              <a:buFontTx/>
              <a:buChar char="•"/>
            </a:pPr>
            <a:r>
              <a:rPr lang="en-US" sz="2000" dirty="0">
                <a:latin typeface="Calibri" pitchFamily="34" charset="0"/>
              </a:rPr>
              <a:t>rupture</a:t>
            </a:r>
          </a:p>
          <a:p>
            <a:pPr marL="914400" lvl="1" indent="-457200">
              <a:spcBef>
                <a:spcPct val="0"/>
              </a:spcBef>
              <a:buClr>
                <a:schemeClr val="tx2"/>
              </a:buClr>
              <a:buSzPct val="90000"/>
              <a:buFontTx/>
              <a:buChar char="•"/>
            </a:pPr>
            <a:r>
              <a:rPr lang="en-US" sz="2000" dirty="0">
                <a:latin typeface="Calibri" pitchFamily="34" charset="0"/>
              </a:rPr>
              <a:t>chronic progressive heart failure</a:t>
            </a:r>
          </a:p>
          <a:p>
            <a:pPr marL="457200" indent="-457200">
              <a:buClr>
                <a:srgbClr val="00CCFF"/>
              </a:buClr>
              <a:buSzPct val="90000"/>
            </a:pPr>
            <a:r>
              <a:rPr lang="en-US" sz="2000" dirty="0">
                <a:latin typeface="Calibri" pitchFamily="34" charset="0"/>
              </a:rPr>
              <a:t>Prognosis</a:t>
            </a:r>
          </a:p>
          <a:p>
            <a:pPr marL="914400" lvl="1" indent="-457200">
              <a:spcBef>
                <a:spcPct val="0"/>
              </a:spcBef>
              <a:buClr>
                <a:schemeClr val="tx2"/>
              </a:buClr>
              <a:buSzPct val="90000"/>
              <a:buFontTx/>
              <a:buChar char="•"/>
            </a:pPr>
            <a:r>
              <a:rPr lang="en-US" sz="2000" dirty="0">
                <a:latin typeface="Calibri" pitchFamily="34" charset="0"/>
              </a:rPr>
              <a:t>depends on remaining function and perfusion</a:t>
            </a:r>
          </a:p>
          <a:p>
            <a:pPr marL="914400" lvl="1" indent="-457200">
              <a:spcBef>
                <a:spcPct val="0"/>
              </a:spcBef>
              <a:buClr>
                <a:schemeClr val="tx2"/>
              </a:buClr>
              <a:buSzPct val="90000"/>
              <a:buFontTx/>
              <a:buChar char="•"/>
            </a:pPr>
            <a:r>
              <a:rPr lang="en-US" sz="2000" dirty="0">
                <a:latin typeface="Calibri" pitchFamily="34" charset="0"/>
              </a:rPr>
              <a:t>overall 1 year mortality: 30%</a:t>
            </a:r>
          </a:p>
          <a:p>
            <a:pPr marL="914400" lvl="1" indent="-457200">
              <a:spcBef>
                <a:spcPct val="0"/>
              </a:spcBef>
              <a:buClr>
                <a:schemeClr val="tx2"/>
              </a:buClr>
              <a:buSzPct val="90000"/>
              <a:buFontTx/>
              <a:buChar char="•"/>
            </a:pPr>
            <a:r>
              <a:rPr lang="en-US" sz="2000" dirty="0">
                <a:latin typeface="Calibri" pitchFamily="34" charset="0"/>
              </a:rPr>
              <a:t>3-4% mortality per year thereafter</a:t>
            </a:r>
          </a:p>
          <a:p>
            <a:pPr marL="457200" lvl="1" indent="0" eaLnBrk="1" hangingPunct="1">
              <a:spcBef>
                <a:spcPct val="0"/>
              </a:spcBef>
              <a:buClr>
                <a:schemeClr val="tx2"/>
              </a:buClr>
              <a:buSzPct val="90000"/>
              <a:buNone/>
            </a:pPr>
            <a:endParaRPr lang="en-US" sz="2800" dirty="0" smtClean="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CA" sz="4400" b="1" dirty="0">
                <a:latin typeface="Calibri" pitchFamily="34" charset="0"/>
              </a:rPr>
              <a:t>Chronic ischemic heart disease &amp; </a:t>
            </a:r>
            <a:r>
              <a:rPr lang="en-CA" sz="4400" b="1" dirty="0" smtClean="0">
                <a:latin typeface="Calibri" pitchFamily="34" charset="0"/>
              </a:rPr>
              <a:t/>
            </a:r>
            <a:br>
              <a:rPr lang="en-CA" sz="4400" b="1" dirty="0" smtClean="0">
                <a:latin typeface="Calibri" pitchFamily="34" charset="0"/>
              </a:rPr>
            </a:br>
            <a:r>
              <a:rPr lang="en-CA" sz="4400" b="1" dirty="0" smtClean="0">
                <a:latin typeface="Calibri" pitchFamily="34" charset="0"/>
              </a:rPr>
              <a:t>Sudden </a:t>
            </a:r>
            <a:r>
              <a:rPr lang="en-CA" sz="4400" b="1" dirty="0">
                <a:latin typeface="Calibri" pitchFamily="34" charset="0"/>
              </a:rPr>
              <a:t>cardiac death</a:t>
            </a:r>
            <a:endParaRPr lang="en-US" sz="44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5047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28600" y="286604"/>
            <a:ext cx="8138160" cy="1450757"/>
          </a:xfrm>
        </p:spPr>
        <p:txBody>
          <a:bodyPr>
            <a:normAutofit/>
          </a:bodyPr>
          <a:lstStyle/>
          <a:p>
            <a:r>
              <a:rPr lang="en-CA" b="1" dirty="0" smtClean="0">
                <a:latin typeface="Calibri" pitchFamily="34" charset="0"/>
              </a:rPr>
              <a:t>Chronic ischemic heart </a:t>
            </a:r>
            <a:r>
              <a:rPr lang="en-CA" b="1" dirty="0">
                <a:latin typeface="Calibri" pitchFamily="34" charset="0"/>
              </a:rPr>
              <a:t>disease &amp; Sudden cardiac death</a:t>
            </a:r>
            <a:endParaRPr lang="en-CA" b="1" dirty="0" smtClean="0">
              <a:latin typeface="Calibri" pitchFamily="34" charset="0"/>
            </a:endParaRPr>
          </a:p>
        </p:txBody>
      </p:sp>
      <p:sp>
        <p:nvSpPr>
          <p:cNvPr id="41987" name="Content Placeholder 2"/>
          <p:cNvSpPr>
            <a:spLocks noGrp="1"/>
          </p:cNvSpPr>
          <p:nvPr>
            <p:ph idx="1"/>
          </p:nvPr>
        </p:nvSpPr>
        <p:spPr>
          <a:xfrm>
            <a:off x="381001" y="1845734"/>
            <a:ext cx="7985760" cy="4023360"/>
          </a:xfrm>
        </p:spPr>
        <p:txBody>
          <a:bodyPr>
            <a:normAutofit fontScale="92500" lnSpcReduction="10000"/>
          </a:bodyPr>
          <a:lstStyle/>
          <a:p>
            <a:pPr eaLnBrk="1" hangingPunct="1"/>
            <a:endParaRPr lang="en-CA" dirty="0" smtClean="0">
              <a:latin typeface="Calibri" pitchFamily="34" charset="0"/>
            </a:endParaRPr>
          </a:p>
          <a:p>
            <a:pPr marL="0" indent="0">
              <a:buNone/>
            </a:pPr>
            <a:r>
              <a:rPr lang="en-CA" sz="2400" b="1" i="1" dirty="0">
                <a:latin typeface="Calibri" pitchFamily="34" charset="0"/>
              </a:rPr>
              <a:t>Chronic ischemic heart disease </a:t>
            </a:r>
            <a:endParaRPr lang="en-CA" sz="2400" b="1" i="1" dirty="0" smtClean="0">
              <a:latin typeface="Calibri" pitchFamily="34" charset="0"/>
            </a:endParaRPr>
          </a:p>
          <a:p>
            <a:pPr>
              <a:buFont typeface="Wingdings" pitchFamily="2" charset="2"/>
              <a:buChar char="Ø"/>
            </a:pPr>
            <a:r>
              <a:rPr lang="en-CA" sz="2400" dirty="0" smtClean="0">
                <a:latin typeface="Calibri" pitchFamily="34" charset="0"/>
              </a:rPr>
              <a:t>Progressive heart failure due to ischemic injury, either from:</a:t>
            </a:r>
          </a:p>
          <a:p>
            <a:pPr lvl="1" eaLnBrk="1" hangingPunct="1"/>
            <a:r>
              <a:rPr lang="en-CA" sz="2400" dirty="0" smtClean="0">
                <a:latin typeface="Calibri" pitchFamily="34" charset="0"/>
              </a:rPr>
              <a:t> prior infarction(s) (most common)</a:t>
            </a:r>
          </a:p>
          <a:p>
            <a:pPr lvl="1" eaLnBrk="1" hangingPunct="1"/>
            <a:r>
              <a:rPr lang="en-CA" sz="2400" dirty="0" smtClean="0">
                <a:latin typeface="Calibri" pitchFamily="34" charset="0"/>
              </a:rPr>
              <a:t> or chronic low-grade ischemia</a:t>
            </a:r>
          </a:p>
          <a:p>
            <a:pPr marL="0" indent="0">
              <a:buNone/>
            </a:pPr>
            <a:r>
              <a:rPr lang="en-CA" sz="2400" b="1" i="1" dirty="0">
                <a:latin typeface="Calibri" pitchFamily="34" charset="0"/>
              </a:rPr>
              <a:t>Sudden cardiac </a:t>
            </a:r>
            <a:r>
              <a:rPr lang="en-CA" sz="2400" b="1" i="1" dirty="0" smtClean="0">
                <a:latin typeface="Calibri" pitchFamily="34" charset="0"/>
              </a:rPr>
              <a:t>death</a:t>
            </a:r>
          </a:p>
          <a:p>
            <a:pPr>
              <a:buFont typeface="Wingdings" pitchFamily="2" charset="2"/>
              <a:buChar char="Ø"/>
            </a:pPr>
            <a:r>
              <a:rPr lang="en-CA" sz="2400" dirty="0" smtClean="0">
                <a:latin typeface="Calibri" pitchFamily="34" charset="0"/>
              </a:rPr>
              <a:t>Definition</a:t>
            </a:r>
            <a:r>
              <a:rPr lang="en-CA" sz="2400" dirty="0">
                <a:latin typeface="Calibri" pitchFamily="34" charset="0"/>
              </a:rPr>
              <a:t>: Unexpected death from cardiac causes either without symptoms or within 1 to 24 hours of symptom onset </a:t>
            </a:r>
          </a:p>
          <a:p>
            <a:pPr>
              <a:buFont typeface="Wingdings" pitchFamily="2" charset="2"/>
              <a:buChar char="Ø"/>
            </a:pPr>
            <a:r>
              <a:rPr lang="en-CA" sz="2400" smtClean="0">
                <a:latin typeface="Calibri" pitchFamily="34" charset="0"/>
              </a:rPr>
              <a:t>Results </a:t>
            </a:r>
            <a:r>
              <a:rPr lang="en-CA" sz="2400" dirty="0">
                <a:latin typeface="Calibri" pitchFamily="34" charset="0"/>
              </a:rPr>
              <a:t>from a fatal arrhythmia, most commonly in patients with severe coronary artery disease</a:t>
            </a:r>
          </a:p>
          <a:p>
            <a:pPr lvl="1" eaLnBrk="1" hangingPunct="1"/>
            <a:endParaRPr lang="en-CA" sz="2400" dirty="0" smtClean="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eaLnBrk="1" fontAlgn="auto" hangingPunct="1">
              <a:spcAft>
                <a:spcPts val="0"/>
              </a:spcAft>
              <a:defRPr/>
            </a:pPr>
            <a:r>
              <a:rPr lang="en-US" dirty="0" smtClean="0">
                <a:latin typeface="Calibri" pitchFamily="34" charset="0"/>
              </a:rPr>
              <a:t>Ischemic Heart Disease: Epidemiology</a:t>
            </a:r>
            <a:r>
              <a:rPr lang="en-US" sz="1900" dirty="0" smtClean="0">
                <a:latin typeface="Calibri" pitchFamily="34" charset="0"/>
              </a:rPr>
              <a:t>-(coronary atherosclerosis)</a:t>
            </a:r>
          </a:p>
        </p:txBody>
      </p:sp>
      <p:sp>
        <p:nvSpPr>
          <p:cNvPr id="4099" name="Rectangle 3"/>
          <p:cNvSpPr>
            <a:spLocks noGrp="1" noChangeArrowheads="1"/>
          </p:cNvSpPr>
          <p:nvPr>
            <p:ph idx="1"/>
          </p:nvPr>
        </p:nvSpPr>
        <p:spPr>
          <a:xfrm>
            <a:off x="685800" y="2209800"/>
            <a:ext cx="7924800" cy="4114800"/>
          </a:xfrm>
        </p:spPr>
        <p:txBody>
          <a:bodyPr>
            <a:normAutofit lnSpcReduction="10000"/>
          </a:bodyPr>
          <a:lstStyle/>
          <a:p>
            <a:pPr marL="365760" indent="-256032" eaLnBrk="1" fontAlgn="auto" hangingPunct="1">
              <a:lnSpc>
                <a:spcPct val="90000"/>
              </a:lnSpc>
              <a:spcAft>
                <a:spcPts val="0"/>
              </a:spcAft>
              <a:buFont typeface="Wingdings 3"/>
              <a:buChar char=""/>
              <a:defRPr/>
            </a:pPr>
            <a:r>
              <a:rPr lang="en-US" sz="2800" dirty="0" smtClean="0">
                <a:latin typeface="Calibri" pitchFamily="34" charset="0"/>
              </a:rPr>
              <a:t>Peak incidence: 60y for males and 70y for females.</a:t>
            </a:r>
          </a:p>
          <a:p>
            <a:pPr marL="365760" indent="-256032" eaLnBrk="1" fontAlgn="auto" hangingPunct="1">
              <a:lnSpc>
                <a:spcPct val="90000"/>
              </a:lnSpc>
              <a:spcAft>
                <a:spcPts val="0"/>
              </a:spcAft>
              <a:buFont typeface="Wingdings 3"/>
              <a:buChar char=""/>
              <a:defRPr/>
            </a:pPr>
            <a:r>
              <a:rPr lang="en-US" sz="2800" dirty="0" smtClean="0">
                <a:latin typeface="Calibri" pitchFamily="34" charset="0"/>
              </a:rPr>
              <a:t>Men are more affected than women.</a:t>
            </a:r>
          </a:p>
          <a:p>
            <a:pPr marL="365760" indent="-256032" eaLnBrk="1" fontAlgn="auto" hangingPunct="1">
              <a:lnSpc>
                <a:spcPct val="90000"/>
              </a:lnSpc>
              <a:spcAft>
                <a:spcPts val="0"/>
              </a:spcAft>
              <a:buFont typeface="Wingdings 3"/>
              <a:buChar char=""/>
              <a:defRPr/>
            </a:pPr>
            <a:r>
              <a:rPr lang="en-US" sz="2800" dirty="0" smtClean="0">
                <a:latin typeface="Calibri" pitchFamily="34" charset="0"/>
              </a:rPr>
              <a:t>Contributing factors are same as that of atherosclerosis e.g.</a:t>
            </a:r>
          </a:p>
          <a:p>
            <a:pPr marL="621792" lvl="1" eaLnBrk="1" fontAlgn="auto" hangingPunct="1">
              <a:lnSpc>
                <a:spcPct val="90000"/>
              </a:lnSpc>
              <a:spcBef>
                <a:spcPts val="324"/>
              </a:spcBef>
              <a:spcAft>
                <a:spcPts val="0"/>
              </a:spcAft>
              <a:buFont typeface="Verdana"/>
              <a:buChar char="◦"/>
              <a:defRPr/>
            </a:pPr>
            <a:r>
              <a:rPr lang="en-US" sz="2800" dirty="0" smtClean="0">
                <a:latin typeface="Calibri" pitchFamily="34" charset="0"/>
              </a:rPr>
              <a:t>Hypertension.</a:t>
            </a:r>
          </a:p>
          <a:p>
            <a:pPr marL="621792" lvl="1" eaLnBrk="1" fontAlgn="auto" hangingPunct="1">
              <a:lnSpc>
                <a:spcPct val="90000"/>
              </a:lnSpc>
              <a:spcBef>
                <a:spcPts val="324"/>
              </a:spcBef>
              <a:spcAft>
                <a:spcPts val="0"/>
              </a:spcAft>
              <a:buFont typeface="Verdana"/>
              <a:buChar char="◦"/>
              <a:defRPr/>
            </a:pPr>
            <a:r>
              <a:rPr lang="en-US" sz="2800" dirty="0" smtClean="0">
                <a:latin typeface="Calibri" pitchFamily="34" charset="0"/>
              </a:rPr>
              <a:t>Diabetes mellitus.</a:t>
            </a:r>
          </a:p>
          <a:p>
            <a:pPr marL="621792" lvl="1" eaLnBrk="1" fontAlgn="auto" hangingPunct="1">
              <a:lnSpc>
                <a:spcPct val="90000"/>
              </a:lnSpc>
              <a:spcBef>
                <a:spcPts val="324"/>
              </a:spcBef>
              <a:spcAft>
                <a:spcPts val="0"/>
              </a:spcAft>
              <a:buFont typeface="Verdana"/>
              <a:buChar char="◦"/>
              <a:defRPr/>
            </a:pPr>
            <a:r>
              <a:rPr lang="en-US" sz="2800" dirty="0" smtClean="0">
                <a:latin typeface="Calibri" pitchFamily="34" charset="0"/>
              </a:rPr>
              <a:t>Smoking.</a:t>
            </a:r>
          </a:p>
          <a:p>
            <a:pPr marL="621792" lvl="1" eaLnBrk="1" fontAlgn="auto" hangingPunct="1">
              <a:lnSpc>
                <a:spcPct val="90000"/>
              </a:lnSpc>
              <a:spcBef>
                <a:spcPts val="324"/>
              </a:spcBef>
              <a:spcAft>
                <a:spcPts val="0"/>
              </a:spcAft>
              <a:buFont typeface="Verdana"/>
              <a:buChar char="◦"/>
              <a:defRPr/>
            </a:pPr>
            <a:r>
              <a:rPr lang="en-US" sz="2800" dirty="0" smtClean="0">
                <a:latin typeface="Calibri" pitchFamily="34" charset="0"/>
              </a:rPr>
              <a:t>High levels of LDL.</a:t>
            </a:r>
          </a:p>
          <a:p>
            <a:pPr marL="621792" lvl="1" eaLnBrk="1" fontAlgn="auto" hangingPunct="1">
              <a:lnSpc>
                <a:spcPct val="90000"/>
              </a:lnSpc>
              <a:spcBef>
                <a:spcPts val="324"/>
              </a:spcBef>
              <a:spcAft>
                <a:spcPts val="0"/>
              </a:spcAft>
              <a:buFont typeface="Verdana"/>
              <a:buChar char="◦"/>
              <a:defRPr/>
            </a:pPr>
            <a:r>
              <a:rPr lang="en-US" sz="2800" dirty="0" smtClean="0">
                <a:latin typeface="Calibri" pitchFamily="34" charset="0"/>
              </a:rPr>
              <a:t>Genetic factors (direct or indirect).</a:t>
            </a:r>
          </a:p>
          <a:p>
            <a:pPr marL="621792" lvl="1" eaLnBrk="1" fontAlgn="auto" hangingPunct="1">
              <a:lnSpc>
                <a:spcPct val="90000"/>
              </a:lnSpc>
              <a:spcBef>
                <a:spcPts val="324"/>
              </a:spcBef>
              <a:spcAft>
                <a:spcPts val="0"/>
              </a:spcAft>
              <a:buFont typeface="Verdana"/>
              <a:buChar char="◦"/>
              <a:defRPr/>
            </a:pPr>
            <a:r>
              <a:rPr lang="en-US" sz="2800" dirty="0" smtClean="0">
                <a:latin typeface="Calibri" pitchFamily="34" charset="0"/>
              </a:rPr>
              <a:t>Lack of exercise.</a:t>
            </a:r>
          </a:p>
          <a:p>
            <a:pPr marL="365760" indent="-256032" eaLnBrk="1" fontAlgn="auto" hangingPunct="1">
              <a:lnSpc>
                <a:spcPct val="90000"/>
              </a:lnSpc>
              <a:spcAft>
                <a:spcPts val="0"/>
              </a:spcAft>
              <a:buFont typeface="Wingdings 3"/>
              <a:buChar char=""/>
              <a:defRPr/>
            </a:pPr>
            <a:endParaRPr lang="en-US" sz="2800" dirty="0" smtClean="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Calibri" pitchFamily="34" charset="0"/>
              </a:rPr>
              <a:t>Pathogenesis of Ischemic Heart Disease</a:t>
            </a:r>
            <a:endParaRPr lang="en-US" sz="3600" dirty="0"/>
          </a:p>
        </p:txBody>
      </p:sp>
      <p:sp>
        <p:nvSpPr>
          <p:cNvPr id="3" name="Content Placeholder 2"/>
          <p:cNvSpPr>
            <a:spLocks noGrp="1"/>
          </p:cNvSpPr>
          <p:nvPr>
            <p:ph idx="1"/>
          </p:nvPr>
        </p:nvSpPr>
        <p:spPr/>
        <p:txBody>
          <a:bodyPr>
            <a:normAutofit/>
          </a:bodyPr>
          <a:lstStyle/>
          <a:p>
            <a:endParaRPr lang="en-US" dirty="0">
              <a:latin typeface="Calibri" pitchFamily="34" charset="0"/>
            </a:endParaRPr>
          </a:p>
          <a:p>
            <a:pPr marL="457200" indent="-457200">
              <a:buFont typeface="+mj-lt"/>
              <a:buAutoNum type="arabicPeriod"/>
            </a:pPr>
            <a:r>
              <a:rPr lang="en-US" dirty="0" smtClean="0">
                <a:latin typeface="Calibri" pitchFamily="34" charset="0"/>
              </a:rPr>
              <a:t>Role </a:t>
            </a:r>
            <a:r>
              <a:rPr lang="en-US" dirty="0">
                <a:latin typeface="Calibri" pitchFamily="34" charset="0"/>
              </a:rPr>
              <a:t>of Critical stenosis or </a:t>
            </a:r>
            <a:r>
              <a:rPr lang="en-US" dirty="0" smtClean="0">
                <a:latin typeface="Calibri" pitchFamily="34" charset="0"/>
              </a:rPr>
              <a:t>obstruction</a:t>
            </a:r>
          </a:p>
          <a:p>
            <a:pPr marL="457200" indent="-457200">
              <a:buFont typeface="+mj-lt"/>
              <a:buAutoNum type="arabicPeriod"/>
            </a:pPr>
            <a:r>
              <a:rPr lang="en-US" dirty="0" smtClean="0">
                <a:latin typeface="Calibri" pitchFamily="34" charset="0"/>
              </a:rPr>
              <a:t>Role </a:t>
            </a:r>
            <a:r>
              <a:rPr lang="en-US" dirty="0">
                <a:latin typeface="Calibri" pitchFamily="34" charset="0"/>
              </a:rPr>
              <a:t>of Acute Plaque </a:t>
            </a:r>
            <a:r>
              <a:rPr lang="en-US" dirty="0" smtClean="0">
                <a:latin typeface="Calibri" pitchFamily="34" charset="0"/>
              </a:rPr>
              <a:t>Change</a:t>
            </a:r>
          </a:p>
          <a:p>
            <a:pPr marL="457200" indent="-457200">
              <a:buFont typeface="+mj-lt"/>
              <a:buAutoNum type="arabicPeriod"/>
            </a:pPr>
            <a:r>
              <a:rPr lang="en-US" dirty="0" smtClean="0">
                <a:latin typeface="Calibri" pitchFamily="34" charset="0"/>
              </a:rPr>
              <a:t>Role </a:t>
            </a:r>
            <a:r>
              <a:rPr lang="en-US" dirty="0">
                <a:latin typeface="Calibri" pitchFamily="34" charset="0"/>
              </a:rPr>
              <a:t>of Coronary </a:t>
            </a:r>
            <a:r>
              <a:rPr lang="en-US" dirty="0" smtClean="0">
                <a:latin typeface="Calibri" pitchFamily="34" charset="0"/>
              </a:rPr>
              <a:t>Thrombus</a:t>
            </a:r>
          </a:p>
          <a:p>
            <a:pPr marL="457200" indent="-457200">
              <a:buFont typeface="+mj-lt"/>
              <a:buAutoNum type="arabicPeriod"/>
            </a:pPr>
            <a:r>
              <a:rPr lang="en-US" dirty="0" smtClean="0">
                <a:latin typeface="Calibri" pitchFamily="34" charset="0"/>
              </a:rPr>
              <a:t>Role </a:t>
            </a:r>
            <a:r>
              <a:rPr lang="en-US" dirty="0">
                <a:latin typeface="Calibri" pitchFamily="34" charset="0"/>
              </a:rPr>
              <a:t>of </a:t>
            </a:r>
            <a:r>
              <a:rPr lang="en-US" dirty="0" smtClean="0">
                <a:latin typeface="Calibri" pitchFamily="34" charset="0"/>
              </a:rPr>
              <a:t>Vasoconstriction</a:t>
            </a:r>
            <a:endParaRPr lang="en-US" dirty="0">
              <a:latin typeface="Calibri" pitchFamily="34" charset="0"/>
            </a:endParaRPr>
          </a:p>
          <a:p>
            <a:pPr marL="457200" indent="-457200">
              <a:buFont typeface="+mj-lt"/>
              <a:buAutoNum type="arabicPeriod"/>
            </a:pPr>
            <a:r>
              <a:rPr lang="en-US" dirty="0" smtClean="0">
                <a:latin typeface="Calibri" pitchFamily="34" charset="0"/>
              </a:rPr>
              <a:t>Role </a:t>
            </a:r>
            <a:r>
              <a:rPr lang="en-US" dirty="0">
                <a:latin typeface="Calibri" pitchFamily="34" charset="0"/>
              </a:rPr>
              <a:t>of </a:t>
            </a:r>
            <a:r>
              <a:rPr lang="en-US" dirty="0" smtClean="0">
                <a:latin typeface="Calibri" pitchFamily="34" charset="0"/>
              </a:rPr>
              <a:t>Inflammation </a:t>
            </a:r>
            <a:endParaRPr lang="en-US" dirty="0">
              <a:latin typeface="Calibri" pitchFamily="34" charset="0"/>
            </a:endParaRPr>
          </a:p>
          <a:p>
            <a:endParaRPr lang="en-US" dirty="0">
              <a:latin typeface="Calibri" pitchFamily="34" charset="0"/>
            </a:endParaRPr>
          </a:p>
          <a:p>
            <a:endParaRPr lang="en-US" dirty="0">
              <a:latin typeface="Calibri" pitchFamily="34" charset="0"/>
            </a:endParaRPr>
          </a:p>
          <a:p>
            <a:r>
              <a:rPr lang="en-US" b="1" dirty="0" smtClean="0">
                <a:latin typeface="Calibri" pitchFamily="34" charset="0"/>
              </a:rPr>
              <a:t> </a:t>
            </a:r>
            <a:endParaRPr lang="en-US" b="1" dirty="0">
              <a:latin typeface="Calibri" pitchFamily="34" charset="0"/>
            </a:endParaRPr>
          </a:p>
          <a:p>
            <a:endParaRPr lang="en-US" dirty="0"/>
          </a:p>
        </p:txBody>
      </p:sp>
    </p:spTree>
    <p:extLst>
      <p:ext uri="{BB962C8B-B14F-4D97-AF65-F5344CB8AC3E}">
        <p14:creationId xmlns:p14="http://schemas.microsoft.com/office/powerpoint/2010/main" val="91464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600200" y="287338"/>
            <a:ext cx="7543800" cy="627062"/>
          </a:xfrm>
        </p:spPr>
        <p:txBody>
          <a:bodyPr/>
          <a:lstStyle/>
          <a:p>
            <a:pPr eaLnBrk="1" fontAlgn="auto" hangingPunct="1">
              <a:spcAft>
                <a:spcPts val="0"/>
              </a:spcAft>
              <a:defRPr/>
            </a:pPr>
            <a:r>
              <a:rPr lang="en-US" sz="3400" dirty="0" smtClean="0">
                <a:latin typeface="Calibri" pitchFamily="34" charset="0"/>
              </a:rPr>
              <a:t>Pathogenesis of Ischemic Heart Disease</a:t>
            </a:r>
          </a:p>
        </p:txBody>
      </p:sp>
      <p:sp>
        <p:nvSpPr>
          <p:cNvPr id="15362" name="Rectangle 3"/>
          <p:cNvSpPr>
            <a:spLocks noGrp="1" noChangeArrowheads="1"/>
          </p:cNvSpPr>
          <p:nvPr>
            <p:ph idx="4294967295"/>
          </p:nvPr>
        </p:nvSpPr>
        <p:spPr>
          <a:xfrm>
            <a:off x="0" y="1066800"/>
            <a:ext cx="8839200" cy="1295400"/>
          </a:xfrm>
        </p:spPr>
        <p:txBody>
          <a:bodyPr>
            <a:normAutofit/>
          </a:bodyPr>
          <a:lstStyle/>
          <a:p>
            <a:pPr eaLnBrk="1" hangingPunct="1"/>
            <a:endParaRPr lang="en-US" dirty="0" smtClean="0">
              <a:latin typeface="Calibri" pitchFamily="34" charset="0"/>
            </a:endParaRPr>
          </a:p>
          <a:p>
            <a:pPr eaLnBrk="1" hangingPunct="1"/>
            <a:r>
              <a:rPr lang="en-US" dirty="0" smtClean="0">
                <a:latin typeface="Calibri" pitchFamily="34" charset="0"/>
              </a:rPr>
              <a:t>1)</a:t>
            </a:r>
            <a:r>
              <a:rPr lang="en-US" u="sng" dirty="0" smtClean="0">
                <a:latin typeface="Calibri" pitchFamily="34" charset="0"/>
              </a:rPr>
              <a:t> </a:t>
            </a:r>
            <a:r>
              <a:rPr lang="en-US" b="1" u="sng" dirty="0" smtClean="0">
                <a:latin typeface="Calibri" pitchFamily="34" charset="0"/>
              </a:rPr>
              <a:t>Role of Critical </a:t>
            </a:r>
            <a:r>
              <a:rPr lang="en-US" b="1" u="sng" dirty="0" err="1" smtClean="0">
                <a:latin typeface="Calibri" pitchFamily="34" charset="0"/>
              </a:rPr>
              <a:t>stenosis</a:t>
            </a:r>
            <a:r>
              <a:rPr lang="en-US" b="1" u="sng" dirty="0" smtClean="0">
                <a:latin typeface="Calibri" pitchFamily="34" charset="0"/>
              </a:rPr>
              <a:t> or obstruction:</a:t>
            </a:r>
            <a:r>
              <a:rPr lang="en-US" b="1" dirty="0" smtClean="0">
                <a:latin typeface="Calibri" pitchFamily="34" charset="0"/>
              </a:rPr>
              <a:t> </a:t>
            </a:r>
          </a:p>
          <a:p>
            <a:pPr eaLnBrk="1" hangingPunct="1">
              <a:buFont typeface="Wingdings" pitchFamily="2" charset="2"/>
              <a:buNone/>
            </a:pPr>
            <a:r>
              <a:rPr lang="en-US" dirty="0" smtClean="0">
                <a:latin typeface="Calibri" pitchFamily="34" charset="0"/>
              </a:rPr>
              <a:t>   (&gt;=75% of the lumen of one or more coronary arteries by atherosclerotic plaque).</a:t>
            </a:r>
          </a:p>
        </p:txBody>
      </p:sp>
      <p:pic>
        <p:nvPicPr>
          <p:cNvPr id="4" name="Picture 5" descr="showimage"/>
          <p:cNvPicPr>
            <a:picLocks noChangeAspect="1" noChangeArrowheads="1"/>
          </p:cNvPicPr>
          <p:nvPr/>
        </p:nvPicPr>
        <p:blipFill>
          <a:blip r:embed="rId3" cstate="print"/>
          <a:srcRect b="6209"/>
          <a:stretch>
            <a:fillRect/>
          </a:stretch>
        </p:blipFill>
        <p:spPr bwMode="auto">
          <a:xfrm>
            <a:off x="0" y="2541588"/>
            <a:ext cx="9144000" cy="431641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0" y="139700"/>
            <a:ext cx="5791200" cy="1155700"/>
          </a:xfrm>
        </p:spPr>
        <p:txBody>
          <a:bodyPr/>
          <a:lstStyle/>
          <a:p>
            <a:pPr eaLnBrk="1" fontAlgn="auto" hangingPunct="1">
              <a:spcAft>
                <a:spcPts val="0"/>
              </a:spcAft>
              <a:defRPr/>
            </a:pPr>
            <a:r>
              <a:rPr lang="en-US" sz="3400" dirty="0" smtClean="0">
                <a:latin typeface="Calibri" pitchFamily="34" charset="0"/>
              </a:rPr>
              <a:t>Pathogenesis of Ischemic Heart Disease</a:t>
            </a:r>
          </a:p>
        </p:txBody>
      </p:sp>
      <p:sp>
        <p:nvSpPr>
          <p:cNvPr id="16386" name="Rectangle 3"/>
          <p:cNvSpPr>
            <a:spLocks noGrp="1" noChangeArrowheads="1"/>
          </p:cNvSpPr>
          <p:nvPr>
            <p:ph idx="4294967295"/>
          </p:nvPr>
        </p:nvSpPr>
        <p:spPr>
          <a:xfrm>
            <a:off x="0" y="1371600"/>
            <a:ext cx="4400550" cy="5181600"/>
          </a:xfrm>
        </p:spPr>
        <p:txBody>
          <a:bodyPr>
            <a:noAutofit/>
          </a:bodyPr>
          <a:lstStyle/>
          <a:p>
            <a:pPr eaLnBrk="1" hangingPunct="1">
              <a:buFont typeface="Wingdings" pitchFamily="2" charset="2"/>
              <a:buNone/>
            </a:pPr>
            <a:r>
              <a:rPr lang="en-US" sz="1800" dirty="0" smtClean="0">
                <a:latin typeface="Calibri" pitchFamily="34" charset="0"/>
              </a:rPr>
              <a:t>2)</a:t>
            </a:r>
            <a:r>
              <a:rPr lang="en-US" sz="1800" u="sng" dirty="0" smtClean="0">
                <a:latin typeface="Calibri" pitchFamily="34" charset="0"/>
              </a:rPr>
              <a:t> </a:t>
            </a:r>
            <a:r>
              <a:rPr lang="en-US" sz="1800" b="1" u="sng" dirty="0" smtClean="0">
                <a:latin typeface="Calibri" pitchFamily="34" charset="0"/>
              </a:rPr>
              <a:t>Role of Acute Plaque Change</a:t>
            </a:r>
            <a:r>
              <a:rPr lang="en-US" sz="1800" dirty="0" smtClean="0">
                <a:latin typeface="Calibri" pitchFamily="34" charset="0"/>
              </a:rPr>
              <a:t>:</a:t>
            </a:r>
          </a:p>
          <a:p>
            <a:pPr>
              <a:buFont typeface="Wingdings" pitchFamily="2" charset="2"/>
              <a:buChar char="Ø"/>
            </a:pPr>
            <a:r>
              <a:rPr lang="en-US" sz="1800" dirty="0" smtClean="0">
                <a:latin typeface="Calibri" pitchFamily="34" charset="0"/>
              </a:rPr>
              <a:t> Disruption of a mildly </a:t>
            </a:r>
            <a:r>
              <a:rPr lang="en-US" sz="1800" dirty="0" err="1" smtClean="0">
                <a:latin typeface="Calibri" pitchFamily="34" charset="0"/>
              </a:rPr>
              <a:t>stenosing</a:t>
            </a:r>
            <a:r>
              <a:rPr lang="en-US" sz="1800" dirty="0" smtClean="0">
                <a:latin typeface="Calibri" pitchFamily="34" charset="0"/>
              </a:rPr>
              <a:t> plaque leading to rupture/ ulceration. This can lead to: </a:t>
            </a:r>
          </a:p>
          <a:p>
            <a:pPr marL="715518" lvl="1" indent="-514350">
              <a:buFont typeface="+mj-lt"/>
              <a:buAutoNum type="romanLcPeriod"/>
            </a:pPr>
            <a:r>
              <a:rPr lang="en-US" sz="1800" dirty="0" smtClean="0">
                <a:latin typeface="Calibri" pitchFamily="34" charset="0"/>
              </a:rPr>
              <a:t>hemorrhage </a:t>
            </a:r>
            <a:r>
              <a:rPr lang="en-US" sz="1800" dirty="0">
                <a:latin typeface="Calibri" pitchFamily="34" charset="0"/>
              </a:rPr>
              <a:t>into the atheroma which will expand in volume. </a:t>
            </a:r>
          </a:p>
          <a:p>
            <a:pPr marL="715518" lvl="1" indent="-514350">
              <a:buFont typeface="+mj-lt"/>
              <a:buAutoNum type="romanLcPeriod"/>
            </a:pPr>
            <a:r>
              <a:rPr lang="en-US" sz="1800" dirty="0" smtClean="0">
                <a:latin typeface="Calibri" pitchFamily="34" charset="0"/>
              </a:rPr>
              <a:t>exposure of the </a:t>
            </a:r>
            <a:r>
              <a:rPr lang="en-US" sz="1800" dirty="0" err="1" smtClean="0">
                <a:latin typeface="Calibri" pitchFamily="34" charset="0"/>
              </a:rPr>
              <a:t>thrombogenic</a:t>
            </a:r>
            <a:r>
              <a:rPr lang="en-US" sz="1800" dirty="0" smtClean="0">
                <a:latin typeface="Calibri" pitchFamily="34" charset="0"/>
              </a:rPr>
              <a:t>  basement membrane just below the endothelial lining followed by thrombosis</a:t>
            </a:r>
          </a:p>
          <a:p>
            <a:pPr>
              <a:buFont typeface="Wingdings" pitchFamily="2" charset="2"/>
              <a:buChar char="Ø"/>
            </a:pPr>
            <a:r>
              <a:rPr lang="en-US" sz="1800" dirty="0" smtClean="0">
                <a:latin typeface="Calibri" pitchFamily="34" charset="0"/>
              </a:rPr>
              <a:t>Acute plaque change can cause  myocardial ischemia in the form of </a:t>
            </a:r>
          </a:p>
          <a:p>
            <a:pPr marL="544068" lvl="1" indent="-342900">
              <a:buFont typeface="+mj-lt"/>
              <a:buAutoNum type="alphaLcPeriod"/>
            </a:pPr>
            <a:r>
              <a:rPr lang="en-US" sz="1800" dirty="0" smtClean="0">
                <a:latin typeface="Calibri" pitchFamily="34" charset="0"/>
              </a:rPr>
              <a:t>unstable angina</a:t>
            </a:r>
          </a:p>
          <a:p>
            <a:pPr marL="544068" lvl="1" indent="-342900">
              <a:buFont typeface="+mj-lt"/>
              <a:buAutoNum type="alphaLcPeriod"/>
            </a:pPr>
            <a:r>
              <a:rPr lang="en-US" sz="1800" dirty="0" smtClean="0">
                <a:latin typeface="Calibri" pitchFamily="34" charset="0"/>
              </a:rPr>
              <a:t>acute myocardial infarction </a:t>
            </a:r>
          </a:p>
          <a:p>
            <a:pPr marL="544068" lvl="1" indent="-342900">
              <a:buFont typeface="+mj-lt"/>
              <a:buAutoNum type="alphaLcPeriod"/>
            </a:pPr>
            <a:r>
              <a:rPr lang="en-US" sz="1800" dirty="0" smtClean="0">
                <a:latin typeface="Calibri" pitchFamily="34" charset="0"/>
              </a:rPr>
              <a:t>and (in many cases) sudden cardiac death. </a:t>
            </a:r>
          </a:p>
        </p:txBody>
      </p:sp>
      <p:pic>
        <p:nvPicPr>
          <p:cNvPr id="2" name="Picture 1"/>
          <p:cNvPicPr>
            <a:picLocks noChangeAspect="1"/>
          </p:cNvPicPr>
          <p:nvPr/>
        </p:nvPicPr>
        <p:blipFill>
          <a:blip r:embed="rId3" cstate="print"/>
          <a:stretch>
            <a:fillRect/>
          </a:stretch>
        </p:blipFill>
        <p:spPr>
          <a:xfrm>
            <a:off x="4172430" y="5029200"/>
            <a:ext cx="4962045" cy="1807877"/>
          </a:xfrm>
          <a:prstGeom prst="rect">
            <a:avLst/>
          </a:prstGeom>
        </p:spPr>
      </p:pic>
      <p:pic>
        <p:nvPicPr>
          <p:cNvPr id="3" name="Picture 2"/>
          <p:cNvPicPr>
            <a:picLocks noChangeAspect="1"/>
          </p:cNvPicPr>
          <p:nvPr/>
        </p:nvPicPr>
        <p:blipFill>
          <a:blip r:embed="rId4" cstate="print"/>
          <a:stretch>
            <a:fillRect/>
          </a:stretch>
        </p:blipFill>
        <p:spPr>
          <a:xfrm>
            <a:off x="8282940" y="5146431"/>
            <a:ext cx="822960" cy="264524"/>
          </a:xfrm>
          <a:prstGeom prst="rect">
            <a:avLst/>
          </a:prstGeom>
        </p:spPr>
      </p:pic>
      <p:pic>
        <p:nvPicPr>
          <p:cNvPr id="4" name="Picture 3"/>
          <p:cNvPicPr>
            <a:picLocks noChangeAspect="1"/>
          </p:cNvPicPr>
          <p:nvPr/>
        </p:nvPicPr>
        <p:blipFill>
          <a:blip r:embed="rId5" cstate="print"/>
          <a:stretch>
            <a:fillRect/>
          </a:stretch>
        </p:blipFill>
        <p:spPr>
          <a:xfrm>
            <a:off x="5594685" y="717550"/>
            <a:ext cx="3539790" cy="4235351"/>
          </a:xfrm>
          <a:prstGeom prst="rect">
            <a:avLst/>
          </a:prstGeom>
        </p:spPr>
      </p:pic>
      <p:pic>
        <p:nvPicPr>
          <p:cNvPr id="5" name="Picture 4"/>
          <p:cNvPicPr>
            <a:picLocks noChangeAspect="1"/>
          </p:cNvPicPr>
          <p:nvPr/>
        </p:nvPicPr>
        <p:blipFill>
          <a:blip r:embed="rId6" cstate="print"/>
          <a:stretch>
            <a:fillRect/>
          </a:stretch>
        </p:blipFill>
        <p:spPr>
          <a:xfrm>
            <a:off x="8046720" y="838200"/>
            <a:ext cx="1097280" cy="2637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4.bp.blogspot.com/_SIl46YOSYD4/TQICNYbWaGI/AAAAAAAAA6Y/mef57o8HMtU/s1600/Heart_Attack_Full.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676400" y="228600"/>
            <a:ext cx="5081588" cy="609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98025" y="6488668"/>
            <a:ext cx="3070136" cy="369332"/>
          </a:xfrm>
          <a:prstGeom prst="rect">
            <a:avLst/>
          </a:prstGeom>
        </p:spPr>
        <p:txBody>
          <a:bodyPr wrap="none">
            <a:spAutoFit/>
          </a:bodyPr>
          <a:lstStyle/>
          <a:p>
            <a:r>
              <a:rPr lang="en-US" dirty="0"/>
              <a:t>http://erwinadr.blogspot.com</a:t>
            </a:r>
          </a:p>
        </p:txBody>
      </p:sp>
    </p:spTree>
    <p:extLst>
      <p:ext uri="{BB962C8B-B14F-4D97-AF65-F5344CB8AC3E}">
        <p14:creationId xmlns:p14="http://schemas.microsoft.com/office/powerpoint/2010/main" val="77439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heme3">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3" id="{7E945993-484D-4991-8CB0-BE73E0587781}" vid="{21B89476-1680-42D1-AD76-0B9D48F46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Theme3</Template>
  <TotalTime>1465</TotalTime>
  <Words>2357</Words>
  <Application>Microsoft Office PowerPoint</Application>
  <PresentationFormat>On-screen Show (4:3)</PresentationFormat>
  <Paragraphs>316</Paragraphs>
  <Slides>44</Slides>
  <Notes>34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Book Antiqua</vt:lpstr>
      <vt:lpstr>Calibri</vt:lpstr>
      <vt:lpstr>Lucida Sans Unicode</vt:lpstr>
      <vt:lpstr>Times New Roman</vt:lpstr>
      <vt:lpstr>Times New Roman (Arabic)</vt:lpstr>
      <vt:lpstr>Verdana</vt:lpstr>
      <vt:lpstr>Wingdings</vt:lpstr>
      <vt:lpstr>Wingdings 3</vt:lpstr>
      <vt:lpstr>Theme3</vt:lpstr>
      <vt:lpstr>Cardiovascular  System.  IHD, Angina &amp; MI</vt:lpstr>
      <vt:lpstr>Objectives for Atherosclerosis, ischemic heart diseases (angina and myocardial infarction) 2 lectures </vt:lpstr>
      <vt:lpstr>PowerPoint Presentation</vt:lpstr>
      <vt:lpstr>Ischemic Heart Disease/IHD  (Coronary Heart Disease)</vt:lpstr>
      <vt:lpstr>Ischemic Heart Disease: Epidemiology-(coronary atherosclerosis)</vt:lpstr>
      <vt:lpstr>Pathogenesis of Ischemic Heart Disease</vt:lpstr>
      <vt:lpstr>Pathogenesis of Ischemic Heart Disease</vt:lpstr>
      <vt:lpstr>Pathogenesis of Ischemic Heart Disease</vt:lpstr>
      <vt:lpstr>PowerPoint Presentation</vt:lpstr>
      <vt:lpstr>Pathogenesis of Ischemic Heart Disease</vt:lpstr>
      <vt:lpstr>Ischemic Heart Disease:   Pathogenesis</vt:lpstr>
      <vt:lpstr>PowerPoint Presentation</vt:lpstr>
      <vt:lpstr>Ischemic Heart Disease</vt:lpstr>
      <vt:lpstr>Angina pectoris</vt:lpstr>
      <vt:lpstr>  Angina pectoris</vt:lpstr>
      <vt:lpstr>Angina pectoris: Stable angina/ typical angina pectoris:  </vt:lpstr>
      <vt:lpstr>Angina Pectoris:  Unstable or crescendo angina: </vt:lpstr>
      <vt:lpstr>Angina Pectoris: Prinzmetal variant angina: </vt:lpstr>
      <vt:lpstr>Angina Pectoris. summary</vt:lpstr>
      <vt:lpstr>Myocardial Infarction (MI)</vt:lpstr>
      <vt:lpstr>Myocardial Infarction (MI)</vt:lpstr>
      <vt:lpstr> The commonly affected coronary vessel in MI in  persons with right dominant coronary artery heart (90% of population) are:</vt:lpstr>
      <vt:lpstr>Pathogenesis of MI</vt:lpstr>
      <vt:lpstr>Pathogenesis of MI</vt:lpstr>
      <vt:lpstr>PowerPoint Presentation</vt:lpstr>
      <vt:lpstr>Pathogenesis of MI</vt:lpstr>
      <vt:lpstr>Collateral circulation</vt:lpstr>
      <vt:lpstr>Ischemic Heart Disease  MI types and morphology</vt:lpstr>
      <vt:lpstr>PowerPoint Presentation</vt:lpstr>
      <vt:lpstr>PowerPoint Presentation</vt:lpstr>
      <vt:lpstr>PowerPoint Presentation</vt:lpstr>
      <vt:lpstr>PowerPoint Presentation</vt:lpstr>
      <vt:lpstr>PowerPoint Presentation</vt:lpstr>
      <vt:lpstr>PowerPoint Presentation</vt:lpstr>
      <vt:lpstr>Myocardial Infarction: Clinical Features</vt:lpstr>
      <vt:lpstr>Ischemic Heart Disease  Laboratory evaluation</vt:lpstr>
      <vt:lpstr>Myocardial Infarction: Outcomes or complications </vt:lpstr>
      <vt:lpstr>Complications of MI</vt:lpstr>
      <vt:lpstr>PowerPoint Presentation</vt:lpstr>
      <vt:lpstr>PowerPoint Presentation</vt:lpstr>
      <vt:lpstr>Myocardial Infarction (MI), summary</vt:lpstr>
      <vt:lpstr>Myocardial Infarction (MI), summary</vt:lpstr>
      <vt:lpstr>Chronic ischemic heart disease &amp;  Sudden cardiac death</vt:lpstr>
      <vt:lpstr>Chronic ischemic heart disease &amp; Sudden cardiac death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System</dc:title>
  <dc:creator>Dr.Sufia</dc:creator>
  <cp:lastModifiedBy>sufia husain</cp:lastModifiedBy>
  <cp:revision>156</cp:revision>
  <dcterms:created xsi:type="dcterms:W3CDTF">2009-02-14T10:07:38Z</dcterms:created>
  <dcterms:modified xsi:type="dcterms:W3CDTF">2018-02-28T20:34:07Z</dcterms:modified>
</cp:coreProperties>
</file>