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21"/>
  </p:notesMasterIdLst>
  <p:sldIdLst>
    <p:sldId id="256" r:id="rId2"/>
    <p:sldId id="287" r:id="rId3"/>
    <p:sldId id="288" r:id="rId4"/>
    <p:sldId id="499" r:id="rId5"/>
    <p:sldId id="455" r:id="rId6"/>
    <p:sldId id="371" r:id="rId7"/>
    <p:sldId id="461" r:id="rId8"/>
    <p:sldId id="393" r:id="rId9"/>
    <p:sldId id="464" r:id="rId10"/>
    <p:sldId id="465" r:id="rId11"/>
    <p:sldId id="503" r:id="rId12"/>
    <p:sldId id="456" r:id="rId13"/>
    <p:sldId id="459" r:id="rId14"/>
    <p:sldId id="479" r:id="rId15"/>
    <p:sldId id="494" r:id="rId16"/>
    <p:sldId id="476" r:id="rId17"/>
    <p:sldId id="573" r:id="rId18"/>
    <p:sldId id="373" r:id="rId19"/>
    <p:sldId id="460" r:id="rId20"/>
    <p:sldId id="445" r:id="rId21"/>
    <p:sldId id="468" r:id="rId22"/>
    <p:sldId id="470" r:id="rId23"/>
    <p:sldId id="375" r:id="rId24"/>
    <p:sldId id="495" r:id="rId25"/>
    <p:sldId id="496" r:id="rId26"/>
    <p:sldId id="441" r:id="rId27"/>
    <p:sldId id="466" r:id="rId28"/>
    <p:sldId id="467" r:id="rId29"/>
    <p:sldId id="529" r:id="rId30"/>
    <p:sldId id="530" r:id="rId31"/>
    <p:sldId id="531" r:id="rId32"/>
    <p:sldId id="533" r:id="rId33"/>
    <p:sldId id="534" r:id="rId34"/>
    <p:sldId id="535" r:id="rId35"/>
    <p:sldId id="536" r:id="rId36"/>
    <p:sldId id="537" r:id="rId37"/>
    <p:sldId id="538" r:id="rId38"/>
    <p:sldId id="539" r:id="rId39"/>
    <p:sldId id="540" r:id="rId40"/>
    <p:sldId id="541" r:id="rId41"/>
    <p:sldId id="542" r:id="rId42"/>
    <p:sldId id="550" r:id="rId43"/>
    <p:sldId id="568" r:id="rId44"/>
    <p:sldId id="569" r:id="rId45"/>
    <p:sldId id="570" r:id="rId46"/>
    <p:sldId id="571" r:id="rId47"/>
    <p:sldId id="572" r:id="rId48"/>
    <p:sldId id="567" r:id="rId49"/>
    <p:sldId id="543" r:id="rId50"/>
    <p:sldId id="544" r:id="rId51"/>
    <p:sldId id="545" r:id="rId52"/>
    <p:sldId id="546" r:id="rId53"/>
    <p:sldId id="547" r:id="rId54"/>
    <p:sldId id="548" r:id="rId55"/>
    <p:sldId id="556" r:id="rId56"/>
    <p:sldId id="557" r:id="rId57"/>
    <p:sldId id="558" r:id="rId58"/>
    <p:sldId id="559" r:id="rId59"/>
    <p:sldId id="560" r:id="rId60"/>
    <p:sldId id="561" r:id="rId61"/>
    <p:sldId id="566" r:id="rId62"/>
    <p:sldId id="562" r:id="rId63"/>
    <p:sldId id="563" r:id="rId64"/>
    <p:sldId id="564" r:id="rId65"/>
    <p:sldId id="565" r:id="rId66"/>
    <p:sldId id="493" r:id="rId67"/>
    <p:sldId id="487" r:id="rId68"/>
    <p:sldId id="491" r:id="rId69"/>
    <p:sldId id="500" r:id="rId70"/>
    <p:sldId id="475" r:id="rId71"/>
    <p:sldId id="489" r:id="rId72"/>
    <p:sldId id="457" r:id="rId73"/>
    <p:sldId id="340" r:id="rId74"/>
    <p:sldId id="492" r:id="rId75"/>
    <p:sldId id="473" r:id="rId76"/>
    <p:sldId id="486" r:id="rId77"/>
    <p:sldId id="296" r:id="rId78"/>
    <p:sldId id="432" r:id="rId79"/>
    <p:sldId id="482" r:id="rId80"/>
    <p:sldId id="384" r:id="rId81"/>
    <p:sldId id="477" r:id="rId82"/>
    <p:sldId id="387" r:id="rId83"/>
    <p:sldId id="410" r:id="rId84"/>
    <p:sldId id="411" r:id="rId85"/>
    <p:sldId id="483" r:id="rId86"/>
    <p:sldId id="388" r:id="rId87"/>
    <p:sldId id="485" r:id="rId88"/>
    <p:sldId id="481" r:id="rId89"/>
    <p:sldId id="484" r:id="rId90"/>
    <p:sldId id="390" r:id="rId91"/>
    <p:sldId id="420" r:id="rId92"/>
    <p:sldId id="433" r:id="rId93"/>
    <p:sldId id="435" r:id="rId94"/>
    <p:sldId id="423" r:id="rId95"/>
    <p:sldId id="438" r:id="rId96"/>
    <p:sldId id="421" r:id="rId97"/>
    <p:sldId id="422" r:id="rId98"/>
    <p:sldId id="437" r:id="rId99"/>
    <p:sldId id="431" r:id="rId100"/>
    <p:sldId id="509" r:id="rId101"/>
    <p:sldId id="428" r:id="rId102"/>
    <p:sldId id="505" r:id="rId103"/>
    <p:sldId id="429" r:id="rId104"/>
    <p:sldId id="449" r:id="rId105"/>
    <p:sldId id="478" r:id="rId106"/>
    <p:sldId id="507" r:id="rId107"/>
    <p:sldId id="508" r:id="rId108"/>
    <p:sldId id="454" r:id="rId109"/>
    <p:sldId id="510" r:id="rId110"/>
    <p:sldId id="511" r:id="rId111"/>
    <p:sldId id="512" r:id="rId112"/>
    <p:sldId id="513" r:id="rId113"/>
    <p:sldId id="439" r:id="rId114"/>
    <p:sldId id="442" r:id="rId115"/>
    <p:sldId id="447" r:id="rId116"/>
    <p:sldId id="448" r:id="rId117"/>
    <p:sldId id="444" r:id="rId118"/>
    <p:sldId id="446" r:id="rId119"/>
    <p:sldId id="501" r:id="rId120"/>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800000"/>
    <a:srgbClr val="99FF33"/>
    <a:srgbClr val="336699"/>
    <a:srgbClr val="CC3300"/>
    <a:srgbClr val="CC6600"/>
    <a:srgbClr val="660066"/>
    <a:srgbClr val="3366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92248" autoAdjust="0"/>
  </p:normalViewPr>
  <p:slideViewPr>
    <p:cSldViewPr>
      <p:cViewPr varScale="1">
        <p:scale>
          <a:sx n="103" d="100"/>
          <a:sy n="103" d="100"/>
        </p:scale>
        <p:origin x="-1248" y="-11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38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A3116FF-09F3-40D4-A937-78DAAAB4F1F0}" type="datetimeFigureOut">
              <a:rPr lang="en-US" smtClean="0"/>
              <a:pPr/>
              <a:t>2/26/18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CAB0131-69CC-40C0-88AE-9A7928CF3E90}" type="slidenum">
              <a:rPr lang="en-US" smtClean="0"/>
              <a:pPr/>
              <a:t>‹#›</a:t>
            </a:fld>
            <a:endParaRPr lang="en-US"/>
          </a:p>
        </p:txBody>
      </p:sp>
    </p:spTree>
    <p:extLst>
      <p:ext uri="{BB962C8B-B14F-4D97-AF65-F5344CB8AC3E}">
        <p14:creationId xmlns:p14="http://schemas.microsoft.com/office/powerpoint/2010/main" val="419807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8</a:t>
            </a:fld>
            <a:endParaRPr lang="en-US"/>
          </a:p>
        </p:txBody>
      </p:sp>
    </p:spTree>
    <p:extLst>
      <p:ext uri="{BB962C8B-B14F-4D97-AF65-F5344CB8AC3E}">
        <p14:creationId xmlns:p14="http://schemas.microsoft.com/office/powerpoint/2010/main" val="48892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37</a:t>
            </a:fld>
            <a:endParaRPr lang="en-US" smtClean="0"/>
          </a:p>
        </p:txBody>
      </p:sp>
    </p:spTree>
    <p:extLst>
      <p:ext uri="{BB962C8B-B14F-4D97-AF65-F5344CB8AC3E}">
        <p14:creationId xmlns:p14="http://schemas.microsoft.com/office/powerpoint/2010/main" val="3477448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22657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44</a:t>
            </a:fld>
            <a:endParaRPr lang="en-US"/>
          </a:p>
        </p:txBody>
      </p:sp>
    </p:spTree>
    <p:extLst>
      <p:ext uri="{BB962C8B-B14F-4D97-AF65-F5344CB8AC3E}">
        <p14:creationId xmlns:p14="http://schemas.microsoft.com/office/powerpoint/2010/main" val="3115904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45</a:t>
            </a:fld>
            <a:endParaRPr lang="en-US"/>
          </a:p>
        </p:txBody>
      </p:sp>
    </p:spTree>
    <p:extLst>
      <p:ext uri="{BB962C8B-B14F-4D97-AF65-F5344CB8AC3E}">
        <p14:creationId xmlns:p14="http://schemas.microsoft.com/office/powerpoint/2010/main" val="1252966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47</a:t>
            </a:fld>
            <a:endParaRPr lang="en-US"/>
          </a:p>
        </p:txBody>
      </p:sp>
    </p:spTree>
    <p:extLst>
      <p:ext uri="{BB962C8B-B14F-4D97-AF65-F5344CB8AC3E}">
        <p14:creationId xmlns:p14="http://schemas.microsoft.com/office/powerpoint/2010/main" val="1168667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74967C-6636-40D4-A65C-6E2F5338D501}" type="slidenum">
              <a:rPr lang="en-US"/>
              <a:pPr fontAlgn="base">
                <a:spcBef>
                  <a:spcPct val="0"/>
                </a:spcBef>
                <a:spcAft>
                  <a:spcPct val="0"/>
                </a:spcAft>
              </a:pPr>
              <a:t>54</a:t>
            </a:fld>
            <a:endParaRPr lang="en-US"/>
          </a:p>
        </p:txBody>
      </p:sp>
    </p:spTree>
    <p:extLst>
      <p:ext uri="{BB962C8B-B14F-4D97-AF65-F5344CB8AC3E}">
        <p14:creationId xmlns:p14="http://schemas.microsoft.com/office/powerpoint/2010/main" val="4104838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56</a:t>
            </a:fld>
            <a:endParaRPr lang="en-US"/>
          </a:p>
        </p:txBody>
      </p:sp>
    </p:spTree>
    <p:extLst>
      <p:ext uri="{BB962C8B-B14F-4D97-AF65-F5344CB8AC3E}">
        <p14:creationId xmlns:p14="http://schemas.microsoft.com/office/powerpoint/2010/main" val="2537669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58</a:t>
            </a:fld>
            <a:endParaRPr lang="en-US"/>
          </a:p>
        </p:txBody>
      </p:sp>
    </p:spTree>
    <p:extLst>
      <p:ext uri="{BB962C8B-B14F-4D97-AF65-F5344CB8AC3E}">
        <p14:creationId xmlns:p14="http://schemas.microsoft.com/office/powerpoint/2010/main" val="262620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62</a:t>
            </a:fld>
            <a:endParaRPr lang="en-US"/>
          </a:p>
        </p:txBody>
      </p:sp>
    </p:spTree>
    <p:extLst>
      <p:ext uri="{BB962C8B-B14F-4D97-AF65-F5344CB8AC3E}">
        <p14:creationId xmlns:p14="http://schemas.microsoft.com/office/powerpoint/2010/main" val="519089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64</a:t>
            </a:fld>
            <a:endParaRPr lang="en-US"/>
          </a:p>
        </p:txBody>
      </p:sp>
    </p:spTree>
    <p:extLst>
      <p:ext uri="{BB962C8B-B14F-4D97-AF65-F5344CB8AC3E}">
        <p14:creationId xmlns:p14="http://schemas.microsoft.com/office/powerpoint/2010/main" val="1818607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11</a:t>
            </a:fld>
            <a:endParaRPr lang="en-US"/>
          </a:p>
        </p:txBody>
      </p:sp>
    </p:spTree>
    <p:extLst>
      <p:ext uri="{BB962C8B-B14F-4D97-AF65-F5344CB8AC3E}">
        <p14:creationId xmlns:p14="http://schemas.microsoft.com/office/powerpoint/2010/main" val="805409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3BC927-7F0F-46AC-9FD9-308C3F73AE84}" type="slidenum">
              <a:rPr lang="en-US"/>
              <a:pPr fontAlgn="base">
                <a:spcBef>
                  <a:spcPct val="0"/>
                </a:spcBef>
                <a:spcAft>
                  <a:spcPct val="0"/>
                </a:spcAft>
              </a:pPr>
              <a:t>73</a:t>
            </a:fld>
            <a:endParaRPr lang="en-US"/>
          </a:p>
        </p:txBody>
      </p:sp>
    </p:spTree>
    <p:extLst>
      <p:ext uri="{BB962C8B-B14F-4D97-AF65-F5344CB8AC3E}">
        <p14:creationId xmlns:p14="http://schemas.microsoft.com/office/powerpoint/2010/main" val="3089543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5B001-F0E0-4F3D-96FF-A6DCE665A0EB}" type="slidenum">
              <a:rPr lang="en-US"/>
              <a:pPr fontAlgn="base">
                <a:spcBef>
                  <a:spcPct val="0"/>
                </a:spcBef>
                <a:spcAft>
                  <a:spcPct val="0"/>
                </a:spcAft>
              </a:pPr>
              <a:t>77</a:t>
            </a:fld>
            <a:endParaRPr lang="en-US"/>
          </a:p>
        </p:txBody>
      </p:sp>
    </p:spTree>
    <p:extLst>
      <p:ext uri="{BB962C8B-B14F-4D97-AF65-F5344CB8AC3E}">
        <p14:creationId xmlns:p14="http://schemas.microsoft.com/office/powerpoint/2010/main" val="2540210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80</a:t>
            </a:fld>
            <a:endParaRPr lang="en-US"/>
          </a:p>
        </p:txBody>
      </p:sp>
    </p:spTree>
    <p:extLst>
      <p:ext uri="{BB962C8B-B14F-4D97-AF65-F5344CB8AC3E}">
        <p14:creationId xmlns:p14="http://schemas.microsoft.com/office/powerpoint/2010/main" val="96556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44F8F5-E9BB-43BD-A29F-7E1C5036B21E}" type="slidenum">
              <a:rPr lang="en-US"/>
              <a:pPr fontAlgn="base">
                <a:spcBef>
                  <a:spcPct val="0"/>
                </a:spcBef>
                <a:spcAft>
                  <a:spcPct val="0"/>
                </a:spcAft>
              </a:pPr>
              <a:t>82</a:t>
            </a:fld>
            <a:endParaRPr lang="en-US"/>
          </a:p>
        </p:txBody>
      </p:sp>
    </p:spTree>
    <p:extLst>
      <p:ext uri="{BB962C8B-B14F-4D97-AF65-F5344CB8AC3E}">
        <p14:creationId xmlns:p14="http://schemas.microsoft.com/office/powerpoint/2010/main" val="1197909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extLst>
      <p:ext uri="{BB962C8B-B14F-4D97-AF65-F5344CB8AC3E}">
        <p14:creationId xmlns:p14="http://schemas.microsoft.com/office/powerpoint/2010/main" val="738840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extLst>
      <p:ext uri="{BB962C8B-B14F-4D97-AF65-F5344CB8AC3E}">
        <p14:creationId xmlns:p14="http://schemas.microsoft.com/office/powerpoint/2010/main" val="1074883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97</a:t>
            </a:fld>
            <a:endParaRPr lang="en-US"/>
          </a:p>
        </p:txBody>
      </p:sp>
    </p:spTree>
    <p:extLst>
      <p:ext uri="{BB962C8B-B14F-4D97-AF65-F5344CB8AC3E}">
        <p14:creationId xmlns:p14="http://schemas.microsoft.com/office/powerpoint/2010/main" val="3292485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Myocardial</a:t>
            </a:r>
            <a:r>
              <a:rPr lang="fr-FR" dirty="0" smtClean="0"/>
              <a:t> </a:t>
            </a:r>
            <a:r>
              <a:rPr lang="fr-FR" dirty="0" err="1" smtClean="0"/>
              <a:t>disarry</a:t>
            </a:r>
            <a:r>
              <a:rPr lang="fr-FR" dirty="0" smtClean="0"/>
              <a:t> </a:t>
            </a:r>
            <a:r>
              <a:rPr lang="fr-FR" dirty="0" err="1" smtClean="0"/>
              <a:t>loss</a:t>
            </a:r>
            <a:r>
              <a:rPr lang="fr-FR" dirty="0" smtClean="0"/>
              <a:t> of the normal</a:t>
            </a:r>
            <a:r>
              <a:rPr lang="fr-FR" baseline="0" dirty="0" smtClean="0"/>
              <a:t> </a:t>
            </a:r>
            <a:r>
              <a:rPr lang="fr-FR" baseline="0" dirty="0" err="1" smtClean="0"/>
              <a:t>parallel</a:t>
            </a:r>
            <a:r>
              <a:rPr lang="fr-FR" baseline="0" dirty="0" smtClean="0"/>
              <a:t> </a:t>
            </a:r>
            <a:r>
              <a:rPr lang="fr-FR" baseline="0" dirty="0" err="1" smtClean="0"/>
              <a:t>alignment</a:t>
            </a:r>
            <a:r>
              <a:rPr lang="fr-FR" baseline="0" dirty="0" smtClean="0"/>
              <a:t> of </a:t>
            </a:r>
            <a:r>
              <a:rPr lang="fr-FR" baseline="0" dirty="0" err="1" smtClean="0"/>
              <a:t>myocytes</a:t>
            </a:r>
            <a:endParaRPr lang="fr-FR" dirty="0"/>
          </a:p>
        </p:txBody>
      </p:sp>
      <p:sp>
        <p:nvSpPr>
          <p:cNvPr id="4" name="Espace réservé du numéro de diapositive 3"/>
          <p:cNvSpPr>
            <a:spLocks noGrp="1"/>
          </p:cNvSpPr>
          <p:nvPr>
            <p:ph type="sldNum" sz="quarter" idx="10"/>
          </p:nvPr>
        </p:nvSpPr>
        <p:spPr/>
        <p:txBody>
          <a:bodyPr/>
          <a:lstStyle/>
          <a:p>
            <a:fld id="{ECAB0131-69CC-40C0-88AE-9A7928CF3E90}" type="slidenum">
              <a:rPr lang="en-US" smtClean="0"/>
              <a:pPr/>
              <a:t>98</a:t>
            </a:fld>
            <a:endParaRPr lang="en-US"/>
          </a:p>
        </p:txBody>
      </p:sp>
    </p:spTree>
    <p:extLst>
      <p:ext uri="{BB962C8B-B14F-4D97-AF65-F5344CB8AC3E}">
        <p14:creationId xmlns:p14="http://schemas.microsoft.com/office/powerpoint/2010/main" val="2418551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101</a:t>
            </a:fld>
            <a:endParaRPr lang="en-US"/>
          </a:p>
        </p:txBody>
      </p:sp>
    </p:spTree>
    <p:extLst>
      <p:ext uri="{BB962C8B-B14F-4D97-AF65-F5344CB8AC3E}">
        <p14:creationId xmlns:p14="http://schemas.microsoft.com/office/powerpoint/2010/main" val="529171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1CFFA4-F5C2-42A7-A849-FFD9085DF3B1}" type="slidenum">
              <a:rPr lang="en-US"/>
              <a:pPr fontAlgn="base">
                <a:spcBef>
                  <a:spcPct val="0"/>
                </a:spcBef>
                <a:spcAft>
                  <a:spcPct val="0"/>
                </a:spcAft>
              </a:pPr>
              <a:t>23</a:t>
            </a:fld>
            <a:endParaRPr lang="en-US"/>
          </a:p>
        </p:txBody>
      </p:sp>
    </p:spTree>
    <p:extLst>
      <p:ext uri="{BB962C8B-B14F-4D97-AF65-F5344CB8AC3E}">
        <p14:creationId xmlns:p14="http://schemas.microsoft.com/office/powerpoint/2010/main" val="2310169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FCB3FB-E718-4620-B3B2-5FEDCFFAE713}"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427561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D03AC9-A487-4799-A1B2-A5D96E138AF7}"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195199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562262-9407-4B93-8E51-EF7394AD9130}" type="slidenum">
              <a:rPr lang="en-US" altLang="en-US" smtClean="0">
                <a:latin typeface="Calibri" panose="020F0502020204030204" pitchFamily="34" charset="0"/>
              </a:rPr>
              <a:pPr/>
              <a:t>31</a:t>
            </a:fld>
            <a:endParaRPr lang="en-US" altLang="en-US" smtClean="0">
              <a:latin typeface="Calibri" panose="020F0502020204030204" pitchFamily="34" charset="0"/>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677915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A4B283-4D84-4474-AB6D-958F54076579}" type="slidenum">
              <a:rPr lang="en-CA" altLang="en-US" smtClean="0"/>
              <a:pPr>
                <a:spcBef>
                  <a:spcPct val="0"/>
                </a:spcBef>
              </a:pPr>
              <a:t>33</a:t>
            </a:fld>
            <a:endParaRPr lang="en-CA" altLang="en-US" smtClean="0"/>
          </a:p>
        </p:txBody>
      </p:sp>
    </p:spTree>
    <p:extLst>
      <p:ext uri="{BB962C8B-B14F-4D97-AF65-F5344CB8AC3E}">
        <p14:creationId xmlns:p14="http://schemas.microsoft.com/office/powerpoint/2010/main" val="527139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591939-7090-4915-AD4C-C93B48C18157}" type="slidenum">
              <a:rPr lang="en-US" altLang="en-US" smtClean="0"/>
              <a:pPr>
                <a:spcBef>
                  <a:spcPct val="0"/>
                </a:spcBef>
              </a:pPr>
              <a:t>34</a:t>
            </a:fld>
            <a:endParaRPr lang="en-US" altLang="en-US" smtClean="0"/>
          </a:p>
        </p:txBody>
      </p:sp>
    </p:spTree>
    <p:extLst>
      <p:ext uri="{BB962C8B-B14F-4D97-AF65-F5344CB8AC3E}">
        <p14:creationId xmlns:p14="http://schemas.microsoft.com/office/powerpoint/2010/main" val="1876935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123535-424F-49B6-9FD2-87DFB8D4147C}" type="slidenum">
              <a:rPr lang="en-US" altLang="en-US" smtClean="0"/>
              <a:pPr>
                <a:spcBef>
                  <a:spcPct val="0"/>
                </a:spcBef>
              </a:pPr>
              <a:t>35</a:t>
            </a:fld>
            <a:endParaRPr lang="en-US" altLang="en-US" smtClean="0"/>
          </a:p>
        </p:txBody>
      </p:sp>
    </p:spTree>
    <p:extLst>
      <p:ext uri="{BB962C8B-B14F-4D97-AF65-F5344CB8AC3E}">
        <p14:creationId xmlns:p14="http://schemas.microsoft.com/office/powerpoint/2010/main" val="374799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1D8906-5950-45E2-B31C-AE03D931088A}" type="datetimeFigureOut">
              <a:rPr lang="en-US" smtClean="0"/>
              <a:pPr/>
              <a:t>2/26/18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1D8906-5950-45E2-B31C-AE03D931088A}" type="datetimeFigureOut">
              <a:rPr lang="en-US" smtClean="0"/>
              <a:pPr/>
              <a:t>2/26/18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14585D4-28E6-49DA-B9EA-B9D6C027EEF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71D8906-5950-45E2-B31C-AE03D931088A}" type="datetimeFigureOut">
              <a:rPr lang="en-US" smtClean="0"/>
              <a:pPr/>
              <a:t>2/26/18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71D8906-5950-45E2-B31C-AE03D931088A}" type="datetimeFigureOut">
              <a:rPr lang="en-US" smtClean="0"/>
              <a:pPr/>
              <a:t>2/26/18</a:t>
            </a:fld>
            <a:endParaRPr lang="en-US"/>
          </a:p>
        </p:txBody>
      </p:sp>
      <p:sp>
        <p:nvSpPr>
          <p:cNvPr id="10" name="Slide Number Placeholder 9"/>
          <p:cNvSpPr>
            <a:spLocks noGrp="1"/>
          </p:cNvSpPr>
          <p:nvPr>
            <p:ph type="sldNum" sz="quarter" idx="16"/>
          </p:nvPr>
        </p:nvSpPr>
        <p:spPr/>
        <p:txBody>
          <a:bodyPr rtlCol="0"/>
          <a:lstStyle/>
          <a:p>
            <a:fld id="{014585D4-28E6-49DA-B9EA-B9D6C027EEF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71D8906-5950-45E2-B31C-AE03D931088A}" type="datetimeFigureOut">
              <a:rPr lang="en-US" smtClean="0"/>
              <a:pPr/>
              <a:t>2/26/18</a:t>
            </a:fld>
            <a:endParaRPr lang="en-US"/>
          </a:p>
        </p:txBody>
      </p:sp>
      <p:sp>
        <p:nvSpPr>
          <p:cNvPr id="12" name="Slide Number Placeholder 11"/>
          <p:cNvSpPr>
            <a:spLocks noGrp="1"/>
          </p:cNvSpPr>
          <p:nvPr>
            <p:ph type="sldNum" sz="quarter" idx="16"/>
          </p:nvPr>
        </p:nvSpPr>
        <p:spPr/>
        <p:txBody>
          <a:bodyPr rtlCol="0"/>
          <a:lstStyle/>
          <a:p>
            <a:fld id="{014585D4-28E6-49DA-B9EA-B9D6C027EEF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1D8906-5950-45E2-B31C-AE03D931088A}" type="datetimeFigureOut">
              <a:rPr lang="en-US" smtClean="0"/>
              <a:pPr/>
              <a:t>2/26/18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pPr/>
              <a:t>2/26/18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71D8906-5950-45E2-B31C-AE03D931088A}" type="datetimeFigureOut">
              <a:rPr lang="en-US" smtClean="0"/>
              <a:pPr/>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1D8906-5950-45E2-B31C-AE03D931088A}" type="datetimeFigureOut">
              <a:rPr lang="en-US" smtClean="0"/>
              <a:pPr/>
              <a:t>2/26/18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1D8906-5950-45E2-B31C-AE03D931088A}" type="datetimeFigureOut">
              <a:rPr lang="en-US" smtClean="0"/>
              <a:pPr/>
              <a:t>2/26/18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4585D4-28E6-49DA-B9EA-B9D6C027E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0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microsoft.com/office/2007/relationships/hdphoto" Target="../media/hdphoto10.wdp"/><Relationship Id="rId6"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 Id="rId3" Type="http://schemas.microsoft.com/office/2007/relationships/hdphoto" Target="../media/hdphoto11.wdp"/></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jpeg"/><Relationship Id="rId3" Type="http://schemas.openxmlformats.org/officeDocument/2006/relationships/image" Target="../media/image4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 Id="rId3" Type="http://schemas.openxmlformats.org/officeDocument/2006/relationships/image" Target="../media/image11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 Id="rId3" Type="http://schemas.openxmlformats.org/officeDocument/2006/relationships/image" Target="../media/image11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4" Type="http://schemas.microsoft.com/office/2007/relationships/hdphoto" Target="../media/hdphoto12.wdp"/><Relationship Id="rId1" Type="http://schemas.openxmlformats.org/officeDocument/2006/relationships/slideLayout" Target="../slideLayouts/slideLayout7.xml"/><Relationship Id="rId2" Type="http://schemas.openxmlformats.org/officeDocument/2006/relationships/image" Target="../media/image1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0.png"/><Relationship Id="rId4" Type="http://schemas.microsoft.com/office/2007/relationships/hdphoto" Target="../media/hdphoto13.wdp"/><Relationship Id="rId1" Type="http://schemas.openxmlformats.org/officeDocument/2006/relationships/slideLayout" Target="../slideLayouts/slideLayout7.xml"/><Relationship Id="rId2" Type="http://schemas.openxmlformats.org/officeDocument/2006/relationships/image" Target="../media/image11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112.xml.rels><?xml version="1.0" encoding="UTF-8" standalone="yes"?>
<Relationships xmlns="http://schemas.openxmlformats.org/package/2006/relationships"><Relationship Id="rId3" Type="http://schemas.microsoft.com/office/2007/relationships/hdphoto" Target="../media/hdphoto14.wdp"/><Relationship Id="rId4" Type="http://schemas.openxmlformats.org/officeDocument/2006/relationships/image" Target="../media/image123.png"/><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4.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7.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22.png"/><Relationship Id="rId5" Type="http://schemas.microsoft.com/office/2007/relationships/hdphoto" Target="../media/hdphoto4.wdp"/><Relationship Id="rId6" Type="http://schemas.openxmlformats.org/officeDocument/2006/relationships/image" Target="../media/image23.png"/><Relationship Id="rId7"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m.sa/url?sa=i&amp;rct=j&amp;q=lines+of+zahn+gross&amp;source=images&amp;cd=&amp;cad=rja&amp;docid=p7YDMR1V8-RLNM&amp;tbnid=nZuDXGzXtr3FrM:&amp;ved=0CAUQjRw&amp;url=http://www.studyblue.com/notes/note/n/quarter-4-test-1/deck/1019284&amp;ei=UW4mUYrXONGzhAfU64DoCQ&amp;psig=AFQjCNFnJDZxe9KqAFyGBCKYjReVAATq-g&amp;ust=1361558914038303" TargetMode="External"/><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hyperlink" Target="http://www.google.com/imgres?imgurl=http://modernmedicalguide.com/wp-content/uploads/2010/04/Buergers-Disease1.jpg&amp;imgrefurl=http://modernmedicalguide.com/buergers-disease/&amp;usg=__bE7lWi64bR-2t0NHxA6oL1LjVKw=&amp;h=397&amp;w=243&amp;sz=38&amp;hl=en&amp;start=2&amp;zoom=1&amp;tbnid=cBdcqpwrqQAYlM:&amp;tbnh=124&amp;tbnw=76&amp;ei=Yo1rTYDNKN6AhAe-jMXCDQ&amp;prev=/images?q=buerger's+disease+pictures&amp;um=1&amp;hl=en&amp;safe=active&amp;sa=N&amp;tbs=isch:1&amp;um=1&amp;itbs=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 Id="rId3" Type="http://schemas.openxmlformats.org/officeDocument/2006/relationships/hyperlink" Target="http://en.wikipedia.org/wiki/Femoral_artery"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4"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 Id="rId3" Type="http://schemas.microsoft.com/office/2007/relationships/hdphoto" Target="../media/hdphoto7.wdp"/></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4"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microsoft.com/office/2007/relationships/hdphoto" Target="../media/hdphoto9.wdp"/></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9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s>
</file>

<file path=ppt/slides/_rels/slide97.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0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28" y="1142984"/>
            <a:ext cx="6715172" cy="2214578"/>
          </a:xfrm>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CARDIOVASCULAR  SYSTEM</a:t>
            </a:r>
            <a:endParaRPr lang="en-US" sz="5400" b="1" i="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43042" y="4357694"/>
            <a:ext cx="6172200" cy="945958"/>
          </a:xfrm>
        </p:spPr>
        <p:txBody>
          <a:bodyPr>
            <a:normAutofit/>
          </a:bodyPr>
          <a:lstStyle/>
          <a:p>
            <a:pPr algn="ctr"/>
            <a:r>
              <a:rPr lang="en-US" sz="5400" b="1" i="1" dirty="0" smtClean="0">
                <a:solidFill>
                  <a:schemeClr val="tx1"/>
                </a:solidFill>
                <a:effectLst>
                  <a:outerShdw blurRad="38100" dist="38100" dir="2700000" algn="tl">
                    <a:srgbClr val="000000">
                      <a:alpha val="43137"/>
                    </a:srgbClr>
                  </a:outerShdw>
                </a:effectLst>
              </a:rPr>
              <a:t>Pathology Practical</a:t>
            </a:r>
            <a:endParaRPr lang="en-US" sz="5400" b="1" i="1" dirty="0">
              <a:solidFill>
                <a:schemeClr val="tx1"/>
              </a:solidFill>
              <a:effectLst>
                <a:outerShdw blurRad="38100" dist="38100" dir="2700000" algn="tl">
                  <a:srgbClr val="000000">
                    <a:alpha val="43137"/>
                  </a:srgbClr>
                </a:outerShdw>
              </a:effectLst>
            </a:endParaRPr>
          </a:p>
        </p:txBody>
      </p:sp>
      <p:sp>
        <p:nvSpPr>
          <p:cNvPr id="8" name="TextBox 7"/>
          <p:cNvSpPr txBox="1"/>
          <p:nvPr/>
        </p:nvSpPr>
        <p:spPr>
          <a:xfrm>
            <a:off x="740027" y="6242972"/>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9" name="TextBox 8"/>
          <p:cNvSpPr txBox="1"/>
          <p:nvPr/>
        </p:nvSpPr>
        <p:spPr>
          <a:xfrm>
            <a:off x="2391589" y="6303784"/>
            <a:ext cx="1567461"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p:txBody>
      </p:sp>
      <p:sp>
        <p:nvSpPr>
          <p:cNvPr id="10" name="Rectangle 9"/>
          <p:cNvSpPr/>
          <p:nvPr/>
        </p:nvSpPr>
        <p:spPr>
          <a:xfrm>
            <a:off x="4932040" y="6421650"/>
            <a:ext cx="4104456"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400" b="1" i="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people.duke.edu/%7Eema5/Golian/Slides/1.1/CardioImages1_files/Cv205.jpg"/>
          <p:cNvPicPr>
            <a:picLocks noChangeAspect="1" noChangeArrowheads="1"/>
          </p:cNvPicPr>
          <p:nvPr/>
        </p:nvPicPr>
        <p:blipFill>
          <a:blip r:embed="rId2" cstate="print"/>
          <a:srcRect/>
          <a:stretch>
            <a:fillRect/>
          </a:stretch>
        </p:blipFill>
        <p:spPr bwMode="auto">
          <a:xfrm>
            <a:off x="251520" y="1142984"/>
            <a:ext cx="8280920" cy="3942199"/>
          </a:xfrm>
          <a:prstGeom prst="rect">
            <a:avLst/>
          </a:prstGeom>
          <a:noFill/>
          <a:ln w="28575">
            <a:solidFill>
              <a:schemeClr val="tx1"/>
            </a:solidFill>
          </a:ln>
        </p:spPr>
      </p:pic>
      <p:sp>
        <p:nvSpPr>
          <p:cNvPr id="3" name="Rectangle 2"/>
          <p:cNvSpPr/>
          <p:nvPr/>
        </p:nvSpPr>
        <p:spPr>
          <a:xfrm>
            <a:off x="467544" y="5280740"/>
            <a:ext cx="7704856" cy="1077218"/>
          </a:xfrm>
          <a:prstGeom prst="rect">
            <a:avLst/>
          </a:prstGeom>
        </p:spPr>
        <p:txBody>
          <a:bodyPr wrap="square">
            <a:spAutoFit/>
          </a:bodyPr>
          <a:lstStyle/>
          <a:p>
            <a:pPr algn="ctr"/>
            <a:r>
              <a:rPr lang="en-US" sz="2400" b="1" i="1" dirty="0" smtClean="0">
                <a:solidFill>
                  <a:srgbClr val="0000FF"/>
                </a:solidFill>
              </a:rPr>
              <a:t>Aorta: complicated atheromatous plaques</a:t>
            </a:r>
            <a:r>
              <a:rPr lang="en-US" sz="2000" b="1" i="1" dirty="0" smtClean="0"/>
              <a:t/>
            </a:r>
            <a:br>
              <a:rPr lang="en-US" sz="2000" b="1" i="1" dirty="0" smtClean="0"/>
            </a:br>
            <a:r>
              <a:rPr lang="en-US" sz="2000" b="1" i="1" dirty="0" smtClean="0"/>
              <a:t>Note the raised yellow plaques and the fissures in between the plaques. Dystrophic calcification is likely present as well</a:t>
            </a:r>
            <a:endParaRPr lang="en-US" sz="2000" b="1" i="1" dirty="0"/>
          </a:p>
        </p:txBody>
      </p:sp>
      <p:sp>
        <p:nvSpPr>
          <p:cNvPr id="6" name="Rectangle 5"/>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8" name="Rounded Rectangle 7"/>
          <p:cNvSpPr/>
          <p:nvPr/>
        </p:nvSpPr>
        <p:spPr>
          <a:xfrm>
            <a:off x="1500166" y="28572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87"/>
          <p:cNvGraphicFramePr>
            <a:graphicFrameLocks/>
          </p:cNvGraphicFramePr>
          <p:nvPr>
            <p:extLst/>
          </p:nvPr>
        </p:nvGraphicFramePr>
        <p:xfrm>
          <a:off x="192024" y="2043684"/>
          <a:ext cx="5911596" cy="3577107"/>
        </p:xfrm>
        <a:graphic>
          <a:graphicData uri="http://schemas.openxmlformats.org/drawingml/2006/table">
            <a:tbl>
              <a:tblPr/>
              <a:tblGrid>
                <a:gridCol w="1069848">
                  <a:extLst>
                    <a:ext uri="{9D8B030D-6E8A-4147-A177-3AD203B41FA5}">
                      <a16:colId xmlns:a16="http://schemas.microsoft.com/office/drawing/2014/main" xmlns="" val="20000"/>
                    </a:ext>
                  </a:extLst>
                </a:gridCol>
                <a:gridCol w="2420874">
                  <a:extLst>
                    <a:ext uri="{9D8B030D-6E8A-4147-A177-3AD203B41FA5}">
                      <a16:colId xmlns:a16="http://schemas.microsoft.com/office/drawing/2014/main" xmlns="" val="20001"/>
                    </a:ext>
                  </a:extLst>
                </a:gridCol>
                <a:gridCol w="2420874">
                  <a:extLst>
                    <a:ext uri="{9D8B030D-6E8A-4147-A177-3AD203B41FA5}">
                      <a16:colId xmlns:a16="http://schemas.microsoft.com/office/drawing/2014/main" xmlns="" val="20002"/>
                    </a:ext>
                  </a:extLst>
                </a:gridCol>
              </a:tblGrid>
              <a:tr h="513381">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800" b="1" i="0" u="none" strike="noStrike" cap="none" normalizeH="0" baseline="0" dirty="0" smtClean="0">
                          <a:ln>
                            <a:noFill/>
                          </a:ln>
                          <a:solidFill>
                            <a:srgbClr val="000000"/>
                          </a:solidFill>
                          <a:effectLst/>
                          <a:latin typeface="Calibri" pitchFamily="34" charset="0"/>
                        </a:rPr>
                        <a:t>Time</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800" b="1" i="0" u="none" strike="noStrike" cap="none" normalizeH="0" baseline="0" dirty="0" smtClean="0">
                          <a:ln>
                            <a:noFill/>
                          </a:ln>
                          <a:solidFill>
                            <a:srgbClr val="000000"/>
                          </a:solidFill>
                          <a:effectLst/>
                          <a:latin typeface="Calibri" pitchFamily="34" charset="0"/>
                        </a:rPr>
                        <a:t>Gross changes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800" b="1" i="0" u="none" strike="noStrike" cap="none" normalizeH="0" baseline="0" dirty="0" smtClean="0">
                          <a:ln>
                            <a:noFill/>
                          </a:ln>
                          <a:solidFill>
                            <a:srgbClr val="000000"/>
                          </a:solidFill>
                          <a:effectLst/>
                          <a:latin typeface="Calibri" pitchFamily="34" charset="0"/>
                        </a:rPr>
                        <a:t>Microscopic changes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xmlns="" val="10000"/>
                  </a:ext>
                </a:extLst>
              </a:tr>
              <a:tr h="333698">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0-4 hours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None</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None</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xmlns="" val="10001"/>
                  </a:ext>
                </a:extLst>
              </a:tr>
              <a:tr h="52578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4-12 hours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Mild Mottling (hemorrhagic look)</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Coagulation necrosis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9039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12-24 hours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Dark Mottling</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More coagulation necrosis; </a:t>
                      </a:r>
                      <a:r>
                        <a:rPr kumimoji="0" lang="en-US" sz="1500" b="0" i="0" u="none" strike="noStrike" cap="none" normalizeH="0" baseline="0" dirty="0" err="1" smtClean="0">
                          <a:ln>
                            <a:noFill/>
                          </a:ln>
                          <a:solidFill>
                            <a:srgbClr val="000000"/>
                          </a:solidFill>
                          <a:effectLst/>
                          <a:latin typeface="Calibri" pitchFamily="34" charset="0"/>
                        </a:rPr>
                        <a:t>neutrophils</a:t>
                      </a:r>
                      <a:r>
                        <a:rPr kumimoji="0" lang="en-US" sz="1500" b="0" i="0" u="none" strike="noStrike" cap="none" normalizeH="0" baseline="0" dirty="0" smtClean="0">
                          <a:ln>
                            <a:noFill/>
                          </a:ln>
                          <a:solidFill>
                            <a:srgbClr val="000000"/>
                          </a:solidFill>
                          <a:effectLst/>
                          <a:latin typeface="Calibri" pitchFamily="34" charset="0"/>
                        </a:rPr>
                        <a:t> come in</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xmlns="" val="10003"/>
                  </a:ext>
                </a:extLst>
              </a:tr>
              <a:tr h="75438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1-7 days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Yellow infarct center with surrounding red borders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err="1" smtClean="0">
                          <a:ln>
                            <a:noFill/>
                          </a:ln>
                          <a:solidFill>
                            <a:srgbClr val="000000"/>
                          </a:solidFill>
                          <a:effectLst/>
                          <a:latin typeface="Calibri" pitchFamily="34" charset="0"/>
                        </a:rPr>
                        <a:t>Neutrophils</a:t>
                      </a:r>
                      <a:r>
                        <a:rPr kumimoji="0" lang="en-US" sz="1500" b="0" i="0" u="none" strike="noStrike" cap="none" normalizeH="0" baseline="0" dirty="0" smtClean="0">
                          <a:ln>
                            <a:noFill/>
                          </a:ln>
                          <a:solidFill>
                            <a:srgbClr val="000000"/>
                          </a:solidFill>
                          <a:effectLst/>
                          <a:latin typeface="Calibri" pitchFamily="34" charset="0"/>
                        </a:rPr>
                        <a:t> die, macrophages come to eat dead cells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25780">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1-2 weeks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Yellow infarct center with red gray borders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Granulation tissue</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xmlns="" val="10005"/>
                  </a:ext>
                </a:extLst>
              </a:tr>
              <a:tr h="333698">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2-8 weeks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Scar</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50000"/>
                        </a:spcBef>
                        <a:spcAft>
                          <a:spcPct val="0"/>
                        </a:spcAft>
                        <a:buClr>
                          <a:srgbClr val="00FFFF"/>
                        </a:buClr>
                        <a:buSzPct val="110000"/>
                        <a:buFontTx/>
                        <a:buNone/>
                        <a:tabLst/>
                      </a:pPr>
                      <a:r>
                        <a:rPr kumimoji="0" lang="en-US" sz="1500" b="0" i="0" u="none" strike="noStrike" cap="none" normalizeH="0" baseline="0" dirty="0" smtClean="0">
                          <a:ln>
                            <a:noFill/>
                          </a:ln>
                          <a:solidFill>
                            <a:srgbClr val="000000"/>
                          </a:solidFill>
                          <a:effectLst/>
                          <a:latin typeface="Calibri" pitchFamily="34" charset="0"/>
                        </a:rPr>
                        <a:t>Collagen and fibrosis</a:t>
                      </a:r>
                    </a:p>
                  </a:txBody>
                  <a:tcPr marL="68580" marR="68580" marT="34290" marB="34290" horzOverflow="overflow">
                    <a:lnL w="12700" cap="flat" cmpd="sng" algn="ctr">
                      <a:solidFill>
                        <a:srgbClr val="969696"/>
                      </a:solidFill>
                      <a:prstDash val="solid"/>
                      <a:round/>
                      <a:headEnd type="none" w="med" len="med"/>
                      <a:tailEnd type="none" w="med" len="med"/>
                    </a:lnL>
                    <a:lnR w="12700" cap="flat" cmpd="sng" algn="ctr">
                      <a:solidFill>
                        <a:srgbClr val="969696"/>
                      </a:solidFill>
                      <a:prstDash val="solid"/>
                      <a:round/>
                      <a:headEnd type="none" w="med" len="med"/>
                      <a:tailEnd type="none" w="med" len="med"/>
                    </a:ln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
        <p:nvSpPr>
          <p:cNvPr id="4" name="Rectangle 3"/>
          <p:cNvSpPr/>
          <p:nvPr/>
        </p:nvSpPr>
        <p:spPr>
          <a:xfrm>
            <a:off x="493148" y="1578153"/>
            <a:ext cx="3900428" cy="415498"/>
          </a:xfrm>
          <a:prstGeom prst="rect">
            <a:avLst/>
          </a:prstGeom>
        </p:spPr>
        <p:txBody>
          <a:bodyPr wrap="none">
            <a:spAutoFit/>
          </a:bodyPr>
          <a:lstStyle/>
          <a:p>
            <a:pPr marL="257175" indent="-257175" algn="ctr">
              <a:spcBef>
                <a:spcPct val="50000"/>
              </a:spcBef>
            </a:pPr>
            <a:r>
              <a:rPr lang="en-US" sz="2100" b="1" dirty="0">
                <a:solidFill>
                  <a:srgbClr val="000000"/>
                </a:solidFill>
              </a:rPr>
              <a:t>Changes in myocardial Infarction</a:t>
            </a:r>
          </a:p>
        </p:txBody>
      </p:sp>
      <p:sp>
        <p:nvSpPr>
          <p:cNvPr id="5" name="Rectangle 4"/>
          <p:cNvSpPr/>
          <p:nvPr/>
        </p:nvSpPr>
        <p:spPr>
          <a:xfrm>
            <a:off x="1872234" y="916415"/>
            <a:ext cx="5465826" cy="507831"/>
          </a:xfrm>
          <a:prstGeom prst="rect">
            <a:avLst/>
          </a:prstGeom>
        </p:spPr>
        <p:txBody>
          <a:bodyPr wrap="square">
            <a:spAutoFit/>
          </a:bodyPr>
          <a:lstStyle/>
          <a:p>
            <a:pPr algn="ctr"/>
            <a:r>
              <a:rPr lang="en-US" altLang="en-US" sz="2700" b="1" dirty="0"/>
              <a:t>Background information </a:t>
            </a:r>
            <a:endParaRPr lang="en-US" sz="2700" dirty="0"/>
          </a:p>
        </p:txBody>
      </p:sp>
      <p:pic>
        <p:nvPicPr>
          <p:cNvPr id="6" name="Picture 5"/>
          <p:cNvPicPr>
            <a:picLocks noChangeAspect="1"/>
          </p:cNvPicPr>
          <p:nvPr/>
        </p:nvPicPr>
        <p:blipFill>
          <a:blip r:embed="rId2"/>
          <a:stretch>
            <a:fillRect/>
          </a:stretch>
        </p:blipFill>
        <p:spPr>
          <a:xfrm>
            <a:off x="6253343" y="1578154"/>
            <a:ext cx="2780929" cy="4247663"/>
          </a:xfrm>
          <a:prstGeom prst="rect">
            <a:avLst/>
          </a:prstGeom>
        </p:spPr>
      </p:pic>
    </p:spTree>
    <p:extLst>
      <p:ext uri="{BB962C8B-B14F-4D97-AF65-F5344CB8AC3E}">
        <p14:creationId xmlns:p14="http://schemas.microsoft.com/office/powerpoint/2010/main" val="3567069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251520" y="980728"/>
            <a:ext cx="5000660" cy="4929223"/>
          </a:xfrm>
          <a:prstGeom prst="rect">
            <a:avLst/>
          </a:prstGeom>
          <a:noFill/>
          <a:ln>
            <a:solidFill>
              <a:schemeClr val="tx1"/>
            </a:solidFill>
          </a:ln>
        </p:spPr>
      </p:pic>
      <p:sp>
        <p:nvSpPr>
          <p:cNvPr id="5" name="مستطيل 4"/>
          <p:cNvSpPr/>
          <p:nvPr/>
        </p:nvSpPr>
        <p:spPr>
          <a:xfrm>
            <a:off x="5508104" y="1556792"/>
            <a:ext cx="3456384" cy="2246769"/>
          </a:xfrm>
          <a:prstGeom prst="rect">
            <a:avLst/>
          </a:prstGeom>
        </p:spPr>
        <p:txBody>
          <a:bodyPr wrap="square">
            <a:spAutoFit/>
          </a:bodyPr>
          <a:lstStyle/>
          <a:p>
            <a:pPr algn="ctr"/>
            <a:r>
              <a:rPr lang="en-US" sz="2000" b="1" i="1" dirty="0" smtClean="0"/>
              <a:t>Complications that might occur : </a:t>
            </a:r>
          </a:p>
          <a:p>
            <a:pPr algn="ctr"/>
            <a:endParaRPr lang="en-US" sz="2000" b="1" i="1" dirty="0"/>
          </a:p>
          <a:p>
            <a:pPr marL="342900" indent="-342900">
              <a:buFont typeface="Arial" panose="020B0604020202020204" pitchFamily="34" charset="0"/>
              <a:buChar char="•"/>
            </a:pPr>
            <a:r>
              <a:rPr lang="en-US" sz="2000" b="1" i="1" dirty="0" smtClean="0"/>
              <a:t>arrhythmias , </a:t>
            </a:r>
          </a:p>
          <a:p>
            <a:pPr marL="342900" indent="-342900">
              <a:buFont typeface="Arial" panose="020B0604020202020204" pitchFamily="34" charset="0"/>
              <a:buChar char="•"/>
            </a:pPr>
            <a:r>
              <a:rPr lang="en-US" sz="2000" b="1" i="1" dirty="0" smtClean="0"/>
              <a:t>HF</a:t>
            </a:r>
          </a:p>
          <a:p>
            <a:pPr marL="342900" indent="-342900">
              <a:buFont typeface="Arial" panose="020B0604020202020204" pitchFamily="34" charset="0"/>
              <a:buChar char="•"/>
            </a:pPr>
            <a:r>
              <a:rPr lang="en-US" sz="2000" b="1" i="1" dirty="0" smtClean="0"/>
              <a:t>ventricular aneurysm, </a:t>
            </a:r>
          </a:p>
          <a:p>
            <a:pPr marL="342900" indent="-342900">
              <a:buFont typeface="Arial" panose="020B0604020202020204" pitchFamily="34" charset="0"/>
              <a:buChar char="•"/>
            </a:pPr>
            <a:r>
              <a:rPr lang="en-US" sz="2000" b="1" i="1" dirty="0" smtClean="0"/>
              <a:t>rupture of myocardium, </a:t>
            </a:r>
          </a:p>
          <a:p>
            <a:pPr marL="342900" indent="-342900">
              <a:buFont typeface="Arial" panose="020B0604020202020204" pitchFamily="34" charset="0"/>
              <a:buChar char="•"/>
            </a:pPr>
            <a:r>
              <a:rPr lang="en-US" sz="2000" b="1" i="1" dirty="0" smtClean="0"/>
              <a:t>cardiac </a:t>
            </a:r>
            <a:r>
              <a:rPr lang="en-US" sz="2000" b="1" i="1" dirty="0" err="1" smtClean="0"/>
              <a:t>tamponade</a:t>
            </a:r>
            <a:r>
              <a:rPr lang="en-US" sz="2000" b="1" i="1" dirty="0" smtClean="0"/>
              <a:t> </a:t>
            </a:r>
            <a:r>
              <a:rPr lang="en-US" sz="2000" b="1" i="1" dirty="0" smtClean="0"/>
              <a:t> </a:t>
            </a:r>
            <a:endParaRPr lang="en-US" sz="2000" b="1" i="1" dirty="0"/>
          </a:p>
        </p:txBody>
      </p:sp>
      <p:sp>
        <p:nvSpPr>
          <p:cNvPr id="6" name="مستطيل مستدير الزوايا 5"/>
          <p:cNvSpPr/>
          <p:nvPr/>
        </p:nvSpPr>
        <p:spPr>
          <a:xfrm>
            <a:off x="1571604" y="214290"/>
            <a:ext cx="6072230"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a:t>
            </a:r>
            <a:r>
              <a:rPr lang="en-US" sz="2800" b="1" i="1" dirty="0">
                <a:solidFill>
                  <a:schemeClr val="bg1"/>
                </a:solidFill>
                <a:effectLst>
                  <a:outerShdw blurRad="38100" dist="38100" dir="2700000" algn="tl">
                    <a:srgbClr val="000000">
                      <a:alpha val="43137"/>
                    </a:srgbClr>
                  </a:outerShdw>
                </a:effectLst>
                <a:latin typeface="Century Schoolbook" pitchFamily="18" charset="0"/>
              </a:rPr>
              <a:t>C</a:t>
            </a: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S</a:t>
            </a:r>
            <a:endParaRPr lang="x-none"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834" y="5228782"/>
            <a:ext cx="9026166" cy="923330"/>
          </a:xfrm>
          <a:prstGeom prst="rect">
            <a:avLst/>
          </a:prstGeom>
        </p:spPr>
        <p:txBody>
          <a:bodyPr wrap="square">
            <a:spAutoFit/>
          </a:bodyPr>
          <a:lstStyle/>
          <a:p>
            <a:r>
              <a:rPr lang="en-US" dirty="0"/>
              <a:t>Acute MI: area of fresh myocardial infarction (arrows) in the left ventricle. Initially the area of fresh infarct appears </a:t>
            </a:r>
            <a:r>
              <a:rPr lang="en-US" dirty="0">
                <a:solidFill>
                  <a:srgbClr val="FF0000"/>
                </a:solidFill>
              </a:rPr>
              <a:t>red</a:t>
            </a:r>
            <a:r>
              <a:rPr lang="en-US" dirty="0"/>
              <a:t>. The area of infarct becomes well defined by 2 to 3 days with a central area of yellow discoloration surrounded by a thin rim of hemorrhage. </a:t>
            </a:r>
          </a:p>
        </p:txBody>
      </p:sp>
      <p:pic>
        <p:nvPicPr>
          <p:cNvPr id="4" name="Picture 3"/>
          <p:cNvPicPr>
            <a:picLocks noChangeAspect="1"/>
          </p:cNvPicPr>
          <p:nvPr/>
        </p:nvPicPr>
        <p:blipFill rotWithShape="1">
          <a:blip r:embed="rId2"/>
          <a:srcRect l="6373" r="7529"/>
          <a:stretch/>
        </p:blipFill>
        <p:spPr>
          <a:xfrm>
            <a:off x="190986" y="1330190"/>
            <a:ext cx="4871301" cy="3771900"/>
          </a:xfrm>
          <a:prstGeom prst="rect">
            <a:avLst/>
          </a:prstGeom>
        </p:spPr>
      </p:pic>
      <p:sp>
        <p:nvSpPr>
          <p:cNvPr id="5" name="Right Arrow 4"/>
          <p:cNvSpPr/>
          <p:nvPr/>
        </p:nvSpPr>
        <p:spPr>
          <a:xfrm>
            <a:off x="848412" y="2049941"/>
            <a:ext cx="613615" cy="2262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pic>
        <p:nvPicPr>
          <p:cNvPr id="6" name="Picture 5"/>
          <p:cNvPicPr>
            <a:picLocks noChangeAspect="1"/>
          </p:cNvPicPr>
          <p:nvPr/>
        </p:nvPicPr>
        <p:blipFill>
          <a:blip r:embed="rId3"/>
          <a:stretch>
            <a:fillRect/>
          </a:stretch>
        </p:blipFill>
        <p:spPr>
          <a:xfrm>
            <a:off x="900695" y="2896956"/>
            <a:ext cx="630991" cy="269771"/>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5408931" y="1361870"/>
            <a:ext cx="3337850" cy="3740220"/>
          </a:xfrm>
          <a:prstGeom prst="rect">
            <a:avLst/>
          </a:prstGeom>
        </p:spPr>
      </p:pic>
      <p:pic>
        <p:nvPicPr>
          <p:cNvPr id="9" name="Picture 8"/>
          <p:cNvPicPr>
            <a:picLocks noChangeAspect="1"/>
          </p:cNvPicPr>
          <p:nvPr/>
        </p:nvPicPr>
        <p:blipFill>
          <a:blip r:embed="rId6"/>
          <a:stretch>
            <a:fillRect/>
          </a:stretch>
        </p:blipFill>
        <p:spPr>
          <a:xfrm>
            <a:off x="2626637" y="857250"/>
            <a:ext cx="3708214" cy="516681"/>
          </a:xfrm>
          <a:prstGeom prst="rect">
            <a:avLst/>
          </a:prstGeom>
        </p:spPr>
      </p:pic>
    </p:spTree>
    <p:extLst>
      <p:ext uri="{BB962C8B-B14F-4D97-AF65-F5344CB8AC3E}">
        <p14:creationId xmlns:p14="http://schemas.microsoft.com/office/powerpoint/2010/main" val="557483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1928794" y="1000108"/>
            <a:ext cx="5214974" cy="4445116"/>
          </a:xfrm>
          <a:prstGeom prst="rect">
            <a:avLst/>
          </a:prstGeom>
          <a:noFill/>
        </p:spPr>
      </p:pic>
      <p:sp>
        <p:nvSpPr>
          <p:cNvPr id="3" name="Rectangle 2"/>
          <p:cNvSpPr/>
          <p:nvPr/>
        </p:nvSpPr>
        <p:spPr>
          <a:xfrm>
            <a:off x="1428728" y="5628047"/>
            <a:ext cx="6286544"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7" name="مستطيل مستدير الزوايا 6"/>
          <p:cNvSpPr/>
          <p:nvPr/>
        </p:nvSpPr>
        <p:spPr>
          <a:xfrm>
            <a:off x="1500166" y="285728"/>
            <a:ext cx="6072230" cy="571504"/>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CS</a:t>
            </a:r>
            <a:endParaRPr lang="x-none" sz="2800" b="1" i="1" dirty="0">
              <a:solidFill>
                <a:schemeClr val="bg1"/>
              </a:solidFill>
              <a:effectLst>
                <a:outerShdw blurRad="38100" dist="38100" dir="2700000" algn="tl">
                  <a:srgbClr val="000000">
                    <a:alpha val="43137"/>
                  </a:srgbClr>
                </a:outerShdw>
              </a:effectLst>
              <a:latin typeface="Century Schoolbook" pitchFamily="18" charset="0"/>
            </a:endParaRPr>
          </a:p>
        </p:txBody>
      </p:sp>
      <p:cxnSp>
        <p:nvCxnSpPr>
          <p:cNvPr id="11" name="رابط كسهم مستقيم 10"/>
          <p:cNvCxnSpPr/>
          <p:nvPr/>
        </p:nvCxnSpPr>
        <p:spPr>
          <a:xfrm rot="10800000" flipV="1">
            <a:off x="5643570" y="1785926"/>
            <a:ext cx="57150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6200000" flipH="1">
            <a:off x="5974565" y="2045483"/>
            <a:ext cx="704856" cy="2047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www.pathguy.com/sol/10103.jpg"/>
          <p:cNvPicPr>
            <a:picLocks noChangeAspect="1" noChangeArrowheads="1"/>
          </p:cNvPicPr>
          <p:nvPr/>
        </p:nvPicPr>
        <p:blipFill>
          <a:blip r:embed="rId2" cstate="print"/>
          <a:srcRect/>
          <a:stretch>
            <a:fillRect/>
          </a:stretch>
        </p:blipFill>
        <p:spPr bwMode="auto">
          <a:xfrm>
            <a:off x="500034" y="857232"/>
            <a:ext cx="7721010" cy="4786346"/>
          </a:xfrm>
          <a:prstGeom prst="rect">
            <a:avLst/>
          </a:prstGeom>
          <a:noFill/>
        </p:spPr>
      </p:pic>
      <p:pic>
        <p:nvPicPr>
          <p:cNvPr id="3" name="Picture 4" descr="Boehringer"/>
          <p:cNvPicPr>
            <a:picLocks noChangeAspect="1" noChangeArrowheads="1"/>
          </p:cNvPicPr>
          <p:nvPr/>
        </p:nvPicPr>
        <p:blipFill>
          <a:blip r:embed="rId3" cstate="print"/>
          <a:srcRect/>
          <a:stretch>
            <a:fillRect/>
          </a:stretch>
        </p:blipFill>
        <p:spPr bwMode="auto">
          <a:xfrm>
            <a:off x="285720" y="6572272"/>
            <a:ext cx="1318944" cy="285728"/>
          </a:xfrm>
          <a:prstGeom prst="rect">
            <a:avLst/>
          </a:prstGeom>
          <a:noFill/>
        </p:spPr>
      </p:pic>
      <p:sp>
        <p:nvSpPr>
          <p:cNvPr id="4" name="مستطيل مستدير الزوايا 3"/>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solidFill>
                  <a:schemeClr val="bg1"/>
                </a:solidFill>
              </a:rPr>
              <a:t>Myocardial Infarction</a:t>
            </a:r>
            <a:endParaRPr lang="x-none" sz="2800" b="1" dirty="0">
              <a:solidFill>
                <a:schemeClr val="bg1"/>
              </a:solidFill>
            </a:endParaRPr>
          </a:p>
        </p:txBody>
      </p:sp>
      <p:sp>
        <p:nvSpPr>
          <p:cNvPr id="5" name="مستطيل 4"/>
          <p:cNvSpPr/>
          <p:nvPr/>
        </p:nvSpPr>
        <p:spPr>
          <a:xfrm>
            <a:off x="714348" y="5643578"/>
            <a:ext cx="7286676" cy="923330"/>
          </a:xfrm>
          <a:prstGeom prst="rect">
            <a:avLst/>
          </a:prstGeom>
        </p:spPr>
        <p:txBody>
          <a:bodyPr wrap="square">
            <a:spAutoFit/>
          </a:bodyPr>
          <a:lstStyle/>
          <a:p>
            <a:pPr algn="ctr"/>
            <a:r>
              <a:rPr lang="en-US" b="1" dirty="0" smtClean="0"/>
              <a:t>Cross section of the left and right ventricles shows a pale and irregular focal  fibrosis in the left ventricular wall with increased thickness .</a:t>
            </a:r>
          </a:p>
        </p:txBody>
      </p:sp>
      <p:sp>
        <p:nvSpPr>
          <p:cNvPr id="6" name="Right Arrow 5"/>
          <p:cNvSpPr/>
          <p:nvPr/>
        </p:nvSpPr>
        <p:spPr>
          <a:xfrm rot="16200000">
            <a:off x="5058054" y="3519010"/>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662410">
            <a:off x="575257" y="3418859"/>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338807">
            <a:off x="4770022" y="1646802"/>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80312" y="6669359"/>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smtClean="0">
                <a:solidFill>
                  <a:schemeClr val="accent2">
                    <a:lumMod val="50000"/>
                  </a:schemeClr>
                </a:solidFill>
              </a:rPr>
              <a:t>CVS- Pract. - 55</a:t>
            </a:r>
            <a:endParaRPr lang="en-US" sz="10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w.path.utah.edu/casepath/cv%20cases/CV%20Case%205%20comp_files/image087.jpg"/>
          <p:cNvPicPr>
            <a:picLocks noChangeAspect="1" noChangeArrowheads="1"/>
          </p:cNvPicPr>
          <p:nvPr/>
        </p:nvPicPr>
        <p:blipFill>
          <a:blip r:embed="rId2" cstate="print"/>
          <a:srcRect/>
          <a:stretch>
            <a:fillRect/>
          </a:stretch>
        </p:blipFill>
        <p:spPr bwMode="auto">
          <a:xfrm>
            <a:off x="467544" y="260648"/>
            <a:ext cx="5445249" cy="5564272"/>
          </a:xfrm>
          <a:prstGeom prst="rect">
            <a:avLst/>
          </a:prstGeom>
          <a:noFill/>
        </p:spPr>
      </p:pic>
      <p:sp>
        <p:nvSpPr>
          <p:cNvPr id="5" name="Rectangle 4"/>
          <p:cNvSpPr/>
          <p:nvPr/>
        </p:nvSpPr>
        <p:spPr>
          <a:xfrm>
            <a:off x="6084168" y="332656"/>
            <a:ext cx="2699792" cy="4801314"/>
          </a:xfrm>
          <a:prstGeom prst="rect">
            <a:avLst/>
          </a:prstGeom>
        </p:spPr>
        <p:txBody>
          <a:bodyPr wrap="square">
            <a:spAutoFit/>
          </a:bodyPr>
          <a:lstStyle/>
          <a:p>
            <a:pPr lvl="0" fontAlgn="base">
              <a:spcBef>
                <a:spcPct val="0"/>
              </a:spcBef>
              <a:spcAft>
                <a:spcPct val="0"/>
              </a:spcAft>
            </a:pPr>
            <a:r>
              <a:rPr lang="en-US" dirty="0" smtClean="0">
                <a:latin typeface="Arial" charset="0"/>
                <a:cs typeface="Arial" charset="0"/>
              </a:rPr>
              <a:t>Right coronary ostium, patent</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 </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Left circumflex artery, patent</a:t>
            </a:r>
            <a:endParaRPr lang="en-US" sz="1400" dirty="0" smtClean="0">
              <a:latin typeface="Arial" charset="0"/>
              <a:cs typeface="Arial" charset="0"/>
            </a:endParaRPr>
          </a:p>
          <a:p>
            <a:pPr lvl="0" eaLnBrk="0" fontAlgn="base" hangingPunct="0">
              <a:spcBef>
                <a:spcPct val="0"/>
              </a:spcBef>
              <a:spcAft>
                <a:spcPct val="0"/>
              </a:spcAft>
            </a:pPr>
            <a:endParaRPr lang="en-US" sz="10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Aortic valve</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 </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Residual normal myocardium</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  </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Free wall of left ventricle</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     </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Markedly thinned left ventricular apex</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  </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Septal wall </a:t>
            </a:r>
            <a:endParaRPr lang="en-US" sz="4000" dirty="0" smtClean="0">
              <a:latin typeface="Arial" charset="0"/>
              <a:cs typeface="Arial" charset="0"/>
            </a:endParaRPr>
          </a:p>
        </p:txBody>
      </p:sp>
      <p:cxnSp>
        <p:nvCxnSpPr>
          <p:cNvPr id="7" name="Straight Arrow Connector 6"/>
          <p:cNvCxnSpPr>
            <a:stCxn id="5" idx="1"/>
          </p:cNvCxnSpPr>
          <p:nvPr/>
        </p:nvCxnSpPr>
        <p:spPr>
          <a:xfrm flipH="1" flipV="1">
            <a:off x="4572000" y="2276872"/>
            <a:ext cx="1512168" cy="456441"/>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1"/>
          </p:cNvCxnSpPr>
          <p:nvPr/>
        </p:nvCxnSpPr>
        <p:spPr>
          <a:xfrm flipH="1">
            <a:off x="3491880" y="2733313"/>
            <a:ext cx="2592288" cy="1127735"/>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195736" y="692696"/>
            <a:ext cx="3816424" cy="144016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851920" y="1340768"/>
            <a:ext cx="2232248" cy="504056"/>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347864" y="2060848"/>
            <a:ext cx="2808312" cy="216024"/>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004048" y="3501008"/>
            <a:ext cx="1080120" cy="288032"/>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292080" y="4077072"/>
            <a:ext cx="792088" cy="36004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123728" y="4869160"/>
            <a:ext cx="3960440" cy="144016"/>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7" name="Left Arrow 26"/>
          <p:cNvSpPr/>
          <p:nvPr/>
        </p:nvSpPr>
        <p:spPr>
          <a:xfrm>
            <a:off x="2411760" y="5085184"/>
            <a:ext cx="936104" cy="36004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Infarction</a:t>
            </a:r>
            <a:endParaRPr lang="en-US" sz="900" b="1" dirty="0">
              <a:solidFill>
                <a:srgbClr val="0000FF"/>
              </a:solidFill>
            </a:endParaRPr>
          </a:p>
        </p:txBody>
      </p:sp>
      <p:sp>
        <p:nvSpPr>
          <p:cNvPr id="28" name="Left Arrow 27"/>
          <p:cNvSpPr/>
          <p:nvPr/>
        </p:nvSpPr>
        <p:spPr>
          <a:xfrm rot="7817445">
            <a:off x="476920" y="4670211"/>
            <a:ext cx="502845" cy="288032"/>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95536" y="5805264"/>
            <a:ext cx="7992888" cy="954107"/>
          </a:xfrm>
          <a:prstGeom prst="rect">
            <a:avLst/>
          </a:prstGeom>
        </p:spPr>
        <p:txBody>
          <a:bodyPr wrap="square">
            <a:spAutoFit/>
          </a:bodyPr>
          <a:lstStyle/>
          <a:p>
            <a:pPr algn="ctr"/>
            <a:r>
              <a:rPr lang="en-US" b="1" dirty="0" smtClean="0"/>
              <a:t>The heart is opened showing the left ventricle.  There is a </a:t>
            </a:r>
            <a:r>
              <a:rPr lang="en-US" sz="2000" b="1" dirty="0" smtClean="0">
                <a:solidFill>
                  <a:srgbClr val="0000FF"/>
                </a:solidFill>
              </a:rPr>
              <a:t>Massive Transmural Infarction </a:t>
            </a:r>
            <a:r>
              <a:rPr lang="en-US" b="1" dirty="0" smtClean="0"/>
              <a:t>extending around the entire wall between the white arrows.</a:t>
            </a:r>
            <a:endParaRPr lang="en-US" b="1" dirty="0"/>
          </a:p>
        </p:txBody>
      </p:sp>
      <p:sp>
        <p:nvSpPr>
          <p:cNvPr id="30" name="Left Arrow 29"/>
          <p:cNvSpPr/>
          <p:nvPr/>
        </p:nvSpPr>
        <p:spPr>
          <a:xfrm rot="14512483">
            <a:off x="306887" y="2954538"/>
            <a:ext cx="936104" cy="36004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00" b="1" dirty="0" smtClean="0">
                <a:solidFill>
                  <a:srgbClr val="0000FF"/>
                </a:solidFill>
              </a:rPr>
              <a:t> Infarction</a:t>
            </a:r>
            <a:endParaRPr lang="en-US" sz="900" b="1" dirty="0">
              <a:solidFill>
                <a:srgbClr val="0000FF"/>
              </a:solidFill>
            </a:endParaRPr>
          </a:p>
        </p:txBody>
      </p:sp>
      <p:sp>
        <p:nvSpPr>
          <p:cNvPr id="47" name="مستطيل مستدير الزوايا 4"/>
          <p:cNvSpPr/>
          <p:nvPr/>
        </p:nvSpPr>
        <p:spPr>
          <a:xfrm>
            <a:off x="467544" y="188640"/>
            <a:ext cx="5472608"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a:t>
            </a:r>
            <a:endParaRPr lang="x-none"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19" name="Rectangle 1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21" name="Rectangle 2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3896" y="1374948"/>
            <a:ext cx="5891594" cy="3997867"/>
          </a:xfrm>
          <a:prstGeom prst="rect">
            <a:avLst/>
          </a:prstGeom>
        </p:spPr>
      </p:pic>
      <p:sp>
        <p:nvSpPr>
          <p:cNvPr id="3" name="Rectangle 2"/>
          <p:cNvSpPr/>
          <p:nvPr/>
        </p:nvSpPr>
        <p:spPr>
          <a:xfrm>
            <a:off x="642652" y="5372815"/>
            <a:ext cx="7514082" cy="923330"/>
          </a:xfrm>
          <a:prstGeom prst="rect">
            <a:avLst/>
          </a:prstGeom>
        </p:spPr>
        <p:txBody>
          <a:bodyPr wrap="square">
            <a:spAutoFit/>
          </a:bodyPr>
          <a:lstStyle/>
          <a:p>
            <a:r>
              <a:rPr lang="en-US" dirty="0"/>
              <a:t>Acute myocardial infarct. At 3 days, there is a zone of yellow necrosis surrounded by darker hyperemic borders. The arrow points to an infarct in the wall of the left ventricle.</a:t>
            </a:r>
          </a:p>
        </p:txBody>
      </p:sp>
      <p:pic>
        <p:nvPicPr>
          <p:cNvPr id="4" name="Picture 3"/>
          <p:cNvPicPr>
            <a:picLocks noChangeAspect="1"/>
          </p:cNvPicPr>
          <p:nvPr/>
        </p:nvPicPr>
        <p:blipFill>
          <a:blip r:embed="rId3"/>
          <a:stretch>
            <a:fillRect/>
          </a:stretch>
        </p:blipFill>
        <p:spPr>
          <a:xfrm>
            <a:off x="2491579" y="892556"/>
            <a:ext cx="3708214" cy="516681"/>
          </a:xfrm>
          <a:prstGeom prst="rect">
            <a:avLst/>
          </a:prstGeom>
        </p:spPr>
      </p:pic>
    </p:spTree>
    <p:extLst>
      <p:ext uri="{BB962C8B-B14F-4D97-AF65-F5344CB8AC3E}">
        <p14:creationId xmlns:p14="http://schemas.microsoft.com/office/powerpoint/2010/main" val="3214687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2699792" y="332656"/>
            <a:ext cx="3696917" cy="37505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a:solidFill>
                  <a:schemeClr val="bg1"/>
                </a:solidFill>
                <a:effectLst>
                  <a:outerShdw blurRad="38100" dist="38100" dir="2700000" algn="tl">
                    <a:srgbClr val="000000">
                      <a:alpha val="43137"/>
                    </a:srgbClr>
                  </a:outerShdw>
                </a:effectLst>
              </a:rPr>
              <a:t>Myocardial Infarction</a:t>
            </a:r>
            <a:endParaRPr lang="x-none" sz="2800" b="1" i="1" dirty="0">
              <a:solidFill>
                <a:schemeClr val="bg1"/>
              </a:solidFill>
              <a:effectLst>
                <a:outerShdw blurRad="38100" dist="38100" dir="2700000" algn="tl">
                  <a:srgbClr val="000000">
                    <a:alpha val="43137"/>
                  </a:srgbClr>
                </a:outerShdw>
              </a:effectLst>
            </a:endParaRPr>
          </a:p>
        </p:txBody>
      </p:sp>
      <p:sp>
        <p:nvSpPr>
          <p:cNvPr id="5" name="مستطيل 4"/>
          <p:cNvSpPr/>
          <p:nvPr/>
        </p:nvSpPr>
        <p:spPr>
          <a:xfrm>
            <a:off x="539552" y="5445224"/>
            <a:ext cx="8085582" cy="923330"/>
          </a:xfrm>
          <a:prstGeom prst="rect">
            <a:avLst/>
          </a:prstGeom>
        </p:spPr>
        <p:txBody>
          <a:bodyPr wrap="square">
            <a:spAutoFit/>
          </a:bodyPr>
          <a:lstStyle/>
          <a:p>
            <a:pPr algn="ctr"/>
            <a:r>
              <a:rPr lang="en-US" b="1" i="1" dirty="0"/>
              <a:t>Healed myocardial infarct: cross section of the left and right ventricles shows a pale and irregular area of fibrosis (arrow) in the left ventricular wall. There is also increased thickness of the left ventricular wall (left ventricular hypertrophy).</a:t>
            </a:r>
          </a:p>
        </p:txBody>
      </p:sp>
      <p:sp>
        <p:nvSpPr>
          <p:cNvPr id="11" name="TextBox 10"/>
          <p:cNvSpPr txBox="1"/>
          <p:nvPr/>
        </p:nvSpPr>
        <p:spPr>
          <a:xfrm>
            <a:off x="7956376" y="6525344"/>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12" name="TextBox 11"/>
          <p:cNvSpPr txBox="1"/>
          <p:nvPr/>
        </p:nvSpPr>
        <p:spPr>
          <a:xfrm>
            <a:off x="179512" y="6488668"/>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pic>
        <p:nvPicPr>
          <p:cNvPr id="2" name="Picture 1"/>
          <p:cNvPicPr>
            <a:picLocks noChangeAspect="1"/>
          </p:cNvPicPr>
          <p:nvPr/>
        </p:nvPicPr>
        <p:blipFill>
          <a:blip r:embed="rId2"/>
          <a:stretch>
            <a:fillRect/>
          </a:stretch>
        </p:blipFill>
        <p:spPr>
          <a:xfrm>
            <a:off x="539552" y="980728"/>
            <a:ext cx="4104456" cy="4117133"/>
          </a:xfrm>
          <a:prstGeom prst="rect">
            <a:avLst/>
          </a:prstGeom>
        </p:spPr>
      </p:pic>
      <p:pic>
        <p:nvPicPr>
          <p:cNvPr id="9" name="Picture 8"/>
          <p:cNvPicPr>
            <a:picLocks noChangeAspect="1"/>
          </p:cNvPicPr>
          <p:nvPr/>
        </p:nvPicPr>
        <p:blipFill rotWithShape="1">
          <a:blip r:embed="rId3"/>
          <a:srcRect t="518" r="10517"/>
          <a:stretch/>
        </p:blipFill>
        <p:spPr>
          <a:xfrm>
            <a:off x="4716016" y="980728"/>
            <a:ext cx="4155091" cy="4176464"/>
          </a:xfrm>
          <a:prstGeom prst="rect">
            <a:avLst/>
          </a:prstGeom>
        </p:spPr>
      </p:pic>
      <p:sp>
        <p:nvSpPr>
          <p:cNvPr id="10" name="Right Arrow 9"/>
          <p:cNvSpPr/>
          <p:nvPr/>
        </p:nvSpPr>
        <p:spPr>
          <a:xfrm>
            <a:off x="6233922" y="2283714"/>
            <a:ext cx="452628" cy="13716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28625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14414" y="5929330"/>
            <a:ext cx="6454500" cy="417530"/>
          </a:xfrm>
        </p:spPr>
        <p:txBody>
          <a:bodyPr>
            <a:noAutofit/>
          </a:bodyPr>
          <a:lstStyle/>
          <a:p>
            <a:pPr algn="ctr"/>
            <a:r>
              <a:rPr lang="en-US" sz="2000" b="1" i="1" dirty="0" smtClean="0">
                <a:solidFill>
                  <a:schemeClr val="tx1"/>
                </a:solidFill>
                <a:latin typeface="Aharoni" pitchFamily="2" charset="-79"/>
                <a:cs typeface="Aharoni" pitchFamily="2" charset="-79"/>
              </a:rPr>
              <a:t>Transmural myocardial infarct at </a:t>
            </a:r>
            <a:r>
              <a:rPr lang="en-US" sz="3200" b="1" i="1" dirty="0" smtClean="0">
                <a:solidFill>
                  <a:schemeClr val="tx1"/>
                </a:solidFill>
                <a:latin typeface="Aharoni" pitchFamily="2" charset="-79"/>
                <a:cs typeface="Aharoni" pitchFamily="2" charset="-79"/>
              </a:rPr>
              <a:t>2</a:t>
            </a:r>
            <a:r>
              <a:rPr lang="en-US" sz="2000" b="1" i="1" dirty="0" smtClean="0">
                <a:solidFill>
                  <a:schemeClr val="tx1"/>
                </a:solidFill>
                <a:latin typeface="Aharoni" pitchFamily="2" charset="-79"/>
                <a:cs typeface="Aharoni" pitchFamily="2" charset="-79"/>
              </a:rPr>
              <a:t> weeks</a:t>
            </a:r>
            <a:endParaRPr lang="x-none" sz="2000" b="1" i="1" dirty="0">
              <a:solidFill>
                <a:schemeClr val="tx1"/>
              </a:solidFill>
              <a:latin typeface="Aharoni" pitchFamily="2" charset="-79"/>
            </a:endParaRPr>
          </a:p>
        </p:txBody>
      </p:sp>
      <p:pic>
        <p:nvPicPr>
          <p:cNvPr id="161794" name="Picture 2" descr="205MI2wkhp2_small"/>
          <p:cNvPicPr>
            <a:picLocks noChangeAspect="1" noChangeArrowheads="1"/>
          </p:cNvPicPr>
          <p:nvPr/>
        </p:nvPicPr>
        <p:blipFill>
          <a:blip r:embed="rId2" cstate="print"/>
          <a:srcRect/>
          <a:stretch>
            <a:fillRect/>
          </a:stretch>
        </p:blipFill>
        <p:spPr bwMode="auto">
          <a:xfrm>
            <a:off x="642910" y="1071546"/>
            <a:ext cx="7643866" cy="4714908"/>
          </a:xfrm>
          <a:prstGeom prst="rect">
            <a:avLst/>
          </a:prstGeom>
          <a:noFill/>
        </p:spPr>
      </p:pic>
      <p:sp>
        <p:nvSpPr>
          <p:cNvPr id="5" name="مستطيل مستدير الزوايا 4"/>
          <p:cNvSpPr/>
          <p:nvPr/>
        </p:nvSpPr>
        <p:spPr>
          <a:xfrm>
            <a:off x="1571604" y="285728"/>
            <a:ext cx="5857916"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LPF</a:t>
            </a:r>
            <a:endParaRPr lang="x-none"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380158"/>
            <a:ext cx="4104456" cy="4043799"/>
          </a:xfrm>
          <a:prstGeom prst="rect">
            <a:avLst/>
          </a:prstGeom>
        </p:spPr>
      </p:pic>
      <p:sp>
        <p:nvSpPr>
          <p:cNvPr id="3" name="Rectangle 2"/>
          <p:cNvSpPr/>
          <p:nvPr/>
        </p:nvSpPr>
        <p:spPr>
          <a:xfrm>
            <a:off x="395536" y="5526262"/>
            <a:ext cx="8380476" cy="923330"/>
          </a:xfrm>
          <a:prstGeom prst="rect">
            <a:avLst/>
          </a:prstGeom>
        </p:spPr>
        <p:txBody>
          <a:bodyPr wrap="square">
            <a:spAutoFit/>
          </a:bodyPr>
          <a:lstStyle/>
          <a:p>
            <a:r>
              <a:rPr lang="en-US" b="1" i="1" dirty="0"/>
              <a:t>Acute myocardial infarct (after 24 hours) there is a </a:t>
            </a:r>
            <a:r>
              <a:rPr lang="en-US" b="1" i="1" dirty="0">
                <a:solidFill>
                  <a:srgbClr val="FF0000"/>
                </a:solidFill>
              </a:rPr>
              <a:t>neutrophilic infiltrate </a:t>
            </a:r>
            <a:r>
              <a:rPr lang="en-US" b="1" i="1" dirty="0"/>
              <a:t>at the border of the infarct. Viable myocardium is at the left, and neutrophils are seen infiltrating the necrotic muscle. Note: the nuclei are not clearly visible in most of the necrotic cells. </a:t>
            </a:r>
          </a:p>
        </p:txBody>
      </p:sp>
      <p:sp>
        <p:nvSpPr>
          <p:cNvPr id="4" name="مستطيل مستدير الزوايا 3"/>
          <p:cNvSpPr/>
          <p:nvPr/>
        </p:nvSpPr>
        <p:spPr>
          <a:xfrm>
            <a:off x="2269771" y="857250"/>
            <a:ext cx="3696917" cy="37505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i="1" dirty="0">
                <a:solidFill>
                  <a:schemeClr val="bg1"/>
                </a:solidFill>
                <a:effectLst>
                  <a:outerShdw blurRad="38100" dist="38100" dir="2700000" algn="tl">
                    <a:srgbClr val="000000">
                      <a:alpha val="43137"/>
                    </a:srgbClr>
                  </a:outerShdw>
                </a:effectLst>
              </a:rPr>
              <a:t>Myocardial Infarction</a:t>
            </a:r>
            <a:endParaRPr lang="x-none" b="1" i="1"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004048" y="1380158"/>
            <a:ext cx="3846194" cy="4043799"/>
          </a:xfrm>
          <a:prstGeom prst="rect">
            <a:avLst/>
          </a:prstGeom>
        </p:spPr>
      </p:pic>
    </p:spTree>
    <p:extLst>
      <p:ext uri="{BB962C8B-B14F-4D97-AF65-F5344CB8AC3E}">
        <p14:creationId xmlns:p14="http://schemas.microsoft.com/office/powerpoint/2010/main" val="1265970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jazannurses.com/mkportal/modules/gallery/album/a_127.jpg"/>
          <p:cNvPicPr>
            <a:picLocks noChangeAspect="1" noChangeArrowheads="1"/>
          </p:cNvPicPr>
          <p:nvPr/>
        </p:nvPicPr>
        <p:blipFill>
          <a:blip r:embed="rId3" cstate="print"/>
          <a:srcRect/>
          <a:stretch>
            <a:fillRect/>
          </a:stretch>
        </p:blipFill>
        <p:spPr bwMode="auto">
          <a:xfrm>
            <a:off x="827584" y="928670"/>
            <a:ext cx="7530630" cy="4071966"/>
          </a:xfrm>
          <a:prstGeom prst="rect">
            <a:avLst/>
          </a:prstGeom>
          <a:noFill/>
        </p:spPr>
      </p:pic>
      <p:sp>
        <p:nvSpPr>
          <p:cNvPr id="5" name="Rectangle 4"/>
          <p:cNvSpPr/>
          <p:nvPr/>
        </p:nvSpPr>
        <p:spPr>
          <a:xfrm>
            <a:off x="323528" y="5105957"/>
            <a:ext cx="8249000" cy="1323439"/>
          </a:xfrm>
          <a:prstGeom prst="rect">
            <a:avLst/>
          </a:prstGeom>
        </p:spPr>
        <p:txBody>
          <a:bodyPr wrap="square">
            <a:spAutoFit/>
          </a:bodyPr>
          <a:lstStyle/>
          <a:p>
            <a:pPr algn="ctr"/>
            <a:r>
              <a:rPr lang="en-US" sz="2000" b="1" i="1" dirty="0" smtClean="0"/>
              <a:t>These three aortas </a:t>
            </a:r>
            <a:r>
              <a:rPr lang="en-US" sz="2000" b="1" i="1" dirty="0" smtClean="0">
                <a:solidFill>
                  <a:srgbClr val="FF0000"/>
                </a:solidFill>
              </a:rPr>
              <a:t>demonstrate mild, moderate, and severe </a:t>
            </a:r>
            <a:r>
              <a:rPr lang="en-US" sz="2000" b="1" i="1" dirty="0" smtClean="0"/>
              <a:t>atherosclerosis from bottom to top. At the bottom, the mild atherosclerosis shows only scattered lipid plaques. The aorta in the middle shows many more larger plaques. The severe atherosclerosis in the aorta at the top shows extensive ulceration in the plaques.</a:t>
            </a:r>
            <a:endParaRPr lang="en-US" sz="2000"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1" name="Rounded Rectangle 10"/>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2" name="Rectangle 1"/>
          <p:cNvSpPr/>
          <p:nvPr/>
        </p:nvSpPr>
        <p:spPr>
          <a:xfrm>
            <a:off x="5868144" y="3933056"/>
            <a:ext cx="550151" cy="369332"/>
          </a:xfrm>
          <a:prstGeom prst="rect">
            <a:avLst/>
          </a:prstGeom>
        </p:spPr>
        <p:txBody>
          <a:bodyPr wrap="none">
            <a:spAutoFit/>
          </a:bodyPr>
          <a:lstStyle/>
          <a:p>
            <a:r>
              <a:rPr lang="en-US" b="1" i="1" dirty="0">
                <a:solidFill>
                  <a:srgbClr val="FF0000"/>
                </a:solidFill>
              </a:rPr>
              <a:t>mild</a:t>
            </a:r>
            <a:endParaRPr lang="en-US" dirty="0">
              <a:solidFill>
                <a:srgbClr val="FF0000"/>
              </a:solidFill>
            </a:endParaRPr>
          </a:p>
        </p:txBody>
      </p:sp>
      <p:sp>
        <p:nvSpPr>
          <p:cNvPr id="3" name="Rectangle 2"/>
          <p:cNvSpPr/>
          <p:nvPr/>
        </p:nvSpPr>
        <p:spPr>
          <a:xfrm>
            <a:off x="6437748" y="2943775"/>
            <a:ext cx="1039515" cy="369332"/>
          </a:xfrm>
          <a:prstGeom prst="rect">
            <a:avLst/>
          </a:prstGeom>
        </p:spPr>
        <p:txBody>
          <a:bodyPr wrap="none">
            <a:spAutoFit/>
          </a:bodyPr>
          <a:lstStyle/>
          <a:p>
            <a:r>
              <a:rPr lang="en-US" b="1" i="1" dirty="0">
                <a:solidFill>
                  <a:srgbClr val="FF0000"/>
                </a:solidFill>
              </a:rPr>
              <a:t>moderate</a:t>
            </a:r>
            <a:endParaRPr lang="en-US" dirty="0"/>
          </a:p>
        </p:txBody>
      </p:sp>
      <p:sp>
        <p:nvSpPr>
          <p:cNvPr id="4" name="Rectangle 3"/>
          <p:cNvSpPr/>
          <p:nvPr/>
        </p:nvSpPr>
        <p:spPr>
          <a:xfrm>
            <a:off x="6217173" y="1383420"/>
            <a:ext cx="748282" cy="369332"/>
          </a:xfrm>
          <a:prstGeom prst="rect">
            <a:avLst/>
          </a:prstGeom>
        </p:spPr>
        <p:txBody>
          <a:bodyPr wrap="none">
            <a:spAutoFit/>
          </a:bodyPr>
          <a:lstStyle/>
          <a:p>
            <a:r>
              <a:rPr lang="en-US" b="1" i="1" dirty="0">
                <a:solidFill>
                  <a:srgbClr val="FF0000"/>
                </a:solidFill>
              </a:rPr>
              <a:t>severe</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981" y="1587898"/>
            <a:ext cx="4534224" cy="3391752"/>
          </a:xfrm>
          <a:prstGeom prst="rect">
            <a:avLst/>
          </a:prstGeom>
        </p:spPr>
      </p:pic>
      <p:sp>
        <p:nvSpPr>
          <p:cNvPr id="4" name="Rectangle 3"/>
          <p:cNvSpPr/>
          <p:nvPr/>
        </p:nvSpPr>
        <p:spPr>
          <a:xfrm>
            <a:off x="157734" y="5395602"/>
            <a:ext cx="8986266" cy="1200329"/>
          </a:xfrm>
          <a:prstGeom prst="rect">
            <a:avLst/>
          </a:prstGeom>
        </p:spPr>
        <p:txBody>
          <a:bodyPr wrap="square">
            <a:spAutoFit/>
          </a:bodyPr>
          <a:lstStyle/>
          <a:p>
            <a:r>
              <a:rPr lang="en-US" b="1" i="1" dirty="0"/>
              <a:t>ACUTE MYOCARDIAL INFARCTION: a 3-day old acute infarct </a:t>
            </a:r>
            <a:r>
              <a:rPr lang="en-GB" b="1" i="1" dirty="0"/>
              <a:t>showing necrosis of myocardial cells (cardiomyocytes) infiltrated by </a:t>
            </a:r>
            <a:r>
              <a:rPr lang="en-US" b="1" i="1" dirty="0"/>
              <a:t>a heavy neutrophilic infiltrate (arrow). The neutrophils release enzymes that help dissolve dead cell bodies which will be phagocytized by macrophages.</a:t>
            </a:r>
            <a:r>
              <a:rPr lang="en-GB" b="1" i="1" dirty="0"/>
              <a:t> </a:t>
            </a:r>
            <a:r>
              <a:rPr lang="en-US" b="1" i="1" dirty="0"/>
              <a:t>With time the neutrophils begin to die and replaced by an influx of macrophages. </a:t>
            </a:r>
          </a:p>
        </p:txBody>
      </p:sp>
      <p:sp>
        <p:nvSpPr>
          <p:cNvPr id="6" name="مستطيل مستدير الزوايا 3"/>
          <p:cNvSpPr/>
          <p:nvPr/>
        </p:nvSpPr>
        <p:spPr>
          <a:xfrm>
            <a:off x="2318920" y="894176"/>
            <a:ext cx="3696917" cy="37505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i="1" dirty="0">
                <a:solidFill>
                  <a:schemeClr val="bg1"/>
                </a:solidFill>
                <a:effectLst>
                  <a:outerShdw blurRad="38100" dist="38100" dir="2700000" algn="tl">
                    <a:srgbClr val="000000">
                      <a:alpha val="43137"/>
                    </a:srgbClr>
                  </a:outerShdw>
                </a:effectLst>
              </a:rPr>
              <a:t>Myocardial Infarction</a:t>
            </a:r>
            <a:endParaRPr lang="x-none" b="1" i="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4860032" y="1587898"/>
            <a:ext cx="4178737" cy="3391752"/>
          </a:xfrm>
          <a:prstGeom prst="rect">
            <a:avLst/>
          </a:prstGeom>
        </p:spPr>
      </p:pic>
    </p:spTree>
    <p:extLst>
      <p:ext uri="{BB962C8B-B14F-4D97-AF65-F5344CB8AC3E}">
        <p14:creationId xmlns:p14="http://schemas.microsoft.com/office/powerpoint/2010/main" val="1021019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4294967295"/>
          </p:nvPr>
        </p:nvSpPr>
        <p:spPr>
          <a:xfrm>
            <a:off x="611560" y="5373216"/>
            <a:ext cx="8105775" cy="789384"/>
          </a:xfrm>
        </p:spPr>
        <p:txBody>
          <a:bodyPr>
            <a:noAutofit/>
          </a:bodyPr>
          <a:lstStyle/>
          <a:p>
            <a:pPr marL="0" indent="0">
              <a:buNone/>
            </a:pPr>
            <a:r>
              <a:rPr lang="en-US" sz="2000" b="1" i="1" dirty="0" smtClean="0">
                <a:solidFill>
                  <a:schemeClr val="tx1"/>
                </a:solidFill>
              </a:rPr>
              <a:t>Recent MI with early healing changes (3 weeks post MI) </a:t>
            </a:r>
            <a:r>
              <a:rPr lang="en-US" sz="2000" b="1" i="1" dirty="0" smtClean="0">
                <a:solidFill>
                  <a:schemeClr val="tx1"/>
                </a:solidFill>
                <a:sym typeface="Wingdings" panose="05000000000000000000" pitchFamily="2" charset="2"/>
              </a:rPr>
              <a:t> shows g</a:t>
            </a:r>
            <a:r>
              <a:rPr lang="en-US" sz="2000" b="1" i="1" dirty="0" smtClean="0">
                <a:solidFill>
                  <a:schemeClr val="tx1"/>
                </a:solidFill>
              </a:rPr>
              <a:t>ranulation tissue (growth of capillaries and fibroblasts) and the collagen is being laid down to form a scar. The non-infarcted myocardium is present on the left and upper part of the picture.</a:t>
            </a:r>
            <a:endParaRPr lang="en-US" sz="2000" b="1" i="1" dirty="0">
              <a:solidFill>
                <a:schemeClr val="tx1"/>
              </a:solidFill>
            </a:endParaRPr>
          </a:p>
        </p:txBody>
      </p:sp>
      <p:pic>
        <p:nvPicPr>
          <p:cNvPr id="2" name="Picture 1"/>
          <p:cNvPicPr>
            <a:picLocks noChangeAspect="1"/>
          </p:cNvPicPr>
          <p:nvPr/>
        </p:nvPicPr>
        <p:blipFill>
          <a:blip r:embed="rId2"/>
          <a:stretch>
            <a:fillRect/>
          </a:stretch>
        </p:blipFill>
        <p:spPr>
          <a:xfrm>
            <a:off x="755576" y="1322407"/>
            <a:ext cx="7704856" cy="3891647"/>
          </a:xfrm>
          <a:prstGeom prst="rect">
            <a:avLst/>
          </a:prstGeom>
        </p:spPr>
      </p:pic>
      <p:sp>
        <p:nvSpPr>
          <p:cNvPr id="5" name="مستطيل مستدير الزوايا 3"/>
          <p:cNvSpPr/>
          <p:nvPr/>
        </p:nvSpPr>
        <p:spPr>
          <a:xfrm>
            <a:off x="2627784" y="548680"/>
            <a:ext cx="3696917" cy="37505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000" b="1" i="1" dirty="0">
                <a:solidFill>
                  <a:schemeClr val="bg1"/>
                </a:solidFill>
                <a:effectLst>
                  <a:outerShdw blurRad="38100" dist="38100" dir="2700000" algn="tl">
                    <a:srgbClr val="000000">
                      <a:alpha val="43137"/>
                    </a:srgbClr>
                  </a:outerShdw>
                </a:effectLst>
              </a:rPr>
              <a:t>Myocardial Infarction</a:t>
            </a:r>
            <a:endParaRPr lang="x-none" sz="20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6338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014699"/>
            <a:ext cx="9025128" cy="830997"/>
          </a:xfrm>
          <a:prstGeom prst="rect">
            <a:avLst/>
          </a:prstGeom>
        </p:spPr>
        <p:txBody>
          <a:bodyPr wrap="square">
            <a:spAutoFit/>
          </a:bodyPr>
          <a:lstStyle/>
          <a:p>
            <a:r>
              <a:rPr lang="en-US" sz="1600" b="1" i="1" dirty="0"/>
              <a:t>Healed myocardial infarct: in it there is</a:t>
            </a:r>
            <a:r>
              <a:rPr lang="en-US" sz="1600" b="1" i="1" dirty="0">
                <a:ea typeface="Times New Roman (Arabic)"/>
                <a:cs typeface="Times New Roman (Arabic)"/>
              </a:rPr>
              <a:t> replacement of the necrotic cells by a dense collagenous scar. </a:t>
            </a:r>
            <a:r>
              <a:rPr lang="en-US" sz="1600" b="1" i="1" dirty="0"/>
              <a:t>The myocardium shows fibrosis with </a:t>
            </a:r>
            <a:r>
              <a:rPr lang="en-US" sz="1600" b="1" i="1" dirty="0" err="1"/>
              <a:t>collagenization</a:t>
            </a:r>
            <a:r>
              <a:rPr lang="en-US" sz="1600" b="1" i="1" dirty="0"/>
              <a:t> (scar) following healing of a myocardial infarction. </a:t>
            </a:r>
            <a:r>
              <a:rPr lang="en-US" sz="1600" b="1" i="1" dirty="0">
                <a:ea typeface="Times New Roman (Arabic)"/>
                <a:cs typeface="Times New Roman (Arabic)"/>
              </a:rPr>
              <a:t>Residual </a:t>
            </a:r>
            <a:r>
              <a:rPr lang="en-US" sz="1600" b="1" i="1" dirty="0"/>
              <a:t>viable red myocardial fibers are present. This stage is reached about 2 months post MI.</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331640" y="1450503"/>
            <a:ext cx="6101465" cy="3564196"/>
          </a:xfrm>
          <a:prstGeom prst="rect">
            <a:avLst/>
          </a:prstGeom>
        </p:spPr>
      </p:pic>
      <p:pic>
        <p:nvPicPr>
          <p:cNvPr id="6" name="Picture 5"/>
          <p:cNvPicPr>
            <a:picLocks noChangeAspect="1"/>
          </p:cNvPicPr>
          <p:nvPr/>
        </p:nvPicPr>
        <p:blipFill>
          <a:blip r:embed="rId4"/>
          <a:stretch>
            <a:fillRect/>
          </a:stretch>
        </p:blipFill>
        <p:spPr>
          <a:xfrm>
            <a:off x="2716072" y="658664"/>
            <a:ext cx="3708214" cy="512108"/>
          </a:xfrm>
          <a:prstGeom prst="rect">
            <a:avLst/>
          </a:prstGeom>
        </p:spPr>
      </p:pic>
      <p:sp>
        <p:nvSpPr>
          <p:cNvPr id="7" name="TextBox 2"/>
          <p:cNvSpPr txBox="1">
            <a:spLocks noChangeArrowheads="1"/>
          </p:cNvSpPr>
          <p:nvPr/>
        </p:nvSpPr>
        <p:spPr bwMode="auto">
          <a:xfrm>
            <a:off x="4139952" y="5842337"/>
            <a:ext cx="4710412" cy="1015663"/>
          </a:xfrm>
          <a:prstGeom prst="rect">
            <a:avLst/>
          </a:prstGeom>
          <a:noFill/>
          <a:ln w="9525">
            <a:noFill/>
            <a:miter lim="800000"/>
            <a:headEnd/>
            <a:tailEnd/>
          </a:ln>
        </p:spPr>
        <p:txBody>
          <a:bodyPr wrap="square">
            <a:spAutoFit/>
          </a:bodyPr>
          <a:lstStyle/>
          <a:p>
            <a:pPr marL="534988" indent="-534988" algn="ctr"/>
            <a:r>
              <a:rPr lang="en-US" sz="1200" b="1" i="1" dirty="0" smtClean="0">
                <a:latin typeface="+mj-lt"/>
              </a:rPr>
              <a:t>1- Patchy </a:t>
            </a:r>
            <a:r>
              <a:rPr lang="en-US" sz="1200" b="1" i="1" dirty="0">
                <a:latin typeface="+mj-lt"/>
              </a:rPr>
              <a:t>coagulative necrosis of myocardial </a:t>
            </a:r>
            <a:r>
              <a:rPr lang="en-US" sz="1200" b="1" i="1" dirty="0" smtClean="0">
                <a:latin typeface="+mj-lt"/>
              </a:rPr>
              <a:t>fibers. </a:t>
            </a:r>
            <a:r>
              <a:rPr lang="en-US" sz="1200" b="1" i="1" dirty="0">
                <a:latin typeface="+mj-lt"/>
              </a:rPr>
              <a:t>The dead muscle </a:t>
            </a:r>
            <a:r>
              <a:rPr lang="en-US" sz="1200" b="1" i="1" dirty="0" smtClean="0">
                <a:latin typeface="+mj-lt"/>
              </a:rPr>
              <a:t>fibers </a:t>
            </a:r>
          </a:p>
          <a:p>
            <a:pPr marL="534988" indent="-534988" algn="ctr"/>
            <a:r>
              <a:rPr lang="en-US" sz="1200" b="1" i="1" dirty="0" smtClean="0">
                <a:latin typeface="+mj-lt"/>
              </a:rPr>
              <a:t>are </a:t>
            </a:r>
            <a:r>
              <a:rPr lang="en-US" sz="1200" b="1" i="1" dirty="0">
                <a:latin typeface="+mj-lt"/>
              </a:rPr>
              <a:t>structureless and </a:t>
            </a:r>
            <a:r>
              <a:rPr lang="en-US" sz="1200" b="1" i="1" dirty="0" smtClean="0">
                <a:latin typeface="+mj-lt"/>
              </a:rPr>
              <a:t>hyaline with loss of nuclei &amp; striations.</a:t>
            </a:r>
            <a:endParaRPr lang="en-US" sz="1200" b="1" i="1" dirty="0">
              <a:latin typeface="+mj-lt"/>
            </a:endParaRPr>
          </a:p>
          <a:p>
            <a:pPr marL="534988" indent="-534988" algn="ctr"/>
            <a:r>
              <a:rPr lang="en-US" sz="1200" b="1" i="1" dirty="0" smtClean="0">
                <a:latin typeface="+mj-lt"/>
              </a:rPr>
              <a:t>2-  Chronic ischemic fibrous scar replacing dead myocardial fibers . </a:t>
            </a:r>
          </a:p>
          <a:p>
            <a:pPr marL="534988" indent="-534988" algn="ctr"/>
            <a:r>
              <a:rPr lang="en-US" sz="1200" b="1" i="1" dirty="0" smtClean="0">
                <a:latin typeface="+mj-lt"/>
              </a:rPr>
              <a:t>3-  The remaining myocardial fibers show enlarged nuclei due to </a:t>
            </a:r>
          </a:p>
          <a:p>
            <a:pPr marL="534988" indent="-534988" algn="ctr"/>
            <a:r>
              <a:rPr lang="en-US" sz="1200" b="1" i="1" dirty="0" smtClean="0">
                <a:latin typeface="+mj-lt"/>
              </a:rPr>
              <a:t>      ventricular hypertrophy .</a:t>
            </a:r>
            <a:endParaRPr lang="en-US" sz="1200" b="1" i="1" dirty="0">
              <a:latin typeface="+mj-lt"/>
            </a:endParaRPr>
          </a:p>
        </p:txBody>
      </p:sp>
      <p:sp>
        <p:nvSpPr>
          <p:cNvPr id="8" name="مستطيل مستدير الزوايا 8"/>
          <p:cNvSpPr/>
          <p:nvPr/>
        </p:nvSpPr>
        <p:spPr>
          <a:xfrm>
            <a:off x="3604419" y="2696816"/>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a:t>
            </a:r>
            <a:endParaRPr lang="x-none" b="1" dirty="0"/>
          </a:p>
        </p:txBody>
      </p:sp>
      <p:sp>
        <p:nvSpPr>
          <p:cNvPr id="9" name="مستطيل مستدير الزوايا 9"/>
          <p:cNvSpPr/>
          <p:nvPr/>
        </p:nvSpPr>
        <p:spPr>
          <a:xfrm>
            <a:off x="4953000" y="3677163"/>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2</a:t>
            </a:r>
            <a:endParaRPr lang="x-none" b="1" dirty="0"/>
          </a:p>
        </p:txBody>
      </p:sp>
      <p:sp>
        <p:nvSpPr>
          <p:cNvPr id="10" name="مستطيل مستدير الزوايا 7"/>
          <p:cNvSpPr/>
          <p:nvPr/>
        </p:nvSpPr>
        <p:spPr>
          <a:xfrm>
            <a:off x="4512563" y="2094755"/>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3</a:t>
            </a:r>
            <a:endParaRPr lang="x-none" b="1" dirty="0"/>
          </a:p>
        </p:txBody>
      </p:sp>
    </p:spTree>
    <p:extLst>
      <p:ext uri="{BB962C8B-B14F-4D97-AF65-F5344CB8AC3E}">
        <p14:creationId xmlns:p14="http://schemas.microsoft.com/office/powerpoint/2010/main" val="1172172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descr="http://4.bp.blogspot.com/-E7hUo8aXPgA/UEwLRChm0_I/AAAAAAAAHz0/RMInN4yizhs/s1600/acute_myocardial_infarct.jpg"/>
          <p:cNvPicPr>
            <a:picLocks noChangeAspect="1" noChangeArrowheads="1"/>
          </p:cNvPicPr>
          <p:nvPr/>
        </p:nvPicPr>
        <p:blipFill>
          <a:blip r:embed="rId2" cstate="print"/>
          <a:srcRect/>
          <a:stretch>
            <a:fillRect/>
          </a:stretch>
        </p:blipFill>
        <p:spPr bwMode="auto">
          <a:xfrm>
            <a:off x="683568" y="979588"/>
            <a:ext cx="7704856" cy="4235362"/>
          </a:xfrm>
          <a:prstGeom prst="rect">
            <a:avLst/>
          </a:prstGeom>
          <a:noFill/>
          <a:ln w="28575">
            <a:solidFill>
              <a:schemeClr val="tx1"/>
            </a:solidFill>
          </a:ln>
        </p:spPr>
      </p:pic>
      <p:sp>
        <p:nvSpPr>
          <p:cNvPr id="5" name="مستطيل 4"/>
          <p:cNvSpPr/>
          <p:nvPr/>
        </p:nvSpPr>
        <p:spPr>
          <a:xfrm>
            <a:off x="357158" y="5278481"/>
            <a:ext cx="7929618" cy="1508105"/>
          </a:xfrm>
          <a:prstGeom prst="rect">
            <a:avLst/>
          </a:prstGeom>
        </p:spPr>
        <p:txBody>
          <a:bodyPr wrap="square">
            <a:spAutoFit/>
          </a:bodyPr>
          <a:lstStyle/>
          <a:p>
            <a:pPr algn="ctr"/>
            <a:r>
              <a:rPr lang="en-GB" sz="2000" b="1" i="1" dirty="0" smtClean="0">
                <a:solidFill>
                  <a:srgbClr val="0000FF"/>
                </a:solidFill>
              </a:rPr>
              <a:t>Myocardial infarct </a:t>
            </a:r>
            <a:r>
              <a:rPr lang="en-GB" b="1" i="1" dirty="0" smtClean="0"/>
              <a:t>- circumscribed area of ischemic necrosis - coagulative necrosis. In the first 12 - 24 hours, myocardial fibers are still well delineated, with intense eosinophilic (pink) cytoplasm, but lost their transversal striations and the nucleus (left side of the picture). Notice a few myocardial fibers showing hypertrophy (increased size of the </a:t>
            </a:r>
            <a:r>
              <a:rPr lang="en-GB" b="1" i="1" dirty="0" err="1" smtClean="0"/>
              <a:t>fiber</a:t>
            </a:r>
            <a:r>
              <a:rPr lang="en-GB" b="1" i="1" dirty="0" smtClean="0"/>
              <a:t>, irregular shape of the nuclei) </a:t>
            </a:r>
            <a:endParaRPr lang="x-none" i="1" dirty="0"/>
          </a:p>
        </p:txBody>
      </p:sp>
      <p:sp>
        <p:nvSpPr>
          <p:cNvPr id="7" name="مستطيل مستدير الزوايا 4"/>
          <p:cNvSpPr/>
          <p:nvPr/>
        </p:nvSpPr>
        <p:spPr>
          <a:xfrm>
            <a:off x="1571604" y="214290"/>
            <a:ext cx="6286544" cy="571504"/>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LPF</a:t>
            </a:r>
            <a:endParaRPr lang="x-none"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2" name="Picture 2" descr="http://3.bp.blogspot.com/-tDdQtu_CJzA/UEwLrsDoFpI/AAAAAAAAHz8/lMnKMT7QuCw/s320/acute_myocardial_infarct_02.jpg"/>
          <p:cNvPicPr>
            <a:picLocks noChangeAspect="1" noChangeArrowheads="1"/>
          </p:cNvPicPr>
          <p:nvPr/>
        </p:nvPicPr>
        <p:blipFill>
          <a:blip r:embed="rId2" cstate="print"/>
          <a:srcRect/>
          <a:stretch>
            <a:fillRect/>
          </a:stretch>
        </p:blipFill>
        <p:spPr bwMode="auto">
          <a:xfrm>
            <a:off x="467544" y="966478"/>
            <a:ext cx="7992888" cy="4248472"/>
          </a:xfrm>
          <a:prstGeom prst="rect">
            <a:avLst/>
          </a:prstGeom>
          <a:noFill/>
          <a:ln w="28575">
            <a:solidFill>
              <a:schemeClr val="tx1"/>
            </a:solidFill>
          </a:ln>
        </p:spPr>
      </p:pic>
      <p:sp>
        <p:nvSpPr>
          <p:cNvPr id="4" name="مستطيل 3"/>
          <p:cNvSpPr/>
          <p:nvPr/>
        </p:nvSpPr>
        <p:spPr>
          <a:xfrm>
            <a:off x="395536" y="5391709"/>
            <a:ext cx="7962678" cy="1323439"/>
          </a:xfrm>
          <a:prstGeom prst="rect">
            <a:avLst/>
          </a:prstGeom>
        </p:spPr>
        <p:txBody>
          <a:bodyPr wrap="square">
            <a:spAutoFit/>
          </a:bodyPr>
          <a:lstStyle/>
          <a:p>
            <a:pPr algn="ctr"/>
            <a:r>
              <a:rPr lang="en-GB" sz="2000" b="1" i="1" dirty="0" smtClean="0">
                <a:solidFill>
                  <a:srgbClr val="0000FF"/>
                </a:solidFill>
              </a:rPr>
              <a:t>Recent myocardial infarct </a:t>
            </a:r>
            <a:r>
              <a:rPr lang="en-GB" sz="2000" b="1" i="1" dirty="0" smtClean="0"/>
              <a:t>(in the first 12 - 24 hours): myocardial fibers are still well delineated, with intense eosinophilic (pink) cytoplasm, but lost their transversal striations and the nucleus. The interstitial space may be infiltrated with red blood cells. </a:t>
            </a:r>
            <a:endParaRPr lang="x-none" sz="2000" i="1" dirty="0"/>
          </a:p>
        </p:txBody>
      </p:sp>
      <p:sp>
        <p:nvSpPr>
          <p:cNvPr id="6" name="مستطيل مستدير الزوايا 4"/>
          <p:cNvSpPr/>
          <p:nvPr/>
        </p:nvSpPr>
        <p:spPr>
          <a:xfrm>
            <a:off x="1500166" y="285728"/>
            <a:ext cx="6286544"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LPF</a:t>
            </a:r>
            <a:endParaRPr lang="x-none"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ستطيل 3"/>
          <p:cNvSpPr/>
          <p:nvPr/>
        </p:nvSpPr>
        <p:spPr>
          <a:xfrm>
            <a:off x="785786" y="5566492"/>
            <a:ext cx="7286676" cy="1077218"/>
          </a:xfrm>
          <a:prstGeom prst="rect">
            <a:avLst/>
          </a:prstGeom>
        </p:spPr>
        <p:txBody>
          <a:bodyPr wrap="square">
            <a:spAutoFit/>
          </a:bodyPr>
          <a:lstStyle/>
          <a:p>
            <a:pPr algn="ctr"/>
            <a:r>
              <a:rPr lang="en-GB" sz="2400" b="1" i="1" dirty="0" smtClean="0">
                <a:solidFill>
                  <a:srgbClr val="0000FF"/>
                </a:solidFill>
              </a:rPr>
              <a:t>Acute myocardial infarct</a:t>
            </a:r>
            <a:r>
              <a:rPr lang="en-GB" sz="2000" b="1" i="1" dirty="0" smtClean="0"/>
              <a:t>, histology. This </a:t>
            </a:r>
            <a:r>
              <a:rPr lang="en-GB" sz="2000" b="1" i="1" dirty="0" smtClean="0"/>
              <a:t>1-</a:t>
            </a:r>
            <a:r>
              <a:rPr lang="en-GB" sz="2000" b="1" i="1" dirty="0"/>
              <a:t>3</a:t>
            </a:r>
            <a:r>
              <a:rPr lang="en-GB" sz="2000" b="1" i="1" dirty="0" smtClean="0"/>
              <a:t> </a:t>
            </a:r>
            <a:r>
              <a:rPr lang="en-GB" sz="2000" b="1" i="1" dirty="0" smtClean="0"/>
              <a:t>day </a:t>
            </a:r>
            <a:r>
              <a:rPr lang="en-GB" sz="2000" b="1" i="1" dirty="0" smtClean="0"/>
              <a:t>infarct </a:t>
            </a:r>
            <a:r>
              <a:rPr lang="en-GB" sz="2000" b="1" i="1" dirty="0" smtClean="0"/>
              <a:t>shows coagulation necrosis of myocardial cells and is infiltrated with polymorphnuclear leukocytes. </a:t>
            </a:r>
            <a:endParaRPr lang="x-none" sz="2000" b="1" i="1" dirty="0"/>
          </a:p>
        </p:txBody>
      </p:sp>
      <p:sp>
        <p:nvSpPr>
          <p:cNvPr id="5" name="مستطيل مستدير الزوايا 4"/>
          <p:cNvSpPr/>
          <p:nvPr/>
        </p:nvSpPr>
        <p:spPr>
          <a:xfrm>
            <a:off x="1643042" y="285728"/>
            <a:ext cx="600079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HPF</a:t>
            </a:r>
            <a:endParaRPr lang="x-none"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7" name="Picture 6" descr="http://library.med.utah.edu/WebPath/jpeg5/CV024.jpg"/>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521730" y="-172884"/>
            <a:ext cx="4325115" cy="677635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4626" name="Picture 2" descr="http://www.pathology-india.com/MyoInf.JPG"/>
          <p:cNvPicPr>
            <a:picLocks noChangeAspect="1" noChangeArrowheads="1"/>
          </p:cNvPicPr>
          <p:nvPr/>
        </p:nvPicPr>
        <p:blipFill>
          <a:blip r:embed="rId2" cstate="print"/>
          <a:srcRect/>
          <a:stretch>
            <a:fillRect/>
          </a:stretch>
        </p:blipFill>
        <p:spPr bwMode="auto">
          <a:xfrm>
            <a:off x="827584" y="1103654"/>
            <a:ext cx="7272808" cy="4968552"/>
          </a:xfrm>
          <a:prstGeom prst="rect">
            <a:avLst/>
          </a:prstGeom>
          <a:noFill/>
          <a:ln w="28575">
            <a:solidFill>
              <a:schemeClr val="tx1"/>
            </a:solidFill>
          </a:ln>
        </p:spPr>
      </p:pic>
      <p:sp>
        <p:nvSpPr>
          <p:cNvPr id="5" name="مستطيل مستدير الزوايا 4"/>
          <p:cNvSpPr/>
          <p:nvPr/>
        </p:nvSpPr>
        <p:spPr>
          <a:xfrm>
            <a:off x="1714480" y="285728"/>
            <a:ext cx="5857916" cy="571504"/>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HPF</a:t>
            </a:r>
            <a:endParaRPr lang="x-none"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مستطيل 6"/>
          <p:cNvSpPr/>
          <p:nvPr/>
        </p:nvSpPr>
        <p:spPr>
          <a:xfrm>
            <a:off x="428596" y="5248833"/>
            <a:ext cx="8215370" cy="1323439"/>
          </a:xfrm>
          <a:prstGeom prst="rect">
            <a:avLst/>
          </a:prstGeom>
        </p:spPr>
        <p:txBody>
          <a:bodyPr wrap="square">
            <a:spAutoFit/>
          </a:bodyPr>
          <a:lstStyle/>
          <a:p>
            <a:pPr algn="ctr"/>
            <a:r>
              <a:rPr lang="en-GB" sz="2000" b="1" i="1" dirty="0" smtClean="0">
                <a:solidFill>
                  <a:srgbClr val="0000FF"/>
                </a:solidFill>
              </a:rPr>
              <a:t>Diffuse myocardial fibrosis </a:t>
            </a:r>
            <a:r>
              <a:rPr lang="en-GB" sz="2000" b="1" i="1" dirty="0" smtClean="0"/>
              <a:t>(Ischemic fibrosis of the myocardium) Myocardial cells (red) intermingled with collagen-rich fibrosis (blue) which completely replaced the necrotic myocardial cells. Capillaries (with yellow-orange red blood cells) within fibrosis remained from repair by connective tissue process.</a:t>
            </a:r>
            <a:endParaRPr lang="x-none" sz="2000" i="1" dirty="0"/>
          </a:p>
        </p:txBody>
      </p:sp>
      <p:pic>
        <p:nvPicPr>
          <p:cNvPr id="150534" name="Picture 6" descr="http://2.bp.blogspot.com/-XoMBtPgfe70/UEwOsUkccjI/AAAAAAAAH00/fReOis-_MdI/s1600/ischemic-fibrosis-of-myocardium-b.jpg"/>
          <p:cNvPicPr>
            <a:picLocks noChangeAspect="1" noChangeArrowheads="1"/>
          </p:cNvPicPr>
          <p:nvPr/>
        </p:nvPicPr>
        <p:blipFill>
          <a:blip r:embed="rId2" cstate="print"/>
          <a:srcRect/>
          <a:stretch>
            <a:fillRect/>
          </a:stretch>
        </p:blipFill>
        <p:spPr bwMode="auto">
          <a:xfrm>
            <a:off x="364259" y="1244702"/>
            <a:ext cx="8104414" cy="3942770"/>
          </a:xfrm>
          <a:prstGeom prst="rect">
            <a:avLst/>
          </a:prstGeom>
          <a:noFill/>
          <a:ln w="28575">
            <a:solidFill>
              <a:schemeClr val="tx1"/>
            </a:solidFill>
          </a:ln>
        </p:spPr>
      </p:pic>
      <p:sp>
        <p:nvSpPr>
          <p:cNvPr id="6" name="Rounded Rectangle 5"/>
          <p:cNvSpPr/>
          <p:nvPr/>
        </p:nvSpPr>
        <p:spPr>
          <a:xfrm>
            <a:off x="1285852" y="188640"/>
            <a:ext cx="6786610" cy="88290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endParaRPr>
          </a:p>
          <a:p>
            <a:pPr algn="ctr"/>
            <a:r>
              <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Ischemic fibrosis of myocardium </a:t>
            </a:r>
            <a:br>
              <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(diffuse ventricular myocardial fibrosis)</a:t>
            </a:r>
            <a:endParaRPr lang="x-none" sz="2600" b="1" i="1" dirty="0" smtClean="0">
              <a:solidFill>
                <a:schemeClr val="bg1"/>
              </a:solidFill>
              <a:effectLst>
                <a:outerShdw blurRad="38100" dist="38100" dir="2700000" algn="tl">
                  <a:srgbClr val="000000">
                    <a:alpha val="43137"/>
                  </a:srgbClr>
                </a:outerShdw>
              </a:effectLst>
              <a:latin typeface="Aharoni" pitchFamily="2" charset="-79"/>
            </a:endParaRPr>
          </a:p>
          <a:p>
            <a:pPr algn="ctr"/>
            <a:endParaRPr lang="en-US" sz="2600" b="1" i="1" dirty="0">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395536" y="5514952"/>
            <a:ext cx="8064896" cy="1271634"/>
          </a:xfrm>
        </p:spPr>
        <p:txBody>
          <a:bodyPr>
            <a:noAutofit/>
          </a:bodyPr>
          <a:lstStyle/>
          <a:p>
            <a:pPr algn="ctr">
              <a:buNone/>
            </a:pPr>
            <a:r>
              <a:rPr lang="en-GB" sz="1800" b="1" i="1" dirty="0" smtClean="0">
                <a:solidFill>
                  <a:srgbClr val="0000FF"/>
                </a:solidFill>
                <a:latin typeface="+mj-lt"/>
              </a:rPr>
              <a:t>Myocarditis</a:t>
            </a:r>
            <a:r>
              <a:rPr lang="en-GB" sz="1800" b="1" i="1" dirty="0" smtClean="0">
                <a:latin typeface="+mj-lt"/>
              </a:rPr>
              <a:t> is an inflammation of the myocardium. Acute viral myocarditis is produced most often by </a:t>
            </a:r>
            <a:r>
              <a:rPr lang="en-GB" sz="1800" b="1" i="1" dirty="0" smtClean="0">
                <a:solidFill>
                  <a:srgbClr val="FF0000"/>
                </a:solidFill>
                <a:latin typeface="+mj-lt"/>
              </a:rPr>
              <a:t>Coxsackie B virus and echoviruses</a:t>
            </a:r>
            <a:r>
              <a:rPr lang="en-GB" sz="1800" b="1" i="1" dirty="0" smtClean="0">
                <a:latin typeface="+mj-lt"/>
              </a:rPr>
              <a:t>. Myocardial interstitium presents an abundant edema and inflammatory infiltrate, mainly with lymphocytes and macrophages. </a:t>
            </a:r>
            <a:endParaRPr lang="x-none" sz="1800" i="1" dirty="0">
              <a:latin typeface="+mj-lt"/>
            </a:endParaRPr>
          </a:p>
        </p:txBody>
      </p:sp>
      <p:pic>
        <p:nvPicPr>
          <p:cNvPr id="152578" name="Picture 2" descr="http://4.bp.blogspot.com/-7xqVII3aQJ8/UEwN591E7PI/AAAAAAAAH0k/vTfNBB_LHWk/s1600/acute_viral_myocarditis.jpg"/>
          <p:cNvPicPr>
            <a:picLocks noChangeAspect="1" noChangeArrowheads="1"/>
          </p:cNvPicPr>
          <p:nvPr/>
        </p:nvPicPr>
        <p:blipFill>
          <a:blip r:embed="rId2" cstate="print"/>
          <a:srcRect/>
          <a:stretch>
            <a:fillRect/>
          </a:stretch>
        </p:blipFill>
        <p:spPr bwMode="auto">
          <a:xfrm>
            <a:off x="428596" y="1071546"/>
            <a:ext cx="8175852" cy="4157654"/>
          </a:xfrm>
          <a:prstGeom prst="rect">
            <a:avLst/>
          </a:prstGeom>
          <a:noFill/>
          <a:ln w="28575">
            <a:solidFill>
              <a:schemeClr val="tx1"/>
            </a:solidFill>
          </a:ln>
        </p:spPr>
      </p:pic>
      <p:sp>
        <p:nvSpPr>
          <p:cNvPr id="6" name="Rounded Rectangle 5"/>
          <p:cNvSpPr/>
          <p:nvPr/>
        </p:nvSpPr>
        <p:spPr>
          <a:xfrm>
            <a:off x="1785918" y="260648"/>
            <a:ext cx="5572164"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smtClean="0">
                <a:effectLst>
                  <a:outerShdw blurRad="38100" dist="38100" dir="2700000" algn="tl">
                    <a:srgbClr val="000000">
                      <a:alpha val="43137"/>
                    </a:srgbClr>
                  </a:outerShdw>
                </a:effectLst>
                <a:latin typeface="Aharoni" pitchFamily="2" charset="-79"/>
                <a:cs typeface="Aharoni" pitchFamily="2" charset="-79"/>
              </a:rPr>
              <a:t>Acute viral myocarditis - MPF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C:\Documents and Settings\Dr.Sayed\My Documents\My Pictures\Picture sets\125.bmp"/>
          <p:cNvPicPr>
            <a:picLocks noChangeAspect="1" noChangeArrowheads="1"/>
          </p:cNvPicPr>
          <p:nvPr/>
        </p:nvPicPr>
        <p:blipFill>
          <a:blip r:embed="rId2" cstate="print"/>
          <a:srcRect/>
          <a:stretch>
            <a:fillRect/>
          </a:stretch>
        </p:blipFill>
        <p:spPr bwMode="auto">
          <a:xfrm>
            <a:off x="0" y="39807"/>
            <a:ext cx="9144000" cy="6818193"/>
          </a:xfrm>
          <a:prstGeom prst="rect">
            <a:avLst/>
          </a:prstGeom>
          <a:noFill/>
        </p:spPr>
      </p:pic>
      <p:sp>
        <p:nvSpPr>
          <p:cNvPr id="3" name="Rounded Rectangle 2"/>
          <p:cNvSpPr/>
          <p:nvPr/>
        </p:nvSpPr>
        <p:spPr>
          <a:xfrm>
            <a:off x="2699792" y="1844824"/>
            <a:ext cx="2952328"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336699"/>
                </a:solidFill>
                <a:latin typeface="Arial Black" pitchFamily="34" charset="0"/>
              </a:rPr>
              <a:t>THE END</a:t>
            </a:r>
            <a:endParaRPr lang="en-US" sz="3200" b="1" dirty="0">
              <a:solidFill>
                <a:srgbClr val="336699"/>
              </a:solidFill>
              <a:latin typeface="Arial Black"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adiology.uchc.edu/eatlas/images/CV/6030b.gif"/>
          <p:cNvPicPr>
            <a:picLocks noChangeAspect="1" noChangeArrowheads="1"/>
          </p:cNvPicPr>
          <p:nvPr/>
        </p:nvPicPr>
        <p:blipFill>
          <a:blip r:embed="rId2" cstate="print"/>
          <a:srcRect/>
          <a:stretch>
            <a:fillRect/>
          </a:stretch>
        </p:blipFill>
        <p:spPr bwMode="auto">
          <a:xfrm>
            <a:off x="500034" y="1041906"/>
            <a:ext cx="8104414" cy="3744416"/>
          </a:xfrm>
          <a:prstGeom prst="rect">
            <a:avLst/>
          </a:prstGeom>
          <a:noFill/>
        </p:spPr>
      </p:pic>
      <p:sp>
        <p:nvSpPr>
          <p:cNvPr id="3" name="Rectangle 2"/>
          <p:cNvSpPr/>
          <p:nvPr/>
        </p:nvSpPr>
        <p:spPr>
          <a:xfrm>
            <a:off x="107504" y="4930044"/>
            <a:ext cx="8607900" cy="1508105"/>
          </a:xfrm>
          <a:prstGeom prst="rect">
            <a:avLst/>
          </a:prstGeom>
        </p:spPr>
        <p:txBody>
          <a:bodyPr wrap="square">
            <a:spAutoFit/>
          </a:bodyPr>
          <a:lstStyle/>
          <a:p>
            <a:pPr algn="ctr"/>
            <a:r>
              <a:rPr lang="en-US" b="1" i="1" dirty="0" smtClean="0">
                <a:latin typeface="+mj-lt"/>
              </a:rPr>
              <a:t>• </a:t>
            </a:r>
            <a:r>
              <a:rPr lang="en-US" sz="2000" b="1" i="1" dirty="0" smtClean="0">
                <a:solidFill>
                  <a:srgbClr val="0000FF"/>
                </a:solidFill>
                <a:latin typeface="+mj-lt"/>
              </a:rPr>
              <a:t>Inner surface of aorta and bifurcation</a:t>
            </a:r>
            <a:r>
              <a:rPr lang="en-US" b="1" i="1" dirty="0" smtClean="0">
                <a:latin typeface="+mj-lt"/>
              </a:rPr>
              <a:t>, </a:t>
            </a:r>
          </a:p>
          <a:p>
            <a:pPr algn="ctr"/>
            <a:r>
              <a:rPr lang="en-US" b="1" i="1" dirty="0" smtClean="0">
                <a:latin typeface="+mj-lt"/>
              </a:rPr>
              <a:t>opened lengthwise along the posterior midline. </a:t>
            </a:r>
            <a:br>
              <a:rPr lang="en-US" b="1" i="1" dirty="0" smtClean="0">
                <a:latin typeface="+mj-lt"/>
              </a:rPr>
            </a:br>
            <a:r>
              <a:rPr lang="en-US" b="1" i="1" dirty="0" smtClean="0">
                <a:latin typeface="+mj-lt"/>
              </a:rPr>
              <a:t>• Note: irregular variegated lining due to diffuse disease, with red thrombi (black arrow); ostia of celiac and superior mesenteric arteries and right renal artery (white arrows); deceptive narrower caliber of abdominal aorta below celiac artery due to rigidity of calcified atheroma</a:t>
            </a:r>
            <a:endParaRPr lang="en-US" b="1" i="1" dirty="0">
              <a:latin typeface="+mj-l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9" name="Rounded Rectangle 8"/>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692" y="5229200"/>
            <a:ext cx="8031836" cy="1323439"/>
          </a:xfrm>
          <a:prstGeom prst="rect">
            <a:avLst/>
          </a:prstGeom>
        </p:spPr>
        <p:txBody>
          <a:bodyPr wrap="square">
            <a:spAutoFit/>
          </a:bodyPr>
          <a:lstStyle/>
          <a:p>
            <a:pPr algn="ctr"/>
            <a:r>
              <a:rPr lang="en-US" sz="2000" b="1" i="1" dirty="0" smtClean="0"/>
              <a:t>This microscopic cross section of the aorta shows a large overlying atheroma on the left. Cholesterol clefts are numerous  in this atheroma. The surface on the far left shows ulceration  and hemorrhage. Despite this ulceration, atheromatous emboli  are rare</a:t>
            </a:r>
            <a:endParaRPr lang="en-US" sz="2000" b="1" i="1" dirty="0"/>
          </a:p>
        </p:txBody>
      </p:sp>
      <p:pic>
        <p:nvPicPr>
          <p:cNvPr id="138244" name="Picture 4" descr="http://classconnection.s3.amazonaws.com/870/flashcards/646870/png/ulcerating_atheroma1349185820184.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500034" y="908720"/>
            <a:ext cx="8104414" cy="4248472"/>
          </a:xfrm>
          <a:prstGeom prst="rect">
            <a:avLst/>
          </a:prstGeom>
          <a:noFill/>
          <a:ln w="28575">
            <a:solidFill>
              <a:schemeClr val="tx1"/>
            </a:solidFill>
          </a:ln>
        </p:spPr>
      </p:pic>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0" name="Rounded Rectangle 9"/>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LPF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library.med.utah.edu/WebPath/jpeg5/CV015.jpg"/>
          <p:cNvPicPr>
            <a:picLocks noChangeAspect="1" noChangeArrowheads="1"/>
          </p:cNvPicPr>
          <p:nvPr/>
        </p:nvPicPr>
        <p:blipFill>
          <a:blip r:embed="rId2" cstate="print"/>
          <a:srcRect/>
          <a:stretch>
            <a:fillRect/>
          </a:stretch>
        </p:blipFill>
        <p:spPr bwMode="auto">
          <a:xfrm>
            <a:off x="571472" y="1071546"/>
            <a:ext cx="7960968" cy="4373677"/>
          </a:xfrm>
          <a:prstGeom prst="rect">
            <a:avLst/>
          </a:prstGeom>
          <a:noFill/>
          <a:ln w="28575">
            <a:solidFill>
              <a:schemeClr val="tx1"/>
            </a:solidFill>
          </a:ln>
        </p:spPr>
      </p:pic>
      <p:sp>
        <p:nvSpPr>
          <p:cNvPr id="3" name="Rectangle 2"/>
          <p:cNvSpPr/>
          <p:nvPr/>
        </p:nvSpPr>
        <p:spPr>
          <a:xfrm>
            <a:off x="1259632" y="5539879"/>
            <a:ext cx="6768752" cy="769441"/>
          </a:xfrm>
          <a:prstGeom prst="rect">
            <a:avLst/>
          </a:prstGeom>
        </p:spPr>
        <p:txBody>
          <a:bodyPr wrap="square">
            <a:spAutoFit/>
          </a:bodyPr>
          <a:lstStyle/>
          <a:p>
            <a:pPr algn="ctr"/>
            <a:r>
              <a:rPr lang="en-US" sz="2000" b="1" i="1" dirty="0" smtClean="0">
                <a:latin typeface="+mj-lt"/>
              </a:rPr>
              <a:t>A high magnification of the </a:t>
            </a:r>
            <a:r>
              <a:rPr lang="en-US" sz="2400" b="1" i="1" dirty="0" smtClean="0">
                <a:solidFill>
                  <a:srgbClr val="0000FF"/>
                </a:solidFill>
                <a:latin typeface="+mj-lt"/>
              </a:rPr>
              <a:t>aortic atheroma </a:t>
            </a:r>
            <a:r>
              <a:rPr lang="en-US" sz="2000" b="1" i="1" dirty="0" smtClean="0">
                <a:latin typeface="+mj-lt"/>
              </a:rPr>
              <a:t>with foam cells and cholesterol clefts.</a:t>
            </a:r>
            <a:endParaRPr lang="en-US" sz="2000" b="1" i="1" dirty="0">
              <a:latin typeface="+mj-l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9" name="Rounded Rectangle 8"/>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LPF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611560" y="5653697"/>
            <a:ext cx="7603778" cy="707886"/>
          </a:xfrm>
          <a:prstGeom prst="rect">
            <a:avLst/>
          </a:prstGeom>
        </p:spPr>
        <p:txBody>
          <a:bodyPr wrap="square">
            <a:spAutoFit/>
          </a:bodyPr>
          <a:lstStyle/>
          <a:p>
            <a:pPr algn="ctr"/>
            <a:r>
              <a:rPr lang="en-US" sz="2000" b="1" i="1" dirty="0" smtClean="0"/>
              <a:t>High power view of intimal aspect of atherosclerotic plaque showing stippling by blue calcific spherules, cholesterol crystal clefts, and fibrous cap.</a:t>
            </a:r>
            <a:endParaRPr lang="en-US" sz="2000" b="1" i="1" dirty="0">
              <a:latin typeface="+mj-lt"/>
            </a:endParaRPr>
          </a:p>
        </p:txBody>
      </p:sp>
      <p:sp>
        <p:nvSpPr>
          <p:cNvPr id="8" name="Rounded Rectangle 7"/>
          <p:cNvSpPr/>
          <p:nvPr/>
        </p:nvSpPr>
        <p:spPr>
          <a:xfrm>
            <a:off x="1857356" y="260648"/>
            <a:ext cx="5500726" cy="52514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Aortic atherosclerosis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96258" name="Picture 2" descr="http://radiology.uchc.edu/eatlas/images/CV/7059b.gif"/>
          <p:cNvPicPr>
            <a:picLocks noChangeAspect="1" noChangeArrowheads="1"/>
          </p:cNvPicPr>
          <p:nvPr/>
        </p:nvPicPr>
        <p:blipFill>
          <a:blip r:embed="rId2" cstate="print"/>
          <a:srcRect/>
          <a:stretch>
            <a:fillRect/>
          </a:stretch>
        </p:blipFill>
        <p:spPr bwMode="auto">
          <a:xfrm>
            <a:off x="428596" y="1071546"/>
            <a:ext cx="8175852" cy="4553700"/>
          </a:xfrm>
          <a:prstGeom prst="rect">
            <a:avLst/>
          </a:prstGeom>
          <a:noFill/>
          <a:ln>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744" y="5805264"/>
            <a:ext cx="504056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chemeClr val="tx1"/>
                </a:solidFill>
              </a:rPr>
              <a:t>Aortic Atheroma with Thrombosis</a:t>
            </a:r>
            <a:endParaRPr lang="en-US" sz="2000" b="1" i="1" dirty="0">
              <a:solidFill>
                <a:schemeClr val="tx1"/>
              </a:solidFill>
            </a:endParaRPr>
          </a:p>
        </p:txBody>
      </p:sp>
      <p:pic>
        <p:nvPicPr>
          <p:cNvPr id="155656" name="Picture 8" descr="http://3.bp.blogspot.com/-B7lsnD57Htw/TWSFPkYiWkI/AAAAAAAACuU/rUdUTjhE8yY/s320/Atheroma%2Bwith%2Bthrombosis.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323528" y="1071546"/>
            <a:ext cx="8208912" cy="4661709"/>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1" name="Rounded Rectangle 10"/>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MPF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4.bp.blogspot.com/-8Ocgp571QW0/TWSFEdIQWrI/AAAAAAAACuM/5oujAWv22pU/s1600/thrombo-embolism.png"/>
          <p:cNvPicPr>
            <a:picLocks noChangeAspect="1" noChangeArrowheads="1"/>
          </p:cNvPicPr>
          <p:nvPr/>
        </p:nvPicPr>
        <p:blipFill>
          <a:blip r:embed="rId2" cstate="print"/>
          <a:srcRect/>
          <a:stretch>
            <a:fillRect/>
          </a:stretch>
        </p:blipFill>
        <p:spPr bwMode="auto">
          <a:xfrm>
            <a:off x="467544" y="2060848"/>
            <a:ext cx="3981450" cy="3096344"/>
          </a:xfrm>
          <a:prstGeom prst="rect">
            <a:avLst/>
          </a:prstGeom>
          <a:noFill/>
          <a:ln w="28575">
            <a:solidFill>
              <a:schemeClr val="tx1"/>
            </a:solidFill>
          </a:ln>
        </p:spPr>
      </p:pic>
      <p:pic>
        <p:nvPicPr>
          <p:cNvPr id="159748" name="Picture 4" descr="http://3.bp.blogspot.com/-B7lsnD57Htw/TWSFPkYiWkI/AAAAAAAACuU/rUdUTjhE8yY/s1600/Atheroma%2Bwith%2Bthrombosis.png"/>
          <p:cNvPicPr>
            <a:picLocks noChangeAspect="1" noChangeArrowheads="1"/>
          </p:cNvPicPr>
          <p:nvPr/>
        </p:nvPicPr>
        <p:blipFill>
          <a:blip r:embed="rId3" cstate="print"/>
          <a:srcRect/>
          <a:stretch>
            <a:fillRect/>
          </a:stretch>
        </p:blipFill>
        <p:spPr bwMode="auto">
          <a:xfrm>
            <a:off x="4572000" y="2060848"/>
            <a:ext cx="3924300" cy="3096344"/>
          </a:xfrm>
          <a:prstGeom prst="rect">
            <a:avLst/>
          </a:prstGeom>
          <a:noFill/>
          <a:ln w="28575">
            <a:solidFill>
              <a:schemeClr val="tx1"/>
            </a:solidFill>
          </a:ln>
        </p:spPr>
      </p:pic>
      <p:sp>
        <p:nvSpPr>
          <p:cNvPr id="4" name="Rectangle 3"/>
          <p:cNvSpPr/>
          <p:nvPr/>
        </p:nvSpPr>
        <p:spPr>
          <a:xfrm>
            <a:off x="539552" y="1052736"/>
            <a:ext cx="3816424" cy="72008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effectLst>
                  <a:outerShdw blurRad="38100" dist="38100" dir="2700000" algn="tl">
                    <a:srgbClr val="000000">
                      <a:alpha val="43137"/>
                    </a:srgbClr>
                  </a:outerShdw>
                </a:effectLst>
              </a:rPr>
              <a:t>Thromboembolism</a:t>
            </a:r>
            <a:endParaRPr lang="en-US" sz="3200" b="1" i="1" dirty="0">
              <a:effectLst>
                <a:outerShdw blurRad="38100" dist="38100" dir="2700000" algn="tl">
                  <a:srgbClr val="000000">
                    <a:alpha val="43137"/>
                  </a:srgbClr>
                </a:outerShdw>
              </a:effectLst>
            </a:endParaRPr>
          </a:p>
        </p:txBody>
      </p:sp>
      <p:sp>
        <p:nvSpPr>
          <p:cNvPr id="5" name="Rectangle 4"/>
          <p:cNvSpPr/>
          <p:nvPr/>
        </p:nvSpPr>
        <p:spPr>
          <a:xfrm>
            <a:off x="4572000" y="1052736"/>
            <a:ext cx="3816424" cy="72008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Atheroma with thrombosis</a:t>
            </a:r>
            <a:endParaRPr lang="en-US" sz="2800" b="1" i="1" dirty="0">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7709781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820654"/>
            <a:ext cx="6534472" cy="1894362"/>
          </a:xfrm>
        </p:spPr>
        <p:txBody>
          <a:bodyPr>
            <a:noAutofit/>
          </a:bodyPr>
          <a:lstStyle/>
          <a:p>
            <a:r>
              <a:rPr lang="en-US" sz="4800" b="1" dirty="0" smtClean="0">
                <a:solidFill>
                  <a:srgbClr val="66FFFF"/>
                </a:solidFill>
                <a:latin typeface="Aharoni" pitchFamily="2" charset="-79"/>
                <a:cs typeface="Aharoni" pitchFamily="2" charset="-79"/>
              </a:rPr>
              <a:t>Coronary atherosclerosis</a:t>
            </a:r>
            <a:endParaRPr lang="en-US" sz="4800" b="1" dirty="0">
              <a:solidFill>
                <a:srgbClr val="66FFFF"/>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971600" y="5273913"/>
            <a:ext cx="6912768" cy="1015663"/>
          </a:xfrm>
          <a:prstGeom prst="rect">
            <a:avLst/>
          </a:prstGeom>
        </p:spPr>
        <p:txBody>
          <a:bodyPr wrap="square">
            <a:spAutoFit/>
          </a:bodyPr>
          <a:lstStyle/>
          <a:p>
            <a:pPr algn="ctr"/>
            <a:r>
              <a:rPr lang="en-US" sz="2000" b="1" i="1" dirty="0" smtClean="0">
                <a:solidFill>
                  <a:srgbClr val="0000FF"/>
                </a:solidFill>
              </a:rPr>
              <a:t>Coronary atherosclerosis</a:t>
            </a:r>
            <a:r>
              <a:rPr lang="en-US" sz="2000" b="1" i="1" dirty="0" smtClean="0"/>
              <a:t>. Coloured angiogram (X- ray) showing atherosclerosis in a coronary artery. The atherosclerosis is seen as the pinching in the blue- </a:t>
            </a:r>
            <a:r>
              <a:rPr lang="en-US" sz="2000" b="1" i="1" dirty="0" err="1" smtClean="0"/>
              <a:t>coloured</a:t>
            </a:r>
            <a:r>
              <a:rPr lang="en-US" sz="2000" b="1" i="1" dirty="0" smtClean="0"/>
              <a:t> artery at bottom centre</a:t>
            </a:r>
            <a:endParaRPr lang="en-US" sz="2000" b="1" i="1" dirty="0"/>
          </a:p>
        </p:txBody>
      </p:sp>
      <p:sp>
        <p:nvSpPr>
          <p:cNvPr id="7" name="Rounded Rectangle 6"/>
          <p:cNvSpPr/>
          <p:nvPr/>
        </p:nvSpPr>
        <p:spPr>
          <a:xfrm>
            <a:off x="1571604" y="332656"/>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Gross</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139270" name="Picture 6" descr="http://cached.imagescaler.hbpl.co.uk/resize/scaleWidth/393/?sURL=http://offlinehbpl.hbpl.co.uk/News/PGH/EDE75EC7-FEAC-5B6F-1EA1ACCEACD7C463.gif"/>
          <p:cNvPicPr>
            <a:picLocks noChangeAspect="1" noChangeArrowheads="1"/>
          </p:cNvPicPr>
          <p:nvPr/>
        </p:nvPicPr>
        <p:blipFill>
          <a:blip r:embed="rId2" cstate="print"/>
          <a:srcRect/>
          <a:stretch>
            <a:fillRect/>
          </a:stretch>
        </p:blipFill>
        <p:spPr bwMode="auto">
          <a:xfrm>
            <a:off x="571472" y="980728"/>
            <a:ext cx="8032976" cy="4176464"/>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2714" y="4467586"/>
            <a:ext cx="5524128" cy="1390306"/>
          </a:xfrm>
        </p:spPr>
        <p:txBody>
          <a:bodyPr>
            <a:normAutofit/>
          </a:bodyPr>
          <a:lstStyle/>
          <a:p>
            <a:pPr algn="ctr"/>
            <a:r>
              <a:rPr lang="en-US" sz="4000" i="1" dirty="0" smtClean="0">
                <a:solidFill>
                  <a:schemeClr val="accent2">
                    <a:lumMod val="60000"/>
                    <a:lumOff val="40000"/>
                  </a:schemeClr>
                </a:solidFill>
                <a:latin typeface="Aharoni" pitchFamily="2" charset="-79"/>
                <a:cs typeface="Aharoni" pitchFamily="2" charset="-79"/>
              </a:rPr>
              <a:t>Normal anatomy and histology </a:t>
            </a:r>
            <a:endParaRPr lang="en-US" sz="4000" i="1" dirty="0">
              <a:solidFill>
                <a:schemeClr val="accent2">
                  <a:lumMod val="60000"/>
                  <a:lumOff val="40000"/>
                </a:schemeClr>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295773" y="5000350"/>
            <a:ext cx="8280920" cy="2389089"/>
          </a:xfrm>
        </p:spPr>
        <p:txBody>
          <a:bodyPr>
            <a:noAutofit/>
          </a:bodyPr>
          <a:lstStyle/>
          <a:p>
            <a:pPr>
              <a:buNone/>
            </a:pPr>
            <a:r>
              <a:rPr lang="en-GB" sz="1600" b="1" i="1" dirty="0" smtClean="0"/>
              <a:t>Coronary artery with atherosclerosis (fibro-lipid or fibro-fatty plaque). The atheromatous fibro-fatty plaque is characterized by the accumulation of lipids in the intima of the arteries, narrowing the lumen. Beneath the endothelium it has a "fibrous cap" covering the atheromatous "core" of the plaque. </a:t>
            </a:r>
          </a:p>
          <a:p>
            <a:pPr>
              <a:buNone/>
            </a:pPr>
            <a:r>
              <a:rPr lang="en-US" sz="1600" b="1" dirty="0" smtClean="0"/>
              <a:t>Atherosclerotic </a:t>
            </a:r>
            <a:r>
              <a:rPr lang="en-US" sz="1600" b="1" dirty="0"/>
              <a:t>plaques have three principal components</a:t>
            </a:r>
            <a:r>
              <a:rPr lang="en-US" sz="1600" b="1" dirty="0" smtClean="0"/>
              <a:t>:</a:t>
            </a:r>
            <a:r>
              <a:rPr lang="en-US" sz="1600" b="1" dirty="0"/>
              <a:t> </a:t>
            </a:r>
            <a:r>
              <a:rPr lang="en-US" sz="1600" b="1" dirty="0">
                <a:solidFill>
                  <a:srgbClr val="FF0000"/>
                </a:solidFill>
              </a:rPr>
              <a:t>(1)</a:t>
            </a:r>
            <a:r>
              <a:rPr lang="en-US" sz="1600" b="1" dirty="0" smtClean="0">
                <a:solidFill>
                  <a:srgbClr val="FF0000"/>
                </a:solidFill>
              </a:rPr>
              <a:t> cells: </a:t>
            </a:r>
            <a:r>
              <a:rPr lang="en-GB" sz="1600" b="1" i="1" dirty="0" smtClean="0">
                <a:solidFill>
                  <a:srgbClr val="FF0000"/>
                </a:solidFill>
              </a:rPr>
              <a:t>smooth </a:t>
            </a:r>
            <a:r>
              <a:rPr lang="en-GB" sz="1600" b="1" i="1" dirty="0">
                <a:solidFill>
                  <a:srgbClr val="FF0000"/>
                </a:solidFill>
              </a:rPr>
              <a:t>muscle </a:t>
            </a:r>
            <a:r>
              <a:rPr lang="en-GB" sz="1600" b="1" i="1" dirty="0" smtClean="0">
                <a:solidFill>
                  <a:srgbClr val="FF0000"/>
                </a:solidFill>
              </a:rPr>
              <a:t>cells, macrophages,</a:t>
            </a:r>
            <a:r>
              <a:rPr lang="en-US" sz="1600" b="1" dirty="0">
                <a:solidFill>
                  <a:srgbClr val="FF0000"/>
                </a:solidFill>
              </a:rPr>
              <a:t> T cells; (</a:t>
            </a:r>
            <a:r>
              <a:rPr lang="en-US" sz="1600" b="1" dirty="0" smtClean="0">
                <a:solidFill>
                  <a:srgbClr val="FF0000"/>
                </a:solidFill>
              </a:rPr>
              <a:t>2)ECM: collagen</a:t>
            </a:r>
            <a:r>
              <a:rPr lang="en-US" sz="1600" b="1" dirty="0">
                <a:solidFill>
                  <a:srgbClr val="FF0000"/>
                </a:solidFill>
              </a:rPr>
              <a:t>, elastic fibers, and proteoglycans; and (3) intracellular and extracellular </a:t>
            </a:r>
            <a:r>
              <a:rPr lang="en-US" sz="1600" b="1" dirty="0" smtClean="0">
                <a:solidFill>
                  <a:srgbClr val="FF0000"/>
                </a:solidFill>
              </a:rPr>
              <a:t>lipid</a:t>
            </a:r>
            <a:endParaRPr lang="x-none" sz="1600" i="1" dirty="0">
              <a:solidFill>
                <a:srgbClr val="FF0000"/>
              </a:solidFill>
            </a:endParaRPr>
          </a:p>
        </p:txBody>
      </p:sp>
      <p:pic>
        <p:nvPicPr>
          <p:cNvPr id="151554" name="Picture 2" descr="http://3.bp.blogspot.com/-HsSurRR8Eu8/UEwJK2aFonI/AAAAAAAAHzU/OkVnYrpSLyQ/s1600/coronary_atherosclerosis_fibro_fatty_plaque.jpg"/>
          <p:cNvPicPr>
            <a:picLocks noChangeAspect="1" noChangeArrowheads="1"/>
          </p:cNvPicPr>
          <p:nvPr/>
        </p:nvPicPr>
        <p:blipFill>
          <a:blip r:embed="rId2" cstate="print"/>
          <a:srcRect/>
          <a:stretch>
            <a:fillRect/>
          </a:stretch>
        </p:blipFill>
        <p:spPr bwMode="auto">
          <a:xfrm>
            <a:off x="428596" y="928670"/>
            <a:ext cx="8175852" cy="4084506"/>
          </a:xfrm>
          <a:prstGeom prst="rect">
            <a:avLst/>
          </a:prstGeom>
          <a:noFill/>
          <a:ln w="28575">
            <a:solidFill>
              <a:schemeClr val="tx1"/>
            </a:solidFill>
          </a:ln>
        </p:spPr>
      </p:pic>
      <p:sp>
        <p:nvSpPr>
          <p:cNvPr id="5" name="Rounded Rectangle 4"/>
          <p:cNvSpPr/>
          <p:nvPr/>
        </p:nvSpPr>
        <p:spPr>
          <a:xfrm>
            <a:off x="2000232" y="260648"/>
            <a:ext cx="530351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LPF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6" name="Picture 2" descr="http://o.quizlet.com/i/UOehkQ1IeI6XV0RyIHf1qw_m.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179512" y="908720"/>
            <a:ext cx="2869091" cy="2304255"/>
          </a:xfrm>
          <a:prstGeom prst="rect">
            <a:avLst/>
          </a:prstGeom>
          <a:noFill/>
          <a:ln w="28575">
            <a:solidFill>
              <a:schemeClr val="tx1"/>
            </a:solidFill>
          </a:ln>
        </p:spPr>
      </p:pic>
      <p:sp>
        <p:nvSpPr>
          <p:cNvPr id="5" name="Rectangle 4"/>
          <p:cNvSpPr/>
          <p:nvPr/>
        </p:nvSpPr>
        <p:spPr>
          <a:xfrm>
            <a:off x="251520" y="3284984"/>
            <a:ext cx="2574032" cy="2246769"/>
          </a:xfrm>
          <a:prstGeom prst="rect">
            <a:avLst/>
          </a:prstGeom>
        </p:spPr>
        <p:txBody>
          <a:bodyPr wrap="square">
            <a:spAutoFit/>
          </a:bodyPr>
          <a:lstStyle/>
          <a:p>
            <a:pPr algn="ctr"/>
            <a:r>
              <a:rPr lang="en-US" sz="2000" b="1" dirty="0" smtClean="0"/>
              <a:t>A normal coronary artery with no atherosclerosis </a:t>
            </a:r>
          </a:p>
          <a:p>
            <a:pPr algn="ctr"/>
            <a:r>
              <a:rPr lang="en-US" sz="2000" dirty="0" smtClean="0"/>
              <a:t>and a widely patent lumen that can carry as much blood as the myocardium requires. </a:t>
            </a:r>
            <a:endParaRPr lang="en-US" sz="2000" dirty="0"/>
          </a:p>
        </p:txBody>
      </p:sp>
      <p:pic>
        <p:nvPicPr>
          <p:cNvPr id="149508" name="Picture 4" descr="http://o.quizlet.com/i/lZcyqnX3ftXz0lOB7CZ6ow_m.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3131840" y="908720"/>
            <a:ext cx="2832094" cy="2304256"/>
          </a:xfrm>
          <a:prstGeom prst="rect">
            <a:avLst/>
          </a:prstGeom>
          <a:noFill/>
          <a:ln w="28575">
            <a:solidFill>
              <a:schemeClr val="tx1"/>
            </a:solidFill>
          </a:ln>
        </p:spPr>
      </p:pic>
      <p:sp>
        <p:nvSpPr>
          <p:cNvPr id="7" name="Rectangle 6"/>
          <p:cNvSpPr/>
          <p:nvPr/>
        </p:nvSpPr>
        <p:spPr>
          <a:xfrm>
            <a:off x="3131840" y="3291949"/>
            <a:ext cx="2808312" cy="2554545"/>
          </a:xfrm>
          <a:prstGeom prst="rect">
            <a:avLst/>
          </a:prstGeom>
        </p:spPr>
        <p:txBody>
          <a:bodyPr wrap="square">
            <a:spAutoFit/>
          </a:bodyPr>
          <a:lstStyle/>
          <a:p>
            <a:pPr algn="ctr"/>
            <a:r>
              <a:rPr lang="en-US" sz="2000" b="1" dirty="0" smtClean="0"/>
              <a:t>Atheromatous plaque in a coronary artery </a:t>
            </a:r>
            <a:r>
              <a:rPr lang="en-US" sz="2000" dirty="0" smtClean="0"/>
              <a:t>that shows endothelial denudation with disruption and overlying thrombus formation at the right. The arterial media is at the left</a:t>
            </a:r>
            <a:endParaRPr lang="en-US" sz="2000" dirty="0"/>
          </a:p>
        </p:txBody>
      </p:sp>
      <p:pic>
        <p:nvPicPr>
          <p:cNvPr id="149510" name="Picture 6" descr="http://o.quizlet.com/i/MXtzGl5vaPs3xycUPbp2CA_m.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Lst>
          </a:blip>
          <a:srcRect/>
          <a:stretch>
            <a:fillRect/>
          </a:stretch>
        </p:blipFill>
        <p:spPr bwMode="auto">
          <a:xfrm>
            <a:off x="6084168" y="908720"/>
            <a:ext cx="2579076" cy="2304256"/>
          </a:xfrm>
          <a:prstGeom prst="rect">
            <a:avLst/>
          </a:prstGeom>
          <a:noFill/>
          <a:ln w="28575">
            <a:solidFill>
              <a:schemeClr val="tx1"/>
            </a:solidFill>
          </a:ln>
        </p:spPr>
      </p:pic>
      <p:sp>
        <p:nvSpPr>
          <p:cNvPr id="9" name="Rectangle 8"/>
          <p:cNvSpPr/>
          <p:nvPr/>
        </p:nvSpPr>
        <p:spPr>
          <a:xfrm>
            <a:off x="6300192" y="3292529"/>
            <a:ext cx="2286000" cy="2862322"/>
          </a:xfrm>
          <a:prstGeom prst="rect">
            <a:avLst/>
          </a:prstGeom>
        </p:spPr>
        <p:txBody>
          <a:bodyPr wrap="square">
            <a:spAutoFit/>
          </a:bodyPr>
          <a:lstStyle/>
          <a:p>
            <a:pPr algn="ctr"/>
            <a:r>
              <a:rPr lang="en-US" b="1" dirty="0" smtClean="0"/>
              <a:t>Occlusive coronary atherosclerosis</a:t>
            </a:r>
            <a:r>
              <a:rPr lang="en-US" dirty="0" smtClean="0"/>
              <a:t>. The coronary at the left is narrowed by 60 to 70%. The coronary at the right is even worse with evidence for previous thrombosis with organization of the thrombus</a:t>
            </a:r>
            <a:endParaRPr lang="en-US" dirty="0"/>
          </a:p>
        </p:txBody>
      </p:sp>
      <p:sp>
        <p:nvSpPr>
          <p:cNvPr id="11" name="Rounded Rectangle 10"/>
          <p:cNvSpPr/>
          <p:nvPr/>
        </p:nvSpPr>
        <p:spPr>
          <a:xfrm>
            <a:off x="1571604" y="260648"/>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LPF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1571604" y="332656"/>
            <a:ext cx="564360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MPF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147460" name="Picture 4" descr="http://library.med.utah.edu/WebPath/jpeg5/CV008.jpg"/>
          <p:cNvPicPr>
            <a:picLocks noChangeAspect="1" noChangeArrowheads="1"/>
          </p:cNvPicPr>
          <p:nvPr/>
        </p:nvPicPr>
        <p:blipFill>
          <a:blip r:embed="rId2" cstate="print"/>
          <a:srcRect/>
          <a:stretch>
            <a:fillRect/>
          </a:stretch>
        </p:blipFill>
        <p:spPr bwMode="auto">
          <a:xfrm>
            <a:off x="500034" y="1071546"/>
            <a:ext cx="8104414" cy="4301670"/>
          </a:xfrm>
          <a:prstGeom prst="rect">
            <a:avLst/>
          </a:prstGeom>
          <a:noFill/>
          <a:ln w="28575">
            <a:solidFill>
              <a:schemeClr val="tx1"/>
            </a:solidFill>
          </a:ln>
        </p:spPr>
      </p:pic>
      <p:sp>
        <p:nvSpPr>
          <p:cNvPr id="9" name="Rectangle 8"/>
          <p:cNvSpPr/>
          <p:nvPr/>
        </p:nvSpPr>
        <p:spPr>
          <a:xfrm>
            <a:off x="323528" y="5485171"/>
            <a:ext cx="8064896" cy="1015663"/>
          </a:xfrm>
          <a:prstGeom prst="rect">
            <a:avLst/>
          </a:prstGeom>
        </p:spPr>
        <p:txBody>
          <a:bodyPr wrap="square">
            <a:spAutoFit/>
          </a:bodyPr>
          <a:lstStyle/>
          <a:p>
            <a:pPr algn="ctr"/>
            <a:r>
              <a:rPr lang="en-US" sz="2000" b="1" i="1" dirty="0" smtClean="0"/>
              <a:t>This distal portion of coronary artery shows significant narrowing. Such distal involvement is typical of severe coronary atherosclerosis, such as can appear with diabetes mellitus or familial hypercholesterolemia.</a:t>
            </a:r>
            <a:endParaRPr lang="en-US" sz="2000" b="1" i="1" dirty="0"/>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lum bright="20000" contrast="30000"/>
          </a:blip>
          <a:srcRect/>
          <a:stretch>
            <a:fillRect/>
          </a:stretch>
        </p:blipFill>
        <p:spPr>
          <a:xfrm>
            <a:off x="571472" y="1142984"/>
            <a:ext cx="7960968" cy="4590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1785918" y="332656"/>
            <a:ext cx="5786478"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MPF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755576" y="5805264"/>
            <a:ext cx="7488832" cy="707886"/>
          </a:xfrm>
          <a:prstGeom prst="rect">
            <a:avLst/>
          </a:prstGeom>
        </p:spPr>
        <p:txBody>
          <a:bodyPr wrap="square">
            <a:spAutoFit/>
          </a:bodyPr>
          <a:lstStyle/>
          <a:p>
            <a:pPr algn="ctr"/>
            <a:r>
              <a:rPr lang="en-US" sz="2000" b="1" i="1" dirty="0" smtClean="0"/>
              <a:t>Severe coronary atherosclerosis with narrowing </a:t>
            </a:r>
          </a:p>
          <a:p>
            <a:pPr algn="ctr"/>
            <a:r>
              <a:rPr lang="en-US" sz="2000" b="1" i="1" dirty="0" smtClean="0"/>
              <a:t>of the lumen</a:t>
            </a:r>
            <a:endParaRPr lang="en-US" sz="2000" i="1" dirty="0"/>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lum bright="10000" contrast="10000"/>
          </a:blip>
          <a:srcRect/>
          <a:stretch>
            <a:fillRect/>
          </a:stretch>
        </p:blipFill>
        <p:spPr bwMode="auto">
          <a:xfrm>
            <a:off x="642910" y="908720"/>
            <a:ext cx="7961538" cy="4449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467544" y="5445224"/>
            <a:ext cx="8064896" cy="1015663"/>
          </a:xfrm>
          <a:prstGeom prst="rect">
            <a:avLst/>
          </a:prstGeom>
        </p:spPr>
        <p:txBody>
          <a:bodyPr wrap="square">
            <a:spAutoFit/>
          </a:bodyPr>
          <a:lstStyle/>
          <a:p>
            <a:pPr marL="457200" indent="-457200" algn="ctr"/>
            <a:r>
              <a:rPr lang="en-US" sz="2000" b="1" i="1" dirty="0" smtClean="0">
                <a:latin typeface="+mj-lt"/>
              </a:rPr>
              <a:t>Partial occlusion of the lumen by an atheromatous plaque.</a:t>
            </a:r>
          </a:p>
          <a:p>
            <a:pPr marL="457200" indent="-457200" algn="ctr"/>
            <a:r>
              <a:rPr lang="en-US" sz="2000" b="1" i="1" dirty="0" smtClean="0">
                <a:latin typeface="+mj-lt"/>
              </a:rPr>
              <a:t>The plaque consists of dissolved, cholesterol clefts, </a:t>
            </a:r>
          </a:p>
          <a:p>
            <a:pPr marL="457200" indent="-457200" algn="ctr"/>
            <a:r>
              <a:rPr lang="en-US" sz="2000" b="1" i="1" dirty="0" smtClean="0">
                <a:latin typeface="+mj-lt"/>
              </a:rPr>
              <a:t>hyaline fibrous tissue and some blood capillaries.</a:t>
            </a:r>
            <a:endParaRPr lang="en-US" sz="2000" b="1" i="1" dirty="0">
              <a:latin typeface="+mj-lt"/>
            </a:endParaRPr>
          </a:p>
        </p:txBody>
      </p:sp>
      <p:sp>
        <p:nvSpPr>
          <p:cNvPr id="8" name="Rounded Rectangle 7"/>
          <p:cNvSpPr/>
          <p:nvPr/>
        </p:nvSpPr>
        <p:spPr>
          <a:xfrm>
            <a:off x="1785918" y="260648"/>
            <a:ext cx="5786478"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descr="Atheroma 4"/>
          <p:cNvPicPr>
            <a:picLocks noChangeAspect="1" noChangeArrowheads="1"/>
          </p:cNvPicPr>
          <p:nvPr/>
        </p:nvPicPr>
        <p:blipFill>
          <a:blip r:embed="rId3" cstate="print"/>
          <a:srcRect/>
          <a:stretch>
            <a:fillRect/>
          </a:stretch>
        </p:blipFill>
        <p:spPr bwMode="auto">
          <a:xfrm>
            <a:off x="642909" y="908720"/>
            <a:ext cx="7889531"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571604" y="332656"/>
            <a:ext cx="6215106"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323528" y="5556609"/>
            <a:ext cx="7992888" cy="1015663"/>
          </a:xfrm>
          <a:prstGeom prst="rect">
            <a:avLst/>
          </a:prstGeom>
        </p:spPr>
        <p:txBody>
          <a:bodyPr wrap="square">
            <a:spAutoFit/>
          </a:bodyPr>
          <a:lstStyle/>
          <a:p>
            <a:pPr marL="457200" indent="-457200" algn="ctr"/>
            <a:r>
              <a:rPr lang="en-US" sz="2000" b="1" i="1" dirty="0" smtClean="0">
                <a:latin typeface="+mj-lt"/>
              </a:rPr>
              <a:t>The internal elastic lamina is thin and fragmented. </a:t>
            </a:r>
          </a:p>
          <a:p>
            <a:pPr marL="457200" indent="-457200" algn="ctr"/>
            <a:r>
              <a:rPr lang="en-US" sz="2000" b="1" i="1" dirty="0" smtClean="0">
                <a:latin typeface="+mj-lt"/>
              </a:rPr>
              <a:t>Pressure atrophy of the media opposition atheromatous plaque consists of cholesterol clefts, hyaline fibrous tissue and some blood capillaries.</a:t>
            </a: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457200" y="5444084"/>
            <a:ext cx="8003232" cy="1271064"/>
          </a:xfrm>
        </p:spPr>
        <p:txBody>
          <a:bodyPr>
            <a:noAutofit/>
          </a:bodyPr>
          <a:lstStyle/>
          <a:p>
            <a:pPr algn="ctr" rtl="0">
              <a:buNone/>
            </a:pPr>
            <a:r>
              <a:rPr lang="en-GB" sz="2000" b="1" i="1" dirty="0" smtClean="0">
                <a:solidFill>
                  <a:srgbClr val="0000FF"/>
                </a:solidFill>
              </a:rPr>
              <a:t>Recent thrombus in a coronary artery</a:t>
            </a:r>
            <a:r>
              <a:rPr lang="en-GB" sz="1800" b="1" i="1" dirty="0" smtClean="0"/>
              <a:t>: The arterial lumen is completely obstructed by a recent thrombus - fibrin network (pink) containing red blood cells and platelets. The thrombus is developed on an ulcerated atherosclerotic (fibrous) plaque and is adherent to the arterial wall. </a:t>
            </a:r>
            <a:endParaRPr lang="x-none" sz="1800" i="1" dirty="0"/>
          </a:p>
        </p:txBody>
      </p:sp>
      <p:pic>
        <p:nvPicPr>
          <p:cNvPr id="147458" name="Picture 2" descr="http://4.bp.blogspot.com/-slLhlnH9lEM/UEwKLIAgU3I/AAAAAAAAHzk/yXkT1g3VhZk/s320/recent_coronary_thrombosis.jpg"/>
          <p:cNvPicPr>
            <a:picLocks noChangeAspect="1" noChangeArrowheads="1"/>
          </p:cNvPicPr>
          <p:nvPr/>
        </p:nvPicPr>
        <p:blipFill>
          <a:blip r:embed="rId2" cstate="print"/>
          <a:srcRect/>
          <a:stretch>
            <a:fillRect/>
          </a:stretch>
        </p:blipFill>
        <p:spPr bwMode="auto">
          <a:xfrm>
            <a:off x="500034" y="1000108"/>
            <a:ext cx="8176422" cy="4301100"/>
          </a:xfrm>
          <a:prstGeom prst="rect">
            <a:avLst/>
          </a:prstGeom>
          <a:noFill/>
          <a:ln w="28575">
            <a:solidFill>
              <a:schemeClr val="tx1"/>
            </a:solidFill>
          </a:ln>
        </p:spPr>
      </p:pic>
      <p:sp>
        <p:nvSpPr>
          <p:cNvPr id="7" name="Rounded Rectangle 6"/>
          <p:cNvSpPr/>
          <p:nvPr/>
        </p:nvSpPr>
        <p:spPr>
          <a:xfrm>
            <a:off x="928662" y="260648"/>
            <a:ext cx="7500990"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Recent thrombus in a Coronary artery</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24226" y="5277791"/>
            <a:ext cx="7776864" cy="1631216"/>
          </a:xfrm>
          <a:prstGeom prst="rect">
            <a:avLst/>
          </a:prstGeom>
        </p:spPr>
        <p:txBody>
          <a:bodyPr wrap="square">
            <a:spAutoFit/>
          </a:bodyPr>
          <a:lstStyle/>
          <a:p>
            <a:pPr algn="ctr"/>
            <a:r>
              <a:rPr lang="en-US" sz="2000" b="1" i="1" dirty="0" smtClean="0">
                <a:solidFill>
                  <a:srgbClr val="0000FF"/>
                </a:solidFill>
              </a:rPr>
              <a:t>Hyaline arteriolosclerosis</a:t>
            </a:r>
            <a:r>
              <a:rPr lang="en-US" sz="2000" b="1" i="1" dirty="0" smtClean="0"/>
              <a:t/>
            </a:r>
            <a:br>
              <a:rPr lang="en-US" sz="2000" b="1" i="1" dirty="0" smtClean="0"/>
            </a:br>
            <a:r>
              <a:rPr lang="en-US" sz="2000" b="1" i="1" dirty="0" smtClean="0"/>
              <a:t>Arteriosclerosis (hardening of the arteries) involves both small and large vessels. It is commonly found in diabetics and hypertensive.</a:t>
            </a:r>
          </a:p>
          <a:p>
            <a:pPr algn="ctr"/>
            <a:r>
              <a:rPr lang="en-US" sz="2000" b="1" i="1" dirty="0"/>
              <a:t>Arterioles show homogeneous, pink hyaline thickening with associated luminal narrowing</a:t>
            </a:r>
          </a:p>
        </p:txBody>
      </p:sp>
      <p:pic>
        <p:nvPicPr>
          <p:cNvPr id="145410" name="Picture 2" descr="cv004.jpg (20531 bytes)"/>
          <p:cNvPicPr>
            <a:picLocks noChangeAspect="1" noChangeArrowheads="1"/>
          </p:cNvPicPr>
          <p:nvPr/>
        </p:nvPicPr>
        <p:blipFill>
          <a:blip r:embed="rId2" cstate="print"/>
          <a:srcRect/>
          <a:stretch>
            <a:fillRect/>
          </a:stretch>
        </p:blipFill>
        <p:spPr bwMode="auto">
          <a:xfrm>
            <a:off x="724226" y="925115"/>
            <a:ext cx="7890100" cy="4301670"/>
          </a:xfrm>
          <a:prstGeom prst="rect">
            <a:avLst/>
          </a:prstGeom>
          <a:noFill/>
          <a:ln w="28575">
            <a:solidFill>
              <a:schemeClr val="tx1"/>
            </a:solidFill>
          </a:ln>
        </p:spPr>
      </p:pic>
      <p:sp>
        <p:nvSpPr>
          <p:cNvPr id="7" name="Rounded Rectangle 6"/>
          <p:cNvSpPr/>
          <p:nvPr/>
        </p:nvSpPr>
        <p:spPr>
          <a:xfrm>
            <a:off x="1428728" y="332656"/>
            <a:ext cx="600079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accent1">
                    <a:lumMod val="20000"/>
                    <a:lumOff val="80000"/>
                  </a:schemeClr>
                </a:solidFill>
                <a:effectLst>
                  <a:outerShdw blurRad="38100" dist="38100" dir="2700000" algn="tl">
                    <a:srgbClr val="000000">
                      <a:alpha val="43137"/>
                    </a:srgbClr>
                  </a:outerShdw>
                </a:effectLst>
                <a:latin typeface="Aharoni" pitchFamily="2" charset="-79"/>
                <a:cs typeface="Aharoni" pitchFamily="2" charset="-79"/>
              </a:rPr>
              <a:t>VASCULAR PATHOLOGY IN </a:t>
            </a:r>
            <a:r>
              <a:rPr lang="en-US" sz="1600" b="1" i="1" dirty="0" smtClean="0">
                <a:solidFill>
                  <a:schemeClr val="accent1">
                    <a:lumMod val="20000"/>
                    <a:lumOff val="80000"/>
                  </a:schemeClr>
                </a:solidFill>
                <a:effectLst>
                  <a:outerShdw blurRad="38100" dist="38100" dir="2700000" algn="tl">
                    <a:srgbClr val="000000">
                      <a:alpha val="43137"/>
                    </a:srgbClr>
                  </a:outerShdw>
                </a:effectLst>
                <a:latin typeface="Aharoni" pitchFamily="2" charset="-79"/>
                <a:cs typeface="Aharoni" pitchFamily="2" charset="-79"/>
              </a:rPr>
              <a:t>HYPERTENSION</a:t>
            </a:r>
          </a:p>
          <a:p>
            <a:pPr algn="ctr"/>
            <a:r>
              <a:rPr lang="en-US" sz="1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Hyaline arteriolosclerosis - HPF</a:t>
            </a:r>
            <a:endParaRPr lang="en-US" sz="16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46543" y="5301208"/>
            <a:ext cx="8136904" cy="1631216"/>
          </a:xfrm>
          <a:prstGeom prst="rect">
            <a:avLst/>
          </a:prstGeom>
        </p:spPr>
        <p:txBody>
          <a:bodyPr wrap="square">
            <a:spAutoFit/>
          </a:bodyPr>
          <a:lstStyle/>
          <a:p>
            <a:pPr algn="ctr"/>
            <a:r>
              <a:rPr lang="en-US" sz="2000" b="1" i="1" dirty="0" smtClean="0">
                <a:solidFill>
                  <a:srgbClr val="0000FF"/>
                </a:solidFill>
              </a:rPr>
              <a:t>Hyperplastic arteriolosclerosis</a:t>
            </a:r>
            <a:r>
              <a:rPr lang="en-US" sz="2000" b="1" i="1" dirty="0" smtClean="0"/>
              <a:t>: This is the other type of small vessel arteriosclerosis. It is predominantly seen </a:t>
            </a:r>
            <a:r>
              <a:rPr lang="en-US" sz="2000" b="1" i="1" dirty="0" smtClean="0">
                <a:solidFill>
                  <a:srgbClr val="FF0000"/>
                </a:solidFill>
              </a:rPr>
              <a:t>in malignant hypertension </a:t>
            </a:r>
            <a:r>
              <a:rPr lang="en-US" sz="2000" b="1" i="1" dirty="0" smtClean="0"/>
              <a:t>and renal disease associated with polyarteritis nodosa and progressive systemic sclerosis.</a:t>
            </a:r>
          </a:p>
          <a:p>
            <a:pPr algn="ctr"/>
            <a:r>
              <a:rPr lang="en-US" sz="2000" b="1" i="1" dirty="0" smtClean="0"/>
              <a:t>Vessels </a:t>
            </a:r>
            <a:r>
              <a:rPr lang="en-US" sz="2000" b="1" i="1" dirty="0"/>
              <a:t>exhibit “onion-skin lesions,” characterized by concentric, laminated thickening of the walls and luminal narrowing</a:t>
            </a:r>
          </a:p>
        </p:txBody>
      </p:sp>
      <p:pic>
        <p:nvPicPr>
          <p:cNvPr id="146434" name="Picture 2" descr="cv005.jpg (16197 bytes)"/>
          <p:cNvPicPr>
            <a:picLocks noChangeAspect="1" noChangeArrowheads="1"/>
          </p:cNvPicPr>
          <p:nvPr/>
        </p:nvPicPr>
        <p:blipFill>
          <a:blip r:embed="rId2" cstate="print"/>
          <a:srcRect/>
          <a:stretch>
            <a:fillRect/>
          </a:stretch>
        </p:blipFill>
        <p:spPr bwMode="auto">
          <a:xfrm>
            <a:off x="571472" y="1071546"/>
            <a:ext cx="8032976" cy="4157654"/>
          </a:xfrm>
          <a:prstGeom prst="rect">
            <a:avLst/>
          </a:prstGeom>
          <a:noFill/>
          <a:ln w="28575">
            <a:solidFill>
              <a:schemeClr val="tx1"/>
            </a:solidFill>
          </a:ln>
        </p:spPr>
      </p:pic>
      <p:sp>
        <p:nvSpPr>
          <p:cNvPr id="7" name="Rounded Rectangle 6"/>
          <p:cNvSpPr/>
          <p:nvPr/>
        </p:nvSpPr>
        <p:spPr>
          <a:xfrm>
            <a:off x="1428728" y="260648"/>
            <a:ext cx="657229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Hyperplastic arteriolosclerosis - HPF</a:t>
            </a:r>
            <a:endParaRPr lang="en-US" sz="2800"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4546" y="3816363"/>
            <a:ext cx="6786610" cy="1827215"/>
          </a:xfrm>
        </p:spPr>
        <p:txBody>
          <a:bodyPr>
            <a:noAutofit/>
          </a:bodyPr>
          <a:lstStyle/>
          <a:p>
            <a:r>
              <a:rPr lang="en-US" sz="4800" b="1" dirty="0" smtClean="0">
                <a:solidFill>
                  <a:srgbClr val="66FFFF"/>
                </a:solidFill>
                <a:latin typeface="Aharoni" pitchFamily="2" charset="-79"/>
                <a:cs typeface="Aharoni" pitchFamily="2" charset="-79"/>
              </a:rPr>
              <a:t>Thromboembolism </a:t>
            </a:r>
            <a:endParaRPr lang="en-US" sz="4800" b="1" dirty="0">
              <a:solidFill>
                <a:srgbClr val="66FFFF"/>
              </a:solidFill>
              <a:latin typeface="Aharoni" pitchFamily="2" charset="-79"/>
              <a:cs typeface="Aharoni" pitchFamily="2" charset="-79"/>
            </a:endParaRPr>
          </a:p>
        </p:txBody>
      </p:sp>
      <p:sp>
        <p:nvSpPr>
          <p:cNvPr id="5" name="Title 3"/>
          <p:cNvSpPr txBox="1">
            <a:spLocks/>
          </p:cNvSpPr>
          <p:nvPr/>
        </p:nvSpPr>
        <p:spPr>
          <a:xfrm>
            <a:off x="1928794" y="3357562"/>
            <a:ext cx="7000892" cy="2286016"/>
          </a:xfrm>
          <a:prstGeom prst="rect">
            <a:avLst/>
          </a:prstGeom>
        </p:spPr>
        <p:txBody>
          <a:bodyPr vert="horz" anchor="b">
            <a:noAutofit/>
          </a:bodyPr>
          <a:lstStyle/>
          <a:p>
            <a:pPr algn="ctr" rtl="1">
              <a:spcBef>
                <a:spcPct val="0"/>
              </a:spcBef>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t>
            </a: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br>
            <a:endPar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endParaRPr>
          </a:p>
        </p:txBody>
      </p:sp>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30774234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7584" y="4923618"/>
            <a:ext cx="8031266" cy="1938992"/>
          </a:xfrm>
          <a:prstGeom prst="rect">
            <a:avLst/>
          </a:prstGeom>
        </p:spPr>
        <p:txBody>
          <a:bodyPr wrap="square">
            <a:spAutoFit/>
          </a:bodyPr>
          <a:lstStyle/>
          <a:p>
            <a:pPr marL="342900" indent="-342900">
              <a:buFontTx/>
              <a:buChar char="-"/>
            </a:pPr>
            <a:r>
              <a:rPr lang="en-US" sz="2000" dirty="0" smtClean="0"/>
              <a:t>The heart serves as a </a:t>
            </a:r>
            <a:r>
              <a:rPr lang="en-US" sz="2000" b="1" dirty="0" smtClean="0"/>
              <a:t>mechanical pump</a:t>
            </a:r>
            <a:r>
              <a:rPr lang="en-US" sz="2000" dirty="0" smtClean="0"/>
              <a:t> to supply the entire body with blood, both providing nutrients and </a:t>
            </a:r>
            <a:r>
              <a:rPr lang="en-US" sz="2000" dirty="0"/>
              <a:t>facilitate the excretion of  </a:t>
            </a:r>
            <a:r>
              <a:rPr lang="en-US" sz="2000" dirty="0" smtClean="0"/>
              <a:t>waste products.</a:t>
            </a:r>
          </a:p>
          <a:p>
            <a:pPr marL="342900" indent="-342900">
              <a:buFontTx/>
              <a:buChar char="-"/>
            </a:pPr>
            <a:r>
              <a:rPr lang="en-US" sz="2000" dirty="0" smtClean="0"/>
              <a:t>The great vessels exit the base of the heart.</a:t>
            </a:r>
          </a:p>
          <a:p>
            <a:pPr marL="342900" indent="-342900">
              <a:buFontTx/>
              <a:buChar char="-"/>
            </a:pPr>
            <a:r>
              <a:rPr lang="en-US" sz="2000" dirty="0" smtClean="0"/>
              <a:t>Blood flow: body</a:t>
            </a:r>
            <a:r>
              <a:rPr lang="en-US" sz="2000" dirty="0" smtClean="0">
                <a:cs typeface="Arial" charset="0"/>
              </a:rPr>
              <a:t>→ sup &amp; </a:t>
            </a:r>
            <a:r>
              <a:rPr lang="en-US" sz="2000" dirty="0" err="1" smtClean="0">
                <a:cs typeface="Arial" charset="0"/>
              </a:rPr>
              <a:t>inf</a:t>
            </a:r>
            <a:r>
              <a:rPr lang="en-US" sz="2000" dirty="0" smtClean="0">
                <a:cs typeface="Arial" charset="0"/>
              </a:rPr>
              <a:t> venae cava → right atrium→ right ventricle→ lungs → left atrium → left ventricle→ Aorta → body</a:t>
            </a:r>
            <a:endParaRPr lang="en-US" sz="2000" dirty="0">
              <a:cs typeface="Arial" charset="0"/>
            </a:endParaRPr>
          </a:p>
        </p:txBody>
      </p:sp>
      <p:sp>
        <p:nvSpPr>
          <p:cNvPr id="8" name="Rounded Rectangle 7"/>
          <p:cNvSpPr/>
          <p:nvPr/>
        </p:nvSpPr>
        <p:spPr>
          <a:xfrm>
            <a:off x="2000232" y="428604"/>
            <a:ext cx="4714908" cy="552124"/>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Heart</a:t>
            </a:r>
            <a:endParaRPr lang="en-US" sz="2800" b="1" i="1" dirty="0">
              <a:effectLst>
                <a:outerShdw blurRad="38100" dist="38100" dir="2700000" algn="tl">
                  <a:srgbClr val="000000">
                    <a:alpha val="43137"/>
                  </a:srgbClr>
                </a:outerShdw>
              </a:effectLst>
            </a:endParaRPr>
          </a:p>
        </p:txBody>
      </p:sp>
      <p:pic>
        <p:nvPicPr>
          <p:cNvPr id="124930" name="Picture 2" descr="http://www.medassoc.com/images/heart_diagram.gif"/>
          <p:cNvPicPr>
            <a:picLocks noChangeAspect="1" noChangeArrowheads="1"/>
          </p:cNvPicPr>
          <p:nvPr/>
        </p:nvPicPr>
        <p:blipFill>
          <a:blip r:embed="rId2" cstate="print"/>
          <a:srcRect/>
          <a:stretch>
            <a:fillRect/>
          </a:stretch>
        </p:blipFill>
        <p:spPr bwMode="auto">
          <a:xfrm>
            <a:off x="1907704" y="980728"/>
            <a:ext cx="5034136" cy="4124414"/>
          </a:xfrm>
          <a:prstGeom prst="rect">
            <a:avLst/>
          </a:prstGeom>
          <a:noFill/>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216" y="2432050"/>
            <a:ext cx="7164502" cy="2008236"/>
          </a:xfrm>
        </p:spPr>
        <p:txBody>
          <a:bodyPr/>
          <a:lstStyle/>
          <a:p>
            <a:pPr algn="ctr"/>
            <a:r>
              <a:rPr lang="en-US" altLang="en-US" b="1" dirty="0">
                <a:solidFill>
                  <a:schemeClr val="tx1"/>
                </a:solidFill>
              </a:rPr>
              <a:t>Background </a:t>
            </a:r>
            <a:r>
              <a:rPr lang="en-US" altLang="en-US" b="1" dirty="0" smtClean="0">
                <a:solidFill>
                  <a:schemeClr val="tx1"/>
                </a:solidFill>
              </a:rPr>
              <a:t>information</a:t>
            </a:r>
            <a:endParaRPr lang="en-US" b="1" dirty="0"/>
          </a:p>
        </p:txBody>
      </p:sp>
    </p:spTree>
    <p:extLst>
      <p:ext uri="{BB962C8B-B14F-4D97-AF65-F5344CB8AC3E}">
        <p14:creationId xmlns:p14="http://schemas.microsoft.com/office/powerpoint/2010/main" val="3771234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1040606"/>
            <a:ext cx="5551885" cy="857250"/>
          </a:xfrm>
        </p:spPr>
        <p:txBody>
          <a:bodyPr>
            <a:normAutofit fontScale="90000"/>
          </a:bodyPr>
          <a:lstStyle/>
          <a:p>
            <a:pPr algn="ctr" eaLnBrk="1" hangingPunct="1"/>
            <a:r>
              <a:rPr lang="en-US" altLang="en-US" b="1" dirty="0" smtClean="0">
                <a:solidFill>
                  <a:schemeClr val="tx1"/>
                </a:solidFill>
              </a:rPr>
              <a:t>Background information:</a:t>
            </a:r>
            <a:br>
              <a:rPr lang="en-US" altLang="en-US" b="1" dirty="0" smtClean="0">
                <a:solidFill>
                  <a:schemeClr val="tx1"/>
                </a:solidFill>
              </a:rPr>
            </a:br>
            <a:r>
              <a:rPr altLang="en-US" b="1" dirty="0" smtClean="0">
                <a:solidFill>
                  <a:schemeClr val="tx1"/>
                </a:solidFill>
              </a:rPr>
              <a:t>Thrombosis</a:t>
            </a:r>
          </a:p>
        </p:txBody>
      </p:sp>
      <p:sp>
        <p:nvSpPr>
          <p:cNvPr id="19459" name="Rectangle 3"/>
          <p:cNvSpPr>
            <a:spLocks noGrp="1" noChangeArrowheads="1"/>
          </p:cNvSpPr>
          <p:nvPr>
            <p:ph sz="half" idx="4294967295"/>
          </p:nvPr>
        </p:nvSpPr>
        <p:spPr>
          <a:xfrm>
            <a:off x="323528" y="2276872"/>
            <a:ext cx="5280422" cy="4464496"/>
          </a:xfrm>
          <a:extLst>
            <a:ext uri="{91240B29-F687-4f45-9708-019B960494DF}">
              <a14:hiddenLine xmlns:a14="http://schemas.microsoft.com/office/drawing/2010/main" w="9525">
                <a:solidFill>
                  <a:srgbClr val="000000"/>
                </a:solidFill>
                <a:prstDash val="sysDash"/>
                <a:miter lim="800000"/>
                <a:headEnd/>
                <a:tailEnd/>
              </a14:hiddenLine>
            </a:ext>
          </a:extLst>
        </p:spPr>
        <p:txBody>
          <a:bodyPr>
            <a:normAutofit fontScale="92500" lnSpcReduction="20000"/>
          </a:bodyPr>
          <a:lstStyle/>
          <a:p>
            <a:pPr eaLnBrk="1" hangingPunct="1"/>
            <a:r>
              <a:rPr lang="en-US" altLang="en-US" sz="1900" dirty="0"/>
              <a:t>Thrombosis is a process by which a thrombus is formed.</a:t>
            </a:r>
          </a:p>
          <a:p>
            <a:pPr eaLnBrk="1" hangingPunct="1"/>
            <a:r>
              <a:rPr lang="en-US" altLang="en-US" sz="1900" dirty="0"/>
              <a:t>A thrombus is a solid mass of blood constituents which develops in artery, vein or capillary.</a:t>
            </a:r>
          </a:p>
          <a:p>
            <a:pPr eaLnBrk="1" hangingPunct="1"/>
            <a:r>
              <a:rPr lang="en-US" altLang="en-US" sz="1900" dirty="0"/>
              <a:t>It is intravascular coagulation of blood and it can cause significant interruption to blood flow.</a:t>
            </a:r>
          </a:p>
          <a:p>
            <a:pPr eaLnBrk="1" hangingPunct="1"/>
            <a:r>
              <a:rPr lang="en-US" sz="1900" dirty="0"/>
              <a:t>Thrombi may develop anywhere in the cardiovascular system, the cardiac chambers, valve surface, arteries, veins, or capillaries. They vary in size and shape, depending on the site of origin.</a:t>
            </a:r>
          </a:p>
          <a:p>
            <a:r>
              <a:rPr lang="en-US" sz="1900" dirty="0"/>
              <a:t>Thrombi in the vein are called </a:t>
            </a:r>
            <a:r>
              <a:rPr lang="en-US" sz="1900" b="1" dirty="0"/>
              <a:t>venous thrombi. </a:t>
            </a:r>
            <a:r>
              <a:rPr lang="en-US" sz="1900" dirty="0"/>
              <a:t>Thrombi in the artery are called </a:t>
            </a:r>
            <a:r>
              <a:rPr lang="en-US" sz="1900" b="1" dirty="0"/>
              <a:t>arterial thrombi. </a:t>
            </a:r>
            <a:r>
              <a:rPr lang="en-US" altLang="en-US" sz="1900" dirty="0"/>
              <a:t>When arterial thrombi arise in heart chambers or in aorta they are termed </a:t>
            </a:r>
            <a:r>
              <a:rPr lang="en-US" altLang="en-US" sz="1900" b="1" dirty="0"/>
              <a:t>mural thrombi</a:t>
            </a:r>
            <a:r>
              <a:rPr lang="en-US" altLang="en-US" sz="1900" dirty="0"/>
              <a:t>. </a:t>
            </a:r>
          </a:p>
          <a:p>
            <a:pPr eaLnBrk="1" hangingPunct="1"/>
            <a:r>
              <a:rPr lang="en-US" sz="1900" dirty="0"/>
              <a:t>Thrombi can grow. The propagating/growing tail  of the  thrombi  is weak and is prone to fragmentation, creating an </a:t>
            </a:r>
            <a:r>
              <a:rPr lang="en-US" sz="1900" b="1" dirty="0"/>
              <a:t>embolus</a:t>
            </a:r>
            <a:endParaRPr lang="en-US" altLang="en-US" sz="1900" b="1" dirty="0"/>
          </a:p>
          <a:p>
            <a:pPr eaLnBrk="1" hangingPunct="1"/>
            <a:endParaRPr lang="en-US" altLang="en-US" sz="1500" dirty="0"/>
          </a:p>
        </p:txBody>
      </p:sp>
      <p:pic>
        <p:nvPicPr>
          <p:cNvPr id="1946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040606"/>
            <a:ext cx="2645568" cy="142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8"/>
          <p:cNvSpPr>
            <a:spLocks noChangeArrowheads="1"/>
          </p:cNvSpPr>
          <p:nvPr/>
        </p:nvSpPr>
        <p:spPr bwMode="auto">
          <a:xfrm>
            <a:off x="5822442" y="5703094"/>
            <a:ext cx="3429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600" dirty="0">
                <a:solidFill>
                  <a:schemeClr val="bg1"/>
                </a:solidFill>
              </a:rPr>
              <a:t>research.vet.upenn.edu600 × 323Search by image</a:t>
            </a:r>
          </a:p>
          <a:p>
            <a:r>
              <a:rPr lang="en-US" altLang="en-US" sz="600" dirty="0">
                <a:solidFill>
                  <a:schemeClr val="bg1"/>
                </a:solidFill>
              </a:rPr>
              <a:t>(aortic thrombus)</a:t>
            </a:r>
          </a:p>
        </p:txBody>
      </p:sp>
      <p:pic>
        <p:nvPicPr>
          <p:cNvPr id="3" name="Picture 2"/>
          <p:cNvPicPr>
            <a:picLocks noChangeAspect="1"/>
          </p:cNvPicPr>
          <p:nvPr/>
        </p:nvPicPr>
        <p:blipFill>
          <a:blip r:embed="rId4"/>
          <a:stretch>
            <a:fillRect/>
          </a:stretch>
        </p:blipFill>
        <p:spPr>
          <a:xfrm>
            <a:off x="6858000" y="2614528"/>
            <a:ext cx="1959241" cy="1469430"/>
          </a:xfrm>
          <a:prstGeom prst="rect">
            <a:avLst/>
          </a:prstGeom>
        </p:spPr>
      </p:pic>
      <p:sp>
        <p:nvSpPr>
          <p:cNvPr id="8" name="TextBox 11"/>
          <p:cNvSpPr txBox="1">
            <a:spLocks noChangeArrowheads="1"/>
          </p:cNvSpPr>
          <p:nvPr/>
        </p:nvSpPr>
        <p:spPr bwMode="auto">
          <a:xfrm>
            <a:off x="6858000" y="3999489"/>
            <a:ext cx="202491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Mural thrombus</a:t>
            </a:r>
            <a:r>
              <a:rPr lang="en-US" altLang="en-US" sz="1350" dirty="0"/>
              <a:t>. </a:t>
            </a:r>
          </a:p>
          <a:p>
            <a:endParaRPr lang="en-US" altLang="en-US" sz="1350" dirty="0"/>
          </a:p>
        </p:txBody>
      </p:sp>
      <p:pic>
        <p:nvPicPr>
          <p:cNvPr id="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1961" y="4632920"/>
            <a:ext cx="2749962" cy="134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82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0" y="1062038"/>
            <a:ext cx="4101704" cy="857250"/>
          </a:xfrm>
        </p:spPr>
        <p:txBody>
          <a:bodyPr/>
          <a:lstStyle/>
          <a:p>
            <a:r>
              <a:rPr lang="en-US" altLang="en-US" sz="2100" b="1" dirty="0">
                <a:solidFill>
                  <a:schemeClr val="tx1"/>
                </a:solidFill>
              </a:rPr>
              <a:t>Background information: </a:t>
            </a:r>
            <a:br>
              <a:rPr lang="en-US" altLang="en-US" sz="2100" b="1" dirty="0">
                <a:solidFill>
                  <a:schemeClr val="tx1"/>
                </a:solidFill>
              </a:rPr>
            </a:br>
            <a:r>
              <a:rPr altLang="en-US" sz="2100" b="1" dirty="0">
                <a:solidFill>
                  <a:schemeClr val="tx1"/>
                </a:solidFill>
              </a:rPr>
              <a:t>Morphology of thrombus </a:t>
            </a:r>
          </a:p>
        </p:txBody>
      </p:sp>
      <p:sp>
        <p:nvSpPr>
          <p:cNvPr id="41987" name="Rectangle 3"/>
          <p:cNvSpPr>
            <a:spLocks noGrp="1" noChangeArrowheads="1"/>
          </p:cNvSpPr>
          <p:nvPr>
            <p:ph sz="half" idx="4294967295"/>
          </p:nvPr>
        </p:nvSpPr>
        <p:spPr>
          <a:xfrm>
            <a:off x="0" y="2083594"/>
            <a:ext cx="3275855" cy="3639741"/>
          </a:xfrm>
          <a:extLst>
            <a:ext uri="{91240B29-F687-4f45-9708-019B960494DF}">
              <a14:hiddenLine xmlns:a14="http://schemas.microsoft.com/office/drawing/2010/main" w="9525">
                <a:solidFill>
                  <a:srgbClr val="000000"/>
                </a:solidFill>
                <a:prstDash val="sysDash"/>
                <a:miter lim="800000"/>
                <a:headEnd/>
                <a:tailEnd/>
              </a14:hiddenLine>
            </a:ext>
          </a:extLst>
        </p:spPr>
        <p:txBody>
          <a:bodyPr>
            <a:noAutofit/>
          </a:bodyPr>
          <a:lstStyle/>
          <a:p>
            <a:pPr eaLnBrk="1" hangingPunct="1"/>
            <a:r>
              <a:rPr lang="en-US" altLang="en-US" sz="1800" dirty="0"/>
              <a:t>A thrombus is made up of </a:t>
            </a:r>
            <a:r>
              <a:rPr lang="en-US" altLang="en-US" sz="1800" dirty="0">
                <a:solidFill>
                  <a:srgbClr val="FF0000"/>
                </a:solidFill>
              </a:rPr>
              <a:t>fibrin, platelets &amp; red blood cells and some inflammatory cells. </a:t>
            </a:r>
          </a:p>
          <a:p>
            <a:pPr eaLnBrk="1" hangingPunct="1"/>
            <a:r>
              <a:rPr lang="en-US" altLang="en-US" sz="1800" dirty="0"/>
              <a:t>When formed in the heart or aorta, thrombi may have  laminations produced by alternating of pale and dark layers, called </a:t>
            </a:r>
            <a:r>
              <a:rPr lang="en-US" altLang="en-US" sz="1800" b="1" dirty="0"/>
              <a:t>lines of Zahn</a:t>
            </a:r>
            <a:r>
              <a:rPr lang="en-US" altLang="en-US" sz="1800" dirty="0"/>
              <a:t>; the pale layers contain platelets mixed with fibrin. The darker layers contain red blood cells. </a:t>
            </a:r>
          </a:p>
        </p:txBody>
      </p:sp>
      <p:pic>
        <p:nvPicPr>
          <p:cNvPr id="41991"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8526" y="2331720"/>
            <a:ext cx="1721490" cy="213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5180992" y="1490663"/>
            <a:ext cx="3963008" cy="3926020"/>
          </a:xfrm>
          <a:prstGeom prst="rect">
            <a:avLst/>
          </a:prstGeom>
        </p:spPr>
      </p:pic>
    </p:spTree>
    <p:extLst>
      <p:ext uri="{BB962C8B-B14F-4D97-AF65-F5344CB8AC3E}">
        <p14:creationId xmlns:p14="http://schemas.microsoft.com/office/powerpoint/2010/main" val="1857201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0" y="1145381"/>
            <a:ext cx="5760244" cy="1028700"/>
          </a:xfrm>
        </p:spPr>
        <p:txBody>
          <a:bodyPr>
            <a:normAutofit fontScale="90000"/>
          </a:bodyPr>
          <a:lstStyle/>
          <a:p>
            <a:r>
              <a:rPr lang="en-US" altLang="en-US" b="1" dirty="0">
                <a:solidFill>
                  <a:schemeClr val="tx1"/>
                </a:solidFill>
              </a:rPr>
              <a:t>Background information: </a:t>
            </a:r>
            <a:r>
              <a:rPr lang="en-US" altLang="en-US" b="1" dirty="0" smtClean="0">
                <a:solidFill>
                  <a:schemeClr val="tx1"/>
                </a:solidFill>
              </a:rPr>
              <a:t/>
            </a:r>
            <a:br>
              <a:rPr lang="en-US" altLang="en-US" b="1" dirty="0" smtClean="0">
                <a:solidFill>
                  <a:schemeClr val="tx1"/>
                </a:solidFill>
              </a:rPr>
            </a:br>
            <a:r>
              <a:rPr lang="en-CA" altLang="en-US" b="1" dirty="0" smtClean="0">
                <a:solidFill>
                  <a:schemeClr val="tx1"/>
                </a:solidFill>
              </a:rPr>
              <a:t>Lines of Zahn</a:t>
            </a:r>
          </a:p>
        </p:txBody>
      </p:sp>
      <p:pic>
        <p:nvPicPr>
          <p:cNvPr id="4301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4666" y="2497933"/>
            <a:ext cx="2857501" cy="262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4320" y="2196163"/>
            <a:ext cx="4008452" cy="292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54320" y="4877451"/>
            <a:ext cx="3118247" cy="26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768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sz="half" idx="4294967295"/>
          </p:nvPr>
        </p:nvSpPr>
        <p:spPr>
          <a:xfrm>
            <a:off x="0" y="1812132"/>
            <a:ext cx="6293644" cy="4411841"/>
          </a:xfrm>
        </p:spPr>
        <p:txBody>
          <a:bodyPr rtlCol="0">
            <a:noAutofit/>
          </a:bodyPr>
          <a:lstStyle/>
          <a:p>
            <a:pPr marL="274320" indent="-192024">
              <a:buClr>
                <a:schemeClr val="accent3"/>
              </a:buClr>
              <a:buFont typeface="Georgia"/>
              <a:buChar char="•"/>
              <a:defRPr/>
            </a:pPr>
            <a:r>
              <a:rPr lang="en-US" sz="2000" i="1" dirty="0" smtClean="0"/>
              <a:t>An embolus is a detached intravascular solid, liquid, or gaseous mass that is carried by the blood to a site distant from its point of origin.</a:t>
            </a:r>
            <a:r>
              <a:rPr lang="en-US" sz="2000" dirty="0" smtClean="0"/>
              <a:t> </a:t>
            </a:r>
          </a:p>
          <a:p>
            <a:pPr marL="274320" indent="-192024">
              <a:buClr>
                <a:schemeClr val="accent3"/>
              </a:buClr>
              <a:buFont typeface="Georgia"/>
              <a:buChar char="•"/>
              <a:defRPr/>
            </a:pPr>
            <a:r>
              <a:rPr lang="en-US" sz="2000" dirty="0" smtClean="0"/>
              <a:t>Almost all emboli represent some part of a dislodged thrombus, hence the commonly used term </a:t>
            </a:r>
            <a:r>
              <a:rPr lang="en-US" sz="2000" i="1" dirty="0" err="1" smtClean="0"/>
              <a:t>thromboembolism</a:t>
            </a:r>
            <a:r>
              <a:rPr lang="en-US" sz="2000" i="1" dirty="0" smtClean="0"/>
              <a:t>.</a:t>
            </a:r>
            <a:r>
              <a:rPr lang="en-US" sz="2000" dirty="0" smtClean="0"/>
              <a:t> </a:t>
            </a:r>
          </a:p>
          <a:p>
            <a:pPr marL="274320" indent="-192024">
              <a:buClr>
                <a:schemeClr val="accent3"/>
              </a:buClr>
              <a:buFont typeface="Georgia"/>
              <a:buChar char="•"/>
              <a:defRPr/>
            </a:pPr>
            <a:r>
              <a:rPr lang="en-US" sz="2000" dirty="0" smtClean="0"/>
              <a:t>The emboli ultimately lodged in vessels too small to permit further passage, resulting in partial or complete vascular occlusion leading to ischemic necrosis of distal tissue (</a:t>
            </a:r>
            <a:r>
              <a:rPr lang="en-US" sz="2000" i="1" dirty="0" smtClean="0"/>
              <a:t>infarction).</a:t>
            </a:r>
          </a:p>
          <a:p>
            <a:pPr marL="274320" indent="-192024">
              <a:buClr>
                <a:schemeClr val="accent3"/>
              </a:buClr>
              <a:buFont typeface="Georgia"/>
              <a:buChar char="•"/>
              <a:defRPr/>
            </a:pPr>
            <a:r>
              <a:rPr lang="en-US" sz="2000" dirty="0" smtClean="0"/>
              <a:t> Depending on the site of origin, emboli may lodge in the pulmonary or systemic circulations resulting in a</a:t>
            </a:r>
            <a:r>
              <a:rPr lang="en-US" sz="2000" dirty="0"/>
              <a:t> </a:t>
            </a:r>
            <a:r>
              <a:rPr lang="en-US" sz="2000" b="1" dirty="0" smtClean="0"/>
              <a:t>pulmonary embolus </a:t>
            </a:r>
            <a:r>
              <a:rPr lang="en-US" sz="2000" dirty="0"/>
              <a:t>or </a:t>
            </a:r>
            <a:r>
              <a:rPr lang="en-US" sz="2000" b="1" dirty="0" smtClean="0"/>
              <a:t>systemic embolus</a:t>
            </a:r>
            <a:r>
              <a:rPr lang="en-US" sz="2000" dirty="0" smtClean="0"/>
              <a:t>. </a:t>
            </a:r>
          </a:p>
          <a:p>
            <a:pPr marL="274320" indent="-192024">
              <a:buClr>
                <a:schemeClr val="accent3"/>
              </a:buClr>
              <a:buFont typeface="Georgia"/>
              <a:buChar char="•"/>
              <a:defRPr/>
            </a:pPr>
            <a:endParaRPr lang="en-US" sz="2000" dirty="0" smtClean="0"/>
          </a:p>
        </p:txBody>
      </p:sp>
      <p:sp>
        <p:nvSpPr>
          <p:cNvPr id="9219" name="Rectangle 2"/>
          <p:cNvSpPr>
            <a:spLocks noGrp="1" noChangeArrowheads="1"/>
          </p:cNvSpPr>
          <p:nvPr>
            <p:ph type="title" idx="4294967295"/>
          </p:nvPr>
        </p:nvSpPr>
        <p:spPr>
          <a:xfrm>
            <a:off x="0" y="1059657"/>
            <a:ext cx="6571060" cy="531019"/>
          </a:xfrm>
        </p:spPr>
        <p:txBody>
          <a:bodyPr>
            <a:normAutofit fontScale="90000"/>
          </a:bodyPr>
          <a:lstStyle/>
          <a:p>
            <a:pPr algn="ctr"/>
            <a:r>
              <a:rPr lang="en-US" altLang="en-US" b="1" dirty="0">
                <a:solidFill>
                  <a:schemeClr val="tx1"/>
                </a:solidFill>
              </a:rPr>
              <a:t>Background information: </a:t>
            </a:r>
            <a:r>
              <a:rPr lang="en-US" altLang="en-US" b="1" dirty="0" smtClean="0">
                <a:solidFill>
                  <a:schemeClr val="tx1"/>
                </a:solidFill>
              </a:rPr>
              <a:t/>
            </a:r>
            <a:br>
              <a:rPr lang="en-US" altLang="en-US" b="1" dirty="0" smtClean="0">
                <a:solidFill>
                  <a:schemeClr val="tx1"/>
                </a:solidFill>
              </a:rPr>
            </a:br>
            <a:r>
              <a:rPr lang="en-US" altLang="en-US" b="1" dirty="0" smtClean="0">
                <a:solidFill>
                  <a:schemeClr val="tx1"/>
                </a:solidFill>
              </a:rPr>
              <a:t>EMBOLISM</a:t>
            </a:r>
            <a:br>
              <a:rPr lang="en-US" altLang="en-US" b="1" dirty="0" smtClean="0">
                <a:solidFill>
                  <a:schemeClr val="tx1"/>
                </a:solidFill>
              </a:rPr>
            </a:br>
            <a:endParaRPr lang="en-US" altLang="en-US" b="1" dirty="0" smtClean="0">
              <a:solidFill>
                <a:schemeClr val="tx1"/>
              </a:solidFill>
            </a:endParaRPr>
          </a:p>
        </p:txBody>
      </p:sp>
      <p:pic>
        <p:nvPicPr>
          <p:cNvPr id="922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3644" y="4876800"/>
            <a:ext cx="2749962" cy="134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p:cNvPicPr>
            <a:picLocks noChangeAspect="1"/>
          </p:cNvPicPr>
          <p:nvPr/>
        </p:nvPicPr>
        <p:blipFill rotWithShape="1">
          <a:blip r:embed="rId4">
            <a:extLst>
              <a:ext uri="{28A0092B-C50C-407E-A947-70E740481C1C}">
                <a14:useLocalDpi xmlns:a14="http://schemas.microsoft.com/office/drawing/2010/main" val="0"/>
              </a:ext>
            </a:extLst>
          </a:blip>
          <a:srcRect l="2784" t="4867" r="3520" b="4626"/>
          <a:stretch/>
        </p:blipFill>
        <p:spPr bwMode="auto">
          <a:xfrm>
            <a:off x="6153488" y="70061"/>
            <a:ext cx="2716072" cy="174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3"/>
          <p:cNvSpPr>
            <a:spLocks noChangeArrowheads="1"/>
          </p:cNvSpPr>
          <p:nvPr/>
        </p:nvSpPr>
        <p:spPr bwMode="auto">
          <a:xfrm>
            <a:off x="7077457" y="2951559"/>
            <a:ext cx="195444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350" dirty="0"/>
              <a:t>www.steadyhealth.com</a:t>
            </a:r>
          </a:p>
        </p:txBody>
      </p:sp>
      <p:pic>
        <p:nvPicPr>
          <p:cNvPr id="2" name="Picture 1"/>
          <p:cNvPicPr>
            <a:picLocks noChangeAspect="1"/>
          </p:cNvPicPr>
          <p:nvPr/>
        </p:nvPicPr>
        <p:blipFill>
          <a:blip r:embed="rId5"/>
          <a:stretch>
            <a:fillRect/>
          </a:stretch>
        </p:blipFill>
        <p:spPr>
          <a:xfrm>
            <a:off x="7108611" y="1741603"/>
            <a:ext cx="1892138" cy="2433638"/>
          </a:xfrm>
          <a:prstGeom prst="rect">
            <a:avLst/>
          </a:prstGeom>
        </p:spPr>
      </p:pic>
    </p:spTree>
    <p:extLst>
      <p:ext uri="{BB962C8B-B14F-4D97-AF65-F5344CB8AC3E}">
        <p14:creationId xmlns:p14="http://schemas.microsoft.com/office/powerpoint/2010/main" val="2480105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idx="4294967295"/>
          </p:nvPr>
        </p:nvSpPr>
        <p:spPr>
          <a:xfrm>
            <a:off x="0" y="1771650"/>
            <a:ext cx="4572000" cy="4897710"/>
          </a:xfrm>
        </p:spPr>
        <p:txBody>
          <a:bodyPr rtlCol="0">
            <a:normAutofit fontScale="92500" lnSpcReduction="10000"/>
          </a:bodyPr>
          <a:lstStyle/>
          <a:p>
            <a:pPr marL="274320" indent="-192024">
              <a:buClr>
                <a:schemeClr val="accent3"/>
              </a:buClr>
              <a:buFont typeface="Georgia"/>
              <a:buChar char="•"/>
              <a:defRPr/>
            </a:pPr>
            <a:endParaRPr lang="en-US" dirty="0" smtClean="0"/>
          </a:p>
          <a:p>
            <a:pPr marL="274320" indent="-192024">
              <a:buClr>
                <a:schemeClr val="accent3"/>
              </a:buClr>
              <a:buFont typeface="Georgia"/>
              <a:buChar char="•"/>
              <a:defRPr/>
            </a:pPr>
            <a:r>
              <a:rPr lang="en-US" sz="1900" dirty="0"/>
              <a:t>Here the embolus get lodged in the pulmonary vasculature.</a:t>
            </a:r>
          </a:p>
          <a:p>
            <a:pPr marL="274320" indent="-192024">
              <a:buClr>
                <a:schemeClr val="accent3"/>
              </a:buClr>
              <a:buFont typeface="Georgia"/>
              <a:buChar char="•"/>
              <a:defRPr/>
            </a:pPr>
            <a:r>
              <a:rPr lang="en-US" sz="1900" dirty="0"/>
              <a:t>Depending on size of embolus, it may get stuck and block the main pulmonary artery or block the bifurcation of the pulmonary trunk </a:t>
            </a:r>
            <a:r>
              <a:rPr lang="en-US" sz="1900" i="1" dirty="0"/>
              <a:t>(saddle embolus)</a:t>
            </a:r>
            <a:r>
              <a:rPr lang="en-US" sz="1900" dirty="0"/>
              <a:t> or pass out into the smaller, branching arterioles of the pulmonary circulation.</a:t>
            </a:r>
          </a:p>
          <a:p>
            <a:pPr marL="274320" indent="-192024">
              <a:buClr>
                <a:schemeClr val="accent3"/>
              </a:buClr>
              <a:buFont typeface="Georgia"/>
              <a:buChar char="•"/>
              <a:defRPr/>
            </a:pPr>
            <a:r>
              <a:rPr lang="en-US" sz="1900" dirty="0"/>
              <a:t>Most pulmonary emboli (60% to 80%) are clinically silent because they are small. </a:t>
            </a:r>
            <a:endParaRPr lang="en-US" sz="1900" dirty="0" smtClean="0"/>
          </a:p>
          <a:p>
            <a:pPr marL="274320" indent="-192024">
              <a:buClr>
                <a:schemeClr val="accent3"/>
              </a:buClr>
              <a:buFont typeface="Georgia"/>
              <a:buChar char="•"/>
              <a:defRPr/>
            </a:pPr>
            <a:r>
              <a:rPr lang="en-US" sz="1900" dirty="0" smtClean="0"/>
              <a:t>Sudden </a:t>
            </a:r>
            <a:r>
              <a:rPr lang="en-US" sz="1900" dirty="0"/>
              <a:t>death or cardiovascular problems occurs when 60% or more of the pulmonary circulation is obstructed with emboli. </a:t>
            </a:r>
          </a:p>
          <a:p>
            <a:pPr marL="274320" indent="-192024">
              <a:buClr>
                <a:schemeClr val="accent3"/>
              </a:buClr>
              <a:buFont typeface="Georgia"/>
              <a:buChar char="•"/>
              <a:defRPr/>
            </a:pPr>
            <a:r>
              <a:rPr lang="en-US" sz="1900" dirty="0"/>
              <a:t>Embolic obstruction of small end-arteriolar pulmonary branches may result in infarction</a:t>
            </a:r>
            <a:r>
              <a:rPr lang="en-US" sz="1800" dirty="0"/>
              <a:t>. </a:t>
            </a:r>
          </a:p>
          <a:p>
            <a:pPr marL="274320" indent="-192024">
              <a:buClr>
                <a:schemeClr val="accent3"/>
              </a:buClr>
              <a:buFont typeface="Georgia"/>
              <a:buChar char="•"/>
              <a:defRPr/>
            </a:pPr>
            <a:endParaRPr lang="en-US" i="1" dirty="0" smtClean="0"/>
          </a:p>
        </p:txBody>
      </p:sp>
      <p:sp>
        <p:nvSpPr>
          <p:cNvPr id="40962" name="Rectangle 2"/>
          <p:cNvSpPr>
            <a:spLocks noGrp="1" noChangeArrowheads="1"/>
          </p:cNvSpPr>
          <p:nvPr>
            <p:ph type="title" idx="4294967295"/>
          </p:nvPr>
        </p:nvSpPr>
        <p:spPr>
          <a:xfrm>
            <a:off x="0" y="931069"/>
            <a:ext cx="5362575" cy="800100"/>
          </a:xfrm>
        </p:spPr>
        <p:txBody>
          <a:bodyPr rtlCol="0">
            <a:normAutofit/>
          </a:bodyPr>
          <a:lstStyle/>
          <a:p>
            <a:pPr algn="ctr">
              <a:defRPr/>
            </a:pPr>
            <a:r>
              <a:rPr lang="en-US" altLang="en-US" sz="1800" b="1" dirty="0">
                <a:solidFill>
                  <a:schemeClr val="tx1"/>
                </a:solidFill>
              </a:rPr>
              <a:t>Background information:</a:t>
            </a:r>
            <a:br>
              <a:rPr lang="en-US" altLang="en-US" sz="1800" b="1" dirty="0">
                <a:solidFill>
                  <a:schemeClr val="tx1"/>
                </a:solidFill>
              </a:rPr>
            </a:br>
            <a:r>
              <a:rPr lang="en-US" altLang="en-US" sz="1800" b="1" dirty="0">
                <a:solidFill>
                  <a:schemeClr val="tx1"/>
                </a:solidFill>
              </a:rPr>
              <a:t>PULMONARY THROMBOEMBOLISM </a:t>
            </a:r>
          </a:p>
        </p:txBody>
      </p:sp>
      <p:sp>
        <p:nvSpPr>
          <p:cNvPr id="12292" name="Text Box 5"/>
          <p:cNvSpPr txBox="1">
            <a:spLocks noChangeArrowheads="1"/>
          </p:cNvSpPr>
          <p:nvPr/>
        </p:nvSpPr>
        <p:spPr bwMode="auto">
          <a:xfrm>
            <a:off x="7486650" y="2686051"/>
            <a:ext cx="514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000">
                <a:solidFill>
                  <a:srgbClr val="CC0000"/>
                </a:solidFill>
              </a:rPr>
              <a:t>L</a:t>
            </a:r>
          </a:p>
        </p:txBody>
      </p:sp>
      <p:pic>
        <p:nvPicPr>
          <p:cNvPr id="122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6500" y="986600"/>
            <a:ext cx="2143125"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805769" y="2425230"/>
            <a:ext cx="2262147" cy="3472651"/>
          </a:xfrm>
          <a:prstGeom prst="rect">
            <a:avLst/>
          </a:prstGeom>
        </p:spPr>
      </p:pic>
    </p:spTree>
    <p:extLst>
      <p:ext uri="{BB962C8B-B14F-4D97-AF65-F5344CB8AC3E}">
        <p14:creationId xmlns:p14="http://schemas.microsoft.com/office/powerpoint/2010/main" val="4102233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0" y="2518166"/>
            <a:ext cx="6643710" cy="1242138"/>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Organizing Thrombus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6" name="TextBox 5"/>
          <p:cNvSpPr txBox="1"/>
          <p:nvPr/>
        </p:nvSpPr>
        <p:spPr>
          <a:xfrm>
            <a:off x="1143000" y="5793020"/>
            <a:ext cx="117870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155952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3688" y="5373216"/>
            <a:ext cx="5508612" cy="323165"/>
          </a:xfrm>
          <a:prstGeom prst="rect">
            <a:avLst/>
          </a:prstGeom>
        </p:spPr>
        <p:txBody>
          <a:bodyPr wrap="square">
            <a:spAutoFit/>
          </a:bodyPr>
          <a:lstStyle/>
          <a:p>
            <a:pPr algn="ctr"/>
            <a:r>
              <a:rPr lang="en-US" sz="1500" b="1" i="1" dirty="0"/>
              <a:t>Organizing thrombus in a case of pulmonary embolism</a:t>
            </a:r>
            <a:endParaRPr lang="en-US" sz="1500" i="1" dirty="0"/>
          </a:p>
        </p:txBody>
      </p:sp>
      <p:sp>
        <p:nvSpPr>
          <p:cNvPr id="5" name="Rounded Rectangle 4"/>
          <p:cNvSpPr/>
          <p:nvPr/>
        </p:nvSpPr>
        <p:spPr>
          <a:xfrm>
            <a:off x="2843808" y="998730"/>
            <a:ext cx="3186354" cy="37804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Organizing Thrombus </a:t>
            </a:r>
          </a:p>
        </p:txBody>
      </p:sp>
      <p:pic>
        <p:nvPicPr>
          <p:cNvPr id="143362" name="Picture 2" descr="http://classconnection.s3.amazonaws.com/86/flashcards/468086/png/pulmonary_embolic1312665035556.png">
            <a:hlinkClick r:id="rId3"/>
          </p:cNvPr>
          <p:cNvPicPr>
            <a:picLocks noChangeAspect="1" noChangeArrowheads="1"/>
          </p:cNvPicPr>
          <p:nvPr/>
        </p:nvPicPr>
        <p:blipFill>
          <a:blip r:embed="rId4" cstate="print"/>
          <a:srcRect/>
          <a:stretch>
            <a:fillRect/>
          </a:stretch>
        </p:blipFill>
        <p:spPr bwMode="auto">
          <a:xfrm>
            <a:off x="1349779" y="1485393"/>
            <a:ext cx="6192551" cy="3778994"/>
          </a:xfrm>
          <a:prstGeom prst="rect">
            <a:avLst/>
          </a:prstGeom>
          <a:noFill/>
          <a:ln w="28575">
            <a:solidFill>
              <a:schemeClr val="tx1"/>
            </a:solidFill>
          </a:ln>
        </p:spPr>
      </p:pic>
      <p:sp>
        <p:nvSpPr>
          <p:cNvPr id="8" name="TextBox 7"/>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9" name="TextBox 8"/>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668889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9652" y="4671138"/>
            <a:ext cx="5886654" cy="1323439"/>
          </a:xfrm>
          <a:prstGeom prst="rect">
            <a:avLst/>
          </a:prstGeom>
        </p:spPr>
        <p:txBody>
          <a:bodyPr wrap="square">
            <a:spAutoFit/>
          </a:bodyPr>
          <a:lstStyle/>
          <a:p>
            <a:pPr algn="ctr"/>
            <a:r>
              <a:rPr lang="en-US" sz="1600" b="1" i="1" dirty="0"/>
              <a:t>This is the microscopic appearance of a pulmonary thromboembolus in a large pulmonary artery. There are interdigitating areas of pale pink and red that form the "lines of Zahn" characteristic for a thrombus. These lines represent layers of red cells, platelets, and fibrin which are laid down in the vessel as the thrombus forms.</a:t>
            </a:r>
          </a:p>
        </p:txBody>
      </p:sp>
      <p:pic>
        <p:nvPicPr>
          <p:cNvPr id="317442" name="Picture 2" descr="http://library.med.utah.edu/WebPath/jpeg1/LUNG065.jpg"/>
          <p:cNvPicPr>
            <a:picLocks noChangeAspect="1" noChangeArrowheads="1"/>
          </p:cNvPicPr>
          <p:nvPr/>
        </p:nvPicPr>
        <p:blipFill>
          <a:blip r:embed="rId2" cstate="print"/>
          <a:srcRect/>
          <a:stretch>
            <a:fillRect/>
          </a:stretch>
        </p:blipFill>
        <p:spPr bwMode="auto">
          <a:xfrm>
            <a:off x="1493658" y="1538791"/>
            <a:ext cx="6048672" cy="3120665"/>
          </a:xfrm>
          <a:prstGeom prst="rect">
            <a:avLst/>
          </a:prstGeom>
          <a:noFill/>
          <a:ln w="28575">
            <a:solidFill>
              <a:schemeClr val="tx1"/>
            </a:solidFill>
          </a:ln>
        </p:spPr>
      </p:pic>
      <p:sp>
        <p:nvSpPr>
          <p:cNvPr id="4" name="Rounded Rectangle 3"/>
          <p:cNvSpPr/>
          <p:nvPr/>
        </p:nvSpPr>
        <p:spPr>
          <a:xfrm>
            <a:off x="1925706" y="998730"/>
            <a:ext cx="5400600" cy="37804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Organizing Thrombus with Lines of Zahn</a:t>
            </a:r>
          </a:p>
        </p:txBody>
      </p:sp>
      <p:sp>
        <p:nvSpPr>
          <p:cNvPr id="7" name="TextBox 6"/>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8" name="TextBox 7"/>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4261033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626006" y="1700809"/>
            <a:ext cx="3078342" cy="3240359"/>
          </a:xfrm>
          <a:prstGeom prst="rect">
            <a:avLst/>
          </a:prstGeom>
          <a:noFill/>
          <a:ln w="28575">
            <a:solidFill>
              <a:schemeClr val="tx1"/>
            </a:solidFill>
            <a:miter lim="800000"/>
            <a:headEnd/>
            <a:tailEnd/>
          </a:ln>
        </p:spPr>
      </p:pic>
      <p:sp>
        <p:nvSpPr>
          <p:cNvPr id="6" name="Rectangle 5"/>
          <p:cNvSpPr/>
          <p:nvPr/>
        </p:nvSpPr>
        <p:spPr>
          <a:xfrm>
            <a:off x="1277634" y="4941168"/>
            <a:ext cx="6372708" cy="1077218"/>
          </a:xfrm>
          <a:prstGeom prst="rect">
            <a:avLst/>
          </a:prstGeom>
        </p:spPr>
        <p:txBody>
          <a:bodyPr wrap="square">
            <a:spAutoFit/>
          </a:bodyPr>
          <a:lstStyle/>
          <a:p>
            <a:pPr algn="ctr"/>
            <a:r>
              <a:rPr lang="en-US" sz="1500" b="1" i="1" dirty="0">
                <a:solidFill>
                  <a:srgbClr val="FF0000"/>
                </a:solidFill>
              </a:rPr>
              <a:t>L</a:t>
            </a:r>
            <a:r>
              <a:rPr lang="en-US" sz="1600" b="1" i="1" dirty="0">
                <a:solidFill>
                  <a:srgbClr val="FF0000"/>
                </a:solidFill>
              </a:rPr>
              <a:t>ines of Zahn</a:t>
            </a:r>
            <a:r>
              <a:rPr lang="en-US" sz="1600" b="1" i="1" dirty="0"/>
              <a:t>, gross and microscopic, is evidence to prove a clot is </a:t>
            </a:r>
          </a:p>
          <a:p>
            <a:pPr algn="ctr"/>
            <a:r>
              <a:rPr lang="en-US" sz="1600" b="1" i="1" dirty="0"/>
              <a:t>Pre-mortem which is different from the clots appearing like</a:t>
            </a:r>
          </a:p>
          <a:p>
            <a:pPr algn="ctr"/>
            <a:r>
              <a:rPr lang="en-US" sz="1600" b="1" i="1" dirty="0"/>
              <a:t> current jelly or chicken fat  which are said to be Post-mortem.</a:t>
            </a:r>
          </a:p>
          <a:p>
            <a:pPr algn="ctr"/>
            <a:r>
              <a:rPr lang="en-US" sz="1600" b="1" i="1" dirty="0"/>
              <a:t> These lines represent layers of red cells, platelets, and fibrin  </a:t>
            </a:r>
          </a:p>
        </p:txBody>
      </p:sp>
      <p:sp>
        <p:nvSpPr>
          <p:cNvPr id="9" name="Rounded Rectangle 8"/>
          <p:cNvSpPr/>
          <p:nvPr/>
        </p:nvSpPr>
        <p:spPr>
          <a:xfrm>
            <a:off x="2789802" y="1106742"/>
            <a:ext cx="3240360" cy="37804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a:effectLst>
                  <a:outerShdw blurRad="38100" dist="38100" dir="2700000" algn="tl">
                    <a:srgbClr val="000000">
                      <a:alpha val="43137"/>
                    </a:srgbClr>
                  </a:outerShdw>
                </a:effectLst>
              </a:rPr>
              <a:t>Lines of Zahn</a:t>
            </a:r>
          </a:p>
        </p:txBody>
      </p:sp>
      <p:pic>
        <p:nvPicPr>
          <p:cNvPr id="137222" name="Picture 6" descr="http://www.pathguy.com/sol/11132.jpg"/>
          <p:cNvPicPr>
            <a:picLocks noChangeAspect="1" noChangeArrowheads="1"/>
          </p:cNvPicPr>
          <p:nvPr/>
        </p:nvPicPr>
        <p:blipFill>
          <a:blip r:embed="rId4" cstate="print"/>
          <a:srcRect/>
          <a:stretch>
            <a:fillRect/>
          </a:stretch>
        </p:blipFill>
        <p:spPr bwMode="auto">
          <a:xfrm>
            <a:off x="1277634" y="1700808"/>
            <a:ext cx="3240360" cy="3240360"/>
          </a:xfrm>
          <a:prstGeom prst="rect">
            <a:avLst/>
          </a:prstGeom>
          <a:noFill/>
          <a:ln w="28575">
            <a:solidFill>
              <a:schemeClr val="tx1"/>
            </a:solidFill>
          </a:ln>
        </p:spPr>
      </p:pic>
      <p:sp>
        <p:nvSpPr>
          <p:cNvPr id="10" name="TextBox 9"/>
          <p:cNvSpPr txBox="1"/>
          <p:nvPr/>
        </p:nvSpPr>
        <p:spPr>
          <a:xfrm>
            <a:off x="7524328" y="6453336"/>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11" name="TextBox 10"/>
          <p:cNvSpPr txBox="1"/>
          <p:nvPr/>
        </p:nvSpPr>
        <p:spPr>
          <a:xfrm>
            <a:off x="323528" y="63093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692039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Label Heart Diagram Quiz"/>
          <p:cNvPicPr>
            <a:picLocks noChangeAspect="1" noChangeArrowheads="1"/>
          </p:cNvPicPr>
          <p:nvPr/>
        </p:nvPicPr>
        <p:blipFill>
          <a:blip r:embed="rId2" cstate="print"/>
          <a:srcRect/>
          <a:stretch>
            <a:fillRect/>
          </a:stretch>
        </p:blipFill>
        <p:spPr bwMode="auto">
          <a:xfrm>
            <a:off x="899592" y="965030"/>
            <a:ext cx="6840760" cy="5056258"/>
          </a:xfrm>
          <a:prstGeom prst="rect">
            <a:avLst/>
          </a:prstGeom>
          <a:noFill/>
        </p:spPr>
      </p:pic>
      <p:sp>
        <p:nvSpPr>
          <p:cNvPr id="4" name="Rounded Rectangle 3"/>
          <p:cNvSpPr/>
          <p:nvPr/>
        </p:nvSpPr>
        <p:spPr>
          <a:xfrm>
            <a:off x="1259632" y="567490"/>
            <a:ext cx="604867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Heart – inside view</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http://www.path.utah.edu/casepath/pm%20cases/pmcase7/PMCase7Image15.jpg"/>
          <p:cNvPicPr>
            <a:picLocks noChangeAspect="1" noChangeArrowheads="1"/>
          </p:cNvPicPr>
          <p:nvPr/>
        </p:nvPicPr>
        <p:blipFill>
          <a:blip r:embed="rId2" cstate="print"/>
          <a:srcRect/>
          <a:stretch>
            <a:fillRect/>
          </a:stretch>
        </p:blipFill>
        <p:spPr bwMode="auto">
          <a:xfrm>
            <a:off x="1547664" y="1484784"/>
            <a:ext cx="5940660" cy="3186354"/>
          </a:xfrm>
          <a:prstGeom prst="rect">
            <a:avLst/>
          </a:prstGeom>
          <a:noFill/>
          <a:ln w="28575">
            <a:solidFill>
              <a:schemeClr val="tx1"/>
            </a:solidFill>
          </a:ln>
        </p:spPr>
      </p:pic>
      <p:sp>
        <p:nvSpPr>
          <p:cNvPr id="4" name="Rounded Rectangle 3"/>
          <p:cNvSpPr/>
          <p:nvPr/>
        </p:nvSpPr>
        <p:spPr>
          <a:xfrm>
            <a:off x="2033718" y="998730"/>
            <a:ext cx="5076564" cy="37804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Thromboembolus in Pulmonary Artery</a:t>
            </a:r>
          </a:p>
        </p:txBody>
      </p:sp>
      <p:sp>
        <p:nvSpPr>
          <p:cNvPr id="5" name="Rectangle 4"/>
          <p:cNvSpPr/>
          <p:nvPr/>
        </p:nvSpPr>
        <p:spPr>
          <a:xfrm>
            <a:off x="1385646" y="4725145"/>
            <a:ext cx="6156684" cy="1323439"/>
          </a:xfrm>
          <a:prstGeom prst="rect">
            <a:avLst/>
          </a:prstGeom>
        </p:spPr>
        <p:txBody>
          <a:bodyPr wrap="square">
            <a:spAutoFit/>
          </a:bodyPr>
          <a:lstStyle/>
          <a:p>
            <a:pPr algn="ctr"/>
            <a:r>
              <a:rPr lang="en-US" sz="1600" b="1" i="1" dirty="0"/>
              <a:t>Pulmonary thromboembolus in a small pulmonary artery. The interdigitating areas of pale pink and red within the organizing embolus form the “lines of Zahn” (arrow) characteristic of a thrombus. These lines represent layers of red cells, platelets, and fibrin that are laid down in the vessel as the thrombus forms</a:t>
            </a:r>
          </a:p>
        </p:txBody>
      </p:sp>
      <p:cxnSp>
        <p:nvCxnSpPr>
          <p:cNvPr id="7" name="Straight Arrow Connector 6"/>
          <p:cNvCxnSpPr/>
          <p:nvPr/>
        </p:nvCxnSpPr>
        <p:spPr>
          <a:xfrm flipV="1">
            <a:off x="4031940" y="3266982"/>
            <a:ext cx="108012" cy="54006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29454" y="5786472"/>
            <a:ext cx="1071546"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Foundation Block</a:t>
            </a:r>
          </a:p>
        </p:txBody>
      </p:sp>
      <p:sp>
        <p:nvSpPr>
          <p:cNvPr id="10" name="TextBox 9"/>
          <p:cNvSpPr txBox="1"/>
          <p:nvPr/>
        </p:nvSpPr>
        <p:spPr>
          <a:xfrm>
            <a:off x="1143000" y="5793020"/>
            <a:ext cx="1178703"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38120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oehringer"/>
          <p:cNvPicPr>
            <a:picLocks noChangeAspect="1" noChangeArrowheads="1"/>
          </p:cNvPicPr>
          <p:nvPr/>
        </p:nvPicPr>
        <p:blipFill>
          <a:blip r:embed="rId2" cstate="print"/>
          <a:srcRect/>
          <a:stretch>
            <a:fillRect/>
          </a:stretch>
        </p:blipFill>
        <p:spPr bwMode="auto">
          <a:xfrm>
            <a:off x="285720" y="6572272"/>
            <a:ext cx="1318944" cy="285728"/>
          </a:xfrm>
          <a:prstGeom prst="rect">
            <a:avLst/>
          </a:prstGeom>
          <a:noFill/>
        </p:spPr>
      </p:pic>
      <p:sp>
        <p:nvSpPr>
          <p:cNvPr id="5" name="Title 3"/>
          <p:cNvSpPr txBox="1">
            <a:spLocks/>
          </p:cNvSpPr>
          <p:nvPr/>
        </p:nvSpPr>
        <p:spPr>
          <a:xfrm>
            <a:off x="1928794" y="3357562"/>
            <a:ext cx="7000892" cy="2286016"/>
          </a:xfrm>
          <a:prstGeom prst="rect">
            <a:avLst/>
          </a:prstGeom>
        </p:spPr>
        <p:txBody>
          <a:bodyPr vert="horz" anchor="b">
            <a:noAutofit/>
          </a:bodyPr>
          <a:lstStyle/>
          <a:p>
            <a:pPr algn="ctr" rtl="1">
              <a:spcBef>
                <a:spcPct val="0"/>
              </a:spcBef>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t>
            </a: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br>
            <a:endPar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endParaRPr>
          </a:p>
        </p:txBody>
      </p:sp>
      <p:sp>
        <p:nvSpPr>
          <p:cNvPr id="8" name="Rectangle 7"/>
          <p:cNvSpPr/>
          <p:nvPr/>
        </p:nvSpPr>
        <p:spPr>
          <a:xfrm>
            <a:off x="2475681" y="3429000"/>
            <a:ext cx="6667018" cy="1631216"/>
          </a:xfrm>
          <a:prstGeom prst="rect">
            <a:avLst/>
          </a:prstGeom>
        </p:spPr>
        <p:txBody>
          <a:bodyPr wrap="none">
            <a:spAutoFit/>
          </a:bodyPr>
          <a:lstStyle/>
          <a:p>
            <a:pPr lvl="0" rtl="1">
              <a:spcBef>
                <a:spcPct val="0"/>
              </a:spcBef>
            </a:pPr>
            <a:r>
              <a:rPr lang="en-US" sz="72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Vasculitis</a:t>
            </a:r>
          </a:p>
          <a:p>
            <a:pPr lvl="0" rtl="1">
              <a:spcBef>
                <a:spcPct val="0"/>
              </a:spcBef>
            </a:pPr>
            <a:r>
              <a:rPr lang="en-US" sz="2800" dirty="0"/>
              <a:t>is a general term for vessel wall inflammation</a:t>
            </a:r>
            <a:endParaRPr lang="en-US" sz="2800" b="1" i="1" dirty="0">
              <a:solidFill>
                <a:srgbClr val="FFFF00"/>
              </a:solidFill>
              <a:effectLst>
                <a:outerShdw blurRad="38100" dist="38100" dir="2700000" algn="tl">
                  <a:srgbClr val="000000">
                    <a:alpha val="43137"/>
                  </a:srgbClr>
                </a:outerShdw>
              </a:effectLst>
              <a:cs typeface="Aharoni" pitchFamily="2" charset="-79"/>
            </a:endParaRPr>
          </a:p>
        </p:txBody>
      </p:sp>
    </p:spTree>
    <p:extLst>
      <p:ext uri="{BB962C8B-B14F-4D97-AF65-F5344CB8AC3E}">
        <p14:creationId xmlns:p14="http://schemas.microsoft.com/office/powerpoint/2010/main" val="206029293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99752" y="2492896"/>
            <a:ext cx="6357982" cy="2233626"/>
          </a:xfrm>
        </p:spPr>
        <p:txBody>
          <a:bodyPr>
            <a:noAutofit/>
          </a:bodyPr>
          <a:lstStyle/>
          <a:p>
            <a:r>
              <a:rPr lang="en-US" sz="4000" b="1" i="1" dirty="0" smtClean="0">
                <a:solidFill>
                  <a:srgbClr val="FFFF00"/>
                </a:solidFill>
                <a:effectLst>
                  <a:outerShdw blurRad="38100" dist="38100" dir="2700000" algn="tl">
                    <a:srgbClr val="000000">
                      <a:alpha val="43137"/>
                    </a:srgbClr>
                  </a:outerShdw>
                </a:effectLst>
              </a:rPr>
              <a:t> </a:t>
            </a: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Giant cell (temporal) arteritis</a:t>
            </a:r>
            <a:b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b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a:r>
            <a:b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br>
            <a:r>
              <a:rPr lang="en-US" sz="2000" i="1" dirty="0" smtClean="0">
                <a:solidFill>
                  <a:schemeClr val="tx1"/>
                </a:solidFill>
                <a:latin typeface="+mn-lt"/>
              </a:rPr>
              <a:t>is </a:t>
            </a:r>
            <a:r>
              <a:rPr lang="en-US" sz="2000" i="1" dirty="0">
                <a:solidFill>
                  <a:schemeClr val="tx1"/>
                </a:solidFill>
                <a:latin typeface="+mn-lt"/>
              </a:rPr>
              <a:t>the most common form of </a:t>
            </a:r>
            <a:r>
              <a:rPr lang="en-US" sz="2000" i="1" dirty="0" err="1">
                <a:solidFill>
                  <a:schemeClr val="tx1"/>
                </a:solidFill>
                <a:latin typeface="+mn-lt"/>
              </a:rPr>
              <a:t>vasculitis</a:t>
            </a:r>
            <a:r>
              <a:rPr lang="en-US" sz="2000" i="1" dirty="0">
                <a:solidFill>
                  <a:schemeClr val="tx1"/>
                </a:solidFill>
                <a:latin typeface="+mn-lt"/>
              </a:rPr>
              <a:t> among elderly </a:t>
            </a:r>
            <a:r>
              <a:rPr lang="en-US" sz="2000" i="1" dirty="0" smtClean="0">
                <a:solidFill>
                  <a:schemeClr val="tx1"/>
                </a:solidFill>
                <a:latin typeface="+mn-lt"/>
              </a:rPr>
              <a:t>individuals</a:t>
            </a:r>
            <a:br>
              <a:rPr lang="en-US" sz="2000" i="1" dirty="0" smtClean="0">
                <a:solidFill>
                  <a:schemeClr val="tx1"/>
                </a:solidFill>
                <a:latin typeface="+mn-lt"/>
              </a:rPr>
            </a:br>
            <a:r>
              <a:rPr lang="en-US" sz="2000" i="1" dirty="0" smtClean="0">
                <a:solidFill>
                  <a:schemeClr val="tx1"/>
                </a:solidFill>
                <a:latin typeface="+mn-lt"/>
              </a:rPr>
              <a:t>-large </a:t>
            </a:r>
            <a:r>
              <a:rPr lang="en-US" sz="2000" i="1" dirty="0">
                <a:solidFill>
                  <a:schemeClr val="tx1"/>
                </a:solidFill>
                <a:latin typeface="+mn-lt"/>
              </a:rPr>
              <a:t>to small-sized arteries</a:t>
            </a:r>
            <a:r>
              <a:rPr lang="en-US" sz="2000" dirty="0">
                <a:solidFill>
                  <a:schemeClr val="tx1"/>
                </a:solidFill>
                <a:latin typeface="+mn-lt"/>
              </a:rPr>
              <a:t> that affects principally the arteries in the head—especially the temporal arteries</a:t>
            </a:r>
            <a:endParaRPr lang="en-US" sz="2000" b="1" i="1" dirty="0">
              <a:solidFill>
                <a:schemeClr val="tx1"/>
              </a:solidFill>
              <a:effectLst>
                <a:outerShdw blurRad="38100" dist="38100" dir="2700000" algn="tl">
                  <a:srgbClr val="000000">
                    <a:alpha val="43137"/>
                  </a:srgbClr>
                </a:outerShdw>
              </a:effectLst>
              <a:latin typeface="+mn-lt"/>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40609619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3Mcl4mmoypE/SX7hfVXPMMI/AAAAAAAAARc/x-cttE6Vpp0/s400/temporalartery.jpg"/>
          <p:cNvPicPr>
            <a:picLocks noChangeAspect="1" noChangeArrowheads="1"/>
          </p:cNvPicPr>
          <p:nvPr/>
        </p:nvPicPr>
        <p:blipFill>
          <a:blip r:embed="rId2" cstate="print"/>
          <a:srcRect/>
          <a:stretch>
            <a:fillRect/>
          </a:stretch>
        </p:blipFill>
        <p:spPr bwMode="auto">
          <a:xfrm>
            <a:off x="2071671" y="1071546"/>
            <a:ext cx="5214973" cy="4500594"/>
          </a:xfrm>
          <a:prstGeom prst="rect">
            <a:avLst/>
          </a:prstGeom>
          <a:noFill/>
        </p:spPr>
      </p:pic>
      <p:sp>
        <p:nvSpPr>
          <p:cNvPr id="7" name="Rectangle 6"/>
          <p:cNvSpPr/>
          <p:nvPr/>
        </p:nvSpPr>
        <p:spPr>
          <a:xfrm>
            <a:off x="2285984" y="5681979"/>
            <a:ext cx="4572000" cy="461665"/>
          </a:xfrm>
          <a:prstGeom prst="rect">
            <a:avLst/>
          </a:prstGeom>
        </p:spPr>
        <p:txBody>
          <a:bodyPr wrap="square">
            <a:spAutoFit/>
          </a:bodyPr>
          <a:lstStyle/>
          <a:p>
            <a:pPr algn="ctr"/>
            <a:r>
              <a:rPr lang="en-US" sz="2400" b="1" i="1" dirty="0" smtClean="0"/>
              <a:t>Tender and thickened </a:t>
            </a:r>
            <a:r>
              <a:rPr lang="en-US" sz="2400" b="1" i="1" dirty="0" smtClean="0"/>
              <a:t>temporal artery</a:t>
            </a:r>
            <a:endParaRPr lang="en-US" sz="2400" b="1" i="1" dirty="0"/>
          </a:p>
        </p:txBody>
      </p:sp>
      <p:sp>
        <p:nvSpPr>
          <p:cNvPr id="9" name="مستطيل مستدير الزوايا 8"/>
          <p:cNvSpPr/>
          <p:nvPr/>
        </p:nvSpPr>
        <p:spPr>
          <a:xfrm>
            <a:off x="1785918" y="285728"/>
            <a:ext cx="5857916" cy="55098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a:t>
            </a:r>
            <a:endParaRPr lang="x-none" sz="2800" b="1" i="1" dirty="0">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129948880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48" y="5300505"/>
            <a:ext cx="7572428" cy="1200329"/>
          </a:xfrm>
          <a:prstGeom prst="rect">
            <a:avLst/>
          </a:prstGeom>
        </p:spPr>
        <p:txBody>
          <a:bodyPr wrap="square">
            <a:spAutoFit/>
          </a:bodyPr>
          <a:lstStyle/>
          <a:p>
            <a:pPr algn="ctr">
              <a:defRPr/>
            </a:pPr>
            <a:r>
              <a:rPr lang="en-US" b="1" i="1" dirty="0" smtClean="0"/>
              <a:t>Circumferential involvement of the vascular media is present (vertical arrow pointing downward). Also note the presence of chronic lymphocytic inflammation in the media and adventitia. Reactive intimal fibroplasias lead to luminal stenosis with &lt;10% of its original luminal diameter (thin arrow in the center). </a:t>
            </a:r>
          </a:p>
        </p:txBody>
      </p:sp>
      <p:sp>
        <p:nvSpPr>
          <p:cNvPr id="5" name="مستطيل مستدير الزوايا 4"/>
          <p:cNvSpPr/>
          <p:nvPr/>
        </p:nvSpPr>
        <p:spPr>
          <a:xfrm>
            <a:off x="1214414" y="285728"/>
            <a:ext cx="6809410"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 LPF  </a:t>
            </a:r>
            <a:endParaRPr lang="x-none" sz="2800" b="1" i="1" dirty="0">
              <a:effectLst>
                <a:outerShdw blurRad="38100" dist="38100" dir="2700000" algn="tl">
                  <a:srgbClr val="000000">
                    <a:alpha val="43137"/>
                  </a:srgbClr>
                </a:outerShdw>
              </a:effectLs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3"/>
          <a:stretch>
            <a:fillRect/>
          </a:stretch>
        </p:blipFill>
        <p:spPr>
          <a:xfrm>
            <a:off x="585787" y="1124744"/>
            <a:ext cx="7972425" cy="3971925"/>
          </a:xfrm>
          <a:prstGeom prst="rect">
            <a:avLst/>
          </a:prstGeom>
          <a:ln>
            <a:solidFill>
              <a:schemeClr val="tx2"/>
            </a:solidFill>
          </a:ln>
        </p:spPr>
      </p:pic>
    </p:spTree>
    <p:extLst>
      <p:ext uri="{BB962C8B-B14F-4D97-AF65-F5344CB8AC3E}">
        <p14:creationId xmlns:p14="http://schemas.microsoft.com/office/powerpoint/2010/main" val="412429940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910" y="5320271"/>
            <a:ext cx="7715304" cy="1323439"/>
          </a:xfrm>
          <a:prstGeom prst="rect">
            <a:avLst/>
          </a:prstGeom>
        </p:spPr>
        <p:txBody>
          <a:bodyPr wrap="square">
            <a:spAutoFit/>
          </a:bodyPr>
          <a:lstStyle/>
          <a:p>
            <a:pPr algn="ctr"/>
            <a:r>
              <a:rPr lang="en-US" sz="2000" b="1" i="1" dirty="0" smtClean="0"/>
              <a:t>Giant cells can be of Langhans type or foreign-body type (three arrows) and may show fragments of disrupted internal elastic lamina. Note the presence of dense chronic lymphocytic inflammation traversing through circumferential smooth muscle fibers (curved arrow) of vascular media. </a:t>
            </a:r>
          </a:p>
        </p:txBody>
      </p:sp>
      <p:sp>
        <p:nvSpPr>
          <p:cNvPr id="5" name="مستطيل مستدير الزوايا 4"/>
          <p:cNvSpPr/>
          <p:nvPr/>
        </p:nvSpPr>
        <p:spPr>
          <a:xfrm>
            <a:off x="928662" y="336076"/>
            <a:ext cx="7286676" cy="42862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 HPF  </a:t>
            </a:r>
            <a:endParaRPr lang="x-none" sz="2800" b="1" i="1" dirty="0">
              <a:effectLst>
                <a:outerShdw blurRad="38100" dist="38100" dir="2700000" algn="tl">
                  <a:srgbClr val="000000">
                    <a:alpha val="43137"/>
                  </a:srgbClr>
                </a:outerShdw>
              </a:effectLst>
            </a:endParaRPr>
          </a:p>
        </p:txBody>
      </p:sp>
      <p:sp>
        <p:nvSpPr>
          <p:cNvPr id="6" name="شكل بيضاوي 5"/>
          <p:cNvSpPr/>
          <p:nvPr/>
        </p:nvSpPr>
        <p:spPr>
          <a:xfrm>
            <a:off x="285720" y="642918"/>
            <a:ext cx="714380" cy="3571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x-none"/>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3"/>
          <a:stretch>
            <a:fillRect/>
          </a:stretch>
        </p:blipFill>
        <p:spPr>
          <a:xfrm>
            <a:off x="542925" y="1000108"/>
            <a:ext cx="8058150" cy="4169856"/>
          </a:xfrm>
          <a:prstGeom prst="rect">
            <a:avLst/>
          </a:prstGeom>
          <a:ln>
            <a:solidFill>
              <a:schemeClr val="tx2"/>
            </a:solidFill>
          </a:ln>
        </p:spPr>
      </p:pic>
    </p:spTree>
    <p:extLst>
      <p:ext uri="{BB962C8B-B14F-4D97-AF65-F5344CB8AC3E}">
        <p14:creationId xmlns:p14="http://schemas.microsoft.com/office/powerpoint/2010/main" val="204154399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85720" y="5391709"/>
            <a:ext cx="8358246" cy="1323439"/>
          </a:xfrm>
          <a:prstGeom prst="rect">
            <a:avLst/>
          </a:prstGeom>
        </p:spPr>
        <p:txBody>
          <a:bodyPr wrap="square">
            <a:spAutoFit/>
          </a:bodyPr>
          <a:lstStyle/>
          <a:p>
            <a:pPr algn="ctr"/>
            <a:r>
              <a:rPr lang="en-GB" sz="2000" b="1" i="1" dirty="0" smtClean="0"/>
              <a:t>The inflammation can be granulomatous in addition to both acute and chronic inflammatory cells. This photomicrograph shows a </a:t>
            </a:r>
            <a:r>
              <a:rPr lang="en-GB" sz="2000" b="1" i="1" dirty="0" smtClean="0">
                <a:solidFill>
                  <a:srgbClr val="0000FF"/>
                </a:solidFill>
              </a:rPr>
              <a:t>single granuloma </a:t>
            </a:r>
            <a:r>
              <a:rPr lang="en-GB" sz="2000" b="1" i="1" dirty="0" smtClean="0"/>
              <a:t>in the adventitia of the artery. Acute inflammation when present is generally mild and represents an early stage of the disease.</a:t>
            </a:r>
            <a:endParaRPr lang="x-none" sz="2000" b="1" i="1" dirty="0"/>
          </a:p>
        </p:txBody>
      </p:sp>
      <p:sp>
        <p:nvSpPr>
          <p:cNvPr id="5" name="مستطيل مستدير الزوايا 4"/>
          <p:cNvSpPr/>
          <p:nvPr/>
        </p:nvSpPr>
        <p:spPr>
          <a:xfrm>
            <a:off x="1357290" y="336076"/>
            <a:ext cx="6572296" cy="5211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(TEMPORAL) ARTERITIS - HPF  </a:t>
            </a:r>
            <a:endParaRPr lang="x-none" sz="2800" b="1" i="1" dirty="0">
              <a:effectLst>
                <a:outerShdw blurRad="38100" dist="38100" dir="2700000" algn="tl">
                  <a:srgbClr val="000000">
                    <a:alpha val="43137"/>
                  </a:srgbClr>
                </a:outerShdw>
              </a:effectLs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6" name="Picture 5"/>
          <p:cNvPicPr>
            <a:picLocks noChangeAspect="1"/>
          </p:cNvPicPr>
          <p:nvPr/>
        </p:nvPicPr>
        <p:blipFill>
          <a:blip r:embed="rId2"/>
          <a:stretch>
            <a:fillRect/>
          </a:stretch>
        </p:blipFill>
        <p:spPr>
          <a:xfrm>
            <a:off x="657225" y="1052736"/>
            <a:ext cx="7829550" cy="4295775"/>
          </a:xfrm>
          <a:prstGeom prst="rect">
            <a:avLst/>
          </a:prstGeom>
          <a:ln>
            <a:solidFill>
              <a:srgbClr val="0000FF"/>
            </a:solidFill>
          </a:ln>
        </p:spPr>
      </p:pic>
    </p:spTree>
    <p:extLst>
      <p:ext uri="{BB962C8B-B14F-4D97-AF65-F5344CB8AC3E}">
        <p14:creationId xmlns:p14="http://schemas.microsoft.com/office/powerpoint/2010/main" val="167247222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neuropathologyweb.org/chapter2/images2/2-13l.jpg"/>
          <p:cNvPicPr>
            <a:picLocks noChangeAspect="1" noChangeArrowheads="1"/>
          </p:cNvPicPr>
          <p:nvPr/>
        </p:nvPicPr>
        <p:blipFill>
          <a:blip r:embed="rId3" cstate="print"/>
          <a:srcRect/>
          <a:stretch>
            <a:fillRect/>
          </a:stretch>
        </p:blipFill>
        <p:spPr bwMode="auto">
          <a:xfrm>
            <a:off x="357158" y="914420"/>
            <a:ext cx="8286808" cy="4371968"/>
          </a:xfrm>
          <a:prstGeom prst="rect">
            <a:avLst/>
          </a:prstGeom>
          <a:noFill/>
          <a:ln w="28575">
            <a:solidFill>
              <a:schemeClr val="tx1"/>
            </a:solidFill>
          </a:ln>
        </p:spPr>
      </p:pic>
      <p:sp>
        <p:nvSpPr>
          <p:cNvPr id="3" name="Rectangle 2"/>
          <p:cNvSpPr/>
          <p:nvPr/>
        </p:nvSpPr>
        <p:spPr>
          <a:xfrm>
            <a:off x="357158" y="5386344"/>
            <a:ext cx="8358246" cy="400110"/>
          </a:xfrm>
          <a:prstGeom prst="rect">
            <a:avLst/>
          </a:prstGeom>
        </p:spPr>
        <p:txBody>
          <a:bodyPr wrap="square">
            <a:spAutoFit/>
          </a:bodyPr>
          <a:lstStyle/>
          <a:p>
            <a:pPr algn="ctr"/>
            <a:r>
              <a:rPr lang="en-US" sz="2000" b="1" dirty="0" smtClean="0">
                <a:solidFill>
                  <a:srgbClr val="0000FF"/>
                </a:solidFill>
              </a:rPr>
              <a:t>Disruptions of the elastic lamina with inflammation and giant cells.</a:t>
            </a:r>
            <a:endParaRPr lang="en-US" sz="2000" b="1" dirty="0">
              <a:solidFill>
                <a:srgbClr val="0000FF"/>
              </a:solidFill>
            </a:endParaRPr>
          </a:p>
        </p:txBody>
      </p:sp>
      <p:sp>
        <p:nvSpPr>
          <p:cNvPr id="4" name="Rectangle 3"/>
          <p:cNvSpPr/>
          <p:nvPr/>
        </p:nvSpPr>
        <p:spPr>
          <a:xfrm>
            <a:off x="1142976" y="5699485"/>
            <a:ext cx="6929486" cy="1015663"/>
          </a:xfrm>
          <a:prstGeom prst="rect">
            <a:avLst/>
          </a:prstGeom>
        </p:spPr>
        <p:txBody>
          <a:bodyPr wrap="square">
            <a:spAutoFit/>
          </a:bodyPr>
          <a:lstStyle/>
          <a:p>
            <a:pPr algn="ctr"/>
            <a:r>
              <a:rPr lang="en-US" sz="2000" b="1" i="1" dirty="0" smtClean="0"/>
              <a:t>Segmental inflammatory lesions with intimal thickening , medial granulomatous inflammation with giant cells and chronic inflammatory cells and internal elastic lamina fragmentation </a:t>
            </a:r>
            <a:endParaRPr lang="en-US" sz="2000" b="1" i="1" dirty="0"/>
          </a:p>
        </p:txBody>
      </p:sp>
      <p:sp>
        <p:nvSpPr>
          <p:cNvPr id="7" name="مستطيل مستدير الزوايا 6"/>
          <p:cNvSpPr/>
          <p:nvPr/>
        </p:nvSpPr>
        <p:spPr>
          <a:xfrm>
            <a:off x="1357290" y="285728"/>
            <a:ext cx="6786610" cy="47897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(TEMPORAL) ARTERITIS - HPF  </a:t>
            </a:r>
            <a:endParaRPr lang="x-none" sz="2800" b="1" i="1" dirty="0">
              <a:effectLst>
                <a:outerShdw blurRad="38100" dist="38100" dir="2700000" algn="tl">
                  <a:srgbClr val="000000">
                    <a:alpha val="43137"/>
                  </a:srgbClr>
                </a:outerShdw>
              </a:effectLst>
            </a:endParaRPr>
          </a:p>
        </p:txBody>
      </p:sp>
      <p:cxnSp>
        <p:nvCxnSpPr>
          <p:cNvPr id="9" name="رابط كسهم مستقيم 8"/>
          <p:cNvCxnSpPr/>
          <p:nvPr/>
        </p:nvCxnSpPr>
        <p:spPr>
          <a:xfrm rot="16200000" flipV="1">
            <a:off x="5429256" y="2571744"/>
            <a:ext cx="785818" cy="2143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رابط كسهم مستقيم 9"/>
          <p:cNvCxnSpPr/>
          <p:nvPr/>
        </p:nvCxnSpPr>
        <p:spPr>
          <a:xfrm rot="16200000" flipV="1">
            <a:off x="4107653" y="2607463"/>
            <a:ext cx="928694" cy="5715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0800000">
            <a:off x="2786050" y="2857496"/>
            <a:ext cx="2071702" cy="50006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306348036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oehringer"/>
          <p:cNvPicPr>
            <a:picLocks noChangeAspect="1" noChangeArrowheads="1"/>
          </p:cNvPicPr>
          <p:nvPr/>
        </p:nvPicPr>
        <p:blipFill>
          <a:blip r:embed="rId2" cstate="print"/>
          <a:srcRect/>
          <a:stretch>
            <a:fillRect/>
          </a:stretch>
        </p:blipFill>
        <p:spPr bwMode="auto">
          <a:xfrm>
            <a:off x="285720" y="6572272"/>
            <a:ext cx="1318944" cy="285728"/>
          </a:xfrm>
          <a:prstGeom prst="rect">
            <a:avLst/>
          </a:prstGeom>
          <a:noFill/>
        </p:spPr>
      </p:pic>
      <p:sp>
        <p:nvSpPr>
          <p:cNvPr id="5" name="Title 3"/>
          <p:cNvSpPr txBox="1">
            <a:spLocks/>
          </p:cNvSpPr>
          <p:nvPr/>
        </p:nvSpPr>
        <p:spPr>
          <a:xfrm>
            <a:off x="1928794" y="3357562"/>
            <a:ext cx="7000892" cy="2286016"/>
          </a:xfrm>
          <a:prstGeom prst="rect">
            <a:avLst/>
          </a:prstGeom>
        </p:spPr>
        <p:txBody>
          <a:bodyPr vert="horz" anchor="b">
            <a:noAutofit/>
          </a:bodyPr>
          <a:lstStyle/>
          <a:p>
            <a:pPr algn="ctr" rtl="1">
              <a:spcBef>
                <a:spcPct val="0"/>
              </a:spcBef>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t>
            </a: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br>
            <a:endPar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endParaRPr>
          </a:p>
        </p:txBody>
      </p:sp>
      <p:sp>
        <p:nvSpPr>
          <p:cNvPr id="6" name="مستطيل 5"/>
          <p:cNvSpPr/>
          <p:nvPr/>
        </p:nvSpPr>
        <p:spPr>
          <a:xfrm>
            <a:off x="2339752" y="2023798"/>
            <a:ext cx="6317894" cy="1323439"/>
          </a:xfrm>
          <a:prstGeom prst="rect">
            <a:avLst/>
          </a:prstGeom>
        </p:spPr>
        <p:txBody>
          <a:bodyPr wrap="square">
            <a:spAutoFit/>
          </a:bodyPr>
          <a:lstStyle/>
          <a:p>
            <a:pPr lvl="0" rtl="1">
              <a:spcBef>
                <a:spcPct val="0"/>
              </a:spcBef>
            </a:pP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Thromboangitis oblitrans   (Buerger’s disease)</a:t>
            </a:r>
          </a:p>
        </p:txBody>
      </p:sp>
      <p:sp>
        <p:nvSpPr>
          <p:cNvPr id="2" name="Rectangle 1"/>
          <p:cNvSpPr/>
          <p:nvPr/>
        </p:nvSpPr>
        <p:spPr>
          <a:xfrm>
            <a:off x="2339752" y="3573016"/>
            <a:ext cx="5976664" cy="1631216"/>
          </a:xfrm>
          <a:prstGeom prst="rect">
            <a:avLst/>
          </a:prstGeom>
        </p:spPr>
        <p:txBody>
          <a:bodyPr wrap="square">
            <a:spAutoFit/>
          </a:bodyPr>
          <a:lstStyle/>
          <a:p>
            <a:r>
              <a:rPr lang="en-US" sz="2000" dirty="0"/>
              <a:t>is a distinctive disease that often leads to vascular insufficiency; it is characterized by </a:t>
            </a:r>
            <a:r>
              <a:rPr lang="en-US" sz="2000" i="1" dirty="0"/>
              <a:t>segmental, </a:t>
            </a:r>
            <a:r>
              <a:rPr lang="en-US" sz="2000" i="1" dirty="0" err="1"/>
              <a:t>thrombosing</a:t>
            </a:r>
            <a:r>
              <a:rPr lang="en-US" sz="2000" i="1" dirty="0"/>
              <a:t>, acute and chronic inflammation of medium-sized and small arteries</a:t>
            </a:r>
            <a:r>
              <a:rPr lang="en-US" sz="2000" dirty="0"/>
              <a:t>, principally the </a:t>
            </a:r>
            <a:r>
              <a:rPr lang="en-US" sz="2000" dirty="0" err="1"/>
              <a:t>tibial</a:t>
            </a:r>
            <a:r>
              <a:rPr lang="en-US" sz="2000" dirty="0"/>
              <a:t> and radial arteries</a:t>
            </a:r>
          </a:p>
        </p:txBody>
      </p:sp>
    </p:spTree>
    <p:extLst>
      <p:ext uri="{BB962C8B-B14F-4D97-AF65-F5344CB8AC3E}">
        <p14:creationId xmlns:p14="http://schemas.microsoft.com/office/powerpoint/2010/main" val="40443115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2.gstatic.com/images?q=tbn:ANd9GcSNKkQ-3bc2kKoj6DZPPtzW4I31Psp5RZaPn1M1z_wIBfqorIHw2pbAPA">
            <a:hlinkClick r:id="rId2"/>
          </p:cNvPr>
          <p:cNvPicPr>
            <a:picLocks noChangeAspect="1" noChangeArrowheads="1"/>
          </p:cNvPicPr>
          <p:nvPr/>
        </p:nvPicPr>
        <p:blipFill>
          <a:blip r:embed="rId3" cstate="print"/>
          <a:srcRect/>
          <a:stretch>
            <a:fillRect/>
          </a:stretch>
        </p:blipFill>
        <p:spPr bwMode="auto">
          <a:xfrm>
            <a:off x="1043608" y="1628800"/>
            <a:ext cx="2808312" cy="3960440"/>
          </a:xfrm>
          <a:prstGeom prst="rect">
            <a:avLst/>
          </a:prstGeom>
          <a:noFill/>
          <a:ln w="28575">
            <a:solidFill>
              <a:schemeClr val="tx1"/>
            </a:solidFill>
          </a:ln>
        </p:spPr>
      </p:pic>
      <p:pic>
        <p:nvPicPr>
          <p:cNvPr id="1030" name="Picture 6" descr="Gangrene"/>
          <p:cNvPicPr>
            <a:picLocks noChangeAspect="1" noChangeArrowheads="1"/>
          </p:cNvPicPr>
          <p:nvPr/>
        </p:nvPicPr>
        <p:blipFill>
          <a:blip r:embed="rId4" cstate="print"/>
          <a:srcRect/>
          <a:stretch>
            <a:fillRect/>
          </a:stretch>
        </p:blipFill>
        <p:spPr bwMode="auto">
          <a:xfrm>
            <a:off x="4283968" y="1643050"/>
            <a:ext cx="3874182" cy="3874182"/>
          </a:xfrm>
          <a:prstGeom prst="rect">
            <a:avLst/>
          </a:prstGeom>
          <a:noFill/>
          <a:ln w="28575">
            <a:solidFill>
              <a:schemeClr val="tx1"/>
            </a:solidFill>
          </a:ln>
        </p:spPr>
      </p:pic>
      <p:sp>
        <p:nvSpPr>
          <p:cNvPr id="7" name="مستطيل مستدير الزوايا 6"/>
          <p:cNvSpPr/>
          <p:nvPr/>
        </p:nvSpPr>
        <p:spPr>
          <a:xfrm>
            <a:off x="1428728" y="214290"/>
            <a:ext cx="5857916" cy="107157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Thromboangitis oblitrans     </a:t>
            </a:r>
          </a:p>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(Buerger`s disease)</a:t>
            </a:r>
            <a:endParaRPr lang="en-US"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15068885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816424" cy="2862322"/>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sz="2000" b="1" dirty="0" smtClean="0"/>
              <a:t> </a:t>
            </a:r>
            <a:r>
              <a:rPr lang="en-US" sz="2000" dirty="0" smtClean="0"/>
              <a:t>The </a:t>
            </a:r>
            <a:r>
              <a:rPr lang="en-US" sz="2000" dirty="0"/>
              <a:t>heart consists of 3 layers </a:t>
            </a:r>
            <a:endParaRPr lang="en-US" sz="2000" dirty="0" smtClean="0"/>
          </a:p>
          <a:p>
            <a:r>
              <a:rPr lang="en-US" sz="2000" dirty="0"/>
              <a:t> </a:t>
            </a:r>
            <a:r>
              <a:rPr lang="en-US" sz="2000" dirty="0" smtClean="0"/>
              <a:t>    - the </a:t>
            </a:r>
            <a:r>
              <a:rPr lang="en-US" sz="2000" b="1" dirty="0" smtClean="0"/>
              <a:t>Endocardium</a:t>
            </a:r>
            <a:r>
              <a:rPr lang="en-US" sz="2000" dirty="0"/>
              <a:t>, </a:t>
            </a:r>
            <a:endParaRPr lang="en-US" sz="2000" dirty="0" smtClean="0"/>
          </a:p>
          <a:p>
            <a:pPr marL="342900" indent="-342900"/>
            <a:r>
              <a:rPr lang="en-US" sz="2000" dirty="0" smtClean="0"/>
              <a:t>	- the </a:t>
            </a:r>
            <a:r>
              <a:rPr lang="en-US" sz="2000" b="1" dirty="0" smtClean="0"/>
              <a:t>Myocardium</a:t>
            </a:r>
            <a:r>
              <a:rPr lang="en-US" sz="2000" dirty="0"/>
              <a:t>, and </a:t>
            </a:r>
            <a:endParaRPr lang="en-US" sz="2000" dirty="0" smtClean="0"/>
          </a:p>
          <a:p>
            <a:pPr marL="342900" indent="-342900"/>
            <a:r>
              <a:rPr lang="en-US" sz="2000" dirty="0" smtClean="0"/>
              <a:t>	- the </a:t>
            </a:r>
            <a:r>
              <a:rPr lang="en-US" sz="2000" b="1" dirty="0" smtClean="0"/>
              <a:t>Pericardium</a:t>
            </a:r>
            <a:r>
              <a:rPr lang="en-US" sz="2000" dirty="0"/>
              <a:t>. </a:t>
            </a:r>
            <a:endParaRPr lang="en-US" sz="2000" dirty="0" smtClean="0"/>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The </a:t>
            </a:r>
            <a:r>
              <a:rPr lang="en-US" sz="2000" b="1" dirty="0" smtClean="0"/>
              <a:t> Pericardium</a:t>
            </a:r>
            <a:r>
              <a:rPr lang="en-US" sz="2000" dirty="0" smtClean="0"/>
              <a:t> consists </a:t>
            </a:r>
            <a:r>
              <a:rPr lang="en-US" sz="2000" dirty="0"/>
              <a:t>of arteries, veins, nerves, </a:t>
            </a:r>
            <a:r>
              <a:rPr lang="en-US" sz="2000" dirty="0" smtClean="0"/>
              <a:t>connective </a:t>
            </a:r>
            <a:r>
              <a:rPr lang="en-US" sz="2000" dirty="0"/>
              <a:t>tissue, and variable amounts of fat</a:t>
            </a:r>
            <a:r>
              <a:rPr lang="en-US" sz="2000" dirty="0" smtClean="0"/>
              <a:t>.</a:t>
            </a:r>
            <a:endParaRPr lang="en-US" sz="2000" dirty="0"/>
          </a:p>
        </p:txBody>
      </p:sp>
      <p:pic>
        <p:nvPicPr>
          <p:cNvPr id="3" name="Picture 6" descr="L1116"/>
          <p:cNvPicPr>
            <a:picLocks noChangeArrowheads="1"/>
          </p:cNvPicPr>
          <p:nvPr/>
        </p:nvPicPr>
        <p:blipFill>
          <a:blip r:embed="rId2"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3" cstate="print"/>
          <a:srcRect/>
          <a:stretch>
            <a:fillRect/>
          </a:stretch>
        </p:blipFill>
        <p:spPr bwMode="auto">
          <a:xfrm>
            <a:off x="3995936" y="3356992"/>
            <a:ext cx="4714428" cy="3024336"/>
          </a:xfrm>
          <a:prstGeom prst="rect">
            <a:avLst/>
          </a:prstGeom>
          <a:noFill/>
          <a:ln w="19050">
            <a:solidFill>
              <a:schemeClr val="tx1"/>
            </a:solidFill>
          </a:ln>
        </p:spPr>
      </p:pic>
      <p:sp>
        <p:nvSpPr>
          <p:cNvPr id="5" name="Rectangle 4"/>
          <p:cNvSpPr/>
          <p:nvPr/>
        </p:nvSpPr>
        <p:spPr>
          <a:xfrm>
            <a:off x="323528" y="4050938"/>
            <a:ext cx="3744416" cy="1938992"/>
          </a:xfrm>
          <a:prstGeom prst="rect">
            <a:avLst/>
          </a:prstGeom>
        </p:spPr>
        <p:txBody>
          <a:bodyPr wrap="square">
            <a:spAutoFit/>
          </a:bodyPr>
          <a:lstStyle/>
          <a:p>
            <a:pPr marL="342900" indent="-342900">
              <a:buFontTx/>
              <a:buChar char="-"/>
            </a:pPr>
            <a:r>
              <a:rPr lang="en-US" sz="2000" dirty="0" smtClean="0"/>
              <a:t>The </a:t>
            </a:r>
            <a:r>
              <a:rPr lang="en-US" sz="2000" b="1" dirty="0" smtClean="0"/>
              <a:t>Myocardium</a:t>
            </a:r>
            <a:r>
              <a:rPr lang="en-US" sz="2000" dirty="0" smtClean="0"/>
              <a:t> contains </a:t>
            </a:r>
            <a:r>
              <a:rPr lang="en-US" sz="2000" b="1" dirty="0" smtClean="0"/>
              <a:t>branching, striated muscle cells with centrally located nuclei</a:t>
            </a:r>
            <a:r>
              <a:rPr lang="en-US" sz="2000" dirty="0" smtClean="0"/>
              <a:t>. They are connected by </a:t>
            </a:r>
            <a:r>
              <a:rPr lang="en-US" sz="2000" b="1" dirty="0" smtClean="0"/>
              <a:t>intercalated disks</a:t>
            </a:r>
            <a:r>
              <a:rPr lang="en-US" sz="2000" dirty="0" smtClean="0"/>
              <a:t> (arrowheads).</a:t>
            </a:r>
            <a:endParaRPr lang="en-US" sz="2000" dirty="0"/>
          </a:p>
        </p:txBody>
      </p:sp>
      <p:sp>
        <p:nvSpPr>
          <p:cNvPr id="7" name="Rounded Rectangle 6"/>
          <p:cNvSpPr/>
          <p:nvPr/>
        </p:nvSpPr>
        <p:spPr>
          <a:xfrm>
            <a:off x="214282" y="404664"/>
            <a:ext cx="3421614" cy="38113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Heart</a:t>
            </a:r>
            <a:endParaRPr lang="en-US" sz="2400" b="1" i="1" dirty="0">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ile:M.Buerger 1.JPG"/>
          <p:cNvPicPr>
            <a:picLocks noChangeAspect="1" noChangeArrowheads="1"/>
          </p:cNvPicPr>
          <p:nvPr/>
        </p:nvPicPr>
        <p:blipFill>
          <a:blip r:embed="rId2" cstate="print"/>
          <a:srcRect/>
          <a:stretch>
            <a:fillRect/>
          </a:stretch>
        </p:blipFill>
        <p:spPr bwMode="auto">
          <a:xfrm>
            <a:off x="4643438" y="1009672"/>
            <a:ext cx="3448050" cy="5705476"/>
          </a:xfrm>
          <a:prstGeom prst="rect">
            <a:avLst/>
          </a:prstGeom>
          <a:noFill/>
        </p:spPr>
      </p:pic>
      <p:sp>
        <p:nvSpPr>
          <p:cNvPr id="3" name="مستطيل 2"/>
          <p:cNvSpPr/>
          <p:nvPr/>
        </p:nvSpPr>
        <p:spPr>
          <a:xfrm>
            <a:off x="323528" y="3862410"/>
            <a:ext cx="3782224" cy="1569660"/>
          </a:xfrm>
          <a:prstGeom prst="rect">
            <a:avLst/>
          </a:prstGeom>
        </p:spPr>
        <p:txBody>
          <a:bodyPr wrap="square">
            <a:spAutoFit/>
          </a:bodyPr>
          <a:lstStyle/>
          <a:p>
            <a:pPr>
              <a:buFont typeface="Arial" pitchFamily="34" charset="0"/>
              <a:buChar char="•"/>
            </a:pPr>
            <a:r>
              <a:rPr lang="en-GB" sz="2400" b="1" i="1" dirty="0" smtClean="0"/>
              <a:t> Complete occlusion of the right and stenosis of the left </a:t>
            </a:r>
            <a:r>
              <a:rPr lang="en-GB" sz="2400" b="1" i="1" dirty="0" smtClean="0">
                <a:hlinkClick r:id="rId3" tooltip="Femoral artery"/>
              </a:rPr>
              <a:t>femoral artery</a:t>
            </a:r>
            <a:r>
              <a:rPr lang="en-GB" sz="2400" b="1" i="1" dirty="0" smtClean="0"/>
              <a:t> </a:t>
            </a:r>
          </a:p>
          <a:p>
            <a:endParaRPr lang="x-none" sz="2400" b="1" i="1" dirty="0"/>
          </a:p>
        </p:txBody>
      </p:sp>
      <p:sp>
        <p:nvSpPr>
          <p:cNvPr id="7" name="مستطيل 6"/>
          <p:cNvSpPr/>
          <p:nvPr/>
        </p:nvSpPr>
        <p:spPr>
          <a:xfrm>
            <a:off x="214282" y="1357298"/>
            <a:ext cx="4357718" cy="1938992"/>
          </a:xfrm>
          <a:prstGeom prst="rect">
            <a:avLst/>
          </a:prstGeom>
        </p:spPr>
        <p:txBody>
          <a:bodyPr wrap="square">
            <a:spAutoFit/>
          </a:bodyPr>
          <a:lstStyle/>
          <a:p>
            <a:pPr>
              <a:buFont typeface="Arial" pitchFamily="34" charset="0"/>
              <a:buChar char="•"/>
            </a:pPr>
            <a:r>
              <a:rPr lang="en-GB" sz="2400" b="1" i="1" dirty="0" smtClean="0"/>
              <a:t> Pathologic findings of an acute inflammation and thrombosis (clotting) of  arteries and veins of the hands and feet (the lower limbs being more common)</a:t>
            </a:r>
            <a:endParaRPr lang="x-none" sz="2400" b="1" i="1" dirty="0"/>
          </a:p>
        </p:txBody>
      </p:sp>
      <p:sp>
        <p:nvSpPr>
          <p:cNvPr id="8" name="مستطيل مستدير الزوايا 7"/>
          <p:cNvSpPr/>
          <p:nvPr/>
        </p:nvSpPr>
        <p:spPr>
          <a:xfrm>
            <a:off x="571472" y="285728"/>
            <a:ext cx="8143932" cy="57150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28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rtl="1">
              <a:spcBef>
                <a:spcPct val="0"/>
              </a:spcBef>
              <a:defRPr/>
            </a:pPr>
            <a:r>
              <a:rPr lang="en-US" sz="28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a:t>
            </a:r>
            <a:br>
              <a:rPr lang="en-US" sz="2800"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sz="2800"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313582246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Thromboangiitis Obliterans"/>
          <p:cNvPicPr>
            <a:picLocks noChangeAspect="1" noChangeArrowheads="1"/>
          </p:cNvPicPr>
          <p:nvPr/>
        </p:nvPicPr>
        <p:blipFill>
          <a:blip r:embed="rId2" cstate="print"/>
          <a:srcRect/>
          <a:stretch>
            <a:fillRect/>
          </a:stretch>
        </p:blipFill>
        <p:spPr bwMode="auto">
          <a:xfrm>
            <a:off x="928662" y="1214422"/>
            <a:ext cx="7286676" cy="4143374"/>
          </a:xfrm>
          <a:prstGeom prst="rect">
            <a:avLst/>
          </a:prstGeom>
          <a:noFill/>
          <a:ln w="28575">
            <a:solidFill>
              <a:schemeClr val="tx1"/>
            </a:solidFill>
          </a:ln>
        </p:spPr>
      </p:pic>
      <p:sp>
        <p:nvSpPr>
          <p:cNvPr id="4" name="مستطيل مستدير الزوايا 3"/>
          <p:cNvSpPr/>
          <p:nvPr/>
        </p:nvSpPr>
        <p:spPr>
          <a:xfrm>
            <a:off x="857224" y="285728"/>
            <a:ext cx="7429552"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14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 - LPF</a:t>
            </a:r>
            <a:r>
              <a:rPr lang="en-US" b="1" i="1" cap="small" dirty="0" smtClean="0">
                <a:solidFill>
                  <a:schemeClr val="bg1"/>
                </a:solidFill>
                <a:effectLst>
                  <a:outerShdw blurRad="38100" dist="38100" dir="2700000" algn="tl">
                    <a:srgbClr val="000000">
                      <a:alpha val="43137"/>
                    </a:srgbClr>
                  </a:outerShdw>
                </a:effectLst>
                <a:latin typeface="Century Gothic" pitchFamily="34" charset="0"/>
              </a:rPr>
              <a:t> </a:t>
            </a:r>
            <a:br>
              <a:rPr lang="en-US"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مستطيل 4"/>
          <p:cNvSpPr/>
          <p:nvPr/>
        </p:nvSpPr>
        <p:spPr>
          <a:xfrm>
            <a:off x="571472" y="5514819"/>
            <a:ext cx="7715304" cy="1015663"/>
          </a:xfrm>
          <a:prstGeom prst="rect">
            <a:avLst/>
          </a:prstGeom>
        </p:spPr>
        <p:txBody>
          <a:bodyPr wrap="square">
            <a:spAutoFit/>
          </a:bodyPr>
          <a:lstStyle/>
          <a:p>
            <a:pPr algn="ctr"/>
            <a:r>
              <a:rPr lang="en-GB" sz="2000" b="1" i="1" dirty="0" smtClean="0"/>
              <a:t>Thromboangiitis obliterans (Buerger’s disease) is a non atherosclerotic, segmental, inflammatory, vaso-occlusive disease that affects the small- and medium-sized arteries and veins of the upper and lower extremities.</a:t>
            </a:r>
            <a:endParaRPr lang="x-none" sz="2000" b="1" i="1" dirty="0"/>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191022118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Mr. Amer Shafie\My Documents\My Pictures\ddcdfe2fd9f85cd90c2e8e37deff.jpg"/>
          <p:cNvPicPr>
            <a:picLocks noChangeAspect="1" noChangeArrowheads="1"/>
          </p:cNvPicPr>
          <p:nvPr/>
        </p:nvPicPr>
        <p:blipFill>
          <a:blip r:embed="rId2" cstate="print"/>
          <a:srcRect/>
          <a:stretch>
            <a:fillRect/>
          </a:stretch>
        </p:blipFill>
        <p:spPr bwMode="auto">
          <a:xfrm>
            <a:off x="755576" y="1000108"/>
            <a:ext cx="7743804" cy="4714908"/>
          </a:xfrm>
          <a:prstGeom prst="rect">
            <a:avLst/>
          </a:prstGeom>
          <a:noFill/>
          <a:ln>
            <a:solidFill>
              <a:schemeClr val="tx1"/>
            </a:solidFill>
          </a:ln>
        </p:spPr>
      </p:pic>
      <p:sp>
        <p:nvSpPr>
          <p:cNvPr id="4" name="مستطيل مستدير الزوايا 3"/>
          <p:cNvSpPr/>
          <p:nvPr/>
        </p:nvSpPr>
        <p:spPr>
          <a:xfrm>
            <a:off x="785786" y="285728"/>
            <a:ext cx="7786742"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spcBef>
                <a:spcPct val="0"/>
              </a:spcBef>
              <a:defRPr/>
            </a:pPr>
            <a:endParaRPr lang="en-US" sz="14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 LPF</a:t>
            </a:r>
            <a:r>
              <a:rPr lang="en-US" b="1" i="1" cap="small" dirty="0" smtClean="0">
                <a:solidFill>
                  <a:schemeClr val="bg1"/>
                </a:solidFill>
                <a:effectLst>
                  <a:outerShdw blurRad="38100" dist="38100" dir="2700000" algn="tl">
                    <a:srgbClr val="000000">
                      <a:alpha val="43137"/>
                    </a:srgbClr>
                  </a:outerShdw>
                </a:effectLst>
                <a:latin typeface="Century Gothic" pitchFamily="34" charset="0"/>
              </a:rPr>
              <a:t/>
            </a:r>
            <a:br>
              <a:rPr lang="en-US"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مستطيل 4"/>
          <p:cNvSpPr/>
          <p:nvPr/>
        </p:nvSpPr>
        <p:spPr>
          <a:xfrm>
            <a:off x="428596" y="5864386"/>
            <a:ext cx="8001056" cy="707886"/>
          </a:xfrm>
          <a:prstGeom prst="rect">
            <a:avLst/>
          </a:prstGeom>
        </p:spPr>
        <p:txBody>
          <a:bodyPr wrap="square">
            <a:spAutoFit/>
          </a:bodyPr>
          <a:lstStyle/>
          <a:p>
            <a:pPr marL="457200" indent="-457200" algn="ctr"/>
            <a:r>
              <a:rPr lang="en-US" sz="2000" b="1" i="1" dirty="0" smtClean="0">
                <a:latin typeface="+mj-lt"/>
              </a:rPr>
              <a:t>Large number of small blood vessels in the dermis show occlusive organized thrombi with recanalization and fibrosis  around blood vessels. </a:t>
            </a:r>
            <a:endParaRPr lang="en-US" sz="2000" b="1" i="1" dirty="0">
              <a:latin typeface="+mj-lt"/>
            </a:endParaRPr>
          </a:p>
        </p:txBody>
      </p:sp>
      <p:cxnSp>
        <p:nvCxnSpPr>
          <p:cNvPr id="7" name="رابط كسهم مستقيم 6"/>
          <p:cNvCxnSpPr/>
          <p:nvPr/>
        </p:nvCxnSpPr>
        <p:spPr>
          <a:xfrm rot="10800000" flipV="1">
            <a:off x="1403648" y="3357562"/>
            <a:ext cx="857256" cy="285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رابط كسهم مستقيم 7"/>
          <p:cNvCxnSpPr/>
          <p:nvPr/>
        </p:nvCxnSpPr>
        <p:spPr>
          <a:xfrm rot="10800000" flipV="1">
            <a:off x="3923928" y="1844824"/>
            <a:ext cx="857256" cy="285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رابط كسهم مستقيم 8"/>
          <p:cNvCxnSpPr/>
          <p:nvPr/>
        </p:nvCxnSpPr>
        <p:spPr>
          <a:xfrm rot="10800000" flipV="1">
            <a:off x="3131841" y="4643446"/>
            <a:ext cx="857256" cy="285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2" name="Rectangle 11"/>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213556353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Mr. Amer Shafie\My Documents\My Pictures\f4-u1_0-b978-1-4377-0792-2__50016-x__gr27.jpg"/>
          <p:cNvPicPr>
            <a:picLocks noChangeAspect="1" noChangeArrowheads="1"/>
          </p:cNvPicPr>
          <p:nvPr/>
        </p:nvPicPr>
        <p:blipFill>
          <a:blip r:embed="rId2" cstate="print"/>
          <a:srcRect/>
          <a:stretch>
            <a:fillRect/>
          </a:stretch>
        </p:blipFill>
        <p:spPr bwMode="auto">
          <a:xfrm>
            <a:off x="642910" y="1127594"/>
            <a:ext cx="8001056" cy="4301670"/>
          </a:xfrm>
          <a:prstGeom prst="rect">
            <a:avLst/>
          </a:prstGeom>
          <a:noFill/>
          <a:ln w="28575">
            <a:solidFill>
              <a:schemeClr val="tx1"/>
            </a:solidFill>
          </a:ln>
        </p:spPr>
      </p:pic>
      <p:sp>
        <p:nvSpPr>
          <p:cNvPr id="3" name="Rectangle 2"/>
          <p:cNvSpPr/>
          <p:nvPr/>
        </p:nvSpPr>
        <p:spPr>
          <a:xfrm>
            <a:off x="642910" y="5556609"/>
            <a:ext cx="7715304" cy="1015663"/>
          </a:xfrm>
          <a:prstGeom prst="rect">
            <a:avLst/>
          </a:prstGeom>
        </p:spPr>
        <p:txBody>
          <a:bodyPr wrap="square">
            <a:spAutoFit/>
          </a:bodyPr>
          <a:lstStyle/>
          <a:p>
            <a:pPr algn="ctr"/>
            <a:r>
              <a:rPr lang="en-US" sz="2000" b="1" i="1" dirty="0" smtClean="0"/>
              <a:t>Thromboangitis obliterans (Buerger disease). The lumen is occluded by a thrombus containing abscesses (arrow), and the vessel wall is infiltrated with leukocytes. </a:t>
            </a:r>
            <a:endParaRPr lang="en-US" sz="2000" b="1" i="1" dirty="0"/>
          </a:p>
        </p:txBody>
      </p:sp>
      <p:sp>
        <p:nvSpPr>
          <p:cNvPr id="5" name="مستطيل مستدير الزوايا 4"/>
          <p:cNvSpPr/>
          <p:nvPr/>
        </p:nvSpPr>
        <p:spPr>
          <a:xfrm>
            <a:off x="827584" y="285728"/>
            <a:ext cx="7704856" cy="57150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spcBef>
                <a:spcPct val="0"/>
              </a:spcBef>
              <a:defRPr/>
            </a:pPr>
            <a:endParaRPr lang="en-US" sz="2400" i="1" cap="small" dirty="0" smtClean="0">
              <a:solidFill>
                <a:schemeClr val="bg1"/>
              </a:solidFill>
              <a:effectLst>
                <a:outerShdw blurRad="38100" dist="38100" dir="2700000" algn="tl">
                  <a:srgbClr val="000000">
                    <a:alpha val="43137"/>
                  </a:srgbClr>
                </a:outerShdw>
              </a:effectLst>
              <a:latin typeface="Franklin Gothic Demi" pitchFamily="34" charset="0"/>
            </a:endParaRPr>
          </a:p>
          <a:p>
            <a:pPr lvl="0" algn="ctr">
              <a:spcBef>
                <a:spcPct val="0"/>
              </a:spcBef>
              <a:defRPr/>
            </a:pPr>
            <a:r>
              <a:rPr lang="en-US" sz="2400" i="1" cap="small" dirty="0" smtClean="0">
                <a:solidFill>
                  <a:schemeClr val="bg1"/>
                </a:solidFill>
                <a:effectLst>
                  <a:outerShdw blurRad="38100" dist="38100" dir="2700000" algn="tl">
                    <a:srgbClr val="000000">
                      <a:alpha val="43137"/>
                    </a:srgbClr>
                  </a:outerShdw>
                </a:effectLst>
                <a:latin typeface="Franklin Gothic Demi" pitchFamily="34" charset="0"/>
              </a:rPr>
              <a:t>Thromboangitis obliterans (Buerger’s disease) - HPF</a:t>
            </a:r>
            <a:br>
              <a:rPr lang="en-US" sz="2400" i="1" cap="small" dirty="0" smtClean="0">
                <a:solidFill>
                  <a:schemeClr val="bg1"/>
                </a:solidFill>
                <a:effectLst>
                  <a:outerShdw blurRad="38100" dist="38100" dir="2700000" algn="tl">
                    <a:srgbClr val="000000">
                      <a:alpha val="43137"/>
                    </a:srgbClr>
                  </a:outerShdw>
                </a:effectLst>
                <a:latin typeface="Franklin Gothic Demi" pitchFamily="34" charset="0"/>
              </a:rPr>
            </a:br>
            <a:endParaRPr lang="en-US" sz="2400" i="1" cap="small" dirty="0">
              <a:solidFill>
                <a:schemeClr val="bg1"/>
              </a:solidFill>
              <a:effectLst>
                <a:outerShdw blurRad="38100" dist="38100" dir="2700000" algn="tl">
                  <a:srgbClr val="000000">
                    <a:alpha val="43137"/>
                  </a:srgbClr>
                </a:outerShdw>
              </a:effectLst>
              <a:latin typeface="Franklin Gothic Demi"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416527224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00042"/>
          </a:xfrm>
        </p:spPr>
        <p:txBody>
          <a:bodyPr>
            <a:normAutofit fontScale="90000"/>
          </a:bodyPr>
          <a:lstStyle/>
          <a:p>
            <a:pPr algn="ctr" fontAlgn="auto">
              <a:spcAft>
                <a:spcPts val="0"/>
              </a:spcAft>
              <a:defRPr/>
            </a:pPr>
            <a:r>
              <a:rPr lang="en-US" sz="3600" dirty="0" smtClean="0">
                <a:solidFill>
                  <a:schemeClr val="accent1">
                    <a:satMod val="150000"/>
                  </a:schemeClr>
                </a:solidFill>
                <a:latin typeface="Franklin Gothic Demi" pitchFamily="34" charset="0"/>
              </a:rPr>
              <a:t>  </a:t>
            </a:r>
            <a:endParaRPr lang="en-US" sz="3600" dirty="0">
              <a:solidFill>
                <a:schemeClr val="accent1">
                  <a:satMod val="150000"/>
                </a:schemeClr>
              </a:solidFill>
              <a:latin typeface="Franklin Gothic Demi" pitchFamily="34" charset="0"/>
            </a:endParaRPr>
          </a:p>
        </p:txBody>
      </p:sp>
      <p:pic>
        <p:nvPicPr>
          <p:cNvPr id="4" name="Picture 4" descr="Burger6"/>
          <p:cNvPicPr>
            <a:picLocks noChangeAspect="1" noChangeArrowheads="1"/>
          </p:cNvPicPr>
          <p:nvPr/>
        </p:nvPicPr>
        <p:blipFill>
          <a:blip r:embed="rId3" cstate="print"/>
          <a:srcRect/>
          <a:stretch>
            <a:fillRect/>
          </a:stretch>
        </p:blipFill>
        <p:spPr bwMode="auto">
          <a:xfrm>
            <a:off x="642910" y="1142984"/>
            <a:ext cx="7786742" cy="4446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مستطيل مستدير الزوايا 6"/>
          <p:cNvSpPr/>
          <p:nvPr/>
        </p:nvSpPr>
        <p:spPr>
          <a:xfrm>
            <a:off x="785786" y="285728"/>
            <a:ext cx="7643866"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14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 HPF</a:t>
            </a:r>
            <a:r>
              <a:rPr lang="en-US" b="1" i="1" cap="small" dirty="0" smtClean="0">
                <a:solidFill>
                  <a:schemeClr val="bg1"/>
                </a:solidFill>
                <a:effectLst>
                  <a:outerShdw blurRad="38100" dist="38100" dir="2700000" algn="tl">
                    <a:srgbClr val="000000">
                      <a:alpha val="43137"/>
                    </a:srgbClr>
                  </a:outerShdw>
                </a:effectLst>
                <a:latin typeface="Century Gothic" pitchFamily="34" charset="0"/>
              </a:rPr>
              <a:t/>
            </a:r>
            <a:br>
              <a:rPr lang="en-US"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مستطيل 8"/>
          <p:cNvSpPr/>
          <p:nvPr/>
        </p:nvSpPr>
        <p:spPr>
          <a:xfrm>
            <a:off x="571472" y="5643578"/>
            <a:ext cx="8001056" cy="1015663"/>
          </a:xfrm>
          <a:prstGeom prst="rect">
            <a:avLst/>
          </a:prstGeom>
        </p:spPr>
        <p:txBody>
          <a:bodyPr wrap="square">
            <a:spAutoFit/>
          </a:bodyPr>
          <a:lstStyle/>
          <a:p>
            <a:pPr algn="ctr"/>
            <a:r>
              <a:rPr lang="en-US" sz="2000" b="1" i="1" dirty="0" smtClean="0">
                <a:latin typeface="+mj-lt"/>
              </a:rPr>
              <a:t>Some blood vessels show recent organizing thrombi</a:t>
            </a:r>
          </a:p>
          <a:p>
            <a:pPr algn="ctr"/>
            <a:r>
              <a:rPr lang="en-US" sz="2000" b="1" i="1" dirty="0" smtClean="0">
                <a:latin typeface="+mj-lt"/>
              </a:rPr>
              <a:t> while others show infiltration  of the wall and surrounding tissue by chronic inflammatory cells</a:t>
            </a:r>
            <a:endParaRPr lang="x-none" sz="2000" b="1" i="1" dirty="0">
              <a:latin typeface="+mj-lt"/>
            </a:endParaRPr>
          </a:p>
        </p:txBody>
      </p:sp>
      <p:cxnSp>
        <p:nvCxnSpPr>
          <p:cNvPr id="11" name="رابط كسهم مستقيم 10"/>
          <p:cNvCxnSpPr/>
          <p:nvPr/>
        </p:nvCxnSpPr>
        <p:spPr>
          <a:xfrm rot="5400000" flipH="1" flipV="1">
            <a:off x="3286116" y="3573017"/>
            <a:ext cx="428628" cy="428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5400000" flipH="1" flipV="1">
            <a:off x="6375620" y="3789040"/>
            <a:ext cx="428628" cy="428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2176113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27584" y="620688"/>
            <a:ext cx="7654696" cy="3303818"/>
          </a:xfrm>
        </p:spPr>
        <p:txBody>
          <a:bodyPr>
            <a:noAutofit/>
          </a:bodyPr>
          <a:lstStyle/>
          <a:p>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Leukocytoclastic / hypersensitivity </a:t>
            </a:r>
            <a:r>
              <a:rPr lang="en-US" sz="4000" b="1" i="1" dirty="0" err="1" smtClean="0">
                <a:solidFill>
                  <a:srgbClr val="FFFF00"/>
                </a:solidFill>
                <a:effectLst>
                  <a:outerShdw blurRad="38100" dist="38100" dir="2700000" algn="tl">
                    <a:srgbClr val="000000">
                      <a:alpha val="43137"/>
                    </a:srgbClr>
                  </a:outerShdw>
                </a:effectLst>
                <a:latin typeface="Aharoni" pitchFamily="2" charset="-79"/>
                <a:cs typeface="Aharoni" pitchFamily="2" charset="-79"/>
              </a:rPr>
              <a:t>vasculitis</a:t>
            </a: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  </a:t>
            </a:r>
            <a:b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br>
            <a:r>
              <a:rPr lang="en-US" sz="32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 </a:t>
            </a:r>
            <a:r>
              <a:rPr lang="en-US" sz="32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microscopic </a:t>
            </a:r>
            <a:r>
              <a:rPr lang="en-US" sz="3200" b="1" i="1" dirty="0" err="1" smtClean="0">
                <a:solidFill>
                  <a:srgbClr val="FFC000"/>
                </a:solidFill>
                <a:effectLst>
                  <a:outerShdw blurRad="38100" dist="38100" dir="2700000" algn="tl">
                    <a:srgbClr val="000000">
                      <a:alpha val="43137"/>
                    </a:srgbClr>
                  </a:outerShdw>
                </a:effectLst>
                <a:latin typeface="Aharoni" pitchFamily="2" charset="-79"/>
                <a:cs typeface="Aharoni" pitchFamily="2" charset="-79"/>
              </a:rPr>
              <a:t>polyangitis</a:t>
            </a:r>
            <a:r>
              <a:rPr lang="en-US" sz="32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 </a:t>
            </a:r>
            <a:r>
              <a:rPr lang="en-US" sz="32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a:t>
            </a:r>
            <a:endParaRPr lang="en-US" sz="40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2411760" y="3955234"/>
            <a:ext cx="5472608" cy="707886"/>
          </a:xfrm>
          <a:prstGeom prst="rect">
            <a:avLst/>
          </a:prstGeom>
        </p:spPr>
        <p:txBody>
          <a:bodyPr wrap="square">
            <a:spAutoFit/>
          </a:bodyPr>
          <a:lstStyle/>
          <a:p>
            <a:r>
              <a:rPr lang="en-US" sz="2000" dirty="0">
                <a:latin typeface="Chronicle Text G3 A"/>
              </a:rPr>
              <a:t>is </a:t>
            </a:r>
            <a:r>
              <a:rPr lang="en-US" sz="2000" i="1" dirty="0">
                <a:latin typeface="Chronicle Text G3 A"/>
              </a:rPr>
              <a:t>a necrotizing </a:t>
            </a:r>
            <a:r>
              <a:rPr lang="en-US" sz="2000" i="1" dirty="0" err="1">
                <a:latin typeface="Chronicle Text G3 A"/>
              </a:rPr>
              <a:t>vasculitis</a:t>
            </a:r>
            <a:r>
              <a:rPr lang="en-US" sz="2000" i="1" dirty="0">
                <a:latin typeface="Chronicle Text G3 A"/>
              </a:rPr>
              <a:t> that generally affects capillaries, as well as arterioles and </a:t>
            </a:r>
            <a:r>
              <a:rPr lang="en-US" sz="2000" i="1" dirty="0" err="1">
                <a:latin typeface="Chronicle Text G3 A"/>
              </a:rPr>
              <a:t>venules</a:t>
            </a:r>
            <a:endParaRPr lang="en-US" sz="2000" dirty="0"/>
          </a:p>
        </p:txBody>
      </p:sp>
    </p:spTree>
    <p:extLst>
      <p:ext uri="{BB962C8B-B14F-4D97-AF65-F5344CB8AC3E}">
        <p14:creationId xmlns:p14="http://schemas.microsoft.com/office/powerpoint/2010/main" val="45591249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571604" y="5485171"/>
            <a:ext cx="5857916" cy="1323439"/>
          </a:xfrm>
          <a:prstGeom prst="rect">
            <a:avLst/>
          </a:prstGeom>
        </p:spPr>
        <p:txBody>
          <a:bodyPr wrap="square">
            <a:spAutoFit/>
          </a:bodyPr>
          <a:lstStyle/>
          <a:p>
            <a:pPr algn="ctr"/>
            <a:r>
              <a:rPr lang="en-US" sz="2000" b="1" i="1" dirty="0" smtClean="0"/>
              <a:t>Hypersensitivity </a:t>
            </a:r>
            <a:r>
              <a:rPr lang="en-US" sz="2000" b="1" i="1" dirty="0" err="1" smtClean="0"/>
              <a:t>vasculitis</a:t>
            </a:r>
            <a:r>
              <a:rPr lang="en-US" sz="2000" b="1" i="1" dirty="0" smtClean="0"/>
              <a:t> might be complicated with  glomerulonephritis lead to </a:t>
            </a:r>
            <a:r>
              <a:rPr lang="en-US" sz="2000" b="1" i="1" dirty="0" err="1" smtClean="0"/>
              <a:t>haematouria</a:t>
            </a:r>
            <a:r>
              <a:rPr lang="en-US" sz="2000" b="1" i="1" dirty="0" smtClean="0"/>
              <a:t>, hemoptysis  due to pulmonary </a:t>
            </a:r>
            <a:r>
              <a:rPr lang="en-US" sz="2000" b="1" i="1" dirty="0" err="1" smtClean="0"/>
              <a:t>capillaritis</a:t>
            </a:r>
            <a:r>
              <a:rPr lang="en-US" sz="2000" b="1" i="1" dirty="0" smtClean="0"/>
              <a:t> and GIT hemorrhage manifested by abdominal pain </a:t>
            </a:r>
            <a:endParaRPr lang="en-US" sz="2000" b="1" i="1" dirty="0"/>
          </a:p>
        </p:txBody>
      </p:sp>
      <p:sp>
        <p:nvSpPr>
          <p:cNvPr id="5" name="Rounded Rectangle 4"/>
          <p:cNvSpPr/>
          <p:nvPr/>
        </p:nvSpPr>
        <p:spPr>
          <a:xfrm>
            <a:off x="928662" y="214290"/>
            <a:ext cx="7286676" cy="62242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Hypersensitivity </a:t>
            </a:r>
            <a:r>
              <a:rPr lang="en-US" sz="2800" b="1" i="1" dirty="0" err="1" smtClean="0">
                <a:solidFill>
                  <a:schemeClr val="bg1"/>
                </a:solidFill>
                <a:effectLst>
                  <a:outerShdw blurRad="38100" dist="38100" dir="2700000" algn="tl">
                    <a:srgbClr val="000000">
                      <a:alpha val="43137"/>
                    </a:srgbClr>
                  </a:outerShdw>
                </a:effectLst>
                <a:latin typeface="Aharoni" pitchFamily="2" charset="-79"/>
                <a:cs typeface="Aharoni" pitchFamily="2" charset="-79"/>
              </a:rPr>
              <a:t>vasculitis</a:t>
            </a: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 – Clinical sign</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3074" name="Picture 2"/>
          <p:cNvPicPr>
            <a:picLocks noChangeAspect="1" noChangeArrowheads="1"/>
          </p:cNvPicPr>
          <p:nvPr/>
        </p:nvPicPr>
        <p:blipFill>
          <a:blip r:embed="rId3"/>
          <a:srcRect/>
          <a:stretch>
            <a:fillRect/>
          </a:stretch>
        </p:blipFill>
        <p:spPr bwMode="auto">
          <a:xfrm>
            <a:off x="1187624" y="1196752"/>
            <a:ext cx="3333750" cy="4162425"/>
          </a:xfrm>
          <a:prstGeom prst="rect">
            <a:avLst/>
          </a:prstGeom>
          <a:noFill/>
          <a:ln w="9525">
            <a:noFill/>
            <a:miter lim="800000"/>
            <a:headEnd/>
            <a:tailEnd/>
          </a:ln>
          <a:effectLst/>
        </p:spPr>
      </p:pic>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5004048" y="1484784"/>
            <a:ext cx="3275856" cy="1200329"/>
          </a:xfrm>
          <a:prstGeom prst="rect">
            <a:avLst/>
          </a:prstGeom>
        </p:spPr>
        <p:txBody>
          <a:bodyPr wrap="square">
            <a:spAutoFit/>
          </a:bodyPr>
          <a:lstStyle/>
          <a:p>
            <a:pPr marL="285750" indent="-285750">
              <a:buFont typeface="Arial"/>
              <a:buChar char="•"/>
            </a:pPr>
            <a:r>
              <a:rPr lang="fr-FR" b="1" dirty="0">
                <a:latin typeface="Tw Cen MT (Corps)"/>
                <a:cs typeface="Tw Cen MT (Corps)"/>
              </a:rPr>
              <a:t>New rash over large areas</a:t>
            </a:r>
          </a:p>
          <a:p>
            <a:pPr marL="285750" indent="-285750">
              <a:buFont typeface="Arial"/>
              <a:buChar char="•"/>
            </a:pPr>
            <a:r>
              <a:rPr lang="fr-FR" b="1" dirty="0" err="1">
                <a:latin typeface="Tw Cen MT (Corps)"/>
                <a:cs typeface="Tw Cen MT (Corps)"/>
              </a:rPr>
              <a:t>Purple-colored</a:t>
            </a:r>
            <a:r>
              <a:rPr lang="fr-FR" b="1" dirty="0">
                <a:latin typeface="Tw Cen MT (Corps)"/>
                <a:cs typeface="Tw Cen MT (Corps)"/>
              </a:rPr>
              <a:t> spots and patches on the skin</a:t>
            </a:r>
          </a:p>
        </p:txBody>
      </p:sp>
    </p:spTree>
    <p:extLst>
      <p:ext uri="{BB962C8B-B14F-4D97-AF65-F5344CB8AC3E}">
        <p14:creationId xmlns:p14="http://schemas.microsoft.com/office/powerpoint/2010/main" val="219675143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184666"/>
            <a:ext cx="24878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p>
        </p:txBody>
      </p:sp>
      <p:sp>
        <p:nvSpPr>
          <p:cNvPr id="4" name="Rectangle 3"/>
          <p:cNvSpPr/>
          <p:nvPr/>
        </p:nvSpPr>
        <p:spPr>
          <a:xfrm>
            <a:off x="1115616" y="5470516"/>
            <a:ext cx="6858048" cy="1384995"/>
          </a:xfrm>
          <a:prstGeom prst="rect">
            <a:avLst/>
          </a:prstGeom>
        </p:spPr>
        <p:txBody>
          <a:bodyPr wrap="square">
            <a:spAutoFit/>
          </a:bodyPr>
          <a:lstStyle/>
          <a:p>
            <a:pPr algn="ctr"/>
            <a:r>
              <a:rPr lang="en-US" sz="2400" b="1" i="1" dirty="0" smtClean="0">
                <a:solidFill>
                  <a:srgbClr val="0000FF"/>
                </a:solidFill>
              </a:rPr>
              <a:t>Leukocytoclastic </a:t>
            </a:r>
            <a:r>
              <a:rPr lang="en-US" sz="2400" b="1" i="1" dirty="0" err="1" smtClean="0">
                <a:solidFill>
                  <a:srgbClr val="0000FF"/>
                </a:solidFill>
              </a:rPr>
              <a:t>vasculitis</a:t>
            </a:r>
            <a:endParaRPr lang="en-US" sz="2400" b="1" i="1" dirty="0" smtClean="0"/>
          </a:p>
          <a:p>
            <a:pPr algn="ctr"/>
            <a:r>
              <a:rPr lang="en-US" sz="2000" b="1" i="1" dirty="0" smtClean="0"/>
              <a:t> erythematous and </a:t>
            </a:r>
            <a:r>
              <a:rPr lang="en-US" sz="2000" b="1" i="1" dirty="0" err="1" smtClean="0"/>
              <a:t>purpuric</a:t>
            </a:r>
            <a:r>
              <a:rPr lang="en-US" sz="2000" b="1" i="1" dirty="0" smtClean="0"/>
              <a:t> eruption (Subcutaneous bleeding patches) of the </a:t>
            </a:r>
            <a:r>
              <a:rPr lang="en-US" sz="2000" b="1" i="1" dirty="0" smtClean="0"/>
              <a:t>foot </a:t>
            </a:r>
            <a:r>
              <a:rPr lang="en-US" sz="2000" b="1" i="1" dirty="0" smtClean="0"/>
              <a:t>tends to be most pronounced on dependent areas.</a:t>
            </a:r>
            <a:endParaRPr lang="en-US" sz="2000" b="1" i="1" dirty="0"/>
          </a:p>
        </p:txBody>
      </p:sp>
      <p:sp>
        <p:nvSpPr>
          <p:cNvPr id="6" name="Rounded Rectangle 5"/>
          <p:cNvSpPr/>
          <p:nvPr/>
        </p:nvSpPr>
        <p:spPr>
          <a:xfrm>
            <a:off x="1115616" y="214290"/>
            <a:ext cx="7028284" cy="76643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a:t>
            </a:r>
            <a:r>
              <a:rPr lang="en-US" sz="2800" b="1" i="1" dirty="0" err="1" smtClean="0">
                <a:solidFill>
                  <a:schemeClr val="bg1"/>
                </a:solidFill>
                <a:effectLst>
                  <a:outerShdw blurRad="38100" dist="38100" dir="2700000" algn="tl">
                    <a:srgbClr val="000000">
                      <a:alpha val="43137"/>
                    </a:srgbClr>
                  </a:outerShdw>
                </a:effectLst>
                <a:latin typeface="Aharoni" pitchFamily="2" charset="-79"/>
                <a:cs typeface="Aharoni" pitchFamily="2" charset="-79"/>
              </a:rPr>
              <a:t>vasculitis</a:t>
            </a: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 - Clinical sign</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2"/>
          <a:stretch>
            <a:fillRect/>
          </a:stretch>
        </p:blipFill>
        <p:spPr>
          <a:xfrm>
            <a:off x="2627784" y="1196752"/>
            <a:ext cx="3914775" cy="4295775"/>
          </a:xfrm>
          <a:prstGeom prst="rect">
            <a:avLst/>
          </a:prstGeom>
          <a:ln>
            <a:solidFill>
              <a:schemeClr val="tx1"/>
            </a:solidFill>
          </a:ln>
        </p:spPr>
      </p:pic>
    </p:spTree>
    <p:extLst>
      <p:ext uri="{BB962C8B-B14F-4D97-AF65-F5344CB8AC3E}">
        <p14:creationId xmlns:p14="http://schemas.microsoft.com/office/powerpoint/2010/main" val="364011158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missinglink.ucsf.edu/lm/DermatologyGlossary/img/Dermatology%20Glossary/Glossary%20Histo%20Images/vasculitis_leukocytoclastic_high_power.jpg"/>
          <p:cNvPicPr>
            <a:picLocks noChangeAspect="1" noChangeArrowheads="1"/>
          </p:cNvPicPr>
          <p:nvPr/>
        </p:nvPicPr>
        <p:blipFill>
          <a:blip r:embed="rId3" cstate="print"/>
          <a:srcRect/>
          <a:stretch>
            <a:fillRect/>
          </a:stretch>
        </p:blipFill>
        <p:spPr bwMode="auto">
          <a:xfrm>
            <a:off x="380970" y="908720"/>
            <a:ext cx="8334433" cy="5949280"/>
          </a:xfrm>
          <a:prstGeom prst="rect">
            <a:avLst/>
          </a:prstGeom>
          <a:noFill/>
        </p:spPr>
      </p:pic>
      <p:sp>
        <p:nvSpPr>
          <p:cNvPr id="3" name="Rectangle 2"/>
          <p:cNvSpPr/>
          <p:nvPr/>
        </p:nvSpPr>
        <p:spPr>
          <a:xfrm>
            <a:off x="1071538" y="5085184"/>
            <a:ext cx="7462042" cy="461665"/>
          </a:xfrm>
          <a:prstGeom prst="rect">
            <a:avLst/>
          </a:prstGeom>
        </p:spPr>
        <p:txBody>
          <a:bodyPr wrap="square">
            <a:spAutoFit/>
          </a:bodyPr>
          <a:lstStyle/>
          <a:p>
            <a:pPr algn="ctr"/>
            <a:r>
              <a:rPr lang="en-US" sz="2400" b="1" dirty="0" smtClean="0">
                <a:solidFill>
                  <a:srgbClr val="C00000"/>
                </a:solidFill>
              </a:rPr>
              <a:t>Vasculitis, leukocytoclasis ( high power)</a:t>
            </a:r>
            <a:endParaRPr lang="en-US" sz="2400" b="1" dirty="0">
              <a:solidFill>
                <a:srgbClr val="C00000"/>
              </a:solidFill>
            </a:endParaRPr>
          </a:p>
        </p:txBody>
      </p:sp>
      <p:sp>
        <p:nvSpPr>
          <p:cNvPr id="4" name="Rectangle 3"/>
          <p:cNvSpPr/>
          <p:nvPr/>
        </p:nvSpPr>
        <p:spPr>
          <a:xfrm>
            <a:off x="928662" y="5485171"/>
            <a:ext cx="7358114" cy="1015663"/>
          </a:xfrm>
          <a:prstGeom prst="rect">
            <a:avLst/>
          </a:prstGeom>
        </p:spPr>
        <p:txBody>
          <a:bodyPr wrap="square">
            <a:spAutoFit/>
          </a:bodyPr>
          <a:lstStyle/>
          <a:p>
            <a:pPr algn="ctr"/>
            <a:r>
              <a:rPr lang="en-US" sz="2000" b="1" i="1" dirty="0" smtClean="0"/>
              <a:t>Section of the skin shows fibrinoid necrosis of blood vessels with extravasation of RBCs , neutrophilic infiltration with debris (leukocytoclasis /nuclear dust)</a:t>
            </a:r>
            <a:endParaRPr lang="en-US" sz="2000" b="1" i="1" dirty="0"/>
          </a:p>
        </p:txBody>
      </p:sp>
      <p:sp>
        <p:nvSpPr>
          <p:cNvPr id="6" name="Rounded Rectangle 5"/>
          <p:cNvSpPr/>
          <p:nvPr/>
        </p:nvSpPr>
        <p:spPr>
          <a:xfrm>
            <a:off x="1071538" y="285728"/>
            <a:ext cx="664373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a:t>
            </a:r>
            <a:r>
              <a:rPr lang="en-US" sz="2800" b="1" i="1" dirty="0" err="1" smtClean="0">
                <a:solidFill>
                  <a:schemeClr val="bg1"/>
                </a:solidFill>
                <a:effectLst>
                  <a:outerShdw blurRad="38100" dist="38100" dir="2700000" algn="tl">
                    <a:srgbClr val="000000">
                      <a:alpha val="43137"/>
                    </a:srgbClr>
                  </a:outerShdw>
                </a:effectLst>
                <a:latin typeface="Aharoni" pitchFamily="2" charset="-79"/>
                <a:cs typeface="Aharoni" pitchFamily="2" charset="-79"/>
              </a:rPr>
              <a:t>vasculitis</a:t>
            </a: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314722030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dermpathmd.com/photos/leukocytoclastic_vasculitis2a.jpg"/>
          <p:cNvPicPr>
            <a:picLocks noChangeAspect="1" noChangeArrowheads="1"/>
          </p:cNvPicPr>
          <p:nvPr/>
        </p:nvPicPr>
        <p:blipFill>
          <a:blip r:embed="rId2" cstate="print"/>
          <a:srcRect/>
          <a:stretch>
            <a:fillRect/>
          </a:stretch>
        </p:blipFill>
        <p:spPr bwMode="auto">
          <a:xfrm>
            <a:off x="683568" y="1084274"/>
            <a:ext cx="7776864" cy="4559304"/>
          </a:xfrm>
          <a:prstGeom prst="rect">
            <a:avLst/>
          </a:prstGeom>
          <a:noFill/>
          <a:ln w="28575">
            <a:solidFill>
              <a:schemeClr val="tx1"/>
            </a:solidFill>
          </a:ln>
        </p:spPr>
      </p:pic>
      <p:sp>
        <p:nvSpPr>
          <p:cNvPr id="3" name="Rectangle 2"/>
          <p:cNvSpPr/>
          <p:nvPr/>
        </p:nvSpPr>
        <p:spPr>
          <a:xfrm>
            <a:off x="1000100" y="5792948"/>
            <a:ext cx="7143800" cy="707886"/>
          </a:xfrm>
          <a:prstGeom prst="rect">
            <a:avLst/>
          </a:prstGeom>
        </p:spPr>
        <p:txBody>
          <a:bodyPr wrap="square">
            <a:spAutoFit/>
          </a:bodyPr>
          <a:lstStyle/>
          <a:p>
            <a:pPr algn="ctr"/>
            <a:r>
              <a:rPr lang="en-US" sz="2000" b="1" i="1" dirty="0" smtClean="0"/>
              <a:t>Fibrinoid necrosis of small dermal vessels is present, necessary to establish the diagnosis of </a:t>
            </a:r>
            <a:r>
              <a:rPr lang="en-US" sz="2000" b="1" i="1" dirty="0" smtClean="0">
                <a:solidFill>
                  <a:srgbClr val="0000FF"/>
                </a:solidFill>
              </a:rPr>
              <a:t>leukocytoclastic </a:t>
            </a:r>
            <a:r>
              <a:rPr lang="en-US" sz="2000" b="1" i="1" dirty="0" err="1" smtClean="0">
                <a:solidFill>
                  <a:srgbClr val="0000FF"/>
                </a:solidFill>
              </a:rPr>
              <a:t>vasculitis</a:t>
            </a:r>
            <a:r>
              <a:rPr lang="en-US" sz="2000" b="1" i="1" dirty="0" smtClean="0"/>
              <a:t>.</a:t>
            </a:r>
            <a:endParaRPr lang="en-US" sz="2000" b="1" i="1" dirty="0"/>
          </a:p>
        </p:txBody>
      </p:sp>
      <p:sp>
        <p:nvSpPr>
          <p:cNvPr id="5" name="Rounded Rectangle 4"/>
          <p:cNvSpPr/>
          <p:nvPr/>
        </p:nvSpPr>
        <p:spPr>
          <a:xfrm>
            <a:off x="1571604" y="332656"/>
            <a:ext cx="6143668"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a:t>
            </a:r>
            <a:r>
              <a:rPr lang="en-US" sz="2800" b="1" i="1" dirty="0" err="1" smtClean="0">
                <a:solidFill>
                  <a:schemeClr val="bg1"/>
                </a:solidFill>
                <a:effectLst>
                  <a:outerShdw blurRad="38100" dist="38100" dir="2700000" algn="tl">
                    <a:srgbClr val="000000">
                      <a:alpha val="43137"/>
                    </a:srgbClr>
                  </a:outerShdw>
                </a:effectLst>
                <a:latin typeface="Aharoni" pitchFamily="2" charset="-79"/>
                <a:cs typeface="Aharoni" pitchFamily="2" charset="-79"/>
              </a:rPr>
              <a:t>vasculitis</a:t>
            </a: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Left Arrow 6"/>
          <p:cNvSpPr/>
          <p:nvPr/>
        </p:nvSpPr>
        <p:spPr>
          <a:xfrm rot="14249941">
            <a:off x="4169815" y="4129162"/>
            <a:ext cx="576064" cy="260096"/>
          </a:xfrm>
          <a:prstGeom prst="left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42753697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764704"/>
            <a:ext cx="8143900" cy="1363592"/>
          </a:xfrm>
        </p:spPr>
        <p:txBody>
          <a:bodyPr>
            <a:normAutofit fontScale="90000"/>
          </a:bodyPr>
          <a:lstStyle/>
          <a:p>
            <a:pPr algn="ctr"/>
            <a:r>
              <a:rPr lang="en-US"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Atheroma of the aorta</a:t>
            </a:r>
            <a:r>
              <a:rPr lang="en-US" dirty="0" smtClean="0">
                <a:solidFill>
                  <a:srgbClr val="990000"/>
                </a:solidFill>
              </a:rPr>
              <a:t/>
            </a:r>
            <a:br>
              <a:rPr lang="en-US" dirty="0" smtClean="0">
                <a:solidFill>
                  <a:srgbClr val="990000"/>
                </a:solidFill>
              </a:rPr>
            </a:br>
            <a:r>
              <a:rPr lang="en-US" dirty="0" smtClean="0">
                <a:solidFill>
                  <a:srgbClr val="990000"/>
                </a:solidFill>
              </a:rPr>
              <a:t> </a:t>
            </a:r>
            <a:endParaRPr lang="en-US" dirty="0">
              <a:solidFill>
                <a:srgbClr val="990000"/>
              </a:solidFill>
            </a:endParaRPr>
          </a:p>
        </p:txBody>
      </p:sp>
      <p:sp>
        <p:nvSpPr>
          <p:cNvPr id="6" name="Rectangle 5"/>
          <p:cNvSpPr/>
          <p:nvPr/>
        </p:nvSpPr>
        <p:spPr>
          <a:xfrm>
            <a:off x="1043608" y="1812880"/>
            <a:ext cx="7500958" cy="3416320"/>
          </a:xfrm>
          <a:prstGeom prst="rect">
            <a:avLst/>
          </a:prstGeom>
        </p:spPr>
        <p:txBody>
          <a:bodyPr wrap="square">
            <a:spAutoFit/>
          </a:bodyPr>
          <a:lstStyle/>
          <a:p>
            <a:pPr marL="173038" indent="-173038">
              <a:buFont typeface="Arial" pitchFamily="34" charset="0"/>
              <a:buChar char="•"/>
            </a:pPr>
            <a:r>
              <a:rPr lang="en-US" sz="2400" i="1" dirty="0"/>
              <a:t>An </a:t>
            </a:r>
            <a:r>
              <a:rPr lang="en-US" sz="2400" b="1" i="1" dirty="0"/>
              <a:t>atheroma</a:t>
            </a:r>
            <a:r>
              <a:rPr lang="en-US" sz="2400" i="1" dirty="0"/>
              <a:t> is reversible accumulation and swelling in the inner artery walls made up of (mostly) macrophage cells, or debris, and containing lipids (cholesterol and fatty acids), calcium and  a variable amount of fibrous connective tissue.</a:t>
            </a:r>
          </a:p>
          <a:p>
            <a:pPr marL="173038" indent="-173038">
              <a:buFont typeface="Arial" pitchFamily="34" charset="0"/>
              <a:buChar char="•"/>
            </a:pPr>
            <a:r>
              <a:rPr lang="en-US" sz="2400" i="1" dirty="0"/>
              <a:t>When the atheroma progress, the artery harden and thicken result in atherosclerosis</a:t>
            </a:r>
          </a:p>
          <a:p>
            <a:pPr marL="173038" indent="-173038">
              <a:buFont typeface="Arial" pitchFamily="34" charset="0"/>
              <a:buChar char="•"/>
            </a:pPr>
            <a:r>
              <a:rPr lang="en-US" sz="2400" i="1" dirty="0"/>
              <a:t>The four major risk factors are hyperlipidemia, hypertension, cigarette smoking and diabetes .</a:t>
            </a:r>
          </a:p>
          <a:p>
            <a:pPr>
              <a:buFont typeface="Arial" pitchFamily="34" charset="0"/>
              <a:buChar char="•"/>
            </a:pPr>
            <a:endParaRPr lang="en-US" sz="2400" i="1" dirty="0"/>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0" y="4015328"/>
          <a:ext cx="3960440" cy="2194560"/>
        </p:xfrm>
        <a:graphic>
          <a:graphicData uri="http://schemas.openxmlformats.org/drawingml/2006/table">
            <a:tbl>
              <a:tblPr/>
              <a:tblGrid>
                <a:gridCol w="3960440"/>
              </a:tblGrid>
              <a:tr h="1008112">
                <a:tc>
                  <a:txBody>
                    <a:bodyPr/>
                    <a:lstStyle/>
                    <a:p>
                      <a:pPr algn="ctr"/>
                      <a:r>
                        <a:rPr lang="en-US" sz="2400" b="1" dirty="0"/>
                        <a:t>This muscular artery </a:t>
                      </a:r>
                      <a:r>
                        <a:rPr lang="en-US" sz="2400" b="1" dirty="0" smtClean="0"/>
                        <a:t>shows     a </a:t>
                      </a:r>
                      <a:r>
                        <a:rPr lang="en-US" sz="2400" b="1" dirty="0"/>
                        <a:t>more </a:t>
                      </a:r>
                      <a:r>
                        <a:rPr lang="en-US" sz="2400" b="1" dirty="0">
                          <a:solidFill>
                            <a:srgbClr val="C00000"/>
                          </a:solidFill>
                        </a:rPr>
                        <a:t>severe </a:t>
                      </a:r>
                      <a:r>
                        <a:rPr lang="en-US" sz="2400" b="1" dirty="0" err="1">
                          <a:solidFill>
                            <a:srgbClr val="C00000"/>
                          </a:solidFill>
                        </a:rPr>
                        <a:t>vasculitis</a:t>
                      </a:r>
                      <a:r>
                        <a:rPr lang="en-US" sz="2400" b="1" dirty="0">
                          <a:solidFill>
                            <a:srgbClr val="C00000"/>
                          </a:solidFill>
                        </a:rPr>
                        <a:t> </a:t>
                      </a:r>
                      <a:r>
                        <a:rPr lang="en-US" sz="2400" b="1" dirty="0"/>
                        <a:t>with acute and chronic inflammatory cell infiltrates, along with necrosis of the vascular wall</a:t>
                      </a:r>
                    </a:p>
                  </a:txBody>
                  <a:tcPr marL="0" marR="0" marT="0" marB="0" anchor="ctr">
                    <a:lnL>
                      <a:noFill/>
                    </a:lnL>
                    <a:lnR>
                      <a:noFill/>
                    </a:lnR>
                    <a:lnT>
                      <a:noFill/>
                    </a:lnT>
                    <a:lnB>
                      <a:noFill/>
                    </a:lnB>
                  </a:tcPr>
                </a:tc>
              </a:tr>
            </a:tbl>
          </a:graphicData>
        </a:graphic>
      </p:graphicFrame>
      <p:pic>
        <p:nvPicPr>
          <p:cNvPr id="150530" name="Picture 2" descr="http://o.quizlet.com/i/nOWnJT9huHBU4QaNm6hcWA_m.jpg"/>
          <p:cNvPicPr>
            <a:picLocks noChangeAspect="1" noChangeArrowheads="1"/>
          </p:cNvPicPr>
          <p:nvPr/>
        </p:nvPicPr>
        <p:blipFill>
          <a:blip r:embed="rId2" cstate="print"/>
          <a:srcRect/>
          <a:stretch>
            <a:fillRect/>
          </a:stretch>
        </p:blipFill>
        <p:spPr bwMode="auto">
          <a:xfrm>
            <a:off x="4427984" y="859842"/>
            <a:ext cx="4107099" cy="2641166"/>
          </a:xfrm>
          <a:prstGeom prst="rect">
            <a:avLst/>
          </a:prstGeom>
          <a:noFill/>
          <a:ln w="28575">
            <a:solidFill>
              <a:schemeClr val="tx1"/>
            </a:solidFill>
          </a:ln>
        </p:spPr>
      </p:pic>
      <p:pic>
        <p:nvPicPr>
          <p:cNvPr id="150532" name="Picture 4" descr="http://o.quizlet.com/i/_RvFW_-I2NsT8_isuDbSVw_m.jpg"/>
          <p:cNvPicPr>
            <a:picLocks noChangeAspect="1" noChangeArrowheads="1"/>
          </p:cNvPicPr>
          <p:nvPr/>
        </p:nvPicPr>
        <p:blipFill>
          <a:blip r:embed="rId3" cstate="print"/>
          <a:srcRect/>
          <a:stretch>
            <a:fillRect/>
          </a:stretch>
        </p:blipFill>
        <p:spPr bwMode="auto">
          <a:xfrm>
            <a:off x="251520" y="3717032"/>
            <a:ext cx="3960440" cy="2736304"/>
          </a:xfrm>
          <a:prstGeom prst="rect">
            <a:avLst/>
          </a:prstGeom>
          <a:noFill/>
          <a:ln w="28575">
            <a:solidFill>
              <a:schemeClr val="tx1"/>
            </a:solidFill>
          </a:ln>
        </p:spPr>
      </p:pic>
      <p:pic>
        <p:nvPicPr>
          <p:cNvPr id="150534" name="Picture 6" descr="http://o.quizlet.com/i/wW2fMetlc-S0QD_fVN7Q9A_m.jpg"/>
          <p:cNvPicPr>
            <a:picLocks noChangeAspect="1" noChangeArrowheads="1"/>
          </p:cNvPicPr>
          <p:nvPr/>
        </p:nvPicPr>
        <p:blipFill>
          <a:blip r:embed="rId4" cstate="print"/>
          <a:srcRect/>
          <a:stretch>
            <a:fillRect/>
          </a:stretch>
        </p:blipFill>
        <p:spPr bwMode="auto">
          <a:xfrm>
            <a:off x="251520" y="836712"/>
            <a:ext cx="3924106" cy="2664296"/>
          </a:xfrm>
          <a:prstGeom prst="rect">
            <a:avLst/>
          </a:prstGeom>
          <a:noFill/>
          <a:ln w="28575">
            <a:solidFill>
              <a:schemeClr val="tx1"/>
            </a:solidFill>
          </a:ln>
        </p:spPr>
      </p:pic>
      <p:sp>
        <p:nvSpPr>
          <p:cNvPr id="7" name="Rounded Rectangle 6"/>
          <p:cNvSpPr/>
          <p:nvPr/>
        </p:nvSpPr>
        <p:spPr>
          <a:xfrm>
            <a:off x="1285852" y="260648"/>
            <a:ext cx="6643734"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Severe </a:t>
            </a:r>
            <a:r>
              <a:rPr lang="en-US" sz="2800" b="1" i="1" dirty="0" err="1" smtClean="0">
                <a:solidFill>
                  <a:schemeClr val="bg1"/>
                </a:solidFill>
                <a:effectLst>
                  <a:outerShdw blurRad="38100" dist="38100" dir="2700000" algn="tl">
                    <a:srgbClr val="000000">
                      <a:alpha val="43137"/>
                    </a:srgbClr>
                  </a:outerShdw>
                </a:effectLst>
                <a:latin typeface="Aharoni" pitchFamily="2" charset="-79"/>
                <a:cs typeface="Aharoni" pitchFamily="2" charset="-79"/>
              </a:rPr>
              <a:t>vasculitis</a:t>
            </a: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 – Microscopic views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260664045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752" y="836712"/>
            <a:ext cx="6172200" cy="2177008"/>
          </a:xfrm>
        </p:spPr>
        <p:txBody>
          <a:bodyPr>
            <a:noAutofit/>
          </a:bodyPr>
          <a:lstStyle/>
          <a:p>
            <a:r>
              <a:rPr lang="en-US" b="1" dirty="0" smtClean="0">
                <a:solidFill>
                  <a:srgbClr val="00B0F0"/>
                </a:solidFill>
                <a:latin typeface="Aharoni" pitchFamily="2" charset="-79"/>
                <a:cs typeface="Aharoni" pitchFamily="2" charset="-79"/>
              </a:rPr>
              <a:t>Aneurysm of abdominal aorta</a:t>
            </a:r>
            <a:endParaRPr lang="en-US" b="1" dirty="0">
              <a:solidFill>
                <a:srgbClr val="00B0F0"/>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3" name="Rectangle 2"/>
          <p:cNvSpPr/>
          <p:nvPr/>
        </p:nvSpPr>
        <p:spPr>
          <a:xfrm>
            <a:off x="2286000" y="2967335"/>
            <a:ext cx="6318448" cy="1631216"/>
          </a:xfrm>
          <a:prstGeom prst="rect">
            <a:avLst/>
          </a:prstGeom>
        </p:spPr>
        <p:txBody>
          <a:bodyPr wrap="square">
            <a:spAutoFit/>
          </a:bodyPr>
          <a:lstStyle/>
          <a:p>
            <a:r>
              <a:rPr lang="en-US" sz="2000" b="1" dirty="0">
                <a:latin typeface="Chronicle Text G3 A"/>
              </a:rPr>
              <a:t>An </a:t>
            </a:r>
            <a:r>
              <a:rPr lang="en-US" sz="2000" b="1" i="1" dirty="0">
                <a:latin typeface="Chronicle Text G3 A"/>
              </a:rPr>
              <a:t>aneurysm</a:t>
            </a:r>
            <a:r>
              <a:rPr lang="en-US" sz="2000" b="1" dirty="0">
                <a:latin typeface="Chronicle Text G3 A"/>
              </a:rPr>
              <a:t> is a </a:t>
            </a:r>
            <a:r>
              <a:rPr lang="en-US" sz="2000" b="1" i="1" dirty="0">
                <a:latin typeface="Chronicle Text G3 A"/>
              </a:rPr>
              <a:t>localized abnormal dilation of a blood vessel or the heart</a:t>
            </a:r>
            <a:r>
              <a:rPr lang="en-US" sz="2000" b="1" dirty="0">
                <a:latin typeface="Chronicle Text G3 A"/>
              </a:rPr>
              <a:t> </a:t>
            </a:r>
            <a:r>
              <a:rPr lang="en-US" sz="2000" b="1" dirty="0" smtClean="0">
                <a:latin typeface="Chronicle Text G3 A"/>
              </a:rPr>
              <a:t>; </a:t>
            </a:r>
            <a:r>
              <a:rPr lang="en-US" sz="2000" b="1" dirty="0">
                <a:latin typeface="Chronicle Text G3 A"/>
              </a:rPr>
              <a:t>it can be congenital or </a:t>
            </a:r>
            <a:r>
              <a:rPr lang="en-US" sz="2000" b="1" dirty="0" smtClean="0">
                <a:latin typeface="Chronicle Text G3 A"/>
              </a:rPr>
              <a:t>acquired.</a:t>
            </a:r>
          </a:p>
          <a:p>
            <a:r>
              <a:rPr lang="en-US" sz="2000" i="1" dirty="0"/>
              <a:t>The two most important disorders that predispose to aortic aneurysms are atherosclerosis and </a:t>
            </a:r>
            <a:r>
              <a:rPr lang="en-US" sz="2000" i="1" dirty="0" smtClean="0"/>
              <a:t>hypertension</a:t>
            </a:r>
            <a:r>
              <a:rPr lang="en-US" sz="2000" dirty="0"/>
              <a:t>.</a:t>
            </a:r>
            <a:endParaRPr lang="en-US" sz="2000" b="1" dirty="0"/>
          </a:p>
        </p:txBody>
      </p:sp>
    </p:spTree>
    <p:extLst>
      <p:ext uri="{BB962C8B-B14F-4D97-AF65-F5344CB8AC3E}">
        <p14:creationId xmlns:p14="http://schemas.microsoft.com/office/powerpoint/2010/main" val="111320983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2.bp.blogspot.com/_PC3aIMjVWm8/SSFmTob8IyI/AAAAAAAABHk/l0u_4Kq0TYg/s400/aneurysms.jpg"/>
          <p:cNvPicPr>
            <a:picLocks noChangeAspect="1" noChangeArrowheads="1"/>
          </p:cNvPicPr>
          <p:nvPr/>
        </p:nvPicPr>
        <p:blipFill>
          <a:blip r:embed="rId3" cstate="print"/>
          <a:srcRect/>
          <a:stretch>
            <a:fillRect/>
          </a:stretch>
        </p:blipFill>
        <p:spPr bwMode="auto">
          <a:xfrm>
            <a:off x="395536" y="928670"/>
            <a:ext cx="6013251" cy="4814208"/>
          </a:xfrm>
          <a:prstGeom prst="rect">
            <a:avLst/>
          </a:prstGeom>
          <a:noFill/>
          <a:ln>
            <a:solidFill>
              <a:schemeClr val="bg1"/>
            </a:solidFill>
          </a:ln>
        </p:spPr>
      </p:pic>
      <p:sp>
        <p:nvSpPr>
          <p:cNvPr id="7" name="Rounded Rectangle 6"/>
          <p:cNvSpPr/>
          <p:nvPr/>
        </p:nvSpPr>
        <p:spPr>
          <a:xfrm>
            <a:off x="2000232" y="260648"/>
            <a:ext cx="514353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Types of Aneurysms</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5148064" y="3335774"/>
            <a:ext cx="3851920" cy="3139321"/>
          </a:xfrm>
          <a:prstGeom prst="rect">
            <a:avLst/>
          </a:prstGeom>
        </p:spPr>
        <p:txBody>
          <a:bodyPr wrap="square">
            <a:spAutoFit/>
          </a:bodyPr>
          <a:lstStyle/>
          <a:p>
            <a:r>
              <a:rPr lang="en-US" dirty="0">
                <a:solidFill>
                  <a:srgbClr val="000000"/>
                </a:solidFill>
                <a:latin typeface="Chronicle Text G3 A"/>
              </a:rPr>
              <a:t> </a:t>
            </a:r>
            <a:r>
              <a:rPr lang="en-US" b="1" dirty="0">
                <a:solidFill>
                  <a:srgbClr val="000000"/>
                </a:solidFill>
              </a:rPr>
              <a:t>Other conditions that weaken vessel walls </a:t>
            </a:r>
            <a:endParaRPr lang="en-US" dirty="0" smtClean="0">
              <a:solidFill>
                <a:srgbClr val="000000"/>
              </a:solidFill>
            </a:endParaRPr>
          </a:p>
          <a:p>
            <a:pPr marL="285750" indent="-285750">
              <a:buFont typeface="Arial" panose="020B0604020202020204" pitchFamily="34" charset="0"/>
              <a:buChar char="•"/>
            </a:pPr>
            <a:r>
              <a:rPr lang="en-US" dirty="0" smtClean="0">
                <a:solidFill>
                  <a:srgbClr val="000000"/>
                </a:solidFill>
              </a:rPr>
              <a:t>trauma,</a:t>
            </a:r>
          </a:p>
          <a:p>
            <a:pPr marL="285750" indent="-285750">
              <a:buFont typeface="Arial" panose="020B0604020202020204" pitchFamily="34" charset="0"/>
              <a:buChar char="•"/>
            </a:pPr>
            <a:r>
              <a:rPr lang="en-US" dirty="0" err="1" smtClean="0">
                <a:solidFill>
                  <a:srgbClr val="000000"/>
                </a:solidFill>
              </a:rPr>
              <a:t>vasculitis</a:t>
            </a:r>
            <a:r>
              <a:rPr lang="en-US" dirty="0" smtClean="0">
                <a:solidFill>
                  <a:srgbClr val="000000"/>
                </a:solidFill>
              </a:rPr>
              <a:t> </a:t>
            </a:r>
          </a:p>
          <a:p>
            <a:pPr marL="285750" indent="-285750">
              <a:buFont typeface="Arial" panose="020B0604020202020204" pitchFamily="34" charset="0"/>
              <a:buChar char="•"/>
            </a:pPr>
            <a:r>
              <a:rPr lang="en-US" dirty="0" smtClean="0">
                <a:solidFill>
                  <a:srgbClr val="000000"/>
                </a:solidFill>
              </a:rPr>
              <a:t>congenital defects (</a:t>
            </a:r>
            <a:r>
              <a:rPr lang="en-US" dirty="0" smtClean="0">
                <a:solidFill>
                  <a:srgbClr val="FF0000"/>
                </a:solidFill>
              </a:rPr>
              <a:t>e.g</a:t>
            </a:r>
            <a:r>
              <a:rPr lang="en-US" dirty="0">
                <a:solidFill>
                  <a:srgbClr val="FF0000"/>
                </a:solidFill>
              </a:rPr>
              <a:t>., </a:t>
            </a:r>
            <a:r>
              <a:rPr lang="en-US" i="1" dirty="0">
                <a:solidFill>
                  <a:srgbClr val="FF0000"/>
                </a:solidFill>
              </a:rPr>
              <a:t>berry</a:t>
            </a:r>
            <a:r>
              <a:rPr lang="en-US" dirty="0">
                <a:solidFill>
                  <a:srgbClr val="FF0000"/>
                </a:solidFill>
              </a:rPr>
              <a:t> </a:t>
            </a:r>
            <a:r>
              <a:rPr lang="en-US" i="1" dirty="0" smtClean="0">
                <a:solidFill>
                  <a:srgbClr val="FF0000"/>
                </a:solidFill>
              </a:rPr>
              <a:t>aneurysms </a:t>
            </a:r>
            <a:r>
              <a:rPr lang="en-US" dirty="0" smtClean="0">
                <a:solidFill>
                  <a:srgbClr val="FF0000"/>
                </a:solidFill>
              </a:rPr>
              <a:t>typically </a:t>
            </a:r>
            <a:r>
              <a:rPr lang="en-US" dirty="0">
                <a:solidFill>
                  <a:srgbClr val="FF0000"/>
                </a:solidFill>
              </a:rPr>
              <a:t>in the circle of Willis</a:t>
            </a:r>
            <a:r>
              <a:rPr lang="en-US" dirty="0" smtClean="0">
                <a:solidFill>
                  <a:srgbClr val="000000"/>
                </a:solidFill>
              </a:rPr>
              <a:t>)</a:t>
            </a:r>
          </a:p>
          <a:p>
            <a:pPr marL="285750" indent="-285750">
              <a:buFont typeface="Arial" panose="020B0604020202020204" pitchFamily="34" charset="0"/>
              <a:buChar char="•"/>
            </a:pPr>
            <a:r>
              <a:rPr lang="en-US" dirty="0" smtClean="0">
                <a:solidFill>
                  <a:srgbClr val="000000"/>
                </a:solidFill>
              </a:rPr>
              <a:t>infections</a:t>
            </a:r>
            <a:r>
              <a:rPr lang="en-US" dirty="0">
                <a:solidFill>
                  <a:srgbClr val="000000"/>
                </a:solidFill>
              </a:rPr>
              <a:t> </a:t>
            </a:r>
            <a:r>
              <a:rPr lang="en-US" i="1" dirty="0">
                <a:solidFill>
                  <a:srgbClr val="000000"/>
                </a:solidFill>
              </a:rPr>
              <a:t>(</a:t>
            </a:r>
            <a:r>
              <a:rPr lang="en-US" i="1" dirty="0" err="1">
                <a:solidFill>
                  <a:srgbClr val="000000"/>
                </a:solidFill>
              </a:rPr>
              <a:t>mycotic</a:t>
            </a:r>
            <a:r>
              <a:rPr lang="en-US" i="1" dirty="0">
                <a:solidFill>
                  <a:srgbClr val="000000"/>
                </a:solidFill>
              </a:rPr>
              <a:t> </a:t>
            </a:r>
            <a:r>
              <a:rPr lang="en-US" i="1" dirty="0" smtClean="0">
                <a:solidFill>
                  <a:srgbClr val="000000"/>
                </a:solidFill>
              </a:rPr>
              <a:t>aneurysms)</a:t>
            </a:r>
            <a:endParaRPr lang="en-US" dirty="0">
              <a:solidFill>
                <a:srgbClr val="000000"/>
              </a:solidFill>
            </a:endParaRPr>
          </a:p>
          <a:p>
            <a:pPr marL="285750" indent="-285750">
              <a:buFont typeface="Arial" panose="020B0604020202020204" pitchFamily="34" charset="0"/>
              <a:buChar char="•"/>
            </a:pPr>
            <a:r>
              <a:rPr lang="en-US" dirty="0" smtClean="0">
                <a:solidFill>
                  <a:srgbClr val="000000"/>
                </a:solidFill>
              </a:rPr>
              <a:t>Tertiary </a:t>
            </a:r>
            <a:r>
              <a:rPr lang="en-US" dirty="0">
                <a:solidFill>
                  <a:srgbClr val="000000"/>
                </a:solidFill>
              </a:rPr>
              <a:t>syphilis is now a rare cause of aortic </a:t>
            </a:r>
            <a:r>
              <a:rPr lang="en-US" dirty="0" smtClean="0">
                <a:solidFill>
                  <a:srgbClr val="000000"/>
                </a:solidFill>
              </a:rPr>
              <a:t>aneurysms (</a:t>
            </a:r>
            <a:r>
              <a:rPr lang="en-US" dirty="0" smtClean="0"/>
              <a:t>Thoracic </a:t>
            </a:r>
            <a:r>
              <a:rPr lang="en-US" dirty="0"/>
              <a:t>aortic </a:t>
            </a:r>
            <a:r>
              <a:rPr lang="en-US" dirty="0" smtClean="0"/>
              <a:t>aneurysms)</a:t>
            </a:r>
            <a:endParaRPr lang="en-US" dirty="0"/>
          </a:p>
        </p:txBody>
      </p:sp>
    </p:spTree>
    <p:extLst>
      <p:ext uri="{BB962C8B-B14F-4D97-AF65-F5344CB8AC3E}">
        <p14:creationId xmlns:p14="http://schemas.microsoft.com/office/powerpoint/2010/main" val="195031953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jazannurses.com/mkportal/modules/gallery/album/a_128.jpg"/>
          <p:cNvPicPr>
            <a:picLocks noChangeAspect="1" noChangeArrowheads="1"/>
          </p:cNvPicPr>
          <p:nvPr/>
        </p:nvPicPr>
        <p:blipFill>
          <a:blip r:embed="rId2" cstate="print"/>
          <a:srcRect/>
          <a:stretch>
            <a:fillRect/>
          </a:stretch>
        </p:blipFill>
        <p:spPr bwMode="auto">
          <a:xfrm>
            <a:off x="2267744" y="908721"/>
            <a:ext cx="4176464" cy="4752528"/>
          </a:xfrm>
          <a:prstGeom prst="rect">
            <a:avLst/>
          </a:prstGeom>
          <a:noFill/>
        </p:spPr>
      </p:pic>
      <p:sp>
        <p:nvSpPr>
          <p:cNvPr id="3" name="Rectangle 2"/>
          <p:cNvSpPr/>
          <p:nvPr/>
        </p:nvSpPr>
        <p:spPr>
          <a:xfrm>
            <a:off x="971600" y="5792948"/>
            <a:ext cx="6696744" cy="707886"/>
          </a:xfrm>
          <a:prstGeom prst="rect">
            <a:avLst/>
          </a:prstGeom>
        </p:spPr>
        <p:txBody>
          <a:bodyPr wrap="square">
            <a:spAutoFit/>
          </a:bodyPr>
          <a:lstStyle/>
          <a:p>
            <a:pPr algn="ctr"/>
            <a:r>
              <a:rPr lang="en-US" sz="2000" b="1" i="1" dirty="0" smtClean="0"/>
              <a:t>An example of an atherosclerotic aneurysm of the aorta in which a large "bulge" appears just above the aortic bifurcation.</a:t>
            </a:r>
            <a:endParaRPr lang="en-US" sz="2000" i="1" dirty="0"/>
          </a:p>
        </p:txBody>
      </p:sp>
      <p:sp>
        <p:nvSpPr>
          <p:cNvPr id="5" name="Rounded Rectangle 4"/>
          <p:cNvSpPr/>
          <p:nvPr/>
        </p:nvSpPr>
        <p:spPr>
          <a:xfrm>
            <a:off x="1785918" y="260648"/>
            <a:ext cx="528641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15474055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88024" y="1643050"/>
            <a:ext cx="3784504" cy="2308324"/>
          </a:xfrm>
          <a:prstGeom prst="rect">
            <a:avLst/>
          </a:prstGeom>
          <a:ln w="12700">
            <a:solidFill>
              <a:schemeClr val="tx1"/>
            </a:solidFill>
          </a:ln>
        </p:spPr>
        <p:txBody>
          <a:bodyPr wrap="square">
            <a:spAutoFit/>
          </a:bodyPr>
          <a:lstStyle/>
          <a:p>
            <a:pPr marL="342900" indent="-342900">
              <a:buFont typeface="Arial" panose="020B0604020202020204" pitchFamily="34" charset="0"/>
              <a:buChar char="•"/>
            </a:pPr>
            <a:r>
              <a:rPr lang="en-US" sz="2400" b="1" i="1" dirty="0" smtClean="0">
                <a:solidFill>
                  <a:srgbClr val="FF0000"/>
                </a:solidFill>
              </a:rPr>
              <a:t>Aneurysmal dilatation </a:t>
            </a:r>
            <a:r>
              <a:rPr lang="en-US" sz="2400" b="1" i="1" dirty="0" smtClean="0"/>
              <a:t>of the abdominal aorta with rupture </a:t>
            </a:r>
          </a:p>
          <a:p>
            <a:pPr marL="342900" indent="-342900">
              <a:buFont typeface="Arial" panose="020B0604020202020204" pitchFamily="34" charset="0"/>
              <a:buChar char="•"/>
            </a:pPr>
            <a:r>
              <a:rPr lang="en-US" sz="2400" b="1" i="1" dirty="0" smtClean="0">
                <a:solidFill>
                  <a:srgbClr val="FF0000"/>
                </a:solidFill>
              </a:rPr>
              <a:t>intraluminal thrombus</a:t>
            </a:r>
          </a:p>
          <a:p>
            <a:pPr marL="342900" indent="-342900">
              <a:buFont typeface="Arial" panose="020B0604020202020204" pitchFamily="34" charset="0"/>
              <a:buChar char="•"/>
            </a:pPr>
            <a:r>
              <a:rPr lang="en-US" sz="2400" b="1" i="1" dirty="0" smtClean="0">
                <a:solidFill>
                  <a:srgbClr val="FF0000"/>
                </a:solidFill>
              </a:rPr>
              <a:t>extensive aortic atherosclerosis </a:t>
            </a:r>
            <a:endParaRPr lang="en-US" sz="2400" b="1" i="1" dirty="0"/>
          </a:p>
        </p:txBody>
      </p:sp>
      <p:sp>
        <p:nvSpPr>
          <p:cNvPr id="5" name="Rounded Rectangle 4"/>
          <p:cNvSpPr/>
          <p:nvPr/>
        </p:nvSpPr>
        <p:spPr>
          <a:xfrm>
            <a:off x="1785918" y="285728"/>
            <a:ext cx="5643602" cy="5509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pic>
        <p:nvPicPr>
          <p:cNvPr id="93186" name="Picture 2" descr="http://www.oup.com/uk/orc/bin/9780198569466/01student/cases/images/pic002.jpg"/>
          <p:cNvPicPr>
            <a:picLocks noChangeAspect="1" noChangeArrowheads="1"/>
          </p:cNvPicPr>
          <p:nvPr/>
        </p:nvPicPr>
        <p:blipFill>
          <a:blip r:embed="rId3" cstate="print"/>
          <a:srcRect/>
          <a:stretch>
            <a:fillRect/>
          </a:stretch>
        </p:blipFill>
        <p:spPr bwMode="auto">
          <a:xfrm>
            <a:off x="683568" y="980728"/>
            <a:ext cx="3672408" cy="5305823"/>
          </a:xfrm>
          <a:prstGeom prst="rect">
            <a:avLst/>
          </a:prstGeom>
          <a:noFill/>
        </p:spPr>
      </p:pic>
      <p:sp>
        <p:nvSpPr>
          <p:cNvPr id="7" name="Rectangle 6"/>
          <p:cNvSpPr/>
          <p:nvPr/>
        </p:nvSpPr>
        <p:spPr>
          <a:xfrm>
            <a:off x="4860032" y="4145356"/>
            <a:ext cx="3712496" cy="1200329"/>
          </a:xfrm>
          <a:prstGeom prst="rect">
            <a:avLst/>
          </a:prstGeom>
          <a:ln w="12700">
            <a:solidFill>
              <a:schemeClr val="tx1"/>
            </a:solidFill>
          </a:ln>
        </p:spPr>
        <p:txBody>
          <a:bodyPr wrap="square">
            <a:spAutoFit/>
          </a:bodyPr>
          <a:lstStyle/>
          <a:p>
            <a:pPr algn="ctr"/>
            <a:r>
              <a:rPr lang="en-US" sz="2400" b="1" i="1" dirty="0" smtClean="0"/>
              <a:t>The patient had suddenly developed severe abdominal pain, shocked and collapsed</a:t>
            </a:r>
            <a:endParaRPr lang="en-US" sz="2400" b="1"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369389571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medcell.med.yale.edu/histology_old/bloodvessels/images/dissecting_aortic_aneurysm.jpg"/>
          <p:cNvPicPr>
            <a:picLocks noChangeAspect="1" noChangeArrowheads="1"/>
          </p:cNvPicPr>
          <p:nvPr/>
        </p:nvPicPr>
        <p:blipFill>
          <a:blip r:embed="rId2" cstate="print"/>
          <a:srcRect/>
          <a:stretch>
            <a:fillRect/>
          </a:stretch>
        </p:blipFill>
        <p:spPr bwMode="auto">
          <a:xfrm>
            <a:off x="1000100" y="1052736"/>
            <a:ext cx="7143800" cy="4104135"/>
          </a:xfrm>
          <a:prstGeom prst="rect">
            <a:avLst/>
          </a:prstGeom>
          <a:noFill/>
          <a:ln w="28575">
            <a:solidFill>
              <a:schemeClr val="tx1"/>
            </a:solidFill>
          </a:ln>
        </p:spPr>
      </p:pic>
      <p:sp>
        <p:nvSpPr>
          <p:cNvPr id="3" name="Rectangle 2"/>
          <p:cNvSpPr/>
          <p:nvPr/>
        </p:nvSpPr>
        <p:spPr>
          <a:xfrm>
            <a:off x="899592" y="5269728"/>
            <a:ext cx="7560840" cy="1323439"/>
          </a:xfrm>
          <a:prstGeom prst="rect">
            <a:avLst/>
          </a:prstGeom>
        </p:spPr>
        <p:txBody>
          <a:bodyPr wrap="square">
            <a:spAutoFit/>
          </a:bodyPr>
          <a:lstStyle/>
          <a:p>
            <a:pPr algn="ctr"/>
            <a:r>
              <a:rPr lang="en-US" sz="2000" b="1" i="1" dirty="0" smtClean="0">
                <a:solidFill>
                  <a:srgbClr val="0000FF"/>
                </a:solidFill>
              </a:rPr>
              <a:t>A dissecting aortic aneurysm </a:t>
            </a:r>
            <a:r>
              <a:rPr lang="en-US" sz="2000" b="1" i="1" dirty="0" smtClean="0"/>
              <a:t>occurs when blood enters the aortic wall through a defect and moves between two layers of the wall, stripping the inner layer from the outer layer. Usually associated with atherosclerosis, inflammation, and degeneration of the connective tissue of the tunica media</a:t>
            </a:r>
            <a:endParaRPr lang="en-US" sz="2000" b="1" i="1" dirty="0"/>
          </a:p>
        </p:txBody>
      </p:sp>
      <p:sp>
        <p:nvSpPr>
          <p:cNvPr id="4" name="Rounded Rectangle 3"/>
          <p:cNvSpPr/>
          <p:nvPr/>
        </p:nvSpPr>
        <p:spPr>
          <a:xfrm>
            <a:off x="1785918" y="357166"/>
            <a:ext cx="5929354" cy="47954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Dissecting aortic aneurysm - LPF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extLst>
      <p:ext uri="{BB962C8B-B14F-4D97-AF65-F5344CB8AC3E}">
        <p14:creationId xmlns:p14="http://schemas.microsoft.com/office/powerpoint/2010/main" val="75802177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907704" y="1340768"/>
            <a:ext cx="7056784" cy="1440161"/>
          </a:xfrm>
          <a:prstGeom prst="rect">
            <a:avLst/>
          </a:prstGeom>
        </p:spPr>
        <p:txBody>
          <a:bodyPr vert="horz" anchor="b">
            <a:noAutofit/>
          </a:bodyPr>
          <a:lstStyle/>
          <a:p>
            <a:r>
              <a:rPr lang="en-US" sz="3600" b="1" dirty="0" smtClean="0">
                <a:solidFill>
                  <a:srgbClr val="66FFFF"/>
                </a:solidFill>
                <a:latin typeface="Aharoni" pitchFamily="2" charset="-79"/>
                <a:cs typeface="Aharoni" pitchFamily="2" charset="-79"/>
              </a:rPr>
              <a:t> Vegetations of rheumatic fever on mitral and aortic valves</a:t>
            </a:r>
            <a:endParaRPr lang="en-US" sz="3600" b="1" dirty="0">
              <a:solidFill>
                <a:srgbClr val="66FFFF"/>
              </a:solidFill>
              <a:latin typeface="Aharoni" pitchFamily="2" charset="-79"/>
              <a:cs typeface="Aharoni" pitchFamily="2" charset="-79"/>
            </a:endParaRPr>
          </a:p>
        </p:txBody>
      </p:sp>
      <p:sp>
        <p:nvSpPr>
          <p:cNvPr id="4" name="Rectangle 3"/>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1691680" y="260648"/>
            <a:ext cx="5585888" cy="769441"/>
          </a:xfrm>
          <a:prstGeom prst="rect">
            <a:avLst/>
          </a:prstGeom>
        </p:spPr>
        <p:txBody>
          <a:bodyPr wrap="none">
            <a:spAutoFit/>
          </a:bodyPr>
          <a:lstStyle/>
          <a:p>
            <a:pPr fontAlgn="base"/>
            <a:r>
              <a:rPr lang="en-US" sz="4400" b="1" dirty="0" err="1"/>
              <a:t>Valvular</a:t>
            </a:r>
            <a:r>
              <a:rPr lang="en-US" sz="4400" b="1" dirty="0"/>
              <a:t> Heart Disease</a:t>
            </a:r>
            <a:endParaRPr lang="en-US" sz="4400" b="1" i="0" dirty="0">
              <a:effectLst/>
            </a:endParaRPr>
          </a:p>
        </p:txBody>
      </p:sp>
      <p:sp>
        <p:nvSpPr>
          <p:cNvPr id="3" name="Rectangle 2"/>
          <p:cNvSpPr/>
          <p:nvPr/>
        </p:nvSpPr>
        <p:spPr>
          <a:xfrm>
            <a:off x="2286000" y="2690336"/>
            <a:ext cx="6174432" cy="2554545"/>
          </a:xfrm>
          <a:prstGeom prst="rect">
            <a:avLst/>
          </a:prstGeom>
        </p:spPr>
        <p:txBody>
          <a:bodyPr wrap="square">
            <a:spAutoFit/>
          </a:bodyPr>
          <a:lstStyle/>
          <a:p>
            <a:pPr marL="342900" indent="-342900">
              <a:buFont typeface="Arial" panose="020B0604020202020204" pitchFamily="34" charset="0"/>
              <a:buChar char="•"/>
            </a:pPr>
            <a:r>
              <a:rPr lang="en-US" sz="2000" dirty="0"/>
              <a:t>Rheumatic fever (RF) is an acute, immunologically mediated, multisystem inflammatory disease that occurs a few weeks after an episode of group A streptococcal </a:t>
            </a:r>
            <a:r>
              <a:rPr lang="en-US" sz="2000" dirty="0" smtClean="0"/>
              <a:t>pharyngitis</a:t>
            </a:r>
          </a:p>
          <a:p>
            <a:pPr marL="342900" indent="-342900">
              <a:buFont typeface="Arial" panose="020B0604020202020204" pitchFamily="34" charset="0"/>
              <a:buChar char="•"/>
            </a:pPr>
            <a:r>
              <a:rPr lang="en-US" sz="2000" dirty="0"/>
              <a:t>Acute rheumatic </a:t>
            </a:r>
            <a:r>
              <a:rPr lang="en-US" sz="2000" dirty="0" err="1"/>
              <a:t>carditis</a:t>
            </a:r>
            <a:r>
              <a:rPr lang="en-US" sz="2000" dirty="0"/>
              <a:t> is a frequent manifestation during the active phase of RF and may progress over time to chronic rheumatic heart disease (RHD), of which </a:t>
            </a:r>
            <a:r>
              <a:rPr lang="en-US" sz="2000" dirty="0" err="1"/>
              <a:t>valvular</a:t>
            </a:r>
            <a:r>
              <a:rPr lang="en-US" sz="2000" dirty="0"/>
              <a:t> abnormalities are key manifestations.</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4" name="Picture 2" descr="http://o.quizlet.com/LBUN9FLVtu-mr1gSx6fMQQ_m.jpg"/>
          <p:cNvPicPr>
            <a:picLocks noChangeAspect="1" noChangeArrowheads="1"/>
          </p:cNvPicPr>
          <p:nvPr/>
        </p:nvPicPr>
        <p:blipFill>
          <a:blip r:embed="rId2" cstate="print"/>
          <a:srcRect/>
          <a:stretch>
            <a:fillRect/>
          </a:stretch>
        </p:blipFill>
        <p:spPr bwMode="auto">
          <a:xfrm>
            <a:off x="1071841" y="980728"/>
            <a:ext cx="6956543" cy="4104455"/>
          </a:xfrm>
          <a:prstGeom prst="rect">
            <a:avLst/>
          </a:prstGeom>
          <a:noFill/>
          <a:ln w="38100">
            <a:solidFill>
              <a:schemeClr val="tx1"/>
            </a:solidFill>
          </a:ln>
        </p:spPr>
      </p:pic>
      <p:sp>
        <p:nvSpPr>
          <p:cNvPr id="9" name="Rectangle 8"/>
          <p:cNvSpPr/>
          <p:nvPr/>
        </p:nvSpPr>
        <p:spPr>
          <a:xfrm>
            <a:off x="611560" y="5300505"/>
            <a:ext cx="7632848" cy="1200329"/>
          </a:xfrm>
          <a:prstGeom prst="rect">
            <a:avLst/>
          </a:prstGeom>
        </p:spPr>
        <p:txBody>
          <a:bodyPr wrap="square">
            <a:spAutoFit/>
          </a:bodyPr>
          <a:lstStyle/>
          <a:p>
            <a:pPr algn="ctr"/>
            <a:r>
              <a:rPr lang="en-US" b="1" i="1" dirty="0" smtClean="0"/>
              <a:t>The small verrucous vegetations are associated with acute rheumatic fever. These warty vegetations are multiple, firm, adherent, small , 1-3 mm in- diameter and form along the line of valve closure over areas of endocardial inflammation.  Affects mainly Aortic &amp; Mitral valves</a:t>
            </a:r>
            <a:endParaRPr lang="en-US" i="1" dirty="0"/>
          </a:p>
        </p:txBody>
      </p:sp>
      <p:sp>
        <p:nvSpPr>
          <p:cNvPr id="10" name="Rounded Rectangle 9"/>
          <p:cNvSpPr/>
          <p:nvPr/>
        </p:nvSpPr>
        <p:spPr>
          <a:xfrm>
            <a:off x="1403648" y="260648"/>
            <a:ext cx="612068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Mitral Valvulitis - Gross </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5325015"/>
            <a:ext cx="7776864" cy="1200329"/>
          </a:xfrm>
          <a:prstGeom prst="rect">
            <a:avLst/>
          </a:prstGeom>
        </p:spPr>
        <p:txBody>
          <a:bodyPr wrap="square">
            <a:spAutoFit/>
          </a:bodyPr>
          <a:lstStyle/>
          <a:p>
            <a:pPr algn="ctr"/>
            <a:r>
              <a:rPr lang="en-US" b="1" dirty="0" smtClean="0"/>
              <a:t>Close-up view of an opened-out rheumatic mitral valve showing severe thickening and retraction of the cusps. The chordae tendineae are shortened and fused into short thick cords. This rigid valve would have been stenosed</a:t>
            </a:r>
            <a:endParaRPr lang="en-US" b="1" dirty="0"/>
          </a:p>
        </p:txBody>
      </p:sp>
      <p:sp>
        <p:nvSpPr>
          <p:cNvPr id="6" name="Rounded Rectangle 5"/>
          <p:cNvSpPr/>
          <p:nvPr/>
        </p:nvSpPr>
        <p:spPr>
          <a:xfrm>
            <a:off x="1500166" y="26064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Mitral Valvulitis - Gross </a:t>
            </a:r>
            <a:endParaRPr lang="en-US" sz="2800" i="1" dirty="0">
              <a:solidFill>
                <a:schemeClr val="bg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srcRect/>
          <a:stretch>
            <a:fillRect/>
          </a:stretch>
        </p:blipFill>
        <p:spPr bwMode="auto">
          <a:xfrm>
            <a:off x="1333500" y="1104912"/>
            <a:ext cx="6477000" cy="4038600"/>
          </a:xfrm>
          <a:prstGeom prst="rect">
            <a:avLst/>
          </a:prstGeom>
          <a:noFill/>
          <a:ln w="9525">
            <a:noFill/>
            <a:miter lim="800000"/>
            <a:headEnd/>
            <a:tailEnd/>
          </a:ln>
          <a:effectLst/>
        </p:spPr>
      </p:pic>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descr="http://pathwiki.pbworks.com/f/rheumatic%20vegetations.jpg"/>
          <p:cNvPicPr>
            <a:picLocks noChangeAspect="1" noChangeArrowheads="1"/>
          </p:cNvPicPr>
          <p:nvPr/>
        </p:nvPicPr>
        <p:blipFill>
          <a:blip r:embed="rId2" cstate="print"/>
          <a:srcRect/>
          <a:stretch>
            <a:fillRect/>
          </a:stretch>
        </p:blipFill>
        <p:spPr bwMode="auto">
          <a:xfrm>
            <a:off x="1118901" y="1181664"/>
            <a:ext cx="6549443" cy="4263560"/>
          </a:xfrm>
          <a:prstGeom prst="rect">
            <a:avLst/>
          </a:prstGeom>
          <a:noFill/>
          <a:ln w="38100">
            <a:solidFill>
              <a:schemeClr val="tx1"/>
            </a:solidFill>
          </a:ln>
        </p:spPr>
      </p:pic>
      <p:sp>
        <p:nvSpPr>
          <p:cNvPr id="5" name="Rounded Rectangle 4"/>
          <p:cNvSpPr/>
          <p:nvPr/>
        </p:nvSpPr>
        <p:spPr>
          <a:xfrm>
            <a:off x="1142976" y="260648"/>
            <a:ext cx="657229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331640" y="5517232"/>
            <a:ext cx="6192688" cy="707886"/>
          </a:xfrm>
          <a:prstGeom prst="rect">
            <a:avLst/>
          </a:prstGeom>
        </p:spPr>
        <p:txBody>
          <a:bodyPr wrap="square">
            <a:spAutoFit/>
          </a:bodyPr>
          <a:lstStyle/>
          <a:p>
            <a:pPr algn="ctr"/>
            <a:r>
              <a:rPr lang="en-US" sz="2000" b="1" i="1" dirty="0" smtClean="0"/>
              <a:t>large vegetations/hemorrhage along the free margins of the mitral valve. </a:t>
            </a:r>
            <a:endParaRPr lang="en-US" sz="2000" b="1"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48489" y="5611129"/>
            <a:ext cx="7746654" cy="1045897"/>
          </a:xfrm>
        </p:spPr>
        <p:txBody>
          <a:bodyPr>
            <a:noAutofit/>
          </a:bodyPr>
          <a:lstStyle/>
          <a:p>
            <a:pPr algn="ctr">
              <a:buNone/>
            </a:pPr>
            <a:r>
              <a:rPr lang="en-US" sz="2000" b="1" i="1" dirty="0" smtClean="0">
                <a:latin typeface="+mj-lt"/>
              </a:rPr>
              <a:t>Yellow </a:t>
            </a:r>
            <a:r>
              <a:rPr lang="en-US" sz="2000" b="1" i="1" dirty="0" err="1" smtClean="0">
                <a:latin typeface="+mj-lt"/>
              </a:rPr>
              <a:t>atheromatous</a:t>
            </a:r>
            <a:r>
              <a:rPr lang="en-US" sz="2000" b="1" i="1" dirty="0" smtClean="0">
                <a:latin typeface="+mj-lt"/>
              </a:rPr>
              <a:t> plaque with area of ulceration and hemorrhage</a:t>
            </a:r>
          </a:p>
          <a:p>
            <a:pPr>
              <a:buNone/>
            </a:pPr>
            <a:r>
              <a:rPr lang="en-US" sz="2000" b="1" i="1" dirty="0" smtClean="0">
                <a:latin typeface="+mj-lt"/>
              </a:rPr>
              <a:t> </a:t>
            </a:r>
            <a:r>
              <a:rPr lang="en-US" sz="2000" b="1" dirty="0">
                <a:latin typeface="+mj-lt"/>
              </a:rPr>
              <a:t>The key processes in atherosclerosis are intimal thickening and lipid accumulation </a:t>
            </a:r>
            <a:endParaRPr lang="en-US" sz="2000" b="1" i="1" dirty="0" smtClean="0">
              <a:latin typeface="+mj-lt"/>
            </a:endParaRPr>
          </a:p>
        </p:txBody>
      </p:sp>
      <p:sp>
        <p:nvSpPr>
          <p:cNvPr id="6" name="Rounded Rectangle 5"/>
          <p:cNvSpPr/>
          <p:nvPr/>
        </p:nvSpPr>
        <p:spPr>
          <a:xfrm>
            <a:off x="1571604" y="260648"/>
            <a:ext cx="5786478"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rotWithShape="1">
          <a:blip r:embed="rId2"/>
          <a:srcRect l="16335" t="16401" r="17516" b="17451"/>
          <a:stretch/>
        </p:blipFill>
        <p:spPr>
          <a:xfrm>
            <a:off x="615387" y="1011474"/>
            <a:ext cx="8064896" cy="45365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706517" y="1972804"/>
            <a:ext cx="4113955" cy="1938992"/>
          </a:xfrm>
          <a:prstGeom prst="rect">
            <a:avLst/>
          </a:prstGeom>
        </p:spPr>
        <p:txBody>
          <a:bodyPr wrap="square">
            <a:spAutoFit/>
          </a:bodyPr>
          <a:lstStyle/>
          <a:p>
            <a:pPr marL="342900" indent="-342900">
              <a:buFont typeface="Arial" panose="020B0604020202020204" pitchFamily="34" charset="0"/>
              <a:buChar char="•"/>
            </a:pPr>
            <a:r>
              <a:rPr lang="en-US" sz="2000" b="1" i="1" dirty="0" smtClean="0"/>
              <a:t>Stenotic mitral valve seen from left atrium (Fish-Mouth) </a:t>
            </a:r>
          </a:p>
          <a:p>
            <a:pPr marL="342900" indent="-342900">
              <a:buFont typeface="Arial" panose="020B0604020202020204" pitchFamily="34" charset="0"/>
              <a:buChar char="•"/>
            </a:pPr>
            <a:r>
              <a:rPr lang="en-US" sz="2000" b="1" i="1" dirty="0" smtClean="0"/>
              <a:t>fusion of valve commissures, </a:t>
            </a:r>
          </a:p>
          <a:p>
            <a:pPr marL="342900" indent="-342900">
              <a:buFont typeface="Arial" panose="020B0604020202020204" pitchFamily="34" charset="0"/>
              <a:buChar char="•"/>
            </a:pPr>
            <a:r>
              <a:rPr lang="en-US" sz="2000" b="1" i="1" dirty="0" smtClean="0"/>
              <a:t>thickening and calcification of the cusps,</a:t>
            </a:r>
          </a:p>
          <a:p>
            <a:pPr marL="342900" indent="-342900">
              <a:buFont typeface="Arial" panose="020B0604020202020204" pitchFamily="34" charset="0"/>
              <a:buChar char="•"/>
            </a:pPr>
            <a:r>
              <a:rPr lang="en-US" sz="2000" b="1" i="1" dirty="0" smtClean="0"/>
              <a:t> The </a:t>
            </a:r>
            <a:r>
              <a:rPr lang="en-US" sz="2000" b="1" i="1" dirty="0" err="1" smtClean="0"/>
              <a:t>vegetations</a:t>
            </a:r>
            <a:endParaRPr lang="en-US" sz="2000" b="1" i="1" dirty="0"/>
          </a:p>
        </p:txBody>
      </p:sp>
      <p:sp>
        <p:nvSpPr>
          <p:cNvPr id="6" name="Rounded Rectangle 5"/>
          <p:cNvSpPr/>
          <p:nvPr/>
        </p:nvSpPr>
        <p:spPr>
          <a:xfrm>
            <a:off x="1331640" y="260648"/>
            <a:ext cx="624075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srcRect/>
          <a:stretch>
            <a:fillRect/>
          </a:stretch>
        </p:blipFill>
        <p:spPr bwMode="auto">
          <a:xfrm>
            <a:off x="107504" y="1179882"/>
            <a:ext cx="4608512" cy="5463828"/>
          </a:xfrm>
          <a:prstGeom prst="rect">
            <a:avLst/>
          </a:prstGeom>
          <a:noFill/>
          <a:ln w="9525">
            <a:solidFill>
              <a:schemeClr val="tx1"/>
            </a:solidFill>
            <a:miter lim="800000"/>
            <a:headEnd/>
            <a:tailEnd/>
          </a:ln>
          <a:effectLst/>
        </p:spPr>
      </p:pic>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8962" name="Picture 2" descr="http://pathwiki.pbworks.com/f/rheumatic%20valvulitis%20gross.jpg"/>
          <p:cNvPicPr>
            <a:picLocks noChangeAspect="1" noChangeArrowheads="1"/>
          </p:cNvPicPr>
          <p:nvPr/>
        </p:nvPicPr>
        <p:blipFill>
          <a:blip r:embed="rId2" cstate="print"/>
          <a:srcRect/>
          <a:stretch>
            <a:fillRect/>
          </a:stretch>
        </p:blipFill>
        <p:spPr bwMode="auto">
          <a:xfrm>
            <a:off x="899592" y="1108215"/>
            <a:ext cx="7129400" cy="4392487"/>
          </a:xfrm>
          <a:prstGeom prst="rect">
            <a:avLst/>
          </a:prstGeom>
          <a:noFill/>
          <a:ln w="28575">
            <a:solidFill>
              <a:schemeClr val="tx1"/>
            </a:solidFill>
          </a:ln>
        </p:spPr>
      </p:pic>
      <p:sp>
        <p:nvSpPr>
          <p:cNvPr id="5" name="Rectangle 4"/>
          <p:cNvSpPr/>
          <p:nvPr/>
        </p:nvSpPr>
        <p:spPr>
          <a:xfrm>
            <a:off x="1043608" y="5628047"/>
            <a:ext cx="6984776" cy="1015663"/>
          </a:xfrm>
          <a:prstGeom prst="rect">
            <a:avLst/>
          </a:prstGeom>
        </p:spPr>
        <p:txBody>
          <a:bodyPr wrap="square">
            <a:spAutoFit/>
          </a:bodyPr>
          <a:lstStyle/>
          <a:p>
            <a:pPr algn="ctr"/>
            <a:r>
              <a:rPr lang="en-US" sz="2000" b="1" i="1" dirty="0" smtClean="0">
                <a:solidFill>
                  <a:srgbClr val="0000FF"/>
                </a:solidFill>
              </a:rPr>
              <a:t>Chronic rheumatic mitral</a:t>
            </a:r>
            <a:r>
              <a:rPr lang="en-US" sz="2000" i="1" dirty="0" smtClean="0"/>
              <a:t> </a:t>
            </a:r>
            <a:r>
              <a:rPr lang="en-US" sz="2000" b="1" i="1" dirty="0" smtClean="0">
                <a:solidFill>
                  <a:srgbClr val="0000FF"/>
                </a:solidFill>
              </a:rPr>
              <a:t>valvulitis</a:t>
            </a:r>
            <a:endParaRPr lang="en-US" sz="2000" b="1" i="1" dirty="0" smtClean="0"/>
          </a:p>
          <a:p>
            <a:pPr algn="ctr"/>
            <a:r>
              <a:rPr lang="en-US" sz="2000" b="1" i="1" dirty="0" smtClean="0"/>
              <a:t>the valve leaflets are thick, fibrotic, fused.  Short, thickened, fused chordae tendinae     stenosis and / or incompetence</a:t>
            </a:r>
            <a:endParaRPr lang="en-US" sz="2000" b="1" i="1" dirty="0"/>
          </a:p>
        </p:txBody>
      </p:sp>
      <p:sp>
        <p:nvSpPr>
          <p:cNvPr id="8" name="Rounded Rectangle 7"/>
          <p:cNvSpPr/>
          <p:nvPr/>
        </p:nvSpPr>
        <p:spPr>
          <a:xfrm>
            <a:off x="1259632" y="260648"/>
            <a:ext cx="626469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ight Arrow 1"/>
          <p:cNvSpPr/>
          <p:nvPr/>
        </p:nvSpPr>
        <p:spPr>
          <a:xfrm>
            <a:off x="3779912" y="6453336"/>
            <a:ext cx="216024" cy="720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331640" y="5556609"/>
            <a:ext cx="6552728" cy="1015663"/>
          </a:xfrm>
          <a:prstGeom prst="rect">
            <a:avLst/>
          </a:prstGeom>
        </p:spPr>
        <p:txBody>
          <a:bodyPr wrap="square">
            <a:spAutoFit/>
          </a:bodyPr>
          <a:lstStyle/>
          <a:p>
            <a:pPr algn="ctr"/>
            <a:r>
              <a:rPr lang="en-US" sz="2000" b="1" i="1" dirty="0" smtClean="0">
                <a:solidFill>
                  <a:srgbClr val="0000FF"/>
                </a:solidFill>
              </a:rPr>
              <a:t>Gross pathology of rheumatic heart disease</a:t>
            </a:r>
            <a:r>
              <a:rPr lang="en-US" sz="2000" b="1" i="1" dirty="0" smtClean="0"/>
              <a:t>  </a:t>
            </a:r>
            <a:r>
              <a:rPr lang="en-US" sz="2000" b="1" i="1" dirty="0" smtClean="0">
                <a:solidFill>
                  <a:srgbClr val="0000FF"/>
                </a:solidFill>
              </a:rPr>
              <a:t>Aortic stenosis</a:t>
            </a:r>
            <a:r>
              <a:rPr lang="en-US" sz="2000" b="1" i="1" dirty="0" smtClean="0"/>
              <a:t>:  Aorta has been removed to show thickened, fused aortic </a:t>
            </a:r>
          </a:p>
          <a:p>
            <a:pPr algn="ctr"/>
            <a:r>
              <a:rPr lang="en-US" sz="2000" b="1" i="1" dirty="0" smtClean="0"/>
              <a:t>valve leaflets</a:t>
            </a:r>
            <a:endParaRPr lang="en-US" sz="2000" b="1" i="1" dirty="0"/>
          </a:p>
        </p:txBody>
      </p:sp>
      <p:sp>
        <p:nvSpPr>
          <p:cNvPr id="10" name="Rounded Rectangle 9"/>
          <p:cNvSpPr/>
          <p:nvPr/>
        </p:nvSpPr>
        <p:spPr>
          <a:xfrm>
            <a:off x="1835696" y="260648"/>
            <a:ext cx="518457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Rheumatic Aortic Valvulitis - Gross</a:t>
            </a:r>
            <a:endParaRPr lang="en-US" sz="2800" i="1" dirty="0">
              <a:solidFill>
                <a:schemeClr val="bg1"/>
              </a:solidFill>
              <a:effectLst>
                <a:outerShdw blurRad="38100" dist="38100" dir="2700000" algn="tl">
                  <a:srgbClr val="000000">
                    <a:alpha val="43137"/>
                  </a:srgbClr>
                </a:outerShdw>
              </a:effectLst>
            </a:endParaRPr>
          </a:p>
        </p:txBody>
      </p:sp>
      <p:pic>
        <p:nvPicPr>
          <p:cNvPr id="83970" name="Picture 2" descr="http://24.media.tumblr.com/tumblr_m4wuoi7nKm1qeo1dvo1_500.jpg"/>
          <p:cNvPicPr>
            <a:picLocks noChangeAspect="1" noChangeArrowheads="1"/>
          </p:cNvPicPr>
          <p:nvPr/>
        </p:nvPicPr>
        <p:blipFill>
          <a:blip r:embed="rId2" cstate="print"/>
          <a:srcRect/>
          <a:stretch>
            <a:fillRect/>
          </a:stretch>
        </p:blipFill>
        <p:spPr bwMode="auto">
          <a:xfrm>
            <a:off x="1115616" y="1124744"/>
            <a:ext cx="6834656" cy="4233082"/>
          </a:xfrm>
          <a:prstGeom prst="rect">
            <a:avLst/>
          </a:prstGeom>
          <a:noFill/>
          <a:ln w="38100">
            <a:solidFill>
              <a:srgbClr val="800000"/>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2123728" y="260648"/>
            <a:ext cx="4608512"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Rheumatic Valvulitis - LPF</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581350" y="5463147"/>
            <a:ext cx="7776864" cy="1323439"/>
          </a:xfrm>
          <a:prstGeom prst="rect">
            <a:avLst/>
          </a:prstGeom>
        </p:spPr>
        <p:txBody>
          <a:bodyPr wrap="square">
            <a:spAutoFit/>
          </a:bodyPr>
          <a:lstStyle/>
          <a:p>
            <a:pPr marL="450850" indent="-450850" algn="ctr"/>
            <a:r>
              <a:rPr lang="en-US" sz="2000" b="1" i="1" dirty="0" smtClean="0">
                <a:latin typeface="+mj-lt"/>
              </a:rPr>
              <a:t>The valve is thickened by dense hyalinized  fibrous tissue with vascularization and chronic inflammatory cell infiltrate. </a:t>
            </a:r>
            <a:r>
              <a:rPr lang="en-US" sz="2000" b="1" i="1" dirty="0" smtClean="0"/>
              <a:t>The myocardium showing cellular accumulations - </a:t>
            </a:r>
            <a:r>
              <a:rPr lang="en-US" sz="2000" b="1" i="1" dirty="0" smtClean="0">
                <a:solidFill>
                  <a:srgbClr val="0000FF"/>
                </a:solidFill>
              </a:rPr>
              <a:t>Aschoff bodies </a:t>
            </a:r>
            <a:r>
              <a:rPr lang="en-US" sz="2000" b="1" i="1" dirty="0" smtClean="0"/>
              <a:t>(arrows) -within the interstitium of the myocardium</a:t>
            </a:r>
            <a:r>
              <a:rPr lang="en-US" sz="2000" i="1" dirty="0" smtClean="0"/>
              <a:t>.</a:t>
            </a:r>
            <a:r>
              <a:rPr lang="en-US" sz="2000" b="1" i="1" dirty="0" smtClean="0">
                <a:latin typeface="+mj-lt"/>
              </a:rPr>
              <a:t> </a:t>
            </a:r>
            <a:endParaRPr lang="en-US" sz="2000" b="1" i="1" dirty="0">
              <a:latin typeface="+mj-lt"/>
            </a:endParaRPr>
          </a:p>
        </p:txBody>
      </p:sp>
      <p:pic>
        <p:nvPicPr>
          <p:cNvPr id="79874" name="Picture 2" descr="http://www.wikidoc.org/images/a/a9/Acute_rheumatic_myocarditis_case_3.jpg"/>
          <p:cNvPicPr>
            <a:picLocks noChangeAspect="1" noChangeArrowheads="1"/>
          </p:cNvPicPr>
          <p:nvPr/>
        </p:nvPicPr>
        <p:blipFill>
          <a:blip r:embed="rId3" cstate="print"/>
          <a:srcRect/>
          <a:stretch>
            <a:fillRect/>
          </a:stretch>
        </p:blipFill>
        <p:spPr bwMode="auto">
          <a:xfrm>
            <a:off x="971600" y="1142984"/>
            <a:ext cx="7243738" cy="4143404"/>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1448866" y="5514996"/>
          <a:ext cx="6480720" cy="1057276"/>
        </p:xfrm>
        <a:graphic>
          <a:graphicData uri="http://schemas.openxmlformats.org/drawingml/2006/table">
            <a:tbl>
              <a:tblPr/>
              <a:tblGrid>
                <a:gridCol w="6480720"/>
              </a:tblGrid>
              <a:tr h="1057276">
                <a:tc>
                  <a:txBody>
                    <a:bodyPr/>
                    <a:lstStyle/>
                    <a:p>
                      <a:pPr algn="ctr"/>
                      <a:r>
                        <a:rPr lang="en-US" sz="2000" b="1" i="1" dirty="0"/>
                        <a:t>Microscopically, acute rheumatic carditis is marked by a peculiar form of granulomatous inflammation with so-called "</a:t>
                      </a:r>
                      <a:r>
                        <a:rPr lang="en-US" sz="2000" b="1" i="1" dirty="0">
                          <a:solidFill>
                            <a:srgbClr val="0000FF"/>
                          </a:solidFill>
                        </a:rPr>
                        <a:t>Aschoff </a:t>
                      </a:r>
                      <a:r>
                        <a:rPr lang="en-US" sz="2000" b="1" i="1" dirty="0" smtClean="0">
                          <a:solidFill>
                            <a:srgbClr val="0000FF"/>
                          </a:solidFill>
                        </a:rPr>
                        <a:t> nodules</a:t>
                      </a:r>
                      <a:r>
                        <a:rPr lang="en-US" sz="2000" b="1" i="1" dirty="0"/>
                        <a:t>" seen best in myocardium, </a:t>
                      </a:r>
                    </a:p>
                  </a:txBody>
                  <a:tcPr marL="0" marR="0" marT="0" marB="0" anchor="ctr">
                    <a:lnL>
                      <a:noFill/>
                    </a:lnL>
                    <a:lnR>
                      <a:noFill/>
                    </a:lnR>
                    <a:lnT>
                      <a:noFill/>
                    </a:lnT>
                    <a:lnB>
                      <a:noFill/>
                    </a:lnB>
                  </a:tcPr>
                </a:tc>
              </a:tr>
            </a:tbl>
          </a:graphicData>
        </a:graphic>
      </p:graphicFrame>
      <p:sp>
        <p:nvSpPr>
          <p:cNvPr id="7" name="Rounded Rectangle 6"/>
          <p:cNvSpPr/>
          <p:nvPr/>
        </p:nvSpPr>
        <p:spPr>
          <a:xfrm>
            <a:off x="2051720" y="260648"/>
            <a:ext cx="5092048"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Carditis - HPF </a:t>
            </a:r>
            <a:endParaRPr lang="en-US" sz="2800" i="1" dirty="0">
              <a:solidFill>
                <a:schemeClr val="bg1"/>
              </a:solidFill>
              <a:effectLst>
                <a:outerShdw blurRad="38100" dist="38100" dir="2700000" algn="tl">
                  <a:srgbClr val="000000">
                    <a:alpha val="43137"/>
                  </a:srgbClr>
                </a:outerShdw>
              </a:effectLst>
            </a:endParaRPr>
          </a:p>
        </p:txBody>
      </p:sp>
      <p:pic>
        <p:nvPicPr>
          <p:cNvPr id="171010" name="Picture 2" descr="File:Acute rheumatic myocarditis case 4.jpeg"/>
          <p:cNvPicPr>
            <a:picLocks noChangeAspect="1" noChangeArrowheads="1"/>
          </p:cNvPicPr>
          <p:nvPr/>
        </p:nvPicPr>
        <p:blipFill>
          <a:blip r:embed="rId2" cstate="print"/>
          <a:srcRect/>
          <a:stretch>
            <a:fillRect/>
          </a:stretch>
        </p:blipFill>
        <p:spPr bwMode="auto">
          <a:xfrm>
            <a:off x="1187624" y="1052736"/>
            <a:ext cx="6813400" cy="4286250"/>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95536" y="5380696"/>
            <a:ext cx="7992888" cy="1200329"/>
          </a:xfrm>
          <a:prstGeom prst="rect">
            <a:avLst/>
          </a:prstGeom>
        </p:spPr>
        <p:txBody>
          <a:bodyPr wrap="square">
            <a:spAutoFit/>
          </a:bodyPr>
          <a:lstStyle/>
          <a:p>
            <a:pPr algn="ctr"/>
            <a:r>
              <a:rPr lang="en-US" b="1" i="1" dirty="0" smtClean="0"/>
              <a:t>An </a:t>
            </a:r>
            <a:r>
              <a:rPr lang="en-US" b="1" i="1" dirty="0" smtClean="0">
                <a:solidFill>
                  <a:srgbClr val="0000FF"/>
                </a:solidFill>
              </a:rPr>
              <a:t>Aschoff nodule </a:t>
            </a:r>
            <a:r>
              <a:rPr lang="en-US" b="1" i="1" dirty="0" smtClean="0"/>
              <a:t>at high magnification.</a:t>
            </a:r>
          </a:p>
          <a:p>
            <a:pPr algn="ctr"/>
            <a:r>
              <a:rPr lang="en-US" b="1" i="1" dirty="0" smtClean="0"/>
              <a:t>It affects mainly the left side of the heart and in particular the posterior wall of the left atrium. The most characteristic component is the Aschoff giant cell. Several appear here as large cells with two or more nuclei that have prominent nucleoli. </a:t>
            </a:r>
            <a:endParaRPr lang="en-US" b="1" i="1" dirty="0"/>
          </a:p>
        </p:txBody>
      </p:sp>
      <p:sp>
        <p:nvSpPr>
          <p:cNvPr id="7" name="Rounded Rectangle 6"/>
          <p:cNvSpPr/>
          <p:nvPr/>
        </p:nvSpPr>
        <p:spPr>
          <a:xfrm>
            <a:off x="1691680" y="260648"/>
            <a:ext cx="5256584"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Myocarditis - HPF </a:t>
            </a:r>
            <a:endParaRPr lang="en-US" sz="2800" i="1" dirty="0">
              <a:solidFill>
                <a:schemeClr val="bg1"/>
              </a:solidFill>
              <a:effectLst>
                <a:outerShdw blurRad="38100" dist="38100" dir="2700000" algn="tl">
                  <a:srgbClr val="000000">
                    <a:alpha val="43137"/>
                  </a:srgbClr>
                </a:outerShdw>
              </a:effectLst>
            </a:endParaRPr>
          </a:p>
        </p:txBody>
      </p:sp>
      <p:pic>
        <p:nvPicPr>
          <p:cNvPr id="152580" name="Picture 4" descr="http://o.quizlet.com/i/Ne64m6TTUy064S664nzHaA_m.jpg"/>
          <p:cNvPicPr>
            <a:picLocks noChangeAspect="1" noChangeArrowheads="1"/>
          </p:cNvPicPr>
          <p:nvPr/>
        </p:nvPicPr>
        <p:blipFill>
          <a:blip r:embed="rId2" cstate="print"/>
          <a:srcRect/>
          <a:stretch>
            <a:fillRect/>
          </a:stretch>
        </p:blipFill>
        <p:spPr bwMode="auto">
          <a:xfrm>
            <a:off x="1043608" y="1071546"/>
            <a:ext cx="6919882" cy="4085646"/>
          </a:xfrm>
          <a:prstGeom prst="rect">
            <a:avLst/>
          </a:prstGeom>
          <a:noFill/>
          <a:ln w="28575">
            <a:solidFill>
              <a:schemeClr val="tx1"/>
            </a:solidFill>
          </a:ln>
        </p:spPr>
      </p:pic>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ttp://2.bp.blogspot.com/_OwoEg7Db_AE/TS5WNa28eoI/AAAAAAAABdg/hDN2OCoPn-M/s1600/Aschoff%2Bnodule.png"/>
          <p:cNvPicPr>
            <a:picLocks noChangeAspect="1" noChangeArrowheads="1"/>
          </p:cNvPicPr>
          <p:nvPr/>
        </p:nvPicPr>
        <p:blipFill>
          <a:blip r:embed="rId2" cstate="print"/>
          <a:srcRect/>
          <a:stretch>
            <a:fillRect/>
          </a:stretch>
        </p:blipFill>
        <p:spPr bwMode="auto">
          <a:xfrm>
            <a:off x="4572000" y="1828863"/>
            <a:ext cx="4176464" cy="3600400"/>
          </a:xfrm>
          <a:prstGeom prst="rect">
            <a:avLst/>
          </a:prstGeom>
          <a:noFill/>
          <a:ln w="28575">
            <a:solidFill>
              <a:schemeClr val="tx1"/>
            </a:solidFill>
          </a:ln>
        </p:spPr>
      </p:pic>
      <p:pic>
        <p:nvPicPr>
          <p:cNvPr id="165892" name="Picture 4" descr="http://3.bp.blogspot.com/_OwoEg7Db_AE/TS5Vvg_QeXI/AAAAAAAABdY/qoLaMU1rfyM/s1600/Aschoff%2Bnodules.png"/>
          <p:cNvPicPr>
            <a:picLocks noChangeAspect="1" noChangeArrowheads="1"/>
          </p:cNvPicPr>
          <p:nvPr/>
        </p:nvPicPr>
        <p:blipFill>
          <a:blip r:embed="rId3" cstate="print"/>
          <a:srcRect/>
          <a:stretch>
            <a:fillRect/>
          </a:stretch>
        </p:blipFill>
        <p:spPr bwMode="auto">
          <a:xfrm>
            <a:off x="251520" y="1828864"/>
            <a:ext cx="4176464" cy="3600400"/>
          </a:xfrm>
          <a:prstGeom prst="rect">
            <a:avLst/>
          </a:prstGeom>
          <a:noFill/>
          <a:ln w="28575">
            <a:solidFill>
              <a:schemeClr val="tx1"/>
            </a:solidFill>
          </a:ln>
        </p:spPr>
      </p:pic>
      <p:sp>
        <p:nvSpPr>
          <p:cNvPr id="6" name="Rounded Rectangle 5"/>
          <p:cNvSpPr/>
          <p:nvPr/>
        </p:nvSpPr>
        <p:spPr>
          <a:xfrm>
            <a:off x="2214546" y="214290"/>
            <a:ext cx="4857784" cy="91045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latin typeface="Franklin Gothic Demi" pitchFamily="34" charset="0"/>
              </a:rPr>
              <a:t>RHEUMATIC MYOCARDIITIS </a:t>
            </a:r>
            <a:br>
              <a:rPr lang="en-US" sz="2400" b="1" i="1" dirty="0" smtClean="0">
                <a:solidFill>
                  <a:schemeClr val="bg1"/>
                </a:solidFill>
                <a:effectLst>
                  <a:outerShdw blurRad="38100" dist="38100" dir="2700000" algn="tl">
                    <a:srgbClr val="000000">
                      <a:alpha val="43137"/>
                    </a:srgbClr>
                  </a:outerShdw>
                </a:effectLst>
                <a:latin typeface="Franklin Gothic Demi" pitchFamily="34" charset="0"/>
              </a:rPr>
            </a:br>
            <a:r>
              <a:rPr lang="en-US" sz="2400" b="1" i="1" dirty="0" smtClean="0">
                <a:solidFill>
                  <a:schemeClr val="bg1"/>
                </a:solidFill>
                <a:effectLst>
                  <a:outerShdw blurRad="38100" dist="38100" dir="2700000" algn="tl">
                    <a:srgbClr val="000000">
                      <a:alpha val="43137"/>
                    </a:srgbClr>
                  </a:outerShdw>
                </a:effectLst>
                <a:latin typeface="Franklin Gothic Demi" pitchFamily="34" charset="0"/>
              </a:rPr>
              <a:t>(ASCHOFF NODULE)</a:t>
            </a:r>
            <a:endParaRPr lang="en-US" sz="24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971600" y="5628047"/>
            <a:ext cx="6840760" cy="1015663"/>
          </a:xfrm>
          <a:prstGeom prst="rect">
            <a:avLst/>
          </a:prstGeom>
        </p:spPr>
        <p:txBody>
          <a:bodyPr wrap="square">
            <a:spAutoFit/>
          </a:bodyPr>
          <a:lstStyle/>
          <a:p>
            <a:pPr algn="ctr"/>
            <a:r>
              <a:rPr lang="en-US" sz="2000" b="1" i="1" dirty="0" smtClean="0">
                <a:solidFill>
                  <a:srgbClr val="0000FF"/>
                </a:solidFill>
                <a:latin typeface="+mj-lt"/>
              </a:rPr>
              <a:t>Aschoff nodule </a:t>
            </a:r>
            <a:r>
              <a:rPr lang="en-US" sz="2000" b="1" i="1" dirty="0" smtClean="0">
                <a:latin typeface="+mj-lt"/>
              </a:rPr>
              <a:t>consists of a focus of fibrinoid necrosis, few lymphocytes, macrophages and few small giant cells with one or several nuclei (Aschoff giant cell). </a:t>
            </a:r>
            <a:endParaRPr lang="en-US" sz="2000" b="1" i="1" dirty="0">
              <a:latin typeface="+mj-lt"/>
            </a:endParaRPr>
          </a:p>
        </p:txBody>
      </p:sp>
      <p:sp>
        <p:nvSpPr>
          <p:cNvPr id="9" name="Up Arrow 8"/>
          <p:cNvSpPr/>
          <p:nvPr/>
        </p:nvSpPr>
        <p:spPr>
          <a:xfrm rot="17816693">
            <a:off x="7217757" y="4347762"/>
            <a:ext cx="256765" cy="43902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14942839">
            <a:off x="6840003" y="2897815"/>
            <a:ext cx="292580" cy="43204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rot="14942839">
            <a:off x="2807555" y="2978834"/>
            <a:ext cx="292580" cy="43204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5" name="Rectangle 14"/>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5484042"/>
            <a:ext cx="7272808" cy="1231106"/>
          </a:xfrm>
          <a:prstGeom prst="rect">
            <a:avLst/>
          </a:prstGeom>
        </p:spPr>
        <p:txBody>
          <a:bodyPr wrap="square">
            <a:spAutoFit/>
          </a:bodyPr>
          <a:lstStyle/>
          <a:p>
            <a:pPr marL="531813" indent="-531813" algn="ctr"/>
            <a:r>
              <a:rPr lang="en-US" sz="2000" b="1" i="1" dirty="0" smtClean="0">
                <a:solidFill>
                  <a:srgbClr val="0000FF"/>
                </a:solidFill>
                <a:latin typeface="+mj-lt"/>
              </a:rPr>
              <a:t>Aschoff bodies </a:t>
            </a:r>
            <a:r>
              <a:rPr lang="en-US" b="1" i="1" dirty="0" smtClean="0">
                <a:latin typeface="+mj-lt"/>
              </a:rPr>
              <a:t>in the intermuscular fibrous septa. They are oval in shape and seen in relation to blood vessels. </a:t>
            </a:r>
          </a:p>
          <a:p>
            <a:pPr marL="531813" indent="-531813" algn="ctr"/>
            <a:r>
              <a:rPr lang="en-US" b="1" i="1" dirty="0" smtClean="0">
                <a:latin typeface="+mj-lt"/>
              </a:rPr>
              <a:t>Each consists of a focus of fibrinoid necrosis, few lymphocytes, macrophages and few small giant cells with one or several nuclei (Aschoff giant cell).</a:t>
            </a:r>
            <a:endParaRPr lang="en-US" b="1" i="1" dirty="0">
              <a:latin typeface="+mj-lt"/>
            </a:endParaRPr>
          </a:p>
        </p:txBody>
      </p:sp>
      <p:sp>
        <p:nvSpPr>
          <p:cNvPr id="8" name="Rounded Rectangle 7"/>
          <p:cNvSpPr/>
          <p:nvPr/>
        </p:nvSpPr>
        <p:spPr>
          <a:xfrm>
            <a:off x="2071670" y="285728"/>
            <a:ext cx="4786346" cy="83901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Franklin Gothic Demi" pitchFamily="34" charset="0"/>
              </a:rPr>
              <a:t>RHEUMATIC MYOCARDIITIS </a:t>
            </a:r>
            <a:br>
              <a:rPr lang="en-US" sz="2400" dirty="0" smtClean="0">
                <a:solidFill>
                  <a:schemeClr val="bg1"/>
                </a:solidFill>
                <a:latin typeface="Franklin Gothic Demi" pitchFamily="34" charset="0"/>
              </a:rPr>
            </a:br>
            <a:r>
              <a:rPr lang="en-US" sz="2400" dirty="0" smtClean="0">
                <a:solidFill>
                  <a:schemeClr val="bg1"/>
                </a:solidFill>
                <a:latin typeface="Franklin Gothic Demi" pitchFamily="34" charset="0"/>
              </a:rPr>
              <a:t>(ASCHOFF NODULE)</a:t>
            </a:r>
            <a:endParaRPr lang="en-US" sz="2400" dirty="0">
              <a:solidFill>
                <a:schemeClr val="bg1"/>
              </a:solidFill>
            </a:endParaRPr>
          </a:p>
        </p:txBody>
      </p:sp>
      <p:pic>
        <p:nvPicPr>
          <p:cNvPr id="73730" name="Picture 2" descr="http://3.bp.blogspot.com/-i189Fa8Ulmk/TW094V0mBmI/AAAAAAAADAY/rs5dYpyKnI4/s1600/Rheumatic%2Bfever%2B%25E2%2580%2593%2BAschoff%2Bbody%2B%25E2%2580%2593.png"/>
          <p:cNvPicPr>
            <a:picLocks noChangeAspect="1" noChangeArrowheads="1"/>
          </p:cNvPicPr>
          <p:nvPr/>
        </p:nvPicPr>
        <p:blipFill>
          <a:blip r:embed="rId3" cstate="print"/>
          <a:srcRect/>
          <a:stretch>
            <a:fillRect/>
          </a:stretch>
        </p:blipFill>
        <p:spPr bwMode="auto">
          <a:xfrm>
            <a:off x="899592" y="1635037"/>
            <a:ext cx="7200800" cy="3810000"/>
          </a:xfrm>
          <a:prstGeom prst="rect">
            <a:avLst/>
          </a:prstGeom>
          <a:noFill/>
          <a:ln w="28575">
            <a:solidFill>
              <a:schemeClr val="tx1"/>
            </a:solidFill>
          </a:ln>
        </p:spPr>
      </p:pic>
      <p:pic>
        <p:nvPicPr>
          <p:cNvPr id="9" name="Picture 4" descr="http://classconnection.s3.amazonaws.com/733/flashcards/695733/png/screen_shot_2011-10-18_at_9.54.13_am1318946075875.png"/>
          <p:cNvPicPr>
            <a:picLocks noChangeAspect="1" noChangeArrowheads="1"/>
          </p:cNvPicPr>
          <p:nvPr/>
        </p:nvPicPr>
        <p:blipFill>
          <a:blip r:embed="rId4" cstate="print"/>
          <a:srcRect/>
          <a:stretch>
            <a:fillRect/>
          </a:stretch>
        </p:blipFill>
        <p:spPr bwMode="auto">
          <a:xfrm>
            <a:off x="4427984" y="1635037"/>
            <a:ext cx="3744416" cy="3865665"/>
          </a:xfrm>
          <a:prstGeom prst="rect">
            <a:avLst/>
          </a:prstGeom>
          <a:noFill/>
        </p:spPr>
      </p:pic>
      <p:sp>
        <p:nvSpPr>
          <p:cNvPr id="10" name="Up Arrow 9"/>
          <p:cNvSpPr/>
          <p:nvPr/>
        </p:nvSpPr>
        <p:spPr>
          <a:xfrm>
            <a:off x="2915816" y="3939293"/>
            <a:ext cx="216024"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2051720" y="3003189"/>
            <a:ext cx="216024"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3" name="Rectangle 12"/>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8" name="Rectangle 7"/>
          <p:cNvSpPr/>
          <p:nvPr/>
        </p:nvSpPr>
        <p:spPr>
          <a:xfrm>
            <a:off x="1804377" y="2786058"/>
            <a:ext cx="5852308"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i="1" cap="none" spc="50" dirty="0" smtClean="0">
                <a:ln w="11430"/>
                <a:solidFill>
                  <a:srgbClr val="FFC000"/>
                </a:solidFill>
                <a:effectLst>
                  <a:outerShdw blurRad="76200" dist="50800" dir="5400000" algn="tl" rotWithShape="0">
                    <a:srgbClr val="000000">
                      <a:alpha val="65000"/>
                    </a:srgbClr>
                  </a:outerShdw>
                </a:effectLst>
              </a:rPr>
              <a:t>HEART FAILURE</a:t>
            </a:r>
            <a:endParaRPr lang="en-US" sz="7200" b="1" i="1" cap="none" spc="50" dirty="0">
              <a:ln w="11430"/>
              <a:solidFill>
                <a:srgbClr val="FFC000"/>
              </a:solidFill>
              <a:effectLst>
                <a:outerShdw blurRad="76200" dist="50800" dir="5400000" algn="tl" rotWithShape="0">
                  <a:srgbClr val="000000">
                    <a:alpha val="65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50576" y="4357694"/>
            <a:ext cx="626469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rPr>
              <a:t> </a:t>
            </a:r>
            <a:r>
              <a:rPr lang="en-US" sz="3600" i="1" dirty="0" smtClean="0">
                <a:solidFill>
                  <a:srgbClr val="99FF33"/>
                </a:solidFill>
                <a:latin typeface="Aharoni" pitchFamily="2" charset="-79"/>
                <a:cs typeface="Aharoni" pitchFamily="2" charset="-79"/>
              </a:rPr>
              <a:t> Chronic venous congestion of the liver</a:t>
            </a:r>
            <a:endPar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endParaRPr>
          </a:p>
        </p:txBody>
      </p:sp>
      <p:sp>
        <p:nvSpPr>
          <p:cNvPr id="5" name="Rectangle 4"/>
          <p:cNvSpPr/>
          <p:nvPr/>
        </p:nvSpPr>
        <p:spPr>
          <a:xfrm>
            <a:off x="899592" y="404664"/>
            <a:ext cx="7121381" cy="769441"/>
          </a:xfrm>
          <a:prstGeom prst="rect">
            <a:avLst/>
          </a:prstGeom>
        </p:spPr>
        <p:txBody>
          <a:bodyPr wrap="square">
            <a:spAutoFit/>
          </a:bodyPr>
          <a:lstStyle/>
          <a:p>
            <a:r>
              <a:rPr lang="en-US" sz="4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Right Sided Heart Failure</a:t>
            </a:r>
            <a:endParaRPr lang="en-US" sz="4400" i="1" dirty="0">
              <a:solidFill>
                <a:srgbClr val="FFFF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899592" y="1556792"/>
            <a:ext cx="6408712" cy="2585323"/>
          </a:xfrm>
          <a:prstGeom prst="rect">
            <a:avLst/>
          </a:prstGeom>
        </p:spPr>
        <p:txBody>
          <a:bodyPr wrap="square">
            <a:spAutoFit/>
          </a:bodyPr>
          <a:lstStyle/>
          <a:p>
            <a:pPr marL="285750" indent="-285750">
              <a:buFont typeface="Arial" panose="020B0604020202020204" pitchFamily="34" charset="0"/>
              <a:buChar char="•"/>
            </a:pPr>
            <a:r>
              <a:rPr lang="en-US" i="1" dirty="0"/>
              <a:t>Most commonly, right-sided heart failure is caused by left-sided heart failure</a:t>
            </a:r>
            <a:r>
              <a:rPr lang="en-US" dirty="0"/>
              <a:t>, as any increase in pressure in the pulmonary circulation incidental to left-sided failure inevitably burdens the right side of the heart</a:t>
            </a:r>
            <a:r>
              <a:rPr lang="en-US" dirty="0" smtClean="0"/>
              <a:t>.</a:t>
            </a:r>
          </a:p>
          <a:p>
            <a:pPr marL="285750" indent="-285750">
              <a:buFont typeface="Arial" panose="020B0604020202020204" pitchFamily="34" charset="0"/>
              <a:buChar char="•"/>
            </a:pPr>
            <a:r>
              <a:rPr lang="en-US" dirty="0"/>
              <a:t>Pure right-sided heart failure is infrequent and usually occurs in patients with any one of a variety of disorders affecting the lungs; hence, it is often referred to as </a:t>
            </a:r>
            <a:r>
              <a:rPr lang="en-US" i="1" dirty="0" err="1"/>
              <a:t>cor</a:t>
            </a:r>
            <a:r>
              <a:rPr lang="en-US" i="1" dirty="0"/>
              <a:t> </a:t>
            </a:r>
            <a:r>
              <a:rPr lang="en-US" i="1" dirty="0" err="1"/>
              <a:t>pulmonale</a:t>
            </a:r>
            <a:r>
              <a:rPr lang="en-US" dirty="0" smtClean="0"/>
              <a:t>.</a:t>
            </a:r>
          </a:p>
          <a:p>
            <a:pPr marL="285750" indent="-285750">
              <a:buFont typeface="Arial" panose="020B0604020202020204" pitchFamily="34" charset="0"/>
              <a:buChar char="•"/>
            </a:pPr>
            <a:r>
              <a:rPr lang="en-US" dirty="0"/>
              <a:t>The clinical features of isolated right-sided heart failure are those related to systemic (and portal) venous </a:t>
            </a:r>
            <a:r>
              <a:rPr lang="en-US" dirty="0" smtClean="0"/>
              <a:t>congestion.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jazannurses.com/mkportal/modules/gallery/album/a_132.jpg"/>
          <p:cNvPicPr>
            <a:picLocks noChangeAspect="1" noChangeArrowheads="1"/>
          </p:cNvPicPr>
          <p:nvPr/>
        </p:nvPicPr>
        <p:blipFill>
          <a:blip r:embed="rId3" cstate="print"/>
          <a:srcRect/>
          <a:stretch>
            <a:fillRect/>
          </a:stretch>
        </p:blipFill>
        <p:spPr bwMode="auto">
          <a:xfrm>
            <a:off x="428596" y="1071546"/>
            <a:ext cx="8175852" cy="3653598"/>
          </a:xfrm>
          <a:prstGeom prst="rect">
            <a:avLst/>
          </a:prstGeom>
          <a:noFill/>
        </p:spPr>
      </p:pic>
      <p:sp>
        <p:nvSpPr>
          <p:cNvPr id="6" name="Rectangle 5"/>
          <p:cNvSpPr/>
          <p:nvPr/>
        </p:nvSpPr>
        <p:spPr>
          <a:xfrm>
            <a:off x="300262" y="4750308"/>
            <a:ext cx="8320438" cy="2000548"/>
          </a:xfrm>
          <a:prstGeom prst="rect">
            <a:avLst/>
          </a:prstGeom>
        </p:spPr>
        <p:txBody>
          <a:bodyPr wrap="square">
            <a:spAutoFit/>
          </a:bodyPr>
          <a:lstStyle/>
          <a:p>
            <a:r>
              <a:rPr lang="en-US" sz="2400" b="1" i="1" dirty="0" smtClean="0">
                <a:solidFill>
                  <a:srgbClr val="0000FF"/>
                </a:solidFill>
                <a:latin typeface="+mj-lt"/>
              </a:rPr>
              <a:t>Severe atherosclerosis of the aorta </a:t>
            </a:r>
            <a:r>
              <a:rPr lang="en-US" sz="2000" b="1" i="1" dirty="0" smtClean="0">
                <a:latin typeface="+mj-lt"/>
              </a:rPr>
              <a:t>:  the atheromatous plaques have undergone ulceration along with formation of overlying mural thrombus. </a:t>
            </a:r>
            <a:r>
              <a:rPr lang="en-US" sz="2000" b="1" i="1" dirty="0" smtClean="0">
                <a:solidFill>
                  <a:srgbClr val="FF0000"/>
                </a:solidFill>
              </a:rPr>
              <a:t>Complications are </a:t>
            </a:r>
          </a:p>
          <a:p>
            <a:pPr marL="342900" indent="-342900">
              <a:buFont typeface="Arial" panose="020B0604020202020204" pitchFamily="34" charset="0"/>
              <a:buChar char="•"/>
            </a:pPr>
            <a:r>
              <a:rPr lang="en-US" sz="2000" b="1" i="1" dirty="0" smtClean="0"/>
              <a:t>Vascular thrombosis and distal embolization</a:t>
            </a:r>
          </a:p>
          <a:p>
            <a:pPr marL="342900" indent="-342900">
              <a:buFont typeface="Arial" panose="020B0604020202020204" pitchFamily="34" charset="0"/>
              <a:buChar char="•"/>
            </a:pPr>
            <a:r>
              <a:rPr lang="en-US" sz="2000" b="1" i="1" dirty="0" smtClean="0"/>
              <a:t>Aneurysm formation </a:t>
            </a:r>
          </a:p>
          <a:p>
            <a:pPr marL="342900" indent="-342900">
              <a:buFont typeface="Arial" panose="020B0604020202020204" pitchFamily="34" charset="0"/>
              <a:buChar char="•"/>
            </a:pPr>
            <a:r>
              <a:rPr lang="en-US" sz="2000" b="1" i="1" dirty="0" smtClean="0"/>
              <a:t>Cardiac ischemia and distal ischemic events .</a:t>
            </a:r>
            <a:endParaRPr lang="en-US" sz="2000" i="1" dirty="0">
              <a:latin typeface="+mj-lt"/>
            </a:endParaRPr>
          </a:p>
        </p:txBody>
      </p:sp>
      <p:sp>
        <p:nvSpPr>
          <p:cNvPr id="5" name="Rounded Rectangle 4"/>
          <p:cNvSpPr/>
          <p:nvPr/>
        </p:nvSpPr>
        <p:spPr>
          <a:xfrm>
            <a:off x="1500166" y="332656"/>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Mr. Amer Shafie\Desktop\1cardiovascular block\Chronic venous congestion of the liver.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642910" y="1071546"/>
            <a:ext cx="7858180" cy="4500594"/>
          </a:xfrm>
          <a:prstGeom prst="rect">
            <a:avLst/>
          </a:prstGeom>
          <a:noFill/>
          <a:ln w="28575">
            <a:solidFill>
              <a:schemeClr val="tx1"/>
            </a:solidFill>
          </a:ln>
        </p:spPr>
      </p:pic>
      <p:sp>
        <p:nvSpPr>
          <p:cNvPr id="4" name="Rectangle 3"/>
          <p:cNvSpPr/>
          <p:nvPr/>
        </p:nvSpPr>
        <p:spPr>
          <a:xfrm>
            <a:off x="642910" y="5699485"/>
            <a:ext cx="7715304" cy="1015663"/>
          </a:xfrm>
          <a:prstGeom prst="rect">
            <a:avLst/>
          </a:prstGeom>
        </p:spPr>
        <p:txBody>
          <a:bodyPr wrap="square">
            <a:spAutoFit/>
          </a:bodyPr>
          <a:lstStyle/>
          <a:p>
            <a:pPr algn="ctr"/>
            <a:r>
              <a:rPr lang="en-US" sz="2000" b="1" i="1" dirty="0" smtClean="0"/>
              <a:t>Section of liver showing alternating pale and dark areas with </a:t>
            </a:r>
            <a:r>
              <a:rPr lang="en-US" sz="2000" b="1" i="1" dirty="0" smtClean="0">
                <a:solidFill>
                  <a:srgbClr val="FF0000"/>
                </a:solidFill>
              </a:rPr>
              <a:t>a nutmeg like </a:t>
            </a:r>
            <a:r>
              <a:rPr lang="en-US" sz="2000" b="1" i="1" dirty="0" smtClean="0"/>
              <a:t>appearance possibly due to passive congestion secondary to right sided </a:t>
            </a:r>
          </a:p>
          <a:p>
            <a:pPr algn="ctr"/>
            <a:r>
              <a:rPr lang="en-US" sz="2000" b="1" i="1" dirty="0" smtClean="0"/>
              <a:t>heart failure. </a:t>
            </a:r>
            <a:endParaRPr lang="en-US" sz="2000" b="1" i="1" dirty="0"/>
          </a:p>
        </p:txBody>
      </p:sp>
      <p:sp>
        <p:nvSpPr>
          <p:cNvPr id="7" name="مستطيل مستدير الزوايا 6"/>
          <p:cNvSpPr/>
          <p:nvPr/>
        </p:nvSpPr>
        <p:spPr>
          <a:xfrm>
            <a:off x="1785918" y="285728"/>
            <a:ext cx="5929354" cy="57150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NUTMEG LIVER – Cut surface</a:t>
            </a:r>
            <a:endPar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w.path.utah.edu/casepath/cv%20cases/CV%20Case%205%20comp_files/image11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rcRect/>
          <a:stretch>
            <a:fillRect/>
          </a:stretch>
        </p:blipFill>
        <p:spPr bwMode="auto">
          <a:xfrm>
            <a:off x="899592" y="1124744"/>
            <a:ext cx="7530060" cy="4402933"/>
          </a:xfrm>
          <a:prstGeom prst="rect">
            <a:avLst/>
          </a:prstGeom>
          <a:noFill/>
          <a:ln w="28575">
            <a:solidFill>
              <a:schemeClr val="tx1"/>
            </a:solidFill>
          </a:ln>
        </p:spPr>
      </p:pic>
      <p:sp>
        <p:nvSpPr>
          <p:cNvPr id="3" name="Rectangle 2"/>
          <p:cNvSpPr/>
          <p:nvPr/>
        </p:nvSpPr>
        <p:spPr>
          <a:xfrm>
            <a:off x="827584" y="5661248"/>
            <a:ext cx="7200800" cy="1015663"/>
          </a:xfrm>
          <a:prstGeom prst="rect">
            <a:avLst/>
          </a:prstGeom>
        </p:spPr>
        <p:txBody>
          <a:bodyPr wrap="square">
            <a:spAutoFit/>
          </a:bodyPr>
          <a:lstStyle/>
          <a:p>
            <a:pPr algn="ctr"/>
            <a:r>
              <a:rPr lang="en-US" sz="2000" b="1" i="1" dirty="0" smtClean="0"/>
              <a:t>The hepatic parenchyma contains a faintly nodular pattern and nutmeg staining due to chronic passive congestion due to Right sided </a:t>
            </a:r>
          </a:p>
          <a:p>
            <a:pPr algn="ctr"/>
            <a:r>
              <a:rPr lang="en-US" sz="2000" b="1" i="1" dirty="0" smtClean="0"/>
              <a:t>heart failure.</a:t>
            </a:r>
            <a:endParaRPr lang="en-US" sz="2000" b="1" i="1" dirty="0"/>
          </a:p>
        </p:txBody>
      </p:sp>
      <p:sp>
        <p:nvSpPr>
          <p:cNvPr id="6" name="Rectangle 5"/>
          <p:cNvSpPr/>
          <p:nvPr/>
        </p:nvSpPr>
        <p:spPr>
          <a:xfrm>
            <a:off x="7380312" y="6669359"/>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smtClean="0">
                <a:solidFill>
                  <a:schemeClr val="accent2">
                    <a:lumMod val="50000"/>
                  </a:schemeClr>
                </a:solidFill>
              </a:rPr>
              <a:t>CVS- Pract. - 39</a:t>
            </a:r>
            <a:endParaRPr lang="en-US" sz="1000" b="1" i="1" dirty="0">
              <a:solidFill>
                <a:schemeClr val="accent2">
                  <a:lumMod val="50000"/>
                </a:schemeClr>
              </a:solidFill>
            </a:endParaRPr>
          </a:p>
        </p:txBody>
      </p:sp>
      <p:sp>
        <p:nvSpPr>
          <p:cNvPr id="7" name="مستطيل مستدير الزوايا 6"/>
          <p:cNvSpPr/>
          <p:nvPr/>
        </p:nvSpPr>
        <p:spPr>
          <a:xfrm>
            <a:off x="1785918" y="285728"/>
            <a:ext cx="5929354" cy="57150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NUTMEG LIVER – Cut surface</a:t>
            </a:r>
            <a:endPar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539552" y="5157629"/>
            <a:ext cx="7920880" cy="1200329"/>
          </a:xfrm>
          <a:prstGeom prst="rect">
            <a:avLst/>
          </a:prstGeom>
        </p:spPr>
        <p:txBody>
          <a:bodyPr wrap="square">
            <a:spAutoFit/>
          </a:bodyPr>
          <a:lstStyle/>
          <a:p>
            <a:pPr algn="ctr"/>
            <a:r>
              <a:rPr lang="en-US" b="1" i="1" dirty="0" smtClean="0"/>
              <a:t>A gross view of nutmeg appearance of liver characteristic of centrolobular or necrosis or passive congestion of the liver. The central areas of the liver are congested and take on a sort of dusky appearance. They are soft in consistency and they are surrounded by the paler areas of fatty liver that are more normal in appearance microscopically.</a:t>
            </a:r>
            <a:endParaRPr lang="en-US" b="1" i="1" dirty="0"/>
          </a:p>
        </p:txBody>
      </p:sp>
      <p:pic>
        <p:nvPicPr>
          <p:cNvPr id="63490" name="Picture 2" descr="http://www.uic.edu/depts/mcpt/curriculum/images/sgd/path425_426_44_38.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Lst>
          </a:blip>
          <a:srcRect/>
          <a:stretch>
            <a:fillRect/>
          </a:stretch>
        </p:blipFill>
        <p:spPr bwMode="auto">
          <a:xfrm>
            <a:off x="1475656" y="1040197"/>
            <a:ext cx="6311054" cy="4031877"/>
          </a:xfrm>
          <a:prstGeom prst="rect">
            <a:avLst/>
          </a:prstGeom>
          <a:noFill/>
          <a:ln w="28575">
            <a:solidFill>
              <a:schemeClr val="tx1"/>
            </a:solidFill>
          </a:ln>
        </p:spPr>
      </p:pic>
      <p:sp>
        <p:nvSpPr>
          <p:cNvPr id="8" name="Rounded Rectangle 7"/>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CS</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ibrary.med.utah.edu/WebPath/jpeg4/LIVER042.jpg"/>
          <p:cNvPicPr>
            <a:picLocks noChangeAspect="1" noChangeArrowheads="1"/>
          </p:cNvPicPr>
          <p:nvPr/>
        </p:nvPicPr>
        <p:blipFill>
          <a:blip r:embed="rId2" cstate="print"/>
          <a:srcRect/>
          <a:stretch>
            <a:fillRect/>
          </a:stretch>
        </p:blipFill>
        <p:spPr bwMode="auto">
          <a:xfrm>
            <a:off x="755576" y="980727"/>
            <a:ext cx="7488832" cy="4734287"/>
          </a:xfrm>
          <a:prstGeom prst="rect">
            <a:avLst/>
          </a:prstGeom>
          <a:noFill/>
          <a:ln w="28575">
            <a:solidFill>
              <a:schemeClr val="tx1"/>
            </a:solidFill>
          </a:ln>
        </p:spPr>
      </p:pic>
      <p:sp>
        <p:nvSpPr>
          <p:cNvPr id="4" name="مستطيل 3"/>
          <p:cNvSpPr/>
          <p:nvPr/>
        </p:nvSpPr>
        <p:spPr>
          <a:xfrm>
            <a:off x="428596" y="5715016"/>
            <a:ext cx="8072494" cy="1015663"/>
          </a:xfrm>
          <a:prstGeom prst="rect">
            <a:avLst/>
          </a:prstGeom>
        </p:spPr>
        <p:txBody>
          <a:bodyPr wrap="square">
            <a:spAutoFit/>
          </a:bodyPr>
          <a:lstStyle/>
          <a:p>
            <a:pPr marL="534988" indent="-534988" algn="ctr"/>
            <a:r>
              <a:rPr lang="en-US" sz="2000" b="1" i="1" dirty="0" smtClean="0">
                <a:latin typeface="+mj-lt"/>
              </a:rPr>
              <a:t>The central portion of liver lobules shows congestion </a:t>
            </a:r>
          </a:p>
          <a:p>
            <a:pPr marL="534988" indent="-534988" algn="ctr"/>
            <a:r>
              <a:rPr lang="en-US" sz="2000" b="1" i="1" dirty="0" smtClean="0">
                <a:latin typeface="+mj-lt"/>
              </a:rPr>
              <a:t>and dilatation of central veins and blood sinusoids, </a:t>
            </a:r>
          </a:p>
          <a:p>
            <a:pPr marL="534988" indent="-534988" algn="ctr"/>
            <a:r>
              <a:rPr lang="en-US" sz="2000" b="1" i="1" dirty="0" smtClean="0">
                <a:latin typeface="+mj-lt"/>
              </a:rPr>
              <a:t>with atrophy and necrosis of liver cells.</a:t>
            </a:r>
            <a:endParaRPr lang="en-US" sz="2000" b="1" i="1" dirty="0">
              <a:latin typeface="+mj-lt"/>
            </a:endParaRPr>
          </a:p>
        </p:txBody>
      </p:sp>
      <p:sp>
        <p:nvSpPr>
          <p:cNvPr id="7" name="Rounded Rectangle 6"/>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LPF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library.med.utah.edu/WebPath/jpeg4/LIVER147.jpg"/>
          <p:cNvPicPr>
            <a:picLocks noChangeAspect="1" noChangeArrowheads="1"/>
          </p:cNvPicPr>
          <p:nvPr/>
        </p:nvPicPr>
        <p:blipFill>
          <a:blip r:embed="rId2" cstate="print"/>
          <a:srcRect/>
          <a:stretch>
            <a:fillRect/>
          </a:stretch>
        </p:blipFill>
        <p:spPr bwMode="auto">
          <a:xfrm>
            <a:off x="467544" y="980728"/>
            <a:ext cx="8064896" cy="4680520"/>
          </a:xfrm>
          <a:prstGeom prst="rect">
            <a:avLst/>
          </a:prstGeom>
          <a:noFill/>
          <a:ln w="28575">
            <a:solidFill>
              <a:schemeClr val="tx1"/>
            </a:solidFill>
          </a:ln>
        </p:spPr>
      </p:pic>
      <p:sp>
        <p:nvSpPr>
          <p:cNvPr id="7" name="Rectangle 6"/>
          <p:cNvSpPr/>
          <p:nvPr/>
        </p:nvSpPr>
        <p:spPr>
          <a:xfrm>
            <a:off x="971600" y="5805264"/>
            <a:ext cx="7128792" cy="707886"/>
          </a:xfrm>
          <a:prstGeom prst="rect">
            <a:avLst/>
          </a:prstGeom>
        </p:spPr>
        <p:txBody>
          <a:bodyPr wrap="square">
            <a:spAutoFit/>
          </a:bodyPr>
          <a:lstStyle/>
          <a:p>
            <a:pPr algn="ctr"/>
            <a:r>
              <a:rPr lang="en-US" sz="2000" b="1" i="1" dirty="0" smtClean="0">
                <a:latin typeface="+mj-lt"/>
              </a:rPr>
              <a:t>Central veins dilated and congested , necrotic hepatocytes , kupffer cells and steatosis</a:t>
            </a:r>
            <a:endParaRPr lang="en-US" sz="2000" b="1" i="1" dirty="0">
              <a:latin typeface="+mj-lt"/>
            </a:endParaRPr>
          </a:p>
        </p:txBody>
      </p:sp>
      <p:sp>
        <p:nvSpPr>
          <p:cNvPr id="8" name="Rounded Rectangle 7"/>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LPF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www.meddean.luc.edu/lumen/meded/mech/cases/case4/59-40.jpg"/>
          <p:cNvPicPr>
            <a:picLocks noChangeAspect="1" noChangeArrowheads="1"/>
          </p:cNvPicPr>
          <p:nvPr/>
        </p:nvPicPr>
        <p:blipFill>
          <a:blip r:embed="rId2" cstate="print"/>
          <a:srcRect/>
          <a:stretch>
            <a:fillRect/>
          </a:stretch>
        </p:blipFill>
        <p:spPr bwMode="auto">
          <a:xfrm>
            <a:off x="1043608" y="908720"/>
            <a:ext cx="7128792" cy="4824536"/>
          </a:xfrm>
          <a:prstGeom prst="rect">
            <a:avLst/>
          </a:prstGeom>
          <a:noFill/>
          <a:ln w="28575">
            <a:solidFill>
              <a:schemeClr val="tx1"/>
            </a:solidFill>
          </a:ln>
        </p:spPr>
      </p:pic>
      <p:sp>
        <p:nvSpPr>
          <p:cNvPr id="7" name="Rectangle 6"/>
          <p:cNvSpPr/>
          <p:nvPr/>
        </p:nvSpPr>
        <p:spPr>
          <a:xfrm>
            <a:off x="1043608" y="5925941"/>
            <a:ext cx="7272808" cy="646331"/>
          </a:xfrm>
          <a:prstGeom prst="rect">
            <a:avLst/>
          </a:prstGeom>
        </p:spPr>
        <p:txBody>
          <a:bodyPr wrap="square">
            <a:spAutoFit/>
          </a:bodyPr>
          <a:lstStyle/>
          <a:p>
            <a:pPr marL="534988" indent="-534988" algn="ctr"/>
            <a:r>
              <a:rPr lang="en-US" b="1" i="1" dirty="0" smtClean="0">
                <a:latin typeface="+mj-lt"/>
              </a:rPr>
              <a:t>The central portion of liver lobules shows congestion and dilatation of central veins and blood sinusoids, with atrophy and necrosis of liver cells.</a:t>
            </a:r>
            <a:endParaRPr lang="en-US" b="1" i="1" dirty="0">
              <a:latin typeface="+mj-lt"/>
            </a:endParaRPr>
          </a:p>
        </p:txBody>
      </p:sp>
      <p:sp>
        <p:nvSpPr>
          <p:cNvPr id="10" name="Rounded Rectangle 9"/>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HPF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11" name="Rectangle 10"/>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2" name="Rectangle 11"/>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27584" y="4365104"/>
            <a:ext cx="686383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rPr>
              <a:t> </a:t>
            </a:r>
            <a:r>
              <a:rPr lang="en-US" sz="3600" i="1" dirty="0" smtClean="0">
                <a:solidFill>
                  <a:srgbClr val="99FF33"/>
                </a:solidFill>
                <a:effectLst>
                  <a:outerShdw blurRad="38100" dist="38100" dir="2700000" algn="tl">
                    <a:srgbClr val="000000">
                      <a:alpha val="43137"/>
                    </a:srgbClr>
                  </a:outerShdw>
                </a:effectLst>
                <a:latin typeface="Aharoni" pitchFamily="2" charset="-79"/>
                <a:cs typeface="Aharoni" pitchFamily="2" charset="-79"/>
              </a:rPr>
              <a:t> Chronic venous congestion of the lung</a:t>
            </a:r>
            <a:endPar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endParaRPr>
          </a:p>
        </p:txBody>
      </p:sp>
      <p:sp>
        <p:nvSpPr>
          <p:cNvPr id="5" name="Rectangle 4"/>
          <p:cNvSpPr/>
          <p:nvPr/>
        </p:nvSpPr>
        <p:spPr>
          <a:xfrm>
            <a:off x="1310711" y="476672"/>
            <a:ext cx="5976663" cy="707886"/>
          </a:xfrm>
          <a:prstGeom prst="rect">
            <a:avLst/>
          </a:prstGeom>
        </p:spPr>
        <p:txBody>
          <a:bodyPr wrap="square">
            <a:spAutoFit/>
          </a:bodyPr>
          <a:lstStyle/>
          <a:p>
            <a:r>
              <a:rPr lang="en-US" sz="4000" b="1" i="1" dirty="0" smtClean="0">
                <a:solidFill>
                  <a:srgbClr val="FFFF00"/>
                </a:solidFill>
                <a:latin typeface="Aharoni" pitchFamily="2" charset="-79"/>
                <a:cs typeface="Aharoni" pitchFamily="2" charset="-79"/>
              </a:rPr>
              <a:t>Left Sided Heart Failure</a:t>
            </a:r>
            <a:endParaRPr lang="en-US" i="1" dirty="0">
              <a:solidFill>
                <a:srgbClr val="FFFF00"/>
              </a:solidFill>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ectangle 1"/>
          <p:cNvSpPr/>
          <p:nvPr/>
        </p:nvSpPr>
        <p:spPr>
          <a:xfrm>
            <a:off x="1310710" y="1570796"/>
            <a:ext cx="6404561" cy="1477328"/>
          </a:xfrm>
          <a:prstGeom prst="rect">
            <a:avLst/>
          </a:prstGeom>
        </p:spPr>
        <p:txBody>
          <a:bodyPr wrap="square">
            <a:spAutoFit/>
          </a:bodyPr>
          <a:lstStyle/>
          <a:p>
            <a:pPr marL="285750" indent="-285750">
              <a:buFont typeface="Arial" panose="020B0604020202020204" pitchFamily="34" charset="0"/>
              <a:buChar char="•"/>
            </a:pPr>
            <a:r>
              <a:rPr lang="en-US" dirty="0"/>
              <a:t>Left-sided heart failure is most often caused by </a:t>
            </a:r>
            <a:endParaRPr lang="en-US" dirty="0" smtClean="0"/>
          </a:p>
          <a:p>
            <a:pPr marL="342900" indent="-342900">
              <a:buAutoNum type="arabicParenBoth"/>
            </a:pPr>
            <a:r>
              <a:rPr lang="en-US" dirty="0" smtClean="0"/>
              <a:t>ischemic </a:t>
            </a:r>
            <a:r>
              <a:rPr lang="en-US" dirty="0"/>
              <a:t>heart disease, </a:t>
            </a:r>
            <a:endParaRPr lang="en-US" dirty="0" smtClean="0"/>
          </a:p>
          <a:p>
            <a:pPr marL="342900" indent="-342900">
              <a:buAutoNum type="arabicParenBoth"/>
            </a:pPr>
            <a:r>
              <a:rPr lang="en-US" dirty="0" smtClean="0"/>
              <a:t> </a:t>
            </a:r>
            <a:r>
              <a:rPr lang="en-US" dirty="0"/>
              <a:t>hypertension</a:t>
            </a:r>
            <a:r>
              <a:rPr lang="en-US" dirty="0" smtClean="0"/>
              <a:t>,</a:t>
            </a:r>
          </a:p>
          <a:p>
            <a:r>
              <a:rPr lang="en-US" dirty="0" smtClean="0"/>
              <a:t> </a:t>
            </a:r>
            <a:r>
              <a:rPr lang="en-US" dirty="0"/>
              <a:t>(3) aortic and mitral </a:t>
            </a:r>
            <a:r>
              <a:rPr lang="en-US" dirty="0" err="1"/>
              <a:t>valvular</a:t>
            </a:r>
            <a:r>
              <a:rPr lang="en-US" dirty="0"/>
              <a:t> diseases, and </a:t>
            </a:r>
            <a:endParaRPr lang="en-US" dirty="0" smtClean="0"/>
          </a:p>
          <a:p>
            <a:r>
              <a:rPr lang="en-US" dirty="0" smtClean="0"/>
              <a:t>(</a:t>
            </a:r>
            <a:r>
              <a:rPr lang="en-US" dirty="0"/>
              <a:t>4) myocardial diseases.</a:t>
            </a:r>
          </a:p>
        </p:txBody>
      </p:sp>
      <p:sp>
        <p:nvSpPr>
          <p:cNvPr id="3" name="Rectangle 2"/>
          <p:cNvSpPr/>
          <p:nvPr/>
        </p:nvSpPr>
        <p:spPr>
          <a:xfrm>
            <a:off x="1296112" y="2996952"/>
            <a:ext cx="5796168" cy="1200329"/>
          </a:xfrm>
          <a:prstGeom prst="rect">
            <a:avLst/>
          </a:prstGeom>
        </p:spPr>
        <p:txBody>
          <a:bodyPr wrap="square">
            <a:spAutoFit/>
          </a:bodyPr>
          <a:lstStyle/>
          <a:p>
            <a:pPr marL="285750" indent="-285750">
              <a:buFont typeface="Arial" panose="020B0604020202020204" pitchFamily="34" charset="0"/>
              <a:buChar char="•"/>
            </a:pPr>
            <a:r>
              <a:rPr lang="en-US" dirty="0"/>
              <a:t>The morphologic and clinical effects of left-sided CHF primarily result from congestion of the pulmonary circulation, stasis of blood in the left-sided chambers, and </a:t>
            </a:r>
            <a:r>
              <a:rPr lang="en-US" dirty="0" err="1"/>
              <a:t>hypoperfusion</a:t>
            </a:r>
            <a:r>
              <a:rPr lang="en-US" dirty="0"/>
              <a:t> of tissues leading to organ dysfunction.</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827584" y="5556609"/>
            <a:ext cx="7488832" cy="1015663"/>
          </a:xfrm>
          <a:prstGeom prst="rect">
            <a:avLst/>
          </a:prstGeom>
        </p:spPr>
        <p:txBody>
          <a:bodyPr wrap="square">
            <a:spAutoFit/>
          </a:bodyPr>
          <a:lstStyle/>
          <a:p>
            <a:pPr algn="ctr"/>
            <a:r>
              <a:rPr lang="en-US" sz="2000" b="1" i="1" dirty="0" smtClean="0"/>
              <a:t>This is a gross photograph of lungs that are distended and red. The reddish coloration of the tissue is due to congestion. Some normal pink lung tissue is seen at the edges of the lungs (arrows).</a:t>
            </a:r>
            <a:endParaRPr lang="en-US" sz="2000" b="1" i="1" dirty="0"/>
          </a:p>
        </p:txBody>
      </p:sp>
      <p:pic>
        <p:nvPicPr>
          <p:cNvPr id="164866" name="Picture 2" descr="http://peir2.path.uab.edu/scripts/acdis.dll?cmd=see&amp;fp=/dbih/peir2/00025294.tif&amp;fmt=jpg&amp;q=50&amp;h=450"/>
          <p:cNvPicPr>
            <a:picLocks noChangeAspect="1" noChangeArrowheads="1"/>
          </p:cNvPicPr>
          <p:nvPr/>
        </p:nvPicPr>
        <p:blipFill>
          <a:blip r:embed="rId2" cstate="print"/>
          <a:srcRect/>
          <a:stretch>
            <a:fillRect/>
          </a:stretch>
        </p:blipFill>
        <p:spPr bwMode="auto">
          <a:xfrm>
            <a:off x="1115616" y="1143014"/>
            <a:ext cx="7171160" cy="4286250"/>
          </a:xfrm>
          <a:prstGeom prst="rect">
            <a:avLst/>
          </a:prstGeom>
          <a:noFill/>
          <a:ln w="28575">
            <a:solidFill>
              <a:schemeClr val="tx1"/>
            </a:solidFill>
          </a:ln>
        </p:spPr>
      </p:pic>
      <p:sp>
        <p:nvSpPr>
          <p:cNvPr id="7" name="Rounded Rectangle 6"/>
          <p:cNvSpPr/>
          <p:nvPr/>
        </p:nvSpPr>
        <p:spPr>
          <a:xfrm>
            <a:off x="928662"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Franklin Gothic Demi" pitchFamily="34" charset="0"/>
              </a:rPr>
              <a:t>Chronic venous congestion of the lung - Gross</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Documents and Settings\Mr. Amer Shafie\Desktop\1cardiovascular block\chronic venous congestion of the lung 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827584" y="1104794"/>
            <a:ext cx="7416824" cy="4824536"/>
          </a:xfrm>
          <a:prstGeom prst="rect">
            <a:avLst/>
          </a:prstGeom>
          <a:noFill/>
          <a:ln w="28575">
            <a:solidFill>
              <a:schemeClr val="tx1"/>
            </a:solidFill>
          </a:ln>
        </p:spPr>
      </p:pic>
      <p:sp>
        <p:nvSpPr>
          <p:cNvPr id="6" name="Rectangle 5"/>
          <p:cNvSpPr/>
          <p:nvPr/>
        </p:nvSpPr>
        <p:spPr>
          <a:xfrm>
            <a:off x="857224" y="6091586"/>
            <a:ext cx="7429552" cy="409248"/>
          </a:xfrm>
          <a:prstGeom prst="rect">
            <a:avLst/>
          </a:prstGeom>
        </p:spPr>
        <p:txBody>
          <a:bodyPr wrap="square">
            <a:spAutoFit/>
          </a:bodyPr>
          <a:lstStyle/>
          <a:p>
            <a:pPr marL="534988" indent="-534988" algn="ctr"/>
            <a:r>
              <a:rPr lang="en-US" sz="2000" b="1" i="1" dirty="0" smtClean="0">
                <a:latin typeface="+mj-lt"/>
              </a:rPr>
              <a:t>The alveolar walls are thickened by dilated and engorged capillaries.</a:t>
            </a:r>
            <a:endParaRPr lang="en-US" sz="2000" b="1" i="1" dirty="0">
              <a:latin typeface="+mj-lt"/>
            </a:endParaRPr>
          </a:p>
        </p:txBody>
      </p:sp>
      <p:sp>
        <p:nvSpPr>
          <p:cNvPr id="7" name="Rounded Rectangle 6"/>
          <p:cNvSpPr/>
          <p:nvPr/>
        </p:nvSpPr>
        <p:spPr>
          <a:xfrm>
            <a:off x="785786" y="260648"/>
            <a:ext cx="757242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Franklin Gothic Demi" pitchFamily="34" charset="0"/>
              </a:rPr>
              <a:t>Chronic venous congestion of the lung - LPF</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043608" y="5877272"/>
            <a:ext cx="7056784" cy="707886"/>
          </a:xfrm>
          <a:prstGeom prst="rect">
            <a:avLst/>
          </a:prstGeom>
        </p:spPr>
        <p:txBody>
          <a:bodyPr wrap="square">
            <a:spAutoFit/>
          </a:bodyPr>
          <a:lstStyle/>
          <a:p>
            <a:pPr algn="ctr"/>
            <a:r>
              <a:rPr lang="en-US" sz="2000" b="1" i="1" dirty="0" smtClean="0">
                <a:latin typeface="+mj-lt"/>
              </a:rPr>
              <a:t>Lung, pulmonary edema in patient with congestive heart failure due to heart transplant rejection </a:t>
            </a:r>
            <a:endParaRPr lang="en-US" sz="2000" b="1" i="1" dirty="0">
              <a:latin typeface="+mj-lt"/>
            </a:endParaRPr>
          </a:p>
        </p:txBody>
      </p:sp>
      <p:pic>
        <p:nvPicPr>
          <p:cNvPr id="163842" name="Picture 2" descr="File:Lung, pulmonary edema in patient with congestive heart failure.jpg"/>
          <p:cNvPicPr>
            <a:picLocks noChangeAspect="1" noChangeArrowheads="1"/>
          </p:cNvPicPr>
          <p:nvPr/>
        </p:nvPicPr>
        <p:blipFill>
          <a:blip r:embed="rId2" cstate="print"/>
          <a:srcRect/>
          <a:stretch>
            <a:fillRect/>
          </a:stretch>
        </p:blipFill>
        <p:spPr bwMode="auto">
          <a:xfrm>
            <a:off x="755576" y="1052736"/>
            <a:ext cx="7439025" cy="4732785"/>
          </a:xfrm>
          <a:prstGeom prst="rect">
            <a:avLst/>
          </a:prstGeom>
          <a:noFill/>
          <a:ln w="28575">
            <a:solidFill>
              <a:schemeClr val="tx1"/>
            </a:solidFill>
          </a:ln>
        </p:spPr>
      </p:pic>
      <p:sp>
        <p:nvSpPr>
          <p:cNvPr id="6" name="Rounded Rectangle 5"/>
          <p:cNvSpPr/>
          <p:nvPr/>
        </p:nvSpPr>
        <p:spPr>
          <a:xfrm>
            <a:off x="928662" y="260648"/>
            <a:ext cx="721523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latin typeface="Franklin Gothic Demi" pitchFamily="34" charset="0"/>
              </a:rPr>
              <a:t>Chronic venous congestion of the lung - LPF</a:t>
            </a:r>
            <a:endParaRPr lang="en-US" sz="2800" dirty="0">
              <a:solidFill>
                <a:schemeClr val="bg1"/>
              </a:solidFill>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descr="cv006.jpg (13037 bytes)"/>
          <p:cNvPicPr>
            <a:picLocks noChangeAspect="1" noChangeArrowheads="1"/>
          </p:cNvPicPr>
          <p:nvPr/>
        </p:nvPicPr>
        <p:blipFill>
          <a:blip r:embed="rId2" cstate="print"/>
          <a:srcRect/>
          <a:stretch>
            <a:fillRect/>
          </a:stretch>
        </p:blipFill>
        <p:spPr bwMode="auto">
          <a:xfrm>
            <a:off x="500034" y="1071546"/>
            <a:ext cx="8032406" cy="4013638"/>
          </a:xfrm>
          <a:prstGeom prst="rect">
            <a:avLst/>
          </a:prstGeom>
          <a:noFill/>
          <a:ln w="28575">
            <a:solidFill>
              <a:schemeClr val="tx1"/>
            </a:solidFill>
          </a:ln>
        </p:spPr>
      </p:pic>
      <p:sp>
        <p:nvSpPr>
          <p:cNvPr id="4" name="Rectangle 3"/>
          <p:cNvSpPr/>
          <p:nvPr/>
        </p:nvSpPr>
        <p:spPr>
          <a:xfrm>
            <a:off x="539552" y="5089247"/>
            <a:ext cx="7632848" cy="1692771"/>
          </a:xfrm>
          <a:prstGeom prst="rect">
            <a:avLst/>
          </a:prstGeom>
        </p:spPr>
        <p:txBody>
          <a:bodyPr wrap="square">
            <a:spAutoFit/>
          </a:bodyPr>
          <a:lstStyle/>
          <a:p>
            <a:pPr algn="ctr"/>
            <a:r>
              <a:rPr lang="en-US" sz="2400" b="1" i="1" dirty="0" smtClean="0">
                <a:solidFill>
                  <a:srgbClr val="0000FF"/>
                </a:solidFill>
              </a:rPr>
              <a:t>Aorta:</a:t>
            </a:r>
            <a:r>
              <a:rPr lang="en-US" sz="2000" b="1" i="1" dirty="0" smtClean="0">
                <a:solidFill>
                  <a:srgbClr val="0000FF"/>
                </a:solidFill>
              </a:rPr>
              <a:t> </a:t>
            </a:r>
            <a:r>
              <a:rPr lang="en-US" sz="2400" b="1" i="1" dirty="0" smtClean="0">
                <a:solidFill>
                  <a:srgbClr val="0000FF"/>
                </a:solidFill>
              </a:rPr>
              <a:t>complicated atheromatous plaques</a:t>
            </a:r>
            <a:r>
              <a:rPr lang="en-US" sz="2000" b="1" i="1" dirty="0" smtClean="0"/>
              <a:t/>
            </a:r>
            <a:br>
              <a:rPr lang="en-US" sz="2000" b="1" i="1" dirty="0" smtClean="0"/>
            </a:br>
            <a:r>
              <a:rPr lang="en-US" sz="2000" b="1" i="1" dirty="0" smtClean="0"/>
              <a:t>Note the fissured-appearing endothelial surface and raised plaque-like structures from the surface. </a:t>
            </a:r>
          </a:p>
          <a:p>
            <a:pPr algn="ctr"/>
            <a:r>
              <a:rPr lang="en-US" sz="2000" b="1" i="1" dirty="0" smtClean="0"/>
              <a:t>Red clot material is adherent to the plaques in multiple areas. These clots consist of platelets held together by fibrin strands.</a:t>
            </a:r>
            <a:endParaRPr lang="en-US" sz="2000" b="1" i="1" dirty="0"/>
          </a:p>
        </p:txBody>
      </p:sp>
      <p:sp>
        <p:nvSpPr>
          <p:cNvPr id="8" name="Rounded Rectangle 7"/>
          <p:cNvSpPr/>
          <p:nvPr/>
        </p:nvSpPr>
        <p:spPr>
          <a:xfrm>
            <a:off x="1500166" y="28572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Documents and Settings\Mr. Amer Shafie\Desktop\1cardiovascular block\chronic venous congestion of the lung 4.jpg"/>
          <p:cNvPicPr>
            <a:picLocks noGrp="1" noChangeAspect="1" noChangeArrowheads="1"/>
          </p:cNvPicPr>
          <p:nvPr>
            <p:ph sz="quarter" idx="1"/>
          </p:nvPr>
        </p:nvPicPr>
        <p:blipFill>
          <a:blip r:embed="rId2" cstate="print"/>
          <a:srcRect/>
          <a:stretch>
            <a:fillRect/>
          </a:stretch>
        </p:blipFill>
        <p:spPr bwMode="auto">
          <a:xfrm>
            <a:off x="651648" y="980728"/>
            <a:ext cx="7920880" cy="4608512"/>
          </a:xfrm>
          <a:prstGeom prst="rect">
            <a:avLst/>
          </a:prstGeom>
          <a:noFill/>
          <a:ln w="28575">
            <a:solidFill>
              <a:schemeClr val="tx1"/>
            </a:solidFill>
          </a:ln>
        </p:spPr>
      </p:pic>
      <p:sp>
        <p:nvSpPr>
          <p:cNvPr id="5" name="Rectangle 4"/>
          <p:cNvSpPr/>
          <p:nvPr/>
        </p:nvSpPr>
        <p:spPr>
          <a:xfrm>
            <a:off x="683568" y="5589240"/>
            <a:ext cx="7416824" cy="1015663"/>
          </a:xfrm>
          <a:prstGeom prst="rect">
            <a:avLst/>
          </a:prstGeom>
        </p:spPr>
        <p:txBody>
          <a:bodyPr wrap="square">
            <a:spAutoFit/>
          </a:bodyPr>
          <a:lstStyle/>
          <a:p>
            <a:pPr marL="534988" indent="-534988" algn="ctr"/>
            <a:r>
              <a:rPr lang="en-US" sz="2000" b="1" i="1" dirty="0" smtClean="0">
                <a:latin typeface="+mj-lt"/>
              </a:rPr>
              <a:t>The alveoli contain edematous fluid, red blood cells and large alveolar macrophages (heart failure cells), which are filled with haemosiderin pigment derived from red cells breakdown.</a:t>
            </a:r>
            <a:endParaRPr lang="en-US" sz="2000" b="1" i="1" dirty="0">
              <a:latin typeface="+mj-lt"/>
            </a:endParaRPr>
          </a:p>
        </p:txBody>
      </p:sp>
      <p:sp>
        <p:nvSpPr>
          <p:cNvPr id="6" name="Rounded Rectangle 5"/>
          <p:cNvSpPr/>
          <p:nvPr/>
        </p:nvSpPr>
        <p:spPr>
          <a:xfrm>
            <a:off x="857224"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latin typeface="Franklin Gothic Demi" pitchFamily="34" charset="0"/>
              </a:rPr>
              <a:t>Chronic venous congestion of the lung - HPF</a:t>
            </a:r>
            <a:endParaRPr lang="en-US" sz="2800" dirty="0">
              <a:solidFill>
                <a:schemeClr val="bg1"/>
              </a:solidFill>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214554"/>
            <a:ext cx="5500726" cy="178595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MYOCARDIAL HYPERTROPHY</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2"/>
          <p:cNvSpPr>
            <a:spLocks noChangeArrowheads="1"/>
          </p:cNvSpPr>
          <p:nvPr/>
        </p:nvSpPr>
        <p:spPr bwMode="auto">
          <a:xfrm>
            <a:off x="1187624" y="4041368"/>
            <a:ext cx="7884970" cy="1816524"/>
          </a:xfrm>
          <a:prstGeom prst="rect">
            <a:avLst/>
          </a:prstGeom>
          <a:noFill/>
          <a:ln w="9525">
            <a:noFill/>
            <a:miter lim="800000"/>
            <a:headEnd/>
            <a:tailEnd/>
          </a:ln>
          <a:effectLst/>
        </p:spPr>
        <p:txBody>
          <a:bodyPr wrap="square" lIns="92075" tIns="46038" rIns="92075" bIns="46038">
            <a:spAutoFit/>
          </a:bodyPr>
          <a:lstStyle/>
          <a:p>
            <a:pPr marL="457200" indent="-457200" eaLnBrk="0" hangingPunct="0">
              <a:buFont typeface="Arial"/>
              <a:buChar char="•"/>
            </a:pPr>
            <a:r>
              <a:rPr lang="fr-FR" sz="2800" dirty="0" err="1" smtClean="0"/>
              <a:t>thickening</a:t>
            </a:r>
            <a:r>
              <a:rPr lang="fr-FR" sz="2800" dirty="0" smtClean="0"/>
              <a:t> </a:t>
            </a:r>
            <a:r>
              <a:rPr lang="fr-FR" sz="2800" dirty="0"/>
              <a:t>of the </a:t>
            </a:r>
            <a:r>
              <a:rPr lang="fr-FR" sz="2800" dirty="0" err="1" smtClean="0"/>
              <a:t>ventricle</a:t>
            </a:r>
            <a:r>
              <a:rPr lang="fr-FR" sz="2800" dirty="0" smtClean="0"/>
              <a:t> </a:t>
            </a:r>
            <a:r>
              <a:rPr lang="fr-FR" sz="2800" dirty="0" err="1" smtClean="0"/>
              <a:t>walls</a:t>
            </a:r>
            <a:r>
              <a:rPr lang="fr-FR" sz="2800" dirty="0" smtClean="0"/>
              <a:t> </a:t>
            </a:r>
            <a:r>
              <a:rPr lang="fr-FR" sz="2800" dirty="0"/>
              <a:t>of </a:t>
            </a:r>
            <a:r>
              <a:rPr lang="fr-FR" sz="2800" dirty="0" smtClean="0"/>
              <a:t>the </a:t>
            </a:r>
            <a:r>
              <a:rPr lang="fr-FR" sz="2800" dirty="0" err="1"/>
              <a:t>heart</a:t>
            </a:r>
            <a:r>
              <a:rPr lang="fr-FR" sz="2800" dirty="0" smtClean="0"/>
              <a:t>.</a:t>
            </a:r>
            <a:endParaRPr lang="en-US" sz="2800" dirty="0" smtClean="0"/>
          </a:p>
          <a:p>
            <a:pPr marL="457200" indent="-457200" eaLnBrk="0" hangingPunct="0">
              <a:buFont typeface="Arial"/>
              <a:buChar char="•"/>
            </a:pPr>
            <a:r>
              <a:rPr lang="en-US" sz="2800" dirty="0" smtClean="0"/>
              <a:t>The </a:t>
            </a:r>
            <a:r>
              <a:rPr lang="en-US" sz="2800" dirty="0"/>
              <a:t>ventricle is working against high pressure, or “pumping” higher than normal </a:t>
            </a:r>
            <a:r>
              <a:rPr lang="en-US" sz="2800" dirty="0" smtClean="0"/>
              <a:t>volume leading to myocardial hypertrophy.</a:t>
            </a:r>
            <a:endParaRPr lang="en-US" sz="2800" dirty="0"/>
          </a:p>
        </p:txBody>
      </p:sp>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71472" y="1142984"/>
            <a:ext cx="8262966" cy="5325177"/>
          </a:xfrm>
          <a:prstGeom prst="rect">
            <a:avLst/>
          </a:prstGeom>
          <a:noFill/>
          <a:ln w="9525">
            <a:noFill/>
            <a:miter lim="800000"/>
            <a:headEnd/>
            <a:tailEnd/>
          </a:ln>
          <a:effectLst/>
        </p:spPr>
        <p:txBody>
          <a:bodyPr wrap="square" lIns="92075" tIns="46038" rIns="92075" bIns="46038">
            <a:spAutoFit/>
          </a:bodyPr>
          <a:lstStyle/>
          <a:p>
            <a:pPr eaLnBrk="0" hangingPunct="0"/>
            <a:endParaRPr lang="en-US" sz="3200" dirty="0"/>
          </a:p>
          <a:p>
            <a:pPr eaLnBrk="0" hangingPunct="0"/>
            <a:r>
              <a:rPr lang="en-US" sz="2800" b="0" dirty="0" smtClean="0"/>
              <a:t> </a:t>
            </a:r>
            <a:r>
              <a:rPr lang="en-US" sz="2800" b="1" u="sng" dirty="0" smtClean="0">
                <a:solidFill>
                  <a:srgbClr val="0000FF"/>
                </a:solidFill>
              </a:rPr>
              <a:t>Left ventricular hypertrophy :</a:t>
            </a:r>
          </a:p>
          <a:p>
            <a:pPr eaLnBrk="0" hangingPunct="0">
              <a:buFontTx/>
              <a:buChar char="-"/>
            </a:pPr>
            <a:r>
              <a:rPr lang="en-US" sz="2800" b="1" dirty="0" smtClean="0"/>
              <a:t>   Systemic hypertension</a:t>
            </a:r>
          </a:p>
          <a:p>
            <a:pPr eaLnBrk="0" hangingPunct="0">
              <a:buFontTx/>
              <a:buChar char="-"/>
            </a:pPr>
            <a:r>
              <a:rPr lang="en-US" sz="2800" b="1" dirty="0" smtClean="0"/>
              <a:t>   Aortic valve stenosis</a:t>
            </a:r>
          </a:p>
          <a:p>
            <a:pPr eaLnBrk="0" hangingPunct="0"/>
            <a:endParaRPr lang="en-US" sz="2800" b="0" dirty="0"/>
          </a:p>
          <a:p>
            <a:pPr eaLnBrk="0" hangingPunct="0"/>
            <a:r>
              <a:rPr lang="en-US" sz="2800" b="1" u="sng" dirty="0" smtClean="0">
                <a:solidFill>
                  <a:srgbClr val="0000FF"/>
                </a:solidFill>
              </a:rPr>
              <a:t>Right </a:t>
            </a:r>
            <a:r>
              <a:rPr lang="en-US" sz="2800" b="1" u="sng" dirty="0">
                <a:solidFill>
                  <a:srgbClr val="0000FF"/>
                </a:solidFill>
              </a:rPr>
              <a:t>ventricular hypertrophy</a:t>
            </a:r>
            <a:r>
              <a:rPr lang="en-US" sz="2800" b="0" u="sng" dirty="0">
                <a:solidFill>
                  <a:srgbClr val="0000FF"/>
                </a:solidFill>
              </a:rPr>
              <a:t>:</a:t>
            </a:r>
          </a:p>
          <a:p>
            <a:pPr eaLnBrk="0" hangingPunct="0">
              <a:buFontTx/>
              <a:buChar char="-"/>
            </a:pPr>
            <a:r>
              <a:rPr lang="en-US" sz="2800" b="1" dirty="0"/>
              <a:t>   </a:t>
            </a:r>
            <a:r>
              <a:rPr lang="en-US" sz="2800" b="1" dirty="0" smtClean="0"/>
              <a:t>Pulmonary </a:t>
            </a:r>
            <a:r>
              <a:rPr lang="en-US" sz="2800" b="1" dirty="0"/>
              <a:t>hypertension</a:t>
            </a:r>
          </a:p>
          <a:p>
            <a:pPr eaLnBrk="0" hangingPunct="0"/>
            <a:r>
              <a:rPr lang="en-US" sz="2800" b="1" dirty="0"/>
              <a:t>         – asthma, COPD</a:t>
            </a:r>
          </a:p>
          <a:p>
            <a:pPr eaLnBrk="0" hangingPunct="0"/>
            <a:r>
              <a:rPr lang="en-US" sz="2800" b="1" dirty="0"/>
              <a:t>         – pulmonary thromboembolic disease</a:t>
            </a:r>
          </a:p>
          <a:p>
            <a:pPr eaLnBrk="0" hangingPunct="0"/>
            <a:r>
              <a:rPr lang="en-US" sz="2800" b="1" dirty="0"/>
              <a:t>         – primary pulmonary hypertension</a:t>
            </a:r>
          </a:p>
          <a:p>
            <a:pPr eaLnBrk="0" hangingPunct="0">
              <a:buFontTx/>
              <a:buChar char="-"/>
            </a:pPr>
            <a:r>
              <a:rPr lang="en-US" sz="2800" b="1" dirty="0"/>
              <a:t>   </a:t>
            </a:r>
            <a:r>
              <a:rPr lang="en-US" sz="2800" b="1" dirty="0" smtClean="0"/>
              <a:t>Pulmonary </a:t>
            </a:r>
            <a:r>
              <a:rPr lang="en-US" sz="2800" b="1" dirty="0"/>
              <a:t>valve stenosis</a:t>
            </a:r>
          </a:p>
          <a:p>
            <a:pPr eaLnBrk="0" hangingPunct="0">
              <a:buFontTx/>
              <a:buChar char="-"/>
            </a:pPr>
            <a:r>
              <a:rPr lang="en-US" sz="2800" b="1" dirty="0"/>
              <a:t>   </a:t>
            </a:r>
            <a:r>
              <a:rPr lang="en-US" sz="2800" b="1" dirty="0" smtClean="0"/>
              <a:t>Left-to-right </a:t>
            </a:r>
            <a:r>
              <a:rPr lang="en-US" sz="2800" b="1" dirty="0"/>
              <a:t>shunts (volume overload</a:t>
            </a:r>
            <a:r>
              <a:rPr lang="en-US" sz="2800" b="1" dirty="0" smtClean="0"/>
              <a:t>)</a:t>
            </a:r>
            <a:r>
              <a:rPr lang="en-US" sz="2800" b="0" dirty="0" smtClean="0"/>
              <a:t>         </a:t>
            </a:r>
            <a:endParaRPr lang="en-US" sz="2800" b="0" dirty="0"/>
          </a:p>
        </p:txBody>
      </p:sp>
      <p:sp>
        <p:nvSpPr>
          <p:cNvPr id="6" name="مستطيل مستدير الزوايا 5"/>
          <p:cNvSpPr/>
          <p:nvPr/>
        </p:nvSpPr>
        <p:spPr>
          <a:xfrm>
            <a:off x="1071538" y="357166"/>
            <a:ext cx="6858048" cy="64294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2800" b="1" i="1" dirty="0" smtClean="0">
              <a:effectLst>
                <a:outerShdw blurRad="38100" dist="38100" dir="2700000" algn="tl">
                  <a:srgbClr val="000000">
                    <a:alpha val="43137"/>
                  </a:srgbClr>
                </a:outerShdw>
              </a:effectLst>
              <a:latin typeface="Century Gothic" pitchFamily="34" charset="0"/>
            </a:endParaRPr>
          </a:p>
          <a:p>
            <a:pPr algn="ctr"/>
            <a:r>
              <a:rPr lang="en-US" sz="2800" b="1" i="1" dirty="0" smtClean="0">
                <a:effectLst>
                  <a:outerShdw blurRad="38100" dist="38100" dir="2700000" algn="tl">
                    <a:srgbClr val="000000">
                      <a:alpha val="43137"/>
                    </a:srgbClr>
                  </a:outerShdw>
                </a:effectLst>
                <a:latin typeface="Century Gothic" pitchFamily="34" charset="0"/>
              </a:rPr>
              <a:t>Causes of ventricular hypertrophy</a:t>
            </a:r>
          </a:p>
          <a:p>
            <a:pPr algn="ctr"/>
            <a:endParaRPr lang="x-none" sz="2800" i="1" dirty="0">
              <a:effectLst>
                <a:outerShdw blurRad="38100" dist="38100" dir="2700000" algn="tl">
                  <a:srgbClr val="000000">
                    <a:alpha val="43137"/>
                  </a:srgbClr>
                </a:outerShdw>
              </a:effectLst>
              <a:latin typeface="Century Gothic"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ile:Right Ventricular hypertrophy.svg"/>
          <p:cNvPicPr>
            <a:picLocks noChangeAspect="1" noChangeArrowheads="1"/>
          </p:cNvPicPr>
          <p:nvPr/>
        </p:nvPicPr>
        <p:blipFill>
          <a:blip r:embed="rId2" cstate="print"/>
          <a:srcRect/>
          <a:stretch>
            <a:fillRect/>
          </a:stretch>
        </p:blipFill>
        <p:spPr bwMode="auto">
          <a:xfrm>
            <a:off x="1785918" y="1357298"/>
            <a:ext cx="5895975" cy="4295775"/>
          </a:xfrm>
          <a:prstGeom prst="rect">
            <a:avLst/>
          </a:prstGeom>
          <a:noFill/>
        </p:spPr>
      </p:pic>
      <p:sp>
        <p:nvSpPr>
          <p:cNvPr id="3" name="مستطيل مستدير الزوايا 2"/>
          <p:cNvSpPr/>
          <p:nvPr/>
        </p:nvSpPr>
        <p:spPr>
          <a:xfrm>
            <a:off x="1857356" y="357166"/>
            <a:ext cx="5429288"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Gothic" pitchFamily="34" charset="0"/>
              </a:rPr>
              <a:t>Right ventricular hypertrophy</a:t>
            </a:r>
            <a:endParaRPr lang="x-none"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4714876" y="1285860"/>
            <a:ext cx="4000528" cy="4214842"/>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214282" y="1285860"/>
            <a:ext cx="4214842" cy="4214842"/>
          </a:xfrm>
          <a:prstGeom prst="rect">
            <a:avLst/>
          </a:prstGeom>
          <a:noFill/>
          <a:ln w="12700">
            <a:noFill/>
            <a:miter lim="800000"/>
            <a:headEnd/>
            <a:tailEnd/>
          </a:ln>
        </p:spPr>
      </p:pic>
      <p:sp>
        <p:nvSpPr>
          <p:cNvPr id="23556" name="Text Box 4"/>
          <p:cNvSpPr txBox="1">
            <a:spLocks noChangeArrowheads="1"/>
          </p:cNvSpPr>
          <p:nvPr/>
        </p:nvSpPr>
        <p:spPr bwMode="auto">
          <a:xfrm>
            <a:off x="928662" y="5786454"/>
            <a:ext cx="2484426" cy="830997"/>
          </a:xfrm>
          <a:prstGeom prst="rect">
            <a:avLst/>
          </a:prstGeom>
          <a:noFill/>
          <a:ln w="12700">
            <a:noFill/>
            <a:miter lim="800000"/>
            <a:headEnd/>
            <a:tailEnd/>
          </a:ln>
        </p:spPr>
        <p:txBody>
          <a:bodyPr wrap="square">
            <a:spAutoFit/>
          </a:bodyPr>
          <a:lstStyle/>
          <a:p>
            <a:pPr algn="ctr">
              <a:spcBef>
                <a:spcPct val="30000"/>
              </a:spcBef>
            </a:pPr>
            <a:r>
              <a:rPr lang="en-US" sz="2400" b="1" dirty="0" smtClean="0">
                <a:solidFill>
                  <a:srgbClr val="0000FF"/>
                </a:solidFill>
              </a:rPr>
              <a:t>Left </a:t>
            </a:r>
            <a:r>
              <a:rPr lang="en-US" sz="2400" b="1" dirty="0">
                <a:solidFill>
                  <a:srgbClr val="0000FF"/>
                </a:solidFill>
              </a:rPr>
              <a:t>ventricular hypertrophy</a:t>
            </a:r>
          </a:p>
        </p:txBody>
      </p:sp>
      <p:sp>
        <p:nvSpPr>
          <p:cNvPr id="23557" name="Text Box 5"/>
          <p:cNvSpPr txBox="1">
            <a:spLocks noChangeArrowheads="1"/>
          </p:cNvSpPr>
          <p:nvPr/>
        </p:nvSpPr>
        <p:spPr bwMode="auto">
          <a:xfrm>
            <a:off x="5429256" y="5786454"/>
            <a:ext cx="2643206" cy="461665"/>
          </a:xfrm>
          <a:prstGeom prst="rect">
            <a:avLst/>
          </a:prstGeom>
          <a:noFill/>
          <a:ln w="12700">
            <a:noFill/>
            <a:miter lim="800000"/>
            <a:headEnd/>
            <a:tailEnd/>
          </a:ln>
        </p:spPr>
        <p:txBody>
          <a:bodyPr wrap="square">
            <a:spAutoFit/>
          </a:bodyPr>
          <a:lstStyle/>
          <a:p>
            <a:pPr algn="ctr">
              <a:spcBef>
                <a:spcPct val="50000"/>
              </a:spcBef>
            </a:pPr>
            <a:r>
              <a:rPr lang="en-US" sz="2400" b="1" dirty="0" smtClean="0">
                <a:solidFill>
                  <a:srgbClr val="0000FF"/>
                </a:solidFill>
              </a:rPr>
              <a:t>Normal ventricles</a:t>
            </a:r>
            <a:endParaRPr lang="en-US" sz="2400" b="1" dirty="0">
              <a:solidFill>
                <a:srgbClr val="0000FF"/>
              </a:solidFill>
            </a:endParaRPr>
          </a:p>
        </p:txBody>
      </p:sp>
      <p:sp>
        <p:nvSpPr>
          <p:cNvPr id="8" name="مستطيل مستدير الزوايا 7"/>
          <p:cNvSpPr/>
          <p:nvPr/>
        </p:nvSpPr>
        <p:spPr>
          <a:xfrm>
            <a:off x="571472" y="214290"/>
            <a:ext cx="8072494" cy="8572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600" b="1" i="1" dirty="0" smtClean="0">
                <a:solidFill>
                  <a:schemeClr val="bg1"/>
                </a:solidFill>
                <a:effectLst>
                  <a:outerShdw blurRad="38100" dist="38100" dir="2700000" algn="tl">
                    <a:srgbClr val="000000">
                      <a:alpha val="43137"/>
                    </a:srgbClr>
                  </a:outerShdw>
                </a:effectLst>
                <a:latin typeface="Century Gothic" pitchFamily="34" charset="0"/>
              </a:rPr>
              <a:t>Normal and hypertrophied left ventricle – </a:t>
            </a:r>
          </a:p>
          <a:p>
            <a:pPr algn="ctr"/>
            <a:r>
              <a:rPr lang="en-US" sz="2600" b="1" i="1" dirty="0" smtClean="0">
                <a:solidFill>
                  <a:schemeClr val="bg1"/>
                </a:solidFill>
                <a:effectLst>
                  <a:outerShdw blurRad="38100" dist="38100" dir="2700000" algn="tl">
                    <a:srgbClr val="000000">
                      <a:alpha val="43137"/>
                    </a:srgbClr>
                  </a:outerShdw>
                </a:effectLst>
                <a:latin typeface="Century Gothic" pitchFamily="34" charset="0"/>
              </a:rPr>
              <a:t>cross section</a:t>
            </a:r>
            <a:endParaRPr lang="x-none" sz="2600" b="1" i="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12" name="رابط مستقيم 11"/>
          <p:cNvCxnSpPr/>
          <p:nvPr/>
        </p:nvCxnSpPr>
        <p:spPr>
          <a:xfrm rot="16200000" flipH="1">
            <a:off x="1678773" y="3964773"/>
            <a:ext cx="5715016"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l="10143"/>
          <a:stretch>
            <a:fillRect/>
          </a:stretch>
        </p:blipFill>
        <p:spPr bwMode="auto">
          <a:xfrm>
            <a:off x="928662" y="1071546"/>
            <a:ext cx="7286676" cy="4714908"/>
          </a:xfrm>
          <a:prstGeom prst="rect">
            <a:avLst/>
          </a:prstGeom>
          <a:noFill/>
        </p:spPr>
      </p:pic>
      <p:sp>
        <p:nvSpPr>
          <p:cNvPr id="10" name="Text Box 10"/>
          <p:cNvSpPr txBox="1">
            <a:spLocks noChangeArrowheads="1"/>
          </p:cNvSpPr>
          <p:nvPr/>
        </p:nvSpPr>
        <p:spPr bwMode="auto">
          <a:xfrm>
            <a:off x="714348" y="5729133"/>
            <a:ext cx="3929090" cy="923330"/>
          </a:xfrm>
          <a:prstGeom prst="rect">
            <a:avLst/>
          </a:prstGeom>
          <a:noFill/>
          <a:ln w="9525">
            <a:noFill/>
            <a:miter lim="800000"/>
            <a:headEnd/>
            <a:tailEnd/>
          </a:ln>
          <a:effectLst/>
        </p:spPr>
        <p:txBody>
          <a:bodyPr wrap="square">
            <a:spAutoFit/>
          </a:bodyPr>
          <a:lstStyle/>
          <a:p>
            <a:pPr algn="ctr"/>
            <a:r>
              <a:rPr lang="en-US" b="1" i="0" dirty="0"/>
              <a:t>Histopathology </a:t>
            </a:r>
            <a:r>
              <a:rPr lang="en-US" b="1" i="0" dirty="0" smtClean="0"/>
              <a:t>showing significant </a:t>
            </a:r>
            <a:r>
              <a:rPr lang="en-US" b="1" i="0" dirty="0">
                <a:solidFill>
                  <a:srgbClr val="0000FF"/>
                </a:solidFill>
              </a:rPr>
              <a:t>myofiber </a:t>
            </a:r>
            <a:r>
              <a:rPr lang="en-US" b="1" i="0" dirty="0" smtClean="0">
                <a:solidFill>
                  <a:srgbClr val="0000FF"/>
                </a:solidFill>
              </a:rPr>
              <a:t>disarray </a:t>
            </a:r>
            <a:r>
              <a:rPr lang="en-US" b="1" i="0" dirty="0"/>
              <a:t>and interstitial </a:t>
            </a:r>
            <a:r>
              <a:rPr lang="en-US" b="1" i="0" dirty="0" smtClean="0"/>
              <a:t>fibrosis </a:t>
            </a:r>
            <a:endParaRPr lang="en-US" b="1" i="0" dirty="0"/>
          </a:p>
        </p:txBody>
      </p:sp>
      <p:sp>
        <p:nvSpPr>
          <p:cNvPr id="11" name="Text Box 10"/>
          <p:cNvSpPr txBox="1">
            <a:spLocks noChangeArrowheads="1"/>
          </p:cNvSpPr>
          <p:nvPr/>
        </p:nvSpPr>
        <p:spPr bwMode="auto">
          <a:xfrm>
            <a:off x="4786314" y="5715016"/>
            <a:ext cx="3429024" cy="646331"/>
          </a:xfrm>
          <a:prstGeom prst="rect">
            <a:avLst/>
          </a:prstGeom>
          <a:noFill/>
          <a:ln w="9525">
            <a:noFill/>
            <a:miter lim="800000"/>
            <a:headEnd/>
            <a:tailEnd/>
          </a:ln>
          <a:effectLst/>
        </p:spPr>
        <p:txBody>
          <a:bodyPr wrap="square">
            <a:spAutoFit/>
          </a:bodyPr>
          <a:lstStyle/>
          <a:p>
            <a:pPr algn="ctr"/>
            <a:r>
              <a:rPr lang="en-US" b="1" i="0" dirty="0"/>
              <a:t>Histopathology </a:t>
            </a:r>
            <a:r>
              <a:rPr lang="en-US" b="1" i="0" dirty="0" smtClean="0"/>
              <a:t>showing </a:t>
            </a:r>
            <a:r>
              <a:rPr lang="en-US" b="1" i="0" dirty="0" smtClean="0">
                <a:solidFill>
                  <a:srgbClr val="0000FF"/>
                </a:solidFill>
              </a:rPr>
              <a:t>Normal myocytes</a:t>
            </a:r>
            <a:endParaRPr lang="en-US" b="1" i="0" dirty="0">
              <a:solidFill>
                <a:srgbClr val="0000FF"/>
              </a:solidFill>
            </a:endParaRPr>
          </a:p>
        </p:txBody>
      </p:sp>
      <p:sp>
        <p:nvSpPr>
          <p:cNvPr id="13" name="مستطيل مستدير الزوايا 12"/>
          <p:cNvSpPr/>
          <p:nvPr/>
        </p:nvSpPr>
        <p:spPr>
          <a:xfrm>
            <a:off x="1071538" y="357166"/>
            <a:ext cx="678661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rPr>
              <a:t>Normal and hypertrophied left ventricle - CS</a:t>
            </a:r>
            <a:endParaRPr lang="x-none"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2" name="Rectangle 11"/>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Vltvt vthick typichyperten induced hypertrophy.jpg (79796 bytes)"/>
          <p:cNvPicPr>
            <a:picLocks noChangeAspect="1" noChangeArrowheads="1"/>
          </p:cNvPicPr>
          <p:nvPr/>
        </p:nvPicPr>
        <p:blipFill>
          <a:blip r:embed="rId2" cstate="print"/>
          <a:srcRect/>
          <a:stretch>
            <a:fillRect/>
          </a:stretch>
        </p:blipFill>
        <p:spPr bwMode="auto">
          <a:xfrm>
            <a:off x="714348" y="1071546"/>
            <a:ext cx="7715304" cy="4143404"/>
          </a:xfrm>
          <a:prstGeom prst="rect">
            <a:avLst/>
          </a:prstGeom>
          <a:noFill/>
        </p:spPr>
      </p:pic>
      <p:sp>
        <p:nvSpPr>
          <p:cNvPr id="3" name="Rectangle 2"/>
          <p:cNvSpPr/>
          <p:nvPr/>
        </p:nvSpPr>
        <p:spPr>
          <a:xfrm>
            <a:off x="540692" y="5391709"/>
            <a:ext cx="7960398" cy="1323439"/>
          </a:xfrm>
          <a:prstGeom prst="rect">
            <a:avLst/>
          </a:prstGeom>
        </p:spPr>
        <p:txBody>
          <a:bodyPr wrap="square">
            <a:spAutoFit/>
          </a:bodyPr>
          <a:lstStyle/>
          <a:p>
            <a:pPr algn="ctr"/>
            <a:r>
              <a:rPr lang="en-US" sz="2000" b="1" i="1" dirty="0" smtClean="0"/>
              <a:t>Heart from a hypertensive patient.  The left ventricle is very thick (over 2 cm).  However the rest of the heart is fairly normal in size as is typical for hypertensive heart disease. The hypertension creates a greater pressure</a:t>
            </a:r>
          </a:p>
          <a:p>
            <a:pPr algn="ctr"/>
            <a:r>
              <a:rPr lang="en-US" sz="2000" b="1" i="1" dirty="0" smtClean="0"/>
              <a:t> load on the heart to induce the hypertrophy</a:t>
            </a:r>
            <a:endParaRPr lang="en-US" sz="2000" b="1" i="1" dirty="0"/>
          </a:p>
        </p:txBody>
      </p:sp>
      <p:sp>
        <p:nvSpPr>
          <p:cNvPr id="5" name="مستطيل مستدير الزوايا 4"/>
          <p:cNvSpPr/>
          <p:nvPr/>
        </p:nvSpPr>
        <p:spPr>
          <a:xfrm>
            <a:off x="1285852" y="357166"/>
            <a:ext cx="6572296"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Gothic" pitchFamily="34" charset="0"/>
              </a:rPr>
              <a:t>Left ventricular hypertrophy - Gross</a:t>
            </a:r>
            <a:endParaRPr lang="x-none"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428596" y="1428736"/>
            <a:ext cx="4143404" cy="3500462"/>
          </a:xfrm>
          <a:prstGeom prst="rect">
            <a:avLst/>
          </a:prstGeom>
          <a:noFill/>
        </p:spPr>
      </p:pic>
      <p:sp>
        <p:nvSpPr>
          <p:cNvPr id="3" name="Rectangle 2"/>
          <p:cNvSpPr/>
          <p:nvPr/>
        </p:nvSpPr>
        <p:spPr>
          <a:xfrm>
            <a:off x="785786" y="5155370"/>
            <a:ext cx="7715304" cy="1015663"/>
          </a:xfrm>
          <a:prstGeom prst="rect">
            <a:avLst/>
          </a:prstGeom>
        </p:spPr>
        <p:txBody>
          <a:bodyPr wrap="square">
            <a:spAutoFit/>
          </a:bodyPr>
          <a:lstStyle/>
          <a:p>
            <a:pPr algn="ctr"/>
            <a:r>
              <a:rPr lang="en-US" sz="2000" b="1" i="1" dirty="0" smtClean="0"/>
              <a:t>This cross section view of the heart shows the left ventricle in the left of the picture. The heart is from a severe hypertensive.  The left ventricle is grossly thickened.  The myocardial fibers have undergone hypertrophy.</a:t>
            </a:r>
            <a:endParaRPr lang="en-US" sz="2000" b="1" i="1" dirty="0"/>
          </a:p>
        </p:txBody>
      </p:sp>
      <p:pic>
        <p:nvPicPr>
          <p:cNvPr id="5" name="Picture 2" descr="http://www.pathpedia.com/education/eatlas/imagepedia/heart-left_ventricular_hypertrophy_and_dilatation.jpeg?Width=600&amp;Format=4"/>
          <p:cNvPicPr>
            <a:picLocks noChangeAspect="1" noChangeArrowheads="1"/>
          </p:cNvPicPr>
          <p:nvPr/>
        </p:nvPicPr>
        <p:blipFill>
          <a:blip r:embed="rId4" cstate="print"/>
          <a:srcRect/>
          <a:stretch>
            <a:fillRect/>
          </a:stretch>
        </p:blipFill>
        <p:spPr bwMode="auto">
          <a:xfrm>
            <a:off x="4643438" y="1428736"/>
            <a:ext cx="4071966" cy="3500462"/>
          </a:xfrm>
          <a:prstGeom prst="rect">
            <a:avLst/>
          </a:prstGeom>
          <a:noFill/>
        </p:spPr>
      </p:pic>
      <p:sp>
        <p:nvSpPr>
          <p:cNvPr id="6" name="مستطيل مستدير الزوايا 5"/>
          <p:cNvSpPr/>
          <p:nvPr/>
        </p:nvSpPr>
        <p:spPr>
          <a:xfrm>
            <a:off x="1214414" y="357166"/>
            <a:ext cx="7000924"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Gothic" pitchFamily="34" charset="0"/>
              </a:rPr>
              <a:t>Left ventricular hypertrophy - Gross</a:t>
            </a:r>
            <a:endParaRPr lang="x-none"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42910" y="5463147"/>
            <a:ext cx="7572428" cy="1015663"/>
          </a:xfrm>
          <a:prstGeom prst="rect">
            <a:avLst/>
          </a:prstGeom>
        </p:spPr>
        <p:txBody>
          <a:bodyPr wrap="square">
            <a:spAutoFit/>
          </a:bodyPr>
          <a:lstStyle/>
          <a:p>
            <a:pPr algn="ctr"/>
            <a:r>
              <a:rPr lang="en-GB" sz="2000" b="1" i="1" dirty="0" smtClean="0"/>
              <a:t> Histopathology of heart sections of ventricular septum showing significant </a:t>
            </a:r>
            <a:r>
              <a:rPr lang="en-GB" sz="2000" b="1" i="1" dirty="0" smtClean="0">
                <a:solidFill>
                  <a:srgbClr val="0000FF"/>
                </a:solidFill>
              </a:rPr>
              <a:t>myofiber disarray </a:t>
            </a:r>
            <a:r>
              <a:rPr lang="en-GB" sz="2000" b="1" i="1" dirty="0" smtClean="0"/>
              <a:t>and slight interstitial fibrosis indicating hypertrophic </a:t>
            </a:r>
            <a:r>
              <a:rPr lang="en-GB" sz="2000" b="1" i="1" dirty="0" err="1" smtClean="0"/>
              <a:t>cardiomyopathy</a:t>
            </a:r>
            <a:r>
              <a:rPr lang="en-GB" sz="2000" b="1" i="1" dirty="0" smtClean="0"/>
              <a:t> (HCM).</a:t>
            </a:r>
            <a:endParaRPr lang="x-none" sz="2000" b="1" i="1" dirty="0"/>
          </a:p>
        </p:txBody>
      </p:sp>
      <p:pic>
        <p:nvPicPr>
          <p:cNvPr id="142340" name="Picture 4" descr="Full-size image (115 K)"/>
          <p:cNvPicPr>
            <a:picLocks noChangeAspect="1" noChangeArrowheads="1"/>
          </p:cNvPicPr>
          <p:nvPr/>
        </p:nvPicPr>
        <p:blipFill>
          <a:blip r:embed="rId3" cstate="print"/>
          <a:srcRect/>
          <a:stretch>
            <a:fillRect/>
          </a:stretch>
        </p:blipFill>
        <p:spPr bwMode="auto">
          <a:xfrm>
            <a:off x="357158" y="1142984"/>
            <a:ext cx="8286808" cy="3929090"/>
          </a:xfrm>
          <a:prstGeom prst="rect">
            <a:avLst/>
          </a:prstGeom>
          <a:noFill/>
          <a:ln w="28575">
            <a:solidFill>
              <a:schemeClr val="tx1"/>
            </a:solidFill>
          </a:ln>
        </p:spPr>
      </p:pic>
      <p:sp>
        <p:nvSpPr>
          <p:cNvPr id="5" name="مستطيل 4"/>
          <p:cNvSpPr/>
          <p:nvPr/>
        </p:nvSpPr>
        <p:spPr>
          <a:xfrm>
            <a:off x="500034" y="5072074"/>
            <a:ext cx="3929090" cy="461665"/>
          </a:xfrm>
          <a:prstGeom prst="rect">
            <a:avLst/>
          </a:prstGeom>
        </p:spPr>
        <p:txBody>
          <a:bodyPr wrap="square">
            <a:spAutoFit/>
          </a:bodyPr>
          <a:lstStyle/>
          <a:p>
            <a:pPr algn="ctr"/>
            <a:r>
              <a:rPr lang="en-GB" sz="2400" b="1" i="1" dirty="0" smtClean="0">
                <a:solidFill>
                  <a:prstClr val="black"/>
                </a:solidFill>
                <a:effectLst>
                  <a:outerShdw blurRad="38100" dist="38100" dir="2700000" algn="tl">
                    <a:srgbClr val="000000">
                      <a:alpha val="43137"/>
                    </a:srgbClr>
                  </a:outerShdw>
                </a:effectLst>
              </a:rPr>
              <a:t>haematoxylin-eosin stain</a:t>
            </a:r>
            <a:endParaRPr lang="x-none" sz="2400" i="1" dirty="0">
              <a:effectLst>
                <a:outerShdw blurRad="38100" dist="38100" dir="2700000" algn="tl">
                  <a:srgbClr val="000000">
                    <a:alpha val="43137"/>
                  </a:srgbClr>
                </a:outerShdw>
              </a:effectLst>
            </a:endParaRPr>
          </a:p>
        </p:txBody>
      </p:sp>
      <p:sp>
        <p:nvSpPr>
          <p:cNvPr id="6" name="مستطيل 5"/>
          <p:cNvSpPr/>
          <p:nvPr/>
        </p:nvSpPr>
        <p:spPr>
          <a:xfrm>
            <a:off x="4786314" y="5090710"/>
            <a:ext cx="3714776" cy="461665"/>
          </a:xfrm>
          <a:prstGeom prst="rect">
            <a:avLst/>
          </a:prstGeom>
        </p:spPr>
        <p:txBody>
          <a:bodyPr wrap="square">
            <a:spAutoFit/>
          </a:bodyPr>
          <a:lstStyle/>
          <a:p>
            <a:pPr algn="ctr"/>
            <a:r>
              <a:rPr lang="en-GB" sz="2400" b="1" i="1" dirty="0" smtClean="0">
                <a:solidFill>
                  <a:prstClr val="black"/>
                </a:solidFill>
                <a:effectLst>
                  <a:outerShdw blurRad="38100" dist="38100" dir="2700000" algn="tl">
                    <a:srgbClr val="000000">
                      <a:alpha val="43137"/>
                    </a:srgbClr>
                  </a:outerShdw>
                </a:effectLst>
              </a:rPr>
              <a:t>Masson's trichrome stain </a:t>
            </a:r>
            <a:endParaRPr lang="x-none" sz="2400" i="1" dirty="0">
              <a:effectLst>
                <a:outerShdw blurRad="38100" dist="38100" dir="2700000" algn="tl">
                  <a:srgbClr val="000000">
                    <a:alpha val="43137"/>
                  </a:srgbClr>
                </a:outerShdw>
              </a:effectLst>
            </a:endParaRPr>
          </a:p>
        </p:txBody>
      </p:sp>
      <p:sp>
        <p:nvSpPr>
          <p:cNvPr id="7" name="مستطيل مستدير الزوايا 6"/>
          <p:cNvSpPr/>
          <p:nvPr/>
        </p:nvSpPr>
        <p:spPr>
          <a:xfrm>
            <a:off x="1500166" y="357166"/>
            <a:ext cx="5929354"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rPr>
              <a:t>Hypertrophic Cardiomyopathy - LPF</a:t>
            </a:r>
            <a:endParaRPr lang="x-none" sz="2800" b="1" i="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9672" y="421827"/>
            <a:ext cx="5174316" cy="1714512"/>
          </a:xfrm>
        </p:spPr>
        <p:txBody>
          <a:bodyPr>
            <a:noAutofit/>
          </a:bodyPr>
          <a:lstStyle/>
          <a:p>
            <a:pPr algn="ctr"/>
            <a:r>
              <a:rPr lang="x-none" sz="4400" b="1" i="1" dirty="0" smtClean="0">
                <a:solidFill>
                  <a:srgbClr val="66FFFF"/>
                </a:solidFill>
                <a:effectLst>
                  <a:outerShdw blurRad="38100" dist="38100" dir="2700000" algn="tl">
                    <a:srgbClr val="000000">
                      <a:alpha val="43137"/>
                    </a:srgbClr>
                  </a:outerShdw>
                </a:effectLst>
                <a:latin typeface="Aharoni" pitchFamily="2" charset="-79"/>
              </a:rPr>
              <a:t> </a:t>
            </a:r>
            <a:r>
              <a:rPr lang="en-US" sz="4400" b="1" i="1" dirty="0" smtClean="0">
                <a:solidFill>
                  <a:srgbClr val="66FFFF"/>
                </a:solidFill>
                <a:effectLst>
                  <a:outerShdw blurRad="38100" dist="38100" dir="2700000" algn="tl">
                    <a:srgbClr val="000000">
                      <a:alpha val="43137"/>
                    </a:srgbClr>
                  </a:outerShdw>
                </a:effectLst>
                <a:latin typeface="Aharoni" pitchFamily="2" charset="-79"/>
                <a:cs typeface="Aharoni" pitchFamily="2" charset="-79"/>
              </a:rPr>
              <a:t>Myocardial Infarction</a:t>
            </a:r>
            <a:endParaRPr lang="en-US" sz="4400" b="1" i="1" dirty="0">
              <a:solidFill>
                <a:srgbClr val="66FF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3" name="Rectangle 2"/>
          <p:cNvSpPr/>
          <p:nvPr/>
        </p:nvSpPr>
        <p:spPr>
          <a:xfrm>
            <a:off x="2051720" y="2197413"/>
            <a:ext cx="5454352" cy="1477328"/>
          </a:xfrm>
          <a:prstGeom prst="rect">
            <a:avLst/>
          </a:prstGeom>
        </p:spPr>
        <p:txBody>
          <a:bodyPr wrap="square">
            <a:spAutoFit/>
          </a:bodyPr>
          <a:lstStyle/>
          <a:p>
            <a:pPr marL="285750" indent="-285750">
              <a:buFont typeface="Arial" panose="020B0604020202020204" pitchFamily="34" charset="0"/>
              <a:buChar char="•"/>
            </a:pPr>
            <a:r>
              <a:rPr lang="en-US" i="1" dirty="0"/>
              <a:t>MI, also known as “heart attack,” is the death of cardiac muscle due to prolonged severe ischemia</a:t>
            </a:r>
            <a:r>
              <a:rPr lang="en-US" i="1" dirty="0" smtClean="0"/>
              <a:t>.</a:t>
            </a:r>
          </a:p>
          <a:p>
            <a:pPr marL="285750" indent="-285750">
              <a:buFont typeface="Arial" panose="020B0604020202020204" pitchFamily="34" charset="0"/>
              <a:buChar char="•"/>
            </a:pPr>
            <a:r>
              <a:rPr lang="en-US" dirty="0"/>
              <a:t>It is by far the most important form of </a:t>
            </a:r>
            <a:r>
              <a:rPr lang="en-US" dirty="0" smtClean="0"/>
              <a:t>IHD</a:t>
            </a:r>
          </a:p>
          <a:p>
            <a:pPr marL="285750" indent="-285750">
              <a:buFont typeface="Arial" panose="020B0604020202020204" pitchFamily="34" charset="0"/>
              <a:buChar char="•"/>
            </a:pPr>
            <a:r>
              <a:rPr lang="en-US" b="1" dirty="0"/>
              <a:t>Risk </a:t>
            </a:r>
            <a:r>
              <a:rPr lang="en-US" b="1" dirty="0" smtClean="0"/>
              <a:t>Factors</a:t>
            </a:r>
          </a:p>
          <a:p>
            <a:pPr marL="285750" indent="-285750">
              <a:buFont typeface="Arial" panose="020B0604020202020204" pitchFamily="34" charset="0"/>
              <a:buChar char="•"/>
            </a:pPr>
            <a:endParaRPr lang="en-US" dirty="0"/>
          </a:p>
        </p:txBody>
      </p:sp>
      <p:sp>
        <p:nvSpPr>
          <p:cNvPr id="4" name="Rectangle 3"/>
          <p:cNvSpPr/>
          <p:nvPr/>
        </p:nvSpPr>
        <p:spPr>
          <a:xfrm>
            <a:off x="611560" y="3429000"/>
            <a:ext cx="7968246" cy="2308324"/>
          </a:xfrm>
          <a:prstGeom prst="rect">
            <a:avLst/>
          </a:prstGeom>
        </p:spPr>
        <p:txBody>
          <a:bodyPr wrap="square">
            <a:spAutoFit/>
          </a:bodyPr>
          <a:lstStyle/>
          <a:p>
            <a:pPr fontAlgn="base">
              <a:buFont typeface="Arial" panose="020B0604020202020204" pitchFamily="34" charset="0"/>
              <a:buChar char="•"/>
            </a:pPr>
            <a:r>
              <a:rPr lang="en-US" dirty="0"/>
              <a:t>Left anterior descending coronary artery (40% to 50%): infarcts involving the anterior wall of left ventricle near the apex; the anterior portion of ventricular septum; and the apex circumferentially</a:t>
            </a:r>
          </a:p>
          <a:p>
            <a:pPr fontAlgn="base">
              <a:buFont typeface="Arial" panose="020B0604020202020204" pitchFamily="34" charset="0"/>
              <a:buChar char="•"/>
            </a:pPr>
            <a:r>
              <a:rPr lang="en-US" dirty="0"/>
              <a:t>Right coronary artery (30% to 40%): infarcts involving the inferior/posterior wall of left ventricle; posterior portion of ventricular septum; and the inferior/posterior right ventricular free wall in some cases</a:t>
            </a:r>
          </a:p>
          <a:p>
            <a:pPr fontAlgn="base">
              <a:buFont typeface="Arial" panose="020B0604020202020204" pitchFamily="34" charset="0"/>
              <a:buChar char="•"/>
            </a:pPr>
            <a:r>
              <a:rPr lang="en-US" dirty="0"/>
              <a:t>Left circumflex coronary artery (15% to 20%): infarcts involving the lateral wall of left ventricle except at the apex</a:t>
            </a:r>
            <a:endParaRPr lang="en-US" b="0" i="0" dirty="0">
              <a:effectLst/>
            </a:endParaRP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4339</TotalTime>
  <Words>4914</Words>
  <Application>Microsoft Macintosh PowerPoint</Application>
  <PresentationFormat>Présentation à l'écran (4:3)</PresentationFormat>
  <Paragraphs>647</Paragraphs>
  <Slides>119</Slides>
  <Notes>28</Notes>
  <HiddenSlides>0</HiddenSlides>
  <MMClips>0</MMClips>
  <ScaleCrop>false</ScaleCrop>
  <HeadingPairs>
    <vt:vector size="4" baseType="variant">
      <vt:variant>
        <vt:lpstr>Thème</vt:lpstr>
      </vt:variant>
      <vt:variant>
        <vt:i4>1</vt:i4>
      </vt:variant>
      <vt:variant>
        <vt:lpstr>Titres des diapositives</vt:lpstr>
      </vt:variant>
      <vt:variant>
        <vt:i4>119</vt:i4>
      </vt:variant>
    </vt:vector>
  </HeadingPairs>
  <TitlesOfParts>
    <vt:vector size="120" baseType="lpstr">
      <vt:lpstr>Median</vt:lpstr>
      <vt:lpstr>CARDIOVASCULAR  SYSTEM</vt:lpstr>
      <vt:lpstr>Normal anatomy and histology </vt:lpstr>
      <vt:lpstr>Présentation PowerPoint</vt:lpstr>
      <vt:lpstr>Présentation PowerPoint</vt:lpstr>
      <vt:lpstr>Présentation PowerPoint</vt:lpstr>
      <vt:lpstr>Atheroma of the aorta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Coronary atherosclerosis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Thromboembolism </vt:lpstr>
      <vt:lpstr>Background information</vt:lpstr>
      <vt:lpstr>Background information: Thrombosis</vt:lpstr>
      <vt:lpstr>Background information:  Morphology of thrombus </vt:lpstr>
      <vt:lpstr>Background information:  Lines of Zahn</vt:lpstr>
      <vt:lpstr>Background information:  EMBOLISM </vt:lpstr>
      <vt:lpstr>Background information: PULMONARY THROMBOEMBOLISM </vt:lpstr>
      <vt:lpstr>Organizing Thrombus</vt:lpstr>
      <vt:lpstr>Présentation PowerPoint</vt:lpstr>
      <vt:lpstr>Présentation PowerPoint</vt:lpstr>
      <vt:lpstr>Présentation PowerPoint</vt:lpstr>
      <vt:lpstr>Présentation PowerPoint</vt:lpstr>
      <vt:lpstr>Présentation PowerPoint</vt:lpstr>
      <vt:lpstr> Giant cell (temporal) arteritis  is the most common form of vasculitis among elderly individuals -large to small-sized arteries that affects principally the arteries in the head—especially the temporal arteries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Leukocytoclastic / hypersensitivity vasculitis   ( microscopic polyangitis )</vt:lpstr>
      <vt:lpstr>Présentation PowerPoint</vt:lpstr>
      <vt:lpstr>Présentation PowerPoint</vt:lpstr>
      <vt:lpstr>Présentation PowerPoint</vt:lpstr>
      <vt:lpstr>Présentation PowerPoint</vt:lpstr>
      <vt:lpstr>Présentation PowerPoint</vt:lpstr>
      <vt:lpstr>Aneurysm of abdominal aorta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MYOCARDIAL HYPERTROPHY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Myocardial Infarction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Transmural myocardial infarct at 2 weeks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Block</dc:title>
  <dc:creator>Dr. Sayed Esawy</dc:creator>
  <cp:lastModifiedBy>Utilisateur de Microsoft Office</cp:lastModifiedBy>
  <cp:revision>252</cp:revision>
  <dcterms:created xsi:type="dcterms:W3CDTF">2010-01-06T06:07:17Z</dcterms:created>
  <dcterms:modified xsi:type="dcterms:W3CDTF">2018-02-27T07:01:22Z</dcterms:modified>
</cp:coreProperties>
</file>