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31" r:id="rId2"/>
  </p:sldMasterIdLst>
  <p:notesMasterIdLst>
    <p:notesMasterId r:id="rId23"/>
  </p:notesMasterIdLst>
  <p:sldIdLst>
    <p:sldId id="375" r:id="rId3"/>
    <p:sldId id="379" r:id="rId4"/>
    <p:sldId id="384" r:id="rId5"/>
    <p:sldId id="388" r:id="rId6"/>
    <p:sldId id="387" r:id="rId7"/>
    <p:sldId id="385" r:id="rId8"/>
    <p:sldId id="386" r:id="rId9"/>
    <p:sldId id="380" r:id="rId10"/>
    <p:sldId id="383" r:id="rId11"/>
    <p:sldId id="311" r:id="rId12"/>
    <p:sldId id="317" r:id="rId13"/>
    <p:sldId id="318" r:id="rId14"/>
    <p:sldId id="319" r:id="rId15"/>
    <p:sldId id="322" r:id="rId16"/>
    <p:sldId id="313" r:id="rId17"/>
    <p:sldId id="389" r:id="rId18"/>
    <p:sldId id="378" r:id="rId19"/>
    <p:sldId id="327" r:id="rId20"/>
    <p:sldId id="376" r:id="rId21"/>
    <p:sldId id="3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800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1" autoAdjust="0"/>
    <p:restoredTop sz="90929"/>
  </p:normalViewPr>
  <p:slideViewPr>
    <p:cSldViewPr>
      <p:cViewPr varScale="1">
        <p:scale>
          <a:sx n="83" d="100"/>
          <a:sy n="83" d="100"/>
        </p:scale>
        <p:origin x="139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475F1D-2011-40AE-990E-B1D9282DE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C9905-9D81-4487-9E3D-88B9648616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143AC41E-3073-455C-87F1-7E1DE893259A}" type="datetimeFigureOut">
              <a:rPr lang="ar-SA"/>
              <a:pPr>
                <a:defRPr/>
              </a:pPr>
              <a:t>05/06/1439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4A6049-6BEA-43BC-9CDC-9B4EDC17E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AA9D59-6CC9-4050-81B5-39CC73C2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7E28-D7EC-4CFF-B479-FB042149A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B2DF8-FB7A-4A65-B2CD-17D536F3F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B0C890FC-317E-4E38-B3D7-9223DBCA4ED0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B7105A-16DC-434C-9E45-6A80EB85129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E7E8B44-6330-46CF-9B6D-FAB37829F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81EC2B4A-4910-485A-996C-54C3596DF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0AEDF98-B9B0-4922-B115-AADE1FF9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7597DE7-8BC8-475C-AD5E-D5720217B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165ABF6-BE4C-41ED-B881-1BFCD82A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8691735-DC14-440F-9621-BD0A4FD0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FE66981-C641-48BC-93D8-58B9D030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473EEC1-7886-4CFC-BD9B-D8B703F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85FBDCB-C0A6-4AA4-9605-FCE7A393E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2281F2A-9160-4210-B642-30ACBD0B6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AB86351-036A-45D0-9332-BA2B8B54C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321C820-A38D-4A77-A8DB-93AA7451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BE25755-AA72-4452-B521-B385B8C1C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1EFACB5-5DF9-45AC-8739-49DC73A8A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F10523-E831-43C8-9BD5-B3ED10AC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79C12E-5944-4EA1-833B-3908BB578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4006-2BE3-4CE7-8417-B74C0D26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CE2B688-CD8D-4E1C-8C06-A3C5F994E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F3068DF-A5C2-437A-98E7-8CD7AC4F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573E7A-6A57-470D-BE12-6202820F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2A9B-2958-4C5D-B3D7-8A7C89A6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46FB852-68BB-432F-9321-AF878FB9B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408617-01C0-449B-96E3-B924E162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13A615B-89C0-4403-9BC9-3659248F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56A0-166F-47C6-ABBF-AF880C218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9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8214-A958-4F9A-AB6C-59C1531F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D843-287F-427F-9197-082B953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7FAA-05CE-4B7A-8250-7C0FCC41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9C1-38E9-4347-86F5-41887F31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6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3E83-7841-4CFE-B989-08A0C061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0C18-030C-4B54-9432-EC9EE296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F89B3-F7D4-4377-8257-D8C4F22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F5BF-8050-4DAF-9A16-B2C97E1C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89C-F47B-49E8-83C1-62A12460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EBA9B-0159-4559-ABAC-4EAF18FB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121B-23D7-4FDF-B074-DF63445C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801E-F61A-46BF-82FC-DF5D5BC6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5A2D0-D745-46BE-95FC-010D710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FFE53-F1ED-4F4A-AB83-26A64DFF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DE89E3-FD8E-461E-A3B8-F019C3E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EE8-102E-47CE-89F9-A0390EC0C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3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3A5EA9-6784-4503-BB47-E1301AE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407BE5-1C39-4AC3-AF52-4BD6CE63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5CC54A-0DE3-4B67-93E7-9C55843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1A17-D8D3-4CC5-8435-F4DE55E52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4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9FD347-6E75-41F8-9B6D-2E4AE59D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84ACA0-62A2-4221-9A23-111C09A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B8BF09-6ACC-4E7F-820D-7415DEE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5FD-E74A-4217-A8F7-DB7D1609B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1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307F1E-FDC3-4CAC-B1A8-38E8039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58C765-8B88-48DA-81EC-495D34E4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C97D13-0E36-4127-960F-DA92808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1C36-237F-43F4-A125-65B86C29D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987BE6-3D04-4448-B288-95209AC1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FEB9099-A4F9-491B-AEB0-B8D143D1C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239B72-DD37-40E9-8BE4-5E5525813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E771-EC72-4A95-92FD-EDC153CBF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BC8B5-08BD-462E-98F1-0441AE93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B4C8EA-7CC0-4DF4-BB31-38D18C5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931AD3-9E69-4197-90A9-5704E72F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D929-9491-40B5-B818-0B135D30E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F2C2D9-4789-4169-BD68-7F67BF94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906CC-72D9-489A-A394-1DF622A6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34DA1-9B79-4BE2-B14F-4881C8DD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15CB-8AE1-4F9B-9481-673F311D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3204-3799-4A42-875D-FDFE170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991E-078C-492B-879F-BC1420DF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E5C7-4B3B-4564-B6A2-ED55A9A8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0FEA-2B4A-4D5A-A77B-2DECA7A57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4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3140-784A-4BCF-8D55-E0A3D6E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9B80-00AD-484A-ADB4-54DB3DA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6FB4-DE5C-40A7-B4CE-EC022FD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230-AB3E-4CE3-9DEB-CF2EFD9F7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CC58B4-6F80-4A78-956A-14372E19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34F4CF-C451-498F-8F73-8CB38D5AB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2F9860-316D-4248-B2C9-5BEE9EDC4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BEDE-34FF-4CC9-A2BB-2741621BC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BA9135F-A4F6-4DF4-8307-A1B5C8C9E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32BA087-AFBE-49E7-A3C1-2D79BB662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8ED9D2B-C087-4C91-9305-4D41FB37C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E9D3-8D06-48CE-994F-BEABABC0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8A7630A-E7D7-465E-8C26-3A63380D5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F4A036C-C577-4776-8BD9-FB2744CF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0446C11-934D-4F66-B420-A182CBA8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7E1-9AD5-4C97-AB9C-545D64FAC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B97D93C-C4E8-4547-B689-E603C1348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B00CF9E-4E75-4E5C-B83E-CFEEBE229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250A6DB-778E-44A2-BBBB-AB7AA99C5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8864-FDF0-43BA-A9AA-3DDBFCA8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D3F607E-8C8B-449B-9B38-FB382CF7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C69837F-6E0A-4AFD-97CE-5AB762A84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74114D0-8EB0-4CC9-A548-7C63BB9C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02D9-7F63-47AC-BCD3-99384512F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F6F81A-ACE7-4730-B93F-E3CF4130B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952CC53-680E-43A4-98F5-B5364867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01A275-B691-407C-9CA0-3C6442F6A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D6EB-F4C0-44F1-89EC-CB32129ED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0BE87B-A5B6-493E-A44D-370C49B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2E0DD8-1880-4042-A895-5FFC9358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94DC78-9E9D-4E1E-A4B7-B2814CB9A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F6A0-6505-475E-B9F9-B47DA369D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6C1254-C976-486D-84B1-E0311F507F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2ECF47-AEAA-4F27-BD4F-E673191421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605847-D71A-43FB-B28F-8AA532CFDB5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95C85E-AA7B-4A54-96D8-511000448E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CD6AA6-14D8-4BD4-9FC1-E0AC90FAF9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9CEED49-6D6A-4C37-85E8-18984FFB93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3A66AB3-7C1E-431E-B60A-0CE5529266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9CD90EE-023D-48AA-A725-16CB62017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B74F883-3911-4E58-842E-B3C7E728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F168DACA-5889-4AC1-8EA4-0237E6C38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AA4985A0-A36C-4DDC-82FF-98906EBBE2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id="{B004F27C-0167-4E24-A0B0-B5BD97FD38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B73F15-8AB0-4046-8160-B63F9B266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C73559C-D5E1-4663-ACA5-1C69500907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CFCC9C8-55CA-40A8-B1FC-04BEC7194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61A7-AA2E-495E-B012-93B1BB7D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6397D-FE38-4418-AE5F-A0AA545B9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039E-56C0-4E4E-B225-FE3A45F9B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92A827-DCB9-47C2-89E3-DE2CEBED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Raynaud%27s_Syndrom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BE8F9C-7C2F-4E82-86E3-5882D06298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/>
          <a:lstStyle/>
          <a:p>
            <a:pPr algn="ctr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Sympatholytic &amp; adrenergic blockers</a:t>
            </a:r>
            <a:b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-receptor  Antagonists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1D77473-CFE4-4D5D-8ED5-5D2185ED80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Prof. Hanan Hagar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Pharmacology Unit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E665632-DB3A-4ECD-BB43-8DDE72B95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038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Non-selective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phenoxybenzamine &amp; phentolamine.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prazosin, doxazosin.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yohimbine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F5B74-46B9-4936-A742-895552D20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Non-Selective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- Adrenoceptor Antagonists</a:t>
            </a:r>
            <a:r>
              <a:rPr lang="en-US" altLang="en-US" sz="4800" b="1" i="1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6A6F49C-2557-463B-B1BC-199C45726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0"/>
            <a:ext cx="4419600" cy="2514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solidFill>
                  <a:srgbClr val="CC0000"/>
                </a:solidFill>
                <a:latin typeface="Monotype Corsiva" pitchFamily="66" charset="0"/>
                <a:sym typeface="Symbol" pitchFamily="18" charset="2"/>
              </a:rPr>
              <a:t>Phenoxybenzamine: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 of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3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(24 hrs)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13C795-0397-40F4-90FD-031C04DE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4267200" cy="2514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b="1" u="sng" kern="0" dirty="0">
                <a:solidFill>
                  <a:srgbClr val="CC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Phentolamine: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&amp; </a:t>
            </a: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receptors.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Short acting (4 hrs).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D1B3F0F-906E-46E2-9B4D-8C3DD3287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Pharmacological actions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Both drugs cause: 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Decrease peripheral vascular resistance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Postural hypotension.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due to the fall in B.P,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mediated by baroreceptor reflex and due to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block </a:t>
            </a:r>
            <a:r>
              <a:rPr lang="en-US" altLang="en-US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in heart.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Pheochromocytoma: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Should be given before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surgical removal to protect against hypertensive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crisis.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Both drugs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can precipitate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arrhythmias and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angina and are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contra-indicated in</a:t>
            </a: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patients with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decreased coronary</a:t>
            </a: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perfusion.</a:t>
            </a:r>
            <a:endParaRPr lang="en-US" altLang="en-US" b="1">
              <a:solidFill>
                <a:srgbClr val="003399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Therapeutic Uses: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B2FB1F-52A7-482F-A249-6D07DB67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Adverse Effects of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non-Selective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- Adrenoceptor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Antagonists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Postural hypotension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Tachycardia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Headache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Nasal stuffiness or congestion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Vertigo &amp; drowsiness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Male sexual dysfunction (inhibits ejaculation).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CC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E1DE6F9-4098-49DB-8E45-EE8D88C20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1E16743-2E70-44FE-AF8B-D771A6B64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534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Pr</a:t>
            </a: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azosin,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dox</a:t>
            </a: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azosin,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ter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 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sz="3000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(short half-life)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Doxazosin, terazosin  </a:t>
            </a: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(long half life)</a:t>
            </a:r>
            <a:r>
              <a:rPr lang="en-US" altLang="en-US" sz="3000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3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213A5F-58C7-491F-BDC5-AAD91795B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Pharmacological effects of </a:t>
            </a:r>
            <a:r>
              <a:rPr lang="en-US" altLang="en-US" sz="3000" b="1" baseline="-25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–antagonists: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Vasodilatation due to relaxation of arterial and venous smooth muscles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Fall in arterial pressure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less reflex tachycardia than with non-selective </a:t>
            </a:r>
            <a:r>
              <a:rPr lang="en-US" altLang="en-US" sz="30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blockers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Treatment of essential hypertension 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Urinary obstruction of b</a:t>
            </a:r>
            <a:r>
              <a:rPr lang="en-US" b="1" dirty="0">
                <a:latin typeface="Times New Roman" panose="02020603050405020304" pitchFamily="18" charset="0"/>
              </a:rPr>
              <a:t>enign prostatic hypertrophy (BPH).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Raynaud's disease.</a:t>
            </a:r>
          </a:p>
          <a:p>
            <a:pPr>
              <a:defRPr/>
            </a:pP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21508" name="Picture 5" descr="230px-Raynaud%27s_Syndrome">
            <a:hlinkClick r:id="rId2"/>
            <a:extLst>
              <a:ext uri="{FF2B5EF4-FFF2-40B4-BE49-F238E27FC236}">
                <a16:creationId xmlns:a16="http://schemas.microsoft.com/office/drawing/2014/main" id="{3373A3CE-0B65-4B40-ADF0-DE8B948A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43A1E89-5BC5-4406-AEF4-AFD56D4C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–antagonists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Tamsulosin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506C6B1-BA93-4E93-8DCC-576C51437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8991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Is a selective </a:t>
            </a:r>
            <a:r>
              <a:rPr lang="en-US" altLang="en-US" sz="3000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000" b="1" baseline="-250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000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antagonist.</a:t>
            </a:r>
            <a:endParaRPr lang="en-US" altLang="en-US" sz="30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Tamsulosin produce: </a:t>
            </a: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relaxation of  smooth muscles of bladder neck &amp; prostate →improve urine flow.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Has minimal effect on blood pressure.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sym typeface="Symbol" panose="05050102010706020507" pitchFamily="18" charset="2"/>
              </a:rPr>
              <a:t>is used in the treatment of benign prostatic hypertrophy (BPH).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30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05A880-B980-49FA-B2CF-9529E5297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562600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antagonist</a:t>
            </a:r>
            <a:b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Tamsulosin</a:t>
            </a:r>
          </a:p>
        </p:txBody>
      </p:sp>
      <p:grpSp>
        <p:nvGrpSpPr>
          <p:cNvPr id="2" name="Content Placeholder 3">
            <a:extLst>
              <a:ext uri="{FF2B5EF4-FFF2-40B4-BE49-F238E27FC236}">
                <a16:creationId xmlns:a16="http://schemas.microsoft.com/office/drawing/2014/main" id="{671EBE1A-6391-4A51-B271-851C1C8CC1D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810000" y="1905000"/>
            <a:ext cx="4800600" cy="2438400"/>
            <a:chOff x="5773567" y="4429132"/>
            <a:chExt cx="3357554" cy="1441639"/>
          </a:xfrm>
        </p:grpSpPr>
        <p:pic>
          <p:nvPicPr>
            <p:cNvPr id="23558" name="Picture 6" descr="http://img.medscape.com/fullsize/migrated/editorial/clinupdates/2002/2009/2009_1.fig17.gif">
              <a:extLst>
                <a:ext uri="{FF2B5EF4-FFF2-40B4-BE49-F238E27FC236}">
                  <a16:creationId xmlns:a16="http://schemas.microsoft.com/office/drawing/2014/main" id="{E23C0204-ADB2-44E2-85FF-CAE7E4F38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5">
              <a:extLst>
                <a:ext uri="{FF2B5EF4-FFF2-40B4-BE49-F238E27FC236}">
                  <a16:creationId xmlns:a16="http://schemas.microsoft.com/office/drawing/2014/main" id="{4D68BEC1-236E-48F3-B419-770E5660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652" y="5501439"/>
              <a:ext cx="636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 Narrow" panose="020B0606020202030204" pitchFamily="34" charset="0"/>
                  <a:cs typeface="Times New Roman" panose="02020603050405020304" pitchFamily="18" charset="0"/>
                </a:rPr>
                <a:t>BPH </a:t>
              </a:r>
              <a:endParaRPr lang="en-US" altLang="en-US" sz="24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23556" name="Rectangle 7">
            <a:extLst>
              <a:ext uri="{FF2B5EF4-FFF2-40B4-BE49-F238E27FC236}">
                <a16:creationId xmlns:a16="http://schemas.microsoft.com/office/drawing/2014/main" id="{0B4BBCD0-B452-4018-9721-D374335B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693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Adverse effects of 1A-</a:t>
            </a: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Antagonists </a:t>
            </a:r>
            <a:endParaRPr lang="en-US" altLang="en-US" sz="2800" b="1" i="1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before with non selective but to a lesser degree   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1C842387-0992-4A37-A69F-82406D27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2819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Relaxation of bladder neck can improve urine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C362FB-2CCC-4374-81B0-3C9AE1A4F3CE}"/>
              </a:ext>
            </a:extLst>
          </p:cNvPr>
          <p:cNvSpPr/>
          <p:nvPr/>
        </p:nvSpPr>
        <p:spPr>
          <a:xfrm>
            <a:off x="428625" y="1500188"/>
            <a:ext cx="3357563" cy="64293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64A6B-9D9C-4A67-8C59-3FAE617A925C}"/>
              </a:ext>
            </a:extLst>
          </p:cNvPr>
          <p:cNvSpPr/>
          <p:nvPr/>
        </p:nvSpPr>
        <p:spPr>
          <a:xfrm>
            <a:off x="5143500" y="1462088"/>
            <a:ext cx="2428875" cy="642937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813DED-D3D8-493A-B122-3AEBE408F2CC}"/>
              </a:ext>
            </a:extLst>
          </p:cNvPr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8362D681-D983-4FBE-B427-77D779EE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7"/>
          <a:stretch>
            <a:fillRect/>
          </a:stretch>
        </p:blipFill>
        <p:spPr bwMode="auto">
          <a:xfrm>
            <a:off x="285750" y="0"/>
            <a:ext cx="8429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A643A175-0FCF-41A7-AEE0-22BF9767EA58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4143375"/>
            <a:ext cx="5956300" cy="1377950"/>
            <a:chOff x="186986" y="4143381"/>
            <a:chExt cx="5956650" cy="13774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C9E434-5CA1-49EA-BD2B-CB5B3D9E986A}"/>
                </a:ext>
              </a:extLst>
            </p:cNvPr>
            <p:cNvSpPr/>
            <p:nvPr/>
          </p:nvSpPr>
          <p:spPr>
            <a:xfrm>
              <a:off x="3643177" y="4830539"/>
              <a:ext cx="2500459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BF69AD-F882-4B3D-AAF6-4BCCABA59CD1}"/>
                </a:ext>
              </a:extLst>
            </p:cNvPr>
            <p:cNvSpPr/>
            <p:nvPr/>
          </p:nvSpPr>
          <p:spPr>
            <a:xfrm>
              <a:off x="186986" y="4786104"/>
              <a:ext cx="2714785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6162" name="Picture 3" descr="C:\Users\Administrator\Pictures\nn.png">
              <a:extLst>
                <a:ext uri="{FF2B5EF4-FFF2-40B4-BE49-F238E27FC236}">
                  <a16:creationId xmlns:a16="http://schemas.microsoft.com/office/drawing/2014/main" id="{C7944632-03BB-417A-89CE-403D6213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" t="5034" r="4443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D90F7C-FD3C-4EF6-A867-66E8D33737DB}"/>
              </a:ext>
            </a:extLst>
          </p:cNvPr>
          <p:cNvSpPr txBox="1"/>
          <p:nvPr/>
        </p:nvSpPr>
        <p:spPr>
          <a:xfrm>
            <a:off x="2571750" y="5929313"/>
            <a:ext cx="3286125" cy="62547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en-US" sz="1900" b="1" spc="70" dirty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0E5BBEB-0CC3-496F-AAEC-EB84725E480B}"/>
              </a:ext>
            </a:extLst>
          </p:cNvPr>
          <p:cNvSpPr/>
          <p:nvPr/>
        </p:nvSpPr>
        <p:spPr>
          <a:xfrm rot="8603604">
            <a:off x="5210175" y="5572125"/>
            <a:ext cx="1071563" cy="336550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endParaRPr lang="en-US" sz="1900" b="1" spc="7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01767EB5-FC89-4D4A-A751-1287E3236A6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128838"/>
            <a:ext cx="8143875" cy="1758950"/>
            <a:chOff x="1071538" y="2143116"/>
            <a:chExt cx="7858180" cy="1758329"/>
          </a:xfrm>
        </p:grpSpPr>
        <p:pic>
          <p:nvPicPr>
            <p:cNvPr id="6156" name="Picture 2">
              <a:extLst>
                <a:ext uri="{FF2B5EF4-FFF2-40B4-BE49-F238E27FC236}">
                  <a16:creationId xmlns:a16="http://schemas.microsoft.com/office/drawing/2014/main" id="{F88A9E9E-475F-4BB9-B565-FB272B3C2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3" t="46126" r="6868" b="43114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D14F8-384D-40F7-B333-E197D5AD11D6}"/>
                </a:ext>
              </a:extLst>
            </p:cNvPr>
            <p:cNvSpPr txBox="1"/>
            <p:nvPr/>
          </p:nvSpPr>
          <p:spPr>
            <a:xfrm>
              <a:off x="1071538" y="3517406"/>
              <a:ext cx="3000813" cy="384039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 err="1">
                  <a:latin typeface="Calibri" pitchFamily="34" charset="0"/>
                </a:rPr>
                <a:t>Adrenoceptor</a:t>
              </a:r>
              <a:r>
                <a:rPr lang="en-US" sz="1900" b="1" spc="70" dirty="0">
                  <a:latin typeface="Calibri" pitchFamily="34" charset="0"/>
                </a:rPr>
                <a:t> Blockers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FDAD1A-F60C-4250-9752-B9747465933F}"/>
                </a:ext>
              </a:extLst>
            </p:cNvPr>
            <p:cNvSpPr txBox="1"/>
            <p:nvPr/>
          </p:nvSpPr>
          <p:spPr>
            <a:xfrm>
              <a:off x="5499997" y="2871521"/>
              <a:ext cx="3429721" cy="384039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>
                  <a:latin typeface="Calibri" pitchFamily="34" charset="0"/>
                </a:rPr>
                <a:t>Adrenergic Neuron Blockers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0AAE50-39AD-4BB6-93C9-FC8D89655B06}"/>
                </a:ext>
              </a:extLst>
            </p:cNvPr>
            <p:cNvCxnSpPr/>
            <p:nvPr/>
          </p:nvCxnSpPr>
          <p:spPr>
            <a:xfrm rot="16200000" flipH="1">
              <a:off x="3016025" y="3173261"/>
              <a:ext cx="669688" cy="12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47727CE7-E72F-4AF1-893E-1A957009B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yohimbine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Used as aphrodisiac in the treatment of erectile dysfunction.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</a:rPr>
              <a:t>Increase nitric oxide released in the corpus cavernosum thus producing vasodilator  action and contributing to the erectile process</a:t>
            </a:r>
            <a:r>
              <a:rPr lang="en-US" altLang="en-US"/>
              <a:t>.</a:t>
            </a: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kern="0" baseline="-250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-selective antagonists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314322-BCEF-41C0-B486-08319C5BA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A556E5-39AC-4E20-B647-281F88CCB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receptor blockers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AE7A03-A0E6-4AA1-A501-CAA69CF7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7EA1CD0-E6DF-4962-8A34-94C8835DB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receptor blockers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β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-receptor antagonists </a:t>
            </a:r>
          </a:p>
          <a:p>
            <a:pPr algn="l" rtl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pic>
        <p:nvPicPr>
          <p:cNvPr id="8196" name="Picture 3" descr="C:\Documents and Settings\ksu\My Documents\3.bmp">
            <a:extLst>
              <a:ext uri="{FF2B5EF4-FFF2-40B4-BE49-F238E27FC236}">
                <a16:creationId xmlns:a16="http://schemas.microsoft.com/office/drawing/2014/main" id="{CA8BE2DF-8DA3-4D9F-AC29-DDDCB2B1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B755B44-2835-4835-B2FD-FC9575A2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9C9962-0C4C-4F83-8FD5-5D7880A2E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52578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Formation of False Transmitters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		e.g.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Depletion of storage sites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reserpine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Inhibition of release &amp; enhance uptake 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guanethidine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400" b="1" dirty="0">
                <a:latin typeface="Symbol" pitchFamily="18" charset="2"/>
              </a:rPr>
              <a:t>a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600" b="1" dirty="0">
                <a:latin typeface="Times New Roman" pitchFamily="18" charset="0"/>
              </a:rPr>
              <a:t>receptors</a:t>
            </a:r>
            <a:endParaRPr lang="en-US" sz="2600" b="1" dirty="0">
              <a:latin typeface="Times New Roman" pitchFamily="18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Clonidine and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dopa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544594F-A981-44BE-B3C1-EEB3F48F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371600"/>
          </a:xfrm>
        </p:spPr>
        <p:txBody>
          <a:bodyPr/>
          <a:lstStyle/>
          <a:p>
            <a:pPr rtl="0" eaLnBrk="1" hangingPunct="1"/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neuron blockers </a:t>
            </a:r>
            <a:br>
              <a:rPr lang="en-US" altLang="en-US" sz="3600" b="1" i="1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36666E8-8747-41F4-9C74-BA42A0969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Forms false transmitter  that is released instead of NE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Acts as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central </a:t>
            </a:r>
            <a:r>
              <a:rPr lang="en-US" sz="2800" b="1" dirty="0">
                <a:latin typeface="Symbol" pitchFamily="18" charset="2"/>
              </a:rPr>
              <a:t>a</a:t>
            </a:r>
            <a:r>
              <a:rPr lang="en-US" sz="2800" b="1" baseline="-25000" dirty="0">
                <a:latin typeface="Arial Narrow" pitchFamily="34" charset="0"/>
              </a:rPr>
              <a:t>2</a:t>
            </a:r>
            <a:r>
              <a:rPr lang="en-US" sz="2800" b="1" dirty="0">
                <a:latin typeface="Arial Narrow" pitchFamily="34" charset="0"/>
              </a:rPr>
              <a:t> receptor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agonist </a:t>
            </a:r>
            <a:r>
              <a:rPr lang="en-US" sz="2800" b="1" dirty="0">
                <a:latin typeface="Arial Narrow" pitchFamily="34" charset="0"/>
              </a:rPr>
              <a:t>to inhibit NE release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  <a:sym typeface="Symbol" pitchFamily="18" charset="2"/>
              </a:rPr>
              <a:t>Drug of choice in </a:t>
            </a:r>
          </a:p>
          <a:p>
            <a:pPr lvl="1" algn="l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latin typeface="Arial Narrow" pitchFamily="34" charset="0"/>
                <a:sym typeface="Symbol" pitchFamily="18" charset="2"/>
              </a:rPr>
              <a:t>Treatment of hypertension in pregnancy ( gestational hypertension- pre-eclampsia).</a:t>
            </a: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E622616-4217-462A-A7D9-274B116AA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533400"/>
          </a:xfrm>
        </p:spPr>
        <p:txBody>
          <a:bodyPr/>
          <a:lstStyle/>
          <a:p>
            <a:pPr rtl="0" eaLnBrk="1" hangingPunct="1"/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008381-2D41-497F-A8D8-FB74CFBB1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15400" cy="4953000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sym typeface="Symbol" panose="05050102010706020507" pitchFamily="18" charset="2"/>
              </a:rPr>
              <a:t>Clonidine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Arial Narrow" panose="020B0606020202030204" pitchFamily="34" charset="0"/>
              </a:rPr>
              <a:t>Acts as </a:t>
            </a: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central</a:t>
            </a:r>
            <a:r>
              <a:rPr lang="en-US" altLang="en-US" sz="2800" b="1">
                <a:latin typeface="Arial Narrow" panose="020B0606020202030204" pitchFamily="34" charset="0"/>
              </a:rPr>
              <a:t> </a:t>
            </a:r>
            <a:r>
              <a:rPr lang="en-US" altLang="en-US" sz="2800" b="1">
                <a:latin typeface="Symbol" panose="05050102010706020507" pitchFamily="18" charset="2"/>
              </a:rPr>
              <a:t>a</a:t>
            </a:r>
            <a:r>
              <a:rPr lang="en-US" altLang="en-US" sz="2800" b="1" baseline="-25000">
                <a:latin typeface="Arial Narrow" panose="020B0606020202030204" pitchFamily="34" charset="0"/>
              </a:rPr>
              <a:t>2</a:t>
            </a:r>
            <a:r>
              <a:rPr lang="en-US" altLang="en-US" sz="2800" b="1">
                <a:latin typeface="Arial Narrow" panose="020B0606020202030204" pitchFamily="34" charset="0"/>
              </a:rPr>
              <a:t> receptor </a:t>
            </a:r>
            <a:r>
              <a:rPr lang="en-US" altLang="en-US" sz="2800" b="1">
                <a:solidFill>
                  <a:srgbClr val="0000FF"/>
                </a:solidFill>
                <a:latin typeface="Arial Narrow" panose="020B0606020202030204" pitchFamily="34" charset="0"/>
              </a:rPr>
              <a:t>agonist </a:t>
            </a:r>
            <a:r>
              <a:rPr lang="en-US" altLang="en-US" sz="2800" b="1">
                <a:latin typeface="Arial Narrow" panose="020B0606020202030204" pitchFamily="34" charset="0"/>
              </a:rPr>
              <a:t>to inhibit NE release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Arial Narrow" panose="020B0606020202030204" pitchFamily="34" charset="0"/>
              </a:rPr>
              <a:t>suppresses sympathetic outflow activity from the brain.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Arial Narrow" panose="020B0606020202030204" pitchFamily="34" charset="0"/>
              </a:rPr>
              <a:t>Little used as antihypertensive agent due to </a:t>
            </a:r>
            <a:r>
              <a:rPr lang="en-US" altLang="en-US" sz="2800" b="1">
                <a:solidFill>
                  <a:srgbClr val="C00000"/>
                </a:solidFill>
                <a:latin typeface="Arial Narrow" panose="020B0606020202030204" pitchFamily="34" charset="0"/>
              </a:rPr>
              <a:t>rebound hypertension</a:t>
            </a:r>
            <a:r>
              <a:rPr lang="en-US" altLang="en-US" sz="2800" b="1">
                <a:latin typeface="Arial Narrow" panose="020B0606020202030204" pitchFamily="34" charset="0"/>
              </a:rPr>
              <a:t> upon abrupt withdrawal. 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Apraclonidine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latin typeface="Arial Narrow" panose="020B0606020202030204" pitchFamily="34" charset="0"/>
              </a:rPr>
              <a:t>is used in open angle glaucoma as eye drops.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Arial Narrow" panose="020B0606020202030204" pitchFamily="34" charset="0"/>
              </a:rPr>
              <a:t>acts by decreasing aqueous humor formation.</a:t>
            </a:r>
            <a:br>
              <a:rPr lang="en-US" altLang="en-US" sz="2800"/>
            </a:b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3D97BADE-39A2-4B09-9E7F-8D060D44A0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291" name="Picture 6" descr="C:\Users\Administrator\Pictures\Picture2.png">
            <a:extLst>
              <a:ext uri="{FF2B5EF4-FFF2-40B4-BE49-F238E27FC236}">
                <a16:creationId xmlns:a16="http://schemas.microsoft.com/office/drawing/2014/main" id="{7BA2337B-E16D-4058-BD46-F7CAB7C3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344" r="3409"/>
          <a:stretch>
            <a:fillRect/>
          </a:stretch>
        </p:blipFill>
        <p:spPr bwMode="auto">
          <a:xfrm>
            <a:off x="1285875" y="857250"/>
            <a:ext cx="59293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>
            <a:extLst>
              <a:ext uri="{FF2B5EF4-FFF2-40B4-BE49-F238E27FC236}">
                <a16:creationId xmlns:a16="http://schemas.microsoft.com/office/drawing/2014/main" id="{E6AEFE0F-FA13-4E26-934C-98188843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106488"/>
            <a:ext cx="928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63C37A53-30A3-4258-9076-E6BFDCBF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57300"/>
            <a:ext cx="928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id="{5EECDD31-55FD-4BE1-93E6-A89ADFBA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238250"/>
            <a:ext cx="7143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Dopa</a:t>
            </a: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id="{56BC3384-2429-41D9-8478-814DB90C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911350"/>
            <a:ext cx="5000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id="{4A00AF40-B8CC-4619-9AB5-268727C1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392363"/>
            <a:ext cx="4794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CF423-D20D-405D-AD51-8108478D7A89}"/>
              </a:ext>
            </a:extLst>
          </p:cNvPr>
          <p:cNvSpPr/>
          <p:nvPr/>
        </p:nvSpPr>
        <p:spPr>
          <a:xfrm>
            <a:off x="4857750" y="931863"/>
            <a:ext cx="214313" cy="263525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8" name="TextBox 14">
            <a:extLst>
              <a:ext uri="{FF2B5EF4-FFF2-40B4-BE49-F238E27FC236}">
                <a16:creationId xmlns:a16="http://schemas.microsoft.com/office/drawing/2014/main" id="{C4D63270-AE51-44B6-BC4B-CE0499A6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15975"/>
            <a:ext cx="4191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1DF1C5C-78B6-4888-9296-1986CB736D36}"/>
              </a:ext>
            </a:extLst>
          </p:cNvPr>
          <p:cNvSpPr/>
          <p:nvPr/>
        </p:nvSpPr>
        <p:spPr>
          <a:xfrm>
            <a:off x="4643438" y="110648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34BADA4-3B47-4DC9-BE7C-A21FC3B42C77}"/>
              </a:ext>
            </a:extLst>
          </p:cNvPr>
          <p:cNvSpPr/>
          <p:nvPr/>
        </p:nvSpPr>
        <p:spPr>
          <a:xfrm flipV="1">
            <a:off x="4643438" y="64293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81B486-D03A-47FB-9F72-8408F6FB7B2F}"/>
              </a:ext>
            </a:extLst>
          </p:cNvPr>
          <p:cNvCxnSpPr/>
          <p:nvPr/>
        </p:nvCxnSpPr>
        <p:spPr>
          <a:xfrm rot="10800000">
            <a:off x="3798888" y="1412875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B35804-0601-4E09-BBDE-D73421A5D4BC}"/>
              </a:ext>
            </a:extLst>
          </p:cNvPr>
          <p:cNvCxnSpPr/>
          <p:nvPr/>
        </p:nvCxnSpPr>
        <p:spPr>
          <a:xfrm rot="5400000">
            <a:off x="3225800" y="2319338"/>
            <a:ext cx="26511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58E0DD-376F-49D5-99E4-B3BF32C73924}"/>
              </a:ext>
            </a:extLst>
          </p:cNvPr>
          <p:cNvCxnSpPr/>
          <p:nvPr/>
        </p:nvCxnSpPr>
        <p:spPr>
          <a:xfrm rot="5400000">
            <a:off x="3205956" y="1720057"/>
            <a:ext cx="315913" cy="12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D82686-0ECF-408F-8677-D641516E1942}"/>
              </a:ext>
            </a:extLst>
          </p:cNvPr>
          <p:cNvSpPr/>
          <p:nvPr/>
        </p:nvSpPr>
        <p:spPr>
          <a:xfrm rot="20865642">
            <a:off x="4594225" y="6242050"/>
            <a:ext cx="642938" cy="263525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1E3A21-D2E0-474C-8D2C-25AE47B18DD2}"/>
              </a:ext>
            </a:extLst>
          </p:cNvPr>
          <p:cNvCxnSpPr/>
          <p:nvPr/>
        </p:nvCxnSpPr>
        <p:spPr>
          <a:xfrm rot="8160000">
            <a:off x="5389563" y="611663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105363-AD94-4943-BE55-07B05016F7F4}"/>
              </a:ext>
            </a:extLst>
          </p:cNvPr>
          <p:cNvCxnSpPr/>
          <p:nvPr/>
        </p:nvCxnSpPr>
        <p:spPr>
          <a:xfrm rot="9180000">
            <a:off x="5159375" y="62674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E3A579-C9E2-467F-9E7D-3CEFBA3BC3F4}"/>
              </a:ext>
            </a:extLst>
          </p:cNvPr>
          <p:cNvCxnSpPr/>
          <p:nvPr/>
        </p:nvCxnSpPr>
        <p:spPr>
          <a:xfrm rot="9840000">
            <a:off x="4852988" y="635000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D40C92-BF9B-4B66-ABE3-5CD2C184E317}"/>
              </a:ext>
            </a:extLst>
          </p:cNvPr>
          <p:cNvCxnSpPr/>
          <p:nvPr/>
        </p:nvCxnSpPr>
        <p:spPr>
          <a:xfrm rot="9840000">
            <a:off x="4576763" y="64277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513CBF-C83E-40C7-B6D1-D44D929E2E64}"/>
              </a:ext>
            </a:extLst>
          </p:cNvPr>
          <p:cNvCxnSpPr/>
          <p:nvPr/>
        </p:nvCxnSpPr>
        <p:spPr>
          <a:xfrm rot="8160000">
            <a:off x="4318000" y="65801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C7D97C9-8AC5-489F-B1EF-6876A44CD38E}"/>
              </a:ext>
            </a:extLst>
          </p:cNvPr>
          <p:cNvCxnSpPr/>
          <p:nvPr/>
        </p:nvCxnSpPr>
        <p:spPr>
          <a:xfrm rot="13440000" flipV="1">
            <a:off x="4318000" y="63817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33">
            <a:extLst>
              <a:ext uri="{FF2B5EF4-FFF2-40B4-BE49-F238E27FC236}">
                <a16:creationId xmlns:a16="http://schemas.microsoft.com/office/drawing/2014/main" id="{D799963C-7DA0-4681-AC7D-03D19E1C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396038"/>
            <a:ext cx="714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COMT</a:t>
            </a:r>
          </a:p>
        </p:txBody>
      </p:sp>
      <p:sp>
        <p:nvSpPr>
          <p:cNvPr id="12312" name="TextBox 34">
            <a:extLst>
              <a:ext uri="{FF2B5EF4-FFF2-40B4-BE49-F238E27FC236}">
                <a16:creationId xmlns:a16="http://schemas.microsoft.com/office/drawing/2014/main" id="{F0FAD11A-E370-4D86-BD24-5D01FC26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949700"/>
            <a:ext cx="500063" cy="3413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745C6568-1495-4383-8544-9A21EF14E49E}"/>
              </a:ext>
            </a:extLst>
          </p:cNvPr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Stored Data 36">
            <a:extLst>
              <a:ext uri="{FF2B5EF4-FFF2-40B4-BE49-F238E27FC236}">
                <a16:creationId xmlns:a16="http://schemas.microsoft.com/office/drawing/2014/main" id="{79B0E3DA-F477-4962-9080-92EE2C029ECB}"/>
              </a:ext>
            </a:extLst>
          </p:cNvPr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908DAD80-9627-4630-A411-1149941D3E7B}"/>
              </a:ext>
            </a:extLst>
          </p:cNvPr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22" name="TextBox 40">
            <a:extLst>
              <a:ext uri="{FF2B5EF4-FFF2-40B4-BE49-F238E27FC236}">
                <a16:creationId xmlns:a16="http://schemas.microsoft.com/office/drawing/2014/main" id="{F613729B-1843-45F9-9A1B-6CC66E9B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841375"/>
            <a:ext cx="1747837" cy="341313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Norepinephrine (NE)</a:t>
            </a:r>
          </a:p>
        </p:txBody>
      </p:sp>
      <p:pic>
        <p:nvPicPr>
          <p:cNvPr id="126" name="Picture 4" descr="C:\Users\Administrator\Pictures\Picture2.png">
            <a:extLst>
              <a:ext uri="{FF2B5EF4-FFF2-40B4-BE49-F238E27FC236}">
                <a16:creationId xmlns:a16="http://schemas.microsoft.com/office/drawing/2014/main" id="{843CC92A-839B-4D47-8FB8-FFAABAF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203D9647-7707-44D0-A382-542A5227CD11}"/>
              </a:ext>
            </a:extLst>
          </p:cNvPr>
          <p:cNvSpPr/>
          <p:nvPr/>
        </p:nvSpPr>
        <p:spPr>
          <a:xfrm>
            <a:off x="1785938" y="55895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42DBFB7-F9D7-40F6-9398-3189FAA9E82E}"/>
              </a:ext>
            </a:extLst>
          </p:cNvPr>
          <p:cNvSpPr/>
          <p:nvPr/>
        </p:nvSpPr>
        <p:spPr>
          <a:xfrm>
            <a:off x="1785938" y="56642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E894FE-EEFA-4149-AA6F-2ECB34108323}"/>
              </a:ext>
            </a:extLst>
          </p:cNvPr>
          <p:cNvSpPr/>
          <p:nvPr/>
        </p:nvSpPr>
        <p:spPr>
          <a:xfrm>
            <a:off x="2058988" y="51911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>
            <a:extLst>
              <a:ext uri="{FF2B5EF4-FFF2-40B4-BE49-F238E27FC236}">
                <a16:creationId xmlns:a16="http://schemas.microsoft.com/office/drawing/2014/main" id="{9A2133DA-AC99-422E-860E-1C77427EBE9D}"/>
              </a:ext>
            </a:extLst>
          </p:cNvPr>
          <p:cNvSpPr/>
          <p:nvPr/>
        </p:nvSpPr>
        <p:spPr>
          <a:xfrm>
            <a:off x="1828800" y="52689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>
            <a:extLst>
              <a:ext uri="{FF2B5EF4-FFF2-40B4-BE49-F238E27FC236}">
                <a16:creationId xmlns:a16="http://schemas.microsoft.com/office/drawing/2014/main" id="{9D505549-3E7F-43B9-8C68-FCB3B2F575D4}"/>
              </a:ext>
            </a:extLst>
          </p:cNvPr>
          <p:cNvSpPr/>
          <p:nvPr/>
        </p:nvSpPr>
        <p:spPr>
          <a:xfrm>
            <a:off x="1905000" y="54086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>
            <a:extLst>
              <a:ext uri="{FF2B5EF4-FFF2-40B4-BE49-F238E27FC236}">
                <a16:creationId xmlns:a16="http://schemas.microsoft.com/office/drawing/2014/main" id="{C03C83E5-94F4-490C-AF4C-031C18097312}"/>
              </a:ext>
            </a:extLst>
          </p:cNvPr>
          <p:cNvSpPr/>
          <p:nvPr/>
        </p:nvSpPr>
        <p:spPr>
          <a:xfrm>
            <a:off x="1905000" y="5495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>
            <a:extLst>
              <a:ext uri="{FF2B5EF4-FFF2-40B4-BE49-F238E27FC236}">
                <a16:creationId xmlns:a16="http://schemas.microsoft.com/office/drawing/2014/main" id="{11788254-E0D6-46F1-A2FE-68BC2938BC84}"/>
              </a:ext>
            </a:extLst>
          </p:cNvPr>
          <p:cNvSpPr/>
          <p:nvPr/>
        </p:nvSpPr>
        <p:spPr>
          <a:xfrm>
            <a:off x="1828800" y="452913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>
            <a:extLst>
              <a:ext uri="{FF2B5EF4-FFF2-40B4-BE49-F238E27FC236}">
                <a16:creationId xmlns:a16="http://schemas.microsoft.com/office/drawing/2014/main" id="{2E588871-FD97-4BE7-8685-E8E9A96299EA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>
            <a:extLst>
              <a:ext uri="{FF2B5EF4-FFF2-40B4-BE49-F238E27FC236}">
                <a16:creationId xmlns:a16="http://schemas.microsoft.com/office/drawing/2014/main" id="{328B69AD-9344-4583-97EF-A48CA053B6B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>
            <a:extLst>
              <a:ext uri="{FF2B5EF4-FFF2-40B4-BE49-F238E27FC236}">
                <a16:creationId xmlns:a16="http://schemas.microsoft.com/office/drawing/2014/main" id="{54FBC057-7757-41B7-98D3-6084016E48FD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>
            <a:extLst>
              <a:ext uri="{FF2B5EF4-FFF2-40B4-BE49-F238E27FC236}">
                <a16:creationId xmlns:a16="http://schemas.microsoft.com/office/drawing/2014/main" id="{E07ACC6C-AF9B-460C-86EF-24EAEDB79F56}"/>
              </a:ext>
            </a:extLst>
          </p:cNvPr>
          <p:cNvSpPr/>
          <p:nvPr/>
        </p:nvSpPr>
        <p:spPr>
          <a:xfrm>
            <a:off x="2012950" y="45688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>
            <a:extLst>
              <a:ext uri="{FF2B5EF4-FFF2-40B4-BE49-F238E27FC236}">
                <a16:creationId xmlns:a16="http://schemas.microsoft.com/office/drawing/2014/main" id="{73D656C6-3C74-4BB0-A4BB-5B6B43B7CFE9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>
            <a:extLst>
              <a:ext uri="{FF2B5EF4-FFF2-40B4-BE49-F238E27FC236}">
                <a16:creationId xmlns:a16="http://schemas.microsoft.com/office/drawing/2014/main" id="{14494CDB-DB12-4429-BB9A-F707792509F0}"/>
              </a:ext>
            </a:extLst>
          </p:cNvPr>
          <p:cNvSpPr/>
          <p:nvPr/>
        </p:nvSpPr>
        <p:spPr>
          <a:xfrm>
            <a:off x="1830388" y="46450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>
            <a:extLst>
              <a:ext uri="{FF2B5EF4-FFF2-40B4-BE49-F238E27FC236}">
                <a16:creationId xmlns:a16="http://schemas.microsoft.com/office/drawing/2014/main" id="{D175311B-291B-452E-8899-376E7AEBA530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>
            <a:extLst>
              <a:ext uri="{FF2B5EF4-FFF2-40B4-BE49-F238E27FC236}">
                <a16:creationId xmlns:a16="http://schemas.microsoft.com/office/drawing/2014/main" id="{9DB78475-1810-42BC-9639-D295EC1970A6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>
            <a:extLst>
              <a:ext uri="{FF2B5EF4-FFF2-40B4-BE49-F238E27FC236}">
                <a16:creationId xmlns:a16="http://schemas.microsoft.com/office/drawing/2014/main" id="{A424EA01-04D6-4E8C-B653-236151A657F4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>
            <a:extLst>
              <a:ext uri="{FF2B5EF4-FFF2-40B4-BE49-F238E27FC236}">
                <a16:creationId xmlns:a16="http://schemas.microsoft.com/office/drawing/2014/main" id="{4EAF12E0-0896-4C7A-B6AE-147A9A05C130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>
            <a:extLst>
              <a:ext uri="{FF2B5EF4-FFF2-40B4-BE49-F238E27FC236}">
                <a16:creationId xmlns:a16="http://schemas.microsoft.com/office/drawing/2014/main" id="{3AED2E45-0AE1-4E36-90DA-496CACA80370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>
            <a:extLst>
              <a:ext uri="{FF2B5EF4-FFF2-40B4-BE49-F238E27FC236}">
                <a16:creationId xmlns:a16="http://schemas.microsoft.com/office/drawing/2014/main" id="{FE4ED47A-3589-4F43-B5A2-6B54F61EA4C9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>
            <a:extLst>
              <a:ext uri="{FF2B5EF4-FFF2-40B4-BE49-F238E27FC236}">
                <a16:creationId xmlns:a16="http://schemas.microsoft.com/office/drawing/2014/main" id="{F20A93F2-08C2-417E-9C65-E7AB1874D48F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>
            <a:extLst>
              <a:ext uri="{FF2B5EF4-FFF2-40B4-BE49-F238E27FC236}">
                <a16:creationId xmlns:a16="http://schemas.microsoft.com/office/drawing/2014/main" id="{FB78A69B-508D-43FA-ABDA-567416E30D0A}"/>
              </a:ext>
            </a:extLst>
          </p:cNvPr>
          <p:cNvSpPr/>
          <p:nvPr/>
        </p:nvSpPr>
        <p:spPr>
          <a:xfrm>
            <a:off x="2012950" y="44926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>
            <a:extLst>
              <a:ext uri="{FF2B5EF4-FFF2-40B4-BE49-F238E27FC236}">
                <a16:creationId xmlns:a16="http://schemas.microsoft.com/office/drawing/2014/main" id="{9D109E5F-0132-4686-B307-AC47CA2BE1E0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>
            <a:extLst>
              <a:ext uri="{FF2B5EF4-FFF2-40B4-BE49-F238E27FC236}">
                <a16:creationId xmlns:a16="http://schemas.microsoft.com/office/drawing/2014/main" id="{D1F866BD-87C7-4D60-A3E2-774897B352E5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>
            <a:extLst>
              <a:ext uri="{FF2B5EF4-FFF2-40B4-BE49-F238E27FC236}">
                <a16:creationId xmlns:a16="http://schemas.microsoft.com/office/drawing/2014/main" id="{DFD6FEE5-63C4-4D79-95DF-CBCABF126A07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>
            <a:extLst>
              <a:ext uri="{FF2B5EF4-FFF2-40B4-BE49-F238E27FC236}">
                <a16:creationId xmlns:a16="http://schemas.microsoft.com/office/drawing/2014/main" id="{5CC74272-70F0-4AD7-90B0-24F04D0338F9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>
            <a:extLst>
              <a:ext uri="{FF2B5EF4-FFF2-40B4-BE49-F238E27FC236}">
                <a16:creationId xmlns:a16="http://schemas.microsoft.com/office/drawing/2014/main" id="{D96E4551-C9F4-4242-BCB3-5183524FFC6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>
            <a:extLst>
              <a:ext uri="{FF2B5EF4-FFF2-40B4-BE49-F238E27FC236}">
                <a16:creationId xmlns:a16="http://schemas.microsoft.com/office/drawing/2014/main" id="{3FA3BB34-1C9E-4096-9C45-E1813B001F56}"/>
              </a:ext>
            </a:extLst>
          </p:cNvPr>
          <p:cNvSpPr/>
          <p:nvPr/>
        </p:nvSpPr>
        <p:spPr>
          <a:xfrm>
            <a:off x="2087563" y="46704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>
            <a:extLst>
              <a:ext uri="{FF2B5EF4-FFF2-40B4-BE49-F238E27FC236}">
                <a16:creationId xmlns:a16="http://schemas.microsoft.com/office/drawing/2014/main" id="{04127A76-915F-46E6-B012-42521FD6641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>
            <a:extLst>
              <a:ext uri="{FF2B5EF4-FFF2-40B4-BE49-F238E27FC236}">
                <a16:creationId xmlns:a16="http://schemas.microsoft.com/office/drawing/2014/main" id="{3354A69E-54A5-490B-83FE-B41DFA0E956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>
            <a:extLst>
              <a:ext uri="{FF2B5EF4-FFF2-40B4-BE49-F238E27FC236}">
                <a16:creationId xmlns:a16="http://schemas.microsoft.com/office/drawing/2014/main" id="{A38ADA5B-703E-4AA9-B23E-2B5688D31D1B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>
            <a:extLst>
              <a:ext uri="{FF2B5EF4-FFF2-40B4-BE49-F238E27FC236}">
                <a16:creationId xmlns:a16="http://schemas.microsoft.com/office/drawing/2014/main" id="{14DFCA74-EA39-48C2-A9E1-18516AE836F1}"/>
              </a:ext>
            </a:extLst>
          </p:cNvPr>
          <p:cNvSpPr/>
          <p:nvPr/>
        </p:nvSpPr>
        <p:spPr>
          <a:xfrm>
            <a:off x="2271713" y="47101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>
            <a:extLst>
              <a:ext uri="{FF2B5EF4-FFF2-40B4-BE49-F238E27FC236}">
                <a16:creationId xmlns:a16="http://schemas.microsoft.com/office/drawing/2014/main" id="{873265C4-3B1D-43E0-818B-316BA975BF7F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>
            <a:extLst>
              <a:ext uri="{FF2B5EF4-FFF2-40B4-BE49-F238E27FC236}">
                <a16:creationId xmlns:a16="http://schemas.microsoft.com/office/drawing/2014/main" id="{2A094530-8EF1-4E0C-8EC8-F0313CCDA1C1}"/>
              </a:ext>
            </a:extLst>
          </p:cNvPr>
          <p:cNvSpPr/>
          <p:nvPr/>
        </p:nvSpPr>
        <p:spPr>
          <a:xfrm>
            <a:off x="2089150" y="47863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>
            <a:extLst>
              <a:ext uri="{FF2B5EF4-FFF2-40B4-BE49-F238E27FC236}">
                <a16:creationId xmlns:a16="http://schemas.microsoft.com/office/drawing/2014/main" id="{C62E7A71-C264-4A89-965C-ECF74AEADC8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>
            <a:extLst>
              <a:ext uri="{FF2B5EF4-FFF2-40B4-BE49-F238E27FC236}">
                <a16:creationId xmlns:a16="http://schemas.microsoft.com/office/drawing/2014/main" id="{E8FE8E1B-F894-4A4D-81BF-85D0BB7F5129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>
            <a:extLst>
              <a:ext uri="{FF2B5EF4-FFF2-40B4-BE49-F238E27FC236}">
                <a16:creationId xmlns:a16="http://schemas.microsoft.com/office/drawing/2014/main" id="{7E56EA75-C057-4D93-B6D2-D88E2E149ED7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>
            <a:extLst>
              <a:ext uri="{FF2B5EF4-FFF2-40B4-BE49-F238E27FC236}">
                <a16:creationId xmlns:a16="http://schemas.microsoft.com/office/drawing/2014/main" id="{99E3F7A2-845C-4DDA-AB76-385ED380C4FF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>
            <a:extLst>
              <a:ext uri="{FF2B5EF4-FFF2-40B4-BE49-F238E27FC236}">
                <a16:creationId xmlns:a16="http://schemas.microsoft.com/office/drawing/2014/main" id="{52D7D2B3-593F-4058-A4FD-9B694559547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>
            <a:extLst>
              <a:ext uri="{FF2B5EF4-FFF2-40B4-BE49-F238E27FC236}">
                <a16:creationId xmlns:a16="http://schemas.microsoft.com/office/drawing/2014/main" id="{5B53C343-7BB5-480F-AA36-9914BAC1E89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>
            <a:extLst>
              <a:ext uri="{FF2B5EF4-FFF2-40B4-BE49-F238E27FC236}">
                <a16:creationId xmlns:a16="http://schemas.microsoft.com/office/drawing/2014/main" id="{0EF2A234-AF02-445A-A0AB-1205098ABF65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>
            <a:extLst>
              <a:ext uri="{FF2B5EF4-FFF2-40B4-BE49-F238E27FC236}">
                <a16:creationId xmlns:a16="http://schemas.microsoft.com/office/drawing/2014/main" id="{CD7D640C-144B-4F4A-BD4F-D2011948764D}"/>
              </a:ext>
            </a:extLst>
          </p:cNvPr>
          <p:cNvSpPr/>
          <p:nvPr/>
        </p:nvSpPr>
        <p:spPr>
          <a:xfrm>
            <a:off x="2271713" y="4632325"/>
            <a:ext cx="90487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>
            <a:extLst>
              <a:ext uri="{FF2B5EF4-FFF2-40B4-BE49-F238E27FC236}">
                <a16:creationId xmlns:a16="http://schemas.microsoft.com/office/drawing/2014/main" id="{F3D12FBE-47B3-422A-BCF0-0B6ED1ED8CFE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>
            <a:extLst>
              <a:ext uri="{FF2B5EF4-FFF2-40B4-BE49-F238E27FC236}">
                <a16:creationId xmlns:a16="http://schemas.microsoft.com/office/drawing/2014/main" id="{00A349BC-5934-424E-AFF1-D6AED2DCB82B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>
            <a:extLst>
              <a:ext uri="{FF2B5EF4-FFF2-40B4-BE49-F238E27FC236}">
                <a16:creationId xmlns:a16="http://schemas.microsoft.com/office/drawing/2014/main" id="{62011189-CA43-46B5-8FF9-EA95034AE54E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>
            <a:extLst>
              <a:ext uri="{FF2B5EF4-FFF2-40B4-BE49-F238E27FC236}">
                <a16:creationId xmlns:a16="http://schemas.microsoft.com/office/drawing/2014/main" id="{51C7F642-E49F-4ABD-A63E-6815F59EE764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>
            <a:extLst>
              <a:ext uri="{FF2B5EF4-FFF2-40B4-BE49-F238E27FC236}">
                <a16:creationId xmlns:a16="http://schemas.microsoft.com/office/drawing/2014/main" id="{6E1853D7-7FD4-46F8-8CCF-2CD5A9566C5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>
            <a:extLst>
              <a:ext uri="{FF2B5EF4-FFF2-40B4-BE49-F238E27FC236}">
                <a16:creationId xmlns:a16="http://schemas.microsoft.com/office/drawing/2014/main" id="{68387224-042A-441C-82A9-8D7557E3E93F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>
            <a:extLst>
              <a:ext uri="{FF2B5EF4-FFF2-40B4-BE49-F238E27FC236}">
                <a16:creationId xmlns:a16="http://schemas.microsoft.com/office/drawing/2014/main" id="{0997DE12-E369-4D9A-B25D-A987BA4BE4CB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>
            <a:extLst>
              <a:ext uri="{FF2B5EF4-FFF2-40B4-BE49-F238E27FC236}">
                <a16:creationId xmlns:a16="http://schemas.microsoft.com/office/drawing/2014/main" id="{1CD4B3B6-F075-4266-97BE-8AD4829C17C7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>
            <a:extLst>
              <a:ext uri="{FF2B5EF4-FFF2-40B4-BE49-F238E27FC236}">
                <a16:creationId xmlns:a16="http://schemas.microsoft.com/office/drawing/2014/main" id="{3DCDE20D-9630-404B-AA95-8F057EF9C255}"/>
              </a:ext>
            </a:extLst>
          </p:cNvPr>
          <p:cNvSpPr/>
          <p:nvPr/>
        </p:nvSpPr>
        <p:spPr>
          <a:xfrm>
            <a:off x="2225675" y="4279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>
            <a:extLst>
              <a:ext uri="{FF2B5EF4-FFF2-40B4-BE49-F238E27FC236}">
                <a16:creationId xmlns:a16="http://schemas.microsoft.com/office/drawing/2014/main" id="{97BCEF88-24C1-462C-9CF3-E1AD2A6CC503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>
            <a:extLst>
              <a:ext uri="{FF2B5EF4-FFF2-40B4-BE49-F238E27FC236}">
                <a16:creationId xmlns:a16="http://schemas.microsoft.com/office/drawing/2014/main" id="{88CC196E-3C57-43E0-90D3-970B4E5F783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>
            <a:extLst>
              <a:ext uri="{FF2B5EF4-FFF2-40B4-BE49-F238E27FC236}">
                <a16:creationId xmlns:a16="http://schemas.microsoft.com/office/drawing/2014/main" id="{1BAB33AD-13BD-43E7-BDDE-A7C3EE9524BF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>
            <a:extLst>
              <a:ext uri="{FF2B5EF4-FFF2-40B4-BE49-F238E27FC236}">
                <a16:creationId xmlns:a16="http://schemas.microsoft.com/office/drawing/2014/main" id="{4ED84734-0EA1-4F37-9359-FDCA7F5170FA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>
            <a:extLst>
              <a:ext uri="{FF2B5EF4-FFF2-40B4-BE49-F238E27FC236}">
                <a16:creationId xmlns:a16="http://schemas.microsoft.com/office/drawing/2014/main" id="{08E937DE-AA5B-461B-9C6F-5F9AE8BB1DB9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>
            <a:extLst>
              <a:ext uri="{FF2B5EF4-FFF2-40B4-BE49-F238E27FC236}">
                <a16:creationId xmlns:a16="http://schemas.microsoft.com/office/drawing/2014/main" id="{545F97AE-2B98-4318-8CA4-A5F9294057D8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>
            <a:extLst>
              <a:ext uri="{FF2B5EF4-FFF2-40B4-BE49-F238E27FC236}">
                <a16:creationId xmlns:a16="http://schemas.microsoft.com/office/drawing/2014/main" id="{E36CE201-4264-48C4-8A79-01FA742A209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>
            <a:extLst>
              <a:ext uri="{FF2B5EF4-FFF2-40B4-BE49-F238E27FC236}">
                <a16:creationId xmlns:a16="http://schemas.microsoft.com/office/drawing/2014/main" id="{71DE0F2B-90F7-4A22-BDEF-8384F63A48D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>
            <a:extLst>
              <a:ext uri="{FF2B5EF4-FFF2-40B4-BE49-F238E27FC236}">
                <a16:creationId xmlns:a16="http://schemas.microsoft.com/office/drawing/2014/main" id="{FBB7DD07-8D0F-45D3-B644-E9709AB77392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>
            <a:extLst>
              <a:ext uri="{FF2B5EF4-FFF2-40B4-BE49-F238E27FC236}">
                <a16:creationId xmlns:a16="http://schemas.microsoft.com/office/drawing/2014/main" id="{41E471D0-9408-49CC-A257-9364A6A8B57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>
            <a:extLst>
              <a:ext uri="{FF2B5EF4-FFF2-40B4-BE49-F238E27FC236}">
                <a16:creationId xmlns:a16="http://schemas.microsoft.com/office/drawing/2014/main" id="{21061965-A920-4E40-9B43-A8ADE95FC46F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>
            <a:extLst>
              <a:ext uri="{FF2B5EF4-FFF2-40B4-BE49-F238E27FC236}">
                <a16:creationId xmlns:a16="http://schemas.microsoft.com/office/drawing/2014/main" id="{4D97E9CF-7D7D-4B61-920F-6E8E4C88A55C}"/>
              </a:ext>
            </a:extLst>
          </p:cNvPr>
          <p:cNvSpPr/>
          <p:nvPr/>
        </p:nvSpPr>
        <p:spPr>
          <a:xfrm>
            <a:off x="2074863" y="4965700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>
            <a:extLst>
              <a:ext uri="{FF2B5EF4-FFF2-40B4-BE49-F238E27FC236}">
                <a16:creationId xmlns:a16="http://schemas.microsoft.com/office/drawing/2014/main" id="{F22A638B-6163-42C1-B87E-19490712D54B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>
            <a:extLst>
              <a:ext uri="{FF2B5EF4-FFF2-40B4-BE49-F238E27FC236}">
                <a16:creationId xmlns:a16="http://schemas.microsoft.com/office/drawing/2014/main" id="{D180C674-D976-43E4-9D96-BDC2C9D1323E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21AC2F-0B61-4D21-A77F-156459E963DF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C0B9C74-A831-4B8F-8CED-10708D2CABE1}"/>
              </a:ext>
            </a:extLst>
          </p:cNvPr>
          <p:cNvSpPr/>
          <p:nvPr/>
        </p:nvSpPr>
        <p:spPr>
          <a:xfrm rot="600000">
            <a:off x="2000250" y="58213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4FFAA3B-9415-451E-8337-9503354890EC}"/>
              </a:ext>
            </a:extLst>
          </p:cNvPr>
          <p:cNvSpPr/>
          <p:nvPr/>
        </p:nvSpPr>
        <p:spPr>
          <a:xfrm rot="600000">
            <a:off x="2000250" y="58975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032037-6859-4E03-9A30-720AA21843E6}"/>
              </a:ext>
            </a:extLst>
          </p:cNvPr>
          <p:cNvSpPr/>
          <p:nvPr/>
        </p:nvSpPr>
        <p:spPr>
          <a:xfrm>
            <a:off x="1619250" y="562768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5A1435F-3256-4FC0-A622-54187D61D165}"/>
              </a:ext>
            </a:extLst>
          </p:cNvPr>
          <p:cNvSpPr/>
          <p:nvPr/>
        </p:nvSpPr>
        <p:spPr>
          <a:xfrm>
            <a:off x="1711325" y="57023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8B10C96-161A-4648-A3F7-D74B5BFD2D74}"/>
              </a:ext>
            </a:extLst>
          </p:cNvPr>
          <p:cNvSpPr/>
          <p:nvPr/>
        </p:nvSpPr>
        <p:spPr>
          <a:xfrm>
            <a:off x="1585913" y="56848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37335C5-8D90-451C-A563-7B70F5091739}"/>
              </a:ext>
            </a:extLst>
          </p:cNvPr>
          <p:cNvSpPr/>
          <p:nvPr/>
        </p:nvSpPr>
        <p:spPr>
          <a:xfrm>
            <a:off x="1676400" y="5846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52C3BD5-BF78-4FA5-ACC1-129178B843F3}"/>
              </a:ext>
            </a:extLst>
          </p:cNvPr>
          <p:cNvSpPr/>
          <p:nvPr/>
        </p:nvSpPr>
        <p:spPr>
          <a:xfrm>
            <a:off x="1711325" y="56276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F71AFD3-BE8A-4872-B074-C4E48F85938A}"/>
              </a:ext>
            </a:extLst>
          </p:cNvPr>
          <p:cNvSpPr/>
          <p:nvPr/>
        </p:nvSpPr>
        <p:spPr>
          <a:xfrm>
            <a:off x="1585913" y="57769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B728621-C0F9-4D6A-8EE0-4C0666B53BC0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6976C71-F5EA-4E68-9BBD-10A1F563C47F}"/>
              </a:ext>
            </a:extLst>
          </p:cNvPr>
          <p:cNvSpPr/>
          <p:nvPr/>
        </p:nvSpPr>
        <p:spPr>
          <a:xfrm rot="600000">
            <a:off x="2273300" y="54229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>
            <a:extLst>
              <a:ext uri="{FF2B5EF4-FFF2-40B4-BE49-F238E27FC236}">
                <a16:creationId xmlns:a16="http://schemas.microsoft.com/office/drawing/2014/main" id="{3F7BC4F5-8A07-4678-898C-DFBF0427667B}"/>
              </a:ext>
            </a:extLst>
          </p:cNvPr>
          <p:cNvSpPr/>
          <p:nvPr/>
        </p:nvSpPr>
        <p:spPr>
          <a:xfrm rot="600000">
            <a:off x="2043113" y="550227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>
            <a:extLst>
              <a:ext uri="{FF2B5EF4-FFF2-40B4-BE49-F238E27FC236}">
                <a16:creationId xmlns:a16="http://schemas.microsoft.com/office/drawing/2014/main" id="{462DBACA-F60F-4AD2-BD5D-041BB52AAA33}"/>
              </a:ext>
            </a:extLst>
          </p:cNvPr>
          <p:cNvSpPr/>
          <p:nvPr/>
        </p:nvSpPr>
        <p:spPr>
          <a:xfrm rot="600000">
            <a:off x="2119313" y="5640388"/>
            <a:ext cx="90487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>
            <a:extLst>
              <a:ext uri="{FF2B5EF4-FFF2-40B4-BE49-F238E27FC236}">
                <a16:creationId xmlns:a16="http://schemas.microsoft.com/office/drawing/2014/main" id="{5644CBAB-403C-4C2F-88D2-FCF51CAD0A6A}"/>
              </a:ext>
            </a:extLst>
          </p:cNvPr>
          <p:cNvSpPr/>
          <p:nvPr/>
        </p:nvSpPr>
        <p:spPr>
          <a:xfrm rot="600000">
            <a:off x="2119313" y="5727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>
            <a:extLst>
              <a:ext uri="{FF2B5EF4-FFF2-40B4-BE49-F238E27FC236}">
                <a16:creationId xmlns:a16="http://schemas.microsoft.com/office/drawing/2014/main" id="{0896F0FF-5D84-4659-8FE3-EB0092C1B839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>
            <a:extLst>
              <a:ext uri="{FF2B5EF4-FFF2-40B4-BE49-F238E27FC236}">
                <a16:creationId xmlns:a16="http://schemas.microsoft.com/office/drawing/2014/main" id="{5F3CEF2B-DE94-48DD-8B94-65656F4473F5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>
            <a:extLst>
              <a:ext uri="{FF2B5EF4-FFF2-40B4-BE49-F238E27FC236}">
                <a16:creationId xmlns:a16="http://schemas.microsoft.com/office/drawing/2014/main" id="{4FB1F05D-1561-4B39-8FB0-BB1368F115D4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>
            <a:extLst>
              <a:ext uri="{FF2B5EF4-FFF2-40B4-BE49-F238E27FC236}">
                <a16:creationId xmlns:a16="http://schemas.microsoft.com/office/drawing/2014/main" id="{E5BC1CC9-D2BE-45EC-AFD3-4D328FA1B00D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>
            <a:extLst>
              <a:ext uri="{FF2B5EF4-FFF2-40B4-BE49-F238E27FC236}">
                <a16:creationId xmlns:a16="http://schemas.microsoft.com/office/drawing/2014/main" id="{316F2AB2-78EC-4B2F-9804-88DB040EE116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>
            <a:extLst>
              <a:ext uri="{FF2B5EF4-FFF2-40B4-BE49-F238E27FC236}">
                <a16:creationId xmlns:a16="http://schemas.microsoft.com/office/drawing/2014/main" id="{32FADAF7-C348-461E-994B-47EE3C094D9E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>
            <a:extLst>
              <a:ext uri="{FF2B5EF4-FFF2-40B4-BE49-F238E27FC236}">
                <a16:creationId xmlns:a16="http://schemas.microsoft.com/office/drawing/2014/main" id="{D772985D-B79E-4996-975D-DF8A371FE4F6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>
            <a:extLst>
              <a:ext uri="{FF2B5EF4-FFF2-40B4-BE49-F238E27FC236}">
                <a16:creationId xmlns:a16="http://schemas.microsoft.com/office/drawing/2014/main" id="{45654F5D-AA0E-4E1E-9202-986D4EDB121F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>
            <a:extLst>
              <a:ext uri="{FF2B5EF4-FFF2-40B4-BE49-F238E27FC236}">
                <a16:creationId xmlns:a16="http://schemas.microsoft.com/office/drawing/2014/main" id="{A01FD411-629B-4227-A607-530315617E03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>
            <a:extLst>
              <a:ext uri="{FF2B5EF4-FFF2-40B4-BE49-F238E27FC236}">
                <a16:creationId xmlns:a16="http://schemas.microsoft.com/office/drawing/2014/main" id="{FDA46A4C-FE4F-444B-976A-788980FBCD73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>
            <a:extLst>
              <a:ext uri="{FF2B5EF4-FFF2-40B4-BE49-F238E27FC236}">
                <a16:creationId xmlns:a16="http://schemas.microsoft.com/office/drawing/2014/main" id="{3D44992A-DB0E-4F28-B392-1A6574DE8AAA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>
            <a:extLst>
              <a:ext uri="{FF2B5EF4-FFF2-40B4-BE49-F238E27FC236}">
                <a16:creationId xmlns:a16="http://schemas.microsoft.com/office/drawing/2014/main" id="{E53CBC81-4326-4AC0-A70B-2D08FE934A31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>
            <a:extLst>
              <a:ext uri="{FF2B5EF4-FFF2-40B4-BE49-F238E27FC236}">
                <a16:creationId xmlns:a16="http://schemas.microsoft.com/office/drawing/2014/main" id="{2292316A-6A5C-4C29-BE5C-65338127A04B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>
            <a:extLst>
              <a:ext uri="{FF2B5EF4-FFF2-40B4-BE49-F238E27FC236}">
                <a16:creationId xmlns:a16="http://schemas.microsoft.com/office/drawing/2014/main" id="{CC0AB2E4-A1DE-4FF8-B157-63735AE1CC12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>
            <a:extLst>
              <a:ext uri="{FF2B5EF4-FFF2-40B4-BE49-F238E27FC236}">
                <a16:creationId xmlns:a16="http://schemas.microsoft.com/office/drawing/2014/main" id="{4CFB70C7-7B15-4B02-9067-3BE8D596E313}"/>
              </a:ext>
            </a:extLst>
          </p:cNvPr>
          <p:cNvSpPr/>
          <p:nvPr/>
        </p:nvSpPr>
        <p:spPr>
          <a:xfrm rot="600000">
            <a:off x="2486025" y="494188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>
            <a:extLst>
              <a:ext uri="{FF2B5EF4-FFF2-40B4-BE49-F238E27FC236}">
                <a16:creationId xmlns:a16="http://schemas.microsoft.com/office/drawing/2014/main" id="{1A27E40B-50D0-4381-A534-F2764ACBB00E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>
            <a:extLst>
              <a:ext uri="{FF2B5EF4-FFF2-40B4-BE49-F238E27FC236}">
                <a16:creationId xmlns:a16="http://schemas.microsoft.com/office/drawing/2014/main" id="{96130D36-499B-4FA4-A51A-41F1B1ED0731}"/>
              </a:ext>
            </a:extLst>
          </p:cNvPr>
          <p:cNvSpPr/>
          <p:nvPr/>
        </p:nvSpPr>
        <p:spPr>
          <a:xfrm rot="600000">
            <a:off x="2303463" y="50180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>
            <a:extLst>
              <a:ext uri="{FF2B5EF4-FFF2-40B4-BE49-F238E27FC236}">
                <a16:creationId xmlns:a16="http://schemas.microsoft.com/office/drawing/2014/main" id="{D5A4BDCC-A36D-464F-8A74-F90C6D799917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>
            <a:extLst>
              <a:ext uri="{FF2B5EF4-FFF2-40B4-BE49-F238E27FC236}">
                <a16:creationId xmlns:a16="http://schemas.microsoft.com/office/drawing/2014/main" id="{34AF09AD-FBE8-4268-A787-A70E869924C1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>
            <a:extLst>
              <a:ext uri="{FF2B5EF4-FFF2-40B4-BE49-F238E27FC236}">
                <a16:creationId xmlns:a16="http://schemas.microsoft.com/office/drawing/2014/main" id="{661A3155-1C07-47B2-8A6D-1F0C50ACAF2C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>
            <a:extLst>
              <a:ext uri="{FF2B5EF4-FFF2-40B4-BE49-F238E27FC236}">
                <a16:creationId xmlns:a16="http://schemas.microsoft.com/office/drawing/2014/main" id="{91CA95BC-5072-477F-85F4-C3A853B8FE5F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>
            <a:extLst>
              <a:ext uri="{FF2B5EF4-FFF2-40B4-BE49-F238E27FC236}">
                <a16:creationId xmlns:a16="http://schemas.microsoft.com/office/drawing/2014/main" id="{110D8740-2A69-40C2-9CD6-9FD271C9A5D0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>
            <a:extLst>
              <a:ext uri="{FF2B5EF4-FFF2-40B4-BE49-F238E27FC236}">
                <a16:creationId xmlns:a16="http://schemas.microsoft.com/office/drawing/2014/main" id="{6A7E75F3-B5B9-485B-95A3-2A0B36A7C362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>
            <a:extLst>
              <a:ext uri="{FF2B5EF4-FFF2-40B4-BE49-F238E27FC236}">
                <a16:creationId xmlns:a16="http://schemas.microsoft.com/office/drawing/2014/main" id="{363D6266-DBDB-4661-81E4-946787DA2595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>
            <a:extLst>
              <a:ext uri="{FF2B5EF4-FFF2-40B4-BE49-F238E27FC236}">
                <a16:creationId xmlns:a16="http://schemas.microsoft.com/office/drawing/2014/main" id="{88A79A27-BCAD-457E-B722-B6786918DDDD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>
            <a:extLst>
              <a:ext uri="{FF2B5EF4-FFF2-40B4-BE49-F238E27FC236}">
                <a16:creationId xmlns:a16="http://schemas.microsoft.com/office/drawing/2014/main" id="{C2C56442-680C-40EF-B6F8-58664574F3C2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>
            <a:extLst>
              <a:ext uri="{FF2B5EF4-FFF2-40B4-BE49-F238E27FC236}">
                <a16:creationId xmlns:a16="http://schemas.microsoft.com/office/drawing/2014/main" id="{430E9455-CD42-450C-A8A6-A201D2181E17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>
            <a:extLst>
              <a:ext uri="{FF2B5EF4-FFF2-40B4-BE49-F238E27FC236}">
                <a16:creationId xmlns:a16="http://schemas.microsoft.com/office/drawing/2014/main" id="{DB39B50B-F072-4698-AAA7-A374E044020F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>
            <a:extLst>
              <a:ext uri="{FF2B5EF4-FFF2-40B4-BE49-F238E27FC236}">
                <a16:creationId xmlns:a16="http://schemas.microsoft.com/office/drawing/2014/main" id="{18E7A275-AEAA-4543-9807-CB081025AEA0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>
            <a:extLst>
              <a:ext uri="{FF2B5EF4-FFF2-40B4-BE49-F238E27FC236}">
                <a16:creationId xmlns:a16="http://schemas.microsoft.com/office/drawing/2014/main" id="{018FD555-E5C7-4BEE-B361-54E5BB9B0C15}"/>
              </a:ext>
            </a:extLst>
          </p:cNvPr>
          <p:cNvSpPr/>
          <p:nvPr/>
        </p:nvSpPr>
        <p:spPr>
          <a:xfrm>
            <a:off x="1676400" y="59229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>
            <a:extLst>
              <a:ext uri="{FF2B5EF4-FFF2-40B4-BE49-F238E27FC236}">
                <a16:creationId xmlns:a16="http://schemas.microsoft.com/office/drawing/2014/main" id="{CC37F4AA-E909-4778-91B8-AAFEE22F6C06}"/>
              </a:ext>
            </a:extLst>
          </p:cNvPr>
          <p:cNvSpPr/>
          <p:nvPr/>
        </p:nvSpPr>
        <p:spPr>
          <a:xfrm rot="600000">
            <a:off x="2289175" y="519747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>
            <a:extLst>
              <a:ext uri="{FF2B5EF4-FFF2-40B4-BE49-F238E27FC236}">
                <a16:creationId xmlns:a16="http://schemas.microsoft.com/office/drawing/2014/main" id="{4D989D37-53F7-4DB3-8EE9-96C4038E593A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>
            <a:extLst>
              <a:ext uri="{FF2B5EF4-FFF2-40B4-BE49-F238E27FC236}">
                <a16:creationId xmlns:a16="http://schemas.microsoft.com/office/drawing/2014/main" id="{263807F8-BD2A-4DFA-90A2-BF82F35CC904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06494C13-4F27-4D92-B2D0-2B9FFFE0CF34}"/>
              </a:ext>
            </a:extLst>
          </p:cNvPr>
          <p:cNvSpPr/>
          <p:nvPr/>
        </p:nvSpPr>
        <p:spPr>
          <a:xfrm>
            <a:off x="2576513" y="54324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088F2F3-4571-4DDE-A8BE-028FA23A4440}"/>
              </a:ext>
            </a:extLst>
          </p:cNvPr>
          <p:cNvSpPr/>
          <p:nvPr/>
        </p:nvSpPr>
        <p:spPr>
          <a:xfrm>
            <a:off x="2576513" y="55070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>
            <a:extLst>
              <a:ext uri="{FF2B5EF4-FFF2-40B4-BE49-F238E27FC236}">
                <a16:creationId xmlns:a16="http://schemas.microsoft.com/office/drawing/2014/main" id="{CF49E4BE-9C39-4154-AB2C-C4E1E88402AA}"/>
              </a:ext>
            </a:extLst>
          </p:cNvPr>
          <p:cNvSpPr/>
          <p:nvPr/>
        </p:nvSpPr>
        <p:spPr>
          <a:xfrm>
            <a:off x="2695575" y="5338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C83FD00-F3AF-4901-B642-418B7F571F02}"/>
              </a:ext>
            </a:extLst>
          </p:cNvPr>
          <p:cNvSpPr/>
          <p:nvPr/>
        </p:nvSpPr>
        <p:spPr>
          <a:xfrm>
            <a:off x="2376488" y="54530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47A8F7B-2F87-4D85-9670-1C23C9A8E677}"/>
              </a:ext>
            </a:extLst>
          </p:cNvPr>
          <p:cNvSpPr/>
          <p:nvPr/>
        </p:nvSpPr>
        <p:spPr>
          <a:xfrm>
            <a:off x="2409825" y="552767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176B564-68C4-4B90-A1FE-26266883632D}"/>
              </a:ext>
            </a:extLst>
          </p:cNvPr>
          <p:cNvSpPr/>
          <p:nvPr/>
        </p:nvSpPr>
        <p:spPr>
          <a:xfrm>
            <a:off x="2624138" y="527208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B72FCC9-A82F-4D0E-886B-CC7FC6679A26}"/>
              </a:ext>
            </a:extLst>
          </p:cNvPr>
          <p:cNvSpPr/>
          <p:nvPr/>
        </p:nvSpPr>
        <p:spPr>
          <a:xfrm>
            <a:off x="2286000" y="5592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B16461BA-71FD-49C7-813F-4AF4E2344643}"/>
              </a:ext>
            </a:extLst>
          </p:cNvPr>
          <p:cNvSpPr/>
          <p:nvPr/>
        </p:nvSpPr>
        <p:spPr>
          <a:xfrm>
            <a:off x="2466975" y="56896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07CDA25-BD2F-42AB-810A-2A76535E099A}"/>
              </a:ext>
            </a:extLst>
          </p:cNvPr>
          <p:cNvSpPr/>
          <p:nvPr/>
        </p:nvSpPr>
        <p:spPr>
          <a:xfrm>
            <a:off x="2501900" y="533876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4D59C385-7DFD-49A8-8684-022ECC63B495}"/>
              </a:ext>
            </a:extLst>
          </p:cNvPr>
          <p:cNvSpPr/>
          <p:nvPr/>
        </p:nvSpPr>
        <p:spPr>
          <a:xfrm>
            <a:off x="2376488" y="561975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B6C0929-0C78-4E7A-96CC-7BEF1B95AF33}"/>
              </a:ext>
            </a:extLst>
          </p:cNvPr>
          <p:cNvSpPr/>
          <p:nvPr/>
        </p:nvSpPr>
        <p:spPr>
          <a:xfrm>
            <a:off x="2376488" y="53387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>
            <a:extLst>
              <a:ext uri="{FF2B5EF4-FFF2-40B4-BE49-F238E27FC236}">
                <a16:creationId xmlns:a16="http://schemas.microsoft.com/office/drawing/2014/main" id="{6DDA34CC-5CA5-4656-AEEF-D81E3747DCCE}"/>
              </a:ext>
            </a:extLst>
          </p:cNvPr>
          <p:cNvSpPr/>
          <p:nvPr/>
        </p:nvSpPr>
        <p:spPr>
          <a:xfrm>
            <a:off x="2466975" y="57658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>
            <a:extLst>
              <a:ext uri="{FF2B5EF4-FFF2-40B4-BE49-F238E27FC236}">
                <a16:creationId xmlns:a16="http://schemas.microsoft.com/office/drawing/2014/main" id="{79B597D4-F345-4A3A-AD26-3CEEEF33CB4B}"/>
              </a:ext>
            </a:extLst>
          </p:cNvPr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A2F168F-2ADA-4E8E-ADD7-1F5A5E47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2147888"/>
            <a:ext cx="1785937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en-US" sz="22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RESERPINE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482606E-5A65-4185-9D55-2E8CC423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068638"/>
            <a:ext cx="2052638" cy="431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Depletes Stores</a:t>
            </a:r>
            <a:endParaRPr lang="en-US" altLang="en-US" sz="220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2A3F0C3-3702-4390-B641-1420374A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148138"/>
            <a:ext cx="1974850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3. Gaunthidine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26D90-58DD-4096-AEF5-4FB5DA53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8275"/>
            <a:ext cx="6372225" cy="49212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34000">
                <a:srgbClr val="CCFF33"/>
              </a:gs>
              <a:gs pos="100000">
                <a:srgbClr val="CC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Bernard MT Condensed" panose="02050806060905020404" pitchFamily="18" charset="0"/>
                <a:cs typeface="Times New Roman" panose="02020603050405020304" pitchFamily="18" charset="0"/>
              </a:rPr>
              <a:t>1. Adrenergic Neuron Blockers [SYMPATHOLYTICS]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D93F016-6608-4736-A891-B3DF3CF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FF33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CCFF3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-methyl tyrosine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08623EE-8AA7-4F29-B960-CF9FC09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109663"/>
            <a:ext cx="2692400" cy="4619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</a:t>
            </a: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</a:rPr>
              <a:t>False Transmitters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75025F6-32A5-42FD-A375-97375023FD60}"/>
              </a:ext>
            </a:extLst>
          </p:cNvPr>
          <p:cNvSpPr/>
          <p:nvPr/>
        </p:nvSpPr>
        <p:spPr>
          <a:xfrm>
            <a:off x="6357938" y="214313"/>
            <a:ext cx="2482850" cy="43021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atin typeface="Arial Rounded MT Bold" pitchFamily="34" charset="0"/>
              </a:rPr>
              <a:t>1. METHYLDOPA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36236C6-B9CE-453D-B7CD-090FAD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443038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Antihypertensive in PREGNANCY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3A279B7-16E8-48C5-9211-A3CF979E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643438"/>
            <a:ext cx="2284413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Enhance Uptake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38673A8-B95C-4064-A6C4-5707CA7F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4643438"/>
            <a:ext cx="2128837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Inhibit Release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766205C-3F56-4BB3-A6CC-D686C0C8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021388"/>
            <a:ext cx="5964238" cy="52387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2. Adrenoceptor Blockers [ADRENOLYTICS]</a:t>
            </a:r>
          </a:p>
        </p:txBody>
      </p:sp>
      <p:grpSp>
        <p:nvGrpSpPr>
          <p:cNvPr id="2" name="Group 207">
            <a:extLst>
              <a:ext uri="{FF2B5EF4-FFF2-40B4-BE49-F238E27FC236}">
                <a16:creationId xmlns:a16="http://schemas.microsoft.com/office/drawing/2014/main" id="{1B9E809D-FB0B-4431-B0E9-B0E1270AEDE1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3517900"/>
            <a:ext cx="1720850" cy="3340100"/>
            <a:chOff x="1279456" y="3517284"/>
            <a:chExt cx="1720908" cy="3340716"/>
          </a:xfrm>
        </p:grpSpPr>
        <p:sp>
          <p:nvSpPr>
            <p:cNvPr id="12463" name="TextBox 203">
              <a:extLst>
                <a:ext uri="{FF2B5EF4-FFF2-40B4-BE49-F238E27FC236}">
                  <a16:creationId xmlns:a16="http://schemas.microsoft.com/office/drawing/2014/main" id="{A18C722A-7715-4687-BD6C-1122349D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456" y="3517284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464" name="TextBox 204">
              <a:extLst>
                <a:ext uri="{FF2B5EF4-FFF2-40B4-BE49-F238E27FC236}">
                  <a16:creationId xmlns:a16="http://schemas.microsoft.com/office/drawing/2014/main" id="{14321AEE-3D93-4308-927E-8813964E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6427113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5" name="TextBox 205">
              <a:extLst>
                <a:ext uri="{FF2B5EF4-FFF2-40B4-BE49-F238E27FC236}">
                  <a16:creationId xmlns:a16="http://schemas.microsoft.com/office/drawing/2014/main" id="{123A0E78-8FDA-4D9B-BDB0-E9583D29E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880" y="6399817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6" name="TextBox 206">
              <a:extLst>
                <a:ext uri="{FF2B5EF4-FFF2-40B4-BE49-F238E27FC236}">
                  <a16:creationId xmlns:a16="http://schemas.microsoft.com/office/drawing/2014/main" id="{B5B68AA3-292F-48F4-BB27-9AF036A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92" y="6313816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2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086A31B-39DF-44D1-B147-2C5AADF7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17975"/>
            <a:ext cx="32512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4. Clonidine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Presynaptic </a:t>
            </a:r>
            <a:r>
              <a:rPr lang="en-US" altLang="en-US" sz="2400" b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 baseline="-25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agonist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  <p:bldP spid="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30D0E0-B8D9-4C27-8F3F-531FB23B1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Adrenergic receptor blockers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7EC2E5E-08CF-45FC-941F-7A4936907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Include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β-receptor antagonists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 (Arabic)"/>
      </a:majorFont>
      <a:minorFont>
        <a:latin typeface="Tahoma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564</Words>
  <Application>Microsoft Office PowerPoint</Application>
  <PresentationFormat>On-screen Show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Tahoma</vt:lpstr>
      <vt:lpstr>Times New Roman</vt:lpstr>
      <vt:lpstr>Arial</vt:lpstr>
      <vt:lpstr>Wingdings</vt:lpstr>
      <vt:lpstr>Calibri</vt:lpstr>
      <vt:lpstr>Times New Roman (Arabic)</vt:lpstr>
      <vt:lpstr>Monotype Corsiva</vt:lpstr>
      <vt:lpstr>Symbol</vt:lpstr>
      <vt:lpstr>Arial Narrow</vt:lpstr>
      <vt:lpstr>Arial Rounded MT Bold</vt:lpstr>
      <vt:lpstr>Bernard MT Condensed</vt:lpstr>
      <vt:lpstr>Wingdings 3</vt:lpstr>
      <vt:lpstr>Blends</vt:lpstr>
      <vt:lpstr>Office Theme</vt:lpstr>
      <vt:lpstr>Sympatholytic &amp; adrenergic blockers -receptor  Antagonists</vt:lpstr>
      <vt:lpstr>PowerPoint Presentation</vt:lpstr>
      <vt:lpstr> Classification of  sympatholytics </vt:lpstr>
      <vt:lpstr> Classification of  sympatholytics </vt:lpstr>
      <vt:lpstr> Classification of  sympatholytics </vt:lpstr>
      <vt:lpstr>  Classification of  sympatholytics Adrenergic neuron blockers   </vt:lpstr>
      <vt:lpstr> Classification of sympatholytics </vt:lpstr>
      <vt:lpstr>PowerPoint Presentation</vt:lpstr>
      <vt:lpstr>Adrenergic receptor blockers</vt:lpstr>
      <vt:lpstr> Classification of  -receptor  Antagonists</vt:lpstr>
      <vt:lpstr>Non-Selective - Adrenoceptor Antagonists </vt:lpstr>
      <vt:lpstr>PowerPoint Presentation</vt:lpstr>
      <vt:lpstr>PowerPoint Presentation</vt:lpstr>
      <vt:lpstr>PowerPoint Presentation</vt:lpstr>
      <vt:lpstr>Selective 1- Antagonists </vt:lpstr>
      <vt:lpstr>Selective 1- Antagonists </vt:lpstr>
      <vt:lpstr>Therapeutic Uses:</vt:lpstr>
      <vt:lpstr>Selective 1A–antagonists  Tamsulosin</vt:lpstr>
      <vt:lpstr>Selective 1A antagonist  Tamsulosin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Noradrenergic Transmission</dc:title>
  <dc:creator>ksu</dc:creator>
  <cp:lastModifiedBy>Dana Al-Kadi</cp:lastModifiedBy>
  <cp:revision>515</cp:revision>
  <cp:lastPrinted>1601-01-01T00:00:00Z</cp:lastPrinted>
  <dcterms:created xsi:type="dcterms:W3CDTF">2007-09-26T16:20:03Z</dcterms:created>
  <dcterms:modified xsi:type="dcterms:W3CDTF">2018-02-20T08:59:35Z</dcterms:modified>
</cp:coreProperties>
</file>