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46" r:id="rId3"/>
    <p:sldId id="348" r:id="rId4"/>
    <p:sldId id="349" r:id="rId5"/>
    <p:sldId id="447" r:id="rId6"/>
    <p:sldId id="448" r:id="rId7"/>
    <p:sldId id="405" r:id="rId8"/>
    <p:sldId id="450" r:id="rId9"/>
    <p:sldId id="449" r:id="rId10"/>
    <p:sldId id="357" r:id="rId11"/>
    <p:sldId id="453" r:id="rId12"/>
    <p:sldId id="452" r:id="rId13"/>
    <p:sldId id="523" r:id="rId14"/>
    <p:sldId id="477" r:id="rId15"/>
    <p:sldId id="515" r:id="rId16"/>
    <p:sldId id="516" r:id="rId17"/>
    <p:sldId id="517" r:id="rId18"/>
    <p:sldId id="518" r:id="rId19"/>
    <p:sldId id="519" r:id="rId20"/>
    <p:sldId id="520" r:id="rId21"/>
    <p:sldId id="469" r:id="rId22"/>
    <p:sldId id="466" r:id="rId23"/>
    <p:sldId id="521" r:id="rId24"/>
    <p:sldId id="522" r:id="rId25"/>
    <p:sldId id="479" r:id="rId26"/>
    <p:sldId id="470" r:id="rId27"/>
    <p:sldId id="406" r:id="rId28"/>
    <p:sldId id="408" r:id="rId29"/>
    <p:sldId id="420" r:id="rId30"/>
    <p:sldId id="513" r:id="rId31"/>
    <p:sldId id="524" r:id="rId32"/>
    <p:sldId id="454" r:id="rId33"/>
    <p:sldId id="412" r:id="rId34"/>
    <p:sldId id="421" r:id="rId35"/>
    <p:sldId id="485" r:id="rId36"/>
    <p:sldId id="415" r:id="rId37"/>
    <p:sldId id="423" r:id="rId38"/>
    <p:sldId id="486" r:id="rId39"/>
    <p:sldId id="471" r:id="rId40"/>
    <p:sldId id="512" r:id="rId41"/>
    <p:sldId id="504" r:id="rId42"/>
    <p:sldId id="505" r:id="rId43"/>
    <p:sldId id="439" r:id="rId44"/>
    <p:sldId id="481" r:id="rId45"/>
    <p:sldId id="472" r:id="rId46"/>
    <p:sldId id="441" r:id="rId47"/>
    <p:sldId id="474" r:id="rId48"/>
    <p:sldId id="443" r:id="rId49"/>
    <p:sldId id="499" r:id="rId50"/>
    <p:sldId id="488" r:id="rId51"/>
    <p:sldId id="503" r:id="rId52"/>
    <p:sldId id="514" r:id="rId53"/>
    <p:sldId id="510" r:id="rId54"/>
    <p:sldId id="493" r:id="rId55"/>
    <p:sldId id="494" r:id="rId56"/>
    <p:sldId id="489" r:id="rId57"/>
    <p:sldId id="490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8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C48F0C0-CA46-45A8-9A68-7B05DABA47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AEEC3D9-703A-40BF-AA13-FDEF454A00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9BE0CF0-5C86-452B-91C9-517B9F08B42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0C04DDD3-2603-4FFD-9BD2-F36E7261769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65E359-DD46-40FD-AF8F-E71AF2CD072F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22C2F3-9AA7-4CB4-B100-C2CADA5DCC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203F2-9286-4011-8392-E255C4E72C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385739-49FC-4D2E-A666-04A388737775}" type="datetimeFigureOut">
              <a:rPr lang="en-US"/>
              <a:pPr>
                <a:defRPr/>
              </a:pPr>
              <a:t>3/13/2018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000BB3-D6D8-4965-913E-EC0B7110A5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1C58E9-90D2-4503-9832-B86499824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B2AAE-5B4D-43E1-983E-36E9026750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B1E94-63AC-4354-887B-0793BE55C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2EE8E1-2FE9-48AE-B642-D0991F5F2693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C8DDC142-01CE-42A2-99F9-AFEF9F5B46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EA1B8D27-9DC1-4E2E-AEA9-1DC07AC4F4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084D4D00-2C11-42CF-BBF5-AF33CCEC9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E1FBB3-9B94-44CB-A15A-FB0F581592EC}" type="slidenum">
              <a:rPr lang="en-US" altLang="en-US" sz="1200">
                <a:latin typeface="Times" panose="02020603050405020304" pitchFamily="18" charset="0"/>
              </a:rPr>
              <a:pPr/>
              <a:t>4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2B757774-CC0D-499E-B962-56DD73F755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745E6BA2-D8ED-46E0-98C4-FBC19F9D6D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1497FA15-7438-4A6A-A246-6EA161D62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0EF856-03A2-454C-898D-13A66C512D01}" type="slidenum">
              <a:rPr lang="en-US" altLang="en-US" sz="1200">
                <a:latin typeface="Times" panose="02020603050405020304" pitchFamily="18" charset="0"/>
              </a:rPr>
              <a:pPr/>
              <a:t>16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19ACDD6D-173C-445E-ABD8-CE5939B4BB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C5950B1B-A2D8-493E-AD6F-75D4176B74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D6D47821-FFB8-4DCE-9606-8E8D25F2DE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3794C7-4689-45ED-A198-897C4364DA27}" type="slidenum">
              <a:rPr lang="en-US" altLang="en-US" sz="1200">
                <a:latin typeface="Times" panose="02020603050405020304" pitchFamily="18" charset="0"/>
              </a:rPr>
              <a:pPr/>
              <a:t>18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751DEB49-C535-45B4-BCE7-EBE26DE9A8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8B3B2D73-3F62-46B4-A6C1-6976E09189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9F66D4FD-27DF-4F15-BD1C-21D0264E5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8E5C99-C22D-4194-A3BB-27A6FEEA2184}" type="slidenum">
              <a:rPr lang="en-US" altLang="en-US" sz="1200">
                <a:latin typeface="Times" panose="02020603050405020304" pitchFamily="18" charset="0"/>
              </a:rPr>
              <a:pPr/>
              <a:t>19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BCA8E375-2E00-4EEB-959B-6B0051D86C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2A8AB4EA-B4AD-4C13-B74F-EA0DD8688E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rgbClr val="FFFF00"/>
                </a:solidFill>
                <a:latin typeface="Times" panose="02020603050405020304" pitchFamily="18" charset="0"/>
              </a:rPr>
              <a:t>Bile Acid Sequestrants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40E87563-3E96-467E-953B-BA298D843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92DEDE-2A7C-4CD0-BB78-3EF4DBF8B38D}" type="slidenum">
              <a:rPr lang="en-US" altLang="en-US" sz="1200">
                <a:latin typeface="Times" panose="02020603050405020304" pitchFamily="18" charset="0"/>
              </a:rPr>
              <a:pPr/>
              <a:t>21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784F8F0-60CB-416B-A309-C02C160E8F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9EA3A0-A368-41F0-8D6A-6FA8D9B3A930}" type="slidenum">
              <a:rPr lang="en-US" altLang="en-US" sz="1200">
                <a:latin typeface="Times" panose="02020603050405020304" pitchFamily="18" charset="0"/>
              </a:rPr>
              <a:pPr/>
              <a:t>22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17593E67-8E8E-49E0-B115-D0A1B9AD75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A819226-67C2-43FC-8049-7C1432F14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343400"/>
            <a:ext cx="56388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228600" algn="l"/>
              </a:tabLst>
            </a:pPr>
            <a:endParaRPr lang="en-US" altLang="en-US" sz="11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64DC6D8C-2A07-44F6-A327-270C77264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26E352DB-6755-47E7-819D-D89CF8794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rgbClr val="FFFF00"/>
                </a:solidFill>
                <a:latin typeface="Times" panose="02020603050405020304" pitchFamily="18" charset="0"/>
              </a:rPr>
              <a:t>Bile Acid Sequestrants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B17DAC40-7DC6-42DC-AAC2-2D5B36D26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D089CA-46CB-4E63-AEB1-06A71F61A77E}" type="slidenum">
              <a:rPr lang="en-US" altLang="en-US" sz="1200">
                <a:latin typeface="Times" panose="02020603050405020304" pitchFamily="18" charset="0"/>
              </a:rPr>
              <a:pPr/>
              <a:t>26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3AA0CCA9-3695-48DA-B273-22E24A612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6606F737-F5C7-4541-AC02-4F3FF91A74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9ED541BB-7BFD-4BD8-ACC1-614E0F475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54BE43-84CD-4F70-B6C9-842FE5D96A93}" type="slidenum">
              <a:rPr lang="en-US" altLang="en-US" sz="1200">
                <a:latin typeface="Times" panose="02020603050405020304" pitchFamily="18" charset="0"/>
              </a:rPr>
              <a:pPr/>
              <a:t>28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375A95E2-42FF-43C7-B8CF-647E012DA4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19CE9775-FDDE-4613-9E06-2AABA428B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32B3E84C-1923-4622-9B96-97792D92D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3D3613-944D-4620-ACD5-1D13ACBA93E9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DAD7C871-FB29-4FA0-B0BA-8EC1F38037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B87C2AE4-7545-4D53-95A4-6DAD5E6B9A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60194D06-AD89-4A94-A8FA-A763F98E4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DF7256-2048-4120-B7D7-A88D8440D5BF}" type="slidenum">
              <a:rPr lang="en-US" altLang="en-US" sz="1200">
                <a:latin typeface="Times" panose="02020603050405020304" pitchFamily="18" charset="0"/>
              </a:rPr>
              <a:pPr/>
              <a:t>32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E401B51E-369E-42AF-ABC4-3C3F77B7AF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A879E4D8-F262-4850-A691-DCF3D2637B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E98B6BC9-D5E4-4103-921E-5A6B17336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A37CAF-7E96-4ACF-B1CE-2A12C310F381}" type="slidenum">
              <a:rPr lang="en-US" altLang="en-US" sz="1200">
                <a:latin typeface="Times" panose="02020603050405020304" pitchFamily="18" charset="0"/>
              </a:rPr>
              <a:pPr/>
              <a:t>33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B794893E-7B1E-4C4E-A060-40BD442EDF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BCA70912-FC01-4826-8FB6-DBD11BB20D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400"/>
              </a:lnSpc>
            </a:pPr>
            <a:endParaRPr lang="en-US" altLang="en-US" b="1">
              <a:latin typeface="Arial Narrow" panose="020B0606020202030204" pitchFamily="34" charset="0"/>
              <a:sym typeface="Wingdings 3" panose="05040102010807070707" pitchFamily="18" charset="2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8369D968-8F8F-407C-90D3-D0DC17184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51E8B8-903C-4002-BDF6-3729AC220BC7}" type="slidenum">
              <a:rPr lang="en-US" altLang="en-US" sz="1200">
                <a:latin typeface="Times" panose="02020603050405020304" pitchFamily="18" charset="0"/>
              </a:rPr>
              <a:pPr/>
              <a:t>7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A18DB44F-68C1-40A2-982D-463737196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D3453832-39E4-4709-8FEE-604432D93B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A7D2D989-2DE9-4188-969C-71ED8E02C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B633B4-4858-4F64-8885-5BE66A58216A}" type="slidenum">
              <a:rPr lang="en-US" altLang="en-US" sz="1200">
                <a:latin typeface="Times" panose="02020603050405020304" pitchFamily="18" charset="0"/>
              </a:rPr>
              <a:pPr/>
              <a:t>36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75B96AF5-87AE-4AB3-80F9-10D1D82C0E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50E56C5C-1E54-412C-8B26-7850DD5890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07B074B9-3A13-4B77-8567-50CDF184E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D32C6A-B60B-4DB8-9B81-DB4CAE5BC9DC}" type="slidenum">
              <a:rPr lang="en-US" altLang="en-US" sz="1200">
                <a:latin typeface="Times" panose="02020603050405020304" pitchFamily="18" charset="0"/>
              </a:rPr>
              <a:pPr/>
              <a:t>39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37C213FE-931D-47EF-8E7D-BB9D73AB55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E13435A6-806E-4B9C-BB5F-85D2353173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5F10CDCE-B686-4CAF-8745-B13D70D60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6AF558-7938-441F-A630-ECF996153B0C}" type="slidenum">
              <a:rPr lang="en-US" altLang="en-US" sz="1200">
                <a:latin typeface="Times" panose="02020603050405020304" pitchFamily="18" charset="0"/>
              </a:rPr>
              <a:pPr/>
              <a:t>43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2588436F-DF16-44CA-B729-A637E203C6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F25D0B4E-D363-4ED1-92C4-A3AE5B828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9DFF75E4-6EEE-456F-8C1D-2E2198A50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093409-30E5-442A-8103-CA2D815E045E}" type="slidenum">
              <a:rPr lang="en-US" altLang="en-US" sz="1200">
                <a:latin typeface="Times" panose="02020603050405020304" pitchFamily="18" charset="0"/>
              </a:rPr>
              <a:pPr/>
              <a:t>45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D0CFE0D5-238B-42FF-AC99-604B7BC30A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9395CE57-D4A5-419C-9CB9-DC9414E733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A4B24F50-2CD1-4A98-9AB1-2A126B3D0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8F8A72-7CE0-4FD7-9BE3-ACCBD7F68A0C}" type="slidenum">
              <a:rPr lang="en-US" altLang="en-US" sz="1200">
                <a:latin typeface="Times" panose="02020603050405020304" pitchFamily="18" charset="0"/>
              </a:rPr>
              <a:pPr/>
              <a:t>46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6C3040FD-03F9-4D57-A3E6-EE011BED7F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05E2808C-E54F-448A-80BE-696E4E45D7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F3831B20-F18C-4F24-BDA1-D01788A57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09664D-1CF7-4E4B-9F6F-E4E356D2C807}" type="slidenum">
              <a:rPr lang="en-US" altLang="en-US" sz="1200"/>
              <a:pPr/>
              <a:t>47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7732A59D-6B6D-4BAA-8F3E-5199774DCC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4D5278FE-5880-4EEC-95EB-652539C546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Times" panose="02020603050405020304" pitchFamily="18" charset="0"/>
              </a:rPr>
              <a:t>. </a:t>
            </a:r>
          </a:p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1ECD1ED8-07D1-4003-9864-2841ED78B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FD9CB7-4AC0-4C71-86B9-BD36660E8710}" type="slidenum">
              <a:rPr lang="en-US" altLang="en-US" sz="1200">
                <a:latin typeface="Times" panose="02020603050405020304" pitchFamily="18" charset="0"/>
              </a:rPr>
              <a:pPr/>
              <a:t>48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18055F32-3712-4177-AA26-DD5654CC8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762B9B-953E-4928-B3B4-D4649ECBDF3A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7F250FFC-A06D-4C7D-B00D-D8FAB1F9D3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6FA7BED8-6626-4F7A-8510-A7DB6A257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46480B8A-5125-4AED-AB1F-3DCF8654E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0780D3-BBC6-403F-90F7-95E96F3E2678}" type="slidenum">
              <a:rPr lang="en-US" altLang="en-US" sz="1200">
                <a:latin typeface="Times" panose="02020603050405020304" pitchFamily="18" charset="0"/>
              </a:rPr>
              <a:pPr/>
              <a:t>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9FED50FD-A024-4643-9B3B-1A05752471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ADBD32C-F0AD-4123-9E6D-02236E3FF7F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latin typeface="Times" panose="02020603050405020304" pitchFamily="18" charset="0"/>
              </a:rPr>
              <a:t>f</a:t>
            </a: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9BB6DC47-A3B0-4795-B94B-49B1A90C29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0BE5EB09-7013-4389-ACDF-FA99A60DB0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9357BCA1-0A95-4B80-979F-7B51D24A3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F30C68-3748-484E-8AFC-CB52DB846ADA}" type="slidenum">
              <a:rPr lang="ar-SA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F42AF087-0C41-43C4-85CD-A42C3AAF0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B5E1274F-8163-4CFB-A01C-AF98152C27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9F770C0-D530-4259-9F73-288E67F92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14A3F0-BC0C-47C6-8B25-98A989389C71}" type="slidenum">
              <a:rPr lang="ar-SA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DA393360-BCFA-42C8-A93D-8D5B1E440C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671F3D8E-7F40-4368-8A25-5609EA6A25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03256D57-FB52-452A-9102-631733F41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502CDD-C7D4-4C82-9D49-2F341705973F}" type="slidenum">
              <a:rPr lang="ar-SA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1C7FF909-990C-4023-BD8E-E574C7EB0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A722046D-AC6A-4F85-AFC0-98FB8E3A2F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A32EEF34-D3D0-4D7F-A10B-A80072A21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F186F8-57C8-4118-ABCE-9360135AC52D}" type="slidenum">
              <a:rPr lang="en-US" altLang="en-US" sz="1200">
                <a:latin typeface="Times" panose="02020603050405020304" pitchFamily="18" charset="0"/>
              </a:rPr>
              <a:pPr/>
              <a:t>13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4CBAE9AD-8C99-473C-950C-CABE5A7CB6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835E0E65-A254-4174-BDB1-DB4899A800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8EEFECE2-3C8A-448F-A2DE-388B61B74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E5AFC6-5B77-4A56-A6B5-229E003C0437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A55FEC93-FB20-4CD7-A009-5B59A90775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7DA8BA6D-FA65-43FC-8682-C38984357C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C14E153A-A5A3-435D-89D1-798445E60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5509AF-120B-42FE-A95F-7FE14D581017}" type="slidenum">
              <a:rPr lang="en-US" altLang="en-US" sz="1200">
                <a:latin typeface="Times" panose="02020603050405020304" pitchFamily="18" charset="0"/>
              </a:rPr>
              <a:pPr/>
              <a:t>15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DC06AD-95D4-4747-8970-1BCCECCB1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B1158C-1E9A-4C31-99D0-DF09FE44D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BB2871-4452-4A25-BA5C-152BF52C2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B5F6C-FFC2-4B26-B0C9-DD9D2F1C4EE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9175680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1A4AE1-BC1A-4A77-B760-43BADFEDF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09C2E6-C564-4576-9FE9-714C14011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824EB5-3538-4C4E-B965-4770026650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6F007-35F1-4A31-88A5-D89EE4304E73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4421124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3599D9-02C4-42DC-A1F5-B60DDAAD1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C74D5C-888F-44F4-A70F-78F0CA6C9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4D335B-367B-404A-AFB8-249A7007C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86FC-C18A-48B4-8ABE-9843E2CEC5C6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5923337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828800"/>
            <a:ext cx="81534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B1C8C-9F5F-43F7-9C70-CC8793BD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4ACA0-930A-4F7B-A8AC-D4CCA98F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F7DB-7308-4422-B85A-E55AF7F1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472479-60AB-4818-AF00-5AF87940C4B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2071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9D8B34-F015-4886-B7C8-8F6D18126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345386-B70D-4793-B7AD-087C78232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2FE05-EC13-4EA2-BA64-EA09EACDF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61F6F-AEB1-449E-81D5-7634AFF9CD9C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5482058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DA0D92-8E6E-4174-95D7-64C1F27916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D45967-0D70-48D2-B997-25E12AE7F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39DD4E-7812-4F73-BB8F-943DCB360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ED1AE-89C5-44E3-A2F7-B49AA9EA0A6F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7836392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8B789-EF39-410D-897A-6F1F25916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62EDB-77C9-457B-A72B-D8718BFF8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BEA07F-54E3-47ED-BE35-1B5085E2A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EBC53-711F-4CE0-86D7-7752EF68CB7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4852500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B31031-4352-4E44-9513-0EEB7B33A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04D60E-D6E6-4AF5-878C-F8D3164BC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677501-2484-4CCD-A2F7-AE6B4D017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30C68-64AE-46B0-9ADF-5943530EA711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4120239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53BABC-FC66-4112-89D9-FC480823D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C606ED-03A0-41C3-ACBE-C97122D69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0244D7-9E3D-455E-88F5-FE5719CF6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D8AEC-B403-4EDB-829C-035DB69D28F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4001631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C15E5EA-F36B-47DC-8A67-17109C9C9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9FF1B7-4FB4-4D1B-B69A-8B8EE487E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BA4C8D-DF4F-4374-9CB1-D1F0337DD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55AB3-702A-4B80-A941-AF1B6664473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5114485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537C9-5826-46F1-A98D-427F892D9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A5F5E3-84E8-477A-89D1-0ECEE09C3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36695-697A-428F-928A-901BF6C89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B7828-462F-4BF2-A04F-E3DAC33C1C7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3690431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A0FC1-8C3F-46AE-BE9D-CB6B6F3AB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A166B3-64AA-43E3-8408-AA7CB57A7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75E63-4D2F-4E4D-84A0-C3A0D6022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387D-F27F-4987-82F5-EA8068338FB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3924618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03E2440-3E03-4661-BC93-B05653465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FEB1EE-D2DF-4DC3-B566-F0DBC30C2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05BF4E-2E04-4CF8-B5FA-1805F3D3D4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6609B3-94C5-4789-A326-D81295A67A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6157F7-CFFB-4722-AC60-491745BE3F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A87BDD-B6A4-4F66-BAC8-BCDFEF66BD57}" type="slidenum">
              <a:rPr lang="en-US" altLang="ar-SA"/>
              <a:pPr/>
              <a:t>‹#›</a:t>
            </a:fld>
            <a:endParaRPr lang="en-US" altLang="ar-S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ransition spd="slow">
    <p:randomBar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Bile_acid" TargetMode="External"/><Relationship Id="rId5" Type="http://schemas.openxmlformats.org/officeDocument/2006/relationships/hyperlink" Target="https://en.wikipedia.org/wiki/Enterohepatic_circulation" TargetMode="Externa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pidsonline.org/slides/slide01.cfm?q=myopathy&amp;pg=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6FB96E0-A307-47B0-BD5F-274EC98EB0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03860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 Black" panose="020B0A04020102020204" pitchFamily="34" charset="0"/>
              </a:rPr>
              <a:t>Drugs for hyperlipidemia </a:t>
            </a:r>
          </a:p>
        </p:txBody>
      </p:sp>
      <p:sp>
        <p:nvSpPr>
          <p:cNvPr id="3075" name="Rectangle 1">
            <a:extLst>
              <a:ext uri="{FF2B5EF4-FFF2-40B4-BE49-F238E27FC236}">
                <a16:creationId xmlns:a16="http://schemas.microsoft.com/office/drawing/2014/main" id="{7DD91539-F8F9-48C3-AC53-BC17EC2F0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Black" panose="020B0A04020102020204" pitchFamily="34" charset="0"/>
              </a:rPr>
              <a:t>Prof. Yieldez Bassiouni</a:t>
            </a:r>
          </a:p>
        </p:txBody>
      </p:sp>
      <p:pic>
        <p:nvPicPr>
          <p:cNvPr id="3076" name="Picture 21" descr="http://www.cbsnews.com/i/cbsnews/2006/08/08/image1876985g.jpg">
            <a:extLst>
              <a:ext uri="{FF2B5EF4-FFF2-40B4-BE49-F238E27FC236}">
                <a16:creationId xmlns:a16="http://schemas.microsoft.com/office/drawing/2014/main" id="{A77696C2-59D4-4D6C-BFA1-0F0072F1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1923" r="1923" b="3847"/>
          <a:stretch>
            <a:fillRect/>
          </a:stretch>
        </p:blipFill>
        <p:spPr bwMode="auto">
          <a:xfrm>
            <a:off x="0" y="0"/>
            <a:ext cx="4572000" cy="387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3" descr="paj_plaq">
            <a:extLst>
              <a:ext uri="{FF2B5EF4-FFF2-40B4-BE49-F238E27FC236}">
                <a16:creationId xmlns:a16="http://schemas.microsoft.com/office/drawing/2014/main" id="{7585DFBB-17FE-4360-B847-60AA4B151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958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4" descr="paj_plaq2">
            <a:extLst>
              <a:ext uri="{FF2B5EF4-FFF2-40B4-BE49-F238E27FC236}">
                <a16:creationId xmlns:a16="http://schemas.microsoft.com/office/drawing/2014/main" id="{89A5C990-8903-4ECA-B674-26FF38EDA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495800" cy="1714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Slide Number Placeholder 1">
            <a:extLst>
              <a:ext uri="{FF2B5EF4-FFF2-40B4-BE49-F238E27FC236}">
                <a16:creationId xmlns:a16="http://schemas.microsoft.com/office/drawing/2014/main" id="{5C56981F-18AB-401D-BC00-9DA8CCE0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33C1BA-E82D-4DDB-95BE-75776BC6D8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E67B62-71B2-498A-84AD-DC675C5A93D9}"/>
              </a:ext>
            </a:extLst>
          </p:cNvPr>
          <p:cNvSpPr/>
          <p:nvPr/>
        </p:nvSpPr>
        <p:spPr>
          <a:xfrm>
            <a:off x="4780888" y="1676400"/>
            <a:ext cx="38603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latin typeface="Arial Narrow" pitchFamily="34" charset="0"/>
              </a:rPr>
              <a:t>Antihyperlipidemic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 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C57FF5-5602-40EF-AF92-61E200DE7CC8}"/>
              </a:ext>
            </a:extLst>
          </p:cNvPr>
          <p:cNvSpPr/>
          <p:nvPr/>
        </p:nvSpPr>
        <p:spPr>
          <a:xfrm>
            <a:off x="0" y="147959"/>
            <a:ext cx="9144000" cy="52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Therapeutic strategies for  treatment of hyperlipidemia</a:t>
            </a:r>
            <a:endParaRPr lang="en-US" sz="3200" b="1" spc="50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rgbClr val="FFCC00"/>
              </a:solidFill>
              <a:effectLst>
                <a:outerShdw blurRad="50800" dist="50800" dir="5400000" algn="ctr" rotWithShape="0">
                  <a:srgbClr val="D60093"/>
                </a:outerShdw>
              </a:effectLst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E03328-5528-4987-B32A-E19F905E86E8}"/>
              </a:ext>
            </a:extLst>
          </p:cNvPr>
          <p:cNvSpPr/>
          <p:nvPr/>
        </p:nvSpPr>
        <p:spPr>
          <a:xfrm>
            <a:off x="274638" y="1066800"/>
            <a:ext cx="48974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Therapeutic lifestyle changes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3B347DC-7F64-429B-997B-CE09BE937E3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209800"/>
            <a:ext cx="8763000" cy="3733800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solidFill>
                  <a:schemeClr val="tx2"/>
                </a:solidFill>
                <a:latin typeface="Arial Narrow" panose="020B0606020202030204" pitchFamily="34" charset="0"/>
              </a:rPr>
              <a:t>1. Healthy diet; </a:t>
            </a:r>
            <a:r>
              <a:rPr lang="en-US" b="1" spc="-30" dirty="0">
                <a:latin typeface="Arial Narrow" panose="020B0606020202030204" pitchFamily="34" charset="0"/>
              </a:rPr>
              <a:t>optimal Quantitative &amp; Qualitative fat content: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GB" sz="2000" dirty="0">
                <a:latin typeface="Arial Narrow" pitchFamily="34" charset="0"/>
              </a:rPr>
              <a:t>Diet has &lt;30% of calories as fat, &lt;7% as saturated fat and &lt;200mg cholesterol/day</a:t>
            </a:r>
            <a:endParaRPr lang="en-US" sz="200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Avoid trans-fatty acids </a:t>
            </a:r>
            <a:r>
              <a:rPr lang="en-US" sz="2000" dirty="0">
                <a:latin typeface="Arial Narrow" pitchFamily="34" charset="0"/>
              </a:rPr>
              <a:t>&amp; acute increase in C intake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Use 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vegetable oils rich in unsaturated fatty acids</a:t>
            </a:r>
            <a:r>
              <a:rPr lang="en-US" sz="2000" dirty="0">
                <a:latin typeface="Arial Narrow" pitchFamily="34" charset="0"/>
              </a:rPr>
              <a:t>: oleic acid, linoleic acid &amp; </a:t>
            </a:r>
            <a:br>
              <a:rPr lang="en-US" sz="2000" dirty="0">
                <a:latin typeface="Arial Narrow" pitchFamily="34" charset="0"/>
              </a:rPr>
            </a:br>
            <a:r>
              <a:rPr lang="en-US" sz="2000" dirty="0">
                <a:latin typeface="Arial Narrow" pitchFamily="34" charset="0"/>
              </a:rPr>
              <a:t>   </a:t>
            </a:r>
            <a:r>
              <a:rPr lang="en-US" sz="2000" dirty="0" err="1">
                <a:latin typeface="Arial Narrow" pitchFamily="34" charset="0"/>
              </a:rPr>
              <a:t>linolenic</a:t>
            </a:r>
            <a:r>
              <a:rPr lang="en-US" sz="2000" dirty="0">
                <a:latin typeface="Arial Narrow" pitchFamily="34" charset="0"/>
              </a:rPr>
              <a:t> acids. Diet should also contain 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plant </a:t>
            </a:r>
            <a:r>
              <a:rPr lang="en-US" sz="2000" dirty="0" err="1">
                <a:solidFill>
                  <a:schemeClr val="tx2"/>
                </a:solidFill>
                <a:latin typeface="Arial Narrow" pitchFamily="34" charset="0"/>
              </a:rPr>
              <a:t>stanols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(</a:t>
            </a:r>
            <a:r>
              <a:rPr lang="en-US" altLang="en-US" sz="2000" dirty="0">
                <a:latin typeface="Arial Narrow" pitchFamily="34" charset="0"/>
              </a:rPr>
              <a:t>interfere with the formation of </a:t>
            </a:r>
            <a:r>
              <a:rPr lang="en-US" altLang="en-US" sz="2000" dirty="0" err="1">
                <a:latin typeface="Arial Narrow" pitchFamily="34" charset="0"/>
              </a:rPr>
              <a:t>micellar</a:t>
            </a:r>
            <a:r>
              <a:rPr lang="en-US" altLang="en-US" sz="2000" dirty="0">
                <a:latin typeface="Arial Narrow" pitchFamily="34" charset="0"/>
              </a:rPr>
              <a:t> cholesterol)</a:t>
            </a:r>
            <a:r>
              <a:rPr lang="en-US" sz="2000" dirty="0">
                <a:latin typeface="Arial Narrow" pitchFamily="34" charset="0"/>
              </a:rPr>
              <a:t> &amp; soluble fibers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Eat food high in 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</a:rPr>
              <a:t>antioxidants vitamins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2. Regular exercise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3. Cessation of hazards habits; smoking, alcohol, …etc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4. Loss of weight </a:t>
            </a:r>
            <a:endParaRPr lang="en-US" b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B2145F-AB5C-49B9-AE1D-4E952ADE1CE8}"/>
              </a:ext>
            </a:extLst>
          </p:cNvPr>
          <p:cNvGrpSpPr>
            <a:grpSpLocks/>
          </p:cNvGrpSpPr>
          <p:nvPr/>
        </p:nvGrpSpPr>
        <p:grpSpPr bwMode="auto">
          <a:xfrm>
            <a:off x="6246813" y="838200"/>
            <a:ext cx="1982787" cy="838200"/>
            <a:chOff x="6248400" y="838200"/>
            <a:chExt cx="1981994" cy="182959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7E6D6E-0305-4300-B8C2-369DE2B409D3}"/>
                </a:ext>
              </a:extLst>
            </p:cNvPr>
            <p:cNvCxnSpPr/>
            <p:nvPr/>
          </p:nvCxnSpPr>
          <p:spPr>
            <a:xfrm>
              <a:off x="6248400" y="838200"/>
              <a:ext cx="19804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6EE8EBA-7B7B-4CDD-9B13-643500A99BBD}"/>
                </a:ext>
              </a:extLst>
            </p:cNvPr>
            <p:cNvCxnSpPr/>
            <p:nvPr/>
          </p:nvCxnSpPr>
          <p:spPr>
            <a:xfrm rot="5400000">
              <a:off x="7314804" y="1752203"/>
              <a:ext cx="1829594" cy="1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5" name="Group 17">
            <a:extLst>
              <a:ext uri="{FF2B5EF4-FFF2-40B4-BE49-F238E27FC236}">
                <a16:creationId xmlns:a16="http://schemas.microsoft.com/office/drawing/2014/main" id="{E19ED211-745A-43E6-B03D-C0DB047C814C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838200"/>
            <a:ext cx="1993900" cy="306388"/>
            <a:chOff x="901801" y="838200"/>
            <a:chExt cx="1993799" cy="30559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1C6EF1-CD22-4421-AF82-949A01F85C54}"/>
                </a:ext>
              </a:extLst>
            </p:cNvPr>
            <p:cNvCxnSpPr/>
            <p:nvPr/>
          </p:nvCxnSpPr>
          <p:spPr>
            <a:xfrm>
              <a:off x="914500" y="838200"/>
              <a:ext cx="1981100" cy="1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F36094E-C8DB-402F-AE0D-34ECD87B788F}"/>
                </a:ext>
              </a:extLst>
            </p:cNvPr>
            <p:cNvCxnSpPr/>
            <p:nvPr/>
          </p:nvCxnSpPr>
          <p:spPr>
            <a:xfrm rot="5400000">
              <a:off x="750590" y="990995"/>
              <a:ext cx="30401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71E985F-7831-495F-ADA1-99268CEAA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6088063"/>
            <a:ext cx="87487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200" b="1">
                <a:solidFill>
                  <a:srgbClr val="66FF33"/>
                </a:solidFill>
                <a:latin typeface="Arial Narrow" panose="020B0606020202030204" pitchFamily="34" charset="0"/>
              </a:rPr>
              <a:t>Can achieve a fall in LDL-C of 8-15% … </a:t>
            </a:r>
            <a:r>
              <a:rPr lang="en-GB" altLang="en-US" sz="2200" b="1" i="1">
                <a:solidFill>
                  <a:srgbClr val="66FF33"/>
                </a:solidFill>
                <a:latin typeface="Arial Narrow" panose="020B0606020202030204" pitchFamily="34" charset="0"/>
              </a:rPr>
              <a:t>but long-term compliance is a problem</a:t>
            </a:r>
            <a:endParaRPr lang="en-US" altLang="en-US" sz="2200" b="1">
              <a:solidFill>
                <a:srgbClr val="66FF33"/>
              </a:solidFill>
              <a:latin typeface="Arial Narrow" panose="020B0606020202030204" pitchFamily="34" charset="0"/>
            </a:endParaRPr>
          </a:p>
        </p:txBody>
      </p:sp>
      <p:sp>
        <p:nvSpPr>
          <p:cNvPr id="12297" name="Slide Number Placeholder 1">
            <a:extLst>
              <a:ext uri="{FF2B5EF4-FFF2-40B4-BE49-F238E27FC236}">
                <a16:creationId xmlns:a16="http://schemas.microsoft.com/office/drawing/2014/main" id="{CE5C47A8-EF39-4272-8A3B-0EA5722B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BA65AB-FD00-4B8D-BD55-6291237EAB9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B9B5FDD5-D0F9-4768-98D7-8A45067D7A22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447800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According to the mechanism of  action: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spc="-3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1- Inhibits cholesterol absorption in the intestine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Ezetimibe</a:t>
            </a:r>
            <a:endParaRPr lang="el-GR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2-Sequester bile acids in the intestine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Exchange</a:t>
            </a:r>
            <a:r>
              <a:rPr lang="en-US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resins 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3-Inhibits synthesis of cholesterol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Inhibitors of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hydroxymethylglutaryl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 coenzyme A reductase    (Statins)</a:t>
            </a: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4-Alter relative levels &amp; patterns of different plasma LPs</a:t>
            </a:r>
            <a:endParaRPr lang="ar-SA" sz="2600" b="1" spc="-3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Fibrates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, Nicotinic acids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8C7FD6-C335-4EC3-A3EC-9734E2944EC8}"/>
              </a:ext>
            </a:extLst>
          </p:cNvPr>
          <p:cNvSpPr/>
          <p:nvPr/>
        </p:nvSpPr>
        <p:spPr>
          <a:xfrm>
            <a:off x="2071873" y="457200"/>
            <a:ext cx="43797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Arial Narrow" pitchFamily="34" charset="0"/>
              </a:rPr>
              <a:t>Antihyperlipidemic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</a:endParaRPr>
          </a:p>
        </p:txBody>
      </p:sp>
      <p:sp>
        <p:nvSpPr>
          <p:cNvPr id="13316" name="Slide Number Placeholder 1">
            <a:extLst>
              <a:ext uri="{FF2B5EF4-FFF2-40B4-BE49-F238E27FC236}">
                <a16:creationId xmlns:a16="http://schemas.microsoft.com/office/drawing/2014/main" id="{C218C3B5-CE9D-43A2-928F-6B28148D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325307-FF39-4129-B0D6-4A6A717BEA9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DE4087AC-F633-4E4E-AC4A-1D5D0F91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I-Agents targeting exogenous 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Ezetimibe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  <a:cs typeface="Arial" pitchFamily="34" charset="0"/>
              </a:rPr>
              <a:t>Colestipol</a:t>
            </a: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&amp; cholestyramine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II-Agents targeting endogenous 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Statins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Fibrates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Nicotinic acid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0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III-Adjuvant agents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 Narrow" panose="020B0606020202030204" pitchFamily="34" charset="0"/>
                <a:cs typeface="Arial" pitchFamily="34" charset="0"/>
              </a:rPr>
              <a:t>Omega-3-Fatty Acids, </a:t>
            </a:r>
            <a:r>
              <a:rPr lang="en-US" altLang="en-US" sz="2400" b="1" dirty="0" err="1">
                <a:latin typeface="Arial Narrow" panose="020B0606020202030204" pitchFamily="34" charset="0"/>
                <a:cs typeface="Arial" pitchFamily="34" charset="0"/>
              </a:rPr>
              <a:t>Stanols</a:t>
            </a:r>
            <a:endParaRPr lang="en-US" alt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4339" name="Slide Number Placeholder 1">
            <a:extLst>
              <a:ext uri="{FF2B5EF4-FFF2-40B4-BE49-F238E27FC236}">
                <a16:creationId xmlns:a16="http://schemas.microsoft.com/office/drawing/2014/main" id="{F9879774-9DED-484D-A6FE-C19BEC60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53F828-8F88-4839-9CFE-0E20283A8B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66D3B33-1299-4A26-A91E-53DD521B4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 Narrow" panose="020B0606020202030204" pitchFamily="34" charset="0"/>
              </a:rPr>
              <a:t>Hepatic Cholesterol Metabolism</a:t>
            </a: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EC5BFE5E-F5BF-48D9-B31B-53DBA7730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1905000"/>
            <a:ext cx="822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" panose="02020603050405020304" pitchFamily="18" charset="0"/>
              </a:rPr>
              <a:t>Diet</a:t>
            </a:r>
          </a:p>
        </p:txBody>
      </p:sp>
      <p:sp>
        <p:nvSpPr>
          <p:cNvPr id="33796" name="Text Box 5">
            <a:extLst>
              <a:ext uri="{FF2B5EF4-FFF2-40B4-BE49-F238E27FC236}">
                <a16:creationId xmlns:a16="http://schemas.microsoft.com/office/drawing/2014/main" id="{176C1CA3-85AC-4063-B56E-ADD81131E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1676400"/>
            <a:ext cx="2932113" cy="5238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r>
              <a:rPr lang="en-US" sz="2800" b="1" dirty="0"/>
              <a:t>De novo synthesis</a:t>
            </a:r>
          </a:p>
        </p:txBody>
      </p:sp>
      <p:sp>
        <p:nvSpPr>
          <p:cNvPr id="15365" name="Text Box 6">
            <a:extLst>
              <a:ext uri="{FF2B5EF4-FFF2-40B4-BE49-F238E27FC236}">
                <a16:creationId xmlns:a16="http://schemas.microsoft.com/office/drawing/2014/main" id="{6D99F590-C61B-4D42-86DC-8AF6EE265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371600"/>
            <a:ext cx="3200400" cy="892175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" panose="02020603050405020304" pitchFamily="18" charset="0"/>
              </a:rPr>
              <a:t>  </a:t>
            </a:r>
            <a:r>
              <a:rPr lang="en-US" altLang="en-US" sz="2400" b="1">
                <a:latin typeface="Times" panose="02020603050405020304" pitchFamily="18" charset="0"/>
              </a:rPr>
              <a:t>     C synthesized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" panose="02020603050405020304" pitchFamily="18" charset="0"/>
              </a:rPr>
              <a:t> in extrahepatic tissues</a:t>
            </a:r>
          </a:p>
        </p:txBody>
      </p:sp>
      <p:sp>
        <p:nvSpPr>
          <p:cNvPr id="15366" name="Freeform 7">
            <a:extLst>
              <a:ext uri="{FF2B5EF4-FFF2-40B4-BE49-F238E27FC236}">
                <a16:creationId xmlns:a16="http://schemas.microsoft.com/office/drawing/2014/main" id="{4B6DE517-7EA8-444B-BDFB-0E39C5C93FC0}"/>
              </a:ext>
            </a:extLst>
          </p:cNvPr>
          <p:cNvSpPr>
            <a:spLocks/>
          </p:cNvSpPr>
          <p:nvPr/>
        </p:nvSpPr>
        <p:spPr bwMode="auto">
          <a:xfrm>
            <a:off x="1798638" y="2757488"/>
            <a:ext cx="4819650" cy="2135187"/>
          </a:xfrm>
          <a:custGeom>
            <a:avLst/>
            <a:gdLst>
              <a:gd name="T0" fmla="*/ 0 w 3036"/>
              <a:gd name="T1" fmla="*/ 2147483647 h 1345"/>
              <a:gd name="T2" fmla="*/ 2147483647 w 3036"/>
              <a:gd name="T3" fmla="*/ 2147483647 h 1345"/>
              <a:gd name="T4" fmla="*/ 2147483647 w 3036"/>
              <a:gd name="T5" fmla="*/ 2147483647 h 1345"/>
              <a:gd name="T6" fmla="*/ 2147483647 w 3036"/>
              <a:gd name="T7" fmla="*/ 2147483647 h 1345"/>
              <a:gd name="T8" fmla="*/ 2147483647 w 3036"/>
              <a:gd name="T9" fmla="*/ 2147483647 h 1345"/>
              <a:gd name="T10" fmla="*/ 2147483647 w 3036"/>
              <a:gd name="T11" fmla="*/ 2147483647 h 1345"/>
              <a:gd name="T12" fmla="*/ 2147483647 w 3036"/>
              <a:gd name="T13" fmla="*/ 2147483647 h 1345"/>
              <a:gd name="T14" fmla="*/ 2147483647 w 3036"/>
              <a:gd name="T15" fmla="*/ 2147483647 h 1345"/>
              <a:gd name="T16" fmla="*/ 2147483647 w 3036"/>
              <a:gd name="T17" fmla="*/ 2147483647 h 1345"/>
              <a:gd name="T18" fmla="*/ 2147483647 w 3036"/>
              <a:gd name="T19" fmla="*/ 2147483647 h 1345"/>
              <a:gd name="T20" fmla="*/ 2147483647 w 3036"/>
              <a:gd name="T21" fmla="*/ 0 h 1345"/>
              <a:gd name="T22" fmla="*/ 2147483647 w 3036"/>
              <a:gd name="T23" fmla="*/ 2147483647 h 1345"/>
              <a:gd name="T24" fmla="*/ 2147483647 w 3036"/>
              <a:gd name="T25" fmla="*/ 2147483647 h 1345"/>
              <a:gd name="T26" fmla="*/ 2147483647 w 3036"/>
              <a:gd name="T27" fmla="*/ 2147483647 h 1345"/>
              <a:gd name="T28" fmla="*/ 2147483647 w 3036"/>
              <a:gd name="T29" fmla="*/ 2147483647 h 1345"/>
              <a:gd name="T30" fmla="*/ 2147483647 w 3036"/>
              <a:gd name="T31" fmla="*/ 2147483647 h 1345"/>
              <a:gd name="T32" fmla="*/ 2147483647 w 3036"/>
              <a:gd name="T33" fmla="*/ 2147483647 h 1345"/>
              <a:gd name="T34" fmla="*/ 2147483647 w 3036"/>
              <a:gd name="T35" fmla="*/ 2147483647 h 1345"/>
              <a:gd name="T36" fmla="*/ 2147483647 w 3036"/>
              <a:gd name="T37" fmla="*/ 2147483647 h 1345"/>
              <a:gd name="T38" fmla="*/ 2147483647 w 3036"/>
              <a:gd name="T39" fmla="*/ 2147483647 h 1345"/>
              <a:gd name="T40" fmla="*/ 2147483647 w 3036"/>
              <a:gd name="T41" fmla="*/ 2147483647 h 1345"/>
              <a:gd name="T42" fmla="*/ 2147483647 w 3036"/>
              <a:gd name="T43" fmla="*/ 2147483647 h 1345"/>
              <a:gd name="T44" fmla="*/ 2147483647 w 3036"/>
              <a:gd name="T45" fmla="*/ 2147483647 h 1345"/>
              <a:gd name="T46" fmla="*/ 2147483647 w 3036"/>
              <a:gd name="T47" fmla="*/ 2147483647 h 1345"/>
              <a:gd name="T48" fmla="*/ 2147483647 w 3036"/>
              <a:gd name="T49" fmla="*/ 2147483647 h 1345"/>
              <a:gd name="T50" fmla="*/ 2147483647 w 3036"/>
              <a:gd name="T51" fmla="*/ 2147483647 h 1345"/>
              <a:gd name="T52" fmla="*/ 2147483647 w 3036"/>
              <a:gd name="T53" fmla="*/ 2147483647 h 1345"/>
              <a:gd name="T54" fmla="*/ 2147483647 w 3036"/>
              <a:gd name="T55" fmla="*/ 2147483647 h 1345"/>
              <a:gd name="T56" fmla="*/ 2147483647 w 3036"/>
              <a:gd name="T57" fmla="*/ 2147483647 h 1345"/>
              <a:gd name="T58" fmla="*/ 2147483647 w 3036"/>
              <a:gd name="T59" fmla="*/ 2147483647 h 1345"/>
              <a:gd name="T60" fmla="*/ 2147483647 w 3036"/>
              <a:gd name="T61" fmla="*/ 2147483647 h 1345"/>
              <a:gd name="T62" fmla="*/ 2147483647 w 3036"/>
              <a:gd name="T63" fmla="*/ 2147483647 h 1345"/>
              <a:gd name="T64" fmla="*/ 2147483647 w 3036"/>
              <a:gd name="T65" fmla="*/ 2147483647 h 1345"/>
              <a:gd name="T66" fmla="*/ 2147483647 w 3036"/>
              <a:gd name="T67" fmla="*/ 2147483647 h 1345"/>
              <a:gd name="T68" fmla="*/ 2147483647 w 3036"/>
              <a:gd name="T69" fmla="*/ 2147483647 h 1345"/>
              <a:gd name="T70" fmla="*/ 2147483647 w 3036"/>
              <a:gd name="T71" fmla="*/ 2147483647 h 1345"/>
              <a:gd name="T72" fmla="*/ 2147483647 w 3036"/>
              <a:gd name="T73" fmla="*/ 2147483647 h 1345"/>
              <a:gd name="T74" fmla="*/ 2147483647 w 3036"/>
              <a:gd name="T75" fmla="*/ 2147483647 h 1345"/>
              <a:gd name="T76" fmla="*/ 2147483647 w 3036"/>
              <a:gd name="T77" fmla="*/ 2147483647 h 1345"/>
              <a:gd name="T78" fmla="*/ 2147483647 w 3036"/>
              <a:gd name="T79" fmla="*/ 2147483647 h 1345"/>
              <a:gd name="T80" fmla="*/ 2147483647 w 3036"/>
              <a:gd name="T81" fmla="*/ 2147483647 h 1345"/>
              <a:gd name="T82" fmla="*/ 2147483647 w 3036"/>
              <a:gd name="T83" fmla="*/ 2147483647 h 1345"/>
              <a:gd name="T84" fmla="*/ 2147483647 w 3036"/>
              <a:gd name="T85" fmla="*/ 2147483647 h 1345"/>
              <a:gd name="T86" fmla="*/ 2147483647 w 3036"/>
              <a:gd name="T87" fmla="*/ 2147483647 h 1345"/>
              <a:gd name="T88" fmla="*/ 2147483647 w 3036"/>
              <a:gd name="T89" fmla="*/ 2147483647 h 1345"/>
              <a:gd name="T90" fmla="*/ 2147483647 w 3036"/>
              <a:gd name="T91" fmla="*/ 2147483647 h 1345"/>
              <a:gd name="T92" fmla="*/ 2147483647 w 3036"/>
              <a:gd name="T93" fmla="*/ 2147483647 h 1345"/>
              <a:gd name="T94" fmla="*/ 2147483647 w 3036"/>
              <a:gd name="T95" fmla="*/ 2147483647 h 1345"/>
              <a:gd name="T96" fmla="*/ 0 w 3036"/>
              <a:gd name="T97" fmla="*/ 2147483647 h 13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36"/>
              <a:gd name="T148" fmla="*/ 0 h 1345"/>
              <a:gd name="T149" fmla="*/ 3036 w 3036"/>
              <a:gd name="T150" fmla="*/ 1345 h 134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36" h="1345">
                <a:moveTo>
                  <a:pt x="0" y="609"/>
                </a:moveTo>
                <a:cubicBezTo>
                  <a:pt x="43" y="549"/>
                  <a:pt x="118" y="517"/>
                  <a:pt x="175" y="473"/>
                </a:cubicBezTo>
                <a:cubicBezTo>
                  <a:pt x="308" y="371"/>
                  <a:pt x="450" y="250"/>
                  <a:pt x="600" y="175"/>
                </a:cubicBezTo>
                <a:cubicBezTo>
                  <a:pt x="629" y="161"/>
                  <a:pt x="601" y="173"/>
                  <a:pt x="623" y="156"/>
                </a:cubicBezTo>
                <a:cubicBezTo>
                  <a:pt x="675" y="116"/>
                  <a:pt x="748" y="66"/>
                  <a:pt x="812" y="52"/>
                </a:cubicBezTo>
                <a:cubicBezTo>
                  <a:pt x="841" y="33"/>
                  <a:pt x="865" y="36"/>
                  <a:pt x="902" y="33"/>
                </a:cubicBezTo>
                <a:cubicBezTo>
                  <a:pt x="1153" y="44"/>
                  <a:pt x="1402" y="74"/>
                  <a:pt x="1653" y="81"/>
                </a:cubicBezTo>
                <a:cubicBezTo>
                  <a:pt x="1879" y="74"/>
                  <a:pt x="2105" y="61"/>
                  <a:pt x="2332" y="57"/>
                </a:cubicBezTo>
                <a:cubicBezTo>
                  <a:pt x="2375" y="51"/>
                  <a:pt x="2417" y="48"/>
                  <a:pt x="2460" y="43"/>
                </a:cubicBezTo>
                <a:cubicBezTo>
                  <a:pt x="2514" y="29"/>
                  <a:pt x="2560" y="15"/>
                  <a:pt x="2616" y="5"/>
                </a:cubicBezTo>
                <a:cubicBezTo>
                  <a:pt x="2625" y="3"/>
                  <a:pt x="2644" y="0"/>
                  <a:pt x="2644" y="0"/>
                </a:cubicBezTo>
                <a:cubicBezTo>
                  <a:pt x="2771" y="5"/>
                  <a:pt x="2728" y="0"/>
                  <a:pt x="2795" y="19"/>
                </a:cubicBezTo>
                <a:cubicBezTo>
                  <a:pt x="2822" y="38"/>
                  <a:pt x="2805" y="24"/>
                  <a:pt x="2838" y="67"/>
                </a:cubicBezTo>
                <a:cubicBezTo>
                  <a:pt x="2843" y="73"/>
                  <a:pt x="2852" y="85"/>
                  <a:pt x="2852" y="85"/>
                </a:cubicBezTo>
                <a:cubicBezTo>
                  <a:pt x="2869" y="131"/>
                  <a:pt x="2908" y="182"/>
                  <a:pt x="2937" y="222"/>
                </a:cubicBezTo>
                <a:cubicBezTo>
                  <a:pt x="2949" y="238"/>
                  <a:pt x="2954" y="257"/>
                  <a:pt x="2965" y="274"/>
                </a:cubicBezTo>
                <a:cubicBezTo>
                  <a:pt x="2972" y="312"/>
                  <a:pt x="2971" y="350"/>
                  <a:pt x="2979" y="388"/>
                </a:cubicBezTo>
                <a:cubicBezTo>
                  <a:pt x="2975" y="474"/>
                  <a:pt x="2975" y="559"/>
                  <a:pt x="2993" y="643"/>
                </a:cubicBezTo>
                <a:cubicBezTo>
                  <a:pt x="2998" y="668"/>
                  <a:pt x="3012" y="690"/>
                  <a:pt x="3022" y="713"/>
                </a:cubicBezTo>
                <a:cubicBezTo>
                  <a:pt x="3032" y="738"/>
                  <a:pt x="3032" y="771"/>
                  <a:pt x="3036" y="798"/>
                </a:cubicBezTo>
                <a:cubicBezTo>
                  <a:pt x="3034" y="847"/>
                  <a:pt x="3034" y="916"/>
                  <a:pt x="3022" y="968"/>
                </a:cubicBezTo>
                <a:cubicBezTo>
                  <a:pt x="3012" y="1013"/>
                  <a:pt x="2986" y="1056"/>
                  <a:pt x="2965" y="1096"/>
                </a:cubicBezTo>
                <a:cubicBezTo>
                  <a:pt x="2953" y="1119"/>
                  <a:pt x="2949" y="1146"/>
                  <a:pt x="2932" y="1167"/>
                </a:cubicBezTo>
                <a:cubicBezTo>
                  <a:pt x="2925" y="1176"/>
                  <a:pt x="2907" y="1189"/>
                  <a:pt x="2899" y="1200"/>
                </a:cubicBezTo>
                <a:cubicBezTo>
                  <a:pt x="2886" y="1218"/>
                  <a:pt x="2875" y="1238"/>
                  <a:pt x="2857" y="1252"/>
                </a:cubicBezTo>
                <a:cubicBezTo>
                  <a:pt x="2799" y="1298"/>
                  <a:pt x="2722" y="1300"/>
                  <a:pt x="2653" y="1304"/>
                </a:cubicBezTo>
                <a:cubicBezTo>
                  <a:pt x="2603" y="1311"/>
                  <a:pt x="2553" y="1320"/>
                  <a:pt x="2502" y="1327"/>
                </a:cubicBezTo>
                <a:cubicBezTo>
                  <a:pt x="2437" y="1345"/>
                  <a:pt x="2376" y="1340"/>
                  <a:pt x="2309" y="1337"/>
                </a:cubicBezTo>
                <a:cubicBezTo>
                  <a:pt x="2274" y="1329"/>
                  <a:pt x="2240" y="1321"/>
                  <a:pt x="2205" y="1313"/>
                </a:cubicBezTo>
                <a:cubicBezTo>
                  <a:pt x="2197" y="1311"/>
                  <a:pt x="2181" y="1308"/>
                  <a:pt x="2181" y="1308"/>
                </a:cubicBezTo>
                <a:cubicBezTo>
                  <a:pt x="2152" y="1289"/>
                  <a:pt x="2107" y="1276"/>
                  <a:pt x="2073" y="1270"/>
                </a:cubicBezTo>
                <a:cubicBezTo>
                  <a:pt x="2047" y="1258"/>
                  <a:pt x="2016" y="1248"/>
                  <a:pt x="1988" y="1242"/>
                </a:cubicBezTo>
                <a:cubicBezTo>
                  <a:pt x="1963" y="1230"/>
                  <a:pt x="1937" y="1221"/>
                  <a:pt x="1912" y="1209"/>
                </a:cubicBezTo>
                <a:cubicBezTo>
                  <a:pt x="1897" y="1202"/>
                  <a:pt x="1865" y="1195"/>
                  <a:pt x="1865" y="1195"/>
                </a:cubicBezTo>
                <a:cubicBezTo>
                  <a:pt x="1846" y="1174"/>
                  <a:pt x="1821" y="1168"/>
                  <a:pt x="1794" y="1162"/>
                </a:cubicBezTo>
                <a:cubicBezTo>
                  <a:pt x="1708" y="1125"/>
                  <a:pt x="1585" y="1137"/>
                  <a:pt x="1497" y="1134"/>
                </a:cubicBezTo>
                <a:cubicBezTo>
                  <a:pt x="1446" y="1123"/>
                  <a:pt x="1412" y="1080"/>
                  <a:pt x="1365" y="1067"/>
                </a:cubicBezTo>
                <a:cubicBezTo>
                  <a:pt x="1336" y="1049"/>
                  <a:pt x="1313" y="1027"/>
                  <a:pt x="1280" y="1020"/>
                </a:cubicBezTo>
                <a:cubicBezTo>
                  <a:pt x="1258" y="1004"/>
                  <a:pt x="1236" y="1000"/>
                  <a:pt x="1213" y="987"/>
                </a:cubicBezTo>
                <a:cubicBezTo>
                  <a:pt x="1150" y="951"/>
                  <a:pt x="1079" y="938"/>
                  <a:pt x="1006" y="931"/>
                </a:cubicBezTo>
                <a:cubicBezTo>
                  <a:pt x="979" y="925"/>
                  <a:pt x="953" y="917"/>
                  <a:pt x="925" y="912"/>
                </a:cubicBezTo>
                <a:cubicBezTo>
                  <a:pt x="816" y="873"/>
                  <a:pt x="709" y="828"/>
                  <a:pt x="600" y="789"/>
                </a:cubicBezTo>
                <a:cubicBezTo>
                  <a:pt x="579" y="768"/>
                  <a:pt x="497" y="750"/>
                  <a:pt x="468" y="746"/>
                </a:cubicBezTo>
                <a:cubicBezTo>
                  <a:pt x="446" y="736"/>
                  <a:pt x="423" y="733"/>
                  <a:pt x="401" y="723"/>
                </a:cubicBezTo>
                <a:cubicBezTo>
                  <a:pt x="379" y="713"/>
                  <a:pt x="368" y="705"/>
                  <a:pt x="345" y="699"/>
                </a:cubicBezTo>
                <a:cubicBezTo>
                  <a:pt x="328" y="688"/>
                  <a:pt x="307" y="680"/>
                  <a:pt x="288" y="671"/>
                </a:cubicBezTo>
                <a:cubicBezTo>
                  <a:pt x="279" y="667"/>
                  <a:pt x="260" y="661"/>
                  <a:pt x="260" y="661"/>
                </a:cubicBezTo>
                <a:cubicBezTo>
                  <a:pt x="236" y="640"/>
                  <a:pt x="200" y="639"/>
                  <a:pt x="170" y="633"/>
                </a:cubicBezTo>
                <a:cubicBezTo>
                  <a:pt x="114" y="621"/>
                  <a:pt x="56" y="619"/>
                  <a:pt x="0" y="60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447" name="Text Box 8">
            <a:extLst>
              <a:ext uri="{FF2B5EF4-FFF2-40B4-BE49-F238E27FC236}">
                <a16:creationId xmlns:a16="http://schemas.microsoft.com/office/drawing/2014/main" id="{38762C8C-F38A-4D5B-B55C-049404AB2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738" y="2971800"/>
            <a:ext cx="3860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Liver cholesterol pool</a:t>
            </a:r>
          </a:p>
        </p:txBody>
      </p:sp>
      <p:sp>
        <p:nvSpPr>
          <p:cNvPr id="15368" name="Line 9">
            <a:extLst>
              <a:ext uri="{FF2B5EF4-FFF2-40B4-BE49-F238E27FC236}">
                <a16:creationId xmlns:a16="http://schemas.microsoft.com/office/drawing/2014/main" id="{11A9B682-3FE7-4209-8268-58236BC2F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2263" y="22860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369" name="Line 10">
            <a:extLst>
              <a:ext uri="{FF2B5EF4-FFF2-40B4-BE49-F238E27FC236}">
                <a16:creationId xmlns:a16="http://schemas.microsoft.com/office/drawing/2014/main" id="{CE1B6B21-7219-418A-8B10-50DA973EF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20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370" name="Line 11">
            <a:extLst>
              <a:ext uri="{FF2B5EF4-FFF2-40B4-BE49-F238E27FC236}">
                <a16:creationId xmlns:a16="http://schemas.microsoft.com/office/drawing/2014/main" id="{31D2C7F6-E396-446E-94D8-F74308859C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2362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1A5EDB56-5445-4C3A-846A-D70FF36E3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0663" y="4495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D1740536-5C9F-434E-AC6A-1B34AEF17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5638800"/>
            <a:ext cx="23193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" panose="02020603050405020304" pitchFamily="18" charset="0"/>
              </a:rPr>
              <a:t>Free 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" panose="02020603050405020304" pitchFamily="18" charset="0"/>
              </a:rPr>
              <a:t>in bile</a:t>
            </a:r>
          </a:p>
        </p:txBody>
      </p:sp>
      <p:sp>
        <p:nvSpPr>
          <p:cNvPr id="4110" name="Line 14">
            <a:extLst>
              <a:ext uri="{FF2B5EF4-FFF2-40B4-BE49-F238E27FC236}">
                <a16:creationId xmlns:a16="http://schemas.microsoft.com/office/drawing/2014/main" id="{AA23198F-FC80-4ED8-92E0-37AF08333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953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F7C4AB2E-C969-41AB-BBF6-6B45EB5C0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5486400"/>
            <a:ext cx="3233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" panose="02020603050405020304" pitchFamily="18" charset="0"/>
              </a:rPr>
              <a:t>Conversion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" panose="02020603050405020304" pitchFamily="18" charset="0"/>
              </a:rPr>
              <a:t> bile salts/acids</a:t>
            </a:r>
          </a:p>
        </p:txBody>
      </p:sp>
      <p:sp>
        <p:nvSpPr>
          <p:cNvPr id="4112" name="Line 16">
            <a:extLst>
              <a:ext uri="{FF2B5EF4-FFF2-40B4-BE49-F238E27FC236}">
                <a16:creationId xmlns:a16="http://schemas.microsoft.com/office/drawing/2014/main" id="{17419711-9A6A-4047-90F4-969550B3C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5463" y="4114800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630947C1-ABAD-4BAF-B367-7BBB5ADC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220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" panose="02020603050405020304" pitchFamily="18" charset="0"/>
              </a:rPr>
              <a:t>Secretion of </a:t>
            </a:r>
            <a:r>
              <a:rPr lang="en-US" altLang="en-US" sz="2400" b="1">
                <a:latin typeface="Times" panose="02020603050405020304" pitchFamily="18" charset="0"/>
              </a:rPr>
              <a:t> </a:t>
            </a:r>
            <a:r>
              <a:rPr lang="en-US" altLang="en-US" sz="2800" b="1">
                <a:latin typeface="Times" panose="02020603050405020304" pitchFamily="18" charset="0"/>
              </a:rPr>
              <a:t>VLDL and </a:t>
            </a:r>
            <a:r>
              <a:rPr lang="en-US" altLang="en-US" sz="2400" b="1">
                <a:latin typeface="Times" panose="02020603050405020304" pitchFamily="18" charset="0"/>
              </a:rPr>
              <a:t>HDL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7B6CA-8D71-4864-B1EA-DC68C47E3DCA}"/>
              </a:ext>
            </a:extLst>
          </p:cNvPr>
          <p:cNvSpPr/>
          <p:nvPr/>
        </p:nvSpPr>
        <p:spPr>
          <a:xfrm>
            <a:off x="228600" y="2590800"/>
            <a:ext cx="1752600" cy="4619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Times" charset="0"/>
              </a:rPr>
              <a:t>Absorption</a:t>
            </a:r>
          </a:p>
        </p:txBody>
      </p:sp>
      <p:sp>
        <p:nvSpPr>
          <p:cNvPr id="15378" name="Slide Number Placeholder 1">
            <a:extLst>
              <a:ext uri="{FF2B5EF4-FFF2-40B4-BE49-F238E27FC236}">
                <a16:creationId xmlns:a16="http://schemas.microsoft.com/office/drawing/2014/main" id="{A4089B05-30B6-4F3E-803F-93DD99F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DCDAAD-30BD-4645-AD07-6D2F9090CF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  <p:bldP spid="4111" grpId="0"/>
      <p:bldP spid="4113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5">
            <a:extLst>
              <a:ext uri="{FF2B5EF4-FFF2-40B4-BE49-F238E27FC236}">
                <a16:creationId xmlns:a16="http://schemas.microsoft.com/office/drawing/2014/main" id="{9721D06F-95BF-45D7-B9D1-83058536D29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066800"/>
            <a:ext cx="8763000" cy="5334000"/>
            <a:chOff x="1499449" y="767050"/>
            <a:chExt cx="7972835" cy="5334000"/>
          </a:xfrm>
        </p:grpSpPr>
        <p:pic>
          <p:nvPicPr>
            <p:cNvPr id="16391" name="Picture 15" descr="C:\Documents and Settings\DR.OMNIA\My Documents\My Pictures\intestine.jpg">
              <a:extLst>
                <a:ext uri="{FF2B5EF4-FFF2-40B4-BE49-F238E27FC236}">
                  <a16:creationId xmlns:a16="http://schemas.microsoft.com/office/drawing/2014/main" id="{D24F6B99-B9D8-495F-9338-537D98016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449" y="767050"/>
              <a:ext cx="7134963" cy="53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lowchart: Direct Access Storage 10">
              <a:extLst>
                <a:ext uri="{FF2B5EF4-FFF2-40B4-BE49-F238E27FC236}">
                  <a16:creationId xmlns:a16="http://schemas.microsoft.com/office/drawing/2014/main" id="{3222A94F-657D-45A6-985B-123C98C55AAB}"/>
                </a:ext>
              </a:extLst>
            </p:cNvPr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6395" name="Group 23">
              <a:extLst>
                <a:ext uri="{FF2B5EF4-FFF2-40B4-BE49-F238E27FC236}">
                  <a16:creationId xmlns:a16="http://schemas.microsoft.com/office/drawing/2014/main" id="{53AA4301-340E-4F22-8391-37D68B1035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4724400"/>
              <a:ext cx="762000" cy="381000"/>
              <a:chOff x="5638800" y="4419600"/>
              <a:chExt cx="762000" cy="381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28DBDF-489C-4A65-B50C-F4434CE9AB87}"/>
                  </a:ext>
                </a:extLst>
              </p:cNvPr>
              <p:cNvSpPr/>
              <p:nvPr/>
            </p:nvSpPr>
            <p:spPr>
              <a:xfrm>
                <a:off x="5638927" y="4457988"/>
                <a:ext cx="761174" cy="3063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721E0C9-BBC4-44C8-B9FA-6442295136E6}"/>
                  </a:ext>
                </a:extLst>
              </p:cNvPr>
              <p:cNvSpPr/>
              <p:nvPr/>
            </p:nvSpPr>
            <p:spPr>
              <a:xfrm>
                <a:off x="5638927" y="4419888"/>
                <a:ext cx="761174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16396" name="Picture 4" descr="http://www.caymanchem.com/images/articles/screen/2102-2.jpg">
              <a:extLst>
                <a:ext uri="{FF2B5EF4-FFF2-40B4-BE49-F238E27FC236}">
                  <a16:creationId xmlns:a16="http://schemas.microsoft.com/office/drawing/2014/main" id="{47BE126F-6D5E-4B1D-A5B3-F9D3D1332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7" t="3517" b="38461"/>
            <a:stretch>
              <a:fillRect/>
            </a:stretch>
          </p:blipFill>
          <p:spPr bwMode="auto">
            <a:xfrm>
              <a:off x="8634084" y="1986250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14">
            <a:extLst>
              <a:ext uri="{FF2B5EF4-FFF2-40B4-BE49-F238E27FC236}">
                <a16:creationId xmlns:a16="http://schemas.microsoft.com/office/drawing/2014/main" id="{B47BF686-3AB7-4995-893A-2CBF031F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239713"/>
            <a:ext cx="8699500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09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I-Agents Targeting Exogenous Cholesterol</a:t>
            </a:r>
          </a:p>
        </p:txBody>
      </p:sp>
      <p:sp>
        <p:nvSpPr>
          <p:cNvPr id="16388" name="Rectangle 1">
            <a:extLst>
              <a:ext uri="{FF2B5EF4-FFF2-40B4-BE49-F238E27FC236}">
                <a16:creationId xmlns:a16="http://schemas.microsoft.com/office/drawing/2014/main" id="{A60D4F6E-DF69-4D6F-8C02-CFE520BDF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29238"/>
            <a:ext cx="16160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09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cs typeface="Arial" panose="020B0604020202020204" pitchFamily="34" charset="0"/>
              </a:rPr>
              <a:t>Ezetimibe  </a:t>
            </a:r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DD5D5759-E5BF-4A58-ACE2-72017593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02088"/>
            <a:ext cx="165893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  <a:cs typeface="Arial" panose="020B0604020202020204" pitchFamily="34" charset="0"/>
              </a:rPr>
              <a:t>Colestipol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  <a:cs typeface="Arial" panose="020B0604020202020204" pitchFamily="34" charset="0"/>
              </a:rPr>
              <a:t>Cholestyramine </a:t>
            </a:r>
            <a:endParaRPr lang="en-US" altLang="en-US" sz="1800"/>
          </a:p>
        </p:txBody>
      </p:sp>
      <p:sp>
        <p:nvSpPr>
          <p:cNvPr id="16390" name="Slide Number Placeholder 1">
            <a:extLst>
              <a:ext uri="{FF2B5EF4-FFF2-40B4-BE49-F238E27FC236}">
                <a16:creationId xmlns:a16="http://schemas.microsoft.com/office/drawing/2014/main" id="{FA4ED551-2FD8-4D4C-BC0E-DBB4104C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0BB5F1-564E-4E20-ABBC-758F224B81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C725E7E-1EED-45B4-B049-ED0F190D5EEF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  <a:t>Exchange resins</a:t>
            </a:r>
            <a:b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 sz="3600" b="1">
                <a:latin typeface="Arial Black" panose="020B0A04020102020204" pitchFamily="34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Arial Black" panose="020B0A04020102020204" pitchFamily="34" charset="0"/>
              </a:rPr>
              <a:t>Bile acid sequestrants </a:t>
            </a:r>
            <a:br>
              <a:rPr lang="en-US" altLang="en-US" b="1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altLang="en-US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49218B3D-37FD-4E8F-9CB2-593EFAC46D0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20800" y="4114800"/>
            <a:ext cx="6434138" cy="1676400"/>
          </a:xfrm>
        </p:spPr>
        <p:txBody>
          <a:bodyPr/>
          <a:lstStyle/>
          <a:p>
            <a:r>
              <a:rPr lang="en-US" altLang="en-US" sz="4800" b="1">
                <a:latin typeface="Arial Narrow" panose="020B0606020202030204" pitchFamily="34" charset="0"/>
                <a:cs typeface="Arial" panose="020B0604020202020204" pitchFamily="34" charset="0"/>
              </a:rPr>
              <a:t>Cholestyramine &amp; Colestipol</a:t>
            </a:r>
          </a:p>
          <a:p>
            <a:r>
              <a:rPr lang="en-US" altLang="en-US" sz="4800" b="1">
                <a:latin typeface="Arial Narrow" panose="020B0606020202030204" pitchFamily="34" charset="0"/>
                <a:cs typeface="Arial" panose="020B0604020202020204" pitchFamily="34" charset="0"/>
              </a:rPr>
              <a:t>Colesevelam</a:t>
            </a:r>
          </a:p>
        </p:txBody>
      </p:sp>
      <p:sp>
        <p:nvSpPr>
          <p:cNvPr id="17412" name="Slide Number Placeholder 1">
            <a:extLst>
              <a:ext uri="{FF2B5EF4-FFF2-40B4-BE49-F238E27FC236}">
                <a16:creationId xmlns:a16="http://schemas.microsoft.com/office/drawing/2014/main" id="{5B647A28-BD74-40E1-A2D3-F76999E7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6260AA-88B0-4165-9546-F70C18A83B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7EE6-4392-4ECB-B595-1E340A7C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Resins: Mechanism of Action</a:t>
            </a:r>
            <a:endParaRPr lang="en-US" altLang="en-US" b="1">
              <a:latin typeface="Arial Narrow" panose="020B0606020202030204" pitchFamily="34" charset="0"/>
            </a:endParaRPr>
          </a:p>
        </p:txBody>
      </p:sp>
      <p:pic>
        <p:nvPicPr>
          <p:cNvPr id="69635" name="Content Placeholder 4">
            <a:extLst>
              <a:ext uri="{FF2B5EF4-FFF2-40B4-BE49-F238E27FC236}">
                <a16:creationId xmlns:a16="http://schemas.microsoft.com/office/drawing/2014/main" id="{AD865721-E2BE-435D-BF65-BCE402CA1A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738" y="1524000"/>
            <a:ext cx="4335462" cy="4572000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9636" name="Picture 4">
            <a:extLst>
              <a:ext uri="{FF2B5EF4-FFF2-40B4-BE49-F238E27FC236}">
                <a16:creationId xmlns:a16="http://schemas.microsoft.com/office/drawing/2014/main" id="{0910EC77-206E-4BE3-9D3B-1AB0137812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38" y="1524000"/>
            <a:ext cx="3794125" cy="4572000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FF95D-BB19-4082-9865-EC44C11DA9BE}"/>
              </a:ext>
            </a:extLst>
          </p:cNvPr>
          <p:cNvSpPr/>
          <p:nvPr/>
        </p:nvSpPr>
        <p:spPr>
          <a:xfrm>
            <a:off x="381000" y="6103938"/>
            <a:ext cx="84582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" charset="0"/>
              </a:rPr>
              <a:t> 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They disrupt the 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hlinkClick r:id="rId5" tooltip="Enterohepatic circulation"/>
              </a:rPr>
              <a:t>enterohepatic circulation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 of 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hlinkClick r:id="rId6" tooltip="Bile acid"/>
              </a:rPr>
              <a:t>bile acids</a:t>
            </a:r>
            <a:endParaRPr lang="en-US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8438" name="Slide Number Placeholder 3">
            <a:extLst>
              <a:ext uri="{FF2B5EF4-FFF2-40B4-BE49-F238E27FC236}">
                <a16:creationId xmlns:a16="http://schemas.microsoft.com/office/drawing/2014/main" id="{788914D2-A083-4BFC-9BB8-3794B18E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74935F-5CB1-425F-B51A-8D5123D780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09F52E36-6833-40CF-BE41-D524A479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AA7FB4-EBD8-4337-869F-FFF58E05CCC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5A1ED8C-D869-4923-922D-3870A617A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r>
              <a:rPr lang="en-US" altLang="en-US" sz="3600" b="1">
                <a:latin typeface="Arial Narrow" panose="020B0606020202030204" pitchFamily="34" charset="0"/>
              </a:rPr>
              <a:t>Bile Acid-Binding Resins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7B84064-2FCA-49A5-990E-2587F7FA3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Arial Narrow" panose="020B0606020202030204" pitchFamily="34" charset="0"/>
              </a:rPr>
              <a:t>Moderately effective with excellent safety record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Arial Narrow" panose="020B0606020202030204" pitchFamily="34" charset="0"/>
              </a:rPr>
              <a:t>Large MW polymers which bind to </a:t>
            </a:r>
            <a:r>
              <a:rPr lang="en-US" altLang="en-US" sz="2800" b="1" dirty="0">
                <a:solidFill>
                  <a:srgbClr val="00FF00"/>
                </a:solidFill>
                <a:latin typeface="Arial Narrow" panose="020B0606020202030204" pitchFamily="34" charset="0"/>
              </a:rPr>
              <a:t>bile acids </a:t>
            </a:r>
            <a:r>
              <a:rPr lang="en-US" altLang="en-US" sz="2800" b="1" dirty="0">
                <a:latin typeface="Arial Narrow" panose="020B0606020202030204" pitchFamily="34" charset="0"/>
              </a:rPr>
              <a:t>and the acid-resin complex is excreted so</a:t>
            </a:r>
            <a:r>
              <a:rPr lang="en-US" sz="2800" b="1" dirty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 their fecal excretion   10 folds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prevents enterohepatic cycling of bile acids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obligates the liver to synthesize replacement bile acids from cholesterol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Arial Narrow" panose="020B0606020202030204" pitchFamily="34" charset="0"/>
              </a:rPr>
              <a:t>The liver increases the number of LDL receptors to obtain more cholesterol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Arial Narrow" panose="020B0606020202030204" pitchFamily="34" charset="0"/>
              </a:rPr>
              <a:t>The levels of LDL-C in the serum are reduced as more cholesterol is delivered to the liver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Arial Narrow" panose="020B0606020202030204" pitchFamily="34" charset="0"/>
              </a:rPr>
              <a:t>Excellent choice for people that cannot tolerate other types of drugs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D3AB8CA-E252-405C-97E3-9D945D53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66FF33"/>
                </a:solidFill>
                <a:latin typeface="Arial Narrow" panose="020B0606020202030204" pitchFamily="34" charset="0"/>
              </a:rPr>
              <a:t>Resins : Adverse Effects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9A26-BDD6-49E8-A388-0212B5141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63" y="1600200"/>
            <a:ext cx="8262937" cy="48768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defRPr/>
            </a:pPr>
            <a:endParaRPr lang="en-US" sz="1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Resins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clinically safe as they are not systemically absorbed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GIT upset: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abdominal discomfort, bloating, constipation</a:t>
            </a:r>
            <a:endParaRPr lang="en-US" sz="2400" b="1" dirty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100" b="1" dirty="0">
              <a:solidFill>
                <a:srgbClr val="FFFF00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Decreased absorption of:</a:t>
            </a:r>
            <a:r>
              <a:rPr lang="en-US" sz="2800" b="1" dirty="0">
                <a:latin typeface="Arial Narrow" pitchFamily="34" charset="0"/>
              </a:rPr>
              <a:t> fat soluble vitamins (Vitamin A, D, K)</a:t>
            </a:r>
          </a:p>
          <a:p>
            <a:pPr algn="just">
              <a:defRPr/>
            </a:pPr>
            <a:r>
              <a:rPr lang="en-US" b="1" dirty="0">
                <a:latin typeface="Arial Narrow" pitchFamily="34" charset="0"/>
              </a:rPr>
              <a:t>The concentration of HDL-C is unchanged</a:t>
            </a:r>
          </a:p>
          <a:p>
            <a:pPr algn="just">
              <a:defRPr/>
            </a:pPr>
            <a:endParaRPr lang="en-US" sz="2800" b="1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20484" name="Slide Number Placeholder 1">
            <a:extLst>
              <a:ext uri="{FF2B5EF4-FFF2-40B4-BE49-F238E27FC236}">
                <a16:creationId xmlns:a16="http://schemas.microsoft.com/office/drawing/2014/main" id="{68B1E9A2-B051-4747-91B9-9BFA5417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850D6E-0649-480C-9949-CD835A09C0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9D31A25-9378-45A1-93A0-8DD54C64D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66FF33"/>
                </a:solidFill>
                <a:latin typeface="Arial Narrow" panose="020B0606020202030204" pitchFamily="34" charset="0"/>
              </a:rPr>
              <a:t>Resins:</a:t>
            </a:r>
            <a:r>
              <a:rPr lang="en-US" altLang="en-US" sz="3600" b="1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4000" b="1">
                <a:solidFill>
                  <a:srgbClr val="66FF33"/>
                </a:solidFill>
                <a:latin typeface="Arial Narrow" panose="020B0606020202030204" pitchFamily="34" charset="0"/>
              </a:rPr>
              <a:t>Drugs interactions</a:t>
            </a:r>
            <a:r>
              <a:rPr lang="en-US" altLang="en-US" b="1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D9D8587-20B7-4FE6-817D-2678C85CD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772400" cy="4114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 Narrow" panose="020B0606020202030204" pitchFamily="34" charset="0"/>
              </a:rPr>
              <a:t>Interfere with the absorption of:</a:t>
            </a:r>
          </a:p>
          <a:p>
            <a:pPr marL="609600" indent="-609600" eaLnBrk="1" hangingPunct="1"/>
            <a:r>
              <a:rPr lang="en-US" altLang="en-US" b="1">
                <a:latin typeface="Arial Narrow" panose="020B0606020202030204" pitchFamily="34" charset="0"/>
              </a:rPr>
              <a:t>Statins,  Ezetimibe</a:t>
            </a:r>
          </a:p>
          <a:p>
            <a:pPr marL="609600" indent="-609600" eaLnBrk="1" hangingPunct="1"/>
            <a:r>
              <a:rPr lang="en-US" altLang="en-US" b="1">
                <a:latin typeface="Arial Narrow" panose="020B0606020202030204" pitchFamily="34" charset="0"/>
              </a:rPr>
              <a:t>Chlothiazides,  Digoxin,  Warfarin</a:t>
            </a:r>
          </a:p>
          <a:p>
            <a:pPr marL="609600" indent="-609600" eaLnBrk="1" hangingPunct="1"/>
            <a:r>
              <a:rPr lang="en-US" altLang="en-US" sz="3600" b="1">
                <a:latin typeface="Arial Narrow" panose="020B0606020202030204" pitchFamily="34" charset="0"/>
              </a:rPr>
              <a:t>N.B.</a:t>
            </a:r>
            <a:r>
              <a:rPr lang="en-US" altLang="en-US" sz="2400">
                <a:latin typeface="Arial Narrow" panose="020B0606020202030204" pitchFamily="34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wait 1 hour before or 4 hrs after administration of resins</a:t>
            </a:r>
          </a:p>
          <a:p>
            <a:pPr marL="609600" indent="-609600" eaLnBrk="1" hangingPunct="1"/>
            <a:endParaRPr lang="en-US" altLang="en-US" b="1">
              <a:latin typeface="Arial Narrow" panose="020B0606020202030204" pitchFamily="34" charset="0"/>
            </a:endParaRPr>
          </a:p>
          <a:p>
            <a:pPr marL="609600" indent="-609600" eaLnBrk="1" hangingPunct="1"/>
            <a:endParaRPr lang="en-US" altLang="en-US" sz="360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08BB0-462B-448D-B892-F17090E7F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222750"/>
            <a:ext cx="85344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err="1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Colesevelam</a:t>
            </a:r>
            <a:r>
              <a:rPr lang="en-US" b="1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has not been shown to interfere with the absorption of co-administered medications and is a better choice for patients on multiple drug regimens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1509" name="Slide Number Placeholder 1">
            <a:extLst>
              <a:ext uri="{FF2B5EF4-FFF2-40B4-BE49-F238E27FC236}">
                <a16:creationId xmlns:a16="http://schemas.microsoft.com/office/drawing/2014/main" id="{2745DDC7-AEF2-400E-B634-B405BEFD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2CE732-B59C-480C-AAB8-AD37E2239CE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B25F8C1-70BB-48E3-9C4A-A41FC1CA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A1F98-0997-43C4-BA0F-BB564D3F7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114800"/>
          </a:xfrm>
        </p:spPr>
        <p:txBody>
          <a:bodyPr rtlCol="0">
            <a:noAutofit/>
          </a:bodyPr>
          <a:lstStyle/>
          <a:p>
            <a:pPr marL="68580" indent="0">
              <a:lnSpc>
                <a:spcPts val="3000"/>
              </a:lnSpc>
              <a:buFontTx/>
              <a:buNone/>
              <a:defRPr/>
            </a:pPr>
            <a:r>
              <a:rPr lang="en-US" sz="2800" b="1" dirty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Arial" pitchFamily="34" charset="0"/>
              </a:rPr>
              <a:t>By the end of those 2 lectures the student will be able to: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endParaRPr lang="en-US" sz="2000" b="1" dirty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Define hyperlipidemia </a:t>
            </a:r>
            <a:r>
              <a:rPr lang="en-US" sz="2800" b="1" dirty="0" err="1">
                <a:latin typeface="Arial Narrow" pitchFamily="34" charset="0"/>
              </a:rPr>
              <a:t>vs</a:t>
            </a:r>
            <a:r>
              <a:rPr lang="en-US" sz="2800" b="1" dirty="0">
                <a:latin typeface="Arial Narrow" pitchFamily="34" charset="0"/>
              </a:rPr>
              <a:t> normal lipid levels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Discuss the non-pharmacological treatment of hyperlipidemia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Classify lipid lowering agents targeting exogenous &amp; endogenous pathways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 Expand on the pharmacology of drugs related to each group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Hint on adjuvant drugs that can help in lipid lowering</a:t>
            </a:r>
          </a:p>
          <a:p>
            <a:pPr marL="68580" indent="0">
              <a:lnSpc>
                <a:spcPts val="3000"/>
              </a:lnSpc>
              <a:buFontTx/>
              <a:buNone/>
              <a:defRPr/>
            </a:pPr>
            <a:endParaRPr lang="en-US" sz="2800" b="1" dirty="0">
              <a:latin typeface="Arial Narrow" pitchFamily="34" charset="0"/>
            </a:endParaRPr>
          </a:p>
          <a:p>
            <a:pPr marL="169863" indent="-16986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169863" indent="-16986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Slide Number Placeholder 1">
            <a:extLst>
              <a:ext uri="{FF2B5EF4-FFF2-40B4-BE49-F238E27FC236}">
                <a16:creationId xmlns:a16="http://schemas.microsoft.com/office/drawing/2014/main" id="{9EB3857B-3CB2-4D00-BCA5-B7B4BE99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0D9AEA-17B4-4A11-A96E-D40F67F630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858F784-D15A-42DB-A6B1-524EF0E51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Contraindications of resins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E142995-25D1-4778-BCEF-AF8A2F8F0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89150"/>
            <a:ext cx="7924800" cy="49974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Arial Narrow" panose="020B0606020202030204" pitchFamily="34" charset="0"/>
              </a:rPr>
              <a:t>1- Complete biliary obstruction ( because bile is not  secreted into the intestine)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Arial Narrow" panose="020B0606020202030204" pitchFamily="34" charset="0"/>
              </a:rPr>
              <a:t>2- Chronic constipation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Arial Narrow" panose="020B0606020202030204" pitchFamily="34" charset="0"/>
              </a:rPr>
              <a:t>3-Severe hypertriglyceridemia  (TG &gt;400 mg/dL) ??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The bile acid binding resins can raise triglycerides modestly ( about 5%) and cannot be used if the triglycerides are elevated.</a:t>
            </a:r>
          </a:p>
        </p:txBody>
      </p:sp>
      <p:sp>
        <p:nvSpPr>
          <p:cNvPr id="22532" name="Slide Number Placeholder 1">
            <a:extLst>
              <a:ext uri="{FF2B5EF4-FFF2-40B4-BE49-F238E27FC236}">
                <a16:creationId xmlns:a16="http://schemas.microsoft.com/office/drawing/2014/main" id="{72700487-70CE-4155-A9CB-1B6065A5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E2F624-F542-42A4-89D4-88A6FF4B86B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E85E-56EB-4453-903B-D77799FFA2CE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b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  <a:t>Cholesterol Absorption Inhibitors</a:t>
            </a:r>
            <a:b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</a:br>
            <a:br>
              <a:rPr lang="en-US" altLang="en-US" b="1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altLang="en-US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741E2-ABAB-455C-AB02-9C59FBF06F6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20800" y="4114800"/>
            <a:ext cx="6434138" cy="1676400"/>
          </a:xfrm>
        </p:spPr>
        <p:txBody>
          <a:bodyPr/>
          <a:lstStyle/>
          <a:p>
            <a:r>
              <a:rPr lang="en-US" altLang="en-US" sz="4800" b="1">
                <a:latin typeface="Arial Narrow" panose="020B0606020202030204" pitchFamily="34" charset="0"/>
                <a:cs typeface="Arial" panose="020B0604020202020204" pitchFamily="34" charset="0"/>
              </a:rPr>
              <a:t>Ezetimibe 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251A8F1-EF6A-488E-B49E-B5934A95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C7C435-EFE3-4158-9071-61DC536665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extLst>
              <a:ext uri="{FF2B5EF4-FFF2-40B4-BE49-F238E27FC236}">
                <a16:creationId xmlns:a16="http://schemas.microsoft.com/office/drawing/2014/main" id="{BB730716-6B15-43A8-A469-3C5543FE25F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06413" y="1444625"/>
            <a:ext cx="8101012" cy="4727575"/>
          </a:xfrm>
          <a:prstGeom prst="roundRect">
            <a:avLst>
              <a:gd name="adj" fmla="val 9579"/>
            </a:avLst>
          </a:prstGeom>
          <a:gradFill rotWithShape="0">
            <a:gsLst>
              <a:gs pos="0">
                <a:srgbClr val="000099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AutoShape 3">
            <a:extLst>
              <a:ext uri="{FF2B5EF4-FFF2-40B4-BE49-F238E27FC236}">
                <a16:creationId xmlns:a16="http://schemas.microsoft.com/office/drawing/2014/main" id="{266DA1AA-55C7-4D6B-9F23-A7D76BEB2C6C}"/>
              </a:ext>
            </a:extLst>
          </p:cNvPr>
          <p:cNvSpPr>
            <a:spLocks noChangeArrowheads="1"/>
          </p:cNvSpPr>
          <p:nvPr/>
        </p:nvSpPr>
        <p:spPr bwMode="auto">
          <a:xfrm rot="18627781" flipH="1">
            <a:off x="4701381" y="4091782"/>
            <a:ext cx="2211387" cy="412750"/>
          </a:xfrm>
          <a:prstGeom prst="rightArrow">
            <a:avLst>
              <a:gd name="adj1" fmla="val 39046"/>
              <a:gd name="adj2" fmla="val 90783"/>
            </a:avLst>
          </a:prstGeom>
          <a:gradFill rotWithShape="0">
            <a:gsLst>
              <a:gs pos="0">
                <a:schemeClr val="bg2"/>
              </a:gs>
              <a:gs pos="100000">
                <a:srgbClr val="0033CC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Left">
              <a:rot lat="19499990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0033CC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0" name="Freeform 4">
            <a:extLst>
              <a:ext uri="{FF2B5EF4-FFF2-40B4-BE49-F238E27FC236}">
                <a16:creationId xmlns:a16="http://schemas.microsoft.com/office/drawing/2014/main" id="{8FBAA62A-F413-4BB3-BE4E-56B00358DDEB}"/>
              </a:ext>
            </a:extLst>
          </p:cNvPr>
          <p:cNvSpPr>
            <a:spLocks/>
          </p:cNvSpPr>
          <p:nvPr/>
        </p:nvSpPr>
        <p:spPr bwMode="auto">
          <a:xfrm rot="17020523" flipH="1">
            <a:off x="1582737" y="3394076"/>
            <a:ext cx="1635125" cy="1104900"/>
          </a:xfrm>
          <a:custGeom>
            <a:avLst/>
            <a:gdLst>
              <a:gd name="T0" fmla="*/ 2147483647 w 4675"/>
              <a:gd name="T1" fmla="*/ 2147483647 h 3640"/>
              <a:gd name="T2" fmla="*/ 2147483647 w 4675"/>
              <a:gd name="T3" fmla="*/ 2147483647 h 3640"/>
              <a:gd name="T4" fmla="*/ 2147483647 w 4675"/>
              <a:gd name="T5" fmla="*/ 2147483647 h 3640"/>
              <a:gd name="T6" fmla="*/ 2147483647 w 4675"/>
              <a:gd name="T7" fmla="*/ 2147483647 h 3640"/>
              <a:gd name="T8" fmla="*/ 2147483647 w 4675"/>
              <a:gd name="T9" fmla="*/ 2147483647 h 3640"/>
              <a:gd name="T10" fmla="*/ 2147483647 w 4675"/>
              <a:gd name="T11" fmla="*/ 2147483647 h 3640"/>
              <a:gd name="T12" fmla="*/ 2147483647 w 4675"/>
              <a:gd name="T13" fmla="*/ 2147483647 h 3640"/>
              <a:gd name="T14" fmla="*/ 2147483647 w 4675"/>
              <a:gd name="T15" fmla="*/ 2147483647 h 3640"/>
              <a:gd name="T16" fmla="*/ 2147483647 w 4675"/>
              <a:gd name="T17" fmla="*/ 2147483647 h 3640"/>
              <a:gd name="T18" fmla="*/ 2147483647 w 4675"/>
              <a:gd name="T19" fmla="*/ 2147483647 h 3640"/>
              <a:gd name="T20" fmla="*/ 2147483647 w 4675"/>
              <a:gd name="T21" fmla="*/ 2147483647 h 3640"/>
              <a:gd name="T22" fmla="*/ 2147483647 w 4675"/>
              <a:gd name="T23" fmla="*/ 2147483647 h 3640"/>
              <a:gd name="T24" fmla="*/ 2147483647 w 4675"/>
              <a:gd name="T25" fmla="*/ 2147483647 h 3640"/>
              <a:gd name="T26" fmla="*/ 2147483647 w 4675"/>
              <a:gd name="T27" fmla="*/ 2147483647 h 3640"/>
              <a:gd name="T28" fmla="*/ 2147483647 w 4675"/>
              <a:gd name="T29" fmla="*/ 2147483647 h 3640"/>
              <a:gd name="T30" fmla="*/ 2147483647 w 4675"/>
              <a:gd name="T31" fmla="*/ 2147483647 h 3640"/>
              <a:gd name="T32" fmla="*/ 2147483647 w 4675"/>
              <a:gd name="T33" fmla="*/ 2147483647 h 3640"/>
              <a:gd name="T34" fmla="*/ 2147483647 w 4675"/>
              <a:gd name="T35" fmla="*/ 2147483647 h 3640"/>
              <a:gd name="T36" fmla="*/ 2147483647 w 4675"/>
              <a:gd name="T37" fmla="*/ 2147483647 h 3640"/>
              <a:gd name="T38" fmla="*/ 2147483647 w 4675"/>
              <a:gd name="T39" fmla="*/ 2147483647 h 3640"/>
              <a:gd name="T40" fmla="*/ 2147483647 w 4675"/>
              <a:gd name="T41" fmla="*/ 2147483647 h 3640"/>
              <a:gd name="T42" fmla="*/ 2147483647 w 4675"/>
              <a:gd name="T43" fmla="*/ 2147483647 h 3640"/>
              <a:gd name="T44" fmla="*/ 2147483647 w 4675"/>
              <a:gd name="T45" fmla="*/ 2147483647 h 3640"/>
              <a:gd name="T46" fmla="*/ 2147483647 w 4675"/>
              <a:gd name="T47" fmla="*/ 2147483647 h 3640"/>
              <a:gd name="T48" fmla="*/ 2147483647 w 4675"/>
              <a:gd name="T49" fmla="*/ 2147483647 h 3640"/>
              <a:gd name="T50" fmla="*/ 2147483647 w 4675"/>
              <a:gd name="T51" fmla="*/ 2147483647 h 3640"/>
              <a:gd name="T52" fmla="*/ 2147483647 w 4675"/>
              <a:gd name="T53" fmla="*/ 2147483647 h 3640"/>
              <a:gd name="T54" fmla="*/ 2147483647 w 4675"/>
              <a:gd name="T55" fmla="*/ 2147483647 h 3640"/>
              <a:gd name="T56" fmla="*/ 2147483647 w 4675"/>
              <a:gd name="T57" fmla="*/ 2147483647 h 3640"/>
              <a:gd name="T58" fmla="*/ 2147483647 w 4675"/>
              <a:gd name="T59" fmla="*/ 2147483647 h 3640"/>
              <a:gd name="T60" fmla="*/ 2147483647 w 4675"/>
              <a:gd name="T61" fmla="*/ 2147483647 h 3640"/>
              <a:gd name="T62" fmla="*/ 2147483647 w 4675"/>
              <a:gd name="T63" fmla="*/ 2147483647 h 3640"/>
              <a:gd name="T64" fmla="*/ 2147483647 w 4675"/>
              <a:gd name="T65" fmla="*/ 2147483647 h 3640"/>
              <a:gd name="T66" fmla="*/ 0 w 4675"/>
              <a:gd name="T67" fmla="*/ 2147483647 h 3640"/>
              <a:gd name="T68" fmla="*/ 2147483647 w 4675"/>
              <a:gd name="T69" fmla="*/ 2147483647 h 36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75"/>
              <a:gd name="T106" fmla="*/ 0 h 3640"/>
              <a:gd name="T107" fmla="*/ 4675 w 4675"/>
              <a:gd name="T108" fmla="*/ 3640 h 36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75" h="3640">
                <a:moveTo>
                  <a:pt x="1108" y="612"/>
                </a:moveTo>
                <a:lnTo>
                  <a:pt x="1275" y="623"/>
                </a:lnTo>
                <a:lnTo>
                  <a:pt x="1440" y="641"/>
                </a:lnTo>
                <a:lnTo>
                  <a:pt x="1604" y="667"/>
                </a:lnTo>
                <a:lnTo>
                  <a:pt x="1764" y="698"/>
                </a:lnTo>
                <a:lnTo>
                  <a:pt x="1922" y="736"/>
                </a:lnTo>
                <a:lnTo>
                  <a:pt x="2078" y="780"/>
                </a:lnTo>
                <a:lnTo>
                  <a:pt x="2231" y="831"/>
                </a:lnTo>
                <a:lnTo>
                  <a:pt x="2381" y="887"/>
                </a:lnTo>
                <a:lnTo>
                  <a:pt x="2527" y="949"/>
                </a:lnTo>
                <a:lnTo>
                  <a:pt x="2671" y="1018"/>
                </a:lnTo>
                <a:lnTo>
                  <a:pt x="2811" y="1091"/>
                </a:lnTo>
                <a:lnTo>
                  <a:pt x="2947" y="1169"/>
                </a:lnTo>
                <a:lnTo>
                  <a:pt x="3080" y="1253"/>
                </a:lnTo>
                <a:lnTo>
                  <a:pt x="3209" y="1343"/>
                </a:lnTo>
                <a:lnTo>
                  <a:pt x="3333" y="1436"/>
                </a:lnTo>
                <a:lnTo>
                  <a:pt x="3454" y="1534"/>
                </a:lnTo>
                <a:lnTo>
                  <a:pt x="3569" y="1638"/>
                </a:lnTo>
                <a:lnTo>
                  <a:pt x="3681" y="1746"/>
                </a:lnTo>
                <a:lnTo>
                  <a:pt x="3787" y="1858"/>
                </a:lnTo>
                <a:lnTo>
                  <a:pt x="3890" y="1975"/>
                </a:lnTo>
                <a:lnTo>
                  <a:pt x="3987" y="2095"/>
                </a:lnTo>
                <a:lnTo>
                  <a:pt x="4079" y="2219"/>
                </a:lnTo>
                <a:lnTo>
                  <a:pt x="4165" y="2347"/>
                </a:lnTo>
                <a:lnTo>
                  <a:pt x="4245" y="2479"/>
                </a:lnTo>
                <a:lnTo>
                  <a:pt x="4321" y="2613"/>
                </a:lnTo>
                <a:lnTo>
                  <a:pt x="4390" y="2751"/>
                </a:lnTo>
                <a:lnTo>
                  <a:pt x="4454" y="2892"/>
                </a:lnTo>
                <a:lnTo>
                  <a:pt x="4510" y="3037"/>
                </a:lnTo>
                <a:lnTo>
                  <a:pt x="4561" y="3183"/>
                </a:lnTo>
                <a:lnTo>
                  <a:pt x="4606" y="3334"/>
                </a:lnTo>
                <a:lnTo>
                  <a:pt x="4644" y="3485"/>
                </a:lnTo>
                <a:lnTo>
                  <a:pt x="4675" y="3640"/>
                </a:lnTo>
                <a:lnTo>
                  <a:pt x="3730" y="3606"/>
                </a:lnTo>
                <a:lnTo>
                  <a:pt x="3723" y="3474"/>
                </a:lnTo>
                <a:lnTo>
                  <a:pt x="3710" y="3343"/>
                </a:lnTo>
                <a:lnTo>
                  <a:pt x="3689" y="3216"/>
                </a:lnTo>
                <a:lnTo>
                  <a:pt x="3663" y="3092"/>
                </a:lnTo>
                <a:lnTo>
                  <a:pt x="3632" y="2968"/>
                </a:lnTo>
                <a:lnTo>
                  <a:pt x="3592" y="2849"/>
                </a:lnTo>
                <a:lnTo>
                  <a:pt x="3549" y="2732"/>
                </a:lnTo>
                <a:lnTo>
                  <a:pt x="3499" y="2618"/>
                </a:lnTo>
                <a:lnTo>
                  <a:pt x="3443" y="2507"/>
                </a:lnTo>
                <a:lnTo>
                  <a:pt x="3382" y="2399"/>
                </a:lnTo>
                <a:lnTo>
                  <a:pt x="3317" y="2293"/>
                </a:lnTo>
                <a:lnTo>
                  <a:pt x="3246" y="2192"/>
                </a:lnTo>
                <a:lnTo>
                  <a:pt x="3169" y="2094"/>
                </a:lnTo>
                <a:lnTo>
                  <a:pt x="3089" y="1999"/>
                </a:lnTo>
                <a:lnTo>
                  <a:pt x="3004" y="1906"/>
                </a:lnTo>
                <a:lnTo>
                  <a:pt x="2914" y="1819"/>
                </a:lnTo>
                <a:lnTo>
                  <a:pt x="2822" y="1734"/>
                </a:lnTo>
                <a:lnTo>
                  <a:pt x="2724" y="1653"/>
                </a:lnTo>
                <a:lnTo>
                  <a:pt x="2623" y="1576"/>
                </a:lnTo>
                <a:lnTo>
                  <a:pt x="2519" y="1502"/>
                </a:lnTo>
                <a:lnTo>
                  <a:pt x="2410" y="1432"/>
                </a:lnTo>
                <a:lnTo>
                  <a:pt x="2298" y="1367"/>
                </a:lnTo>
                <a:lnTo>
                  <a:pt x="2184" y="1306"/>
                </a:lnTo>
                <a:lnTo>
                  <a:pt x="2067" y="1248"/>
                </a:lnTo>
                <a:lnTo>
                  <a:pt x="1946" y="1194"/>
                </a:lnTo>
                <a:lnTo>
                  <a:pt x="1824" y="1145"/>
                </a:lnTo>
                <a:lnTo>
                  <a:pt x="1699" y="1101"/>
                </a:lnTo>
                <a:lnTo>
                  <a:pt x="1571" y="1060"/>
                </a:lnTo>
                <a:lnTo>
                  <a:pt x="1443" y="1024"/>
                </a:lnTo>
                <a:lnTo>
                  <a:pt x="1311" y="993"/>
                </a:lnTo>
                <a:lnTo>
                  <a:pt x="1178" y="966"/>
                </a:lnTo>
                <a:lnTo>
                  <a:pt x="1044" y="945"/>
                </a:lnTo>
                <a:lnTo>
                  <a:pt x="1364" y="1692"/>
                </a:lnTo>
                <a:lnTo>
                  <a:pt x="0" y="670"/>
                </a:lnTo>
                <a:lnTo>
                  <a:pt x="1567" y="0"/>
                </a:lnTo>
                <a:lnTo>
                  <a:pt x="1108" y="61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002CB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581" name="AutoShape 5">
            <a:extLst>
              <a:ext uri="{FF2B5EF4-FFF2-40B4-BE49-F238E27FC236}">
                <a16:creationId xmlns:a16="http://schemas.microsoft.com/office/drawing/2014/main" id="{0DE50016-21A9-4B84-97C0-EF6DCDB2335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3751262" y="4668838"/>
            <a:ext cx="365125" cy="730250"/>
          </a:xfrm>
          <a:prstGeom prst="downArrow">
            <a:avLst>
              <a:gd name="adj1" fmla="val 37639"/>
              <a:gd name="adj2" fmla="val 97056"/>
            </a:avLst>
          </a:prstGeom>
          <a:gradFill rotWithShape="0">
            <a:gsLst>
              <a:gs pos="0">
                <a:srgbClr val="00FFFF"/>
              </a:gs>
              <a:gs pos="100000">
                <a:srgbClr val="002AB2"/>
              </a:gs>
            </a:gsLst>
            <a:lin ang="0" scaled="1"/>
          </a:gradFill>
          <a:ln>
            <a:noFill/>
          </a:ln>
          <a:effectLst>
            <a:outerShdw dist="40161" dir="4293903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2" name="AutoShape 6">
            <a:extLst>
              <a:ext uri="{FF2B5EF4-FFF2-40B4-BE49-F238E27FC236}">
                <a16:creationId xmlns:a16="http://schemas.microsoft.com/office/drawing/2014/main" id="{49193FF6-DC19-422A-9346-31B63ACAF1E8}"/>
              </a:ext>
            </a:extLst>
          </p:cNvPr>
          <p:cNvSpPr>
            <a:spLocks noChangeArrowheads="1"/>
          </p:cNvSpPr>
          <p:nvPr/>
        </p:nvSpPr>
        <p:spPr bwMode="auto">
          <a:xfrm rot="18627781" flipH="1">
            <a:off x="4701381" y="4002882"/>
            <a:ext cx="2211387" cy="412750"/>
          </a:xfrm>
          <a:prstGeom prst="rightArrow">
            <a:avLst>
              <a:gd name="adj1" fmla="val 39046"/>
              <a:gd name="adj2" fmla="val 90783"/>
            </a:avLst>
          </a:prstGeom>
          <a:gradFill rotWithShape="0">
            <a:gsLst>
              <a:gs pos="0">
                <a:srgbClr val="00FFFF"/>
              </a:gs>
              <a:gs pos="100000">
                <a:srgbClr val="0033CC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Left">
              <a:rot lat="19499990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0033CC"/>
            </a:extrusionClr>
            <a:contourClr>
              <a:srgbClr val="00FF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79455AAC-788B-486C-8BAA-1E87E2716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538" y="228600"/>
            <a:ext cx="8602662" cy="838200"/>
          </a:xfrm>
        </p:spPr>
        <p:txBody>
          <a:bodyPr anchor="t"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Cholesterol Absorption Inhibitors</a:t>
            </a:r>
            <a:endParaRPr lang="en-US" altLang="en-US" b="1" i="1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4584" name="Freeform 8">
            <a:extLst>
              <a:ext uri="{FF2B5EF4-FFF2-40B4-BE49-F238E27FC236}">
                <a16:creationId xmlns:a16="http://schemas.microsoft.com/office/drawing/2014/main" id="{34B9BDE4-46AA-4A98-B4CE-BC316778BB66}"/>
              </a:ext>
            </a:extLst>
          </p:cNvPr>
          <p:cNvSpPr>
            <a:spLocks/>
          </p:cNvSpPr>
          <p:nvPr/>
        </p:nvSpPr>
        <p:spPr bwMode="auto">
          <a:xfrm>
            <a:off x="3230563" y="1908175"/>
            <a:ext cx="2697162" cy="374650"/>
          </a:xfrm>
          <a:custGeom>
            <a:avLst/>
            <a:gdLst>
              <a:gd name="T0" fmla="*/ 2147483647 w 1912"/>
              <a:gd name="T1" fmla="*/ 2147483647 h 236"/>
              <a:gd name="T2" fmla="*/ 2147483647 w 1912"/>
              <a:gd name="T3" fmla="*/ 2147483647 h 236"/>
              <a:gd name="T4" fmla="*/ 2147483647 w 1912"/>
              <a:gd name="T5" fmla="*/ 2147483647 h 236"/>
              <a:gd name="T6" fmla="*/ 2147483647 w 1912"/>
              <a:gd name="T7" fmla="*/ 2147483647 h 236"/>
              <a:gd name="T8" fmla="*/ 2147483647 w 1912"/>
              <a:gd name="T9" fmla="*/ 2147483647 h 236"/>
              <a:gd name="T10" fmla="*/ 2147483647 w 1912"/>
              <a:gd name="T11" fmla="*/ 2147483647 h 236"/>
              <a:gd name="T12" fmla="*/ 2147483647 w 1912"/>
              <a:gd name="T13" fmla="*/ 2147483647 h 236"/>
              <a:gd name="T14" fmla="*/ 2147483647 w 1912"/>
              <a:gd name="T15" fmla="*/ 2147483647 h 236"/>
              <a:gd name="T16" fmla="*/ 2147483647 w 1912"/>
              <a:gd name="T17" fmla="*/ 2147483647 h 236"/>
              <a:gd name="T18" fmla="*/ 2147483647 w 1912"/>
              <a:gd name="T19" fmla="*/ 2147483647 h 236"/>
              <a:gd name="T20" fmla="*/ 2147483647 w 1912"/>
              <a:gd name="T21" fmla="*/ 2147483647 h 236"/>
              <a:gd name="T22" fmla="*/ 2147483647 w 1912"/>
              <a:gd name="T23" fmla="*/ 2147483647 h 236"/>
              <a:gd name="T24" fmla="*/ 2147483647 w 1912"/>
              <a:gd name="T25" fmla="*/ 2147483647 h 236"/>
              <a:gd name="T26" fmla="*/ 2147483647 w 1912"/>
              <a:gd name="T27" fmla="*/ 2147483647 h 236"/>
              <a:gd name="T28" fmla="*/ 2147483647 w 1912"/>
              <a:gd name="T29" fmla="*/ 2147483647 h 236"/>
              <a:gd name="T30" fmla="*/ 2147483647 w 1912"/>
              <a:gd name="T31" fmla="*/ 2147483647 h 236"/>
              <a:gd name="T32" fmla="*/ 2147483647 w 1912"/>
              <a:gd name="T33" fmla="*/ 2147483647 h 236"/>
              <a:gd name="T34" fmla="*/ 2147483647 w 1912"/>
              <a:gd name="T35" fmla="*/ 2147483647 h 236"/>
              <a:gd name="T36" fmla="*/ 2147483647 w 1912"/>
              <a:gd name="T37" fmla="*/ 2147483647 h 236"/>
              <a:gd name="T38" fmla="*/ 2147483647 w 1912"/>
              <a:gd name="T39" fmla="*/ 2147483647 h 236"/>
              <a:gd name="T40" fmla="*/ 2147483647 w 1912"/>
              <a:gd name="T41" fmla="*/ 2147483647 h 236"/>
              <a:gd name="T42" fmla="*/ 2147483647 w 1912"/>
              <a:gd name="T43" fmla="*/ 2147483647 h 236"/>
              <a:gd name="T44" fmla="*/ 2147483647 w 1912"/>
              <a:gd name="T45" fmla="*/ 2147483647 h 236"/>
              <a:gd name="T46" fmla="*/ 2147483647 w 1912"/>
              <a:gd name="T47" fmla="*/ 2147483647 h 236"/>
              <a:gd name="T48" fmla="*/ 0 w 1912"/>
              <a:gd name="T49" fmla="*/ 2147483647 h 236"/>
              <a:gd name="T50" fmla="*/ 0 w 1912"/>
              <a:gd name="T51" fmla="*/ 0 h 236"/>
              <a:gd name="T52" fmla="*/ 2147483647 w 1912"/>
              <a:gd name="T53" fmla="*/ 0 h 236"/>
              <a:gd name="T54" fmla="*/ 2147483647 w 1912"/>
              <a:gd name="T55" fmla="*/ 2147483647 h 236"/>
              <a:gd name="T56" fmla="*/ 2147483647 w 1912"/>
              <a:gd name="T57" fmla="*/ 2147483647 h 236"/>
              <a:gd name="T58" fmla="*/ 2147483647 w 1912"/>
              <a:gd name="T59" fmla="*/ 0 h 236"/>
              <a:gd name="T60" fmla="*/ 2147483647 w 1912"/>
              <a:gd name="T61" fmla="*/ 0 h 236"/>
              <a:gd name="T62" fmla="*/ 2147483647 w 1912"/>
              <a:gd name="T63" fmla="*/ 0 h 236"/>
              <a:gd name="T64" fmla="*/ 2147483647 w 1912"/>
              <a:gd name="T65" fmla="*/ 0 h 236"/>
              <a:gd name="T66" fmla="*/ 2147483647 w 1912"/>
              <a:gd name="T67" fmla="*/ 0 h 236"/>
              <a:gd name="T68" fmla="*/ 2147483647 w 1912"/>
              <a:gd name="T69" fmla="*/ 2147483647 h 236"/>
              <a:gd name="T70" fmla="*/ 2147483647 w 1912"/>
              <a:gd name="T71" fmla="*/ 2147483647 h 236"/>
              <a:gd name="T72" fmla="*/ 2147483647 w 1912"/>
              <a:gd name="T73" fmla="*/ 2147483647 h 236"/>
              <a:gd name="T74" fmla="*/ 2147483647 w 1912"/>
              <a:gd name="T75" fmla="*/ 2147483647 h 236"/>
              <a:gd name="T76" fmla="*/ 2147483647 w 1912"/>
              <a:gd name="T77" fmla="*/ 2147483647 h 236"/>
              <a:gd name="T78" fmla="*/ 2147483647 w 1912"/>
              <a:gd name="T79" fmla="*/ 2147483647 h 236"/>
              <a:gd name="T80" fmla="*/ 2147483647 w 1912"/>
              <a:gd name="T81" fmla="*/ 2147483647 h 236"/>
              <a:gd name="T82" fmla="*/ 2147483647 w 1912"/>
              <a:gd name="T83" fmla="*/ 2147483647 h 236"/>
              <a:gd name="T84" fmla="*/ 2147483647 w 1912"/>
              <a:gd name="T85" fmla="*/ 2147483647 h 236"/>
              <a:gd name="T86" fmla="*/ 2147483647 w 1912"/>
              <a:gd name="T87" fmla="*/ 2147483647 h 236"/>
              <a:gd name="T88" fmla="*/ 2147483647 w 1912"/>
              <a:gd name="T89" fmla="*/ 2147483647 h 236"/>
              <a:gd name="T90" fmla="*/ 2147483647 w 1912"/>
              <a:gd name="T91" fmla="*/ 2147483647 h 236"/>
              <a:gd name="T92" fmla="*/ 2147483647 w 1912"/>
              <a:gd name="T93" fmla="*/ 2147483647 h 236"/>
              <a:gd name="T94" fmla="*/ 2147483647 w 1912"/>
              <a:gd name="T95" fmla="*/ 2147483647 h 236"/>
              <a:gd name="T96" fmla="*/ 2147483647 w 1912"/>
              <a:gd name="T97" fmla="*/ 2147483647 h 236"/>
              <a:gd name="T98" fmla="*/ 2147483647 w 1912"/>
              <a:gd name="T99" fmla="*/ 2147483647 h 236"/>
              <a:gd name="T100" fmla="*/ 2147483647 w 1912"/>
              <a:gd name="T101" fmla="*/ 2147483647 h 236"/>
              <a:gd name="T102" fmla="*/ 2147483647 w 1912"/>
              <a:gd name="T103" fmla="*/ 2147483647 h 2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12"/>
              <a:gd name="T157" fmla="*/ 0 h 236"/>
              <a:gd name="T158" fmla="*/ 1912 w 1912"/>
              <a:gd name="T159" fmla="*/ 236 h 2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12" h="236">
                <a:moveTo>
                  <a:pt x="1912" y="118"/>
                </a:moveTo>
                <a:lnTo>
                  <a:pt x="1912" y="130"/>
                </a:lnTo>
                <a:lnTo>
                  <a:pt x="1911" y="142"/>
                </a:lnTo>
                <a:lnTo>
                  <a:pt x="1910" y="153"/>
                </a:lnTo>
                <a:lnTo>
                  <a:pt x="1909" y="164"/>
                </a:lnTo>
                <a:lnTo>
                  <a:pt x="1906" y="174"/>
                </a:lnTo>
                <a:lnTo>
                  <a:pt x="1904" y="184"/>
                </a:lnTo>
                <a:lnTo>
                  <a:pt x="1901" y="193"/>
                </a:lnTo>
                <a:lnTo>
                  <a:pt x="1899" y="201"/>
                </a:lnTo>
                <a:lnTo>
                  <a:pt x="1895" y="209"/>
                </a:lnTo>
                <a:lnTo>
                  <a:pt x="1892" y="216"/>
                </a:lnTo>
                <a:lnTo>
                  <a:pt x="1888" y="222"/>
                </a:lnTo>
                <a:lnTo>
                  <a:pt x="1884" y="227"/>
                </a:lnTo>
                <a:lnTo>
                  <a:pt x="1882" y="229"/>
                </a:lnTo>
                <a:lnTo>
                  <a:pt x="1880" y="231"/>
                </a:lnTo>
                <a:lnTo>
                  <a:pt x="1877" y="232"/>
                </a:lnTo>
                <a:lnTo>
                  <a:pt x="1875" y="234"/>
                </a:lnTo>
                <a:lnTo>
                  <a:pt x="1873" y="235"/>
                </a:lnTo>
                <a:lnTo>
                  <a:pt x="1871" y="236"/>
                </a:lnTo>
                <a:lnTo>
                  <a:pt x="1866" y="236"/>
                </a:lnTo>
                <a:lnTo>
                  <a:pt x="1864" y="236"/>
                </a:lnTo>
                <a:lnTo>
                  <a:pt x="1862" y="236"/>
                </a:lnTo>
                <a:lnTo>
                  <a:pt x="1857" y="234"/>
                </a:lnTo>
                <a:lnTo>
                  <a:pt x="1857" y="236"/>
                </a:lnTo>
                <a:lnTo>
                  <a:pt x="0" y="236"/>
                </a:lnTo>
                <a:lnTo>
                  <a:pt x="0" y="0"/>
                </a:lnTo>
                <a:lnTo>
                  <a:pt x="1857" y="0"/>
                </a:lnTo>
                <a:lnTo>
                  <a:pt x="1857" y="2"/>
                </a:lnTo>
                <a:lnTo>
                  <a:pt x="1859" y="1"/>
                </a:lnTo>
                <a:lnTo>
                  <a:pt x="1862" y="0"/>
                </a:lnTo>
                <a:lnTo>
                  <a:pt x="1864" y="0"/>
                </a:lnTo>
                <a:lnTo>
                  <a:pt x="1866" y="0"/>
                </a:lnTo>
                <a:lnTo>
                  <a:pt x="1869" y="0"/>
                </a:lnTo>
                <a:lnTo>
                  <a:pt x="1871" y="0"/>
                </a:lnTo>
                <a:lnTo>
                  <a:pt x="1873" y="1"/>
                </a:lnTo>
                <a:lnTo>
                  <a:pt x="1875" y="2"/>
                </a:lnTo>
                <a:lnTo>
                  <a:pt x="1877" y="4"/>
                </a:lnTo>
                <a:lnTo>
                  <a:pt x="1880" y="5"/>
                </a:lnTo>
                <a:lnTo>
                  <a:pt x="1882" y="7"/>
                </a:lnTo>
                <a:lnTo>
                  <a:pt x="1884" y="9"/>
                </a:lnTo>
                <a:lnTo>
                  <a:pt x="1888" y="14"/>
                </a:lnTo>
                <a:lnTo>
                  <a:pt x="1892" y="20"/>
                </a:lnTo>
                <a:lnTo>
                  <a:pt x="1895" y="27"/>
                </a:lnTo>
                <a:lnTo>
                  <a:pt x="1899" y="35"/>
                </a:lnTo>
                <a:lnTo>
                  <a:pt x="1901" y="43"/>
                </a:lnTo>
                <a:lnTo>
                  <a:pt x="1904" y="52"/>
                </a:lnTo>
                <a:lnTo>
                  <a:pt x="1906" y="62"/>
                </a:lnTo>
                <a:lnTo>
                  <a:pt x="1909" y="72"/>
                </a:lnTo>
                <a:lnTo>
                  <a:pt x="1910" y="83"/>
                </a:lnTo>
                <a:lnTo>
                  <a:pt x="1911" y="94"/>
                </a:lnTo>
                <a:lnTo>
                  <a:pt x="1912" y="106"/>
                </a:lnTo>
                <a:lnTo>
                  <a:pt x="1912" y="118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585" name="Freeform 9">
            <a:extLst>
              <a:ext uri="{FF2B5EF4-FFF2-40B4-BE49-F238E27FC236}">
                <a16:creationId xmlns:a16="http://schemas.microsoft.com/office/drawing/2014/main" id="{2A57B678-0E90-4547-AB4C-28D8958BE5C2}"/>
              </a:ext>
            </a:extLst>
          </p:cNvPr>
          <p:cNvSpPr>
            <a:spLocks/>
          </p:cNvSpPr>
          <p:nvPr/>
        </p:nvSpPr>
        <p:spPr bwMode="blackWhite">
          <a:xfrm>
            <a:off x="2928938" y="1958975"/>
            <a:ext cx="1436687" cy="1604963"/>
          </a:xfrm>
          <a:custGeom>
            <a:avLst/>
            <a:gdLst>
              <a:gd name="T0" fmla="*/ 2147483647 w 845"/>
              <a:gd name="T1" fmla="*/ 2147483647 h 794"/>
              <a:gd name="T2" fmla="*/ 2147483647 w 845"/>
              <a:gd name="T3" fmla="*/ 2147483647 h 794"/>
              <a:gd name="T4" fmla="*/ 2147483647 w 845"/>
              <a:gd name="T5" fmla="*/ 2147483647 h 794"/>
              <a:gd name="T6" fmla="*/ 2147483647 w 845"/>
              <a:gd name="T7" fmla="*/ 2147483647 h 794"/>
              <a:gd name="T8" fmla="*/ 2147483647 w 845"/>
              <a:gd name="T9" fmla="*/ 2147483647 h 794"/>
              <a:gd name="T10" fmla="*/ 2147483647 w 845"/>
              <a:gd name="T11" fmla="*/ 2147483647 h 794"/>
              <a:gd name="T12" fmla="*/ 2147483647 w 845"/>
              <a:gd name="T13" fmla="*/ 2147483647 h 794"/>
              <a:gd name="T14" fmla="*/ 2147483647 w 845"/>
              <a:gd name="T15" fmla="*/ 2147483647 h 794"/>
              <a:gd name="T16" fmla="*/ 0 w 845"/>
              <a:gd name="T17" fmla="*/ 2147483647 h 794"/>
              <a:gd name="T18" fmla="*/ 2147483647 w 845"/>
              <a:gd name="T19" fmla="*/ 2147483647 h 794"/>
              <a:gd name="T20" fmla="*/ 2147483647 w 845"/>
              <a:gd name="T21" fmla="*/ 2147483647 h 794"/>
              <a:gd name="T22" fmla="*/ 2147483647 w 845"/>
              <a:gd name="T23" fmla="*/ 2147483647 h 794"/>
              <a:gd name="T24" fmla="*/ 2147483647 w 845"/>
              <a:gd name="T25" fmla="*/ 2147483647 h 794"/>
              <a:gd name="T26" fmla="*/ 2147483647 w 845"/>
              <a:gd name="T27" fmla="*/ 2147483647 h 794"/>
              <a:gd name="T28" fmla="*/ 2147483647 w 845"/>
              <a:gd name="T29" fmla="*/ 2147483647 h 794"/>
              <a:gd name="T30" fmla="*/ 2147483647 w 845"/>
              <a:gd name="T31" fmla="*/ 2147483647 h 794"/>
              <a:gd name="T32" fmla="*/ 2147483647 w 845"/>
              <a:gd name="T33" fmla="*/ 2147483647 h 794"/>
              <a:gd name="T34" fmla="*/ 2147483647 w 845"/>
              <a:gd name="T35" fmla="*/ 2147483647 h 794"/>
              <a:gd name="T36" fmla="*/ 2147483647 w 845"/>
              <a:gd name="T37" fmla="*/ 2147483647 h 794"/>
              <a:gd name="T38" fmla="*/ 2147483647 w 845"/>
              <a:gd name="T39" fmla="*/ 2147483647 h 794"/>
              <a:gd name="T40" fmla="*/ 2147483647 w 845"/>
              <a:gd name="T41" fmla="*/ 2147483647 h 794"/>
              <a:gd name="T42" fmla="*/ 2147483647 w 845"/>
              <a:gd name="T43" fmla="*/ 2147483647 h 794"/>
              <a:gd name="T44" fmla="*/ 2147483647 w 845"/>
              <a:gd name="T45" fmla="*/ 2147483647 h 794"/>
              <a:gd name="T46" fmla="*/ 2147483647 w 845"/>
              <a:gd name="T47" fmla="*/ 2147483647 h 794"/>
              <a:gd name="T48" fmla="*/ 2147483647 w 845"/>
              <a:gd name="T49" fmla="*/ 2147483647 h 794"/>
              <a:gd name="T50" fmla="*/ 2147483647 w 845"/>
              <a:gd name="T51" fmla="*/ 2147483647 h 794"/>
              <a:gd name="T52" fmla="*/ 2147483647 w 845"/>
              <a:gd name="T53" fmla="*/ 2147483647 h 794"/>
              <a:gd name="T54" fmla="*/ 2147483647 w 845"/>
              <a:gd name="T55" fmla="*/ 2147483647 h 794"/>
              <a:gd name="T56" fmla="*/ 2147483647 w 845"/>
              <a:gd name="T57" fmla="*/ 2147483647 h 794"/>
              <a:gd name="T58" fmla="*/ 2147483647 w 845"/>
              <a:gd name="T59" fmla="*/ 2147483647 h 794"/>
              <a:gd name="T60" fmla="*/ 2147483647 w 845"/>
              <a:gd name="T61" fmla="*/ 2147483647 h 794"/>
              <a:gd name="T62" fmla="*/ 2147483647 w 845"/>
              <a:gd name="T63" fmla="*/ 2147483647 h 794"/>
              <a:gd name="T64" fmla="*/ 2147483647 w 845"/>
              <a:gd name="T65" fmla="*/ 2147483647 h 794"/>
              <a:gd name="T66" fmla="*/ 2147483647 w 845"/>
              <a:gd name="T67" fmla="*/ 0 h 794"/>
              <a:gd name="T68" fmla="*/ 2147483647 w 845"/>
              <a:gd name="T69" fmla="*/ 2147483647 h 794"/>
              <a:gd name="T70" fmla="*/ 2147483647 w 845"/>
              <a:gd name="T71" fmla="*/ 2147483647 h 794"/>
              <a:gd name="T72" fmla="*/ 2147483647 w 845"/>
              <a:gd name="T73" fmla="*/ 2147483647 h 794"/>
              <a:gd name="T74" fmla="*/ 2147483647 w 845"/>
              <a:gd name="T75" fmla="*/ 2147483647 h 794"/>
              <a:gd name="T76" fmla="*/ 2147483647 w 845"/>
              <a:gd name="T77" fmla="*/ 2147483647 h 79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45" h="794">
                <a:moveTo>
                  <a:pt x="429" y="274"/>
                </a:moveTo>
                <a:lnTo>
                  <a:pt x="379" y="284"/>
                </a:lnTo>
                <a:lnTo>
                  <a:pt x="331" y="295"/>
                </a:lnTo>
                <a:lnTo>
                  <a:pt x="287" y="309"/>
                </a:lnTo>
                <a:lnTo>
                  <a:pt x="247" y="326"/>
                </a:lnTo>
                <a:lnTo>
                  <a:pt x="209" y="343"/>
                </a:lnTo>
                <a:lnTo>
                  <a:pt x="174" y="362"/>
                </a:lnTo>
                <a:lnTo>
                  <a:pt x="143" y="384"/>
                </a:lnTo>
                <a:lnTo>
                  <a:pt x="115" y="407"/>
                </a:lnTo>
                <a:lnTo>
                  <a:pt x="90" y="430"/>
                </a:lnTo>
                <a:lnTo>
                  <a:pt x="69" y="453"/>
                </a:lnTo>
                <a:lnTo>
                  <a:pt x="49" y="478"/>
                </a:lnTo>
                <a:lnTo>
                  <a:pt x="34" y="503"/>
                </a:lnTo>
                <a:lnTo>
                  <a:pt x="21" y="528"/>
                </a:lnTo>
                <a:lnTo>
                  <a:pt x="11" y="552"/>
                </a:lnTo>
                <a:lnTo>
                  <a:pt x="3" y="577"/>
                </a:lnTo>
                <a:lnTo>
                  <a:pt x="0" y="602"/>
                </a:lnTo>
                <a:lnTo>
                  <a:pt x="0" y="625"/>
                </a:lnTo>
                <a:lnTo>
                  <a:pt x="0" y="648"/>
                </a:lnTo>
                <a:lnTo>
                  <a:pt x="5" y="671"/>
                </a:lnTo>
                <a:lnTo>
                  <a:pt x="11" y="693"/>
                </a:lnTo>
                <a:lnTo>
                  <a:pt x="21" y="712"/>
                </a:lnTo>
                <a:lnTo>
                  <a:pt x="34" y="729"/>
                </a:lnTo>
                <a:lnTo>
                  <a:pt x="49" y="746"/>
                </a:lnTo>
                <a:lnTo>
                  <a:pt x="67" y="760"/>
                </a:lnTo>
                <a:lnTo>
                  <a:pt x="88" y="771"/>
                </a:lnTo>
                <a:lnTo>
                  <a:pt x="111" y="781"/>
                </a:lnTo>
                <a:lnTo>
                  <a:pt x="136" y="789"/>
                </a:lnTo>
                <a:lnTo>
                  <a:pt x="165" y="792"/>
                </a:lnTo>
                <a:lnTo>
                  <a:pt x="195" y="794"/>
                </a:lnTo>
                <a:lnTo>
                  <a:pt x="228" y="790"/>
                </a:lnTo>
                <a:lnTo>
                  <a:pt x="264" y="785"/>
                </a:lnTo>
                <a:lnTo>
                  <a:pt x="301" y="777"/>
                </a:lnTo>
                <a:lnTo>
                  <a:pt x="318" y="771"/>
                </a:lnTo>
                <a:lnTo>
                  <a:pt x="333" y="764"/>
                </a:lnTo>
                <a:lnTo>
                  <a:pt x="349" y="758"/>
                </a:lnTo>
                <a:lnTo>
                  <a:pt x="360" y="748"/>
                </a:lnTo>
                <a:lnTo>
                  <a:pt x="372" y="741"/>
                </a:lnTo>
                <a:lnTo>
                  <a:pt x="381" y="731"/>
                </a:lnTo>
                <a:lnTo>
                  <a:pt x="391" y="719"/>
                </a:lnTo>
                <a:lnTo>
                  <a:pt x="400" y="708"/>
                </a:lnTo>
                <a:lnTo>
                  <a:pt x="414" y="685"/>
                </a:lnTo>
                <a:lnTo>
                  <a:pt x="425" y="660"/>
                </a:lnTo>
                <a:lnTo>
                  <a:pt x="435" y="633"/>
                </a:lnTo>
                <a:lnTo>
                  <a:pt x="443" y="606"/>
                </a:lnTo>
                <a:lnTo>
                  <a:pt x="456" y="551"/>
                </a:lnTo>
                <a:lnTo>
                  <a:pt x="473" y="499"/>
                </a:lnTo>
                <a:lnTo>
                  <a:pt x="487" y="474"/>
                </a:lnTo>
                <a:lnTo>
                  <a:pt x="500" y="453"/>
                </a:lnTo>
                <a:lnTo>
                  <a:pt x="510" y="441"/>
                </a:lnTo>
                <a:lnTo>
                  <a:pt x="519" y="432"/>
                </a:lnTo>
                <a:lnTo>
                  <a:pt x="529" y="424"/>
                </a:lnTo>
                <a:lnTo>
                  <a:pt x="542" y="416"/>
                </a:lnTo>
                <a:lnTo>
                  <a:pt x="594" y="382"/>
                </a:lnTo>
                <a:lnTo>
                  <a:pt x="646" y="343"/>
                </a:lnTo>
                <a:lnTo>
                  <a:pt x="669" y="324"/>
                </a:lnTo>
                <a:lnTo>
                  <a:pt x="694" y="303"/>
                </a:lnTo>
                <a:lnTo>
                  <a:pt x="717" y="284"/>
                </a:lnTo>
                <a:lnTo>
                  <a:pt x="738" y="263"/>
                </a:lnTo>
                <a:lnTo>
                  <a:pt x="759" y="242"/>
                </a:lnTo>
                <a:lnTo>
                  <a:pt x="776" y="220"/>
                </a:lnTo>
                <a:lnTo>
                  <a:pt x="794" y="199"/>
                </a:lnTo>
                <a:lnTo>
                  <a:pt x="809" y="178"/>
                </a:lnTo>
                <a:lnTo>
                  <a:pt x="822" y="157"/>
                </a:lnTo>
                <a:lnTo>
                  <a:pt x="832" y="136"/>
                </a:lnTo>
                <a:lnTo>
                  <a:pt x="842" y="117"/>
                </a:lnTo>
                <a:lnTo>
                  <a:pt x="845" y="96"/>
                </a:lnTo>
                <a:lnTo>
                  <a:pt x="717" y="0"/>
                </a:lnTo>
                <a:lnTo>
                  <a:pt x="657" y="73"/>
                </a:lnTo>
                <a:lnTo>
                  <a:pt x="583" y="161"/>
                </a:lnTo>
                <a:lnTo>
                  <a:pt x="563" y="180"/>
                </a:lnTo>
                <a:lnTo>
                  <a:pt x="544" y="201"/>
                </a:lnTo>
                <a:lnTo>
                  <a:pt x="523" y="218"/>
                </a:lnTo>
                <a:lnTo>
                  <a:pt x="504" y="236"/>
                </a:lnTo>
                <a:lnTo>
                  <a:pt x="485" y="249"/>
                </a:lnTo>
                <a:lnTo>
                  <a:pt x="466" y="261"/>
                </a:lnTo>
                <a:lnTo>
                  <a:pt x="446" y="268"/>
                </a:lnTo>
                <a:lnTo>
                  <a:pt x="429" y="274"/>
                </a:lnTo>
                <a:close/>
              </a:path>
            </a:pathLst>
          </a:custGeom>
          <a:gradFill rotWithShape="0">
            <a:gsLst>
              <a:gs pos="0">
                <a:srgbClr val="339966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3300"/>
            </a:solidFill>
            <a:round/>
            <a:headEnd/>
            <a:tailEnd/>
          </a:ln>
          <a:effectLst>
            <a:outerShdw dist="99190" dir="3011666" algn="ctr" rotWithShape="0">
              <a:srgbClr val="000099"/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24586" name="Freeform 10">
            <a:extLst>
              <a:ext uri="{FF2B5EF4-FFF2-40B4-BE49-F238E27FC236}">
                <a16:creationId xmlns:a16="http://schemas.microsoft.com/office/drawing/2014/main" id="{8CDA952F-4AD4-4E80-9961-153ED24E8F58}"/>
              </a:ext>
            </a:extLst>
          </p:cNvPr>
          <p:cNvSpPr>
            <a:spLocks/>
          </p:cNvSpPr>
          <p:nvPr/>
        </p:nvSpPr>
        <p:spPr bwMode="blackWhite">
          <a:xfrm>
            <a:off x="5830888" y="1427163"/>
            <a:ext cx="1116012" cy="1363662"/>
          </a:xfrm>
          <a:custGeom>
            <a:avLst/>
            <a:gdLst>
              <a:gd name="T0" fmla="*/ 2147483647 w 791"/>
              <a:gd name="T1" fmla="*/ 2147483647 h 859"/>
              <a:gd name="T2" fmla="*/ 2147483647 w 791"/>
              <a:gd name="T3" fmla="*/ 2147483647 h 859"/>
              <a:gd name="T4" fmla="*/ 2147483647 w 791"/>
              <a:gd name="T5" fmla="*/ 2147483647 h 859"/>
              <a:gd name="T6" fmla="*/ 2147483647 w 791"/>
              <a:gd name="T7" fmla="*/ 2147483647 h 859"/>
              <a:gd name="T8" fmla="*/ 2147483647 w 791"/>
              <a:gd name="T9" fmla="*/ 2147483647 h 859"/>
              <a:gd name="T10" fmla="*/ 2147483647 w 791"/>
              <a:gd name="T11" fmla="*/ 2147483647 h 859"/>
              <a:gd name="T12" fmla="*/ 2147483647 w 791"/>
              <a:gd name="T13" fmla="*/ 2147483647 h 859"/>
              <a:gd name="T14" fmla="*/ 2147483647 w 791"/>
              <a:gd name="T15" fmla="*/ 2147483647 h 859"/>
              <a:gd name="T16" fmla="*/ 2147483647 w 791"/>
              <a:gd name="T17" fmla="*/ 2147483647 h 859"/>
              <a:gd name="T18" fmla="*/ 2147483647 w 791"/>
              <a:gd name="T19" fmla="*/ 2147483647 h 859"/>
              <a:gd name="T20" fmla="*/ 2147483647 w 791"/>
              <a:gd name="T21" fmla="*/ 2147483647 h 859"/>
              <a:gd name="T22" fmla="*/ 2147483647 w 791"/>
              <a:gd name="T23" fmla="*/ 2147483647 h 859"/>
              <a:gd name="T24" fmla="*/ 2147483647 w 791"/>
              <a:gd name="T25" fmla="*/ 2147483647 h 859"/>
              <a:gd name="T26" fmla="*/ 2147483647 w 791"/>
              <a:gd name="T27" fmla="*/ 2147483647 h 859"/>
              <a:gd name="T28" fmla="*/ 2147483647 w 791"/>
              <a:gd name="T29" fmla="*/ 2147483647 h 859"/>
              <a:gd name="T30" fmla="*/ 2147483647 w 791"/>
              <a:gd name="T31" fmla="*/ 2147483647 h 859"/>
              <a:gd name="T32" fmla="*/ 2147483647 w 791"/>
              <a:gd name="T33" fmla="*/ 2147483647 h 859"/>
              <a:gd name="T34" fmla="*/ 2147483647 w 791"/>
              <a:gd name="T35" fmla="*/ 2147483647 h 859"/>
              <a:gd name="T36" fmla="*/ 2147483647 w 791"/>
              <a:gd name="T37" fmla="*/ 2147483647 h 859"/>
              <a:gd name="T38" fmla="*/ 2147483647 w 791"/>
              <a:gd name="T39" fmla="*/ 2147483647 h 859"/>
              <a:gd name="T40" fmla="*/ 2147483647 w 791"/>
              <a:gd name="T41" fmla="*/ 2147483647 h 859"/>
              <a:gd name="T42" fmla="*/ 2147483647 w 791"/>
              <a:gd name="T43" fmla="*/ 2147483647 h 859"/>
              <a:gd name="T44" fmla="*/ 2147483647 w 791"/>
              <a:gd name="T45" fmla="*/ 2147483647 h 859"/>
              <a:gd name="T46" fmla="*/ 2147483647 w 791"/>
              <a:gd name="T47" fmla="*/ 2147483647 h 859"/>
              <a:gd name="T48" fmla="*/ 2147483647 w 791"/>
              <a:gd name="T49" fmla="*/ 2147483647 h 859"/>
              <a:gd name="T50" fmla="*/ 2147483647 w 791"/>
              <a:gd name="T51" fmla="*/ 2147483647 h 859"/>
              <a:gd name="T52" fmla="*/ 2147483647 w 791"/>
              <a:gd name="T53" fmla="*/ 2147483647 h 859"/>
              <a:gd name="T54" fmla="*/ 2147483647 w 791"/>
              <a:gd name="T55" fmla="*/ 2147483647 h 859"/>
              <a:gd name="T56" fmla="*/ 2147483647 w 791"/>
              <a:gd name="T57" fmla="*/ 2147483647 h 859"/>
              <a:gd name="T58" fmla="*/ 2147483647 w 791"/>
              <a:gd name="T59" fmla="*/ 2147483647 h 859"/>
              <a:gd name="T60" fmla="*/ 2147483647 w 791"/>
              <a:gd name="T61" fmla="*/ 2147483647 h 859"/>
              <a:gd name="T62" fmla="*/ 2147483647 w 791"/>
              <a:gd name="T63" fmla="*/ 2147483647 h 859"/>
              <a:gd name="T64" fmla="*/ 2147483647 w 791"/>
              <a:gd name="T65" fmla="*/ 2147483647 h 859"/>
              <a:gd name="T66" fmla="*/ 2147483647 w 791"/>
              <a:gd name="T67" fmla="*/ 2147483647 h 859"/>
              <a:gd name="T68" fmla="*/ 2147483647 w 791"/>
              <a:gd name="T69" fmla="*/ 2147483647 h 859"/>
              <a:gd name="T70" fmla="*/ 2147483647 w 791"/>
              <a:gd name="T71" fmla="*/ 2147483647 h 859"/>
              <a:gd name="T72" fmla="*/ 2147483647 w 791"/>
              <a:gd name="T73" fmla="*/ 2147483647 h 859"/>
              <a:gd name="T74" fmla="*/ 2147483647 w 791"/>
              <a:gd name="T75" fmla="*/ 2147483647 h 859"/>
              <a:gd name="T76" fmla="*/ 2147483647 w 791"/>
              <a:gd name="T77" fmla="*/ 2147483647 h 859"/>
              <a:gd name="T78" fmla="*/ 2147483647 w 791"/>
              <a:gd name="T79" fmla="*/ 2147483647 h 859"/>
              <a:gd name="T80" fmla="*/ 2147483647 w 791"/>
              <a:gd name="T81" fmla="*/ 2147483647 h 859"/>
              <a:gd name="T82" fmla="*/ 2147483647 w 791"/>
              <a:gd name="T83" fmla="*/ 2147483647 h 859"/>
              <a:gd name="T84" fmla="*/ 2147483647 w 791"/>
              <a:gd name="T85" fmla="*/ 2147483647 h 859"/>
              <a:gd name="T86" fmla="*/ 2147483647 w 791"/>
              <a:gd name="T87" fmla="*/ 2147483647 h 859"/>
              <a:gd name="T88" fmla="*/ 2147483647 w 791"/>
              <a:gd name="T89" fmla="*/ 2147483647 h 859"/>
              <a:gd name="T90" fmla="*/ 2147483647 w 791"/>
              <a:gd name="T91" fmla="*/ 2147483647 h 859"/>
              <a:gd name="T92" fmla="*/ 2147483647 w 791"/>
              <a:gd name="T93" fmla="*/ 2147483647 h 859"/>
              <a:gd name="T94" fmla="*/ 2147483647 w 791"/>
              <a:gd name="T95" fmla="*/ 2147483647 h 859"/>
              <a:gd name="T96" fmla="*/ 2147483647 w 791"/>
              <a:gd name="T97" fmla="*/ 2147483647 h 859"/>
              <a:gd name="T98" fmla="*/ 2147483647 w 791"/>
              <a:gd name="T99" fmla="*/ 2147483647 h 859"/>
              <a:gd name="T100" fmla="*/ 2147483647 w 791"/>
              <a:gd name="T101" fmla="*/ 2147483647 h 859"/>
              <a:gd name="T102" fmla="*/ 2147483647 w 791"/>
              <a:gd name="T103" fmla="*/ 2147483647 h 859"/>
              <a:gd name="T104" fmla="*/ 2147483647 w 791"/>
              <a:gd name="T105" fmla="*/ 2147483647 h 859"/>
              <a:gd name="T106" fmla="*/ 2147483647 w 791"/>
              <a:gd name="T107" fmla="*/ 2147483647 h 859"/>
              <a:gd name="T108" fmla="*/ 2147483647 w 791"/>
              <a:gd name="T109" fmla="*/ 2147483647 h 859"/>
              <a:gd name="T110" fmla="*/ 2147483647 w 791"/>
              <a:gd name="T111" fmla="*/ 2147483647 h 859"/>
              <a:gd name="T112" fmla="*/ 2147483647 w 791"/>
              <a:gd name="T113" fmla="*/ 2147483647 h 859"/>
              <a:gd name="T114" fmla="*/ 2147483647 w 791"/>
              <a:gd name="T115" fmla="*/ 2147483647 h 859"/>
              <a:gd name="T116" fmla="*/ 2147483647 w 791"/>
              <a:gd name="T117" fmla="*/ 2147483647 h 859"/>
              <a:gd name="T118" fmla="*/ 2147483647 w 791"/>
              <a:gd name="T119" fmla="*/ 2147483647 h 859"/>
              <a:gd name="T120" fmla="*/ 2147483647 w 791"/>
              <a:gd name="T121" fmla="*/ 2147483647 h 8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91" h="859">
                <a:moveTo>
                  <a:pt x="550" y="15"/>
                </a:moveTo>
                <a:lnTo>
                  <a:pt x="508" y="6"/>
                </a:lnTo>
                <a:lnTo>
                  <a:pt x="466" y="1"/>
                </a:lnTo>
                <a:lnTo>
                  <a:pt x="426" y="0"/>
                </a:lnTo>
                <a:lnTo>
                  <a:pt x="387" y="2"/>
                </a:lnTo>
                <a:lnTo>
                  <a:pt x="348" y="7"/>
                </a:lnTo>
                <a:lnTo>
                  <a:pt x="312" y="15"/>
                </a:lnTo>
                <a:lnTo>
                  <a:pt x="276" y="26"/>
                </a:lnTo>
                <a:lnTo>
                  <a:pt x="243" y="39"/>
                </a:lnTo>
                <a:lnTo>
                  <a:pt x="211" y="55"/>
                </a:lnTo>
                <a:lnTo>
                  <a:pt x="180" y="73"/>
                </a:lnTo>
                <a:lnTo>
                  <a:pt x="152" y="94"/>
                </a:lnTo>
                <a:lnTo>
                  <a:pt x="126" y="116"/>
                </a:lnTo>
                <a:lnTo>
                  <a:pt x="102" y="140"/>
                </a:lnTo>
                <a:lnTo>
                  <a:pt x="80" y="165"/>
                </a:lnTo>
                <a:lnTo>
                  <a:pt x="61" y="192"/>
                </a:lnTo>
                <a:lnTo>
                  <a:pt x="44" y="220"/>
                </a:lnTo>
                <a:lnTo>
                  <a:pt x="29" y="249"/>
                </a:lnTo>
                <a:lnTo>
                  <a:pt x="18" y="279"/>
                </a:lnTo>
                <a:lnTo>
                  <a:pt x="9" y="310"/>
                </a:lnTo>
                <a:lnTo>
                  <a:pt x="3" y="341"/>
                </a:lnTo>
                <a:lnTo>
                  <a:pt x="0" y="373"/>
                </a:lnTo>
                <a:lnTo>
                  <a:pt x="0" y="404"/>
                </a:lnTo>
                <a:lnTo>
                  <a:pt x="4" y="436"/>
                </a:lnTo>
                <a:lnTo>
                  <a:pt x="36" y="529"/>
                </a:lnTo>
                <a:lnTo>
                  <a:pt x="53" y="559"/>
                </a:lnTo>
                <a:lnTo>
                  <a:pt x="75" y="588"/>
                </a:lnTo>
                <a:lnTo>
                  <a:pt x="101" y="616"/>
                </a:lnTo>
                <a:lnTo>
                  <a:pt x="131" y="643"/>
                </a:lnTo>
                <a:lnTo>
                  <a:pt x="164" y="668"/>
                </a:lnTo>
                <a:lnTo>
                  <a:pt x="203" y="691"/>
                </a:lnTo>
                <a:lnTo>
                  <a:pt x="216" y="698"/>
                </a:lnTo>
                <a:lnTo>
                  <a:pt x="228" y="704"/>
                </a:lnTo>
                <a:lnTo>
                  <a:pt x="241" y="711"/>
                </a:lnTo>
                <a:lnTo>
                  <a:pt x="253" y="716"/>
                </a:lnTo>
                <a:lnTo>
                  <a:pt x="265" y="721"/>
                </a:lnTo>
                <a:lnTo>
                  <a:pt x="277" y="726"/>
                </a:lnTo>
                <a:lnTo>
                  <a:pt x="289" y="730"/>
                </a:lnTo>
                <a:lnTo>
                  <a:pt x="300" y="734"/>
                </a:lnTo>
                <a:lnTo>
                  <a:pt x="322" y="741"/>
                </a:lnTo>
                <a:lnTo>
                  <a:pt x="343" y="748"/>
                </a:lnTo>
                <a:lnTo>
                  <a:pt x="362" y="754"/>
                </a:lnTo>
                <a:lnTo>
                  <a:pt x="381" y="760"/>
                </a:lnTo>
                <a:lnTo>
                  <a:pt x="389" y="763"/>
                </a:lnTo>
                <a:lnTo>
                  <a:pt x="397" y="767"/>
                </a:lnTo>
                <a:lnTo>
                  <a:pt x="404" y="770"/>
                </a:lnTo>
                <a:lnTo>
                  <a:pt x="411" y="774"/>
                </a:lnTo>
                <a:lnTo>
                  <a:pt x="418" y="778"/>
                </a:lnTo>
                <a:lnTo>
                  <a:pt x="424" y="782"/>
                </a:lnTo>
                <a:lnTo>
                  <a:pt x="430" y="787"/>
                </a:lnTo>
                <a:lnTo>
                  <a:pt x="435" y="792"/>
                </a:lnTo>
                <a:lnTo>
                  <a:pt x="440" y="797"/>
                </a:lnTo>
                <a:lnTo>
                  <a:pt x="443" y="804"/>
                </a:lnTo>
                <a:lnTo>
                  <a:pt x="447" y="810"/>
                </a:lnTo>
                <a:lnTo>
                  <a:pt x="450" y="817"/>
                </a:lnTo>
                <a:lnTo>
                  <a:pt x="452" y="825"/>
                </a:lnTo>
                <a:lnTo>
                  <a:pt x="453" y="833"/>
                </a:lnTo>
                <a:lnTo>
                  <a:pt x="455" y="843"/>
                </a:lnTo>
                <a:lnTo>
                  <a:pt x="455" y="852"/>
                </a:lnTo>
                <a:lnTo>
                  <a:pt x="455" y="853"/>
                </a:lnTo>
                <a:lnTo>
                  <a:pt x="456" y="853"/>
                </a:lnTo>
                <a:lnTo>
                  <a:pt x="458" y="853"/>
                </a:lnTo>
                <a:lnTo>
                  <a:pt x="461" y="853"/>
                </a:lnTo>
                <a:lnTo>
                  <a:pt x="468" y="852"/>
                </a:lnTo>
                <a:lnTo>
                  <a:pt x="477" y="851"/>
                </a:lnTo>
                <a:lnTo>
                  <a:pt x="500" y="847"/>
                </a:lnTo>
                <a:lnTo>
                  <a:pt x="527" y="842"/>
                </a:lnTo>
                <a:lnTo>
                  <a:pt x="556" y="837"/>
                </a:lnTo>
                <a:lnTo>
                  <a:pt x="584" y="831"/>
                </a:lnTo>
                <a:lnTo>
                  <a:pt x="596" y="829"/>
                </a:lnTo>
                <a:lnTo>
                  <a:pt x="607" y="828"/>
                </a:lnTo>
                <a:lnTo>
                  <a:pt x="616" y="827"/>
                </a:lnTo>
                <a:lnTo>
                  <a:pt x="623" y="826"/>
                </a:lnTo>
                <a:lnTo>
                  <a:pt x="628" y="827"/>
                </a:lnTo>
                <a:lnTo>
                  <a:pt x="634" y="827"/>
                </a:lnTo>
                <a:lnTo>
                  <a:pt x="639" y="827"/>
                </a:lnTo>
                <a:lnTo>
                  <a:pt x="645" y="828"/>
                </a:lnTo>
                <a:lnTo>
                  <a:pt x="656" y="830"/>
                </a:lnTo>
                <a:lnTo>
                  <a:pt x="667" y="831"/>
                </a:lnTo>
                <a:lnTo>
                  <a:pt x="678" y="834"/>
                </a:lnTo>
                <a:lnTo>
                  <a:pt x="689" y="837"/>
                </a:lnTo>
                <a:lnTo>
                  <a:pt x="700" y="840"/>
                </a:lnTo>
                <a:lnTo>
                  <a:pt x="711" y="843"/>
                </a:lnTo>
                <a:lnTo>
                  <a:pt x="733" y="848"/>
                </a:lnTo>
                <a:lnTo>
                  <a:pt x="753" y="854"/>
                </a:lnTo>
                <a:lnTo>
                  <a:pt x="763" y="856"/>
                </a:lnTo>
                <a:lnTo>
                  <a:pt x="773" y="858"/>
                </a:lnTo>
                <a:lnTo>
                  <a:pt x="778" y="858"/>
                </a:lnTo>
                <a:lnTo>
                  <a:pt x="782" y="859"/>
                </a:lnTo>
                <a:lnTo>
                  <a:pt x="787" y="859"/>
                </a:lnTo>
                <a:lnTo>
                  <a:pt x="791" y="859"/>
                </a:lnTo>
                <a:lnTo>
                  <a:pt x="791" y="858"/>
                </a:lnTo>
                <a:lnTo>
                  <a:pt x="791" y="852"/>
                </a:lnTo>
                <a:lnTo>
                  <a:pt x="790" y="842"/>
                </a:lnTo>
                <a:lnTo>
                  <a:pt x="789" y="828"/>
                </a:lnTo>
                <a:lnTo>
                  <a:pt x="788" y="820"/>
                </a:lnTo>
                <a:lnTo>
                  <a:pt x="787" y="812"/>
                </a:lnTo>
                <a:lnTo>
                  <a:pt x="786" y="803"/>
                </a:lnTo>
                <a:lnTo>
                  <a:pt x="784" y="793"/>
                </a:lnTo>
                <a:lnTo>
                  <a:pt x="782" y="783"/>
                </a:lnTo>
                <a:lnTo>
                  <a:pt x="780" y="772"/>
                </a:lnTo>
                <a:lnTo>
                  <a:pt x="777" y="762"/>
                </a:lnTo>
                <a:lnTo>
                  <a:pt x="774" y="750"/>
                </a:lnTo>
                <a:lnTo>
                  <a:pt x="771" y="739"/>
                </a:lnTo>
                <a:lnTo>
                  <a:pt x="767" y="728"/>
                </a:lnTo>
                <a:lnTo>
                  <a:pt x="762" y="716"/>
                </a:lnTo>
                <a:lnTo>
                  <a:pt x="757" y="705"/>
                </a:lnTo>
                <a:lnTo>
                  <a:pt x="752" y="694"/>
                </a:lnTo>
                <a:lnTo>
                  <a:pt x="746" y="683"/>
                </a:lnTo>
                <a:lnTo>
                  <a:pt x="739" y="672"/>
                </a:lnTo>
                <a:lnTo>
                  <a:pt x="731" y="661"/>
                </a:lnTo>
                <a:lnTo>
                  <a:pt x="723" y="651"/>
                </a:lnTo>
                <a:lnTo>
                  <a:pt x="715" y="641"/>
                </a:lnTo>
                <a:lnTo>
                  <a:pt x="705" y="633"/>
                </a:lnTo>
                <a:lnTo>
                  <a:pt x="695" y="624"/>
                </a:lnTo>
                <a:lnTo>
                  <a:pt x="684" y="616"/>
                </a:lnTo>
                <a:lnTo>
                  <a:pt x="672" y="609"/>
                </a:lnTo>
                <a:lnTo>
                  <a:pt x="660" y="602"/>
                </a:lnTo>
                <a:lnTo>
                  <a:pt x="646" y="597"/>
                </a:lnTo>
                <a:lnTo>
                  <a:pt x="592" y="594"/>
                </a:lnTo>
                <a:lnTo>
                  <a:pt x="542" y="590"/>
                </a:lnTo>
                <a:lnTo>
                  <a:pt x="498" y="582"/>
                </a:lnTo>
                <a:lnTo>
                  <a:pt x="459" y="572"/>
                </a:lnTo>
                <a:lnTo>
                  <a:pt x="423" y="560"/>
                </a:lnTo>
                <a:lnTo>
                  <a:pt x="392" y="546"/>
                </a:lnTo>
                <a:lnTo>
                  <a:pt x="366" y="531"/>
                </a:lnTo>
                <a:lnTo>
                  <a:pt x="343" y="514"/>
                </a:lnTo>
                <a:lnTo>
                  <a:pt x="325" y="496"/>
                </a:lnTo>
                <a:lnTo>
                  <a:pt x="310" y="477"/>
                </a:lnTo>
                <a:lnTo>
                  <a:pt x="298" y="457"/>
                </a:lnTo>
                <a:lnTo>
                  <a:pt x="290" y="437"/>
                </a:lnTo>
                <a:lnTo>
                  <a:pt x="285" y="416"/>
                </a:lnTo>
                <a:lnTo>
                  <a:pt x="283" y="395"/>
                </a:lnTo>
                <a:lnTo>
                  <a:pt x="284" y="374"/>
                </a:lnTo>
                <a:lnTo>
                  <a:pt x="287" y="353"/>
                </a:lnTo>
                <a:lnTo>
                  <a:pt x="293" y="332"/>
                </a:lnTo>
                <a:lnTo>
                  <a:pt x="301" y="313"/>
                </a:lnTo>
                <a:lnTo>
                  <a:pt x="312" y="294"/>
                </a:lnTo>
                <a:lnTo>
                  <a:pt x="324" y="276"/>
                </a:lnTo>
                <a:lnTo>
                  <a:pt x="338" y="259"/>
                </a:lnTo>
                <a:lnTo>
                  <a:pt x="354" y="243"/>
                </a:lnTo>
                <a:lnTo>
                  <a:pt x="371" y="230"/>
                </a:lnTo>
                <a:lnTo>
                  <a:pt x="390" y="218"/>
                </a:lnTo>
                <a:lnTo>
                  <a:pt x="409" y="208"/>
                </a:lnTo>
                <a:lnTo>
                  <a:pt x="430" y="201"/>
                </a:lnTo>
                <a:lnTo>
                  <a:pt x="451" y="196"/>
                </a:lnTo>
                <a:lnTo>
                  <a:pt x="473" y="193"/>
                </a:lnTo>
                <a:lnTo>
                  <a:pt x="495" y="194"/>
                </a:lnTo>
                <a:lnTo>
                  <a:pt x="517" y="197"/>
                </a:lnTo>
                <a:lnTo>
                  <a:pt x="539" y="204"/>
                </a:lnTo>
                <a:lnTo>
                  <a:pt x="562" y="214"/>
                </a:lnTo>
                <a:lnTo>
                  <a:pt x="563" y="214"/>
                </a:lnTo>
                <a:lnTo>
                  <a:pt x="561" y="212"/>
                </a:lnTo>
                <a:lnTo>
                  <a:pt x="560" y="210"/>
                </a:lnTo>
                <a:lnTo>
                  <a:pt x="558" y="207"/>
                </a:lnTo>
                <a:lnTo>
                  <a:pt x="557" y="205"/>
                </a:lnTo>
                <a:lnTo>
                  <a:pt x="553" y="199"/>
                </a:lnTo>
                <a:lnTo>
                  <a:pt x="550" y="192"/>
                </a:lnTo>
                <a:lnTo>
                  <a:pt x="548" y="186"/>
                </a:lnTo>
                <a:lnTo>
                  <a:pt x="545" y="179"/>
                </a:lnTo>
                <a:lnTo>
                  <a:pt x="543" y="171"/>
                </a:lnTo>
                <a:lnTo>
                  <a:pt x="541" y="164"/>
                </a:lnTo>
                <a:lnTo>
                  <a:pt x="540" y="156"/>
                </a:lnTo>
                <a:lnTo>
                  <a:pt x="539" y="149"/>
                </a:lnTo>
                <a:lnTo>
                  <a:pt x="538" y="141"/>
                </a:lnTo>
                <a:lnTo>
                  <a:pt x="537" y="133"/>
                </a:lnTo>
                <a:lnTo>
                  <a:pt x="537" y="125"/>
                </a:lnTo>
                <a:lnTo>
                  <a:pt x="537" y="118"/>
                </a:lnTo>
                <a:lnTo>
                  <a:pt x="537" y="110"/>
                </a:lnTo>
                <a:lnTo>
                  <a:pt x="537" y="102"/>
                </a:lnTo>
                <a:lnTo>
                  <a:pt x="537" y="95"/>
                </a:lnTo>
                <a:lnTo>
                  <a:pt x="538" y="87"/>
                </a:lnTo>
                <a:lnTo>
                  <a:pt x="540" y="73"/>
                </a:lnTo>
                <a:lnTo>
                  <a:pt x="541" y="60"/>
                </a:lnTo>
                <a:lnTo>
                  <a:pt x="543" y="48"/>
                </a:lnTo>
                <a:lnTo>
                  <a:pt x="545" y="37"/>
                </a:lnTo>
                <a:lnTo>
                  <a:pt x="547" y="29"/>
                </a:lnTo>
                <a:lnTo>
                  <a:pt x="549" y="22"/>
                </a:lnTo>
                <a:lnTo>
                  <a:pt x="550" y="17"/>
                </a:lnTo>
                <a:lnTo>
                  <a:pt x="550" y="15"/>
                </a:lnTo>
                <a:close/>
              </a:path>
            </a:pathLst>
          </a:custGeom>
          <a:gradFill rotWithShape="0">
            <a:gsLst>
              <a:gs pos="0">
                <a:srgbClr val="762F5E"/>
              </a:gs>
              <a:gs pos="50000">
                <a:srgbClr val="FF9999"/>
              </a:gs>
              <a:gs pos="100000">
                <a:srgbClr val="762F5E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  <a:effectLst>
            <a:outerShdw dist="64758" dir="678596" algn="ctr" rotWithShape="0">
              <a:srgbClr val="000066"/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24587" name="Freeform 11">
            <a:extLst>
              <a:ext uri="{FF2B5EF4-FFF2-40B4-BE49-F238E27FC236}">
                <a16:creationId xmlns:a16="http://schemas.microsoft.com/office/drawing/2014/main" id="{109EE64F-A17A-494F-A9CE-5CD5D4D65E87}"/>
              </a:ext>
            </a:extLst>
          </p:cNvPr>
          <p:cNvSpPr>
            <a:spLocks/>
          </p:cNvSpPr>
          <p:nvPr/>
        </p:nvSpPr>
        <p:spPr bwMode="blackWhite">
          <a:xfrm>
            <a:off x="6472238" y="2738438"/>
            <a:ext cx="474662" cy="1508125"/>
          </a:xfrm>
          <a:custGeom>
            <a:avLst/>
            <a:gdLst>
              <a:gd name="T0" fmla="*/ 0 w 1435"/>
              <a:gd name="T1" fmla="*/ 2147483647 h 4052"/>
              <a:gd name="T2" fmla="*/ 2147483647 w 1435"/>
              <a:gd name="T3" fmla="*/ 2147483647 h 4052"/>
              <a:gd name="T4" fmla="*/ 2147483647 w 1435"/>
              <a:gd name="T5" fmla="*/ 2147483647 h 4052"/>
              <a:gd name="T6" fmla="*/ 2147483647 w 1435"/>
              <a:gd name="T7" fmla="*/ 2147483647 h 4052"/>
              <a:gd name="T8" fmla="*/ 2147483647 w 1435"/>
              <a:gd name="T9" fmla="*/ 2147483647 h 4052"/>
              <a:gd name="T10" fmla="*/ 2147483647 w 1435"/>
              <a:gd name="T11" fmla="*/ 2147483647 h 4052"/>
              <a:gd name="T12" fmla="*/ 2147483647 w 1435"/>
              <a:gd name="T13" fmla="*/ 2147483647 h 4052"/>
              <a:gd name="T14" fmla="*/ 2147483647 w 1435"/>
              <a:gd name="T15" fmla="*/ 2147483647 h 4052"/>
              <a:gd name="T16" fmla="*/ 2147483647 w 1435"/>
              <a:gd name="T17" fmla="*/ 2147483647 h 4052"/>
              <a:gd name="T18" fmla="*/ 2147483647 w 1435"/>
              <a:gd name="T19" fmla="*/ 2147483647 h 4052"/>
              <a:gd name="T20" fmla="*/ 2147483647 w 1435"/>
              <a:gd name="T21" fmla="*/ 2147483647 h 4052"/>
              <a:gd name="T22" fmla="*/ 2147483647 w 1435"/>
              <a:gd name="T23" fmla="*/ 2147483647 h 4052"/>
              <a:gd name="T24" fmla="*/ 2147483647 w 1435"/>
              <a:gd name="T25" fmla="*/ 2147483647 h 4052"/>
              <a:gd name="T26" fmla="*/ 2147483647 w 1435"/>
              <a:gd name="T27" fmla="*/ 2147483647 h 4052"/>
              <a:gd name="T28" fmla="*/ 2147483647 w 1435"/>
              <a:gd name="T29" fmla="*/ 2147483647 h 4052"/>
              <a:gd name="T30" fmla="*/ 2147483647 w 1435"/>
              <a:gd name="T31" fmla="*/ 2147483647 h 4052"/>
              <a:gd name="T32" fmla="*/ 2147483647 w 1435"/>
              <a:gd name="T33" fmla="*/ 2147483647 h 4052"/>
              <a:gd name="T34" fmla="*/ 2147483647 w 1435"/>
              <a:gd name="T35" fmla="*/ 2147483647 h 4052"/>
              <a:gd name="T36" fmla="*/ 2147483647 w 1435"/>
              <a:gd name="T37" fmla="*/ 2147483647 h 4052"/>
              <a:gd name="T38" fmla="*/ 2147483647 w 1435"/>
              <a:gd name="T39" fmla="*/ 2147483647 h 4052"/>
              <a:gd name="T40" fmla="*/ 2147483647 w 1435"/>
              <a:gd name="T41" fmla="*/ 2147483647 h 4052"/>
              <a:gd name="T42" fmla="*/ 2147483647 w 1435"/>
              <a:gd name="T43" fmla="*/ 2147483647 h 4052"/>
              <a:gd name="T44" fmla="*/ 2147483647 w 1435"/>
              <a:gd name="T45" fmla="*/ 2147483647 h 4052"/>
              <a:gd name="T46" fmla="*/ 2147483647 w 1435"/>
              <a:gd name="T47" fmla="*/ 2147483647 h 4052"/>
              <a:gd name="T48" fmla="*/ 2147483647 w 1435"/>
              <a:gd name="T49" fmla="*/ 2147483647 h 4052"/>
              <a:gd name="T50" fmla="*/ 2147483647 w 1435"/>
              <a:gd name="T51" fmla="*/ 2147483647 h 4052"/>
              <a:gd name="T52" fmla="*/ 2147483647 w 1435"/>
              <a:gd name="T53" fmla="*/ 2147483647 h 4052"/>
              <a:gd name="T54" fmla="*/ 2147483647 w 1435"/>
              <a:gd name="T55" fmla="*/ 2147483647 h 4052"/>
              <a:gd name="T56" fmla="*/ 2147483647 w 1435"/>
              <a:gd name="T57" fmla="*/ 2147483647 h 4052"/>
              <a:gd name="T58" fmla="*/ 2147483647 w 1435"/>
              <a:gd name="T59" fmla="*/ 2147483647 h 4052"/>
              <a:gd name="T60" fmla="*/ 2147483647 w 1435"/>
              <a:gd name="T61" fmla="*/ 2147483647 h 4052"/>
              <a:gd name="T62" fmla="*/ 2147483647 w 1435"/>
              <a:gd name="T63" fmla="*/ 2147483647 h 4052"/>
              <a:gd name="T64" fmla="*/ 2147483647 w 1435"/>
              <a:gd name="T65" fmla="*/ 2147483647 h 4052"/>
              <a:gd name="T66" fmla="*/ 2147483647 w 1435"/>
              <a:gd name="T67" fmla="*/ 2147483647 h 4052"/>
              <a:gd name="T68" fmla="*/ 2147483647 w 1435"/>
              <a:gd name="T69" fmla="*/ 2147483647 h 4052"/>
              <a:gd name="T70" fmla="*/ 2147483647 w 1435"/>
              <a:gd name="T71" fmla="*/ 2147483647 h 4052"/>
              <a:gd name="T72" fmla="*/ 2147483647 w 1435"/>
              <a:gd name="T73" fmla="*/ 2147483647 h 4052"/>
              <a:gd name="T74" fmla="*/ 2147483647 w 1435"/>
              <a:gd name="T75" fmla="*/ 2147483647 h 4052"/>
              <a:gd name="T76" fmla="*/ 2147483647 w 1435"/>
              <a:gd name="T77" fmla="*/ 2147483647 h 4052"/>
              <a:gd name="T78" fmla="*/ 2147483647 w 1435"/>
              <a:gd name="T79" fmla="*/ 2147483647 h 4052"/>
              <a:gd name="T80" fmla="*/ 2147483647 w 1435"/>
              <a:gd name="T81" fmla="*/ 2147483647 h 4052"/>
              <a:gd name="T82" fmla="*/ 2147483647 w 1435"/>
              <a:gd name="T83" fmla="*/ 2147483647 h 4052"/>
              <a:gd name="T84" fmla="*/ 2147483647 w 1435"/>
              <a:gd name="T85" fmla="*/ 2147483647 h 4052"/>
              <a:gd name="T86" fmla="*/ 2147483647 w 1435"/>
              <a:gd name="T87" fmla="*/ 2147483647 h 4052"/>
              <a:gd name="T88" fmla="*/ 0 w 1435"/>
              <a:gd name="T89" fmla="*/ 2147483647 h 4052"/>
              <a:gd name="T90" fmla="*/ 2147483647 w 1435"/>
              <a:gd name="T91" fmla="*/ 2147483647 h 4052"/>
              <a:gd name="T92" fmla="*/ 0 w 1435"/>
              <a:gd name="T93" fmla="*/ 2147483647 h 4052"/>
              <a:gd name="T94" fmla="*/ 0 w 1435"/>
              <a:gd name="T95" fmla="*/ 2147483647 h 4052"/>
              <a:gd name="T96" fmla="*/ 0 w 1435"/>
              <a:gd name="T97" fmla="*/ 2147483647 h 4052"/>
              <a:gd name="T98" fmla="*/ 0 w 1435"/>
              <a:gd name="T99" fmla="*/ 2147483647 h 4052"/>
              <a:gd name="T100" fmla="*/ 0 w 1435"/>
              <a:gd name="T101" fmla="*/ 2147483647 h 4052"/>
              <a:gd name="T102" fmla="*/ 0 w 1435"/>
              <a:gd name="T103" fmla="*/ 2147483647 h 4052"/>
              <a:gd name="T104" fmla="*/ 0 w 1435"/>
              <a:gd name="T105" fmla="*/ 2147483647 h 4052"/>
              <a:gd name="T106" fmla="*/ 0 w 1435"/>
              <a:gd name="T107" fmla="*/ 2147483647 h 4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35" h="4052">
                <a:moveTo>
                  <a:pt x="0" y="117"/>
                </a:moveTo>
                <a:lnTo>
                  <a:pt x="0" y="110"/>
                </a:lnTo>
                <a:lnTo>
                  <a:pt x="3" y="105"/>
                </a:lnTo>
                <a:lnTo>
                  <a:pt x="8" y="99"/>
                </a:lnTo>
                <a:lnTo>
                  <a:pt x="15" y="93"/>
                </a:lnTo>
                <a:lnTo>
                  <a:pt x="23" y="88"/>
                </a:lnTo>
                <a:lnTo>
                  <a:pt x="32" y="82"/>
                </a:lnTo>
                <a:lnTo>
                  <a:pt x="43" y="76"/>
                </a:lnTo>
                <a:lnTo>
                  <a:pt x="56" y="71"/>
                </a:lnTo>
                <a:lnTo>
                  <a:pt x="87" y="61"/>
                </a:lnTo>
                <a:lnTo>
                  <a:pt x="122" y="52"/>
                </a:lnTo>
                <a:lnTo>
                  <a:pt x="164" y="43"/>
                </a:lnTo>
                <a:lnTo>
                  <a:pt x="210" y="35"/>
                </a:lnTo>
                <a:lnTo>
                  <a:pt x="261" y="27"/>
                </a:lnTo>
                <a:lnTo>
                  <a:pt x="316" y="20"/>
                </a:lnTo>
                <a:lnTo>
                  <a:pt x="376" y="14"/>
                </a:lnTo>
                <a:lnTo>
                  <a:pt x="438" y="9"/>
                </a:lnTo>
                <a:lnTo>
                  <a:pt x="505" y="5"/>
                </a:lnTo>
                <a:lnTo>
                  <a:pt x="573" y="2"/>
                </a:lnTo>
                <a:lnTo>
                  <a:pt x="644" y="1"/>
                </a:lnTo>
                <a:lnTo>
                  <a:pt x="717" y="0"/>
                </a:lnTo>
                <a:lnTo>
                  <a:pt x="790" y="1"/>
                </a:lnTo>
                <a:lnTo>
                  <a:pt x="862" y="2"/>
                </a:lnTo>
                <a:lnTo>
                  <a:pt x="930" y="5"/>
                </a:lnTo>
                <a:lnTo>
                  <a:pt x="996" y="9"/>
                </a:lnTo>
                <a:lnTo>
                  <a:pt x="1059" y="14"/>
                </a:lnTo>
                <a:lnTo>
                  <a:pt x="1118" y="20"/>
                </a:lnTo>
                <a:lnTo>
                  <a:pt x="1173" y="27"/>
                </a:lnTo>
                <a:lnTo>
                  <a:pt x="1224" y="35"/>
                </a:lnTo>
                <a:lnTo>
                  <a:pt x="1270" y="43"/>
                </a:lnTo>
                <a:lnTo>
                  <a:pt x="1312" y="52"/>
                </a:lnTo>
                <a:lnTo>
                  <a:pt x="1348" y="61"/>
                </a:lnTo>
                <a:lnTo>
                  <a:pt x="1379" y="71"/>
                </a:lnTo>
                <a:lnTo>
                  <a:pt x="1391" y="76"/>
                </a:lnTo>
                <a:lnTo>
                  <a:pt x="1402" y="82"/>
                </a:lnTo>
                <a:lnTo>
                  <a:pt x="1413" y="88"/>
                </a:lnTo>
                <a:lnTo>
                  <a:pt x="1421" y="93"/>
                </a:lnTo>
                <a:lnTo>
                  <a:pt x="1426" y="99"/>
                </a:lnTo>
                <a:lnTo>
                  <a:pt x="1432" y="105"/>
                </a:lnTo>
                <a:lnTo>
                  <a:pt x="1434" y="110"/>
                </a:lnTo>
                <a:lnTo>
                  <a:pt x="1435" y="117"/>
                </a:lnTo>
                <a:lnTo>
                  <a:pt x="1434" y="123"/>
                </a:lnTo>
                <a:lnTo>
                  <a:pt x="1432" y="128"/>
                </a:lnTo>
                <a:lnTo>
                  <a:pt x="1427" y="133"/>
                </a:lnTo>
                <a:lnTo>
                  <a:pt x="1422" y="139"/>
                </a:lnTo>
                <a:lnTo>
                  <a:pt x="1435" y="139"/>
                </a:lnTo>
                <a:lnTo>
                  <a:pt x="1435" y="3926"/>
                </a:lnTo>
                <a:lnTo>
                  <a:pt x="1433" y="3926"/>
                </a:lnTo>
                <a:lnTo>
                  <a:pt x="1434" y="3931"/>
                </a:lnTo>
                <a:lnTo>
                  <a:pt x="1435" y="3935"/>
                </a:lnTo>
                <a:lnTo>
                  <a:pt x="1434" y="3941"/>
                </a:lnTo>
                <a:lnTo>
                  <a:pt x="1432" y="3948"/>
                </a:lnTo>
                <a:lnTo>
                  <a:pt x="1426" y="3954"/>
                </a:lnTo>
                <a:lnTo>
                  <a:pt x="1421" y="3959"/>
                </a:lnTo>
                <a:lnTo>
                  <a:pt x="1413" y="3965"/>
                </a:lnTo>
                <a:lnTo>
                  <a:pt x="1402" y="3970"/>
                </a:lnTo>
                <a:lnTo>
                  <a:pt x="1391" y="3976"/>
                </a:lnTo>
                <a:lnTo>
                  <a:pt x="1379" y="3981"/>
                </a:lnTo>
                <a:lnTo>
                  <a:pt x="1348" y="3991"/>
                </a:lnTo>
                <a:lnTo>
                  <a:pt x="1312" y="4001"/>
                </a:lnTo>
                <a:lnTo>
                  <a:pt x="1270" y="4010"/>
                </a:lnTo>
                <a:lnTo>
                  <a:pt x="1224" y="4018"/>
                </a:lnTo>
                <a:lnTo>
                  <a:pt x="1173" y="4026"/>
                </a:lnTo>
                <a:lnTo>
                  <a:pt x="1118" y="4033"/>
                </a:lnTo>
                <a:lnTo>
                  <a:pt x="1059" y="4038"/>
                </a:lnTo>
                <a:lnTo>
                  <a:pt x="996" y="4043"/>
                </a:lnTo>
                <a:lnTo>
                  <a:pt x="930" y="4047"/>
                </a:lnTo>
                <a:lnTo>
                  <a:pt x="862" y="4050"/>
                </a:lnTo>
                <a:lnTo>
                  <a:pt x="790" y="4052"/>
                </a:lnTo>
                <a:lnTo>
                  <a:pt x="717" y="4052"/>
                </a:lnTo>
                <a:lnTo>
                  <a:pt x="644" y="4052"/>
                </a:lnTo>
                <a:lnTo>
                  <a:pt x="573" y="4050"/>
                </a:lnTo>
                <a:lnTo>
                  <a:pt x="505" y="4047"/>
                </a:lnTo>
                <a:lnTo>
                  <a:pt x="438" y="4043"/>
                </a:lnTo>
                <a:lnTo>
                  <a:pt x="376" y="4038"/>
                </a:lnTo>
                <a:lnTo>
                  <a:pt x="316" y="4033"/>
                </a:lnTo>
                <a:lnTo>
                  <a:pt x="261" y="4026"/>
                </a:lnTo>
                <a:lnTo>
                  <a:pt x="210" y="4018"/>
                </a:lnTo>
                <a:lnTo>
                  <a:pt x="164" y="4010"/>
                </a:lnTo>
                <a:lnTo>
                  <a:pt x="122" y="4001"/>
                </a:lnTo>
                <a:lnTo>
                  <a:pt x="87" y="3991"/>
                </a:lnTo>
                <a:lnTo>
                  <a:pt x="56" y="3981"/>
                </a:lnTo>
                <a:lnTo>
                  <a:pt x="43" y="3976"/>
                </a:lnTo>
                <a:lnTo>
                  <a:pt x="32" y="3970"/>
                </a:lnTo>
                <a:lnTo>
                  <a:pt x="23" y="3965"/>
                </a:lnTo>
                <a:lnTo>
                  <a:pt x="15" y="3959"/>
                </a:lnTo>
                <a:lnTo>
                  <a:pt x="8" y="3954"/>
                </a:lnTo>
                <a:lnTo>
                  <a:pt x="3" y="3948"/>
                </a:lnTo>
                <a:lnTo>
                  <a:pt x="0" y="3941"/>
                </a:lnTo>
                <a:lnTo>
                  <a:pt x="0" y="3935"/>
                </a:lnTo>
                <a:lnTo>
                  <a:pt x="0" y="3931"/>
                </a:lnTo>
                <a:lnTo>
                  <a:pt x="1" y="3926"/>
                </a:lnTo>
                <a:lnTo>
                  <a:pt x="0" y="3926"/>
                </a:lnTo>
                <a:lnTo>
                  <a:pt x="0" y="3688"/>
                </a:lnTo>
                <a:lnTo>
                  <a:pt x="0" y="3450"/>
                </a:lnTo>
                <a:lnTo>
                  <a:pt x="0" y="3212"/>
                </a:lnTo>
                <a:lnTo>
                  <a:pt x="0" y="2973"/>
                </a:lnTo>
                <a:lnTo>
                  <a:pt x="0" y="2735"/>
                </a:lnTo>
                <a:lnTo>
                  <a:pt x="0" y="2496"/>
                </a:lnTo>
                <a:lnTo>
                  <a:pt x="0" y="2257"/>
                </a:lnTo>
                <a:lnTo>
                  <a:pt x="0" y="2019"/>
                </a:lnTo>
                <a:lnTo>
                  <a:pt x="0" y="1779"/>
                </a:lnTo>
                <a:lnTo>
                  <a:pt x="0" y="1541"/>
                </a:lnTo>
                <a:lnTo>
                  <a:pt x="0" y="1303"/>
                </a:lnTo>
                <a:lnTo>
                  <a:pt x="0" y="1066"/>
                </a:lnTo>
                <a:lnTo>
                  <a:pt x="0" y="827"/>
                </a:lnTo>
                <a:lnTo>
                  <a:pt x="0" y="590"/>
                </a:lnTo>
                <a:lnTo>
                  <a:pt x="0" y="353"/>
                </a:lnTo>
                <a:lnTo>
                  <a:pt x="0" y="117"/>
                </a:lnTo>
                <a:close/>
              </a:path>
            </a:pathLst>
          </a:custGeom>
          <a:gradFill rotWithShape="0">
            <a:gsLst>
              <a:gs pos="0">
                <a:srgbClr val="762F5E"/>
              </a:gs>
              <a:gs pos="50000">
                <a:srgbClr val="FF9999"/>
              </a:gs>
              <a:gs pos="100000">
                <a:srgbClr val="762F5E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  <a:effectLst>
            <a:outerShdw dist="68392" dir="1308085" algn="ctr" rotWithShape="0">
              <a:srgbClr val="000066"/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24588" name="Freeform 12">
            <a:extLst>
              <a:ext uri="{FF2B5EF4-FFF2-40B4-BE49-F238E27FC236}">
                <a16:creationId xmlns:a16="http://schemas.microsoft.com/office/drawing/2014/main" id="{32BB5EC5-D469-4EA7-9195-0723FE516A57}"/>
              </a:ext>
            </a:extLst>
          </p:cNvPr>
          <p:cNvSpPr>
            <a:spLocks/>
          </p:cNvSpPr>
          <p:nvPr/>
        </p:nvSpPr>
        <p:spPr bwMode="blackWhite">
          <a:xfrm>
            <a:off x="6472238" y="4156075"/>
            <a:ext cx="474662" cy="1666875"/>
          </a:xfrm>
          <a:custGeom>
            <a:avLst/>
            <a:gdLst>
              <a:gd name="T0" fmla="*/ 2147483647 w 1435"/>
              <a:gd name="T1" fmla="*/ 0 h 4488"/>
              <a:gd name="T2" fmla="*/ 2147483647 w 1435"/>
              <a:gd name="T3" fmla="*/ 0 h 4488"/>
              <a:gd name="T4" fmla="*/ 2147483647 w 1435"/>
              <a:gd name="T5" fmla="*/ 2147483647 h 4488"/>
              <a:gd name="T6" fmla="*/ 2147483647 w 1435"/>
              <a:gd name="T7" fmla="*/ 2147483647 h 4488"/>
              <a:gd name="T8" fmla="*/ 2147483647 w 1435"/>
              <a:gd name="T9" fmla="*/ 2147483647 h 4488"/>
              <a:gd name="T10" fmla="*/ 2147483647 w 1435"/>
              <a:gd name="T11" fmla="*/ 2147483647 h 4488"/>
              <a:gd name="T12" fmla="*/ 2147483647 w 1435"/>
              <a:gd name="T13" fmla="*/ 2147483647 h 4488"/>
              <a:gd name="T14" fmla="*/ 2147483647 w 1435"/>
              <a:gd name="T15" fmla="*/ 2147483647 h 4488"/>
              <a:gd name="T16" fmla="*/ 2147483647 w 1435"/>
              <a:gd name="T17" fmla="*/ 2147483647 h 4488"/>
              <a:gd name="T18" fmla="*/ 2147483647 w 1435"/>
              <a:gd name="T19" fmla="*/ 2147483647 h 4488"/>
              <a:gd name="T20" fmla="*/ 2147483647 w 1435"/>
              <a:gd name="T21" fmla="*/ 2147483647 h 4488"/>
              <a:gd name="T22" fmla="*/ 2147483647 w 1435"/>
              <a:gd name="T23" fmla="*/ 2147483647 h 4488"/>
              <a:gd name="T24" fmla="*/ 2147483647 w 1435"/>
              <a:gd name="T25" fmla="*/ 2147483647 h 4488"/>
              <a:gd name="T26" fmla="*/ 2147483647 w 1435"/>
              <a:gd name="T27" fmla="*/ 2147483647 h 4488"/>
              <a:gd name="T28" fmla="*/ 2147483647 w 1435"/>
              <a:gd name="T29" fmla="*/ 2147483647 h 4488"/>
              <a:gd name="T30" fmla="*/ 2147483647 w 1435"/>
              <a:gd name="T31" fmla="*/ 2147483647 h 4488"/>
              <a:gd name="T32" fmla="*/ 2147483647 w 1435"/>
              <a:gd name="T33" fmla="*/ 2147483647 h 4488"/>
              <a:gd name="T34" fmla="*/ 2147483647 w 1435"/>
              <a:gd name="T35" fmla="*/ 2147483647 h 4488"/>
              <a:gd name="T36" fmla="*/ 2147483647 w 1435"/>
              <a:gd name="T37" fmla="*/ 2147483647 h 4488"/>
              <a:gd name="T38" fmla="*/ 2147483647 w 1435"/>
              <a:gd name="T39" fmla="*/ 2147483647 h 4488"/>
              <a:gd name="T40" fmla="*/ 2147483647 w 1435"/>
              <a:gd name="T41" fmla="*/ 2147483647 h 4488"/>
              <a:gd name="T42" fmla="*/ 2147483647 w 1435"/>
              <a:gd name="T43" fmla="*/ 2147483647 h 4488"/>
              <a:gd name="T44" fmla="*/ 2147483647 w 1435"/>
              <a:gd name="T45" fmla="*/ 2147483647 h 4488"/>
              <a:gd name="T46" fmla="*/ 2147483647 w 1435"/>
              <a:gd name="T47" fmla="*/ 2147483647 h 4488"/>
              <a:gd name="T48" fmla="*/ 2147483647 w 1435"/>
              <a:gd name="T49" fmla="*/ 2147483647 h 4488"/>
              <a:gd name="T50" fmla="*/ 2147483647 w 1435"/>
              <a:gd name="T51" fmla="*/ 2147483647 h 4488"/>
              <a:gd name="T52" fmla="*/ 2147483647 w 1435"/>
              <a:gd name="T53" fmla="*/ 2147483647 h 4488"/>
              <a:gd name="T54" fmla="*/ 0 w 1435"/>
              <a:gd name="T55" fmla="*/ 2147483647 h 4488"/>
              <a:gd name="T56" fmla="*/ 0 w 1435"/>
              <a:gd name="T57" fmla="*/ 2147483647 h 4488"/>
              <a:gd name="T58" fmla="*/ 2147483647 w 1435"/>
              <a:gd name="T59" fmla="*/ 2147483647 h 4488"/>
              <a:gd name="T60" fmla="*/ 2147483647 w 1435"/>
              <a:gd name="T61" fmla="*/ 2147483647 h 4488"/>
              <a:gd name="T62" fmla="*/ 2147483647 w 1435"/>
              <a:gd name="T63" fmla="*/ 2147483647 h 4488"/>
              <a:gd name="T64" fmla="*/ 0 w 1435"/>
              <a:gd name="T65" fmla="*/ 2147483647 h 4488"/>
              <a:gd name="T66" fmla="*/ 0 w 1435"/>
              <a:gd name="T67" fmla="*/ 2147483647 h 4488"/>
              <a:gd name="T68" fmla="*/ 0 w 1435"/>
              <a:gd name="T69" fmla="*/ 2147483647 h 4488"/>
              <a:gd name="T70" fmla="*/ 2147483647 w 1435"/>
              <a:gd name="T71" fmla="*/ 2147483647 h 4488"/>
              <a:gd name="T72" fmla="*/ 2147483647 w 1435"/>
              <a:gd name="T73" fmla="*/ 2147483647 h 4488"/>
              <a:gd name="T74" fmla="*/ 2147483647 w 1435"/>
              <a:gd name="T75" fmla="*/ 2147483647 h 4488"/>
              <a:gd name="T76" fmla="*/ 2147483647 w 1435"/>
              <a:gd name="T77" fmla="*/ 2147483647 h 4488"/>
              <a:gd name="T78" fmla="*/ 2147483647 w 1435"/>
              <a:gd name="T79" fmla="*/ 2147483647 h 4488"/>
              <a:gd name="T80" fmla="*/ 2147483647 w 1435"/>
              <a:gd name="T81" fmla="*/ 2147483647 h 4488"/>
              <a:gd name="T82" fmla="*/ 2147483647 w 1435"/>
              <a:gd name="T83" fmla="*/ 2147483647 h 4488"/>
              <a:gd name="T84" fmla="*/ 2147483647 w 1435"/>
              <a:gd name="T85" fmla="*/ 2147483647 h 4488"/>
              <a:gd name="T86" fmla="*/ 2147483647 w 1435"/>
              <a:gd name="T87" fmla="*/ 2147483647 h 4488"/>
              <a:gd name="T88" fmla="*/ 2147483647 w 1435"/>
              <a:gd name="T89" fmla="*/ 2147483647 h 4488"/>
              <a:gd name="T90" fmla="*/ 2147483647 w 1435"/>
              <a:gd name="T91" fmla="*/ 2147483647 h 4488"/>
              <a:gd name="T92" fmla="*/ 2147483647 w 1435"/>
              <a:gd name="T93" fmla="*/ 2147483647 h 4488"/>
              <a:gd name="T94" fmla="*/ 2147483647 w 1435"/>
              <a:gd name="T95" fmla="*/ 2147483647 h 4488"/>
              <a:gd name="T96" fmla="*/ 2147483647 w 1435"/>
              <a:gd name="T97" fmla="*/ 2147483647 h 4488"/>
              <a:gd name="T98" fmla="*/ 2147483647 w 1435"/>
              <a:gd name="T99" fmla="*/ 2147483647 h 4488"/>
              <a:gd name="T100" fmla="*/ 2147483647 w 1435"/>
              <a:gd name="T101" fmla="*/ 2147483647 h 4488"/>
              <a:gd name="T102" fmla="*/ 2147483647 w 1435"/>
              <a:gd name="T103" fmla="*/ 2147483647 h 4488"/>
              <a:gd name="T104" fmla="*/ 2147483647 w 1435"/>
              <a:gd name="T105" fmla="*/ 0 h 4488"/>
              <a:gd name="T106" fmla="*/ 2147483647 w 1435"/>
              <a:gd name="T107" fmla="*/ 0 h 44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35" h="4488">
                <a:moveTo>
                  <a:pt x="717" y="0"/>
                </a:moveTo>
                <a:lnTo>
                  <a:pt x="790" y="0"/>
                </a:lnTo>
                <a:lnTo>
                  <a:pt x="862" y="2"/>
                </a:lnTo>
                <a:lnTo>
                  <a:pt x="930" y="4"/>
                </a:lnTo>
                <a:lnTo>
                  <a:pt x="996" y="8"/>
                </a:lnTo>
                <a:lnTo>
                  <a:pt x="1059" y="13"/>
                </a:lnTo>
                <a:lnTo>
                  <a:pt x="1118" y="18"/>
                </a:lnTo>
                <a:lnTo>
                  <a:pt x="1173" y="25"/>
                </a:lnTo>
                <a:lnTo>
                  <a:pt x="1224" y="31"/>
                </a:lnTo>
                <a:lnTo>
                  <a:pt x="1270" y="39"/>
                </a:lnTo>
                <a:lnTo>
                  <a:pt x="1312" y="47"/>
                </a:lnTo>
                <a:lnTo>
                  <a:pt x="1348" y="56"/>
                </a:lnTo>
                <a:lnTo>
                  <a:pt x="1379" y="66"/>
                </a:lnTo>
                <a:lnTo>
                  <a:pt x="1391" y="71"/>
                </a:lnTo>
                <a:lnTo>
                  <a:pt x="1402" y="75"/>
                </a:lnTo>
                <a:lnTo>
                  <a:pt x="1413" y="81"/>
                </a:lnTo>
                <a:lnTo>
                  <a:pt x="1421" y="87"/>
                </a:lnTo>
                <a:lnTo>
                  <a:pt x="1426" y="91"/>
                </a:lnTo>
                <a:lnTo>
                  <a:pt x="1432" y="97"/>
                </a:lnTo>
                <a:lnTo>
                  <a:pt x="1434" y="102"/>
                </a:lnTo>
                <a:lnTo>
                  <a:pt x="1435" y="108"/>
                </a:lnTo>
                <a:lnTo>
                  <a:pt x="1434" y="113"/>
                </a:lnTo>
                <a:lnTo>
                  <a:pt x="1432" y="118"/>
                </a:lnTo>
                <a:lnTo>
                  <a:pt x="1427" y="124"/>
                </a:lnTo>
                <a:lnTo>
                  <a:pt x="1422" y="128"/>
                </a:lnTo>
                <a:lnTo>
                  <a:pt x="1435" y="128"/>
                </a:lnTo>
                <a:lnTo>
                  <a:pt x="1435" y="4488"/>
                </a:lnTo>
                <a:lnTo>
                  <a:pt x="0" y="4488"/>
                </a:lnTo>
                <a:lnTo>
                  <a:pt x="0" y="128"/>
                </a:lnTo>
                <a:lnTo>
                  <a:pt x="12" y="128"/>
                </a:lnTo>
                <a:lnTo>
                  <a:pt x="7" y="124"/>
                </a:lnTo>
                <a:lnTo>
                  <a:pt x="3" y="118"/>
                </a:lnTo>
                <a:lnTo>
                  <a:pt x="0" y="113"/>
                </a:lnTo>
                <a:lnTo>
                  <a:pt x="0" y="108"/>
                </a:lnTo>
                <a:lnTo>
                  <a:pt x="0" y="102"/>
                </a:lnTo>
                <a:lnTo>
                  <a:pt x="3" y="97"/>
                </a:lnTo>
                <a:lnTo>
                  <a:pt x="8" y="91"/>
                </a:lnTo>
                <a:lnTo>
                  <a:pt x="15" y="87"/>
                </a:lnTo>
                <a:lnTo>
                  <a:pt x="23" y="81"/>
                </a:lnTo>
                <a:lnTo>
                  <a:pt x="32" y="75"/>
                </a:lnTo>
                <a:lnTo>
                  <a:pt x="43" y="71"/>
                </a:lnTo>
                <a:lnTo>
                  <a:pt x="56" y="66"/>
                </a:lnTo>
                <a:lnTo>
                  <a:pt x="87" y="56"/>
                </a:lnTo>
                <a:lnTo>
                  <a:pt x="122" y="47"/>
                </a:lnTo>
                <a:lnTo>
                  <a:pt x="164" y="39"/>
                </a:lnTo>
                <a:lnTo>
                  <a:pt x="210" y="31"/>
                </a:lnTo>
                <a:lnTo>
                  <a:pt x="261" y="25"/>
                </a:lnTo>
                <a:lnTo>
                  <a:pt x="316" y="18"/>
                </a:lnTo>
                <a:lnTo>
                  <a:pt x="376" y="13"/>
                </a:lnTo>
                <a:lnTo>
                  <a:pt x="438" y="8"/>
                </a:lnTo>
                <a:lnTo>
                  <a:pt x="505" y="4"/>
                </a:lnTo>
                <a:lnTo>
                  <a:pt x="573" y="2"/>
                </a:lnTo>
                <a:lnTo>
                  <a:pt x="644" y="0"/>
                </a:lnTo>
                <a:lnTo>
                  <a:pt x="717" y="0"/>
                </a:lnTo>
                <a:close/>
              </a:path>
            </a:pathLst>
          </a:custGeom>
          <a:gradFill rotWithShape="0">
            <a:gsLst>
              <a:gs pos="0">
                <a:srgbClr val="762F5E"/>
              </a:gs>
              <a:gs pos="50000">
                <a:srgbClr val="FF9999"/>
              </a:gs>
              <a:gs pos="100000">
                <a:srgbClr val="762F5E"/>
              </a:gs>
            </a:gsLst>
            <a:lin ang="0" scaled="1"/>
          </a:gradFill>
          <a:ln w="9525">
            <a:solidFill>
              <a:srgbClr val="800000"/>
            </a:solidFill>
            <a:round/>
            <a:headEnd/>
            <a:tailEnd/>
          </a:ln>
          <a:effectLst>
            <a:outerShdw dist="68392" dir="1308085" algn="ctr" rotWithShape="0">
              <a:srgbClr val="000066"/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24589" name="Freeform 13">
            <a:extLst>
              <a:ext uri="{FF2B5EF4-FFF2-40B4-BE49-F238E27FC236}">
                <a16:creationId xmlns:a16="http://schemas.microsoft.com/office/drawing/2014/main" id="{B9E57AC5-B172-4725-9BFC-678B49E28E6A}"/>
              </a:ext>
            </a:extLst>
          </p:cNvPr>
          <p:cNvSpPr>
            <a:spLocks noEditPoints="1"/>
          </p:cNvSpPr>
          <p:nvPr/>
        </p:nvSpPr>
        <p:spPr bwMode="auto">
          <a:xfrm rot="-932563">
            <a:off x="2127250" y="1671638"/>
            <a:ext cx="2900363" cy="993775"/>
          </a:xfrm>
          <a:custGeom>
            <a:avLst/>
            <a:gdLst>
              <a:gd name="T0" fmla="*/ 2147483647 w 16502"/>
              <a:gd name="T1" fmla="*/ 2147483647 h 4627"/>
              <a:gd name="T2" fmla="*/ 2147483647 w 16502"/>
              <a:gd name="T3" fmla="*/ 2147483647 h 4627"/>
              <a:gd name="T4" fmla="*/ 2147483647 w 16502"/>
              <a:gd name="T5" fmla="*/ 2147483647 h 4627"/>
              <a:gd name="T6" fmla="*/ 2147483647 w 16502"/>
              <a:gd name="T7" fmla="*/ 2147483647 h 4627"/>
              <a:gd name="T8" fmla="*/ 2147483647 w 16502"/>
              <a:gd name="T9" fmla="*/ 2147483647 h 4627"/>
              <a:gd name="T10" fmla="*/ 2147483647 w 16502"/>
              <a:gd name="T11" fmla="*/ 2147483647 h 4627"/>
              <a:gd name="T12" fmla="*/ 2147483647 w 16502"/>
              <a:gd name="T13" fmla="*/ 2147483647 h 4627"/>
              <a:gd name="T14" fmla="*/ 2147483647 w 16502"/>
              <a:gd name="T15" fmla="*/ 2147483647 h 4627"/>
              <a:gd name="T16" fmla="*/ 2147483647 w 16502"/>
              <a:gd name="T17" fmla="*/ 2147483647 h 4627"/>
              <a:gd name="T18" fmla="*/ 2147483647 w 16502"/>
              <a:gd name="T19" fmla="*/ 2147483647 h 4627"/>
              <a:gd name="T20" fmla="*/ 2147483647 w 16502"/>
              <a:gd name="T21" fmla="*/ 2147483647 h 4627"/>
              <a:gd name="T22" fmla="*/ 2147483647 w 16502"/>
              <a:gd name="T23" fmla="*/ 2147483647 h 4627"/>
              <a:gd name="T24" fmla="*/ 2147483647 w 16502"/>
              <a:gd name="T25" fmla="*/ 2147483647 h 4627"/>
              <a:gd name="T26" fmla="*/ 2147483647 w 16502"/>
              <a:gd name="T27" fmla="*/ 2147483647 h 4627"/>
              <a:gd name="T28" fmla="*/ 2147483647 w 16502"/>
              <a:gd name="T29" fmla="*/ 2147483647 h 4627"/>
              <a:gd name="T30" fmla="*/ 2147483647 w 16502"/>
              <a:gd name="T31" fmla="*/ 2147483647 h 4627"/>
              <a:gd name="T32" fmla="*/ 2147483647 w 16502"/>
              <a:gd name="T33" fmla="*/ 2147483647 h 4627"/>
              <a:gd name="T34" fmla="*/ 2147483647 w 16502"/>
              <a:gd name="T35" fmla="*/ 2147483647 h 4627"/>
              <a:gd name="T36" fmla="*/ 2147483647 w 16502"/>
              <a:gd name="T37" fmla="*/ 2147483647 h 4627"/>
              <a:gd name="T38" fmla="*/ 2147483647 w 16502"/>
              <a:gd name="T39" fmla="*/ 2147483647 h 4627"/>
              <a:gd name="T40" fmla="*/ 2147483647 w 16502"/>
              <a:gd name="T41" fmla="*/ 2147483647 h 4627"/>
              <a:gd name="T42" fmla="*/ 2147483647 w 16502"/>
              <a:gd name="T43" fmla="*/ 2147483647 h 4627"/>
              <a:gd name="T44" fmla="*/ 2147483647 w 16502"/>
              <a:gd name="T45" fmla="*/ 2147483647 h 4627"/>
              <a:gd name="T46" fmla="*/ 2147483647 w 16502"/>
              <a:gd name="T47" fmla="*/ 2147483647 h 4627"/>
              <a:gd name="T48" fmla="*/ 2147483647 w 16502"/>
              <a:gd name="T49" fmla="*/ 2147483647 h 4627"/>
              <a:gd name="T50" fmla="*/ 2147483647 w 16502"/>
              <a:gd name="T51" fmla="*/ 2147483647 h 4627"/>
              <a:gd name="T52" fmla="*/ 2147483647 w 16502"/>
              <a:gd name="T53" fmla="*/ 2147483647 h 4627"/>
              <a:gd name="T54" fmla="*/ 2147483647 w 16502"/>
              <a:gd name="T55" fmla="*/ 2147483647 h 4627"/>
              <a:gd name="T56" fmla="*/ 2147483647 w 16502"/>
              <a:gd name="T57" fmla="*/ 2147483647 h 4627"/>
              <a:gd name="T58" fmla="*/ 2147483647 w 16502"/>
              <a:gd name="T59" fmla="*/ 2147483647 h 4627"/>
              <a:gd name="T60" fmla="*/ 2147483647 w 16502"/>
              <a:gd name="T61" fmla="*/ 2147483647 h 4627"/>
              <a:gd name="T62" fmla="*/ 2147483647 w 16502"/>
              <a:gd name="T63" fmla="*/ 2147483647 h 4627"/>
              <a:gd name="T64" fmla="*/ 2147483647 w 16502"/>
              <a:gd name="T65" fmla="*/ 2147483647 h 4627"/>
              <a:gd name="T66" fmla="*/ 2147483647 w 16502"/>
              <a:gd name="T67" fmla="*/ 2147483647 h 4627"/>
              <a:gd name="T68" fmla="*/ 2147483647 w 16502"/>
              <a:gd name="T69" fmla="*/ 2147483647 h 4627"/>
              <a:gd name="T70" fmla="*/ 2147483647 w 16502"/>
              <a:gd name="T71" fmla="*/ 2147483647 h 4627"/>
              <a:gd name="T72" fmla="*/ 2147483647 w 16502"/>
              <a:gd name="T73" fmla="*/ 2147483647 h 4627"/>
              <a:gd name="T74" fmla="*/ 2147483647 w 16502"/>
              <a:gd name="T75" fmla="*/ 2147483647 h 4627"/>
              <a:gd name="T76" fmla="*/ 2147483647 w 16502"/>
              <a:gd name="T77" fmla="*/ 2147483647 h 4627"/>
              <a:gd name="T78" fmla="*/ 2147483647 w 16502"/>
              <a:gd name="T79" fmla="*/ 2147483647 h 4627"/>
              <a:gd name="T80" fmla="*/ 2147483647 w 16502"/>
              <a:gd name="T81" fmla="*/ 2147483647 h 4627"/>
              <a:gd name="T82" fmla="*/ 2147483647 w 16502"/>
              <a:gd name="T83" fmla="*/ 2147483647 h 4627"/>
              <a:gd name="T84" fmla="*/ 2147483647 w 16502"/>
              <a:gd name="T85" fmla="*/ 2147483647 h 4627"/>
              <a:gd name="T86" fmla="*/ 2147483647 w 16502"/>
              <a:gd name="T87" fmla="*/ 2147483647 h 4627"/>
              <a:gd name="T88" fmla="*/ 2147483647 w 16502"/>
              <a:gd name="T89" fmla="*/ 2147483647 h 4627"/>
              <a:gd name="T90" fmla="*/ 2147483647 w 16502"/>
              <a:gd name="T91" fmla="*/ 2147483647 h 4627"/>
              <a:gd name="T92" fmla="*/ 2147483647 w 16502"/>
              <a:gd name="T93" fmla="*/ 2147483647 h 4627"/>
              <a:gd name="T94" fmla="*/ 2147483647 w 16502"/>
              <a:gd name="T95" fmla="*/ 2147483647 h 4627"/>
              <a:gd name="T96" fmla="*/ 2147483647 w 16502"/>
              <a:gd name="T97" fmla="*/ 2147483647 h 4627"/>
              <a:gd name="T98" fmla="*/ 2147483647 w 16502"/>
              <a:gd name="T99" fmla="*/ 2147483647 h 4627"/>
              <a:gd name="T100" fmla="*/ 2147483647 w 16502"/>
              <a:gd name="T101" fmla="*/ 2147483647 h 4627"/>
              <a:gd name="T102" fmla="*/ 2147483647 w 16502"/>
              <a:gd name="T103" fmla="*/ 2147483647 h 4627"/>
              <a:gd name="T104" fmla="*/ 2147483647 w 16502"/>
              <a:gd name="T105" fmla="*/ 2147483647 h 4627"/>
              <a:gd name="T106" fmla="*/ 2147483647 w 16502"/>
              <a:gd name="T107" fmla="*/ 2147483647 h 4627"/>
              <a:gd name="T108" fmla="*/ 2147483647 w 16502"/>
              <a:gd name="T109" fmla="*/ 2147483647 h 4627"/>
              <a:gd name="T110" fmla="*/ 2147483647 w 16502"/>
              <a:gd name="T111" fmla="*/ 2147483647 h 46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502"/>
              <a:gd name="T169" fmla="*/ 0 h 4627"/>
              <a:gd name="T170" fmla="*/ 16502 w 16502"/>
              <a:gd name="T171" fmla="*/ 4627 h 46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502" h="4627">
                <a:moveTo>
                  <a:pt x="0" y="4498"/>
                </a:moveTo>
                <a:lnTo>
                  <a:pt x="5" y="4502"/>
                </a:lnTo>
                <a:lnTo>
                  <a:pt x="22" y="4514"/>
                </a:lnTo>
                <a:lnTo>
                  <a:pt x="36" y="4524"/>
                </a:lnTo>
                <a:lnTo>
                  <a:pt x="53" y="4533"/>
                </a:lnTo>
                <a:lnTo>
                  <a:pt x="74" y="4544"/>
                </a:lnTo>
                <a:lnTo>
                  <a:pt x="99" y="4555"/>
                </a:lnTo>
                <a:lnTo>
                  <a:pt x="127" y="4566"/>
                </a:lnTo>
                <a:lnTo>
                  <a:pt x="160" y="4578"/>
                </a:lnTo>
                <a:lnTo>
                  <a:pt x="198" y="4588"/>
                </a:lnTo>
                <a:lnTo>
                  <a:pt x="239" y="4599"/>
                </a:lnTo>
                <a:lnTo>
                  <a:pt x="286" y="4607"/>
                </a:lnTo>
                <a:lnTo>
                  <a:pt x="338" y="4615"/>
                </a:lnTo>
                <a:lnTo>
                  <a:pt x="394" y="4621"/>
                </a:lnTo>
                <a:lnTo>
                  <a:pt x="456" y="4625"/>
                </a:lnTo>
                <a:lnTo>
                  <a:pt x="523" y="4627"/>
                </a:lnTo>
                <a:lnTo>
                  <a:pt x="596" y="4626"/>
                </a:lnTo>
                <a:lnTo>
                  <a:pt x="675" y="4623"/>
                </a:lnTo>
                <a:lnTo>
                  <a:pt x="760" y="4615"/>
                </a:lnTo>
                <a:lnTo>
                  <a:pt x="851" y="4606"/>
                </a:lnTo>
                <a:lnTo>
                  <a:pt x="948" y="4591"/>
                </a:lnTo>
                <a:lnTo>
                  <a:pt x="1052" y="4573"/>
                </a:lnTo>
                <a:lnTo>
                  <a:pt x="1162" y="4551"/>
                </a:lnTo>
                <a:lnTo>
                  <a:pt x="1279" y="4524"/>
                </a:lnTo>
                <a:lnTo>
                  <a:pt x="1404" y="4492"/>
                </a:lnTo>
                <a:lnTo>
                  <a:pt x="1535" y="4454"/>
                </a:lnTo>
                <a:lnTo>
                  <a:pt x="1674" y="4411"/>
                </a:lnTo>
                <a:lnTo>
                  <a:pt x="1821" y="4362"/>
                </a:lnTo>
                <a:lnTo>
                  <a:pt x="1974" y="4307"/>
                </a:lnTo>
                <a:lnTo>
                  <a:pt x="2137" y="4245"/>
                </a:lnTo>
                <a:lnTo>
                  <a:pt x="2307" y="4177"/>
                </a:lnTo>
                <a:lnTo>
                  <a:pt x="2637" y="4040"/>
                </a:lnTo>
                <a:lnTo>
                  <a:pt x="2932" y="3915"/>
                </a:lnTo>
                <a:lnTo>
                  <a:pt x="3196" y="3803"/>
                </a:lnTo>
                <a:lnTo>
                  <a:pt x="3432" y="3703"/>
                </a:lnTo>
                <a:lnTo>
                  <a:pt x="3540" y="3658"/>
                </a:lnTo>
                <a:lnTo>
                  <a:pt x="3644" y="3615"/>
                </a:lnTo>
                <a:lnTo>
                  <a:pt x="3741" y="3575"/>
                </a:lnTo>
                <a:lnTo>
                  <a:pt x="3835" y="3537"/>
                </a:lnTo>
                <a:lnTo>
                  <a:pt x="3924" y="3502"/>
                </a:lnTo>
                <a:lnTo>
                  <a:pt x="4009" y="3470"/>
                </a:lnTo>
                <a:lnTo>
                  <a:pt x="4091" y="3440"/>
                </a:lnTo>
                <a:lnTo>
                  <a:pt x="4169" y="3413"/>
                </a:lnTo>
                <a:lnTo>
                  <a:pt x="4246" y="3387"/>
                </a:lnTo>
                <a:lnTo>
                  <a:pt x="4320" y="3364"/>
                </a:lnTo>
                <a:lnTo>
                  <a:pt x="4392" y="3344"/>
                </a:lnTo>
                <a:lnTo>
                  <a:pt x="4463" y="3325"/>
                </a:lnTo>
                <a:lnTo>
                  <a:pt x="4533" y="3309"/>
                </a:lnTo>
                <a:lnTo>
                  <a:pt x="4604" y="3295"/>
                </a:lnTo>
                <a:lnTo>
                  <a:pt x="4673" y="3282"/>
                </a:lnTo>
                <a:lnTo>
                  <a:pt x="4745" y="3272"/>
                </a:lnTo>
                <a:lnTo>
                  <a:pt x="4817" y="3263"/>
                </a:lnTo>
                <a:lnTo>
                  <a:pt x="4889" y="3256"/>
                </a:lnTo>
                <a:lnTo>
                  <a:pt x="4964" y="3251"/>
                </a:lnTo>
                <a:lnTo>
                  <a:pt x="5042" y="3247"/>
                </a:lnTo>
                <a:lnTo>
                  <a:pt x="5122" y="3245"/>
                </a:lnTo>
                <a:lnTo>
                  <a:pt x="5205" y="3245"/>
                </a:lnTo>
                <a:lnTo>
                  <a:pt x="5293" y="3246"/>
                </a:lnTo>
                <a:lnTo>
                  <a:pt x="5383" y="3249"/>
                </a:lnTo>
                <a:lnTo>
                  <a:pt x="5476" y="3251"/>
                </a:lnTo>
                <a:lnTo>
                  <a:pt x="5566" y="3252"/>
                </a:lnTo>
                <a:lnTo>
                  <a:pt x="5655" y="3251"/>
                </a:lnTo>
                <a:lnTo>
                  <a:pt x="5742" y="3247"/>
                </a:lnTo>
                <a:lnTo>
                  <a:pt x="5828" y="3244"/>
                </a:lnTo>
                <a:lnTo>
                  <a:pt x="5912" y="3238"/>
                </a:lnTo>
                <a:lnTo>
                  <a:pt x="5994" y="3232"/>
                </a:lnTo>
                <a:lnTo>
                  <a:pt x="6074" y="3222"/>
                </a:lnTo>
                <a:lnTo>
                  <a:pt x="6153" y="3212"/>
                </a:lnTo>
                <a:lnTo>
                  <a:pt x="6230" y="3199"/>
                </a:lnTo>
                <a:lnTo>
                  <a:pt x="6306" y="3185"/>
                </a:lnTo>
                <a:lnTo>
                  <a:pt x="6379" y="3170"/>
                </a:lnTo>
                <a:lnTo>
                  <a:pt x="6451" y="3152"/>
                </a:lnTo>
                <a:lnTo>
                  <a:pt x="6522" y="3133"/>
                </a:lnTo>
                <a:lnTo>
                  <a:pt x="6590" y="3112"/>
                </a:lnTo>
                <a:lnTo>
                  <a:pt x="6657" y="3089"/>
                </a:lnTo>
                <a:lnTo>
                  <a:pt x="6723" y="3063"/>
                </a:lnTo>
                <a:lnTo>
                  <a:pt x="6786" y="3036"/>
                </a:lnTo>
                <a:lnTo>
                  <a:pt x="6848" y="3008"/>
                </a:lnTo>
                <a:lnTo>
                  <a:pt x="6908" y="2977"/>
                </a:lnTo>
                <a:lnTo>
                  <a:pt x="6966" y="2944"/>
                </a:lnTo>
                <a:lnTo>
                  <a:pt x="7023" y="2910"/>
                </a:lnTo>
                <a:lnTo>
                  <a:pt x="7079" y="2873"/>
                </a:lnTo>
                <a:lnTo>
                  <a:pt x="7131" y="2834"/>
                </a:lnTo>
                <a:lnTo>
                  <a:pt x="7183" y="2793"/>
                </a:lnTo>
                <a:lnTo>
                  <a:pt x="7233" y="2750"/>
                </a:lnTo>
                <a:lnTo>
                  <a:pt x="7282" y="2706"/>
                </a:lnTo>
                <a:lnTo>
                  <a:pt x="7328" y="2658"/>
                </a:lnTo>
                <a:lnTo>
                  <a:pt x="7373" y="2609"/>
                </a:lnTo>
                <a:lnTo>
                  <a:pt x="7417" y="2557"/>
                </a:lnTo>
                <a:lnTo>
                  <a:pt x="7458" y="2504"/>
                </a:lnTo>
                <a:lnTo>
                  <a:pt x="7498" y="2448"/>
                </a:lnTo>
                <a:lnTo>
                  <a:pt x="7515" y="2453"/>
                </a:lnTo>
                <a:lnTo>
                  <a:pt x="7562" y="2467"/>
                </a:lnTo>
                <a:lnTo>
                  <a:pt x="7597" y="2476"/>
                </a:lnTo>
                <a:lnTo>
                  <a:pt x="7639" y="2486"/>
                </a:lnTo>
                <a:lnTo>
                  <a:pt x="7687" y="2496"/>
                </a:lnTo>
                <a:lnTo>
                  <a:pt x="7743" y="2506"/>
                </a:lnTo>
                <a:lnTo>
                  <a:pt x="7805" y="2515"/>
                </a:lnTo>
                <a:lnTo>
                  <a:pt x="7874" y="2524"/>
                </a:lnTo>
                <a:lnTo>
                  <a:pt x="7948" y="2531"/>
                </a:lnTo>
                <a:lnTo>
                  <a:pt x="8028" y="2535"/>
                </a:lnTo>
                <a:lnTo>
                  <a:pt x="8115" y="2538"/>
                </a:lnTo>
                <a:lnTo>
                  <a:pt x="8205" y="2538"/>
                </a:lnTo>
                <a:lnTo>
                  <a:pt x="8302" y="2535"/>
                </a:lnTo>
                <a:lnTo>
                  <a:pt x="8403" y="2528"/>
                </a:lnTo>
                <a:lnTo>
                  <a:pt x="8510" y="2516"/>
                </a:lnTo>
                <a:lnTo>
                  <a:pt x="8620" y="2501"/>
                </a:lnTo>
                <a:lnTo>
                  <a:pt x="8734" y="2480"/>
                </a:lnTo>
                <a:lnTo>
                  <a:pt x="8853" y="2454"/>
                </a:lnTo>
                <a:lnTo>
                  <a:pt x="8975" y="2421"/>
                </a:lnTo>
                <a:lnTo>
                  <a:pt x="9102" y="2384"/>
                </a:lnTo>
                <a:lnTo>
                  <a:pt x="9231" y="2338"/>
                </a:lnTo>
                <a:lnTo>
                  <a:pt x="9364" y="2286"/>
                </a:lnTo>
                <a:lnTo>
                  <a:pt x="9500" y="2226"/>
                </a:lnTo>
                <a:lnTo>
                  <a:pt x="9638" y="2157"/>
                </a:lnTo>
                <a:lnTo>
                  <a:pt x="9778" y="2081"/>
                </a:lnTo>
                <a:lnTo>
                  <a:pt x="9921" y="1994"/>
                </a:lnTo>
                <a:lnTo>
                  <a:pt x="10066" y="1898"/>
                </a:lnTo>
                <a:lnTo>
                  <a:pt x="10213" y="1793"/>
                </a:lnTo>
                <a:lnTo>
                  <a:pt x="10361" y="1678"/>
                </a:lnTo>
                <a:lnTo>
                  <a:pt x="10511" y="1551"/>
                </a:lnTo>
                <a:lnTo>
                  <a:pt x="10525" y="1553"/>
                </a:lnTo>
                <a:lnTo>
                  <a:pt x="10566" y="1560"/>
                </a:lnTo>
                <a:lnTo>
                  <a:pt x="10634" y="1569"/>
                </a:lnTo>
                <a:lnTo>
                  <a:pt x="10725" y="1580"/>
                </a:lnTo>
                <a:lnTo>
                  <a:pt x="10779" y="1586"/>
                </a:lnTo>
                <a:lnTo>
                  <a:pt x="10838" y="1591"/>
                </a:lnTo>
                <a:lnTo>
                  <a:pt x="10902" y="1596"/>
                </a:lnTo>
                <a:lnTo>
                  <a:pt x="10972" y="1602"/>
                </a:lnTo>
                <a:lnTo>
                  <a:pt x="11045" y="1606"/>
                </a:lnTo>
                <a:lnTo>
                  <a:pt x="11123" y="1610"/>
                </a:lnTo>
                <a:lnTo>
                  <a:pt x="11206" y="1613"/>
                </a:lnTo>
                <a:lnTo>
                  <a:pt x="11292" y="1615"/>
                </a:lnTo>
                <a:lnTo>
                  <a:pt x="11381" y="1616"/>
                </a:lnTo>
                <a:lnTo>
                  <a:pt x="11474" y="1615"/>
                </a:lnTo>
                <a:lnTo>
                  <a:pt x="11571" y="1614"/>
                </a:lnTo>
                <a:lnTo>
                  <a:pt x="11670" y="1610"/>
                </a:lnTo>
                <a:lnTo>
                  <a:pt x="11772" y="1605"/>
                </a:lnTo>
                <a:lnTo>
                  <a:pt x="11876" y="1599"/>
                </a:lnTo>
                <a:lnTo>
                  <a:pt x="11983" y="1589"/>
                </a:lnTo>
                <a:lnTo>
                  <a:pt x="12092" y="1579"/>
                </a:lnTo>
                <a:lnTo>
                  <a:pt x="12203" y="1565"/>
                </a:lnTo>
                <a:lnTo>
                  <a:pt x="12315" y="1548"/>
                </a:lnTo>
                <a:lnTo>
                  <a:pt x="12429" y="1530"/>
                </a:lnTo>
                <a:lnTo>
                  <a:pt x="12544" y="1508"/>
                </a:lnTo>
                <a:lnTo>
                  <a:pt x="12660" y="1484"/>
                </a:lnTo>
                <a:lnTo>
                  <a:pt x="12776" y="1457"/>
                </a:lnTo>
                <a:lnTo>
                  <a:pt x="12893" y="1425"/>
                </a:lnTo>
                <a:lnTo>
                  <a:pt x="13010" y="1391"/>
                </a:lnTo>
                <a:lnTo>
                  <a:pt x="13125" y="1358"/>
                </a:lnTo>
                <a:lnTo>
                  <a:pt x="13236" y="1328"/>
                </a:lnTo>
                <a:lnTo>
                  <a:pt x="13343" y="1302"/>
                </a:lnTo>
                <a:lnTo>
                  <a:pt x="13446" y="1281"/>
                </a:lnTo>
                <a:lnTo>
                  <a:pt x="13545" y="1263"/>
                </a:lnTo>
                <a:lnTo>
                  <a:pt x="13641" y="1248"/>
                </a:lnTo>
                <a:lnTo>
                  <a:pt x="13733" y="1238"/>
                </a:lnTo>
                <a:lnTo>
                  <a:pt x="13821" y="1229"/>
                </a:lnTo>
                <a:lnTo>
                  <a:pt x="13907" y="1224"/>
                </a:lnTo>
                <a:lnTo>
                  <a:pt x="13988" y="1222"/>
                </a:lnTo>
                <a:lnTo>
                  <a:pt x="14066" y="1222"/>
                </a:lnTo>
                <a:lnTo>
                  <a:pt x="14140" y="1224"/>
                </a:lnTo>
                <a:lnTo>
                  <a:pt x="14212" y="1228"/>
                </a:lnTo>
                <a:lnTo>
                  <a:pt x="14280" y="1234"/>
                </a:lnTo>
                <a:lnTo>
                  <a:pt x="14346" y="1242"/>
                </a:lnTo>
                <a:lnTo>
                  <a:pt x="14408" y="1251"/>
                </a:lnTo>
                <a:lnTo>
                  <a:pt x="14467" y="1261"/>
                </a:lnTo>
                <a:lnTo>
                  <a:pt x="14524" y="1272"/>
                </a:lnTo>
                <a:lnTo>
                  <a:pt x="14577" y="1285"/>
                </a:lnTo>
                <a:lnTo>
                  <a:pt x="14629" y="1298"/>
                </a:lnTo>
                <a:lnTo>
                  <a:pt x="14677" y="1310"/>
                </a:lnTo>
                <a:lnTo>
                  <a:pt x="14724" y="1324"/>
                </a:lnTo>
                <a:lnTo>
                  <a:pt x="14767" y="1338"/>
                </a:lnTo>
                <a:lnTo>
                  <a:pt x="14808" y="1350"/>
                </a:lnTo>
                <a:lnTo>
                  <a:pt x="14884" y="1376"/>
                </a:lnTo>
                <a:lnTo>
                  <a:pt x="14950" y="1397"/>
                </a:lnTo>
                <a:lnTo>
                  <a:pt x="14981" y="1406"/>
                </a:lnTo>
                <a:lnTo>
                  <a:pt x="15009" y="1413"/>
                </a:lnTo>
                <a:lnTo>
                  <a:pt x="15036" y="1419"/>
                </a:lnTo>
                <a:lnTo>
                  <a:pt x="15061" y="1423"/>
                </a:lnTo>
                <a:lnTo>
                  <a:pt x="15073" y="1425"/>
                </a:lnTo>
                <a:lnTo>
                  <a:pt x="15109" y="1430"/>
                </a:lnTo>
                <a:lnTo>
                  <a:pt x="15166" y="1438"/>
                </a:lnTo>
                <a:lnTo>
                  <a:pt x="15241" y="1447"/>
                </a:lnTo>
                <a:lnTo>
                  <a:pt x="15284" y="1451"/>
                </a:lnTo>
                <a:lnTo>
                  <a:pt x="15330" y="1454"/>
                </a:lnTo>
                <a:lnTo>
                  <a:pt x="15380" y="1459"/>
                </a:lnTo>
                <a:lnTo>
                  <a:pt x="15433" y="1462"/>
                </a:lnTo>
                <a:lnTo>
                  <a:pt x="15487" y="1465"/>
                </a:lnTo>
                <a:lnTo>
                  <a:pt x="15544" y="1466"/>
                </a:lnTo>
                <a:lnTo>
                  <a:pt x="15602" y="1467"/>
                </a:lnTo>
                <a:lnTo>
                  <a:pt x="15662" y="1467"/>
                </a:lnTo>
                <a:lnTo>
                  <a:pt x="15722" y="1466"/>
                </a:lnTo>
                <a:lnTo>
                  <a:pt x="15783" y="1463"/>
                </a:lnTo>
                <a:lnTo>
                  <a:pt x="15844" y="1459"/>
                </a:lnTo>
                <a:lnTo>
                  <a:pt x="15905" y="1452"/>
                </a:lnTo>
                <a:lnTo>
                  <a:pt x="15966" y="1445"/>
                </a:lnTo>
                <a:lnTo>
                  <a:pt x="16026" y="1435"/>
                </a:lnTo>
                <a:lnTo>
                  <a:pt x="16085" y="1424"/>
                </a:lnTo>
                <a:lnTo>
                  <a:pt x="16142" y="1409"/>
                </a:lnTo>
                <a:lnTo>
                  <a:pt x="16198" y="1393"/>
                </a:lnTo>
                <a:lnTo>
                  <a:pt x="16251" y="1374"/>
                </a:lnTo>
                <a:lnTo>
                  <a:pt x="16301" y="1352"/>
                </a:lnTo>
                <a:lnTo>
                  <a:pt x="16349" y="1328"/>
                </a:lnTo>
                <a:lnTo>
                  <a:pt x="16393" y="1301"/>
                </a:lnTo>
                <a:lnTo>
                  <a:pt x="16434" y="1270"/>
                </a:lnTo>
                <a:lnTo>
                  <a:pt x="16471" y="1237"/>
                </a:lnTo>
                <a:lnTo>
                  <a:pt x="16502" y="1199"/>
                </a:lnTo>
                <a:lnTo>
                  <a:pt x="16488" y="1185"/>
                </a:lnTo>
                <a:lnTo>
                  <a:pt x="16443" y="1146"/>
                </a:lnTo>
                <a:lnTo>
                  <a:pt x="16410" y="1119"/>
                </a:lnTo>
                <a:lnTo>
                  <a:pt x="16368" y="1086"/>
                </a:lnTo>
                <a:lnTo>
                  <a:pt x="16319" y="1049"/>
                </a:lnTo>
                <a:lnTo>
                  <a:pt x="16263" y="1009"/>
                </a:lnTo>
                <a:lnTo>
                  <a:pt x="16200" y="966"/>
                </a:lnTo>
                <a:lnTo>
                  <a:pt x="16129" y="920"/>
                </a:lnTo>
                <a:lnTo>
                  <a:pt x="16051" y="871"/>
                </a:lnTo>
                <a:lnTo>
                  <a:pt x="15964" y="821"/>
                </a:lnTo>
                <a:lnTo>
                  <a:pt x="15871" y="770"/>
                </a:lnTo>
                <a:lnTo>
                  <a:pt x="15771" y="718"/>
                </a:lnTo>
                <a:lnTo>
                  <a:pt x="15662" y="666"/>
                </a:lnTo>
                <a:lnTo>
                  <a:pt x="15546" y="614"/>
                </a:lnTo>
                <a:lnTo>
                  <a:pt x="15423" y="563"/>
                </a:lnTo>
                <a:lnTo>
                  <a:pt x="15292" y="514"/>
                </a:lnTo>
                <a:lnTo>
                  <a:pt x="15155" y="465"/>
                </a:lnTo>
                <a:lnTo>
                  <a:pt x="15009" y="420"/>
                </a:lnTo>
                <a:lnTo>
                  <a:pt x="14857" y="377"/>
                </a:lnTo>
                <a:lnTo>
                  <a:pt x="14696" y="338"/>
                </a:lnTo>
                <a:lnTo>
                  <a:pt x="14529" y="302"/>
                </a:lnTo>
                <a:lnTo>
                  <a:pt x="14354" y="271"/>
                </a:lnTo>
                <a:lnTo>
                  <a:pt x="14172" y="244"/>
                </a:lnTo>
                <a:lnTo>
                  <a:pt x="13982" y="223"/>
                </a:lnTo>
                <a:lnTo>
                  <a:pt x="13786" y="209"/>
                </a:lnTo>
                <a:lnTo>
                  <a:pt x="13580" y="199"/>
                </a:lnTo>
                <a:lnTo>
                  <a:pt x="13369" y="198"/>
                </a:lnTo>
                <a:lnTo>
                  <a:pt x="13149" y="203"/>
                </a:lnTo>
                <a:lnTo>
                  <a:pt x="12923" y="217"/>
                </a:lnTo>
                <a:lnTo>
                  <a:pt x="12689" y="238"/>
                </a:lnTo>
                <a:lnTo>
                  <a:pt x="12479" y="262"/>
                </a:lnTo>
                <a:lnTo>
                  <a:pt x="12282" y="286"/>
                </a:lnTo>
                <a:lnTo>
                  <a:pt x="12100" y="310"/>
                </a:lnTo>
                <a:lnTo>
                  <a:pt x="11929" y="333"/>
                </a:lnTo>
                <a:lnTo>
                  <a:pt x="11772" y="355"/>
                </a:lnTo>
                <a:lnTo>
                  <a:pt x="11626" y="377"/>
                </a:lnTo>
                <a:lnTo>
                  <a:pt x="11491" y="397"/>
                </a:lnTo>
                <a:lnTo>
                  <a:pt x="11366" y="417"/>
                </a:lnTo>
                <a:lnTo>
                  <a:pt x="11141" y="452"/>
                </a:lnTo>
                <a:lnTo>
                  <a:pt x="10949" y="481"/>
                </a:lnTo>
                <a:lnTo>
                  <a:pt x="10862" y="493"/>
                </a:lnTo>
                <a:lnTo>
                  <a:pt x="10781" y="502"/>
                </a:lnTo>
                <a:lnTo>
                  <a:pt x="10705" y="511"/>
                </a:lnTo>
                <a:lnTo>
                  <a:pt x="10634" y="516"/>
                </a:lnTo>
                <a:lnTo>
                  <a:pt x="10564" y="518"/>
                </a:lnTo>
                <a:lnTo>
                  <a:pt x="10498" y="519"/>
                </a:lnTo>
                <a:lnTo>
                  <a:pt x="10434" y="516"/>
                </a:lnTo>
                <a:lnTo>
                  <a:pt x="10369" y="511"/>
                </a:lnTo>
                <a:lnTo>
                  <a:pt x="10306" y="502"/>
                </a:lnTo>
                <a:lnTo>
                  <a:pt x="10243" y="491"/>
                </a:lnTo>
                <a:lnTo>
                  <a:pt x="10178" y="476"/>
                </a:lnTo>
                <a:lnTo>
                  <a:pt x="10111" y="458"/>
                </a:lnTo>
                <a:lnTo>
                  <a:pt x="10042" y="436"/>
                </a:lnTo>
                <a:lnTo>
                  <a:pt x="9968" y="410"/>
                </a:lnTo>
                <a:lnTo>
                  <a:pt x="9891" y="380"/>
                </a:lnTo>
                <a:lnTo>
                  <a:pt x="9809" y="346"/>
                </a:lnTo>
                <a:lnTo>
                  <a:pt x="9722" y="307"/>
                </a:lnTo>
                <a:lnTo>
                  <a:pt x="9627" y="265"/>
                </a:lnTo>
                <a:lnTo>
                  <a:pt x="9526" y="218"/>
                </a:lnTo>
                <a:lnTo>
                  <a:pt x="9416" y="166"/>
                </a:lnTo>
                <a:lnTo>
                  <a:pt x="9417" y="165"/>
                </a:lnTo>
                <a:lnTo>
                  <a:pt x="9417" y="164"/>
                </a:lnTo>
                <a:lnTo>
                  <a:pt x="9401" y="189"/>
                </a:lnTo>
                <a:lnTo>
                  <a:pt x="9380" y="216"/>
                </a:lnTo>
                <a:lnTo>
                  <a:pt x="9355" y="246"/>
                </a:lnTo>
                <a:lnTo>
                  <a:pt x="9327" y="280"/>
                </a:lnTo>
                <a:lnTo>
                  <a:pt x="9295" y="317"/>
                </a:lnTo>
                <a:lnTo>
                  <a:pt x="9258" y="356"/>
                </a:lnTo>
                <a:lnTo>
                  <a:pt x="9218" y="396"/>
                </a:lnTo>
                <a:lnTo>
                  <a:pt x="9173" y="439"/>
                </a:lnTo>
                <a:lnTo>
                  <a:pt x="9125" y="482"/>
                </a:lnTo>
                <a:lnTo>
                  <a:pt x="9071" y="527"/>
                </a:lnTo>
                <a:lnTo>
                  <a:pt x="9013" y="573"/>
                </a:lnTo>
                <a:lnTo>
                  <a:pt x="8950" y="619"/>
                </a:lnTo>
                <a:lnTo>
                  <a:pt x="8882" y="665"/>
                </a:lnTo>
                <a:lnTo>
                  <a:pt x="8810" y="710"/>
                </a:lnTo>
                <a:lnTo>
                  <a:pt x="8732" y="756"/>
                </a:lnTo>
                <a:lnTo>
                  <a:pt x="8650" y="801"/>
                </a:lnTo>
                <a:lnTo>
                  <a:pt x="8561" y="844"/>
                </a:lnTo>
                <a:lnTo>
                  <a:pt x="8468" y="885"/>
                </a:lnTo>
                <a:lnTo>
                  <a:pt x="8369" y="925"/>
                </a:lnTo>
                <a:lnTo>
                  <a:pt x="8264" y="963"/>
                </a:lnTo>
                <a:lnTo>
                  <a:pt x="8155" y="999"/>
                </a:lnTo>
                <a:lnTo>
                  <a:pt x="8039" y="1031"/>
                </a:lnTo>
                <a:lnTo>
                  <a:pt x="7917" y="1061"/>
                </a:lnTo>
                <a:lnTo>
                  <a:pt x="7789" y="1087"/>
                </a:lnTo>
                <a:lnTo>
                  <a:pt x="7655" y="1109"/>
                </a:lnTo>
                <a:lnTo>
                  <a:pt x="7515" y="1127"/>
                </a:lnTo>
                <a:lnTo>
                  <a:pt x="7368" y="1142"/>
                </a:lnTo>
                <a:lnTo>
                  <a:pt x="7215" y="1151"/>
                </a:lnTo>
                <a:lnTo>
                  <a:pt x="7055" y="1156"/>
                </a:lnTo>
                <a:lnTo>
                  <a:pt x="6889" y="1155"/>
                </a:lnTo>
                <a:lnTo>
                  <a:pt x="6716" y="1147"/>
                </a:lnTo>
                <a:lnTo>
                  <a:pt x="6536" y="1135"/>
                </a:lnTo>
                <a:lnTo>
                  <a:pt x="6324" y="1120"/>
                </a:lnTo>
                <a:lnTo>
                  <a:pt x="6112" y="1112"/>
                </a:lnTo>
                <a:lnTo>
                  <a:pt x="5901" y="1111"/>
                </a:lnTo>
                <a:lnTo>
                  <a:pt x="5691" y="1118"/>
                </a:lnTo>
                <a:lnTo>
                  <a:pt x="5482" y="1130"/>
                </a:lnTo>
                <a:lnTo>
                  <a:pt x="5275" y="1149"/>
                </a:lnTo>
                <a:lnTo>
                  <a:pt x="5068" y="1176"/>
                </a:lnTo>
                <a:lnTo>
                  <a:pt x="4863" y="1208"/>
                </a:lnTo>
                <a:lnTo>
                  <a:pt x="4660" y="1246"/>
                </a:lnTo>
                <a:lnTo>
                  <a:pt x="4459" y="1291"/>
                </a:lnTo>
                <a:lnTo>
                  <a:pt x="4258" y="1343"/>
                </a:lnTo>
                <a:lnTo>
                  <a:pt x="4061" y="1401"/>
                </a:lnTo>
                <a:lnTo>
                  <a:pt x="3865" y="1465"/>
                </a:lnTo>
                <a:lnTo>
                  <a:pt x="3671" y="1534"/>
                </a:lnTo>
                <a:lnTo>
                  <a:pt x="3479" y="1610"/>
                </a:lnTo>
                <a:lnTo>
                  <a:pt x="3290" y="1691"/>
                </a:lnTo>
                <a:lnTo>
                  <a:pt x="3103" y="1779"/>
                </a:lnTo>
                <a:lnTo>
                  <a:pt x="2919" y="1872"/>
                </a:lnTo>
                <a:lnTo>
                  <a:pt x="2738" y="1970"/>
                </a:lnTo>
                <a:lnTo>
                  <a:pt x="2559" y="2074"/>
                </a:lnTo>
                <a:lnTo>
                  <a:pt x="2383" y="2185"/>
                </a:lnTo>
                <a:lnTo>
                  <a:pt x="2210" y="2299"/>
                </a:lnTo>
                <a:lnTo>
                  <a:pt x="2041" y="2419"/>
                </a:lnTo>
                <a:lnTo>
                  <a:pt x="1874" y="2546"/>
                </a:lnTo>
                <a:lnTo>
                  <a:pt x="1711" y="2676"/>
                </a:lnTo>
                <a:lnTo>
                  <a:pt x="1551" y="2812"/>
                </a:lnTo>
                <a:lnTo>
                  <a:pt x="1395" y="2953"/>
                </a:lnTo>
                <a:lnTo>
                  <a:pt x="1243" y="3098"/>
                </a:lnTo>
                <a:lnTo>
                  <a:pt x="1094" y="3249"/>
                </a:lnTo>
                <a:lnTo>
                  <a:pt x="950" y="3404"/>
                </a:lnTo>
                <a:lnTo>
                  <a:pt x="809" y="3564"/>
                </a:lnTo>
                <a:lnTo>
                  <a:pt x="673" y="3728"/>
                </a:lnTo>
                <a:lnTo>
                  <a:pt x="606" y="3810"/>
                </a:lnTo>
                <a:lnTo>
                  <a:pt x="544" y="3886"/>
                </a:lnTo>
                <a:lnTo>
                  <a:pt x="486" y="3957"/>
                </a:lnTo>
                <a:lnTo>
                  <a:pt x="433" y="4022"/>
                </a:lnTo>
                <a:lnTo>
                  <a:pt x="382" y="4082"/>
                </a:lnTo>
                <a:lnTo>
                  <a:pt x="336" y="4137"/>
                </a:lnTo>
                <a:lnTo>
                  <a:pt x="293" y="4187"/>
                </a:lnTo>
                <a:lnTo>
                  <a:pt x="253" y="4233"/>
                </a:lnTo>
                <a:lnTo>
                  <a:pt x="215" y="4276"/>
                </a:lnTo>
                <a:lnTo>
                  <a:pt x="181" y="4313"/>
                </a:lnTo>
                <a:lnTo>
                  <a:pt x="150" y="4347"/>
                </a:lnTo>
                <a:lnTo>
                  <a:pt x="122" y="4377"/>
                </a:lnTo>
                <a:lnTo>
                  <a:pt x="97" y="4403"/>
                </a:lnTo>
                <a:lnTo>
                  <a:pt x="74" y="4426"/>
                </a:lnTo>
                <a:lnTo>
                  <a:pt x="53" y="4447"/>
                </a:lnTo>
                <a:lnTo>
                  <a:pt x="35" y="4464"/>
                </a:lnTo>
                <a:lnTo>
                  <a:pt x="27" y="4469"/>
                </a:lnTo>
                <a:lnTo>
                  <a:pt x="21" y="4473"/>
                </a:lnTo>
                <a:lnTo>
                  <a:pt x="15" y="4478"/>
                </a:lnTo>
                <a:lnTo>
                  <a:pt x="7" y="4480"/>
                </a:lnTo>
                <a:lnTo>
                  <a:pt x="0" y="4498"/>
                </a:lnTo>
                <a:close/>
                <a:moveTo>
                  <a:pt x="9421" y="0"/>
                </a:moveTo>
                <a:lnTo>
                  <a:pt x="9424" y="12"/>
                </a:lnTo>
                <a:lnTo>
                  <a:pt x="9427" y="23"/>
                </a:lnTo>
                <a:lnTo>
                  <a:pt x="9430" y="34"/>
                </a:lnTo>
                <a:lnTo>
                  <a:pt x="9433" y="45"/>
                </a:lnTo>
                <a:lnTo>
                  <a:pt x="9430" y="34"/>
                </a:lnTo>
                <a:lnTo>
                  <a:pt x="9427" y="23"/>
                </a:lnTo>
                <a:lnTo>
                  <a:pt x="9424" y="12"/>
                </a:lnTo>
                <a:lnTo>
                  <a:pt x="9421" y="0"/>
                </a:lnTo>
                <a:close/>
                <a:moveTo>
                  <a:pt x="9435" y="53"/>
                </a:moveTo>
                <a:lnTo>
                  <a:pt x="9440" y="68"/>
                </a:lnTo>
                <a:lnTo>
                  <a:pt x="9444" y="81"/>
                </a:lnTo>
                <a:lnTo>
                  <a:pt x="9448" y="96"/>
                </a:lnTo>
                <a:lnTo>
                  <a:pt x="9453" y="110"/>
                </a:lnTo>
                <a:lnTo>
                  <a:pt x="9448" y="96"/>
                </a:lnTo>
                <a:lnTo>
                  <a:pt x="9444" y="81"/>
                </a:lnTo>
                <a:lnTo>
                  <a:pt x="9440" y="68"/>
                </a:lnTo>
                <a:lnTo>
                  <a:pt x="9435" y="53"/>
                </a:lnTo>
                <a:close/>
                <a:moveTo>
                  <a:pt x="9451" y="113"/>
                </a:moveTo>
                <a:lnTo>
                  <a:pt x="9451" y="113"/>
                </a:lnTo>
                <a:lnTo>
                  <a:pt x="9451" y="114"/>
                </a:lnTo>
                <a:lnTo>
                  <a:pt x="9451" y="113"/>
                </a:lnTo>
                <a:close/>
                <a:moveTo>
                  <a:pt x="9448" y="119"/>
                </a:moveTo>
                <a:lnTo>
                  <a:pt x="9447" y="120"/>
                </a:lnTo>
                <a:lnTo>
                  <a:pt x="9447" y="121"/>
                </a:lnTo>
                <a:lnTo>
                  <a:pt x="9447" y="120"/>
                </a:lnTo>
                <a:lnTo>
                  <a:pt x="9448" y="119"/>
                </a:lnTo>
                <a:close/>
                <a:moveTo>
                  <a:pt x="9444" y="125"/>
                </a:moveTo>
                <a:lnTo>
                  <a:pt x="9443" y="128"/>
                </a:lnTo>
                <a:lnTo>
                  <a:pt x="9441" y="130"/>
                </a:lnTo>
                <a:lnTo>
                  <a:pt x="9443" y="128"/>
                </a:lnTo>
                <a:lnTo>
                  <a:pt x="9444" y="125"/>
                </a:lnTo>
                <a:close/>
                <a:moveTo>
                  <a:pt x="9439" y="134"/>
                </a:moveTo>
                <a:lnTo>
                  <a:pt x="9437" y="135"/>
                </a:lnTo>
                <a:lnTo>
                  <a:pt x="9436" y="136"/>
                </a:lnTo>
                <a:lnTo>
                  <a:pt x="9437" y="135"/>
                </a:lnTo>
                <a:lnTo>
                  <a:pt x="9439" y="134"/>
                </a:lnTo>
                <a:close/>
                <a:moveTo>
                  <a:pt x="9432" y="144"/>
                </a:moveTo>
                <a:lnTo>
                  <a:pt x="9431" y="145"/>
                </a:lnTo>
                <a:lnTo>
                  <a:pt x="9430" y="146"/>
                </a:lnTo>
                <a:lnTo>
                  <a:pt x="9431" y="145"/>
                </a:lnTo>
                <a:lnTo>
                  <a:pt x="9432" y="144"/>
                </a:lnTo>
                <a:close/>
              </a:path>
            </a:pathLst>
          </a:custGeom>
          <a:gradFill rotWithShape="0">
            <a:gsLst>
              <a:gs pos="0">
                <a:srgbClr val="000099"/>
              </a:gs>
              <a:gs pos="100000">
                <a:srgbClr val="00004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590" name="Freeform 14">
            <a:extLst>
              <a:ext uri="{FF2B5EF4-FFF2-40B4-BE49-F238E27FC236}">
                <a16:creationId xmlns:a16="http://schemas.microsoft.com/office/drawing/2014/main" id="{04EB3241-FF25-4274-BE6B-11CF585AB964}"/>
              </a:ext>
            </a:extLst>
          </p:cNvPr>
          <p:cNvSpPr>
            <a:spLocks/>
          </p:cNvSpPr>
          <p:nvPr/>
        </p:nvSpPr>
        <p:spPr bwMode="blackWhite">
          <a:xfrm>
            <a:off x="3230563" y="1817688"/>
            <a:ext cx="2697162" cy="374650"/>
          </a:xfrm>
          <a:custGeom>
            <a:avLst/>
            <a:gdLst>
              <a:gd name="T0" fmla="*/ 2147483647 w 1912"/>
              <a:gd name="T1" fmla="*/ 2147483647 h 236"/>
              <a:gd name="T2" fmla="*/ 2147483647 w 1912"/>
              <a:gd name="T3" fmla="*/ 2147483647 h 236"/>
              <a:gd name="T4" fmla="*/ 2147483647 w 1912"/>
              <a:gd name="T5" fmla="*/ 2147483647 h 236"/>
              <a:gd name="T6" fmla="*/ 2147483647 w 1912"/>
              <a:gd name="T7" fmla="*/ 2147483647 h 236"/>
              <a:gd name="T8" fmla="*/ 2147483647 w 1912"/>
              <a:gd name="T9" fmla="*/ 2147483647 h 236"/>
              <a:gd name="T10" fmla="*/ 2147483647 w 1912"/>
              <a:gd name="T11" fmla="*/ 2147483647 h 236"/>
              <a:gd name="T12" fmla="*/ 2147483647 w 1912"/>
              <a:gd name="T13" fmla="*/ 2147483647 h 236"/>
              <a:gd name="T14" fmla="*/ 2147483647 w 1912"/>
              <a:gd name="T15" fmla="*/ 2147483647 h 236"/>
              <a:gd name="T16" fmla="*/ 2147483647 w 1912"/>
              <a:gd name="T17" fmla="*/ 2147483647 h 236"/>
              <a:gd name="T18" fmla="*/ 2147483647 w 1912"/>
              <a:gd name="T19" fmla="*/ 2147483647 h 236"/>
              <a:gd name="T20" fmla="*/ 2147483647 w 1912"/>
              <a:gd name="T21" fmla="*/ 2147483647 h 236"/>
              <a:gd name="T22" fmla="*/ 2147483647 w 1912"/>
              <a:gd name="T23" fmla="*/ 2147483647 h 236"/>
              <a:gd name="T24" fmla="*/ 2147483647 w 1912"/>
              <a:gd name="T25" fmla="*/ 2147483647 h 236"/>
              <a:gd name="T26" fmla="*/ 2147483647 w 1912"/>
              <a:gd name="T27" fmla="*/ 2147483647 h 236"/>
              <a:gd name="T28" fmla="*/ 2147483647 w 1912"/>
              <a:gd name="T29" fmla="*/ 2147483647 h 236"/>
              <a:gd name="T30" fmla="*/ 2147483647 w 1912"/>
              <a:gd name="T31" fmla="*/ 2147483647 h 236"/>
              <a:gd name="T32" fmla="*/ 2147483647 w 1912"/>
              <a:gd name="T33" fmla="*/ 2147483647 h 236"/>
              <a:gd name="T34" fmla="*/ 2147483647 w 1912"/>
              <a:gd name="T35" fmla="*/ 2147483647 h 236"/>
              <a:gd name="T36" fmla="*/ 2147483647 w 1912"/>
              <a:gd name="T37" fmla="*/ 2147483647 h 236"/>
              <a:gd name="T38" fmla="*/ 2147483647 w 1912"/>
              <a:gd name="T39" fmla="*/ 2147483647 h 236"/>
              <a:gd name="T40" fmla="*/ 2147483647 w 1912"/>
              <a:gd name="T41" fmla="*/ 2147483647 h 236"/>
              <a:gd name="T42" fmla="*/ 2147483647 w 1912"/>
              <a:gd name="T43" fmla="*/ 2147483647 h 236"/>
              <a:gd name="T44" fmla="*/ 2147483647 w 1912"/>
              <a:gd name="T45" fmla="*/ 2147483647 h 236"/>
              <a:gd name="T46" fmla="*/ 2147483647 w 1912"/>
              <a:gd name="T47" fmla="*/ 2147483647 h 236"/>
              <a:gd name="T48" fmla="*/ 0 w 1912"/>
              <a:gd name="T49" fmla="*/ 2147483647 h 236"/>
              <a:gd name="T50" fmla="*/ 0 w 1912"/>
              <a:gd name="T51" fmla="*/ 0 h 236"/>
              <a:gd name="T52" fmla="*/ 2147483647 w 1912"/>
              <a:gd name="T53" fmla="*/ 0 h 236"/>
              <a:gd name="T54" fmla="*/ 2147483647 w 1912"/>
              <a:gd name="T55" fmla="*/ 2147483647 h 236"/>
              <a:gd name="T56" fmla="*/ 2147483647 w 1912"/>
              <a:gd name="T57" fmla="*/ 2147483647 h 236"/>
              <a:gd name="T58" fmla="*/ 2147483647 w 1912"/>
              <a:gd name="T59" fmla="*/ 0 h 236"/>
              <a:gd name="T60" fmla="*/ 2147483647 w 1912"/>
              <a:gd name="T61" fmla="*/ 0 h 236"/>
              <a:gd name="T62" fmla="*/ 2147483647 w 1912"/>
              <a:gd name="T63" fmla="*/ 0 h 236"/>
              <a:gd name="T64" fmla="*/ 2147483647 w 1912"/>
              <a:gd name="T65" fmla="*/ 0 h 236"/>
              <a:gd name="T66" fmla="*/ 2147483647 w 1912"/>
              <a:gd name="T67" fmla="*/ 0 h 236"/>
              <a:gd name="T68" fmla="*/ 2147483647 w 1912"/>
              <a:gd name="T69" fmla="*/ 2147483647 h 236"/>
              <a:gd name="T70" fmla="*/ 2147483647 w 1912"/>
              <a:gd name="T71" fmla="*/ 2147483647 h 236"/>
              <a:gd name="T72" fmla="*/ 2147483647 w 1912"/>
              <a:gd name="T73" fmla="*/ 2147483647 h 236"/>
              <a:gd name="T74" fmla="*/ 2147483647 w 1912"/>
              <a:gd name="T75" fmla="*/ 2147483647 h 236"/>
              <a:gd name="T76" fmla="*/ 2147483647 w 1912"/>
              <a:gd name="T77" fmla="*/ 2147483647 h 236"/>
              <a:gd name="T78" fmla="*/ 2147483647 w 1912"/>
              <a:gd name="T79" fmla="*/ 2147483647 h 236"/>
              <a:gd name="T80" fmla="*/ 2147483647 w 1912"/>
              <a:gd name="T81" fmla="*/ 2147483647 h 236"/>
              <a:gd name="T82" fmla="*/ 2147483647 w 1912"/>
              <a:gd name="T83" fmla="*/ 2147483647 h 236"/>
              <a:gd name="T84" fmla="*/ 2147483647 w 1912"/>
              <a:gd name="T85" fmla="*/ 2147483647 h 236"/>
              <a:gd name="T86" fmla="*/ 2147483647 w 1912"/>
              <a:gd name="T87" fmla="*/ 2147483647 h 236"/>
              <a:gd name="T88" fmla="*/ 2147483647 w 1912"/>
              <a:gd name="T89" fmla="*/ 2147483647 h 236"/>
              <a:gd name="T90" fmla="*/ 2147483647 w 1912"/>
              <a:gd name="T91" fmla="*/ 2147483647 h 236"/>
              <a:gd name="T92" fmla="*/ 2147483647 w 1912"/>
              <a:gd name="T93" fmla="*/ 2147483647 h 236"/>
              <a:gd name="T94" fmla="*/ 2147483647 w 1912"/>
              <a:gd name="T95" fmla="*/ 2147483647 h 236"/>
              <a:gd name="T96" fmla="*/ 2147483647 w 1912"/>
              <a:gd name="T97" fmla="*/ 2147483647 h 236"/>
              <a:gd name="T98" fmla="*/ 2147483647 w 1912"/>
              <a:gd name="T99" fmla="*/ 2147483647 h 236"/>
              <a:gd name="T100" fmla="*/ 2147483647 w 1912"/>
              <a:gd name="T101" fmla="*/ 2147483647 h 236"/>
              <a:gd name="T102" fmla="*/ 2147483647 w 1912"/>
              <a:gd name="T103" fmla="*/ 2147483647 h 2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12"/>
              <a:gd name="T157" fmla="*/ 0 h 236"/>
              <a:gd name="T158" fmla="*/ 1912 w 1912"/>
              <a:gd name="T159" fmla="*/ 236 h 2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12" h="236">
                <a:moveTo>
                  <a:pt x="1912" y="118"/>
                </a:moveTo>
                <a:lnTo>
                  <a:pt x="1912" y="130"/>
                </a:lnTo>
                <a:lnTo>
                  <a:pt x="1911" y="142"/>
                </a:lnTo>
                <a:lnTo>
                  <a:pt x="1910" y="153"/>
                </a:lnTo>
                <a:lnTo>
                  <a:pt x="1909" y="164"/>
                </a:lnTo>
                <a:lnTo>
                  <a:pt x="1906" y="174"/>
                </a:lnTo>
                <a:lnTo>
                  <a:pt x="1904" y="184"/>
                </a:lnTo>
                <a:lnTo>
                  <a:pt x="1901" y="193"/>
                </a:lnTo>
                <a:lnTo>
                  <a:pt x="1899" y="201"/>
                </a:lnTo>
                <a:lnTo>
                  <a:pt x="1895" y="209"/>
                </a:lnTo>
                <a:lnTo>
                  <a:pt x="1892" y="216"/>
                </a:lnTo>
                <a:lnTo>
                  <a:pt x="1888" y="222"/>
                </a:lnTo>
                <a:lnTo>
                  <a:pt x="1884" y="227"/>
                </a:lnTo>
                <a:lnTo>
                  <a:pt x="1882" y="229"/>
                </a:lnTo>
                <a:lnTo>
                  <a:pt x="1880" y="231"/>
                </a:lnTo>
                <a:lnTo>
                  <a:pt x="1877" y="232"/>
                </a:lnTo>
                <a:lnTo>
                  <a:pt x="1875" y="234"/>
                </a:lnTo>
                <a:lnTo>
                  <a:pt x="1873" y="235"/>
                </a:lnTo>
                <a:lnTo>
                  <a:pt x="1871" y="236"/>
                </a:lnTo>
                <a:lnTo>
                  <a:pt x="1866" y="236"/>
                </a:lnTo>
                <a:lnTo>
                  <a:pt x="1864" y="236"/>
                </a:lnTo>
                <a:lnTo>
                  <a:pt x="1862" y="236"/>
                </a:lnTo>
                <a:lnTo>
                  <a:pt x="1857" y="234"/>
                </a:lnTo>
                <a:lnTo>
                  <a:pt x="1857" y="236"/>
                </a:lnTo>
                <a:lnTo>
                  <a:pt x="0" y="236"/>
                </a:lnTo>
                <a:lnTo>
                  <a:pt x="0" y="0"/>
                </a:lnTo>
                <a:lnTo>
                  <a:pt x="1857" y="0"/>
                </a:lnTo>
                <a:lnTo>
                  <a:pt x="1857" y="2"/>
                </a:lnTo>
                <a:lnTo>
                  <a:pt x="1859" y="1"/>
                </a:lnTo>
                <a:lnTo>
                  <a:pt x="1862" y="0"/>
                </a:lnTo>
                <a:lnTo>
                  <a:pt x="1864" y="0"/>
                </a:lnTo>
                <a:lnTo>
                  <a:pt x="1866" y="0"/>
                </a:lnTo>
                <a:lnTo>
                  <a:pt x="1869" y="0"/>
                </a:lnTo>
                <a:lnTo>
                  <a:pt x="1871" y="0"/>
                </a:lnTo>
                <a:lnTo>
                  <a:pt x="1873" y="1"/>
                </a:lnTo>
                <a:lnTo>
                  <a:pt x="1875" y="2"/>
                </a:lnTo>
                <a:lnTo>
                  <a:pt x="1877" y="4"/>
                </a:lnTo>
                <a:lnTo>
                  <a:pt x="1880" y="5"/>
                </a:lnTo>
                <a:lnTo>
                  <a:pt x="1882" y="7"/>
                </a:lnTo>
                <a:lnTo>
                  <a:pt x="1884" y="9"/>
                </a:lnTo>
                <a:lnTo>
                  <a:pt x="1888" y="14"/>
                </a:lnTo>
                <a:lnTo>
                  <a:pt x="1892" y="20"/>
                </a:lnTo>
                <a:lnTo>
                  <a:pt x="1895" y="27"/>
                </a:lnTo>
                <a:lnTo>
                  <a:pt x="1899" y="35"/>
                </a:lnTo>
                <a:lnTo>
                  <a:pt x="1901" y="43"/>
                </a:lnTo>
                <a:lnTo>
                  <a:pt x="1904" y="52"/>
                </a:lnTo>
                <a:lnTo>
                  <a:pt x="1906" y="62"/>
                </a:lnTo>
                <a:lnTo>
                  <a:pt x="1909" y="72"/>
                </a:lnTo>
                <a:lnTo>
                  <a:pt x="1910" y="83"/>
                </a:lnTo>
                <a:lnTo>
                  <a:pt x="1911" y="94"/>
                </a:lnTo>
                <a:lnTo>
                  <a:pt x="1912" y="106"/>
                </a:lnTo>
                <a:lnTo>
                  <a:pt x="1912" y="118"/>
                </a:lnTo>
                <a:close/>
              </a:path>
            </a:pathLst>
          </a:custGeom>
          <a:gradFill rotWithShape="0">
            <a:gsLst>
              <a:gs pos="0">
                <a:srgbClr val="005E2F"/>
              </a:gs>
              <a:gs pos="50000">
                <a:srgbClr val="00CC66"/>
              </a:gs>
              <a:gs pos="100000">
                <a:srgbClr val="005E2F"/>
              </a:gs>
            </a:gsLst>
            <a:lin ang="5400000" scaled="1"/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BC5C9097-7DA1-4971-A7DB-BB8DC220706F}"/>
              </a:ext>
            </a:extLst>
          </p:cNvPr>
          <p:cNvGrpSpPr>
            <a:grpSpLocks/>
          </p:cNvGrpSpPr>
          <p:nvPr/>
        </p:nvGrpSpPr>
        <p:grpSpPr bwMode="auto">
          <a:xfrm>
            <a:off x="2012950" y="854075"/>
            <a:ext cx="2987675" cy="1857375"/>
            <a:chOff x="4021" y="1536"/>
            <a:chExt cx="2070" cy="1143"/>
          </a:xfrm>
        </p:grpSpPr>
        <p:sp>
          <p:nvSpPr>
            <p:cNvPr id="24640" name="Freeform 16">
              <a:extLst>
                <a:ext uri="{FF2B5EF4-FFF2-40B4-BE49-F238E27FC236}">
                  <a16:creationId xmlns:a16="http://schemas.microsoft.com/office/drawing/2014/main" id="{EA14011F-BF87-4EB9-A44A-1AA8CDE6BF3E}"/>
                </a:ext>
              </a:extLst>
            </p:cNvPr>
            <p:cNvSpPr>
              <a:spLocks/>
            </p:cNvSpPr>
            <p:nvPr/>
          </p:nvSpPr>
          <p:spPr bwMode="blackWhite">
            <a:xfrm rot="-932563">
              <a:off x="4021" y="1652"/>
              <a:ext cx="1190" cy="1027"/>
            </a:xfrm>
            <a:custGeom>
              <a:avLst/>
              <a:gdLst>
                <a:gd name="T0" fmla="*/ 0 w 9849"/>
                <a:gd name="T1" fmla="*/ 0 h 8473"/>
                <a:gd name="T2" fmla="*/ 0 w 9849"/>
                <a:gd name="T3" fmla="*/ 0 h 8473"/>
                <a:gd name="T4" fmla="*/ 0 w 9849"/>
                <a:gd name="T5" fmla="*/ 0 h 8473"/>
                <a:gd name="T6" fmla="*/ 0 w 9849"/>
                <a:gd name="T7" fmla="*/ 0 h 8473"/>
                <a:gd name="T8" fmla="*/ 0 w 9849"/>
                <a:gd name="T9" fmla="*/ 0 h 8473"/>
                <a:gd name="T10" fmla="*/ 0 w 9849"/>
                <a:gd name="T11" fmla="*/ 0 h 8473"/>
                <a:gd name="T12" fmla="*/ 0 w 9849"/>
                <a:gd name="T13" fmla="*/ 0 h 8473"/>
                <a:gd name="T14" fmla="*/ 0 w 9849"/>
                <a:gd name="T15" fmla="*/ 0 h 8473"/>
                <a:gd name="T16" fmla="*/ 0 w 9849"/>
                <a:gd name="T17" fmla="*/ 0 h 8473"/>
                <a:gd name="T18" fmla="*/ 0 w 9849"/>
                <a:gd name="T19" fmla="*/ 0 h 8473"/>
                <a:gd name="T20" fmla="*/ 0 w 9849"/>
                <a:gd name="T21" fmla="*/ 0 h 8473"/>
                <a:gd name="T22" fmla="*/ 0 w 9849"/>
                <a:gd name="T23" fmla="*/ 0 h 8473"/>
                <a:gd name="T24" fmla="*/ 0 w 9849"/>
                <a:gd name="T25" fmla="*/ 0 h 8473"/>
                <a:gd name="T26" fmla="*/ 0 w 9849"/>
                <a:gd name="T27" fmla="*/ 0 h 8473"/>
                <a:gd name="T28" fmla="*/ 0 w 9849"/>
                <a:gd name="T29" fmla="*/ 0 h 8473"/>
                <a:gd name="T30" fmla="*/ 0 w 9849"/>
                <a:gd name="T31" fmla="*/ 0 h 8473"/>
                <a:gd name="T32" fmla="*/ 0 w 9849"/>
                <a:gd name="T33" fmla="*/ 0 h 8473"/>
                <a:gd name="T34" fmla="*/ 0 w 9849"/>
                <a:gd name="T35" fmla="*/ 0 h 8473"/>
                <a:gd name="T36" fmla="*/ 0 w 9849"/>
                <a:gd name="T37" fmla="*/ 0 h 8473"/>
                <a:gd name="T38" fmla="*/ 0 w 9849"/>
                <a:gd name="T39" fmla="*/ 0 h 8473"/>
                <a:gd name="T40" fmla="*/ 0 w 9849"/>
                <a:gd name="T41" fmla="*/ 0 h 8473"/>
                <a:gd name="T42" fmla="*/ 0 w 9849"/>
                <a:gd name="T43" fmla="*/ 0 h 8473"/>
                <a:gd name="T44" fmla="*/ 0 w 9849"/>
                <a:gd name="T45" fmla="*/ 0 h 8473"/>
                <a:gd name="T46" fmla="*/ 0 w 9849"/>
                <a:gd name="T47" fmla="*/ 0 h 8473"/>
                <a:gd name="T48" fmla="*/ 0 w 9849"/>
                <a:gd name="T49" fmla="*/ 0 h 8473"/>
                <a:gd name="T50" fmla="*/ 0 w 9849"/>
                <a:gd name="T51" fmla="*/ 0 h 8473"/>
                <a:gd name="T52" fmla="*/ 0 w 9849"/>
                <a:gd name="T53" fmla="*/ 0 h 8473"/>
                <a:gd name="T54" fmla="*/ 0 w 9849"/>
                <a:gd name="T55" fmla="*/ 0 h 8473"/>
                <a:gd name="T56" fmla="*/ 0 w 9849"/>
                <a:gd name="T57" fmla="*/ 0 h 8473"/>
                <a:gd name="T58" fmla="*/ 0 w 9849"/>
                <a:gd name="T59" fmla="*/ 0 h 8473"/>
                <a:gd name="T60" fmla="*/ 0 w 9849"/>
                <a:gd name="T61" fmla="*/ 0 h 8473"/>
                <a:gd name="T62" fmla="*/ 0 w 9849"/>
                <a:gd name="T63" fmla="*/ 0 h 8473"/>
                <a:gd name="T64" fmla="*/ 0 w 9849"/>
                <a:gd name="T65" fmla="*/ 0 h 8473"/>
                <a:gd name="T66" fmla="*/ 0 w 9849"/>
                <a:gd name="T67" fmla="*/ 0 h 8473"/>
                <a:gd name="T68" fmla="*/ 0 w 9849"/>
                <a:gd name="T69" fmla="*/ 0 h 8473"/>
                <a:gd name="T70" fmla="*/ 0 w 9849"/>
                <a:gd name="T71" fmla="*/ 0 h 8473"/>
                <a:gd name="T72" fmla="*/ 0 w 9849"/>
                <a:gd name="T73" fmla="*/ 0 h 8473"/>
                <a:gd name="T74" fmla="*/ 0 w 9849"/>
                <a:gd name="T75" fmla="*/ 0 h 8473"/>
                <a:gd name="T76" fmla="*/ 0 w 9849"/>
                <a:gd name="T77" fmla="*/ 0 h 8473"/>
                <a:gd name="T78" fmla="*/ 0 w 9849"/>
                <a:gd name="T79" fmla="*/ 0 h 8473"/>
                <a:gd name="T80" fmla="*/ 0 w 9849"/>
                <a:gd name="T81" fmla="*/ 0 h 8473"/>
                <a:gd name="T82" fmla="*/ 0 w 9849"/>
                <a:gd name="T83" fmla="*/ 0 h 8473"/>
                <a:gd name="T84" fmla="*/ 0 w 9849"/>
                <a:gd name="T85" fmla="*/ 0 h 8473"/>
                <a:gd name="T86" fmla="*/ 0 w 9849"/>
                <a:gd name="T87" fmla="*/ 0 h 8473"/>
                <a:gd name="T88" fmla="*/ 0 w 9849"/>
                <a:gd name="T89" fmla="*/ 0 h 8473"/>
                <a:gd name="T90" fmla="*/ 0 w 9849"/>
                <a:gd name="T91" fmla="*/ 0 h 8473"/>
                <a:gd name="T92" fmla="*/ 0 w 9849"/>
                <a:gd name="T93" fmla="*/ 0 h 8473"/>
                <a:gd name="T94" fmla="*/ 0 w 9849"/>
                <a:gd name="T95" fmla="*/ 0 h 8473"/>
                <a:gd name="T96" fmla="*/ 0 w 9849"/>
                <a:gd name="T97" fmla="*/ 0 h 8473"/>
                <a:gd name="T98" fmla="*/ 0 w 9849"/>
                <a:gd name="T99" fmla="*/ 0 h 8473"/>
                <a:gd name="T100" fmla="*/ 0 w 9849"/>
                <a:gd name="T101" fmla="*/ 0 h 8473"/>
                <a:gd name="T102" fmla="*/ 0 w 9849"/>
                <a:gd name="T103" fmla="*/ 0 h 8473"/>
                <a:gd name="T104" fmla="*/ 0 w 9849"/>
                <a:gd name="T105" fmla="*/ 0 h 8473"/>
                <a:gd name="T106" fmla="*/ 0 w 9849"/>
                <a:gd name="T107" fmla="*/ 0 h 8473"/>
                <a:gd name="T108" fmla="*/ 0 w 9849"/>
                <a:gd name="T109" fmla="*/ 0 h 8473"/>
                <a:gd name="T110" fmla="*/ 0 w 9849"/>
                <a:gd name="T111" fmla="*/ 0 h 847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849"/>
                <a:gd name="T169" fmla="*/ 0 h 8473"/>
                <a:gd name="T170" fmla="*/ 9849 w 9849"/>
                <a:gd name="T171" fmla="*/ 8473 h 847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849" h="8473">
                  <a:moveTo>
                    <a:pt x="17" y="7921"/>
                  </a:moveTo>
                  <a:lnTo>
                    <a:pt x="28" y="7892"/>
                  </a:lnTo>
                  <a:lnTo>
                    <a:pt x="41" y="7861"/>
                  </a:lnTo>
                  <a:lnTo>
                    <a:pt x="56" y="7829"/>
                  </a:lnTo>
                  <a:lnTo>
                    <a:pt x="73" y="7796"/>
                  </a:lnTo>
                  <a:lnTo>
                    <a:pt x="91" y="7763"/>
                  </a:lnTo>
                  <a:lnTo>
                    <a:pt x="111" y="7728"/>
                  </a:lnTo>
                  <a:lnTo>
                    <a:pt x="132" y="7692"/>
                  </a:lnTo>
                  <a:lnTo>
                    <a:pt x="155" y="7654"/>
                  </a:lnTo>
                  <a:lnTo>
                    <a:pt x="180" y="7615"/>
                  </a:lnTo>
                  <a:lnTo>
                    <a:pt x="207" y="7575"/>
                  </a:lnTo>
                  <a:lnTo>
                    <a:pt x="237" y="7534"/>
                  </a:lnTo>
                  <a:lnTo>
                    <a:pt x="267" y="7491"/>
                  </a:lnTo>
                  <a:lnTo>
                    <a:pt x="301" y="7446"/>
                  </a:lnTo>
                  <a:lnTo>
                    <a:pt x="336" y="7400"/>
                  </a:lnTo>
                  <a:lnTo>
                    <a:pt x="373" y="7352"/>
                  </a:lnTo>
                  <a:lnTo>
                    <a:pt x="413" y="7303"/>
                  </a:lnTo>
                  <a:lnTo>
                    <a:pt x="484" y="7209"/>
                  </a:lnTo>
                  <a:lnTo>
                    <a:pt x="553" y="7111"/>
                  </a:lnTo>
                  <a:lnTo>
                    <a:pt x="621" y="7009"/>
                  </a:lnTo>
                  <a:lnTo>
                    <a:pt x="687" y="6902"/>
                  </a:lnTo>
                  <a:lnTo>
                    <a:pt x="751" y="6790"/>
                  </a:lnTo>
                  <a:lnTo>
                    <a:pt x="814" y="6676"/>
                  </a:lnTo>
                  <a:lnTo>
                    <a:pt x="875" y="6557"/>
                  </a:lnTo>
                  <a:lnTo>
                    <a:pt x="934" y="6435"/>
                  </a:lnTo>
                  <a:lnTo>
                    <a:pt x="993" y="6309"/>
                  </a:lnTo>
                  <a:lnTo>
                    <a:pt x="1050" y="6182"/>
                  </a:lnTo>
                  <a:lnTo>
                    <a:pt x="1106" y="6053"/>
                  </a:lnTo>
                  <a:lnTo>
                    <a:pt x="1159" y="5921"/>
                  </a:lnTo>
                  <a:lnTo>
                    <a:pt x="1213" y="5787"/>
                  </a:lnTo>
                  <a:lnTo>
                    <a:pt x="1265" y="5653"/>
                  </a:lnTo>
                  <a:lnTo>
                    <a:pt x="1316" y="5517"/>
                  </a:lnTo>
                  <a:lnTo>
                    <a:pt x="1366" y="5381"/>
                  </a:lnTo>
                  <a:lnTo>
                    <a:pt x="1415" y="5244"/>
                  </a:lnTo>
                  <a:lnTo>
                    <a:pt x="1464" y="5108"/>
                  </a:lnTo>
                  <a:lnTo>
                    <a:pt x="1511" y="4971"/>
                  </a:lnTo>
                  <a:lnTo>
                    <a:pt x="1557" y="4835"/>
                  </a:lnTo>
                  <a:lnTo>
                    <a:pt x="1649" y="4566"/>
                  </a:lnTo>
                  <a:lnTo>
                    <a:pt x="1738" y="4304"/>
                  </a:lnTo>
                  <a:lnTo>
                    <a:pt x="1782" y="4175"/>
                  </a:lnTo>
                  <a:lnTo>
                    <a:pt x="1825" y="4049"/>
                  </a:lnTo>
                  <a:lnTo>
                    <a:pt x="1868" y="3926"/>
                  </a:lnTo>
                  <a:lnTo>
                    <a:pt x="1910" y="3806"/>
                  </a:lnTo>
                  <a:lnTo>
                    <a:pt x="1952" y="3689"/>
                  </a:lnTo>
                  <a:lnTo>
                    <a:pt x="1995" y="3577"/>
                  </a:lnTo>
                  <a:lnTo>
                    <a:pt x="2037" y="3468"/>
                  </a:lnTo>
                  <a:lnTo>
                    <a:pt x="2079" y="3364"/>
                  </a:lnTo>
                  <a:lnTo>
                    <a:pt x="2123" y="3260"/>
                  </a:lnTo>
                  <a:lnTo>
                    <a:pt x="2170" y="3155"/>
                  </a:lnTo>
                  <a:lnTo>
                    <a:pt x="2221" y="3048"/>
                  </a:lnTo>
                  <a:lnTo>
                    <a:pt x="2275" y="2939"/>
                  </a:lnTo>
                  <a:lnTo>
                    <a:pt x="2333" y="2830"/>
                  </a:lnTo>
                  <a:lnTo>
                    <a:pt x="2393" y="2718"/>
                  </a:lnTo>
                  <a:lnTo>
                    <a:pt x="2457" y="2606"/>
                  </a:lnTo>
                  <a:lnTo>
                    <a:pt x="2523" y="2494"/>
                  </a:lnTo>
                  <a:lnTo>
                    <a:pt x="2594" y="2381"/>
                  </a:lnTo>
                  <a:lnTo>
                    <a:pt x="2666" y="2269"/>
                  </a:lnTo>
                  <a:lnTo>
                    <a:pt x="2742" y="2155"/>
                  </a:lnTo>
                  <a:lnTo>
                    <a:pt x="2821" y="2043"/>
                  </a:lnTo>
                  <a:lnTo>
                    <a:pt x="2903" y="1931"/>
                  </a:lnTo>
                  <a:lnTo>
                    <a:pt x="2988" y="1820"/>
                  </a:lnTo>
                  <a:lnTo>
                    <a:pt x="3075" y="1711"/>
                  </a:lnTo>
                  <a:lnTo>
                    <a:pt x="3164" y="1603"/>
                  </a:lnTo>
                  <a:lnTo>
                    <a:pt x="3257" y="1495"/>
                  </a:lnTo>
                  <a:lnTo>
                    <a:pt x="3353" y="1391"/>
                  </a:lnTo>
                  <a:lnTo>
                    <a:pt x="3451" y="1288"/>
                  </a:lnTo>
                  <a:lnTo>
                    <a:pt x="3551" y="1188"/>
                  </a:lnTo>
                  <a:lnTo>
                    <a:pt x="3654" y="1090"/>
                  </a:lnTo>
                  <a:lnTo>
                    <a:pt x="3759" y="995"/>
                  </a:lnTo>
                  <a:lnTo>
                    <a:pt x="3867" y="904"/>
                  </a:lnTo>
                  <a:lnTo>
                    <a:pt x="3976" y="814"/>
                  </a:lnTo>
                  <a:lnTo>
                    <a:pt x="4088" y="730"/>
                  </a:lnTo>
                  <a:lnTo>
                    <a:pt x="4203" y="649"/>
                  </a:lnTo>
                  <a:lnTo>
                    <a:pt x="4320" y="572"/>
                  </a:lnTo>
                  <a:lnTo>
                    <a:pt x="4438" y="500"/>
                  </a:lnTo>
                  <a:lnTo>
                    <a:pt x="4558" y="431"/>
                  </a:lnTo>
                  <a:lnTo>
                    <a:pt x="4681" y="368"/>
                  </a:lnTo>
                  <a:lnTo>
                    <a:pt x="4805" y="310"/>
                  </a:lnTo>
                  <a:lnTo>
                    <a:pt x="4931" y="258"/>
                  </a:lnTo>
                  <a:lnTo>
                    <a:pt x="5058" y="210"/>
                  </a:lnTo>
                  <a:lnTo>
                    <a:pt x="5182" y="168"/>
                  </a:lnTo>
                  <a:lnTo>
                    <a:pt x="5305" y="130"/>
                  </a:lnTo>
                  <a:lnTo>
                    <a:pt x="5426" y="99"/>
                  </a:lnTo>
                  <a:lnTo>
                    <a:pt x="5548" y="72"/>
                  </a:lnTo>
                  <a:lnTo>
                    <a:pt x="5667" y="48"/>
                  </a:lnTo>
                  <a:lnTo>
                    <a:pt x="5786" y="31"/>
                  </a:lnTo>
                  <a:lnTo>
                    <a:pt x="5903" y="16"/>
                  </a:lnTo>
                  <a:lnTo>
                    <a:pt x="6020" y="6"/>
                  </a:lnTo>
                  <a:lnTo>
                    <a:pt x="6136" y="1"/>
                  </a:lnTo>
                  <a:lnTo>
                    <a:pt x="6253" y="0"/>
                  </a:lnTo>
                  <a:lnTo>
                    <a:pt x="6369" y="2"/>
                  </a:lnTo>
                  <a:lnTo>
                    <a:pt x="6485" y="8"/>
                  </a:lnTo>
                  <a:lnTo>
                    <a:pt x="6601" y="19"/>
                  </a:lnTo>
                  <a:lnTo>
                    <a:pt x="6717" y="33"/>
                  </a:lnTo>
                  <a:lnTo>
                    <a:pt x="6833" y="49"/>
                  </a:lnTo>
                  <a:lnTo>
                    <a:pt x="6951" y="69"/>
                  </a:lnTo>
                  <a:lnTo>
                    <a:pt x="7069" y="93"/>
                  </a:lnTo>
                  <a:lnTo>
                    <a:pt x="7187" y="119"/>
                  </a:lnTo>
                  <a:lnTo>
                    <a:pt x="7307" y="148"/>
                  </a:lnTo>
                  <a:lnTo>
                    <a:pt x="7428" y="180"/>
                  </a:lnTo>
                  <a:lnTo>
                    <a:pt x="7550" y="215"/>
                  </a:lnTo>
                  <a:lnTo>
                    <a:pt x="7674" y="251"/>
                  </a:lnTo>
                  <a:lnTo>
                    <a:pt x="7799" y="290"/>
                  </a:lnTo>
                  <a:lnTo>
                    <a:pt x="7925" y="331"/>
                  </a:lnTo>
                  <a:lnTo>
                    <a:pt x="8054" y="376"/>
                  </a:lnTo>
                  <a:lnTo>
                    <a:pt x="8184" y="421"/>
                  </a:lnTo>
                  <a:lnTo>
                    <a:pt x="8317" y="468"/>
                  </a:lnTo>
                  <a:lnTo>
                    <a:pt x="8590" y="568"/>
                  </a:lnTo>
                  <a:lnTo>
                    <a:pt x="8873" y="673"/>
                  </a:lnTo>
                  <a:lnTo>
                    <a:pt x="8936" y="698"/>
                  </a:lnTo>
                  <a:lnTo>
                    <a:pt x="8997" y="722"/>
                  </a:lnTo>
                  <a:lnTo>
                    <a:pt x="9057" y="745"/>
                  </a:lnTo>
                  <a:lnTo>
                    <a:pt x="9116" y="769"/>
                  </a:lnTo>
                  <a:lnTo>
                    <a:pt x="9172" y="793"/>
                  </a:lnTo>
                  <a:lnTo>
                    <a:pt x="9228" y="818"/>
                  </a:lnTo>
                  <a:lnTo>
                    <a:pt x="9281" y="842"/>
                  </a:lnTo>
                  <a:lnTo>
                    <a:pt x="9332" y="866"/>
                  </a:lnTo>
                  <a:lnTo>
                    <a:pt x="9382" y="891"/>
                  </a:lnTo>
                  <a:lnTo>
                    <a:pt x="9429" y="915"/>
                  </a:lnTo>
                  <a:lnTo>
                    <a:pt x="9473" y="941"/>
                  </a:lnTo>
                  <a:lnTo>
                    <a:pt x="9517" y="966"/>
                  </a:lnTo>
                  <a:lnTo>
                    <a:pt x="9558" y="992"/>
                  </a:lnTo>
                  <a:lnTo>
                    <a:pt x="9596" y="1019"/>
                  </a:lnTo>
                  <a:lnTo>
                    <a:pt x="9631" y="1045"/>
                  </a:lnTo>
                  <a:lnTo>
                    <a:pt x="9665" y="1072"/>
                  </a:lnTo>
                  <a:lnTo>
                    <a:pt x="9697" y="1101"/>
                  </a:lnTo>
                  <a:lnTo>
                    <a:pt x="9724" y="1128"/>
                  </a:lnTo>
                  <a:lnTo>
                    <a:pt x="9750" y="1157"/>
                  </a:lnTo>
                  <a:lnTo>
                    <a:pt x="9772" y="1187"/>
                  </a:lnTo>
                  <a:lnTo>
                    <a:pt x="9792" y="1216"/>
                  </a:lnTo>
                  <a:lnTo>
                    <a:pt x="9810" y="1247"/>
                  </a:lnTo>
                  <a:lnTo>
                    <a:pt x="9824" y="1279"/>
                  </a:lnTo>
                  <a:lnTo>
                    <a:pt x="9836" y="1311"/>
                  </a:lnTo>
                  <a:lnTo>
                    <a:pt x="9843" y="1344"/>
                  </a:lnTo>
                  <a:lnTo>
                    <a:pt x="9848" y="1377"/>
                  </a:lnTo>
                  <a:lnTo>
                    <a:pt x="9849" y="1412"/>
                  </a:lnTo>
                  <a:lnTo>
                    <a:pt x="9848" y="1448"/>
                  </a:lnTo>
                  <a:lnTo>
                    <a:pt x="9843" y="1484"/>
                  </a:lnTo>
                  <a:lnTo>
                    <a:pt x="9835" y="1522"/>
                  </a:lnTo>
                  <a:lnTo>
                    <a:pt x="9822" y="1559"/>
                  </a:lnTo>
                  <a:lnTo>
                    <a:pt x="9806" y="1599"/>
                  </a:lnTo>
                  <a:lnTo>
                    <a:pt x="9780" y="1659"/>
                  </a:lnTo>
                  <a:lnTo>
                    <a:pt x="9746" y="1734"/>
                  </a:lnTo>
                  <a:lnTo>
                    <a:pt x="9728" y="1777"/>
                  </a:lnTo>
                  <a:lnTo>
                    <a:pt x="9709" y="1825"/>
                  </a:lnTo>
                  <a:lnTo>
                    <a:pt x="9689" y="1875"/>
                  </a:lnTo>
                  <a:lnTo>
                    <a:pt x="9668" y="1930"/>
                  </a:lnTo>
                  <a:lnTo>
                    <a:pt x="9648" y="1987"/>
                  </a:lnTo>
                  <a:lnTo>
                    <a:pt x="9627" y="2048"/>
                  </a:lnTo>
                  <a:lnTo>
                    <a:pt x="9607" y="2112"/>
                  </a:lnTo>
                  <a:lnTo>
                    <a:pt x="9587" y="2179"/>
                  </a:lnTo>
                  <a:lnTo>
                    <a:pt x="9567" y="2251"/>
                  </a:lnTo>
                  <a:lnTo>
                    <a:pt x="9548" y="2324"/>
                  </a:lnTo>
                  <a:lnTo>
                    <a:pt x="9531" y="2401"/>
                  </a:lnTo>
                  <a:lnTo>
                    <a:pt x="9514" y="2480"/>
                  </a:lnTo>
                  <a:lnTo>
                    <a:pt x="9500" y="2563"/>
                  </a:lnTo>
                  <a:lnTo>
                    <a:pt x="9487" y="2649"/>
                  </a:lnTo>
                  <a:lnTo>
                    <a:pt x="9477" y="2737"/>
                  </a:lnTo>
                  <a:lnTo>
                    <a:pt x="9467" y="2827"/>
                  </a:lnTo>
                  <a:lnTo>
                    <a:pt x="9461" y="2921"/>
                  </a:lnTo>
                  <a:lnTo>
                    <a:pt x="9457" y="3017"/>
                  </a:lnTo>
                  <a:lnTo>
                    <a:pt x="9455" y="3116"/>
                  </a:lnTo>
                  <a:lnTo>
                    <a:pt x="9458" y="3217"/>
                  </a:lnTo>
                  <a:lnTo>
                    <a:pt x="9463" y="3320"/>
                  </a:lnTo>
                  <a:lnTo>
                    <a:pt x="9471" y="3425"/>
                  </a:lnTo>
                  <a:lnTo>
                    <a:pt x="9484" y="3532"/>
                  </a:lnTo>
                  <a:lnTo>
                    <a:pt x="9501" y="3642"/>
                  </a:lnTo>
                  <a:lnTo>
                    <a:pt x="9521" y="3753"/>
                  </a:lnTo>
                  <a:lnTo>
                    <a:pt x="9546" y="3867"/>
                  </a:lnTo>
                  <a:lnTo>
                    <a:pt x="9575" y="3983"/>
                  </a:lnTo>
                  <a:lnTo>
                    <a:pt x="9610" y="4100"/>
                  </a:lnTo>
                  <a:lnTo>
                    <a:pt x="9602" y="4113"/>
                  </a:lnTo>
                  <a:lnTo>
                    <a:pt x="9577" y="4152"/>
                  </a:lnTo>
                  <a:lnTo>
                    <a:pt x="9558" y="4180"/>
                  </a:lnTo>
                  <a:lnTo>
                    <a:pt x="9533" y="4211"/>
                  </a:lnTo>
                  <a:lnTo>
                    <a:pt x="9504" y="4247"/>
                  </a:lnTo>
                  <a:lnTo>
                    <a:pt x="9470" y="4287"/>
                  </a:lnTo>
                  <a:lnTo>
                    <a:pt x="9430" y="4330"/>
                  </a:lnTo>
                  <a:lnTo>
                    <a:pt x="9385" y="4376"/>
                  </a:lnTo>
                  <a:lnTo>
                    <a:pt x="9334" y="4425"/>
                  </a:lnTo>
                  <a:lnTo>
                    <a:pt x="9279" y="4475"/>
                  </a:lnTo>
                  <a:lnTo>
                    <a:pt x="9216" y="4527"/>
                  </a:lnTo>
                  <a:lnTo>
                    <a:pt x="9148" y="4579"/>
                  </a:lnTo>
                  <a:lnTo>
                    <a:pt x="9074" y="4632"/>
                  </a:lnTo>
                  <a:lnTo>
                    <a:pt x="8993" y="4685"/>
                  </a:lnTo>
                  <a:lnTo>
                    <a:pt x="8906" y="4736"/>
                  </a:lnTo>
                  <a:lnTo>
                    <a:pt x="8811" y="4788"/>
                  </a:lnTo>
                  <a:lnTo>
                    <a:pt x="8710" y="4837"/>
                  </a:lnTo>
                  <a:lnTo>
                    <a:pt x="8602" y="4885"/>
                  </a:lnTo>
                  <a:lnTo>
                    <a:pt x="8487" y="4930"/>
                  </a:lnTo>
                  <a:lnTo>
                    <a:pt x="8364" y="4972"/>
                  </a:lnTo>
                  <a:lnTo>
                    <a:pt x="8234" y="5011"/>
                  </a:lnTo>
                  <a:lnTo>
                    <a:pt x="8096" y="5046"/>
                  </a:lnTo>
                  <a:lnTo>
                    <a:pt x="7950" y="5076"/>
                  </a:lnTo>
                  <a:lnTo>
                    <a:pt x="7796" y="5101"/>
                  </a:lnTo>
                  <a:lnTo>
                    <a:pt x="7634" y="5121"/>
                  </a:lnTo>
                  <a:lnTo>
                    <a:pt x="7463" y="5136"/>
                  </a:lnTo>
                  <a:lnTo>
                    <a:pt x="7284" y="5143"/>
                  </a:lnTo>
                  <a:lnTo>
                    <a:pt x="7097" y="5145"/>
                  </a:lnTo>
                  <a:lnTo>
                    <a:pt x="6900" y="5139"/>
                  </a:lnTo>
                  <a:lnTo>
                    <a:pt x="6693" y="5125"/>
                  </a:lnTo>
                  <a:lnTo>
                    <a:pt x="6481" y="5110"/>
                  </a:lnTo>
                  <a:lnTo>
                    <a:pt x="6269" y="5102"/>
                  </a:lnTo>
                  <a:lnTo>
                    <a:pt x="6058" y="5101"/>
                  </a:lnTo>
                  <a:lnTo>
                    <a:pt x="5848" y="5108"/>
                  </a:lnTo>
                  <a:lnTo>
                    <a:pt x="5639" y="5120"/>
                  </a:lnTo>
                  <a:lnTo>
                    <a:pt x="5432" y="5139"/>
                  </a:lnTo>
                  <a:lnTo>
                    <a:pt x="5225" y="5166"/>
                  </a:lnTo>
                  <a:lnTo>
                    <a:pt x="5020" y="5198"/>
                  </a:lnTo>
                  <a:lnTo>
                    <a:pt x="4817" y="5236"/>
                  </a:lnTo>
                  <a:lnTo>
                    <a:pt x="4616" y="5281"/>
                  </a:lnTo>
                  <a:lnTo>
                    <a:pt x="4415" y="5333"/>
                  </a:lnTo>
                  <a:lnTo>
                    <a:pt x="4218" y="5391"/>
                  </a:lnTo>
                  <a:lnTo>
                    <a:pt x="4022" y="5455"/>
                  </a:lnTo>
                  <a:lnTo>
                    <a:pt x="3828" y="5524"/>
                  </a:lnTo>
                  <a:lnTo>
                    <a:pt x="3636" y="5600"/>
                  </a:lnTo>
                  <a:lnTo>
                    <a:pt x="3447" y="5681"/>
                  </a:lnTo>
                  <a:lnTo>
                    <a:pt x="3260" y="5769"/>
                  </a:lnTo>
                  <a:lnTo>
                    <a:pt x="3076" y="5862"/>
                  </a:lnTo>
                  <a:lnTo>
                    <a:pt x="2895" y="5960"/>
                  </a:lnTo>
                  <a:lnTo>
                    <a:pt x="2716" y="6064"/>
                  </a:lnTo>
                  <a:lnTo>
                    <a:pt x="2540" y="6175"/>
                  </a:lnTo>
                  <a:lnTo>
                    <a:pt x="2367" y="6289"/>
                  </a:lnTo>
                  <a:lnTo>
                    <a:pt x="2198" y="6409"/>
                  </a:lnTo>
                  <a:lnTo>
                    <a:pt x="2031" y="6536"/>
                  </a:lnTo>
                  <a:lnTo>
                    <a:pt x="1868" y="6666"/>
                  </a:lnTo>
                  <a:lnTo>
                    <a:pt x="1708" y="6802"/>
                  </a:lnTo>
                  <a:lnTo>
                    <a:pt x="1552" y="6943"/>
                  </a:lnTo>
                  <a:lnTo>
                    <a:pt x="1400" y="7088"/>
                  </a:lnTo>
                  <a:lnTo>
                    <a:pt x="1251" y="7239"/>
                  </a:lnTo>
                  <a:lnTo>
                    <a:pt x="1107" y="7394"/>
                  </a:lnTo>
                  <a:lnTo>
                    <a:pt x="966" y="7554"/>
                  </a:lnTo>
                  <a:lnTo>
                    <a:pt x="830" y="7718"/>
                  </a:lnTo>
                  <a:lnTo>
                    <a:pt x="763" y="7800"/>
                  </a:lnTo>
                  <a:lnTo>
                    <a:pt x="701" y="7876"/>
                  </a:lnTo>
                  <a:lnTo>
                    <a:pt x="643" y="7947"/>
                  </a:lnTo>
                  <a:lnTo>
                    <a:pt x="590" y="8012"/>
                  </a:lnTo>
                  <a:lnTo>
                    <a:pt x="539" y="8072"/>
                  </a:lnTo>
                  <a:lnTo>
                    <a:pt x="493" y="8127"/>
                  </a:lnTo>
                  <a:lnTo>
                    <a:pt x="450" y="8177"/>
                  </a:lnTo>
                  <a:lnTo>
                    <a:pt x="410" y="8223"/>
                  </a:lnTo>
                  <a:lnTo>
                    <a:pt x="372" y="8266"/>
                  </a:lnTo>
                  <a:lnTo>
                    <a:pt x="338" y="8303"/>
                  </a:lnTo>
                  <a:lnTo>
                    <a:pt x="307" y="8337"/>
                  </a:lnTo>
                  <a:lnTo>
                    <a:pt x="279" y="8367"/>
                  </a:lnTo>
                  <a:lnTo>
                    <a:pt x="254" y="8393"/>
                  </a:lnTo>
                  <a:lnTo>
                    <a:pt x="231" y="8416"/>
                  </a:lnTo>
                  <a:lnTo>
                    <a:pt x="210" y="8437"/>
                  </a:lnTo>
                  <a:lnTo>
                    <a:pt x="192" y="8454"/>
                  </a:lnTo>
                  <a:lnTo>
                    <a:pt x="179" y="8463"/>
                  </a:lnTo>
                  <a:lnTo>
                    <a:pt x="166" y="8470"/>
                  </a:lnTo>
                  <a:lnTo>
                    <a:pt x="155" y="8473"/>
                  </a:lnTo>
                  <a:lnTo>
                    <a:pt x="143" y="8472"/>
                  </a:lnTo>
                  <a:lnTo>
                    <a:pt x="132" y="8469"/>
                  </a:lnTo>
                  <a:lnTo>
                    <a:pt x="120" y="8463"/>
                  </a:lnTo>
                  <a:lnTo>
                    <a:pt x="110" y="8455"/>
                  </a:lnTo>
                  <a:lnTo>
                    <a:pt x="99" y="8444"/>
                  </a:lnTo>
                  <a:lnTo>
                    <a:pt x="90" y="8431"/>
                  </a:lnTo>
                  <a:lnTo>
                    <a:pt x="80" y="8416"/>
                  </a:lnTo>
                  <a:lnTo>
                    <a:pt x="71" y="8399"/>
                  </a:lnTo>
                  <a:lnTo>
                    <a:pt x="62" y="8381"/>
                  </a:lnTo>
                  <a:lnTo>
                    <a:pt x="54" y="8360"/>
                  </a:lnTo>
                  <a:lnTo>
                    <a:pt x="46" y="8339"/>
                  </a:lnTo>
                  <a:lnTo>
                    <a:pt x="39" y="8317"/>
                  </a:lnTo>
                  <a:lnTo>
                    <a:pt x="32" y="8293"/>
                  </a:lnTo>
                  <a:lnTo>
                    <a:pt x="26" y="8269"/>
                  </a:lnTo>
                  <a:lnTo>
                    <a:pt x="20" y="8243"/>
                  </a:lnTo>
                  <a:lnTo>
                    <a:pt x="16" y="8218"/>
                  </a:lnTo>
                  <a:lnTo>
                    <a:pt x="12" y="8192"/>
                  </a:lnTo>
                  <a:lnTo>
                    <a:pt x="7" y="8167"/>
                  </a:lnTo>
                  <a:lnTo>
                    <a:pt x="4" y="8140"/>
                  </a:lnTo>
                  <a:lnTo>
                    <a:pt x="2" y="8115"/>
                  </a:lnTo>
                  <a:lnTo>
                    <a:pt x="1" y="8090"/>
                  </a:lnTo>
                  <a:lnTo>
                    <a:pt x="0" y="8065"/>
                  </a:lnTo>
                  <a:lnTo>
                    <a:pt x="0" y="8040"/>
                  </a:lnTo>
                  <a:lnTo>
                    <a:pt x="1" y="8017"/>
                  </a:lnTo>
                  <a:lnTo>
                    <a:pt x="2" y="7995"/>
                  </a:lnTo>
                  <a:lnTo>
                    <a:pt x="4" y="7975"/>
                  </a:lnTo>
                  <a:lnTo>
                    <a:pt x="7" y="7955"/>
                  </a:lnTo>
                  <a:lnTo>
                    <a:pt x="12" y="7938"/>
                  </a:lnTo>
                  <a:lnTo>
                    <a:pt x="17" y="7921"/>
                  </a:lnTo>
                  <a:close/>
                </a:path>
              </a:pathLst>
            </a:custGeom>
            <a:gradFill rotWithShape="0">
              <a:gsLst>
                <a:gs pos="0">
                  <a:srgbClr val="FF6699"/>
                </a:gs>
                <a:gs pos="100000">
                  <a:srgbClr val="800000"/>
                </a:gs>
              </a:gsLst>
              <a:lin ang="0" scaled="1"/>
            </a:gradFill>
            <a:ln w="19050" cmpd="sng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641" name="Freeform 17">
              <a:extLst>
                <a:ext uri="{FF2B5EF4-FFF2-40B4-BE49-F238E27FC236}">
                  <a16:creationId xmlns:a16="http://schemas.microsoft.com/office/drawing/2014/main" id="{6C2939ED-EF08-4873-BADA-36936586BFF8}"/>
                </a:ext>
              </a:extLst>
            </p:cNvPr>
            <p:cNvSpPr>
              <a:spLocks/>
            </p:cNvSpPr>
            <p:nvPr/>
          </p:nvSpPr>
          <p:spPr bwMode="blackWhite">
            <a:xfrm rot="-932563">
              <a:off x="5093" y="1536"/>
              <a:ext cx="893" cy="482"/>
            </a:xfrm>
            <a:custGeom>
              <a:avLst/>
              <a:gdLst>
                <a:gd name="T0" fmla="*/ 0 w 7394"/>
                <a:gd name="T1" fmla="*/ 0 h 3984"/>
                <a:gd name="T2" fmla="*/ 0 w 7394"/>
                <a:gd name="T3" fmla="*/ 0 h 3984"/>
                <a:gd name="T4" fmla="*/ 0 w 7394"/>
                <a:gd name="T5" fmla="*/ 0 h 3984"/>
                <a:gd name="T6" fmla="*/ 0 w 7394"/>
                <a:gd name="T7" fmla="*/ 0 h 3984"/>
                <a:gd name="T8" fmla="*/ 0 w 7394"/>
                <a:gd name="T9" fmla="*/ 0 h 3984"/>
                <a:gd name="T10" fmla="*/ 0 w 7394"/>
                <a:gd name="T11" fmla="*/ 0 h 3984"/>
                <a:gd name="T12" fmla="*/ 0 w 7394"/>
                <a:gd name="T13" fmla="*/ 0 h 3984"/>
                <a:gd name="T14" fmla="*/ 0 w 7394"/>
                <a:gd name="T15" fmla="*/ 0 h 3984"/>
                <a:gd name="T16" fmla="*/ 0 w 7394"/>
                <a:gd name="T17" fmla="*/ 0 h 3984"/>
                <a:gd name="T18" fmla="*/ 0 w 7394"/>
                <a:gd name="T19" fmla="*/ 0 h 3984"/>
                <a:gd name="T20" fmla="*/ 0 w 7394"/>
                <a:gd name="T21" fmla="*/ 0 h 3984"/>
                <a:gd name="T22" fmla="*/ 0 w 7394"/>
                <a:gd name="T23" fmla="*/ 0 h 3984"/>
                <a:gd name="T24" fmla="*/ 0 w 7394"/>
                <a:gd name="T25" fmla="*/ 0 h 3984"/>
                <a:gd name="T26" fmla="*/ 0 w 7394"/>
                <a:gd name="T27" fmla="*/ 0 h 3984"/>
                <a:gd name="T28" fmla="*/ 0 w 7394"/>
                <a:gd name="T29" fmla="*/ 0 h 3984"/>
                <a:gd name="T30" fmla="*/ 0 w 7394"/>
                <a:gd name="T31" fmla="*/ 0 h 3984"/>
                <a:gd name="T32" fmla="*/ 0 w 7394"/>
                <a:gd name="T33" fmla="*/ 0 h 3984"/>
                <a:gd name="T34" fmla="*/ 0 w 7394"/>
                <a:gd name="T35" fmla="*/ 0 h 3984"/>
                <a:gd name="T36" fmla="*/ 0 w 7394"/>
                <a:gd name="T37" fmla="*/ 0 h 3984"/>
                <a:gd name="T38" fmla="*/ 0 w 7394"/>
                <a:gd name="T39" fmla="*/ 0 h 3984"/>
                <a:gd name="T40" fmla="*/ 0 w 7394"/>
                <a:gd name="T41" fmla="*/ 0 h 3984"/>
                <a:gd name="T42" fmla="*/ 0 w 7394"/>
                <a:gd name="T43" fmla="*/ 0 h 3984"/>
                <a:gd name="T44" fmla="*/ 0 w 7394"/>
                <a:gd name="T45" fmla="*/ 0 h 3984"/>
                <a:gd name="T46" fmla="*/ 0 w 7394"/>
                <a:gd name="T47" fmla="*/ 0 h 3984"/>
                <a:gd name="T48" fmla="*/ 0 w 7394"/>
                <a:gd name="T49" fmla="*/ 0 h 3984"/>
                <a:gd name="T50" fmla="*/ 0 w 7394"/>
                <a:gd name="T51" fmla="*/ 0 h 3984"/>
                <a:gd name="T52" fmla="*/ 0 w 7394"/>
                <a:gd name="T53" fmla="*/ 0 h 3984"/>
                <a:gd name="T54" fmla="*/ 0 w 7394"/>
                <a:gd name="T55" fmla="*/ 0 h 3984"/>
                <a:gd name="T56" fmla="*/ 0 w 7394"/>
                <a:gd name="T57" fmla="*/ 0 h 3984"/>
                <a:gd name="T58" fmla="*/ 0 w 7394"/>
                <a:gd name="T59" fmla="*/ 0 h 3984"/>
                <a:gd name="T60" fmla="*/ 0 w 7394"/>
                <a:gd name="T61" fmla="*/ 0 h 3984"/>
                <a:gd name="T62" fmla="*/ 0 w 7394"/>
                <a:gd name="T63" fmla="*/ 0 h 3984"/>
                <a:gd name="T64" fmla="*/ 0 w 7394"/>
                <a:gd name="T65" fmla="*/ 0 h 3984"/>
                <a:gd name="T66" fmla="*/ 0 w 7394"/>
                <a:gd name="T67" fmla="*/ 0 h 3984"/>
                <a:gd name="T68" fmla="*/ 0 w 7394"/>
                <a:gd name="T69" fmla="*/ 0 h 3984"/>
                <a:gd name="T70" fmla="*/ 0 w 7394"/>
                <a:gd name="T71" fmla="*/ 0 h 3984"/>
                <a:gd name="T72" fmla="*/ 0 w 7394"/>
                <a:gd name="T73" fmla="*/ 0 h 3984"/>
                <a:gd name="T74" fmla="*/ 0 w 7394"/>
                <a:gd name="T75" fmla="*/ 0 h 3984"/>
                <a:gd name="T76" fmla="*/ 0 w 7394"/>
                <a:gd name="T77" fmla="*/ 0 h 3984"/>
                <a:gd name="T78" fmla="*/ 0 w 7394"/>
                <a:gd name="T79" fmla="*/ 0 h 3984"/>
                <a:gd name="T80" fmla="*/ 0 w 7394"/>
                <a:gd name="T81" fmla="*/ 0 h 3984"/>
                <a:gd name="T82" fmla="*/ 0 w 7394"/>
                <a:gd name="T83" fmla="*/ 0 h 3984"/>
                <a:gd name="T84" fmla="*/ 0 w 7394"/>
                <a:gd name="T85" fmla="*/ 0 h 3984"/>
                <a:gd name="T86" fmla="*/ 0 w 7394"/>
                <a:gd name="T87" fmla="*/ 0 h 3984"/>
                <a:gd name="T88" fmla="*/ 0 w 7394"/>
                <a:gd name="T89" fmla="*/ 0 h 3984"/>
                <a:gd name="T90" fmla="*/ 0 w 7394"/>
                <a:gd name="T91" fmla="*/ 0 h 3984"/>
                <a:gd name="T92" fmla="*/ 0 w 7394"/>
                <a:gd name="T93" fmla="*/ 0 h 3984"/>
                <a:gd name="T94" fmla="*/ 0 w 7394"/>
                <a:gd name="T95" fmla="*/ 0 h 3984"/>
                <a:gd name="T96" fmla="*/ 0 w 7394"/>
                <a:gd name="T97" fmla="*/ 0 h 3984"/>
                <a:gd name="T98" fmla="*/ 0 w 7394"/>
                <a:gd name="T99" fmla="*/ 0 h 3984"/>
                <a:gd name="T100" fmla="*/ 0 w 7394"/>
                <a:gd name="T101" fmla="*/ 0 h 3984"/>
                <a:gd name="T102" fmla="*/ 0 w 7394"/>
                <a:gd name="T103" fmla="*/ 0 h 3984"/>
                <a:gd name="T104" fmla="*/ 0 w 7394"/>
                <a:gd name="T105" fmla="*/ 0 h 3984"/>
                <a:gd name="T106" fmla="*/ 0 w 7394"/>
                <a:gd name="T107" fmla="*/ 0 h 3984"/>
                <a:gd name="T108" fmla="*/ 0 w 7394"/>
                <a:gd name="T109" fmla="*/ 0 h 3984"/>
                <a:gd name="T110" fmla="*/ 0 w 7394"/>
                <a:gd name="T111" fmla="*/ 0 h 3984"/>
                <a:gd name="T112" fmla="*/ 0 w 7394"/>
                <a:gd name="T113" fmla="*/ 0 h 39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94"/>
                <a:gd name="T172" fmla="*/ 0 h 3984"/>
                <a:gd name="T173" fmla="*/ 7394 w 7394"/>
                <a:gd name="T174" fmla="*/ 3984 h 39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94" h="3984">
                  <a:moveTo>
                    <a:pt x="4774" y="2204"/>
                  </a:moveTo>
                  <a:lnTo>
                    <a:pt x="5002" y="2270"/>
                  </a:lnTo>
                  <a:lnTo>
                    <a:pt x="5220" y="2336"/>
                  </a:lnTo>
                  <a:lnTo>
                    <a:pt x="5426" y="2401"/>
                  </a:lnTo>
                  <a:lnTo>
                    <a:pt x="5620" y="2466"/>
                  </a:lnTo>
                  <a:lnTo>
                    <a:pt x="5802" y="2533"/>
                  </a:lnTo>
                  <a:lnTo>
                    <a:pt x="5973" y="2598"/>
                  </a:lnTo>
                  <a:lnTo>
                    <a:pt x="6133" y="2662"/>
                  </a:lnTo>
                  <a:lnTo>
                    <a:pt x="6284" y="2727"/>
                  </a:lnTo>
                  <a:lnTo>
                    <a:pt x="6423" y="2792"/>
                  </a:lnTo>
                  <a:lnTo>
                    <a:pt x="6552" y="2856"/>
                  </a:lnTo>
                  <a:lnTo>
                    <a:pt x="6671" y="2919"/>
                  </a:lnTo>
                  <a:lnTo>
                    <a:pt x="6780" y="2981"/>
                  </a:lnTo>
                  <a:lnTo>
                    <a:pt x="6879" y="3043"/>
                  </a:lnTo>
                  <a:lnTo>
                    <a:pt x="6970" y="3104"/>
                  </a:lnTo>
                  <a:lnTo>
                    <a:pt x="7051" y="3164"/>
                  </a:lnTo>
                  <a:lnTo>
                    <a:pt x="7122" y="3224"/>
                  </a:lnTo>
                  <a:lnTo>
                    <a:pt x="7184" y="3282"/>
                  </a:lnTo>
                  <a:lnTo>
                    <a:pt x="7239" y="3339"/>
                  </a:lnTo>
                  <a:lnTo>
                    <a:pt x="7284" y="3396"/>
                  </a:lnTo>
                  <a:lnTo>
                    <a:pt x="7322" y="3450"/>
                  </a:lnTo>
                  <a:lnTo>
                    <a:pt x="7352" y="3504"/>
                  </a:lnTo>
                  <a:lnTo>
                    <a:pt x="7373" y="3555"/>
                  </a:lnTo>
                  <a:lnTo>
                    <a:pt x="7388" y="3606"/>
                  </a:lnTo>
                  <a:lnTo>
                    <a:pt x="7394" y="3655"/>
                  </a:lnTo>
                  <a:lnTo>
                    <a:pt x="7393" y="3703"/>
                  </a:lnTo>
                  <a:lnTo>
                    <a:pt x="7386" y="3749"/>
                  </a:lnTo>
                  <a:lnTo>
                    <a:pt x="7372" y="3792"/>
                  </a:lnTo>
                  <a:lnTo>
                    <a:pt x="7351" y="3835"/>
                  </a:lnTo>
                  <a:lnTo>
                    <a:pt x="7323" y="3875"/>
                  </a:lnTo>
                  <a:lnTo>
                    <a:pt x="7290" y="3913"/>
                  </a:lnTo>
                  <a:lnTo>
                    <a:pt x="7250" y="3950"/>
                  </a:lnTo>
                  <a:lnTo>
                    <a:pt x="7204" y="3984"/>
                  </a:lnTo>
                  <a:lnTo>
                    <a:pt x="7190" y="3970"/>
                  </a:lnTo>
                  <a:lnTo>
                    <a:pt x="7145" y="3931"/>
                  </a:lnTo>
                  <a:lnTo>
                    <a:pt x="7112" y="3904"/>
                  </a:lnTo>
                  <a:lnTo>
                    <a:pt x="7070" y="3871"/>
                  </a:lnTo>
                  <a:lnTo>
                    <a:pt x="7021" y="3834"/>
                  </a:lnTo>
                  <a:lnTo>
                    <a:pt x="6965" y="3794"/>
                  </a:lnTo>
                  <a:lnTo>
                    <a:pt x="6902" y="3751"/>
                  </a:lnTo>
                  <a:lnTo>
                    <a:pt x="6831" y="3705"/>
                  </a:lnTo>
                  <a:lnTo>
                    <a:pt x="6753" y="3656"/>
                  </a:lnTo>
                  <a:lnTo>
                    <a:pt x="6666" y="3606"/>
                  </a:lnTo>
                  <a:lnTo>
                    <a:pt x="6573" y="3555"/>
                  </a:lnTo>
                  <a:lnTo>
                    <a:pt x="6473" y="3503"/>
                  </a:lnTo>
                  <a:lnTo>
                    <a:pt x="6364" y="3451"/>
                  </a:lnTo>
                  <a:lnTo>
                    <a:pt x="6248" y="3399"/>
                  </a:lnTo>
                  <a:lnTo>
                    <a:pt x="6125" y="3348"/>
                  </a:lnTo>
                  <a:lnTo>
                    <a:pt x="5994" y="3299"/>
                  </a:lnTo>
                  <a:lnTo>
                    <a:pt x="5857" y="3250"/>
                  </a:lnTo>
                  <a:lnTo>
                    <a:pt x="5711" y="3205"/>
                  </a:lnTo>
                  <a:lnTo>
                    <a:pt x="5559" y="3162"/>
                  </a:lnTo>
                  <a:lnTo>
                    <a:pt x="5398" y="3123"/>
                  </a:lnTo>
                  <a:lnTo>
                    <a:pt x="5231" y="3087"/>
                  </a:lnTo>
                  <a:lnTo>
                    <a:pt x="5056" y="3056"/>
                  </a:lnTo>
                  <a:lnTo>
                    <a:pt x="4874" y="3029"/>
                  </a:lnTo>
                  <a:lnTo>
                    <a:pt x="4684" y="3008"/>
                  </a:lnTo>
                  <a:lnTo>
                    <a:pt x="4488" y="2994"/>
                  </a:lnTo>
                  <a:lnTo>
                    <a:pt x="4282" y="2984"/>
                  </a:lnTo>
                  <a:lnTo>
                    <a:pt x="4071" y="2983"/>
                  </a:lnTo>
                  <a:lnTo>
                    <a:pt x="3851" y="2988"/>
                  </a:lnTo>
                  <a:lnTo>
                    <a:pt x="3625" y="3002"/>
                  </a:lnTo>
                  <a:lnTo>
                    <a:pt x="3391" y="3023"/>
                  </a:lnTo>
                  <a:lnTo>
                    <a:pt x="3181" y="3047"/>
                  </a:lnTo>
                  <a:lnTo>
                    <a:pt x="2984" y="3071"/>
                  </a:lnTo>
                  <a:lnTo>
                    <a:pt x="2802" y="3095"/>
                  </a:lnTo>
                  <a:lnTo>
                    <a:pt x="2631" y="3118"/>
                  </a:lnTo>
                  <a:lnTo>
                    <a:pt x="2474" y="3140"/>
                  </a:lnTo>
                  <a:lnTo>
                    <a:pt x="2328" y="3162"/>
                  </a:lnTo>
                  <a:lnTo>
                    <a:pt x="2193" y="3182"/>
                  </a:lnTo>
                  <a:lnTo>
                    <a:pt x="2068" y="3202"/>
                  </a:lnTo>
                  <a:lnTo>
                    <a:pt x="1843" y="3237"/>
                  </a:lnTo>
                  <a:lnTo>
                    <a:pt x="1651" y="3266"/>
                  </a:lnTo>
                  <a:lnTo>
                    <a:pt x="1564" y="3278"/>
                  </a:lnTo>
                  <a:lnTo>
                    <a:pt x="1483" y="3287"/>
                  </a:lnTo>
                  <a:lnTo>
                    <a:pt x="1407" y="3296"/>
                  </a:lnTo>
                  <a:lnTo>
                    <a:pt x="1336" y="3301"/>
                  </a:lnTo>
                  <a:lnTo>
                    <a:pt x="1266" y="3303"/>
                  </a:lnTo>
                  <a:lnTo>
                    <a:pt x="1200" y="3304"/>
                  </a:lnTo>
                  <a:lnTo>
                    <a:pt x="1136" y="3301"/>
                  </a:lnTo>
                  <a:lnTo>
                    <a:pt x="1071" y="3296"/>
                  </a:lnTo>
                  <a:lnTo>
                    <a:pt x="1008" y="3287"/>
                  </a:lnTo>
                  <a:lnTo>
                    <a:pt x="945" y="3276"/>
                  </a:lnTo>
                  <a:lnTo>
                    <a:pt x="880" y="3261"/>
                  </a:lnTo>
                  <a:lnTo>
                    <a:pt x="813" y="3243"/>
                  </a:lnTo>
                  <a:lnTo>
                    <a:pt x="744" y="3221"/>
                  </a:lnTo>
                  <a:lnTo>
                    <a:pt x="670" y="3195"/>
                  </a:lnTo>
                  <a:lnTo>
                    <a:pt x="593" y="3165"/>
                  </a:lnTo>
                  <a:lnTo>
                    <a:pt x="511" y="3131"/>
                  </a:lnTo>
                  <a:lnTo>
                    <a:pt x="424" y="3092"/>
                  </a:lnTo>
                  <a:lnTo>
                    <a:pt x="329" y="3050"/>
                  </a:lnTo>
                  <a:lnTo>
                    <a:pt x="228" y="3003"/>
                  </a:lnTo>
                  <a:lnTo>
                    <a:pt x="118" y="2951"/>
                  </a:lnTo>
                  <a:lnTo>
                    <a:pt x="135" y="2927"/>
                  </a:lnTo>
                  <a:lnTo>
                    <a:pt x="146" y="2909"/>
                  </a:lnTo>
                  <a:lnTo>
                    <a:pt x="153" y="2899"/>
                  </a:lnTo>
                  <a:lnTo>
                    <a:pt x="155" y="2895"/>
                  </a:lnTo>
                  <a:lnTo>
                    <a:pt x="120" y="2778"/>
                  </a:lnTo>
                  <a:lnTo>
                    <a:pt x="91" y="2662"/>
                  </a:lnTo>
                  <a:lnTo>
                    <a:pt x="66" y="2548"/>
                  </a:lnTo>
                  <a:lnTo>
                    <a:pt x="46" y="2437"/>
                  </a:lnTo>
                  <a:lnTo>
                    <a:pt x="29" y="2327"/>
                  </a:lnTo>
                  <a:lnTo>
                    <a:pt x="16" y="2220"/>
                  </a:lnTo>
                  <a:lnTo>
                    <a:pt x="8" y="2115"/>
                  </a:lnTo>
                  <a:lnTo>
                    <a:pt x="3" y="2012"/>
                  </a:lnTo>
                  <a:lnTo>
                    <a:pt x="0" y="1911"/>
                  </a:lnTo>
                  <a:lnTo>
                    <a:pt x="2" y="1812"/>
                  </a:lnTo>
                  <a:lnTo>
                    <a:pt x="6" y="1716"/>
                  </a:lnTo>
                  <a:lnTo>
                    <a:pt x="12" y="1622"/>
                  </a:lnTo>
                  <a:lnTo>
                    <a:pt x="22" y="1532"/>
                  </a:lnTo>
                  <a:lnTo>
                    <a:pt x="32" y="1444"/>
                  </a:lnTo>
                  <a:lnTo>
                    <a:pt x="45" y="1358"/>
                  </a:lnTo>
                  <a:lnTo>
                    <a:pt x="59" y="1275"/>
                  </a:lnTo>
                  <a:lnTo>
                    <a:pt x="76" y="1196"/>
                  </a:lnTo>
                  <a:lnTo>
                    <a:pt x="93" y="1119"/>
                  </a:lnTo>
                  <a:lnTo>
                    <a:pt x="112" y="1046"/>
                  </a:lnTo>
                  <a:lnTo>
                    <a:pt x="132" y="974"/>
                  </a:lnTo>
                  <a:lnTo>
                    <a:pt x="152" y="907"/>
                  </a:lnTo>
                  <a:lnTo>
                    <a:pt x="172" y="843"/>
                  </a:lnTo>
                  <a:lnTo>
                    <a:pt x="193" y="782"/>
                  </a:lnTo>
                  <a:lnTo>
                    <a:pt x="213" y="725"/>
                  </a:lnTo>
                  <a:lnTo>
                    <a:pt x="234" y="670"/>
                  </a:lnTo>
                  <a:lnTo>
                    <a:pt x="254" y="620"/>
                  </a:lnTo>
                  <a:lnTo>
                    <a:pt x="273" y="572"/>
                  </a:lnTo>
                  <a:lnTo>
                    <a:pt x="291" y="529"/>
                  </a:lnTo>
                  <a:lnTo>
                    <a:pt x="325" y="454"/>
                  </a:lnTo>
                  <a:lnTo>
                    <a:pt x="351" y="394"/>
                  </a:lnTo>
                  <a:lnTo>
                    <a:pt x="363" y="366"/>
                  </a:lnTo>
                  <a:lnTo>
                    <a:pt x="372" y="339"/>
                  </a:lnTo>
                  <a:lnTo>
                    <a:pt x="381" y="311"/>
                  </a:lnTo>
                  <a:lnTo>
                    <a:pt x="387" y="285"/>
                  </a:lnTo>
                  <a:lnTo>
                    <a:pt x="391" y="259"/>
                  </a:lnTo>
                  <a:lnTo>
                    <a:pt x="394" y="233"/>
                  </a:lnTo>
                  <a:lnTo>
                    <a:pt x="394" y="208"/>
                  </a:lnTo>
                  <a:lnTo>
                    <a:pt x="394" y="183"/>
                  </a:lnTo>
                  <a:lnTo>
                    <a:pt x="391" y="159"/>
                  </a:lnTo>
                  <a:lnTo>
                    <a:pt x="388" y="135"/>
                  </a:lnTo>
                  <a:lnTo>
                    <a:pt x="382" y="111"/>
                  </a:lnTo>
                  <a:lnTo>
                    <a:pt x="374" y="88"/>
                  </a:lnTo>
                  <a:lnTo>
                    <a:pt x="366" y="66"/>
                  </a:lnTo>
                  <a:lnTo>
                    <a:pt x="355" y="43"/>
                  </a:lnTo>
                  <a:lnTo>
                    <a:pt x="344" y="22"/>
                  </a:lnTo>
                  <a:lnTo>
                    <a:pt x="330" y="0"/>
                  </a:lnTo>
                  <a:lnTo>
                    <a:pt x="420" y="14"/>
                  </a:lnTo>
                  <a:lnTo>
                    <a:pt x="513" y="36"/>
                  </a:lnTo>
                  <a:lnTo>
                    <a:pt x="612" y="66"/>
                  </a:lnTo>
                  <a:lnTo>
                    <a:pt x="717" y="104"/>
                  </a:lnTo>
                  <a:lnTo>
                    <a:pt x="825" y="148"/>
                  </a:lnTo>
                  <a:lnTo>
                    <a:pt x="939" y="200"/>
                  </a:lnTo>
                  <a:lnTo>
                    <a:pt x="1056" y="257"/>
                  </a:lnTo>
                  <a:lnTo>
                    <a:pt x="1177" y="320"/>
                  </a:lnTo>
                  <a:lnTo>
                    <a:pt x="1302" y="388"/>
                  </a:lnTo>
                  <a:lnTo>
                    <a:pt x="1431" y="461"/>
                  </a:lnTo>
                  <a:lnTo>
                    <a:pt x="1562" y="538"/>
                  </a:lnTo>
                  <a:lnTo>
                    <a:pt x="1698" y="618"/>
                  </a:lnTo>
                  <a:lnTo>
                    <a:pt x="1977" y="786"/>
                  </a:lnTo>
                  <a:lnTo>
                    <a:pt x="2267" y="964"/>
                  </a:lnTo>
                  <a:lnTo>
                    <a:pt x="2415" y="1054"/>
                  </a:lnTo>
                  <a:lnTo>
                    <a:pt x="2566" y="1145"/>
                  </a:lnTo>
                  <a:lnTo>
                    <a:pt x="2718" y="1236"/>
                  </a:lnTo>
                  <a:lnTo>
                    <a:pt x="2872" y="1327"/>
                  </a:lnTo>
                  <a:lnTo>
                    <a:pt x="3027" y="1417"/>
                  </a:lnTo>
                  <a:lnTo>
                    <a:pt x="3184" y="1506"/>
                  </a:lnTo>
                  <a:lnTo>
                    <a:pt x="3341" y="1592"/>
                  </a:lnTo>
                  <a:lnTo>
                    <a:pt x="3500" y="1676"/>
                  </a:lnTo>
                  <a:lnTo>
                    <a:pt x="3659" y="1758"/>
                  </a:lnTo>
                  <a:lnTo>
                    <a:pt x="3819" y="1836"/>
                  </a:lnTo>
                  <a:lnTo>
                    <a:pt x="3978" y="1910"/>
                  </a:lnTo>
                  <a:lnTo>
                    <a:pt x="4138" y="1979"/>
                  </a:lnTo>
                  <a:lnTo>
                    <a:pt x="4298" y="2044"/>
                  </a:lnTo>
                  <a:lnTo>
                    <a:pt x="4457" y="2103"/>
                  </a:lnTo>
                  <a:lnTo>
                    <a:pt x="4616" y="2157"/>
                  </a:lnTo>
                  <a:lnTo>
                    <a:pt x="4774" y="2204"/>
                  </a:lnTo>
                  <a:close/>
                </a:path>
              </a:pathLst>
            </a:custGeom>
            <a:gradFill rotWithShape="0">
              <a:gsLst>
                <a:gs pos="0">
                  <a:srgbClr val="CC0066"/>
                </a:gs>
                <a:gs pos="100000">
                  <a:srgbClr val="800000"/>
                </a:gs>
              </a:gsLst>
              <a:lin ang="0" scaled="1"/>
            </a:gradFill>
            <a:ln w="19050" cmpd="sng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642" name="Freeform 18">
              <a:extLst>
                <a:ext uri="{FF2B5EF4-FFF2-40B4-BE49-F238E27FC236}">
                  <a16:creationId xmlns:a16="http://schemas.microsoft.com/office/drawing/2014/main" id="{3A715094-5139-46CA-9C8F-B524B44BD9A3}"/>
                </a:ext>
              </a:extLst>
            </p:cNvPr>
            <p:cNvSpPr>
              <a:spLocks noEditPoints="1"/>
            </p:cNvSpPr>
            <p:nvPr/>
          </p:nvSpPr>
          <p:spPr bwMode="blackWhite">
            <a:xfrm rot="-932563">
              <a:off x="4095" y="2007"/>
              <a:ext cx="1996" cy="560"/>
            </a:xfrm>
            <a:custGeom>
              <a:avLst/>
              <a:gdLst>
                <a:gd name="T0" fmla="*/ 0 w 16502"/>
                <a:gd name="T1" fmla="*/ 0 h 4627"/>
                <a:gd name="T2" fmla="*/ 0 w 16502"/>
                <a:gd name="T3" fmla="*/ 0 h 4627"/>
                <a:gd name="T4" fmla="*/ 0 w 16502"/>
                <a:gd name="T5" fmla="*/ 0 h 4627"/>
                <a:gd name="T6" fmla="*/ 0 w 16502"/>
                <a:gd name="T7" fmla="*/ 0 h 4627"/>
                <a:gd name="T8" fmla="*/ 0 w 16502"/>
                <a:gd name="T9" fmla="*/ 0 h 4627"/>
                <a:gd name="T10" fmla="*/ 0 w 16502"/>
                <a:gd name="T11" fmla="*/ 0 h 4627"/>
                <a:gd name="T12" fmla="*/ 0 w 16502"/>
                <a:gd name="T13" fmla="*/ 0 h 4627"/>
                <a:gd name="T14" fmla="*/ 0 w 16502"/>
                <a:gd name="T15" fmla="*/ 0 h 4627"/>
                <a:gd name="T16" fmla="*/ 0 w 16502"/>
                <a:gd name="T17" fmla="*/ 0 h 4627"/>
                <a:gd name="T18" fmla="*/ 0 w 16502"/>
                <a:gd name="T19" fmla="*/ 0 h 4627"/>
                <a:gd name="T20" fmla="*/ 0 w 16502"/>
                <a:gd name="T21" fmla="*/ 0 h 4627"/>
                <a:gd name="T22" fmla="*/ 0 w 16502"/>
                <a:gd name="T23" fmla="*/ 0 h 4627"/>
                <a:gd name="T24" fmla="*/ 0 w 16502"/>
                <a:gd name="T25" fmla="*/ 0 h 4627"/>
                <a:gd name="T26" fmla="*/ 0 w 16502"/>
                <a:gd name="T27" fmla="*/ 0 h 4627"/>
                <a:gd name="T28" fmla="*/ 0 w 16502"/>
                <a:gd name="T29" fmla="*/ 0 h 4627"/>
                <a:gd name="T30" fmla="*/ 0 w 16502"/>
                <a:gd name="T31" fmla="*/ 0 h 4627"/>
                <a:gd name="T32" fmla="*/ 0 w 16502"/>
                <a:gd name="T33" fmla="*/ 0 h 4627"/>
                <a:gd name="T34" fmla="*/ 0 w 16502"/>
                <a:gd name="T35" fmla="*/ 0 h 4627"/>
                <a:gd name="T36" fmla="*/ 0 w 16502"/>
                <a:gd name="T37" fmla="*/ 0 h 4627"/>
                <a:gd name="T38" fmla="*/ 0 w 16502"/>
                <a:gd name="T39" fmla="*/ 0 h 4627"/>
                <a:gd name="T40" fmla="*/ 0 w 16502"/>
                <a:gd name="T41" fmla="*/ 0 h 4627"/>
                <a:gd name="T42" fmla="*/ 0 w 16502"/>
                <a:gd name="T43" fmla="*/ 0 h 4627"/>
                <a:gd name="T44" fmla="*/ 0 w 16502"/>
                <a:gd name="T45" fmla="*/ 0 h 4627"/>
                <a:gd name="T46" fmla="*/ 0 w 16502"/>
                <a:gd name="T47" fmla="*/ 0 h 4627"/>
                <a:gd name="T48" fmla="*/ 0 w 16502"/>
                <a:gd name="T49" fmla="*/ 0 h 4627"/>
                <a:gd name="T50" fmla="*/ 0 w 16502"/>
                <a:gd name="T51" fmla="*/ 0 h 4627"/>
                <a:gd name="T52" fmla="*/ 0 w 16502"/>
                <a:gd name="T53" fmla="*/ 0 h 4627"/>
                <a:gd name="T54" fmla="*/ 0 w 16502"/>
                <a:gd name="T55" fmla="*/ 0 h 4627"/>
                <a:gd name="T56" fmla="*/ 0 w 16502"/>
                <a:gd name="T57" fmla="*/ 0 h 4627"/>
                <a:gd name="T58" fmla="*/ 0 w 16502"/>
                <a:gd name="T59" fmla="*/ 0 h 4627"/>
                <a:gd name="T60" fmla="*/ 0 w 16502"/>
                <a:gd name="T61" fmla="*/ 0 h 4627"/>
                <a:gd name="T62" fmla="*/ 0 w 16502"/>
                <a:gd name="T63" fmla="*/ 0 h 4627"/>
                <a:gd name="T64" fmla="*/ 0 w 16502"/>
                <a:gd name="T65" fmla="*/ 0 h 4627"/>
                <a:gd name="T66" fmla="*/ 0 w 16502"/>
                <a:gd name="T67" fmla="*/ 0 h 4627"/>
                <a:gd name="T68" fmla="*/ 0 w 16502"/>
                <a:gd name="T69" fmla="*/ 0 h 4627"/>
                <a:gd name="T70" fmla="*/ 0 w 16502"/>
                <a:gd name="T71" fmla="*/ 0 h 4627"/>
                <a:gd name="T72" fmla="*/ 0 w 16502"/>
                <a:gd name="T73" fmla="*/ 0 h 4627"/>
                <a:gd name="T74" fmla="*/ 0 w 16502"/>
                <a:gd name="T75" fmla="*/ 0 h 4627"/>
                <a:gd name="T76" fmla="*/ 0 w 16502"/>
                <a:gd name="T77" fmla="*/ 0 h 4627"/>
                <a:gd name="T78" fmla="*/ 0 w 16502"/>
                <a:gd name="T79" fmla="*/ 0 h 4627"/>
                <a:gd name="T80" fmla="*/ 0 w 16502"/>
                <a:gd name="T81" fmla="*/ 0 h 4627"/>
                <a:gd name="T82" fmla="*/ 0 w 16502"/>
                <a:gd name="T83" fmla="*/ 0 h 4627"/>
                <a:gd name="T84" fmla="*/ 0 w 16502"/>
                <a:gd name="T85" fmla="*/ 0 h 4627"/>
                <a:gd name="T86" fmla="*/ 0 w 16502"/>
                <a:gd name="T87" fmla="*/ 0 h 4627"/>
                <a:gd name="T88" fmla="*/ 0 w 16502"/>
                <a:gd name="T89" fmla="*/ 0 h 4627"/>
                <a:gd name="T90" fmla="*/ 0 w 16502"/>
                <a:gd name="T91" fmla="*/ 0 h 4627"/>
                <a:gd name="T92" fmla="*/ 0 w 16502"/>
                <a:gd name="T93" fmla="*/ 0 h 4627"/>
                <a:gd name="T94" fmla="*/ 0 w 16502"/>
                <a:gd name="T95" fmla="*/ 0 h 4627"/>
                <a:gd name="T96" fmla="*/ 0 w 16502"/>
                <a:gd name="T97" fmla="*/ 0 h 4627"/>
                <a:gd name="T98" fmla="*/ 0 w 16502"/>
                <a:gd name="T99" fmla="*/ 0 h 4627"/>
                <a:gd name="T100" fmla="*/ 0 w 16502"/>
                <a:gd name="T101" fmla="*/ 0 h 4627"/>
                <a:gd name="T102" fmla="*/ 0 w 16502"/>
                <a:gd name="T103" fmla="*/ 0 h 4627"/>
                <a:gd name="T104" fmla="*/ 0 w 16502"/>
                <a:gd name="T105" fmla="*/ 0 h 4627"/>
                <a:gd name="T106" fmla="*/ 0 w 16502"/>
                <a:gd name="T107" fmla="*/ 0 h 4627"/>
                <a:gd name="T108" fmla="*/ 0 w 16502"/>
                <a:gd name="T109" fmla="*/ 0 h 4627"/>
                <a:gd name="T110" fmla="*/ 0 w 16502"/>
                <a:gd name="T111" fmla="*/ 0 h 46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02"/>
                <a:gd name="T169" fmla="*/ 0 h 4627"/>
                <a:gd name="T170" fmla="*/ 16502 w 16502"/>
                <a:gd name="T171" fmla="*/ 4627 h 46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02" h="4627">
                  <a:moveTo>
                    <a:pt x="0" y="4498"/>
                  </a:moveTo>
                  <a:lnTo>
                    <a:pt x="5" y="4502"/>
                  </a:lnTo>
                  <a:lnTo>
                    <a:pt x="22" y="4514"/>
                  </a:lnTo>
                  <a:lnTo>
                    <a:pt x="36" y="4524"/>
                  </a:lnTo>
                  <a:lnTo>
                    <a:pt x="53" y="4533"/>
                  </a:lnTo>
                  <a:lnTo>
                    <a:pt x="74" y="4544"/>
                  </a:lnTo>
                  <a:lnTo>
                    <a:pt x="99" y="4555"/>
                  </a:lnTo>
                  <a:lnTo>
                    <a:pt x="127" y="4566"/>
                  </a:lnTo>
                  <a:lnTo>
                    <a:pt x="160" y="4578"/>
                  </a:lnTo>
                  <a:lnTo>
                    <a:pt x="198" y="4588"/>
                  </a:lnTo>
                  <a:lnTo>
                    <a:pt x="239" y="4599"/>
                  </a:lnTo>
                  <a:lnTo>
                    <a:pt x="286" y="4607"/>
                  </a:lnTo>
                  <a:lnTo>
                    <a:pt x="338" y="4615"/>
                  </a:lnTo>
                  <a:lnTo>
                    <a:pt x="394" y="4621"/>
                  </a:lnTo>
                  <a:lnTo>
                    <a:pt x="456" y="4625"/>
                  </a:lnTo>
                  <a:lnTo>
                    <a:pt x="523" y="4627"/>
                  </a:lnTo>
                  <a:lnTo>
                    <a:pt x="596" y="4626"/>
                  </a:lnTo>
                  <a:lnTo>
                    <a:pt x="675" y="4623"/>
                  </a:lnTo>
                  <a:lnTo>
                    <a:pt x="760" y="4615"/>
                  </a:lnTo>
                  <a:lnTo>
                    <a:pt x="851" y="4606"/>
                  </a:lnTo>
                  <a:lnTo>
                    <a:pt x="948" y="4591"/>
                  </a:lnTo>
                  <a:lnTo>
                    <a:pt x="1052" y="4573"/>
                  </a:lnTo>
                  <a:lnTo>
                    <a:pt x="1162" y="4551"/>
                  </a:lnTo>
                  <a:lnTo>
                    <a:pt x="1279" y="4524"/>
                  </a:lnTo>
                  <a:lnTo>
                    <a:pt x="1404" y="4492"/>
                  </a:lnTo>
                  <a:lnTo>
                    <a:pt x="1535" y="4454"/>
                  </a:lnTo>
                  <a:lnTo>
                    <a:pt x="1674" y="4411"/>
                  </a:lnTo>
                  <a:lnTo>
                    <a:pt x="1821" y="4362"/>
                  </a:lnTo>
                  <a:lnTo>
                    <a:pt x="1974" y="4307"/>
                  </a:lnTo>
                  <a:lnTo>
                    <a:pt x="2137" y="4245"/>
                  </a:lnTo>
                  <a:lnTo>
                    <a:pt x="2307" y="4177"/>
                  </a:lnTo>
                  <a:lnTo>
                    <a:pt x="2637" y="4040"/>
                  </a:lnTo>
                  <a:lnTo>
                    <a:pt x="2932" y="3915"/>
                  </a:lnTo>
                  <a:lnTo>
                    <a:pt x="3196" y="3803"/>
                  </a:lnTo>
                  <a:lnTo>
                    <a:pt x="3432" y="3703"/>
                  </a:lnTo>
                  <a:lnTo>
                    <a:pt x="3540" y="3658"/>
                  </a:lnTo>
                  <a:lnTo>
                    <a:pt x="3644" y="3615"/>
                  </a:lnTo>
                  <a:lnTo>
                    <a:pt x="3741" y="3575"/>
                  </a:lnTo>
                  <a:lnTo>
                    <a:pt x="3835" y="3537"/>
                  </a:lnTo>
                  <a:lnTo>
                    <a:pt x="3924" y="3502"/>
                  </a:lnTo>
                  <a:lnTo>
                    <a:pt x="4009" y="3470"/>
                  </a:lnTo>
                  <a:lnTo>
                    <a:pt x="4091" y="3440"/>
                  </a:lnTo>
                  <a:lnTo>
                    <a:pt x="4169" y="3413"/>
                  </a:lnTo>
                  <a:lnTo>
                    <a:pt x="4246" y="3387"/>
                  </a:lnTo>
                  <a:lnTo>
                    <a:pt x="4320" y="3364"/>
                  </a:lnTo>
                  <a:lnTo>
                    <a:pt x="4392" y="3344"/>
                  </a:lnTo>
                  <a:lnTo>
                    <a:pt x="4463" y="3325"/>
                  </a:lnTo>
                  <a:lnTo>
                    <a:pt x="4533" y="3309"/>
                  </a:lnTo>
                  <a:lnTo>
                    <a:pt x="4604" y="3295"/>
                  </a:lnTo>
                  <a:lnTo>
                    <a:pt x="4673" y="3282"/>
                  </a:lnTo>
                  <a:lnTo>
                    <a:pt x="4745" y="3272"/>
                  </a:lnTo>
                  <a:lnTo>
                    <a:pt x="4817" y="3263"/>
                  </a:lnTo>
                  <a:lnTo>
                    <a:pt x="4889" y="3256"/>
                  </a:lnTo>
                  <a:lnTo>
                    <a:pt x="4964" y="3251"/>
                  </a:lnTo>
                  <a:lnTo>
                    <a:pt x="5042" y="3247"/>
                  </a:lnTo>
                  <a:lnTo>
                    <a:pt x="5122" y="3245"/>
                  </a:lnTo>
                  <a:lnTo>
                    <a:pt x="5205" y="3245"/>
                  </a:lnTo>
                  <a:lnTo>
                    <a:pt x="5293" y="3246"/>
                  </a:lnTo>
                  <a:lnTo>
                    <a:pt x="5383" y="3249"/>
                  </a:lnTo>
                  <a:lnTo>
                    <a:pt x="5476" y="3251"/>
                  </a:lnTo>
                  <a:lnTo>
                    <a:pt x="5566" y="3252"/>
                  </a:lnTo>
                  <a:lnTo>
                    <a:pt x="5655" y="3251"/>
                  </a:lnTo>
                  <a:lnTo>
                    <a:pt x="5742" y="3247"/>
                  </a:lnTo>
                  <a:lnTo>
                    <a:pt x="5828" y="3244"/>
                  </a:lnTo>
                  <a:lnTo>
                    <a:pt x="5912" y="3238"/>
                  </a:lnTo>
                  <a:lnTo>
                    <a:pt x="5994" y="3232"/>
                  </a:lnTo>
                  <a:lnTo>
                    <a:pt x="6074" y="3222"/>
                  </a:lnTo>
                  <a:lnTo>
                    <a:pt x="6153" y="3212"/>
                  </a:lnTo>
                  <a:lnTo>
                    <a:pt x="6230" y="3199"/>
                  </a:lnTo>
                  <a:lnTo>
                    <a:pt x="6306" y="3185"/>
                  </a:lnTo>
                  <a:lnTo>
                    <a:pt x="6379" y="3170"/>
                  </a:lnTo>
                  <a:lnTo>
                    <a:pt x="6451" y="3152"/>
                  </a:lnTo>
                  <a:lnTo>
                    <a:pt x="6522" y="3133"/>
                  </a:lnTo>
                  <a:lnTo>
                    <a:pt x="6590" y="3112"/>
                  </a:lnTo>
                  <a:lnTo>
                    <a:pt x="6657" y="3089"/>
                  </a:lnTo>
                  <a:lnTo>
                    <a:pt x="6723" y="3063"/>
                  </a:lnTo>
                  <a:lnTo>
                    <a:pt x="6786" y="3036"/>
                  </a:lnTo>
                  <a:lnTo>
                    <a:pt x="6848" y="3008"/>
                  </a:lnTo>
                  <a:lnTo>
                    <a:pt x="6908" y="2977"/>
                  </a:lnTo>
                  <a:lnTo>
                    <a:pt x="6966" y="2944"/>
                  </a:lnTo>
                  <a:lnTo>
                    <a:pt x="7023" y="2910"/>
                  </a:lnTo>
                  <a:lnTo>
                    <a:pt x="7079" y="2873"/>
                  </a:lnTo>
                  <a:lnTo>
                    <a:pt x="7131" y="2834"/>
                  </a:lnTo>
                  <a:lnTo>
                    <a:pt x="7183" y="2793"/>
                  </a:lnTo>
                  <a:lnTo>
                    <a:pt x="7233" y="2750"/>
                  </a:lnTo>
                  <a:lnTo>
                    <a:pt x="7282" y="2706"/>
                  </a:lnTo>
                  <a:lnTo>
                    <a:pt x="7328" y="2658"/>
                  </a:lnTo>
                  <a:lnTo>
                    <a:pt x="7373" y="2609"/>
                  </a:lnTo>
                  <a:lnTo>
                    <a:pt x="7417" y="2557"/>
                  </a:lnTo>
                  <a:lnTo>
                    <a:pt x="7458" y="2504"/>
                  </a:lnTo>
                  <a:lnTo>
                    <a:pt x="7498" y="2448"/>
                  </a:lnTo>
                  <a:lnTo>
                    <a:pt x="7515" y="2453"/>
                  </a:lnTo>
                  <a:lnTo>
                    <a:pt x="7562" y="2467"/>
                  </a:lnTo>
                  <a:lnTo>
                    <a:pt x="7597" y="2476"/>
                  </a:lnTo>
                  <a:lnTo>
                    <a:pt x="7639" y="2486"/>
                  </a:lnTo>
                  <a:lnTo>
                    <a:pt x="7687" y="2496"/>
                  </a:lnTo>
                  <a:lnTo>
                    <a:pt x="7743" y="2506"/>
                  </a:lnTo>
                  <a:lnTo>
                    <a:pt x="7805" y="2515"/>
                  </a:lnTo>
                  <a:lnTo>
                    <a:pt x="7874" y="2524"/>
                  </a:lnTo>
                  <a:lnTo>
                    <a:pt x="7948" y="2531"/>
                  </a:lnTo>
                  <a:lnTo>
                    <a:pt x="8028" y="2535"/>
                  </a:lnTo>
                  <a:lnTo>
                    <a:pt x="8115" y="2538"/>
                  </a:lnTo>
                  <a:lnTo>
                    <a:pt x="8205" y="2538"/>
                  </a:lnTo>
                  <a:lnTo>
                    <a:pt x="8302" y="2535"/>
                  </a:lnTo>
                  <a:lnTo>
                    <a:pt x="8403" y="2528"/>
                  </a:lnTo>
                  <a:lnTo>
                    <a:pt x="8510" y="2516"/>
                  </a:lnTo>
                  <a:lnTo>
                    <a:pt x="8620" y="2501"/>
                  </a:lnTo>
                  <a:lnTo>
                    <a:pt x="8734" y="2480"/>
                  </a:lnTo>
                  <a:lnTo>
                    <a:pt x="8853" y="2454"/>
                  </a:lnTo>
                  <a:lnTo>
                    <a:pt x="8975" y="2421"/>
                  </a:lnTo>
                  <a:lnTo>
                    <a:pt x="9102" y="2384"/>
                  </a:lnTo>
                  <a:lnTo>
                    <a:pt x="9231" y="2338"/>
                  </a:lnTo>
                  <a:lnTo>
                    <a:pt x="9364" y="2286"/>
                  </a:lnTo>
                  <a:lnTo>
                    <a:pt x="9500" y="2226"/>
                  </a:lnTo>
                  <a:lnTo>
                    <a:pt x="9638" y="2157"/>
                  </a:lnTo>
                  <a:lnTo>
                    <a:pt x="9778" y="2081"/>
                  </a:lnTo>
                  <a:lnTo>
                    <a:pt x="9921" y="1994"/>
                  </a:lnTo>
                  <a:lnTo>
                    <a:pt x="10066" y="1898"/>
                  </a:lnTo>
                  <a:lnTo>
                    <a:pt x="10213" y="1793"/>
                  </a:lnTo>
                  <a:lnTo>
                    <a:pt x="10361" y="1678"/>
                  </a:lnTo>
                  <a:lnTo>
                    <a:pt x="10511" y="1551"/>
                  </a:lnTo>
                  <a:lnTo>
                    <a:pt x="10525" y="1553"/>
                  </a:lnTo>
                  <a:lnTo>
                    <a:pt x="10566" y="1560"/>
                  </a:lnTo>
                  <a:lnTo>
                    <a:pt x="10634" y="1569"/>
                  </a:lnTo>
                  <a:lnTo>
                    <a:pt x="10725" y="1580"/>
                  </a:lnTo>
                  <a:lnTo>
                    <a:pt x="10779" y="1586"/>
                  </a:lnTo>
                  <a:lnTo>
                    <a:pt x="10838" y="1591"/>
                  </a:lnTo>
                  <a:lnTo>
                    <a:pt x="10902" y="1596"/>
                  </a:lnTo>
                  <a:lnTo>
                    <a:pt x="10972" y="1602"/>
                  </a:lnTo>
                  <a:lnTo>
                    <a:pt x="11045" y="1606"/>
                  </a:lnTo>
                  <a:lnTo>
                    <a:pt x="11123" y="1610"/>
                  </a:lnTo>
                  <a:lnTo>
                    <a:pt x="11206" y="1613"/>
                  </a:lnTo>
                  <a:lnTo>
                    <a:pt x="11292" y="1615"/>
                  </a:lnTo>
                  <a:lnTo>
                    <a:pt x="11381" y="1616"/>
                  </a:lnTo>
                  <a:lnTo>
                    <a:pt x="11474" y="1615"/>
                  </a:lnTo>
                  <a:lnTo>
                    <a:pt x="11571" y="1614"/>
                  </a:lnTo>
                  <a:lnTo>
                    <a:pt x="11670" y="1610"/>
                  </a:lnTo>
                  <a:lnTo>
                    <a:pt x="11772" y="1605"/>
                  </a:lnTo>
                  <a:lnTo>
                    <a:pt x="11876" y="1599"/>
                  </a:lnTo>
                  <a:lnTo>
                    <a:pt x="11983" y="1589"/>
                  </a:lnTo>
                  <a:lnTo>
                    <a:pt x="12092" y="1579"/>
                  </a:lnTo>
                  <a:lnTo>
                    <a:pt x="12203" y="1565"/>
                  </a:lnTo>
                  <a:lnTo>
                    <a:pt x="12315" y="1548"/>
                  </a:lnTo>
                  <a:lnTo>
                    <a:pt x="12429" y="1530"/>
                  </a:lnTo>
                  <a:lnTo>
                    <a:pt x="12544" y="1508"/>
                  </a:lnTo>
                  <a:lnTo>
                    <a:pt x="12660" y="1484"/>
                  </a:lnTo>
                  <a:lnTo>
                    <a:pt x="12776" y="1457"/>
                  </a:lnTo>
                  <a:lnTo>
                    <a:pt x="12893" y="1425"/>
                  </a:lnTo>
                  <a:lnTo>
                    <a:pt x="13010" y="1391"/>
                  </a:lnTo>
                  <a:lnTo>
                    <a:pt x="13125" y="1358"/>
                  </a:lnTo>
                  <a:lnTo>
                    <a:pt x="13236" y="1328"/>
                  </a:lnTo>
                  <a:lnTo>
                    <a:pt x="13343" y="1302"/>
                  </a:lnTo>
                  <a:lnTo>
                    <a:pt x="13446" y="1281"/>
                  </a:lnTo>
                  <a:lnTo>
                    <a:pt x="13545" y="1263"/>
                  </a:lnTo>
                  <a:lnTo>
                    <a:pt x="13641" y="1248"/>
                  </a:lnTo>
                  <a:lnTo>
                    <a:pt x="13733" y="1238"/>
                  </a:lnTo>
                  <a:lnTo>
                    <a:pt x="13821" y="1229"/>
                  </a:lnTo>
                  <a:lnTo>
                    <a:pt x="13907" y="1224"/>
                  </a:lnTo>
                  <a:lnTo>
                    <a:pt x="13988" y="1222"/>
                  </a:lnTo>
                  <a:lnTo>
                    <a:pt x="14066" y="1222"/>
                  </a:lnTo>
                  <a:lnTo>
                    <a:pt x="14140" y="1224"/>
                  </a:lnTo>
                  <a:lnTo>
                    <a:pt x="14212" y="1228"/>
                  </a:lnTo>
                  <a:lnTo>
                    <a:pt x="14280" y="1234"/>
                  </a:lnTo>
                  <a:lnTo>
                    <a:pt x="14346" y="1242"/>
                  </a:lnTo>
                  <a:lnTo>
                    <a:pt x="14408" y="1251"/>
                  </a:lnTo>
                  <a:lnTo>
                    <a:pt x="14467" y="1261"/>
                  </a:lnTo>
                  <a:lnTo>
                    <a:pt x="14524" y="1272"/>
                  </a:lnTo>
                  <a:lnTo>
                    <a:pt x="14577" y="1285"/>
                  </a:lnTo>
                  <a:lnTo>
                    <a:pt x="14629" y="1298"/>
                  </a:lnTo>
                  <a:lnTo>
                    <a:pt x="14677" y="1310"/>
                  </a:lnTo>
                  <a:lnTo>
                    <a:pt x="14724" y="1324"/>
                  </a:lnTo>
                  <a:lnTo>
                    <a:pt x="14767" y="1338"/>
                  </a:lnTo>
                  <a:lnTo>
                    <a:pt x="14808" y="1350"/>
                  </a:lnTo>
                  <a:lnTo>
                    <a:pt x="14884" y="1376"/>
                  </a:lnTo>
                  <a:lnTo>
                    <a:pt x="14950" y="1397"/>
                  </a:lnTo>
                  <a:lnTo>
                    <a:pt x="14981" y="1406"/>
                  </a:lnTo>
                  <a:lnTo>
                    <a:pt x="15009" y="1413"/>
                  </a:lnTo>
                  <a:lnTo>
                    <a:pt x="15036" y="1419"/>
                  </a:lnTo>
                  <a:lnTo>
                    <a:pt x="15061" y="1423"/>
                  </a:lnTo>
                  <a:lnTo>
                    <a:pt x="15073" y="1425"/>
                  </a:lnTo>
                  <a:lnTo>
                    <a:pt x="15109" y="1430"/>
                  </a:lnTo>
                  <a:lnTo>
                    <a:pt x="15166" y="1438"/>
                  </a:lnTo>
                  <a:lnTo>
                    <a:pt x="15241" y="1447"/>
                  </a:lnTo>
                  <a:lnTo>
                    <a:pt x="15284" y="1451"/>
                  </a:lnTo>
                  <a:lnTo>
                    <a:pt x="15330" y="1454"/>
                  </a:lnTo>
                  <a:lnTo>
                    <a:pt x="15380" y="1459"/>
                  </a:lnTo>
                  <a:lnTo>
                    <a:pt x="15433" y="1462"/>
                  </a:lnTo>
                  <a:lnTo>
                    <a:pt x="15487" y="1465"/>
                  </a:lnTo>
                  <a:lnTo>
                    <a:pt x="15544" y="1466"/>
                  </a:lnTo>
                  <a:lnTo>
                    <a:pt x="15602" y="1467"/>
                  </a:lnTo>
                  <a:lnTo>
                    <a:pt x="15662" y="1467"/>
                  </a:lnTo>
                  <a:lnTo>
                    <a:pt x="15722" y="1466"/>
                  </a:lnTo>
                  <a:lnTo>
                    <a:pt x="15783" y="1463"/>
                  </a:lnTo>
                  <a:lnTo>
                    <a:pt x="15844" y="1459"/>
                  </a:lnTo>
                  <a:lnTo>
                    <a:pt x="15905" y="1452"/>
                  </a:lnTo>
                  <a:lnTo>
                    <a:pt x="15966" y="1445"/>
                  </a:lnTo>
                  <a:lnTo>
                    <a:pt x="16026" y="1435"/>
                  </a:lnTo>
                  <a:lnTo>
                    <a:pt x="16085" y="1424"/>
                  </a:lnTo>
                  <a:lnTo>
                    <a:pt x="16142" y="1409"/>
                  </a:lnTo>
                  <a:lnTo>
                    <a:pt x="16198" y="1393"/>
                  </a:lnTo>
                  <a:lnTo>
                    <a:pt x="16251" y="1374"/>
                  </a:lnTo>
                  <a:lnTo>
                    <a:pt x="16301" y="1352"/>
                  </a:lnTo>
                  <a:lnTo>
                    <a:pt x="16349" y="1328"/>
                  </a:lnTo>
                  <a:lnTo>
                    <a:pt x="16393" y="1301"/>
                  </a:lnTo>
                  <a:lnTo>
                    <a:pt x="16434" y="1270"/>
                  </a:lnTo>
                  <a:lnTo>
                    <a:pt x="16471" y="1237"/>
                  </a:lnTo>
                  <a:lnTo>
                    <a:pt x="16502" y="1199"/>
                  </a:lnTo>
                  <a:lnTo>
                    <a:pt x="16488" y="1185"/>
                  </a:lnTo>
                  <a:lnTo>
                    <a:pt x="16443" y="1146"/>
                  </a:lnTo>
                  <a:lnTo>
                    <a:pt x="16410" y="1119"/>
                  </a:lnTo>
                  <a:lnTo>
                    <a:pt x="16368" y="1086"/>
                  </a:lnTo>
                  <a:lnTo>
                    <a:pt x="16319" y="1049"/>
                  </a:lnTo>
                  <a:lnTo>
                    <a:pt x="16263" y="1009"/>
                  </a:lnTo>
                  <a:lnTo>
                    <a:pt x="16200" y="966"/>
                  </a:lnTo>
                  <a:lnTo>
                    <a:pt x="16129" y="920"/>
                  </a:lnTo>
                  <a:lnTo>
                    <a:pt x="16051" y="871"/>
                  </a:lnTo>
                  <a:lnTo>
                    <a:pt x="15964" y="821"/>
                  </a:lnTo>
                  <a:lnTo>
                    <a:pt x="15871" y="770"/>
                  </a:lnTo>
                  <a:lnTo>
                    <a:pt x="15771" y="718"/>
                  </a:lnTo>
                  <a:lnTo>
                    <a:pt x="15662" y="666"/>
                  </a:lnTo>
                  <a:lnTo>
                    <a:pt x="15546" y="614"/>
                  </a:lnTo>
                  <a:lnTo>
                    <a:pt x="15423" y="563"/>
                  </a:lnTo>
                  <a:lnTo>
                    <a:pt x="15292" y="514"/>
                  </a:lnTo>
                  <a:lnTo>
                    <a:pt x="15155" y="465"/>
                  </a:lnTo>
                  <a:lnTo>
                    <a:pt x="15009" y="420"/>
                  </a:lnTo>
                  <a:lnTo>
                    <a:pt x="14857" y="377"/>
                  </a:lnTo>
                  <a:lnTo>
                    <a:pt x="14696" y="338"/>
                  </a:lnTo>
                  <a:lnTo>
                    <a:pt x="14529" y="302"/>
                  </a:lnTo>
                  <a:lnTo>
                    <a:pt x="14354" y="271"/>
                  </a:lnTo>
                  <a:lnTo>
                    <a:pt x="14172" y="244"/>
                  </a:lnTo>
                  <a:lnTo>
                    <a:pt x="13982" y="223"/>
                  </a:lnTo>
                  <a:lnTo>
                    <a:pt x="13786" y="209"/>
                  </a:lnTo>
                  <a:lnTo>
                    <a:pt x="13580" y="199"/>
                  </a:lnTo>
                  <a:lnTo>
                    <a:pt x="13369" y="198"/>
                  </a:lnTo>
                  <a:lnTo>
                    <a:pt x="13149" y="203"/>
                  </a:lnTo>
                  <a:lnTo>
                    <a:pt x="12923" y="217"/>
                  </a:lnTo>
                  <a:lnTo>
                    <a:pt x="12689" y="238"/>
                  </a:lnTo>
                  <a:lnTo>
                    <a:pt x="12479" y="262"/>
                  </a:lnTo>
                  <a:lnTo>
                    <a:pt x="12282" y="286"/>
                  </a:lnTo>
                  <a:lnTo>
                    <a:pt x="12100" y="310"/>
                  </a:lnTo>
                  <a:lnTo>
                    <a:pt x="11929" y="333"/>
                  </a:lnTo>
                  <a:lnTo>
                    <a:pt x="11772" y="355"/>
                  </a:lnTo>
                  <a:lnTo>
                    <a:pt x="11626" y="377"/>
                  </a:lnTo>
                  <a:lnTo>
                    <a:pt x="11491" y="397"/>
                  </a:lnTo>
                  <a:lnTo>
                    <a:pt x="11366" y="417"/>
                  </a:lnTo>
                  <a:lnTo>
                    <a:pt x="11141" y="452"/>
                  </a:lnTo>
                  <a:lnTo>
                    <a:pt x="10949" y="481"/>
                  </a:lnTo>
                  <a:lnTo>
                    <a:pt x="10862" y="493"/>
                  </a:lnTo>
                  <a:lnTo>
                    <a:pt x="10781" y="502"/>
                  </a:lnTo>
                  <a:lnTo>
                    <a:pt x="10705" y="511"/>
                  </a:lnTo>
                  <a:lnTo>
                    <a:pt x="10634" y="516"/>
                  </a:lnTo>
                  <a:lnTo>
                    <a:pt x="10564" y="518"/>
                  </a:lnTo>
                  <a:lnTo>
                    <a:pt x="10498" y="519"/>
                  </a:lnTo>
                  <a:lnTo>
                    <a:pt x="10434" y="516"/>
                  </a:lnTo>
                  <a:lnTo>
                    <a:pt x="10369" y="511"/>
                  </a:lnTo>
                  <a:lnTo>
                    <a:pt x="10306" y="502"/>
                  </a:lnTo>
                  <a:lnTo>
                    <a:pt x="10243" y="491"/>
                  </a:lnTo>
                  <a:lnTo>
                    <a:pt x="10178" y="476"/>
                  </a:lnTo>
                  <a:lnTo>
                    <a:pt x="10111" y="458"/>
                  </a:lnTo>
                  <a:lnTo>
                    <a:pt x="10042" y="436"/>
                  </a:lnTo>
                  <a:lnTo>
                    <a:pt x="9968" y="410"/>
                  </a:lnTo>
                  <a:lnTo>
                    <a:pt x="9891" y="380"/>
                  </a:lnTo>
                  <a:lnTo>
                    <a:pt x="9809" y="346"/>
                  </a:lnTo>
                  <a:lnTo>
                    <a:pt x="9722" y="307"/>
                  </a:lnTo>
                  <a:lnTo>
                    <a:pt x="9627" y="265"/>
                  </a:lnTo>
                  <a:lnTo>
                    <a:pt x="9526" y="218"/>
                  </a:lnTo>
                  <a:lnTo>
                    <a:pt x="9416" y="166"/>
                  </a:lnTo>
                  <a:lnTo>
                    <a:pt x="9417" y="165"/>
                  </a:lnTo>
                  <a:lnTo>
                    <a:pt x="9417" y="164"/>
                  </a:lnTo>
                  <a:lnTo>
                    <a:pt x="9401" y="189"/>
                  </a:lnTo>
                  <a:lnTo>
                    <a:pt x="9380" y="216"/>
                  </a:lnTo>
                  <a:lnTo>
                    <a:pt x="9355" y="246"/>
                  </a:lnTo>
                  <a:lnTo>
                    <a:pt x="9327" y="280"/>
                  </a:lnTo>
                  <a:lnTo>
                    <a:pt x="9295" y="317"/>
                  </a:lnTo>
                  <a:lnTo>
                    <a:pt x="9258" y="356"/>
                  </a:lnTo>
                  <a:lnTo>
                    <a:pt x="9218" y="396"/>
                  </a:lnTo>
                  <a:lnTo>
                    <a:pt x="9173" y="439"/>
                  </a:lnTo>
                  <a:lnTo>
                    <a:pt x="9125" y="482"/>
                  </a:lnTo>
                  <a:lnTo>
                    <a:pt x="9071" y="527"/>
                  </a:lnTo>
                  <a:lnTo>
                    <a:pt x="9013" y="573"/>
                  </a:lnTo>
                  <a:lnTo>
                    <a:pt x="8950" y="619"/>
                  </a:lnTo>
                  <a:lnTo>
                    <a:pt x="8882" y="665"/>
                  </a:lnTo>
                  <a:lnTo>
                    <a:pt x="8810" y="710"/>
                  </a:lnTo>
                  <a:lnTo>
                    <a:pt x="8732" y="756"/>
                  </a:lnTo>
                  <a:lnTo>
                    <a:pt x="8650" y="801"/>
                  </a:lnTo>
                  <a:lnTo>
                    <a:pt x="8561" y="844"/>
                  </a:lnTo>
                  <a:lnTo>
                    <a:pt x="8468" y="885"/>
                  </a:lnTo>
                  <a:lnTo>
                    <a:pt x="8369" y="925"/>
                  </a:lnTo>
                  <a:lnTo>
                    <a:pt x="8264" y="963"/>
                  </a:lnTo>
                  <a:lnTo>
                    <a:pt x="8155" y="999"/>
                  </a:lnTo>
                  <a:lnTo>
                    <a:pt x="8039" y="1031"/>
                  </a:lnTo>
                  <a:lnTo>
                    <a:pt x="7917" y="1061"/>
                  </a:lnTo>
                  <a:lnTo>
                    <a:pt x="7789" y="1087"/>
                  </a:lnTo>
                  <a:lnTo>
                    <a:pt x="7655" y="1109"/>
                  </a:lnTo>
                  <a:lnTo>
                    <a:pt x="7515" y="1127"/>
                  </a:lnTo>
                  <a:lnTo>
                    <a:pt x="7368" y="1142"/>
                  </a:lnTo>
                  <a:lnTo>
                    <a:pt x="7215" y="1151"/>
                  </a:lnTo>
                  <a:lnTo>
                    <a:pt x="7055" y="1156"/>
                  </a:lnTo>
                  <a:lnTo>
                    <a:pt x="6889" y="1155"/>
                  </a:lnTo>
                  <a:lnTo>
                    <a:pt x="6716" y="1147"/>
                  </a:lnTo>
                  <a:lnTo>
                    <a:pt x="6536" y="1135"/>
                  </a:lnTo>
                  <a:lnTo>
                    <a:pt x="6324" y="1120"/>
                  </a:lnTo>
                  <a:lnTo>
                    <a:pt x="6112" y="1112"/>
                  </a:lnTo>
                  <a:lnTo>
                    <a:pt x="5901" y="1111"/>
                  </a:lnTo>
                  <a:lnTo>
                    <a:pt x="5691" y="1118"/>
                  </a:lnTo>
                  <a:lnTo>
                    <a:pt x="5482" y="1130"/>
                  </a:lnTo>
                  <a:lnTo>
                    <a:pt x="5275" y="1149"/>
                  </a:lnTo>
                  <a:lnTo>
                    <a:pt x="5068" y="1176"/>
                  </a:lnTo>
                  <a:lnTo>
                    <a:pt x="4863" y="1208"/>
                  </a:lnTo>
                  <a:lnTo>
                    <a:pt x="4660" y="1246"/>
                  </a:lnTo>
                  <a:lnTo>
                    <a:pt x="4459" y="1291"/>
                  </a:lnTo>
                  <a:lnTo>
                    <a:pt x="4258" y="1343"/>
                  </a:lnTo>
                  <a:lnTo>
                    <a:pt x="4061" y="1401"/>
                  </a:lnTo>
                  <a:lnTo>
                    <a:pt x="3865" y="1465"/>
                  </a:lnTo>
                  <a:lnTo>
                    <a:pt x="3671" y="1534"/>
                  </a:lnTo>
                  <a:lnTo>
                    <a:pt x="3479" y="1610"/>
                  </a:lnTo>
                  <a:lnTo>
                    <a:pt x="3290" y="1691"/>
                  </a:lnTo>
                  <a:lnTo>
                    <a:pt x="3103" y="1779"/>
                  </a:lnTo>
                  <a:lnTo>
                    <a:pt x="2919" y="1872"/>
                  </a:lnTo>
                  <a:lnTo>
                    <a:pt x="2738" y="1970"/>
                  </a:lnTo>
                  <a:lnTo>
                    <a:pt x="2559" y="2074"/>
                  </a:lnTo>
                  <a:lnTo>
                    <a:pt x="2383" y="2185"/>
                  </a:lnTo>
                  <a:lnTo>
                    <a:pt x="2210" y="2299"/>
                  </a:lnTo>
                  <a:lnTo>
                    <a:pt x="2041" y="2419"/>
                  </a:lnTo>
                  <a:lnTo>
                    <a:pt x="1874" y="2546"/>
                  </a:lnTo>
                  <a:lnTo>
                    <a:pt x="1711" y="2676"/>
                  </a:lnTo>
                  <a:lnTo>
                    <a:pt x="1551" y="2812"/>
                  </a:lnTo>
                  <a:lnTo>
                    <a:pt x="1395" y="2953"/>
                  </a:lnTo>
                  <a:lnTo>
                    <a:pt x="1243" y="3098"/>
                  </a:lnTo>
                  <a:lnTo>
                    <a:pt x="1094" y="3249"/>
                  </a:lnTo>
                  <a:lnTo>
                    <a:pt x="950" y="3404"/>
                  </a:lnTo>
                  <a:lnTo>
                    <a:pt x="809" y="3564"/>
                  </a:lnTo>
                  <a:lnTo>
                    <a:pt x="673" y="3728"/>
                  </a:lnTo>
                  <a:lnTo>
                    <a:pt x="606" y="3810"/>
                  </a:lnTo>
                  <a:lnTo>
                    <a:pt x="544" y="3886"/>
                  </a:lnTo>
                  <a:lnTo>
                    <a:pt x="486" y="3957"/>
                  </a:lnTo>
                  <a:lnTo>
                    <a:pt x="433" y="4022"/>
                  </a:lnTo>
                  <a:lnTo>
                    <a:pt x="382" y="4082"/>
                  </a:lnTo>
                  <a:lnTo>
                    <a:pt x="336" y="4137"/>
                  </a:lnTo>
                  <a:lnTo>
                    <a:pt x="293" y="4187"/>
                  </a:lnTo>
                  <a:lnTo>
                    <a:pt x="253" y="4233"/>
                  </a:lnTo>
                  <a:lnTo>
                    <a:pt x="215" y="4276"/>
                  </a:lnTo>
                  <a:lnTo>
                    <a:pt x="181" y="4313"/>
                  </a:lnTo>
                  <a:lnTo>
                    <a:pt x="150" y="4347"/>
                  </a:lnTo>
                  <a:lnTo>
                    <a:pt x="122" y="4377"/>
                  </a:lnTo>
                  <a:lnTo>
                    <a:pt x="97" y="4403"/>
                  </a:lnTo>
                  <a:lnTo>
                    <a:pt x="74" y="4426"/>
                  </a:lnTo>
                  <a:lnTo>
                    <a:pt x="53" y="4447"/>
                  </a:lnTo>
                  <a:lnTo>
                    <a:pt x="35" y="4464"/>
                  </a:lnTo>
                  <a:lnTo>
                    <a:pt x="27" y="4469"/>
                  </a:lnTo>
                  <a:lnTo>
                    <a:pt x="21" y="4473"/>
                  </a:lnTo>
                  <a:lnTo>
                    <a:pt x="15" y="4478"/>
                  </a:lnTo>
                  <a:lnTo>
                    <a:pt x="7" y="4480"/>
                  </a:lnTo>
                  <a:lnTo>
                    <a:pt x="0" y="4498"/>
                  </a:lnTo>
                  <a:close/>
                  <a:moveTo>
                    <a:pt x="9421" y="0"/>
                  </a:moveTo>
                  <a:lnTo>
                    <a:pt x="9424" y="12"/>
                  </a:lnTo>
                  <a:lnTo>
                    <a:pt x="9427" y="23"/>
                  </a:lnTo>
                  <a:lnTo>
                    <a:pt x="9430" y="34"/>
                  </a:lnTo>
                  <a:lnTo>
                    <a:pt x="9433" y="45"/>
                  </a:lnTo>
                  <a:lnTo>
                    <a:pt x="9430" y="34"/>
                  </a:lnTo>
                  <a:lnTo>
                    <a:pt x="9427" y="23"/>
                  </a:lnTo>
                  <a:lnTo>
                    <a:pt x="9424" y="12"/>
                  </a:lnTo>
                  <a:lnTo>
                    <a:pt x="9421" y="0"/>
                  </a:lnTo>
                  <a:close/>
                  <a:moveTo>
                    <a:pt x="9435" y="53"/>
                  </a:moveTo>
                  <a:lnTo>
                    <a:pt x="9440" y="68"/>
                  </a:lnTo>
                  <a:lnTo>
                    <a:pt x="9444" y="81"/>
                  </a:lnTo>
                  <a:lnTo>
                    <a:pt x="9448" y="96"/>
                  </a:lnTo>
                  <a:lnTo>
                    <a:pt x="9453" y="110"/>
                  </a:lnTo>
                  <a:lnTo>
                    <a:pt x="9448" y="96"/>
                  </a:lnTo>
                  <a:lnTo>
                    <a:pt x="9444" y="81"/>
                  </a:lnTo>
                  <a:lnTo>
                    <a:pt x="9440" y="68"/>
                  </a:lnTo>
                  <a:lnTo>
                    <a:pt x="9435" y="53"/>
                  </a:lnTo>
                  <a:close/>
                  <a:moveTo>
                    <a:pt x="9451" y="113"/>
                  </a:moveTo>
                  <a:lnTo>
                    <a:pt x="9451" y="113"/>
                  </a:lnTo>
                  <a:lnTo>
                    <a:pt x="9451" y="114"/>
                  </a:lnTo>
                  <a:lnTo>
                    <a:pt x="9451" y="113"/>
                  </a:lnTo>
                  <a:close/>
                  <a:moveTo>
                    <a:pt x="9448" y="119"/>
                  </a:moveTo>
                  <a:lnTo>
                    <a:pt x="9447" y="120"/>
                  </a:lnTo>
                  <a:lnTo>
                    <a:pt x="9447" y="121"/>
                  </a:lnTo>
                  <a:lnTo>
                    <a:pt x="9447" y="120"/>
                  </a:lnTo>
                  <a:lnTo>
                    <a:pt x="9448" y="119"/>
                  </a:lnTo>
                  <a:close/>
                  <a:moveTo>
                    <a:pt x="9444" y="125"/>
                  </a:moveTo>
                  <a:lnTo>
                    <a:pt x="9443" y="128"/>
                  </a:lnTo>
                  <a:lnTo>
                    <a:pt x="9441" y="130"/>
                  </a:lnTo>
                  <a:lnTo>
                    <a:pt x="9443" y="128"/>
                  </a:lnTo>
                  <a:lnTo>
                    <a:pt x="9444" y="125"/>
                  </a:lnTo>
                  <a:close/>
                  <a:moveTo>
                    <a:pt x="9439" y="134"/>
                  </a:moveTo>
                  <a:lnTo>
                    <a:pt x="9437" y="135"/>
                  </a:lnTo>
                  <a:lnTo>
                    <a:pt x="9436" y="136"/>
                  </a:lnTo>
                  <a:lnTo>
                    <a:pt x="9437" y="135"/>
                  </a:lnTo>
                  <a:lnTo>
                    <a:pt x="9439" y="134"/>
                  </a:lnTo>
                  <a:close/>
                  <a:moveTo>
                    <a:pt x="9432" y="144"/>
                  </a:moveTo>
                  <a:lnTo>
                    <a:pt x="9431" y="145"/>
                  </a:lnTo>
                  <a:lnTo>
                    <a:pt x="9430" y="146"/>
                  </a:lnTo>
                  <a:lnTo>
                    <a:pt x="9431" y="145"/>
                  </a:lnTo>
                  <a:lnTo>
                    <a:pt x="9432" y="144"/>
                  </a:lnTo>
                  <a:close/>
                </a:path>
              </a:pathLst>
            </a:custGeom>
            <a:gradFill rotWithShape="0">
              <a:gsLst>
                <a:gs pos="0">
                  <a:srgbClr val="260C05"/>
                </a:gs>
                <a:gs pos="100000">
                  <a:srgbClr val="52190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3395" name="Text Box 19">
            <a:extLst>
              <a:ext uri="{FF2B5EF4-FFF2-40B4-BE49-F238E27FC236}">
                <a16:creationId xmlns:a16="http://schemas.microsoft.com/office/drawing/2014/main" id="{93A00D98-BE1D-4E27-BB1E-79A8E90FF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1955800"/>
            <a:ext cx="215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6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Duodenum</a:t>
            </a:r>
          </a:p>
        </p:txBody>
      </p:sp>
      <p:sp>
        <p:nvSpPr>
          <p:cNvPr id="613396" name="Text Box 20">
            <a:extLst>
              <a:ext uri="{FF2B5EF4-FFF2-40B4-BE49-F238E27FC236}">
                <a16:creationId xmlns:a16="http://schemas.microsoft.com/office/drawing/2014/main" id="{010C3526-4A9D-4302-AFEC-768F0C51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3211513"/>
            <a:ext cx="160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6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Jejunum</a:t>
            </a:r>
          </a:p>
        </p:txBody>
      </p:sp>
      <p:sp>
        <p:nvSpPr>
          <p:cNvPr id="613397" name="Text Box 21">
            <a:extLst>
              <a:ext uri="{FF2B5EF4-FFF2-40B4-BE49-F238E27FC236}">
                <a16:creationId xmlns:a16="http://schemas.microsoft.com/office/drawing/2014/main" id="{8618CCE6-046D-4F93-93D4-5294DA771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4733925"/>
            <a:ext cx="138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6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Ileum</a:t>
            </a:r>
          </a:p>
        </p:txBody>
      </p:sp>
      <p:sp>
        <p:nvSpPr>
          <p:cNvPr id="24595" name="Freeform 22">
            <a:extLst>
              <a:ext uri="{FF2B5EF4-FFF2-40B4-BE49-F238E27FC236}">
                <a16:creationId xmlns:a16="http://schemas.microsoft.com/office/drawing/2014/main" id="{343DBBFD-B357-42AB-8463-12C0E3066F2E}"/>
              </a:ext>
            </a:extLst>
          </p:cNvPr>
          <p:cNvSpPr>
            <a:spLocks/>
          </p:cNvSpPr>
          <p:nvPr/>
        </p:nvSpPr>
        <p:spPr bwMode="blackWhite">
          <a:xfrm rot="-73624">
            <a:off x="6594475" y="909638"/>
            <a:ext cx="1363663" cy="1019175"/>
          </a:xfrm>
          <a:custGeom>
            <a:avLst/>
            <a:gdLst>
              <a:gd name="T0" fmla="*/ 2147483647 w 929"/>
              <a:gd name="T1" fmla="*/ 0 h 573"/>
              <a:gd name="T2" fmla="*/ 2147483647 w 929"/>
              <a:gd name="T3" fmla="*/ 2147483647 h 573"/>
              <a:gd name="T4" fmla="*/ 2147483647 w 929"/>
              <a:gd name="T5" fmla="*/ 2147483647 h 573"/>
              <a:gd name="T6" fmla="*/ 2147483647 w 929"/>
              <a:gd name="T7" fmla="*/ 2147483647 h 573"/>
              <a:gd name="T8" fmla="*/ 2147483647 w 929"/>
              <a:gd name="T9" fmla="*/ 2147483647 h 573"/>
              <a:gd name="T10" fmla="*/ 2147483647 w 929"/>
              <a:gd name="T11" fmla="*/ 2147483647 h 573"/>
              <a:gd name="T12" fmla="*/ 2147483647 w 929"/>
              <a:gd name="T13" fmla="*/ 2147483647 h 573"/>
              <a:gd name="T14" fmla="*/ 2147483647 w 929"/>
              <a:gd name="T15" fmla="*/ 2147483647 h 573"/>
              <a:gd name="T16" fmla="*/ 2147483647 w 929"/>
              <a:gd name="T17" fmla="*/ 2147483647 h 573"/>
              <a:gd name="T18" fmla="*/ 2147483647 w 929"/>
              <a:gd name="T19" fmla="*/ 2147483647 h 573"/>
              <a:gd name="T20" fmla="*/ 2147483647 w 929"/>
              <a:gd name="T21" fmla="*/ 2147483647 h 573"/>
              <a:gd name="T22" fmla="*/ 2147483647 w 929"/>
              <a:gd name="T23" fmla="*/ 2147483647 h 573"/>
              <a:gd name="T24" fmla="*/ 2147483647 w 929"/>
              <a:gd name="T25" fmla="*/ 2147483647 h 573"/>
              <a:gd name="T26" fmla="*/ 2147483647 w 929"/>
              <a:gd name="T27" fmla="*/ 2147483647 h 573"/>
              <a:gd name="T28" fmla="*/ 2147483647 w 929"/>
              <a:gd name="T29" fmla="*/ 2147483647 h 573"/>
              <a:gd name="T30" fmla="*/ 2147483647 w 929"/>
              <a:gd name="T31" fmla="*/ 2147483647 h 573"/>
              <a:gd name="T32" fmla="*/ 2147483647 w 929"/>
              <a:gd name="T33" fmla="*/ 2147483647 h 573"/>
              <a:gd name="T34" fmla="*/ 2147483647 w 929"/>
              <a:gd name="T35" fmla="*/ 2147483647 h 573"/>
              <a:gd name="T36" fmla="*/ 2147483647 w 929"/>
              <a:gd name="T37" fmla="*/ 2147483647 h 573"/>
              <a:gd name="T38" fmla="*/ 2147483647 w 929"/>
              <a:gd name="T39" fmla="*/ 2147483647 h 573"/>
              <a:gd name="T40" fmla="*/ 2147483647 w 929"/>
              <a:gd name="T41" fmla="*/ 2147483647 h 573"/>
              <a:gd name="T42" fmla="*/ 2147483647 w 929"/>
              <a:gd name="T43" fmla="*/ 2147483647 h 573"/>
              <a:gd name="T44" fmla="*/ 2147483647 w 929"/>
              <a:gd name="T45" fmla="*/ 2147483647 h 573"/>
              <a:gd name="T46" fmla="*/ 2147483647 w 929"/>
              <a:gd name="T47" fmla="*/ 2147483647 h 573"/>
              <a:gd name="T48" fmla="*/ 2147483647 w 929"/>
              <a:gd name="T49" fmla="*/ 2147483647 h 573"/>
              <a:gd name="T50" fmla="*/ 2147483647 w 929"/>
              <a:gd name="T51" fmla="*/ 2147483647 h 573"/>
              <a:gd name="T52" fmla="*/ 0 w 929"/>
              <a:gd name="T53" fmla="*/ 2147483647 h 573"/>
              <a:gd name="T54" fmla="*/ 2147483647 w 929"/>
              <a:gd name="T55" fmla="*/ 2147483647 h 573"/>
              <a:gd name="T56" fmla="*/ 2147483647 w 929"/>
              <a:gd name="T57" fmla="*/ 2147483647 h 573"/>
              <a:gd name="T58" fmla="*/ 2147483647 w 929"/>
              <a:gd name="T59" fmla="*/ 2147483647 h 573"/>
              <a:gd name="T60" fmla="*/ 2147483647 w 929"/>
              <a:gd name="T61" fmla="*/ 2147483647 h 573"/>
              <a:gd name="T62" fmla="*/ 2147483647 w 929"/>
              <a:gd name="T63" fmla="*/ 2147483647 h 573"/>
              <a:gd name="T64" fmla="*/ 2147483647 w 929"/>
              <a:gd name="T65" fmla="*/ 2147483647 h 573"/>
              <a:gd name="T66" fmla="*/ 2147483647 w 929"/>
              <a:gd name="T67" fmla="*/ 2147483647 h 573"/>
              <a:gd name="T68" fmla="*/ 2147483647 w 929"/>
              <a:gd name="T69" fmla="*/ 2147483647 h 573"/>
              <a:gd name="T70" fmla="*/ 2147483647 w 929"/>
              <a:gd name="T71" fmla="*/ 2147483647 h 573"/>
              <a:gd name="T72" fmla="*/ 2147483647 w 929"/>
              <a:gd name="T73" fmla="*/ 2147483647 h 573"/>
              <a:gd name="T74" fmla="*/ 2147483647 w 929"/>
              <a:gd name="T75" fmla="*/ 2147483647 h 573"/>
              <a:gd name="T76" fmla="*/ 2147483647 w 929"/>
              <a:gd name="T77" fmla="*/ 2147483647 h 573"/>
              <a:gd name="T78" fmla="*/ 2147483647 w 929"/>
              <a:gd name="T79" fmla="*/ 2147483647 h 573"/>
              <a:gd name="T80" fmla="*/ 2147483647 w 929"/>
              <a:gd name="T81" fmla="*/ 2147483647 h 573"/>
              <a:gd name="T82" fmla="*/ 2147483647 w 929"/>
              <a:gd name="T83" fmla="*/ 2147483647 h 573"/>
              <a:gd name="T84" fmla="*/ 2147483647 w 929"/>
              <a:gd name="T85" fmla="*/ 2147483647 h 573"/>
              <a:gd name="T86" fmla="*/ 2147483647 w 929"/>
              <a:gd name="T87" fmla="*/ 2147483647 h 573"/>
              <a:gd name="T88" fmla="*/ 2147483647 w 929"/>
              <a:gd name="T89" fmla="*/ 2147483647 h 573"/>
              <a:gd name="T90" fmla="*/ 2147483647 w 929"/>
              <a:gd name="T91" fmla="*/ 2147483647 h 573"/>
              <a:gd name="T92" fmla="*/ 2147483647 w 929"/>
              <a:gd name="T93" fmla="*/ 2147483647 h 573"/>
              <a:gd name="T94" fmla="*/ 2147483647 w 929"/>
              <a:gd name="T95" fmla="*/ 2147483647 h 573"/>
              <a:gd name="T96" fmla="*/ 2147483647 w 929"/>
              <a:gd name="T97" fmla="*/ 2147483647 h 573"/>
              <a:gd name="T98" fmla="*/ 2147483647 w 929"/>
              <a:gd name="T99" fmla="*/ 2147483647 h 573"/>
              <a:gd name="T100" fmla="*/ 2147483647 w 929"/>
              <a:gd name="T101" fmla="*/ 2147483647 h 573"/>
              <a:gd name="T102" fmla="*/ 2147483647 w 929"/>
              <a:gd name="T103" fmla="*/ 2147483647 h 573"/>
              <a:gd name="T104" fmla="*/ 2147483647 w 929"/>
              <a:gd name="T105" fmla="*/ 2147483647 h 573"/>
              <a:gd name="T106" fmla="*/ 2147483647 w 929"/>
              <a:gd name="T107" fmla="*/ 2147483647 h 573"/>
              <a:gd name="T108" fmla="*/ 2147483647 w 929"/>
              <a:gd name="T109" fmla="*/ 2147483647 h 573"/>
              <a:gd name="T110" fmla="*/ 2147483647 w 929"/>
              <a:gd name="T111" fmla="*/ 2147483647 h 573"/>
              <a:gd name="T112" fmla="*/ 2147483647 w 929"/>
              <a:gd name="T113" fmla="*/ 2147483647 h 573"/>
              <a:gd name="T114" fmla="*/ 2147483647 w 929"/>
              <a:gd name="T115" fmla="*/ 2147483647 h 573"/>
              <a:gd name="T116" fmla="*/ 2147483647 w 929"/>
              <a:gd name="T117" fmla="*/ 2147483647 h 573"/>
              <a:gd name="T118" fmla="*/ 2147483647 w 929"/>
              <a:gd name="T119" fmla="*/ 2147483647 h 573"/>
              <a:gd name="T120" fmla="*/ 2147483647 w 929"/>
              <a:gd name="T121" fmla="*/ 2147483647 h 573"/>
              <a:gd name="T122" fmla="*/ 2147483647 w 929"/>
              <a:gd name="T123" fmla="*/ 0 h 5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29"/>
              <a:gd name="T187" fmla="*/ 0 h 573"/>
              <a:gd name="T188" fmla="*/ 929 w 929"/>
              <a:gd name="T189" fmla="*/ 573 h 5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29" h="573">
                <a:moveTo>
                  <a:pt x="305" y="0"/>
                </a:moveTo>
                <a:lnTo>
                  <a:pt x="303" y="23"/>
                </a:lnTo>
                <a:lnTo>
                  <a:pt x="301" y="44"/>
                </a:lnTo>
                <a:lnTo>
                  <a:pt x="296" y="67"/>
                </a:lnTo>
                <a:lnTo>
                  <a:pt x="290" y="89"/>
                </a:lnTo>
                <a:lnTo>
                  <a:pt x="284" y="109"/>
                </a:lnTo>
                <a:lnTo>
                  <a:pt x="278" y="131"/>
                </a:lnTo>
                <a:lnTo>
                  <a:pt x="269" y="152"/>
                </a:lnTo>
                <a:lnTo>
                  <a:pt x="260" y="172"/>
                </a:lnTo>
                <a:lnTo>
                  <a:pt x="250" y="190"/>
                </a:lnTo>
                <a:lnTo>
                  <a:pt x="239" y="209"/>
                </a:lnTo>
                <a:lnTo>
                  <a:pt x="225" y="225"/>
                </a:lnTo>
                <a:lnTo>
                  <a:pt x="213" y="241"/>
                </a:lnTo>
                <a:lnTo>
                  <a:pt x="198" y="256"/>
                </a:lnTo>
                <a:lnTo>
                  <a:pt x="183" y="268"/>
                </a:lnTo>
                <a:lnTo>
                  <a:pt x="167" y="281"/>
                </a:lnTo>
                <a:lnTo>
                  <a:pt x="151" y="290"/>
                </a:lnTo>
                <a:lnTo>
                  <a:pt x="133" y="298"/>
                </a:lnTo>
                <a:lnTo>
                  <a:pt x="115" y="303"/>
                </a:lnTo>
                <a:lnTo>
                  <a:pt x="96" y="308"/>
                </a:lnTo>
                <a:lnTo>
                  <a:pt x="76" y="309"/>
                </a:lnTo>
                <a:lnTo>
                  <a:pt x="57" y="309"/>
                </a:lnTo>
                <a:lnTo>
                  <a:pt x="36" y="306"/>
                </a:lnTo>
                <a:lnTo>
                  <a:pt x="14" y="301"/>
                </a:lnTo>
                <a:lnTo>
                  <a:pt x="9" y="319"/>
                </a:lnTo>
                <a:lnTo>
                  <a:pt x="2" y="364"/>
                </a:lnTo>
                <a:lnTo>
                  <a:pt x="0" y="394"/>
                </a:lnTo>
                <a:lnTo>
                  <a:pt x="3" y="422"/>
                </a:lnTo>
                <a:lnTo>
                  <a:pt x="4" y="436"/>
                </a:lnTo>
                <a:lnTo>
                  <a:pt x="8" y="450"/>
                </a:lnTo>
                <a:lnTo>
                  <a:pt x="13" y="463"/>
                </a:lnTo>
                <a:lnTo>
                  <a:pt x="21" y="474"/>
                </a:lnTo>
                <a:lnTo>
                  <a:pt x="32" y="491"/>
                </a:lnTo>
                <a:lnTo>
                  <a:pt x="48" y="505"/>
                </a:lnTo>
                <a:lnTo>
                  <a:pt x="68" y="518"/>
                </a:lnTo>
                <a:lnTo>
                  <a:pt x="91" y="531"/>
                </a:lnTo>
                <a:lnTo>
                  <a:pt x="117" y="541"/>
                </a:lnTo>
                <a:lnTo>
                  <a:pt x="144" y="551"/>
                </a:lnTo>
                <a:lnTo>
                  <a:pt x="175" y="560"/>
                </a:lnTo>
                <a:lnTo>
                  <a:pt x="207" y="566"/>
                </a:lnTo>
                <a:lnTo>
                  <a:pt x="243" y="570"/>
                </a:lnTo>
                <a:lnTo>
                  <a:pt x="279" y="571"/>
                </a:lnTo>
                <a:lnTo>
                  <a:pt x="318" y="573"/>
                </a:lnTo>
                <a:lnTo>
                  <a:pt x="357" y="570"/>
                </a:lnTo>
                <a:lnTo>
                  <a:pt x="396" y="566"/>
                </a:lnTo>
                <a:lnTo>
                  <a:pt x="437" y="560"/>
                </a:lnTo>
                <a:lnTo>
                  <a:pt x="478" y="549"/>
                </a:lnTo>
                <a:lnTo>
                  <a:pt x="518" y="536"/>
                </a:lnTo>
                <a:lnTo>
                  <a:pt x="558" y="520"/>
                </a:lnTo>
                <a:lnTo>
                  <a:pt x="599" y="502"/>
                </a:lnTo>
                <a:lnTo>
                  <a:pt x="638" y="479"/>
                </a:lnTo>
                <a:lnTo>
                  <a:pt x="676" y="453"/>
                </a:lnTo>
                <a:lnTo>
                  <a:pt x="713" y="424"/>
                </a:lnTo>
                <a:lnTo>
                  <a:pt x="749" y="390"/>
                </a:lnTo>
                <a:lnTo>
                  <a:pt x="781" y="354"/>
                </a:lnTo>
                <a:lnTo>
                  <a:pt x="814" y="313"/>
                </a:lnTo>
                <a:lnTo>
                  <a:pt x="843" y="267"/>
                </a:lnTo>
                <a:lnTo>
                  <a:pt x="869" y="218"/>
                </a:lnTo>
                <a:lnTo>
                  <a:pt x="892" y="163"/>
                </a:lnTo>
                <a:lnTo>
                  <a:pt x="913" y="106"/>
                </a:lnTo>
                <a:lnTo>
                  <a:pt x="929" y="41"/>
                </a:lnTo>
                <a:lnTo>
                  <a:pt x="305" y="0"/>
                </a:lnTo>
                <a:close/>
              </a:path>
            </a:pathLst>
          </a:custGeom>
          <a:gradFill rotWithShape="0">
            <a:gsLst>
              <a:gs pos="0">
                <a:srgbClr val="0033CC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596" name="Freeform 23">
            <a:extLst>
              <a:ext uri="{FF2B5EF4-FFF2-40B4-BE49-F238E27FC236}">
                <a16:creationId xmlns:a16="http://schemas.microsoft.com/office/drawing/2014/main" id="{79457518-8862-46BD-A256-22CF1775CB8F}"/>
              </a:ext>
            </a:extLst>
          </p:cNvPr>
          <p:cNvSpPr>
            <a:spLocks/>
          </p:cNvSpPr>
          <p:nvPr/>
        </p:nvSpPr>
        <p:spPr bwMode="auto">
          <a:xfrm>
            <a:off x="6565900" y="681038"/>
            <a:ext cx="1441450" cy="1273175"/>
          </a:xfrm>
          <a:custGeom>
            <a:avLst/>
            <a:gdLst>
              <a:gd name="T0" fmla="*/ 2147483647 w 1023"/>
              <a:gd name="T1" fmla="*/ 2147483647 h 813"/>
              <a:gd name="T2" fmla="*/ 2147483647 w 1023"/>
              <a:gd name="T3" fmla="*/ 2147483647 h 813"/>
              <a:gd name="T4" fmla="*/ 2147483647 w 1023"/>
              <a:gd name="T5" fmla="*/ 2147483647 h 813"/>
              <a:gd name="T6" fmla="*/ 2147483647 w 1023"/>
              <a:gd name="T7" fmla="*/ 2147483647 h 813"/>
              <a:gd name="T8" fmla="*/ 2147483647 w 1023"/>
              <a:gd name="T9" fmla="*/ 2147483647 h 813"/>
              <a:gd name="T10" fmla="*/ 2147483647 w 1023"/>
              <a:gd name="T11" fmla="*/ 2147483647 h 813"/>
              <a:gd name="T12" fmla="*/ 2147483647 w 1023"/>
              <a:gd name="T13" fmla="*/ 2147483647 h 813"/>
              <a:gd name="T14" fmla="*/ 2147483647 w 1023"/>
              <a:gd name="T15" fmla="*/ 2147483647 h 813"/>
              <a:gd name="T16" fmla="*/ 2147483647 w 1023"/>
              <a:gd name="T17" fmla="*/ 2147483647 h 813"/>
              <a:gd name="T18" fmla="*/ 2147483647 w 1023"/>
              <a:gd name="T19" fmla="*/ 2147483647 h 813"/>
              <a:gd name="T20" fmla="*/ 2147483647 w 1023"/>
              <a:gd name="T21" fmla="*/ 2147483647 h 813"/>
              <a:gd name="T22" fmla="*/ 2147483647 w 1023"/>
              <a:gd name="T23" fmla="*/ 2147483647 h 813"/>
              <a:gd name="T24" fmla="*/ 2147483647 w 1023"/>
              <a:gd name="T25" fmla="*/ 2147483647 h 813"/>
              <a:gd name="T26" fmla="*/ 2147483647 w 1023"/>
              <a:gd name="T27" fmla="*/ 2147483647 h 813"/>
              <a:gd name="T28" fmla="*/ 2147483647 w 1023"/>
              <a:gd name="T29" fmla="*/ 2147483647 h 813"/>
              <a:gd name="T30" fmla="*/ 2147483647 w 1023"/>
              <a:gd name="T31" fmla="*/ 2147483647 h 813"/>
              <a:gd name="T32" fmla="*/ 2147483647 w 1023"/>
              <a:gd name="T33" fmla="*/ 2147483647 h 813"/>
              <a:gd name="T34" fmla="*/ 2147483647 w 1023"/>
              <a:gd name="T35" fmla="*/ 2147483647 h 813"/>
              <a:gd name="T36" fmla="*/ 2147483647 w 1023"/>
              <a:gd name="T37" fmla="*/ 2147483647 h 813"/>
              <a:gd name="T38" fmla="*/ 2147483647 w 1023"/>
              <a:gd name="T39" fmla="*/ 2147483647 h 813"/>
              <a:gd name="T40" fmla="*/ 2147483647 w 1023"/>
              <a:gd name="T41" fmla="*/ 2147483647 h 813"/>
              <a:gd name="T42" fmla="*/ 2147483647 w 1023"/>
              <a:gd name="T43" fmla="*/ 2147483647 h 813"/>
              <a:gd name="T44" fmla="*/ 2147483647 w 1023"/>
              <a:gd name="T45" fmla="*/ 2147483647 h 813"/>
              <a:gd name="T46" fmla="*/ 2147483647 w 1023"/>
              <a:gd name="T47" fmla="*/ 2147483647 h 813"/>
              <a:gd name="T48" fmla="*/ 2147483647 w 1023"/>
              <a:gd name="T49" fmla="*/ 2147483647 h 813"/>
              <a:gd name="T50" fmla="*/ 2147483647 w 1023"/>
              <a:gd name="T51" fmla="*/ 2147483647 h 813"/>
              <a:gd name="T52" fmla="*/ 2147483647 w 1023"/>
              <a:gd name="T53" fmla="*/ 2147483647 h 813"/>
              <a:gd name="T54" fmla="*/ 2147483647 w 1023"/>
              <a:gd name="T55" fmla="*/ 2147483647 h 813"/>
              <a:gd name="T56" fmla="*/ 2147483647 w 1023"/>
              <a:gd name="T57" fmla="*/ 0 h 813"/>
              <a:gd name="T58" fmla="*/ 2147483647 w 1023"/>
              <a:gd name="T59" fmla="*/ 2147483647 h 813"/>
              <a:gd name="T60" fmla="*/ 2147483647 w 1023"/>
              <a:gd name="T61" fmla="*/ 2147483647 h 813"/>
              <a:gd name="T62" fmla="*/ 2147483647 w 1023"/>
              <a:gd name="T63" fmla="*/ 2147483647 h 813"/>
              <a:gd name="T64" fmla="*/ 2147483647 w 1023"/>
              <a:gd name="T65" fmla="*/ 2147483647 h 813"/>
              <a:gd name="T66" fmla="*/ 2147483647 w 1023"/>
              <a:gd name="T67" fmla="*/ 2147483647 h 813"/>
              <a:gd name="T68" fmla="*/ 2147483647 w 1023"/>
              <a:gd name="T69" fmla="*/ 2147483647 h 813"/>
              <a:gd name="T70" fmla="*/ 2147483647 w 1023"/>
              <a:gd name="T71" fmla="*/ 2147483647 h 813"/>
              <a:gd name="T72" fmla="*/ 2147483647 w 1023"/>
              <a:gd name="T73" fmla="*/ 2147483647 h 813"/>
              <a:gd name="T74" fmla="*/ 2147483647 w 1023"/>
              <a:gd name="T75" fmla="*/ 2147483647 h 813"/>
              <a:gd name="T76" fmla="*/ 2147483647 w 1023"/>
              <a:gd name="T77" fmla="*/ 2147483647 h 813"/>
              <a:gd name="T78" fmla="*/ 2147483647 w 1023"/>
              <a:gd name="T79" fmla="*/ 2147483647 h 813"/>
              <a:gd name="T80" fmla="*/ 2147483647 w 1023"/>
              <a:gd name="T81" fmla="*/ 2147483647 h 813"/>
              <a:gd name="T82" fmla="*/ 2147483647 w 1023"/>
              <a:gd name="T83" fmla="*/ 2147483647 h 813"/>
              <a:gd name="T84" fmla="*/ 2147483647 w 1023"/>
              <a:gd name="T85" fmla="*/ 2147483647 h 813"/>
              <a:gd name="T86" fmla="*/ 2147483647 w 1023"/>
              <a:gd name="T87" fmla="*/ 2147483647 h 813"/>
              <a:gd name="T88" fmla="*/ 2147483647 w 1023"/>
              <a:gd name="T89" fmla="*/ 2147483647 h 813"/>
              <a:gd name="T90" fmla="*/ 0 w 1023"/>
              <a:gd name="T91" fmla="*/ 2147483647 h 813"/>
              <a:gd name="T92" fmla="*/ 2147483647 w 1023"/>
              <a:gd name="T93" fmla="*/ 2147483647 h 813"/>
              <a:gd name="T94" fmla="*/ 2147483647 w 1023"/>
              <a:gd name="T95" fmla="*/ 2147483647 h 813"/>
              <a:gd name="T96" fmla="*/ 2147483647 w 1023"/>
              <a:gd name="T97" fmla="*/ 2147483647 h 813"/>
              <a:gd name="T98" fmla="*/ 2147483647 w 1023"/>
              <a:gd name="T99" fmla="*/ 2147483647 h 813"/>
              <a:gd name="T100" fmla="*/ 2147483647 w 1023"/>
              <a:gd name="T101" fmla="*/ 2147483647 h 813"/>
              <a:gd name="T102" fmla="*/ 2147483647 w 1023"/>
              <a:gd name="T103" fmla="*/ 2147483647 h 813"/>
              <a:gd name="T104" fmla="*/ 2147483647 w 1023"/>
              <a:gd name="T105" fmla="*/ 2147483647 h 813"/>
              <a:gd name="T106" fmla="*/ 2147483647 w 1023"/>
              <a:gd name="T107" fmla="*/ 2147483647 h 813"/>
              <a:gd name="T108" fmla="*/ 2147483647 w 1023"/>
              <a:gd name="T109" fmla="*/ 2147483647 h 813"/>
              <a:gd name="T110" fmla="*/ 2147483647 w 1023"/>
              <a:gd name="T111" fmla="*/ 2147483647 h 813"/>
              <a:gd name="T112" fmla="*/ 2147483647 w 1023"/>
              <a:gd name="T113" fmla="*/ 2147483647 h 813"/>
              <a:gd name="T114" fmla="*/ 2147483647 w 1023"/>
              <a:gd name="T115" fmla="*/ 2147483647 h 813"/>
              <a:gd name="T116" fmla="*/ 2147483647 w 1023"/>
              <a:gd name="T117" fmla="*/ 0 h 8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23"/>
              <a:gd name="T178" fmla="*/ 0 h 813"/>
              <a:gd name="T179" fmla="*/ 1023 w 1023"/>
              <a:gd name="T180" fmla="*/ 813 h 8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23" h="813">
                <a:moveTo>
                  <a:pt x="321" y="0"/>
                </a:moveTo>
                <a:lnTo>
                  <a:pt x="330" y="22"/>
                </a:lnTo>
                <a:lnTo>
                  <a:pt x="335" y="45"/>
                </a:lnTo>
                <a:lnTo>
                  <a:pt x="340" y="67"/>
                </a:lnTo>
                <a:lnTo>
                  <a:pt x="343" y="93"/>
                </a:lnTo>
                <a:lnTo>
                  <a:pt x="345" y="116"/>
                </a:lnTo>
                <a:lnTo>
                  <a:pt x="345" y="142"/>
                </a:lnTo>
                <a:lnTo>
                  <a:pt x="345" y="165"/>
                </a:lnTo>
                <a:lnTo>
                  <a:pt x="343" y="191"/>
                </a:lnTo>
                <a:lnTo>
                  <a:pt x="340" y="216"/>
                </a:lnTo>
                <a:lnTo>
                  <a:pt x="336" y="240"/>
                </a:lnTo>
                <a:lnTo>
                  <a:pt x="331" y="263"/>
                </a:lnTo>
                <a:lnTo>
                  <a:pt x="325" y="287"/>
                </a:lnTo>
                <a:lnTo>
                  <a:pt x="318" y="311"/>
                </a:lnTo>
                <a:lnTo>
                  <a:pt x="309" y="333"/>
                </a:lnTo>
                <a:lnTo>
                  <a:pt x="299" y="355"/>
                </a:lnTo>
                <a:lnTo>
                  <a:pt x="289" y="375"/>
                </a:lnTo>
                <a:lnTo>
                  <a:pt x="279" y="395"/>
                </a:lnTo>
                <a:lnTo>
                  <a:pt x="265" y="415"/>
                </a:lnTo>
                <a:lnTo>
                  <a:pt x="252" y="432"/>
                </a:lnTo>
                <a:lnTo>
                  <a:pt x="238" y="449"/>
                </a:lnTo>
                <a:lnTo>
                  <a:pt x="223" y="464"/>
                </a:lnTo>
                <a:lnTo>
                  <a:pt x="208" y="480"/>
                </a:lnTo>
                <a:lnTo>
                  <a:pt x="191" y="491"/>
                </a:lnTo>
                <a:lnTo>
                  <a:pt x="172" y="502"/>
                </a:lnTo>
                <a:lnTo>
                  <a:pt x="157" y="508"/>
                </a:lnTo>
                <a:lnTo>
                  <a:pt x="142" y="513"/>
                </a:lnTo>
                <a:lnTo>
                  <a:pt x="125" y="519"/>
                </a:lnTo>
                <a:lnTo>
                  <a:pt x="110" y="520"/>
                </a:lnTo>
                <a:lnTo>
                  <a:pt x="93" y="522"/>
                </a:lnTo>
                <a:lnTo>
                  <a:pt x="74" y="522"/>
                </a:lnTo>
                <a:lnTo>
                  <a:pt x="57" y="519"/>
                </a:lnTo>
                <a:lnTo>
                  <a:pt x="39" y="515"/>
                </a:lnTo>
                <a:lnTo>
                  <a:pt x="35" y="530"/>
                </a:lnTo>
                <a:lnTo>
                  <a:pt x="32" y="549"/>
                </a:lnTo>
                <a:lnTo>
                  <a:pt x="30" y="571"/>
                </a:lnTo>
                <a:lnTo>
                  <a:pt x="29" y="593"/>
                </a:lnTo>
                <a:lnTo>
                  <a:pt x="29" y="618"/>
                </a:lnTo>
                <a:lnTo>
                  <a:pt x="32" y="642"/>
                </a:lnTo>
                <a:lnTo>
                  <a:pt x="34" y="652"/>
                </a:lnTo>
                <a:lnTo>
                  <a:pt x="37" y="664"/>
                </a:lnTo>
                <a:lnTo>
                  <a:pt x="42" y="674"/>
                </a:lnTo>
                <a:lnTo>
                  <a:pt x="47" y="684"/>
                </a:lnTo>
                <a:lnTo>
                  <a:pt x="57" y="698"/>
                </a:lnTo>
                <a:lnTo>
                  <a:pt x="71" y="711"/>
                </a:lnTo>
                <a:lnTo>
                  <a:pt x="88" y="725"/>
                </a:lnTo>
                <a:lnTo>
                  <a:pt x="106" y="737"/>
                </a:lnTo>
                <a:lnTo>
                  <a:pt x="128" y="747"/>
                </a:lnTo>
                <a:lnTo>
                  <a:pt x="154" y="757"/>
                </a:lnTo>
                <a:lnTo>
                  <a:pt x="179" y="765"/>
                </a:lnTo>
                <a:lnTo>
                  <a:pt x="208" y="772"/>
                </a:lnTo>
                <a:lnTo>
                  <a:pt x="240" y="779"/>
                </a:lnTo>
                <a:lnTo>
                  <a:pt x="274" y="782"/>
                </a:lnTo>
                <a:lnTo>
                  <a:pt x="309" y="786"/>
                </a:lnTo>
                <a:lnTo>
                  <a:pt x="345" y="786"/>
                </a:lnTo>
                <a:lnTo>
                  <a:pt x="382" y="784"/>
                </a:lnTo>
                <a:lnTo>
                  <a:pt x="421" y="779"/>
                </a:lnTo>
                <a:lnTo>
                  <a:pt x="458" y="772"/>
                </a:lnTo>
                <a:lnTo>
                  <a:pt x="497" y="762"/>
                </a:lnTo>
                <a:lnTo>
                  <a:pt x="536" y="750"/>
                </a:lnTo>
                <a:lnTo>
                  <a:pt x="575" y="735"/>
                </a:lnTo>
                <a:lnTo>
                  <a:pt x="614" y="716"/>
                </a:lnTo>
                <a:lnTo>
                  <a:pt x="653" y="694"/>
                </a:lnTo>
                <a:lnTo>
                  <a:pt x="671" y="682"/>
                </a:lnTo>
                <a:lnTo>
                  <a:pt x="690" y="671"/>
                </a:lnTo>
                <a:lnTo>
                  <a:pt x="707" y="657"/>
                </a:lnTo>
                <a:lnTo>
                  <a:pt x="725" y="642"/>
                </a:lnTo>
                <a:lnTo>
                  <a:pt x="742" y="627"/>
                </a:lnTo>
                <a:lnTo>
                  <a:pt x="759" y="610"/>
                </a:lnTo>
                <a:lnTo>
                  <a:pt x="776" y="593"/>
                </a:lnTo>
                <a:lnTo>
                  <a:pt x="793" y="576"/>
                </a:lnTo>
                <a:lnTo>
                  <a:pt x="813" y="552"/>
                </a:lnTo>
                <a:lnTo>
                  <a:pt x="832" y="527"/>
                </a:lnTo>
                <a:lnTo>
                  <a:pt x="851" y="500"/>
                </a:lnTo>
                <a:lnTo>
                  <a:pt x="868" y="471"/>
                </a:lnTo>
                <a:lnTo>
                  <a:pt x="885" y="442"/>
                </a:lnTo>
                <a:lnTo>
                  <a:pt x="900" y="410"/>
                </a:lnTo>
                <a:lnTo>
                  <a:pt x="915" y="377"/>
                </a:lnTo>
                <a:lnTo>
                  <a:pt x="928" y="343"/>
                </a:lnTo>
                <a:lnTo>
                  <a:pt x="940" y="306"/>
                </a:lnTo>
                <a:lnTo>
                  <a:pt x="952" y="268"/>
                </a:lnTo>
                <a:lnTo>
                  <a:pt x="962" y="228"/>
                </a:lnTo>
                <a:lnTo>
                  <a:pt x="971" y="186"/>
                </a:lnTo>
                <a:lnTo>
                  <a:pt x="979" y="143"/>
                </a:lnTo>
                <a:lnTo>
                  <a:pt x="986" y="98"/>
                </a:lnTo>
                <a:lnTo>
                  <a:pt x="991" y="50"/>
                </a:lnTo>
                <a:lnTo>
                  <a:pt x="994" y="0"/>
                </a:lnTo>
                <a:lnTo>
                  <a:pt x="1023" y="0"/>
                </a:lnTo>
                <a:lnTo>
                  <a:pt x="1018" y="50"/>
                </a:lnTo>
                <a:lnTo>
                  <a:pt x="1013" y="99"/>
                </a:lnTo>
                <a:lnTo>
                  <a:pt x="1006" y="147"/>
                </a:lnTo>
                <a:lnTo>
                  <a:pt x="1000" y="192"/>
                </a:lnTo>
                <a:lnTo>
                  <a:pt x="989" y="235"/>
                </a:lnTo>
                <a:lnTo>
                  <a:pt x="979" y="275"/>
                </a:lnTo>
                <a:lnTo>
                  <a:pt x="967" y="316"/>
                </a:lnTo>
                <a:lnTo>
                  <a:pt x="954" y="353"/>
                </a:lnTo>
                <a:lnTo>
                  <a:pt x="940" y="388"/>
                </a:lnTo>
                <a:lnTo>
                  <a:pt x="925" y="422"/>
                </a:lnTo>
                <a:lnTo>
                  <a:pt x="908" y="456"/>
                </a:lnTo>
                <a:lnTo>
                  <a:pt x="891" y="486"/>
                </a:lnTo>
                <a:lnTo>
                  <a:pt x="874" y="515"/>
                </a:lnTo>
                <a:lnTo>
                  <a:pt x="854" y="544"/>
                </a:lnTo>
                <a:lnTo>
                  <a:pt x="835" y="569"/>
                </a:lnTo>
                <a:lnTo>
                  <a:pt x="815" y="595"/>
                </a:lnTo>
                <a:lnTo>
                  <a:pt x="797" y="613"/>
                </a:lnTo>
                <a:lnTo>
                  <a:pt x="780" y="630"/>
                </a:lnTo>
                <a:lnTo>
                  <a:pt x="761" y="647"/>
                </a:lnTo>
                <a:lnTo>
                  <a:pt x="744" y="664"/>
                </a:lnTo>
                <a:lnTo>
                  <a:pt x="724" y="679"/>
                </a:lnTo>
                <a:lnTo>
                  <a:pt x="705" y="693"/>
                </a:lnTo>
                <a:lnTo>
                  <a:pt x="687" y="706"/>
                </a:lnTo>
                <a:lnTo>
                  <a:pt x="666" y="720"/>
                </a:lnTo>
                <a:lnTo>
                  <a:pt x="627" y="742"/>
                </a:lnTo>
                <a:lnTo>
                  <a:pt x="587" y="760"/>
                </a:lnTo>
                <a:lnTo>
                  <a:pt x="546" y="777"/>
                </a:lnTo>
                <a:lnTo>
                  <a:pt x="506" y="789"/>
                </a:lnTo>
                <a:lnTo>
                  <a:pt x="465" y="799"/>
                </a:lnTo>
                <a:lnTo>
                  <a:pt x="424" y="806"/>
                </a:lnTo>
                <a:lnTo>
                  <a:pt x="384" y="811"/>
                </a:lnTo>
                <a:lnTo>
                  <a:pt x="345" y="813"/>
                </a:lnTo>
                <a:lnTo>
                  <a:pt x="308" y="813"/>
                </a:lnTo>
                <a:lnTo>
                  <a:pt x="270" y="811"/>
                </a:lnTo>
                <a:lnTo>
                  <a:pt x="235" y="806"/>
                </a:lnTo>
                <a:lnTo>
                  <a:pt x="201" y="801"/>
                </a:lnTo>
                <a:lnTo>
                  <a:pt x="171" y="792"/>
                </a:lnTo>
                <a:lnTo>
                  <a:pt x="142" y="782"/>
                </a:lnTo>
                <a:lnTo>
                  <a:pt x="115" y="772"/>
                </a:lnTo>
                <a:lnTo>
                  <a:pt x="91" y="758"/>
                </a:lnTo>
                <a:lnTo>
                  <a:pt x="69" y="745"/>
                </a:lnTo>
                <a:lnTo>
                  <a:pt x="51" y="731"/>
                </a:lnTo>
                <a:lnTo>
                  <a:pt x="35" y="715"/>
                </a:lnTo>
                <a:lnTo>
                  <a:pt x="23" y="698"/>
                </a:lnTo>
                <a:lnTo>
                  <a:pt x="15" y="684"/>
                </a:lnTo>
                <a:lnTo>
                  <a:pt x="10" y="669"/>
                </a:lnTo>
                <a:lnTo>
                  <a:pt x="5" y="652"/>
                </a:lnTo>
                <a:lnTo>
                  <a:pt x="3" y="635"/>
                </a:lnTo>
                <a:lnTo>
                  <a:pt x="1" y="618"/>
                </a:lnTo>
                <a:lnTo>
                  <a:pt x="0" y="601"/>
                </a:lnTo>
                <a:lnTo>
                  <a:pt x="1" y="584"/>
                </a:lnTo>
                <a:lnTo>
                  <a:pt x="1" y="569"/>
                </a:lnTo>
                <a:lnTo>
                  <a:pt x="10" y="515"/>
                </a:lnTo>
                <a:lnTo>
                  <a:pt x="15" y="493"/>
                </a:lnTo>
                <a:lnTo>
                  <a:pt x="18" y="480"/>
                </a:lnTo>
                <a:lnTo>
                  <a:pt x="32" y="485"/>
                </a:lnTo>
                <a:lnTo>
                  <a:pt x="51" y="490"/>
                </a:lnTo>
                <a:lnTo>
                  <a:pt x="67" y="491"/>
                </a:lnTo>
                <a:lnTo>
                  <a:pt x="84" y="493"/>
                </a:lnTo>
                <a:lnTo>
                  <a:pt x="100" y="493"/>
                </a:lnTo>
                <a:lnTo>
                  <a:pt x="116" y="491"/>
                </a:lnTo>
                <a:lnTo>
                  <a:pt x="132" y="488"/>
                </a:lnTo>
                <a:lnTo>
                  <a:pt x="145" y="483"/>
                </a:lnTo>
                <a:lnTo>
                  <a:pt x="160" y="476"/>
                </a:lnTo>
                <a:lnTo>
                  <a:pt x="176" y="466"/>
                </a:lnTo>
                <a:lnTo>
                  <a:pt x="191" y="456"/>
                </a:lnTo>
                <a:lnTo>
                  <a:pt x="204" y="444"/>
                </a:lnTo>
                <a:lnTo>
                  <a:pt x="218" y="431"/>
                </a:lnTo>
                <a:lnTo>
                  <a:pt x="232" y="415"/>
                </a:lnTo>
                <a:lnTo>
                  <a:pt x="243" y="399"/>
                </a:lnTo>
                <a:lnTo>
                  <a:pt x="254" y="382"/>
                </a:lnTo>
                <a:lnTo>
                  <a:pt x="265" y="363"/>
                </a:lnTo>
                <a:lnTo>
                  <a:pt x="274" y="343"/>
                </a:lnTo>
                <a:lnTo>
                  <a:pt x="282" y="323"/>
                </a:lnTo>
                <a:lnTo>
                  <a:pt x="291" y="301"/>
                </a:lnTo>
                <a:lnTo>
                  <a:pt x="298" y="279"/>
                </a:lnTo>
                <a:lnTo>
                  <a:pt x="304" y="257"/>
                </a:lnTo>
                <a:lnTo>
                  <a:pt x="308" y="235"/>
                </a:lnTo>
                <a:lnTo>
                  <a:pt x="313" y="211"/>
                </a:lnTo>
                <a:lnTo>
                  <a:pt x="314" y="189"/>
                </a:lnTo>
                <a:lnTo>
                  <a:pt x="318" y="164"/>
                </a:lnTo>
                <a:lnTo>
                  <a:pt x="318" y="138"/>
                </a:lnTo>
                <a:lnTo>
                  <a:pt x="316" y="113"/>
                </a:lnTo>
                <a:lnTo>
                  <a:pt x="314" y="89"/>
                </a:lnTo>
                <a:lnTo>
                  <a:pt x="311" y="66"/>
                </a:lnTo>
                <a:lnTo>
                  <a:pt x="306" y="44"/>
                </a:lnTo>
                <a:lnTo>
                  <a:pt x="299" y="22"/>
                </a:lnTo>
                <a:lnTo>
                  <a:pt x="292" y="0"/>
                </a:lnTo>
                <a:lnTo>
                  <a:pt x="321" y="0"/>
                </a:lnTo>
                <a:close/>
              </a:path>
            </a:pathLst>
          </a:custGeom>
          <a:gradFill rotWithShape="0">
            <a:gsLst>
              <a:gs pos="0">
                <a:srgbClr val="0033CC"/>
              </a:gs>
              <a:gs pos="100000">
                <a:srgbClr val="FF7C8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597" name="Line 24">
            <a:extLst>
              <a:ext uri="{FF2B5EF4-FFF2-40B4-BE49-F238E27FC236}">
                <a16:creationId xmlns:a16="http://schemas.microsoft.com/office/drawing/2014/main" id="{D812106D-7B21-498A-958E-D16446292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1675" y="2763838"/>
            <a:ext cx="1497013" cy="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598" name="Line 25">
            <a:extLst>
              <a:ext uri="{FF2B5EF4-FFF2-40B4-BE49-F238E27FC236}">
                <a16:creationId xmlns:a16="http://schemas.microsoft.com/office/drawing/2014/main" id="{B7CDF53D-80DC-4AE4-84D4-D14C2CB8D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1675" y="4162425"/>
            <a:ext cx="1497013" cy="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599" name="Freeform 26">
            <a:extLst>
              <a:ext uri="{FF2B5EF4-FFF2-40B4-BE49-F238E27FC236}">
                <a16:creationId xmlns:a16="http://schemas.microsoft.com/office/drawing/2014/main" id="{5927097A-B3C4-458D-8853-42CC5B423329}"/>
              </a:ext>
            </a:extLst>
          </p:cNvPr>
          <p:cNvSpPr>
            <a:spLocks/>
          </p:cNvSpPr>
          <p:nvPr/>
        </p:nvSpPr>
        <p:spPr bwMode="auto">
          <a:xfrm>
            <a:off x="6427788" y="5822950"/>
            <a:ext cx="561975" cy="266700"/>
          </a:xfrm>
          <a:custGeom>
            <a:avLst/>
            <a:gdLst>
              <a:gd name="T0" fmla="*/ 2147483647 w 1698"/>
              <a:gd name="T1" fmla="*/ 2147483647 h 714"/>
              <a:gd name="T2" fmla="*/ 2147483647 w 1698"/>
              <a:gd name="T3" fmla="*/ 2147483647 h 714"/>
              <a:gd name="T4" fmla="*/ 2147483647 w 1698"/>
              <a:gd name="T5" fmla="*/ 2147483647 h 714"/>
              <a:gd name="T6" fmla="*/ 2147483647 w 1698"/>
              <a:gd name="T7" fmla="*/ 2147483647 h 714"/>
              <a:gd name="T8" fmla="*/ 2147483647 w 1698"/>
              <a:gd name="T9" fmla="*/ 2147483647 h 714"/>
              <a:gd name="T10" fmla="*/ 2147483647 w 1698"/>
              <a:gd name="T11" fmla="*/ 2147483647 h 714"/>
              <a:gd name="T12" fmla="*/ 2147483647 w 1698"/>
              <a:gd name="T13" fmla="*/ 2147483647 h 714"/>
              <a:gd name="T14" fmla="*/ 2147483647 w 1698"/>
              <a:gd name="T15" fmla="*/ 2147483647 h 714"/>
              <a:gd name="T16" fmla="*/ 2147483647 w 1698"/>
              <a:gd name="T17" fmla="*/ 2147483647 h 714"/>
              <a:gd name="T18" fmla="*/ 2147483647 w 1698"/>
              <a:gd name="T19" fmla="*/ 2147483647 h 714"/>
              <a:gd name="T20" fmla="*/ 2147483647 w 1698"/>
              <a:gd name="T21" fmla="*/ 2147483647 h 714"/>
              <a:gd name="T22" fmla="*/ 2147483647 w 1698"/>
              <a:gd name="T23" fmla="*/ 2147483647 h 714"/>
              <a:gd name="T24" fmla="*/ 2147483647 w 1698"/>
              <a:gd name="T25" fmla="*/ 2147483647 h 714"/>
              <a:gd name="T26" fmla="*/ 2147483647 w 1698"/>
              <a:gd name="T27" fmla="*/ 2147483647 h 714"/>
              <a:gd name="T28" fmla="*/ 2147483647 w 1698"/>
              <a:gd name="T29" fmla="*/ 2147483647 h 714"/>
              <a:gd name="T30" fmla="*/ 2147483647 w 1698"/>
              <a:gd name="T31" fmla="*/ 2147483647 h 714"/>
              <a:gd name="T32" fmla="*/ 2147483647 w 1698"/>
              <a:gd name="T33" fmla="*/ 2147483647 h 714"/>
              <a:gd name="T34" fmla="*/ 2147483647 w 1698"/>
              <a:gd name="T35" fmla="*/ 2147483647 h 714"/>
              <a:gd name="T36" fmla="*/ 2147483647 w 1698"/>
              <a:gd name="T37" fmla="*/ 2147483647 h 714"/>
              <a:gd name="T38" fmla="*/ 2147483647 w 1698"/>
              <a:gd name="T39" fmla="*/ 2147483647 h 714"/>
              <a:gd name="T40" fmla="*/ 2147483647 w 1698"/>
              <a:gd name="T41" fmla="*/ 2147483647 h 714"/>
              <a:gd name="T42" fmla="*/ 2147483647 w 1698"/>
              <a:gd name="T43" fmla="*/ 2147483647 h 714"/>
              <a:gd name="T44" fmla="*/ 2147483647 w 1698"/>
              <a:gd name="T45" fmla="*/ 2147483647 h 714"/>
              <a:gd name="T46" fmla="*/ 2147483647 w 1698"/>
              <a:gd name="T47" fmla="*/ 2147483647 h 714"/>
              <a:gd name="T48" fmla="*/ 0 w 1698"/>
              <a:gd name="T49" fmla="*/ 2147483647 h 714"/>
              <a:gd name="T50" fmla="*/ 2147483647 w 1698"/>
              <a:gd name="T51" fmla="*/ 2147483647 h 714"/>
              <a:gd name="T52" fmla="*/ 2147483647 w 1698"/>
              <a:gd name="T53" fmla="*/ 2147483647 h 714"/>
              <a:gd name="T54" fmla="*/ 2147483647 w 1698"/>
              <a:gd name="T55" fmla="*/ 2147483647 h 714"/>
              <a:gd name="T56" fmla="*/ 2147483647 w 1698"/>
              <a:gd name="T57" fmla="*/ 2147483647 h 714"/>
              <a:gd name="T58" fmla="*/ 2147483647 w 1698"/>
              <a:gd name="T59" fmla="*/ 2147483647 h 714"/>
              <a:gd name="T60" fmla="*/ 2147483647 w 1698"/>
              <a:gd name="T61" fmla="*/ 2147483647 h 714"/>
              <a:gd name="T62" fmla="*/ 2147483647 w 1698"/>
              <a:gd name="T63" fmla="*/ 2147483647 h 714"/>
              <a:gd name="T64" fmla="*/ 2147483647 w 1698"/>
              <a:gd name="T65" fmla="*/ 0 h 7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98" h="714">
                <a:moveTo>
                  <a:pt x="1556" y="0"/>
                </a:moveTo>
                <a:lnTo>
                  <a:pt x="1572" y="17"/>
                </a:lnTo>
                <a:lnTo>
                  <a:pt x="1587" y="34"/>
                </a:lnTo>
                <a:lnTo>
                  <a:pt x="1602" y="52"/>
                </a:lnTo>
                <a:lnTo>
                  <a:pt x="1615" y="71"/>
                </a:lnTo>
                <a:lnTo>
                  <a:pt x="1629" y="89"/>
                </a:lnTo>
                <a:lnTo>
                  <a:pt x="1640" y="108"/>
                </a:lnTo>
                <a:lnTo>
                  <a:pt x="1650" y="127"/>
                </a:lnTo>
                <a:lnTo>
                  <a:pt x="1661" y="148"/>
                </a:lnTo>
                <a:lnTo>
                  <a:pt x="1670" y="168"/>
                </a:lnTo>
                <a:lnTo>
                  <a:pt x="1676" y="188"/>
                </a:lnTo>
                <a:lnTo>
                  <a:pt x="1683" y="209"/>
                </a:lnTo>
                <a:lnTo>
                  <a:pt x="1689" y="229"/>
                </a:lnTo>
                <a:lnTo>
                  <a:pt x="1692" y="251"/>
                </a:lnTo>
                <a:lnTo>
                  <a:pt x="1696" y="272"/>
                </a:lnTo>
                <a:lnTo>
                  <a:pt x="1698" y="293"/>
                </a:lnTo>
                <a:lnTo>
                  <a:pt x="1698" y="315"/>
                </a:lnTo>
                <a:lnTo>
                  <a:pt x="1697" y="344"/>
                </a:lnTo>
                <a:lnTo>
                  <a:pt x="1693" y="373"/>
                </a:lnTo>
                <a:lnTo>
                  <a:pt x="1689" y="401"/>
                </a:lnTo>
                <a:lnTo>
                  <a:pt x="1681" y="428"/>
                </a:lnTo>
                <a:lnTo>
                  <a:pt x="1672" y="455"/>
                </a:lnTo>
                <a:lnTo>
                  <a:pt x="1661" y="482"/>
                </a:lnTo>
                <a:lnTo>
                  <a:pt x="1648" y="508"/>
                </a:lnTo>
                <a:lnTo>
                  <a:pt x="1633" y="534"/>
                </a:lnTo>
                <a:lnTo>
                  <a:pt x="1617" y="559"/>
                </a:lnTo>
                <a:lnTo>
                  <a:pt x="1598" y="583"/>
                </a:lnTo>
                <a:lnTo>
                  <a:pt x="1579" y="606"/>
                </a:lnTo>
                <a:lnTo>
                  <a:pt x="1558" y="630"/>
                </a:lnTo>
                <a:lnTo>
                  <a:pt x="1535" y="652"/>
                </a:lnTo>
                <a:lnTo>
                  <a:pt x="1510" y="673"/>
                </a:lnTo>
                <a:lnTo>
                  <a:pt x="1484" y="693"/>
                </a:lnTo>
                <a:lnTo>
                  <a:pt x="1457" y="714"/>
                </a:lnTo>
                <a:lnTo>
                  <a:pt x="240" y="714"/>
                </a:lnTo>
                <a:lnTo>
                  <a:pt x="213" y="693"/>
                </a:lnTo>
                <a:lnTo>
                  <a:pt x="187" y="673"/>
                </a:lnTo>
                <a:lnTo>
                  <a:pt x="163" y="652"/>
                </a:lnTo>
                <a:lnTo>
                  <a:pt x="140" y="630"/>
                </a:lnTo>
                <a:lnTo>
                  <a:pt x="118" y="606"/>
                </a:lnTo>
                <a:lnTo>
                  <a:pt x="99" y="583"/>
                </a:lnTo>
                <a:lnTo>
                  <a:pt x="81" y="559"/>
                </a:lnTo>
                <a:lnTo>
                  <a:pt x="64" y="534"/>
                </a:lnTo>
                <a:lnTo>
                  <a:pt x="49" y="508"/>
                </a:lnTo>
                <a:lnTo>
                  <a:pt x="37" y="482"/>
                </a:lnTo>
                <a:lnTo>
                  <a:pt x="26" y="455"/>
                </a:lnTo>
                <a:lnTo>
                  <a:pt x="16" y="428"/>
                </a:lnTo>
                <a:lnTo>
                  <a:pt x="9" y="401"/>
                </a:lnTo>
                <a:lnTo>
                  <a:pt x="4" y="373"/>
                </a:lnTo>
                <a:lnTo>
                  <a:pt x="1" y="344"/>
                </a:lnTo>
                <a:lnTo>
                  <a:pt x="0" y="315"/>
                </a:lnTo>
                <a:lnTo>
                  <a:pt x="1" y="293"/>
                </a:lnTo>
                <a:lnTo>
                  <a:pt x="2" y="272"/>
                </a:lnTo>
                <a:lnTo>
                  <a:pt x="5" y="251"/>
                </a:lnTo>
                <a:lnTo>
                  <a:pt x="10" y="229"/>
                </a:lnTo>
                <a:lnTo>
                  <a:pt x="14" y="209"/>
                </a:lnTo>
                <a:lnTo>
                  <a:pt x="21" y="188"/>
                </a:lnTo>
                <a:lnTo>
                  <a:pt x="29" y="168"/>
                </a:lnTo>
                <a:lnTo>
                  <a:pt x="37" y="148"/>
                </a:lnTo>
                <a:lnTo>
                  <a:pt x="47" y="127"/>
                </a:lnTo>
                <a:lnTo>
                  <a:pt x="57" y="108"/>
                </a:lnTo>
                <a:lnTo>
                  <a:pt x="70" y="89"/>
                </a:lnTo>
                <a:lnTo>
                  <a:pt x="82" y="71"/>
                </a:lnTo>
                <a:lnTo>
                  <a:pt x="96" y="52"/>
                </a:lnTo>
                <a:lnTo>
                  <a:pt x="110" y="34"/>
                </a:lnTo>
                <a:lnTo>
                  <a:pt x="125" y="17"/>
                </a:lnTo>
                <a:lnTo>
                  <a:pt x="142" y="0"/>
                </a:lnTo>
                <a:lnTo>
                  <a:pt x="1556" y="0"/>
                </a:ln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8B5353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round/>
            <a:headEnd/>
            <a:tailEnd/>
          </a:ln>
          <a:effectLst>
            <a:outerShdw dist="80322" dir="1106097" algn="ctr" rotWithShape="0">
              <a:srgbClr val="000066"/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24600" name="Freeform 27">
            <a:extLst>
              <a:ext uri="{FF2B5EF4-FFF2-40B4-BE49-F238E27FC236}">
                <a16:creationId xmlns:a16="http://schemas.microsoft.com/office/drawing/2014/main" id="{F2A183D3-D81E-4030-A8E5-2BBB9CB95D5D}"/>
              </a:ext>
            </a:extLst>
          </p:cNvPr>
          <p:cNvSpPr>
            <a:spLocks/>
          </p:cNvSpPr>
          <p:nvPr/>
        </p:nvSpPr>
        <p:spPr bwMode="auto">
          <a:xfrm>
            <a:off x="6427788" y="6088063"/>
            <a:ext cx="561975" cy="265112"/>
          </a:xfrm>
          <a:custGeom>
            <a:avLst/>
            <a:gdLst>
              <a:gd name="T0" fmla="*/ 2147483647 w 1698"/>
              <a:gd name="T1" fmla="*/ 2147483647 h 714"/>
              <a:gd name="T2" fmla="*/ 2147483647 w 1698"/>
              <a:gd name="T3" fmla="*/ 2147483647 h 714"/>
              <a:gd name="T4" fmla="*/ 2147483647 w 1698"/>
              <a:gd name="T5" fmla="*/ 2147483647 h 714"/>
              <a:gd name="T6" fmla="*/ 2147483647 w 1698"/>
              <a:gd name="T7" fmla="*/ 2147483647 h 714"/>
              <a:gd name="T8" fmla="*/ 2147483647 w 1698"/>
              <a:gd name="T9" fmla="*/ 2147483647 h 714"/>
              <a:gd name="T10" fmla="*/ 2147483647 w 1698"/>
              <a:gd name="T11" fmla="*/ 2147483647 h 714"/>
              <a:gd name="T12" fmla="*/ 2147483647 w 1698"/>
              <a:gd name="T13" fmla="*/ 2147483647 h 714"/>
              <a:gd name="T14" fmla="*/ 2147483647 w 1698"/>
              <a:gd name="T15" fmla="*/ 2147483647 h 714"/>
              <a:gd name="T16" fmla="*/ 2147483647 w 1698"/>
              <a:gd name="T17" fmla="*/ 2147483647 h 714"/>
              <a:gd name="T18" fmla="*/ 2147483647 w 1698"/>
              <a:gd name="T19" fmla="*/ 2147483647 h 714"/>
              <a:gd name="T20" fmla="*/ 2147483647 w 1698"/>
              <a:gd name="T21" fmla="*/ 2147483647 h 714"/>
              <a:gd name="T22" fmla="*/ 2147483647 w 1698"/>
              <a:gd name="T23" fmla="*/ 2147483647 h 714"/>
              <a:gd name="T24" fmla="*/ 2147483647 w 1698"/>
              <a:gd name="T25" fmla="*/ 2147483647 h 714"/>
              <a:gd name="T26" fmla="*/ 2147483647 w 1698"/>
              <a:gd name="T27" fmla="*/ 2147483647 h 714"/>
              <a:gd name="T28" fmla="*/ 2147483647 w 1698"/>
              <a:gd name="T29" fmla="*/ 2147483647 h 714"/>
              <a:gd name="T30" fmla="*/ 2147483647 w 1698"/>
              <a:gd name="T31" fmla="*/ 2147483647 h 714"/>
              <a:gd name="T32" fmla="*/ 2147483647 w 1698"/>
              <a:gd name="T33" fmla="*/ 0 h 714"/>
              <a:gd name="T34" fmla="*/ 2147483647 w 1698"/>
              <a:gd name="T35" fmla="*/ 2147483647 h 714"/>
              <a:gd name="T36" fmla="*/ 2147483647 w 1698"/>
              <a:gd name="T37" fmla="*/ 2147483647 h 714"/>
              <a:gd name="T38" fmla="*/ 2147483647 w 1698"/>
              <a:gd name="T39" fmla="*/ 2147483647 h 714"/>
              <a:gd name="T40" fmla="*/ 2147483647 w 1698"/>
              <a:gd name="T41" fmla="*/ 2147483647 h 714"/>
              <a:gd name="T42" fmla="*/ 2147483647 w 1698"/>
              <a:gd name="T43" fmla="*/ 2147483647 h 714"/>
              <a:gd name="T44" fmla="*/ 2147483647 w 1698"/>
              <a:gd name="T45" fmla="*/ 2147483647 h 714"/>
              <a:gd name="T46" fmla="*/ 2147483647 w 1698"/>
              <a:gd name="T47" fmla="*/ 2147483647 h 714"/>
              <a:gd name="T48" fmla="*/ 0 w 1698"/>
              <a:gd name="T49" fmla="*/ 2147483647 h 714"/>
              <a:gd name="T50" fmla="*/ 2147483647 w 1698"/>
              <a:gd name="T51" fmla="*/ 2147483647 h 714"/>
              <a:gd name="T52" fmla="*/ 2147483647 w 1698"/>
              <a:gd name="T53" fmla="*/ 2147483647 h 714"/>
              <a:gd name="T54" fmla="*/ 2147483647 w 1698"/>
              <a:gd name="T55" fmla="*/ 2147483647 h 714"/>
              <a:gd name="T56" fmla="*/ 2147483647 w 1698"/>
              <a:gd name="T57" fmla="*/ 2147483647 h 714"/>
              <a:gd name="T58" fmla="*/ 2147483647 w 1698"/>
              <a:gd name="T59" fmla="*/ 2147483647 h 714"/>
              <a:gd name="T60" fmla="*/ 2147483647 w 1698"/>
              <a:gd name="T61" fmla="*/ 2147483647 h 714"/>
              <a:gd name="T62" fmla="*/ 2147483647 w 1698"/>
              <a:gd name="T63" fmla="*/ 2147483647 h 714"/>
              <a:gd name="T64" fmla="*/ 2147483647 w 1698"/>
              <a:gd name="T65" fmla="*/ 2147483647 h 7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98" h="714">
                <a:moveTo>
                  <a:pt x="1556" y="714"/>
                </a:moveTo>
                <a:lnTo>
                  <a:pt x="1572" y="697"/>
                </a:lnTo>
                <a:lnTo>
                  <a:pt x="1587" y="679"/>
                </a:lnTo>
                <a:lnTo>
                  <a:pt x="1602" y="661"/>
                </a:lnTo>
                <a:lnTo>
                  <a:pt x="1615" y="643"/>
                </a:lnTo>
                <a:lnTo>
                  <a:pt x="1629" y="624"/>
                </a:lnTo>
                <a:lnTo>
                  <a:pt x="1640" y="604"/>
                </a:lnTo>
                <a:lnTo>
                  <a:pt x="1650" y="585"/>
                </a:lnTo>
                <a:lnTo>
                  <a:pt x="1661" y="566"/>
                </a:lnTo>
                <a:lnTo>
                  <a:pt x="1670" y="546"/>
                </a:lnTo>
                <a:lnTo>
                  <a:pt x="1676" y="525"/>
                </a:lnTo>
                <a:lnTo>
                  <a:pt x="1683" y="505"/>
                </a:lnTo>
                <a:lnTo>
                  <a:pt x="1689" y="484"/>
                </a:lnTo>
                <a:lnTo>
                  <a:pt x="1692" y="462"/>
                </a:lnTo>
                <a:lnTo>
                  <a:pt x="1696" y="442"/>
                </a:lnTo>
                <a:lnTo>
                  <a:pt x="1698" y="419"/>
                </a:lnTo>
                <a:lnTo>
                  <a:pt x="1698" y="398"/>
                </a:lnTo>
                <a:lnTo>
                  <a:pt x="1697" y="370"/>
                </a:lnTo>
                <a:lnTo>
                  <a:pt x="1693" y="340"/>
                </a:lnTo>
                <a:lnTo>
                  <a:pt x="1689" y="313"/>
                </a:lnTo>
                <a:lnTo>
                  <a:pt x="1681" y="285"/>
                </a:lnTo>
                <a:lnTo>
                  <a:pt x="1672" y="258"/>
                </a:lnTo>
                <a:lnTo>
                  <a:pt x="1661" y="232"/>
                </a:lnTo>
                <a:lnTo>
                  <a:pt x="1648" y="205"/>
                </a:lnTo>
                <a:lnTo>
                  <a:pt x="1633" y="180"/>
                </a:lnTo>
                <a:lnTo>
                  <a:pt x="1617" y="155"/>
                </a:lnTo>
                <a:lnTo>
                  <a:pt x="1598" y="130"/>
                </a:lnTo>
                <a:lnTo>
                  <a:pt x="1579" y="106"/>
                </a:lnTo>
                <a:lnTo>
                  <a:pt x="1558" y="84"/>
                </a:lnTo>
                <a:lnTo>
                  <a:pt x="1535" y="61"/>
                </a:lnTo>
                <a:lnTo>
                  <a:pt x="1510" y="40"/>
                </a:lnTo>
                <a:lnTo>
                  <a:pt x="1484" y="19"/>
                </a:lnTo>
                <a:lnTo>
                  <a:pt x="1457" y="0"/>
                </a:lnTo>
                <a:lnTo>
                  <a:pt x="240" y="0"/>
                </a:lnTo>
                <a:lnTo>
                  <a:pt x="213" y="19"/>
                </a:lnTo>
                <a:lnTo>
                  <a:pt x="187" y="40"/>
                </a:lnTo>
                <a:lnTo>
                  <a:pt x="163" y="61"/>
                </a:lnTo>
                <a:lnTo>
                  <a:pt x="140" y="84"/>
                </a:lnTo>
                <a:lnTo>
                  <a:pt x="118" y="106"/>
                </a:lnTo>
                <a:lnTo>
                  <a:pt x="99" y="130"/>
                </a:lnTo>
                <a:lnTo>
                  <a:pt x="81" y="155"/>
                </a:lnTo>
                <a:lnTo>
                  <a:pt x="64" y="180"/>
                </a:lnTo>
                <a:lnTo>
                  <a:pt x="49" y="205"/>
                </a:lnTo>
                <a:lnTo>
                  <a:pt x="37" y="232"/>
                </a:lnTo>
                <a:lnTo>
                  <a:pt x="26" y="258"/>
                </a:lnTo>
                <a:lnTo>
                  <a:pt x="16" y="285"/>
                </a:lnTo>
                <a:lnTo>
                  <a:pt x="9" y="313"/>
                </a:lnTo>
                <a:lnTo>
                  <a:pt x="4" y="340"/>
                </a:lnTo>
                <a:lnTo>
                  <a:pt x="1" y="370"/>
                </a:lnTo>
                <a:lnTo>
                  <a:pt x="0" y="398"/>
                </a:lnTo>
                <a:lnTo>
                  <a:pt x="1" y="419"/>
                </a:lnTo>
                <a:lnTo>
                  <a:pt x="2" y="442"/>
                </a:lnTo>
                <a:lnTo>
                  <a:pt x="5" y="462"/>
                </a:lnTo>
                <a:lnTo>
                  <a:pt x="10" y="484"/>
                </a:lnTo>
                <a:lnTo>
                  <a:pt x="14" y="505"/>
                </a:lnTo>
                <a:lnTo>
                  <a:pt x="21" y="525"/>
                </a:lnTo>
                <a:lnTo>
                  <a:pt x="29" y="546"/>
                </a:lnTo>
                <a:lnTo>
                  <a:pt x="37" y="566"/>
                </a:lnTo>
                <a:lnTo>
                  <a:pt x="47" y="585"/>
                </a:lnTo>
                <a:lnTo>
                  <a:pt x="57" y="604"/>
                </a:lnTo>
                <a:lnTo>
                  <a:pt x="70" y="624"/>
                </a:lnTo>
                <a:lnTo>
                  <a:pt x="82" y="643"/>
                </a:lnTo>
                <a:lnTo>
                  <a:pt x="96" y="661"/>
                </a:lnTo>
                <a:lnTo>
                  <a:pt x="110" y="679"/>
                </a:lnTo>
                <a:lnTo>
                  <a:pt x="125" y="697"/>
                </a:lnTo>
                <a:lnTo>
                  <a:pt x="142" y="714"/>
                </a:lnTo>
                <a:lnTo>
                  <a:pt x="1556" y="714"/>
                </a:lnTo>
                <a:close/>
              </a:path>
            </a:pathLst>
          </a:custGeom>
          <a:gradFill rotWithShape="0">
            <a:gsLst>
              <a:gs pos="0">
                <a:srgbClr val="FF9999"/>
              </a:gs>
              <a:gs pos="100000">
                <a:srgbClr val="B26B6B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800000"/>
            </a:solidFill>
            <a:round/>
            <a:headEnd/>
            <a:tailEnd/>
          </a:ln>
          <a:effectLst>
            <a:outerShdw dist="80322" dir="1106097" algn="ctr" rotWithShape="0">
              <a:srgbClr val="000066"/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24601" name="Freeform 28">
            <a:extLst>
              <a:ext uri="{FF2B5EF4-FFF2-40B4-BE49-F238E27FC236}">
                <a16:creationId xmlns:a16="http://schemas.microsoft.com/office/drawing/2014/main" id="{CEB67A11-5015-49E0-921F-A31910A1A581}"/>
              </a:ext>
            </a:extLst>
          </p:cNvPr>
          <p:cNvSpPr>
            <a:spLocks/>
          </p:cNvSpPr>
          <p:nvPr/>
        </p:nvSpPr>
        <p:spPr bwMode="auto">
          <a:xfrm>
            <a:off x="6026150" y="1930400"/>
            <a:ext cx="754063" cy="1463675"/>
          </a:xfrm>
          <a:custGeom>
            <a:avLst/>
            <a:gdLst>
              <a:gd name="T0" fmla="*/ 2147483647 w 535"/>
              <a:gd name="T1" fmla="*/ 2147483647 h 922"/>
              <a:gd name="T2" fmla="*/ 2147483647 w 535"/>
              <a:gd name="T3" fmla="*/ 2147483647 h 922"/>
              <a:gd name="T4" fmla="*/ 2147483647 w 535"/>
              <a:gd name="T5" fmla="*/ 2147483647 h 922"/>
              <a:gd name="T6" fmla="*/ 2147483647 w 535"/>
              <a:gd name="T7" fmla="*/ 2147483647 h 922"/>
              <a:gd name="T8" fmla="*/ 2147483647 w 535"/>
              <a:gd name="T9" fmla="*/ 2147483647 h 922"/>
              <a:gd name="T10" fmla="*/ 2147483647 w 535"/>
              <a:gd name="T11" fmla="*/ 2147483647 h 922"/>
              <a:gd name="T12" fmla="*/ 2147483647 w 535"/>
              <a:gd name="T13" fmla="*/ 2147483647 h 922"/>
              <a:gd name="T14" fmla="*/ 2147483647 w 535"/>
              <a:gd name="T15" fmla="*/ 2147483647 h 922"/>
              <a:gd name="T16" fmla="*/ 2147483647 w 535"/>
              <a:gd name="T17" fmla="*/ 2147483647 h 922"/>
              <a:gd name="T18" fmla="*/ 2147483647 w 535"/>
              <a:gd name="T19" fmla="*/ 2147483647 h 922"/>
              <a:gd name="T20" fmla="*/ 2147483647 w 535"/>
              <a:gd name="T21" fmla="*/ 2147483647 h 922"/>
              <a:gd name="T22" fmla="*/ 2147483647 w 535"/>
              <a:gd name="T23" fmla="*/ 2147483647 h 922"/>
              <a:gd name="T24" fmla="*/ 2147483647 w 535"/>
              <a:gd name="T25" fmla="*/ 2147483647 h 922"/>
              <a:gd name="T26" fmla="*/ 2147483647 w 535"/>
              <a:gd name="T27" fmla="*/ 2147483647 h 922"/>
              <a:gd name="T28" fmla="*/ 2147483647 w 535"/>
              <a:gd name="T29" fmla="*/ 2147483647 h 922"/>
              <a:gd name="T30" fmla="*/ 2147483647 w 535"/>
              <a:gd name="T31" fmla="*/ 2147483647 h 922"/>
              <a:gd name="T32" fmla="*/ 2147483647 w 535"/>
              <a:gd name="T33" fmla="*/ 2147483647 h 922"/>
              <a:gd name="T34" fmla="*/ 2147483647 w 535"/>
              <a:gd name="T35" fmla="*/ 2147483647 h 922"/>
              <a:gd name="T36" fmla="*/ 2147483647 w 535"/>
              <a:gd name="T37" fmla="*/ 2147483647 h 922"/>
              <a:gd name="T38" fmla="*/ 2147483647 w 535"/>
              <a:gd name="T39" fmla="*/ 2147483647 h 922"/>
              <a:gd name="T40" fmla="*/ 2147483647 w 535"/>
              <a:gd name="T41" fmla="*/ 2147483647 h 922"/>
              <a:gd name="T42" fmla="*/ 2147483647 w 535"/>
              <a:gd name="T43" fmla="*/ 2147483647 h 922"/>
              <a:gd name="T44" fmla="*/ 2147483647 w 535"/>
              <a:gd name="T45" fmla="*/ 2147483647 h 922"/>
              <a:gd name="T46" fmla="*/ 2147483647 w 535"/>
              <a:gd name="T47" fmla="*/ 2147483647 h 922"/>
              <a:gd name="T48" fmla="*/ 2147483647 w 535"/>
              <a:gd name="T49" fmla="*/ 2147483647 h 922"/>
              <a:gd name="T50" fmla="*/ 2147483647 w 535"/>
              <a:gd name="T51" fmla="*/ 2147483647 h 922"/>
              <a:gd name="T52" fmla="*/ 2147483647 w 535"/>
              <a:gd name="T53" fmla="*/ 2147483647 h 922"/>
              <a:gd name="T54" fmla="*/ 2147483647 w 535"/>
              <a:gd name="T55" fmla="*/ 2147483647 h 922"/>
              <a:gd name="T56" fmla="*/ 2147483647 w 535"/>
              <a:gd name="T57" fmla="*/ 2147483647 h 922"/>
              <a:gd name="T58" fmla="*/ 2147483647 w 535"/>
              <a:gd name="T59" fmla="*/ 2147483647 h 922"/>
              <a:gd name="T60" fmla="*/ 2147483647 w 535"/>
              <a:gd name="T61" fmla="*/ 2147483647 h 922"/>
              <a:gd name="T62" fmla="*/ 2147483647 w 535"/>
              <a:gd name="T63" fmla="*/ 2147483647 h 922"/>
              <a:gd name="T64" fmla="*/ 2147483647 w 535"/>
              <a:gd name="T65" fmla="*/ 2147483647 h 922"/>
              <a:gd name="T66" fmla="*/ 2147483647 w 535"/>
              <a:gd name="T67" fmla="*/ 2147483647 h 922"/>
              <a:gd name="T68" fmla="*/ 2147483647 w 535"/>
              <a:gd name="T69" fmla="*/ 0 h 92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35"/>
              <a:gd name="T106" fmla="*/ 0 h 922"/>
              <a:gd name="T107" fmla="*/ 535 w 535"/>
              <a:gd name="T108" fmla="*/ 922 h 92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35" h="922">
                <a:moveTo>
                  <a:pt x="59" y="3"/>
                </a:moveTo>
                <a:lnTo>
                  <a:pt x="57" y="39"/>
                </a:lnTo>
                <a:lnTo>
                  <a:pt x="59" y="70"/>
                </a:lnTo>
                <a:lnTo>
                  <a:pt x="62" y="99"/>
                </a:lnTo>
                <a:lnTo>
                  <a:pt x="67" y="126"/>
                </a:lnTo>
                <a:lnTo>
                  <a:pt x="73" y="153"/>
                </a:lnTo>
                <a:lnTo>
                  <a:pt x="82" y="175"/>
                </a:lnTo>
                <a:lnTo>
                  <a:pt x="93" y="196"/>
                </a:lnTo>
                <a:lnTo>
                  <a:pt x="106" y="216"/>
                </a:lnTo>
                <a:lnTo>
                  <a:pt x="122" y="240"/>
                </a:lnTo>
                <a:lnTo>
                  <a:pt x="142" y="257"/>
                </a:lnTo>
                <a:lnTo>
                  <a:pt x="161" y="274"/>
                </a:lnTo>
                <a:lnTo>
                  <a:pt x="184" y="288"/>
                </a:lnTo>
                <a:lnTo>
                  <a:pt x="207" y="300"/>
                </a:lnTo>
                <a:lnTo>
                  <a:pt x="229" y="310"/>
                </a:lnTo>
                <a:lnTo>
                  <a:pt x="254" y="317"/>
                </a:lnTo>
                <a:lnTo>
                  <a:pt x="278" y="321"/>
                </a:lnTo>
                <a:lnTo>
                  <a:pt x="302" y="327"/>
                </a:lnTo>
                <a:lnTo>
                  <a:pt x="327" y="335"/>
                </a:lnTo>
                <a:lnTo>
                  <a:pt x="352" y="342"/>
                </a:lnTo>
                <a:lnTo>
                  <a:pt x="376" y="355"/>
                </a:lnTo>
                <a:lnTo>
                  <a:pt x="401" y="368"/>
                </a:lnTo>
                <a:lnTo>
                  <a:pt x="424" y="386"/>
                </a:lnTo>
                <a:lnTo>
                  <a:pt x="446" y="407"/>
                </a:lnTo>
                <a:lnTo>
                  <a:pt x="467" y="431"/>
                </a:lnTo>
                <a:lnTo>
                  <a:pt x="474" y="444"/>
                </a:lnTo>
                <a:lnTo>
                  <a:pt x="485" y="458"/>
                </a:lnTo>
                <a:lnTo>
                  <a:pt x="493" y="473"/>
                </a:lnTo>
                <a:lnTo>
                  <a:pt x="500" y="489"/>
                </a:lnTo>
                <a:lnTo>
                  <a:pt x="507" y="507"/>
                </a:lnTo>
                <a:lnTo>
                  <a:pt x="513" y="524"/>
                </a:lnTo>
                <a:lnTo>
                  <a:pt x="519" y="543"/>
                </a:lnTo>
                <a:lnTo>
                  <a:pt x="524" y="565"/>
                </a:lnTo>
                <a:lnTo>
                  <a:pt x="528" y="586"/>
                </a:lnTo>
                <a:lnTo>
                  <a:pt x="532" y="609"/>
                </a:lnTo>
                <a:lnTo>
                  <a:pt x="534" y="633"/>
                </a:lnTo>
                <a:lnTo>
                  <a:pt x="535" y="916"/>
                </a:lnTo>
                <a:lnTo>
                  <a:pt x="478" y="922"/>
                </a:lnTo>
                <a:lnTo>
                  <a:pt x="477" y="624"/>
                </a:lnTo>
                <a:lnTo>
                  <a:pt x="470" y="586"/>
                </a:lnTo>
                <a:lnTo>
                  <a:pt x="463" y="552"/>
                </a:lnTo>
                <a:lnTo>
                  <a:pt x="451" y="522"/>
                </a:lnTo>
                <a:lnTo>
                  <a:pt x="439" y="495"/>
                </a:lnTo>
                <a:lnTo>
                  <a:pt x="424" y="473"/>
                </a:lnTo>
                <a:lnTo>
                  <a:pt x="407" y="454"/>
                </a:lnTo>
                <a:lnTo>
                  <a:pt x="390" y="438"/>
                </a:lnTo>
                <a:lnTo>
                  <a:pt x="371" y="425"/>
                </a:lnTo>
                <a:lnTo>
                  <a:pt x="351" y="412"/>
                </a:lnTo>
                <a:lnTo>
                  <a:pt x="331" y="403"/>
                </a:lnTo>
                <a:lnTo>
                  <a:pt x="311" y="395"/>
                </a:lnTo>
                <a:lnTo>
                  <a:pt x="289" y="389"/>
                </a:lnTo>
                <a:lnTo>
                  <a:pt x="269" y="386"/>
                </a:lnTo>
                <a:lnTo>
                  <a:pt x="241" y="380"/>
                </a:lnTo>
                <a:lnTo>
                  <a:pt x="212" y="370"/>
                </a:lnTo>
                <a:lnTo>
                  <a:pt x="184" y="361"/>
                </a:lnTo>
                <a:lnTo>
                  <a:pt x="156" y="344"/>
                </a:lnTo>
                <a:lnTo>
                  <a:pt x="130" y="329"/>
                </a:lnTo>
                <a:lnTo>
                  <a:pt x="106" y="308"/>
                </a:lnTo>
                <a:lnTo>
                  <a:pt x="93" y="296"/>
                </a:lnTo>
                <a:lnTo>
                  <a:pt x="83" y="284"/>
                </a:lnTo>
                <a:lnTo>
                  <a:pt x="71" y="270"/>
                </a:lnTo>
                <a:lnTo>
                  <a:pt x="62" y="257"/>
                </a:lnTo>
                <a:lnTo>
                  <a:pt x="46" y="234"/>
                </a:lnTo>
                <a:lnTo>
                  <a:pt x="33" y="206"/>
                </a:lnTo>
                <a:lnTo>
                  <a:pt x="22" y="179"/>
                </a:lnTo>
                <a:lnTo>
                  <a:pt x="13" y="147"/>
                </a:lnTo>
                <a:lnTo>
                  <a:pt x="6" y="115"/>
                </a:lnTo>
                <a:lnTo>
                  <a:pt x="2" y="77"/>
                </a:lnTo>
                <a:lnTo>
                  <a:pt x="0" y="41"/>
                </a:lnTo>
                <a:lnTo>
                  <a:pt x="2" y="0"/>
                </a:lnTo>
                <a:lnTo>
                  <a:pt x="59" y="3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602" name="AutoShape 29">
            <a:extLst>
              <a:ext uri="{FF2B5EF4-FFF2-40B4-BE49-F238E27FC236}">
                <a16:creationId xmlns:a16="http://schemas.microsoft.com/office/drawing/2014/main" id="{AF915D6D-5081-4C5A-B8BF-2A75BCC7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813" y="3373438"/>
            <a:ext cx="220662" cy="339725"/>
          </a:xfrm>
          <a:prstGeom prst="flowChartMerge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4603" name="Group 30">
            <a:extLst>
              <a:ext uri="{FF2B5EF4-FFF2-40B4-BE49-F238E27FC236}">
                <a16:creationId xmlns:a16="http://schemas.microsoft.com/office/drawing/2014/main" id="{45B961D0-5FD1-48C5-96BC-BE61DF8D6225}"/>
              </a:ext>
            </a:extLst>
          </p:cNvPr>
          <p:cNvGrpSpPr>
            <a:grpSpLocks/>
          </p:cNvGrpSpPr>
          <p:nvPr/>
        </p:nvGrpSpPr>
        <p:grpSpPr bwMode="auto">
          <a:xfrm>
            <a:off x="4206875" y="4465638"/>
            <a:ext cx="1006475" cy="1096962"/>
            <a:chOff x="684" y="2361"/>
            <a:chExt cx="714" cy="691"/>
          </a:xfrm>
        </p:grpSpPr>
        <p:sp>
          <p:nvSpPr>
            <p:cNvPr id="24636" name="Oval 31">
              <a:extLst>
                <a:ext uri="{FF2B5EF4-FFF2-40B4-BE49-F238E27FC236}">
                  <a16:creationId xmlns:a16="http://schemas.microsoft.com/office/drawing/2014/main" id="{03A87F7B-C47F-4CE2-8EDF-46162EE43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2361"/>
              <a:ext cx="714" cy="691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4637" name="Group 32">
              <a:extLst>
                <a:ext uri="{FF2B5EF4-FFF2-40B4-BE49-F238E27FC236}">
                  <a16:creationId xmlns:a16="http://schemas.microsoft.com/office/drawing/2014/main" id="{A7EC3018-6DD9-4C9A-BE55-27AD24C169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" y="2399"/>
              <a:ext cx="629" cy="617"/>
              <a:chOff x="1297" y="1417"/>
              <a:chExt cx="629" cy="617"/>
            </a:xfrm>
          </p:grpSpPr>
          <p:sp>
            <p:nvSpPr>
              <p:cNvPr id="24638" name="Freeform 33" descr="Large confetti">
                <a:extLst>
                  <a:ext uri="{FF2B5EF4-FFF2-40B4-BE49-F238E27FC236}">
                    <a16:creationId xmlns:a16="http://schemas.microsoft.com/office/drawing/2014/main" id="{7D7E1AD6-7CF0-4DD2-82E2-07A19EAA2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1417"/>
                <a:ext cx="617" cy="617"/>
              </a:xfrm>
              <a:custGeom>
                <a:avLst/>
                <a:gdLst>
                  <a:gd name="T0" fmla="*/ 0 w 2017"/>
                  <a:gd name="T1" fmla="*/ 0 h 2016"/>
                  <a:gd name="T2" fmla="*/ 0 w 2017"/>
                  <a:gd name="T3" fmla="*/ 0 h 2016"/>
                  <a:gd name="T4" fmla="*/ 0 w 2017"/>
                  <a:gd name="T5" fmla="*/ 0 h 2016"/>
                  <a:gd name="T6" fmla="*/ 0 w 2017"/>
                  <a:gd name="T7" fmla="*/ 0 h 2016"/>
                  <a:gd name="T8" fmla="*/ 0 w 2017"/>
                  <a:gd name="T9" fmla="*/ 0 h 2016"/>
                  <a:gd name="T10" fmla="*/ 0 w 2017"/>
                  <a:gd name="T11" fmla="*/ 0 h 2016"/>
                  <a:gd name="T12" fmla="*/ 0 w 2017"/>
                  <a:gd name="T13" fmla="*/ 0 h 2016"/>
                  <a:gd name="T14" fmla="*/ 0 w 2017"/>
                  <a:gd name="T15" fmla="*/ 0 h 2016"/>
                  <a:gd name="T16" fmla="*/ 0 w 2017"/>
                  <a:gd name="T17" fmla="*/ 0 h 2016"/>
                  <a:gd name="T18" fmla="*/ 0 w 2017"/>
                  <a:gd name="T19" fmla="*/ 0 h 2016"/>
                  <a:gd name="T20" fmla="*/ 0 w 2017"/>
                  <a:gd name="T21" fmla="*/ 0 h 2016"/>
                  <a:gd name="T22" fmla="*/ 0 w 2017"/>
                  <a:gd name="T23" fmla="*/ 0 h 2016"/>
                  <a:gd name="T24" fmla="*/ 0 w 2017"/>
                  <a:gd name="T25" fmla="*/ 0 h 2016"/>
                  <a:gd name="T26" fmla="*/ 0 w 2017"/>
                  <a:gd name="T27" fmla="*/ 0 h 2016"/>
                  <a:gd name="T28" fmla="*/ 0 w 2017"/>
                  <a:gd name="T29" fmla="*/ 0 h 2016"/>
                  <a:gd name="T30" fmla="*/ 0 w 2017"/>
                  <a:gd name="T31" fmla="*/ 0 h 2016"/>
                  <a:gd name="T32" fmla="*/ 0 w 2017"/>
                  <a:gd name="T33" fmla="*/ 0 h 2016"/>
                  <a:gd name="T34" fmla="*/ 0 w 2017"/>
                  <a:gd name="T35" fmla="*/ 0 h 2016"/>
                  <a:gd name="T36" fmla="*/ 0 w 2017"/>
                  <a:gd name="T37" fmla="*/ 0 h 2016"/>
                  <a:gd name="T38" fmla="*/ 0 w 2017"/>
                  <a:gd name="T39" fmla="*/ 0 h 2016"/>
                  <a:gd name="T40" fmla="*/ 0 w 2017"/>
                  <a:gd name="T41" fmla="*/ 0 h 2016"/>
                  <a:gd name="T42" fmla="*/ 0 w 2017"/>
                  <a:gd name="T43" fmla="*/ 0 h 2016"/>
                  <a:gd name="T44" fmla="*/ 0 w 2017"/>
                  <a:gd name="T45" fmla="*/ 0 h 2016"/>
                  <a:gd name="T46" fmla="*/ 0 w 2017"/>
                  <a:gd name="T47" fmla="*/ 0 h 2016"/>
                  <a:gd name="T48" fmla="*/ 0 w 2017"/>
                  <a:gd name="T49" fmla="*/ 0 h 2016"/>
                  <a:gd name="T50" fmla="*/ 0 w 2017"/>
                  <a:gd name="T51" fmla="*/ 0 h 2016"/>
                  <a:gd name="T52" fmla="*/ 0 w 2017"/>
                  <a:gd name="T53" fmla="*/ 0 h 2016"/>
                  <a:gd name="T54" fmla="*/ 0 w 2017"/>
                  <a:gd name="T55" fmla="*/ 0 h 2016"/>
                  <a:gd name="T56" fmla="*/ 0 w 2017"/>
                  <a:gd name="T57" fmla="*/ 0 h 2016"/>
                  <a:gd name="T58" fmla="*/ 0 w 2017"/>
                  <a:gd name="T59" fmla="*/ 0 h 2016"/>
                  <a:gd name="T60" fmla="*/ 0 w 2017"/>
                  <a:gd name="T61" fmla="*/ 0 h 2016"/>
                  <a:gd name="T62" fmla="*/ 0 w 2017"/>
                  <a:gd name="T63" fmla="*/ 0 h 2016"/>
                  <a:gd name="T64" fmla="*/ 0 w 2017"/>
                  <a:gd name="T65" fmla="*/ 0 h 2016"/>
                  <a:gd name="T66" fmla="*/ 0 w 2017"/>
                  <a:gd name="T67" fmla="*/ 0 h 2016"/>
                  <a:gd name="T68" fmla="*/ 0 w 2017"/>
                  <a:gd name="T69" fmla="*/ 0 h 2016"/>
                  <a:gd name="T70" fmla="*/ 0 w 2017"/>
                  <a:gd name="T71" fmla="*/ 0 h 2016"/>
                  <a:gd name="T72" fmla="*/ 0 w 2017"/>
                  <a:gd name="T73" fmla="*/ 0 h 2016"/>
                  <a:gd name="T74" fmla="*/ 0 w 2017"/>
                  <a:gd name="T75" fmla="*/ 0 h 2016"/>
                  <a:gd name="T76" fmla="*/ 0 w 2017"/>
                  <a:gd name="T77" fmla="*/ 0 h 2016"/>
                  <a:gd name="T78" fmla="*/ 0 w 2017"/>
                  <a:gd name="T79" fmla="*/ 0 h 2016"/>
                  <a:gd name="T80" fmla="*/ 0 w 2017"/>
                  <a:gd name="T81" fmla="*/ 0 h 2016"/>
                  <a:gd name="T82" fmla="*/ 0 w 2017"/>
                  <a:gd name="T83" fmla="*/ 0 h 2016"/>
                  <a:gd name="T84" fmla="*/ 0 w 2017"/>
                  <a:gd name="T85" fmla="*/ 0 h 20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17"/>
                  <a:gd name="T130" fmla="*/ 0 h 2016"/>
                  <a:gd name="T131" fmla="*/ 2017 w 2017"/>
                  <a:gd name="T132" fmla="*/ 2016 h 20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17" h="2016">
                    <a:moveTo>
                      <a:pt x="1009" y="2016"/>
                    </a:moveTo>
                    <a:lnTo>
                      <a:pt x="1060" y="2015"/>
                    </a:lnTo>
                    <a:lnTo>
                      <a:pt x="1112" y="2012"/>
                    </a:lnTo>
                    <a:lnTo>
                      <a:pt x="1162" y="2006"/>
                    </a:lnTo>
                    <a:lnTo>
                      <a:pt x="1212" y="1996"/>
                    </a:lnTo>
                    <a:lnTo>
                      <a:pt x="1260" y="1985"/>
                    </a:lnTo>
                    <a:lnTo>
                      <a:pt x="1308" y="1971"/>
                    </a:lnTo>
                    <a:lnTo>
                      <a:pt x="1354" y="1955"/>
                    </a:lnTo>
                    <a:lnTo>
                      <a:pt x="1401" y="1937"/>
                    </a:lnTo>
                    <a:lnTo>
                      <a:pt x="1446" y="1918"/>
                    </a:lnTo>
                    <a:lnTo>
                      <a:pt x="1489" y="1895"/>
                    </a:lnTo>
                    <a:lnTo>
                      <a:pt x="1531" y="1870"/>
                    </a:lnTo>
                    <a:lnTo>
                      <a:pt x="1572" y="1845"/>
                    </a:lnTo>
                    <a:lnTo>
                      <a:pt x="1611" y="1816"/>
                    </a:lnTo>
                    <a:lnTo>
                      <a:pt x="1650" y="1787"/>
                    </a:lnTo>
                    <a:lnTo>
                      <a:pt x="1686" y="1754"/>
                    </a:lnTo>
                    <a:lnTo>
                      <a:pt x="1722" y="1721"/>
                    </a:lnTo>
                    <a:lnTo>
                      <a:pt x="1755" y="1686"/>
                    </a:lnTo>
                    <a:lnTo>
                      <a:pt x="1786" y="1649"/>
                    </a:lnTo>
                    <a:lnTo>
                      <a:pt x="1816" y="1612"/>
                    </a:lnTo>
                    <a:lnTo>
                      <a:pt x="1844" y="1572"/>
                    </a:lnTo>
                    <a:lnTo>
                      <a:pt x="1871" y="1531"/>
                    </a:lnTo>
                    <a:lnTo>
                      <a:pt x="1896" y="1488"/>
                    </a:lnTo>
                    <a:lnTo>
                      <a:pt x="1917" y="1445"/>
                    </a:lnTo>
                    <a:lnTo>
                      <a:pt x="1938" y="1400"/>
                    </a:lnTo>
                    <a:lnTo>
                      <a:pt x="1956" y="1355"/>
                    </a:lnTo>
                    <a:lnTo>
                      <a:pt x="1972" y="1308"/>
                    </a:lnTo>
                    <a:lnTo>
                      <a:pt x="1986" y="1260"/>
                    </a:lnTo>
                    <a:lnTo>
                      <a:pt x="1997" y="1211"/>
                    </a:lnTo>
                    <a:lnTo>
                      <a:pt x="2005" y="1162"/>
                    </a:lnTo>
                    <a:lnTo>
                      <a:pt x="2012" y="1111"/>
                    </a:lnTo>
                    <a:lnTo>
                      <a:pt x="2016" y="1061"/>
                    </a:lnTo>
                    <a:lnTo>
                      <a:pt x="2017" y="1008"/>
                    </a:lnTo>
                    <a:lnTo>
                      <a:pt x="2016" y="957"/>
                    </a:lnTo>
                    <a:lnTo>
                      <a:pt x="2012" y="906"/>
                    </a:lnTo>
                    <a:lnTo>
                      <a:pt x="2005" y="856"/>
                    </a:lnTo>
                    <a:lnTo>
                      <a:pt x="1997" y="805"/>
                    </a:lnTo>
                    <a:lnTo>
                      <a:pt x="1986" y="757"/>
                    </a:lnTo>
                    <a:lnTo>
                      <a:pt x="1972" y="710"/>
                    </a:lnTo>
                    <a:lnTo>
                      <a:pt x="1956" y="662"/>
                    </a:lnTo>
                    <a:lnTo>
                      <a:pt x="1938" y="616"/>
                    </a:lnTo>
                    <a:lnTo>
                      <a:pt x="1917" y="572"/>
                    </a:lnTo>
                    <a:lnTo>
                      <a:pt x="1896" y="528"/>
                    </a:lnTo>
                    <a:lnTo>
                      <a:pt x="1871" y="486"/>
                    </a:lnTo>
                    <a:lnTo>
                      <a:pt x="1844" y="445"/>
                    </a:lnTo>
                    <a:lnTo>
                      <a:pt x="1816" y="406"/>
                    </a:lnTo>
                    <a:lnTo>
                      <a:pt x="1786" y="368"/>
                    </a:lnTo>
                    <a:lnTo>
                      <a:pt x="1755" y="331"/>
                    </a:lnTo>
                    <a:lnTo>
                      <a:pt x="1722" y="296"/>
                    </a:lnTo>
                    <a:lnTo>
                      <a:pt x="1686" y="263"/>
                    </a:lnTo>
                    <a:lnTo>
                      <a:pt x="1650" y="231"/>
                    </a:lnTo>
                    <a:lnTo>
                      <a:pt x="1611" y="201"/>
                    </a:lnTo>
                    <a:lnTo>
                      <a:pt x="1572" y="173"/>
                    </a:lnTo>
                    <a:lnTo>
                      <a:pt x="1531" y="146"/>
                    </a:lnTo>
                    <a:lnTo>
                      <a:pt x="1489" y="122"/>
                    </a:lnTo>
                    <a:lnTo>
                      <a:pt x="1446" y="100"/>
                    </a:lnTo>
                    <a:lnTo>
                      <a:pt x="1401" y="79"/>
                    </a:lnTo>
                    <a:lnTo>
                      <a:pt x="1354" y="61"/>
                    </a:lnTo>
                    <a:lnTo>
                      <a:pt x="1308" y="46"/>
                    </a:lnTo>
                    <a:lnTo>
                      <a:pt x="1260" y="32"/>
                    </a:lnTo>
                    <a:lnTo>
                      <a:pt x="1212" y="20"/>
                    </a:lnTo>
                    <a:lnTo>
                      <a:pt x="1162" y="12"/>
                    </a:lnTo>
                    <a:lnTo>
                      <a:pt x="1112" y="5"/>
                    </a:lnTo>
                    <a:lnTo>
                      <a:pt x="1060" y="1"/>
                    </a:lnTo>
                    <a:lnTo>
                      <a:pt x="1009" y="0"/>
                    </a:lnTo>
                    <a:lnTo>
                      <a:pt x="957" y="1"/>
                    </a:lnTo>
                    <a:lnTo>
                      <a:pt x="906" y="5"/>
                    </a:lnTo>
                    <a:lnTo>
                      <a:pt x="855" y="12"/>
                    </a:lnTo>
                    <a:lnTo>
                      <a:pt x="806" y="20"/>
                    </a:lnTo>
                    <a:lnTo>
                      <a:pt x="757" y="32"/>
                    </a:lnTo>
                    <a:lnTo>
                      <a:pt x="709" y="46"/>
                    </a:lnTo>
                    <a:lnTo>
                      <a:pt x="663" y="61"/>
                    </a:lnTo>
                    <a:lnTo>
                      <a:pt x="617" y="79"/>
                    </a:lnTo>
                    <a:lnTo>
                      <a:pt x="573" y="100"/>
                    </a:lnTo>
                    <a:lnTo>
                      <a:pt x="529" y="122"/>
                    </a:lnTo>
                    <a:lnTo>
                      <a:pt x="487" y="146"/>
                    </a:lnTo>
                    <a:lnTo>
                      <a:pt x="446" y="173"/>
                    </a:lnTo>
                    <a:lnTo>
                      <a:pt x="406" y="201"/>
                    </a:lnTo>
                    <a:lnTo>
                      <a:pt x="367" y="231"/>
                    </a:lnTo>
                    <a:lnTo>
                      <a:pt x="331" y="263"/>
                    </a:lnTo>
                    <a:lnTo>
                      <a:pt x="297" y="296"/>
                    </a:lnTo>
                    <a:lnTo>
                      <a:pt x="262" y="331"/>
                    </a:lnTo>
                    <a:lnTo>
                      <a:pt x="231" y="368"/>
                    </a:lnTo>
                    <a:lnTo>
                      <a:pt x="201" y="406"/>
                    </a:lnTo>
                    <a:lnTo>
                      <a:pt x="173" y="445"/>
                    </a:lnTo>
                    <a:lnTo>
                      <a:pt x="146" y="486"/>
                    </a:lnTo>
                    <a:lnTo>
                      <a:pt x="123" y="528"/>
                    </a:lnTo>
                    <a:lnTo>
                      <a:pt x="100" y="572"/>
                    </a:lnTo>
                    <a:lnTo>
                      <a:pt x="80" y="616"/>
                    </a:lnTo>
                    <a:lnTo>
                      <a:pt x="61" y="662"/>
                    </a:lnTo>
                    <a:lnTo>
                      <a:pt x="45" y="710"/>
                    </a:lnTo>
                    <a:lnTo>
                      <a:pt x="32" y="757"/>
                    </a:lnTo>
                    <a:lnTo>
                      <a:pt x="21" y="805"/>
                    </a:lnTo>
                    <a:lnTo>
                      <a:pt x="12" y="856"/>
                    </a:lnTo>
                    <a:lnTo>
                      <a:pt x="5" y="906"/>
                    </a:lnTo>
                    <a:lnTo>
                      <a:pt x="1" y="957"/>
                    </a:lnTo>
                    <a:lnTo>
                      <a:pt x="0" y="1008"/>
                    </a:lnTo>
                    <a:lnTo>
                      <a:pt x="1" y="1061"/>
                    </a:lnTo>
                    <a:lnTo>
                      <a:pt x="5" y="1111"/>
                    </a:lnTo>
                    <a:lnTo>
                      <a:pt x="12" y="1162"/>
                    </a:lnTo>
                    <a:lnTo>
                      <a:pt x="21" y="1211"/>
                    </a:lnTo>
                    <a:lnTo>
                      <a:pt x="32" y="1260"/>
                    </a:lnTo>
                    <a:lnTo>
                      <a:pt x="45" y="1308"/>
                    </a:lnTo>
                    <a:lnTo>
                      <a:pt x="61" y="1355"/>
                    </a:lnTo>
                    <a:lnTo>
                      <a:pt x="80" y="1400"/>
                    </a:lnTo>
                    <a:lnTo>
                      <a:pt x="100" y="1445"/>
                    </a:lnTo>
                    <a:lnTo>
                      <a:pt x="123" y="1488"/>
                    </a:lnTo>
                    <a:lnTo>
                      <a:pt x="146" y="1531"/>
                    </a:lnTo>
                    <a:lnTo>
                      <a:pt x="173" y="1572"/>
                    </a:lnTo>
                    <a:lnTo>
                      <a:pt x="201" y="1612"/>
                    </a:lnTo>
                    <a:lnTo>
                      <a:pt x="231" y="1649"/>
                    </a:lnTo>
                    <a:lnTo>
                      <a:pt x="262" y="1686"/>
                    </a:lnTo>
                    <a:lnTo>
                      <a:pt x="297" y="1721"/>
                    </a:lnTo>
                    <a:lnTo>
                      <a:pt x="331" y="1754"/>
                    </a:lnTo>
                    <a:lnTo>
                      <a:pt x="367" y="1787"/>
                    </a:lnTo>
                    <a:lnTo>
                      <a:pt x="406" y="1816"/>
                    </a:lnTo>
                    <a:lnTo>
                      <a:pt x="446" y="1845"/>
                    </a:lnTo>
                    <a:lnTo>
                      <a:pt x="487" y="1870"/>
                    </a:lnTo>
                    <a:lnTo>
                      <a:pt x="529" y="1895"/>
                    </a:lnTo>
                    <a:lnTo>
                      <a:pt x="573" y="1918"/>
                    </a:lnTo>
                    <a:lnTo>
                      <a:pt x="617" y="1937"/>
                    </a:lnTo>
                    <a:lnTo>
                      <a:pt x="663" y="1955"/>
                    </a:lnTo>
                    <a:lnTo>
                      <a:pt x="709" y="1971"/>
                    </a:lnTo>
                    <a:lnTo>
                      <a:pt x="757" y="1985"/>
                    </a:lnTo>
                    <a:lnTo>
                      <a:pt x="806" y="1996"/>
                    </a:lnTo>
                    <a:lnTo>
                      <a:pt x="855" y="2006"/>
                    </a:lnTo>
                    <a:lnTo>
                      <a:pt x="906" y="2012"/>
                    </a:lnTo>
                    <a:lnTo>
                      <a:pt x="957" y="2015"/>
                    </a:lnTo>
                    <a:lnTo>
                      <a:pt x="1009" y="2016"/>
                    </a:lnTo>
                    <a:close/>
                  </a:path>
                </a:pathLst>
              </a:custGeom>
              <a:pattFill prst="lgConfetti">
                <a:fgClr>
                  <a:srgbClr val="FFCC99"/>
                </a:fgClr>
                <a:bgClr>
                  <a:srgbClr val="33221A"/>
                </a:bgClr>
              </a:pattFill>
              <a:ln w="19050" cmpd="sng">
                <a:solidFill>
                  <a:srgbClr val="754E2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39" name="Freeform 34">
                <a:extLst>
                  <a:ext uri="{FF2B5EF4-FFF2-40B4-BE49-F238E27FC236}">
                    <a16:creationId xmlns:a16="http://schemas.microsoft.com/office/drawing/2014/main" id="{44B1E294-5608-45B0-B413-2A59C92E45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7" y="1418"/>
                <a:ext cx="623" cy="589"/>
              </a:xfrm>
              <a:custGeom>
                <a:avLst/>
                <a:gdLst>
                  <a:gd name="T0" fmla="*/ 0 w 2070"/>
                  <a:gd name="T1" fmla="*/ 0 h 1917"/>
                  <a:gd name="T2" fmla="*/ 0 w 2070"/>
                  <a:gd name="T3" fmla="*/ 0 h 1917"/>
                  <a:gd name="T4" fmla="*/ 0 w 2070"/>
                  <a:gd name="T5" fmla="*/ 0 h 1917"/>
                  <a:gd name="T6" fmla="*/ 0 w 2070"/>
                  <a:gd name="T7" fmla="*/ 0 h 1917"/>
                  <a:gd name="T8" fmla="*/ 0 w 2070"/>
                  <a:gd name="T9" fmla="*/ 0 h 1917"/>
                  <a:gd name="T10" fmla="*/ 0 w 2070"/>
                  <a:gd name="T11" fmla="*/ 0 h 1917"/>
                  <a:gd name="T12" fmla="*/ 0 w 2070"/>
                  <a:gd name="T13" fmla="*/ 0 h 1917"/>
                  <a:gd name="T14" fmla="*/ 0 w 2070"/>
                  <a:gd name="T15" fmla="*/ 0 h 1917"/>
                  <a:gd name="T16" fmla="*/ 0 w 2070"/>
                  <a:gd name="T17" fmla="*/ 0 h 1917"/>
                  <a:gd name="T18" fmla="*/ 0 w 2070"/>
                  <a:gd name="T19" fmla="*/ 0 h 1917"/>
                  <a:gd name="T20" fmla="*/ 0 w 2070"/>
                  <a:gd name="T21" fmla="*/ 0 h 1917"/>
                  <a:gd name="T22" fmla="*/ 0 w 2070"/>
                  <a:gd name="T23" fmla="*/ 0 h 1917"/>
                  <a:gd name="T24" fmla="*/ 0 w 2070"/>
                  <a:gd name="T25" fmla="*/ 0 h 1917"/>
                  <a:gd name="T26" fmla="*/ 0 w 2070"/>
                  <a:gd name="T27" fmla="*/ 0 h 1917"/>
                  <a:gd name="T28" fmla="*/ 0 w 2070"/>
                  <a:gd name="T29" fmla="*/ 0 h 1917"/>
                  <a:gd name="T30" fmla="*/ 0 w 2070"/>
                  <a:gd name="T31" fmla="*/ 0 h 1917"/>
                  <a:gd name="T32" fmla="*/ 0 w 2070"/>
                  <a:gd name="T33" fmla="*/ 0 h 1917"/>
                  <a:gd name="T34" fmla="*/ 0 w 2070"/>
                  <a:gd name="T35" fmla="*/ 0 h 1917"/>
                  <a:gd name="T36" fmla="*/ 0 w 2070"/>
                  <a:gd name="T37" fmla="*/ 0 h 1917"/>
                  <a:gd name="T38" fmla="*/ 0 w 2070"/>
                  <a:gd name="T39" fmla="*/ 0 h 1917"/>
                  <a:gd name="T40" fmla="*/ 0 w 2070"/>
                  <a:gd name="T41" fmla="*/ 0 h 1917"/>
                  <a:gd name="T42" fmla="*/ 0 w 2070"/>
                  <a:gd name="T43" fmla="*/ 0 h 1917"/>
                  <a:gd name="T44" fmla="*/ 0 w 2070"/>
                  <a:gd name="T45" fmla="*/ 0 h 1917"/>
                  <a:gd name="T46" fmla="*/ 0 w 2070"/>
                  <a:gd name="T47" fmla="*/ 0 h 1917"/>
                  <a:gd name="T48" fmla="*/ 0 w 2070"/>
                  <a:gd name="T49" fmla="*/ 0 h 1917"/>
                  <a:gd name="T50" fmla="*/ 0 w 2070"/>
                  <a:gd name="T51" fmla="*/ 0 h 1917"/>
                  <a:gd name="T52" fmla="*/ 0 w 2070"/>
                  <a:gd name="T53" fmla="*/ 0 h 1917"/>
                  <a:gd name="T54" fmla="*/ 0 w 2070"/>
                  <a:gd name="T55" fmla="*/ 0 h 1917"/>
                  <a:gd name="T56" fmla="*/ 0 w 2070"/>
                  <a:gd name="T57" fmla="*/ 0 h 1917"/>
                  <a:gd name="T58" fmla="*/ 0 w 2070"/>
                  <a:gd name="T59" fmla="*/ 0 h 1917"/>
                  <a:gd name="T60" fmla="*/ 0 w 2070"/>
                  <a:gd name="T61" fmla="*/ 0 h 1917"/>
                  <a:gd name="T62" fmla="*/ 0 w 2070"/>
                  <a:gd name="T63" fmla="*/ 0 h 1917"/>
                  <a:gd name="T64" fmla="*/ 0 w 2070"/>
                  <a:gd name="T65" fmla="*/ 0 h 1917"/>
                  <a:gd name="T66" fmla="*/ 0 w 2070"/>
                  <a:gd name="T67" fmla="*/ 0 h 1917"/>
                  <a:gd name="T68" fmla="*/ 0 w 2070"/>
                  <a:gd name="T69" fmla="*/ 0 h 1917"/>
                  <a:gd name="T70" fmla="*/ 0 w 2070"/>
                  <a:gd name="T71" fmla="*/ 0 h 1917"/>
                  <a:gd name="T72" fmla="*/ 0 w 2070"/>
                  <a:gd name="T73" fmla="*/ 0 h 1917"/>
                  <a:gd name="T74" fmla="*/ 0 w 2070"/>
                  <a:gd name="T75" fmla="*/ 0 h 1917"/>
                  <a:gd name="T76" fmla="*/ 0 w 2070"/>
                  <a:gd name="T77" fmla="*/ 0 h 1917"/>
                  <a:gd name="T78" fmla="*/ 0 w 2070"/>
                  <a:gd name="T79" fmla="*/ 0 h 1917"/>
                  <a:gd name="T80" fmla="*/ 0 w 2070"/>
                  <a:gd name="T81" fmla="*/ 0 h 1917"/>
                  <a:gd name="T82" fmla="*/ 0 w 2070"/>
                  <a:gd name="T83" fmla="*/ 0 h 1917"/>
                  <a:gd name="T84" fmla="*/ 0 w 2070"/>
                  <a:gd name="T85" fmla="*/ 0 h 1917"/>
                  <a:gd name="T86" fmla="*/ 0 w 2070"/>
                  <a:gd name="T87" fmla="*/ 0 h 1917"/>
                  <a:gd name="T88" fmla="*/ 0 w 2070"/>
                  <a:gd name="T89" fmla="*/ 0 h 1917"/>
                  <a:gd name="T90" fmla="*/ 0 w 2070"/>
                  <a:gd name="T91" fmla="*/ 0 h 1917"/>
                  <a:gd name="T92" fmla="*/ 0 w 2070"/>
                  <a:gd name="T93" fmla="*/ 0 h 1917"/>
                  <a:gd name="T94" fmla="*/ 0 w 2070"/>
                  <a:gd name="T95" fmla="*/ 0 h 1917"/>
                  <a:gd name="T96" fmla="*/ 0 w 2070"/>
                  <a:gd name="T97" fmla="*/ 0 h 1917"/>
                  <a:gd name="T98" fmla="*/ 0 w 2070"/>
                  <a:gd name="T99" fmla="*/ 0 h 1917"/>
                  <a:gd name="T100" fmla="*/ 0 w 2070"/>
                  <a:gd name="T101" fmla="*/ 0 h 1917"/>
                  <a:gd name="T102" fmla="*/ 0 w 2070"/>
                  <a:gd name="T103" fmla="*/ 0 h 1917"/>
                  <a:gd name="T104" fmla="*/ 0 w 2070"/>
                  <a:gd name="T105" fmla="*/ 0 h 1917"/>
                  <a:gd name="T106" fmla="*/ 0 w 2070"/>
                  <a:gd name="T107" fmla="*/ 0 h 1917"/>
                  <a:gd name="T108" fmla="*/ 0 w 2070"/>
                  <a:gd name="T109" fmla="*/ 0 h 1917"/>
                  <a:gd name="T110" fmla="*/ 0 w 2070"/>
                  <a:gd name="T111" fmla="*/ 0 h 1917"/>
                  <a:gd name="T112" fmla="*/ 0 w 2070"/>
                  <a:gd name="T113" fmla="*/ 0 h 1917"/>
                  <a:gd name="T114" fmla="*/ 0 w 2070"/>
                  <a:gd name="T115" fmla="*/ 0 h 19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0" h="1917">
                    <a:moveTo>
                      <a:pt x="201" y="710"/>
                    </a:moveTo>
                    <a:lnTo>
                      <a:pt x="195" y="730"/>
                    </a:lnTo>
                    <a:lnTo>
                      <a:pt x="180" y="780"/>
                    </a:lnTo>
                    <a:lnTo>
                      <a:pt x="171" y="814"/>
                    </a:lnTo>
                    <a:lnTo>
                      <a:pt x="162" y="850"/>
                    </a:lnTo>
                    <a:lnTo>
                      <a:pt x="154" y="890"/>
                    </a:lnTo>
                    <a:lnTo>
                      <a:pt x="146" y="931"/>
                    </a:lnTo>
                    <a:lnTo>
                      <a:pt x="144" y="951"/>
                    </a:lnTo>
                    <a:lnTo>
                      <a:pt x="142" y="971"/>
                    </a:lnTo>
                    <a:lnTo>
                      <a:pt x="141" y="991"/>
                    </a:lnTo>
                    <a:lnTo>
                      <a:pt x="141" y="1009"/>
                    </a:lnTo>
                    <a:lnTo>
                      <a:pt x="142" y="1027"/>
                    </a:lnTo>
                    <a:lnTo>
                      <a:pt x="144" y="1046"/>
                    </a:lnTo>
                    <a:lnTo>
                      <a:pt x="146" y="1062"/>
                    </a:lnTo>
                    <a:lnTo>
                      <a:pt x="151" y="1077"/>
                    </a:lnTo>
                    <a:lnTo>
                      <a:pt x="156" y="1090"/>
                    </a:lnTo>
                    <a:lnTo>
                      <a:pt x="164" y="1102"/>
                    </a:lnTo>
                    <a:lnTo>
                      <a:pt x="172" y="1112"/>
                    </a:lnTo>
                    <a:lnTo>
                      <a:pt x="182" y="1121"/>
                    </a:lnTo>
                    <a:lnTo>
                      <a:pt x="194" y="1126"/>
                    </a:lnTo>
                    <a:lnTo>
                      <a:pt x="207" y="1131"/>
                    </a:lnTo>
                    <a:lnTo>
                      <a:pt x="223" y="1132"/>
                    </a:lnTo>
                    <a:lnTo>
                      <a:pt x="240" y="1131"/>
                    </a:lnTo>
                    <a:lnTo>
                      <a:pt x="386" y="1111"/>
                    </a:lnTo>
                    <a:lnTo>
                      <a:pt x="311" y="1238"/>
                    </a:lnTo>
                    <a:lnTo>
                      <a:pt x="308" y="1247"/>
                    </a:lnTo>
                    <a:lnTo>
                      <a:pt x="300" y="1266"/>
                    </a:lnTo>
                    <a:lnTo>
                      <a:pt x="299" y="1272"/>
                    </a:lnTo>
                    <a:lnTo>
                      <a:pt x="298" y="1280"/>
                    </a:lnTo>
                    <a:lnTo>
                      <a:pt x="298" y="1286"/>
                    </a:lnTo>
                    <a:lnTo>
                      <a:pt x="298" y="1294"/>
                    </a:lnTo>
                    <a:lnTo>
                      <a:pt x="299" y="1302"/>
                    </a:lnTo>
                    <a:lnTo>
                      <a:pt x="301" y="1310"/>
                    </a:lnTo>
                    <a:lnTo>
                      <a:pt x="304" y="1317"/>
                    </a:lnTo>
                    <a:lnTo>
                      <a:pt x="308" y="1325"/>
                    </a:lnTo>
                    <a:lnTo>
                      <a:pt x="313" y="1332"/>
                    </a:lnTo>
                    <a:lnTo>
                      <a:pt x="319" y="1340"/>
                    </a:lnTo>
                    <a:lnTo>
                      <a:pt x="328" y="1347"/>
                    </a:lnTo>
                    <a:lnTo>
                      <a:pt x="338" y="1355"/>
                    </a:lnTo>
                    <a:lnTo>
                      <a:pt x="348" y="1361"/>
                    </a:lnTo>
                    <a:lnTo>
                      <a:pt x="361" y="1367"/>
                    </a:lnTo>
                    <a:lnTo>
                      <a:pt x="376" y="1373"/>
                    </a:lnTo>
                    <a:lnTo>
                      <a:pt x="394" y="1378"/>
                    </a:lnTo>
                    <a:lnTo>
                      <a:pt x="413" y="1382"/>
                    </a:lnTo>
                    <a:lnTo>
                      <a:pt x="434" y="1386"/>
                    </a:lnTo>
                    <a:lnTo>
                      <a:pt x="458" y="1388"/>
                    </a:lnTo>
                    <a:lnTo>
                      <a:pt x="485" y="1390"/>
                    </a:lnTo>
                    <a:lnTo>
                      <a:pt x="514" y="1391"/>
                    </a:lnTo>
                    <a:lnTo>
                      <a:pt x="546" y="1391"/>
                    </a:lnTo>
                    <a:lnTo>
                      <a:pt x="580" y="1390"/>
                    </a:lnTo>
                    <a:lnTo>
                      <a:pt x="618" y="1388"/>
                    </a:lnTo>
                    <a:lnTo>
                      <a:pt x="693" y="1382"/>
                    </a:lnTo>
                    <a:lnTo>
                      <a:pt x="695" y="1458"/>
                    </a:lnTo>
                    <a:lnTo>
                      <a:pt x="695" y="1472"/>
                    </a:lnTo>
                    <a:lnTo>
                      <a:pt x="697" y="1486"/>
                    </a:lnTo>
                    <a:lnTo>
                      <a:pt x="700" y="1499"/>
                    </a:lnTo>
                    <a:lnTo>
                      <a:pt x="702" y="1512"/>
                    </a:lnTo>
                    <a:lnTo>
                      <a:pt x="706" y="1525"/>
                    </a:lnTo>
                    <a:lnTo>
                      <a:pt x="710" y="1538"/>
                    </a:lnTo>
                    <a:lnTo>
                      <a:pt x="715" y="1549"/>
                    </a:lnTo>
                    <a:lnTo>
                      <a:pt x="721" y="1561"/>
                    </a:lnTo>
                    <a:lnTo>
                      <a:pt x="726" y="1573"/>
                    </a:lnTo>
                    <a:lnTo>
                      <a:pt x="734" y="1584"/>
                    </a:lnTo>
                    <a:lnTo>
                      <a:pt x="741" y="1594"/>
                    </a:lnTo>
                    <a:lnTo>
                      <a:pt x="749" y="1605"/>
                    </a:lnTo>
                    <a:lnTo>
                      <a:pt x="758" y="1615"/>
                    </a:lnTo>
                    <a:lnTo>
                      <a:pt x="767" y="1626"/>
                    </a:lnTo>
                    <a:lnTo>
                      <a:pt x="777" y="1635"/>
                    </a:lnTo>
                    <a:lnTo>
                      <a:pt x="787" y="1644"/>
                    </a:lnTo>
                    <a:lnTo>
                      <a:pt x="797" y="1652"/>
                    </a:lnTo>
                    <a:lnTo>
                      <a:pt x="809" y="1662"/>
                    </a:lnTo>
                    <a:lnTo>
                      <a:pt x="821" y="1670"/>
                    </a:lnTo>
                    <a:lnTo>
                      <a:pt x="833" y="1678"/>
                    </a:lnTo>
                    <a:lnTo>
                      <a:pt x="859" y="1693"/>
                    </a:lnTo>
                    <a:lnTo>
                      <a:pt x="885" y="1707"/>
                    </a:lnTo>
                    <a:lnTo>
                      <a:pt x="914" y="1719"/>
                    </a:lnTo>
                    <a:lnTo>
                      <a:pt x="944" y="1731"/>
                    </a:lnTo>
                    <a:lnTo>
                      <a:pt x="976" y="1740"/>
                    </a:lnTo>
                    <a:lnTo>
                      <a:pt x="1009" y="1749"/>
                    </a:lnTo>
                    <a:lnTo>
                      <a:pt x="1029" y="1753"/>
                    </a:lnTo>
                    <a:lnTo>
                      <a:pt x="1051" y="1758"/>
                    </a:lnTo>
                    <a:lnTo>
                      <a:pt x="1072" y="1762"/>
                    </a:lnTo>
                    <a:lnTo>
                      <a:pt x="1095" y="1765"/>
                    </a:lnTo>
                    <a:lnTo>
                      <a:pt x="1139" y="1769"/>
                    </a:lnTo>
                    <a:lnTo>
                      <a:pt x="1184" y="1773"/>
                    </a:lnTo>
                    <a:lnTo>
                      <a:pt x="1230" y="1774"/>
                    </a:lnTo>
                    <a:lnTo>
                      <a:pt x="1277" y="1773"/>
                    </a:lnTo>
                    <a:lnTo>
                      <a:pt x="1324" y="1768"/>
                    </a:lnTo>
                    <a:lnTo>
                      <a:pt x="1370" y="1763"/>
                    </a:lnTo>
                    <a:lnTo>
                      <a:pt x="1416" y="1756"/>
                    </a:lnTo>
                    <a:lnTo>
                      <a:pt x="1461" y="1747"/>
                    </a:lnTo>
                    <a:lnTo>
                      <a:pt x="1484" y="1740"/>
                    </a:lnTo>
                    <a:lnTo>
                      <a:pt x="1506" y="1735"/>
                    </a:lnTo>
                    <a:lnTo>
                      <a:pt x="1528" y="1729"/>
                    </a:lnTo>
                    <a:lnTo>
                      <a:pt x="1549" y="1721"/>
                    </a:lnTo>
                    <a:lnTo>
                      <a:pt x="1571" y="1714"/>
                    </a:lnTo>
                    <a:lnTo>
                      <a:pt x="1592" y="1706"/>
                    </a:lnTo>
                    <a:lnTo>
                      <a:pt x="1612" y="1698"/>
                    </a:lnTo>
                    <a:lnTo>
                      <a:pt x="1633" y="1688"/>
                    </a:lnTo>
                    <a:lnTo>
                      <a:pt x="1652" y="1678"/>
                    </a:lnTo>
                    <a:lnTo>
                      <a:pt x="1672" y="1669"/>
                    </a:lnTo>
                    <a:lnTo>
                      <a:pt x="1691" y="1658"/>
                    </a:lnTo>
                    <a:lnTo>
                      <a:pt x="1709" y="1646"/>
                    </a:lnTo>
                    <a:lnTo>
                      <a:pt x="1724" y="1636"/>
                    </a:lnTo>
                    <a:lnTo>
                      <a:pt x="1738" y="1627"/>
                    </a:lnTo>
                    <a:lnTo>
                      <a:pt x="1752" y="1616"/>
                    </a:lnTo>
                    <a:lnTo>
                      <a:pt x="1766" y="1605"/>
                    </a:lnTo>
                    <a:lnTo>
                      <a:pt x="1780" y="1593"/>
                    </a:lnTo>
                    <a:lnTo>
                      <a:pt x="1793" y="1582"/>
                    </a:lnTo>
                    <a:lnTo>
                      <a:pt x="1805" y="1570"/>
                    </a:lnTo>
                    <a:lnTo>
                      <a:pt x="1817" y="1558"/>
                    </a:lnTo>
                    <a:lnTo>
                      <a:pt x="1828" y="1545"/>
                    </a:lnTo>
                    <a:lnTo>
                      <a:pt x="1839" y="1531"/>
                    </a:lnTo>
                    <a:lnTo>
                      <a:pt x="1849" y="1518"/>
                    </a:lnTo>
                    <a:lnTo>
                      <a:pt x="1858" y="1504"/>
                    </a:lnTo>
                    <a:lnTo>
                      <a:pt x="1868" y="1489"/>
                    </a:lnTo>
                    <a:lnTo>
                      <a:pt x="1877" y="1474"/>
                    </a:lnTo>
                    <a:lnTo>
                      <a:pt x="1884" y="1459"/>
                    </a:lnTo>
                    <a:lnTo>
                      <a:pt x="1892" y="1444"/>
                    </a:lnTo>
                    <a:lnTo>
                      <a:pt x="1898" y="1428"/>
                    </a:lnTo>
                    <a:lnTo>
                      <a:pt x="1904" y="1412"/>
                    </a:lnTo>
                    <a:lnTo>
                      <a:pt x="1909" y="1395"/>
                    </a:lnTo>
                    <a:lnTo>
                      <a:pt x="1914" y="1378"/>
                    </a:lnTo>
                    <a:lnTo>
                      <a:pt x="1918" y="1360"/>
                    </a:lnTo>
                    <a:lnTo>
                      <a:pt x="1921" y="1342"/>
                    </a:lnTo>
                    <a:lnTo>
                      <a:pt x="1923" y="1324"/>
                    </a:lnTo>
                    <a:lnTo>
                      <a:pt x="1925" y="1306"/>
                    </a:lnTo>
                    <a:lnTo>
                      <a:pt x="1925" y="1286"/>
                    </a:lnTo>
                    <a:lnTo>
                      <a:pt x="1925" y="1267"/>
                    </a:lnTo>
                    <a:lnTo>
                      <a:pt x="1924" y="1247"/>
                    </a:lnTo>
                    <a:lnTo>
                      <a:pt x="1923" y="1226"/>
                    </a:lnTo>
                    <a:lnTo>
                      <a:pt x="1920" y="1206"/>
                    </a:lnTo>
                    <a:lnTo>
                      <a:pt x="1916" y="1184"/>
                    </a:lnTo>
                    <a:lnTo>
                      <a:pt x="1912" y="1163"/>
                    </a:lnTo>
                    <a:lnTo>
                      <a:pt x="1907" y="1141"/>
                    </a:lnTo>
                    <a:lnTo>
                      <a:pt x="1899" y="1113"/>
                    </a:lnTo>
                    <a:lnTo>
                      <a:pt x="1890" y="1085"/>
                    </a:lnTo>
                    <a:lnTo>
                      <a:pt x="1879" y="1059"/>
                    </a:lnTo>
                    <a:lnTo>
                      <a:pt x="1868" y="1031"/>
                    </a:lnTo>
                    <a:lnTo>
                      <a:pt x="1855" y="1003"/>
                    </a:lnTo>
                    <a:lnTo>
                      <a:pt x="1843" y="976"/>
                    </a:lnTo>
                    <a:lnTo>
                      <a:pt x="1829" y="948"/>
                    </a:lnTo>
                    <a:lnTo>
                      <a:pt x="1817" y="921"/>
                    </a:lnTo>
                    <a:lnTo>
                      <a:pt x="1792" y="870"/>
                    </a:lnTo>
                    <a:lnTo>
                      <a:pt x="1767" y="817"/>
                    </a:lnTo>
                    <a:lnTo>
                      <a:pt x="1756" y="791"/>
                    </a:lnTo>
                    <a:lnTo>
                      <a:pt x="1746" y="764"/>
                    </a:lnTo>
                    <a:lnTo>
                      <a:pt x="1736" y="738"/>
                    </a:lnTo>
                    <a:lnTo>
                      <a:pt x="1726" y="711"/>
                    </a:lnTo>
                    <a:lnTo>
                      <a:pt x="1719" y="683"/>
                    </a:lnTo>
                    <a:lnTo>
                      <a:pt x="1711" y="655"/>
                    </a:lnTo>
                    <a:lnTo>
                      <a:pt x="1706" y="626"/>
                    </a:lnTo>
                    <a:lnTo>
                      <a:pt x="1702" y="596"/>
                    </a:lnTo>
                    <a:lnTo>
                      <a:pt x="1698" y="566"/>
                    </a:lnTo>
                    <a:lnTo>
                      <a:pt x="1697" y="536"/>
                    </a:lnTo>
                    <a:lnTo>
                      <a:pt x="1697" y="503"/>
                    </a:lnTo>
                    <a:lnTo>
                      <a:pt x="1699" y="471"/>
                    </a:lnTo>
                    <a:lnTo>
                      <a:pt x="1702" y="452"/>
                    </a:lnTo>
                    <a:lnTo>
                      <a:pt x="1703" y="441"/>
                    </a:lnTo>
                    <a:lnTo>
                      <a:pt x="1705" y="415"/>
                    </a:lnTo>
                    <a:lnTo>
                      <a:pt x="1707" y="390"/>
                    </a:lnTo>
                    <a:lnTo>
                      <a:pt x="1709" y="363"/>
                    </a:lnTo>
                    <a:lnTo>
                      <a:pt x="1710" y="336"/>
                    </a:lnTo>
                    <a:lnTo>
                      <a:pt x="1710" y="321"/>
                    </a:lnTo>
                    <a:lnTo>
                      <a:pt x="1709" y="306"/>
                    </a:lnTo>
                    <a:lnTo>
                      <a:pt x="1708" y="291"/>
                    </a:lnTo>
                    <a:lnTo>
                      <a:pt x="1707" y="277"/>
                    </a:lnTo>
                    <a:lnTo>
                      <a:pt x="1704" y="263"/>
                    </a:lnTo>
                    <a:lnTo>
                      <a:pt x="1701" y="250"/>
                    </a:lnTo>
                    <a:lnTo>
                      <a:pt x="1695" y="238"/>
                    </a:lnTo>
                    <a:lnTo>
                      <a:pt x="1690" y="226"/>
                    </a:lnTo>
                    <a:lnTo>
                      <a:pt x="1682" y="216"/>
                    </a:lnTo>
                    <a:lnTo>
                      <a:pt x="1674" y="206"/>
                    </a:lnTo>
                    <a:lnTo>
                      <a:pt x="1664" y="198"/>
                    </a:lnTo>
                    <a:lnTo>
                      <a:pt x="1652" y="191"/>
                    </a:lnTo>
                    <a:lnTo>
                      <a:pt x="1639" y="186"/>
                    </a:lnTo>
                    <a:lnTo>
                      <a:pt x="1624" y="181"/>
                    </a:lnTo>
                    <a:lnTo>
                      <a:pt x="1608" y="178"/>
                    </a:lnTo>
                    <a:lnTo>
                      <a:pt x="1589" y="177"/>
                    </a:lnTo>
                    <a:lnTo>
                      <a:pt x="1551" y="165"/>
                    </a:lnTo>
                    <a:lnTo>
                      <a:pt x="1547" y="162"/>
                    </a:lnTo>
                    <a:lnTo>
                      <a:pt x="1533" y="157"/>
                    </a:lnTo>
                    <a:lnTo>
                      <a:pt x="1522" y="152"/>
                    </a:lnTo>
                    <a:lnTo>
                      <a:pt x="1509" y="149"/>
                    </a:lnTo>
                    <a:lnTo>
                      <a:pt x="1494" y="146"/>
                    </a:lnTo>
                    <a:lnTo>
                      <a:pt x="1476" y="144"/>
                    </a:lnTo>
                    <a:lnTo>
                      <a:pt x="1456" y="142"/>
                    </a:lnTo>
                    <a:lnTo>
                      <a:pt x="1432" y="142"/>
                    </a:lnTo>
                    <a:lnTo>
                      <a:pt x="1406" y="143"/>
                    </a:lnTo>
                    <a:lnTo>
                      <a:pt x="1378" y="146"/>
                    </a:lnTo>
                    <a:lnTo>
                      <a:pt x="1347" y="151"/>
                    </a:lnTo>
                    <a:lnTo>
                      <a:pt x="1313" y="160"/>
                    </a:lnTo>
                    <a:lnTo>
                      <a:pt x="1276" y="171"/>
                    </a:lnTo>
                    <a:lnTo>
                      <a:pt x="1237" y="185"/>
                    </a:lnTo>
                    <a:lnTo>
                      <a:pt x="1234" y="185"/>
                    </a:lnTo>
                    <a:lnTo>
                      <a:pt x="1227" y="187"/>
                    </a:lnTo>
                    <a:lnTo>
                      <a:pt x="1204" y="193"/>
                    </a:lnTo>
                    <a:lnTo>
                      <a:pt x="1187" y="197"/>
                    </a:lnTo>
                    <a:lnTo>
                      <a:pt x="1166" y="201"/>
                    </a:lnTo>
                    <a:lnTo>
                      <a:pt x="1142" y="205"/>
                    </a:lnTo>
                    <a:lnTo>
                      <a:pt x="1114" y="209"/>
                    </a:lnTo>
                    <a:lnTo>
                      <a:pt x="1084" y="212"/>
                    </a:lnTo>
                    <a:lnTo>
                      <a:pt x="1050" y="215"/>
                    </a:lnTo>
                    <a:lnTo>
                      <a:pt x="1012" y="216"/>
                    </a:lnTo>
                    <a:lnTo>
                      <a:pt x="971" y="217"/>
                    </a:lnTo>
                    <a:lnTo>
                      <a:pt x="928" y="215"/>
                    </a:lnTo>
                    <a:lnTo>
                      <a:pt x="882" y="212"/>
                    </a:lnTo>
                    <a:lnTo>
                      <a:pt x="833" y="207"/>
                    </a:lnTo>
                    <a:lnTo>
                      <a:pt x="781" y="201"/>
                    </a:lnTo>
                    <a:lnTo>
                      <a:pt x="766" y="200"/>
                    </a:lnTo>
                    <a:lnTo>
                      <a:pt x="751" y="198"/>
                    </a:lnTo>
                    <a:lnTo>
                      <a:pt x="736" y="198"/>
                    </a:lnTo>
                    <a:lnTo>
                      <a:pt x="722" y="200"/>
                    </a:lnTo>
                    <a:lnTo>
                      <a:pt x="708" y="202"/>
                    </a:lnTo>
                    <a:lnTo>
                      <a:pt x="694" y="204"/>
                    </a:lnTo>
                    <a:lnTo>
                      <a:pt x="680" y="207"/>
                    </a:lnTo>
                    <a:lnTo>
                      <a:pt x="667" y="210"/>
                    </a:lnTo>
                    <a:lnTo>
                      <a:pt x="653" y="215"/>
                    </a:lnTo>
                    <a:lnTo>
                      <a:pt x="641" y="220"/>
                    </a:lnTo>
                    <a:lnTo>
                      <a:pt x="628" y="225"/>
                    </a:lnTo>
                    <a:lnTo>
                      <a:pt x="616" y="231"/>
                    </a:lnTo>
                    <a:lnTo>
                      <a:pt x="603" y="237"/>
                    </a:lnTo>
                    <a:lnTo>
                      <a:pt x="591" y="244"/>
                    </a:lnTo>
                    <a:lnTo>
                      <a:pt x="579" y="251"/>
                    </a:lnTo>
                    <a:lnTo>
                      <a:pt x="567" y="260"/>
                    </a:lnTo>
                    <a:lnTo>
                      <a:pt x="546" y="277"/>
                    </a:lnTo>
                    <a:lnTo>
                      <a:pt x="525" y="295"/>
                    </a:lnTo>
                    <a:lnTo>
                      <a:pt x="505" y="316"/>
                    </a:lnTo>
                    <a:lnTo>
                      <a:pt x="486" y="338"/>
                    </a:lnTo>
                    <a:lnTo>
                      <a:pt x="469" y="361"/>
                    </a:lnTo>
                    <a:lnTo>
                      <a:pt x="453" y="385"/>
                    </a:lnTo>
                    <a:lnTo>
                      <a:pt x="438" y="410"/>
                    </a:lnTo>
                    <a:lnTo>
                      <a:pt x="424" y="436"/>
                    </a:lnTo>
                    <a:lnTo>
                      <a:pt x="415" y="455"/>
                    </a:lnTo>
                    <a:lnTo>
                      <a:pt x="406" y="474"/>
                    </a:lnTo>
                    <a:lnTo>
                      <a:pt x="399" y="494"/>
                    </a:lnTo>
                    <a:lnTo>
                      <a:pt x="392" y="514"/>
                    </a:lnTo>
                    <a:lnTo>
                      <a:pt x="387" y="533"/>
                    </a:lnTo>
                    <a:lnTo>
                      <a:pt x="382" y="553"/>
                    </a:lnTo>
                    <a:lnTo>
                      <a:pt x="377" y="573"/>
                    </a:lnTo>
                    <a:lnTo>
                      <a:pt x="374" y="593"/>
                    </a:lnTo>
                    <a:lnTo>
                      <a:pt x="371" y="612"/>
                    </a:lnTo>
                    <a:lnTo>
                      <a:pt x="369" y="630"/>
                    </a:lnTo>
                    <a:lnTo>
                      <a:pt x="368" y="649"/>
                    </a:lnTo>
                    <a:lnTo>
                      <a:pt x="368" y="668"/>
                    </a:lnTo>
                    <a:lnTo>
                      <a:pt x="369" y="686"/>
                    </a:lnTo>
                    <a:lnTo>
                      <a:pt x="370" y="704"/>
                    </a:lnTo>
                    <a:lnTo>
                      <a:pt x="372" y="721"/>
                    </a:lnTo>
                    <a:lnTo>
                      <a:pt x="375" y="738"/>
                    </a:lnTo>
                    <a:lnTo>
                      <a:pt x="378" y="754"/>
                    </a:lnTo>
                    <a:lnTo>
                      <a:pt x="384" y="769"/>
                    </a:lnTo>
                    <a:lnTo>
                      <a:pt x="389" y="783"/>
                    </a:lnTo>
                    <a:lnTo>
                      <a:pt x="396" y="797"/>
                    </a:lnTo>
                    <a:lnTo>
                      <a:pt x="402" y="809"/>
                    </a:lnTo>
                    <a:lnTo>
                      <a:pt x="411" y="822"/>
                    </a:lnTo>
                    <a:lnTo>
                      <a:pt x="419" y="833"/>
                    </a:lnTo>
                    <a:lnTo>
                      <a:pt x="429" y="845"/>
                    </a:lnTo>
                    <a:lnTo>
                      <a:pt x="440" y="855"/>
                    </a:lnTo>
                    <a:lnTo>
                      <a:pt x="452" y="863"/>
                    </a:lnTo>
                    <a:lnTo>
                      <a:pt x="464" y="872"/>
                    </a:lnTo>
                    <a:lnTo>
                      <a:pt x="478" y="879"/>
                    </a:lnTo>
                    <a:lnTo>
                      <a:pt x="493" y="885"/>
                    </a:lnTo>
                    <a:lnTo>
                      <a:pt x="508" y="890"/>
                    </a:lnTo>
                    <a:lnTo>
                      <a:pt x="526" y="894"/>
                    </a:lnTo>
                    <a:lnTo>
                      <a:pt x="543" y="896"/>
                    </a:lnTo>
                    <a:lnTo>
                      <a:pt x="527" y="1039"/>
                    </a:lnTo>
                    <a:lnTo>
                      <a:pt x="512" y="1037"/>
                    </a:lnTo>
                    <a:lnTo>
                      <a:pt x="496" y="1035"/>
                    </a:lnTo>
                    <a:lnTo>
                      <a:pt x="482" y="1032"/>
                    </a:lnTo>
                    <a:lnTo>
                      <a:pt x="467" y="1029"/>
                    </a:lnTo>
                    <a:lnTo>
                      <a:pt x="453" y="1024"/>
                    </a:lnTo>
                    <a:lnTo>
                      <a:pt x="440" y="1019"/>
                    </a:lnTo>
                    <a:lnTo>
                      <a:pt x="427" y="1015"/>
                    </a:lnTo>
                    <a:lnTo>
                      <a:pt x="414" y="1009"/>
                    </a:lnTo>
                    <a:lnTo>
                      <a:pt x="402" y="1003"/>
                    </a:lnTo>
                    <a:lnTo>
                      <a:pt x="390" y="996"/>
                    </a:lnTo>
                    <a:lnTo>
                      <a:pt x="378" y="990"/>
                    </a:lnTo>
                    <a:lnTo>
                      <a:pt x="368" y="982"/>
                    </a:lnTo>
                    <a:lnTo>
                      <a:pt x="357" y="975"/>
                    </a:lnTo>
                    <a:lnTo>
                      <a:pt x="347" y="966"/>
                    </a:lnTo>
                    <a:lnTo>
                      <a:pt x="338" y="959"/>
                    </a:lnTo>
                    <a:lnTo>
                      <a:pt x="328" y="949"/>
                    </a:lnTo>
                    <a:lnTo>
                      <a:pt x="311" y="931"/>
                    </a:lnTo>
                    <a:lnTo>
                      <a:pt x="296" y="910"/>
                    </a:lnTo>
                    <a:lnTo>
                      <a:pt x="282" y="890"/>
                    </a:lnTo>
                    <a:lnTo>
                      <a:pt x="269" y="867"/>
                    </a:lnTo>
                    <a:lnTo>
                      <a:pt x="258" y="844"/>
                    </a:lnTo>
                    <a:lnTo>
                      <a:pt x="249" y="819"/>
                    </a:lnTo>
                    <a:lnTo>
                      <a:pt x="241" y="793"/>
                    </a:lnTo>
                    <a:lnTo>
                      <a:pt x="235" y="768"/>
                    </a:lnTo>
                    <a:lnTo>
                      <a:pt x="230" y="744"/>
                    </a:lnTo>
                    <a:lnTo>
                      <a:pt x="227" y="720"/>
                    </a:lnTo>
                    <a:lnTo>
                      <a:pt x="225" y="696"/>
                    </a:lnTo>
                    <a:lnTo>
                      <a:pt x="225" y="671"/>
                    </a:lnTo>
                    <a:lnTo>
                      <a:pt x="225" y="646"/>
                    </a:lnTo>
                    <a:lnTo>
                      <a:pt x="226" y="620"/>
                    </a:lnTo>
                    <a:lnTo>
                      <a:pt x="228" y="596"/>
                    </a:lnTo>
                    <a:lnTo>
                      <a:pt x="232" y="570"/>
                    </a:lnTo>
                    <a:lnTo>
                      <a:pt x="237" y="545"/>
                    </a:lnTo>
                    <a:lnTo>
                      <a:pt x="242" y="520"/>
                    </a:lnTo>
                    <a:lnTo>
                      <a:pt x="249" y="495"/>
                    </a:lnTo>
                    <a:lnTo>
                      <a:pt x="256" y="470"/>
                    </a:lnTo>
                    <a:lnTo>
                      <a:pt x="265" y="445"/>
                    </a:lnTo>
                    <a:lnTo>
                      <a:pt x="273" y="421"/>
                    </a:lnTo>
                    <a:lnTo>
                      <a:pt x="284" y="397"/>
                    </a:lnTo>
                    <a:lnTo>
                      <a:pt x="295" y="373"/>
                    </a:lnTo>
                    <a:lnTo>
                      <a:pt x="303" y="355"/>
                    </a:lnTo>
                    <a:lnTo>
                      <a:pt x="313" y="338"/>
                    </a:lnTo>
                    <a:lnTo>
                      <a:pt x="323" y="321"/>
                    </a:lnTo>
                    <a:lnTo>
                      <a:pt x="333" y="305"/>
                    </a:lnTo>
                    <a:lnTo>
                      <a:pt x="344" y="288"/>
                    </a:lnTo>
                    <a:lnTo>
                      <a:pt x="355" y="271"/>
                    </a:lnTo>
                    <a:lnTo>
                      <a:pt x="367" y="256"/>
                    </a:lnTo>
                    <a:lnTo>
                      <a:pt x="380" y="240"/>
                    </a:lnTo>
                    <a:lnTo>
                      <a:pt x="392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3" y="185"/>
                    </a:lnTo>
                    <a:lnTo>
                      <a:pt x="447" y="171"/>
                    </a:lnTo>
                    <a:lnTo>
                      <a:pt x="462" y="159"/>
                    </a:lnTo>
                    <a:lnTo>
                      <a:pt x="477" y="147"/>
                    </a:lnTo>
                    <a:lnTo>
                      <a:pt x="493" y="135"/>
                    </a:lnTo>
                    <a:lnTo>
                      <a:pt x="510" y="125"/>
                    </a:lnTo>
                    <a:lnTo>
                      <a:pt x="526" y="115"/>
                    </a:lnTo>
                    <a:lnTo>
                      <a:pt x="543" y="106"/>
                    </a:lnTo>
                    <a:lnTo>
                      <a:pt x="560" y="98"/>
                    </a:lnTo>
                    <a:lnTo>
                      <a:pt x="577" y="89"/>
                    </a:lnTo>
                    <a:lnTo>
                      <a:pt x="595" y="82"/>
                    </a:lnTo>
                    <a:lnTo>
                      <a:pt x="614" y="76"/>
                    </a:lnTo>
                    <a:lnTo>
                      <a:pt x="633" y="71"/>
                    </a:lnTo>
                    <a:lnTo>
                      <a:pt x="652" y="65"/>
                    </a:lnTo>
                    <a:lnTo>
                      <a:pt x="672" y="62"/>
                    </a:lnTo>
                    <a:lnTo>
                      <a:pt x="691" y="59"/>
                    </a:lnTo>
                    <a:lnTo>
                      <a:pt x="711" y="57"/>
                    </a:lnTo>
                    <a:lnTo>
                      <a:pt x="732" y="56"/>
                    </a:lnTo>
                    <a:lnTo>
                      <a:pt x="752" y="55"/>
                    </a:lnTo>
                    <a:lnTo>
                      <a:pt x="774" y="56"/>
                    </a:lnTo>
                    <a:lnTo>
                      <a:pt x="795" y="58"/>
                    </a:lnTo>
                    <a:lnTo>
                      <a:pt x="799" y="58"/>
                    </a:lnTo>
                    <a:lnTo>
                      <a:pt x="842" y="64"/>
                    </a:lnTo>
                    <a:lnTo>
                      <a:pt x="882" y="69"/>
                    </a:lnTo>
                    <a:lnTo>
                      <a:pt x="921" y="72"/>
                    </a:lnTo>
                    <a:lnTo>
                      <a:pt x="956" y="73"/>
                    </a:lnTo>
                    <a:lnTo>
                      <a:pt x="990" y="73"/>
                    </a:lnTo>
                    <a:lnTo>
                      <a:pt x="1021" y="73"/>
                    </a:lnTo>
                    <a:lnTo>
                      <a:pt x="1049" y="72"/>
                    </a:lnTo>
                    <a:lnTo>
                      <a:pt x="1074" y="70"/>
                    </a:lnTo>
                    <a:lnTo>
                      <a:pt x="1098" y="67"/>
                    </a:lnTo>
                    <a:lnTo>
                      <a:pt x="1118" y="64"/>
                    </a:lnTo>
                    <a:lnTo>
                      <a:pt x="1137" y="61"/>
                    </a:lnTo>
                    <a:lnTo>
                      <a:pt x="1152" y="58"/>
                    </a:lnTo>
                    <a:lnTo>
                      <a:pt x="1174" y="53"/>
                    </a:lnTo>
                    <a:lnTo>
                      <a:pt x="1186" y="49"/>
                    </a:lnTo>
                    <a:lnTo>
                      <a:pt x="1228" y="35"/>
                    </a:lnTo>
                    <a:lnTo>
                      <a:pt x="1267" y="23"/>
                    </a:lnTo>
                    <a:lnTo>
                      <a:pt x="1304" y="14"/>
                    </a:lnTo>
                    <a:lnTo>
                      <a:pt x="1340" y="7"/>
                    </a:lnTo>
                    <a:lnTo>
                      <a:pt x="1374" y="3"/>
                    </a:lnTo>
                    <a:lnTo>
                      <a:pt x="1405" y="1"/>
                    </a:lnTo>
                    <a:lnTo>
                      <a:pt x="1435" y="0"/>
                    </a:lnTo>
                    <a:lnTo>
                      <a:pt x="1463" y="1"/>
                    </a:lnTo>
                    <a:lnTo>
                      <a:pt x="1488" y="3"/>
                    </a:lnTo>
                    <a:lnTo>
                      <a:pt x="1512" y="5"/>
                    </a:lnTo>
                    <a:lnTo>
                      <a:pt x="1533" y="9"/>
                    </a:lnTo>
                    <a:lnTo>
                      <a:pt x="1552" y="14"/>
                    </a:lnTo>
                    <a:lnTo>
                      <a:pt x="1570" y="19"/>
                    </a:lnTo>
                    <a:lnTo>
                      <a:pt x="1585" y="23"/>
                    </a:lnTo>
                    <a:lnTo>
                      <a:pt x="1597" y="29"/>
                    </a:lnTo>
                    <a:lnTo>
                      <a:pt x="1608" y="33"/>
                    </a:lnTo>
                    <a:lnTo>
                      <a:pt x="1628" y="35"/>
                    </a:lnTo>
                    <a:lnTo>
                      <a:pt x="1647" y="37"/>
                    </a:lnTo>
                    <a:lnTo>
                      <a:pt x="1664" y="40"/>
                    </a:lnTo>
                    <a:lnTo>
                      <a:pt x="1680" y="44"/>
                    </a:lnTo>
                    <a:lnTo>
                      <a:pt x="1695" y="48"/>
                    </a:lnTo>
                    <a:lnTo>
                      <a:pt x="1710" y="52"/>
                    </a:lnTo>
                    <a:lnTo>
                      <a:pt x="1724" y="58"/>
                    </a:lnTo>
                    <a:lnTo>
                      <a:pt x="1737" y="64"/>
                    </a:lnTo>
                    <a:lnTo>
                      <a:pt x="1749" y="71"/>
                    </a:lnTo>
                    <a:lnTo>
                      <a:pt x="1761" y="78"/>
                    </a:lnTo>
                    <a:lnTo>
                      <a:pt x="1770" y="87"/>
                    </a:lnTo>
                    <a:lnTo>
                      <a:pt x="1780" y="94"/>
                    </a:lnTo>
                    <a:lnTo>
                      <a:pt x="1790" y="104"/>
                    </a:lnTo>
                    <a:lnTo>
                      <a:pt x="1797" y="113"/>
                    </a:lnTo>
                    <a:lnTo>
                      <a:pt x="1805" y="122"/>
                    </a:lnTo>
                    <a:lnTo>
                      <a:pt x="1812" y="133"/>
                    </a:lnTo>
                    <a:lnTo>
                      <a:pt x="1819" y="144"/>
                    </a:lnTo>
                    <a:lnTo>
                      <a:pt x="1824" y="154"/>
                    </a:lnTo>
                    <a:lnTo>
                      <a:pt x="1829" y="166"/>
                    </a:lnTo>
                    <a:lnTo>
                      <a:pt x="1834" y="178"/>
                    </a:lnTo>
                    <a:lnTo>
                      <a:pt x="1841" y="202"/>
                    </a:lnTo>
                    <a:lnTo>
                      <a:pt x="1847" y="227"/>
                    </a:lnTo>
                    <a:lnTo>
                      <a:pt x="1851" y="254"/>
                    </a:lnTo>
                    <a:lnTo>
                      <a:pt x="1853" y="282"/>
                    </a:lnTo>
                    <a:lnTo>
                      <a:pt x="1854" y="310"/>
                    </a:lnTo>
                    <a:lnTo>
                      <a:pt x="1854" y="338"/>
                    </a:lnTo>
                    <a:lnTo>
                      <a:pt x="1853" y="367"/>
                    </a:lnTo>
                    <a:lnTo>
                      <a:pt x="1851" y="396"/>
                    </a:lnTo>
                    <a:lnTo>
                      <a:pt x="1848" y="426"/>
                    </a:lnTo>
                    <a:lnTo>
                      <a:pt x="1846" y="455"/>
                    </a:lnTo>
                    <a:lnTo>
                      <a:pt x="1843" y="474"/>
                    </a:lnTo>
                    <a:lnTo>
                      <a:pt x="1842" y="484"/>
                    </a:lnTo>
                    <a:lnTo>
                      <a:pt x="1841" y="510"/>
                    </a:lnTo>
                    <a:lnTo>
                      <a:pt x="1841" y="535"/>
                    </a:lnTo>
                    <a:lnTo>
                      <a:pt x="1842" y="558"/>
                    </a:lnTo>
                    <a:lnTo>
                      <a:pt x="1844" y="583"/>
                    </a:lnTo>
                    <a:lnTo>
                      <a:pt x="1849" y="607"/>
                    </a:lnTo>
                    <a:lnTo>
                      <a:pt x="1854" y="630"/>
                    </a:lnTo>
                    <a:lnTo>
                      <a:pt x="1861" y="654"/>
                    </a:lnTo>
                    <a:lnTo>
                      <a:pt x="1867" y="676"/>
                    </a:lnTo>
                    <a:lnTo>
                      <a:pt x="1876" y="700"/>
                    </a:lnTo>
                    <a:lnTo>
                      <a:pt x="1884" y="722"/>
                    </a:lnTo>
                    <a:lnTo>
                      <a:pt x="1894" y="745"/>
                    </a:lnTo>
                    <a:lnTo>
                      <a:pt x="1904" y="768"/>
                    </a:lnTo>
                    <a:lnTo>
                      <a:pt x="1924" y="813"/>
                    </a:lnTo>
                    <a:lnTo>
                      <a:pt x="1945" y="858"/>
                    </a:lnTo>
                    <a:lnTo>
                      <a:pt x="1960" y="888"/>
                    </a:lnTo>
                    <a:lnTo>
                      <a:pt x="1974" y="917"/>
                    </a:lnTo>
                    <a:lnTo>
                      <a:pt x="1988" y="947"/>
                    </a:lnTo>
                    <a:lnTo>
                      <a:pt x="2001" y="977"/>
                    </a:lnTo>
                    <a:lnTo>
                      <a:pt x="2014" y="1008"/>
                    </a:lnTo>
                    <a:lnTo>
                      <a:pt x="2026" y="1039"/>
                    </a:lnTo>
                    <a:lnTo>
                      <a:pt x="2037" y="1071"/>
                    </a:lnTo>
                    <a:lnTo>
                      <a:pt x="2045" y="1105"/>
                    </a:lnTo>
                    <a:lnTo>
                      <a:pt x="2053" y="1134"/>
                    </a:lnTo>
                    <a:lnTo>
                      <a:pt x="2058" y="1162"/>
                    </a:lnTo>
                    <a:lnTo>
                      <a:pt x="2063" y="1190"/>
                    </a:lnTo>
                    <a:lnTo>
                      <a:pt x="2067" y="1216"/>
                    </a:lnTo>
                    <a:lnTo>
                      <a:pt x="2069" y="1243"/>
                    </a:lnTo>
                    <a:lnTo>
                      <a:pt x="2070" y="1269"/>
                    </a:lnTo>
                    <a:lnTo>
                      <a:pt x="2070" y="1295"/>
                    </a:lnTo>
                    <a:lnTo>
                      <a:pt x="2069" y="1320"/>
                    </a:lnTo>
                    <a:lnTo>
                      <a:pt x="2067" y="1344"/>
                    </a:lnTo>
                    <a:lnTo>
                      <a:pt x="2064" y="1369"/>
                    </a:lnTo>
                    <a:lnTo>
                      <a:pt x="2059" y="1393"/>
                    </a:lnTo>
                    <a:lnTo>
                      <a:pt x="2055" y="1415"/>
                    </a:lnTo>
                    <a:lnTo>
                      <a:pt x="2049" y="1438"/>
                    </a:lnTo>
                    <a:lnTo>
                      <a:pt x="2042" y="1459"/>
                    </a:lnTo>
                    <a:lnTo>
                      <a:pt x="2034" y="1481"/>
                    </a:lnTo>
                    <a:lnTo>
                      <a:pt x="2025" y="1502"/>
                    </a:lnTo>
                    <a:lnTo>
                      <a:pt x="2015" y="1522"/>
                    </a:lnTo>
                    <a:lnTo>
                      <a:pt x="2006" y="1543"/>
                    </a:lnTo>
                    <a:lnTo>
                      <a:pt x="1994" y="1562"/>
                    </a:lnTo>
                    <a:lnTo>
                      <a:pt x="1982" y="1580"/>
                    </a:lnTo>
                    <a:lnTo>
                      <a:pt x="1969" y="1599"/>
                    </a:lnTo>
                    <a:lnTo>
                      <a:pt x="1956" y="1617"/>
                    </a:lnTo>
                    <a:lnTo>
                      <a:pt x="1942" y="1634"/>
                    </a:lnTo>
                    <a:lnTo>
                      <a:pt x="1927" y="1651"/>
                    </a:lnTo>
                    <a:lnTo>
                      <a:pt x="1911" y="1667"/>
                    </a:lnTo>
                    <a:lnTo>
                      <a:pt x="1895" y="1684"/>
                    </a:lnTo>
                    <a:lnTo>
                      <a:pt x="1878" y="1699"/>
                    </a:lnTo>
                    <a:lnTo>
                      <a:pt x="1861" y="1714"/>
                    </a:lnTo>
                    <a:lnTo>
                      <a:pt x="1842" y="1728"/>
                    </a:lnTo>
                    <a:lnTo>
                      <a:pt x="1824" y="1742"/>
                    </a:lnTo>
                    <a:lnTo>
                      <a:pt x="1805" y="1756"/>
                    </a:lnTo>
                    <a:lnTo>
                      <a:pt x="1785" y="1767"/>
                    </a:lnTo>
                    <a:lnTo>
                      <a:pt x="1764" y="1781"/>
                    </a:lnTo>
                    <a:lnTo>
                      <a:pt x="1741" y="1794"/>
                    </a:lnTo>
                    <a:lnTo>
                      <a:pt x="1719" y="1806"/>
                    </a:lnTo>
                    <a:lnTo>
                      <a:pt x="1695" y="1817"/>
                    </a:lnTo>
                    <a:lnTo>
                      <a:pt x="1672" y="1827"/>
                    </a:lnTo>
                    <a:lnTo>
                      <a:pt x="1648" y="1838"/>
                    </a:lnTo>
                    <a:lnTo>
                      <a:pt x="1623" y="1848"/>
                    </a:lnTo>
                    <a:lnTo>
                      <a:pt x="1599" y="1856"/>
                    </a:lnTo>
                    <a:lnTo>
                      <a:pt x="1573" y="1865"/>
                    </a:lnTo>
                    <a:lnTo>
                      <a:pt x="1547" y="1873"/>
                    </a:lnTo>
                    <a:lnTo>
                      <a:pt x="1521" y="1879"/>
                    </a:lnTo>
                    <a:lnTo>
                      <a:pt x="1495" y="1885"/>
                    </a:lnTo>
                    <a:lnTo>
                      <a:pt x="1470" y="1892"/>
                    </a:lnTo>
                    <a:lnTo>
                      <a:pt x="1443" y="1897"/>
                    </a:lnTo>
                    <a:lnTo>
                      <a:pt x="1416" y="1902"/>
                    </a:lnTo>
                    <a:lnTo>
                      <a:pt x="1390" y="1906"/>
                    </a:lnTo>
                    <a:lnTo>
                      <a:pt x="1363" y="1909"/>
                    </a:lnTo>
                    <a:lnTo>
                      <a:pt x="1336" y="1912"/>
                    </a:lnTo>
                    <a:lnTo>
                      <a:pt x="1310" y="1914"/>
                    </a:lnTo>
                    <a:lnTo>
                      <a:pt x="1284" y="1916"/>
                    </a:lnTo>
                    <a:lnTo>
                      <a:pt x="1257" y="1917"/>
                    </a:lnTo>
                    <a:lnTo>
                      <a:pt x="1230" y="1917"/>
                    </a:lnTo>
                    <a:lnTo>
                      <a:pt x="1204" y="1917"/>
                    </a:lnTo>
                    <a:lnTo>
                      <a:pt x="1178" y="1916"/>
                    </a:lnTo>
                    <a:lnTo>
                      <a:pt x="1152" y="1914"/>
                    </a:lnTo>
                    <a:lnTo>
                      <a:pt x="1125" y="1912"/>
                    </a:lnTo>
                    <a:lnTo>
                      <a:pt x="1099" y="1910"/>
                    </a:lnTo>
                    <a:lnTo>
                      <a:pt x="1074" y="1907"/>
                    </a:lnTo>
                    <a:lnTo>
                      <a:pt x="1049" y="1904"/>
                    </a:lnTo>
                    <a:lnTo>
                      <a:pt x="1024" y="1898"/>
                    </a:lnTo>
                    <a:lnTo>
                      <a:pt x="999" y="1894"/>
                    </a:lnTo>
                    <a:lnTo>
                      <a:pt x="975" y="1889"/>
                    </a:lnTo>
                    <a:lnTo>
                      <a:pt x="936" y="1878"/>
                    </a:lnTo>
                    <a:lnTo>
                      <a:pt x="898" y="1866"/>
                    </a:lnTo>
                    <a:lnTo>
                      <a:pt x="862" y="1853"/>
                    </a:lnTo>
                    <a:lnTo>
                      <a:pt x="826" y="1838"/>
                    </a:lnTo>
                    <a:lnTo>
                      <a:pt x="809" y="1830"/>
                    </a:lnTo>
                    <a:lnTo>
                      <a:pt x="793" y="1821"/>
                    </a:lnTo>
                    <a:lnTo>
                      <a:pt x="777" y="1812"/>
                    </a:lnTo>
                    <a:lnTo>
                      <a:pt x="761" y="1803"/>
                    </a:lnTo>
                    <a:lnTo>
                      <a:pt x="746" y="1793"/>
                    </a:lnTo>
                    <a:lnTo>
                      <a:pt x="731" y="1783"/>
                    </a:lnTo>
                    <a:lnTo>
                      <a:pt x="717" y="1773"/>
                    </a:lnTo>
                    <a:lnTo>
                      <a:pt x="703" y="1762"/>
                    </a:lnTo>
                    <a:lnTo>
                      <a:pt x="689" y="1751"/>
                    </a:lnTo>
                    <a:lnTo>
                      <a:pt x="676" y="1739"/>
                    </a:lnTo>
                    <a:lnTo>
                      <a:pt x="664" y="1728"/>
                    </a:lnTo>
                    <a:lnTo>
                      <a:pt x="652" y="1715"/>
                    </a:lnTo>
                    <a:lnTo>
                      <a:pt x="642" y="1702"/>
                    </a:lnTo>
                    <a:lnTo>
                      <a:pt x="631" y="1689"/>
                    </a:lnTo>
                    <a:lnTo>
                      <a:pt x="620" y="1675"/>
                    </a:lnTo>
                    <a:lnTo>
                      <a:pt x="612" y="1661"/>
                    </a:lnTo>
                    <a:lnTo>
                      <a:pt x="602" y="1647"/>
                    </a:lnTo>
                    <a:lnTo>
                      <a:pt x="594" y="1632"/>
                    </a:lnTo>
                    <a:lnTo>
                      <a:pt x="587" y="1617"/>
                    </a:lnTo>
                    <a:lnTo>
                      <a:pt x="579" y="1602"/>
                    </a:lnTo>
                    <a:lnTo>
                      <a:pt x="574" y="1586"/>
                    </a:lnTo>
                    <a:lnTo>
                      <a:pt x="569" y="1570"/>
                    </a:lnTo>
                    <a:lnTo>
                      <a:pt x="563" y="1553"/>
                    </a:lnTo>
                    <a:lnTo>
                      <a:pt x="560" y="1535"/>
                    </a:lnTo>
                    <a:lnTo>
                      <a:pt x="523" y="1536"/>
                    </a:lnTo>
                    <a:lnTo>
                      <a:pt x="488" y="1536"/>
                    </a:lnTo>
                    <a:lnTo>
                      <a:pt x="456" y="1534"/>
                    </a:lnTo>
                    <a:lnTo>
                      <a:pt x="426" y="1532"/>
                    </a:lnTo>
                    <a:lnTo>
                      <a:pt x="397" y="1530"/>
                    </a:lnTo>
                    <a:lnTo>
                      <a:pt x="371" y="1526"/>
                    </a:lnTo>
                    <a:lnTo>
                      <a:pt x="346" y="1521"/>
                    </a:lnTo>
                    <a:lnTo>
                      <a:pt x="323" y="1516"/>
                    </a:lnTo>
                    <a:lnTo>
                      <a:pt x="301" y="1510"/>
                    </a:lnTo>
                    <a:lnTo>
                      <a:pt x="282" y="1503"/>
                    </a:lnTo>
                    <a:lnTo>
                      <a:pt x="264" y="1496"/>
                    </a:lnTo>
                    <a:lnTo>
                      <a:pt x="246" y="1487"/>
                    </a:lnTo>
                    <a:lnTo>
                      <a:pt x="231" y="1478"/>
                    </a:lnTo>
                    <a:lnTo>
                      <a:pt x="218" y="1470"/>
                    </a:lnTo>
                    <a:lnTo>
                      <a:pt x="206" y="1460"/>
                    </a:lnTo>
                    <a:lnTo>
                      <a:pt x="195" y="1451"/>
                    </a:lnTo>
                    <a:lnTo>
                      <a:pt x="185" y="1440"/>
                    </a:lnTo>
                    <a:lnTo>
                      <a:pt x="177" y="1429"/>
                    </a:lnTo>
                    <a:lnTo>
                      <a:pt x="169" y="1418"/>
                    </a:lnTo>
                    <a:lnTo>
                      <a:pt x="163" y="1408"/>
                    </a:lnTo>
                    <a:lnTo>
                      <a:pt x="156" y="1396"/>
                    </a:lnTo>
                    <a:lnTo>
                      <a:pt x="152" y="1385"/>
                    </a:lnTo>
                    <a:lnTo>
                      <a:pt x="149" y="1373"/>
                    </a:lnTo>
                    <a:lnTo>
                      <a:pt x="145" y="1361"/>
                    </a:lnTo>
                    <a:lnTo>
                      <a:pt x="144" y="1350"/>
                    </a:lnTo>
                    <a:lnTo>
                      <a:pt x="143" y="1338"/>
                    </a:lnTo>
                    <a:lnTo>
                      <a:pt x="142" y="1326"/>
                    </a:lnTo>
                    <a:lnTo>
                      <a:pt x="142" y="1314"/>
                    </a:lnTo>
                    <a:lnTo>
                      <a:pt x="144" y="1292"/>
                    </a:lnTo>
                    <a:lnTo>
                      <a:pt x="148" y="1270"/>
                    </a:lnTo>
                    <a:lnTo>
                      <a:pt x="124" y="1263"/>
                    </a:lnTo>
                    <a:lnTo>
                      <a:pt x="101" y="1252"/>
                    </a:lnTo>
                    <a:lnTo>
                      <a:pt x="82" y="1239"/>
                    </a:lnTo>
                    <a:lnTo>
                      <a:pt x="66" y="1225"/>
                    </a:lnTo>
                    <a:lnTo>
                      <a:pt x="51" y="1208"/>
                    </a:lnTo>
                    <a:lnTo>
                      <a:pt x="38" y="1190"/>
                    </a:lnTo>
                    <a:lnTo>
                      <a:pt x="28" y="1169"/>
                    </a:lnTo>
                    <a:lnTo>
                      <a:pt x="20" y="1147"/>
                    </a:lnTo>
                    <a:lnTo>
                      <a:pt x="12" y="1124"/>
                    </a:lnTo>
                    <a:lnTo>
                      <a:pt x="7" y="1099"/>
                    </a:lnTo>
                    <a:lnTo>
                      <a:pt x="4" y="1075"/>
                    </a:lnTo>
                    <a:lnTo>
                      <a:pt x="1" y="1049"/>
                    </a:lnTo>
                    <a:lnTo>
                      <a:pt x="0" y="1022"/>
                    </a:lnTo>
                    <a:lnTo>
                      <a:pt x="0" y="995"/>
                    </a:lnTo>
                    <a:lnTo>
                      <a:pt x="1" y="968"/>
                    </a:lnTo>
                    <a:lnTo>
                      <a:pt x="4" y="942"/>
                    </a:lnTo>
                    <a:lnTo>
                      <a:pt x="7" y="915"/>
                    </a:lnTo>
                    <a:lnTo>
                      <a:pt x="10" y="889"/>
                    </a:lnTo>
                    <a:lnTo>
                      <a:pt x="14" y="863"/>
                    </a:lnTo>
                    <a:lnTo>
                      <a:pt x="20" y="838"/>
                    </a:lnTo>
                    <a:lnTo>
                      <a:pt x="29" y="791"/>
                    </a:lnTo>
                    <a:lnTo>
                      <a:pt x="40" y="749"/>
                    </a:lnTo>
                    <a:lnTo>
                      <a:pt x="58" y="687"/>
                    </a:lnTo>
                    <a:lnTo>
                      <a:pt x="66" y="662"/>
                    </a:lnTo>
                    <a:lnTo>
                      <a:pt x="201" y="710"/>
                    </a:lnTo>
                    <a:close/>
                    <a:moveTo>
                      <a:pt x="1186" y="49"/>
                    </a:moveTo>
                    <a:lnTo>
                      <a:pt x="1186" y="49"/>
                    </a:lnTo>
                    <a:close/>
                    <a:moveTo>
                      <a:pt x="1186" y="49"/>
                    </a:moveTo>
                    <a:lnTo>
                      <a:pt x="1186" y="4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3F2A15"/>
                </a:outerShdw>
              </a:effec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4604" name="Text Box 35">
            <a:extLst>
              <a:ext uri="{FF2B5EF4-FFF2-40B4-BE49-F238E27FC236}">
                <a16:creationId xmlns:a16="http://schemas.microsoft.com/office/drawing/2014/main" id="{EC226A0B-7D46-44C3-9463-5B4FBB7D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5638800"/>
            <a:ext cx="12620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  <a:latin typeface="Verdana" panose="020B0604030504040204" pitchFamily="34" charset="0"/>
              </a:rPr>
              <a:t>CM</a:t>
            </a:r>
          </a:p>
        </p:txBody>
      </p:sp>
      <p:sp>
        <p:nvSpPr>
          <p:cNvPr id="24605" name="Line 36">
            <a:extLst>
              <a:ext uri="{FF2B5EF4-FFF2-40B4-BE49-F238E27FC236}">
                <a16:creationId xmlns:a16="http://schemas.microsoft.com/office/drawing/2014/main" id="{4F27E588-1A75-4386-8042-4314EC35F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1675" y="5830888"/>
            <a:ext cx="1497013" cy="0"/>
          </a:xfrm>
          <a:prstGeom prst="line">
            <a:avLst/>
          </a:prstGeom>
          <a:noFill/>
          <a:ln w="28575">
            <a:solidFill>
              <a:srgbClr val="33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606" name="Text Box 37">
            <a:extLst>
              <a:ext uri="{FF2B5EF4-FFF2-40B4-BE49-F238E27FC236}">
                <a16:creationId xmlns:a16="http://schemas.microsoft.com/office/drawing/2014/main" id="{21F2CF45-2A77-405C-B3F2-3F5F81EBB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136525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60000"/>
              </a:spcBef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Liver</a:t>
            </a:r>
          </a:p>
        </p:txBody>
      </p:sp>
      <p:grpSp>
        <p:nvGrpSpPr>
          <p:cNvPr id="24607" name="Group 38">
            <a:extLst>
              <a:ext uri="{FF2B5EF4-FFF2-40B4-BE49-F238E27FC236}">
                <a16:creationId xmlns:a16="http://schemas.microsoft.com/office/drawing/2014/main" id="{4F57BFD7-E68B-46E7-8E12-5B489F3A6DAD}"/>
              </a:ext>
            </a:extLst>
          </p:cNvPr>
          <p:cNvGrpSpPr>
            <a:grpSpLocks/>
          </p:cNvGrpSpPr>
          <p:nvPr/>
        </p:nvGrpSpPr>
        <p:grpSpPr bwMode="auto">
          <a:xfrm>
            <a:off x="2717800" y="4603750"/>
            <a:ext cx="784225" cy="854075"/>
            <a:chOff x="684" y="2361"/>
            <a:chExt cx="714" cy="691"/>
          </a:xfrm>
        </p:grpSpPr>
        <p:sp>
          <p:nvSpPr>
            <p:cNvPr id="24632" name="Oval 39">
              <a:extLst>
                <a:ext uri="{FF2B5EF4-FFF2-40B4-BE49-F238E27FC236}">
                  <a16:creationId xmlns:a16="http://schemas.microsoft.com/office/drawing/2014/main" id="{A9DB16B8-C544-4443-AD4F-7846C343E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2361"/>
              <a:ext cx="714" cy="691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4633" name="Group 40">
              <a:extLst>
                <a:ext uri="{FF2B5EF4-FFF2-40B4-BE49-F238E27FC236}">
                  <a16:creationId xmlns:a16="http://schemas.microsoft.com/office/drawing/2014/main" id="{3F4D1912-E754-49A0-A9DB-DCCAA882F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" y="2399"/>
              <a:ext cx="629" cy="617"/>
              <a:chOff x="1297" y="1417"/>
              <a:chExt cx="629" cy="617"/>
            </a:xfrm>
          </p:grpSpPr>
          <p:sp>
            <p:nvSpPr>
              <p:cNvPr id="24634" name="Freeform 41" descr="Large confetti">
                <a:extLst>
                  <a:ext uri="{FF2B5EF4-FFF2-40B4-BE49-F238E27FC236}">
                    <a16:creationId xmlns:a16="http://schemas.microsoft.com/office/drawing/2014/main" id="{96B3EE88-3BB3-4DE8-B0E0-26DA3745D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1417"/>
                <a:ext cx="617" cy="617"/>
              </a:xfrm>
              <a:custGeom>
                <a:avLst/>
                <a:gdLst>
                  <a:gd name="T0" fmla="*/ 0 w 2017"/>
                  <a:gd name="T1" fmla="*/ 0 h 2016"/>
                  <a:gd name="T2" fmla="*/ 0 w 2017"/>
                  <a:gd name="T3" fmla="*/ 0 h 2016"/>
                  <a:gd name="T4" fmla="*/ 0 w 2017"/>
                  <a:gd name="T5" fmla="*/ 0 h 2016"/>
                  <a:gd name="T6" fmla="*/ 0 w 2017"/>
                  <a:gd name="T7" fmla="*/ 0 h 2016"/>
                  <a:gd name="T8" fmla="*/ 0 w 2017"/>
                  <a:gd name="T9" fmla="*/ 0 h 2016"/>
                  <a:gd name="T10" fmla="*/ 0 w 2017"/>
                  <a:gd name="T11" fmla="*/ 0 h 2016"/>
                  <a:gd name="T12" fmla="*/ 0 w 2017"/>
                  <a:gd name="T13" fmla="*/ 0 h 2016"/>
                  <a:gd name="T14" fmla="*/ 0 w 2017"/>
                  <a:gd name="T15" fmla="*/ 0 h 2016"/>
                  <a:gd name="T16" fmla="*/ 0 w 2017"/>
                  <a:gd name="T17" fmla="*/ 0 h 2016"/>
                  <a:gd name="T18" fmla="*/ 0 w 2017"/>
                  <a:gd name="T19" fmla="*/ 0 h 2016"/>
                  <a:gd name="T20" fmla="*/ 0 w 2017"/>
                  <a:gd name="T21" fmla="*/ 0 h 2016"/>
                  <a:gd name="T22" fmla="*/ 0 w 2017"/>
                  <a:gd name="T23" fmla="*/ 0 h 2016"/>
                  <a:gd name="T24" fmla="*/ 0 w 2017"/>
                  <a:gd name="T25" fmla="*/ 0 h 2016"/>
                  <a:gd name="T26" fmla="*/ 0 w 2017"/>
                  <a:gd name="T27" fmla="*/ 0 h 2016"/>
                  <a:gd name="T28" fmla="*/ 0 w 2017"/>
                  <a:gd name="T29" fmla="*/ 0 h 2016"/>
                  <a:gd name="T30" fmla="*/ 0 w 2017"/>
                  <a:gd name="T31" fmla="*/ 0 h 2016"/>
                  <a:gd name="T32" fmla="*/ 0 w 2017"/>
                  <a:gd name="T33" fmla="*/ 0 h 2016"/>
                  <a:gd name="T34" fmla="*/ 0 w 2017"/>
                  <a:gd name="T35" fmla="*/ 0 h 2016"/>
                  <a:gd name="T36" fmla="*/ 0 w 2017"/>
                  <a:gd name="T37" fmla="*/ 0 h 2016"/>
                  <a:gd name="T38" fmla="*/ 0 w 2017"/>
                  <a:gd name="T39" fmla="*/ 0 h 2016"/>
                  <a:gd name="T40" fmla="*/ 0 w 2017"/>
                  <a:gd name="T41" fmla="*/ 0 h 2016"/>
                  <a:gd name="T42" fmla="*/ 0 w 2017"/>
                  <a:gd name="T43" fmla="*/ 0 h 2016"/>
                  <a:gd name="T44" fmla="*/ 0 w 2017"/>
                  <a:gd name="T45" fmla="*/ 0 h 2016"/>
                  <a:gd name="T46" fmla="*/ 0 w 2017"/>
                  <a:gd name="T47" fmla="*/ 0 h 2016"/>
                  <a:gd name="T48" fmla="*/ 0 w 2017"/>
                  <a:gd name="T49" fmla="*/ 0 h 2016"/>
                  <a:gd name="T50" fmla="*/ 0 w 2017"/>
                  <a:gd name="T51" fmla="*/ 0 h 2016"/>
                  <a:gd name="T52" fmla="*/ 0 w 2017"/>
                  <a:gd name="T53" fmla="*/ 0 h 2016"/>
                  <a:gd name="T54" fmla="*/ 0 w 2017"/>
                  <a:gd name="T55" fmla="*/ 0 h 2016"/>
                  <a:gd name="T56" fmla="*/ 0 w 2017"/>
                  <a:gd name="T57" fmla="*/ 0 h 2016"/>
                  <a:gd name="T58" fmla="*/ 0 w 2017"/>
                  <a:gd name="T59" fmla="*/ 0 h 2016"/>
                  <a:gd name="T60" fmla="*/ 0 w 2017"/>
                  <a:gd name="T61" fmla="*/ 0 h 2016"/>
                  <a:gd name="T62" fmla="*/ 0 w 2017"/>
                  <a:gd name="T63" fmla="*/ 0 h 2016"/>
                  <a:gd name="T64" fmla="*/ 0 w 2017"/>
                  <a:gd name="T65" fmla="*/ 0 h 2016"/>
                  <a:gd name="T66" fmla="*/ 0 w 2017"/>
                  <a:gd name="T67" fmla="*/ 0 h 2016"/>
                  <a:gd name="T68" fmla="*/ 0 w 2017"/>
                  <a:gd name="T69" fmla="*/ 0 h 2016"/>
                  <a:gd name="T70" fmla="*/ 0 w 2017"/>
                  <a:gd name="T71" fmla="*/ 0 h 2016"/>
                  <a:gd name="T72" fmla="*/ 0 w 2017"/>
                  <a:gd name="T73" fmla="*/ 0 h 2016"/>
                  <a:gd name="T74" fmla="*/ 0 w 2017"/>
                  <a:gd name="T75" fmla="*/ 0 h 2016"/>
                  <a:gd name="T76" fmla="*/ 0 w 2017"/>
                  <a:gd name="T77" fmla="*/ 0 h 2016"/>
                  <a:gd name="T78" fmla="*/ 0 w 2017"/>
                  <a:gd name="T79" fmla="*/ 0 h 2016"/>
                  <a:gd name="T80" fmla="*/ 0 w 2017"/>
                  <a:gd name="T81" fmla="*/ 0 h 2016"/>
                  <a:gd name="T82" fmla="*/ 0 w 2017"/>
                  <a:gd name="T83" fmla="*/ 0 h 2016"/>
                  <a:gd name="T84" fmla="*/ 0 w 2017"/>
                  <a:gd name="T85" fmla="*/ 0 h 20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17"/>
                  <a:gd name="T130" fmla="*/ 0 h 2016"/>
                  <a:gd name="T131" fmla="*/ 2017 w 2017"/>
                  <a:gd name="T132" fmla="*/ 2016 h 20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17" h="2016">
                    <a:moveTo>
                      <a:pt x="1009" y="2016"/>
                    </a:moveTo>
                    <a:lnTo>
                      <a:pt x="1060" y="2015"/>
                    </a:lnTo>
                    <a:lnTo>
                      <a:pt x="1112" y="2012"/>
                    </a:lnTo>
                    <a:lnTo>
                      <a:pt x="1162" y="2006"/>
                    </a:lnTo>
                    <a:lnTo>
                      <a:pt x="1212" y="1996"/>
                    </a:lnTo>
                    <a:lnTo>
                      <a:pt x="1260" y="1985"/>
                    </a:lnTo>
                    <a:lnTo>
                      <a:pt x="1308" y="1971"/>
                    </a:lnTo>
                    <a:lnTo>
                      <a:pt x="1354" y="1955"/>
                    </a:lnTo>
                    <a:lnTo>
                      <a:pt x="1401" y="1937"/>
                    </a:lnTo>
                    <a:lnTo>
                      <a:pt x="1446" y="1918"/>
                    </a:lnTo>
                    <a:lnTo>
                      <a:pt x="1489" y="1895"/>
                    </a:lnTo>
                    <a:lnTo>
                      <a:pt x="1531" y="1870"/>
                    </a:lnTo>
                    <a:lnTo>
                      <a:pt x="1572" y="1845"/>
                    </a:lnTo>
                    <a:lnTo>
                      <a:pt x="1611" y="1816"/>
                    </a:lnTo>
                    <a:lnTo>
                      <a:pt x="1650" y="1787"/>
                    </a:lnTo>
                    <a:lnTo>
                      <a:pt x="1686" y="1754"/>
                    </a:lnTo>
                    <a:lnTo>
                      <a:pt x="1722" y="1721"/>
                    </a:lnTo>
                    <a:lnTo>
                      <a:pt x="1755" y="1686"/>
                    </a:lnTo>
                    <a:lnTo>
                      <a:pt x="1786" y="1649"/>
                    </a:lnTo>
                    <a:lnTo>
                      <a:pt x="1816" y="1612"/>
                    </a:lnTo>
                    <a:lnTo>
                      <a:pt x="1844" y="1572"/>
                    </a:lnTo>
                    <a:lnTo>
                      <a:pt x="1871" y="1531"/>
                    </a:lnTo>
                    <a:lnTo>
                      <a:pt x="1896" y="1488"/>
                    </a:lnTo>
                    <a:lnTo>
                      <a:pt x="1917" y="1445"/>
                    </a:lnTo>
                    <a:lnTo>
                      <a:pt x="1938" y="1400"/>
                    </a:lnTo>
                    <a:lnTo>
                      <a:pt x="1956" y="1355"/>
                    </a:lnTo>
                    <a:lnTo>
                      <a:pt x="1972" y="1308"/>
                    </a:lnTo>
                    <a:lnTo>
                      <a:pt x="1986" y="1260"/>
                    </a:lnTo>
                    <a:lnTo>
                      <a:pt x="1997" y="1211"/>
                    </a:lnTo>
                    <a:lnTo>
                      <a:pt x="2005" y="1162"/>
                    </a:lnTo>
                    <a:lnTo>
                      <a:pt x="2012" y="1111"/>
                    </a:lnTo>
                    <a:lnTo>
                      <a:pt x="2016" y="1061"/>
                    </a:lnTo>
                    <a:lnTo>
                      <a:pt x="2017" y="1008"/>
                    </a:lnTo>
                    <a:lnTo>
                      <a:pt x="2016" y="957"/>
                    </a:lnTo>
                    <a:lnTo>
                      <a:pt x="2012" y="906"/>
                    </a:lnTo>
                    <a:lnTo>
                      <a:pt x="2005" y="856"/>
                    </a:lnTo>
                    <a:lnTo>
                      <a:pt x="1997" y="805"/>
                    </a:lnTo>
                    <a:lnTo>
                      <a:pt x="1986" y="757"/>
                    </a:lnTo>
                    <a:lnTo>
                      <a:pt x="1972" y="710"/>
                    </a:lnTo>
                    <a:lnTo>
                      <a:pt x="1956" y="662"/>
                    </a:lnTo>
                    <a:lnTo>
                      <a:pt x="1938" y="616"/>
                    </a:lnTo>
                    <a:lnTo>
                      <a:pt x="1917" y="572"/>
                    </a:lnTo>
                    <a:lnTo>
                      <a:pt x="1896" y="528"/>
                    </a:lnTo>
                    <a:lnTo>
                      <a:pt x="1871" y="486"/>
                    </a:lnTo>
                    <a:lnTo>
                      <a:pt x="1844" y="445"/>
                    </a:lnTo>
                    <a:lnTo>
                      <a:pt x="1816" y="406"/>
                    </a:lnTo>
                    <a:lnTo>
                      <a:pt x="1786" y="368"/>
                    </a:lnTo>
                    <a:lnTo>
                      <a:pt x="1755" y="331"/>
                    </a:lnTo>
                    <a:lnTo>
                      <a:pt x="1722" y="296"/>
                    </a:lnTo>
                    <a:lnTo>
                      <a:pt x="1686" y="263"/>
                    </a:lnTo>
                    <a:lnTo>
                      <a:pt x="1650" y="231"/>
                    </a:lnTo>
                    <a:lnTo>
                      <a:pt x="1611" y="201"/>
                    </a:lnTo>
                    <a:lnTo>
                      <a:pt x="1572" y="173"/>
                    </a:lnTo>
                    <a:lnTo>
                      <a:pt x="1531" y="146"/>
                    </a:lnTo>
                    <a:lnTo>
                      <a:pt x="1489" y="122"/>
                    </a:lnTo>
                    <a:lnTo>
                      <a:pt x="1446" y="100"/>
                    </a:lnTo>
                    <a:lnTo>
                      <a:pt x="1401" y="79"/>
                    </a:lnTo>
                    <a:lnTo>
                      <a:pt x="1354" y="61"/>
                    </a:lnTo>
                    <a:lnTo>
                      <a:pt x="1308" y="46"/>
                    </a:lnTo>
                    <a:lnTo>
                      <a:pt x="1260" y="32"/>
                    </a:lnTo>
                    <a:lnTo>
                      <a:pt x="1212" y="20"/>
                    </a:lnTo>
                    <a:lnTo>
                      <a:pt x="1162" y="12"/>
                    </a:lnTo>
                    <a:lnTo>
                      <a:pt x="1112" y="5"/>
                    </a:lnTo>
                    <a:lnTo>
                      <a:pt x="1060" y="1"/>
                    </a:lnTo>
                    <a:lnTo>
                      <a:pt x="1009" y="0"/>
                    </a:lnTo>
                    <a:lnTo>
                      <a:pt x="957" y="1"/>
                    </a:lnTo>
                    <a:lnTo>
                      <a:pt x="906" y="5"/>
                    </a:lnTo>
                    <a:lnTo>
                      <a:pt x="855" y="12"/>
                    </a:lnTo>
                    <a:lnTo>
                      <a:pt x="806" y="20"/>
                    </a:lnTo>
                    <a:lnTo>
                      <a:pt x="757" y="32"/>
                    </a:lnTo>
                    <a:lnTo>
                      <a:pt x="709" y="46"/>
                    </a:lnTo>
                    <a:lnTo>
                      <a:pt x="663" y="61"/>
                    </a:lnTo>
                    <a:lnTo>
                      <a:pt x="617" y="79"/>
                    </a:lnTo>
                    <a:lnTo>
                      <a:pt x="573" y="100"/>
                    </a:lnTo>
                    <a:lnTo>
                      <a:pt x="529" y="122"/>
                    </a:lnTo>
                    <a:lnTo>
                      <a:pt x="487" y="146"/>
                    </a:lnTo>
                    <a:lnTo>
                      <a:pt x="446" y="173"/>
                    </a:lnTo>
                    <a:lnTo>
                      <a:pt x="406" y="201"/>
                    </a:lnTo>
                    <a:lnTo>
                      <a:pt x="367" y="231"/>
                    </a:lnTo>
                    <a:lnTo>
                      <a:pt x="331" y="263"/>
                    </a:lnTo>
                    <a:lnTo>
                      <a:pt x="297" y="296"/>
                    </a:lnTo>
                    <a:lnTo>
                      <a:pt x="262" y="331"/>
                    </a:lnTo>
                    <a:lnTo>
                      <a:pt x="231" y="368"/>
                    </a:lnTo>
                    <a:lnTo>
                      <a:pt x="201" y="406"/>
                    </a:lnTo>
                    <a:lnTo>
                      <a:pt x="173" y="445"/>
                    </a:lnTo>
                    <a:lnTo>
                      <a:pt x="146" y="486"/>
                    </a:lnTo>
                    <a:lnTo>
                      <a:pt x="123" y="528"/>
                    </a:lnTo>
                    <a:lnTo>
                      <a:pt x="100" y="572"/>
                    </a:lnTo>
                    <a:lnTo>
                      <a:pt x="80" y="616"/>
                    </a:lnTo>
                    <a:lnTo>
                      <a:pt x="61" y="662"/>
                    </a:lnTo>
                    <a:lnTo>
                      <a:pt x="45" y="710"/>
                    </a:lnTo>
                    <a:lnTo>
                      <a:pt x="32" y="757"/>
                    </a:lnTo>
                    <a:lnTo>
                      <a:pt x="21" y="805"/>
                    </a:lnTo>
                    <a:lnTo>
                      <a:pt x="12" y="856"/>
                    </a:lnTo>
                    <a:lnTo>
                      <a:pt x="5" y="906"/>
                    </a:lnTo>
                    <a:lnTo>
                      <a:pt x="1" y="957"/>
                    </a:lnTo>
                    <a:lnTo>
                      <a:pt x="0" y="1008"/>
                    </a:lnTo>
                    <a:lnTo>
                      <a:pt x="1" y="1061"/>
                    </a:lnTo>
                    <a:lnTo>
                      <a:pt x="5" y="1111"/>
                    </a:lnTo>
                    <a:lnTo>
                      <a:pt x="12" y="1162"/>
                    </a:lnTo>
                    <a:lnTo>
                      <a:pt x="21" y="1211"/>
                    </a:lnTo>
                    <a:lnTo>
                      <a:pt x="32" y="1260"/>
                    </a:lnTo>
                    <a:lnTo>
                      <a:pt x="45" y="1308"/>
                    </a:lnTo>
                    <a:lnTo>
                      <a:pt x="61" y="1355"/>
                    </a:lnTo>
                    <a:lnTo>
                      <a:pt x="80" y="1400"/>
                    </a:lnTo>
                    <a:lnTo>
                      <a:pt x="100" y="1445"/>
                    </a:lnTo>
                    <a:lnTo>
                      <a:pt x="123" y="1488"/>
                    </a:lnTo>
                    <a:lnTo>
                      <a:pt x="146" y="1531"/>
                    </a:lnTo>
                    <a:lnTo>
                      <a:pt x="173" y="1572"/>
                    </a:lnTo>
                    <a:lnTo>
                      <a:pt x="201" y="1612"/>
                    </a:lnTo>
                    <a:lnTo>
                      <a:pt x="231" y="1649"/>
                    </a:lnTo>
                    <a:lnTo>
                      <a:pt x="262" y="1686"/>
                    </a:lnTo>
                    <a:lnTo>
                      <a:pt x="297" y="1721"/>
                    </a:lnTo>
                    <a:lnTo>
                      <a:pt x="331" y="1754"/>
                    </a:lnTo>
                    <a:lnTo>
                      <a:pt x="367" y="1787"/>
                    </a:lnTo>
                    <a:lnTo>
                      <a:pt x="406" y="1816"/>
                    </a:lnTo>
                    <a:lnTo>
                      <a:pt x="446" y="1845"/>
                    </a:lnTo>
                    <a:lnTo>
                      <a:pt x="487" y="1870"/>
                    </a:lnTo>
                    <a:lnTo>
                      <a:pt x="529" y="1895"/>
                    </a:lnTo>
                    <a:lnTo>
                      <a:pt x="573" y="1918"/>
                    </a:lnTo>
                    <a:lnTo>
                      <a:pt x="617" y="1937"/>
                    </a:lnTo>
                    <a:lnTo>
                      <a:pt x="663" y="1955"/>
                    </a:lnTo>
                    <a:lnTo>
                      <a:pt x="709" y="1971"/>
                    </a:lnTo>
                    <a:lnTo>
                      <a:pt x="757" y="1985"/>
                    </a:lnTo>
                    <a:lnTo>
                      <a:pt x="806" y="1996"/>
                    </a:lnTo>
                    <a:lnTo>
                      <a:pt x="855" y="2006"/>
                    </a:lnTo>
                    <a:lnTo>
                      <a:pt x="906" y="2012"/>
                    </a:lnTo>
                    <a:lnTo>
                      <a:pt x="957" y="2015"/>
                    </a:lnTo>
                    <a:lnTo>
                      <a:pt x="1009" y="2016"/>
                    </a:lnTo>
                    <a:close/>
                  </a:path>
                </a:pathLst>
              </a:custGeom>
              <a:pattFill prst="lgConfetti">
                <a:fgClr>
                  <a:srgbClr val="FFCC99"/>
                </a:fgClr>
                <a:bgClr>
                  <a:srgbClr val="33221A"/>
                </a:bgClr>
              </a:pattFill>
              <a:ln w="19050" cmpd="sng">
                <a:solidFill>
                  <a:srgbClr val="754E2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35" name="Freeform 42">
                <a:extLst>
                  <a:ext uri="{FF2B5EF4-FFF2-40B4-BE49-F238E27FC236}">
                    <a16:creationId xmlns:a16="http://schemas.microsoft.com/office/drawing/2014/main" id="{D9E9BAC8-B6E2-42DE-B638-9BB42089BD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7" y="1420"/>
                <a:ext cx="623" cy="587"/>
              </a:xfrm>
              <a:custGeom>
                <a:avLst/>
                <a:gdLst>
                  <a:gd name="T0" fmla="*/ 0 w 2070"/>
                  <a:gd name="T1" fmla="*/ 0 h 1917"/>
                  <a:gd name="T2" fmla="*/ 0 w 2070"/>
                  <a:gd name="T3" fmla="*/ 0 h 1917"/>
                  <a:gd name="T4" fmla="*/ 0 w 2070"/>
                  <a:gd name="T5" fmla="*/ 0 h 1917"/>
                  <a:gd name="T6" fmla="*/ 0 w 2070"/>
                  <a:gd name="T7" fmla="*/ 0 h 1917"/>
                  <a:gd name="T8" fmla="*/ 0 w 2070"/>
                  <a:gd name="T9" fmla="*/ 0 h 1917"/>
                  <a:gd name="T10" fmla="*/ 0 w 2070"/>
                  <a:gd name="T11" fmla="*/ 0 h 1917"/>
                  <a:gd name="T12" fmla="*/ 0 w 2070"/>
                  <a:gd name="T13" fmla="*/ 0 h 1917"/>
                  <a:gd name="T14" fmla="*/ 0 w 2070"/>
                  <a:gd name="T15" fmla="*/ 0 h 1917"/>
                  <a:gd name="T16" fmla="*/ 0 w 2070"/>
                  <a:gd name="T17" fmla="*/ 0 h 1917"/>
                  <a:gd name="T18" fmla="*/ 0 w 2070"/>
                  <a:gd name="T19" fmla="*/ 0 h 1917"/>
                  <a:gd name="T20" fmla="*/ 0 w 2070"/>
                  <a:gd name="T21" fmla="*/ 0 h 1917"/>
                  <a:gd name="T22" fmla="*/ 0 w 2070"/>
                  <a:gd name="T23" fmla="*/ 0 h 1917"/>
                  <a:gd name="T24" fmla="*/ 0 w 2070"/>
                  <a:gd name="T25" fmla="*/ 0 h 1917"/>
                  <a:gd name="T26" fmla="*/ 0 w 2070"/>
                  <a:gd name="T27" fmla="*/ 0 h 1917"/>
                  <a:gd name="T28" fmla="*/ 0 w 2070"/>
                  <a:gd name="T29" fmla="*/ 0 h 1917"/>
                  <a:gd name="T30" fmla="*/ 0 w 2070"/>
                  <a:gd name="T31" fmla="*/ 0 h 1917"/>
                  <a:gd name="T32" fmla="*/ 0 w 2070"/>
                  <a:gd name="T33" fmla="*/ 0 h 1917"/>
                  <a:gd name="T34" fmla="*/ 0 w 2070"/>
                  <a:gd name="T35" fmla="*/ 0 h 1917"/>
                  <a:gd name="T36" fmla="*/ 0 w 2070"/>
                  <a:gd name="T37" fmla="*/ 0 h 1917"/>
                  <a:gd name="T38" fmla="*/ 0 w 2070"/>
                  <a:gd name="T39" fmla="*/ 0 h 1917"/>
                  <a:gd name="T40" fmla="*/ 0 w 2070"/>
                  <a:gd name="T41" fmla="*/ 0 h 1917"/>
                  <a:gd name="T42" fmla="*/ 0 w 2070"/>
                  <a:gd name="T43" fmla="*/ 0 h 1917"/>
                  <a:gd name="T44" fmla="*/ 0 w 2070"/>
                  <a:gd name="T45" fmla="*/ 0 h 1917"/>
                  <a:gd name="T46" fmla="*/ 0 w 2070"/>
                  <a:gd name="T47" fmla="*/ 0 h 1917"/>
                  <a:gd name="T48" fmla="*/ 0 w 2070"/>
                  <a:gd name="T49" fmla="*/ 0 h 1917"/>
                  <a:gd name="T50" fmla="*/ 0 w 2070"/>
                  <a:gd name="T51" fmla="*/ 0 h 1917"/>
                  <a:gd name="T52" fmla="*/ 0 w 2070"/>
                  <a:gd name="T53" fmla="*/ 0 h 1917"/>
                  <a:gd name="T54" fmla="*/ 0 w 2070"/>
                  <a:gd name="T55" fmla="*/ 0 h 1917"/>
                  <a:gd name="T56" fmla="*/ 0 w 2070"/>
                  <a:gd name="T57" fmla="*/ 0 h 1917"/>
                  <a:gd name="T58" fmla="*/ 0 w 2070"/>
                  <a:gd name="T59" fmla="*/ 0 h 1917"/>
                  <a:gd name="T60" fmla="*/ 0 w 2070"/>
                  <a:gd name="T61" fmla="*/ 0 h 1917"/>
                  <a:gd name="T62" fmla="*/ 0 w 2070"/>
                  <a:gd name="T63" fmla="*/ 0 h 1917"/>
                  <a:gd name="T64" fmla="*/ 0 w 2070"/>
                  <a:gd name="T65" fmla="*/ 0 h 1917"/>
                  <a:gd name="T66" fmla="*/ 0 w 2070"/>
                  <a:gd name="T67" fmla="*/ 0 h 1917"/>
                  <a:gd name="T68" fmla="*/ 0 w 2070"/>
                  <a:gd name="T69" fmla="*/ 0 h 1917"/>
                  <a:gd name="T70" fmla="*/ 0 w 2070"/>
                  <a:gd name="T71" fmla="*/ 0 h 1917"/>
                  <a:gd name="T72" fmla="*/ 0 w 2070"/>
                  <a:gd name="T73" fmla="*/ 0 h 1917"/>
                  <a:gd name="T74" fmla="*/ 0 w 2070"/>
                  <a:gd name="T75" fmla="*/ 0 h 1917"/>
                  <a:gd name="T76" fmla="*/ 0 w 2070"/>
                  <a:gd name="T77" fmla="*/ 0 h 1917"/>
                  <a:gd name="T78" fmla="*/ 0 w 2070"/>
                  <a:gd name="T79" fmla="*/ 0 h 1917"/>
                  <a:gd name="T80" fmla="*/ 0 w 2070"/>
                  <a:gd name="T81" fmla="*/ 0 h 1917"/>
                  <a:gd name="T82" fmla="*/ 0 w 2070"/>
                  <a:gd name="T83" fmla="*/ 0 h 1917"/>
                  <a:gd name="T84" fmla="*/ 0 w 2070"/>
                  <a:gd name="T85" fmla="*/ 0 h 1917"/>
                  <a:gd name="T86" fmla="*/ 0 w 2070"/>
                  <a:gd name="T87" fmla="*/ 0 h 1917"/>
                  <a:gd name="T88" fmla="*/ 0 w 2070"/>
                  <a:gd name="T89" fmla="*/ 0 h 1917"/>
                  <a:gd name="T90" fmla="*/ 0 w 2070"/>
                  <a:gd name="T91" fmla="*/ 0 h 1917"/>
                  <a:gd name="T92" fmla="*/ 0 w 2070"/>
                  <a:gd name="T93" fmla="*/ 0 h 1917"/>
                  <a:gd name="T94" fmla="*/ 0 w 2070"/>
                  <a:gd name="T95" fmla="*/ 0 h 1917"/>
                  <a:gd name="T96" fmla="*/ 0 w 2070"/>
                  <a:gd name="T97" fmla="*/ 0 h 1917"/>
                  <a:gd name="T98" fmla="*/ 0 w 2070"/>
                  <a:gd name="T99" fmla="*/ 0 h 1917"/>
                  <a:gd name="T100" fmla="*/ 0 w 2070"/>
                  <a:gd name="T101" fmla="*/ 0 h 1917"/>
                  <a:gd name="T102" fmla="*/ 0 w 2070"/>
                  <a:gd name="T103" fmla="*/ 0 h 1917"/>
                  <a:gd name="T104" fmla="*/ 0 w 2070"/>
                  <a:gd name="T105" fmla="*/ 0 h 1917"/>
                  <a:gd name="T106" fmla="*/ 0 w 2070"/>
                  <a:gd name="T107" fmla="*/ 0 h 1917"/>
                  <a:gd name="T108" fmla="*/ 0 w 2070"/>
                  <a:gd name="T109" fmla="*/ 0 h 1917"/>
                  <a:gd name="T110" fmla="*/ 0 w 2070"/>
                  <a:gd name="T111" fmla="*/ 0 h 1917"/>
                  <a:gd name="T112" fmla="*/ 0 w 2070"/>
                  <a:gd name="T113" fmla="*/ 0 h 1917"/>
                  <a:gd name="T114" fmla="*/ 0 w 2070"/>
                  <a:gd name="T115" fmla="*/ 0 h 19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0" h="1917">
                    <a:moveTo>
                      <a:pt x="201" y="710"/>
                    </a:moveTo>
                    <a:lnTo>
                      <a:pt x="195" y="730"/>
                    </a:lnTo>
                    <a:lnTo>
                      <a:pt x="180" y="780"/>
                    </a:lnTo>
                    <a:lnTo>
                      <a:pt x="171" y="814"/>
                    </a:lnTo>
                    <a:lnTo>
                      <a:pt x="162" y="850"/>
                    </a:lnTo>
                    <a:lnTo>
                      <a:pt x="154" y="890"/>
                    </a:lnTo>
                    <a:lnTo>
                      <a:pt x="146" y="931"/>
                    </a:lnTo>
                    <a:lnTo>
                      <a:pt x="144" y="951"/>
                    </a:lnTo>
                    <a:lnTo>
                      <a:pt x="142" y="971"/>
                    </a:lnTo>
                    <a:lnTo>
                      <a:pt x="141" y="991"/>
                    </a:lnTo>
                    <a:lnTo>
                      <a:pt x="141" y="1009"/>
                    </a:lnTo>
                    <a:lnTo>
                      <a:pt x="142" y="1027"/>
                    </a:lnTo>
                    <a:lnTo>
                      <a:pt x="144" y="1046"/>
                    </a:lnTo>
                    <a:lnTo>
                      <a:pt x="146" y="1062"/>
                    </a:lnTo>
                    <a:lnTo>
                      <a:pt x="151" y="1077"/>
                    </a:lnTo>
                    <a:lnTo>
                      <a:pt x="156" y="1090"/>
                    </a:lnTo>
                    <a:lnTo>
                      <a:pt x="164" y="1102"/>
                    </a:lnTo>
                    <a:lnTo>
                      <a:pt x="172" y="1112"/>
                    </a:lnTo>
                    <a:lnTo>
                      <a:pt x="182" y="1121"/>
                    </a:lnTo>
                    <a:lnTo>
                      <a:pt x="194" y="1126"/>
                    </a:lnTo>
                    <a:lnTo>
                      <a:pt x="207" y="1131"/>
                    </a:lnTo>
                    <a:lnTo>
                      <a:pt x="223" y="1132"/>
                    </a:lnTo>
                    <a:lnTo>
                      <a:pt x="240" y="1131"/>
                    </a:lnTo>
                    <a:lnTo>
                      <a:pt x="386" y="1111"/>
                    </a:lnTo>
                    <a:lnTo>
                      <a:pt x="311" y="1238"/>
                    </a:lnTo>
                    <a:lnTo>
                      <a:pt x="308" y="1247"/>
                    </a:lnTo>
                    <a:lnTo>
                      <a:pt x="300" y="1266"/>
                    </a:lnTo>
                    <a:lnTo>
                      <a:pt x="299" y="1272"/>
                    </a:lnTo>
                    <a:lnTo>
                      <a:pt x="298" y="1280"/>
                    </a:lnTo>
                    <a:lnTo>
                      <a:pt x="298" y="1286"/>
                    </a:lnTo>
                    <a:lnTo>
                      <a:pt x="298" y="1294"/>
                    </a:lnTo>
                    <a:lnTo>
                      <a:pt x="299" y="1302"/>
                    </a:lnTo>
                    <a:lnTo>
                      <a:pt x="301" y="1310"/>
                    </a:lnTo>
                    <a:lnTo>
                      <a:pt x="304" y="1317"/>
                    </a:lnTo>
                    <a:lnTo>
                      <a:pt x="308" y="1325"/>
                    </a:lnTo>
                    <a:lnTo>
                      <a:pt x="313" y="1332"/>
                    </a:lnTo>
                    <a:lnTo>
                      <a:pt x="319" y="1340"/>
                    </a:lnTo>
                    <a:lnTo>
                      <a:pt x="328" y="1347"/>
                    </a:lnTo>
                    <a:lnTo>
                      <a:pt x="338" y="1355"/>
                    </a:lnTo>
                    <a:lnTo>
                      <a:pt x="348" y="1361"/>
                    </a:lnTo>
                    <a:lnTo>
                      <a:pt x="361" y="1367"/>
                    </a:lnTo>
                    <a:lnTo>
                      <a:pt x="376" y="1373"/>
                    </a:lnTo>
                    <a:lnTo>
                      <a:pt x="394" y="1378"/>
                    </a:lnTo>
                    <a:lnTo>
                      <a:pt x="413" y="1382"/>
                    </a:lnTo>
                    <a:lnTo>
                      <a:pt x="434" y="1386"/>
                    </a:lnTo>
                    <a:lnTo>
                      <a:pt x="458" y="1388"/>
                    </a:lnTo>
                    <a:lnTo>
                      <a:pt x="485" y="1390"/>
                    </a:lnTo>
                    <a:lnTo>
                      <a:pt x="514" y="1391"/>
                    </a:lnTo>
                    <a:lnTo>
                      <a:pt x="546" y="1391"/>
                    </a:lnTo>
                    <a:lnTo>
                      <a:pt x="580" y="1390"/>
                    </a:lnTo>
                    <a:lnTo>
                      <a:pt x="618" y="1388"/>
                    </a:lnTo>
                    <a:lnTo>
                      <a:pt x="693" y="1382"/>
                    </a:lnTo>
                    <a:lnTo>
                      <a:pt x="695" y="1458"/>
                    </a:lnTo>
                    <a:lnTo>
                      <a:pt x="695" y="1472"/>
                    </a:lnTo>
                    <a:lnTo>
                      <a:pt x="697" y="1486"/>
                    </a:lnTo>
                    <a:lnTo>
                      <a:pt x="700" y="1499"/>
                    </a:lnTo>
                    <a:lnTo>
                      <a:pt x="702" y="1512"/>
                    </a:lnTo>
                    <a:lnTo>
                      <a:pt x="706" y="1525"/>
                    </a:lnTo>
                    <a:lnTo>
                      <a:pt x="710" y="1538"/>
                    </a:lnTo>
                    <a:lnTo>
                      <a:pt x="715" y="1549"/>
                    </a:lnTo>
                    <a:lnTo>
                      <a:pt x="721" y="1561"/>
                    </a:lnTo>
                    <a:lnTo>
                      <a:pt x="726" y="1573"/>
                    </a:lnTo>
                    <a:lnTo>
                      <a:pt x="734" y="1584"/>
                    </a:lnTo>
                    <a:lnTo>
                      <a:pt x="741" y="1594"/>
                    </a:lnTo>
                    <a:lnTo>
                      <a:pt x="749" y="1605"/>
                    </a:lnTo>
                    <a:lnTo>
                      <a:pt x="758" y="1615"/>
                    </a:lnTo>
                    <a:lnTo>
                      <a:pt x="767" y="1626"/>
                    </a:lnTo>
                    <a:lnTo>
                      <a:pt x="777" y="1635"/>
                    </a:lnTo>
                    <a:lnTo>
                      <a:pt x="787" y="1644"/>
                    </a:lnTo>
                    <a:lnTo>
                      <a:pt x="797" y="1652"/>
                    </a:lnTo>
                    <a:lnTo>
                      <a:pt x="809" y="1662"/>
                    </a:lnTo>
                    <a:lnTo>
                      <a:pt x="821" y="1670"/>
                    </a:lnTo>
                    <a:lnTo>
                      <a:pt x="833" y="1678"/>
                    </a:lnTo>
                    <a:lnTo>
                      <a:pt x="859" y="1693"/>
                    </a:lnTo>
                    <a:lnTo>
                      <a:pt x="885" y="1707"/>
                    </a:lnTo>
                    <a:lnTo>
                      <a:pt x="914" y="1719"/>
                    </a:lnTo>
                    <a:lnTo>
                      <a:pt x="944" y="1731"/>
                    </a:lnTo>
                    <a:lnTo>
                      <a:pt x="976" y="1740"/>
                    </a:lnTo>
                    <a:lnTo>
                      <a:pt x="1009" y="1749"/>
                    </a:lnTo>
                    <a:lnTo>
                      <a:pt x="1029" y="1753"/>
                    </a:lnTo>
                    <a:lnTo>
                      <a:pt x="1051" y="1758"/>
                    </a:lnTo>
                    <a:lnTo>
                      <a:pt x="1072" y="1762"/>
                    </a:lnTo>
                    <a:lnTo>
                      <a:pt x="1095" y="1765"/>
                    </a:lnTo>
                    <a:lnTo>
                      <a:pt x="1139" y="1769"/>
                    </a:lnTo>
                    <a:lnTo>
                      <a:pt x="1184" y="1773"/>
                    </a:lnTo>
                    <a:lnTo>
                      <a:pt x="1230" y="1774"/>
                    </a:lnTo>
                    <a:lnTo>
                      <a:pt x="1277" y="1773"/>
                    </a:lnTo>
                    <a:lnTo>
                      <a:pt x="1324" y="1768"/>
                    </a:lnTo>
                    <a:lnTo>
                      <a:pt x="1370" y="1763"/>
                    </a:lnTo>
                    <a:lnTo>
                      <a:pt x="1416" y="1756"/>
                    </a:lnTo>
                    <a:lnTo>
                      <a:pt x="1461" y="1747"/>
                    </a:lnTo>
                    <a:lnTo>
                      <a:pt x="1484" y="1740"/>
                    </a:lnTo>
                    <a:lnTo>
                      <a:pt x="1506" y="1735"/>
                    </a:lnTo>
                    <a:lnTo>
                      <a:pt x="1528" y="1729"/>
                    </a:lnTo>
                    <a:lnTo>
                      <a:pt x="1549" y="1721"/>
                    </a:lnTo>
                    <a:lnTo>
                      <a:pt x="1571" y="1714"/>
                    </a:lnTo>
                    <a:lnTo>
                      <a:pt x="1592" y="1706"/>
                    </a:lnTo>
                    <a:lnTo>
                      <a:pt x="1612" y="1698"/>
                    </a:lnTo>
                    <a:lnTo>
                      <a:pt x="1633" y="1688"/>
                    </a:lnTo>
                    <a:lnTo>
                      <a:pt x="1652" y="1678"/>
                    </a:lnTo>
                    <a:lnTo>
                      <a:pt x="1672" y="1669"/>
                    </a:lnTo>
                    <a:lnTo>
                      <a:pt x="1691" y="1658"/>
                    </a:lnTo>
                    <a:lnTo>
                      <a:pt x="1709" y="1646"/>
                    </a:lnTo>
                    <a:lnTo>
                      <a:pt x="1724" y="1636"/>
                    </a:lnTo>
                    <a:lnTo>
                      <a:pt x="1738" y="1627"/>
                    </a:lnTo>
                    <a:lnTo>
                      <a:pt x="1752" y="1616"/>
                    </a:lnTo>
                    <a:lnTo>
                      <a:pt x="1766" y="1605"/>
                    </a:lnTo>
                    <a:lnTo>
                      <a:pt x="1780" y="1593"/>
                    </a:lnTo>
                    <a:lnTo>
                      <a:pt x="1793" y="1582"/>
                    </a:lnTo>
                    <a:lnTo>
                      <a:pt x="1805" y="1570"/>
                    </a:lnTo>
                    <a:lnTo>
                      <a:pt x="1817" y="1558"/>
                    </a:lnTo>
                    <a:lnTo>
                      <a:pt x="1828" y="1545"/>
                    </a:lnTo>
                    <a:lnTo>
                      <a:pt x="1839" y="1531"/>
                    </a:lnTo>
                    <a:lnTo>
                      <a:pt x="1849" y="1518"/>
                    </a:lnTo>
                    <a:lnTo>
                      <a:pt x="1858" y="1504"/>
                    </a:lnTo>
                    <a:lnTo>
                      <a:pt x="1868" y="1489"/>
                    </a:lnTo>
                    <a:lnTo>
                      <a:pt x="1877" y="1474"/>
                    </a:lnTo>
                    <a:lnTo>
                      <a:pt x="1884" y="1459"/>
                    </a:lnTo>
                    <a:lnTo>
                      <a:pt x="1892" y="1444"/>
                    </a:lnTo>
                    <a:lnTo>
                      <a:pt x="1898" y="1428"/>
                    </a:lnTo>
                    <a:lnTo>
                      <a:pt x="1904" y="1412"/>
                    </a:lnTo>
                    <a:lnTo>
                      <a:pt x="1909" y="1395"/>
                    </a:lnTo>
                    <a:lnTo>
                      <a:pt x="1914" y="1378"/>
                    </a:lnTo>
                    <a:lnTo>
                      <a:pt x="1918" y="1360"/>
                    </a:lnTo>
                    <a:lnTo>
                      <a:pt x="1921" y="1342"/>
                    </a:lnTo>
                    <a:lnTo>
                      <a:pt x="1923" y="1324"/>
                    </a:lnTo>
                    <a:lnTo>
                      <a:pt x="1925" y="1306"/>
                    </a:lnTo>
                    <a:lnTo>
                      <a:pt x="1925" y="1286"/>
                    </a:lnTo>
                    <a:lnTo>
                      <a:pt x="1925" y="1267"/>
                    </a:lnTo>
                    <a:lnTo>
                      <a:pt x="1924" y="1247"/>
                    </a:lnTo>
                    <a:lnTo>
                      <a:pt x="1923" y="1226"/>
                    </a:lnTo>
                    <a:lnTo>
                      <a:pt x="1920" y="1206"/>
                    </a:lnTo>
                    <a:lnTo>
                      <a:pt x="1916" y="1184"/>
                    </a:lnTo>
                    <a:lnTo>
                      <a:pt x="1912" y="1163"/>
                    </a:lnTo>
                    <a:lnTo>
                      <a:pt x="1907" y="1141"/>
                    </a:lnTo>
                    <a:lnTo>
                      <a:pt x="1899" y="1113"/>
                    </a:lnTo>
                    <a:lnTo>
                      <a:pt x="1890" y="1085"/>
                    </a:lnTo>
                    <a:lnTo>
                      <a:pt x="1879" y="1059"/>
                    </a:lnTo>
                    <a:lnTo>
                      <a:pt x="1868" y="1031"/>
                    </a:lnTo>
                    <a:lnTo>
                      <a:pt x="1855" y="1003"/>
                    </a:lnTo>
                    <a:lnTo>
                      <a:pt x="1843" y="976"/>
                    </a:lnTo>
                    <a:lnTo>
                      <a:pt x="1829" y="948"/>
                    </a:lnTo>
                    <a:lnTo>
                      <a:pt x="1817" y="921"/>
                    </a:lnTo>
                    <a:lnTo>
                      <a:pt x="1792" y="870"/>
                    </a:lnTo>
                    <a:lnTo>
                      <a:pt x="1767" y="817"/>
                    </a:lnTo>
                    <a:lnTo>
                      <a:pt x="1756" y="791"/>
                    </a:lnTo>
                    <a:lnTo>
                      <a:pt x="1746" y="764"/>
                    </a:lnTo>
                    <a:lnTo>
                      <a:pt x="1736" y="738"/>
                    </a:lnTo>
                    <a:lnTo>
                      <a:pt x="1726" y="711"/>
                    </a:lnTo>
                    <a:lnTo>
                      <a:pt x="1719" y="683"/>
                    </a:lnTo>
                    <a:lnTo>
                      <a:pt x="1711" y="655"/>
                    </a:lnTo>
                    <a:lnTo>
                      <a:pt x="1706" y="626"/>
                    </a:lnTo>
                    <a:lnTo>
                      <a:pt x="1702" y="596"/>
                    </a:lnTo>
                    <a:lnTo>
                      <a:pt x="1698" y="566"/>
                    </a:lnTo>
                    <a:lnTo>
                      <a:pt x="1697" y="536"/>
                    </a:lnTo>
                    <a:lnTo>
                      <a:pt x="1697" y="503"/>
                    </a:lnTo>
                    <a:lnTo>
                      <a:pt x="1699" y="471"/>
                    </a:lnTo>
                    <a:lnTo>
                      <a:pt x="1702" y="452"/>
                    </a:lnTo>
                    <a:lnTo>
                      <a:pt x="1703" y="441"/>
                    </a:lnTo>
                    <a:lnTo>
                      <a:pt x="1705" y="415"/>
                    </a:lnTo>
                    <a:lnTo>
                      <a:pt x="1707" y="390"/>
                    </a:lnTo>
                    <a:lnTo>
                      <a:pt x="1709" y="363"/>
                    </a:lnTo>
                    <a:lnTo>
                      <a:pt x="1710" y="336"/>
                    </a:lnTo>
                    <a:lnTo>
                      <a:pt x="1710" y="321"/>
                    </a:lnTo>
                    <a:lnTo>
                      <a:pt x="1709" y="306"/>
                    </a:lnTo>
                    <a:lnTo>
                      <a:pt x="1708" y="291"/>
                    </a:lnTo>
                    <a:lnTo>
                      <a:pt x="1707" y="277"/>
                    </a:lnTo>
                    <a:lnTo>
                      <a:pt x="1704" y="263"/>
                    </a:lnTo>
                    <a:lnTo>
                      <a:pt x="1701" y="250"/>
                    </a:lnTo>
                    <a:lnTo>
                      <a:pt x="1695" y="238"/>
                    </a:lnTo>
                    <a:lnTo>
                      <a:pt x="1690" y="226"/>
                    </a:lnTo>
                    <a:lnTo>
                      <a:pt x="1682" y="216"/>
                    </a:lnTo>
                    <a:lnTo>
                      <a:pt x="1674" y="206"/>
                    </a:lnTo>
                    <a:lnTo>
                      <a:pt x="1664" y="198"/>
                    </a:lnTo>
                    <a:lnTo>
                      <a:pt x="1652" y="191"/>
                    </a:lnTo>
                    <a:lnTo>
                      <a:pt x="1639" y="186"/>
                    </a:lnTo>
                    <a:lnTo>
                      <a:pt x="1624" y="181"/>
                    </a:lnTo>
                    <a:lnTo>
                      <a:pt x="1608" y="178"/>
                    </a:lnTo>
                    <a:lnTo>
                      <a:pt x="1589" y="177"/>
                    </a:lnTo>
                    <a:lnTo>
                      <a:pt x="1551" y="165"/>
                    </a:lnTo>
                    <a:lnTo>
                      <a:pt x="1547" y="162"/>
                    </a:lnTo>
                    <a:lnTo>
                      <a:pt x="1533" y="157"/>
                    </a:lnTo>
                    <a:lnTo>
                      <a:pt x="1522" y="152"/>
                    </a:lnTo>
                    <a:lnTo>
                      <a:pt x="1509" y="149"/>
                    </a:lnTo>
                    <a:lnTo>
                      <a:pt x="1494" y="146"/>
                    </a:lnTo>
                    <a:lnTo>
                      <a:pt x="1476" y="144"/>
                    </a:lnTo>
                    <a:lnTo>
                      <a:pt x="1456" y="142"/>
                    </a:lnTo>
                    <a:lnTo>
                      <a:pt x="1432" y="142"/>
                    </a:lnTo>
                    <a:lnTo>
                      <a:pt x="1406" y="143"/>
                    </a:lnTo>
                    <a:lnTo>
                      <a:pt x="1378" y="146"/>
                    </a:lnTo>
                    <a:lnTo>
                      <a:pt x="1347" y="151"/>
                    </a:lnTo>
                    <a:lnTo>
                      <a:pt x="1313" y="160"/>
                    </a:lnTo>
                    <a:lnTo>
                      <a:pt x="1276" y="171"/>
                    </a:lnTo>
                    <a:lnTo>
                      <a:pt x="1237" y="185"/>
                    </a:lnTo>
                    <a:lnTo>
                      <a:pt x="1234" y="185"/>
                    </a:lnTo>
                    <a:lnTo>
                      <a:pt x="1227" y="187"/>
                    </a:lnTo>
                    <a:lnTo>
                      <a:pt x="1204" y="193"/>
                    </a:lnTo>
                    <a:lnTo>
                      <a:pt x="1187" y="197"/>
                    </a:lnTo>
                    <a:lnTo>
                      <a:pt x="1166" y="201"/>
                    </a:lnTo>
                    <a:lnTo>
                      <a:pt x="1142" y="205"/>
                    </a:lnTo>
                    <a:lnTo>
                      <a:pt x="1114" y="209"/>
                    </a:lnTo>
                    <a:lnTo>
                      <a:pt x="1084" y="212"/>
                    </a:lnTo>
                    <a:lnTo>
                      <a:pt x="1050" y="215"/>
                    </a:lnTo>
                    <a:lnTo>
                      <a:pt x="1012" y="216"/>
                    </a:lnTo>
                    <a:lnTo>
                      <a:pt x="971" y="217"/>
                    </a:lnTo>
                    <a:lnTo>
                      <a:pt x="928" y="215"/>
                    </a:lnTo>
                    <a:lnTo>
                      <a:pt x="882" y="212"/>
                    </a:lnTo>
                    <a:lnTo>
                      <a:pt x="833" y="207"/>
                    </a:lnTo>
                    <a:lnTo>
                      <a:pt x="781" y="201"/>
                    </a:lnTo>
                    <a:lnTo>
                      <a:pt x="766" y="200"/>
                    </a:lnTo>
                    <a:lnTo>
                      <a:pt x="751" y="198"/>
                    </a:lnTo>
                    <a:lnTo>
                      <a:pt x="736" y="198"/>
                    </a:lnTo>
                    <a:lnTo>
                      <a:pt x="722" y="200"/>
                    </a:lnTo>
                    <a:lnTo>
                      <a:pt x="708" y="202"/>
                    </a:lnTo>
                    <a:lnTo>
                      <a:pt x="694" y="204"/>
                    </a:lnTo>
                    <a:lnTo>
                      <a:pt x="680" y="207"/>
                    </a:lnTo>
                    <a:lnTo>
                      <a:pt x="667" y="210"/>
                    </a:lnTo>
                    <a:lnTo>
                      <a:pt x="653" y="215"/>
                    </a:lnTo>
                    <a:lnTo>
                      <a:pt x="641" y="220"/>
                    </a:lnTo>
                    <a:lnTo>
                      <a:pt x="628" y="225"/>
                    </a:lnTo>
                    <a:lnTo>
                      <a:pt x="616" y="231"/>
                    </a:lnTo>
                    <a:lnTo>
                      <a:pt x="603" y="237"/>
                    </a:lnTo>
                    <a:lnTo>
                      <a:pt x="591" y="244"/>
                    </a:lnTo>
                    <a:lnTo>
                      <a:pt x="579" y="251"/>
                    </a:lnTo>
                    <a:lnTo>
                      <a:pt x="567" y="260"/>
                    </a:lnTo>
                    <a:lnTo>
                      <a:pt x="546" y="277"/>
                    </a:lnTo>
                    <a:lnTo>
                      <a:pt x="525" y="295"/>
                    </a:lnTo>
                    <a:lnTo>
                      <a:pt x="505" y="316"/>
                    </a:lnTo>
                    <a:lnTo>
                      <a:pt x="486" y="338"/>
                    </a:lnTo>
                    <a:lnTo>
                      <a:pt x="469" y="361"/>
                    </a:lnTo>
                    <a:lnTo>
                      <a:pt x="453" y="385"/>
                    </a:lnTo>
                    <a:lnTo>
                      <a:pt x="438" y="410"/>
                    </a:lnTo>
                    <a:lnTo>
                      <a:pt x="424" y="436"/>
                    </a:lnTo>
                    <a:lnTo>
                      <a:pt x="415" y="455"/>
                    </a:lnTo>
                    <a:lnTo>
                      <a:pt x="406" y="474"/>
                    </a:lnTo>
                    <a:lnTo>
                      <a:pt x="399" y="494"/>
                    </a:lnTo>
                    <a:lnTo>
                      <a:pt x="392" y="514"/>
                    </a:lnTo>
                    <a:lnTo>
                      <a:pt x="387" y="533"/>
                    </a:lnTo>
                    <a:lnTo>
                      <a:pt x="382" y="553"/>
                    </a:lnTo>
                    <a:lnTo>
                      <a:pt x="377" y="573"/>
                    </a:lnTo>
                    <a:lnTo>
                      <a:pt x="374" y="593"/>
                    </a:lnTo>
                    <a:lnTo>
                      <a:pt x="371" y="612"/>
                    </a:lnTo>
                    <a:lnTo>
                      <a:pt x="369" y="630"/>
                    </a:lnTo>
                    <a:lnTo>
                      <a:pt x="368" y="649"/>
                    </a:lnTo>
                    <a:lnTo>
                      <a:pt x="368" y="668"/>
                    </a:lnTo>
                    <a:lnTo>
                      <a:pt x="369" y="686"/>
                    </a:lnTo>
                    <a:lnTo>
                      <a:pt x="370" y="704"/>
                    </a:lnTo>
                    <a:lnTo>
                      <a:pt x="372" y="721"/>
                    </a:lnTo>
                    <a:lnTo>
                      <a:pt x="375" y="738"/>
                    </a:lnTo>
                    <a:lnTo>
                      <a:pt x="378" y="754"/>
                    </a:lnTo>
                    <a:lnTo>
                      <a:pt x="384" y="769"/>
                    </a:lnTo>
                    <a:lnTo>
                      <a:pt x="389" y="783"/>
                    </a:lnTo>
                    <a:lnTo>
                      <a:pt x="396" y="797"/>
                    </a:lnTo>
                    <a:lnTo>
                      <a:pt x="402" y="809"/>
                    </a:lnTo>
                    <a:lnTo>
                      <a:pt x="411" y="822"/>
                    </a:lnTo>
                    <a:lnTo>
                      <a:pt x="419" y="833"/>
                    </a:lnTo>
                    <a:lnTo>
                      <a:pt x="429" y="845"/>
                    </a:lnTo>
                    <a:lnTo>
                      <a:pt x="440" y="855"/>
                    </a:lnTo>
                    <a:lnTo>
                      <a:pt x="452" y="863"/>
                    </a:lnTo>
                    <a:lnTo>
                      <a:pt x="464" y="872"/>
                    </a:lnTo>
                    <a:lnTo>
                      <a:pt x="478" y="879"/>
                    </a:lnTo>
                    <a:lnTo>
                      <a:pt x="493" y="885"/>
                    </a:lnTo>
                    <a:lnTo>
                      <a:pt x="508" y="890"/>
                    </a:lnTo>
                    <a:lnTo>
                      <a:pt x="526" y="894"/>
                    </a:lnTo>
                    <a:lnTo>
                      <a:pt x="543" y="896"/>
                    </a:lnTo>
                    <a:lnTo>
                      <a:pt x="527" y="1039"/>
                    </a:lnTo>
                    <a:lnTo>
                      <a:pt x="512" y="1037"/>
                    </a:lnTo>
                    <a:lnTo>
                      <a:pt x="496" y="1035"/>
                    </a:lnTo>
                    <a:lnTo>
                      <a:pt x="482" y="1032"/>
                    </a:lnTo>
                    <a:lnTo>
                      <a:pt x="467" y="1029"/>
                    </a:lnTo>
                    <a:lnTo>
                      <a:pt x="453" y="1024"/>
                    </a:lnTo>
                    <a:lnTo>
                      <a:pt x="440" y="1019"/>
                    </a:lnTo>
                    <a:lnTo>
                      <a:pt x="427" y="1015"/>
                    </a:lnTo>
                    <a:lnTo>
                      <a:pt x="414" y="1009"/>
                    </a:lnTo>
                    <a:lnTo>
                      <a:pt x="402" y="1003"/>
                    </a:lnTo>
                    <a:lnTo>
                      <a:pt x="390" y="996"/>
                    </a:lnTo>
                    <a:lnTo>
                      <a:pt x="378" y="990"/>
                    </a:lnTo>
                    <a:lnTo>
                      <a:pt x="368" y="982"/>
                    </a:lnTo>
                    <a:lnTo>
                      <a:pt x="357" y="975"/>
                    </a:lnTo>
                    <a:lnTo>
                      <a:pt x="347" y="966"/>
                    </a:lnTo>
                    <a:lnTo>
                      <a:pt x="338" y="959"/>
                    </a:lnTo>
                    <a:lnTo>
                      <a:pt x="328" y="949"/>
                    </a:lnTo>
                    <a:lnTo>
                      <a:pt x="311" y="931"/>
                    </a:lnTo>
                    <a:lnTo>
                      <a:pt x="296" y="910"/>
                    </a:lnTo>
                    <a:lnTo>
                      <a:pt x="282" y="890"/>
                    </a:lnTo>
                    <a:lnTo>
                      <a:pt x="269" y="867"/>
                    </a:lnTo>
                    <a:lnTo>
                      <a:pt x="258" y="844"/>
                    </a:lnTo>
                    <a:lnTo>
                      <a:pt x="249" y="819"/>
                    </a:lnTo>
                    <a:lnTo>
                      <a:pt x="241" y="793"/>
                    </a:lnTo>
                    <a:lnTo>
                      <a:pt x="235" y="768"/>
                    </a:lnTo>
                    <a:lnTo>
                      <a:pt x="230" y="744"/>
                    </a:lnTo>
                    <a:lnTo>
                      <a:pt x="227" y="720"/>
                    </a:lnTo>
                    <a:lnTo>
                      <a:pt x="225" y="696"/>
                    </a:lnTo>
                    <a:lnTo>
                      <a:pt x="225" y="671"/>
                    </a:lnTo>
                    <a:lnTo>
                      <a:pt x="225" y="646"/>
                    </a:lnTo>
                    <a:lnTo>
                      <a:pt x="226" y="620"/>
                    </a:lnTo>
                    <a:lnTo>
                      <a:pt x="228" y="596"/>
                    </a:lnTo>
                    <a:lnTo>
                      <a:pt x="232" y="570"/>
                    </a:lnTo>
                    <a:lnTo>
                      <a:pt x="237" y="545"/>
                    </a:lnTo>
                    <a:lnTo>
                      <a:pt x="242" y="520"/>
                    </a:lnTo>
                    <a:lnTo>
                      <a:pt x="249" y="495"/>
                    </a:lnTo>
                    <a:lnTo>
                      <a:pt x="256" y="470"/>
                    </a:lnTo>
                    <a:lnTo>
                      <a:pt x="265" y="445"/>
                    </a:lnTo>
                    <a:lnTo>
                      <a:pt x="273" y="421"/>
                    </a:lnTo>
                    <a:lnTo>
                      <a:pt x="284" y="397"/>
                    </a:lnTo>
                    <a:lnTo>
                      <a:pt x="295" y="373"/>
                    </a:lnTo>
                    <a:lnTo>
                      <a:pt x="303" y="355"/>
                    </a:lnTo>
                    <a:lnTo>
                      <a:pt x="313" y="338"/>
                    </a:lnTo>
                    <a:lnTo>
                      <a:pt x="323" y="321"/>
                    </a:lnTo>
                    <a:lnTo>
                      <a:pt x="333" y="305"/>
                    </a:lnTo>
                    <a:lnTo>
                      <a:pt x="344" y="288"/>
                    </a:lnTo>
                    <a:lnTo>
                      <a:pt x="355" y="271"/>
                    </a:lnTo>
                    <a:lnTo>
                      <a:pt x="367" y="256"/>
                    </a:lnTo>
                    <a:lnTo>
                      <a:pt x="380" y="240"/>
                    </a:lnTo>
                    <a:lnTo>
                      <a:pt x="392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3" y="185"/>
                    </a:lnTo>
                    <a:lnTo>
                      <a:pt x="447" y="171"/>
                    </a:lnTo>
                    <a:lnTo>
                      <a:pt x="462" y="159"/>
                    </a:lnTo>
                    <a:lnTo>
                      <a:pt x="477" y="147"/>
                    </a:lnTo>
                    <a:lnTo>
                      <a:pt x="493" y="135"/>
                    </a:lnTo>
                    <a:lnTo>
                      <a:pt x="510" y="125"/>
                    </a:lnTo>
                    <a:lnTo>
                      <a:pt x="526" y="115"/>
                    </a:lnTo>
                    <a:lnTo>
                      <a:pt x="543" y="106"/>
                    </a:lnTo>
                    <a:lnTo>
                      <a:pt x="560" y="98"/>
                    </a:lnTo>
                    <a:lnTo>
                      <a:pt x="577" y="89"/>
                    </a:lnTo>
                    <a:lnTo>
                      <a:pt x="595" y="82"/>
                    </a:lnTo>
                    <a:lnTo>
                      <a:pt x="614" y="76"/>
                    </a:lnTo>
                    <a:lnTo>
                      <a:pt x="633" y="71"/>
                    </a:lnTo>
                    <a:lnTo>
                      <a:pt x="652" y="65"/>
                    </a:lnTo>
                    <a:lnTo>
                      <a:pt x="672" y="62"/>
                    </a:lnTo>
                    <a:lnTo>
                      <a:pt x="691" y="59"/>
                    </a:lnTo>
                    <a:lnTo>
                      <a:pt x="711" y="57"/>
                    </a:lnTo>
                    <a:lnTo>
                      <a:pt x="732" y="56"/>
                    </a:lnTo>
                    <a:lnTo>
                      <a:pt x="752" y="55"/>
                    </a:lnTo>
                    <a:lnTo>
                      <a:pt x="774" y="56"/>
                    </a:lnTo>
                    <a:lnTo>
                      <a:pt x="795" y="58"/>
                    </a:lnTo>
                    <a:lnTo>
                      <a:pt x="799" y="58"/>
                    </a:lnTo>
                    <a:lnTo>
                      <a:pt x="842" y="64"/>
                    </a:lnTo>
                    <a:lnTo>
                      <a:pt x="882" y="69"/>
                    </a:lnTo>
                    <a:lnTo>
                      <a:pt x="921" y="72"/>
                    </a:lnTo>
                    <a:lnTo>
                      <a:pt x="956" y="73"/>
                    </a:lnTo>
                    <a:lnTo>
                      <a:pt x="990" y="73"/>
                    </a:lnTo>
                    <a:lnTo>
                      <a:pt x="1021" y="73"/>
                    </a:lnTo>
                    <a:lnTo>
                      <a:pt x="1049" y="72"/>
                    </a:lnTo>
                    <a:lnTo>
                      <a:pt x="1074" y="70"/>
                    </a:lnTo>
                    <a:lnTo>
                      <a:pt x="1098" y="67"/>
                    </a:lnTo>
                    <a:lnTo>
                      <a:pt x="1118" y="64"/>
                    </a:lnTo>
                    <a:lnTo>
                      <a:pt x="1137" y="61"/>
                    </a:lnTo>
                    <a:lnTo>
                      <a:pt x="1152" y="58"/>
                    </a:lnTo>
                    <a:lnTo>
                      <a:pt x="1174" y="53"/>
                    </a:lnTo>
                    <a:lnTo>
                      <a:pt x="1186" y="49"/>
                    </a:lnTo>
                    <a:lnTo>
                      <a:pt x="1228" y="35"/>
                    </a:lnTo>
                    <a:lnTo>
                      <a:pt x="1267" y="23"/>
                    </a:lnTo>
                    <a:lnTo>
                      <a:pt x="1304" y="14"/>
                    </a:lnTo>
                    <a:lnTo>
                      <a:pt x="1340" y="7"/>
                    </a:lnTo>
                    <a:lnTo>
                      <a:pt x="1374" y="3"/>
                    </a:lnTo>
                    <a:lnTo>
                      <a:pt x="1405" y="1"/>
                    </a:lnTo>
                    <a:lnTo>
                      <a:pt x="1435" y="0"/>
                    </a:lnTo>
                    <a:lnTo>
                      <a:pt x="1463" y="1"/>
                    </a:lnTo>
                    <a:lnTo>
                      <a:pt x="1488" y="3"/>
                    </a:lnTo>
                    <a:lnTo>
                      <a:pt x="1512" y="5"/>
                    </a:lnTo>
                    <a:lnTo>
                      <a:pt x="1533" y="9"/>
                    </a:lnTo>
                    <a:lnTo>
                      <a:pt x="1552" y="14"/>
                    </a:lnTo>
                    <a:lnTo>
                      <a:pt x="1570" y="19"/>
                    </a:lnTo>
                    <a:lnTo>
                      <a:pt x="1585" y="23"/>
                    </a:lnTo>
                    <a:lnTo>
                      <a:pt x="1597" y="29"/>
                    </a:lnTo>
                    <a:lnTo>
                      <a:pt x="1608" y="33"/>
                    </a:lnTo>
                    <a:lnTo>
                      <a:pt x="1628" y="35"/>
                    </a:lnTo>
                    <a:lnTo>
                      <a:pt x="1647" y="37"/>
                    </a:lnTo>
                    <a:lnTo>
                      <a:pt x="1664" y="40"/>
                    </a:lnTo>
                    <a:lnTo>
                      <a:pt x="1680" y="44"/>
                    </a:lnTo>
                    <a:lnTo>
                      <a:pt x="1695" y="48"/>
                    </a:lnTo>
                    <a:lnTo>
                      <a:pt x="1710" y="52"/>
                    </a:lnTo>
                    <a:lnTo>
                      <a:pt x="1724" y="58"/>
                    </a:lnTo>
                    <a:lnTo>
                      <a:pt x="1737" y="64"/>
                    </a:lnTo>
                    <a:lnTo>
                      <a:pt x="1749" y="71"/>
                    </a:lnTo>
                    <a:lnTo>
                      <a:pt x="1761" y="78"/>
                    </a:lnTo>
                    <a:lnTo>
                      <a:pt x="1770" y="87"/>
                    </a:lnTo>
                    <a:lnTo>
                      <a:pt x="1780" y="94"/>
                    </a:lnTo>
                    <a:lnTo>
                      <a:pt x="1790" y="104"/>
                    </a:lnTo>
                    <a:lnTo>
                      <a:pt x="1797" y="113"/>
                    </a:lnTo>
                    <a:lnTo>
                      <a:pt x="1805" y="122"/>
                    </a:lnTo>
                    <a:lnTo>
                      <a:pt x="1812" y="133"/>
                    </a:lnTo>
                    <a:lnTo>
                      <a:pt x="1819" y="144"/>
                    </a:lnTo>
                    <a:lnTo>
                      <a:pt x="1824" y="154"/>
                    </a:lnTo>
                    <a:lnTo>
                      <a:pt x="1829" y="166"/>
                    </a:lnTo>
                    <a:lnTo>
                      <a:pt x="1834" y="178"/>
                    </a:lnTo>
                    <a:lnTo>
                      <a:pt x="1841" y="202"/>
                    </a:lnTo>
                    <a:lnTo>
                      <a:pt x="1847" y="227"/>
                    </a:lnTo>
                    <a:lnTo>
                      <a:pt x="1851" y="254"/>
                    </a:lnTo>
                    <a:lnTo>
                      <a:pt x="1853" y="282"/>
                    </a:lnTo>
                    <a:lnTo>
                      <a:pt x="1854" y="310"/>
                    </a:lnTo>
                    <a:lnTo>
                      <a:pt x="1854" y="338"/>
                    </a:lnTo>
                    <a:lnTo>
                      <a:pt x="1853" y="367"/>
                    </a:lnTo>
                    <a:lnTo>
                      <a:pt x="1851" y="396"/>
                    </a:lnTo>
                    <a:lnTo>
                      <a:pt x="1848" y="426"/>
                    </a:lnTo>
                    <a:lnTo>
                      <a:pt x="1846" y="455"/>
                    </a:lnTo>
                    <a:lnTo>
                      <a:pt x="1843" y="474"/>
                    </a:lnTo>
                    <a:lnTo>
                      <a:pt x="1842" y="484"/>
                    </a:lnTo>
                    <a:lnTo>
                      <a:pt x="1841" y="510"/>
                    </a:lnTo>
                    <a:lnTo>
                      <a:pt x="1841" y="535"/>
                    </a:lnTo>
                    <a:lnTo>
                      <a:pt x="1842" y="558"/>
                    </a:lnTo>
                    <a:lnTo>
                      <a:pt x="1844" y="583"/>
                    </a:lnTo>
                    <a:lnTo>
                      <a:pt x="1849" y="607"/>
                    </a:lnTo>
                    <a:lnTo>
                      <a:pt x="1854" y="630"/>
                    </a:lnTo>
                    <a:lnTo>
                      <a:pt x="1861" y="654"/>
                    </a:lnTo>
                    <a:lnTo>
                      <a:pt x="1867" y="676"/>
                    </a:lnTo>
                    <a:lnTo>
                      <a:pt x="1876" y="700"/>
                    </a:lnTo>
                    <a:lnTo>
                      <a:pt x="1884" y="722"/>
                    </a:lnTo>
                    <a:lnTo>
                      <a:pt x="1894" y="745"/>
                    </a:lnTo>
                    <a:lnTo>
                      <a:pt x="1904" y="768"/>
                    </a:lnTo>
                    <a:lnTo>
                      <a:pt x="1924" y="813"/>
                    </a:lnTo>
                    <a:lnTo>
                      <a:pt x="1945" y="858"/>
                    </a:lnTo>
                    <a:lnTo>
                      <a:pt x="1960" y="888"/>
                    </a:lnTo>
                    <a:lnTo>
                      <a:pt x="1974" y="917"/>
                    </a:lnTo>
                    <a:lnTo>
                      <a:pt x="1988" y="947"/>
                    </a:lnTo>
                    <a:lnTo>
                      <a:pt x="2001" y="977"/>
                    </a:lnTo>
                    <a:lnTo>
                      <a:pt x="2014" y="1008"/>
                    </a:lnTo>
                    <a:lnTo>
                      <a:pt x="2026" y="1039"/>
                    </a:lnTo>
                    <a:lnTo>
                      <a:pt x="2037" y="1071"/>
                    </a:lnTo>
                    <a:lnTo>
                      <a:pt x="2045" y="1105"/>
                    </a:lnTo>
                    <a:lnTo>
                      <a:pt x="2053" y="1134"/>
                    </a:lnTo>
                    <a:lnTo>
                      <a:pt x="2058" y="1162"/>
                    </a:lnTo>
                    <a:lnTo>
                      <a:pt x="2063" y="1190"/>
                    </a:lnTo>
                    <a:lnTo>
                      <a:pt x="2067" y="1216"/>
                    </a:lnTo>
                    <a:lnTo>
                      <a:pt x="2069" y="1243"/>
                    </a:lnTo>
                    <a:lnTo>
                      <a:pt x="2070" y="1269"/>
                    </a:lnTo>
                    <a:lnTo>
                      <a:pt x="2070" y="1295"/>
                    </a:lnTo>
                    <a:lnTo>
                      <a:pt x="2069" y="1320"/>
                    </a:lnTo>
                    <a:lnTo>
                      <a:pt x="2067" y="1344"/>
                    </a:lnTo>
                    <a:lnTo>
                      <a:pt x="2064" y="1369"/>
                    </a:lnTo>
                    <a:lnTo>
                      <a:pt x="2059" y="1393"/>
                    </a:lnTo>
                    <a:lnTo>
                      <a:pt x="2055" y="1415"/>
                    </a:lnTo>
                    <a:lnTo>
                      <a:pt x="2049" y="1438"/>
                    </a:lnTo>
                    <a:lnTo>
                      <a:pt x="2042" y="1459"/>
                    </a:lnTo>
                    <a:lnTo>
                      <a:pt x="2034" y="1481"/>
                    </a:lnTo>
                    <a:lnTo>
                      <a:pt x="2025" y="1502"/>
                    </a:lnTo>
                    <a:lnTo>
                      <a:pt x="2015" y="1522"/>
                    </a:lnTo>
                    <a:lnTo>
                      <a:pt x="2006" y="1543"/>
                    </a:lnTo>
                    <a:lnTo>
                      <a:pt x="1994" y="1562"/>
                    </a:lnTo>
                    <a:lnTo>
                      <a:pt x="1982" y="1580"/>
                    </a:lnTo>
                    <a:lnTo>
                      <a:pt x="1969" y="1599"/>
                    </a:lnTo>
                    <a:lnTo>
                      <a:pt x="1956" y="1617"/>
                    </a:lnTo>
                    <a:lnTo>
                      <a:pt x="1942" y="1634"/>
                    </a:lnTo>
                    <a:lnTo>
                      <a:pt x="1927" y="1651"/>
                    </a:lnTo>
                    <a:lnTo>
                      <a:pt x="1911" y="1667"/>
                    </a:lnTo>
                    <a:lnTo>
                      <a:pt x="1895" y="1684"/>
                    </a:lnTo>
                    <a:lnTo>
                      <a:pt x="1878" y="1699"/>
                    </a:lnTo>
                    <a:lnTo>
                      <a:pt x="1861" y="1714"/>
                    </a:lnTo>
                    <a:lnTo>
                      <a:pt x="1842" y="1728"/>
                    </a:lnTo>
                    <a:lnTo>
                      <a:pt x="1824" y="1742"/>
                    </a:lnTo>
                    <a:lnTo>
                      <a:pt x="1805" y="1756"/>
                    </a:lnTo>
                    <a:lnTo>
                      <a:pt x="1785" y="1767"/>
                    </a:lnTo>
                    <a:lnTo>
                      <a:pt x="1764" y="1781"/>
                    </a:lnTo>
                    <a:lnTo>
                      <a:pt x="1741" y="1794"/>
                    </a:lnTo>
                    <a:lnTo>
                      <a:pt x="1719" y="1806"/>
                    </a:lnTo>
                    <a:lnTo>
                      <a:pt x="1695" y="1817"/>
                    </a:lnTo>
                    <a:lnTo>
                      <a:pt x="1672" y="1827"/>
                    </a:lnTo>
                    <a:lnTo>
                      <a:pt x="1648" y="1838"/>
                    </a:lnTo>
                    <a:lnTo>
                      <a:pt x="1623" y="1848"/>
                    </a:lnTo>
                    <a:lnTo>
                      <a:pt x="1599" y="1856"/>
                    </a:lnTo>
                    <a:lnTo>
                      <a:pt x="1573" y="1865"/>
                    </a:lnTo>
                    <a:lnTo>
                      <a:pt x="1547" y="1873"/>
                    </a:lnTo>
                    <a:lnTo>
                      <a:pt x="1521" y="1879"/>
                    </a:lnTo>
                    <a:lnTo>
                      <a:pt x="1495" y="1885"/>
                    </a:lnTo>
                    <a:lnTo>
                      <a:pt x="1470" y="1892"/>
                    </a:lnTo>
                    <a:lnTo>
                      <a:pt x="1443" y="1897"/>
                    </a:lnTo>
                    <a:lnTo>
                      <a:pt x="1416" y="1902"/>
                    </a:lnTo>
                    <a:lnTo>
                      <a:pt x="1390" y="1906"/>
                    </a:lnTo>
                    <a:lnTo>
                      <a:pt x="1363" y="1909"/>
                    </a:lnTo>
                    <a:lnTo>
                      <a:pt x="1336" y="1912"/>
                    </a:lnTo>
                    <a:lnTo>
                      <a:pt x="1310" y="1914"/>
                    </a:lnTo>
                    <a:lnTo>
                      <a:pt x="1284" y="1916"/>
                    </a:lnTo>
                    <a:lnTo>
                      <a:pt x="1257" y="1917"/>
                    </a:lnTo>
                    <a:lnTo>
                      <a:pt x="1230" y="1917"/>
                    </a:lnTo>
                    <a:lnTo>
                      <a:pt x="1204" y="1917"/>
                    </a:lnTo>
                    <a:lnTo>
                      <a:pt x="1178" y="1916"/>
                    </a:lnTo>
                    <a:lnTo>
                      <a:pt x="1152" y="1914"/>
                    </a:lnTo>
                    <a:lnTo>
                      <a:pt x="1125" y="1912"/>
                    </a:lnTo>
                    <a:lnTo>
                      <a:pt x="1099" y="1910"/>
                    </a:lnTo>
                    <a:lnTo>
                      <a:pt x="1074" y="1907"/>
                    </a:lnTo>
                    <a:lnTo>
                      <a:pt x="1049" y="1904"/>
                    </a:lnTo>
                    <a:lnTo>
                      <a:pt x="1024" y="1898"/>
                    </a:lnTo>
                    <a:lnTo>
                      <a:pt x="999" y="1894"/>
                    </a:lnTo>
                    <a:lnTo>
                      <a:pt x="975" y="1889"/>
                    </a:lnTo>
                    <a:lnTo>
                      <a:pt x="936" y="1878"/>
                    </a:lnTo>
                    <a:lnTo>
                      <a:pt x="898" y="1866"/>
                    </a:lnTo>
                    <a:lnTo>
                      <a:pt x="862" y="1853"/>
                    </a:lnTo>
                    <a:lnTo>
                      <a:pt x="826" y="1838"/>
                    </a:lnTo>
                    <a:lnTo>
                      <a:pt x="809" y="1830"/>
                    </a:lnTo>
                    <a:lnTo>
                      <a:pt x="793" y="1821"/>
                    </a:lnTo>
                    <a:lnTo>
                      <a:pt x="777" y="1812"/>
                    </a:lnTo>
                    <a:lnTo>
                      <a:pt x="761" y="1803"/>
                    </a:lnTo>
                    <a:lnTo>
                      <a:pt x="746" y="1793"/>
                    </a:lnTo>
                    <a:lnTo>
                      <a:pt x="731" y="1783"/>
                    </a:lnTo>
                    <a:lnTo>
                      <a:pt x="717" y="1773"/>
                    </a:lnTo>
                    <a:lnTo>
                      <a:pt x="703" y="1762"/>
                    </a:lnTo>
                    <a:lnTo>
                      <a:pt x="689" y="1751"/>
                    </a:lnTo>
                    <a:lnTo>
                      <a:pt x="676" y="1739"/>
                    </a:lnTo>
                    <a:lnTo>
                      <a:pt x="664" y="1728"/>
                    </a:lnTo>
                    <a:lnTo>
                      <a:pt x="652" y="1715"/>
                    </a:lnTo>
                    <a:lnTo>
                      <a:pt x="642" y="1702"/>
                    </a:lnTo>
                    <a:lnTo>
                      <a:pt x="631" y="1689"/>
                    </a:lnTo>
                    <a:lnTo>
                      <a:pt x="620" y="1675"/>
                    </a:lnTo>
                    <a:lnTo>
                      <a:pt x="612" y="1661"/>
                    </a:lnTo>
                    <a:lnTo>
                      <a:pt x="602" y="1647"/>
                    </a:lnTo>
                    <a:lnTo>
                      <a:pt x="594" y="1632"/>
                    </a:lnTo>
                    <a:lnTo>
                      <a:pt x="587" y="1617"/>
                    </a:lnTo>
                    <a:lnTo>
                      <a:pt x="579" y="1602"/>
                    </a:lnTo>
                    <a:lnTo>
                      <a:pt x="574" y="1586"/>
                    </a:lnTo>
                    <a:lnTo>
                      <a:pt x="569" y="1570"/>
                    </a:lnTo>
                    <a:lnTo>
                      <a:pt x="563" y="1553"/>
                    </a:lnTo>
                    <a:lnTo>
                      <a:pt x="560" y="1535"/>
                    </a:lnTo>
                    <a:lnTo>
                      <a:pt x="523" y="1536"/>
                    </a:lnTo>
                    <a:lnTo>
                      <a:pt x="488" y="1536"/>
                    </a:lnTo>
                    <a:lnTo>
                      <a:pt x="456" y="1534"/>
                    </a:lnTo>
                    <a:lnTo>
                      <a:pt x="426" y="1532"/>
                    </a:lnTo>
                    <a:lnTo>
                      <a:pt x="397" y="1530"/>
                    </a:lnTo>
                    <a:lnTo>
                      <a:pt x="371" y="1526"/>
                    </a:lnTo>
                    <a:lnTo>
                      <a:pt x="346" y="1521"/>
                    </a:lnTo>
                    <a:lnTo>
                      <a:pt x="323" y="1516"/>
                    </a:lnTo>
                    <a:lnTo>
                      <a:pt x="301" y="1510"/>
                    </a:lnTo>
                    <a:lnTo>
                      <a:pt x="282" y="1503"/>
                    </a:lnTo>
                    <a:lnTo>
                      <a:pt x="264" y="1496"/>
                    </a:lnTo>
                    <a:lnTo>
                      <a:pt x="246" y="1487"/>
                    </a:lnTo>
                    <a:lnTo>
                      <a:pt x="231" y="1478"/>
                    </a:lnTo>
                    <a:lnTo>
                      <a:pt x="218" y="1470"/>
                    </a:lnTo>
                    <a:lnTo>
                      <a:pt x="206" y="1460"/>
                    </a:lnTo>
                    <a:lnTo>
                      <a:pt x="195" y="1451"/>
                    </a:lnTo>
                    <a:lnTo>
                      <a:pt x="185" y="1440"/>
                    </a:lnTo>
                    <a:lnTo>
                      <a:pt x="177" y="1429"/>
                    </a:lnTo>
                    <a:lnTo>
                      <a:pt x="169" y="1418"/>
                    </a:lnTo>
                    <a:lnTo>
                      <a:pt x="163" y="1408"/>
                    </a:lnTo>
                    <a:lnTo>
                      <a:pt x="156" y="1396"/>
                    </a:lnTo>
                    <a:lnTo>
                      <a:pt x="152" y="1385"/>
                    </a:lnTo>
                    <a:lnTo>
                      <a:pt x="149" y="1373"/>
                    </a:lnTo>
                    <a:lnTo>
                      <a:pt x="145" y="1361"/>
                    </a:lnTo>
                    <a:lnTo>
                      <a:pt x="144" y="1350"/>
                    </a:lnTo>
                    <a:lnTo>
                      <a:pt x="143" y="1338"/>
                    </a:lnTo>
                    <a:lnTo>
                      <a:pt x="142" y="1326"/>
                    </a:lnTo>
                    <a:lnTo>
                      <a:pt x="142" y="1314"/>
                    </a:lnTo>
                    <a:lnTo>
                      <a:pt x="144" y="1292"/>
                    </a:lnTo>
                    <a:lnTo>
                      <a:pt x="148" y="1270"/>
                    </a:lnTo>
                    <a:lnTo>
                      <a:pt x="124" y="1263"/>
                    </a:lnTo>
                    <a:lnTo>
                      <a:pt x="101" y="1252"/>
                    </a:lnTo>
                    <a:lnTo>
                      <a:pt x="82" y="1239"/>
                    </a:lnTo>
                    <a:lnTo>
                      <a:pt x="66" y="1225"/>
                    </a:lnTo>
                    <a:lnTo>
                      <a:pt x="51" y="1208"/>
                    </a:lnTo>
                    <a:lnTo>
                      <a:pt x="38" y="1190"/>
                    </a:lnTo>
                    <a:lnTo>
                      <a:pt x="28" y="1169"/>
                    </a:lnTo>
                    <a:lnTo>
                      <a:pt x="20" y="1147"/>
                    </a:lnTo>
                    <a:lnTo>
                      <a:pt x="12" y="1124"/>
                    </a:lnTo>
                    <a:lnTo>
                      <a:pt x="7" y="1099"/>
                    </a:lnTo>
                    <a:lnTo>
                      <a:pt x="4" y="1075"/>
                    </a:lnTo>
                    <a:lnTo>
                      <a:pt x="1" y="1049"/>
                    </a:lnTo>
                    <a:lnTo>
                      <a:pt x="0" y="1022"/>
                    </a:lnTo>
                    <a:lnTo>
                      <a:pt x="0" y="995"/>
                    </a:lnTo>
                    <a:lnTo>
                      <a:pt x="1" y="968"/>
                    </a:lnTo>
                    <a:lnTo>
                      <a:pt x="4" y="942"/>
                    </a:lnTo>
                    <a:lnTo>
                      <a:pt x="7" y="915"/>
                    </a:lnTo>
                    <a:lnTo>
                      <a:pt x="10" y="889"/>
                    </a:lnTo>
                    <a:lnTo>
                      <a:pt x="14" y="863"/>
                    </a:lnTo>
                    <a:lnTo>
                      <a:pt x="20" y="838"/>
                    </a:lnTo>
                    <a:lnTo>
                      <a:pt x="29" y="791"/>
                    </a:lnTo>
                    <a:lnTo>
                      <a:pt x="40" y="749"/>
                    </a:lnTo>
                    <a:lnTo>
                      <a:pt x="58" y="687"/>
                    </a:lnTo>
                    <a:lnTo>
                      <a:pt x="66" y="662"/>
                    </a:lnTo>
                    <a:lnTo>
                      <a:pt x="201" y="710"/>
                    </a:lnTo>
                    <a:close/>
                    <a:moveTo>
                      <a:pt x="1186" y="49"/>
                    </a:moveTo>
                    <a:lnTo>
                      <a:pt x="1186" y="49"/>
                    </a:lnTo>
                    <a:close/>
                    <a:moveTo>
                      <a:pt x="1186" y="49"/>
                    </a:moveTo>
                    <a:lnTo>
                      <a:pt x="1186" y="4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3F2A15"/>
                </a:outerShdw>
              </a:effec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4608" name="Text Box 43">
            <a:extLst>
              <a:ext uri="{FF2B5EF4-FFF2-40B4-BE49-F238E27FC236}">
                <a16:creationId xmlns:a16="http://schemas.microsoft.com/office/drawing/2014/main" id="{C1A5FCB1-7148-46A9-99FC-918E7B2B3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86413"/>
            <a:ext cx="1644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Verdana" panose="020B0604030504040204" pitchFamily="34" charset="0"/>
              </a:rPr>
              <a:t>CM Remnant</a:t>
            </a:r>
            <a:br>
              <a:rPr lang="en-US" altLang="en-US" sz="1600" b="1">
                <a:latin typeface="Verdana" panose="020B0604030504040204" pitchFamily="34" charset="0"/>
              </a:rPr>
            </a:b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24609" name="AutoShape 44">
            <a:extLst>
              <a:ext uri="{FF2B5EF4-FFF2-40B4-BE49-F238E27FC236}">
                <a16:creationId xmlns:a16="http://schemas.microsoft.com/office/drawing/2014/main" id="{90C75650-2DB5-4A85-ABBC-64C5BC217E7D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1826419" y="1947069"/>
            <a:ext cx="276225" cy="871537"/>
          </a:xfrm>
          <a:prstGeom prst="downArrow">
            <a:avLst>
              <a:gd name="adj1" fmla="val 46287"/>
              <a:gd name="adj2" fmla="val 14015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610" name="Text Box 45">
            <a:extLst>
              <a:ext uri="{FF2B5EF4-FFF2-40B4-BE49-F238E27FC236}">
                <a16:creationId xmlns:a16="http://schemas.microsoft.com/office/drawing/2014/main" id="{6F504D76-4C65-4F68-86CB-A79D0588E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2874963"/>
            <a:ext cx="14557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  <a:latin typeface="Verdana" panose="020B0604030504040204" pitchFamily="34" charset="0"/>
              </a:rPr>
              <a:t>VLDL</a:t>
            </a:r>
            <a:br>
              <a:rPr lang="en-US" altLang="en-US" sz="1600" b="1">
                <a:latin typeface="Verdana" panose="020B0604030504040204" pitchFamily="34" charset="0"/>
              </a:rPr>
            </a:br>
            <a:endParaRPr lang="en-US" altLang="en-US" sz="1600" b="1">
              <a:latin typeface="Verdana" panose="020B0604030504040204" pitchFamily="34" charset="0"/>
            </a:endParaRPr>
          </a:p>
        </p:txBody>
      </p:sp>
      <p:grpSp>
        <p:nvGrpSpPr>
          <p:cNvPr id="24611" name="Group 46">
            <a:extLst>
              <a:ext uri="{FF2B5EF4-FFF2-40B4-BE49-F238E27FC236}">
                <a16:creationId xmlns:a16="http://schemas.microsoft.com/office/drawing/2014/main" id="{4D00C3EC-A9C6-46F0-AA4B-FC6F9AF8187F}"/>
              </a:ext>
            </a:extLst>
          </p:cNvPr>
          <p:cNvGrpSpPr>
            <a:grpSpLocks/>
          </p:cNvGrpSpPr>
          <p:nvPr/>
        </p:nvGrpSpPr>
        <p:grpSpPr bwMode="auto">
          <a:xfrm>
            <a:off x="3922713" y="3175000"/>
            <a:ext cx="2670175" cy="709613"/>
            <a:chOff x="3029" y="2121"/>
            <a:chExt cx="1541" cy="447"/>
          </a:xfrm>
        </p:grpSpPr>
        <p:sp>
          <p:nvSpPr>
            <p:cNvPr id="24630" name="Text Box 47">
              <a:extLst>
                <a:ext uri="{FF2B5EF4-FFF2-40B4-BE49-F238E27FC236}">
                  <a16:creationId xmlns:a16="http://schemas.microsoft.com/office/drawing/2014/main" id="{46573AE6-2C06-457D-BF8D-6959B51AA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9" y="2200"/>
              <a:ext cx="13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60000"/>
                </a:spcBef>
                <a:buFontTx/>
                <a:buNone/>
              </a:pPr>
              <a:r>
                <a:rPr lang="en-US" altLang="en-US" sz="2400" b="1">
                  <a:solidFill>
                    <a:srgbClr val="00CC99"/>
                  </a:solidFill>
                  <a:latin typeface="Verdana" panose="020B0604030504040204" pitchFamily="34" charset="0"/>
                </a:rPr>
                <a:t>Ezetimibe</a:t>
              </a:r>
            </a:p>
          </p:txBody>
        </p:sp>
        <p:sp>
          <p:nvSpPr>
            <p:cNvPr id="613424" name="Text Box 48">
              <a:extLst>
                <a:ext uri="{FF2B5EF4-FFF2-40B4-BE49-F238E27FC236}">
                  <a16:creationId xmlns:a16="http://schemas.microsoft.com/office/drawing/2014/main" id="{D3C55DED-B091-49B9-86AB-A62BC1581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0" y="2121"/>
              <a:ext cx="520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60000"/>
                </a:spcBef>
                <a:defRPr/>
              </a:pPr>
              <a:r>
                <a:rPr lang="en-US" sz="4000" b="1">
                  <a:solidFill>
                    <a:srgbClr val="00CC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X</a:t>
              </a:r>
            </a:p>
          </p:txBody>
        </p:sp>
      </p:grpSp>
      <p:grpSp>
        <p:nvGrpSpPr>
          <p:cNvPr id="24612" name="Group 49">
            <a:extLst>
              <a:ext uri="{FF2B5EF4-FFF2-40B4-BE49-F238E27FC236}">
                <a16:creationId xmlns:a16="http://schemas.microsoft.com/office/drawing/2014/main" id="{671660BE-1FD4-4257-AB6C-ACB86C6224A9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922338"/>
            <a:ext cx="577850" cy="628650"/>
            <a:chOff x="684" y="2361"/>
            <a:chExt cx="714" cy="691"/>
          </a:xfrm>
        </p:grpSpPr>
        <p:sp>
          <p:nvSpPr>
            <p:cNvPr id="24626" name="Oval 50">
              <a:extLst>
                <a:ext uri="{FF2B5EF4-FFF2-40B4-BE49-F238E27FC236}">
                  <a16:creationId xmlns:a16="http://schemas.microsoft.com/office/drawing/2014/main" id="{8FCB95EB-820D-4621-A8FD-4EDB5FDE0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2361"/>
              <a:ext cx="714" cy="691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4627" name="Group 51">
              <a:extLst>
                <a:ext uri="{FF2B5EF4-FFF2-40B4-BE49-F238E27FC236}">
                  <a16:creationId xmlns:a16="http://schemas.microsoft.com/office/drawing/2014/main" id="{54711214-13A1-44C4-9767-599EA66620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" y="2399"/>
              <a:ext cx="629" cy="617"/>
              <a:chOff x="1297" y="1417"/>
              <a:chExt cx="629" cy="617"/>
            </a:xfrm>
          </p:grpSpPr>
          <p:sp>
            <p:nvSpPr>
              <p:cNvPr id="24628" name="Freeform 52" descr="Large confetti">
                <a:extLst>
                  <a:ext uri="{FF2B5EF4-FFF2-40B4-BE49-F238E27FC236}">
                    <a16:creationId xmlns:a16="http://schemas.microsoft.com/office/drawing/2014/main" id="{CDB18C1D-813B-4FF3-80BD-4E7AFA24F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1417"/>
                <a:ext cx="617" cy="617"/>
              </a:xfrm>
              <a:custGeom>
                <a:avLst/>
                <a:gdLst>
                  <a:gd name="T0" fmla="*/ 0 w 2017"/>
                  <a:gd name="T1" fmla="*/ 0 h 2016"/>
                  <a:gd name="T2" fmla="*/ 0 w 2017"/>
                  <a:gd name="T3" fmla="*/ 0 h 2016"/>
                  <a:gd name="T4" fmla="*/ 0 w 2017"/>
                  <a:gd name="T5" fmla="*/ 0 h 2016"/>
                  <a:gd name="T6" fmla="*/ 0 w 2017"/>
                  <a:gd name="T7" fmla="*/ 0 h 2016"/>
                  <a:gd name="T8" fmla="*/ 0 w 2017"/>
                  <a:gd name="T9" fmla="*/ 0 h 2016"/>
                  <a:gd name="T10" fmla="*/ 0 w 2017"/>
                  <a:gd name="T11" fmla="*/ 0 h 2016"/>
                  <a:gd name="T12" fmla="*/ 0 w 2017"/>
                  <a:gd name="T13" fmla="*/ 0 h 2016"/>
                  <a:gd name="T14" fmla="*/ 0 w 2017"/>
                  <a:gd name="T15" fmla="*/ 0 h 2016"/>
                  <a:gd name="T16" fmla="*/ 0 w 2017"/>
                  <a:gd name="T17" fmla="*/ 0 h 2016"/>
                  <a:gd name="T18" fmla="*/ 0 w 2017"/>
                  <a:gd name="T19" fmla="*/ 0 h 2016"/>
                  <a:gd name="T20" fmla="*/ 0 w 2017"/>
                  <a:gd name="T21" fmla="*/ 0 h 2016"/>
                  <a:gd name="T22" fmla="*/ 0 w 2017"/>
                  <a:gd name="T23" fmla="*/ 0 h 2016"/>
                  <a:gd name="T24" fmla="*/ 0 w 2017"/>
                  <a:gd name="T25" fmla="*/ 0 h 2016"/>
                  <a:gd name="T26" fmla="*/ 0 w 2017"/>
                  <a:gd name="T27" fmla="*/ 0 h 2016"/>
                  <a:gd name="T28" fmla="*/ 0 w 2017"/>
                  <a:gd name="T29" fmla="*/ 0 h 2016"/>
                  <a:gd name="T30" fmla="*/ 0 w 2017"/>
                  <a:gd name="T31" fmla="*/ 0 h 2016"/>
                  <a:gd name="T32" fmla="*/ 0 w 2017"/>
                  <a:gd name="T33" fmla="*/ 0 h 2016"/>
                  <a:gd name="T34" fmla="*/ 0 w 2017"/>
                  <a:gd name="T35" fmla="*/ 0 h 2016"/>
                  <a:gd name="T36" fmla="*/ 0 w 2017"/>
                  <a:gd name="T37" fmla="*/ 0 h 2016"/>
                  <a:gd name="T38" fmla="*/ 0 w 2017"/>
                  <a:gd name="T39" fmla="*/ 0 h 2016"/>
                  <a:gd name="T40" fmla="*/ 0 w 2017"/>
                  <a:gd name="T41" fmla="*/ 0 h 2016"/>
                  <a:gd name="T42" fmla="*/ 0 w 2017"/>
                  <a:gd name="T43" fmla="*/ 0 h 2016"/>
                  <a:gd name="T44" fmla="*/ 0 w 2017"/>
                  <a:gd name="T45" fmla="*/ 0 h 2016"/>
                  <a:gd name="T46" fmla="*/ 0 w 2017"/>
                  <a:gd name="T47" fmla="*/ 0 h 2016"/>
                  <a:gd name="T48" fmla="*/ 0 w 2017"/>
                  <a:gd name="T49" fmla="*/ 0 h 2016"/>
                  <a:gd name="T50" fmla="*/ 0 w 2017"/>
                  <a:gd name="T51" fmla="*/ 0 h 2016"/>
                  <a:gd name="T52" fmla="*/ 0 w 2017"/>
                  <a:gd name="T53" fmla="*/ 0 h 2016"/>
                  <a:gd name="T54" fmla="*/ 0 w 2017"/>
                  <a:gd name="T55" fmla="*/ 0 h 2016"/>
                  <a:gd name="T56" fmla="*/ 0 w 2017"/>
                  <a:gd name="T57" fmla="*/ 0 h 2016"/>
                  <a:gd name="T58" fmla="*/ 0 w 2017"/>
                  <a:gd name="T59" fmla="*/ 0 h 2016"/>
                  <a:gd name="T60" fmla="*/ 0 w 2017"/>
                  <a:gd name="T61" fmla="*/ 0 h 2016"/>
                  <a:gd name="T62" fmla="*/ 0 w 2017"/>
                  <a:gd name="T63" fmla="*/ 0 h 2016"/>
                  <a:gd name="T64" fmla="*/ 0 w 2017"/>
                  <a:gd name="T65" fmla="*/ 0 h 2016"/>
                  <a:gd name="T66" fmla="*/ 0 w 2017"/>
                  <a:gd name="T67" fmla="*/ 0 h 2016"/>
                  <a:gd name="T68" fmla="*/ 0 w 2017"/>
                  <a:gd name="T69" fmla="*/ 0 h 2016"/>
                  <a:gd name="T70" fmla="*/ 0 w 2017"/>
                  <a:gd name="T71" fmla="*/ 0 h 2016"/>
                  <a:gd name="T72" fmla="*/ 0 w 2017"/>
                  <a:gd name="T73" fmla="*/ 0 h 2016"/>
                  <a:gd name="T74" fmla="*/ 0 w 2017"/>
                  <a:gd name="T75" fmla="*/ 0 h 2016"/>
                  <a:gd name="T76" fmla="*/ 0 w 2017"/>
                  <a:gd name="T77" fmla="*/ 0 h 2016"/>
                  <a:gd name="T78" fmla="*/ 0 w 2017"/>
                  <a:gd name="T79" fmla="*/ 0 h 2016"/>
                  <a:gd name="T80" fmla="*/ 0 w 2017"/>
                  <a:gd name="T81" fmla="*/ 0 h 2016"/>
                  <a:gd name="T82" fmla="*/ 0 w 2017"/>
                  <a:gd name="T83" fmla="*/ 0 h 2016"/>
                  <a:gd name="T84" fmla="*/ 0 w 2017"/>
                  <a:gd name="T85" fmla="*/ 0 h 20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17"/>
                  <a:gd name="T130" fmla="*/ 0 h 2016"/>
                  <a:gd name="T131" fmla="*/ 2017 w 2017"/>
                  <a:gd name="T132" fmla="*/ 2016 h 20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17" h="2016">
                    <a:moveTo>
                      <a:pt x="1009" y="2016"/>
                    </a:moveTo>
                    <a:lnTo>
                      <a:pt x="1060" y="2015"/>
                    </a:lnTo>
                    <a:lnTo>
                      <a:pt x="1112" y="2012"/>
                    </a:lnTo>
                    <a:lnTo>
                      <a:pt x="1162" y="2006"/>
                    </a:lnTo>
                    <a:lnTo>
                      <a:pt x="1212" y="1996"/>
                    </a:lnTo>
                    <a:lnTo>
                      <a:pt x="1260" y="1985"/>
                    </a:lnTo>
                    <a:lnTo>
                      <a:pt x="1308" y="1971"/>
                    </a:lnTo>
                    <a:lnTo>
                      <a:pt x="1354" y="1955"/>
                    </a:lnTo>
                    <a:lnTo>
                      <a:pt x="1401" y="1937"/>
                    </a:lnTo>
                    <a:lnTo>
                      <a:pt x="1446" y="1918"/>
                    </a:lnTo>
                    <a:lnTo>
                      <a:pt x="1489" y="1895"/>
                    </a:lnTo>
                    <a:lnTo>
                      <a:pt x="1531" y="1870"/>
                    </a:lnTo>
                    <a:lnTo>
                      <a:pt x="1572" y="1845"/>
                    </a:lnTo>
                    <a:lnTo>
                      <a:pt x="1611" y="1816"/>
                    </a:lnTo>
                    <a:lnTo>
                      <a:pt x="1650" y="1787"/>
                    </a:lnTo>
                    <a:lnTo>
                      <a:pt x="1686" y="1754"/>
                    </a:lnTo>
                    <a:lnTo>
                      <a:pt x="1722" y="1721"/>
                    </a:lnTo>
                    <a:lnTo>
                      <a:pt x="1755" y="1686"/>
                    </a:lnTo>
                    <a:lnTo>
                      <a:pt x="1786" y="1649"/>
                    </a:lnTo>
                    <a:lnTo>
                      <a:pt x="1816" y="1612"/>
                    </a:lnTo>
                    <a:lnTo>
                      <a:pt x="1844" y="1572"/>
                    </a:lnTo>
                    <a:lnTo>
                      <a:pt x="1871" y="1531"/>
                    </a:lnTo>
                    <a:lnTo>
                      <a:pt x="1896" y="1488"/>
                    </a:lnTo>
                    <a:lnTo>
                      <a:pt x="1917" y="1445"/>
                    </a:lnTo>
                    <a:lnTo>
                      <a:pt x="1938" y="1400"/>
                    </a:lnTo>
                    <a:lnTo>
                      <a:pt x="1956" y="1355"/>
                    </a:lnTo>
                    <a:lnTo>
                      <a:pt x="1972" y="1308"/>
                    </a:lnTo>
                    <a:lnTo>
                      <a:pt x="1986" y="1260"/>
                    </a:lnTo>
                    <a:lnTo>
                      <a:pt x="1997" y="1211"/>
                    </a:lnTo>
                    <a:lnTo>
                      <a:pt x="2005" y="1162"/>
                    </a:lnTo>
                    <a:lnTo>
                      <a:pt x="2012" y="1111"/>
                    </a:lnTo>
                    <a:lnTo>
                      <a:pt x="2016" y="1061"/>
                    </a:lnTo>
                    <a:lnTo>
                      <a:pt x="2017" y="1008"/>
                    </a:lnTo>
                    <a:lnTo>
                      <a:pt x="2016" y="957"/>
                    </a:lnTo>
                    <a:lnTo>
                      <a:pt x="2012" y="906"/>
                    </a:lnTo>
                    <a:lnTo>
                      <a:pt x="2005" y="856"/>
                    </a:lnTo>
                    <a:lnTo>
                      <a:pt x="1997" y="805"/>
                    </a:lnTo>
                    <a:lnTo>
                      <a:pt x="1986" y="757"/>
                    </a:lnTo>
                    <a:lnTo>
                      <a:pt x="1972" y="710"/>
                    </a:lnTo>
                    <a:lnTo>
                      <a:pt x="1956" y="662"/>
                    </a:lnTo>
                    <a:lnTo>
                      <a:pt x="1938" y="616"/>
                    </a:lnTo>
                    <a:lnTo>
                      <a:pt x="1917" y="572"/>
                    </a:lnTo>
                    <a:lnTo>
                      <a:pt x="1896" y="528"/>
                    </a:lnTo>
                    <a:lnTo>
                      <a:pt x="1871" y="486"/>
                    </a:lnTo>
                    <a:lnTo>
                      <a:pt x="1844" y="445"/>
                    </a:lnTo>
                    <a:lnTo>
                      <a:pt x="1816" y="406"/>
                    </a:lnTo>
                    <a:lnTo>
                      <a:pt x="1786" y="368"/>
                    </a:lnTo>
                    <a:lnTo>
                      <a:pt x="1755" y="331"/>
                    </a:lnTo>
                    <a:lnTo>
                      <a:pt x="1722" y="296"/>
                    </a:lnTo>
                    <a:lnTo>
                      <a:pt x="1686" y="263"/>
                    </a:lnTo>
                    <a:lnTo>
                      <a:pt x="1650" y="231"/>
                    </a:lnTo>
                    <a:lnTo>
                      <a:pt x="1611" y="201"/>
                    </a:lnTo>
                    <a:lnTo>
                      <a:pt x="1572" y="173"/>
                    </a:lnTo>
                    <a:lnTo>
                      <a:pt x="1531" y="146"/>
                    </a:lnTo>
                    <a:lnTo>
                      <a:pt x="1489" y="122"/>
                    </a:lnTo>
                    <a:lnTo>
                      <a:pt x="1446" y="100"/>
                    </a:lnTo>
                    <a:lnTo>
                      <a:pt x="1401" y="79"/>
                    </a:lnTo>
                    <a:lnTo>
                      <a:pt x="1354" y="61"/>
                    </a:lnTo>
                    <a:lnTo>
                      <a:pt x="1308" y="46"/>
                    </a:lnTo>
                    <a:lnTo>
                      <a:pt x="1260" y="32"/>
                    </a:lnTo>
                    <a:lnTo>
                      <a:pt x="1212" y="20"/>
                    </a:lnTo>
                    <a:lnTo>
                      <a:pt x="1162" y="12"/>
                    </a:lnTo>
                    <a:lnTo>
                      <a:pt x="1112" y="5"/>
                    </a:lnTo>
                    <a:lnTo>
                      <a:pt x="1060" y="1"/>
                    </a:lnTo>
                    <a:lnTo>
                      <a:pt x="1009" y="0"/>
                    </a:lnTo>
                    <a:lnTo>
                      <a:pt x="957" y="1"/>
                    </a:lnTo>
                    <a:lnTo>
                      <a:pt x="906" y="5"/>
                    </a:lnTo>
                    <a:lnTo>
                      <a:pt x="855" y="12"/>
                    </a:lnTo>
                    <a:lnTo>
                      <a:pt x="806" y="20"/>
                    </a:lnTo>
                    <a:lnTo>
                      <a:pt x="757" y="32"/>
                    </a:lnTo>
                    <a:lnTo>
                      <a:pt x="709" y="46"/>
                    </a:lnTo>
                    <a:lnTo>
                      <a:pt x="663" y="61"/>
                    </a:lnTo>
                    <a:lnTo>
                      <a:pt x="617" y="79"/>
                    </a:lnTo>
                    <a:lnTo>
                      <a:pt x="573" y="100"/>
                    </a:lnTo>
                    <a:lnTo>
                      <a:pt x="529" y="122"/>
                    </a:lnTo>
                    <a:lnTo>
                      <a:pt x="487" y="146"/>
                    </a:lnTo>
                    <a:lnTo>
                      <a:pt x="446" y="173"/>
                    </a:lnTo>
                    <a:lnTo>
                      <a:pt x="406" y="201"/>
                    </a:lnTo>
                    <a:lnTo>
                      <a:pt x="367" y="231"/>
                    </a:lnTo>
                    <a:lnTo>
                      <a:pt x="331" y="263"/>
                    </a:lnTo>
                    <a:lnTo>
                      <a:pt x="297" y="296"/>
                    </a:lnTo>
                    <a:lnTo>
                      <a:pt x="262" y="331"/>
                    </a:lnTo>
                    <a:lnTo>
                      <a:pt x="231" y="368"/>
                    </a:lnTo>
                    <a:lnTo>
                      <a:pt x="201" y="406"/>
                    </a:lnTo>
                    <a:lnTo>
                      <a:pt x="173" y="445"/>
                    </a:lnTo>
                    <a:lnTo>
                      <a:pt x="146" y="486"/>
                    </a:lnTo>
                    <a:lnTo>
                      <a:pt x="123" y="528"/>
                    </a:lnTo>
                    <a:lnTo>
                      <a:pt x="100" y="572"/>
                    </a:lnTo>
                    <a:lnTo>
                      <a:pt x="80" y="616"/>
                    </a:lnTo>
                    <a:lnTo>
                      <a:pt x="61" y="662"/>
                    </a:lnTo>
                    <a:lnTo>
                      <a:pt x="45" y="710"/>
                    </a:lnTo>
                    <a:lnTo>
                      <a:pt x="32" y="757"/>
                    </a:lnTo>
                    <a:lnTo>
                      <a:pt x="21" y="805"/>
                    </a:lnTo>
                    <a:lnTo>
                      <a:pt x="12" y="856"/>
                    </a:lnTo>
                    <a:lnTo>
                      <a:pt x="5" y="906"/>
                    </a:lnTo>
                    <a:lnTo>
                      <a:pt x="1" y="957"/>
                    </a:lnTo>
                    <a:lnTo>
                      <a:pt x="0" y="1008"/>
                    </a:lnTo>
                    <a:lnTo>
                      <a:pt x="1" y="1061"/>
                    </a:lnTo>
                    <a:lnTo>
                      <a:pt x="5" y="1111"/>
                    </a:lnTo>
                    <a:lnTo>
                      <a:pt x="12" y="1162"/>
                    </a:lnTo>
                    <a:lnTo>
                      <a:pt x="21" y="1211"/>
                    </a:lnTo>
                    <a:lnTo>
                      <a:pt x="32" y="1260"/>
                    </a:lnTo>
                    <a:lnTo>
                      <a:pt x="45" y="1308"/>
                    </a:lnTo>
                    <a:lnTo>
                      <a:pt x="61" y="1355"/>
                    </a:lnTo>
                    <a:lnTo>
                      <a:pt x="80" y="1400"/>
                    </a:lnTo>
                    <a:lnTo>
                      <a:pt x="100" y="1445"/>
                    </a:lnTo>
                    <a:lnTo>
                      <a:pt x="123" y="1488"/>
                    </a:lnTo>
                    <a:lnTo>
                      <a:pt x="146" y="1531"/>
                    </a:lnTo>
                    <a:lnTo>
                      <a:pt x="173" y="1572"/>
                    </a:lnTo>
                    <a:lnTo>
                      <a:pt x="201" y="1612"/>
                    </a:lnTo>
                    <a:lnTo>
                      <a:pt x="231" y="1649"/>
                    </a:lnTo>
                    <a:lnTo>
                      <a:pt x="262" y="1686"/>
                    </a:lnTo>
                    <a:lnTo>
                      <a:pt x="297" y="1721"/>
                    </a:lnTo>
                    <a:lnTo>
                      <a:pt x="331" y="1754"/>
                    </a:lnTo>
                    <a:lnTo>
                      <a:pt x="367" y="1787"/>
                    </a:lnTo>
                    <a:lnTo>
                      <a:pt x="406" y="1816"/>
                    </a:lnTo>
                    <a:lnTo>
                      <a:pt x="446" y="1845"/>
                    </a:lnTo>
                    <a:lnTo>
                      <a:pt x="487" y="1870"/>
                    </a:lnTo>
                    <a:lnTo>
                      <a:pt x="529" y="1895"/>
                    </a:lnTo>
                    <a:lnTo>
                      <a:pt x="573" y="1918"/>
                    </a:lnTo>
                    <a:lnTo>
                      <a:pt x="617" y="1937"/>
                    </a:lnTo>
                    <a:lnTo>
                      <a:pt x="663" y="1955"/>
                    </a:lnTo>
                    <a:lnTo>
                      <a:pt x="709" y="1971"/>
                    </a:lnTo>
                    <a:lnTo>
                      <a:pt x="757" y="1985"/>
                    </a:lnTo>
                    <a:lnTo>
                      <a:pt x="806" y="1996"/>
                    </a:lnTo>
                    <a:lnTo>
                      <a:pt x="855" y="2006"/>
                    </a:lnTo>
                    <a:lnTo>
                      <a:pt x="906" y="2012"/>
                    </a:lnTo>
                    <a:lnTo>
                      <a:pt x="957" y="2015"/>
                    </a:lnTo>
                    <a:lnTo>
                      <a:pt x="1009" y="2016"/>
                    </a:lnTo>
                    <a:close/>
                  </a:path>
                </a:pathLst>
              </a:custGeom>
              <a:pattFill prst="lgConfetti">
                <a:fgClr>
                  <a:srgbClr val="FFCC99"/>
                </a:fgClr>
                <a:bgClr>
                  <a:srgbClr val="33221A"/>
                </a:bgClr>
              </a:pattFill>
              <a:ln w="19050" cmpd="sng">
                <a:solidFill>
                  <a:srgbClr val="754E2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29" name="Freeform 53">
                <a:extLst>
                  <a:ext uri="{FF2B5EF4-FFF2-40B4-BE49-F238E27FC236}">
                    <a16:creationId xmlns:a16="http://schemas.microsoft.com/office/drawing/2014/main" id="{6E8100F5-1179-48EE-AB24-CA894C25A6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7" y="1419"/>
                <a:ext cx="623" cy="588"/>
              </a:xfrm>
              <a:custGeom>
                <a:avLst/>
                <a:gdLst>
                  <a:gd name="T0" fmla="*/ 0 w 2070"/>
                  <a:gd name="T1" fmla="*/ 0 h 1917"/>
                  <a:gd name="T2" fmla="*/ 0 w 2070"/>
                  <a:gd name="T3" fmla="*/ 0 h 1917"/>
                  <a:gd name="T4" fmla="*/ 0 w 2070"/>
                  <a:gd name="T5" fmla="*/ 0 h 1917"/>
                  <a:gd name="T6" fmla="*/ 0 w 2070"/>
                  <a:gd name="T7" fmla="*/ 0 h 1917"/>
                  <a:gd name="T8" fmla="*/ 0 w 2070"/>
                  <a:gd name="T9" fmla="*/ 0 h 1917"/>
                  <a:gd name="T10" fmla="*/ 0 w 2070"/>
                  <a:gd name="T11" fmla="*/ 0 h 1917"/>
                  <a:gd name="T12" fmla="*/ 0 w 2070"/>
                  <a:gd name="T13" fmla="*/ 0 h 1917"/>
                  <a:gd name="T14" fmla="*/ 0 w 2070"/>
                  <a:gd name="T15" fmla="*/ 0 h 1917"/>
                  <a:gd name="T16" fmla="*/ 0 w 2070"/>
                  <a:gd name="T17" fmla="*/ 0 h 1917"/>
                  <a:gd name="T18" fmla="*/ 0 w 2070"/>
                  <a:gd name="T19" fmla="*/ 0 h 1917"/>
                  <a:gd name="T20" fmla="*/ 0 w 2070"/>
                  <a:gd name="T21" fmla="*/ 0 h 1917"/>
                  <a:gd name="T22" fmla="*/ 0 w 2070"/>
                  <a:gd name="T23" fmla="*/ 0 h 1917"/>
                  <a:gd name="T24" fmla="*/ 0 w 2070"/>
                  <a:gd name="T25" fmla="*/ 0 h 1917"/>
                  <a:gd name="T26" fmla="*/ 0 w 2070"/>
                  <a:gd name="T27" fmla="*/ 0 h 1917"/>
                  <a:gd name="T28" fmla="*/ 0 w 2070"/>
                  <a:gd name="T29" fmla="*/ 0 h 1917"/>
                  <a:gd name="T30" fmla="*/ 0 w 2070"/>
                  <a:gd name="T31" fmla="*/ 0 h 1917"/>
                  <a:gd name="T32" fmla="*/ 0 w 2070"/>
                  <a:gd name="T33" fmla="*/ 0 h 1917"/>
                  <a:gd name="T34" fmla="*/ 0 w 2070"/>
                  <a:gd name="T35" fmla="*/ 0 h 1917"/>
                  <a:gd name="T36" fmla="*/ 0 w 2070"/>
                  <a:gd name="T37" fmla="*/ 0 h 1917"/>
                  <a:gd name="T38" fmla="*/ 0 w 2070"/>
                  <a:gd name="T39" fmla="*/ 0 h 1917"/>
                  <a:gd name="T40" fmla="*/ 0 w 2070"/>
                  <a:gd name="T41" fmla="*/ 0 h 1917"/>
                  <a:gd name="T42" fmla="*/ 0 w 2070"/>
                  <a:gd name="T43" fmla="*/ 0 h 1917"/>
                  <a:gd name="T44" fmla="*/ 0 w 2070"/>
                  <a:gd name="T45" fmla="*/ 0 h 1917"/>
                  <a:gd name="T46" fmla="*/ 0 w 2070"/>
                  <a:gd name="T47" fmla="*/ 0 h 1917"/>
                  <a:gd name="T48" fmla="*/ 0 w 2070"/>
                  <a:gd name="T49" fmla="*/ 0 h 1917"/>
                  <a:gd name="T50" fmla="*/ 0 w 2070"/>
                  <a:gd name="T51" fmla="*/ 0 h 1917"/>
                  <a:gd name="T52" fmla="*/ 0 w 2070"/>
                  <a:gd name="T53" fmla="*/ 0 h 1917"/>
                  <a:gd name="T54" fmla="*/ 0 w 2070"/>
                  <a:gd name="T55" fmla="*/ 0 h 1917"/>
                  <a:gd name="T56" fmla="*/ 0 w 2070"/>
                  <a:gd name="T57" fmla="*/ 0 h 1917"/>
                  <a:gd name="T58" fmla="*/ 0 w 2070"/>
                  <a:gd name="T59" fmla="*/ 0 h 1917"/>
                  <a:gd name="T60" fmla="*/ 0 w 2070"/>
                  <a:gd name="T61" fmla="*/ 0 h 1917"/>
                  <a:gd name="T62" fmla="*/ 0 w 2070"/>
                  <a:gd name="T63" fmla="*/ 0 h 1917"/>
                  <a:gd name="T64" fmla="*/ 0 w 2070"/>
                  <a:gd name="T65" fmla="*/ 0 h 1917"/>
                  <a:gd name="T66" fmla="*/ 0 w 2070"/>
                  <a:gd name="T67" fmla="*/ 0 h 1917"/>
                  <a:gd name="T68" fmla="*/ 0 w 2070"/>
                  <a:gd name="T69" fmla="*/ 0 h 1917"/>
                  <a:gd name="T70" fmla="*/ 0 w 2070"/>
                  <a:gd name="T71" fmla="*/ 0 h 1917"/>
                  <a:gd name="T72" fmla="*/ 0 w 2070"/>
                  <a:gd name="T73" fmla="*/ 0 h 1917"/>
                  <a:gd name="T74" fmla="*/ 0 w 2070"/>
                  <a:gd name="T75" fmla="*/ 0 h 1917"/>
                  <a:gd name="T76" fmla="*/ 0 w 2070"/>
                  <a:gd name="T77" fmla="*/ 0 h 1917"/>
                  <a:gd name="T78" fmla="*/ 0 w 2070"/>
                  <a:gd name="T79" fmla="*/ 0 h 1917"/>
                  <a:gd name="T80" fmla="*/ 0 w 2070"/>
                  <a:gd name="T81" fmla="*/ 0 h 1917"/>
                  <a:gd name="T82" fmla="*/ 0 w 2070"/>
                  <a:gd name="T83" fmla="*/ 0 h 1917"/>
                  <a:gd name="T84" fmla="*/ 0 w 2070"/>
                  <a:gd name="T85" fmla="*/ 0 h 1917"/>
                  <a:gd name="T86" fmla="*/ 0 w 2070"/>
                  <a:gd name="T87" fmla="*/ 0 h 1917"/>
                  <a:gd name="T88" fmla="*/ 0 w 2070"/>
                  <a:gd name="T89" fmla="*/ 0 h 1917"/>
                  <a:gd name="T90" fmla="*/ 0 w 2070"/>
                  <a:gd name="T91" fmla="*/ 0 h 1917"/>
                  <a:gd name="T92" fmla="*/ 0 w 2070"/>
                  <a:gd name="T93" fmla="*/ 0 h 1917"/>
                  <a:gd name="T94" fmla="*/ 0 w 2070"/>
                  <a:gd name="T95" fmla="*/ 0 h 1917"/>
                  <a:gd name="T96" fmla="*/ 0 w 2070"/>
                  <a:gd name="T97" fmla="*/ 0 h 1917"/>
                  <a:gd name="T98" fmla="*/ 0 w 2070"/>
                  <a:gd name="T99" fmla="*/ 0 h 1917"/>
                  <a:gd name="T100" fmla="*/ 0 w 2070"/>
                  <a:gd name="T101" fmla="*/ 0 h 1917"/>
                  <a:gd name="T102" fmla="*/ 0 w 2070"/>
                  <a:gd name="T103" fmla="*/ 0 h 1917"/>
                  <a:gd name="T104" fmla="*/ 0 w 2070"/>
                  <a:gd name="T105" fmla="*/ 0 h 1917"/>
                  <a:gd name="T106" fmla="*/ 0 w 2070"/>
                  <a:gd name="T107" fmla="*/ 0 h 1917"/>
                  <a:gd name="T108" fmla="*/ 0 w 2070"/>
                  <a:gd name="T109" fmla="*/ 0 h 1917"/>
                  <a:gd name="T110" fmla="*/ 0 w 2070"/>
                  <a:gd name="T111" fmla="*/ 0 h 1917"/>
                  <a:gd name="T112" fmla="*/ 0 w 2070"/>
                  <a:gd name="T113" fmla="*/ 0 h 1917"/>
                  <a:gd name="T114" fmla="*/ 0 w 2070"/>
                  <a:gd name="T115" fmla="*/ 0 h 19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0" h="1917">
                    <a:moveTo>
                      <a:pt x="201" y="710"/>
                    </a:moveTo>
                    <a:lnTo>
                      <a:pt x="195" y="730"/>
                    </a:lnTo>
                    <a:lnTo>
                      <a:pt x="180" y="780"/>
                    </a:lnTo>
                    <a:lnTo>
                      <a:pt x="171" y="814"/>
                    </a:lnTo>
                    <a:lnTo>
                      <a:pt x="162" y="850"/>
                    </a:lnTo>
                    <a:lnTo>
                      <a:pt x="154" y="890"/>
                    </a:lnTo>
                    <a:lnTo>
                      <a:pt x="146" y="931"/>
                    </a:lnTo>
                    <a:lnTo>
                      <a:pt x="144" y="951"/>
                    </a:lnTo>
                    <a:lnTo>
                      <a:pt x="142" y="971"/>
                    </a:lnTo>
                    <a:lnTo>
                      <a:pt x="141" y="991"/>
                    </a:lnTo>
                    <a:lnTo>
                      <a:pt x="141" y="1009"/>
                    </a:lnTo>
                    <a:lnTo>
                      <a:pt x="142" y="1027"/>
                    </a:lnTo>
                    <a:lnTo>
                      <a:pt x="144" y="1046"/>
                    </a:lnTo>
                    <a:lnTo>
                      <a:pt x="146" y="1062"/>
                    </a:lnTo>
                    <a:lnTo>
                      <a:pt x="151" y="1077"/>
                    </a:lnTo>
                    <a:lnTo>
                      <a:pt x="156" y="1090"/>
                    </a:lnTo>
                    <a:lnTo>
                      <a:pt x="164" y="1102"/>
                    </a:lnTo>
                    <a:lnTo>
                      <a:pt x="172" y="1112"/>
                    </a:lnTo>
                    <a:lnTo>
                      <a:pt x="182" y="1121"/>
                    </a:lnTo>
                    <a:lnTo>
                      <a:pt x="194" y="1126"/>
                    </a:lnTo>
                    <a:lnTo>
                      <a:pt x="207" y="1131"/>
                    </a:lnTo>
                    <a:lnTo>
                      <a:pt x="223" y="1132"/>
                    </a:lnTo>
                    <a:lnTo>
                      <a:pt x="240" y="1131"/>
                    </a:lnTo>
                    <a:lnTo>
                      <a:pt x="386" y="1111"/>
                    </a:lnTo>
                    <a:lnTo>
                      <a:pt x="311" y="1238"/>
                    </a:lnTo>
                    <a:lnTo>
                      <a:pt x="308" y="1247"/>
                    </a:lnTo>
                    <a:lnTo>
                      <a:pt x="300" y="1266"/>
                    </a:lnTo>
                    <a:lnTo>
                      <a:pt x="299" y="1272"/>
                    </a:lnTo>
                    <a:lnTo>
                      <a:pt x="298" y="1280"/>
                    </a:lnTo>
                    <a:lnTo>
                      <a:pt x="298" y="1286"/>
                    </a:lnTo>
                    <a:lnTo>
                      <a:pt x="298" y="1294"/>
                    </a:lnTo>
                    <a:lnTo>
                      <a:pt x="299" y="1302"/>
                    </a:lnTo>
                    <a:lnTo>
                      <a:pt x="301" y="1310"/>
                    </a:lnTo>
                    <a:lnTo>
                      <a:pt x="304" y="1317"/>
                    </a:lnTo>
                    <a:lnTo>
                      <a:pt x="308" y="1325"/>
                    </a:lnTo>
                    <a:lnTo>
                      <a:pt x="313" y="1332"/>
                    </a:lnTo>
                    <a:lnTo>
                      <a:pt x="319" y="1340"/>
                    </a:lnTo>
                    <a:lnTo>
                      <a:pt x="328" y="1347"/>
                    </a:lnTo>
                    <a:lnTo>
                      <a:pt x="338" y="1355"/>
                    </a:lnTo>
                    <a:lnTo>
                      <a:pt x="348" y="1361"/>
                    </a:lnTo>
                    <a:lnTo>
                      <a:pt x="361" y="1367"/>
                    </a:lnTo>
                    <a:lnTo>
                      <a:pt x="376" y="1373"/>
                    </a:lnTo>
                    <a:lnTo>
                      <a:pt x="394" y="1378"/>
                    </a:lnTo>
                    <a:lnTo>
                      <a:pt x="413" y="1382"/>
                    </a:lnTo>
                    <a:lnTo>
                      <a:pt x="434" y="1386"/>
                    </a:lnTo>
                    <a:lnTo>
                      <a:pt x="458" y="1388"/>
                    </a:lnTo>
                    <a:lnTo>
                      <a:pt x="485" y="1390"/>
                    </a:lnTo>
                    <a:lnTo>
                      <a:pt x="514" y="1391"/>
                    </a:lnTo>
                    <a:lnTo>
                      <a:pt x="546" y="1391"/>
                    </a:lnTo>
                    <a:lnTo>
                      <a:pt x="580" y="1390"/>
                    </a:lnTo>
                    <a:lnTo>
                      <a:pt x="618" y="1388"/>
                    </a:lnTo>
                    <a:lnTo>
                      <a:pt x="693" y="1382"/>
                    </a:lnTo>
                    <a:lnTo>
                      <a:pt x="695" y="1458"/>
                    </a:lnTo>
                    <a:lnTo>
                      <a:pt x="695" y="1472"/>
                    </a:lnTo>
                    <a:lnTo>
                      <a:pt x="697" y="1486"/>
                    </a:lnTo>
                    <a:lnTo>
                      <a:pt x="700" y="1499"/>
                    </a:lnTo>
                    <a:lnTo>
                      <a:pt x="702" y="1512"/>
                    </a:lnTo>
                    <a:lnTo>
                      <a:pt x="706" y="1525"/>
                    </a:lnTo>
                    <a:lnTo>
                      <a:pt x="710" y="1538"/>
                    </a:lnTo>
                    <a:lnTo>
                      <a:pt x="715" y="1549"/>
                    </a:lnTo>
                    <a:lnTo>
                      <a:pt x="721" y="1561"/>
                    </a:lnTo>
                    <a:lnTo>
                      <a:pt x="726" y="1573"/>
                    </a:lnTo>
                    <a:lnTo>
                      <a:pt x="734" y="1584"/>
                    </a:lnTo>
                    <a:lnTo>
                      <a:pt x="741" y="1594"/>
                    </a:lnTo>
                    <a:lnTo>
                      <a:pt x="749" y="1605"/>
                    </a:lnTo>
                    <a:lnTo>
                      <a:pt x="758" y="1615"/>
                    </a:lnTo>
                    <a:lnTo>
                      <a:pt x="767" y="1626"/>
                    </a:lnTo>
                    <a:lnTo>
                      <a:pt x="777" y="1635"/>
                    </a:lnTo>
                    <a:lnTo>
                      <a:pt x="787" y="1644"/>
                    </a:lnTo>
                    <a:lnTo>
                      <a:pt x="797" y="1652"/>
                    </a:lnTo>
                    <a:lnTo>
                      <a:pt x="809" y="1662"/>
                    </a:lnTo>
                    <a:lnTo>
                      <a:pt x="821" y="1670"/>
                    </a:lnTo>
                    <a:lnTo>
                      <a:pt x="833" y="1678"/>
                    </a:lnTo>
                    <a:lnTo>
                      <a:pt x="859" y="1693"/>
                    </a:lnTo>
                    <a:lnTo>
                      <a:pt x="885" y="1707"/>
                    </a:lnTo>
                    <a:lnTo>
                      <a:pt x="914" y="1719"/>
                    </a:lnTo>
                    <a:lnTo>
                      <a:pt x="944" y="1731"/>
                    </a:lnTo>
                    <a:lnTo>
                      <a:pt x="976" y="1740"/>
                    </a:lnTo>
                    <a:lnTo>
                      <a:pt x="1009" y="1749"/>
                    </a:lnTo>
                    <a:lnTo>
                      <a:pt x="1029" y="1753"/>
                    </a:lnTo>
                    <a:lnTo>
                      <a:pt x="1051" y="1758"/>
                    </a:lnTo>
                    <a:lnTo>
                      <a:pt x="1072" y="1762"/>
                    </a:lnTo>
                    <a:lnTo>
                      <a:pt x="1095" y="1765"/>
                    </a:lnTo>
                    <a:lnTo>
                      <a:pt x="1139" y="1769"/>
                    </a:lnTo>
                    <a:lnTo>
                      <a:pt x="1184" y="1773"/>
                    </a:lnTo>
                    <a:lnTo>
                      <a:pt x="1230" y="1774"/>
                    </a:lnTo>
                    <a:lnTo>
                      <a:pt x="1277" y="1773"/>
                    </a:lnTo>
                    <a:lnTo>
                      <a:pt x="1324" y="1768"/>
                    </a:lnTo>
                    <a:lnTo>
                      <a:pt x="1370" y="1763"/>
                    </a:lnTo>
                    <a:lnTo>
                      <a:pt x="1416" y="1756"/>
                    </a:lnTo>
                    <a:lnTo>
                      <a:pt x="1461" y="1747"/>
                    </a:lnTo>
                    <a:lnTo>
                      <a:pt x="1484" y="1740"/>
                    </a:lnTo>
                    <a:lnTo>
                      <a:pt x="1506" y="1735"/>
                    </a:lnTo>
                    <a:lnTo>
                      <a:pt x="1528" y="1729"/>
                    </a:lnTo>
                    <a:lnTo>
                      <a:pt x="1549" y="1721"/>
                    </a:lnTo>
                    <a:lnTo>
                      <a:pt x="1571" y="1714"/>
                    </a:lnTo>
                    <a:lnTo>
                      <a:pt x="1592" y="1706"/>
                    </a:lnTo>
                    <a:lnTo>
                      <a:pt x="1612" y="1698"/>
                    </a:lnTo>
                    <a:lnTo>
                      <a:pt x="1633" y="1688"/>
                    </a:lnTo>
                    <a:lnTo>
                      <a:pt x="1652" y="1678"/>
                    </a:lnTo>
                    <a:lnTo>
                      <a:pt x="1672" y="1669"/>
                    </a:lnTo>
                    <a:lnTo>
                      <a:pt x="1691" y="1658"/>
                    </a:lnTo>
                    <a:lnTo>
                      <a:pt x="1709" y="1646"/>
                    </a:lnTo>
                    <a:lnTo>
                      <a:pt x="1724" y="1636"/>
                    </a:lnTo>
                    <a:lnTo>
                      <a:pt x="1738" y="1627"/>
                    </a:lnTo>
                    <a:lnTo>
                      <a:pt x="1752" y="1616"/>
                    </a:lnTo>
                    <a:lnTo>
                      <a:pt x="1766" y="1605"/>
                    </a:lnTo>
                    <a:lnTo>
                      <a:pt x="1780" y="1593"/>
                    </a:lnTo>
                    <a:lnTo>
                      <a:pt x="1793" y="1582"/>
                    </a:lnTo>
                    <a:lnTo>
                      <a:pt x="1805" y="1570"/>
                    </a:lnTo>
                    <a:lnTo>
                      <a:pt x="1817" y="1558"/>
                    </a:lnTo>
                    <a:lnTo>
                      <a:pt x="1828" y="1545"/>
                    </a:lnTo>
                    <a:lnTo>
                      <a:pt x="1839" y="1531"/>
                    </a:lnTo>
                    <a:lnTo>
                      <a:pt x="1849" y="1518"/>
                    </a:lnTo>
                    <a:lnTo>
                      <a:pt x="1858" y="1504"/>
                    </a:lnTo>
                    <a:lnTo>
                      <a:pt x="1868" y="1489"/>
                    </a:lnTo>
                    <a:lnTo>
                      <a:pt x="1877" y="1474"/>
                    </a:lnTo>
                    <a:lnTo>
                      <a:pt x="1884" y="1459"/>
                    </a:lnTo>
                    <a:lnTo>
                      <a:pt x="1892" y="1444"/>
                    </a:lnTo>
                    <a:lnTo>
                      <a:pt x="1898" y="1428"/>
                    </a:lnTo>
                    <a:lnTo>
                      <a:pt x="1904" y="1412"/>
                    </a:lnTo>
                    <a:lnTo>
                      <a:pt x="1909" y="1395"/>
                    </a:lnTo>
                    <a:lnTo>
                      <a:pt x="1914" y="1378"/>
                    </a:lnTo>
                    <a:lnTo>
                      <a:pt x="1918" y="1360"/>
                    </a:lnTo>
                    <a:lnTo>
                      <a:pt x="1921" y="1342"/>
                    </a:lnTo>
                    <a:lnTo>
                      <a:pt x="1923" y="1324"/>
                    </a:lnTo>
                    <a:lnTo>
                      <a:pt x="1925" y="1306"/>
                    </a:lnTo>
                    <a:lnTo>
                      <a:pt x="1925" y="1286"/>
                    </a:lnTo>
                    <a:lnTo>
                      <a:pt x="1925" y="1267"/>
                    </a:lnTo>
                    <a:lnTo>
                      <a:pt x="1924" y="1247"/>
                    </a:lnTo>
                    <a:lnTo>
                      <a:pt x="1923" y="1226"/>
                    </a:lnTo>
                    <a:lnTo>
                      <a:pt x="1920" y="1206"/>
                    </a:lnTo>
                    <a:lnTo>
                      <a:pt x="1916" y="1184"/>
                    </a:lnTo>
                    <a:lnTo>
                      <a:pt x="1912" y="1163"/>
                    </a:lnTo>
                    <a:lnTo>
                      <a:pt x="1907" y="1141"/>
                    </a:lnTo>
                    <a:lnTo>
                      <a:pt x="1899" y="1113"/>
                    </a:lnTo>
                    <a:lnTo>
                      <a:pt x="1890" y="1085"/>
                    </a:lnTo>
                    <a:lnTo>
                      <a:pt x="1879" y="1059"/>
                    </a:lnTo>
                    <a:lnTo>
                      <a:pt x="1868" y="1031"/>
                    </a:lnTo>
                    <a:lnTo>
                      <a:pt x="1855" y="1003"/>
                    </a:lnTo>
                    <a:lnTo>
                      <a:pt x="1843" y="976"/>
                    </a:lnTo>
                    <a:lnTo>
                      <a:pt x="1829" y="948"/>
                    </a:lnTo>
                    <a:lnTo>
                      <a:pt x="1817" y="921"/>
                    </a:lnTo>
                    <a:lnTo>
                      <a:pt x="1792" y="870"/>
                    </a:lnTo>
                    <a:lnTo>
                      <a:pt x="1767" y="817"/>
                    </a:lnTo>
                    <a:lnTo>
                      <a:pt x="1756" y="791"/>
                    </a:lnTo>
                    <a:lnTo>
                      <a:pt x="1746" y="764"/>
                    </a:lnTo>
                    <a:lnTo>
                      <a:pt x="1736" y="738"/>
                    </a:lnTo>
                    <a:lnTo>
                      <a:pt x="1726" y="711"/>
                    </a:lnTo>
                    <a:lnTo>
                      <a:pt x="1719" y="683"/>
                    </a:lnTo>
                    <a:lnTo>
                      <a:pt x="1711" y="655"/>
                    </a:lnTo>
                    <a:lnTo>
                      <a:pt x="1706" y="626"/>
                    </a:lnTo>
                    <a:lnTo>
                      <a:pt x="1702" y="596"/>
                    </a:lnTo>
                    <a:lnTo>
                      <a:pt x="1698" y="566"/>
                    </a:lnTo>
                    <a:lnTo>
                      <a:pt x="1697" y="536"/>
                    </a:lnTo>
                    <a:lnTo>
                      <a:pt x="1697" y="503"/>
                    </a:lnTo>
                    <a:lnTo>
                      <a:pt x="1699" y="471"/>
                    </a:lnTo>
                    <a:lnTo>
                      <a:pt x="1702" y="452"/>
                    </a:lnTo>
                    <a:lnTo>
                      <a:pt x="1703" y="441"/>
                    </a:lnTo>
                    <a:lnTo>
                      <a:pt x="1705" y="415"/>
                    </a:lnTo>
                    <a:lnTo>
                      <a:pt x="1707" y="390"/>
                    </a:lnTo>
                    <a:lnTo>
                      <a:pt x="1709" y="363"/>
                    </a:lnTo>
                    <a:lnTo>
                      <a:pt x="1710" y="336"/>
                    </a:lnTo>
                    <a:lnTo>
                      <a:pt x="1710" y="321"/>
                    </a:lnTo>
                    <a:lnTo>
                      <a:pt x="1709" y="306"/>
                    </a:lnTo>
                    <a:lnTo>
                      <a:pt x="1708" y="291"/>
                    </a:lnTo>
                    <a:lnTo>
                      <a:pt x="1707" y="277"/>
                    </a:lnTo>
                    <a:lnTo>
                      <a:pt x="1704" y="263"/>
                    </a:lnTo>
                    <a:lnTo>
                      <a:pt x="1701" y="250"/>
                    </a:lnTo>
                    <a:lnTo>
                      <a:pt x="1695" y="238"/>
                    </a:lnTo>
                    <a:lnTo>
                      <a:pt x="1690" y="226"/>
                    </a:lnTo>
                    <a:lnTo>
                      <a:pt x="1682" y="216"/>
                    </a:lnTo>
                    <a:lnTo>
                      <a:pt x="1674" y="206"/>
                    </a:lnTo>
                    <a:lnTo>
                      <a:pt x="1664" y="198"/>
                    </a:lnTo>
                    <a:lnTo>
                      <a:pt x="1652" y="191"/>
                    </a:lnTo>
                    <a:lnTo>
                      <a:pt x="1639" y="186"/>
                    </a:lnTo>
                    <a:lnTo>
                      <a:pt x="1624" y="181"/>
                    </a:lnTo>
                    <a:lnTo>
                      <a:pt x="1608" y="178"/>
                    </a:lnTo>
                    <a:lnTo>
                      <a:pt x="1589" y="177"/>
                    </a:lnTo>
                    <a:lnTo>
                      <a:pt x="1551" y="165"/>
                    </a:lnTo>
                    <a:lnTo>
                      <a:pt x="1547" y="162"/>
                    </a:lnTo>
                    <a:lnTo>
                      <a:pt x="1533" y="157"/>
                    </a:lnTo>
                    <a:lnTo>
                      <a:pt x="1522" y="152"/>
                    </a:lnTo>
                    <a:lnTo>
                      <a:pt x="1509" y="149"/>
                    </a:lnTo>
                    <a:lnTo>
                      <a:pt x="1494" y="146"/>
                    </a:lnTo>
                    <a:lnTo>
                      <a:pt x="1476" y="144"/>
                    </a:lnTo>
                    <a:lnTo>
                      <a:pt x="1456" y="142"/>
                    </a:lnTo>
                    <a:lnTo>
                      <a:pt x="1432" y="142"/>
                    </a:lnTo>
                    <a:lnTo>
                      <a:pt x="1406" y="143"/>
                    </a:lnTo>
                    <a:lnTo>
                      <a:pt x="1378" y="146"/>
                    </a:lnTo>
                    <a:lnTo>
                      <a:pt x="1347" y="151"/>
                    </a:lnTo>
                    <a:lnTo>
                      <a:pt x="1313" y="160"/>
                    </a:lnTo>
                    <a:lnTo>
                      <a:pt x="1276" y="171"/>
                    </a:lnTo>
                    <a:lnTo>
                      <a:pt x="1237" y="185"/>
                    </a:lnTo>
                    <a:lnTo>
                      <a:pt x="1234" y="185"/>
                    </a:lnTo>
                    <a:lnTo>
                      <a:pt x="1227" y="187"/>
                    </a:lnTo>
                    <a:lnTo>
                      <a:pt x="1204" y="193"/>
                    </a:lnTo>
                    <a:lnTo>
                      <a:pt x="1187" y="197"/>
                    </a:lnTo>
                    <a:lnTo>
                      <a:pt x="1166" y="201"/>
                    </a:lnTo>
                    <a:lnTo>
                      <a:pt x="1142" y="205"/>
                    </a:lnTo>
                    <a:lnTo>
                      <a:pt x="1114" y="209"/>
                    </a:lnTo>
                    <a:lnTo>
                      <a:pt x="1084" y="212"/>
                    </a:lnTo>
                    <a:lnTo>
                      <a:pt x="1050" y="215"/>
                    </a:lnTo>
                    <a:lnTo>
                      <a:pt x="1012" y="216"/>
                    </a:lnTo>
                    <a:lnTo>
                      <a:pt x="971" y="217"/>
                    </a:lnTo>
                    <a:lnTo>
                      <a:pt x="928" y="215"/>
                    </a:lnTo>
                    <a:lnTo>
                      <a:pt x="882" y="212"/>
                    </a:lnTo>
                    <a:lnTo>
                      <a:pt x="833" y="207"/>
                    </a:lnTo>
                    <a:lnTo>
                      <a:pt x="781" y="201"/>
                    </a:lnTo>
                    <a:lnTo>
                      <a:pt x="766" y="200"/>
                    </a:lnTo>
                    <a:lnTo>
                      <a:pt x="751" y="198"/>
                    </a:lnTo>
                    <a:lnTo>
                      <a:pt x="736" y="198"/>
                    </a:lnTo>
                    <a:lnTo>
                      <a:pt x="722" y="200"/>
                    </a:lnTo>
                    <a:lnTo>
                      <a:pt x="708" y="202"/>
                    </a:lnTo>
                    <a:lnTo>
                      <a:pt x="694" y="204"/>
                    </a:lnTo>
                    <a:lnTo>
                      <a:pt x="680" y="207"/>
                    </a:lnTo>
                    <a:lnTo>
                      <a:pt x="667" y="210"/>
                    </a:lnTo>
                    <a:lnTo>
                      <a:pt x="653" y="215"/>
                    </a:lnTo>
                    <a:lnTo>
                      <a:pt x="641" y="220"/>
                    </a:lnTo>
                    <a:lnTo>
                      <a:pt x="628" y="225"/>
                    </a:lnTo>
                    <a:lnTo>
                      <a:pt x="616" y="231"/>
                    </a:lnTo>
                    <a:lnTo>
                      <a:pt x="603" y="237"/>
                    </a:lnTo>
                    <a:lnTo>
                      <a:pt x="591" y="244"/>
                    </a:lnTo>
                    <a:lnTo>
                      <a:pt x="579" y="251"/>
                    </a:lnTo>
                    <a:lnTo>
                      <a:pt x="567" y="260"/>
                    </a:lnTo>
                    <a:lnTo>
                      <a:pt x="546" y="277"/>
                    </a:lnTo>
                    <a:lnTo>
                      <a:pt x="525" y="295"/>
                    </a:lnTo>
                    <a:lnTo>
                      <a:pt x="505" y="316"/>
                    </a:lnTo>
                    <a:lnTo>
                      <a:pt x="486" y="338"/>
                    </a:lnTo>
                    <a:lnTo>
                      <a:pt x="469" y="361"/>
                    </a:lnTo>
                    <a:lnTo>
                      <a:pt x="453" y="385"/>
                    </a:lnTo>
                    <a:lnTo>
                      <a:pt x="438" y="410"/>
                    </a:lnTo>
                    <a:lnTo>
                      <a:pt x="424" y="436"/>
                    </a:lnTo>
                    <a:lnTo>
                      <a:pt x="415" y="455"/>
                    </a:lnTo>
                    <a:lnTo>
                      <a:pt x="406" y="474"/>
                    </a:lnTo>
                    <a:lnTo>
                      <a:pt x="399" y="494"/>
                    </a:lnTo>
                    <a:lnTo>
                      <a:pt x="392" y="514"/>
                    </a:lnTo>
                    <a:lnTo>
                      <a:pt x="387" y="533"/>
                    </a:lnTo>
                    <a:lnTo>
                      <a:pt x="382" y="553"/>
                    </a:lnTo>
                    <a:lnTo>
                      <a:pt x="377" y="573"/>
                    </a:lnTo>
                    <a:lnTo>
                      <a:pt x="374" y="593"/>
                    </a:lnTo>
                    <a:lnTo>
                      <a:pt x="371" y="612"/>
                    </a:lnTo>
                    <a:lnTo>
                      <a:pt x="369" y="630"/>
                    </a:lnTo>
                    <a:lnTo>
                      <a:pt x="368" y="649"/>
                    </a:lnTo>
                    <a:lnTo>
                      <a:pt x="368" y="668"/>
                    </a:lnTo>
                    <a:lnTo>
                      <a:pt x="369" y="686"/>
                    </a:lnTo>
                    <a:lnTo>
                      <a:pt x="370" y="704"/>
                    </a:lnTo>
                    <a:lnTo>
                      <a:pt x="372" y="721"/>
                    </a:lnTo>
                    <a:lnTo>
                      <a:pt x="375" y="738"/>
                    </a:lnTo>
                    <a:lnTo>
                      <a:pt x="378" y="754"/>
                    </a:lnTo>
                    <a:lnTo>
                      <a:pt x="384" y="769"/>
                    </a:lnTo>
                    <a:lnTo>
                      <a:pt x="389" y="783"/>
                    </a:lnTo>
                    <a:lnTo>
                      <a:pt x="396" y="797"/>
                    </a:lnTo>
                    <a:lnTo>
                      <a:pt x="402" y="809"/>
                    </a:lnTo>
                    <a:lnTo>
                      <a:pt x="411" y="822"/>
                    </a:lnTo>
                    <a:lnTo>
                      <a:pt x="419" y="833"/>
                    </a:lnTo>
                    <a:lnTo>
                      <a:pt x="429" y="845"/>
                    </a:lnTo>
                    <a:lnTo>
                      <a:pt x="440" y="855"/>
                    </a:lnTo>
                    <a:lnTo>
                      <a:pt x="452" y="863"/>
                    </a:lnTo>
                    <a:lnTo>
                      <a:pt x="464" y="872"/>
                    </a:lnTo>
                    <a:lnTo>
                      <a:pt x="478" y="879"/>
                    </a:lnTo>
                    <a:lnTo>
                      <a:pt x="493" y="885"/>
                    </a:lnTo>
                    <a:lnTo>
                      <a:pt x="508" y="890"/>
                    </a:lnTo>
                    <a:lnTo>
                      <a:pt x="526" y="894"/>
                    </a:lnTo>
                    <a:lnTo>
                      <a:pt x="543" y="896"/>
                    </a:lnTo>
                    <a:lnTo>
                      <a:pt x="527" y="1039"/>
                    </a:lnTo>
                    <a:lnTo>
                      <a:pt x="512" y="1037"/>
                    </a:lnTo>
                    <a:lnTo>
                      <a:pt x="496" y="1035"/>
                    </a:lnTo>
                    <a:lnTo>
                      <a:pt x="482" y="1032"/>
                    </a:lnTo>
                    <a:lnTo>
                      <a:pt x="467" y="1029"/>
                    </a:lnTo>
                    <a:lnTo>
                      <a:pt x="453" y="1024"/>
                    </a:lnTo>
                    <a:lnTo>
                      <a:pt x="440" y="1019"/>
                    </a:lnTo>
                    <a:lnTo>
                      <a:pt x="427" y="1015"/>
                    </a:lnTo>
                    <a:lnTo>
                      <a:pt x="414" y="1009"/>
                    </a:lnTo>
                    <a:lnTo>
                      <a:pt x="402" y="1003"/>
                    </a:lnTo>
                    <a:lnTo>
                      <a:pt x="390" y="996"/>
                    </a:lnTo>
                    <a:lnTo>
                      <a:pt x="378" y="990"/>
                    </a:lnTo>
                    <a:lnTo>
                      <a:pt x="368" y="982"/>
                    </a:lnTo>
                    <a:lnTo>
                      <a:pt x="357" y="975"/>
                    </a:lnTo>
                    <a:lnTo>
                      <a:pt x="347" y="966"/>
                    </a:lnTo>
                    <a:lnTo>
                      <a:pt x="338" y="959"/>
                    </a:lnTo>
                    <a:lnTo>
                      <a:pt x="328" y="949"/>
                    </a:lnTo>
                    <a:lnTo>
                      <a:pt x="311" y="931"/>
                    </a:lnTo>
                    <a:lnTo>
                      <a:pt x="296" y="910"/>
                    </a:lnTo>
                    <a:lnTo>
                      <a:pt x="282" y="890"/>
                    </a:lnTo>
                    <a:lnTo>
                      <a:pt x="269" y="867"/>
                    </a:lnTo>
                    <a:lnTo>
                      <a:pt x="258" y="844"/>
                    </a:lnTo>
                    <a:lnTo>
                      <a:pt x="249" y="819"/>
                    </a:lnTo>
                    <a:lnTo>
                      <a:pt x="241" y="793"/>
                    </a:lnTo>
                    <a:lnTo>
                      <a:pt x="235" y="768"/>
                    </a:lnTo>
                    <a:lnTo>
                      <a:pt x="230" y="744"/>
                    </a:lnTo>
                    <a:lnTo>
                      <a:pt x="227" y="720"/>
                    </a:lnTo>
                    <a:lnTo>
                      <a:pt x="225" y="696"/>
                    </a:lnTo>
                    <a:lnTo>
                      <a:pt x="225" y="671"/>
                    </a:lnTo>
                    <a:lnTo>
                      <a:pt x="225" y="646"/>
                    </a:lnTo>
                    <a:lnTo>
                      <a:pt x="226" y="620"/>
                    </a:lnTo>
                    <a:lnTo>
                      <a:pt x="228" y="596"/>
                    </a:lnTo>
                    <a:lnTo>
                      <a:pt x="232" y="570"/>
                    </a:lnTo>
                    <a:lnTo>
                      <a:pt x="237" y="545"/>
                    </a:lnTo>
                    <a:lnTo>
                      <a:pt x="242" y="520"/>
                    </a:lnTo>
                    <a:lnTo>
                      <a:pt x="249" y="495"/>
                    </a:lnTo>
                    <a:lnTo>
                      <a:pt x="256" y="470"/>
                    </a:lnTo>
                    <a:lnTo>
                      <a:pt x="265" y="445"/>
                    </a:lnTo>
                    <a:lnTo>
                      <a:pt x="273" y="421"/>
                    </a:lnTo>
                    <a:lnTo>
                      <a:pt x="284" y="397"/>
                    </a:lnTo>
                    <a:lnTo>
                      <a:pt x="295" y="373"/>
                    </a:lnTo>
                    <a:lnTo>
                      <a:pt x="303" y="355"/>
                    </a:lnTo>
                    <a:lnTo>
                      <a:pt x="313" y="338"/>
                    </a:lnTo>
                    <a:lnTo>
                      <a:pt x="323" y="321"/>
                    </a:lnTo>
                    <a:lnTo>
                      <a:pt x="333" y="305"/>
                    </a:lnTo>
                    <a:lnTo>
                      <a:pt x="344" y="288"/>
                    </a:lnTo>
                    <a:lnTo>
                      <a:pt x="355" y="271"/>
                    </a:lnTo>
                    <a:lnTo>
                      <a:pt x="367" y="256"/>
                    </a:lnTo>
                    <a:lnTo>
                      <a:pt x="380" y="240"/>
                    </a:lnTo>
                    <a:lnTo>
                      <a:pt x="392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3" y="185"/>
                    </a:lnTo>
                    <a:lnTo>
                      <a:pt x="447" y="171"/>
                    </a:lnTo>
                    <a:lnTo>
                      <a:pt x="462" y="159"/>
                    </a:lnTo>
                    <a:lnTo>
                      <a:pt x="477" y="147"/>
                    </a:lnTo>
                    <a:lnTo>
                      <a:pt x="493" y="135"/>
                    </a:lnTo>
                    <a:lnTo>
                      <a:pt x="510" y="125"/>
                    </a:lnTo>
                    <a:lnTo>
                      <a:pt x="526" y="115"/>
                    </a:lnTo>
                    <a:lnTo>
                      <a:pt x="543" y="106"/>
                    </a:lnTo>
                    <a:lnTo>
                      <a:pt x="560" y="98"/>
                    </a:lnTo>
                    <a:lnTo>
                      <a:pt x="577" y="89"/>
                    </a:lnTo>
                    <a:lnTo>
                      <a:pt x="595" y="82"/>
                    </a:lnTo>
                    <a:lnTo>
                      <a:pt x="614" y="76"/>
                    </a:lnTo>
                    <a:lnTo>
                      <a:pt x="633" y="71"/>
                    </a:lnTo>
                    <a:lnTo>
                      <a:pt x="652" y="65"/>
                    </a:lnTo>
                    <a:lnTo>
                      <a:pt x="672" y="62"/>
                    </a:lnTo>
                    <a:lnTo>
                      <a:pt x="691" y="59"/>
                    </a:lnTo>
                    <a:lnTo>
                      <a:pt x="711" y="57"/>
                    </a:lnTo>
                    <a:lnTo>
                      <a:pt x="732" y="56"/>
                    </a:lnTo>
                    <a:lnTo>
                      <a:pt x="752" y="55"/>
                    </a:lnTo>
                    <a:lnTo>
                      <a:pt x="774" y="56"/>
                    </a:lnTo>
                    <a:lnTo>
                      <a:pt x="795" y="58"/>
                    </a:lnTo>
                    <a:lnTo>
                      <a:pt x="799" y="58"/>
                    </a:lnTo>
                    <a:lnTo>
                      <a:pt x="842" y="64"/>
                    </a:lnTo>
                    <a:lnTo>
                      <a:pt x="882" y="69"/>
                    </a:lnTo>
                    <a:lnTo>
                      <a:pt x="921" y="72"/>
                    </a:lnTo>
                    <a:lnTo>
                      <a:pt x="956" y="73"/>
                    </a:lnTo>
                    <a:lnTo>
                      <a:pt x="990" y="73"/>
                    </a:lnTo>
                    <a:lnTo>
                      <a:pt x="1021" y="73"/>
                    </a:lnTo>
                    <a:lnTo>
                      <a:pt x="1049" y="72"/>
                    </a:lnTo>
                    <a:lnTo>
                      <a:pt x="1074" y="70"/>
                    </a:lnTo>
                    <a:lnTo>
                      <a:pt x="1098" y="67"/>
                    </a:lnTo>
                    <a:lnTo>
                      <a:pt x="1118" y="64"/>
                    </a:lnTo>
                    <a:lnTo>
                      <a:pt x="1137" y="61"/>
                    </a:lnTo>
                    <a:lnTo>
                      <a:pt x="1152" y="58"/>
                    </a:lnTo>
                    <a:lnTo>
                      <a:pt x="1174" y="53"/>
                    </a:lnTo>
                    <a:lnTo>
                      <a:pt x="1186" y="49"/>
                    </a:lnTo>
                    <a:lnTo>
                      <a:pt x="1228" y="35"/>
                    </a:lnTo>
                    <a:lnTo>
                      <a:pt x="1267" y="23"/>
                    </a:lnTo>
                    <a:lnTo>
                      <a:pt x="1304" y="14"/>
                    </a:lnTo>
                    <a:lnTo>
                      <a:pt x="1340" y="7"/>
                    </a:lnTo>
                    <a:lnTo>
                      <a:pt x="1374" y="3"/>
                    </a:lnTo>
                    <a:lnTo>
                      <a:pt x="1405" y="1"/>
                    </a:lnTo>
                    <a:lnTo>
                      <a:pt x="1435" y="0"/>
                    </a:lnTo>
                    <a:lnTo>
                      <a:pt x="1463" y="1"/>
                    </a:lnTo>
                    <a:lnTo>
                      <a:pt x="1488" y="3"/>
                    </a:lnTo>
                    <a:lnTo>
                      <a:pt x="1512" y="5"/>
                    </a:lnTo>
                    <a:lnTo>
                      <a:pt x="1533" y="9"/>
                    </a:lnTo>
                    <a:lnTo>
                      <a:pt x="1552" y="14"/>
                    </a:lnTo>
                    <a:lnTo>
                      <a:pt x="1570" y="19"/>
                    </a:lnTo>
                    <a:lnTo>
                      <a:pt x="1585" y="23"/>
                    </a:lnTo>
                    <a:lnTo>
                      <a:pt x="1597" y="29"/>
                    </a:lnTo>
                    <a:lnTo>
                      <a:pt x="1608" y="33"/>
                    </a:lnTo>
                    <a:lnTo>
                      <a:pt x="1628" y="35"/>
                    </a:lnTo>
                    <a:lnTo>
                      <a:pt x="1647" y="37"/>
                    </a:lnTo>
                    <a:lnTo>
                      <a:pt x="1664" y="40"/>
                    </a:lnTo>
                    <a:lnTo>
                      <a:pt x="1680" y="44"/>
                    </a:lnTo>
                    <a:lnTo>
                      <a:pt x="1695" y="48"/>
                    </a:lnTo>
                    <a:lnTo>
                      <a:pt x="1710" y="52"/>
                    </a:lnTo>
                    <a:lnTo>
                      <a:pt x="1724" y="58"/>
                    </a:lnTo>
                    <a:lnTo>
                      <a:pt x="1737" y="64"/>
                    </a:lnTo>
                    <a:lnTo>
                      <a:pt x="1749" y="71"/>
                    </a:lnTo>
                    <a:lnTo>
                      <a:pt x="1761" y="78"/>
                    </a:lnTo>
                    <a:lnTo>
                      <a:pt x="1770" y="87"/>
                    </a:lnTo>
                    <a:lnTo>
                      <a:pt x="1780" y="94"/>
                    </a:lnTo>
                    <a:lnTo>
                      <a:pt x="1790" y="104"/>
                    </a:lnTo>
                    <a:lnTo>
                      <a:pt x="1797" y="113"/>
                    </a:lnTo>
                    <a:lnTo>
                      <a:pt x="1805" y="122"/>
                    </a:lnTo>
                    <a:lnTo>
                      <a:pt x="1812" y="133"/>
                    </a:lnTo>
                    <a:lnTo>
                      <a:pt x="1819" y="144"/>
                    </a:lnTo>
                    <a:lnTo>
                      <a:pt x="1824" y="154"/>
                    </a:lnTo>
                    <a:lnTo>
                      <a:pt x="1829" y="166"/>
                    </a:lnTo>
                    <a:lnTo>
                      <a:pt x="1834" y="178"/>
                    </a:lnTo>
                    <a:lnTo>
                      <a:pt x="1841" y="202"/>
                    </a:lnTo>
                    <a:lnTo>
                      <a:pt x="1847" y="227"/>
                    </a:lnTo>
                    <a:lnTo>
                      <a:pt x="1851" y="254"/>
                    </a:lnTo>
                    <a:lnTo>
                      <a:pt x="1853" y="282"/>
                    </a:lnTo>
                    <a:lnTo>
                      <a:pt x="1854" y="310"/>
                    </a:lnTo>
                    <a:lnTo>
                      <a:pt x="1854" y="338"/>
                    </a:lnTo>
                    <a:lnTo>
                      <a:pt x="1853" y="367"/>
                    </a:lnTo>
                    <a:lnTo>
                      <a:pt x="1851" y="396"/>
                    </a:lnTo>
                    <a:lnTo>
                      <a:pt x="1848" y="426"/>
                    </a:lnTo>
                    <a:lnTo>
                      <a:pt x="1846" y="455"/>
                    </a:lnTo>
                    <a:lnTo>
                      <a:pt x="1843" y="474"/>
                    </a:lnTo>
                    <a:lnTo>
                      <a:pt x="1842" y="484"/>
                    </a:lnTo>
                    <a:lnTo>
                      <a:pt x="1841" y="510"/>
                    </a:lnTo>
                    <a:lnTo>
                      <a:pt x="1841" y="535"/>
                    </a:lnTo>
                    <a:lnTo>
                      <a:pt x="1842" y="558"/>
                    </a:lnTo>
                    <a:lnTo>
                      <a:pt x="1844" y="583"/>
                    </a:lnTo>
                    <a:lnTo>
                      <a:pt x="1849" y="607"/>
                    </a:lnTo>
                    <a:lnTo>
                      <a:pt x="1854" y="630"/>
                    </a:lnTo>
                    <a:lnTo>
                      <a:pt x="1861" y="654"/>
                    </a:lnTo>
                    <a:lnTo>
                      <a:pt x="1867" y="676"/>
                    </a:lnTo>
                    <a:lnTo>
                      <a:pt x="1876" y="700"/>
                    </a:lnTo>
                    <a:lnTo>
                      <a:pt x="1884" y="722"/>
                    </a:lnTo>
                    <a:lnTo>
                      <a:pt x="1894" y="745"/>
                    </a:lnTo>
                    <a:lnTo>
                      <a:pt x="1904" y="768"/>
                    </a:lnTo>
                    <a:lnTo>
                      <a:pt x="1924" y="813"/>
                    </a:lnTo>
                    <a:lnTo>
                      <a:pt x="1945" y="858"/>
                    </a:lnTo>
                    <a:lnTo>
                      <a:pt x="1960" y="888"/>
                    </a:lnTo>
                    <a:lnTo>
                      <a:pt x="1974" y="917"/>
                    </a:lnTo>
                    <a:lnTo>
                      <a:pt x="1988" y="947"/>
                    </a:lnTo>
                    <a:lnTo>
                      <a:pt x="2001" y="977"/>
                    </a:lnTo>
                    <a:lnTo>
                      <a:pt x="2014" y="1008"/>
                    </a:lnTo>
                    <a:lnTo>
                      <a:pt x="2026" y="1039"/>
                    </a:lnTo>
                    <a:lnTo>
                      <a:pt x="2037" y="1071"/>
                    </a:lnTo>
                    <a:lnTo>
                      <a:pt x="2045" y="1105"/>
                    </a:lnTo>
                    <a:lnTo>
                      <a:pt x="2053" y="1134"/>
                    </a:lnTo>
                    <a:lnTo>
                      <a:pt x="2058" y="1162"/>
                    </a:lnTo>
                    <a:lnTo>
                      <a:pt x="2063" y="1190"/>
                    </a:lnTo>
                    <a:lnTo>
                      <a:pt x="2067" y="1216"/>
                    </a:lnTo>
                    <a:lnTo>
                      <a:pt x="2069" y="1243"/>
                    </a:lnTo>
                    <a:lnTo>
                      <a:pt x="2070" y="1269"/>
                    </a:lnTo>
                    <a:lnTo>
                      <a:pt x="2070" y="1295"/>
                    </a:lnTo>
                    <a:lnTo>
                      <a:pt x="2069" y="1320"/>
                    </a:lnTo>
                    <a:lnTo>
                      <a:pt x="2067" y="1344"/>
                    </a:lnTo>
                    <a:lnTo>
                      <a:pt x="2064" y="1369"/>
                    </a:lnTo>
                    <a:lnTo>
                      <a:pt x="2059" y="1393"/>
                    </a:lnTo>
                    <a:lnTo>
                      <a:pt x="2055" y="1415"/>
                    </a:lnTo>
                    <a:lnTo>
                      <a:pt x="2049" y="1438"/>
                    </a:lnTo>
                    <a:lnTo>
                      <a:pt x="2042" y="1459"/>
                    </a:lnTo>
                    <a:lnTo>
                      <a:pt x="2034" y="1481"/>
                    </a:lnTo>
                    <a:lnTo>
                      <a:pt x="2025" y="1502"/>
                    </a:lnTo>
                    <a:lnTo>
                      <a:pt x="2015" y="1522"/>
                    </a:lnTo>
                    <a:lnTo>
                      <a:pt x="2006" y="1543"/>
                    </a:lnTo>
                    <a:lnTo>
                      <a:pt x="1994" y="1562"/>
                    </a:lnTo>
                    <a:lnTo>
                      <a:pt x="1982" y="1580"/>
                    </a:lnTo>
                    <a:lnTo>
                      <a:pt x="1969" y="1599"/>
                    </a:lnTo>
                    <a:lnTo>
                      <a:pt x="1956" y="1617"/>
                    </a:lnTo>
                    <a:lnTo>
                      <a:pt x="1942" y="1634"/>
                    </a:lnTo>
                    <a:lnTo>
                      <a:pt x="1927" y="1651"/>
                    </a:lnTo>
                    <a:lnTo>
                      <a:pt x="1911" y="1667"/>
                    </a:lnTo>
                    <a:lnTo>
                      <a:pt x="1895" y="1684"/>
                    </a:lnTo>
                    <a:lnTo>
                      <a:pt x="1878" y="1699"/>
                    </a:lnTo>
                    <a:lnTo>
                      <a:pt x="1861" y="1714"/>
                    </a:lnTo>
                    <a:lnTo>
                      <a:pt x="1842" y="1728"/>
                    </a:lnTo>
                    <a:lnTo>
                      <a:pt x="1824" y="1742"/>
                    </a:lnTo>
                    <a:lnTo>
                      <a:pt x="1805" y="1756"/>
                    </a:lnTo>
                    <a:lnTo>
                      <a:pt x="1785" y="1767"/>
                    </a:lnTo>
                    <a:lnTo>
                      <a:pt x="1764" y="1781"/>
                    </a:lnTo>
                    <a:lnTo>
                      <a:pt x="1741" y="1794"/>
                    </a:lnTo>
                    <a:lnTo>
                      <a:pt x="1719" y="1806"/>
                    </a:lnTo>
                    <a:lnTo>
                      <a:pt x="1695" y="1817"/>
                    </a:lnTo>
                    <a:lnTo>
                      <a:pt x="1672" y="1827"/>
                    </a:lnTo>
                    <a:lnTo>
                      <a:pt x="1648" y="1838"/>
                    </a:lnTo>
                    <a:lnTo>
                      <a:pt x="1623" y="1848"/>
                    </a:lnTo>
                    <a:lnTo>
                      <a:pt x="1599" y="1856"/>
                    </a:lnTo>
                    <a:lnTo>
                      <a:pt x="1573" y="1865"/>
                    </a:lnTo>
                    <a:lnTo>
                      <a:pt x="1547" y="1873"/>
                    </a:lnTo>
                    <a:lnTo>
                      <a:pt x="1521" y="1879"/>
                    </a:lnTo>
                    <a:lnTo>
                      <a:pt x="1495" y="1885"/>
                    </a:lnTo>
                    <a:lnTo>
                      <a:pt x="1470" y="1892"/>
                    </a:lnTo>
                    <a:lnTo>
                      <a:pt x="1443" y="1897"/>
                    </a:lnTo>
                    <a:lnTo>
                      <a:pt x="1416" y="1902"/>
                    </a:lnTo>
                    <a:lnTo>
                      <a:pt x="1390" y="1906"/>
                    </a:lnTo>
                    <a:lnTo>
                      <a:pt x="1363" y="1909"/>
                    </a:lnTo>
                    <a:lnTo>
                      <a:pt x="1336" y="1912"/>
                    </a:lnTo>
                    <a:lnTo>
                      <a:pt x="1310" y="1914"/>
                    </a:lnTo>
                    <a:lnTo>
                      <a:pt x="1284" y="1916"/>
                    </a:lnTo>
                    <a:lnTo>
                      <a:pt x="1257" y="1917"/>
                    </a:lnTo>
                    <a:lnTo>
                      <a:pt x="1230" y="1917"/>
                    </a:lnTo>
                    <a:lnTo>
                      <a:pt x="1204" y="1917"/>
                    </a:lnTo>
                    <a:lnTo>
                      <a:pt x="1178" y="1916"/>
                    </a:lnTo>
                    <a:lnTo>
                      <a:pt x="1152" y="1914"/>
                    </a:lnTo>
                    <a:lnTo>
                      <a:pt x="1125" y="1912"/>
                    </a:lnTo>
                    <a:lnTo>
                      <a:pt x="1099" y="1910"/>
                    </a:lnTo>
                    <a:lnTo>
                      <a:pt x="1074" y="1907"/>
                    </a:lnTo>
                    <a:lnTo>
                      <a:pt x="1049" y="1904"/>
                    </a:lnTo>
                    <a:lnTo>
                      <a:pt x="1024" y="1898"/>
                    </a:lnTo>
                    <a:lnTo>
                      <a:pt x="999" y="1894"/>
                    </a:lnTo>
                    <a:lnTo>
                      <a:pt x="975" y="1889"/>
                    </a:lnTo>
                    <a:lnTo>
                      <a:pt x="936" y="1878"/>
                    </a:lnTo>
                    <a:lnTo>
                      <a:pt x="898" y="1866"/>
                    </a:lnTo>
                    <a:lnTo>
                      <a:pt x="862" y="1853"/>
                    </a:lnTo>
                    <a:lnTo>
                      <a:pt x="826" y="1838"/>
                    </a:lnTo>
                    <a:lnTo>
                      <a:pt x="809" y="1830"/>
                    </a:lnTo>
                    <a:lnTo>
                      <a:pt x="793" y="1821"/>
                    </a:lnTo>
                    <a:lnTo>
                      <a:pt x="777" y="1812"/>
                    </a:lnTo>
                    <a:lnTo>
                      <a:pt x="761" y="1803"/>
                    </a:lnTo>
                    <a:lnTo>
                      <a:pt x="746" y="1793"/>
                    </a:lnTo>
                    <a:lnTo>
                      <a:pt x="731" y="1783"/>
                    </a:lnTo>
                    <a:lnTo>
                      <a:pt x="717" y="1773"/>
                    </a:lnTo>
                    <a:lnTo>
                      <a:pt x="703" y="1762"/>
                    </a:lnTo>
                    <a:lnTo>
                      <a:pt x="689" y="1751"/>
                    </a:lnTo>
                    <a:lnTo>
                      <a:pt x="676" y="1739"/>
                    </a:lnTo>
                    <a:lnTo>
                      <a:pt x="664" y="1728"/>
                    </a:lnTo>
                    <a:lnTo>
                      <a:pt x="652" y="1715"/>
                    </a:lnTo>
                    <a:lnTo>
                      <a:pt x="642" y="1702"/>
                    </a:lnTo>
                    <a:lnTo>
                      <a:pt x="631" y="1689"/>
                    </a:lnTo>
                    <a:lnTo>
                      <a:pt x="620" y="1675"/>
                    </a:lnTo>
                    <a:lnTo>
                      <a:pt x="612" y="1661"/>
                    </a:lnTo>
                    <a:lnTo>
                      <a:pt x="602" y="1647"/>
                    </a:lnTo>
                    <a:lnTo>
                      <a:pt x="594" y="1632"/>
                    </a:lnTo>
                    <a:lnTo>
                      <a:pt x="587" y="1617"/>
                    </a:lnTo>
                    <a:lnTo>
                      <a:pt x="579" y="1602"/>
                    </a:lnTo>
                    <a:lnTo>
                      <a:pt x="574" y="1586"/>
                    </a:lnTo>
                    <a:lnTo>
                      <a:pt x="569" y="1570"/>
                    </a:lnTo>
                    <a:lnTo>
                      <a:pt x="563" y="1553"/>
                    </a:lnTo>
                    <a:lnTo>
                      <a:pt x="560" y="1535"/>
                    </a:lnTo>
                    <a:lnTo>
                      <a:pt x="523" y="1536"/>
                    </a:lnTo>
                    <a:lnTo>
                      <a:pt x="488" y="1536"/>
                    </a:lnTo>
                    <a:lnTo>
                      <a:pt x="456" y="1534"/>
                    </a:lnTo>
                    <a:lnTo>
                      <a:pt x="426" y="1532"/>
                    </a:lnTo>
                    <a:lnTo>
                      <a:pt x="397" y="1530"/>
                    </a:lnTo>
                    <a:lnTo>
                      <a:pt x="371" y="1526"/>
                    </a:lnTo>
                    <a:lnTo>
                      <a:pt x="346" y="1521"/>
                    </a:lnTo>
                    <a:lnTo>
                      <a:pt x="323" y="1516"/>
                    </a:lnTo>
                    <a:lnTo>
                      <a:pt x="301" y="1510"/>
                    </a:lnTo>
                    <a:lnTo>
                      <a:pt x="282" y="1503"/>
                    </a:lnTo>
                    <a:lnTo>
                      <a:pt x="264" y="1496"/>
                    </a:lnTo>
                    <a:lnTo>
                      <a:pt x="246" y="1487"/>
                    </a:lnTo>
                    <a:lnTo>
                      <a:pt x="231" y="1478"/>
                    </a:lnTo>
                    <a:lnTo>
                      <a:pt x="218" y="1470"/>
                    </a:lnTo>
                    <a:lnTo>
                      <a:pt x="206" y="1460"/>
                    </a:lnTo>
                    <a:lnTo>
                      <a:pt x="195" y="1451"/>
                    </a:lnTo>
                    <a:lnTo>
                      <a:pt x="185" y="1440"/>
                    </a:lnTo>
                    <a:lnTo>
                      <a:pt x="177" y="1429"/>
                    </a:lnTo>
                    <a:lnTo>
                      <a:pt x="169" y="1418"/>
                    </a:lnTo>
                    <a:lnTo>
                      <a:pt x="163" y="1408"/>
                    </a:lnTo>
                    <a:lnTo>
                      <a:pt x="156" y="1396"/>
                    </a:lnTo>
                    <a:lnTo>
                      <a:pt x="152" y="1385"/>
                    </a:lnTo>
                    <a:lnTo>
                      <a:pt x="149" y="1373"/>
                    </a:lnTo>
                    <a:lnTo>
                      <a:pt x="145" y="1361"/>
                    </a:lnTo>
                    <a:lnTo>
                      <a:pt x="144" y="1350"/>
                    </a:lnTo>
                    <a:lnTo>
                      <a:pt x="143" y="1338"/>
                    </a:lnTo>
                    <a:lnTo>
                      <a:pt x="142" y="1326"/>
                    </a:lnTo>
                    <a:lnTo>
                      <a:pt x="142" y="1314"/>
                    </a:lnTo>
                    <a:lnTo>
                      <a:pt x="144" y="1292"/>
                    </a:lnTo>
                    <a:lnTo>
                      <a:pt x="148" y="1270"/>
                    </a:lnTo>
                    <a:lnTo>
                      <a:pt x="124" y="1263"/>
                    </a:lnTo>
                    <a:lnTo>
                      <a:pt x="101" y="1252"/>
                    </a:lnTo>
                    <a:lnTo>
                      <a:pt x="82" y="1239"/>
                    </a:lnTo>
                    <a:lnTo>
                      <a:pt x="66" y="1225"/>
                    </a:lnTo>
                    <a:lnTo>
                      <a:pt x="51" y="1208"/>
                    </a:lnTo>
                    <a:lnTo>
                      <a:pt x="38" y="1190"/>
                    </a:lnTo>
                    <a:lnTo>
                      <a:pt x="28" y="1169"/>
                    </a:lnTo>
                    <a:lnTo>
                      <a:pt x="20" y="1147"/>
                    </a:lnTo>
                    <a:lnTo>
                      <a:pt x="12" y="1124"/>
                    </a:lnTo>
                    <a:lnTo>
                      <a:pt x="7" y="1099"/>
                    </a:lnTo>
                    <a:lnTo>
                      <a:pt x="4" y="1075"/>
                    </a:lnTo>
                    <a:lnTo>
                      <a:pt x="1" y="1049"/>
                    </a:lnTo>
                    <a:lnTo>
                      <a:pt x="0" y="1022"/>
                    </a:lnTo>
                    <a:lnTo>
                      <a:pt x="0" y="995"/>
                    </a:lnTo>
                    <a:lnTo>
                      <a:pt x="1" y="968"/>
                    </a:lnTo>
                    <a:lnTo>
                      <a:pt x="4" y="942"/>
                    </a:lnTo>
                    <a:lnTo>
                      <a:pt x="7" y="915"/>
                    </a:lnTo>
                    <a:lnTo>
                      <a:pt x="10" y="889"/>
                    </a:lnTo>
                    <a:lnTo>
                      <a:pt x="14" y="863"/>
                    </a:lnTo>
                    <a:lnTo>
                      <a:pt x="20" y="838"/>
                    </a:lnTo>
                    <a:lnTo>
                      <a:pt x="29" y="791"/>
                    </a:lnTo>
                    <a:lnTo>
                      <a:pt x="40" y="749"/>
                    </a:lnTo>
                    <a:lnTo>
                      <a:pt x="58" y="687"/>
                    </a:lnTo>
                    <a:lnTo>
                      <a:pt x="66" y="662"/>
                    </a:lnTo>
                    <a:lnTo>
                      <a:pt x="201" y="710"/>
                    </a:lnTo>
                    <a:close/>
                    <a:moveTo>
                      <a:pt x="1186" y="49"/>
                    </a:moveTo>
                    <a:lnTo>
                      <a:pt x="1186" y="49"/>
                    </a:lnTo>
                    <a:close/>
                    <a:moveTo>
                      <a:pt x="1186" y="49"/>
                    </a:moveTo>
                    <a:lnTo>
                      <a:pt x="1186" y="4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3F2A15"/>
                </a:outerShdw>
              </a:effec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4613" name="AutoShape 54">
            <a:extLst>
              <a:ext uri="{FF2B5EF4-FFF2-40B4-BE49-F238E27FC236}">
                <a16:creationId xmlns:a16="http://schemas.microsoft.com/office/drawing/2014/main" id="{388FF8CE-85F7-4FF7-ACEB-8526A034CD64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035050" y="1577975"/>
            <a:ext cx="309563" cy="606425"/>
          </a:xfrm>
          <a:prstGeom prst="downArrow">
            <a:avLst>
              <a:gd name="adj1" fmla="val 37639"/>
              <a:gd name="adj2" fmla="val 75112"/>
            </a:avLst>
          </a:prstGeom>
          <a:gradFill rotWithShape="0">
            <a:gsLst>
              <a:gs pos="0">
                <a:srgbClr val="00FFFF"/>
              </a:gs>
              <a:gs pos="100000">
                <a:srgbClr val="002AB2"/>
              </a:gs>
            </a:gsLst>
            <a:lin ang="5400000" scaled="1"/>
          </a:gradFill>
          <a:ln>
            <a:noFill/>
          </a:ln>
          <a:effectLst>
            <a:outerShdw dist="52363" dir="842175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4614" name="Group 55">
            <a:extLst>
              <a:ext uri="{FF2B5EF4-FFF2-40B4-BE49-F238E27FC236}">
                <a16:creationId xmlns:a16="http://schemas.microsoft.com/office/drawing/2014/main" id="{02D9B7AB-8540-4348-AC14-1FFE62AB1B2F}"/>
              </a:ext>
            </a:extLst>
          </p:cNvPr>
          <p:cNvGrpSpPr>
            <a:grpSpLocks/>
          </p:cNvGrpSpPr>
          <p:nvPr/>
        </p:nvGrpSpPr>
        <p:grpSpPr bwMode="auto">
          <a:xfrm>
            <a:off x="844550" y="2084388"/>
            <a:ext cx="688975" cy="749300"/>
            <a:chOff x="684" y="2361"/>
            <a:chExt cx="714" cy="691"/>
          </a:xfrm>
        </p:grpSpPr>
        <p:sp>
          <p:nvSpPr>
            <p:cNvPr id="24622" name="Oval 56">
              <a:extLst>
                <a:ext uri="{FF2B5EF4-FFF2-40B4-BE49-F238E27FC236}">
                  <a16:creationId xmlns:a16="http://schemas.microsoft.com/office/drawing/2014/main" id="{76C5E58E-36E2-43F1-B2C6-BF285F477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2361"/>
              <a:ext cx="714" cy="691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4623" name="Group 57">
              <a:extLst>
                <a:ext uri="{FF2B5EF4-FFF2-40B4-BE49-F238E27FC236}">
                  <a16:creationId xmlns:a16="http://schemas.microsoft.com/office/drawing/2014/main" id="{18EE74BD-D2BF-412E-B63B-8086900E8B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" y="2399"/>
              <a:ext cx="629" cy="617"/>
              <a:chOff x="1297" y="1417"/>
              <a:chExt cx="629" cy="617"/>
            </a:xfrm>
          </p:grpSpPr>
          <p:sp>
            <p:nvSpPr>
              <p:cNvPr id="24624" name="Freeform 58" descr="Large confetti">
                <a:extLst>
                  <a:ext uri="{FF2B5EF4-FFF2-40B4-BE49-F238E27FC236}">
                    <a16:creationId xmlns:a16="http://schemas.microsoft.com/office/drawing/2014/main" id="{CCE34AC9-E817-4D6E-AF65-F47162E98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1417"/>
                <a:ext cx="617" cy="617"/>
              </a:xfrm>
              <a:custGeom>
                <a:avLst/>
                <a:gdLst>
                  <a:gd name="T0" fmla="*/ 0 w 2017"/>
                  <a:gd name="T1" fmla="*/ 0 h 2016"/>
                  <a:gd name="T2" fmla="*/ 0 w 2017"/>
                  <a:gd name="T3" fmla="*/ 0 h 2016"/>
                  <a:gd name="T4" fmla="*/ 0 w 2017"/>
                  <a:gd name="T5" fmla="*/ 0 h 2016"/>
                  <a:gd name="T6" fmla="*/ 0 w 2017"/>
                  <a:gd name="T7" fmla="*/ 0 h 2016"/>
                  <a:gd name="T8" fmla="*/ 0 w 2017"/>
                  <a:gd name="T9" fmla="*/ 0 h 2016"/>
                  <a:gd name="T10" fmla="*/ 0 w 2017"/>
                  <a:gd name="T11" fmla="*/ 0 h 2016"/>
                  <a:gd name="T12" fmla="*/ 0 w 2017"/>
                  <a:gd name="T13" fmla="*/ 0 h 2016"/>
                  <a:gd name="T14" fmla="*/ 0 w 2017"/>
                  <a:gd name="T15" fmla="*/ 0 h 2016"/>
                  <a:gd name="T16" fmla="*/ 0 w 2017"/>
                  <a:gd name="T17" fmla="*/ 0 h 2016"/>
                  <a:gd name="T18" fmla="*/ 0 w 2017"/>
                  <a:gd name="T19" fmla="*/ 0 h 2016"/>
                  <a:gd name="T20" fmla="*/ 0 w 2017"/>
                  <a:gd name="T21" fmla="*/ 0 h 2016"/>
                  <a:gd name="T22" fmla="*/ 0 w 2017"/>
                  <a:gd name="T23" fmla="*/ 0 h 2016"/>
                  <a:gd name="T24" fmla="*/ 0 w 2017"/>
                  <a:gd name="T25" fmla="*/ 0 h 2016"/>
                  <a:gd name="T26" fmla="*/ 0 w 2017"/>
                  <a:gd name="T27" fmla="*/ 0 h 2016"/>
                  <a:gd name="T28" fmla="*/ 0 w 2017"/>
                  <a:gd name="T29" fmla="*/ 0 h 2016"/>
                  <a:gd name="T30" fmla="*/ 0 w 2017"/>
                  <a:gd name="T31" fmla="*/ 0 h 2016"/>
                  <a:gd name="T32" fmla="*/ 0 w 2017"/>
                  <a:gd name="T33" fmla="*/ 0 h 2016"/>
                  <a:gd name="T34" fmla="*/ 0 w 2017"/>
                  <a:gd name="T35" fmla="*/ 0 h 2016"/>
                  <a:gd name="T36" fmla="*/ 0 w 2017"/>
                  <a:gd name="T37" fmla="*/ 0 h 2016"/>
                  <a:gd name="T38" fmla="*/ 0 w 2017"/>
                  <a:gd name="T39" fmla="*/ 0 h 2016"/>
                  <a:gd name="T40" fmla="*/ 0 w 2017"/>
                  <a:gd name="T41" fmla="*/ 0 h 2016"/>
                  <a:gd name="T42" fmla="*/ 0 w 2017"/>
                  <a:gd name="T43" fmla="*/ 0 h 2016"/>
                  <a:gd name="T44" fmla="*/ 0 w 2017"/>
                  <a:gd name="T45" fmla="*/ 0 h 2016"/>
                  <a:gd name="T46" fmla="*/ 0 w 2017"/>
                  <a:gd name="T47" fmla="*/ 0 h 2016"/>
                  <a:gd name="T48" fmla="*/ 0 w 2017"/>
                  <a:gd name="T49" fmla="*/ 0 h 2016"/>
                  <a:gd name="T50" fmla="*/ 0 w 2017"/>
                  <a:gd name="T51" fmla="*/ 0 h 2016"/>
                  <a:gd name="T52" fmla="*/ 0 w 2017"/>
                  <a:gd name="T53" fmla="*/ 0 h 2016"/>
                  <a:gd name="T54" fmla="*/ 0 w 2017"/>
                  <a:gd name="T55" fmla="*/ 0 h 2016"/>
                  <a:gd name="T56" fmla="*/ 0 w 2017"/>
                  <a:gd name="T57" fmla="*/ 0 h 2016"/>
                  <a:gd name="T58" fmla="*/ 0 w 2017"/>
                  <a:gd name="T59" fmla="*/ 0 h 2016"/>
                  <a:gd name="T60" fmla="*/ 0 w 2017"/>
                  <a:gd name="T61" fmla="*/ 0 h 2016"/>
                  <a:gd name="T62" fmla="*/ 0 w 2017"/>
                  <a:gd name="T63" fmla="*/ 0 h 2016"/>
                  <a:gd name="T64" fmla="*/ 0 w 2017"/>
                  <a:gd name="T65" fmla="*/ 0 h 2016"/>
                  <a:gd name="T66" fmla="*/ 0 w 2017"/>
                  <a:gd name="T67" fmla="*/ 0 h 2016"/>
                  <a:gd name="T68" fmla="*/ 0 w 2017"/>
                  <a:gd name="T69" fmla="*/ 0 h 2016"/>
                  <a:gd name="T70" fmla="*/ 0 w 2017"/>
                  <a:gd name="T71" fmla="*/ 0 h 2016"/>
                  <a:gd name="T72" fmla="*/ 0 w 2017"/>
                  <a:gd name="T73" fmla="*/ 0 h 2016"/>
                  <a:gd name="T74" fmla="*/ 0 w 2017"/>
                  <a:gd name="T75" fmla="*/ 0 h 2016"/>
                  <a:gd name="T76" fmla="*/ 0 w 2017"/>
                  <a:gd name="T77" fmla="*/ 0 h 2016"/>
                  <a:gd name="T78" fmla="*/ 0 w 2017"/>
                  <a:gd name="T79" fmla="*/ 0 h 2016"/>
                  <a:gd name="T80" fmla="*/ 0 w 2017"/>
                  <a:gd name="T81" fmla="*/ 0 h 2016"/>
                  <a:gd name="T82" fmla="*/ 0 w 2017"/>
                  <a:gd name="T83" fmla="*/ 0 h 2016"/>
                  <a:gd name="T84" fmla="*/ 0 w 2017"/>
                  <a:gd name="T85" fmla="*/ 0 h 20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17"/>
                  <a:gd name="T130" fmla="*/ 0 h 2016"/>
                  <a:gd name="T131" fmla="*/ 2017 w 2017"/>
                  <a:gd name="T132" fmla="*/ 2016 h 20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17" h="2016">
                    <a:moveTo>
                      <a:pt x="1009" y="2016"/>
                    </a:moveTo>
                    <a:lnTo>
                      <a:pt x="1060" y="2015"/>
                    </a:lnTo>
                    <a:lnTo>
                      <a:pt x="1112" y="2012"/>
                    </a:lnTo>
                    <a:lnTo>
                      <a:pt x="1162" y="2006"/>
                    </a:lnTo>
                    <a:lnTo>
                      <a:pt x="1212" y="1996"/>
                    </a:lnTo>
                    <a:lnTo>
                      <a:pt x="1260" y="1985"/>
                    </a:lnTo>
                    <a:lnTo>
                      <a:pt x="1308" y="1971"/>
                    </a:lnTo>
                    <a:lnTo>
                      <a:pt x="1354" y="1955"/>
                    </a:lnTo>
                    <a:lnTo>
                      <a:pt x="1401" y="1937"/>
                    </a:lnTo>
                    <a:lnTo>
                      <a:pt x="1446" y="1918"/>
                    </a:lnTo>
                    <a:lnTo>
                      <a:pt x="1489" y="1895"/>
                    </a:lnTo>
                    <a:lnTo>
                      <a:pt x="1531" y="1870"/>
                    </a:lnTo>
                    <a:lnTo>
                      <a:pt x="1572" y="1845"/>
                    </a:lnTo>
                    <a:lnTo>
                      <a:pt x="1611" y="1816"/>
                    </a:lnTo>
                    <a:lnTo>
                      <a:pt x="1650" y="1787"/>
                    </a:lnTo>
                    <a:lnTo>
                      <a:pt x="1686" y="1754"/>
                    </a:lnTo>
                    <a:lnTo>
                      <a:pt x="1722" y="1721"/>
                    </a:lnTo>
                    <a:lnTo>
                      <a:pt x="1755" y="1686"/>
                    </a:lnTo>
                    <a:lnTo>
                      <a:pt x="1786" y="1649"/>
                    </a:lnTo>
                    <a:lnTo>
                      <a:pt x="1816" y="1612"/>
                    </a:lnTo>
                    <a:lnTo>
                      <a:pt x="1844" y="1572"/>
                    </a:lnTo>
                    <a:lnTo>
                      <a:pt x="1871" y="1531"/>
                    </a:lnTo>
                    <a:lnTo>
                      <a:pt x="1896" y="1488"/>
                    </a:lnTo>
                    <a:lnTo>
                      <a:pt x="1917" y="1445"/>
                    </a:lnTo>
                    <a:lnTo>
                      <a:pt x="1938" y="1400"/>
                    </a:lnTo>
                    <a:lnTo>
                      <a:pt x="1956" y="1355"/>
                    </a:lnTo>
                    <a:lnTo>
                      <a:pt x="1972" y="1308"/>
                    </a:lnTo>
                    <a:lnTo>
                      <a:pt x="1986" y="1260"/>
                    </a:lnTo>
                    <a:lnTo>
                      <a:pt x="1997" y="1211"/>
                    </a:lnTo>
                    <a:lnTo>
                      <a:pt x="2005" y="1162"/>
                    </a:lnTo>
                    <a:lnTo>
                      <a:pt x="2012" y="1111"/>
                    </a:lnTo>
                    <a:lnTo>
                      <a:pt x="2016" y="1061"/>
                    </a:lnTo>
                    <a:lnTo>
                      <a:pt x="2017" y="1008"/>
                    </a:lnTo>
                    <a:lnTo>
                      <a:pt x="2016" y="957"/>
                    </a:lnTo>
                    <a:lnTo>
                      <a:pt x="2012" y="906"/>
                    </a:lnTo>
                    <a:lnTo>
                      <a:pt x="2005" y="856"/>
                    </a:lnTo>
                    <a:lnTo>
                      <a:pt x="1997" y="805"/>
                    </a:lnTo>
                    <a:lnTo>
                      <a:pt x="1986" y="757"/>
                    </a:lnTo>
                    <a:lnTo>
                      <a:pt x="1972" y="710"/>
                    </a:lnTo>
                    <a:lnTo>
                      <a:pt x="1956" y="662"/>
                    </a:lnTo>
                    <a:lnTo>
                      <a:pt x="1938" y="616"/>
                    </a:lnTo>
                    <a:lnTo>
                      <a:pt x="1917" y="572"/>
                    </a:lnTo>
                    <a:lnTo>
                      <a:pt x="1896" y="528"/>
                    </a:lnTo>
                    <a:lnTo>
                      <a:pt x="1871" y="486"/>
                    </a:lnTo>
                    <a:lnTo>
                      <a:pt x="1844" y="445"/>
                    </a:lnTo>
                    <a:lnTo>
                      <a:pt x="1816" y="406"/>
                    </a:lnTo>
                    <a:lnTo>
                      <a:pt x="1786" y="368"/>
                    </a:lnTo>
                    <a:lnTo>
                      <a:pt x="1755" y="331"/>
                    </a:lnTo>
                    <a:lnTo>
                      <a:pt x="1722" y="296"/>
                    </a:lnTo>
                    <a:lnTo>
                      <a:pt x="1686" y="263"/>
                    </a:lnTo>
                    <a:lnTo>
                      <a:pt x="1650" y="231"/>
                    </a:lnTo>
                    <a:lnTo>
                      <a:pt x="1611" y="201"/>
                    </a:lnTo>
                    <a:lnTo>
                      <a:pt x="1572" y="173"/>
                    </a:lnTo>
                    <a:lnTo>
                      <a:pt x="1531" y="146"/>
                    </a:lnTo>
                    <a:lnTo>
                      <a:pt x="1489" y="122"/>
                    </a:lnTo>
                    <a:lnTo>
                      <a:pt x="1446" y="100"/>
                    </a:lnTo>
                    <a:lnTo>
                      <a:pt x="1401" y="79"/>
                    </a:lnTo>
                    <a:lnTo>
                      <a:pt x="1354" y="61"/>
                    </a:lnTo>
                    <a:lnTo>
                      <a:pt x="1308" y="46"/>
                    </a:lnTo>
                    <a:lnTo>
                      <a:pt x="1260" y="32"/>
                    </a:lnTo>
                    <a:lnTo>
                      <a:pt x="1212" y="20"/>
                    </a:lnTo>
                    <a:lnTo>
                      <a:pt x="1162" y="12"/>
                    </a:lnTo>
                    <a:lnTo>
                      <a:pt x="1112" y="5"/>
                    </a:lnTo>
                    <a:lnTo>
                      <a:pt x="1060" y="1"/>
                    </a:lnTo>
                    <a:lnTo>
                      <a:pt x="1009" y="0"/>
                    </a:lnTo>
                    <a:lnTo>
                      <a:pt x="957" y="1"/>
                    </a:lnTo>
                    <a:lnTo>
                      <a:pt x="906" y="5"/>
                    </a:lnTo>
                    <a:lnTo>
                      <a:pt x="855" y="12"/>
                    </a:lnTo>
                    <a:lnTo>
                      <a:pt x="806" y="20"/>
                    </a:lnTo>
                    <a:lnTo>
                      <a:pt x="757" y="32"/>
                    </a:lnTo>
                    <a:lnTo>
                      <a:pt x="709" y="46"/>
                    </a:lnTo>
                    <a:lnTo>
                      <a:pt x="663" y="61"/>
                    </a:lnTo>
                    <a:lnTo>
                      <a:pt x="617" y="79"/>
                    </a:lnTo>
                    <a:lnTo>
                      <a:pt x="573" y="100"/>
                    </a:lnTo>
                    <a:lnTo>
                      <a:pt x="529" y="122"/>
                    </a:lnTo>
                    <a:lnTo>
                      <a:pt x="487" y="146"/>
                    </a:lnTo>
                    <a:lnTo>
                      <a:pt x="446" y="173"/>
                    </a:lnTo>
                    <a:lnTo>
                      <a:pt x="406" y="201"/>
                    </a:lnTo>
                    <a:lnTo>
                      <a:pt x="367" y="231"/>
                    </a:lnTo>
                    <a:lnTo>
                      <a:pt x="331" y="263"/>
                    </a:lnTo>
                    <a:lnTo>
                      <a:pt x="297" y="296"/>
                    </a:lnTo>
                    <a:lnTo>
                      <a:pt x="262" y="331"/>
                    </a:lnTo>
                    <a:lnTo>
                      <a:pt x="231" y="368"/>
                    </a:lnTo>
                    <a:lnTo>
                      <a:pt x="201" y="406"/>
                    </a:lnTo>
                    <a:lnTo>
                      <a:pt x="173" y="445"/>
                    </a:lnTo>
                    <a:lnTo>
                      <a:pt x="146" y="486"/>
                    </a:lnTo>
                    <a:lnTo>
                      <a:pt x="123" y="528"/>
                    </a:lnTo>
                    <a:lnTo>
                      <a:pt x="100" y="572"/>
                    </a:lnTo>
                    <a:lnTo>
                      <a:pt x="80" y="616"/>
                    </a:lnTo>
                    <a:lnTo>
                      <a:pt x="61" y="662"/>
                    </a:lnTo>
                    <a:lnTo>
                      <a:pt x="45" y="710"/>
                    </a:lnTo>
                    <a:lnTo>
                      <a:pt x="32" y="757"/>
                    </a:lnTo>
                    <a:lnTo>
                      <a:pt x="21" y="805"/>
                    </a:lnTo>
                    <a:lnTo>
                      <a:pt x="12" y="856"/>
                    </a:lnTo>
                    <a:lnTo>
                      <a:pt x="5" y="906"/>
                    </a:lnTo>
                    <a:lnTo>
                      <a:pt x="1" y="957"/>
                    </a:lnTo>
                    <a:lnTo>
                      <a:pt x="0" y="1008"/>
                    </a:lnTo>
                    <a:lnTo>
                      <a:pt x="1" y="1061"/>
                    </a:lnTo>
                    <a:lnTo>
                      <a:pt x="5" y="1111"/>
                    </a:lnTo>
                    <a:lnTo>
                      <a:pt x="12" y="1162"/>
                    </a:lnTo>
                    <a:lnTo>
                      <a:pt x="21" y="1211"/>
                    </a:lnTo>
                    <a:lnTo>
                      <a:pt x="32" y="1260"/>
                    </a:lnTo>
                    <a:lnTo>
                      <a:pt x="45" y="1308"/>
                    </a:lnTo>
                    <a:lnTo>
                      <a:pt x="61" y="1355"/>
                    </a:lnTo>
                    <a:lnTo>
                      <a:pt x="80" y="1400"/>
                    </a:lnTo>
                    <a:lnTo>
                      <a:pt x="100" y="1445"/>
                    </a:lnTo>
                    <a:lnTo>
                      <a:pt x="123" y="1488"/>
                    </a:lnTo>
                    <a:lnTo>
                      <a:pt x="146" y="1531"/>
                    </a:lnTo>
                    <a:lnTo>
                      <a:pt x="173" y="1572"/>
                    </a:lnTo>
                    <a:lnTo>
                      <a:pt x="201" y="1612"/>
                    </a:lnTo>
                    <a:lnTo>
                      <a:pt x="231" y="1649"/>
                    </a:lnTo>
                    <a:lnTo>
                      <a:pt x="262" y="1686"/>
                    </a:lnTo>
                    <a:lnTo>
                      <a:pt x="297" y="1721"/>
                    </a:lnTo>
                    <a:lnTo>
                      <a:pt x="331" y="1754"/>
                    </a:lnTo>
                    <a:lnTo>
                      <a:pt x="367" y="1787"/>
                    </a:lnTo>
                    <a:lnTo>
                      <a:pt x="406" y="1816"/>
                    </a:lnTo>
                    <a:lnTo>
                      <a:pt x="446" y="1845"/>
                    </a:lnTo>
                    <a:lnTo>
                      <a:pt x="487" y="1870"/>
                    </a:lnTo>
                    <a:lnTo>
                      <a:pt x="529" y="1895"/>
                    </a:lnTo>
                    <a:lnTo>
                      <a:pt x="573" y="1918"/>
                    </a:lnTo>
                    <a:lnTo>
                      <a:pt x="617" y="1937"/>
                    </a:lnTo>
                    <a:lnTo>
                      <a:pt x="663" y="1955"/>
                    </a:lnTo>
                    <a:lnTo>
                      <a:pt x="709" y="1971"/>
                    </a:lnTo>
                    <a:lnTo>
                      <a:pt x="757" y="1985"/>
                    </a:lnTo>
                    <a:lnTo>
                      <a:pt x="806" y="1996"/>
                    </a:lnTo>
                    <a:lnTo>
                      <a:pt x="855" y="2006"/>
                    </a:lnTo>
                    <a:lnTo>
                      <a:pt x="906" y="2012"/>
                    </a:lnTo>
                    <a:lnTo>
                      <a:pt x="957" y="2015"/>
                    </a:lnTo>
                    <a:lnTo>
                      <a:pt x="1009" y="2016"/>
                    </a:lnTo>
                    <a:close/>
                  </a:path>
                </a:pathLst>
              </a:custGeom>
              <a:pattFill prst="lgConfetti">
                <a:fgClr>
                  <a:srgbClr val="FFCC99"/>
                </a:fgClr>
                <a:bgClr>
                  <a:srgbClr val="33221A"/>
                </a:bgClr>
              </a:pattFill>
              <a:ln w="19050" cmpd="sng">
                <a:solidFill>
                  <a:srgbClr val="754E2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625" name="Freeform 59">
                <a:extLst>
                  <a:ext uri="{FF2B5EF4-FFF2-40B4-BE49-F238E27FC236}">
                    <a16:creationId xmlns:a16="http://schemas.microsoft.com/office/drawing/2014/main" id="{25E3F220-A6BC-46D9-973D-D727D6D967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7" y="1419"/>
                <a:ext cx="623" cy="589"/>
              </a:xfrm>
              <a:custGeom>
                <a:avLst/>
                <a:gdLst>
                  <a:gd name="T0" fmla="*/ 0 w 2070"/>
                  <a:gd name="T1" fmla="*/ 0 h 1917"/>
                  <a:gd name="T2" fmla="*/ 0 w 2070"/>
                  <a:gd name="T3" fmla="*/ 0 h 1917"/>
                  <a:gd name="T4" fmla="*/ 0 w 2070"/>
                  <a:gd name="T5" fmla="*/ 0 h 1917"/>
                  <a:gd name="T6" fmla="*/ 0 w 2070"/>
                  <a:gd name="T7" fmla="*/ 0 h 1917"/>
                  <a:gd name="T8" fmla="*/ 0 w 2070"/>
                  <a:gd name="T9" fmla="*/ 0 h 1917"/>
                  <a:gd name="T10" fmla="*/ 0 w 2070"/>
                  <a:gd name="T11" fmla="*/ 0 h 1917"/>
                  <a:gd name="T12" fmla="*/ 0 w 2070"/>
                  <a:gd name="T13" fmla="*/ 0 h 1917"/>
                  <a:gd name="T14" fmla="*/ 0 w 2070"/>
                  <a:gd name="T15" fmla="*/ 0 h 1917"/>
                  <a:gd name="T16" fmla="*/ 0 w 2070"/>
                  <a:gd name="T17" fmla="*/ 0 h 1917"/>
                  <a:gd name="T18" fmla="*/ 0 w 2070"/>
                  <a:gd name="T19" fmla="*/ 0 h 1917"/>
                  <a:gd name="T20" fmla="*/ 0 w 2070"/>
                  <a:gd name="T21" fmla="*/ 0 h 1917"/>
                  <a:gd name="T22" fmla="*/ 0 w 2070"/>
                  <a:gd name="T23" fmla="*/ 0 h 1917"/>
                  <a:gd name="T24" fmla="*/ 0 w 2070"/>
                  <a:gd name="T25" fmla="*/ 0 h 1917"/>
                  <a:gd name="T26" fmla="*/ 0 w 2070"/>
                  <a:gd name="T27" fmla="*/ 0 h 1917"/>
                  <a:gd name="T28" fmla="*/ 0 w 2070"/>
                  <a:gd name="T29" fmla="*/ 0 h 1917"/>
                  <a:gd name="T30" fmla="*/ 0 w 2070"/>
                  <a:gd name="T31" fmla="*/ 0 h 1917"/>
                  <a:gd name="T32" fmla="*/ 0 w 2070"/>
                  <a:gd name="T33" fmla="*/ 0 h 1917"/>
                  <a:gd name="T34" fmla="*/ 0 w 2070"/>
                  <a:gd name="T35" fmla="*/ 0 h 1917"/>
                  <a:gd name="T36" fmla="*/ 0 w 2070"/>
                  <a:gd name="T37" fmla="*/ 0 h 1917"/>
                  <a:gd name="T38" fmla="*/ 0 w 2070"/>
                  <a:gd name="T39" fmla="*/ 0 h 1917"/>
                  <a:gd name="T40" fmla="*/ 0 w 2070"/>
                  <a:gd name="T41" fmla="*/ 0 h 1917"/>
                  <a:gd name="T42" fmla="*/ 0 w 2070"/>
                  <a:gd name="T43" fmla="*/ 0 h 1917"/>
                  <a:gd name="T44" fmla="*/ 0 w 2070"/>
                  <a:gd name="T45" fmla="*/ 0 h 1917"/>
                  <a:gd name="T46" fmla="*/ 0 w 2070"/>
                  <a:gd name="T47" fmla="*/ 0 h 1917"/>
                  <a:gd name="T48" fmla="*/ 0 w 2070"/>
                  <a:gd name="T49" fmla="*/ 0 h 1917"/>
                  <a:gd name="T50" fmla="*/ 0 w 2070"/>
                  <a:gd name="T51" fmla="*/ 0 h 1917"/>
                  <a:gd name="T52" fmla="*/ 0 w 2070"/>
                  <a:gd name="T53" fmla="*/ 0 h 1917"/>
                  <a:gd name="T54" fmla="*/ 0 w 2070"/>
                  <a:gd name="T55" fmla="*/ 0 h 1917"/>
                  <a:gd name="T56" fmla="*/ 0 w 2070"/>
                  <a:gd name="T57" fmla="*/ 0 h 1917"/>
                  <a:gd name="T58" fmla="*/ 0 w 2070"/>
                  <a:gd name="T59" fmla="*/ 0 h 1917"/>
                  <a:gd name="T60" fmla="*/ 0 w 2070"/>
                  <a:gd name="T61" fmla="*/ 0 h 1917"/>
                  <a:gd name="T62" fmla="*/ 0 w 2070"/>
                  <a:gd name="T63" fmla="*/ 0 h 1917"/>
                  <a:gd name="T64" fmla="*/ 0 w 2070"/>
                  <a:gd name="T65" fmla="*/ 0 h 1917"/>
                  <a:gd name="T66" fmla="*/ 0 w 2070"/>
                  <a:gd name="T67" fmla="*/ 0 h 1917"/>
                  <a:gd name="T68" fmla="*/ 0 w 2070"/>
                  <a:gd name="T69" fmla="*/ 0 h 1917"/>
                  <a:gd name="T70" fmla="*/ 0 w 2070"/>
                  <a:gd name="T71" fmla="*/ 0 h 1917"/>
                  <a:gd name="T72" fmla="*/ 0 w 2070"/>
                  <a:gd name="T73" fmla="*/ 0 h 1917"/>
                  <a:gd name="T74" fmla="*/ 0 w 2070"/>
                  <a:gd name="T75" fmla="*/ 0 h 1917"/>
                  <a:gd name="T76" fmla="*/ 0 w 2070"/>
                  <a:gd name="T77" fmla="*/ 0 h 1917"/>
                  <a:gd name="T78" fmla="*/ 0 w 2070"/>
                  <a:gd name="T79" fmla="*/ 0 h 1917"/>
                  <a:gd name="T80" fmla="*/ 0 w 2070"/>
                  <a:gd name="T81" fmla="*/ 0 h 1917"/>
                  <a:gd name="T82" fmla="*/ 0 w 2070"/>
                  <a:gd name="T83" fmla="*/ 0 h 1917"/>
                  <a:gd name="T84" fmla="*/ 0 w 2070"/>
                  <a:gd name="T85" fmla="*/ 0 h 1917"/>
                  <a:gd name="T86" fmla="*/ 0 w 2070"/>
                  <a:gd name="T87" fmla="*/ 0 h 1917"/>
                  <a:gd name="T88" fmla="*/ 0 w 2070"/>
                  <a:gd name="T89" fmla="*/ 0 h 1917"/>
                  <a:gd name="T90" fmla="*/ 0 w 2070"/>
                  <a:gd name="T91" fmla="*/ 0 h 1917"/>
                  <a:gd name="T92" fmla="*/ 0 w 2070"/>
                  <a:gd name="T93" fmla="*/ 0 h 1917"/>
                  <a:gd name="T94" fmla="*/ 0 w 2070"/>
                  <a:gd name="T95" fmla="*/ 0 h 1917"/>
                  <a:gd name="T96" fmla="*/ 0 w 2070"/>
                  <a:gd name="T97" fmla="*/ 0 h 1917"/>
                  <a:gd name="T98" fmla="*/ 0 w 2070"/>
                  <a:gd name="T99" fmla="*/ 0 h 1917"/>
                  <a:gd name="T100" fmla="*/ 0 w 2070"/>
                  <a:gd name="T101" fmla="*/ 0 h 1917"/>
                  <a:gd name="T102" fmla="*/ 0 w 2070"/>
                  <a:gd name="T103" fmla="*/ 0 h 1917"/>
                  <a:gd name="T104" fmla="*/ 0 w 2070"/>
                  <a:gd name="T105" fmla="*/ 0 h 1917"/>
                  <a:gd name="T106" fmla="*/ 0 w 2070"/>
                  <a:gd name="T107" fmla="*/ 0 h 1917"/>
                  <a:gd name="T108" fmla="*/ 0 w 2070"/>
                  <a:gd name="T109" fmla="*/ 0 h 1917"/>
                  <a:gd name="T110" fmla="*/ 0 w 2070"/>
                  <a:gd name="T111" fmla="*/ 0 h 1917"/>
                  <a:gd name="T112" fmla="*/ 0 w 2070"/>
                  <a:gd name="T113" fmla="*/ 0 h 1917"/>
                  <a:gd name="T114" fmla="*/ 0 w 2070"/>
                  <a:gd name="T115" fmla="*/ 0 h 19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70" h="1917">
                    <a:moveTo>
                      <a:pt x="201" y="710"/>
                    </a:moveTo>
                    <a:lnTo>
                      <a:pt x="195" y="730"/>
                    </a:lnTo>
                    <a:lnTo>
                      <a:pt x="180" y="780"/>
                    </a:lnTo>
                    <a:lnTo>
                      <a:pt x="171" y="814"/>
                    </a:lnTo>
                    <a:lnTo>
                      <a:pt x="162" y="850"/>
                    </a:lnTo>
                    <a:lnTo>
                      <a:pt x="154" y="890"/>
                    </a:lnTo>
                    <a:lnTo>
                      <a:pt x="146" y="931"/>
                    </a:lnTo>
                    <a:lnTo>
                      <a:pt x="144" y="951"/>
                    </a:lnTo>
                    <a:lnTo>
                      <a:pt x="142" y="971"/>
                    </a:lnTo>
                    <a:lnTo>
                      <a:pt x="141" y="991"/>
                    </a:lnTo>
                    <a:lnTo>
                      <a:pt x="141" y="1009"/>
                    </a:lnTo>
                    <a:lnTo>
                      <a:pt x="142" y="1027"/>
                    </a:lnTo>
                    <a:lnTo>
                      <a:pt x="144" y="1046"/>
                    </a:lnTo>
                    <a:lnTo>
                      <a:pt x="146" y="1062"/>
                    </a:lnTo>
                    <a:lnTo>
                      <a:pt x="151" y="1077"/>
                    </a:lnTo>
                    <a:lnTo>
                      <a:pt x="156" y="1090"/>
                    </a:lnTo>
                    <a:lnTo>
                      <a:pt x="164" y="1102"/>
                    </a:lnTo>
                    <a:lnTo>
                      <a:pt x="172" y="1112"/>
                    </a:lnTo>
                    <a:lnTo>
                      <a:pt x="182" y="1121"/>
                    </a:lnTo>
                    <a:lnTo>
                      <a:pt x="194" y="1126"/>
                    </a:lnTo>
                    <a:lnTo>
                      <a:pt x="207" y="1131"/>
                    </a:lnTo>
                    <a:lnTo>
                      <a:pt x="223" y="1132"/>
                    </a:lnTo>
                    <a:lnTo>
                      <a:pt x="240" y="1131"/>
                    </a:lnTo>
                    <a:lnTo>
                      <a:pt x="386" y="1111"/>
                    </a:lnTo>
                    <a:lnTo>
                      <a:pt x="311" y="1238"/>
                    </a:lnTo>
                    <a:lnTo>
                      <a:pt x="308" y="1247"/>
                    </a:lnTo>
                    <a:lnTo>
                      <a:pt x="300" y="1266"/>
                    </a:lnTo>
                    <a:lnTo>
                      <a:pt x="299" y="1272"/>
                    </a:lnTo>
                    <a:lnTo>
                      <a:pt x="298" y="1280"/>
                    </a:lnTo>
                    <a:lnTo>
                      <a:pt x="298" y="1286"/>
                    </a:lnTo>
                    <a:lnTo>
                      <a:pt x="298" y="1294"/>
                    </a:lnTo>
                    <a:lnTo>
                      <a:pt x="299" y="1302"/>
                    </a:lnTo>
                    <a:lnTo>
                      <a:pt x="301" y="1310"/>
                    </a:lnTo>
                    <a:lnTo>
                      <a:pt x="304" y="1317"/>
                    </a:lnTo>
                    <a:lnTo>
                      <a:pt x="308" y="1325"/>
                    </a:lnTo>
                    <a:lnTo>
                      <a:pt x="313" y="1332"/>
                    </a:lnTo>
                    <a:lnTo>
                      <a:pt x="319" y="1340"/>
                    </a:lnTo>
                    <a:lnTo>
                      <a:pt x="328" y="1347"/>
                    </a:lnTo>
                    <a:lnTo>
                      <a:pt x="338" y="1355"/>
                    </a:lnTo>
                    <a:lnTo>
                      <a:pt x="348" y="1361"/>
                    </a:lnTo>
                    <a:lnTo>
                      <a:pt x="361" y="1367"/>
                    </a:lnTo>
                    <a:lnTo>
                      <a:pt x="376" y="1373"/>
                    </a:lnTo>
                    <a:lnTo>
                      <a:pt x="394" y="1378"/>
                    </a:lnTo>
                    <a:lnTo>
                      <a:pt x="413" y="1382"/>
                    </a:lnTo>
                    <a:lnTo>
                      <a:pt x="434" y="1386"/>
                    </a:lnTo>
                    <a:lnTo>
                      <a:pt x="458" y="1388"/>
                    </a:lnTo>
                    <a:lnTo>
                      <a:pt x="485" y="1390"/>
                    </a:lnTo>
                    <a:lnTo>
                      <a:pt x="514" y="1391"/>
                    </a:lnTo>
                    <a:lnTo>
                      <a:pt x="546" y="1391"/>
                    </a:lnTo>
                    <a:lnTo>
                      <a:pt x="580" y="1390"/>
                    </a:lnTo>
                    <a:lnTo>
                      <a:pt x="618" y="1388"/>
                    </a:lnTo>
                    <a:lnTo>
                      <a:pt x="693" y="1382"/>
                    </a:lnTo>
                    <a:lnTo>
                      <a:pt x="695" y="1458"/>
                    </a:lnTo>
                    <a:lnTo>
                      <a:pt x="695" y="1472"/>
                    </a:lnTo>
                    <a:lnTo>
                      <a:pt x="697" y="1486"/>
                    </a:lnTo>
                    <a:lnTo>
                      <a:pt x="700" y="1499"/>
                    </a:lnTo>
                    <a:lnTo>
                      <a:pt x="702" y="1512"/>
                    </a:lnTo>
                    <a:lnTo>
                      <a:pt x="706" y="1525"/>
                    </a:lnTo>
                    <a:lnTo>
                      <a:pt x="710" y="1538"/>
                    </a:lnTo>
                    <a:lnTo>
                      <a:pt x="715" y="1549"/>
                    </a:lnTo>
                    <a:lnTo>
                      <a:pt x="721" y="1561"/>
                    </a:lnTo>
                    <a:lnTo>
                      <a:pt x="726" y="1573"/>
                    </a:lnTo>
                    <a:lnTo>
                      <a:pt x="734" y="1584"/>
                    </a:lnTo>
                    <a:lnTo>
                      <a:pt x="741" y="1594"/>
                    </a:lnTo>
                    <a:lnTo>
                      <a:pt x="749" y="1605"/>
                    </a:lnTo>
                    <a:lnTo>
                      <a:pt x="758" y="1615"/>
                    </a:lnTo>
                    <a:lnTo>
                      <a:pt x="767" y="1626"/>
                    </a:lnTo>
                    <a:lnTo>
                      <a:pt x="777" y="1635"/>
                    </a:lnTo>
                    <a:lnTo>
                      <a:pt x="787" y="1644"/>
                    </a:lnTo>
                    <a:lnTo>
                      <a:pt x="797" y="1652"/>
                    </a:lnTo>
                    <a:lnTo>
                      <a:pt x="809" y="1662"/>
                    </a:lnTo>
                    <a:lnTo>
                      <a:pt x="821" y="1670"/>
                    </a:lnTo>
                    <a:lnTo>
                      <a:pt x="833" y="1678"/>
                    </a:lnTo>
                    <a:lnTo>
                      <a:pt x="859" y="1693"/>
                    </a:lnTo>
                    <a:lnTo>
                      <a:pt x="885" y="1707"/>
                    </a:lnTo>
                    <a:lnTo>
                      <a:pt x="914" y="1719"/>
                    </a:lnTo>
                    <a:lnTo>
                      <a:pt x="944" y="1731"/>
                    </a:lnTo>
                    <a:lnTo>
                      <a:pt x="976" y="1740"/>
                    </a:lnTo>
                    <a:lnTo>
                      <a:pt x="1009" y="1749"/>
                    </a:lnTo>
                    <a:lnTo>
                      <a:pt x="1029" y="1753"/>
                    </a:lnTo>
                    <a:lnTo>
                      <a:pt x="1051" y="1758"/>
                    </a:lnTo>
                    <a:lnTo>
                      <a:pt x="1072" y="1762"/>
                    </a:lnTo>
                    <a:lnTo>
                      <a:pt x="1095" y="1765"/>
                    </a:lnTo>
                    <a:lnTo>
                      <a:pt x="1139" y="1769"/>
                    </a:lnTo>
                    <a:lnTo>
                      <a:pt x="1184" y="1773"/>
                    </a:lnTo>
                    <a:lnTo>
                      <a:pt x="1230" y="1774"/>
                    </a:lnTo>
                    <a:lnTo>
                      <a:pt x="1277" y="1773"/>
                    </a:lnTo>
                    <a:lnTo>
                      <a:pt x="1324" y="1768"/>
                    </a:lnTo>
                    <a:lnTo>
                      <a:pt x="1370" y="1763"/>
                    </a:lnTo>
                    <a:lnTo>
                      <a:pt x="1416" y="1756"/>
                    </a:lnTo>
                    <a:lnTo>
                      <a:pt x="1461" y="1747"/>
                    </a:lnTo>
                    <a:lnTo>
                      <a:pt x="1484" y="1740"/>
                    </a:lnTo>
                    <a:lnTo>
                      <a:pt x="1506" y="1735"/>
                    </a:lnTo>
                    <a:lnTo>
                      <a:pt x="1528" y="1729"/>
                    </a:lnTo>
                    <a:lnTo>
                      <a:pt x="1549" y="1721"/>
                    </a:lnTo>
                    <a:lnTo>
                      <a:pt x="1571" y="1714"/>
                    </a:lnTo>
                    <a:lnTo>
                      <a:pt x="1592" y="1706"/>
                    </a:lnTo>
                    <a:lnTo>
                      <a:pt x="1612" y="1698"/>
                    </a:lnTo>
                    <a:lnTo>
                      <a:pt x="1633" y="1688"/>
                    </a:lnTo>
                    <a:lnTo>
                      <a:pt x="1652" y="1678"/>
                    </a:lnTo>
                    <a:lnTo>
                      <a:pt x="1672" y="1669"/>
                    </a:lnTo>
                    <a:lnTo>
                      <a:pt x="1691" y="1658"/>
                    </a:lnTo>
                    <a:lnTo>
                      <a:pt x="1709" y="1646"/>
                    </a:lnTo>
                    <a:lnTo>
                      <a:pt x="1724" y="1636"/>
                    </a:lnTo>
                    <a:lnTo>
                      <a:pt x="1738" y="1627"/>
                    </a:lnTo>
                    <a:lnTo>
                      <a:pt x="1752" y="1616"/>
                    </a:lnTo>
                    <a:lnTo>
                      <a:pt x="1766" y="1605"/>
                    </a:lnTo>
                    <a:lnTo>
                      <a:pt x="1780" y="1593"/>
                    </a:lnTo>
                    <a:lnTo>
                      <a:pt x="1793" y="1582"/>
                    </a:lnTo>
                    <a:lnTo>
                      <a:pt x="1805" y="1570"/>
                    </a:lnTo>
                    <a:lnTo>
                      <a:pt x="1817" y="1558"/>
                    </a:lnTo>
                    <a:lnTo>
                      <a:pt x="1828" y="1545"/>
                    </a:lnTo>
                    <a:lnTo>
                      <a:pt x="1839" y="1531"/>
                    </a:lnTo>
                    <a:lnTo>
                      <a:pt x="1849" y="1518"/>
                    </a:lnTo>
                    <a:lnTo>
                      <a:pt x="1858" y="1504"/>
                    </a:lnTo>
                    <a:lnTo>
                      <a:pt x="1868" y="1489"/>
                    </a:lnTo>
                    <a:lnTo>
                      <a:pt x="1877" y="1474"/>
                    </a:lnTo>
                    <a:lnTo>
                      <a:pt x="1884" y="1459"/>
                    </a:lnTo>
                    <a:lnTo>
                      <a:pt x="1892" y="1444"/>
                    </a:lnTo>
                    <a:lnTo>
                      <a:pt x="1898" y="1428"/>
                    </a:lnTo>
                    <a:lnTo>
                      <a:pt x="1904" y="1412"/>
                    </a:lnTo>
                    <a:lnTo>
                      <a:pt x="1909" y="1395"/>
                    </a:lnTo>
                    <a:lnTo>
                      <a:pt x="1914" y="1378"/>
                    </a:lnTo>
                    <a:lnTo>
                      <a:pt x="1918" y="1360"/>
                    </a:lnTo>
                    <a:lnTo>
                      <a:pt x="1921" y="1342"/>
                    </a:lnTo>
                    <a:lnTo>
                      <a:pt x="1923" y="1324"/>
                    </a:lnTo>
                    <a:lnTo>
                      <a:pt x="1925" y="1306"/>
                    </a:lnTo>
                    <a:lnTo>
                      <a:pt x="1925" y="1286"/>
                    </a:lnTo>
                    <a:lnTo>
                      <a:pt x="1925" y="1267"/>
                    </a:lnTo>
                    <a:lnTo>
                      <a:pt x="1924" y="1247"/>
                    </a:lnTo>
                    <a:lnTo>
                      <a:pt x="1923" y="1226"/>
                    </a:lnTo>
                    <a:lnTo>
                      <a:pt x="1920" y="1206"/>
                    </a:lnTo>
                    <a:lnTo>
                      <a:pt x="1916" y="1184"/>
                    </a:lnTo>
                    <a:lnTo>
                      <a:pt x="1912" y="1163"/>
                    </a:lnTo>
                    <a:lnTo>
                      <a:pt x="1907" y="1141"/>
                    </a:lnTo>
                    <a:lnTo>
                      <a:pt x="1899" y="1113"/>
                    </a:lnTo>
                    <a:lnTo>
                      <a:pt x="1890" y="1085"/>
                    </a:lnTo>
                    <a:lnTo>
                      <a:pt x="1879" y="1059"/>
                    </a:lnTo>
                    <a:lnTo>
                      <a:pt x="1868" y="1031"/>
                    </a:lnTo>
                    <a:lnTo>
                      <a:pt x="1855" y="1003"/>
                    </a:lnTo>
                    <a:lnTo>
                      <a:pt x="1843" y="976"/>
                    </a:lnTo>
                    <a:lnTo>
                      <a:pt x="1829" y="948"/>
                    </a:lnTo>
                    <a:lnTo>
                      <a:pt x="1817" y="921"/>
                    </a:lnTo>
                    <a:lnTo>
                      <a:pt x="1792" y="870"/>
                    </a:lnTo>
                    <a:lnTo>
                      <a:pt x="1767" y="817"/>
                    </a:lnTo>
                    <a:lnTo>
                      <a:pt x="1756" y="791"/>
                    </a:lnTo>
                    <a:lnTo>
                      <a:pt x="1746" y="764"/>
                    </a:lnTo>
                    <a:lnTo>
                      <a:pt x="1736" y="738"/>
                    </a:lnTo>
                    <a:lnTo>
                      <a:pt x="1726" y="711"/>
                    </a:lnTo>
                    <a:lnTo>
                      <a:pt x="1719" y="683"/>
                    </a:lnTo>
                    <a:lnTo>
                      <a:pt x="1711" y="655"/>
                    </a:lnTo>
                    <a:lnTo>
                      <a:pt x="1706" y="626"/>
                    </a:lnTo>
                    <a:lnTo>
                      <a:pt x="1702" y="596"/>
                    </a:lnTo>
                    <a:lnTo>
                      <a:pt x="1698" y="566"/>
                    </a:lnTo>
                    <a:lnTo>
                      <a:pt x="1697" y="536"/>
                    </a:lnTo>
                    <a:lnTo>
                      <a:pt x="1697" y="503"/>
                    </a:lnTo>
                    <a:lnTo>
                      <a:pt x="1699" y="471"/>
                    </a:lnTo>
                    <a:lnTo>
                      <a:pt x="1702" y="452"/>
                    </a:lnTo>
                    <a:lnTo>
                      <a:pt x="1703" y="441"/>
                    </a:lnTo>
                    <a:lnTo>
                      <a:pt x="1705" y="415"/>
                    </a:lnTo>
                    <a:lnTo>
                      <a:pt x="1707" y="390"/>
                    </a:lnTo>
                    <a:lnTo>
                      <a:pt x="1709" y="363"/>
                    </a:lnTo>
                    <a:lnTo>
                      <a:pt x="1710" y="336"/>
                    </a:lnTo>
                    <a:lnTo>
                      <a:pt x="1710" y="321"/>
                    </a:lnTo>
                    <a:lnTo>
                      <a:pt x="1709" y="306"/>
                    </a:lnTo>
                    <a:lnTo>
                      <a:pt x="1708" y="291"/>
                    </a:lnTo>
                    <a:lnTo>
                      <a:pt x="1707" y="277"/>
                    </a:lnTo>
                    <a:lnTo>
                      <a:pt x="1704" y="263"/>
                    </a:lnTo>
                    <a:lnTo>
                      <a:pt x="1701" y="250"/>
                    </a:lnTo>
                    <a:lnTo>
                      <a:pt x="1695" y="238"/>
                    </a:lnTo>
                    <a:lnTo>
                      <a:pt x="1690" y="226"/>
                    </a:lnTo>
                    <a:lnTo>
                      <a:pt x="1682" y="216"/>
                    </a:lnTo>
                    <a:lnTo>
                      <a:pt x="1674" y="206"/>
                    </a:lnTo>
                    <a:lnTo>
                      <a:pt x="1664" y="198"/>
                    </a:lnTo>
                    <a:lnTo>
                      <a:pt x="1652" y="191"/>
                    </a:lnTo>
                    <a:lnTo>
                      <a:pt x="1639" y="186"/>
                    </a:lnTo>
                    <a:lnTo>
                      <a:pt x="1624" y="181"/>
                    </a:lnTo>
                    <a:lnTo>
                      <a:pt x="1608" y="178"/>
                    </a:lnTo>
                    <a:lnTo>
                      <a:pt x="1589" y="177"/>
                    </a:lnTo>
                    <a:lnTo>
                      <a:pt x="1551" y="165"/>
                    </a:lnTo>
                    <a:lnTo>
                      <a:pt x="1547" y="162"/>
                    </a:lnTo>
                    <a:lnTo>
                      <a:pt x="1533" y="157"/>
                    </a:lnTo>
                    <a:lnTo>
                      <a:pt x="1522" y="152"/>
                    </a:lnTo>
                    <a:lnTo>
                      <a:pt x="1509" y="149"/>
                    </a:lnTo>
                    <a:lnTo>
                      <a:pt x="1494" y="146"/>
                    </a:lnTo>
                    <a:lnTo>
                      <a:pt x="1476" y="144"/>
                    </a:lnTo>
                    <a:lnTo>
                      <a:pt x="1456" y="142"/>
                    </a:lnTo>
                    <a:lnTo>
                      <a:pt x="1432" y="142"/>
                    </a:lnTo>
                    <a:lnTo>
                      <a:pt x="1406" y="143"/>
                    </a:lnTo>
                    <a:lnTo>
                      <a:pt x="1378" y="146"/>
                    </a:lnTo>
                    <a:lnTo>
                      <a:pt x="1347" y="151"/>
                    </a:lnTo>
                    <a:lnTo>
                      <a:pt x="1313" y="160"/>
                    </a:lnTo>
                    <a:lnTo>
                      <a:pt x="1276" y="171"/>
                    </a:lnTo>
                    <a:lnTo>
                      <a:pt x="1237" y="185"/>
                    </a:lnTo>
                    <a:lnTo>
                      <a:pt x="1234" y="185"/>
                    </a:lnTo>
                    <a:lnTo>
                      <a:pt x="1227" y="187"/>
                    </a:lnTo>
                    <a:lnTo>
                      <a:pt x="1204" y="193"/>
                    </a:lnTo>
                    <a:lnTo>
                      <a:pt x="1187" y="197"/>
                    </a:lnTo>
                    <a:lnTo>
                      <a:pt x="1166" y="201"/>
                    </a:lnTo>
                    <a:lnTo>
                      <a:pt x="1142" y="205"/>
                    </a:lnTo>
                    <a:lnTo>
                      <a:pt x="1114" y="209"/>
                    </a:lnTo>
                    <a:lnTo>
                      <a:pt x="1084" y="212"/>
                    </a:lnTo>
                    <a:lnTo>
                      <a:pt x="1050" y="215"/>
                    </a:lnTo>
                    <a:lnTo>
                      <a:pt x="1012" y="216"/>
                    </a:lnTo>
                    <a:lnTo>
                      <a:pt x="971" y="217"/>
                    </a:lnTo>
                    <a:lnTo>
                      <a:pt x="928" y="215"/>
                    </a:lnTo>
                    <a:lnTo>
                      <a:pt x="882" y="212"/>
                    </a:lnTo>
                    <a:lnTo>
                      <a:pt x="833" y="207"/>
                    </a:lnTo>
                    <a:lnTo>
                      <a:pt x="781" y="201"/>
                    </a:lnTo>
                    <a:lnTo>
                      <a:pt x="766" y="200"/>
                    </a:lnTo>
                    <a:lnTo>
                      <a:pt x="751" y="198"/>
                    </a:lnTo>
                    <a:lnTo>
                      <a:pt x="736" y="198"/>
                    </a:lnTo>
                    <a:lnTo>
                      <a:pt x="722" y="200"/>
                    </a:lnTo>
                    <a:lnTo>
                      <a:pt x="708" y="202"/>
                    </a:lnTo>
                    <a:lnTo>
                      <a:pt x="694" y="204"/>
                    </a:lnTo>
                    <a:lnTo>
                      <a:pt x="680" y="207"/>
                    </a:lnTo>
                    <a:lnTo>
                      <a:pt x="667" y="210"/>
                    </a:lnTo>
                    <a:lnTo>
                      <a:pt x="653" y="215"/>
                    </a:lnTo>
                    <a:lnTo>
                      <a:pt x="641" y="220"/>
                    </a:lnTo>
                    <a:lnTo>
                      <a:pt x="628" y="225"/>
                    </a:lnTo>
                    <a:lnTo>
                      <a:pt x="616" y="231"/>
                    </a:lnTo>
                    <a:lnTo>
                      <a:pt x="603" y="237"/>
                    </a:lnTo>
                    <a:lnTo>
                      <a:pt x="591" y="244"/>
                    </a:lnTo>
                    <a:lnTo>
                      <a:pt x="579" y="251"/>
                    </a:lnTo>
                    <a:lnTo>
                      <a:pt x="567" y="260"/>
                    </a:lnTo>
                    <a:lnTo>
                      <a:pt x="546" y="277"/>
                    </a:lnTo>
                    <a:lnTo>
                      <a:pt x="525" y="295"/>
                    </a:lnTo>
                    <a:lnTo>
                      <a:pt x="505" y="316"/>
                    </a:lnTo>
                    <a:lnTo>
                      <a:pt x="486" y="338"/>
                    </a:lnTo>
                    <a:lnTo>
                      <a:pt x="469" y="361"/>
                    </a:lnTo>
                    <a:lnTo>
                      <a:pt x="453" y="385"/>
                    </a:lnTo>
                    <a:lnTo>
                      <a:pt x="438" y="410"/>
                    </a:lnTo>
                    <a:lnTo>
                      <a:pt x="424" y="436"/>
                    </a:lnTo>
                    <a:lnTo>
                      <a:pt x="415" y="455"/>
                    </a:lnTo>
                    <a:lnTo>
                      <a:pt x="406" y="474"/>
                    </a:lnTo>
                    <a:lnTo>
                      <a:pt x="399" y="494"/>
                    </a:lnTo>
                    <a:lnTo>
                      <a:pt x="392" y="514"/>
                    </a:lnTo>
                    <a:lnTo>
                      <a:pt x="387" y="533"/>
                    </a:lnTo>
                    <a:lnTo>
                      <a:pt x="382" y="553"/>
                    </a:lnTo>
                    <a:lnTo>
                      <a:pt x="377" y="573"/>
                    </a:lnTo>
                    <a:lnTo>
                      <a:pt x="374" y="593"/>
                    </a:lnTo>
                    <a:lnTo>
                      <a:pt x="371" y="612"/>
                    </a:lnTo>
                    <a:lnTo>
                      <a:pt x="369" y="630"/>
                    </a:lnTo>
                    <a:lnTo>
                      <a:pt x="368" y="649"/>
                    </a:lnTo>
                    <a:lnTo>
                      <a:pt x="368" y="668"/>
                    </a:lnTo>
                    <a:lnTo>
                      <a:pt x="369" y="686"/>
                    </a:lnTo>
                    <a:lnTo>
                      <a:pt x="370" y="704"/>
                    </a:lnTo>
                    <a:lnTo>
                      <a:pt x="372" y="721"/>
                    </a:lnTo>
                    <a:lnTo>
                      <a:pt x="375" y="738"/>
                    </a:lnTo>
                    <a:lnTo>
                      <a:pt x="378" y="754"/>
                    </a:lnTo>
                    <a:lnTo>
                      <a:pt x="384" y="769"/>
                    </a:lnTo>
                    <a:lnTo>
                      <a:pt x="389" y="783"/>
                    </a:lnTo>
                    <a:lnTo>
                      <a:pt x="396" y="797"/>
                    </a:lnTo>
                    <a:lnTo>
                      <a:pt x="402" y="809"/>
                    </a:lnTo>
                    <a:lnTo>
                      <a:pt x="411" y="822"/>
                    </a:lnTo>
                    <a:lnTo>
                      <a:pt x="419" y="833"/>
                    </a:lnTo>
                    <a:lnTo>
                      <a:pt x="429" y="845"/>
                    </a:lnTo>
                    <a:lnTo>
                      <a:pt x="440" y="855"/>
                    </a:lnTo>
                    <a:lnTo>
                      <a:pt x="452" y="863"/>
                    </a:lnTo>
                    <a:lnTo>
                      <a:pt x="464" y="872"/>
                    </a:lnTo>
                    <a:lnTo>
                      <a:pt x="478" y="879"/>
                    </a:lnTo>
                    <a:lnTo>
                      <a:pt x="493" y="885"/>
                    </a:lnTo>
                    <a:lnTo>
                      <a:pt x="508" y="890"/>
                    </a:lnTo>
                    <a:lnTo>
                      <a:pt x="526" y="894"/>
                    </a:lnTo>
                    <a:lnTo>
                      <a:pt x="543" y="896"/>
                    </a:lnTo>
                    <a:lnTo>
                      <a:pt x="527" y="1039"/>
                    </a:lnTo>
                    <a:lnTo>
                      <a:pt x="512" y="1037"/>
                    </a:lnTo>
                    <a:lnTo>
                      <a:pt x="496" y="1035"/>
                    </a:lnTo>
                    <a:lnTo>
                      <a:pt x="482" y="1032"/>
                    </a:lnTo>
                    <a:lnTo>
                      <a:pt x="467" y="1029"/>
                    </a:lnTo>
                    <a:lnTo>
                      <a:pt x="453" y="1024"/>
                    </a:lnTo>
                    <a:lnTo>
                      <a:pt x="440" y="1019"/>
                    </a:lnTo>
                    <a:lnTo>
                      <a:pt x="427" y="1015"/>
                    </a:lnTo>
                    <a:lnTo>
                      <a:pt x="414" y="1009"/>
                    </a:lnTo>
                    <a:lnTo>
                      <a:pt x="402" y="1003"/>
                    </a:lnTo>
                    <a:lnTo>
                      <a:pt x="390" y="996"/>
                    </a:lnTo>
                    <a:lnTo>
                      <a:pt x="378" y="990"/>
                    </a:lnTo>
                    <a:lnTo>
                      <a:pt x="368" y="982"/>
                    </a:lnTo>
                    <a:lnTo>
                      <a:pt x="357" y="975"/>
                    </a:lnTo>
                    <a:lnTo>
                      <a:pt x="347" y="966"/>
                    </a:lnTo>
                    <a:lnTo>
                      <a:pt x="338" y="959"/>
                    </a:lnTo>
                    <a:lnTo>
                      <a:pt x="328" y="949"/>
                    </a:lnTo>
                    <a:lnTo>
                      <a:pt x="311" y="931"/>
                    </a:lnTo>
                    <a:lnTo>
                      <a:pt x="296" y="910"/>
                    </a:lnTo>
                    <a:lnTo>
                      <a:pt x="282" y="890"/>
                    </a:lnTo>
                    <a:lnTo>
                      <a:pt x="269" y="867"/>
                    </a:lnTo>
                    <a:lnTo>
                      <a:pt x="258" y="844"/>
                    </a:lnTo>
                    <a:lnTo>
                      <a:pt x="249" y="819"/>
                    </a:lnTo>
                    <a:lnTo>
                      <a:pt x="241" y="793"/>
                    </a:lnTo>
                    <a:lnTo>
                      <a:pt x="235" y="768"/>
                    </a:lnTo>
                    <a:lnTo>
                      <a:pt x="230" y="744"/>
                    </a:lnTo>
                    <a:lnTo>
                      <a:pt x="227" y="720"/>
                    </a:lnTo>
                    <a:lnTo>
                      <a:pt x="225" y="696"/>
                    </a:lnTo>
                    <a:lnTo>
                      <a:pt x="225" y="671"/>
                    </a:lnTo>
                    <a:lnTo>
                      <a:pt x="225" y="646"/>
                    </a:lnTo>
                    <a:lnTo>
                      <a:pt x="226" y="620"/>
                    </a:lnTo>
                    <a:lnTo>
                      <a:pt x="228" y="596"/>
                    </a:lnTo>
                    <a:lnTo>
                      <a:pt x="232" y="570"/>
                    </a:lnTo>
                    <a:lnTo>
                      <a:pt x="237" y="545"/>
                    </a:lnTo>
                    <a:lnTo>
                      <a:pt x="242" y="520"/>
                    </a:lnTo>
                    <a:lnTo>
                      <a:pt x="249" y="495"/>
                    </a:lnTo>
                    <a:lnTo>
                      <a:pt x="256" y="470"/>
                    </a:lnTo>
                    <a:lnTo>
                      <a:pt x="265" y="445"/>
                    </a:lnTo>
                    <a:lnTo>
                      <a:pt x="273" y="421"/>
                    </a:lnTo>
                    <a:lnTo>
                      <a:pt x="284" y="397"/>
                    </a:lnTo>
                    <a:lnTo>
                      <a:pt x="295" y="373"/>
                    </a:lnTo>
                    <a:lnTo>
                      <a:pt x="303" y="355"/>
                    </a:lnTo>
                    <a:lnTo>
                      <a:pt x="313" y="338"/>
                    </a:lnTo>
                    <a:lnTo>
                      <a:pt x="323" y="321"/>
                    </a:lnTo>
                    <a:lnTo>
                      <a:pt x="333" y="305"/>
                    </a:lnTo>
                    <a:lnTo>
                      <a:pt x="344" y="288"/>
                    </a:lnTo>
                    <a:lnTo>
                      <a:pt x="355" y="271"/>
                    </a:lnTo>
                    <a:lnTo>
                      <a:pt x="367" y="256"/>
                    </a:lnTo>
                    <a:lnTo>
                      <a:pt x="380" y="240"/>
                    </a:lnTo>
                    <a:lnTo>
                      <a:pt x="392" y="226"/>
                    </a:lnTo>
                    <a:lnTo>
                      <a:pt x="405" y="211"/>
                    </a:lnTo>
                    <a:lnTo>
                      <a:pt x="419" y="197"/>
                    </a:lnTo>
                    <a:lnTo>
                      <a:pt x="433" y="185"/>
                    </a:lnTo>
                    <a:lnTo>
                      <a:pt x="447" y="171"/>
                    </a:lnTo>
                    <a:lnTo>
                      <a:pt x="462" y="159"/>
                    </a:lnTo>
                    <a:lnTo>
                      <a:pt x="477" y="147"/>
                    </a:lnTo>
                    <a:lnTo>
                      <a:pt x="493" y="135"/>
                    </a:lnTo>
                    <a:lnTo>
                      <a:pt x="510" y="125"/>
                    </a:lnTo>
                    <a:lnTo>
                      <a:pt x="526" y="115"/>
                    </a:lnTo>
                    <a:lnTo>
                      <a:pt x="543" y="106"/>
                    </a:lnTo>
                    <a:lnTo>
                      <a:pt x="560" y="98"/>
                    </a:lnTo>
                    <a:lnTo>
                      <a:pt x="577" y="89"/>
                    </a:lnTo>
                    <a:lnTo>
                      <a:pt x="595" y="82"/>
                    </a:lnTo>
                    <a:lnTo>
                      <a:pt x="614" y="76"/>
                    </a:lnTo>
                    <a:lnTo>
                      <a:pt x="633" y="71"/>
                    </a:lnTo>
                    <a:lnTo>
                      <a:pt x="652" y="65"/>
                    </a:lnTo>
                    <a:lnTo>
                      <a:pt x="672" y="62"/>
                    </a:lnTo>
                    <a:lnTo>
                      <a:pt x="691" y="59"/>
                    </a:lnTo>
                    <a:lnTo>
                      <a:pt x="711" y="57"/>
                    </a:lnTo>
                    <a:lnTo>
                      <a:pt x="732" y="56"/>
                    </a:lnTo>
                    <a:lnTo>
                      <a:pt x="752" y="55"/>
                    </a:lnTo>
                    <a:lnTo>
                      <a:pt x="774" y="56"/>
                    </a:lnTo>
                    <a:lnTo>
                      <a:pt x="795" y="58"/>
                    </a:lnTo>
                    <a:lnTo>
                      <a:pt x="799" y="58"/>
                    </a:lnTo>
                    <a:lnTo>
                      <a:pt x="842" y="64"/>
                    </a:lnTo>
                    <a:lnTo>
                      <a:pt x="882" y="69"/>
                    </a:lnTo>
                    <a:lnTo>
                      <a:pt x="921" y="72"/>
                    </a:lnTo>
                    <a:lnTo>
                      <a:pt x="956" y="73"/>
                    </a:lnTo>
                    <a:lnTo>
                      <a:pt x="990" y="73"/>
                    </a:lnTo>
                    <a:lnTo>
                      <a:pt x="1021" y="73"/>
                    </a:lnTo>
                    <a:lnTo>
                      <a:pt x="1049" y="72"/>
                    </a:lnTo>
                    <a:lnTo>
                      <a:pt x="1074" y="70"/>
                    </a:lnTo>
                    <a:lnTo>
                      <a:pt x="1098" y="67"/>
                    </a:lnTo>
                    <a:lnTo>
                      <a:pt x="1118" y="64"/>
                    </a:lnTo>
                    <a:lnTo>
                      <a:pt x="1137" y="61"/>
                    </a:lnTo>
                    <a:lnTo>
                      <a:pt x="1152" y="58"/>
                    </a:lnTo>
                    <a:lnTo>
                      <a:pt x="1174" y="53"/>
                    </a:lnTo>
                    <a:lnTo>
                      <a:pt x="1186" y="49"/>
                    </a:lnTo>
                    <a:lnTo>
                      <a:pt x="1228" y="35"/>
                    </a:lnTo>
                    <a:lnTo>
                      <a:pt x="1267" y="23"/>
                    </a:lnTo>
                    <a:lnTo>
                      <a:pt x="1304" y="14"/>
                    </a:lnTo>
                    <a:lnTo>
                      <a:pt x="1340" y="7"/>
                    </a:lnTo>
                    <a:lnTo>
                      <a:pt x="1374" y="3"/>
                    </a:lnTo>
                    <a:lnTo>
                      <a:pt x="1405" y="1"/>
                    </a:lnTo>
                    <a:lnTo>
                      <a:pt x="1435" y="0"/>
                    </a:lnTo>
                    <a:lnTo>
                      <a:pt x="1463" y="1"/>
                    </a:lnTo>
                    <a:lnTo>
                      <a:pt x="1488" y="3"/>
                    </a:lnTo>
                    <a:lnTo>
                      <a:pt x="1512" y="5"/>
                    </a:lnTo>
                    <a:lnTo>
                      <a:pt x="1533" y="9"/>
                    </a:lnTo>
                    <a:lnTo>
                      <a:pt x="1552" y="14"/>
                    </a:lnTo>
                    <a:lnTo>
                      <a:pt x="1570" y="19"/>
                    </a:lnTo>
                    <a:lnTo>
                      <a:pt x="1585" y="23"/>
                    </a:lnTo>
                    <a:lnTo>
                      <a:pt x="1597" y="29"/>
                    </a:lnTo>
                    <a:lnTo>
                      <a:pt x="1608" y="33"/>
                    </a:lnTo>
                    <a:lnTo>
                      <a:pt x="1628" y="35"/>
                    </a:lnTo>
                    <a:lnTo>
                      <a:pt x="1647" y="37"/>
                    </a:lnTo>
                    <a:lnTo>
                      <a:pt x="1664" y="40"/>
                    </a:lnTo>
                    <a:lnTo>
                      <a:pt x="1680" y="44"/>
                    </a:lnTo>
                    <a:lnTo>
                      <a:pt x="1695" y="48"/>
                    </a:lnTo>
                    <a:lnTo>
                      <a:pt x="1710" y="52"/>
                    </a:lnTo>
                    <a:lnTo>
                      <a:pt x="1724" y="58"/>
                    </a:lnTo>
                    <a:lnTo>
                      <a:pt x="1737" y="64"/>
                    </a:lnTo>
                    <a:lnTo>
                      <a:pt x="1749" y="71"/>
                    </a:lnTo>
                    <a:lnTo>
                      <a:pt x="1761" y="78"/>
                    </a:lnTo>
                    <a:lnTo>
                      <a:pt x="1770" y="87"/>
                    </a:lnTo>
                    <a:lnTo>
                      <a:pt x="1780" y="94"/>
                    </a:lnTo>
                    <a:lnTo>
                      <a:pt x="1790" y="104"/>
                    </a:lnTo>
                    <a:lnTo>
                      <a:pt x="1797" y="113"/>
                    </a:lnTo>
                    <a:lnTo>
                      <a:pt x="1805" y="122"/>
                    </a:lnTo>
                    <a:lnTo>
                      <a:pt x="1812" y="133"/>
                    </a:lnTo>
                    <a:lnTo>
                      <a:pt x="1819" y="144"/>
                    </a:lnTo>
                    <a:lnTo>
                      <a:pt x="1824" y="154"/>
                    </a:lnTo>
                    <a:lnTo>
                      <a:pt x="1829" y="166"/>
                    </a:lnTo>
                    <a:lnTo>
                      <a:pt x="1834" y="178"/>
                    </a:lnTo>
                    <a:lnTo>
                      <a:pt x="1841" y="202"/>
                    </a:lnTo>
                    <a:lnTo>
                      <a:pt x="1847" y="227"/>
                    </a:lnTo>
                    <a:lnTo>
                      <a:pt x="1851" y="254"/>
                    </a:lnTo>
                    <a:lnTo>
                      <a:pt x="1853" y="282"/>
                    </a:lnTo>
                    <a:lnTo>
                      <a:pt x="1854" y="310"/>
                    </a:lnTo>
                    <a:lnTo>
                      <a:pt x="1854" y="338"/>
                    </a:lnTo>
                    <a:lnTo>
                      <a:pt x="1853" y="367"/>
                    </a:lnTo>
                    <a:lnTo>
                      <a:pt x="1851" y="396"/>
                    </a:lnTo>
                    <a:lnTo>
                      <a:pt x="1848" y="426"/>
                    </a:lnTo>
                    <a:lnTo>
                      <a:pt x="1846" y="455"/>
                    </a:lnTo>
                    <a:lnTo>
                      <a:pt x="1843" y="474"/>
                    </a:lnTo>
                    <a:lnTo>
                      <a:pt x="1842" y="484"/>
                    </a:lnTo>
                    <a:lnTo>
                      <a:pt x="1841" y="510"/>
                    </a:lnTo>
                    <a:lnTo>
                      <a:pt x="1841" y="535"/>
                    </a:lnTo>
                    <a:lnTo>
                      <a:pt x="1842" y="558"/>
                    </a:lnTo>
                    <a:lnTo>
                      <a:pt x="1844" y="583"/>
                    </a:lnTo>
                    <a:lnTo>
                      <a:pt x="1849" y="607"/>
                    </a:lnTo>
                    <a:lnTo>
                      <a:pt x="1854" y="630"/>
                    </a:lnTo>
                    <a:lnTo>
                      <a:pt x="1861" y="654"/>
                    </a:lnTo>
                    <a:lnTo>
                      <a:pt x="1867" y="676"/>
                    </a:lnTo>
                    <a:lnTo>
                      <a:pt x="1876" y="700"/>
                    </a:lnTo>
                    <a:lnTo>
                      <a:pt x="1884" y="722"/>
                    </a:lnTo>
                    <a:lnTo>
                      <a:pt x="1894" y="745"/>
                    </a:lnTo>
                    <a:lnTo>
                      <a:pt x="1904" y="768"/>
                    </a:lnTo>
                    <a:lnTo>
                      <a:pt x="1924" y="813"/>
                    </a:lnTo>
                    <a:lnTo>
                      <a:pt x="1945" y="858"/>
                    </a:lnTo>
                    <a:lnTo>
                      <a:pt x="1960" y="888"/>
                    </a:lnTo>
                    <a:lnTo>
                      <a:pt x="1974" y="917"/>
                    </a:lnTo>
                    <a:lnTo>
                      <a:pt x="1988" y="947"/>
                    </a:lnTo>
                    <a:lnTo>
                      <a:pt x="2001" y="977"/>
                    </a:lnTo>
                    <a:lnTo>
                      <a:pt x="2014" y="1008"/>
                    </a:lnTo>
                    <a:lnTo>
                      <a:pt x="2026" y="1039"/>
                    </a:lnTo>
                    <a:lnTo>
                      <a:pt x="2037" y="1071"/>
                    </a:lnTo>
                    <a:lnTo>
                      <a:pt x="2045" y="1105"/>
                    </a:lnTo>
                    <a:lnTo>
                      <a:pt x="2053" y="1134"/>
                    </a:lnTo>
                    <a:lnTo>
                      <a:pt x="2058" y="1162"/>
                    </a:lnTo>
                    <a:lnTo>
                      <a:pt x="2063" y="1190"/>
                    </a:lnTo>
                    <a:lnTo>
                      <a:pt x="2067" y="1216"/>
                    </a:lnTo>
                    <a:lnTo>
                      <a:pt x="2069" y="1243"/>
                    </a:lnTo>
                    <a:lnTo>
                      <a:pt x="2070" y="1269"/>
                    </a:lnTo>
                    <a:lnTo>
                      <a:pt x="2070" y="1295"/>
                    </a:lnTo>
                    <a:lnTo>
                      <a:pt x="2069" y="1320"/>
                    </a:lnTo>
                    <a:lnTo>
                      <a:pt x="2067" y="1344"/>
                    </a:lnTo>
                    <a:lnTo>
                      <a:pt x="2064" y="1369"/>
                    </a:lnTo>
                    <a:lnTo>
                      <a:pt x="2059" y="1393"/>
                    </a:lnTo>
                    <a:lnTo>
                      <a:pt x="2055" y="1415"/>
                    </a:lnTo>
                    <a:lnTo>
                      <a:pt x="2049" y="1438"/>
                    </a:lnTo>
                    <a:lnTo>
                      <a:pt x="2042" y="1459"/>
                    </a:lnTo>
                    <a:lnTo>
                      <a:pt x="2034" y="1481"/>
                    </a:lnTo>
                    <a:lnTo>
                      <a:pt x="2025" y="1502"/>
                    </a:lnTo>
                    <a:lnTo>
                      <a:pt x="2015" y="1522"/>
                    </a:lnTo>
                    <a:lnTo>
                      <a:pt x="2006" y="1543"/>
                    </a:lnTo>
                    <a:lnTo>
                      <a:pt x="1994" y="1562"/>
                    </a:lnTo>
                    <a:lnTo>
                      <a:pt x="1982" y="1580"/>
                    </a:lnTo>
                    <a:lnTo>
                      <a:pt x="1969" y="1599"/>
                    </a:lnTo>
                    <a:lnTo>
                      <a:pt x="1956" y="1617"/>
                    </a:lnTo>
                    <a:lnTo>
                      <a:pt x="1942" y="1634"/>
                    </a:lnTo>
                    <a:lnTo>
                      <a:pt x="1927" y="1651"/>
                    </a:lnTo>
                    <a:lnTo>
                      <a:pt x="1911" y="1667"/>
                    </a:lnTo>
                    <a:lnTo>
                      <a:pt x="1895" y="1684"/>
                    </a:lnTo>
                    <a:lnTo>
                      <a:pt x="1878" y="1699"/>
                    </a:lnTo>
                    <a:lnTo>
                      <a:pt x="1861" y="1714"/>
                    </a:lnTo>
                    <a:lnTo>
                      <a:pt x="1842" y="1728"/>
                    </a:lnTo>
                    <a:lnTo>
                      <a:pt x="1824" y="1742"/>
                    </a:lnTo>
                    <a:lnTo>
                      <a:pt x="1805" y="1756"/>
                    </a:lnTo>
                    <a:lnTo>
                      <a:pt x="1785" y="1767"/>
                    </a:lnTo>
                    <a:lnTo>
                      <a:pt x="1764" y="1781"/>
                    </a:lnTo>
                    <a:lnTo>
                      <a:pt x="1741" y="1794"/>
                    </a:lnTo>
                    <a:lnTo>
                      <a:pt x="1719" y="1806"/>
                    </a:lnTo>
                    <a:lnTo>
                      <a:pt x="1695" y="1817"/>
                    </a:lnTo>
                    <a:lnTo>
                      <a:pt x="1672" y="1827"/>
                    </a:lnTo>
                    <a:lnTo>
                      <a:pt x="1648" y="1838"/>
                    </a:lnTo>
                    <a:lnTo>
                      <a:pt x="1623" y="1848"/>
                    </a:lnTo>
                    <a:lnTo>
                      <a:pt x="1599" y="1856"/>
                    </a:lnTo>
                    <a:lnTo>
                      <a:pt x="1573" y="1865"/>
                    </a:lnTo>
                    <a:lnTo>
                      <a:pt x="1547" y="1873"/>
                    </a:lnTo>
                    <a:lnTo>
                      <a:pt x="1521" y="1879"/>
                    </a:lnTo>
                    <a:lnTo>
                      <a:pt x="1495" y="1885"/>
                    </a:lnTo>
                    <a:lnTo>
                      <a:pt x="1470" y="1892"/>
                    </a:lnTo>
                    <a:lnTo>
                      <a:pt x="1443" y="1897"/>
                    </a:lnTo>
                    <a:lnTo>
                      <a:pt x="1416" y="1902"/>
                    </a:lnTo>
                    <a:lnTo>
                      <a:pt x="1390" y="1906"/>
                    </a:lnTo>
                    <a:lnTo>
                      <a:pt x="1363" y="1909"/>
                    </a:lnTo>
                    <a:lnTo>
                      <a:pt x="1336" y="1912"/>
                    </a:lnTo>
                    <a:lnTo>
                      <a:pt x="1310" y="1914"/>
                    </a:lnTo>
                    <a:lnTo>
                      <a:pt x="1284" y="1916"/>
                    </a:lnTo>
                    <a:lnTo>
                      <a:pt x="1257" y="1917"/>
                    </a:lnTo>
                    <a:lnTo>
                      <a:pt x="1230" y="1917"/>
                    </a:lnTo>
                    <a:lnTo>
                      <a:pt x="1204" y="1917"/>
                    </a:lnTo>
                    <a:lnTo>
                      <a:pt x="1178" y="1916"/>
                    </a:lnTo>
                    <a:lnTo>
                      <a:pt x="1152" y="1914"/>
                    </a:lnTo>
                    <a:lnTo>
                      <a:pt x="1125" y="1912"/>
                    </a:lnTo>
                    <a:lnTo>
                      <a:pt x="1099" y="1910"/>
                    </a:lnTo>
                    <a:lnTo>
                      <a:pt x="1074" y="1907"/>
                    </a:lnTo>
                    <a:lnTo>
                      <a:pt x="1049" y="1904"/>
                    </a:lnTo>
                    <a:lnTo>
                      <a:pt x="1024" y="1898"/>
                    </a:lnTo>
                    <a:lnTo>
                      <a:pt x="999" y="1894"/>
                    </a:lnTo>
                    <a:lnTo>
                      <a:pt x="975" y="1889"/>
                    </a:lnTo>
                    <a:lnTo>
                      <a:pt x="936" y="1878"/>
                    </a:lnTo>
                    <a:lnTo>
                      <a:pt x="898" y="1866"/>
                    </a:lnTo>
                    <a:lnTo>
                      <a:pt x="862" y="1853"/>
                    </a:lnTo>
                    <a:lnTo>
                      <a:pt x="826" y="1838"/>
                    </a:lnTo>
                    <a:lnTo>
                      <a:pt x="809" y="1830"/>
                    </a:lnTo>
                    <a:lnTo>
                      <a:pt x="793" y="1821"/>
                    </a:lnTo>
                    <a:lnTo>
                      <a:pt x="777" y="1812"/>
                    </a:lnTo>
                    <a:lnTo>
                      <a:pt x="761" y="1803"/>
                    </a:lnTo>
                    <a:lnTo>
                      <a:pt x="746" y="1793"/>
                    </a:lnTo>
                    <a:lnTo>
                      <a:pt x="731" y="1783"/>
                    </a:lnTo>
                    <a:lnTo>
                      <a:pt x="717" y="1773"/>
                    </a:lnTo>
                    <a:lnTo>
                      <a:pt x="703" y="1762"/>
                    </a:lnTo>
                    <a:lnTo>
                      <a:pt x="689" y="1751"/>
                    </a:lnTo>
                    <a:lnTo>
                      <a:pt x="676" y="1739"/>
                    </a:lnTo>
                    <a:lnTo>
                      <a:pt x="664" y="1728"/>
                    </a:lnTo>
                    <a:lnTo>
                      <a:pt x="652" y="1715"/>
                    </a:lnTo>
                    <a:lnTo>
                      <a:pt x="642" y="1702"/>
                    </a:lnTo>
                    <a:lnTo>
                      <a:pt x="631" y="1689"/>
                    </a:lnTo>
                    <a:lnTo>
                      <a:pt x="620" y="1675"/>
                    </a:lnTo>
                    <a:lnTo>
                      <a:pt x="612" y="1661"/>
                    </a:lnTo>
                    <a:lnTo>
                      <a:pt x="602" y="1647"/>
                    </a:lnTo>
                    <a:lnTo>
                      <a:pt x="594" y="1632"/>
                    </a:lnTo>
                    <a:lnTo>
                      <a:pt x="587" y="1617"/>
                    </a:lnTo>
                    <a:lnTo>
                      <a:pt x="579" y="1602"/>
                    </a:lnTo>
                    <a:lnTo>
                      <a:pt x="574" y="1586"/>
                    </a:lnTo>
                    <a:lnTo>
                      <a:pt x="569" y="1570"/>
                    </a:lnTo>
                    <a:lnTo>
                      <a:pt x="563" y="1553"/>
                    </a:lnTo>
                    <a:lnTo>
                      <a:pt x="560" y="1535"/>
                    </a:lnTo>
                    <a:lnTo>
                      <a:pt x="523" y="1536"/>
                    </a:lnTo>
                    <a:lnTo>
                      <a:pt x="488" y="1536"/>
                    </a:lnTo>
                    <a:lnTo>
                      <a:pt x="456" y="1534"/>
                    </a:lnTo>
                    <a:lnTo>
                      <a:pt x="426" y="1532"/>
                    </a:lnTo>
                    <a:lnTo>
                      <a:pt x="397" y="1530"/>
                    </a:lnTo>
                    <a:lnTo>
                      <a:pt x="371" y="1526"/>
                    </a:lnTo>
                    <a:lnTo>
                      <a:pt x="346" y="1521"/>
                    </a:lnTo>
                    <a:lnTo>
                      <a:pt x="323" y="1516"/>
                    </a:lnTo>
                    <a:lnTo>
                      <a:pt x="301" y="1510"/>
                    </a:lnTo>
                    <a:lnTo>
                      <a:pt x="282" y="1503"/>
                    </a:lnTo>
                    <a:lnTo>
                      <a:pt x="264" y="1496"/>
                    </a:lnTo>
                    <a:lnTo>
                      <a:pt x="246" y="1487"/>
                    </a:lnTo>
                    <a:lnTo>
                      <a:pt x="231" y="1478"/>
                    </a:lnTo>
                    <a:lnTo>
                      <a:pt x="218" y="1470"/>
                    </a:lnTo>
                    <a:lnTo>
                      <a:pt x="206" y="1460"/>
                    </a:lnTo>
                    <a:lnTo>
                      <a:pt x="195" y="1451"/>
                    </a:lnTo>
                    <a:lnTo>
                      <a:pt x="185" y="1440"/>
                    </a:lnTo>
                    <a:lnTo>
                      <a:pt x="177" y="1429"/>
                    </a:lnTo>
                    <a:lnTo>
                      <a:pt x="169" y="1418"/>
                    </a:lnTo>
                    <a:lnTo>
                      <a:pt x="163" y="1408"/>
                    </a:lnTo>
                    <a:lnTo>
                      <a:pt x="156" y="1396"/>
                    </a:lnTo>
                    <a:lnTo>
                      <a:pt x="152" y="1385"/>
                    </a:lnTo>
                    <a:lnTo>
                      <a:pt x="149" y="1373"/>
                    </a:lnTo>
                    <a:lnTo>
                      <a:pt x="145" y="1361"/>
                    </a:lnTo>
                    <a:lnTo>
                      <a:pt x="144" y="1350"/>
                    </a:lnTo>
                    <a:lnTo>
                      <a:pt x="143" y="1338"/>
                    </a:lnTo>
                    <a:lnTo>
                      <a:pt x="142" y="1326"/>
                    </a:lnTo>
                    <a:lnTo>
                      <a:pt x="142" y="1314"/>
                    </a:lnTo>
                    <a:lnTo>
                      <a:pt x="144" y="1292"/>
                    </a:lnTo>
                    <a:lnTo>
                      <a:pt x="148" y="1270"/>
                    </a:lnTo>
                    <a:lnTo>
                      <a:pt x="124" y="1263"/>
                    </a:lnTo>
                    <a:lnTo>
                      <a:pt x="101" y="1252"/>
                    </a:lnTo>
                    <a:lnTo>
                      <a:pt x="82" y="1239"/>
                    </a:lnTo>
                    <a:lnTo>
                      <a:pt x="66" y="1225"/>
                    </a:lnTo>
                    <a:lnTo>
                      <a:pt x="51" y="1208"/>
                    </a:lnTo>
                    <a:lnTo>
                      <a:pt x="38" y="1190"/>
                    </a:lnTo>
                    <a:lnTo>
                      <a:pt x="28" y="1169"/>
                    </a:lnTo>
                    <a:lnTo>
                      <a:pt x="20" y="1147"/>
                    </a:lnTo>
                    <a:lnTo>
                      <a:pt x="12" y="1124"/>
                    </a:lnTo>
                    <a:lnTo>
                      <a:pt x="7" y="1099"/>
                    </a:lnTo>
                    <a:lnTo>
                      <a:pt x="4" y="1075"/>
                    </a:lnTo>
                    <a:lnTo>
                      <a:pt x="1" y="1049"/>
                    </a:lnTo>
                    <a:lnTo>
                      <a:pt x="0" y="1022"/>
                    </a:lnTo>
                    <a:lnTo>
                      <a:pt x="0" y="995"/>
                    </a:lnTo>
                    <a:lnTo>
                      <a:pt x="1" y="968"/>
                    </a:lnTo>
                    <a:lnTo>
                      <a:pt x="4" y="942"/>
                    </a:lnTo>
                    <a:lnTo>
                      <a:pt x="7" y="915"/>
                    </a:lnTo>
                    <a:lnTo>
                      <a:pt x="10" y="889"/>
                    </a:lnTo>
                    <a:lnTo>
                      <a:pt x="14" y="863"/>
                    </a:lnTo>
                    <a:lnTo>
                      <a:pt x="20" y="838"/>
                    </a:lnTo>
                    <a:lnTo>
                      <a:pt x="29" y="791"/>
                    </a:lnTo>
                    <a:lnTo>
                      <a:pt x="40" y="749"/>
                    </a:lnTo>
                    <a:lnTo>
                      <a:pt x="58" y="687"/>
                    </a:lnTo>
                    <a:lnTo>
                      <a:pt x="66" y="662"/>
                    </a:lnTo>
                    <a:lnTo>
                      <a:pt x="201" y="710"/>
                    </a:lnTo>
                    <a:close/>
                    <a:moveTo>
                      <a:pt x="1186" y="49"/>
                    </a:moveTo>
                    <a:lnTo>
                      <a:pt x="1186" y="49"/>
                    </a:lnTo>
                    <a:close/>
                    <a:moveTo>
                      <a:pt x="1186" y="49"/>
                    </a:moveTo>
                    <a:lnTo>
                      <a:pt x="1186" y="4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3F2A15"/>
                </a:outerShdw>
              </a:effec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24615" name="AutoShape 60">
            <a:extLst>
              <a:ext uri="{FF2B5EF4-FFF2-40B4-BE49-F238E27FC236}">
                <a16:creationId xmlns:a16="http://schemas.microsoft.com/office/drawing/2014/main" id="{8CB22FB7-1B3B-4E64-88BA-CFA831D2E97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8013" y="989013"/>
            <a:ext cx="282575" cy="552450"/>
          </a:xfrm>
          <a:prstGeom prst="downArrow">
            <a:avLst>
              <a:gd name="adj1" fmla="val 37639"/>
              <a:gd name="adj2" fmla="val 74962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4728" name="Text Box 61">
            <a:extLst>
              <a:ext uri="{FF2B5EF4-FFF2-40B4-BE49-F238E27FC236}">
                <a16:creationId xmlns:a16="http://schemas.microsoft.com/office/drawing/2014/main" id="{1C89368C-C278-45C6-AC5A-46AECCB8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1065213"/>
            <a:ext cx="10239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LDL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4617" name="AutoShape 62">
            <a:extLst>
              <a:ext uri="{FF2B5EF4-FFF2-40B4-BE49-F238E27FC236}">
                <a16:creationId xmlns:a16="http://schemas.microsoft.com/office/drawing/2014/main" id="{5A630AD1-5DBD-4E23-B19F-A9D6AD733D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6413" y="1978025"/>
            <a:ext cx="393700" cy="1162050"/>
          </a:xfrm>
          <a:prstGeom prst="downArrow">
            <a:avLst>
              <a:gd name="adj1" fmla="val 38352"/>
              <a:gd name="adj2" fmla="val 81005"/>
            </a:avLst>
          </a:prstGeom>
          <a:solidFill>
            <a:srgbClr val="C00000"/>
          </a:solidFill>
          <a:ln>
            <a:noFill/>
          </a:ln>
          <a:effectLst>
            <a:outerShdw dist="63500" dir="3187806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618" name="AutoShape 63">
            <a:extLst>
              <a:ext uri="{FF2B5EF4-FFF2-40B4-BE49-F238E27FC236}">
                <a16:creationId xmlns:a16="http://schemas.microsoft.com/office/drawing/2014/main" id="{B1EC3202-343F-41FF-9566-1C785526E18F}"/>
              </a:ext>
            </a:extLst>
          </p:cNvPr>
          <p:cNvSpPr>
            <a:spLocks noChangeArrowheads="1"/>
          </p:cNvSpPr>
          <p:nvPr/>
        </p:nvSpPr>
        <p:spPr bwMode="auto">
          <a:xfrm rot="7800276">
            <a:off x="2487613" y="2451100"/>
            <a:ext cx="2589212" cy="395288"/>
          </a:xfrm>
          <a:prstGeom prst="rightArrow">
            <a:avLst>
              <a:gd name="adj1" fmla="val 28889"/>
              <a:gd name="adj2" fmla="val 110262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BottomLeft">
              <a:rot lat="19499990" lon="0" rev="0"/>
            </a:camera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619" name="Freeform 64">
            <a:extLst>
              <a:ext uri="{FF2B5EF4-FFF2-40B4-BE49-F238E27FC236}">
                <a16:creationId xmlns:a16="http://schemas.microsoft.com/office/drawing/2014/main" id="{3EE1F25A-CA74-48DE-BFD9-05BBA0129FE7}"/>
              </a:ext>
            </a:extLst>
          </p:cNvPr>
          <p:cNvSpPr>
            <a:spLocks/>
          </p:cNvSpPr>
          <p:nvPr/>
        </p:nvSpPr>
        <p:spPr bwMode="blackWhite">
          <a:xfrm>
            <a:off x="3260725" y="1857375"/>
            <a:ext cx="2554288" cy="290513"/>
          </a:xfrm>
          <a:custGeom>
            <a:avLst/>
            <a:gdLst>
              <a:gd name="T0" fmla="*/ 0 w 2211"/>
              <a:gd name="T1" fmla="*/ 2147483647 h 183"/>
              <a:gd name="T2" fmla="*/ 2147483647 w 2211"/>
              <a:gd name="T3" fmla="*/ 2147483647 h 183"/>
              <a:gd name="T4" fmla="*/ 2147483647 w 2211"/>
              <a:gd name="T5" fmla="*/ 0 h 183"/>
              <a:gd name="T6" fmla="*/ 2147483647 w 2211"/>
              <a:gd name="T7" fmla="*/ 2147483647 h 183"/>
              <a:gd name="T8" fmla="*/ 2147483647 w 2211"/>
              <a:gd name="T9" fmla="*/ 2147483647 h 183"/>
              <a:gd name="T10" fmla="*/ 2147483647 w 2211"/>
              <a:gd name="T11" fmla="*/ 2147483647 h 183"/>
              <a:gd name="T12" fmla="*/ 2147483647 w 2211"/>
              <a:gd name="T13" fmla="*/ 2147483647 h 183"/>
              <a:gd name="T14" fmla="*/ 0 w 2211"/>
              <a:gd name="T15" fmla="*/ 2147483647 h 1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211" h="183">
                <a:moveTo>
                  <a:pt x="0" y="54"/>
                </a:moveTo>
                <a:lnTo>
                  <a:pt x="1851" y="54"/>
                </a:lnTo>
                <a:lnTo>
                  <a:pt x="1836" y="0"/>
                </a:lnTo>
                <a:lnTo>
                  <a:pt x="2211" y="90"/>
                </a:lnTo>
                <a:lnTo>
                  <a:pt x="1896" y="183"/>
                </a:lnTo>
                <a:lnTo>
                  <a:pt x="1881" y="123"/>
                </a:lnTo>
                <a:lnTo>
                  <a:pt x="3" y="123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3441" name="Text Box 65">
            <a:extLst>
              <a:ext uri="{FF2B5EF4-FFF2-40B4-BE49-F238E27FC236}">
                <a16:creationId xmlns:a16="http://schemas.microsoft.com/office/drawing/2014/main" id="{3AFCF898-026A-46E0-821B-AF51D6868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5811838"/>
            <a:ext cx="1384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>
              <a:spcBef>
                <a:spcPct val="6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Colon</a:t>
            </a:r>
          </a:p>
        </p:txBody>
      </p:sp>
      <p:sp>
        <p:nvSpPr>
          <p:cNvPr id="24621" name="Slide Number Placeholder 1">
            <a:extLst>
              <a:ext uri="{FF2B5EF4-FFF2-40B4-BE49-F238E27FC236}">
                <a16:creationId xmlns:a16="http://schemas.microsoft.com/office/drawing/2014/main" id="{30E68800-700A-4C70-94C3-9513A866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9B8410-5D69-4AB3-8045-500D9FA342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B43C-E04C-4A3B-8557-56BB07DA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762000"/>
          </a:xfrm>
        </p:spPr>
        <p:txBody>
          <a:bodyPr/>
          <a:lstStyle/>
          <a:p>
            <a:pPr algn="l">
              <a:defRPr/>
            </a:pPr>
            <a:br>
              <a:rPr lang="en-US" sz="3200" b="1" kern="1200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  <a:ea typeface="+mn-ea"/>
                <a:cs typeface="+mn-cs"/>
              </a:rPr>
            </a:br>
            <a:r>
              <a:rPr lang="en-US" sz="3200" b="1" kern="1200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  <a:ea typeface="+mn-ea"/>
                <a:cs typeface="+mn-cs"/>
              </a:rPr>
              <a:t>Mechanism of action of </a:t>
            </a:r>
            <a:r>
              <a:rPr lang="en-US" sz="3200" b="1" kern="1200" spc="-30" dirty="0" err="1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  <a:ea typeface="+mn-ea"/>
                <a:cs typeface="+mn-cs"/>
              </a:rPr>
              <a:t>Ezetimibe</a:t>
            </a:r>
            <a:br>
              <a:rPr lang="en-US" b="1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24039-78C3-4BC5-9B12-91E4A3C1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228600" algn="l"/>
              </a:tabLst>
              <a:defRPr/>
            </a:pPr>
            <a:r>
              <a:rPr lang="en-US" altLang="en-US" b="1" kern="1200" spc="-30" dirty="0" err="1">
                <a:latin typeface="Arial Narrow" pitchFamily="34" charset="0"/>
              </a:rPr>
              <a:t>Ezetimibe</a:t>
            </a:r>
            <a:r>
              <a:rPr lang="en-US" altLang="en-US" b="1" kern="1200" spc="-30" dirty="0">
                <a:latin typeface="Arial Narrow" pitchFamily="34" charset="0"/>
              </a:rPr>
              <a:t> reduces C absorption. Therefore, </a:t>
            </a:r>
            <a:r>
              <a:rPr lang="en-US" altLang="en-US" b="1" kern="1200" spc="-30" dirty="0" err="1">
                <a:latin typeface="Arial Narrow" pitchFamily="34" charset="0"/>
              </a:rPr>
              <a:t>ezetimibe</a:t>
            </a:r>
            <a:r>
              <a:rPr lang="en-US" altLang="en-US" b="1" kern="1200" spc="-30" dirty="0">
                <a:latin typeface="Arial Narrow" pitchFamily="34" charset="0"/>
              </a:rPr>
              <a:t> reduces the flux of C from the intestine to the liver.  </a:t>
            </a:r>
          </a:p>
          <a:p>
            <a:pPr eaLnBrk="1" hangingPunct="1">
              <a:spcBef>
                <a:spcPct val="0"/>
              </a:spcBef>
              <a:tabLst>
                <a:tab pos="228600" algn="l"/>
              </a:tabLst>
              <a:defRPr/>
            </a:pPr>
            <a:r>
              <a:rPr lang="en-US" altLang="en-US" b="1" kern="1200" spc="-30" dirty="0">
                <a:latin typeface="Arial Narrow" pitchFamily="34" charset="0"/>
              </a:rPr>
              <a:t>Because this C  is packaged and </a:t>
            </a:r>
            <a:r>
              <a:rPr lang="en-US" altLang="en-US" b="1" kern="1200" spc="-30" dirty="0" err="1">
                <a:latin typeface="Arial Narrow" pitchFamily="34" charset="0"/>
              </a:rPr>
              <a:t>resecreted</a:t>
            </a:r>
            <a:r>
              <a:rPr lang="en-US" altLang="en-US" b="1" kern="1200" spc="-30" dirty="0">
                <a:latin typeface="Arial Narrow" pitchFamily="34" charset="0"/>
              </a:rPr>
              <a:t> by the liver into the blood as VLDL  (precursor of LDL in plasma), reduced flux of C to VLDL particles will lower LDL-C. 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03CFB62-37F3-44B2-BC0A-0296B37D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ADA29-4C44-4B0A-ACD1-BDFE6FCE78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>
            <a:extLst>
              <a:ext uri="{FF2B5EF4-FFF2-40B4-BE49-F238E27FC236}">
                <a16:creationId xmlns:a16="http://schemas.microsoft.com/office/drawing/2014/main" id="{948619B7-9B15-4756-9D62-E20269648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65BC658-7D17-4A66-9893-06F14C67D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304800"/>
            <a:ext cx="3876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Pharmacological 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4D3F1F-8CCE-495E-B82D-75B4FF10799E}"/>
              </a:ext>
            </a:extLst>
          </p:cNvPr>
          <p:cNvSpPr txBox="1"/>
          <p:nvPr/>
        </p:nvSpPr>
        <p:spPr>
          <a:xfrm>
            <a:off x="304800" y="1143000"/>
            <a:ext cx="868045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LDL 20%       </a:t>
            </a:r>
            <a:r>
              <a:rPr lang="en-US" sz="2800" b="1" spc="-30" dirty="0">
                <a:latin typeface="Arial Narrow" pitchFamily="34" charset="0"/>
              </a:rPr>
              <a:t>TG  8% , </a:t>
            </a:r>
            <a:r>
              <a:rPr lang="en-US" sz="2800" b="1" spc="-30" dirty="0">
                <a:solidFill>
                  <a:srgbClr val="FFC000"/>
                </a:solidFill>
                <a:latin typeface="Arial Narrow" pitchFamily="34" charset="0"/>
                <a:sym typeface="Wingdings 3"/>
              </a:rPr>
              <a:t> HDL 1-4% </a:t>
            </a:r>
          </a:p>
          <a:p>
            <a:pPr>
              <a:defRPr/>
            </a:pPr>
            <a:r>
              <a:rPr lang="en-US" b="1" spc="-30" dirty="0">
                <a:latin typeface="Arial Narrow" pitchFamily="34" charset="0"/>
              </a:rPr>
              <a:t>No effect on steroids, lipid-soluble vitamins, bile acids. 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A5110C9B-87E1-4798-A1E4-723404C57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2362200"/>
            <a:ext cx="3006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Pharmacokinetic</a:t>
            </a: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A2E39E-1234-4108-B689-C3D1347AE4B9}"/>
              </a:ext>
            </a:extLst>
          </p:cNvPr>
          <p:cNvSpPr/>
          <p:nvPr/>
        </p:nvSpPr>
        <p:spPr>
          <a:xfrm>
            <a:off x="371475" y="3124200"/>
            <a:ext cx="8305800" cy="2408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Absorbed &amp; conjugated in intestine to active </a:t>
            </a:r>
            <a:r>
              <a:rPr lang="en-US" sz="2800" b="1" spc="-30" dirty="0" err="1">
                <a:latin typeface="Arial Narrow" pitchFamily="34" charset="0"/>
              </a:rPr>
              <a:t>glucuronide</a:t>
            </a:r>
            <a:endParaRPr lang="en-US" sz="2800" b="1" spc="-30" dirty="0">
              <a:latin typeface="Arial Narrow" pitchFamily="34" charset="0"/>
            </a:endParaRP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Reaches peak blood level in 12–14 hours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Undergoes </a:t>
            </a:r>
            <a:r>
              <a:rPr lang="en-US" sz="2800" b="1" spc="-30" dirty="0" err="1">
                <a:latin typeface="Arial Narrow" pitchFamily="34" charset="0"/>
              </a:rPr>
              <a:t>enterohepatic</a:t>
            </a:r>
            <a:r>
              <a:rPr lang="en-US" sz="2800" b="1" spc="-30" dirty="0">
                <a:latin typeface="Arial Narrow" pitchFamily="34" charset="0"/>
              </a:rPr>
              <a:t> circulation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Its half-life is 22 hours 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Most of the drug is excreted in feces</a:t>
            </a:r>
          </a:p>
          <a:p>
            <a:pPr>
              <a:buSzPct val="73000"/>
              <a:defRPr/>
            </a:pPr>
            <a:endParaRPr lang="en-US" sz="1050" b="1" spc="-30" dirty="0">
              <a:latin typeface="Arial Narrow" pitchFamily="34" charset="0"/>
            </a:endParaRPr>
          </a:p>
        </p:txBody>
      </p:sp>
      <p:sp>
        <p:nvSpPr>
          <p:cNvPr id="26631" name="Slide Number Placeholder 1">
            <a:extLst>
              <a:ext uri="{FF2B5EF4-FFF2-40B4-BE49-F238E27FC236}">
                <a16:creationId xmlns:a16="http://schemas.microsoft.com/office/drawing/2014/main" id="{32E30F21-57AD-47B9-B0EB-0CE9A415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4BFF15-3AFA-4357-8091-D7D991C464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8558DB-6603-4C7C-A5C7-EFEDB0EB3229}"/>
              </a:ext>
            </a:extLst>
          </p:cNvPr>
          <p:cNvSpPr/>
          <p:nvPr/>
        </p:nvSpPr>
        <p:spPr>
          <a:xfrm>
            <a:off x="152400" y="866775"/>
            <a:ext cx="8842375" cy="1054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</a:t>
            </a:r>
            <a:r>
              <a:rPr lang="en-US" sz="2800" b="1" u="heavy" spc="-30" dirty="0" err="1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Monotherapy</a:t>
            </a: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;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 Narrow" pitchFamily="34" charset="0"/>
              </a:rPr>
              <a:t>Primary prevention of low risk of CHD which needs </a:t>
            </a:r>
            <a:r>
              <a:rPr lang="en-US" sz="2800" b="1" dirty="0" err="1">
                <a:latin typeface="Arial Narrow" pitchFamily="34" charset="0"/>
              </a:rPr>
              <a:t>modest</a:t>
            </a:r>
            <a:r>
              <a:rPr lang="en-US" sz="2800" b="1" dirty="0" err="1">
                <a:latin typeface="Arial Narrow" pitchFamily="34" charset="0"/>
                <a:sym typeface="Wingdings 3"/>
              </a:rPr>
              <a:t></a:t>
            </a:r>
            <a:r>
              <a:rPr lang="en-US" sz="2800" b="1" dirty="0" err="1">
                <a:latin typeface="Arial Narrow" pitchFamily="34" charset="0"/>
              </a:rPr>
              <a:t>LDL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C4DDDA-7868-47C5-971F-AB7E4F3EF2EC}"/>
              </a:ext>
            </a:extLst>
          </p:cNvPr>
          <p:cNvSpPr/>
          <p:nvPr/>
        </p:nvSpPr>
        <p:spPr>
          <a:xfrm>
            <a:off x="163513" y="2001838"/>
            <a:ext cx="4560887" cy="27987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Combination Therapy;</a:t>
            </a: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safe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</a:t>
            </a:r>
            <a:r>
              <a:rPr lang="en-US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With </a:t>
            </a:r>
            <a:r>
              <a:rPr lang="en-GB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statins</a:t>
            </a:r>
            <a:r>
              <a:rPr lang="en-GB" b="1" spc="-30" dirty="0">
                <a:latin typeface="Arial Narrow" pitchFamily="34" charset="0"/>
                <a:sym typeface="Wingdings 3"/>
              </a:rPr>
              <a:t>;  synergistic  in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pc="-30" dirty="0">
                <a:latin typeface="Arial Narrow" pitchFamily="34" charset="0"/>
                <a:sym typeface="Wingdings 3"/>
              </a:rPr>
              <a:t>   moderate/severe  LDL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-Or If must </a:t>
            </a:r>
            <a:r>
              <a:rPr lang="en-US" b="1" dirty="0">
                <a:latin typeface="Arial Narrow" pitchFamily="34" charset="0"/>
                <a:sym typeface="Wingdings 3"/>
              </a:rPr>
              <a:t> </a:t>
            </a:r>
            <a:r>
              <a:rPr lang="en-US" b="1" dirty="0" err="1">
                <a:latin typeface="Arial Narrow" pitchFamily="34" charset="0"/>
                <a:sym typeface="Wingdings 3"/>
              </a:rPr>
              <a:t>statin</a:t>
            </a:r>
            <a:r>
              <a:rPr lang="en-US" b="1" dirty="0">
                <a:latin typeface="Arial Narrow" pitchFamily="34" charset="0"/>
                <a:sym typeface="Wingdings 3"/>
              </a:rPr>
              <a:t> dose                                                                       </a:t>
            </a:r>
            <a:r>
              <a:rPr lang="en-US" b="1" spc="-30" dirty="0">
                <a:latin typeface="Arial Narrow" pitchFamily="34" charset="0"/>
                <a:sym typeface="Wingdings 3"/>
              </a:rPr>
              <a:t>because of side effects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-Or with other lipid lowering drugs; as </a:t>
            </a:r>
            <a:r>
              <a:rPr lang="en-US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fibrates  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128C214B-09F6-4DDB-8E88-B739CB134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5588"/>
            <a:ext cx="1736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33"/>
                </a:solidFill>
                <a:latin typeface="Arial Narrow" panose="020B0606020202030204" pitchFamily="34" charset="0"/>
              </a:rPr>
              <a:t>Indications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68B8F31-832F-47B4-9CF3-AB0D38F1A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106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Arial Narrow" panose="020B0606020202030204" pitchFamily="34" charset="0"/>
              </a:rPr>
              <a:t>ADRs</a:t>
            </a:r>
            <a:r>
              <a:rPr lang="en-US" altLang="en-US" sz="2800" b="1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4D1995-8189-4271-BE8A-E785CAF633D8}"/>
              </a:ext>
            </a:extLst>
          </p:cNvPr>
          <p:cNvSpPr/>
          <p:nvPr/>
        </p:nvSpPr>
        <p:spPr>
          <a:xfrm>
            <a:off x="228600" y="5230813"/>
            <a:ext cx="4495800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Not common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GIT disturbance, headache, fatigue, </a:t>
            </a:r>
            <a:r>
              <a:rPr lang="en-US" b="1" spc="-30" dirty="0" err="1">
                <a:latin typeface="Arial Narrow" pitchFamily="34" charset="0"/>
                <a:sym typeface="Wingdings 3"/>
              </a:rPr>
              <a:t>artheralgia</a:t>
            </a:r>
            <a:r>
              <a:rPr lang="en-US" b="1" spc="-30" dirty="0">
                <a:latin typeface="Arial Narrow" pitchFamily="34" charset="0"/>
                <a:sym typeface="Wingdings 3"/>
              </a:rPr>
              <a:t> &amp;  myalgia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7C5738-0566-4AA3-A14C-1E5F001D9EF7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981200"/>
            <a:ext cx="4572000" cy="4572000"/>
            <a:chOff x="4648200" y="2194038"/>
            <a:chExt cx="4572000" cy="3520961"/>
          </a:xfrm>
        </p:grpSpPr>
        <p:pic>
          <p:nvPicPr>
            <p:cNvPr id="27657" name="Picture 2" descr="http://www.sisalombardia.it/diapo/ezetimibe/ezetimibe2.JPG">
              <a:extLst>
                <a:ext uri="{FF2B5EF4-FFF2-40B4-BE49-F238E27FC236}">
                  <a16:creationId xmlns:a16="http://schemas.microsoft.com/office/drawing/2014/main" id="{74C75D91-7156-41F0-9E71-DB5B9B0F6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6" t="20741" r="1111" b="5927"/>
            <a:stretch>
              <a:fillRect/>
            </a:stretch>
          </p:blipFill>
          <p:spPr bwMode="auto">
            <a:xfrm>
              <a:off x="4648200" y="2194038"/>
              <a:ext cx="4270786" cy="3520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Box 13">
              <a:extLst>
                <a:ext uri="{FF2B5EF4-FFF2-40B4-BE49-F238E27FC236}">
                  <a16:creationId xmlns:a16="http://schemas.microsoft.com/office/drawing/2014/main" id="{8F5272D7-C62E-4B15-B358-174A6D0C1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4914899"/>
              <a:ext cx="1295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C000"/>
                  </a:solidFill>
                  <a:latin typeface="Arial Rounded MT Bold" panose="020F0704030504030204" pitchFamily="34" charset="0"/>
                </a:rPr>
                <a:t>Ezatimibe</a:t>
              </a:r>
            </a:p>
          </p:txBody>
        </p:sp>
      </p:grpSp>
      <p:sp>
        <p:nvSpPr>
          <p:cNvPr id="27656" name="Slide Number Placeholder 1">
            <a:extLst>
              <a:ext uri="{FF2B5EF4-FFF2-40B4-BE49-F238E27FC236}">
                <a16:creationId xmlns:a16="http://schemas.microsoft.com/office/drawing/2014/main" id="{F07AACBF-9180-400D-8FD0-6FE082C3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D13264-F95F-4CD4-AE4C-BAE482DE29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3E22-8F0C-4B51-BD62-1E2F47DC845C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b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</a:br>
            <a:b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  <a:t>HMG-Co A Reductase Inhibitors</a:t>
            </a:r>
            <a:b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</a:br>
            <a:b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en-US" altLang="en-US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6555D-40BD-437F-9422-EB53200CB70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20800" y="4114800"/>
            <a:ext cx="6434138" cy="1676400"/>
          </a:xfrm>
        </p:spPr>
        <p:txBody>
          <a:bodyPr/>
          <a:lstStyle/>
          <a:p>
            <a:r>
              <a:rPr lang="en-US" altLang="en-US" sz="4800" b="1">
                <a:latin typeface="Arial Narrow" panose="020B0606020202030204" pitchFamily="34" charset="0"/>
                <a:cs typeface="Arial" panose="020B0604020202020204" pitchFamily="34" charset="0"/>
              </a:rPr>
              <a:t>Statins 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4DB8216-7DEB-4837-8D4C-A621B568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F98D04-A7BE-45B9-A77D-CCAE92FE95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7C0F-1C1D-4485-9740-886F9176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 sz="4000" b="1">
                <a:solidFill>
                  <a:srgbClr val="FFFF00"/>
                </a:solidFill>
                <a:latin typeface="Arial Narrow" panose="020B0606020202030204" pitchFamily="34" charset="0"/>
              </a:rPr>
              <a:t>HMG-Co A Reductase Inhibitors</a:t>
            </a:r>
            <a:br>
              <a:rPr lang="en-US" altLang="en-US" sz="4000" b="1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en-US" altLang="en-US" sz="4000" b="1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C080-D231-47F8-BF8A-BCB3BF25F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3875"/>
            <a:ext cx="8229600" cy="4530725"/>
          </a:xfrm>
        </p:spPr>
        <p:txBody>
          <a:bodyPr/>
          <a:lstStyle/>
          <a:p>
            <a:pPr algn="just">
              <a:defRPr/>
            </a:pPr>
            <a:r>
              <a:rPr lang="en-US" b="1" dirty="0" err="1">
                <a:latin typeface="Arial Narrow" pitchFamily="34" charset="0"/>
              </a:rPr>
              <a:t>Hydroxy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MethylGlutaryl</a:t>
            </a:r>
            <a:r>
              <a:rPr lang="en-US" b="1" dirty="0">
                <a:latin typeface="Arial Narrow" pitchFamily="34" charset="0"/>
              </a:rPr>
              <a:t>-Coenzyme A </a:t>
            </a:r>
            <a:r>
              <a:rPr lang="en-US" b="1" dirty="0" err="1">
                <a:latin typeface="Arial Narrow" pitchFamily="34" charset="0"/>
              </a:rPr>
              <a:t>reductase</a:t>
            </a:r>
            <a:r>
              <a:rPr lang="en-US" b="1" dirty="0">
                <a:latin typeface="Arial Narrow" pitchFamily="34" charset="0"/>
              </a:rPr>
              <a:t> inhibitors or </a:t>
            </a:r>
            <a:r>
              <a:rPr lang="en-US" sz="3600" b="1" dirty="0">
                <a:solidFill>
                  <a:srgbClr val="FFFF00"/>
                </a:solidFill>
                <a:latin typeface="Arial Narrow" pitchFamily="34" charset="0"/>
              </a:rPr>
              <a:t>statins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are the most effective and best-tolerated agents for treating hyperlipidemia</a:t>
            </a:r>
          </a:p>
          <a:p>
            <a:pPr marL="344488" indent="-344488"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Arial Narrow" pitchFamily="34" charset="0"/>
              </a:rPr>
              <a:t> Statins are considered as first-line drugs when LDL-lowering drugs are indicated</a:t>
            </a:r>
          </a:p>
          <a:p>
            <a:pPr algn="just">
              <a:defRPr/>
            </a:pP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Arial Narrow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C8A9CF7-39C0-4CCB-AC58-3EEBFC41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435846-ABC9-4190-B6B3-8A4DD20EB6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EA067453-EB6F-4F91-BC34-83FC23218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4857750"/>
            <a:ext cx="87550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Statins are potent competitive inhibitors of 3-hydroxy-3-methyl glutaryl coenzyme A (HMG-CoA) reductase, which catalyzes an early, rate-limiting step in do-novo hepatic C synthesis. Thus, HMG-Co A is not converted to mevalonic acid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  <p:pic>
        <p:nvPicPr>
          <p:cNvPr id="30723" name="Picture 3" descr="Cholesterol Synthesis">
            <a:extLst>
              <a:ext uri="{FF2B5EF4-FFF2-40B4-BE49-F238E27FC236}">
                <a16:creationId xmlns:a16="http://schemas.microsoft.com/office/drawing/2014/main" id="{A00443F1-8DC7-404E-902F-6F97F930FE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38" y="1066800"/>
            <a:ext cx="8602662" cy="34290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CE3607-0E97-4436-A9A3-265C2BE4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Statins: Mechanism of Action </a:t>
            </a:r>
            <a:b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DFA9F9-E3C5-46C9-9E07-8CB07ECDF5AE}"/>
              </a:ext>
            </a:extLst>
          </p:cNvPr>
          <p:cNvSpPr/>
          <p:nvPr/>
        </p:nvSpPr>
        <p:spPr>
          <a:xfrm>
            <a:off x="3505200" y="1828800"/>
            <a:ext cx="1447800" cy="1371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726" name="Slide Number Placeholder 1">
            <a:extLst>
              <a:ext uri="{FF2B5EF4-FFF2-40B4-BE49-F238E27FC236}">
                <a16:creationId xmlns:a16="http://schemas.microsoft.com/office/drawing/2014/main" id="{EF5156FB-099E-4EDB-A8EF-CA3E9554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48DED7-380B-453D-ADAD-074BDDE983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98F271B-437B-45D6-90C4-963C49BF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Statins: Mechanism of Action </a:t>
            </a:r>
            <a:b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31747" name="Content Placeholder 1">
            <a:extLst>
              <a:ext uri="{FF2B5EF4-FFF2-40B4-BE49-F238E27FC236}">
                <a16:creationId xmlns:a16="http://schemas.microsoft.com/office/drawing/2014/main" id="{46ED0584-5888-49F1-8473-8C010A66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8" name="Picture 3" descr="Mechanism of action of Lipitor (atorvastatin)">
            <a:extLst>
              <a:ext uri="{FF2B5EF4-FFF2-40B4-BE49-F238E27FC236}">
                <a16:creationId xmlns:a16="http://schemas.microsoft.com/office/drawing/2014/main" id="{0704E820-45B0-48B7-BAEA-742AF92C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5525"/>
            <a:ext cx="85344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Slide Number Placeholder 1">
            <a:extLst>
              <a:ext uri="{FF2B5EF4-FFF2-40B4-BE49-F238E27FC236}">
                <a16:creationId xmlns:a16="http://schemas.microsoft.com/office/drawing/2014/main" id="{60F84B18-ED3C-41B2-A1A2-0C2581FD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8588D4-142A-45EE-BF07-F9F6BE7E98B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8B93BDC-3370-4121-B03E-6BC7A9B66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Hyperlipidemia</a:t>
            </a:r>
            <a:endParaRPr lang="en-US" altLang="en-US" b="1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6D6E-B731-4572-BC04-F7BE789A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1148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Hyperlipidemia is a major cause of atherosclerosis which may lead to CAD and ischemic cerebrovascular disease</a:t>
            </a:r>
          </a:p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Denotes  abnormally </a:t>
            </a:r>
            <a:r>
              <a:rPr lang="en-US" sz="2400" b="1" dirty="0">
                <a:latin typeface="Arial Narrow" pitchFamily="34" charset="0"/>
                <a:sym typeface="Wingdings 3"/>
              </a:rPr>
              <a:t> levels </a:t>
            </a:r>
            <a:r>
              <a:rPr lang="en-US" sz="2400" b="1" dirty="0">
                <a:latin typeface="Arial Narrow" pitchFamily="34" charset="0"/>
              </a:rPr>
              <a:t> of any or all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Lipids</a:t>
            </a:r>
            <a:r>
              <a:rPr lang="en-US" sz="2400" b="1" dirty="0">
                <a:latin typeface="Arial Narrow" pitchFamily="34" charset="0"/>
              </a:rPr>
              <a:t>  and/or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Lipoproteins </a:t>
            </a:r>
            <a:r>
              <a:rPr lang="en-US" sz="2400" b="1" dirty="0">
                <a:latin typeface="Arial Narrow" pitchFamily="34" charset="0"/>
              </a:rPr>
              <a:t> [LP] in blood</a:t>
            </a:r>
          </a:p>
          <a:p>
            <a:pPr marL="169863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rgbClr val="66FF33"/>
                </a:solidFill>
                <a:latin typeface="Arial Narrow" pitchFamily="34" charset="0"/>
              </a:rPr>
              <a:t>Lipids</a:t>
            </a:r>
            <a:r>
              <a:rPr lang="en-US" sz="2400" b="1" dirty="0">
                <a:latin typeface="Arial Narrow" pitchFamily="34" charset="0"/>
              </a:rPr>
              <a:t> originate from two sources: </a:t>
            </a:r>
          </a:p>
          <a:p>
            <a:pPr marL="425451" lvl="1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endogenous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lipids, synthesized in the liver</a:t>
            </a:r>
          </a:p>
          <a:p>
            <a:pPr marL="425451" lvl="1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exogenous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lipids, ingested and processed in the intestine</a:t>
            </a:r>
          </a:p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The principle lipids in the blood are: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- Cholesterol (C)                      - Triglycerides (TG)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- Phospholipids (PL)               - Cholesterol esters (CE)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- Non-</a:t>
            </a:r>
            <a:r>
              <a:rPr lang="en-US" sz="2400" b="1" dirty="0" err="1">
                <a:latin typeface="Arial Narrow" pitchFamily="34" charset="0"/>
              </a:rPr>
              <a:t>estrified</a:t>
            </a:r>
            <a:r>
              <a:rPr lang="en-US" sz="2400" b="1" dirty="0">
                <a:latin typeface="Arial Narrow" pitchFamily="34" charset="0"/>
              </a:rPr>
              <a:t> fatty acids (NEFA)</a:t>
            </a: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id="{4ED973DF-2A4C-4FC1-BF10-CC5244DF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82EB5B-446C-4608-B51B-E44AE2EA19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C7B4-EADB-47BF-B031-C434C14FA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400" b="1" dirty="0">
                <a:solidFill>
                  <a:srgbClr val="FFFF00"/>
                </a:solidFill>
              </a:rPr>
              <a:t>1- </a:t>
            </a:r>
            <a:r>
              <a:rPr lang="en-US" altLang="en-US" sz="2400" b="1" dirty="0">
                <a:latin typeface="Times" pitchFamily="18" charset="0"/>
              </a:rPr>
              <a:t>Statins lower blood C levels by inhibiting de-   </a:t>
            </a:r>
          </a:p>
          <a:p>
            <a:pPr marL="0" indent="0">
              <a:buFontTx/>
              <a:buNone/>
              <a:defRPr/>
            </a:pPr>
            <a:r>
              <a:rPr lang="en-US" altLang="en-US" sz="2400" b="1" dirty="0">
                <a:latin typeface="Times" pitchFamily="18" charset="0"/>
              </a:rPr>
              <a:t>    novo hepatic C synthesis</a:t>
            </a:r>
            <a:endParaRPr lang="en-US" altLang="en-US" sz="2400" dirty="0">
              <a:latin typeface="Times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altLang="en-US" sz="2400" b="1" dirty="0"/>
              <a:t>2- The liver compensates by   the number of  LDL receptors on the surface of hepatocytes (upregulation of LDL- R)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altLang="en-US" sz="2400" b="1" dirty="0">
                <a:solidFill>
                  <a:srgbClr val="FFFF00"/>
                </a:solidFill>
              </a:rPr>
              <a:t>3- This results in     removal of LDL from the blood and lowering of serum LDL- C levels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altLang="en-US" sz="2400" b="1" dirty="0"/>
              <a:t>4- Because C is required for the synthesis of (the precursor of  LDL-C), production of VLDL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altLang="en-US" sz="2400" b="1" dirty="0"/>
              <a:t>5- Statins cause modest      in plasma TG and slight                     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n-US" altLang="en-US" sz="2400" b="1" dirty="0"/>
              <a:t>     in HDL-C</a:t>
            </a:r>
          </a:p>
          <a:p>
            <a:pPr algn="just">
              <a:buFont typeface="Wingdings" pitchFamily="2" charset="2"/>
              <a:buNone/>
              <a:defRPr/>
            </a:pPr>
            <a:endParaRPr lang="en-US" altLang="en-US" sz="2800" b="1" dirty="0"/>
          </a:p>
          <a:p>
            <a:pPr algn="just">
              <a:buFont typeface="Wingdings" pitchFamily="2" charset="2"/>
              <a:buNone/>
              <a:defRPr/>
            </a:pPr>
            <a:endParaRPr lang="en-US" altLang="en-US" sz="2800" b="1" dirty="0"/>
          </a:p>
          <a:p>
            <a:pPr algn="just">
              <a:defRPr/>
            </a:pPr>
            <a:endParaRPr lang="en-US" altLang="en-US" sz="2800" b="1" dirty="0"/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32771" name="Down Arrow 3">
            <a:extLst>
              <a:ext uri="{FF2B5EF4-FFF2-40B4-BE49-F238E27FC236}">
                <a16:creationId xmlns:a16="http://schemas.microsoft.com/office/drawing/2014/main" id="{5F77569A-4FCF-4A38-B6EB-3C1C13CFA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114800"/>
            <a:ext cx="304800" cy="311150"/>
          </a:xfrm>
          <a:prstGeom prst="down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2" name="Up Arrow 5">
            <a:extLst>
              <a:ext uri="{FF2B5EF4-FFF2-40B4-BE49-F238E27FC236}">
                <a16:creationId xmlns:a16="http://schemas.microsoft.com/office/drawing/2014/main" id="{A62E736B-B77F-4B57-9917-B940B80A3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495800"/>
            <a:ext cx="304800" cy="373063"/>
          </a:xfrm>
          <a:prstGeom prst="upArrow">
            <a:avLst>
              <a:gd name="adj1" fmla="val 50000"/>
              <a:gd name="adj2" fmla="val 49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Up Arrow 6">
            <a:extLst>
              <a:ext uri="{FF2B5EF4-FFF2-40B4-BE49-F238E27FC236}">
                <a16:creationId xmlns:a16="http://schemas.microsoft.com/office/drawing/2014/main" id="{57076F8C-C791-4BE1-BDE6-013D6CDB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608138"/>
            <a:ext cx="304800" cy="449262"/>
          </a:xfrm>
          <a:prstGeom prst="upArrow">
            <a:avLst>
              <a:gd name="adj1" fmla="val 50000"/>
              <a:gd name="adj2" fmla="val 6513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4" name="Up Arrow 7">
            <a:extLst>
              <a:ext uri="{FF2B5EF4-FFF2-40B4-BE49-F238E27FC236}">
                <a16:creationId xmlns:a16="http://schemas.microsoft.com/office/drawing/2014/main" id="{E2F27057-B831-48BF-8C35-FFC8B9F38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304800" cy="373063"/>
          </a:xfrm>
          <a:prstGeom prst="upArrow">
            <a:avLst>
              <a:gd name="adj1" fmla="val 50000"/>
              <a:gd name="adj2" fmla="val 49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5" name="Down Arrow 8">
            <a:extLst>
              <a:ext uri="{FF2B5EF4-FFF2-40B4-BE49-F238E27FC236}">
                <a16:creationId xmlns:a16="http://schemas.microsoft.com/office/drawing/2014/main" id="{426528B8-01A7-455A-9F8B-9F510EFF6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641850"/>
            <a:ext cx="304800" cy="311150"/>
          </a:xfrm>
          <a:prstGeom prst="down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6" name="Slide Number Placeholder 1">
            <a:extLst>
              <a:ext uri="{FF2B5EF4-FFF2-40B4-BE49-F238E27FC236}">
                <a16:creationId xmlns:a16="http://schemas.microsoft.com/office/drawing/2014/main" id="{45CB48F4-7852-4DD4-8412-4F2C14B7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D40342-39C9-45F6-B8E9-3CEF5EE372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A48B4DF-45BE-4BC0-8EAF-B94F8641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3200" b="1">
                <a:latin typeface="Arial Narrow" panose="020B0606020202030204" pitchFamily="34" charset="0"/>
              </a:rPr>
              <a:t>PLEIOTROPIC EFFECTS OF STATINS</a:t>
            </a:r>
            <a:endParaRPr lang="en-US" altLang="en-US" sz="3200">
              <a:latin typeface="Arial Narrow" panose="020B0606020202030204" pitchFamily="34" charset="0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720B53AE-670E-464E-A3D4-6C23553A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altLang="en-US" sz="2800" b="1">
                <a:latin typeface="Arial Narrow" panose="020B0606020202030204" pitchFamily="34" charset="0"/>
              </a:rPr>
              <a:t>Beyond cholesterol lowering , recent studies indicate that some of the cholesterol-independent or "pleiotropic" effects of statins involve: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>
                <a:latin typeface="Arial Narrow" panose="020B0606020202030204" pitchFamily="34" charset="0"/>
              </a:rPr>
              <a:t>improving endothelial function,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>
                <a:latin typeface="Arial Narrow" panose="020B0606020202030204" pitchFamily="34" charset="0"/>
              </a:rPr>
              <a:t>enhancing the stability of atherosclerotic plaques,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>
                <a:latin typeface="Arial Narrow" panose="020B0606020202030204" pitchFamily="34" charset="0"/>
              </a:rPr>
              <a:t>decreasing oxidative stress and inflammation,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>
                <a:latin typeface="Arial Narrow" panose="020B0606020202030204" pitchFamily="34" charset="0"/>
              </a:rPr>
              <a:t>inhibiting the thrombogenic response.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>
                <a:latin typeface="Arial Narrow" panose="020B0606020202030204" pitchFamily="34" charset="0"/>
              </a:rPr>
              <a:t>Furthermore, statins have beneficial extrahepatic effects on the immune system, CNS, and bone. 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CB0BD75-B0C3-4046-8CE6-5918A9DF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197A0E-4854-4F85-A28B-119FFDB7D8A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7B17A63-3EC8-49A3-BACF-ECF3DDAA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7772400" cy="1143000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66FF33"/>
                </a:solidFill>
                <a:latin typeface="Arial Narrow" panose="020B0606020202030204" pitchFamily="34" charset="0"/>
              </a:rPr>
              <a:t>Statins: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D9B67-5112-4297-89CA-7690C9146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chemeClr val="tx2"/>
                </a:solidFill>
                <a:cs typeface="Arial" charset="0"/>
              </a:rPr>
              <a:t>	</a:t>
            </a:r>
            <a:r>
              <a:rPr lang="en-US" altLang="en-US" dirty="0">
                <a:solidFill>
                  <a:schemeClr val="hlink"/>
                </a:solidFill>
                <a:cs typeface="Arial" charset="0"/>
              </a:rPr>
              <a:t>	</a:t>
            </a:r>
            <a:endParaRPr lang="en-US" altLang="en-US" dirty="0">
              <a:solidFill>
                <a:schemeClr val="hlink"/>
              </a:solidFill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Pleiotropic effects of statins </a:t>
            </a:r>
            <a:r>
              <a:rPr lang="en-US" sz="2400" b="1" dirty="0">
                <a:latin typeface="Arial Narrow" pitchFamily="34" charset="0"/>
                <a:cs typeface="Arial" charset="0"/>
              </a:rPr>
              <a:t>include improvement of endothelial dysfunction, increased nitric oxide bioavailability, antioxidant properties, inhibition of inflammatory responses, and stabilization of atherosclerotic plaques</a:t>
            </a:r>
            <a:endParaRPr lang="en-US" altLang="en-US" sz="2400" b="1" dirty="0">
              <a:latin typeface="Arial Narrow" pitchFamily="34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latin typeface="Arial Narrow" pitchFamily="34" charset="0"/>
                <a:cs typeface="Arial" charset="0"/>
              </a:rPr>
              <a:t> </a:t>
            </a:r>
            <a:r>
              <a:rPr lang="en-US" sz="2400" b="1" dirty="0">
                <a:latin typeface="Arial Narrow" pitchFamily="34" charset="0"/>
                <a:cs typeface="Arial" charset="0"/>
              </a:rPr>
              <a:t>So statins are drugs of choice in </a:t>
            </a:r>
            <a:r>
              <a:rPr lang="en-US" altLang="en-US" sz="2400" b="1" dirty="0">
                <a:latin typeface="Arial Narrow" pitchFamily="34" charset="0"/>
                <a:cs typeface="Arial" charset="0"/>
              </a:rPr>
              <a:t>patients  with high risk of CV disease,  they reduce MI, strokes and mortality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dirty="0">
                <a:latin typeface="Arial Narrow" pitchFamily="34" charset="0"/>
                <a:cs typeface="Arial" charset="0"/>
              </a:rPr>
              <a:t>Statins are the drug of first choice for treating </a:t>
            </a:r>
            <a:r>
              <a:rPr lang="en-US" altLang="en-US" sz="2400" b="1" dirty="0" err="1">
                <a:latin typeface="Arial Narrow" pitchFamily="34" charset="0"/>
                <a:cs typeface="Arial" charset="0"/>
              </a:rPr>
              <a:t>hypercholesterolaemia</a:t>
            </a:r>
            <a:r>
              <a:rPr lang="en-US" altLang="en-US" sz="2400" b="1" dirty="0">
                <a:latin typeface="Arial Narrow" pitchFamily="34" charset="0"/>
                <a:cs typeface="Arial" charset="0"/>
              </a:rPr>
              <a:t> and moderate </a:t>
            </a:r>
            <a:r>
              <a:rPr lang="en-US" altLang="en-US" sz="2400" b="1" dirty="0" err="1">
                <a:latin typeface="Arial Narrow" pitchFamily="34" charset="0"/>
                <a:cs typeface="Arial" charset="0"/>
              </a:rPr>
              <a:t>triglyceridaemia</a:t>
            </a:r>
            <a:endParaRPr lang="en-US" altLang="en-US" sz="2400" b="1" dirty="0">
              <a:latin typeface="Arial Narrow" pitchFamily="34" charset="0"/>
              <a:cs typeface="Arial" charset="0"/>
            </a:endParaRP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400" b="1" spc="-30" dirty="0">
                <a:latin typeface="Arial Narrow" pitchFamily="34" charset="0"/>
                <a:sym typeface="Wingdings 3"/>
              </a:rPr>
              <a:t>LDL 18-55%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400" b="1" spc="-30" dirty="0">
                <a:latin typeface="Arial Narrow" pitchFamily="34" charset="0"/>
                <a:sym typeface="Wingdings 3"/>
              </a:rPr>
              <a:t>  HDL 5-10%</a:t>
            </a:r>
          </a:p>
          <a:p>
            <a:pPr>
              <a:lnSpc>
                <a:spcPts val="22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400" b="1" spc="-30" dirty="0">
                <a:latin typeface="Arial Narrow" pitchFamily="34" charset="0"/>
                <a:sym typeface="Wingdings 3"/>
              </a:rPr>
              <a:t> </a:t>
            </a:r>
            <a:r>
              <a:rPr lang="en-US" sz="2400" b="1" spc="-30" dirty="0">
                <a:latin typeface="Arial Narrow" pitchFamily="34" charset="0"/>
              </a:rPr>
              <a:t> TG  &amp; VLDL 10-30%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Used alone or with other anti-</a:t>
            </a:r>
            <a:r>
              <a:rPr lang="en-US" altLang="en-US" sz="2400" b="1" dirty="0" err="1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hyperlipidemic</a:t>
            </a:r>
            <a:r>
              <a:rPr lang="en-US" altLang="en-US" sz="2400" b="1" dirty="0">
                <a:solidFill>
                  <a:schemeClr val="tx2"/>
                </a:solidFill>
                <a:latin typeface="Arial Narrow" pitchFamily="34" charset="0"/>
                <a:cs typeface="Arial" charset="0"/>
              </a:rPr>
              <a:t> drugs  in R/ of elevated plasma levels of LDL-C</a:t>
            </a:r>
          </a:p>
          <a:p>
            <a:pPr>
              <a:defRPr/>
            </a:pPr>
            <a:endParaRPr lang="en-US" altLang="en-US" sz="2400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endParaRPr lang="en-US" altLang="en-US" sz="2400" dirty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latin typeface="Arial Narrow" pitchFamily="34" charset="0"/>
              <a:cs typeface="Arial" charset="0"/>
            </a:endParaRPr>
          </a:p>
        </p:txBody>
      </p:sp>
      <p:pic>
        <p:nvPicPr>
          <p:cNvPr id="34820" name="Picture 5" descr="fig004">
            <a:extLst>
              <a:ext uri="{FF2B5EF4-FFF2-40B4-BE49-F238E27FC236}">
                <a16:creationId xmlns:a16="http://schemas.microsoft.com/office/drawing/2014/main" id="{D2B35166-5CDC-4C5A-BB04-8BF31701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D6EB6D-CE43-4EAE-8CE9-544BA654EE05}"/>
              </a:ext>
            </a:extLst>
          </p:cNvPr>
          <p:cNvSpPr/>
          <p:nvPr/>
        </p:nvSpPr>
        <p:spPr>
          <a:xfrm>
            <a:off x="381000" y="84138"/>
            <a:ext cx="8382000" cy="584200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Times New Roman" pitchFamily="1" charset="0"/>
              </a:rPr>
              <a:t>PLEIOTROPIC EFFECTS OF STATINS                                  </a:t>
            </a:r>
          </a:p>
        </p:txBody>
      </p:sp>
      <p:sp>
        <p:nvSpPr>
          <p:cNvPr id="34822" name="Slide Number Placeholder 3">
            <a:extLst>
              <a:ext uri="{FF2B5EF4-FFF2-40B4-BE49-F238E27FC236}">
                <a16:creationId xmlns:a16="http://schemas.microsoft.com/office/drawing/2014/main" id="{FA82123B-17D7-44C8-AEB0-B4063323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0A78EB-BA20-4A7A-A775-8C4AA7E369C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EBD41E18-02F2-49C3-AB28-E98930B6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rgbClr val="66FF33"/>
                </a:solidFill>
                <a:latin typeface="Arial Narrow" panose="020B0606020202030204" pitchFamily="34" charset="0"/>
              </a:rPr>
              <a:t>Statins</a:t>
            </a:r>
            <a:r>
              <a:rPr lang="en-US" altLang="en-US" sz="4000" b="1">
                <a:solidFill>
                  <a:srgbClr val="66FF33"/>
                </a:solidFill>
              </a:rPr>
              <a:t>: </a:t>
            </a:r>
            <a:r>
              <a:rPr lang="en-US" altLang="en-US" sz="4000" b="1">
                <a:solidFill>
                  <a:srgbClr val="66FF33"/>
                </a:solidFill>
                <a:latin typeface="Arial Narrow" panose="020B0606020202030204" pitchFamily="34" charset="0"/>
              </a:rPr>
              <a:t>Preparations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2871-3F21-4620-9E13-D92C7D04B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			</a:t>
            </a:r>
            <a:endParaRPr lang="en-US" altLang="en-US">
              <a:solidFill>
                <a:schemeClr val="hlink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cs typeface="Arial" panose="020B0604020202020204" pitchFamily="34" charset="0"/>
              </a:rPr>
              <a:t> </a:t>
            </a:r>
            <a:r>
              <a:rPr lang="en-US" altLang="en-US" sz="3600" b="1">
                <a:latin typeface="Arial Narrow" panose="020B0606020202030204" pitchFamily="34" charset="0"/>
                <a:cs typeface="Arial" panose="020B0604020202020204" pitchFamily="34" charset="0"/>
              </a:rPr>
              <a:t>Rosuvastatin (Crestor)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Arial Narrow" panose="020B0606020202030204" pitchFamily="34" charset="0"/>
                <a:cs typeface="Arial" panose="020B0604020202020204" pitchFamily="34" charset="0"/>
              </a:rPr>
              <a:t> Atorvastatin (Lipitor)	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Arial Narrow" panose="020B0606020202030204" pitchFamily="34" charset="0"/>
                <a:cs typeface="Arial" panose="020B0604020202020204" pitchFamily="34" charset="0"/>
              </a:rPr>
              <a:t> Simvastatin (Zocor) 	 </a:t>
            </a:r>
            <a:endParaRPr lang="en-US" altLang="en-US" sz="360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Arial Narrow" panose="020B0606020202030204" pitchFamily="34" charset="0"/>
                <a:cs typeface="Arial" panose="020B0604020202020204" pitchFamily="34" charset="0"/>
              </a:rPr>
              <a:t> Pravastatin (Pravachol)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Arial Narrow" panose="020B0606020202030204" pitchFamily="34" charset="0"/>
                <a:cs typeface="Arial" panose="020B0604020202020204" pitchFamily="34" charset="0"/>
              </a:rPr>
              <a:t> Lovastatin (Mevacor)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b="1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>
                <a:solidFill>
                  <a:srgbClr val="66FF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Used alone or with other anti-hyperlipidemic drugs  </a:t>
            </a:r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 e</a:t>
            </a:r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zetimibe )  </a:t>
            </a:r>
            <a:r>
              <a:rPr lang="en-US" altLang="en-US" b="1">
                <a:solidFill>
                  <a:srgbClr val="66FF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 treatment  of drug-resistant dyslipidaemia</a:t>
            </a:r>
          </a:p>
        </p:txBody>
      </p:sp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78854DA6-735B-4A20-84F6-11F5D9AA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3BA235-5650-4C3D-801F-E6A83E3604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>
            <a:extLst>
              <a:ext uri="{FF2B5EF4-FFF2-40B4-BE49-F238E27FC236}">
                <a16:creationId xmlns:a16="http://schemas.microsoft.com/office/drawing/2014/main" id="{925D2F9B-1E74-4E3B-BCE0-57CB0500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66FF3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Statins: Pharmacokinetics</a:t>
            </a:r>
            <a:endParaRPr lang="en-US" altLang="en-US" sz="3600" b="1">
              <a:solidFill>
                <a:srgbClr val="66FF33"/>
              </a:solidFill>
              <a:latin typeface="Arial Narrow" panose="020B0606020202030204" pitchFamily="34" charset="0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1D1F6BD-A570-470E-A3FA-D8FCFBA18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114800"/>
          </a:xfrm>
        </p:spPr>
        <p:txBody>
          <a:bodyPr/>
          <a:lstStyle/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>
                <a:latin typeface="Arial Narrow" panose="020B0606020202030204" pitchFamily="34" charset="0"/>
              </a:rPr>
              <a:t>Most statins have a high first-pass clearance by the liver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400" b="1">
              <a:latin typeface="Arial Narrow" panose="020B0606020202030204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>
                <a:latin typeface="Arial Narrow" panose="020B0606020202030204" pitchFamily="34" charset="0"/>
              </a:rPr>
              <a:t>Greater than 95% of most of these drugs are </a:t>
            </a:r>
            <a:r>
              <a:rPr lang="en-US" altLang="en-US" sz="2800" b="1">
                <a:solidFill>
                  <a:schemeClr val="tx2"/>
                </a:solidFill>
                <a:latin typeface="Arial Narrow" panose="020B0606020202030204" pitchFamily="34" charset="0"/>
              </a:rPr>
              <a:t>bound to plasma proteins with short half-life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000" b="1">
              <a:latin typeface="Arial Narrow" panose="020B0606020202030204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>
                <a:latin typeface="Arial Narrow" panose="020B0606020202030204" pitchFamily="34" charset="0"/>
              </a:rPr>
              <a:t>Drug-drug interactions involve specific interactions with the cytochrome P-450 drug metabolizing system, especially CYP3A4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400" b="1">
              <a:latin typeface="Arial Narrow" panose="020B0606020202030204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>
                <a:latin typeface="Arial Narrow" panose="020B0606020202030204" pitchFamily="34" charset="0"/>
              </a:rPr>
              <a:t>All statins are taken </a:t>
            </a:r>
            <a:r>
              <a:rPr lang="en-US" altLang="en-US" sz="2800" b="1">
                <a:solidFill>
                  <a:srgbClr val="66FF33"/>
                </a:solidFill>
                <a:latin typeface="Arial Narrow" panose="020B0606020202030204" pitchFamily="34" charset="0"/>
              </a:rPr>
              <a:t>orally at bedtime</a:t>
            </a:r>
            <a:r>
              <a:rPr lang="en-US" altLang="en-US" sz="2800" b="1">
                <a:latin typeface="Arial Narrow" panose="020B0606020202030204" pitchFamily="34" charset="0"/>
              </a:rPr>
              <a:t> because of hepatic C synthesis is maximal between midnight and 2:00 a.m. , </a:t>
            </a:r>
            <a:r>
              <a:rPr lang="en-US" altLang="en-US" sz="2800" b="1" u="sng">
                <a:latin typeface="Arial Narrow" panose="020B0606020202030204" pitchFamily="34" charset="0"/>
              </a:rPr>
              <a:t>except</a:t>
            </a:r>
            <a:r>
              <a:rPr lang="en-US" altLang="en-US" sz="2800" b="1">
                <a:latin typeface="Arial Narrow" panose="020B0606020202030204" pitchFamily="34" charset="0"/>
              </a:rPr>
              <a:t>  </a:t>
            </a:r>
            <a:r>
              <a:rPr lang="en-US" altLang="en-US" sz="2800" b="1">
                <a:solidFill>
                  <a:srgbClr val="66FF33"/>
                </a:solidFill>
                <a:latin typeface="Arial Narrow" panose="020B0606020202030204" pitchFamily="34" charset="0"/>
              </a:rPr>
              <a:t>atorvastatin</a:t>
            </a:r>
            <a:r>
              <a:rPr lang="en-US" altLang="en-US" sz="2800" b="1">
                <a:latin typeface="Arial Narrow" panose="020B0606020202030204" pitchFamily="34" charset="0"/>
              </a:rPr>
              <a:t> taken at any time because of its long half-life (14 hours)</a:t>
            </a:r>
            <a:endParaRPr lang="en-US" altLang="en-US" sz="2800" b="1" u="sng">
              <a:latin typeface="Arial Narrow" panose="020B0606020202030204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2800" b="1">
              <a:latin typeface="Arial Narrow" panose="020B0606020202030204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2800" b="1">
              <a:latin typeface="Arial Narrow" panose="020B0606020202030204" pitchFamily="34" charset="0"/>
            </a:endParaRPr>
          </a:p>
        </p:txBody>
      </p:sp>
      <p:sp>
        <p:nvSpPr>
          <p:cNvPr id="36868" name="Slide Number Placeholder 1">
            <a:extLst>
              <a:ext uri="{FF2B5EF4-FFF2-40B4-BE49-F238E27FC236}">
                <a16:creationId xmlns:a16="http://schemas.microsoft.com/office/drawing/2014/main" id="{DA18AA58-D0D9-4426-8334-4E534ECA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F03C65-2796-4834-A9C4-98ED77F0D4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AAC433-3279-48AD-A22C-BB6C583A6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28600"/>
            <a:ext cx="584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Indications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0060A4-3950-45E8-AD43-C4A055A867A5}"/>
              </a:ext>
            </a:extLst>
          </p:cNvPr>
          <p:cNvSpPr txBox="1"/>
          <p:nvPr/>
        </p:nvSpPr>
        <p:spPr>
          <a:xfrm>
            <a:off x="228600" y="915988"/>
            <a:ext cx="8915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</a:t>
            </a:r>
            <a:r>
              <a:rPr lang="en-US" sz="2800" b="1" u="heavy" spc="-30" dirty="0" err="1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monotherapy</a:t>
            </a: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;</a:t>
            </a: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2</a:t>
            </a:r>
            <a:r>
              <a:rPr lang="en-US" sz="2800" b="1" baseline="30000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nd</a:t>
            </a: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ry</a:t>
            </a: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Prevention; </a:t>
            </a:r>
            <a:r>
              <a:rPr lang="en-US" b="1" dirty="0">
                <a:latin typeface="Arial Narrow" pitchFamily="34" charset="0"/>
              </a:rPr>
              <a:t>In all ischemic insults [stroke, AMI, …..etc.] 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   So given from the 1</a:t>
            </a:r>
            <a:r>
              <a:rPr lang="en-US" b="1" baseline="30000" dirty="0">
                <a:latin typeface="Arial Narrow" pitchFamily="34" charset="0"/>
              </a:rPr>
              <a:t>st</a:t>
            </a:r>
            <a:r>
              <a:rPr lang="en-US" b="1" dirty="0">
                <a:latin typeface="Arial Narrow" pitchFamily="34" charset="0"/>
              </a:rPr>
              <a:t> day of ischemic attack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F09CB-094D-4F5F-A810-8B0A63EFA53B}"/>
              </a:ext>
            </a:extLst>
          </p:cNvPr>
          <p:cNvSpPr txBox="1"/>
          <p:nvPr/>
        </p:nvSpPr>
        <p:spPr>
          <a:xfrm>
            <a:off x="228600" y="2574925"/>
            <a:ext cx="89154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Pry Prevention;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1. Patients with </a:t>
            </a:r>
            <a:r>
              <a:rPr lang="en-US" b="1" dirty="0" err="1">
                <a:latin typeface="Arial Narrow" pitchFamily="34" charset="0"/>
              </a:rPr>
              <a:t>hyperlipidemia</a:t>
            </a:r>
            <a:r>
              <a:rPr lang="en-US" b="1" dirty="0">
                <a:latin typeface="Arial Narrow" pitchFamily="34" charset="0"/>
              </a:rPr>
              <a:t> and with other risks for ischemic insults.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2. Type </a:t>
            </a:r>
            <a:r>
              <a:rPr lang="en-US" b="1" dirty="0" err="1">
                <a:latin typeface="Arial Narrow" pitchFamily="34" charset="0"/>
              </a:rPr>
              <a:t>IIa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Hyperlipoprotinemia</a:t>
            </a:r>
            <a:r>
              <a:rPr lang="en-US" b="1" dirty="0">
                <a:latin typeface="Arial Narrow" pitchFamily="34" charset="0"/>
              </a:rPr>
              <a:t>.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     If no control </a:t>
            </a:r>
            <a:r>
              <a:rPr lang="en-US" b="1" dirty="0">
                <a:latin typeface="Arial Narrow" pitchFamily="34" charset="0"/>
                <a:sym typeface="Wingdings 3"/>
              </a:rPr>
              <a:t> c</a:t>
            </a:r>
            <a:r>
              <a:rPr lang="en-US" b="1" dirty="0">
                <a:latin typeface="Arial Narrow" pitchFamily="34" charset="0"/>
              </a:rPr>
              <a:t>ombine (</a:t>
            </a:r>
            <a:r>
              <a:rPr lang="en-US" b="1" dirty="0" err="1">
                <a:latin typeface="Arial Narrow" pitchFamily="34" charset="0"/>
              </a:rPr>
              <a:t>sequestrants</a:t>
            </a:r>
            <a:r>
              <a:rPr lang="en-US" b="1" dirty="0">
                <a:latin typeface="Arial Narrow" pitchFamily="34" charset="0"/>
              </a:rPr>
              <a:t> / </a:t>
            </a:r>
            <a:r>
              <a:rPr lang="en-US" b="1" dirty="0" err="1">
                <a:latin typeface="Arial Narrow" pitchFamily="34" charset="0"/>
              </a:rPr>
              <a:t>ezetimibe</a:t>
            </a:r>
            <a:r>
              <a:rPr lang="en-US" b="1" dirty="0">
                <a:latin typeface="Arial Narrow" pitchFamily="34" charset="0"/>
              </a:rPr>
              <a:t>, niacin,.. ) to </a:t>
            </a:r>
            <a:r>
              <a:rPr lang="en-US" sz="2800" b="1" dirty="0">
                <a:latin typeface="Arial Narrow" pitchFamily="34" charset="0"/>
                <a:sym typeface="Wingdings 3"/>
              </a:rPr>
              <a:t> </a:t>
            </a:r>
            <a:r>
              <a:rPr lang="en-US" b="1" dirty="0">
                <a:latin typeface="Arial Narrow" pitchFamily="34" charset="0"/>
              </a:rPr>
              <a:t>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07103-D330-4F51-8344-BA625A12123D}"/>
              </a:ext>
            </a:extLst>
          </p:cNvPr>
          <p:cNvSpPr txBox="1"/>
          <p:nvPr/>
        </p:nvSpPr>
        <p:spPr>
          <a:xfrm>
            <a:off x="228600" y="4508500"/>
            <a:ext cx="8534400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Combination therapy;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1. Mixed </a:t>
            </a:r>
            <a:r>
              <a:rPr lang="en-US" b="1" dirty="0" err="1">
                <a:latin typeface="Arial Narrow" pitchFamily="34" charset="0"/>
              </a:rPr>
              <a:t>dyslipidaemias</a:t>
            </a:r>
            <a:r>
              <a:rPr lang="en-US" b="1" dirty="0">
                <a:latin typeface="Arial Narrow" pitchFamily="34" charset="0"/>
              </a:rPr>
              <a:t>; added to fibrates or niacin if necessary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2. In diabetics and patients with insulin resistance [metabolic syndrome] because these patients will possess small dense LDL (severely </a:t>
            </a:r>
            <a:r>
              <a:rPr lang="en-US" b="1" dirty="0" err="1">
                <a:latin typeface="Arial Narrow" pitchFamily="34" charset="0"/>
              </a:rPr>
              <a:t>atherogenic</a:t>
            </a:r>
            <a:r>
              <a:rPr lang="en-US" b="1" dirty="0">
                <a:latin typeface="Arial Narrow" pitchFamily="34" charset="0"/>
              </a:rPr>
              <a:t>) + evident endothelial dysfunction + increased thrombotic profile </a:t>
            </a:r>
          </a:p>
        </p:txBody>
      </p:sp>
      <p:sp>
        <p:nvSpPr>
          <p:cNvPr id="37894" name="Slide Number Placeholder 5">
            <a:extLst>
              <a:ext uri="{FF2B5EF4-FFF2-40B4-BE49-F238E27FC236}">
                <a16:creationId xmlns:a16="http://schemas.microsoft.com/office/drawing/2014/main" id="{5D7BCB05-370C-4D9C-95D2-9E5EE667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16EE01-B3C1-4B86-AE71-7C2035F4B0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334D8967-A017-4574-9116-66CDFE5C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8" y="277813"/>
            <a:ext cx="8602662" cy="1139825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rgbClr val="66FF33"/>
                </a:solidFill>
                <a:latin typeface="Arial Narrow" panose="020B0606020202030204" pitchFamily="34" charset="0"/>
              </a:rPr>
              <a:t>Statins: Adverse Effects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BC49D-30B7-4F0B-892C-C69DF9F2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1600200"/>
            <a:ext cx="8670925" cy="495300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Common side effects: 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Headache , myalgia, fatigue, GI intolerance, and flu-like symptoms</a:t>
            </a: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Hepatotoxicity,</a:t>
            </a:r>
            <a:r>
              <a:rPr lang="en-US" sz="2800" b="1" dirty="0">
                <a:latin typeface="Arial Narrow" panose="020B0606020202030204" pitchFamily="34" charset="0"/>
              </a:rPr>
              <a:t> raised concentrations of liver enzymes (serum aminotransferases)   </a:t>
            </a:r>
          </a:p>
          <a:p>
            <a:pPr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Myopathy</a:t>
            </a:r>
            <a:r>
              <a:rPr lang="en-US" sz="2800" b="1" dirty="0">
                <a:latin typeface="Arial Narrow" panose="020B0606020202030204" pitchFamily="34" charset="0"/>
              </a:rPr>
              <a:t> (increased </a:t>
            </a:r>
            <a:r>
              <a:rPr lang="en-US" sz="2800" b="1" dirty="0" err="1">
                <a:latin typeface="Arial Narrow" panose="020B0606020202030204" pitchFamily="34" charset="0"/>
              </a:rPr>
              <a:t>creatine</a:t>
            </a:r>
            <a:r>
              <a:rPr lang="en-US" sz="2800" b="1" dirty="0">
                <a:latin typeface="Arial Narrow" panose="020B0606020202030204" pitchFamily="34" charset="0"/>
              </a:rPr>
              <a:t> kinase  [CK] released from muscles) </a:t>
            </a: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Teratogenicity</a:t>
            </a:r>
            <a:r>
              <a:rPr lang="en-US" sz="2800" b="1" dirty="0">
                <a:latin typeface="Arial Narrow" panose="020B0606020202030204" pitchFamily="34" charset="0"/>
              </a:rPr>
              <a:t>, </a:t>
            </a: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statins should be avoided during pregnancy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b="1" dirty="0"/>
          </a:p>
        </p:txBody>
      </p:sp>
      <p:sp>
        <p:nvSpPr>
          <p:cNvPr id="38916" name="Slide Number Placeholder 1">
            <a:extLst>
              <a:ext uri="{FF2B5EF4-FFF2-40B4-BE49-F238E27FC236}">
                <a16:creationId xmlns:a16="http://schemas.microsoft.com/office/drawing/2014/main" id="{592FEBE8-2137-4472-87A3-3033CC10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C38E27-BD66-4D4E-BBDD-A0BB32D6602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0628BE7-1EE4-4CDD-A667-15FC6883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39825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rgbClr val="66FF33"/>
                </a:solidFill>
                <a:latin typeface="Arial Narrow" panose="020B0606020202030204" pitchFamily="34" charset="0"/>
              </a:rPr>
              <a:t>Statins: Drug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0DEF4-9851-4CEE-8885-AB2FC9EC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altLang="en-US" sz="2800" b="1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800" b="1" dirty="0">
                <a:latin typeface="Arial Narrow" pitchFamily="34" charset="0"/>
              </a:rPr>
              <a:t>Statins potentiate the action of oral anticoagulant and anti-diabetic drugs (by displacement  from plasma protein binding sites)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Arial Narrow" pitchFamily="34" charset="0"/>
              </a:rPr>
              <a:t>Drugs that increase the risk of statin-induced myopathy include: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800" b="1" dirty="0">
                <a:latin typeface="Arial Narrow" pitchFamily="34" charset="0"/>
              </a:rPr>
              <a:t> Other </a:t>
            </a:r>
            <a:r>
              <a:rPr lang="en-US" altLang="en-US" sz="2800" b="1" dirty="0" err="1">
                <a:latin typeface="Arial Narrow" pitchFamily="34" charset="0"/>
              </a:rPr>
              <a:t>antihyperlipidemics</a:t>
            </a:r>
            <a:r>
              <a:rPr lang="en-US" altLang="en-US" sz="2800" b="1" dirty="0">
                <a:latin typeface="Arial Narrow" pitchFamily="34" charset="0"/>
              </a:rPr>
              <a:t> ( fibrates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400" b="1" dirty="0">
                <a:latin typeface="Arial Narrow" pitchFamily="34" charset="0"/>
              </a:rPr>
              <a:t> </a:t>
            </a:r>
            <a:r>
              <a:rPr lang="en-US" altLang="en-US" sz="2800" b="1" dirty="0">
                <a:latin typeface="Arial Narrow" pitchFamily="34" charset="0"/>
              </a:rPr>
              <a:t>Drugs metabolized by </a:t>
            </a:r>
            <a:r>
              <a:rPr lang="en-US" altLang="en-US" sz="2800" b="1" dirty="0">
                <a:solidFill>
                  <a:srgbClr val="FFFF00"/>
                </a:solidFill>
                <a:latin typeface="Arial Narrow" pitchFamily="34" charset="0"/>
              </a:rPr>
              <a:t>3A4 isoform of cytochrome  P450</a:t>
            </a:r>
            <a:r>
              <a:rPr lang="en-US" altLang="en-US" sz="2800" b="1" dirty="0">
                <a:latin typeface="Arial Narrow" pitchFamily="34" charset="0"/>
              </a:rPr>
              <a:t>: erythromycin, verapamil, </a:t>
            </a:r>
            <a:r>
              <a:rPr lang="en-US" altLang="en-US" sz="2800" b="1" dirty="0" err="1">
                <a:latin typeface="Arial Narrow" pitchFamily="34" charset="0"/>
              </a:rPr>
              <a:t>cyclosporin</a:t>
            </a:r>
            <a:r>
              <a:rPr lang="en-US" sz="2000" b="1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 Narrow" pitchFamily="34" charset="0"/>
              </a:rPr>
              <a:t>ketoconazole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457200" lvl="1" indent="-457200" algn="just">
              <a:buFont typeface="Wingdings" pitchFamily="2" charset="2"/>
              <a:buChar char="§"/>
              <a:defRPr/>
            </a:pP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Pravastatin and </a:t>
            </a:r>
            <a:r>
              <a:rPr lang="en-US" altLang="en-US" b="1" dirty="0" err="1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fluvastatin</a:t>
            </a: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en-US" b="1" dirty="0">
                <a:latin typeface="Arial Narrow" pitchFamily="34" charset="0"/>
                <a:ea typeface="+mn-ea"/>
                <a:cs typeface="+mn-cs"/>
              </a:rPr>
              <a:t>are the statins of choice in patients taking other drugs metabolized by  cytochrome 3A4 system.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altLang="en-US" dirty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altLang="en-US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en-US" dirty="0">
              <a:latin typeface="Arial Narrow" pitchFamily="34" charset="0"/>
            </a:endParaRPr>
          </a:p>
        </p:txBody>
      </p:sp>
      <p:sp>
        <p:nvSpPr>
          <p:cNvPr id="39940" name="Slide Number Placeholder 1">
            <a:extLst>
              <a:ext uri="{FF2B5EF4-FFF2-40B4-BE49-F238E27FC236}">
                <a16:creationId xmlns:a16="http://schemas.microsoft.com/office/drawing/2014/main" id="{E6A4CAEF-86ED-4CD5-BB82-567E68FD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9541D4-6052-4DE0-A275-68C23BB99F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271F577-AC98-4AB5-BD02-C9A1BFAC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Statin-induced myopathy</a:t>
            </a:r>
            <a:endParaRPr lang="en-US" altLang="en-US" sz="3600" b="1" i="1">
              <a:solidFill>
                <a:srgbClr val="66FF3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D5D76-2920-41E3-B22A-E709C47E5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257800"/>
          </a:xfrm>
        </p:spPr>
        <p:txBody>
          <a:bodyPr rtlCol="0">
            <a:noAutofit/>
          </a:bodyPr>
          <a:lstStyle/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Muscle aches, soreness, or weakness associated with an elevation of </a:t>
            </a:r>
            <a:r>
              <a:rPr lang="en-US" sz="2400" b="1" dirty="0" err="1">
                <a:latin typeface="Arial Narrow" panose="020B0606020202030204" pitchFamily="34" charset="0"/>
                <a:cs typeface="Arial" pitchFamily="34" charset="0"/>
              </a:rPr>
              <a:t>creatine</a:t>
            </a: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kinase (CK) , are the best indicator of statin-induced myopathy.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Failure to recognize myopathy and to discontinue drug therapy can lead to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rhabdomyolysis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 Narrow" panose="020B0606020202030204" pitchFamily="34" charset="0"/>
                <a:cs typeface="Arial" pitchFamily="34" charset="0"/>
              </a:rPr>
              <a:t>myoglobinuria</a:t>
            </a: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, and acute renal necrosis.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14300" indent="-457200">
              <a:lnSpc>
                <a:spcPts val="24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</a:t>
            </a: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serum transaminase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can progress to evident hepatotoxicity </a:t>
            </a:r>
            <a:r>
              <a:rPr lang="en-US" sz="2400" b="1" dirty="0">
                <a:latin typeface="Arial Narrow" pitchFamily="34" charset="0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   So lab investigations recommended every 6 month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>
                <a:latin typeface="Arial Narrow" pitchFamily="34" charset="0"/>
              </a:rPr>
              <a:t>if levels </a:t>
            </a:r>
            <a:r>
              <a:rPr lang="en-US" sz="2400" b="1" dirty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latin typeface="Arial Narrow" pitchFamily="34" charset="0"/>
              </a:rPr>
              <a:t> up   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    to 3 folds at any time, statin must be stopped then dose adjusted.</a:t>
            </a:r>
          </a:p>
          <a:p>
            <a:pPr marL="114300" indent="-457200">
              <a:lnSpc>
                <a:spcPts val="24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 </a:t>
            </a:r>
            <a:r>
              <a:rPr lang="en-US" sz="2400" b="1" u="heavy" dirty="0" err="1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creatine</a:t>
            </a: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 kinase activity </a:t>
            </a:r>
            <a:r>
              <a:rPr lang="en-US" sz="2400" b="1" dirty="0">
                <a:latin typeface="Arial Narrow" pitchFamily="34" charset="0"/>
              </a:rPr>
              <a:t>(index of muscle injury)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>
                <a:latin typeface="Arial Narrow" pitchFamily="34" charset="0"/>
                <a:sym typeface="Wingdings 3"/>
              </a:rPr>
              <a:t>       Measured only if myalgia or myositis develops  </a:t>
            </a:r>
            <a:r>
              <a:rPr lang="en-US" sz="2400" b="1" dirty="0">
                <a:latin typeface="Arial Narrow" pitchFamily="34" charset="0"/>
              </a:rPr>
              <a:t>if </a:t>
            </a:r>
            <a:r>
              <a:rPr lang="en-US" sz="2400" b="1" dirty="0">
                <a:latin typeface="Arial Narrow" pitchFamily="34" charset="0"/>
                <a:sym typeface="Wingdings 3"/>
              </a:rPr>
              <a:t> 3-5 folds  we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>
                <a:latin typeface="Arial Narrow" pitchFamily="34" charset="0"/>
                <a:sym typeface="Wingdings 3"/>
              </a:rPr>
              <a:t>        statin doses / omit combination with  fibrates…..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859536" lvl="2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40964" name="Slide Number Placeholder 1">
            <a:extLst>
              <a:ext uri="{FF2B5EF4-FFF2-40B4-BE49-F238E27FC236}">
                <a16:creationId xmlns:a16="http://schemas.microsoft.com/office/drawing/2014/main" id="{D466C63C-1128-4732-9D76-73E43701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29D488-171B-48F7-AB00-F99A29B295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2C04-53C3-4B50-B663-7B7BE8F0CB3E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b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</a:br>
            <a:b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  <a:t>Niacin (Nicotinic Acid)</a:t>
            </a:r>
            <a:b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</a:br>
            <a:b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en-US" altLang="en-US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EF3A1-6633-472E-90E6-DB3B1DEA74F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20800" y="4114800"/>
            <a:ext cx="6434138" cy="1676400"/>
          </a:xfrm>
        </p:spPr>
        <p:txBody>
          <a:bodyPr/>
          <a:lstStyle/>
          <a:p>
            <a:endParaRPr lang="en-US" altLang="en-US" sz="48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EFE2615-C856-4806-9FFD-E94CEA45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E199D7-2517-4974-A452-E9CE05D501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ew Concepts">
            <a:extLst>
              <a:ext uri="{FF2B5EF4-FFF2-40B4-BE49-F238E27FC236}">
                <a16:creationId xmlns:a16="http://schemas.microsoft.com/office/drawing/2014/main" id="{D9ECF334-00E6-4D1A-A1F6-78157154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38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8CD5ED96-6236-4E1C-8C86-49B9CD218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9213"/>
            <a:ext cx="9323388" cy="788987"/>
          </a:xfrm>
        </p:spPr>
        <p:txBody>
          <a:bodyPr/>
          <a:lstStyle/>
          <a:p>
            <a:r>
              <a:rPr lang="en-US" altLang="en-US" b="1">
                <a:latin typeface="Arial Narrow" panose="020B0606020202030204" pitchFamily="34" charset="0"/>
              </a:rPr>
              <a:t>Lipoprotein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b="1">
                <a:latin typeface="Arial Narrow" panose="020B0606020202030204" pitchFamily="34" charset="0"/>
              </a:rPr>
              <a:t>Classes</a:t>
            </a:r>
            <a:r>
              <a:rPr lang="en-US" altLang="en-US" b="1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124354CC-A572-4861-8840-799F11F93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04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C000"/>
                </a:solidFill>
              </a:rPr>
              <a:t>     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6149" name="Rectangle 1">
            <a:extLst>
              <a:ext uri="{FF2B5EF4-FFF2-40B4-BE49-F238E27FC236}">
                <a16:creationId xmlns:a16="http://schemas.microsoft.com/office/drawing/2014/main" id="{1457FFC0-1823-4044-BE7C-F6F5A38B9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133975"/>
            <a:ext cx="88392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Endogenous molecules that contain both proteins and lipids in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   their structure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transport (carry) lipids around the body in the blood</a:t>
            </a:r>
          </a:p>
        </p:txBody>
      </p:sp>
      <p:sp>
        <p:nvSpPr>
          <p:cNvPr id="6150" name="Slide Number Placeholder 1">
            <a:extLst>
              <a:ext uri="{FF2B5EF4-FFF2-40B4-BE49-F238E27FC236}">
                <a16:creationId xmlns:a16="http://schemas.microsoft.com/office/drawing/2014/main" id="{ABA6A2E1-C633-4A81-AA5B-50ED8965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7E0642-F6F0-4A4A-9B7F-702B6E3C785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432ECA8-061B-4062-98AE-A4C58ED7A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Niacin (Nicotinic Acid)</a:t>
            </a:r>
            <a:endParaRPr lang="en-US" altLang="en-US" b="1">
              <a:solidFill>
                <a:srgbClr val="FF3300"/>
              </a:solidFill>
              <a:latin typeface="Arial Narrow" panose="020B0606020202030204" pitchFamily="34" charset="0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0725F0C-2736-462D-B19E-FEF5734BA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58200" cy="4114800"/>
          </a:xfrm>
        </p:spPr>
        <p:txBody>
          <a:bodyPr/>
          <a:lstStyle/>
          <a:p>
            <a:pPr marL="0" indent="0" algn="just">
              <a:buClr>
                <a:srgbClr val="FFFFCC"/>
              </a:buClr>
              <a:buFontTx/>
              <a:buNone/>
              <a:defRPr/>
            </a:pP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Water soluble B-complex vitamin with multiple actions</a:t>
            </a:r>
          </a:p>
          <a:p>
            <a:pPr algn="just">
              <a:defRPr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Niacin is the most effective medication for increasing HDL cholesterol levels and it has positive effects on the complete lipid profile</a:t>
            </a:r>
          </a:p>
          <a:p>
            <a:pPr algn="just">
              <a:defRPr/>
            </a:pPr>
            <a:r>
              <a:rPr lang="en-US" b="1" dirty="0">
                <a:latin typeface="Arial Narrow" pitchFamily="34" charset="0"/>
              </a:rPr>
              <a:t>It is useful for patients with mixed dyslipidemias </a:t>
            </a:r>
          </a:p>
          <a:p>
            <a:pPr algn="just">
              <a:defRPr/>
            </a:pPr>
            <a:r>
              <a:rPr lang="en-US" b="1" dirty="0">
                <a:latin typeface="Arial Narrow" pitchFamily="34" charset="0"/>
              </a:rPr>
              <a:t>Niacin exerts greatest beneficial effects on wide range of lipoprotein abnormalities </a:t>
            </a:r>
          </a:p>
        </p:txBody>
      </p:sp>
      <p:sp>
        <p:nvSpPr>
          <p:cNvPr id="43012" name="Slide Number Placeholder 1">
            <a:extLst>
              <a:ext uri="{FF2B5EF4-FFF2-40B4-BE49-F238E27FC236}">
                <a16:creationId xmlns:a16="http://schemas.microsoft.com/office/drawing/2014/main" id="{4EF7DF91-0721-4A01-BDFA-45538238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7A9E46-DCE8-4134-B366-5AB112A3F7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>
            <a:extLst>
              <a:ext uri="{FF2B5EF4-FFF2-40B4-BE49-F238E27FC236}">
                <a16:creationId xmlns:a16="http://schemas.microsoft.com/office/drawing/2014/main" id="{5AE93FAD-628E-493B-AE5A-E52262BAB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52400" y="381000"/>
            <a:ext cx="9144000" cy="5661025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      Mechanism of action: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400" b="1" u="sng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In adipose tissue</a:t>
            </a:r>
            <a:r>
              <a:rPr lang="en-US" dirty="0">
                <a:solidFill>
                  <a:srgbClr val="66FF33"/>
                </a:solidFill>
                <a:latin typeface="Arial Narrow" pitchFamily="34" charset="0"/>
              </a:rPr>
              <a:t>: </a:t>
            </a:r>
            <a:r>
              <a:rPr lang="en-US" dirty="0">
                <a:latin typeface="Arial Narrow" pitchFamily="34" charset="0"/>
              </a:rPr>
              <a:t>it binds to adipose </a:t>
            </a: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nicotinic acid receptors, this will lead to </a:t>
            </a:r>
            <a:r>
              <a:rPr lang="en-US" dirty="0">
                <a:latin typeface="Arial Narrow" pitchFamily="34" charset="0"/>
              </a:rPr>
              <a:t>decrease in free fatty acids mobilization from adipocytes to the liver resulting in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 TG and thus VLDL synthesis</a:t>
            </a:r>
            <a:endParaRPr lang="en-US" b="1" dirty="0">
              <a:solidFill>
                <a:srgbClr val="FFFF00"/>
              </a:solidFill>
              <a:latin typeface="Arial Narrow" pitchFamily="34" charset="0"/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In liver: </a:t>
            </a:r>
            <a:r>
              <a:rPr lang="en-US" dirty="0">
                <a:latin typeface="Arial Narrow" pitchFamily="34" charset="0"/>
              </a:rPr>
              <a:t>niacin inhibits hepatocyte </a:t>
            </a:r>
            <a:r>
              <a:rPr lang="en-US" u="sng" dirty="0">
                <a:latin typeface="Arial Narrow" pitchFamily="34" charset="0"/>
              </a:rPr>
              <a:t>diacylglycerol acyltransferase-2</a:t>
            </a:r>
            <a:r>
              <a:rPr lang="en-US" dirty="0">
                <a:latin typeface="Arial Narrow" pitchFamily="34" charset="0"/>
              </a:rPr>
              <a:t>, a key enzyme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for TG synthesis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Arial Narrow" pitchFamily="34" charset="0"/>
              </a:rPr>
              <a:t> Thus, it decreases VLDL production (decreased TG synthesis and </a:t>
            </a:r>
            <a:r>
              <a:rPr lang="en-US" dirty="0" err="1">
                <a:latin typeface="Arial Narrow" pitchFamily="34" charset="0"/>
              </a:rPr>
              <a:t>estrification</a:t>
            </a:r>
            <a:r>
              <a:rPr lang="en-US" dirty="0">
                <a:latin typeface="Arial Narrow" pitchFamily="34" charset="0"/>
              </a:rPr>
              <a:t>)</a:t>
            </a:r>
          </a:p>
          <a:p>
            <a:pPr marL="457200" lvl="1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3. In plasma: </a:t>
            </a:r>
            <a:r>
              <a:rPr lang="en-US" dirty="0">
                <a:latin typeface="Arial Narrow" pitchFamily="34" charset="0"/>
              </a:rPr>
              <a:t>it increases LPL activity that increases clearance of VLDL &amp;  chylomicron</a:t>
            </a: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400" dirty="0">
              <a:latin typeface="Arial Narrow" pitchFamily="34" charset="0"/>
            </a:endParaRPr>
          </a:p>
          <a:p>
            <a:pPr marL="457200" lvl="1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  <a:latin typeface="Arial Narrow" pitchFamily="34" charset="0"/>
              </a:rPr>
              <a:t>Niacin also promotes hepatic </a:t>
            </a:r>
            <a:r>
              <a:rPr lang="en-US" dirty="0" err="1">
                <a:solidFill>
                  <a:srgbClr val="FFFF00"/>
                </a:solidFill>
                <a:latin typeface="Arial Narrow" pitchFamily="34" charset="0"/>
              </a:rPr>
              <a:t>apoA</a:t>
            </a:r>
            <a:r>
              <a:rPr lang="en-US" dirty="0">
                <a:solidFill>
                  <a:srgbClr val="FFFF00"/>
                </a:solidFill>
                <a:latin typeface="Arial Narrow" pitchFamily="34" charset="0"/>
              </a:rPr>
              <a:t>-I production and slows hepatic clearance of </a:t>
            </a:r>
            <a:r>
              <a:rPr lang="en-US" dirty="0" err="1">
                <a:solidFill>
                  <a:srgbClr val="FFFF00"/>
                </a:solidFill>
                <a:latin typeface="Arial Narrow" pitchFamily="34" charset="0"/>
              </a:rPr>
              <a:t>apoA</a:t>
            </a:r>
            <a:r>
              <a:rPr lang="en-US" dirty="0">
                <a:solidFill>
                  <a:srgbClr val="FFFF00"/>
                </a:solidFill>
                <a:latin typeface="Arial Narrow" pitchFamily="34" charset="0"/>
              </a:rPr>
              <a:t>-I and HDL</a:t>
            </a:r>
            <a:endParaRPr lang="en-US" b="1" dirty="0">
              <a:solidFill>
                <a:srgbClr val="FFFF00"/>
              </a:solidFill>
            </a:endParaRPr>
          </a:p>
          <a:p>
            <a:pPr marL="533400" indent="-533400" algn="just"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sp>
        <p:nvSpPr>
          <p:cNvPr id="44035" name="Slide Number Placeholder 1">
            <a:extLst>
              <a:ext uri="{FF2B5EF4-FFF2-40B4-BE49-F238E27FC236}">
                <a16:creationId xmlns:a16="http://schemas.microsoft.com/office/drawing/2014/main" id="{DBF46EE4-5499-4106-BD4E-ED56EB6C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2EF0FC-7937-4478-9943-CF7CD59EFC2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8F3ADF2-CD4D-442E-83F9-F48A42FAE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66FF33"/>
                </a:solidFill>
                <a:latin typeface="Arial Narrow" panose="020B0606020202030204" pitchFamily="34" charset="0"/>
              </a:rPr>
              <a:t>Pharmacological actions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C76B224-0714-4221-BCA0-7AF646B6D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800" b="1" u="sng">
                <a:solidFill>
                  <a:srgbClr val="FFFF00"/>
                </a:solidFill>
                <a:latin typeface="Arial Narrow" panose="020B0606020202030204" pitchFamily="34" charset="0"/>
              </a:rPr>
              <a:t>Effect on VLDL:</a:t>
            </a:r>
            <a:r>
              <a:rPr lang="en-US" altLang="en-US" sz="2800" u="sng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 b="1">
                <a:latin typeface="Arial Narrow" panose="020B0606020202030204" pitchFamily="34" charset="0"/>
                <a:sym typeface="Wingdings 3" panose="05040102010807070707" pitchFamily="18" charset="2"/>
              </a:rPr>
              <a:t> </a:t>
            </a:r>
            <a:r>
              <a:rPr lang="en-US" altLang="en-US" sz="2800" u="sng">
                <a:solidFill>
                  <a:srgbClr val="FFFF00"/>
                </a:solidFill>
                <a:latin typeface="Arial Narrow" panose="020B0606020202030204" pitchFamily="34" charset="0"/>
              </a:rPr>
              <a:t>VLDL by:</a:t>
            </a:r>
            <a:r>
              <a:rPr lang="en-US" altLang="en-US" sz="2800" u="sng">
                <a:latin typeface="Arial Narrow" panose="020B0606020202030204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1) </a:t>
            </a:r>
            <a:r>
              <a:rPr lang="en-US" altLang="en-US" sz="2800" b="1">
                <a:latin typeface="Arial Narrow" panose="020B0606020202030204" pitchFamily="34" charset="0"/>
                <a:sym typeface="Wingdings 3" panose="05040102010807070707" pitchFamily="18" charset="2"/>
              </a:rPr>
              <a:t></a:t>
            </a:r>
            <a:r>
              <a:rPr lang="en-US" altLang="en-US" sz="2800">
                <a:latin typeface="Arial Narrow" panose="020B0606020202030204" pitchFamily="34" charset="0"/>
              </a:rPr>
              <a:t> synthesis in liver                                                                        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 2) increased clearance in plasma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3) </a:t>
            </a:r>
            <a:r>
              <a:rPr lang="en-US" altLang="en-US" sz="2800" b="1">
                <a:latin typeface="Arial Narrow" panose="020B0606020202030204" pitchFamily="34" charset="0"/>
                <a:sym typeface="Wingdings 3" panose="05040102010807070707" pitchFamily="18" charset="2"/>
              </a:rPr>
              <a:t></a:t>
            </a:r>
            <a:r>
              <a:rPr lang="en-US" altLang="en-US" sz="2800">
                <a:latin typeface="Arial Narrow" panose="020B0606020202030204" pitchFamily="34" charset="0"/>
              </a:rPr>
              <a:t> mobilization of free fatty acids from adipose tissue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FFFF00"/>
                </a:solidFill>
                <a:latin typeface="Arial Narrow" panose="020B0606020202030204" pitchFamily="34" charset="0"/>
              </a:rPr>
              <a:t>Effect on LDL: </a:t>
            </a:r>
            <a:r>
              <a:rPr lang="en-US" altLang="en-US" sz="2800" b="1">
                <a:latin typeface="Arial Narrow" panose="020B0606020202030204" pitchFamily="34" charset="0"/>
                <a:sym typeface="Wingdings 3" panose="05040102010807070707" pitchFamily="18" charset="2"/>
              </a:rPr>
              <a:t></a:t>
            </a:r>
            <a:r>
              <a:rPr lang="en-US" altLang="en-US" sz="2800">
                <a:latin typeface="Arial Narrow" panose="020B0606020202030204" pitchFamily="34" charset="0"/>
              </a:rPr>
              <a:t> LDL due to reduction in its precursor (VLDL)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FFFF00"/>
                </a:solidFill>
                <a:latin typeface="Arial Narrow" panose="020B0606020202030204" pitchFamily="34" charset="0"/>
              </a:rPr>
              <a:t>Effect on HDL:</a:t>
            </a:r>
            <a:r>
              <a:rPr lang="en-US" altLang="en-US" sz="280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800">
                <a:latin typeface="Arial Narrow" panose="020B0606020202030204" pitchFamily="34" charset="0"/>
              </a:rPr>
              <a:t>Induces modest increase in HDL-C (The catabolism of HDL can be inhibited by nicotinic acid through a mechanism that is largely unknown)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>
                <a:latin typeface="Arial Narrow" panose="020B0606020202030204" pitchFamily="34" charset="0"/>
              </a:rPr>
              <a:t>Niacin also promotes hepatic apoA-I production and slows hepatic clearance of apoA-I and HDL</a:t>
            </a:r>
          </a:p>
        </p:txBody>
      </p:sp>
      <p:sp>
        <p:nvSpPr>
          <p:cNvPr id="45060" name="Slide Number Placeholder 1">
            <a:extLst>
              <a:ext uri="{FF2B5EF4-FFF2-40B4-BE49-F238E27FC236}">
                <a16:creationId xmlns:a16="http://schemas.microsoft.com/office/drawing/2014/main" id="{8F1953BC-033A-47A6-99DF-E8902ADB6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2D1877-5D91-4976-B4A2-D5D8ED43BF1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751881F1-59E2-4271-8BB6-C969E316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66FF33"/>
                </a:solidFill>
                <a:latin typeface="Arial Narrow" panose="020B0606020202030204" pitchFamily="34" charset="0"/>
              </a:rPr>
              <a:t>Niacin : Adverse Effects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B9C01-6EB9-4EB2-94A0-11DA63C6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1600200"/>
            <a:ext cx="8382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The most common side effect is cutaneous flushing, </a:t>
            </a: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(which is prostaglandin -mediated , can be avoided by low dose aspirin ½ h before niacin)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GIT disturbances: </a:t>
            </a:r>
            <a:r>
              <a:rPr lang="en-US" sz="2800" b="1" spc="-40" dirty="0">
                <a:latin typeface="Arial Narrow" pitchFamily="34" charset="0"/>
              </a:rPr>
              <a:t>Dyspepsia , n</a:t>
            </a: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ausea , vomiting , </a:t>
            </a:r>
            <a:r>
              <a:rPr lang="en-US" sz="2800" b="1" spc="-40" dirty="0">
                <a:latin typeface="Arial Narrow" pitchFamily="34" charset="0"/>
              </a:rPr>
              <a:t>reactivation of peptic ulcer </a:t>
            </a: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( can be  decreased if taken after meal)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High doses:</a:t>
            </a:r>
            <a:endParaRPr lang="en-US" sz="2800" b="1" i="1" spc="-40" dirty="0"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dirty="0">
                <a:latin typeface="Arial Narrow" pitchFamily="34" charset="0"/>
              </a:rPr>
              <a:t>Reversible 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 liver enzymes</a:t>
            </a:r>
            <a:r>
              <a:rPr lang="en-US" sz="2800" b="1" dirty="0">
                <a:latin typeface="Arial Narrow" pitchFamily="34" charset="0"/>
                <a:sym typeface="Wingdings 3"/>
              </a:rPr>
              <a:t> h</a:t>
            </a:r>
            <a:r>
              <a:rPr lang="en-US" sz="2800" b="1" dirty="0">
                <a:latin typeface="Arial Narrow" pitchFamily="34" charset="0"/>
              </a:rPr>
              <a:t>epatotoxicity.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dirty="0">
                <a:latin typeface="Arial Narrow" pitchFamily="34" charset="0"/>
              </a:rPr>
              <a:t>Impairment of glucose tolerance </a:t>
            </a:r>
            <a:r>
              <a:rPr lang="en-US" sz="2800" b="1" dirty="0">
                <a:latin typeface="Arial Narrow" pitchFamily="34" charset="0"/>
                <a:sym typeface="Wingdings 3"/>
              </a:rPr>
              <a:t> overt diabetes</a:t>
            </a:r>
            <a:r>
              <a:rPr lang="en-US" sz="2800" b="1" dirty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spc="-30" dirty="0">
                <a:latin typeface="Arial Narrow" pitchFamily="34" charset="0"/>
                <a:sym typeface="Wingdings 3"/>
              </a:rPr>
              <a:t> </a:t>
            </a:r>
            <a:r>
              <a:rPr lang="en-US" sz="2800" b="1" dirty="0">
                <a:latin typeface="Arial Narrow" pitchFamily="34" charset="0"/>
              </a:rPr>
              <a:t>uric acid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46084" name="Slide Number Placeholder 1">
            <a:extLst>
              <a:ext uri="{FF2B5EF4-FFF2-40B4-BE49-F238E27FC236}">
                <a16:creationId xmlns:a16="http://schemas.microsoft.com/office/drawing/2014/main" id="{5254CD05-DA51-4928-B2C2-3749B0AE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8D203-5A7F-4143-9A8E-51F6E7C5E99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F718FF6-F40A-4262-857A-F7F9D914D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6705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>
                <a:solidFill>
                  <a:srgbClr val="FFFFCC"/>
                </a:solidFill>
                <a:latin typeface="Arial Narrow" pitchFamily="34" charset="0"/>
              </a:rPr>
              <a:t>Gout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>
                <a:solidFill>
                  <a:srgbClr val="FFFFCC"/>
                </a:solidFill>
                <a:latin typeface="Arial Narrow" pitchFamily="34" charset="0"/>
              </a:rPr>
              <a:t>Peptic ulcer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>
                <a:solidFill>
                  <a:srgbClr val="FFFFCC"/>
                </a:solidFill>
                <a:latin typeface="Arial Narrow" pitchFamily="34" charset="0"/>
              </a:rPr>
              <a:t>Hepatotoxicity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>
                <a:solidFill>
                  <a:srgbClr val="FFFFCC"/>
                </a:solidFill>
                <a:latin typeface="Arial Narrow" pitchFamily="34" charset="0"/>
              </a:rPr>
              <a:t>Diabetes mellitus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631DDB-078E-499C-ADDC-9C8CE23A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0"/>
            <a:ext cx="340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Contraindications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C5970F4-174A-498D-9CEA-B3B4B12AC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2181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Indications</a:t>
            </a:r>
          </a:p>
        </p:txBody>
      </p:sp>
      <p:sp>
        <p:nvSpPr>
          <p:cNvPr id="47109" name="TextBox 9">
            <a:extLst>
              <a:ext uri="{FF2B5EF4-FFF2-40B4-BE49-F238E27FC236}">
                <a16:creationId xmlns:a16="http://schemas.microsoft.com/office/drawing/2014/main" id="{BF33BD3C-0A3F-4E7C-8E1A-3F3D546E5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01825"/>
            <a:ext cx="8915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anose="020B0606020202030204" pitchFamily="34" charset="0"/>
                <a:sym typeface="Wingdings 3" panose="05040102010807070707" pitchFamily="18" charset="2"/>
              </a:rPr>
              <a:t>Type IIa, IIb hypercholesterolemia &amp; any combined hyperlipidemia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anose="020B0606020202030204" pitchFamily="34" charset="0"/>
                <a:sym typeface="Wingdings 3" panose="05040102010807070707" pitchFamily="18" charset="2"/>
              </a:rPr>
              <a:t> Patient with hypertriglyceridemia &amp; low HDL-C</a:t>
            </a:r>
          </a:p>
        </p:txBody>
      </p:sp>
      <p:sp>
        <p:nvSpPr>
          <p:cNvPr id="47110" name="TextBox 10">
            <a:extLst>
              <a:ext uri="{FF2B5EF4-FFF2-40B4-BE49-F238E27FC236}">
                <a16:creationId xmlns:a16="http://schemas.microsoft.com/office/drawing/2014/main" id="{303BC009-EF59-44AA-B235-35E63BA8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93788"/>
            <a:ext cx="8534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FFCC"/>
                </a:solidFill>
                <a:latin typeface="Arial Narrow" panose="020B0606020202030204" pitchFamily="34" charset="0"/>
              </a:rPr>
              <a:t>Monotherapy or in combination with fibrate, resin or statin</a:t>
            </a:r>
            <a:endParaRPr lang="en-US" altLang="en-US" sz="2800" b="1">
              <a:solidFill>
                <a:srgbClr val="FFFFCC"/>
              </a:solidFill>
              <a:latin typeface="Arial Narrow" panose="020B0606020202030204" pitchFamily="34" charset="0"/>
            </a:endParaRPr>
          </a:p>
        </p:txBody>
      </p:sp>
      <p:sp>
        <p:nvSpPr>
          <p:cNvPr id="47111" name="Slide Number Placeholder 1">
            <a:extLst>
              <a:ext uri="{FF2B5EF4-FFF2-40B4-BE49-F238E27FC236}">
                <a16:creationId xmlns:a16="http://schemas.microsoft.com/office/drawing/2014/main" id="{D65AA0E8-9B3E-42AB-88A5-3F82DB90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769F36-59AD-4B82-B20D-D3A8427141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91C5AE1E-F87B-4DB1-9757-74F1D3E0BB46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381000" y="1905000"/>
            <a:ext cx="7772400" cy="1447800"/>
          </a:xfrm>
        </p:spPr>
        <p:txBody>
          <a:bodyPr/>
          <a:lstStyle/>
          <a:p>
            <a:b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GB" altLang="en-US">
                <a:solidFill>
                  <a:srgbClr val="FFFF00"/>
                </a:solidFill>
                <a:latin typeface="Arial Black" panose="020B0A04020102020204" pitchFamily="34" charset="0"/>
              </a:rPr>
              <a:t>Fibric acid Derivatives (Fibrates)</a:t>
            </a:r>
            <a:br>
              <a:rPr lang="en-US" altLang="en-US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altLang="en-US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8131" name="Subtitle 2">
            <a:extLst>
              <a:ext uri="{FF2B5EF4-FFF2-40B4-BE49-F238E27FC236}">
                <a16:creationId xmlns:a16="http://schemas.microsoft.com/office/drawing/2014/main" id="{38854164-11BC-4A93-9F4E-4512E927326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20800" y="4114800"/>
            <a:ext cx="6434138" cy="1676400"/>
          </a:xfrm>
        </p:spPr>
        <p:txBody>
          <a:bodyPr/>
          <a:lstStyle/>
          <a:p>
            <a:endParaRPr lang="en-US" altLang="en-US" sz="4800" b="1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1">
            <a:extLst>
              <a:ext uri="{FF2B5EF4-FFF2-40B4-BE49-F238E27FC236}">
                <a16:creationId xmlns:a16="http://schemas.microsoft.com/office/drawing/2014/main" id="{8BF6C872-332B-4116-B6DE-DA062DA0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6D8E13-FEB9-4757-9651-3C003E2334F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77B62487-B671-4125-B43D-3C083F0B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8" y="277813"/>
            <a:ext cx="8534400" cy="1139825"/>
          </a:xfrm>
        </p:spPr>
        <p:txBody>
          <a:bodyPr/>
          <a:lstStyle/>
          <a:p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Fibrates :Mechanism of Action</a:t>
            </a:r>
            <a:b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en-US" altLang="en-US" b="1">
              <a:latin typeface="Arial Narrow" panose="020B0606020202030204" pitchFamily="34" charset="0"/>
            </a:endParaRP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B02AC88A-AD53-4053-B2D7-E589158E0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1676400"/>
            <a:ext cx="8534400" cy="4724400"/>
          </a:xfrm>
        </p:spPr>
        <p:txBody>
          <a:bodyPr/>
          <a:lstStyle/>
          <a:p>
            <a:pPr algn="just" eaLnBrk="1" hangingPunct="1"/>
            <a:r>
              <a:rPr lang="en-US" altLang="en-US" b="1">
                <a:latin typeface="Arial Narrow" panose="020B0606020202030204" pitchFamily="34" charset="0"/>
              </a:rPr>
              <a:t>Fibrates are agonists of peroxisome proliferator activated receptors (PPAR</a:t>
            </a:r>
            <a:r>
              <a:rPr lang="el-GR" altLang="en-US" b="1">
                <a:latin typeface="Arial Narrow" panose="020B0606020202030204" pitchFamily="34" charset="0"/>
              </a:rPr>
              <a:t>α</a:t>
            </a:r>
            <a:r>
              <a:rPr lang="en-US" altLang="en-US" b="1">
                <a:latin typeface="Arial Narrow" panose="020B0606020202030204" pitchFamily="34" charset="0"/>
              </a:rPr>
              <a:t>) which </a:t>
            </a:r>
            <a:r>
              <a:rPr lang="en-US" altLang="en-US" b="1">
                <a:solidFill>
                  <a:srgbClr val="00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are a class of intracellular receptors that modulate fat metabolism </a:t>
            </a:r>
          </a:p>
          <a:p>
            <a:pPr algn="just" eaLnBrk="1" hangingPunct="1"/>
            <a:r>
              <a:rPr lang="en-US" altLang="en-US" b="1">
                <a:latin typeface="Arial Narrow" panose="020B0606020202030204" pitchFamily="34" charset="0"/>
              </a:rPr>
              <a:t>They increase genes transcription for </a:t>
            </a:r>
            <a:r>
              <a:rPr lang="en-US" altLang="en-US" b="1">
                <a:solidFill>
                  <a:srgbClr val="66FF33"/>
                </a:solidFill>
                <a:latin typeface="Arial Narrow" panose="020B0606020202030204" pitchFamily="34" charset="0"/>
              </a:rPr>
              <a:t>lipoprotein lipase (LPL)</a:t>
            </a:r>
            <a:r>
              <a:rPr lang="en-US" altLang="en-US" sz="2800" b="1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b="1">
                <a:latin typeface="Arial Narrow" panose="020B0606020202030204" pitchFamily="34" charset="0"/>
              </a:rPr>
              <a:t>leading to increased catabolism of TG in  VLDL and chylomicrons</a:t>
            </a:r>
          </a:p>
          <a:p>
            <a:pPr marL="342900" lvl="1" indent="-342900" algn="just" eaLnBrk="1" hangingPunct="1">
              <a:buFontTx/>
              <a:buChar char="•"/>
            </a:pPr>
            <a:r>
              <a:rPr lang="en-US" altLang="en-US" b="1">
                <a:solidFill>
                  <a:schemeClr val="tx2"/>
                </a:solidFill>
                <a:latin typeface="Arial Narrow" panose="020B0606020202030204" pitchFamily="34" charset="0"/>
              </a:rPr>
              <a:t> Examples: </a:t>
            </a:r>
            <a:r>
              <a:rPr lang="en-US" altLang="en-US" sz="3200" b="1">
                <a:solidFill>
                  <a:schemeClr val="tx2"/>
                </a:solidFill>
                <a:latin typeface="Arial Narrow" panose="020B0606020202030204" pitchFamily="34" charset="0"/>
              </a:rPr>
              <a:t>Clofibrate &amp; Gemfibrozil &amp; Fenofibrate</a:t>
            </a:r>
          </a:p>
          <a:p>
            <a:pPr algn="just" eaLnBrk="1" hangingPunct="1"/>
            <a:endParaRPr lang="en-US" altLang="en-US">
              <a:latin typeface="Arial Narrow" panose="020B0606020202030204" pitchFamily="34" charset="0"/>
            </a:endParaRPr>
          </a:p>
        </p:txBody>
      </p:sp>
      <p:sp>
        <p:nvSpPr>
          <p:cNvPr id="49156" name="Slide Number Placeholder 1">
            <a:extLst>
              <a:ext uri="{FF2B5EF4-FFF2-40B4-BE49-F238E27FC236}">
                <a16:creationId xmlns:a16="http://schemas.microsoft.com/office/drawing/2014/main" id="{3FBAD893-702B-48A7-B5A9-88A1A72E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0E9770-05EA-4C7C-82F8-461357AB4E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>
            <a:extLst>
              <a:ext uri="{FF2B5EF4-FFF2-40B4-BE49-F238E27FC236}">
                <a16:creationId xmlns:a16="http://schemas.microsoft.com/office/drawing/2014/main" id="{0AB3F1F0-7429-45F0-A7D6-0FFB2E48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66FF33"/>
                </a:solidFill>
                <a:latin typeface="Arial Narrow" panose="020B0606020202030204" pitchFamily="34" charset="0"/>
              </a:rPr>
              <a:t>Fibrates: pharmacological effects</a:t>
            </a:r>
            <a:endParaRPr lang="en-US" altLang="en-US">
              <a:solidFill>
                <a:srgbClr val="66FF33"/>
              </a:solidFill>
            </a:endParaRPr>
          </a:p>
        </p:txBody>
      </p:sp>
      <p:sp>
        <p:nvSpPr>
          <p:cNvPr id="44035" name="Content Placeholder 1">
            <a:extLst>
              <a:ext uri="{FF2B5EF4-FFF2-40B4-BE49-F238E27FC236}">
                <a16:creationId xmlns:a16="http://schemas.microsoft.com/office/drawing/2014/main" id="{79863D27-03D3-4F19-80C1-334FD6325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>
                <a:latin typeface="Arial Narrow" pitchFamily="34" charset="0"/>
              </a:rPr>
              <a:t> LPL activity, which increases clearance of VLDL &amp; chylomicron in plasma</a:t>
            </a:r>
          </a:p>
          <a:p>
            <a:pPr lvl="1" eaLnBrk="1" hangingPunct="1">
              <a:defRPr/>
            </a:pPr>
            <a:r>
              <a:rPr lang="en-US" altLang="en-US" b="1" dirty="0">
                <a:latin typeface="Arial Narrow" pitchFamily="34" charset="0"/>
              </a:rPr>
              <a:t>A marked </a:t>
            </a:r>
            <a:r>
              <a:rPr lang="en-US" altLang="en-US" b="1" dirty="0">
                <a:solidFill>
                  <a:srgbClr val="FFFF00"/>
                </a:solidFill>
                <a:latin typeface="Arial Narrow" pitchFamily="34" charset="0"/>
              </a:rPr>
              <a:t>reduction in TG</a:t>
            </a:r>
            <a:r>
              <a:rPr lang="en-US" altLang="en-US" b="1" dirty="0">
                <a:latin typeface="Arial Narrow" pitchFamily="34" charset="0"/>
              </a:rPr>
              <a:t> (due to stimulation of catabolism of VLDL)</a:t>
            </a:r>
          </a:p>
          <a:p>
            <a:pPr lvl="1" eaLnBrk="1" hangingPunct="1"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>
                <a:latin typeface="Arial Narrow" pitchFamily="34" charset="0"/>
              </a:rPr>
              <a:t> FFA uptake by the liver </a:t>
            </a:r>
          </a:p>
          <a:p>
            <a:pPr lvl="1" eaLnBrk="1" hangingPunct="1"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>
                <a:latin typeface="Arial Narrow" pitchFamily="34" charset="0"/>
              </a:rPr>
              <a:t> LDL-C uptake by the liver</a:t>
            </a:r>
          </a:p>
          <a:p>
            <a:pPr lvl="1" eaLnBrk="1" hangingPunct="1"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>
                <a:latin typeface="Arial Narrow" pitchFamily="34" charset="0"/>
              </a:rPr>
              <a:t>in</a:t>
            </a:r>
            <a:r>
              <a:rPr lang="en-US" altLang="en-US" b="1" dirty="0">
                <a:solidFill>
                  <a:srgbClr val="FFFF00"/>
                </a:solidFill>
                <a:latin typeface="Arial Narrow" pitchFamily="34" charset="0"/>
              </a:rPr>
              <a:t> HDL-C</a:t>
            </a:r>
            <a:r>
              <a:rPr lang="en-US" alt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en-US" b="1" dirty="0">
                <a:latin typeface="Arial Narrow" pitchFamily="34" charset="0"/>
              </a:rPr>
              <a:t>(by increasing the production of the </a:t>
            </a:r>
            <a:r>
              <a:rPr lang="en-US" altLang="en-US" b="1" dirty="0" err="1">
                <a:latin typeface="Arial Narrow" pitchFamily="34" charset="0"/>
              </a:rPr>
              <a:t>apoprotein</a:t>
            </a:r>
            <a:r>
              <a:rPr lang="en-US" altLang="en-US" b="1" dirty="0">
                <a:latin typeface="Arial Narrow" pitchFamily="34" charset="0"/>
              </a:rPr>
              <a:t> components of HDL)</a:t>
            </a:r>
          </a:p>
          <a:p>
            <a:pPr lvl="1" eaLnBrk="1" hangingPunct="1">
              <a:defRPr/>
            </a:pPr>
            <a:r>
              <a:rPr lang="en-US" b="1" spc="-30" dirty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>
                <a:solidFill>
                  <a:srgbClr val="FFFF00"/>
                </a:solidFill>
                <a:latin typeface="Arial Narrow" pitchFamily="34" charset="0"/>
              </a:rPr>
              <a:t> excretion of hepatic C in bile </a:t>
            </a:r>
            <a:r>
              <a:rPr lang="en-US" altLang="en-US" b="1" dirty="0">
                <a:latin typeface="Arial Narrow" pitchFamily="34" charset="0"/>
              </a:rPr>
              <a:t>, thus endogenous hepatic C synthesis may be decreased </a:t>
            </a:r>
          </a:p>
        </p:txBody>
      </p:sp>
      <p:sp>
        <p:nvSpPr>
          <p:cNvPr id="50180" name="Slide Number Placeholder 1">
            <a:extLst>
              <a:ext uri="{FF2B5EF4-FFF2-40B4-BE49-F238E27FC236}">
                <a16:creationId xmlns:a16="http://schemas.microsoft.com/office/drawing/2014/main" id="{07B7FA94-E214-4A10-B819-4865969D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A083E0-418A-4917-B238-651D681EB3B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B5624FFE-2F52-4BCC-A596-CF099BC9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66FF33"/>
                </a:solidFill>
                <a:latin typeface="Arial Narrow" panose="020B0606020202030204" pitchFamily="34" charset="0"/>
              </a:rPr>
              <a:t>Fibrates : Adverse Effects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C60A-8CD5-4E53-86A8-B9321797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/>
          </a:p>
          <a:p>
            <a:pPr marL="571500" lvl="2" indent="-571500">
              <a:lnSpc>
                <a:spcPct val="80000"/>
              </a:lnSpc>
              <a:buClr>
                <a:schemeClr val="hlink"/>
              </a:buClr>
            </a:pPr>
            <a:r>
              <a:rPr lang="en-US" altLang="en-US" sz="3600" b="1">
                <a:solidFill>
                  <a:schemeClr val="tx2"/>
                </a:solidFill>
                <a:latin typeface="Arial Narrow" panose="020B0606020202030204" pitchFamily="34" charset="0"/>
              </a:rPr>
              <a:t>GIT</a:t>
            </a:r>
            <a:r>
              <a:rPr lang="en-US" altLang="en-US" sz="3600" b="1">
                <a:latin typeface="Arial Narrow" panose="020B0606020202030204" pitchFamily="34" charset="0"/>
              </a:rPr>
              <a:t> (indigestion, abdominal pain, diarrhea)</a:t>
            </a:r>
            <a:endParaRPr lang="en-US" altLang="en-US" sz="2000" b="1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b="1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Myositis</a:t>
            </a:r>
            <a:r>
              <a:rPr lang="en-US" altLang="en-US" b="1">
                <a:latin typeface="Arial Narrow" panose="020B0606020202030204" pitchFamily="34" charset="0"/>
              </a:rPr>
              <a:t> : can occur resulting in weakness and tenderness of muscles, </a:t>
            </a:r>
            <a:r>
              <a:rPr lang="en-US" altLang="en-US" b="1">
                <a:solidFill>
                  <a:srgbClr val="66FF33"/>
                </a:solidFill>
                <a:latin typeface="Arial Narrow" panose="020B0606020202030204" pitchFamily="34" charset="0"/>
              </a:rPr>
              <a:t>use of fibrates with statins is  generally inadvisable</a:t>
            </a:r>
          </a:p>
          <a:p>
            <a:pPr>
              <a:lnSpc>
                <a:spcPct val="80000"/>
              </a:lnSpc>
            </a:pPr>
            <a:r>
              <a:rPr lang="en-US" altLang="en-US" sz="3600" b="1">
                <a:solidFill>
                  <a:schemeClr val="tx2"/>
                </a:solidFill>
                <a:latin typeface="Arial Narrow" panose="020B0606020202030204" pitchFamily="34" charset="0"/>
              </a:rPr>
              <a:t>Gallstones: </a:t>
            </a:r>
            <a:r>
              <a:rPr lang="en-US" altLang="en-US" b="1">
                <a:latin typeface="Arial Narrow" panose="020B0606020202030204" pitchFamily="34" charset="0"/>
                <a:hlinkClick r:id="rId3" action="ppaction://hlinkfile" tooltip="View drug information"/>
              </a:rPr>
              <a:t>Clofibrate</a:t>
            </a:r>
            <a:r>
              <a:rPr lang="en-US" altLang="en-US" b="1">
                <a:latin typeface="Arial Narrow" panose="020B0606020202030204" pitchFamily="34" charset="0"/>
              </a:rPr>
              <a:t> increases C content of bile, predisposes to gallstones, and its use is therefore limited to patients who have  cholecystectomy</a:t>
            </a:r>
          </a:p>
        </p:txBody>
      </p:sp>
      <p:sp>
        <p:nvSpPr>
          <p:cNvPr id="51204" name="Slide Number Placeholder 1">
            <a:extLst>
              <a:ext uri="{FF2B5EF4-FFF2-40B4-BE49-F238E27FC236}">
                <a16:creationId xmlns:a16="http://schemas.microsoft.com/office/drawing/2014/main" id="{4ED4981A-196A-4F9C-9077-93B2A62D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E630CB-7177-485B-8E9C-E20799F7907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CCE6ABC3-7493-43C6-91A1-C7D320ADEE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638175"/>
            <a:ext cx="8229600" cy="55102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Indication of </a:t>
            </a:r>
            <a:r>
              <a:rPr lang="cs-CZ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Fibrates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>
                <a:solidFill>
                  <a:srgbClr val="66FF33"/>
                </a:solidFill>
                <a:latin typeface="Arial Narrow" panose="020B0606020202030204" pitchFamily="34" charset="0"/>
              </a:rPr>
              <a:t>1st-line defense for:</a:t>
            </a: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06285D06-1450-48B7-A35E-E73842B2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514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28" name="Text Box 9">
            <a:extLst>
              <a:ext uri="{FF2B5EF4-FFF2-40B4-BE49-F238E27FC236}">
                <a16:creationId xmlns:a16="http://schemas.microsoft.com/office/drawing/2014/main" id="{184E42B2-5FE8-4AA9-9A76-53849C89F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44512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solidFill>
                <a:srgbClr val="FF00FF"/>
              </a:solidFill>
            </a:endParaRPr>
          </a:p>
        </p:txBody>
      </p:sp>
      <p:sp>
        <p:nvSpPr>
          <p:cNvPr id="52229" name="Text Box 13">
            <a:extLst>
              <a:ext uri="{FF2B5EF4-FFF2-40B4-BE49-F238E27FC236}">
                <a16:creationId xmlns:a16="http://schemas.microsoft.com/office/drawing/2014/main" id="{33D54550-4871-483E-A8C3-E903F3702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0725"/>
            <a:ext cx="820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/>
              <a:t>  *</a:t>
            </a:r>
            <a:r>
              <a:rPr lang="cs-CZ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mixed dyslipidemia</a:t>
            </a:r>
            <a:r>
              <a:rPr lang="cs-CZ" altLang="en-US" sz="2400" b="1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cs-CZ" altLang="en-US" sz="2800" b="1">
                <a:latin typeface="Arial Narrow" panose="020B0606020202030204" pitchFamily="34" charset="0"/>
                <a:cs typeface="Arial" panose="020B0604020202020204" pitchFamily="34" charset="0"/>
              </a:rPr>
              <a:t>(i.e. raised serum TG and C)</a:t>
            </a:r>
          </a:p>
        </p:txBody>
      </p:sp>
      <p:sp>
        <p:nvSpPr>
          <p:cNvPr id="52230" name="Text Box 14">
            <a:extLst>
              <a:ext uri="{FF2B5EF4-FFF2-40B4-BE49-F238E27FC236}">
                <a16:creationId xmlns:a16="http://schemas.microsoft.com/office/drawing/2014/main" id="{DD96DF09-7110-43DC-A025-5EBAECD5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5941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1" name="Text Box 16">
            <a:extLst>
              <a:ext uri="{FF2B5EF4-FFF2-40B4-BE49-F238E27FC236}">
                <a16:creationId xmlns:a16="http://schemas.microsoft.com/office/drawing/2014/main" id="{8AD64AF4-A8FA-44F6-A6BE-C38C8CEA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03513"/>
            <a:ext cx="8915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/>
              <a:t>*</a:t>
            </a:r>
            <a:r>
              <a:rPr lang="cs-CZ" altLang="en-US" sz="2400" b="1"/>
              <a:t> 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atients with low HDL and high risk of atheromatous disease </a:t>
            </a:r>
            <a:r>
              <a:rPr lang="cs-CZ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(often type 2 diabetic patients</a:t>
            </a:r>
            <a:r>
              <a:rPr lang="cs-CZ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2" name="Text Box 18">
            <a:extLst>
              <a:ext uri="{FF2B5EF4-FFF2-40B4-BE49-F238E27FC236}">
                <a16:creationId xmlns:a16="http://schemas.microsoft.com/office/drawing/2014/main" id="{BB9DEFAD-1293-4428-A2FC-4B981D9C0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84613"/>
            <a:ext cx="8839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/>
              <a:t>* </a:t>
            </a: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atients with severe treatment- resistant dyslipidemia </a:t>
            </a:r>
            <a:r>
              <a:rPr lang="cs-CZ" altLang="en-US" sz="2800" b="1">
                <a:latin typeface="Arial Narrow" panose="020B0606020202030204" pitchFamily="34" charset="0"/>
              </a:rPr>
              <a:t>(combination with other lipid-lowering drugs).</a:t>
            </a:r>
            <a:endParaRPr lang="en-US" altLang="en-US" sz="2800" b="1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 b="1">
              <a:latin typeface="Arial Narrow" panose="020B0606020202030204" pitchFamily="34" charset="0"/>
            </a:endParaRPr>
          </a:p>
        </p:txBody>
      </p:sp>
      <p:sp>
        <p:nvSpPr>
          <p:cNvPr id="52233" name="Rectangle 1">
            <a:extLst>
              <a:ext uri="{FF2B5EF4-FFF2-40B4-BE49-F238E27FC236}">
                <a16:creationId xmlns:a16="http://schemas.microsoft.com/office/drawing/2014/main" id="{1CFA20BC-C13D-4ABB-B5F1-F77441584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2611438"/>
            <a:ext cx="28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rgbClr val="FFFFFF"/>
                </a:solidFill>
              </a:rPr>
              <a:t> </a:t>
            </a:r>
            <a:endParaRPr lang="en-US" altLang="en-US" sz="2400"/>
          </a:p>
        </p:txBody>
      </p:sp>
      <p:sp>
        <p:nvSpPr>
          <p:cNvPr id="52234" name="Slide Number Placeholder 1">
            <a:extLst>
              <a:ext uri="{FF2B5EF4-FFF2-40B4-BE49-F238E27FC236}">
                <a16:creationId xmlns:a16="http://schemas.microsoft.com/office/drawing/2014/main" id="{A0931760-ACC3-45E6-9FAD-B02868D5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9ABC1A-2FCD-4B26-B517-786EC046ADE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0">
            <a:extLst>
              <a:ext uri="{FF2B5EF4-FFF2-40B4-BE49-F238E27FC236}">
                <a16:creationId xmlns:a16="http://schemas.microsoft.com/office/drawing/2014/main" id="{18ED30E6-B766-48DC-84C1-FE2E558F1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304800"/>
            <a:ext cx="2667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400"/>
              </a:lnSpc>
              <a:spcBef>
                <a:spcPts val="600"/>
              </a:spcBef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Very 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[VLDL]</a:t>
            </a:r>
          </a:p>
        </p:txBody>
      </p:sp>
      <p:sp>
        <p:nvSpPr>
          <p:cNvPr id="7171" name="TextBox 40">
            <a:extLst>
              <a:ext uri="{FF2B5EF4-FFF2-40B4-BE49-F238E27FC236}">
                <a16:creationId xmlns:a16="http://schemas.microsoft.com/office/drawing/2014/main" id="{D74A5114-8EB7-4A26-B24A-AA851BE2A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304800"/>
            <a:ext cx="24384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400"/>
              </a:lnSpc>
              <a:spcBef>
                <a:spcPts val="600"/>
              </a:spcBef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Low Density lipoprotein</a:t>
            </a:r>
          </a:p>
          <a:p>
            <a:pPr algn="ctr">
              <a:lnSpc>
                <a:spcPts val="1400"/>
              </a:lnSpc>
              <a:spcBef>
                <a:spcPts val="600"/>
              </a:spcBef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[LDL]</a:t>
            </a:r>
          </a:p>
        </p:txBody>
      </p:sp>
      <p:sp>
        <p:nvSpPr>
          <p:cNvPr id="7172" name="TextBox 40">
            <a:extLst>
              <a:ext uri="{FF2B5EF4-FFF2-40B4-BE49-F238E27FC236}">
                <a16:creationId xmlns:a16="http://schemas.microsoft.com/office/drawing/2014/main" id="{BAEBFA4F-8D52-4BEE-8E85-4FEEAC82B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304800"/>
            <a:ext cx="1600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400"/>
              </a:lnSpc>
              <a:spcBef>
                <a:spcPts val="600"/>
              </a:spcBef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Chylomicrons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[CM]</a:t>
            </a:r>
          </a:p>
        </p:txBody>
      </p:sp>
      <p:sp>
        <p:nvSpPr>
          <p:cNvPr id="7173" name="TextBox 40">
            <a:extLst>
              <a:ext uri="{FF2B5EF4-FFF2-40B4-BE49-F238E27FC236}">
                <a16:creationId xmlns:a16="http://schemas.microsoft.com/office/drawing/2014/main" id="{43B4A7C9-A8F3-45E5-B1B8-2C4D9A293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04800"/>
            <a:ext cx="2130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400"/>
              </a:lnSpc>
              <a:spcBef>
                <a:spcPts val="600"/>
              </a:spcBef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High Density lipoproteins</a:t>
            </a:r>
          </a:p>
          <a:p>
            <a:pPr algn="ctr">
              <a:lnSpc>
                <a:spcPts val="1400"/>
              </a:lnSpc>
              <a:spcBef>
                <a:spcPts val="600"/>
              </a:spcBef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[HDL]</a:t>
            </a:r>
          </a:p>
        </p:txBody>
      </p:sp>
      <p:pic>
        <p:nvPicPr>
          <p:cNvPr id="50" name="Picture 2" descr="Impact of lipoproteins on the biological activity and disposition of hydrophobic drugs: implications for drug discovery">
            <a:extLst>
              <a:ext uri="{FF2B5EF4-FFF2-40B4-BE49-F238E27FC236}">
                <a16:creationId xmlns:a16="http://schemas.microsoft.com/office/drawing/2014/main" id="{358CDA6B-A792-4A9C-AD70-DE21B767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3200400" y="990600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F17549F-1059-40E2-9F36-EC1B2754CCAA}"/>
              </a:ext>
            </a:extLst>
          </p:cNvPr>
          <p:cNvSpPr/>
          <p:nvPr/>
        </p:nvSpPr>
        <p:spPr>
          <a:xfrm>
            <a:off x="0" y="101025"/>
            <a:ext cx="6858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rgbClr val="FA00FA"/>
                  </a:solidFill>
                  <a:prstDash val="solid"/>
                </a:ln>
                <a:solidFill>
                  <a:schemeClr val="tx2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anose="020B0606020202030204" pitchFamily="34" charset="0"/>
              </a:rPr>
              <a:t>LP</a:t>
            </a:r>
          </a:p>
        </p:txBody>
      </p:sp>
      <p:sp>
        <p:nvSpPr>
          <p:cNvPr id="7176" name="TextBox 52">
            <a:extLst>
              <a:ext uri="{FF2B5EF4-FFF2-40B4-BE49-F238E27FC236}">
                <a16:creationId xmlns:a16="http://schemas.microsoft.com/office/drawing/2014/main" id="{4145F57D-3684-44CE-9A16-801A5BA05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1131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 Narrow" panose="020B0606020202030204" pitchFamily="34" charset="0"/>
              </a:rPr>
              <a:t>Outer</a:t>
            </a:r>
            <a:r>
              <a:rPr lang="en-US" altLang="en-US" sz="2400">
                <a:solidFill>
                  <a:schemeClr val="tx2"/>
                </a:solidFill>
                <a:latin typeface="Bernard MT Condensed" panose="02050806060905020404" pitchFamily="18" charset="0"/>
              </a:rPr>
              <a:t> </a:t>
            </a:r>
            <a:r>
              <a:rPr lang="en-US" altLang="en-US" sz="2400" b="1">
                <a:solidFill>
                  <a:schemeClr val="tx2"/>
                </a:solidFill>
                <a:latin typeface="Arial Narrow" panose="020B0606020202030204" pitchFamily="34" charset="0"/>
              </a:rPr>
              <a:t>Coat</a:t>
            </a:r>
            <a:endParaRPr lang="en-US" altLang="en-US" sz="2400">
              <a:solidFill>
                <a:schemeClr val="tx2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177" name="TextBox 55">
            <a:extLst>
              <a:ext uri="{FF2B5EF4-FFF2-40B4-BE49-F238E27FC236}">
                <a16:creationId xmlns:a16="http://schemas.microsoft.com/office/drawing/2014/main" id="{4EA1AC33-B04C-4BC8-ABF3-358296FB7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11313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 Narrow" panose="020B0606020202030204" pitchFamily="34" charset="0"/>
              </a:rPr>
              <a:t>Inner Core</a:t>
            </a:r>
          </a:p>
        </p:txBody>
      </p:sp>
      <p:sp>
        <p:nvSpPr>
          <p:cNvPr id="7178" name="TextBox 63">
            <a:extLst>
              <a:ext uri="{FF2B5EF4-FFF2-40B4-BE49-F238E27FC236}">
                <a16:creationId xmlns:a16="http://schemas.microsoft.com/office/drawing/2014/main" id="{AAC79FB8-5027-4669-8FE2-5FD790F6D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1958975"/>
            <a:ext cx="1828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 Narrow" panose="020B0606020202030204" pitchFamily="34" charset="0"/>
              </a:rPr>
              <a:t>Phospholipids Cholesterol</a:t>
            </a:r>
          </a:p>
        </p:txBody>
      </p:sp>
      <p:sp>
        <p:nvSpPr>
          <p:cNvPr id="7179" name="Rectangle 65">
            <a:extLst>
              <a:ext uri="{FF2B5EF4-FFF2-40B4-BE49-F238E27FC236}">
                <a16:creationId xmlns:a16="http://schemas.microsoft.com/office/drawing/2014/main" id="{1F6CD1D5-FCB9-4F7D-871C-0C3D4E477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038" y="1927225"/>
            <a:ext cx="2262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 Narrow" panose="020B0606020202030204" pitchFamily="34" charset="0"/>
              </a:rPr>
              <a:t>Triglycerides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 Narrow" panose="020B0606020202030204" pitchFamily="34" charset="0"/>
              </a:rPr>
              <a:t>Cholesterol esters </a:t>
            </a:r>
          </a:p>
        </p:txBody>
      </p:sp>
      <p:sp>
        <p:nvSpPr>
          <p:cNvPr id="7180" name="Rectangle 67">
            <a:extLst>
              <a:ext uri="{FF2B5EF4-FFF2-40B4-BE49-F238E27FC236}">
                <a16:creationId xmlns:a16="http://schemas.microsoft.com/office/drawing/2014/main" id="{5FBB8C9E-375E-4CC7-B36B-9CD102F22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625725"/>
            <a:ext cx="192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33"/>
                </a:solidFill>
                <a:latin typeface="Arial Narrow" panose="020B0606020202030204" pitchFamily="34" charset="0"/>
              </a:rPr>
              <a:t>Hydrophilic Gps. </a:t>
            </a:r>
          </a:p>
        </p:txBody>
      </p:sp>
      <p:sp>
        <p:nvSpPr>
          <p:cNvPr id="7181" name="Rectangle 69">
            <a:extLst>
              <a:ext uri="{FF2B5EF4-FFF2-40B4-BE49-F238E27FC236}">
                <a16:creationId xmlns:a16="http://schemas.microsoft.com/office/drawing/2014/main" id="{F5ABCEAA-BAF1-4921-B4E7-31D113EB9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913" y="2587625"/>
            <a:ext cx="2133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1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33"/>
                </a:solidFill>
                <a:latin typeface="Arial Narrow" panose="020B0606020202030204" pitchFamily="34" charset="0"/>
              </a:rPr>
              <a:t>Lipophylic Gps.</a:t>
            </a:r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E8F09A76-2ED8-4A01-B059-2CD032D93636}"/>
              </a:ext>
            </a:extLst>
          </p:cNvPr>
          <p:cNvSpPr/>
          <p:nvPr/>
        </p:nvSpPr>
        <p:spPr>
          <a:xfrm>
            <a:off x="2743200" y="2362200"/>
            <a:ext cx="838200" cy="3048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ight Arrow 71">
            <a:extLst>
              <a:ext uri="{FF2B5EF4-FFF2-40B4-BE49-F238E27FC236}">
                <a16:creationId xmlns:a16="http://schemas.microsoft.com/office/drawing/2014/main" id="{E6C2DBF0-5B07-4D22-83A0-3A03EF3A0AB5}"/>
              </a:ext>
            </a:extLst>
          </p:cNvPr>
          <p:cNvSpPr/>
          <p:nvPr/>
        </p:nvSpPr>
        <p:spPr>
          <a:xfrm rot="20321841" flipH="1">
            <a:off x="4984750" y="1905000"/>
            <a:ext cx="1200150" cy="304800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AA033415-76D8-4C48-8DC9-7619D9B60A0F}"/>
              </a:ext>
            </a:extLst>
          </p:cNvPr>
          <p:cNvSpPr/>
          <p:nvPr/>
        </p:nvSpPr>
        <p:spPr>
          <a:xfrm flipH="1">
            <a:off x="4343400" y="990600"/>
            <a:ext cx="838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5" name="TextBox 73">
            <a:extLst>
              <a:ext uri="{FF2B5EF4-FFF2-40B4-BE49-F238E27FC236}">
                <a16:creationId xmlns:a16="http://schemas.microsoft.com/office/drawing/2014/main" id="{E597C8C6-D763-4D87-9EA4-A13D086AC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936625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 Narrow" panose="020B0606020202030204" pitchFamily="34" charset="0"/>
              </a:rPr>
              <a:t>Apoprotein</a:t>
            </a:r>
            <a:endParaRPr lang="en-US" altLang="en-US" sz="2400">
              <a:latin typeface="Bernard MT Condensed" panose="02050806060905020404" pitchFamily="18" charset="0"/>
            </a:endParaRPr>
          </a:p>
        </p:txBody>
      </p:sp>
      <p:sp>
        <p:nvSpPr>
          <p:cNvPr id="8210" name="Rectangle 1">
            <a:extLst>
              <a:ext uri="{FF2B5EF4-FFF2-40B4-BE49-F238E27FC236}">
                <a16:creationId xmlns:a16="http://schemas.microsoft.com/office/drawing/2014/main" id="{292F101E-46BB-4421-984D-A61E8D97B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14788"/>
            <a:ext cx="8153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400" b="1">
                <a:solidFill>
                  <a:srgbClr val="FFC000"/>
                </a:solidFill>
              </a:rPr>
              <a:t> </a:t>
            </a:r>
            <a:r>
              <a:rPr lang="en-US" altLang="en-US" sz="2400" b="1">
                <a:solidFill>
                  <a:schemeClr val="tx2"/>
                </a:solidFill>
                <a:latin typeface="Arial Narrow" panose="020B0606020202030204" pitchFamily="34" charset="0"/>
              </a:rPr>
              <a:t>Lipoproteins are classified into five major families  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 Narrow" panose="020B0606020202030204" pitchFamily="34" charset="0"/>
              </a:rPr>
              <a:t>      which differ in the amounts of C, TG and types of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 Narrow" panose="020B0606020202030204" pitchFamily="34" charset="0"/>
              </a:rPr>
              <a:t>       apoproteins they contain </a:t>
            </a:r>
          </a:p>
          <a:p>
            <a:pPr lvl="2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 Narrow" panose="020B0606020202030204" pitchFamily="34" charset="0"/>
              </a:rPr>
              <a:t>-Chylomicrons </a:t>
            </a:r>
            <a:r>
              <a:rPr lang="en-US" altLang="en-US" sz="2000" b="1">
                <a:solidFill>
                  <a:schemeClr val="tx2"/>
                </a:solidFill>
                <a:latin typeface="Arial Narrow" panose="020B0606020202030204" pitchFamily="34" charset="0"/>
              </a:rPr>
              <a:t>(CM)</a:t>
            </a:r>
          </a:p>
          <a:p>
            <a:pPr lvl="2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 Narrow" panose="020B0606020202030204" pitchFamily="34" charset="0"/>
              </a:rPr>
              <a:t>-Very low density - lipoproteins </a:t>
            </a:r>
            <a:r>
              <a:rPr lang="en-US" altLang="en-US" sz="2000" b="1">
                <a:solidFill>
                  <a:schemeClr val="tx2"/>
                </a:solidFill>
                <a:latin typeface="Arial Narrow" panose="020B0606020202030204" pitchFamily="34" charset="0"/>
              </a:rPr>
              <a:t>(VLDL)</a:t>
            </a:r>
          </a:p>
          <a:p>
            <a:pPr lvl="2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 Narrow" panose="020B0606020202030204" pitchFamily="34" charset="0"/>
              </a:rPr>
              <a:t>-Intermediate - density lipoproteins </a:t>
            </a:r>
            <a:r>
              <a:rPr lang="en-US" altLang="en-US" sz="2000" b="1">
                <a:solidFill>
                  <a:schemeClr val="tx2"/>
                </a:solidFill>
                <a:latin typeface="Arial Narrow" panose="020B0606020202030204" pitchFamily="34" charset="0"/>
              </a:rPr>
              <a:t>(IDL)</a:t>
            </a:r>
          </a:p>
          <a:p>
            <a:pPr lvl="2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 Narrow" panose="020B0606020202030204" pitchFamily="34" charset="0"/>
              </a:rPr>
              <a:t>-Low density - lipoproteins </a:t>
            </a:r>
            <a:r>
              <a:rPr lang="en-US" altLang="en-US" sz="2000" b="1">
                <a:solidFill>
                  <a:schemeClr val="tx2"/>
                </a:solidFill>
                <a:latin typeface="Arial Narrow" panose="020B0606020202030204" pitchFamily="34" charset="0"/>
              </a:rPr>
              <a:t>(LDL)</a:t>
            </a:r>
          </a:p>
          <a:p>
            <a:pPr lvl="2"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 Narrow" panose="020B0606020202030204" pitchFamily="34" charset="0"/>
              </a:rPr>
              <a:t>-High density- lipoproteins </a:t>
            </a:r>
            <a:r>
              <a:rPr lang="en-US" altLang="en-US" sz="2000" b="1">
                <a:solidFill>
                  <a:schemeClr val="tx2"/>
                </a:solidFill>
                <a:latin typeface="Arial Narrow" panose="020B0606020202030204" pitchFamily="34" charset="0"/>
              </a:rPr>
              <a:t>(HDL)</a:t>
            </a:r>
          </a:p>
        </p:txBody>
      </p:sp>
      <p:sp>
        <p:nvSpPr>
          <p:cNvPr id="7187" name="Slide Number Placeholder 1">
            <a:extLst>
              <a:ext uri="{FF2B5EF4-FFF2-40B4-BE49-F238E27FC236}">
                <a16:creationId xmlns:a16="http://schemas.microsoft.com/office/drawing/2014/main" id="{6AB01706-790F-4960-BA75-0DB9167E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A10892-903E-4027-B127-878119F2F3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8">
            <a:extLst>
              <a:ext uri="{FF2B5EF4-FFF2-40B4-BE49-F238E27FC236}">
                <a16:creationId xmlns:a16="http://schemas.microsoft.com/office/drawing/2014/main" id="{20375481-1FDF-4315-A28A-276FA77BE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55675"/>
            <a:ext cx="89154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1. G.I.T upset, headache, fatigue, weight gain </a:t>
            </a: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2. Rash, urticaria, hair loss</a:t>
            </a: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 Narrow" panose="020B0606020202030204" pitchFamily="34" charset="0"/>
              </a:rPr>
              <a:t>3. Myalagia</a:t>
            </a:r>
            <a:r>
              <a:rPr lang="en-US" altLang="en-US" sz="2400" b="1">
                <a:latin typeface="Arial Narrow" panose="020B0606020202030204" pitchFamily="34" charset="0"/>
              </a:rPr>
              <a:t>, Myositis, </a:t>
            </a:r>
            <a:r>
              <a:rPr lang="en-US" altLang="en-US" sz="2400" b="1">
                <a:solidFill>
                  <a:srgbClr val="FFFF00"/>
                </a:solidFill>
                <a:latin typeface="Arial Narrow" panose="020B0606020202030204" pitchFamily="34" charset="0"/>
              </a:rPr>
              <a:t>Rhabdomyolysis</a:t>
            </a:r>
            <a:r>
              <a:rPr lang="en-US" altLang="en-US" sz="2400" b="1">
                <a:solidFill>
                  <a:srgbClr val="FFFF00"/>
                </a:solidFill>
                <a:latin typeface="Arial Narrow" panose="020B0606020202030204" pitchFamily="34" charset="0"/>
                <a:sym typeface="Wingdings 3" panose="05040102010807070707" pitchFamily="18" charset="2"/>
              </a:rPr>
              <a:t> </a:t>
            </a:r>
            <a:r>
              <a:rPr lang="en-US" altLang="en-US" sz="2400" b="1">
                <a:latin typeface="Arial Narrow" panose="020B0606020202030204" pitchFamily="34" charset="0"/>
                <a:sym typeface="Wingdings 3" panose="05040102010807070707" pitchFamily="18" charset="2"/>
              </a:rPr>
              <a:t></a:t>
            </a:r>
            <a:r>
              <a:rPr lang="en-US" altLang="en-US" sz="2400" b="1">
                <a:solidFill>
                  <a:srgbClr val="FFFF00"/>
                </a:solidFill>
                <a:latin typeface="Arial Narrow" panose="020B0606020202030204" pitchFamily="34" charset="0"/>
                <a:sym typeface="Wingdings 3" panose="05040102010807070707" pitchFamily="18" charset="2"/>
              </a:rPr>
              <a:t>Acute renal failure </a:t>
            </a:r>
            <a:r>
              <a:rPr lang="en-US" altLang="en-US" sz="2400" b="1">
                <a:latin typeface="Arial Narrow" panose="020B0606020202030204" pitchFamily="34" charset="0"/>
                <a:sym typeface="Wingdings 3" panose="05040102010807070707" pitchFamily="18" charset="2"/>
              </a:rPr>
              <a:t> </a:t>
            </a:r>
            <a:r>
              <a:rPr lang="en-US" altLang="en-US" sz="2400">
                <a:latin typeface="Bernard MT Condensed" panose="02050806060905020404" pitchFamily="18" charset="0"/>
                <a:sym typeface="Wingdings 3" panose="05040102010807070707" pitchFamily="18" charset="2"/>
              </a:rPr>
              <a:t>Occurs &gt;</a:t>
            </a:r>
            <a:r>
              <a:rPr lang="en-US" altLang="en-US" sz="2400">
                <a:latin typeface="Bernard MT Condensed" panose="02050806060905020404" pitchFamily="18" charset="0"/>
              </a:rPr>
              <a:t> </a:t>
            </a: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sym typeface="Wingdings 3" panose="05040102010807070707" pitchFamily="18" charset="2"/>
              </a:rPr>
              <a:t>    -In alcoholics, </a:t>
            </a: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sym typeface="Wingdings 3" panose="05040102010807070707" pitchFamily="18" charset="2"/>
              </a:rPr>
              <a:t>    -If combined with statins </a:t>
            </a: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  <a:sym typeface="Wingdings 3" panose="05040102010807070707" pitchFamily="18" charset="2"/>
              </a:rPr>
              <a:t>     -Or In </a:t>
            </a:r>
            <a:r>
              <a:rPr lang="en-US" altLang="en-US" sz="2400" b="1">
                <a:latin typeface="Arial Narrow" panose="020B0606020202030204" pitchFamily="34" charset="0"/>
              </a:rPr>
              <a:t>impaired renal function</a:t>
            </a: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4. </a:t>
            </a:r>
            <a:r>
              <a:rPr lang="sr-Cyrl-CS" altLang="en-US" sz="2400" b="1">
                <a:latin typeface="Arial Narrow" panose="020B0606020202030204" pitchFamily="34" charset="0"/>
              </a:rPr>
              <a:t>fibrates should be used with caution in patients with biliary tract disease</a:t>
            </a:r>
            <a:r>
              <a:rPr lang="en-US" altLang="en-US" sz="2400" b="1">
                <a:latin typeface="Arial Narrow" panose="020B0606020202030204" pitchFamily="34" charset="0"/>
              </a:rPr>
              <a:t>, as they i</a:t>
            </a:r>
            <a:r>
              <a:rPr lang="sr-Cyrl-CS" altLang="en-US" sz="2400" b="1">
                <a:latin typeface="Arial Narrow" panose="020B0606020202030204" pitchFamily="34" charset="0"/>
              </a:rPr>
              <a:t>ncrease the risk of </a:t>
            </a:r>
            <a:r>
              <a:rPr lang="sr-Cyrl-CS" altLang="en-US" sz="2400" b="1">
                <a:solidFill>
                  <a:srgbClr val="FFFF00"/>
                </a:solidFill>
                <a:latin typeface="Arial Narrow" panose="020B0606020202030204" pitchFamily="34" charset="0"/>
              </a:rPr>
              <a:t>cholesterol gallstones</a:t>
            </a:r>
            <a:r>
              <a:rPr lang="en-US" altLang="en-US" sz="2400" b="1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b="1">
                <a:latin typeface="Arial Narrow" panose="020B0606020202030204" pitchFamily="34" charset="0"/>
              </a:rPr>
              <a:t>as a result of </a:t>
            </a:r>
            <a:r>
              <a:rPr lang="sr-Cyrl-CS" altLang="en-US" sz="2400" b="1">
                <a:latin typeface="Arial Narrow" panose="020B0606020202030204" pitchFamily="34" charset="0"/>
              </a:rPr>
              <a:t>an increase in the cholesterol content of bile.</a:t>
            </a:r>
          </a:p>
          <a:p>
            <a:pPr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latin typeface="Arial Narrow" panose="020B0606020202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F8C6DB-4065-4D09-8875-BB255237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092575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Interactions</a:t>
            </a:r>
            <a:r>
              <a:rPr lang="en-US" sz="40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F4263F-95AB-455A-BA3C-C754DB12C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ADRs</a:t>
            </a:r>
            <a:r>
              <a:rPr lang="en-US" sz="2200" dirty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7684D1-FFB7-4176-A7D1-05DA605CAFC8}"/>
              </a:ext>
            </a:extLst>
          </p:cNvPr>
          <p:cNvSpPr txBox="1"/>
          <p:nvPr/>
        </p:nvSpPr>
        <p:spPr>
          <a:xfrm>
            <a:off x="228600" y="4933950"/>
            <a:ext cx="8839200" cy="1695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They </a:t>
            </a:r>
            <a:r>
              <a:rPr lang="en-US" b="1" dirty="0">
                <a:latin typeface="Arial Narrow" pitchFamily="34" charset="0"/>
              </a:rPr>
              <a:t>displace </a:t>
            </a:r>
            <a:r>
              <a:rPr lang="en-US" b="1" spc="-30" dirty="0">
                <a:latin typeface="Arial Narrow" pitchFamily="34" charset="0"/>
                <a:sym typeface="Wingdings 3"/>
              </a:rPr>
              <a:t>warfarin </a:t>
            </a:r>
            <a:r>
              <a:rPr lang="en-US" b="1" dirty="0">
                <a:latin typeface="Arial Narrow" pitchFamily="34" charset="0"/>
              </a:rPr>
              <a:t>from their protein binding sites </a:t>
            </a:r>
            <a:r>
              <a:rPr lang="en-US" b="1" dirty="0">
                <a:latin typeface="Arial Narrow" pitchFamily="34" charset="0"/>
                <a:sym typeface="Wingdings 3"/>
              </a:rPr>
              <a:t>   bleeding </a:t>
            </a:r>
            <a:br>
              <a:rPr lang="en-US" b="1" dirty="0">
                <a:latin typeface="Arial Narrow" pitchFamily="34" charset="0"/>
                <a:sym typeface="Wingdings 3"/>
              </a:rPr>
            </a:br>
            <a:r>
              <a:rPr lang="en-US" b="1" dirty="0">
                <a:latin typeface="Arial Narrow" pitchFamily="34" charset="0"/>
                <a:sym typeface="Wingdings 3"/>
              </a:rPr>
              <a:t>    tendency  anticoagulant dose must be adjusted</a:t>
            </a: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endParaRPr lang="en-US" b="1" dirty="0">
              <a:latin typeface="Arial Narrow" pitchFamily="34" charset="0"/>
              <a:sym typeface="Wingdings 3"/>
            </a:endParaRPr>
          </a:p>
          <a:p>
            <a:pPr>
              <a:lnSpc>
                <a:spcPts val="25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dirty="0">
                <a:latin typeface="Arial Narrow" pitchFamily="34" charset="0"/>
                <a:sym typeface="Wingdings 3"/>
              </a:rPr>
              <a:t> They   metabolism of  statins  toxicity  myalgia, myositis, …….etc. Give lower doses</a:t>
            </a:r>
          </a:p>
        </p:txBody>
      </p:sp>
      <p:sp>
        <p:nvSpPr>
          <p:cNvPr id="53254" name="Slide Number Placeholder 1">
            <a:extLst>
              <a:ext uri="{FF2B5EF4-FFF2-40B4-BE49-F238E27FC236}">
                <a16:creationId xmlns:a16="http://schemas.microsoft.com/office/drawing/2014/main" id="{A4C60066-87B7-42E2-8638-9E6D6DB7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BE566-32FE-418F-918E-1D09E374C39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7B19945-7CFF-4D80-B19D-FE4FA3B1E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solidFill>
                  <a:srgbClr val="66FF33"/>
                </a:solidFill>
                <a:latin typeface="Arial Narrow" panose="020B0606020202030204" pitchFamily="34" charset="0"/>
              </a:rPr>
              <a:t>Drug interactions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ABF5502-E45D-4160-949D-5D42D1E84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Increased risk of myopathy when combined with statins.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Displace drugs from plasma proteins (e.g. oral anticoagulants and oral hypoglycemic drugs)</a:t>
            </a: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Contraindications</a:t>
            </a:r>
            <a:endParaRPr lang="en-US" sz="2800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 Patients with impaired renal functions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 Pregnant or nursing women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 Preexisting gall bladder diseas</a:t>
            </a:r>
            <a:r>
              <a:rPr lang="en-US" sz="2800" dirty="0">
                <a:latin typeface="Arial Narrow" panose="020B0606020202030204" pitchFamily="34" charset="0"/>
              </a:rPr>
              <a:t>e                                                                                                                               </a:t>
            </a:r>
          </a:p>
        </p:txBody>
      </p:sp>
      <p:sp>
        <p:nvSpPr>
          <p:cNvPr id="54276" name="Slide Number Placeholder 1">
            <a:extLst>
              <a:ext uri="{FF2B5EF4-FFF2-40B4-BE49-F238E27FC236}">
                <a16:creationId xmlns:a16="http://schemas.microsoft.com/office/drawing/2014/main" id="{7057DDA5-B4C1-400B-ADE4-04739E05A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E19C5B-BEAF-48EB-A5D7-49A334703F5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99791AA3-1155-433B-8C92-96294771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268989-82AA-40CC-84CE-BE7B25A921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pic>
        <p:nvPicPr>
          <p:cNvPr id="55299" name="Picture 2" descr="S29847-015-f002">
            <a:extLst>
              <a:ext uri="{FF2B5EF4-FFF2-40B4-BE49-F238E27FC236}">
                <a16:creationId xmlns:a16="http://schemas.microsoft.com/office/drawing/2014/main" id="{20F12867-E409-4FE3-AED9-C6D95F656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2400"/>
            <a:ext cx="874871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3">
            <a:extLst>
              <a:ext uri="{FF2B5EF4-FFF2-40B4-BE49-F238E27FC236}">
                <a16:creationId xmlns:a16="http://schemas.microsoft.com/office/drawing/2014/main" id="{E4975CC1-89F2-4A7C-8B9C-27225F648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93713"/>
            <a:ext cx="7077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FF33"/>
                </a:solidFill>
                <a:latin typeface="Arial Narrow" panose="020B0606020202030204" pitchFamily="34" charset="0"/>
              </a:rPr>
              <a:t>Sites and mechanism of drugs for hyperlipidemia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72C8E37-A3C1-47B3-BB99-8CBF55ED1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153400" cy="1143000"/>
          </a:xfrm>
        </p:spPr>
        <p:txBody>
          <a:bodyPr/>
          <a:lstStyle/>
          <a:p>
            <a:r>
              <a:rPr lang="en-US" altLang="en-US" sz="4000" b="1">
                <a:latin typeface="Arial Narrow" panose="020B0606020202030204" pitchFamily="34" charset="0"/>
              </a:rPr>
              <a:t>Medications for Hyperlipidemia</a:t>
            </a:r>
          </a:p>
        </p:txBody>
      </p:sp>
      <p:graphicFrame>
        <p:nvGraphicFramePr>
          <p:cNvPr id="32866" name="Group 98">
            <a:extLst>
              <a:ext uri="{FF2B5EF4-FFF2-40B4-BE49-F238E27FC236}">
                <a16:creationId xmlns:a16="http://schemas.microsoft.com/office/drawing/2014/main" id="{64744932-2751-44C2-840D-39C9DF303E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153400" cy="54991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Drug Class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Agents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Effects (% change)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Side Effects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HMG CoA reductase inhibitors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Lovastatin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Pravastatin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LDL (18-55),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 HDL (5-15)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 Triglycerides (7-30)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Myopathy, increased liver enzymes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Cholesterol absorption inhibitor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Ezetimibe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Char char="¯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LDL( 14-18),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Char char="¯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 HDL (1-3)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Triglyceride (2)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Headache, GI distress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Nicotinic Acid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LDL (15-30),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 HDL (15-35)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 Triglyceride (20-50)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Flushing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Hyperglycemia,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Hyperuricemia, GI distress, hepatotoxicity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Fibric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Acids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Gemfibrozil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Fenofibrate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LDL (5-20),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HDL (10-20)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Triglyceride (20-50)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Dyspepsia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gallstones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myopathy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4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Bile Acid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sequestrants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Cholestyramine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 LDL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 HDL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 triglycerides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 distress, constipation,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decreased absorption of other drugs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360" name="Slide Number Placeholder 1">
            <a:extLst>
              <a:ext uri="{FF2B5EF4-FFF2-40B4-BE49-F238E27FC236}">
                <a16:creationId xmlns:a16="http://schemas.microsoft.com/office/drawing/2014/main" id="{217D87FE-6A77-4A02-A6FE-9F48533D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002DE5-E3B7-4B3D-BB15-376F48A673A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ADCA33F-32F6-427F-9B63-6D3E6DCA2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4000" b="1">
                <a:latin typeface="Arial Narrow" panose="020B0606020202030204" pitchFamily="34" charset="0"/>
              </a:rPr>
              <a:t>Antihyperlipedemic combinations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200C209-F368-4917-BA15-09B89725B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4582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>
                <a:solidFill>
                  <a:srgbClr val="00FF00"/>
                </a:solidFill>
                <a:latin typeface="Arial Narrow" pitchFamily="34" charset="0"/>
              </a:rPr>
              <a:t>Indications: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b="1" dirty="0">
                <a:latin typeface="Arial Narrow" pitchFamily="34" charset="0"/>
              </a:rPr>
              <a:t>Severe </a:t>
            </a:r>
            <a:r>
              <a:rPr lang="en-US" b="1" dirty="0" err="1">
                <a:latin typeface="Arial Narrow" pitchFamily="34" charset="0"/>
              </a:rPr>
              <a:t>hypertriglycerdemia</a:t>
            </a:r>
            <a:r>
              <a:rPr lang="en-US" b="1" dirty="0">
                <a:latin typeface="Arial Narrow" pitchFamily="34" charset="0"/>
              </a:rPr>
              <a:t> or severe hypercholesterolemia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b="1" dirty="0">
                <a:latin typeface="Arial Narrow" pitchFamily="34" charset="0"/>
              </a:rPr>
              <a:t>To take lower doses of each drug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b="1" dirty="0">
                <a:latin typeface="Arial Narrow" pitchFamily="34" charset="0"/>
              </a:rPr>
              <a:t>High LDL or VLDL not normalized with a single drug.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57348" name="Slide Number Placeholder 1">
            <a:extLst>
              <a:ext uri="{FF2B5EF4-FFF2-40B4-BE49-F238E27FC236}">
                <a16:creationId xmlns:a16="http://schemas.microsoft.com/office/drawing/2014/main" id="{66EA95EE-A1CD-4988-AD4C-E6AD8C3E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E2C176-A525-4484-89E4-3D31176C31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>
            <a:extLst>
              <a:ext uri="{FF2B5EF4-FFF2-40B4-BE49-F238E27FC236}">
                <a16:creationId xmlns:a16="http://schemas.microsoft.com/office/drawing/2014/main" id="{3905A4DB-E095-44BE-B62A-5FB71CA14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466138" cy="5943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b="1" u="sng" dirty="0">
                <a:solidFill>
                  <a:srgbClr val="00FF00"/>
                </a:solidFill>
              </a:rPr>
              <a:t>Resins: </a:t>
            </a:r>
            <a:r>
              <a:rPr lang="en-US" sz="2800" b="1" dirty="0"/>
              <a:t>decreases the absorption of statins and ezetimibe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FFFF00"/>
                </a:solidFill>
              </a:rPr>
              <a:t>??</a:t>
            </a:r>
          </a:p>
          <a:p>
            <a:pPr marL="0" indent="0" algn="just">
              <a:buFontTx/>
              <a:buNone/>
              <a:defRPr/>
            </a:pPr>
            <a:r>
              <a:rPr lang="en-US" sz="2800" b="1" u="sng" dirty="0">
                <a:solidFill>
                  <a:srgbClr val="00FF00"/>
                </a:solidFill>
              </a:rPr>
              <a:t>Statin &amp; </a:t>
            </a:r>
            <a:r>
              <a:rPr lang="en-US" sz="2800" b="1" u="sng" dirty="0" err="1">
                <a:solidFill>
                  <a:srgbClr val="00FF00"/>
                </a:solidFill>
              </a:rPr>
              <a:t>ezetimibe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/>
              <a:t>(synergistic combination)</a:t>
            </a:r>
          </a:p>
          <a:p>
            <a:pPr marL="0" indent="0" algn="just">
              <a:buFontTx/>
              <a:buNone/>
              <a:defRPr/>
            </a:pPr>
            <a:r>
              <a:rPr lang="en-US" sz="2800" b="1" dirty="0">
                <a:latin typeface="Arial Narrow" pitchFamily="34" charset="0"/>
              </a:rPr>
              <a:t>Statin blocks synthesis of endogenous cholesterol while ezetimibe blocks absorption of exogenous cholesterol</a:t>
            </a:r>
            <a:endParaRPr lang="en-US" sz="2800" b="1" dirty="0"/>
          </a:p>
          <a:p>
            <a:pPr>
              <a:buFont typeface="Wingdings" pitchFamily="2" charset="2"/>
              <a:buNone/>
              <a:defRPr/>
            </a:pPr>
            <a:r>
              <a:rPr lang="en-US" sz="2800" b="1" u="sng" dirty="0">
                <a:solidFill>
                  <a:srgbClr val="00FF00"/>
                </a:solidFill>
              </a:rPr>
              <a:t>Statins &amp; Fibrates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endParaRPr lang="en-US" sz="2800" dirty="0">
              <a:solidFill>
                <a:srgbClr val="00FF00"/>
              </a:solidFill>
            </a:endParaRPr>
          </a:p>
          <a:p>
            <a:pPr>
              <a:defRPr/>
            </a:pPr>
            <a:r>
              <a:rPr lang="en-US" sz="2800" b="1" dirty="0">
                <a:latin typeface="Arial Narrow" pitchFamily="34" charset="0"/>
              </a:rPr>
              <a:t>Contraindicated (in full dose) because the incidence of myopathy may increase </a:t>
            </a:r>
          </a:p>
          <a:p>
            <a:pPr>
              <a:defRPr/>
            </a:pPr>
            <a:r>
              <a:rPr lang="en-US" sz="2800" b="1" dirty="0">
                <a:latin typeface="Arial Narrow" pitchFamily="34" charset="0"/>
              </a:rPr>
              <a:t>So, use not more than ¼ maximum dose of statin and use pravastatin</a:t>
            </a:r>
          </a:p>
        </p:txBody>
      </p:sp>
      <p:sp>
        <p:nvSpPr>
          <p:cNvPr id="58371" name="Slide Number Placeholder 1">
            <a:extLst>
              <a:ext uri="{FF2B5EF4-FFF2-40B4-BE49-F238E27FC236}">
                <a16:creationId xmlns:a16="http://schemas.microsoft.com/office/drawing/2014/main" id="{627FB2CB-8323-44B8-987B-E8D7FAF5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45ADE5-882D-4B18-8E3D-A2ACC6133E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3">
            <a:extLst>
              <a:ext uri="{FF2B5EF4-FFF2-40B4-BE49-F238E27FC236}">
                <a16:creationId xmlns:a16="http://schemas.microsoft.com/office/drawing/2014/main" id="{474276B0-BE28-44C6-A16D-5F6EF7FE0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3365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FF00"/>
                </a:solidFill>
                <a:latin typeface="Arial Narrow" panose="020B0606020202030204" pitchFamily="34" charset="0"/>
              </a:rPr>
              <a:t>Adjuvants in hyperlipidemia</a:t>
            </a:r>
          </a:p>
        </p:txBody>
      </p:sp>
      <p:sp>
        <p:nvSpPr>
          <p:cNvPr id="59395" name="Slide Number Placeholder 1">
            <a:extLst>
              <a:ext uri="{FF2B5EF4-FFF2-40B4-BE49-F238E27FC236}">
                <a16:creationId xmlns:a16="http://schemas.microsoft.com/office/drawing/2014/main" id="{AFE93559-77FE-43F1-9943-0976F534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804885-E5CF-4C67-AE80-CBB9E2601B7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3B389A-89F9-4956-881B-4E438F22BA4A}"/>
              </a:ext>
            </a:extLst>
          </p:cNvPr>
          <p:cNvSpPr/>
          <p:nvPr/>
        </p:nvSpPr>
        <p:spPr>
          <a:xfrm>
            <a:off x="178158" y="252041"/>
            <a:ext cx="226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Omega -3-FA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0D52647-6180-41AA-984D-B78C4341D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5" y="303213"/>
            <a:ext cx="627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found in fish oils containing highly unsaturated FA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16691-504F-4A38-923F-87664D9CA85E}"/>
              </a:ext>
            </a:extLst>
          </p:cNvPr>
          <p:cNvSpPr/>
          <p:nvPr/>
        </p:nvSpPr>
        <p:spPr>
          <a:xfrm>
            <a:off x="141288" y="1927225"/>
            <a:ext cx="45720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 Anti-inflammatory effects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7CA36D-DD56-40CB-947E-0FD9DA5A03B3}"/>
              </a:ext>
            </a:extLst>
          </p:cNvPr>
          <p:cNvSpPr/>
          <p:nvPr/>
        </p:nvSpPr>
        <p:spPr>
          <a:xfrm>
            <a:off x="141288" y="1146175"/>
            <a:ext cx="4914900" cy="758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 enzymes 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EEB9D-C191-4486-965F-03570CBB9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711200"/>
            <a:ext cx="2057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FF00"/>
                </a:solidFill>
                <a:latin typeface="Arial Narrow" panose="020B0606020202030204" pitchFamily="34" charset="0"/>
              </a:rPr>
              <a:t>Mechanism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6973AE-8941-4A89-8FBE-2EE1E8D3BCA9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3505200"/>
            <a:ext cx="8850312" cy="430213"/>
            <a:chOff x="141669" y="2932089"/>
            <a:chExt cx="8849937" cy="430887"/>
          </a:xfrm>
        </p:grpSpPr>
        <p:sp>
          <p:nvSpPr>
            <p:cNvPr id="60441" name="Rectangle 12">
              <a:extLst>
                <a:ext uri="{FF2B5EF4-FFF2-40B4-BE49-F238E27FC236}">
                  <a16:creationId xmlns:a16="http://schemas.microsoft.com/office/drawing/2014/main" id="{8B804EEC-3913-4DF7-872E-A940BF544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00FF00"/>
                  </a:solidFill>
                  <a:latin typeface="Arial Narrow" panose="020B0606020202030204" pitchFamily="34" charset="0"/>
                </a:rPr>
                <a:t>Indications</a:t>
              </a:r>
              <a:r>
                <a:rPr lang="en-US" altLang="en-US" sz="2200">
                  <a:solidFill>
                    <a:srgbClr val="FF6600"/>
                  </a:solidFill>
                  <a:latin typeface="Bernard MT Condensed" panose="02050806060905020404" pitchFamily="18" charset="0"/>
                </a:rPr>
                <a:t> </a:t>
              </a:r>
              <a:endParaRPr lang="en-US" altLang="en-US" sz="2200">
                <a:latin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1179AA-7E87-4243-9996-18BFC1D3D4DF}"/>
                </a:ext>
              </a:extLst>
            </p:cNvPr>
            <p:cNvSpPr/>
            <p:nvPr/>
          </p:nvSpPr>
          <p:spPr>
            <a:xfrm>
              <a:off x="1600519" y="2943219"/>
              <a:ext cx="7391087" cy="4006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0D83B9-606E-4ED7-A566-1FCB660FB986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246188"/>
            <a:ext cx="1371600" cy="609600"/>
            <a:chOff x="4953000" y="1141926"/>
            <a:chExt cx="1371600" cy="609600"/>
          </a:xfrm>
        </p:grpSpPr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090DF9C2-4E6A-461C-A90B-400A6763A781}"/>
                </a:ext>
              </a:extLst>
            </p:cNvPr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52A033-463C-4C6E-90B5-19EE79E8601F}"/>
                </a:ext>
              </a:extLst>
            </p:cNvPr>
            <p:cNvSpPr/>
            <p:nvPr/>
          </p:nvSpPr>
          <p:spPr>
            <a:xfrm>
              <a:off x="5181600" y="1218126"/>
              <a:ext cx="1143000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solidFill>
                    <a:srgbClr val="FFFF00"/>
                  </a:solidFill>
                  <a:latin typeface="Arial Narrow" pitchFamily="34" charset="0"/>
                  <a:sym typeface="Wingdings 3"/>
                </a:rPr>
                <a:t>  TGs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7F9B307-C56D-4DC6-BA89-5BAAB94A3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762000"/>
            <a:ext cx="3429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FF00"/>
                </a:solidFill>
                <a:latin typeface="Arial Narrow" panose="020B0606020202030204" pitchFamily="34" charset="0"/>
              </a:rPr>
              <a:t>Pharmacological Effects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5903BB6-8511-41E9-BE05-D471A7DA4CE6}"/>
              </a:ext>
            </a:extLst>
          </p:cNvPr>
          <p:cNvGrpSpPr>
            <a:grpSpLocks/>
          </p:cNvGrpSpPr>
          <p:nvPr/>
        </p:nvGrpSpPr>
        <p:grpSpPr bwMode="auto">
          <a:xfrm>
            <a:off x="4951413" y="2057400"/>
            <a:ext cx="3735387" cy="1079500"/>
            <a:chOff x="4950851" y="1814846"/>
            <a:chExt cx="3735949" cy="1079679"/>
          </a:xfrm>
        </p:grpSpPr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6122831D-091B-4FB4-AB99-F550180E12DB}"/>
                </a:ext>
              </a:extLst>
            </p:cNvPr>
            <p:cNvSpPr/>
            <p:nvPr/>
          </p:nvSpPr>
          <p:spPr>
            <a:xfrm>
              <a:off x="4950851" y="1814846"/>
              <a:ext cx="166712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8E1755C-556B-4A9E-A315-AB458311F9AF}"/>
                </a:ext>
              </a:extLst>
            </p:cNvPr>
            <p:cNvSpPr/>
            <p:nvPr/>
          </p:nvSpPr>
          <p:spPr>
            <a:xfrm>
              <a:off x="5181073" y="2184795"/>
              <a:ext cx="3505727" cy="4001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solidFill>
                    <a:srgbClr val="FFFF00"/>
                  </a:solidFill>
                  <a:latin typeface="Arial Narrow" pitchFamily="34" charset="0"/>
                  <a:sym typeface="Wingdings 3"/>
                </a:rPr>
                <a:t>Some vascular protection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ACF3473-11A4-426E-A874-D45FE82BB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4029075"/>
            <a:ext cx="2146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β-</a:t>
            </a:r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Sitosterol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7C1930-54D9-459D-8A6D-5B6665863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4418013"/>
            <a:ext cx="5180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found in plants with structure similar to C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3993ED-4713-4A54-867F-7576A47E4A1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972050"/>
            <a:ext cx="8763000" cy="773113"/>
            <a:chOff x="141669" y="4708214"/>
            <a:chExt cx="8763000" cy="772594"/>
          </a:xfrm>
        </p:grpSpPr>
        <p:sp>
          <p:nvSpPr>
            <p:cNvPr id="60435" name="Rectangle 25">
              <a:extLst>
                <a:ext uri="{FF2B5EF4-FFF2-40B4-BE49-F238E27FC236}">
                  <a16:creationId xmlns:a16="http://schemas.microsoft.com/office/drawing/2014/main" id="{62D6D6BB-C225-4E6F-BA01-B77B327B0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00FF00"/>
                  </a:solidFill>
                  <a:latin typeface="Arial Narrow" panose="020B0606020202030204" pitchFamily="34" charset="0"/>
                </a:rPr>
                <a:t>Mechanism &amp; Pharmacological Effects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FF6600"/>
                  </a:solidFill>
                  <a:latin typeface="Bernard MT Condensed" panose="02050806060905020404" pitchFamily="18" charset="0"/>
                </a:rPr>
                <a:t> </a:t>
              </a:r>
              <a:endParaRPr lang="en-US" altLang="en-US" sz="2200" b="1">
                <a:latin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12FC91B-E682-4287-8C39-281E17A73685}"/>
                </a:ext>
              </a:extLst>
            </p:cNvPr>
            <p:cNvSpPr/>
            <p:nvPr/>
          </p:nvSpPr>
          <p:spPr>
            <a:xfrm>
              <a:off x="141669" y="5019155"/>
              <a:ext cx="8763000" cy="4616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spc="-40" dirty="0">
                  <a:latin typeface="Arial Narrow" pitchFamily="34" charset="0"/>
                </a:rPr>
                <a:t>Compete with dietary &amp; </a:t>
              </a:r>
              <a:r>
                <a:rPr lang="en-US" b="1" spc="-40" dirty="0" err="1">
                  <a:latin typeface="Arial Narrow" pitchFamily="34" charset="0"/>
                </a:rPr>
                <a:t>biliary</a:t>
              </a:r>
              <a:r>
                <a:rPr lang="en-US" b="1" spc="-40" dirty="0">
                  <a:latin typeface="Arial Narrow" pitchFamily="34" charset="0"/>
                </a:rPr>
                <a:t> C absorption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b="1" u="sng" spc="-40" dirty="0">
                  <a:latin typeface="Arial Narrow" pitchFamily="34" charset="0"/>
                  <a:sym typeface="Wingdings 3"/>
                </a:rPr>
                <a:t>+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10%</a:t>
              </a:r>
              <a:endParaRPr lang="en-US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4572DA6-0156-4ADB-868D-EE7798F03EFD}"/>
              </a:ext>
            </a:extLst>
          </p:cNvPr>
          <p:cNvGrpSpPr>
            <a:grpSpLocks/>
          </p:cNvGrpSpPr>
          <p:nvPr/>
        </p:nvGrpSpPr>
        <p:grpSpPr bwMode="auto">
          <a:xfrm>
            <a:off x="139700" y="5962650"/>
            <a:ext cx="8699500" cy="438150"/>
            <a:chOff x="139521" y="5407967"/>
            <a:chExt cx="8699679" cy="437673"/>
          </a:xfrm>
        </p:grpSpPr>
        <p:sp>
          <p:nvSpPr>
            <p:cNvPr id="60433" name="Rectangle 28">
              <a:extLst>
                <a:ext uri="{FF2B5EF4-FFF2-40B4-BE49-F238E27FC236}">
                  <a16:creationId xmlns:a16="http://schemas.microsoft.com/office/drawing/2014/main" id="{5237B39E-847E-42DD-9AD7-E09454818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solidFill>
                    <a:srgbClr val="00FF00"/>
                  </a:solidFill>
                  <a:latin typeface="Arial Narrow" panose="020B0606020202030204" pitchFamily="34" charset="0"/>
                </a:rPr>
                <a:t>Indications</a:t>
              </a:r>
              <a:endParaRPr lang="en-US" altLang="en-US" sz="2200">
                <a:latin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85888E-ED86-4289-A09D-6634F0010B41}"/>
                </a:ext>
              </a:extLst>
            </p:cNvPr>
            <p:cNvSpPr/>
            <p:nvPr/>
          </p:nvSpPr>
          <p:spPr>
            <a:xfrm>
              <a:off x="1447648" y="5446026"/>
              <a:ext cx="7391552" cy="3996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Given as food supplement before meal  in </a:t>
              </a:r>
              <a:r>
                <a:rPr lang="en-US" sz="2200" b="1" spc="-30" dirty="0" err="1">
                  <a:latin typeface="Arial Narrow" pitchFamily="34" charset="0"/>
                  <a:sym typeface="Wingdings 3"/>
                </a:rPr>
                <a:t>hypercholestrolemia</a:t>
              </a:r>
              <a:endParaRPr lang="en-US" sz="2200" b="1" spc="-30" dirty="0">
                <a:latin typeface="Arial Narrow" pitchFamily="34" charset="0"/>
                <a:sym typeface="Wingdings 3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F21453-F3ED-4416-A6E4-ADCD17ADD429}"/>
              </a:ext>
            </a:extLst>
          </p:cNvPr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Slide Number Placeholder 1">
            <a:extLst>
              <a:ext uri="{FF2B5EF4-FFF2-40B4-BE49-F238E27FC236}">
                <a16:creationId xmlns:a16="http://schemas.microsoft.com/office/drawing/2014/main" id="{61510334-C03C-4884-9506-A78F1C62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5F559E-B705-4B06-A9BF-F339E9FBDF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>
            <a:extLst>
              <a:ext uri="{FF2B5EF4-FFF2-40B4-BE49-F238E27FC236}">
                <a16:creationId xmlns:a16="http://schemas.microsoft.com/office/drawing/2014/main" id="{44FB1279-5382-407F-B6F2-C37A9DDDC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Atherogenic</a:t>
            </a:r>
            <a:r>
              <a:rPr lang="en-US" altLang="en-US" b="1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Particles</a:t>
            </a:r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8195" name="Content Placeholder 1">
            <a:extLst>
              <a:ext uri="{FF2B5EF4-FFF2-40B4-BE49-F238E27FC236}">
                <a16:creationId xmlns:a16="http://schemas.microsoft.com/office/drawing/2014/main" id="{971F663E-30C5-417D-913C-B6455145C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A6F09CEB-D10D-4F72-9AA4-C8579B589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4648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id="{1DA940DE-BB3D-4AD8-9D40-CBE0A390C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915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59CD7A5-A52E-4DBD-8446-9DA3CEA391E4}"/>
              </a:ext>
            </a:extLst>
          </p:cNvPr>
          <p:cNvSpPr/>
          <p:nvPr/>
        </p:nvSpPr>
        <p:spPr>
          <a:xfrm rot="20692952">
            <a:off x="2592388" y="1600200"/>
            <a:ext cx="6019800" cy="1371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4F8F03-2F4B-48F5-9DD9-4B0D6169C7E8}"/>
              </a:ext>
            </a:extLst>
          </p:cNvPr>
          <p:cNvSpPr/>
          <p:nvPr/>
        </p:nvSpPr>
        <p:spPr>
          <a:xfrm rot="20692952">
            <a:off x="3416300" y="4657725"/>
            <a:ext cx="4049713" cy="1371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B3DEA232-78FB-48FF-9C13-F6DCB2D5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B1393-2A9E-477E-97DD-BB9CE98ECB0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9E12D9C-1A77-4531-803B-840234BC0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538" y="277813"/>
            <a:ext cx="8602662" cy="11398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Normal Lipid levels</a:t>
            </a:r>
          </a:p>
        </p:txBody>
      </p:sp>
      <p:sp>
        <p:nvSpPr>
          <p:cNvPr id="782339" name="Rectangle 3">
            <a:extLst>
              <a:ext uri="{FF2B5EF4-FFF2-40B4-BE49-F238E27FC236}">
                <a16:creationId xmlns:a16="http://schemas.microsoft.com/office/drawing/2014/main" id="{661700F3-5613-498A-9F92-176524A797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538" y="1676400"/>
            <a:ext cx="8670925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b="1" dirty="0">
              <a:solidFill>
                <a:srgbClr val="FFFF00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r>
              <a:rPr lang="en-US" b="1" dirty="0">
                <a:latin typeface="Arial Narrow" pitchFamily="34" charset="0"/>
              </a:rPr>
              <a:t>C             &lt; 200 mg/dl	</a:t>
            </a:r>
          </a:p>
          <a:p>
            <a:pPr eaLnBrk="1" hangingPunct="1">
              <a:defRPr/>
            </a:pPr>
            <a:r>
              <a:rPr lang="en-US" b="1" dirty="0">
                <a:latin typeface="Arial Narrow" pitchFamily="34" charset="0"/>
              </a:rPr>
              <a:t>TGs	&lt;  220 mg/dl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LDL	&lt;  130 mg/dl  (Bad C)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HDL         &gt; 50 mg/dl   (Good C)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b="1" dirty="0">
                <a:latin typeface="Arial Narrow" pitchFamily="34" charset="0"/>
              </a:rPr>
              <a:t>	</a:t>
            </a:r>
          </a:p>
          <a:p>
            <a:pPr eaLnBrk="1" hangingPunct="1">
              <a:defRPr/>
            </a:pPr>
            <a:r>
              <a:rPr lang="en-US" dirty="0">
                <a:latin typeface="Arial Narrow" pitchFamily="34" charset="0"/>
              </a:rPr>
              <a:t>Lipids levels are detected in serum after a 12-hour fast</a:t>
            </a:r>
          </a:p>
          <a:p>
            <a:pPr eaLnBrk="1" hangingPunct="1">
              <a:defRPr/>
            </a:pPr>
            <a:endParaRPr lang="en-US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sp>
        <p:nvSpPr>
          <p:cNvPr id="9220" name="Slide Number Placeholder 1">
            <a:extLst>
              <a:ext uri="{FF2B5EF4-FFF2-40B4-BE49-F238E27FC236}">
                <a16:creationId xmlns:a16="http://schemas.microsoft.com/office/drawing/2014/main" id="{224E943F-DE56-436A-827E-D41F6301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477A53-C2DA-4C52-9C67-315C537586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78A8450F-87E1-4F92-8F92-89885FE81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Arial Narrow" panose="020B0606020202030204" pitchFamily="34" charset="0"/>
              </a:rPr>
              <a:t>Factors promoting elevated blood lipids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0EF077-0483-4212-9E75-0FA6E6314D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lang="en-US" altLang="en-US" sz="1400" b="1"/>
          </a:p>
          <a:p>
            <a:pPr eaLnBrk="1" hangingPunct="1">
              <a:lnSpc>
                <a:spcPct val="85000"/>
              </a:lnSpc>
            </a:pPr>
            <a:r>
              <a:rPr lang="en-US" altLang="en-US" b="1">
                <a:latin typeface="Arial Narrow" panose="020B0606020202030204" pitchFamily="34" charset="0"/>
              </a:rPr>
              <a:t>family history of CAD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b="1">
                <a:latin typeface="Arial Narrow" panose="020B0606020202030204" pitchFamily="34" charset="0"/>
              </a:rPr>
              <a:t>smoking </a:t>
            </a:r>
            <a:r>
              <a:rPr lang="en-US" altLang="en-US" sz="2400" b="1">
                <a:latin typeface="Arial Narrow" panose="020B0606020202030204" pitchFamily="34" charset="0"/>
              </a:rPr>
              <a:t>(reduced levels of HDL, cytotoxic effects on the endothelium, increased oxidation of lipoproteins, and stimulation of thrombogenesis)</a:t>
            </a:r>
            <a:endParaRPr lang="en-US" altLang="en-US" sz="3600" b="1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en-US" altLang="en-US" b="1">
                <a:latin typeface="Arial Narrow" panose="020B0606020202030204" pitchFamily="34" charset="0"/>
              </a:rPr>
              <a:t>hypertension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b="1">
                <a:latin typeface="Arial Narrow" panose="020B0606020202030204" pitchFamily="34" charset="0"/>
              </a:rPr>
              <a:t>obesity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b="1">
                <a:latin typeface="Arial Narrow" panose="020B0606020202030204" pitchFamily="34" charset="0"/>
              </a:rPr>
              <a:t>DM (</a:t>
            </a:r>
            <a:r>
              <a:rPr lang="en-US" altLang="en-US" sz="2800" b="1">
                <a:latin typeface="Arial Narrow" panose="020B0606020202030204" pitchFamily="34" charset="0"/>
              </a:rPr>
              <a:t>increased generation of VLDL and free fatty acids presented to the liver)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b="1">
                <a:latin typeface="Arial Narrow" panose="020B0606020202030204" pitchFamily="34" charset="0"/>
              </a:rPr>
              <a:t>inactivity / lack of exercise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b="1">
                <a:latin typeface="Arial Narrow" panose="020B0606020202030204" pitchFamily="34" charset="0"/>
              </a:rPr>
              <a:t>alcohol intake</a:t>
            </a:r>
            <a:r>
              <a:rPr lang="en-US" altLang="en-US" sz="3600" b="1">
                <a:latin typeface="Arial Narrow" panose="020B0606020202030204" pitchFamily="34" charset="0"/>
              </a:rPr>
              <a:t> </a:t>
            </a:r>
            <a:r>
              <a:rPr lang="en-US" altLang="en-US" sz="2800" b="1">
                <a:latin typeface="Arial Narrow" panose="020B0606020202030204" pitchFamily="34" charset="0"/>
              </a:rPr>
              <a:t>( increases TGs)</a:t>
            </a:r>
          </a:p>
        </p:txBody>
      </p:sp>
      <p:sp>
        <p:nvSpPr>
          <p:cNvPr id="10244" name="Slide Number Placeholder 1">
            <a:extLst>
              <a:ext uri="{FF2B5EF4-FFF2-40B4-BE49-F238E27FC236}">
                <a16:creationId xmlns:a16="http://schemas.microsoft.com/office/drawing/2014/main" id="{F6319B29-443A-4617-B18C-2406566D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EDB772-3747-4840-9050-16E5A3DA6C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638F3A1-CBD8-4702-B32A-2D462963AF6B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544638"/>
          <a:ext cx="6019800" cy="447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013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Arial Narrow" panose="020B0606020202030204" pitchFamily="34" charset="0"/>
                        </a:rPr>
                        <a:t>LProteinemia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800" b="0" baseline="0" dirty="0">
                          <a:latin typeface="Bernard MT Condensed" pitchFamily="18" charset="0"/>
                        </a:rPr>
                        <a:t>LP</a:t>
                      </a:r>
                      <a:endParaRPr lang="en-US" sz="1800" b="0" dirty="0">
                        <a:latin typeface="Bernard MT Condensed" pitchFamily="18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Lipids</a:t>
                      </a: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 Narrow" panose="020B0606020202030204" pitchFamily="34" charset="0"/>
                        </a:rPr>
                        <a:t>Risk</a:t>
                      </a: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66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Elephant" pitchFamily="18" charset="0"/>
                        </a:rPr>
                        <a:t>Type I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j-lt"/>
                        </a:rPr>
                        <a:t>CM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j-lt"/>
                        </a:rPr>
                        <a:t>TGs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j-lt"/>
                        </a:rPr>
                        <a:t>-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>
                          <a:latin typeface="Elephant" pitchFamily="18" charset="0"/>
                        </a:rPr>
                        <a:t>IIa</a:t>
                      </a:r>
                      <a:endParaRPr lang="en-US" sz="1800" b="0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>
                          <a:latin typeface="Elephant" pitchFamily="18" charset="0"/>
                        </a:rPr>
                        <a:t>IIb</a:t>
                      </a:r>
                      <a:endParaRPr lang="en-US" sz="1800" b="0" dirty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VLDL &amp; LDL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/>
                        <a:t>TG &amp; C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Elephant" pitchFamily="18" charset="0"/>
                        </a:rPr>
                        <a:t>Type III</a:t>
                      </a:r>
                      <a:endParaRPr lang="en-US" sz="1800" b="0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IDL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TGs &amp; 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Elephant" pitchFamily="18" charset="0"/>
                        </a:rPr>
                        <a:t>Type IV</a:t>
                      </a:r>
                      <a:endParaRPr lang="en-US" sz="1800" b="0" dirty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VLDL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TGs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7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>
                          <a:latin typeface="Elephant" pitchFamily="18" charset="0"/>
                        </a:rPr>
                        <a:t> V</a:t>
                      </a:r>
                      <a:endParaRPr lang="en-US" sz="1800" b="0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DBD874AD-0631-4C0D-BFB1-4F337DAA4BC9}"/>
              </a:ext>
            </a:extLst>
          </p:cNvPr>
          <p:cNvSpPr/>
          <p:nvPr/>
        </p:nvSpPr>
        <p:spPr>
          <a:xfrm>
            <a:off x="1447800" y="2362200"/>
            <a:ext cx="6019800" cy="1371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093E8D-E105-40D0-8B99-847303DFA92E}"/>
              </a:ext>
            </a:extLst>
          </p:cNvPr>
          <p:cNvSpPr/>
          <p:nvPr/>
        </p:nvSpPr>
        <p:spPr>
          <a:xfrm>
            <a:off x="1223683" y="409466"/>
            <a:ext cx="6918881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endParaRPr lang="en-US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  <a:sym typeface="Wingdings 3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Familial </a:t>
            </a:r>
            <a:r>
              <a:rPr lang="en-US" sz="4400" b="1" dirty="0" err="1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Hyperlipoproteinemia</a:t>
            </a:r>
            <a:r>
              <a:rPr lang="en-US" sz="44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 </a:t>
            </a:r>
            <a:endParaRPr lang="en-US" sz="44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310" name="Slide Number Placeholder 1">
            <a:extLst>
              <a:ext uri="{FF2B5EF4-FFF2-40B4-BE49-F238E27FC236}">
                <a16:creationId xmlns:a16="http://schemas.microsoft.com/office/drawing/2014/main" id="{6449B327-B74E-4045-8D04-2C5F27F3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F7A2DF-952E-4638-A8C2-947A65C1178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FFFFFF"/>
      </a:lt1>
      <a:dk2>
        <a:srgbClr val="0000D4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4584</TotalTime>
  <Words>2899</Words>
  <Application>Microsoft Office PowerPoint</Application>
  <PresentationFormat>عرض على الشاشة (4:3)</PresentationFormat>
  <Paragraphs>552</Paragraphs>
  <Slides>57</Slides>
  <Notes>27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72" baseType="lpstr">
      <vt:lpstr>Times New Roman</vt:lpstr>
      <vt:lpstr>Arial</vt:lpstr>
      <vt:lpstr>Calibri</vt:lpstr>
      <vt:lpstr>Arial Black</vt:lpstr>
      <vt:lpstr>Arial Narrow</vt:lpstr>
      <vt:lpstr>Wingdings 3</vt:lpstr>
      <vt:lpstr>Wingdings</vt:lpstr>
      <vt:lpstr>Bernard MT Condensed</vt:lpstr>
      <vt:lpstr>Elephant</vt:lpstr>
      <vt:lpstr>Wingdings 2</vt:lpstr>
      <vt:lpstr>Times</vt:lpstr>
      <vt:lpstr>Verdana</vt:lpstr>
      <vt:lpstr>Arial Rounded MT Bold</vt:lpstr>
      <vt:lpstr>Symbol</vt:lpstr>
      <vt:lpstr>Default Design</vt:lpstr>
      <vt:lpstr>Drugs for hyperlipidemia </vt:lpstr>
      <vt:lpstr>ILOs</vt:lpstr>
      <vt:lpstr>Hyperlipidemia</vt:lpstr>
      <vt:lpstr>Lipoprotein Classes </vt:lpstr>
      <vt:lpstr>عرض تقديمي في PowerPoint</vt:lpstr>
      <vt:lpstr>Atherogenic Particles</vt:lpstr>
      <vt:lpstr>Normal Lipid levels</vt:lpstr>
      <vt:lpstr>Factors promoting elevated blood lipids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Hepatic Cholesterol Metabolism</vt:lpstr>
      <vt:lpstr>عرض تقديمي في PowerPoint</vt:lpstr>
      <vt:lpstr>Exchange resins  Bile acid sequestrants  </vt:lpstr>
      <vt:lpstr>Resins: Mechanism of Action</vt:lpstr>
      <vt:lpstr>Bile Acid-Binding Resins</vt:lpstr>
      <vt:lpstr>Resins : Adverse Effects </vt:lpstr>
      <vt:lpstr>Resins: Drugs interactions </vt:lpstr>
      <vt:lpstr>Contraindications of resins</vt:lpstr>
      <vt:lpstr> Cholesterol Absorption Inhibitors  </vt:lpstr>
      <vt:lpstr>Cholesterol Absorption Inhibitors</vt:lpstr>
      <vt:lpstr> Mechanism of action of Ezetimibe </vt:lpstr>
      <vt:lpstr>عرض تقديمي في PowerPoint</vt:lpstr>
      <vt:lpstr>عرض تقديمي في PowerPoint</vt:lpstr>
      <vt:lpstr>  HMG-Co A Reductase Inhibitors  </vt:lpstr>
      <vt:lpstr> HMG-Co A Reductase Inhibitors </vt:lpstr>
      <vt:lpstr>Statins: Mechanism of Action  </vt:lpstr>
      <vt:lpstr>Statins: Mechanism of Action  </vt:lpstr>
      <vt:lpstr>عرض تقديمي في PowerPoint</vt:lpstr>
      <vt:lpstr>PLEIOTROPIC EFFECTS OF STATINS</vt:lpstr>
      <vt:lpstr>Statins: Advantages</vt:lpstr>
      <vt:lpstr>Statins: Preparations</vt:lpstr>
      <vt:lpstr>Statins: Pharmacokinetics</vt:lpstr>
      <vt:lpstr>عرض تقديمي في PowerPoint</vt:lpstr>
      <vt:lpstr>Statins: Adverse Effects </vt:lpstr>
      <vt:lpstr>Statins: Drug Interactions</vt:lpstr>
      <vt:lpstr>Statin-induced myopathy</vt:lpstr>
      <vt:lpstr>  Niacin (Nicotinic Acid)  </vt:lpstr>
      <vt:lpstr>Niacin (Nicotinic Acid)</vt:lpstr>
      <vt:lpstr>عرض تقديمي في PowerPoint</vt:lpstr>
      <vt:lpstr>Pharmacological actions</vt:lpstr>
      <vt:lpstr>Niacin : Adverse Effects </vt:lpstr>
      <vt:lpstr>عرض تقديمي في PowerPoint</vt:lpstr>
      <vt:lpstr> Fibric acid Derivatives (Fibrates) </vt:lpstr>
      <vt:lpstr> Fibrates :Mechanism of Action </vt:lpstr>
      <vt:lpstr>Fibrates: pharmacological effects</vt:lpstr>
      <vt:lpstr>Fibrates : Adverse Effects </vt:lpstr>
      <vt:lpstr>عرض تقديمي في PowerPoint</vt:lpstr>
      <vt:lpstr>عرض تقديمي في PowerPoint</vt:lpstr>
      <vt:lpstr>Drug interactions</vt:lpstr>
      <vt:lpstr>عرض تقديمي في PowerPoint</vt:lpstr>
      <vt:lpstr>Medications for Hyperlipidemia</vt:lpstr>
      <vt:lpstr>Antihyperlipedemic combinations</vt:lpstr>
      <vt:lpstr>عرض تقديمي في PowerPoint</vt:lpstr>
      <vt:lpstr>عرض تقديمي في PowerPoint</vt:lpstr>
      <vt:lpstr>عرض تقديمي في PowerPoint</vt:lpstr>
    </vt:vector>
  </TitlesOfParts>
  <Company>Florida Gulf Coast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Autoimmune Diseases</dc:title>
  <dc:creator>Computer Services</dc:creator>
  <cp:lastModifiedBy>ftomy naje</cp:lastModifiedBy>
  <cp:revision>180</cp:revision>
  <cp:lastPrinted>2000-03-16T13:34:08Z</cp:lastPrinted>
  <dcterms:created xsi:type="dcterms:W3CDTF">2000-03-13T01:26:52Z</dcterms:created>
  <dcterms:modified xsi:type="dcterms:W3CDTF">2018-03-12T22:56:14Z</dcterms:modified>
</cp:coreProperties>
</file>