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74" r:id="rId3"/>
    <p:sldId id="285" r:id="rId4"/>
    <p:sldId id="257" r:id="rId5"/>
    <p:sldId id="286" r:id="rId6"/>
    <p:sldId id="287" r:id="rId7"/>
    <p:sldId id="258" r:id="rId8"/>
    <p:sldId id="259" r:id="rId9"/>
    <p:sldId id="260" r:id="rId10"/>
    <p:sldId id="261" r:id="rId11"/>
    <p:sldId id="276" r:id="rId12"/>
    <p:sldId id="272" r:id="rId13"/>
    <p:sldId id="273" r:id="rId14"/>
    <p:sldId id="262" r:id="rId15"/>
    <p:sldId id="264" r:id="rId16"/>
    <p:sldId id="284" r:id="rId17"/>
    <p:sldId id="268" r:id="rId18"/>
    <p:sldId id="267" r:id="rId19"/>
    <p:sldId id="266" r:id="rId20"/>
    <p:sldId id="265" r:id="rId21"/>
    <p:sldId id="288" r:id="rId22"/>
    <p:sldId id="269" r:id="rId23"/>
    <p:sldId id="270" r:id="rId24"/>
    <p:sldId id="271" r:id="rId25"/>
    <p:sldId id="283" r:id="rId26"/>
    <p:sldId id="27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5" autoAdjust="0"/>
    <p:restoredTop sz="73585" autoAdjust="0"/>
  </p:normalViewPr>
  <p:slideViewPr>
    <p:cSldViewPr>
      <p:cViewPr varScale="1">
        <p:scale>
          <a:sx n="53" d="100"/>
          <a:sy n="53" d="100"/>
        </p:scale>
        <p:origin x="189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AA49A-B78A-4F0F-88E4-3388CF12FDEB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1F5557-E454-4D31-B094-86E1F76A2A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446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F5557-E454-4D31-B094-86E1F76A2A9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57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F5557-E454-4D31-B094-86E1F76A2A9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7113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F5557-E454-4D31-B094-86E1F76A2A9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456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F5557-E454-4D31-B094-86E1F76A2A9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548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F5557-E454-4D31-B094-86E1F76A2A9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2093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F5557-E454-4D31-B094-86E1F76A2A9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112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F5557-E454-4D31-B094-86E1F76A2A9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098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F5557-E454-4D31-B094-86E1F76A2A9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8514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F5557-E454-4D31-B094-86E1F76A2A9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201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F5557-E454-4D31-B094-86E1F76A2A9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9334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F5557-E454-4D31-B094-86E1F76A2A9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87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F5557-E454-4D31-B094-86E1F76A2A9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3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F5557-E454-4D31-B094-86E1F76A2A9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49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F5557-E454-4D31-B094-86E1F76A2A9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17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F5557-E454-4D31-B094-86E1F76A2A9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1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F5557-E454-4D31-B094-86E1F76A2A9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60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F5557-E454-4D31-B094-86E1F76A2A9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012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F5557-E454-4D31-B094-86E1F76A2A9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461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F5557-E454-4D31-B094-86E1F76A2A9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146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31CC-6E04-42E1-9CAF-E587ADC8F614}" type="datetime1">
              <a:rPr lang="en-US" smtClean="0"/>
              <a:t>3/13/2018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C7A9-0206-4212-B85C-9D70CCD6C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17C8-9157-45D4-9444-53E016274C78}" type="datetime1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C7A9-0206-4212-B85C-9D70CCD6C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9D5E-B025-45AC-94A3-03801CAC3BBC}" type="datetime1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C7A9-0206-4212-B85C-9D70CCD6C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2356-0481-458B-81D4-6E1E8504C1B9}" type="datetime1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C7A9-0206-4212-B85C-9D70CCD6C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C0CBB-96D6-4E9E-B27D-55B6739BCB2C}" type="datetime1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C7A9-0206-4212-B85C-9D70CCD6C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C6EE-4AE3-4EF0-A6FB-EE279B199539}" type="datetime1">
              <a:rPr lang="en-US" smtClean="0"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C7A9-0206-4212-B85C-9D70CCD6C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9286-8640-446B-95E4-3C90DD2DE64D}" type="datetime1">
              <a:rPr lang="en-US" smtClean="0"/>
              <a:t>3/13/2018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C7A9-0206-4212-B85C-9D70CCD6C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D9E98-0390-46EB-A657-9CE170E585FF}" type="datetime1">
              <a:rPr lang="en-US" smtClean="0"/>
              <a:t>3/13/2018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C7A9-0206-4212-B85C-9D70CCD6C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2A16-C105-4706-82C7-0554FBEA9B04}" type="datetime1">
              <a:rPr lang="en-US" smtClean="0"/>
              <a:t>3/13/2018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C7A9-0206-4212-B85C-9D70CCD6C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04AE0-A5FB-4F10-8407-8FCAD9FEC40F}" type="datetime1">
              <a:rPr lang="en-US" smtClean="0"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C7A9-0206-4212-B85C-9D70CCD6C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2E5D8-AAA5-4FF3-AE25-AFFFE83D47EC}" type="datetime1">
              <a:rPr lang="en-US" smtClean="0"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54C7A9-0206-4212-B85C-9D70CCD6C2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A751F43-1884-4C00-93AB-43E66BDC1ABB}" type="datetime1">
              <a:rPr lang="en-US" smtClean="0"/>
              <a:t>3/13/2018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54C7A9-0206-4212-B85C-9D70CCD6C29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eg/url?sa=i&amp;rct=j&amp;q=&amp;esrc=s&amp;source=images&amp;cd=&amp;cad=rja&amp;uact=8&amp;ved=0ahUKEwj558CtzqHLAhUCvBQKHSc1AasQjRwIBw&amp;url=http://exchanges.wiley.com/blog/2013/06/05/how-to-write-a-clinical-case-report/&amp;psig=AFQjCNHSe0j4Xpc9rmLLt_mAx5tKB1YbhA&amp;ust=1456994519381582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eg/url?sa=i&amp;rct=j&amp;q=&amp;esrc=s&amp;source=images&amp;cd=&amp;cad=rja&amp;uact=8&amp;ved=0ahUKEwj76-bekZnTAhUJXBoKHVltDXkQjRwIBw&amp;url=http://medical-dictionary.thefreedictionary.com/sublingual&amp;psig=AFQjCNGtBuzFE8BqRySf9p5CqsgqbtQ3CQ&amp;ust=1491887603019045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source=images&amp;cd=&amp;cad=rja&amp;docid=ShC04EJrmaQkPM&amp;tbnid=h1L5zIp_DGf5hM:&amp;ved=0CAgQjRwwAA&amp;url=http://www.heartstroketayside.scot.nhs.uk/default.aspx?NavigationID=558&amp;ei=wzt2Uo-bDuXH7Aaw6oCoCA&amp;psig=AFQjCNHGr1vwQxkuvYjqqelAbvEfDAbHKg&amp;ust=1383566659314386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eg/url?sa=i&amp;rct=j&amp;q=&amp;esrc=s&amp;source=images&amp;cd=&amp;cad=rja&amp;uact=8&amp;ved=0ahUKEwj558CtzqHLAhUCvBQKHSc1AasQjRwIBw&amp;url=http://exchanges.wiley.com/blog/2013/06/05/how-to-write-a-clinical-case-report/&amp;psig=AFQjCNHSe0j4Xpc9rmLLt_mAx5tKB1YbhA&amp;ust=1456994519381582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eg/url?sa=i&amp;rct=j&amp;q=&amp;esrc=s&amp;source=images&amp;cd=&amp;cad=rja&amp;uact=8&amp;ved=0ahUKEwj558CtzqHLAhUCvBQKHSc1AasQjRwIBw&amp;url=http://exchanges.wiley.com/blog/2013/06/05/how-to-write-a-clinical-case-report/&amp;psig=AFQjCNHSe0j4Xpc9rmLLt_mAx5tKB1YbhA&amp;ust=1456994519381582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s://www.google.com.eg/url?sa=i&amp;rct=j&amp;q=&amp;esrc=s&amp;source=images&amp;cd=&amp;cad=rja&amp;uact=8&amp;ved=0ahUKEwja4PfkxorTAhVGqxoKHf33DaQQjRwIBw&amp;url=https://www.pinterest.com/simonhogan13/cartoons/&amp;bvm=bv.151426398,d.d2s&amp;psig=AFQjCNHT7d_J1L-JQ5CEYIeXHfv-TBj5xQ&amp;ust=1491386522738325" TargetMode="External"/><Relationship Id="rId7" Type="http://schemas.openxmlformats.org/officeDocument/2006/relationships/hyperlink" Target="http://www.typesofeverything.com/wp-content/uploads/2010/12/Heart-Attack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eg/url?sa=i&amp;rct=j&amp;q=&amp;esrc=s&amp;source=images&amp;cd=&amp;cad=rja&amp;uact=8&amp;ved=0ahUKEwj558CtzqHLAhUCvBQKHSc1AasQjRwIBw&amp;url=http://exchanges.wiley.com/blog/2013/06/05/how-to-write-a-clinical-case-report/&amp;psig=AFQjCNHSe0j4Xpc9rmLLt_mAx5tKB1YbhA&amp;ust=145699451938158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sistance vessels Page1"/>
          <p:cNvPicPr>
            <a:picLocks noChangeAspect="1" noChangeArrowheads="1"/>
          </p:cNvPicPr>
          <p:nvPr/>
        </p:nvPicPr>
        <p:blipFill>
          <a:blip r:embed="rId2" cstate="print"/>
          <a:srcRect l="29214" t="10112" r="12691" b="44943"/>
          <a:stretch>
            <a:fillRect/>
          </a:stretch>
        </p:blipFill>
        <p:spPr>
          <a:xfrm>
            <a:off x="5486400" y="914400"/>
            <a:ext cx="3505200" cy="56388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51022" y="164812"/>
            <a:ext cx="43434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lgerian" pitchFamily="82" charset="0"/>
              </a:rPr>
              <a:t>Antianginal</a:t>
            </a:r>
            <a:r>
              <a:rPr lang="en-US" sz="3200" dirty="0">
                <a:latin typeface="Algerian" pitchFamily="82" charset="0"/>
              </a:rPr>
              <a:t> Drugs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891697"/>
            <a:ext cx="43434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lgerian" pitchFamily="82" charset="0"/>
              </a:rPr>
              <a:t>Learning outcomes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1677318"/>
            <a:ext cx="5105400" cy="124649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600" b="1" dirty="0">
                <a:latin typeface="Arial Narrow" pitchFamily="34" charset="0"/>
              </a:rPr>
              <a:t>Recognize variables contributing to a </a:t>
            </a:r>
            <a:r>
              <a:rPr lang="en-US" sz="2600" b="1" u="sng" dirty="0">
                <a:latin typeface="Arial Narrow" pitchFamily="34" charset="0"/>
              </a:rPr>
              <a:t>balanced</a:t>
            </a:r>
            <a:r>
              <a:rPr lang="en-US" sz="2600" b="1" dirty="0">
                <a:latin typeface="Arial Narrow" pitchFamily="34" charset="0"/>
              </a:rPr>
              <a:t> myocardial supply versus demand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" y="3124659"/>
            <a:ext cx="5257800" cy="163121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600" b="1" dirty="0">
                <a:latin typeface="Arial Narrow" pitchFamily="34" charset="0"/>
              </a:rPr>
              <a:t>Expand on the drugs used to alleviate acute </a:t>
            </a:r>
            <a:r>
              <a:rPr lang="en-US" sz="2600" b="1" dirty="0" err="1">
                <a:latin typeface="Arial Narrow" pitchFamily="34" charset="0"/>
              </a:rPr>
              <a:t>anginal</a:t>
            </a:r>
            <a:r>
              <a:rPr lang="en-US" sz="2600" b="1" dirty="0">
                <a:latin typeface="Arial Narrow" pitchFamily="34" charset="0"/>
              </a:rPr>
              <a:t> attacks versus those meant for prophylaxis &amp; improvement of survival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" y="5105400"/>
            <a:ext cx="5257800" cy="124649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600" b="1" dirty="0">
                <a:latin typeface="Arial Narrow" pitchFamily="34" charset="0"/>
              </a:rPr>
              <a:t>Detail the pharmacology of nitrates, other vasodilators, &amp; other drugs used as </a:t>
            </a:r>
            <a:r>
              <a:rPr lang="en-US" sz="2600" b="1" dirty="0" err="1">
                <a:latin typeface="Arial Narrow" pitchFamily="34" charset="0"/>
              </a:rPr>
              <a:t>antianginal</a:t>
            </a:r>
            <a:r>
              <a:rPr lang="en-US" sz="2600" b="1" dirty="0">
                <a:latin typeface="Arial Narrow" pitchFamily="34" charset="0"/>
              </a:rPr>
              <a:t> therapy.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C7A9-0206-4212-B85C-9D70CCD6C29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2590800"/>
            <a:ext cx="6400800" cy="107721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lgerian" pitchFamily="82" charset="0"/>
              </a:rPr>
              <a:t>What triggers the onset of symptoms in </a:t>
            </a:r>
            <a:r>
              <a:rPr lang="en-US" sz="3200" dirty="0" err="1">
                <a:latin typeface="Algerian" pitchFamily="82" charset="0"/>
              </a:rPr>
              <a:t>helmi</a:t>
            </a:r>
            <a:r>
              <a:rPr lang="en-US" sz="3200" dirty="0">
                <a:latin typeface="Algerian" pitchFamily="82" charset="0"/>
              </a:rPr>
              <a:t>?</a:t>
            </a:r>
          </a:p>
        </p:txBody>
      </p:sp>
      <p:pic>
        <p:nvPicPr>
          <p:cNvPr id="15362" name="Picture 2" descr="http://exchanges.wiley.com/blog/wp-content/uploads/2013/06/stethoscop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762000"/>
            <a:ext cx="2590800" cy="1371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3400" y="990600"/>
            <a:ext cx="36576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lgerian" pitchFamily="82" charset="0"/>
              </a:rPr>
              <a:t>Minicase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3962400"/>
            <a:ext cx="6400800" cy="107721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lgerian" pitchFamily="82" charset="0"/>
              </a:rPr>
              <a:t>What factors worsen the symptoms in case of </a:t>
            </a:r>
            <a:r>
              <a:rPr lang="en-US" sz="3200" dirty="0" err="1">
                <a:latin typeface="Algerian" pitchFamily="82" charset="0"/>
              </a:rPr>
              <a:t>Helmi</a:t>
            </a:r>
            <a:r>
              <a:rPr lang="en-US" sz="3200" dirty="0">
                <a:latin typeface="Algerian" pitchFamily="82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0" y="5410200"/>
            <a:ext cx="7315200" cy="107721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lgerian" pitchFamily="82" charset="0"/>
              </a:rPr>
              <a:t>What is the possible underlying cause of angina in </a:t>
            </a:r>
            <a:r>
              <a:rPr lang="en-US" sz="3200" dirty="0" err="1">
                <a:latin typeface="Algerian" pitchFamily="82" charset="0"/>
              </a:rPr>
              <a:t>Helmi</a:t>
            </a:r>
            <a:r>
              <a:rPr lang="en-US" sz="3200" dirty="0">
                <a:latin typeface="Algerian" pitchFamily="82" charset="0"/>
              </a:rPr>
              <a:t>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C7A9-0206-4212-B85C-9D70CCD6C29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609600"/>
            <a:ext cx="59150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286000"/>
            <a:ext cx="2676525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2286000"/>
            <a:ext cx="27051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2286000"/>
            <a:ext cx="2209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C7A9-0206-4212-B85C-9D70CCD6C29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lgerian" pitchFamily="82" charset="0"/>
              </a:rPr>
              <a:t>Treatment of angina pectoris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10668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ernard MT Condensed" pitchFamily="18" charset="0"/>
              </a:rPr>
              <a:t>1-Agents that improve symptoms &amp; ischemia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09800"/>
            <a:ext cx="7620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600200"/>
            <a:ext cx="33432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209800"/>
            <a:ext cx="762952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C7A9-0206-4212-B85C-9D70CCD6C29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lgerian" pitchFamily="82" charset="0"/>
              </a:rPr>
              <a:t>Treatment of angina pectoris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12192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ernard MT Condensed" pitchFamily="18" charset="0"/>
              </a:rPr>
              <a:t>2-Agents that improve prognosis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2133600"/>
            <a:ext cx="7162800" cy="42473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en-US" sz="2400" b="1" dirty="0">
                <a:latin typeface="Arial Narrow" pitchFamily="34" charset="0"/>
              </a:rPr>
              <a:t>Aspirin / Other </a:t>
            </a:r>
            <a:r>
              <a:rPr lang="en-US" sz="2400" b="1" dirty="0" err="1">
                <a:latin typeface="Arial Narrow" pitchFamily="34" charset="0"/>
              </a:rPr>
              <a:t>antiplatelets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724400"/>
            <a:ext cx="7239000" cy="42473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2400" b="1" dirty="0">
                <a:latin typeface="Arial Narrow" pitchFamily="34" charset="0"/>
                <a:sym typeface="Symbol" pitchFamily="18" charset="2"/>
              </a:rPr>
              <a:t>-AD blockers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3810000"/>
            <a:ext cx="7162800" cy="42473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en-US" sz="2400" b="1" dirty="0">
                <a:latin typeface="Arial Narrow" pitchFamily="34" charset="0"/>
              </a:rPr>
              <a:t>ACE Inhibitors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3048000"/>
            <a:ext cx="7239000" cy="42473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en-US" sz="2400" b="1" dirty="0" err="1">
                <a:latin typeface="Arial Narrow" pitchFamily="34" charset="0"/>
              </a:rPr>
              <a:t>Statins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C7A9-0206-4212-B85C-9D70CCD6C29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24000"/>
            <a:ext cx="42672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lgerian" pitchFamily="82" charset="0"/>
              </a:rPr>
              <a:t>Mechanism of action</a:t>
            </a:r>
          </a:p>
        </p:txBody>
      </p:sp>
      <p:pic>
        <p:nvPicPr>
          <p:cNvPr id="3" name="Picture 5" descr="nitrodilator%20me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362200"/>
            <a:ext cx="4419600" cy="2667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3400" y="5181600"/>
            <a:ext cx="7696200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lgerian" pitchFamily="82" charset="0"/>
              </a:rPr>
              <a:t>N</a:t>
            </a:r>
            <a:r>
              <a:rPr lang="en-US" sz="2400" dirty="0">
                <a:latin typeface="Arial Black" pitchFamily="34" charset="0"/>
              </a:rPr>
              <a:t>itric oxide binds to </a:t>
            </a:r>
            <a:r>
              <a:rPr lang="en-US" sz="2400" dirty="0" err="1">
                <a:latin typeface="Arial Black" pitchFamily="34" charset="0"/>
              </a:rPr>
              <a:t>guanylate</a:t>
            </a:r>
            <a:r>
              <a:rPr lang="en-US" sz="2400" dirty="0">
                <a:latin typeface="Arial Black" pitchFamily="34" charset="0"/>
              </a:rPr>
              <a:t> </a:t>
            </a:r>
            <a:r>
              <a:rPr lang="en-US" sz="2400" dirty="0" err="1">
                <a:latin typeface="Arial Black" pitchFamily="34" charset="0"/>
              </a:rPr>
              <a:t>cyclase</a:t>
            </a:r>
            <a:r>
              <a:rPr lang="en-US" sz="2400" dirty="0">
                <a:latin typeface="Arial Black" pitchFamily="34" charset="0"/>
              </a:rPr>
              <a:t> in vascular smooth muscle cell to form </a:t>
            </a:r>
            <a:r>
              <a:rPr lang="en-US" sz="2400" dirty="0" err="1">
                <a:latin typeface="Arial Black" pitchFamily="34" charset="0"/>
              </a:rPr>
              <a:t>cGMP</a:t>
            </a:r>
            <a:r>
              <a:rPr lang="en-US" sz="2400" dirty="0">
                <a:latin typeface="Arial Black" pitchFamily="34" charset="0"/>
              </a:rPr>
              <a:t>.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6172200"/>
            <a:ext cx="76962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 Black" pitchFamily="34" charset="0"/>
              </a:rPr>
              <a:t>cGMP</a:t>
            </a:r>
            <a:r>
              <a:rPr lang="en-US" sz="2400" dirty="0">
                <a:latin typeface="Arial Black" pitchFamily="34" charset="0"/>
              </a:rPr>
              <a:t> activates PKG to produce relaxation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914400"/>
            <a:ext cx="42672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lgerian" pitchFamily="82" charset="0"/>
              </a:rPr>
              <a:t>Organic nitrates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2590800"/>
            <a:ext cx="2590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lgerian" pitchFamily="82" charset="0"/>
              </a:rPr>
              <a:t>Short acting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62600" y="2590800"/>
            <a:ext cx="28194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lgerian" pitchFamily="82" charset="0"/>
              </a:rPr>
              <a:t>Nitroglycerine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" y="1752600"/>
            <a:ext cx="26670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lgerian" pitchFamily="82" charset="0"/>
              </a:rPr>
              <a:t>Long acting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95800" y="1752600"/>
            <a:ext cx="42672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lgerian" pitchFamily="82" charset="0"/>
              </a:rPr>
              <a:t>Isosorbide</a:t>
            </a:r>
            <a:r>
              <a:rPr lang="en-US" sz="2400" dirty="0">
                <a:latin typeface="Algerian" pitchFamily="82" charset="0"/>
              </a:rPr>
              <a:t> </a:t>
            </a:r>
            <a:r>
              <a:rPr lang="en-US" sz="2400" dirty="0" err="1">
                <a:latin typeface="Algerian" pitchFamily="82" charset="0"/>
              </a:rPr>
              <a:t>mononitate</a:t>
            </a:r>
            <a:endParaRPr lang="en-US" sz="2400" dirty="0">
              <a:latin typeface="Algerian" pitchFamily="82" charset="0"/>
            </a:endParaRPr>
          </a:p>
        </p:txBody>
      </p:sp>
      <p:pic>
        <p:nvPicPr>
          <p:cNvPr id="11266" name="Picture 2" descr="http://sirols.com/temp/geo/1nob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3352800"/>
            <a:ext cx="3771900" cy="3124200"/>
          </a:xfrm>
          <a:prstGeom prst="rect">
            <a:avLst/>
          </a:prstGeom>
          <a:noFill/>
        </p:spPr>
      </p:pic>
      <p:pic>
        <p:nvPicPr>
          <p:cNvPr id="11268" name="Picture 4" descr="Dynami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3429000"/>
            <a:ext cx="2857500" cy="28575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C7A9-0206-4212-B85C-9D70CCD6C29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lgerian" pitchFamily="82" charset="0"/>
              </a:rPr>
              <a:t>Hemodynamic effects of nitrates</a:t>
            </a: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1219200" y="2057400"/>
            <a:ext cx="598487" cy="649288"/>
          </a:xfrm>
          <a:custGeom>
            <a:avLst/>
            <a:gdLst/>
            <a:ahLst/>
            <a:cxnLst>
              <a:cxn ang="0">
                <a:pos x="304" y="0"/>
              </a:cxn>
              <a:cxn ang="0">
                <a:pos x="104" y="0"/>
              </a:cxn>
              <a:cxn ang="0">
                <a:pos x="104" y="248"/>
              </a:cxn>
              <a:cxn ang="0">
                <a:pos x="0" y="248"/>
              </a:cxn>
              <a:cxn ang="0">
                <a:pos x="200" y="408"/>
              </a:cxn>
              <a:cxn ang="0">
                <a:pos x="424" y="248"/>
              </a:cxn>
              <a:cxn ang="0">
                <a:pos x="304" y="248"/>
              </a:cxn>
              <a:cxn ang="0">
                <a:pos x="304" y="0"/>
              </a:cxn>
            </a:cxnLst>
            <a:rect l="0" t="0" r="r" b="b"/>
            <a:pathLst>
              <a:path w="425" h="409">
                <a:moveTo>
                  <a:pt x="304" y="0"/>
                </a:moveTo>
                <a:lnTo>
                  <a:pt x="104" y="0"/>
                </a:lnTo>
                <a:lnTo>
                  <a:pt x="104" y="248"/>
                </a:lnTo>
                <a:lnTo>
                  <a:pt x="0" y="248"/>
                </a:lnTo>
                <a:lnTo>
                  <a:pt x="200" y="408"/>
                </a:lnTo>
                <a:lnTo>
                  <a:pt x="424" y="248"/>
                </a:lnTo>
                <a:lnTo>
                  <a:pt x="304" y="248"/>
                </a:lnTo>
                <a:lnTo>
                  <a:pt x="304" y="0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14"/>
          <p:cNvSpPr>
            <a:spLocks/>
          </p:cNvSpPr>
          <p:nvPr/>
        </p:nvSpPr>
        <p:spPr bwMode="auto">
          <a:xfrm rot="10972845">
            <a:off x="1905000" y="4572000"/>
            <a:ext cx="354013" cy="406400"/>
          </a:xfrm>
          <a:custGeom>
            <a:avLst/>
            <a:gdLst/>
            <a:ahLst/>
            <a:cxnLst>
              <a:cxn ang="0">
                <a:pos x="184" y="176"/>
              </a:cxn>
              <a:cxn ang="0">
                <a:pos x="64" y="176"/>
              </a:cxn>
              <a:cxn ang="0">
                <a:pos x="64" y="64"/>
              </a:cxn>
              <a:cxn ang="0">
                <a:pos x="0" y="64"/>
              </a:cxn>
              <a:cxn ang="0">
                <a:pos x="120" y="0"/>
              </a:cxn>
              <a:cxn ang="0">
                <a:pos x="248" y="64"/>
              </a:cxn>
              <a:cxn ang="0">
                <a:pos x="184" y="64"/>
              </a:cxn>
              <a:cxn ang="0">
                <a:pos x="184" y="176"/>
              </a:cxn>
            </a:cxnLst>
            <a:rect l="0" t="0" r="r" b="b"/>
            <a:pathLst>
              <a:path w="249" h="177">
                <a:moveTo>
                  <a:pt x="184" y="176"/>
                </a:moveTo>
                <a:lnTo>
                  <a:pt x="64" y="176"/>
                </a:lnTo>
                <a:lnTo>
                  <a:pt x="64" y="64"/>
                </a:lnTo>
                <a:lnTo>
                  <a:pt x="0" y="64"/>
                </a:lnTo>
                <a:lnTo>
                  <a:pt x="120" y="0"/>
                </a:lnTo>
                <a:lnTo>
                  <a:pt x="248" y="64"/>
                </a:lnTo>
                <a:lnTo>
                  <a:pt x="184" y="64"/>
                </a:lnTo>
                <a:lnTo>
                  <a:pt x="184" y="176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14"/>
          <p:cNvSpPr>
            <a:spLocks/>
          </p:cNvSpPr>
          <p:nvPr/>
        </p:nvSpPr>
        <p:spPr bwMode="auto">
          <a:xfrm>
            <a:off x="2438400" y="3119735"/>
            <a:ext cx="354013" cy="406400"/>
          </a:xfrm>
          <a:custGeom>
            <a:avLst/>
            <a:gdLst/>
            <a:ahLst/>
            <a:cxnLst>
              <a:cxn ang="0">
                <a:pos x="184" y="176"/>
              </a:cxn>
              <a:cxn ang="0">
                <a:pos x="64" y="176"/>
              </a:cxn>
              <a:cxn ang="0">
                <a:pos x="64" y="64"/>
              </a:cxn>
              <a:cxn ang="0">
                <a:pos x="0" y="64"/>
              </a:cxn>
              <a:cxn ang="0">
                <a:pos x="120" y="0"/>
              </a:cxn>
              <a:cxn ang="0">
                <a:pos x="248" y="64"/>
              </a:cxn>
              <a:cxn ang="0">
                <a:pos x="184" y="64"/>
              </a:cxn>
              <a:cxn ang="0">
                <a:pos x="184" y="176"/>
              </a:cxn>
            </a:cxnLst>
            <a:rect l="0" t="0" r="r" b="b"/>
            <a:pathLst>
              <a:path w="249" h="177">
                <a:moveTo>
                  <a:pt x="184" y="176"/>
                </a:moveTo>
                <a:lnTo>
                  <a:pt x="64" y="176"/>
                </a:lnTo>
                <a:lnTo>
                  <a:pt x="64" y="64"/>
                </a:lnTo>
                <a:lnTo>
                  <a:pt x="0" y="64"/>
                </a:lnTo>
                <a:lnTo>
                  <a:pt x="120" y="0"/>
                </a:lnTo>
                <a:lnTo>
                  <a:pt x="248" y="64"/>
                </a:lnTo>
                <a:lnTo>
                  <a:pt x="184" y="64"/>
                </a:lnTo>
                <a:lnTo>
                  <a:pt x="184" y="176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905000"/>
            <a:ext cx="35052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09600" y="990600"/>
            <a:ext cx="3733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mic Sans MS" pitchFamily="66" charset="0"/>
              </a:rPr>
              <a:t>Venous vasodilatation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03217" y="2098764"/>
            <a:ext cx="19812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mic Sans MS" pitchFamily="66" charset="0"/>
              </a:rPr>
              <a:t> Preload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95425" y="2471003"/>
            <a:ext cx="38862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mic Sans MS" pitchFamily="66" charset="0"/>
              </a:rPr>
              <a:t> Coronary vasodilatation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3000" y="3810000"/>
            <a:ext cx="4114800" cy="41293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eaLnBrk="0" hangingPunct="0">
              <a:lnSpc>
                <a:spcPts val="2500"/>
              </a:lnSpc>
            </a:pPr>
            <a:r>
              <a:rPr lang="en-US" sz="2400" b="1" dirty="0">
                <a:latin typeface="Comic Sans MS" pitchFamily="66" charset="0"/>
              </a:rPr>
              <a:t> Arterial vasodilatation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71800" y="3119735"/>
            <a:ext cx="38862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mic Sans MS" pitchFamily="66" charset="0"/>
              </a:rPr>
              <a:t> Myocardial perfusion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67000" y="4572000"/>
            <a:ext cx="19812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mic Sans MS" pitchFamily="66" charset="0"/>
              </a:rPr>
              <a:t>  </a:t>
            </a:r>
            <a:r>
              <a:rPr lang="en-US" sz="2400" b="1" dirty="0" err="1">
                <a:latin typeface="Comic Sans MS" pitchFamily="66" charset="0"/>
              </a:rPr>
              <a:t>Afterload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838200"/>
            <a:ext cx="7467600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>
                <a:solidFill>
                  <a:srgbClr val="FF3300"/>
                </a:solidFill>
                <a:latin typeface="Comic Sans MS" pitchFamily="66" charset="0"/>
              </a:rPr>
              <a:t>Shunting of flow from normal area to ischemic area by dilating collateral vessels</a:t>
            </a:r>
          </a:p>
        </p:txBody>
      </p:sp>
      <p:pic>
        <p:nvPicPr>
          <p:cNvPr id="24" name="Picture 2" descr="C:\Users\Administrator\Desktop\pharma\RANGE Pharmacology 5th edition\Images\17.1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AE9EF"/>
              </a:clrFrom>
              <a:clrTo>
                <a:srgbClr val="EAE9EF">
                  <a:alpha val="0"/>
                </a:srgbClr>
              </a:clrTo>
            </a:clrChange>
            <a:lum bright="-20000" contrast="30000"/>
          </a:blip>
          <a:srcRect l="30000" t="10707" r="30833" b="21071"/>
          <a:stretch>
            <a:fillRect/>
          </a:stretch>
        </p:blipFill>
        <p:spPr bwMode="auto">
          <a:xfrm>
            <a:off x="1676400" y="1828800"/>
            <a:ext cx="4343400" cy="5029200"/>
          </a:xfrm>
          <a:prstGeom prst="snip2SameRect">
            <a:avLst>
              <a:gd name="adj1" fmla="val 19903"/>
              <a:gd name="adj2" fmla="val 0"/>
            </a:avLst>
          </a:prstGeom>
          <a:noFill/>
        </p:spPr>
      </p:pic>
      <p:grpSp>
        <p:nvGrpSpPr>
          <p:cNvPr id="20" name="Group 7"/>
          <p:cNvGrpSpPr/>
          <p:nvPr/>
        </p:nvGrpSpPr>
        <p:grpSpPr>
          <a:xfrm>
            <a:off x="5562600" y="1295400"/>
            <a:ext cx="3581400" cy="5410201"/>
            <a:chOff x="10134600" y="-4493559"/>
            <a:chExt cx="3581400" cy="5967133"/>
          </a:xfrm>
        </p:grpSpPr>
        <p:pic>
          <p:nvPicPr>
            <p:cNvPr id="22" name="Picture 2" descr="C:\Users\Administrator\Desktop\pharma\RANGE Pharmacology 5th edition\Images\17.11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EAE9EF"/>
                </a:clrFrom>
                <a:clrTo>
                  <a:srgbClr val="EAE9EF">
                    <a:alpha val="0"/>
                  </a:srgbClr>
                </a:clrTo>
              </a:clrChange>
              <a:lum bright="-20000" contrast="30000"/>
            </a:blip>
            <a:srcRect t="29043" r="71667" b="5468"/>
            <a:stretch>
              <a:fillRect/>
            </a:stretch>
          </p:blipFill>
          <p:spPr bwMode="auto">
            <a:xfrm>
              <a:off x="10134600" y="-3905250"/>
              <a:ext cx="3581400" cy="5378824"/>
            </a:xfrm>
            <a:prstGeom prst="snip2SameRect">
              <a:avLst>
                <a:gd name="adj1" fmla="val 16667"/>
                <a:gd name="adj2" fmla="val 497"/>
              </a:avLst>
            </a:prstGeom>
            <a:noFill/>
          </p:spPr>
        </p:pic>
        <p:sp>
          <p:nvSpPr>
            <p:cNvPr id="23" name="TextBox 22"/>
            <p:cNvSpPr txBox="1"/>
            <p:nvPr/>
          </p:nvSpPr>
          <p:spPr>
            <a:xfrm>
              <a:off x="11049000" y="-4493559"/>
              <a:ext cx="17526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C0000"/>
                  </a:solidFill>
                  <a:latin typeface="Bernard MT Condensed" pitchFamily="18" charset="0"/>
                </a:rPr>
                <a:t>With Nitrates</a:t>
              </a: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40495" y="1235537"/>
            <a:ext cx="3990975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C7A9-0206-4212-B85C-9D70CCD6C29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524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lgerian" pitchFamily="82" charset="0"/>
              </a:rPr>
              <a:t>Think-pair-share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5943600"/>
            <a:ext cx="3581400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000" dirty="0"/>
              <a:t>8-</a:t>
            </a:r>
            <a:r>
              <a:rPr lang="en-US" sz="2000" dirty="0">
                <a:latin typeface="Calibri"/>
              </a:rPr>
              <a:t>Vasodilation of </a:t>
            </a:r>
            <a:r>
              <a:rPr lang="en-US" sz="2000" dirty="0" err="1">
                <a:latin typeface="Calibri"/>
              </a:rPr>
              <a:t>epicardial</a:t>
            </a:r>
            <a:r>
              <a:rPr lang="en-US" sz="2000" dirty="0">
                <a:latin typeface="Calibri"/>
              </a:rPr>
              <a:t> coronary arteries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943600" y="2514600"/>
            <a:ext cx="2743200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/>
              </a:rPr>
              <a:t>A-↓ O2 demand</a:t>
            </a:r>
            <a:endParaRPr lang="en-US" sz="2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3429000"/>
            <a:ext cx="3276600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000" dirty="0"/>
              <a:t>4-</a:t>
            </a:r>
            <a:r>
              <a:rPr lang="en-US" sz="2000" dirty="0">
                <a:latin typeface="Times New Roman"/>
                <a:cs typeface="Times New Roman"/>
              </a:rPr>
              <a:t>↑</a:t>
            </a:r>
            <a:r>
              <a:rPr lang="en-US" sz="2000" dirty="0">
                <a:latin typeface="Calibri"/>
              </a:rPr>
              <a:t>Collateral flow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1828800"/>
            <a:ext cx="3276600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000" dirty="0"/>
              <a:t>1-</a:t>
            </a:r>
            <a:r>
              <a:rPr lang="en-US" sz="2000" dirty="0">
                <a:latin typeface="Calibri"/>
              </a:rPr>
              <a:t>↓Ventricular volume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2895600"/>
            <a:ext cx="3276600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000" dirty="0"/>
              <a:t>3-</a:t>
            </a:r>
            <a:r>
              <a:rPr lang="en-US" sz="2000" dirty="0">
                <a:latin typeface="Calibri"/>
              </a:rPr>
              <a:t>↓Arterial pressure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5105400"/>
            <a:ext cx="3276600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000" dirty="0"/>
              <a:t>7-</a:t>
            </a:r>
            <a:r>
              <a:rPr lang="en-US" sz="2000" dirty="0">
                <a:latin typeface="Calibri"/>
              </a:rPr>
              <a:t>↓Diastolic perfusion time due to tachycardia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4495800"/>
            <a:ext cx="4191000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000" dirty="0"/>
              <a:t>6-</a:t>
            </a:r>
            <a:r>
              <a:rPr lang="en-US" sz="2000" dirty="0">
                <a:latin typeface="Calibri"/>
              </a:rPr>
              <a:t>↓Left ventricular diastolic pressure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" y="2362200"/>
            <a:ext cx="3505200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2-Reflex ↑ in contractility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" y="3962400"/>
            <a:ext cx="3276600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000" dirty="0"/>
              <a:t>5-</a:t>
            </a:r>
            <a:r>
              <a:rPr lang="en-US" sz="2000" dirty="0">
                <a:latin typeface="Calibri"/>
              </a:rPr>
              <a:t>Reflex tachycardia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5943600" y="3581400"/>
            <a:ext cx="2819400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/>
              </a:rPr>
              <a:t>C-Relief of coronary artery spasm</a:t>
            </a:r>
            <a:endParaRPr lang="en-US" sz="2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3600" y="4419600"/>
            <a:ext cx="2819400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/>
              </a:rPr>
              <a:t>D-Improved perfusion to ischemic myocardium</a:t>
            </a:r>
            <a:endParaRPr lang="en-US" sz="2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3600" y="3048000"/>
            <a:ext cx="2743200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B-↑</a:t>
            </a:r>
            <a:r>
              <a:rPr lang="en-US" sz="2000" dirty="0">
                <a:latin typeface="Calibri"/>
              </a:rPr>
              <a:t> O2 demand</a:t>
            </a:r>
            <a:endParaRPr lang="en-US" sz="2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43600" y="5257800"/>
            <a:ext cx="2895600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/>
              </a:rPr>
              <a:t>E-Improve </a:t>
            </a:r>
            <a:r>
              <a:rPr lang="en-US" sz="2000" dirty="0" err="1">
                <a:latin typeface="Calibri"/>
              </a:rPr>
              <a:t>subendocardial</a:t>
            </a:r>
            <a:r>
              <a:rPr lang="en-US" sz="2000" dirty="0">
                <a:latin typeface="Calibri"/>
              </a:rPr>
              <a:t> perfusion</a:t>
            </a:r>
            <a:endParaRPr lang="en-US" sz="2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43600" y="6096000"/>
            <a:ext cx="2895600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/>
              </a:rPr>
              <a:t>F-↓ myocardial perfusion</a:t>
            </a:r>
            <a:endParaRPr lang="en-US" sz="2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" y="762000"/>
            <a:ext cx="89154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empus Sans ITC" pitchFamily="82" charset="0"/>
                <a:sym typeface="Symbol" pitchFamily="18" charset="2"/>
              </a:rPr>
              <a:t>Match the effects of nitrates in treatment of angina with their results</a:t>
            </a:r>
            <a:endParaRPr lang="en-US" sz="24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" y="1295400"/>
            <a:ext cx="1371600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libri"/>
              </a:rPr>
              <a:t>Effects</a:t>
            </a:r>
            <a:endParaRPr lang="en-US" sz="20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43600" y="1905000"/>
            <a:ext cx="1752600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libri"/>
              </a:rPr>
              <a:t>Results</a:t>
            </a:r>
            <a:endParaRPr lang="en-US" sz="20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C7A9-0206-4212-B85C-9D70CCD6C29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lgerian" pitchFamily="82" charset="0"/>
              </a:rPr>
              <a:t>pharmacokinetics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2057400"/>
            <a:ext cx="5715000" cy="68223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300"/>
              </a:lnSpc>
            </a:pPr>
            <a:r>
              <a:rPr lang="en-US" sz="2400" b="1" dirty="0">
                <a:latin typeface="Arial Narrow" pitchFamily="34" charset="0"/>
              </a:rPr>
              <a:t>Significant first pass metabolism occurs in the liver (10-20%) bioavailability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31242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Narrow" pitchFamily="34" charset="0"/>
              </a:rPr>
              <a:t>Given sublingual or via </a:t>
            </a:r>
            <a:r>
              <a:rPr lang="en-US" sz="2400" b="1" dirty="0" err="1">
                <a:latin typeface="Arial Narrow" pitchFamily="34" charset="0"/>
              </a:rPr>
              <a:t>transdermal</a:t>
            </a:r>
            <a:r>
              <a:rPr lang="en-US" sz="2400" b="1" dirty="0">
                <a:latin typeface="Arial Narrow" pitchFamily="34" charset="0"/>
              </a:rPr>
              <a:t> patch, or </a:t>
            </a:r>
            <a:r>
              <a:rPr lang="en-US" sz="2400" b="1" dirty="0" err="1">
                <a:latin typeface="Arial Narrow" pitchFamily="34" charset="0"/>
              </a:rPr>
              <a:t>parenteral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295400"/>
            <a:ext cx="57912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u="heavy" dirty="0" err="1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Nitroglycrine</a:t>
            </a:r>
            <a:r>
              <a:rPr lang="en-US" sz="2400" b="1" u="heavy" dirty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[GTN]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371600"/>
            <a:ext cx="5791200" cy="38728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300"/>
              </a:lnSpc>
              <a:spcBef>
                <a:spcPts val="600"/>
              </a:spcBef>
            </a:pPr>
            <a:r>
              <a:rPr lang="en-US" sz="2400" b="1" u="heavy" dirty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Oral </a:t>
            </a:r>
            <a:r>
              <a:rPr lang="en-US" sz="2400" b="1" u="heavy" dirty="0" err="1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isosorbide</a:t>
            </a:r>
            <a:r>
              <a:rPr lang="en-US" sz="2400" b="1" u="heavy" dirty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</a:t>
            </a:r>
            <a:r>
              <a:rPr lang="en-US" sz="2400" b="1" u="heavy" dirty="0" err="1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dinitrate</a:t>
            </a:r>
            <a:r>
              <a:rPr lang="en-US" sz="2400" b="1" u="heavy" dirty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&amp; </a:t>
            </a:r>
            <a:r>
              <a:rPr lang="en-US" sz="2400" b="1" u="heavy" dirty="0" err="1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mononitrate</a:t>
            </a:r>
            <a:endParaRPr lang="en-US" sz="2400" b="1" u="heavy" dirty="0">
              <a:uFill>
                <a:solidFill>
                  <a:srgbClr val="C00000"/>
                </a:solidFill>
              </a:u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981200"/>
            <a:ext cx="5867400" cy="38728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300"/>
              </a:lnSpc>
            </a:pPr>
            <a:r>
              <a:rPr lang="en-US" sz="2400" b="1" dirty="0">
                <a:latin typeface="Arial Narrow" pitchFamily="34" charset="0"/>
              </a:rPr>
              <a:t>Very well absorbed &amp; 100% bioavailability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3011680"/>
            <a:ext cx="6172200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Narrow" pitchFamily="34" charset="0"/>
              </a:rPr>
              <a:t>The </a:t>
            </a:r>
            <a:r>
              <a:rPr lang="en-US" sz="2400" b="1" dirty="0" err="1">
                <a:latin typeface="Arial Narrow" pitchFamily="34" charset="0"/>
              </a:rPr>
              <a:t>dinitrate</a:t>
            </a:r>
            <a:r>
              <a:rPr lang="en-US" sz="2400" b="1" dirty="0">
                <a:latin typeface="Arial Narrow" pitchFamily="34" charset="0"/>
              </a:rPr>
              <a:t> undergoes </a:t>
            </a:r>
            <a:r>
              <a:rPr lang="en-US" sz="2400" b="1" dirty="0" err="1">
                <a:latin typeface="Arial Narrow" pitchFamily="34" charset="0"/>
              </a:rPr>
              <a:t>denitration</a:t>
            </a:r>
            <a:r>
              <a:rPr lang="en-US" sz="2400" b="1" dirty="0">
                <a:latin typeface="Arial Narrow" pitchFamily="34" charset="0"/>
              </a:rPr>
              <a:t> to two </a:t>
            </a:r>
            <a:r>
              <a:rPr lang="en-US" sz="2400" b="1" dirty="0" err="1">
                <a:latin typeface="Arial Narrow" pitchFamily="34" charset="0"/>
              </a:rPr>
              <a:t>mononitrates</a:t>
            </a:r>
            <a:r>
              <a:rPr lang="en-US" sz="2400" b="1" dirty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>
                <a:latin typeface="Arial Narrow" pitchFamily="34" charset="0"/>
              </a:rPr>
              <a:t>both possess </a:t>
            </a:r>
            <a:r>
              <a:rPr lang="en-US" sz="2400" b="1" dirty="0" err="1">
                <a:latin typeface="Arial Narrow" pitchFamily="34" charset="0"/>
              </a:rPr>
              <a:t>antianginal</a:t>
            </a:r>
            <a:r>
              <a:rPr lang="en-US" sz="2400" b="1" dirty="0">
                <a:latin typeface="Arial Narrow" pitchFamily="34" charset="0"/>
              </a:rPr>
              <a:t> activity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4038600"/>
            <a:ext cx="7543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Narrow" pitchFamily="34" charset="0"/>
              </a:rPr>
              <a:t>(t</a:t>
            </a:r>
            <a:r>
              <a:rPr lang="en-US" sz="2400" b="1" baseline="-25000" dirty="0">
                <a:latin typeface="Arial Narrow" pitchFamily="34" charset="0"/>
              </a:rPr>
              <a:t>1/2 </a:t>
            </a:r>
            <a:r>
              <a:rPr lang="en-US" sz="2400" b="1" dirty="0">
                <a:latin typeface="Arial Narrow" pitchFamily="34" charset="0"/>
              </a:rPr>
              <a:t>1-3 hours)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4953000"/>
            <a:ext cx="7543800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Narrow" pitchFamily="34" charset="0"/>
              </a:rPr>
              <a:t>Further </a:t>
            </a:r>
            <a:r>
              <a:rPr lang="en-US" sz="2400" b="1" dirty="0" err="1">
                <a:latin typeface="Arial Narrow" pitchFamily="34" charset="0"/>
              </a:rPr>
              <a:t>denitrated</a:t>
            </a:r>
            <a:r>
              <a:rPr lang="en-US" sz="2400" b="1" dirty="0">
                <a:latin typeface="Arial Narrow" pitchFamily="34" charset="0"/>
              </a:rPr>
              <a:t> metabolites conjugate to </a:t>
            </a:r>
            <a:r>
              <a:rPr lang="en-US" sz="2400" b="1" dirty="0" err="1">
                <a:latin typeface="Arial Narrow" pitchFamily="34" charset="0"/>
              </a:rPr>
              <a:t>glucuronic</a:t>
            </a:r>
            <a:r>
              <a:rPr lang="en-US" sz="2400" b="1" dirty="0">
                <a:latin typeface="Arial Narrow" pitchFamily="34" charset="0"/>
              </a:rPr>
              <a:t> acid in liver.  Excreted in urine.</a:t>
            </a:r>
            <a:endParaRPr lang="en-US" sz="2400" dirty="0">
              <a:latin typeface="Algerian" pitchFamily="82" charset="0"/>
            </a:endParaRPr>
          </a:p>
        </p:txBody>
      </p:sp>
      <p:pic>
        <p:nvPicPr>
          <p:cNvPr id="10242" name="Picture 2" descr="نتيجة بحث الصور عن ‪sublingual nitrates‬‏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19875" y="838200"/>
            <a:ext cx="2295525" cy="2171700"/>
          </a:xfrm>
          <a:prstGeom prst="rect">
            <a:avLst/>
          </a:prstGeom>
          <a:noFill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C7A9-0206-4212-B85C-9D70CCD6C29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lgerian" pitchFamily="82" charset="0"/>
              </a:rPr>
              <a:t>Indications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371600"/>
            <a:ext cx="67056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Arial Narrow" pitchFamily="34" charset="0"/>
              </a:rPr>
              <a:t>IN STABLE ANGINA;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133600"/>
            <a:ext cx="67056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u="heavy" dirty="0">
                <a:uFill>
                  <a:solidFill>
                    <a:srgbClr val="00002E"/>
                  </a:solidFill>
                </a:uFill>
                <a:latin typeface="Arial Narrow" pitchFamily="34" charset="0"/>
              </a:rPr>
              <a:t>Acute symptom relief </a:t>
            </a:r>
            <a:r>
              <a:rPr lang="en-US" sz="2400" b="1" dirty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sublingual GTN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133600"/>
            <a:ext cx="67056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Arial Narrow" pitchFamily="34" charset="0"/>
              </a:rPr>
              <a:t>IN VARIANT ANGINA </a:t>
            </a:r>
            <a:r>
              <a:rPr lang="en-US" sz="2400" b="1" dirty="0">
                <a:latin typeface="Arial Narrow" pitchFamily="34" charset="0"/>
                <a:sym typeface="Wingdings 3"/>
              </a:rPr>
              <a:t></a:t>
            </a:r>
            <a:r>
              <a:rPr lang="en-US" sz="2400" b="1" dirty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sublingual GTN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800600"/>
            <a:ext cx="6781800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Narrow" pitchFamily="34" charset="0"/>
              </a:rPr>
              <a:t>CHF </a:t>
            </a:r>
            <a:r>
              <a:rPr lang="en-US" sz="2400" b="1" dirty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err="1">
                <a:solidFill>
                  <a:srgbClr val="FF0000"/>
                </a:solidFill>
                <a:latin typeface="Arial Narrow" pitchFamily="34" charset="0"/>
                <a:sym typeface="Wingdings 3"/>
              </a:rPr>
              <a:t>Isosorbide</a:t>
            </a:r>
            <a:r>
              <a:rPr lang="en-US" sz="2400" b="1" dirty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 Narrow" pitchFamily="34" charset="0"/>
                <a:sym typeface="Wingdings 3"/>
              </a:rPr>
              <a:t>mononitrate</a:t>
            </a:r>
            <a:r>
              <a:rPr lang="en-US" sz="2400" b="1" dirty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+ </a:t>
            </a:r>
            <a:r>
              <a:rPr lang="en-US" sz="2400" b="1" dirty="0" err="1">
                <a:solidFill>
                  <a:srgbClr val="FF0000"/>
                </a:solidFill>
                <a:latin typeface="Arial Narrow" pitchFamily="34" charset="0"/>
                <a:sym typeface="Wingdings 3"/>
              </a:rPr>
              <a:t>hydralazine</a:t>
            </a:r>
            <a:r>
              <a:rPr lang="en-US" sz="2400" b="1" dirty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</a:t>
            </a:r>
          </a:p>
          <a:p>
            <a:r>
              <a:rPr lang="en-US" sz="2400" b="1" i="1" dirty="0">
                <a:latin typeface="Arial Narrow" pitchFamily="34" charset="0"/>
                <a:sym typeface="Wingdings 3"/>
              </a:rPr>
              <a:t>[ if contraindication to ACEIs] 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5867400"/>
            <a:ext cx="6781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Narrow" pitchFamily="34" charset="0"/>
              </a:rPr>
              <a:t>AMI </a:t>
            </a:r>
            <a:r>
              <a:rPr lang="en-US" sz="2400" b="1" dirty="0">
                <a:latin typeface="Arial Narrow" pitchFamily="34" charset="0"/>
                <a:sym typeface="Wingdings 3"/>
              </a:rPr>
              <a:t></a:t>
            </a:r>
            <a:r>
              <a:rPr lang="en-US" sz="2400" b="1" dirty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IV GTN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28194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Arial Narrow" pitchFamily="34" charset="0"/>
              </a:rPr>
              <a:t>IN UNSTABLE ANGINA</a:t>
            </a:r>
            <a:r>
              <a:rPr lang="en-US" sz="2400" b="1" dirty="0">
                <a:latin typeface="Arial Narrow" pitchFamily="34" charset="0"/>
                <a:sym typeface="Wingdings 3"/>
              </a:rPr>
              <a:t> 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 Narrow" pitchFamily="34" charset="0"/>
              </a:rPr>
              <a:t>IV GTN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4038600"/>
            <a:ext cx="6781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Narrow" pitchFamily="34" charset="0"/>
              </a:rPr>
              <a:t>Refractory AHF</a:t>
            </a:r>
            <a:r>
              <a:rPr lang="en-US" sz="2400" b="1" dirty="0">
                <a:latin typeface="Arial Narrow" pitchFamily="34" charset="0"/>
                <a:sym typeface="Wingdings 3"/>
              </a:rPr>
              <a:t>  </a:t>
            </a:r>
            <a:r>
              <a:rPr lang="en-US" sz="2400" b="1" dirty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IV GTN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2819400"/>
            <a:ext cx="84582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u="heavy" dirty="0">
                <a:uFill>
                  <a:solidFill>
                    <a:srgbClr val="00002E"/>
                  </a:solidFill>
                </a:uFill>
                <a:latin typeface="Arial Narrow" pitchFamily="34" charset="0"/>
              </a:rPr>
              <a:t>Prevention;</a:t>
            </a:r>
            <a:r>
              <a:rPr lang="en-US" sz="2400" b="1" dirty="0">
                <a:uFill>
                  <a:solidFill>
                    <a:srgbClr val="00002E"/>
                  </a:solidFill>
                </a:uFill>
                <a:latin typeface="Arial Narrow" pitchFamily="34" charset="0"/>
              </a:rPr>
              <a:t>  </a:t>
            </a:r>
            <a:r>
              <a:rPr lang="en-US" sz="2400" b="1" u="dottedHeavy" dirty="0" err="1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Persistant</a:t>
            </a:r>
            <a:r>
              <a:rPr lang="en-US" sz="2400" b="1" u="dottedHeavy" dirty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 </a:t>
            </a:r>
            <a:r>
              <a:rPr lang="en-US" sz="2400" b="1" u="dottedHeavy" dirty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prophylaxis </a:t>
            </a:r>
            <a:r>
              <a:rPr lang="en-US" sz="2400" b="1" dirty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err="1">
                <a:solidFill>
                  <a:srgbClr val="FF0000"/>
                </a:solidFill>
                <a:latin typeface="Arial Narrow" pitchFamily="34" charset="0"/>
                <a:sym typeface="Wingdings 3"/>
              </a:rPr>
              <a:t>Isosorbide</a:t>
            </a:r>
            <a:r>
              <a:rPr lang="en-US" sz="2400" b="1" dirty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mono or </a:t>
            </a:r>
            <a:r>
              <a:rPr lang="en-US" sz="2400" b="1" dirty="0" err="1">
                <a:solidFill>
                  <a:srgbClr val="FF0000"/>
                </a:solidFill>
                <a:latin typeface="Arial Narrow" pitchFamily="34" charset="0"/>
                <a:sym typeface="Wingdings 3"/>
              </a:rPr>
              <a:t>dinitrate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3429000"/>
            <a:ext cx="6858000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marL="274320" lvl="0">
              <a:lnSpc>
                <a:spcPts val="2400"/>
              </a:lnSpc>
            </a:pPr>
            <a:r>
              <a:rPr lang="en-US" sz="2400" b="1" u="heavy" dirty="0">
                <a:uFill>
                  <a:solidFill>
                    <a:srgbClr val="00002E"/>
                  </a:solidFill>
                </a:uFill>
                <a:latin typeface="Arial Narrow" pitchFamily="34" charset="0"/>
              </a:rPr>
              <a:t>Prevention; </a:t>
            </a:r>
            <a:r>
              <a:rPr lang="en-US" sz="2400" b="1" u="dottedHeavy" kern="0" spc="-40" dirty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Situational prophylaxis  </a:t>
            </a:r>
            <a:r>
              <a:rPr lang="en-US" sz="2400" b="1" kern="0" spc="-40" dirty="0">
                <a:latin typeface="Arial Narrow" pitchFamily="34" charset="0"/>
                <a:sym typeface="Wingdings 3"/>
              </a:rPr>
              <a:t></a:t>
            </a:r>
            <a:r>
              <a:rPr lang="en-US" sz="2400" b="1" dirty="0">
                <a:latin typeface="Arial Narrow" pitchFamily="34" charset="0"/>
                <a:sym typeface="Wingdings 3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sublingual GTN</a:t>
            </a:r>
            <a:endParaRPr lang="en-US" sz="2400" b="1" kern="0" spc="-40" dirty="0"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3429000"/>
            <a:ext cx="68580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</a:rPr>
              <a:t>Heart Failure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Algerian" pitchFamily="82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C7A9-0206-4212-B85C-9D70CCD6C29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lgerian" pitchFamily="82" charset="0"/>
              </a:rPr>
              <a:t>contraindications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14478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Narrow" pitchFamily="34" charset="0"/>
              </a:rPr>
              <a:t>Known sensitivity to organic nitrates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438400"/>
            <a:ext cx="7162800" cy="43088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marL="0" lvl="2"/>
            <a:r>
              <a:rPr lang="en-US" sz="2200" b="1" dirty="0">
                <a:latin typeface="Arial Narrow" pitchFamily="34" charset="0"/>
              </a:rPr>
              <a:t>Glaucoma; nitrates</a:t>
            </a:r>
            <a:r>
              <a:rPr lang="en-US" sz="2200" b="1" dirty="0">
                <a:latin typeface="Arial Narrow" pitchFamily="34" charset="0"/>
                <a:sym typeface="Wingdings 3"/>
              </a:rPr>
              <a:t></a:t>
            </a:r>
            <a:r>
              <a:rPr lang="en-US" sz="2200" b="1" dirty="0">
                <a:latin typeface="Arial Narrow" pitchFamily="34" charset="0"/>
              </a:rPr>
              <a:t> </a:t>
            </a:r>
            <a:r>
              <a:rPr lang="en-US" sz="2200" b="1" dirty="0">
                <a:latin typeface="Arial Narrow" pitchFamily="34" charset="0"/>
                <a:sym typeface="Wingdings 3"/>
              </a:rPr>
              <a:t> aqueous </a:t>
            </a:r>
            <a:r>
              <a:rPr lang="en-US" sz="2200" b="1" dirty="0" err="1">
                <a:latin typeface="Arial Narrow" pitchFamily="34" charset="0"/>
                <a:sym typeface="Wingdings 3"/>
              </a:rPr>
              <a:t>humour</a:t>
            </a:r>
            <a:r>
              <a:rPr lang="en-US" sz="2200" b="1" dirty="0">
                <a:latin typeface="Arial Narrow" pitchFamily="34" charset="0"/>
                <a:sym typeface="Wingdings 3"/>
              </a:rPr>
              <a:t> formation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5287" y="3211995"/>
            <a:ext cx="8382000" cy="43088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marL="0" lvl="2"/>
            <a:r>
              <a:rPr lang="en-US" sz="2200" b="1" dirty="0">
                <a:latin typeface="Arial Narrow" pitchFamily="34" charset="0"/>
                <a:sym typeface="Wingdings 3"/>
              </a:rPr>
              <a:t>H</a:t>
            </a:r>
            <a:r>
              <a:rPr lang="en-US" sz="2200" b="1" dirty="0">
                <a:latin typeface="Arial Narrow" pitchFamily="34" charset="0"/>
              </a:rPr>
              <a:t>ead trauma or cerebral </a:t>
            </a:r>
            <a:r>
              <a:rPr lang="en-US" sz="2200" b="1" dirty="0" err="1">
                <a:latin typeface="Arial Narrow" pitchFamily="34" charset="0"/>
              </a:rPr>
              <a:t>haemorrhage</a:t>
            </a:r>
            <a:r>
              <a:rPr lang="en-US" sz="2200" b="1" dirty="0">
                <a:latin typeface="Arial Narrow" pitchFamily="34" charset="0"/>
              </a:rPr>
              <a:t>  </a:t>
            </a:r>
            <a:r>
              <a:rPr lang="en-US" sz="2200" b="1" dirty="0">
                <a:latin typeface="Arial Narrow" pitchFamily="34" charset="0"/>
                <a:sym typeface="Wingdings 3"/>
              </a:rPr>
              <a:t></a:t>
            </a:r>
            <a:r>
              <a:rPr lang="en-US" sz="2200" b="1" dirty="0">
                <a:latin typeface="Arial Narrow" pitchFamily="34" charset="0"/>
              </a:rPr>
              <a:t>Increase </a:t>
            </a:r>
            <a:r>
              <a:rPr lang="en-US" sz="2200" b="1" dirty="0">
                <a:latin typeface="Arial Narrow" pitchFamily="34" charset="0"/>
                <a:sym typeface="Wingdings 3"/>
              </a:rPr>
              <a:t>i</a:t>
            </a:r>
            <a:r>
              <a:rPr lang="en-US" sz="2200" b="1" dirty="0">
                <a:latin typeface="Arial Narrow" pitchFamily="34" charset="0"/>
              </a:rPr>
              <a:t>ntracranial pressure</a:t>
            </a:r>
            <a:endParaRPr lang="ar-SA" sz="2200" b="1" dirty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0386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Narrow" pitchFamily="34" charset="0"/>
              </a:rPr>
              <a:t>Uncorrected </a:t>
            </a:r>
            <a:r>
              <a:rPr lang="en-US" sz="2400" b="1" dirty="0" err="1">
                <a:latin typeface="Arial Narrow" pitchFamily="34" charset="0"/>
              </a:rPr>
              <a:t>hypovolemia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0668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Narrow" pitchFamily="34" charset="0"/>
              </a:rPr>
              <a:t>Concomitant administration of PDE</a:t>
            </a:r>
            <a:r>
              <a:rPr lang="en-US" sz="2400" b="1" baseline="-25000" dirty="0">
                <a:latin typeface="Arial Narrow" pitchFamily="34" charset="0"/>
              </a:rPr>
              <a:t>5</a:t>
            </a:r>
            <a:r>
              <a:rPr lang="en-US" sz="2400" b="1" dirty="0">
                <a:latin typeface="Arial Narrow" pitchFamily="34" charset="0"/>
              </a:rPr>
              <a:t> Inhibitors</a:t>
            </a:r>
            <a:endParaRPr lang="en-US" sz="2400" dirty="0">
              <a:latin typeface="Algerian" pitchFamily="82" charset="0"/>
            </a:endParaRPr>
          </a:p>
        </p:txBody>
      </p:sp>
      <p:grpSp>
        <p:nvGrpSpPr>
          <p:cNvPr id="8" name="Group 48"/>
          <p:cNvGrpSpPr/>
          <p:nvPr/>
        </p:nvGrpSpPr>
        <p:grpSpPr>
          <a:xfrm>
            <a:off x="304800" y="1589223"/>
            <a:ext cx="7543800" cy="4659177"/>
            <a:chOff x="-18288" y="801547"/>
            <a:chExt cx="7543800" cy="5481489"/>
          </a:xfrm>
        </p:grpSpPr>
        <p:pic>
          <p:nvPicPr>
            <p:cNvPr id="9" name="Picture 8" descr="C:\Users\Administrator\Pictures\pppp.jpg"/>
            <p:cNvPicPr>
              <a:picLocks noChangeAspect="1" noChangeArrowheads="1"/>
            </p:cNvPicPr>
            <p:nvPr/>
          </p:nvPicPr>
          <p:blipFill>
            <a:blip r:embed="rId3" cstate="print"/>
            <a:srcRect l="57702" t="15610" r="10024" b="42764"/>
            <a:stretch>
              <a:fillRect/>
            </a:stretch>
          </p:blipFill>
          <p:spPr bwMode="auto">
            <a:xfrm>
              <a:off x="1447800" y="5181600"/>
              <a:ext cx="1135856" cy="1101436"/>
            </a:xfrm>
            <a:prstGeom prst="ellipse">
              <a:avLst/>
            </a:prstGeom>
            <a:noFill/>
          </p:spPr>
        </p:pic>
        <p:pic>
          <p:nvPicPr>
            <p:cNvPr id="10" name="Picture 9" descr="C:\Users\Administrator\Pictures\pppp.jpg"/>
            <p:cNvPicPr>
              <a:picLocks noChangeAspect="1" noChangeArrowheads="1"/>
            </p:cNvPicPr>
            <p:nvPr/>
          </p:nvPicPr>
          <p:blipFill>
            <a:blip r:embed="rId3" cstate="print"/>
            <a:srcRect l="28362" t="52033" r="32518" b="6341"/>
            <a:stretch>
              <a:fillRect/>
            </a:stretch>
          </p:blipFill>
          <p:spPr bwMode="auto">
            <a:xfrm>
              <a:off x="2133600" y="4724400"/>
              <a:ext cx="1352550" cy="1082040"/>
            </a:xfrm>
            <a:prstGeom prst="ellipse">
              <a:avLst/>
            </a:prstGeom>
            <a:noFill/>
            <a:ln>
              <a:noFill/>
            </a:ln>
          </p:spPr>
        </p:pic>
        <p:grpSp>
          <p:nvGrpSpPr>
            <p:cNvPr id="11" name="Group 1"/>
            <p:cNvGrpSpPr/>
            <p:nvPr/>
          </p:nvGrpSpPr>
          <p:grpSpPr>
            <a:xfrm>
              <a:off x="-18288" y="801547"/>
              <a:ext cx="7543800" cy="5073851"/>
              <a:chOff x="-18288" y="1219200"/>
              <a:chExt cx="7543800" cy="5073851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5029200" y="1219200"/>
                <a:ext cx="1524000" cy="3048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943600" y="5486400"/>
                <a:ext cx="1524000" cy="3048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4"/>
              <p:cNvSpPr/>
              <p:nvPr/>
            </p:nvSpPr>
            <p:spPr>
              <a:xfrm>
                <a:off x="381000" y="5486400"/>
                <a:ext cx="1524000" cy="304800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524000" y="1219200"/>
                <a:ext cx="1524000" cy="304800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142488" y="1981200"/>
                <a:ext cx="1524000" cy="304800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81000" y="3200400"/>
                <a:ext cx="1524000" cy="304800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154680" y="3200400"/>
                <a:ext cx="1524000" cy="304800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916168" y="3200400"/>
                <a:ext cx="1524000" cy="304800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" name="Picture 3" descr="C:\Documents and Settings\DR.OMNIA\My Documents\My Pictures\NO1.GIF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lum bright="-20000" contrast="30000"/>
              </a:blip>
              <a:srcRect l="1190" t="5074" r="1190" b="3594"/>
              <a:stretch>
                <a:fillRect/>
              </a:stretch>
            </p:blipFill>
            <p:spPr bwMode="auto">
              <a:xfrm>
                <a:off x="-18288" y="1321763"/>
                <a:ext cx="7543800" cy="4971288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2895600"/>
            <a:ext cx="17621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304800" y="6172200"/>
            <a:ext cx="6096000" cy="43088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marL="0" lvl="2"/>
            <a:r>
              <a:rPr lang="en-US" sz="2200" b="1" dirty="0" err="1">
                <a:latin typeface="Arial Narrow" pitchFamily="34" charset="0"/>
                <a:sym typeface="Wingdings 3"/>
              </a:rPr>
              <a:t>Sildenafil</a:t>
            </a:r>
            <a:r>
              <a:rPr lang="en-US" sz="2200" b="1" dirty="0">
                <a:latin typeface="Arial Narrow" pitchFamily="34" charset="0"/>
                <a:sym typeface="Wingdings 3"/>
              </a:rPr>
              <a:t> + nitrates</a:t>
            </a:r>
            <a:r>
              <a:rPr lang="en-US" sz="2200" b="1" dirty="0">
                <a:latin typeface="Arial Narrow" pitchFamily="34" charset="0"/>
              </a:rPr>
              <a:t> </a:t>
            </a:r>
            <a:r>
              <a:rPr lang="en-US" sz="2200" b="1" dirty="0">
                <a:latin typeface="Arial Narrow" pitchFamily="34" charset="0"/>
                <a:sym typeface="Wingdings 3"/>
              </a:rPr>
              <a:t></a:t>
            </a:r>
            <a:r>
              <a:rPr lang="en-US" sz="2200" b="1" dirty="0">
                <a:latin typeface="Arial Narrow" pitchFamily="34" charset="0"/>
              </a:rPr>
              <a:t>Severe hypotension  &amp; death</a:t>
            </a:r>
            <a:endParaRPr lang="ar-SA" sz="2200" b="1" dirty="0">
              <a:latin typeface="Arial Narrow" pitchFamily="34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C7A9-0206-4212-B85C-9D70CCD6C29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066800"/>
            <a:ext cx="8763000" cy="569386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Helmi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a 62-year-old male smoker with T2DM &amp; hypertension presents with a 4-month history of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exertional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chest pain.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Physical examination shows a BP of 152/90 mm Hg but is otherwise unremarkable.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ECG is normal, &amp; laboratory tests show a fasting blood glucose value of 110 mg/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glycosylated hemoglobin 6.0%, creatinine 1.1 mg/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total cholesterol 160, LDL 120, HDL 38, &amp; triglycerides 147 mg/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He exercises for 8 minutes, experiences chest pain, &amp; is found to have a 2-mm ST-segment depression at the end of exercise.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228600"/>
            <a:ext cx="30480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lgerian" pitchFamily="82" charset="0"/>
              </a:rPr>
              <a:t>Minicase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C7A9-0206-4212-B85C-9D70CCD6C29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lgerian" pitchFamily="82" charset="0"/>
              </a:rPr>
              <a:t>Adverse drug reactions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2743200"/>
            <a:ext cx="41910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lgerian" pitchFamily="82" charset="0"/>
              </a:rPr>
              <a:t>Flushing in blush area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371600"/>
            <a:ext cx="39624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lgerian" pitchFamily="82" charset="0"/>
              </a:rPr>
              <a:t>Throbbing headache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4343400"/>
            <a:ext cx="47244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>
                <a:latin typeface="Algerian" pitchFamily="82" charset="0"/>
              </a:rPr>
              <a:t>Tachycardia </a:t>
            </a:r>
            <a:r>
              <a:rPr lang="en-US" sz="2400" dirty="0">
                <a:latin typeface="Algerian" pitchFamily="82" charset="0"/>
              </a:rPr>
              <a:t>&amp; palpitation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5334000"/>
            <a:ext cx="70866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lgerian" pitchFamily="82" charset="0"/>
              </a:rPr>
              <a:t>Postural hypotension, dizziness &amp; syncope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6172200"/>
            <a:ext cx="51054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lgerian" pitchFamily="82" charset="0"/>
              </a:rPr>
              <a:t>Rarely </a:t>
            </a:r>
            <a:r>
              <a:rPr lang="en-US" sz="2400" dirty="0" err="1">
                <a:latin typeface="Algerian" pitchFamily="82" charset="0"/>
              </a:rPr>
              <a:t>methemoglobinema</a:t>
            </a:r>
            <a:endParaRPr lang="en-US" sz="2400" dirty="0">
              <a:latin typeface="Algerian" pitchFamily="8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914400"/>
            <a:ext cx="15621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514600"/>
            <a:ext cx="105727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3810000"/>
            <a:ext cx="10191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 descr="/uploads/BE/Us/BEUsj0TTnNhWjG6YriYGcw/dizz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1400" y="4343400"/>
            <a:ext cx="1524000" cy="1847850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C7A9-0206-4212-B85C-9D70CCD6C29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C7A9-0206-4212-B85C-9D70CCD6C29D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8333" t="15334" r="35555" b="9111"/>
          <a:stretch/>
        </p:blipFill>
        <p:spPr>
          <a:xfrm>
            <a:off x="0" y="-1"/>
            <a:ext cx="6781800" cy="694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7354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lgerian" pitchFamily="82" charset="0"/>
              </a:rPr>
              <a:t>Preparations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5791200"/>
            <a:ext cx="7162800" cy="73353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>
                <a:latin typeface="Arial Narrow" pitchFamily="34" charset="0"/>
              </a:rPr>
              <a:t>Oral or </a:t>
            </a:r>
            <a:r>
              <a:rPr lang="en-US" sz="2400" b="1" dirty="0" err="1">
                <a:latin typeface="Arial Narrow" pitchFamily="34" charset="0"/>
              </a:rPr>
              <a:t>bucal</a:t>
            </a:r>
            <a:r>
              <a:rPr lang="en-US" sz="2400" b="1" dirty="0">
                <a:latin typeface="Arial Narrow" pitchFamily="34" charset="0"/>
              </a:rPr>
              <a:t> sustained release</a:t>
            </a:r>
          </a:p>
          <a:p>
            <a:pPr>
              <a:lnSpc>
                <a:spcPts val="2500"/>
              </a:lnSpc>
            </a:pPr>
            <a:r>
              <a:rPr lang="en-US" sz="2400" b="1" dirty="0">
                <a:latin typeface="Arial Narrow" pitchFamily="34" charset="0"/>
              </a:rPr>
              <a:t>I.V. Preparations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0668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lvl="0"/>
            <a:r>
              <a:rPr lang="en-US" sz="2400" b="1" u="heavy" dirty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Nitroglycerine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752600"/>
            <a:ext cx="7162800" cy="41293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500"/>
              </a:lnSpc>
            </a:pPr>
            <a:r>
              <a:rPr lang="en-US" sz="2400" b="1" dirty="0">
                <a:latin typeface="Arial Narrow" pitchFamily="34" charset="0"/>
              </a:rPr>
              <a:t>Sublingual tablets or spray</a:t>
            </a:r>
          </a:p>
        </p:txBody>
      </p:sp>
      <p:pic>
        <p:nvPicPr>
          <p:cNvPr id="6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86675" y="533400"/>
            <a:ext cx="1457325" cy="1876425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1000" y="2438400"/>
            <a:ext cx="7086600" cy="41293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500"/>
              </a:lnSpc>
            </a:pPr>
            <a:r>
              <a:rPr lang="en-US" sz="2400" b="1" dirty="0" err="1">
                <a:latin typeface="Arial Narrow" pitchFamily="34" charset="0"/>
              </a:rPr>
              <a:t>Transdermal</a:t>
            </a:r>
            <a:r>
              <a:rPr lang="en-US" sz="2400" b="1" dirty="0">
                <a:latin typeface="Arial Narrow" pitchFamily="34" charset="0"/>
              </a:rPr>
              <a:t> patch 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 l="9524" t="2703" r="4762" b="27027"/>
          <a:stretch>
            <a:fillRect/>
          </a:stretch>
        </p:blipFill>
        <p:spPr>
          <a:xfrm>
            <a:off x="1905000" y="2895600"/>
            <a:ext cx="3429000" cy="2743200"/>
          </a:xfrm>
          <a:prstGeom prst="rect">
            <a:avLst/>
          </a:prstGeom>
          <a:noFill/>
        </p:spPr>
      </p:pic>
      <p:pic>
        <p:nvPicPr>
          <p:cNvPr id="11" name="Picture 10" descr="scan0020"/>
          <p:cNvPicPr>
            <a:picLocks noChangeAspect="1" noChangeArrowheads="1"/>
          </p:cNvPicPr>
          <p:nvPr/>
        </p:nvPicPr>
        <p:blipFill>
          <a:blip r:embed="rId6" cstate="print">
            <a:lum bright="20000" contrast="30000"/>
          </a:blip>
          <a:srcRect t="5759" r="7937" b="5654"/>
          <a:stretch>
            <a:fillRect/>
          </a:stretch>
        </p:blipFill>
        <p:spPr bwMode="auto">
          <a:xfrm>
            <a:off x="1905000" y="1752600"/>
            <a:ext cx="4495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C7A9-0206-4212-B85C-9D70CCD6C29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 animBg="1"/>
      <p:bldP spid="5" grpId="1" animBg="1"/>
      <p:bldP spid="7" grpId="0" animBg="1"/>
      <p:bldP spid="7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858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lgerian" pitchFamily="82" charset="0"/>
              </a:rPr>
              <a:t>Preparations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524000"/>
            <a:ext cx="7162800" cy="142346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lvl="0"/>
            <a:r>
              <a:rPr lang="en-US" sz="2400" b="1" u="heavy" dirty="0" err="1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Isosorbide</a:t>
            </a:r>
            <a:r>
              <a:rPr lang="en-US" sz="2400" b="1" u="heavy" dirty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</a:t>
            </a:r>
            <a:r>
              <a:rPr lang="en-US" sz="2400" b="1" u="heavy" dirty="0" err="1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dinitrate</a:t>
            </a:r>
            <a:endParaRPr lang="en-US" sz="2400" b="1" u="heavy" dirty="0">
              <a:uFill>
                <a:solidFill>
                  <a:srgbClr val="C00000"/>
                </a:solidFill>
              </a:uFill>
              <a:latin typeface="Arial Narrow" pitchFamily="34" charset="0"/>
            </a:endParaRPr>
          </a:p>
          <a:p>
            <a:pPr lvl="0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b="1" dirty="0" err="1">
                <a:latin typeface="Arial Narrow" pitchFamily="34" charset="0"/>
              </a:rPr>
              <a:t>Dinitrate</a:t>
            </a:r>
            <a:r>
              <a:rPr lang="en-US" sz="2400" b="1" dirty="0">
                <a:latin typeface="Arial Narrow" pitchFamily="34" charset="0"/>
              </a:rPr>
              <a:t> Sublingual tablets </a:t>
            </a:r>
          </a:p>
          <a:p>
            <a:pPr lvl="0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b="1" dirty="0" err="1">
                <a:latin typeface="Arial Narrow" pitchFamily="34" charset="0"/>
              </a:rPr>
              <a:t>Dinitrate</a:t>
            </a:r>
            <a:r>
              <a:rPr lang="en-US" sz="2400" b="1" dirty="0">
                <a:latin typeface="Arial Narrow" pitchFamily="34" charset="0"/>
              </a:rPr>
              <a:t> Oral sustained release</a:t>
            </a:r>
          </a:p>
          <a:p>
            <a:pPr lvl="0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b="1" dirty="0">
                <a:latin typeface="Arial Narrow" pitchFamily="34" charset="0"/>
              </a:rPr>
              <a:t>Infusion Preparations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4343400"/>
            <a:ext cx="7162800" cy="41293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b="1" dirty="0" err="1">
                <a:latin typeface="Arial Narrow" pitchFamily="34" charset="0"/>
              </a:rPr>
              <a:t>Mononitrate</a:t>
            </a:r>
            <a:r>
              <a:rPr lang="en-US" sz="2400" b="1" dirty="0">
                <a:latin typeface="Arial Narrow" pitchFamily="34" charset="0"/>
              </a:rPr>
              <a:t> Oral sustained release</a:t>
            </a:r>
          </a:p>
        </p:txBody>
      </p:sp>
      <p:grpSp>
        <p:nvGrpSpPr>
          <p:cNvPr id="5" name="Group 18"/>
          <p:cNvGrpSpPr/>
          <p:nvPr/>
        </p:nvGrpSpPr>
        <p:grpSpPr>
          <a:xfrm>
            <a:off x="2590800" y="3200400"/>
            <a:ext cx="3617470" cy="3257669"/>
            <a:chOff x="5212848" y="3371731"/>
            <a:chExt cx="3617470" cy="3257669"/>
          </a:xfrm>
        </p:grpSpPr>
        <p:pic>
          <p:nvPicPr>
            <p:cNvPr id="6" name="Picture 7" descr="scan0021"/>
            <p:cNvPicPr>
              <a:picLocks noChangeAspect="1" noChangeArrowheads="1"/>
            </p:cNvPicPr>
            <p:nvPr/>
          </p:nvPicPr>
          <p:blipFill>
            <a:blip r:embed="rId2" cstate="print">
              <a:lum bright="20000" contrast="30000"/>
            </a:blip>
            <a:srcRect t="4214" r="7018" b="66118"/>
            <a:stretch>
              <a:fillRect/>
            </a:stretch>
          </p:blipFill>
          <p:spPr>
            <a:xfrm>
              <a:off x="5212848" y="3371731"/>
              <a:ext cx="3617470" cy="1447559"/>
            </a:xfrm>
            <a:prstGeom prst="rect">
              <a:avLst/>
            </a:prstGeom>
            <a:noFill/>
          </p:spPr>
        </p:pic>
        <p:pic>
          <p:nvPicPr>
            <p:cNvPr id="7" name="Picture 7" descr="scan0021"/>
            <p:cNvPicPr>
              <a:picLocks noChangeAspect="1" noChangeArrowheads="1"/>
            </p:cNvPicPr>
            <p:nvPr/>
          </p:nvPicPr>
          <p:blipFill>
            <a:blip r:embed="rId2" cstate="print">
              <a:lum bright="20000" contrast="30000"/>
            </a:blip>
            <a:srcRect t="16430" r="7018" b="45176"/>
            <a:stretch>
              <a:fillRect/>
            </a:stretch>
          </p:blipFill>
          <p:spPr>
            <a:xfrm>
              <a:off x="5212848" y="3712333"/>
              <a:ext cx="3617470" cy="1873311"/>
            </a:xfrm>
            <a:prstGeom prst="rect">
              <a:avLst/>
            </a:prstGeom>
            <a:noFill/>
          </p:spPr>
        </p:pic>
        <p:pic>
          <p:nvPicPr>
            <p:cNvPr id="8" name="Picture 7" descr="scan0021"/>
            <p:cNvPicPr>
              <a:picLocks noChangeAspect="1" noChangeArrowheads="1"/>
            </p:cNvPicPr>
            <p:nvPr/>
          </p:nvPicPr>
          <p:blipFill>
            <a:blip r:embed="rId2" cstate="print">
              <a:lum bright="20000" contrast="30000"/>
            </a:blip>
            <a:srcRect t="63550" r="7018" b="24799"/>
            <a:stretch>
              <a:fillRect/>
            </a:stretch>
          </p:blipFill>
          <p:spPr>
            <a:xfrm>
              <a:off x="5212848" y="5379606"/>
              <a:ext cx="3617470" cy="568470"/>
            </a:xfrm>
            <a:prstGeom prst="rect">
              <a:avLst/>
            </a:prstGeom>
            <a:noFill/>
          </p:spPr>
        </p:pic>
        <p:pic>
          <p:nvPicPr>
            <p:cNvPr id="9" name="Picture 7" descr="scan0021"/>
            <p:cNvPicPr>
              <a:picLocks noChangeAspect="1" noChangeArrowheads="1"/>
            </p:cNvPicPr>
            <p:nvPr/>
          </p:nvPicPr>
          <p:blipFill>
            <a:blip r:embed="rId2" cstate="print">
              <a:lum bright="20000" contrast="30000"/>
            </a:blip>
            <a:srcRect t="74021" r="7018" b="8642"/>
            <a:stretch>
              <a:fillRect/>
            </a:stretch>
          </p:blipFill>
          <p:spPr>
            <a:xfrm>
              <a:off x="5212848" y="5783529"/>
              <a:ext cx="3617470" cy="845871"/>
            </a:xfrm>
            <a:prstGeom prst="rect">
              <a:avLst/>
            </a:prstGeom>
            <a:noFill/>
          </p:spPr>
        </p:pic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C7A9-0206-4212-B85C-9D70CCD6C29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858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lgerian" pitchFamily="82" charset="0"/>
              </a:rPr>
              <a:t>Nitrates tolerance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403079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lgerian" pitchFamily="82" charset="0"/>
              </a:rPr>
              <a:t>Mechanism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9772" y="1424235"/>
            <a:ext cx="8610600" cy="2062103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200" b="1" u="heavy" dirty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Loss of vasodilator response of nitrates </a:t>
            </a:r>
            <a:r>
              <a:rPr lang="en-US" sz="3200" b="1" dirty="0">
                <a:uFill>
                  <a:solidFill>
                    <a:schemeClr val="tx1"/>
                  </a:solidFill>
                </a:uFill>
                <a:latin typeface="Arial Narrow" pitchFamily="34" charset="0"/>
              </a:rPr>
              <a:t>on use of long-acting preparations </a:t>
            </a:r>
            <a:r>
              <a:rPr lang="en-US" sz="3200" b="1" dirty="0">
                <a:latin typeface="Arial Narrow" pitchFamily="34" charset="0"/>
              </a:rPr>
              <a:t>(oral, transdermal) or continuous IV infusions, for more than a few hours without interruption.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4746447"/>
            <a:ext cx="8153400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 Narrow" pitchFamily="34" charset="0"/>
              </a:rPr>
              <a:t>1-Compensatory </a:t>
            </a:r>
            <a:r>
              <a:rPr lang="en-US" sz="2800" b="1" dirty="0" err="1">
                <a:latin typeface="Arial Narrow" pitchFamily="34" charset="0"/>
              </a:rPr>
              <a:t>neurohormonal</a:t>
            </a:r>
            <a:r>
              <a:rPr lang="en-US" sz="2800" b="1" dirty="0">
                <a:latin typeface="Arial Narrow" pitchFamily="34" charset="0"/>
              </a:rPr>
              <a:t> counter-regulation </a:t>
            </a:r>
            <a:endParaRPr lang="en-US" sz="2800" dirty="0"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551398"/>
            <a:ext cx="7086600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 Narrow" pitchFamily="34" charset="0"/>
              </a:rPr>
              <a:t>2-Depletion of free-SH groups</a:t>
            </a:r>
            <a:endParaRPr lang="en-US" sz="2800" dirty="0">
              <a:latin typeface="Algerian" pitchFamily="8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C7A9-0206-4212-B85C-9D70CCD6C29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2362200"/>
            <a:ext cx="6400800" cy="2062103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lvl="0"/>
            <a:r>
              <a:rPr lang="en-US" sz="3200" dirty="0"/>
              <a:t>If </a:t>
            </a:r>
            <a:r>
              <a:rPr lang="en-US" sz="3200" dirty="0" err="1"/>
              <a:t>Helmi</a:t>
            </a:r>
            <a:r>
              <a:rPr lang="en-US" sz="3200" dirty="0"/>
              <a:t> was prescribed nitrates &amp; tolerance developed to its effect, how to overcome tolerance to nitrates?</a:t>
            </a:r>
            <a:endParaRPr lang="en-US" sz="3200" dirty="0">
              <a:latin typeface="Algerian" pitchFamily="82" charset="0"/>
            </a:endParaRPr>
          </a:p>
        </p:txBody>
      </p:sp>
      <p:pic>
        <p:nvPicPr>
          <p:cNvPr id="15362" name="Picture 2" descr="http://exchanges.wiley.com/blog/wp-content/uploads/2013/06/stethoscop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762000"/>
            <a:ext cx="2590800" cy="1371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3400" y="990600"/>
            <a:ext cx="36576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lgerian" pitchFamily="82" charset="0"/>
              </a:rPr>
              <a:t>Minicase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457200" y="4455840"/>
            <a:ext cx="8153400" cy="224676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marL="0" lvl="1"/>
            <a:r>
              <a:rPr lang="en-US" sz="2800" b="1" u="heavy" dirty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Nitrate tolerance can be overcome by:</a:t>
            </a:r>
          </a:p>
          <a:p>
            <a:pPr lvl="0"/>
            <a:r>
              <a:rPr lang="en-US" sz="2800" b="1" dirty="0">
                <a:latin typeface="Arial Narrow" pitchFamily="34" charset="0"/>
              </a:rPr>
              <a:t>Smaller doses at increasing intervals (Nitrate free periods twice a day).</a:t>
            </a:r>
          </a:p>
          <a:p>
            <a:pPr lvl="0"/>
            <a:r>
              <a:rPr lang="en-US" sz="2800" b="1" dirty="0">
                <a:latin typeface="Arial Narrow" pitchFamily="34" charset="0"/>
              </a:rPr>
              <a:t>Giving drugs that maintain tissue SH group e.g.  </a:t>
            </a:r>
            <a:r>
              <a:rPr lang="en-US" sz="2800" b="1" dirty="0" err="1">
                <a:latin typeface="Arial Narrow" pitchFamily="34" charset="0"/>
              </a:rPr>
              <a:t>Captopril</a:t>
            </a:r>
            <a:r>
              <a:rPr lang="en-US" sz="2800" b="1" dirty="0">
                <a:latin typeface="Arial Narrow" pitchFamily="34" charset="0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C7A9-0206-4212-B85C-9D70CCD6C29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381000"/>
            <a:ext cx="70104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lgerian" pitchFamily="82" charset="0"/>
              </a:rPr>
              <a:t>Task- selection of a P-drug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1371600"/>
            <a:ext cx="7162800" cy="526297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lvl="0"/>
            <a:r>
              <a:rPr lang="en-US" sz="2800" dirty="0">
                <a:ln>
                  <a:solidFill>
                    <a:srgbClr val="FF0000"/>
                  </a:solidFill>
                </a:ln>
                <a:latin typeface="Albertus" pitchFamily="34" charset="0"/>
              </a:rPr>
              <a:t>Instructions:</a:t>
            </a:r>
          </a:p>
          <a:p>
            <a:pPr lvl="0"/>
            <a:r>
              <a:rPr lang="en-US" sz="2800" dirty="0">
                <a:ln>
                  <a:solidFill>
                    <a:srgbClr val="FF0000"/>
                  </a:solidFill>
                </a:ln>
                <a:latin typeface="Albertus" pitchFamily="34" charset="0"/>
              </a:rPr>
              <a:t>1- Select a leader for your group</a:t>
            </a:r>
          </a:p>
          <a:p>
            <a:pPr lvl="0"/>
            <a:r>
              <a:rPr lang="en-US" sz="2800" dirty="0">
                <a:ln>
                  <a:solidFill>
                    <a:srgbClr val="FF0000"/>
                  </a:solidFill>
                </a:ln>
                <a:latin typeface="Albertus" pitchFamily="34" charset="0"/>
              </a:rPr>
              <a:t>2- Discuss the case according to the steps shown in the sheet</a:t>
            </a:r>
          </a:p>
          <a:p>
            <a:pPr lvl="0"/>
            <a:r>
              <a:rPr lang="en-US" sz="2800" dirty="0">
                <a:ln>
                  <a:solidFill>
                    <a:srgbClr val="FF0000"/>
                  </a:solidFill>
                </a:ln>
                <a:latin typeface="Albertus" pitchFamily="34" charset="0"/>
              </a:rPr>
              <a:t>3- Use your internet access to obtain evidence for efficacy, toxicity, convenience &amp; cost.</a:t>
            </a:r>
          </a:p>
          <a:p>
            <a:pPr lvl="0"/>
            <a:r>
              <a:rPr lang="en-US" sz="2800" dirty="0">
                <a:ln>
                  <a:solidFill>
                    <a:srgbClr val="FF0000"/>
                  </a:solidFill>
                </a:ln>
                <a:latin typeface="Albertus" pitchFamily="34" charset="0"/>
              </a:rPr>
              <a:t>4- Due to time constrains divide yourself into groups of five, each doing one search e.g. evidence for efficacy.</a:t>
            </a:r>
          </a:p>
          <a:p>
            <a:pPr lvl="0"/>
            <a:r>
              <a:rPr lang="en-US" sz="2800" dirty="0">
                <a:ln>
                  <a:solidFill>
                    <a:srgbClr val="FF0000"/>
                  </a:solidFill>
                </a:ln>
                <a:latin typeface="Albertus" pitchFamily="34" charset="0"/>
              </a:rPr>
              <a:t>5- You have 10 minutes to do this and 1 minute to report to the class.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C7A9-0206-4212-B85C-9D70CCD6C29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exchanges.wiley.com/blog/wp-content/uploads/2013/06/stethoscop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762000"/>
            <a:ext cx="2590800" cy="1371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3400" y="990600"/>
            <a:ext cx="36576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lgerian" pitchFamily="82" charset="0"/>
              </a:rPr>
              <a:t>Minicase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2971800"/>
            <a:ext cx="7315200" cy="107721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lgerian" pitchFamily="82" charset="0"/>
              </a:rPr>
              <a:t>What life style modifications should </a:t>
            </a:r>
            <a:r>
              <a:rPr lang="en-US" sz="3200" dirty="0" err="1">
                <a:latin typeface="Algerian" pitchFamily="82" charset="0"/>
              </a:rPr>
              <a:t>Helmi</a:t>
            </a:r>
            <a:r>
              <a:rPr lang="en-US" sz="3200" dirty="0">
                <a:latin typeface="Algerian" pitchFamily="82" charset="0"/>
              </a:rPr>
              <a:t> carry out?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C7A9-0206-4212-B85C-9D70CCD6C29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صورة ذات صلة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2590800"/>
            <a:ext cx="2943225" cy="3810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81000" y="1524000"/>
            <a:ext cx="6477000" cy="86177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800" b="1" dirty="0">
                <a:latin typeface="Arial Narrow" pitchFamily="34" charset="0"/>
              </a:rPr>
              <a:t>A clinical syndrome of chest pain (varying in severity) due to ischemia of heart  muscle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304800"/>
            <a:ext cx="8458200" cy="107721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latin typeface="Algerian" pitchFamily="82" charset="0"/>
              </a:rPr>
              <a:t>Which signs or symptoms of </a:t>
            </a:r>
            <a:r>
              <a:rPr lang="en-US" sz="3200" dirty="0" err="1">
                <a:latin typeface="Algerian" pitchFamily="82" charset="0"/>
              </a:rPr>
              <a:t>helmi</a:t>
            </a:r>
            <a:r>
              <a:rPr lang="en-US" sz="3200" dirty="0">
                <a:latin typeface="Algerian" pitchFamily="82" charset="0"/>
              </a:rPr>
              <a:t> suggest diagnosis of angina pectoris?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1600200"/>
            <a:ext cx="6096000" cy="47705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800" b="1" dirty="0">
                <a:latin typeface="Arial Narrow" pitchFamily="34" charset="0"/>
              </a:rPr>
              <a:t>Pain is caused either by obstruction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4038600"/>
            <a:ext cx="5181600" cy="47705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800" b="1" dirty="0">
                <a:latin typeface="Arial Narrow" pitchFamily="34" charset="0"/>
              </a:rPr>
              <a:t>Or spasm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3124200"/>
            <a:ext cx="6477000" cy="101809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800" b="1" dirty="0">
                <a:latin typeface="Arial Narrow" pitchFamily="34" charset="0"/>
              </a:rPr>
              <a:t>Pain is due to (accumulation of metabolites </a:t>
            </a:r>
            <a:r>
              <a:rPr lang="en-US" sz="2800" b="1" dirty="0">
                <a:latin typeface="Arial Narrow" pitchFamily="34" charset="0"/>
                <a:sym typeface="Symbol" pitchFamily="18" charset="2"/>
              </a:rPr>
              <a:t>K</a:t>
            </a:r>
            <a:r>
              <a:rPr lang="en-US" sz="2800" b="1" baseline="30000" dirty="0">
                <a:latin typeface="Arial Narrow" pitchFamily="34" charset="0"/>
                <a:sym typeface="Symbol" pitchFamily="18" charset="2"/>
              </a:rPr>
              <a:t>+</a:t>
            </a:r>
            <a:r>
              <a:rPr lang="en-US" sz="2800" b="1" dirty="0">
                <a:latin typeface="Arial Narrow" pitchFamily="34" charset="0"/>
                <a:sym typeface="Symbol" pitchFamily="18" charset="2"/>
              </a:rPr>
              <a:t>, PGs,  </a:t>
            </a:r>
            <a:r>
              <a:rPr lang="en-US" sz="2800" b="1" dirty="0" err="1">
                <a:latin typeface="Arial Narrow" pitchFamily="34" charset="0"/>
                <a:sym typeface="Symbol" pitchFamily="18" charset="2"/>
              </a:rPr>
              <a:t>Kinins</a:t>
            </a:r>
            <a:r>
              <a:rPr lang="en-US" sz="2800" b="1" dirty="0">
                <a:latin typeface="Arial Narrow" pitchFamily="34" charset="0"/>
                <a:sym typeface="Symbol" pitchFamily="18" charset="2"/>
              </a:rPr>
              <a:t>, Adenosine….) </a:t>
            </a:r>
            <a:r>
              <a:rPr lang="en-US" sz="2800" b="1" dirty="0">
                <a:latin typeface="Arial Narrow" pitchFamily="34" charset="0"/>
              </a:rPr>
              <a:t>secondary to the ischemia</a:t>
            </a:r>
          </a:p>
        </p:txBody>
      </p:sp>
      <p:pic>
        <p:nvPicPr>
          <p:cNvPr id="9" name="Picture 8" descr="http://www.typesofeverything.com/wp-content/uploads/2010/12/Coronary-Heart-Disease.jpg"/>
          <p:cNvPicPr>
            <a:picLocks noChangeAspect="1" noChangeArrowheads="1"/>
          </p:cNvPicPr>
          <p:nvPr/>
        </p:nvPicPr>
        <p:blipFill>
          <a:blip r:embed="rId5" cstate="print"/>
          <a:srcRect l="53429" t="9685" r="1502" b="32203"/>
          <a:stretch>
            <a:fillRect/>
          </a:stretch>
        </p:blipFill>
        <p:spPr bwMode="auto">
          <a:xfrm>
            <a:off x="2895600" y="2209800"/>
            <a:ext cx="2819400" cy="1752600"/>
          </a:xfrm>
          <a:prstGeom prst="ellipse">
            <a:avLst/>
          </a:prstGeom>
          <a:noFill/>
        </p:spPr>
      </p:pic>
      <p:pic>
        <p:nvPicPr>
          <p:cNvPr id="10" name="Picture 2" descr="http://www.nlm.nih.gov/medlineplus/ency/images/ency/fullsize/1813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 l="50000" b="37500"/>
          <a:stretch>
            <a:fillRect/>
          </a:stretch>
        </p:blipFill>
        <p:spPr bwMode="auto">
          <a:xfrm>
            <a:off x="2209800" y="4495800"/>
            <a:ext cx="3200400" cy="2209800"/>
          </a:xfrm>
          <a:prstGeom prst="ellipse">
            <a:avLst/>
          </a:prstGeom>
          <a:noFill/>
        </p:spPr>
      </p:pic>
      <p:pic>
        <p:nvPicPr>
          <p:cNvPr id="11" name="Picture 2" descr="Heart Attack Types of Heart Disease Disorder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2514600"/>
            <a:ext cx="2971800" cy="3200400"/>
          </a:xfrm>
          <a:prstGeom prst="rect">
            <a:avLst/>
          </a:prstGeom>
          <a:noFill/>
        </p:spPr>
      </p:pic>
      <p:pic>
        <p:nvPicPr>
          <p:cNvPr id="12" name="Picture 2" descr="http://www.livinghealthyworldwide.com/wp-content/uploads/2010/09/img_card3_3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876" b="2439"/>
          <a:stretch>
            <a:fillRect/>
          </a:stretch>
        </p:blipFill>
        <p:spPr bwMode="auto">
          <a:xfrm>
            <a:off x="3505200" y="2667000"/>
            <a:ext cx="2438400" cy="3810000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C7A9-0206-4212-B85C-9D70CCD6C29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5" grpId="0" animBg="1"/>
      <p:bldP spid="5" grpId="1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exchanges.wiley.com/blog/wp-content/uploads/2013/06/stethoscop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762000"/>
            <a:ext cx="2590800" cy="1371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3400" y="990600"/>
            <a:ext cx="36576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lgerian" pitchFamily="82" charset="0"/>
              </a:rPr>
              <a:t>Minicase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2971800"/>
            <a:ext cx="8229600" cy="107721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lgerian" pitchFamily="82" charset="0"/>
              </a:rPr>
              <a:t>What is the possible underlying cause of </a:t>
            </a:r>
            <a:r>
              <a:rPr lang="en-US" sz="3200" dirty="0" err="1">
                <a:latin typeface="Algerian" pitchFamily="82" charset="0"/>
              </a:rPr>
              <a:t>Helmi’s</a:t>
            </a:r>
            <a:r>
              <a:rPr lang="en-US" sz="3200" dirty="0">
                <a:latin typeface="Algerian" pitchFamily="82" charset="0"/>
              </a:rPr>
              <a:t> </a:t>
            </a:r>
            <a:r>
              <a:rPr lang="en-US" sz="3200" dirty="0" err="1">
                <a:latin typeface="Algerian" pitchFamily="82" charset="0"/>
              </a:rPr>
              <a:t>exertional</a:t>
            </a:r>
            <a:r>
              <a:rPr lang="en-US" sz="3200" dirty="0">
                <a:latin typeface="Algerian" pitchFamily="82" charset="0"/>
              </a:rPr>
              <a:t> pain?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C7A9-0206-4212-B85C-9D70CCD6C29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C7A9-0206-4212-B85C-9D70CCD6C29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" y="3934123"/>
            <a:ext cx="89154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en-US" sz="2400" dirty="0"/>
              <a:t>In Exercise</a:t>
            </a:r>
          </a:p>
          <a:p>
            <a:endParaRPr lang="en-US" sz="800" dirty="0"/>
          </a:p>
          <a:p>
            <a:r>
              <a:rPr lang="en-US" sz="2400" dirty="0"/>
              <a:t>- Respiration in </a:t>
            </a:r>
            <a:r>
              <a:rPr lang="en-US" sz="2400" dirty="0" err="1"/>
              <a:t>sk</a:t>
            </a:r>
            <a:r>
              <a:rPr lang="en-US" sz="2400" dirty="0"/>
              <a:t> m   , Demand for O2 &amp; glucose   , So CO has to </a:t>
            </a:r>
            <a:endParaRPr lang="en-US" sz="800" dirty="0"/>
          </a:p>
          <a:p>
            <a:r>
              <a:rPr lang="en-US" sz="2400" dirty="0"/>
              <a:t>- Greater amount of </a:t>
            </a:r>
            <a:r>
              <a:rPr lang="en-US" sz="2400" dirty="0" err="1"/>
              <a:t>bld</a:t>
            </a:r>
            <a:r>
              <a:rPr lang="en-US" sz="2400" dirty="0"/>
              <a:t> to be delivered to </a:t>
            </a:r>
            <a:r>
              <a:rPr lang="en-US" sz="2400" dirty="0" err="1"/>
              <a:t>sk</a:t>
            </a:r>
            <a:r>
              <a:rPr lang="en-US" sz="2400" dirty="0"/>
              <a:t> m (we need perfusion to    )</a:t>
            </a:r>
          </a:p>
          <a:p>
            <a:r>
              <a:rPr lang="en-US" sz="2400" dirty="0"/>
              <a:t>So we need to    the amount of </a:t>
            </a:r>
            <a:r>
              <a:rPr lang="en-US" sz="2400" dirty="0" err="1"/>
              <a:t>bld</a:t>
            </a:r>
            <a:r>
              <a:rPr lang="en-US" sz="2400" dirty="0"/>
              <a:t> that go into the </a:t>
            </a:r>
            <a:r>
              <a:rPr lang="en-US" sz="2400" dirty="0" err="1"/>
              <a:t>hrt</a:t>
            </a:r>
            <a:r>
              <a:rPr lang="en-US" sz="2400" dirty="0"/>
              <a:t> (CO) to    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4522" r="1072" b="11542"/>
          <a:stretch/>
        </p:blipFill>
        <p:spPr>
          <a:xfrm>
            <a:off x="1676400" y="0"/>
            <a:ext cx="7467600" cy="395996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3048000" y="4616440"/>
            <a:ext cx="0" cy="53340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781800" y="4616440"/>
            <a:ext cx="0" cy="53340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8839200" y="4616440"/>
            <a:ext cx="0" cy="53340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09600" y="5486400"/>
            <a:ext cx="0" cy="53340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133600" y="5711687"/>
            <a:ext cx="0" cy="53340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8362122" y="5746474"/>
            <a:ext cx="0" cy="53340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33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04800"/>
            <a:ext cx="8686800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lgerian" pitchFamily="82" charset="0"/>
              </a:rPr>
              <a:t>What is Basic mechanism of </a:t>
            </a:r>
            <a:r>
              <a:rPr lang="en-US" sz="2800" dirty="0" err="1">
                <a:latin typeface="Algerian" pitchFamily="82" charset="0"/>
              </a:rPr>
              <a:t>angia</a:t>
            </a:r>
            <a:r>
              <a:rPr lang="en-US" sz="2800" dirty="0">
                <a:latin typeface="Algerian" pitchFamily="82" charset="0"/>
              </a:rPr>
              <a:t> pectoris?</a:t>
            </a:r>
          </a:p>
        </p:txBody>
      </p:sp>
      <p:pic>
        <p:nvPicPr>
          <p:cNvPr id="3" name="Picture 3" descr="E:\GROSS ANTIANGINAL\Untitled-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00200"/>
            <a:ext cx="7772400" cy="46259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01595" y="1099631"/>
            <a:ext cx="8001000" cy="107721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lgerian" pitchFamily="82" charset="0"/>
              </a:rPr>
              <a:t>What are the determinants of oxygen demand &amp; supply?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209800"/>
            <a:ext cx="8001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C7A9-0206-4212-B85C-9D70CCD6C29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4267200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lgerian" pitchFamily="82" charset="0"/>
              </a:rPr>
              <a:t>Myocardial oxygen </a:t>
            </a:r>
            <a:r>
              <a:rPr lang="en-US" sz="2400" dirty="0">
                <a:solidFill>
                  <a:srgbClr val="FF0000"/>
                </a:solidFill>
                <a:latin typeface="Algerian" pitchFamily="82" charset="0"/>
              </a:rPr>
              <a:t>demand</a:t>
            </a:r>
            <a:r>
              <a:rPr lang="en-US" sz="2400" dirty="0">
                <a:latin typeface="Algerian" pitchFamily="82" charset="0"/>
              </a:rPr>
              <a:t> is determined by:-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76800" y="304800"/>
            <a:ext cx="4114800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lgerian" pitchFamily="82" charset="0"/>
              </a:rPr>
              <a:t>Myocardial oxygen demand is </a:t>
            </a:r>
            <a:r>
              <a:rPr lang="en-US" sz="2400" u="sng" dirty="0">
                <a:latin typeface="Algerian" pitchFamily="82" charset="0"/>
              </a:rPr>
              <a:t>diminished</a:t>
            </a:r>
            <a:r>
              <a:rPr lang="en-US" sz="2400" dirty="0">
                <a:latin typeface="Algerian" pitchFamily="82" charset="0"/>
              </a:rPr>
              <a:t> by:-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48200" y="2286000"/>
            <a:ext cx="4114800" cy="193899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Reducing contractility</a:t>
            </a:r>
          </a:p>
          <a:p>
            <a:r>
              <a:rPr lang="en-US" altLang="zh-CN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Reducing heart rate </a:t>
            </a:r>
          </a:p>
          <a:p>
            <a:r>
              <a:rPr lang="en-US" altLang="zh-CN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Reducing the preload</a:t>
            </a:r>
          </a:p>
          <a:p>
            <a:r>
              <a:rPr lang="en-US" altLang="zh-CN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Reducing the </a:t>
            </a:r>
            <a:r>
              <a:rPr lang="en-US" altLang="zh-CN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afterload</a:t>
            </a:r>
            <a:endParaRPr lang="en-US" altLang="zh-CN" sz="2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r>
              <a:rPr lang="en-US" altLang="zh-CN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</a:t>
            </a:r>
            <a:endParaRPr lang="en-US" sz="2400" dirty="0">
              <a:latin typeface="Algerian" pitchFamily="82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00200"/>
            <a:ext cx="4114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C7A9-0206-4212-B85C-9D70CCD6C29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4267200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lgerian" pitchFamily="82" charset="0"/>
              </a:rPr>
              <a:t>Myocardial oxygen </a:t>
            </a:r>
            <a:r>
              <a:rPr lang="en-US" sz="2400" dirty="0">
                <a:solidFill>
                  <a:srgbClr val="FF0000"/>
                </a:solidFill>
                <a:latin typeface="Algerian" pitchFamily="82" charset="0"/>
              </a:rPr>
              <a:t>supply</a:t>
            </a:r>
            <a:r>
              <a:rPr lang="en-US" sz="2400" dirty="0">
                <a:latin typeface="Algerian" pitchFamily="82" charset="0"/>
              </a:rPr>
              <a:t> is determined by:-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76800" y="304800"/>
            <a:ext cx="4114800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lgerian" pitchFamily="82" charset="0"/>
              </a:rPr>
              <a:t>Myocardial oxygen supply is </a:t>
            </a:r>
            <a:r>
              <a:rPr lang="en-US" sz="2400" u="sng" dirty="0">
                <a:latin typeface="Algerian" pitchFamily="82" charset="0"/>
              </a:rPr>
              <a:t>enhanced</a:t>
            </a:r>
            <a:r>
              <a:rPr lang="en-US" sz="2400" dirty="0">
                <a:latin typeface="Algerian" pitchFamily="82" charset="0"/>
              </a:rPr>
              <a:t> by:-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0" y="2743200"/>
            <a:ext cx="4419600" cy="193899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Reducing coronary vascular resistance</a:t>
            </a:r>
          </a:p>
          <a:p>
            <a:r>
              <a:rPr lang="en-US" sz="2400" dirty="0"/>
              <a:t>Prolonging diastolic period</a:t>
            </a:r>
          </a:p>
          <a:p>
            <a:r>
              <a:rPr lang="en-US" sz="2400" dirty="0"/>
              <a:t>Reducing external compression</a:t>
            </a:r>
          </a:p>
          <a:p>
            <a:r>
              <a:rPr lang="en-US" sz="2400" dirty="0"/>
              <a:t>Dilating collateral vessels </a:t>
            </a:r>
            <a:endParaRPr lang="en-US" sz="2400" dirty="0">
              <a:latin typeface="Algerian" pitchFamily="82" charset="0"/>
            </a:endParaRP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71600"/>
            <a:ext cx="4191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C7A9-0206-4212-B85C-9D70CCD6C29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31723</TotalTime>
  <Words>1014</Words>
  <Application>Microsoft Office PowerPoint</Application>
  <PresentationFormat>عرض على الشاشة (4:3)</PresentationFormat>
  <Paragraphs>195</Paragraphs>
  <Slides>26</Slides>
  <Notes>19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45" baseType="lpstr">
      <vt:lpstr>宋体</vt:lpstr>
      <vt:lpstr>Aharoni</vt:lpstr>
      <vt:lpstr>Albertus</vt:lpstr>
      <vt:lpstr>Algerian</vt:lpstr>
      <vt:lpstr>Arial</vt:lpstr>
      <vt:lpstr>Arial Black</vt:lpstr>
      <vt:lpstr>Arial Narrow</vt:lpstr>
      <vt:lpstr>Bernard MT Condensed</vt:lpstr>
      <vt:lpstr>Calibri</vt:lpstr>
      <vt:lpstr>Comic Sans MS</vt:lpstr>
      <vt:lpstr>Constantia</vt:lpstr>
      <vt:lpstr>Majalla UI</vt:lpstr>
      <vt:lpstr>Symbol</vt:lpstr>
      <vt:lpstr>Tempus Sans ITC</vt:lpstr>
      <vt:lpstr>Times New Roman</vt:lpstr>
      <vt:lpstr>Wingdings</vt:lpstr>
      <vt:lpstr>Wingdings 2</vt:lpstr>
      <vt:lpstr>Wingdings 3</vt:lpstr>
      <vt:lpstr>Flow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Osama</dc:creator>
  <cp:lastModifiedBy>ftomy naje</cp:lastModifiedBy>
  <cp:revision>245</cp:revision>
  <dcterms:created xsi:type="dcterms:W3CDTF">2015-02-26T10:46:09Z</dcterms:created>
  <dcterms:modified xsi:type="dcterms:W3CDTF">2018-03-13T14:08:26Z</dcterms:modified>
</cp:coreProperties>
</file>